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tiff" ContentType="image/tiff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90" r:id="rId2"/>
    <p:sldId id="353" r:id="rId3"/>
    <p:sldId id="355" r:id="rId4"/>
    <p:sldId id="501" r:id="rId5"/>
    <p:sldId id="444" r:id="rId6"/>
    <p:sldId id="281" r:id="rId7"/>
    <p:sldId id="441" r:id="rId8"/>
    <p:sldId id="491" r:id="rId9"/>
    <p:sldId id="424" r:id="rId10"/>
    <p:sldId id="425" r:id="rId11"/>
    <p:sldId id="433" r:id="rId12"/>
    <p:sldId id="434" r:id="rId13"/>
    <p:sldId id="430" r:id="rId14"/>
    <p:sldId id="431" r:id="rId15"/>
    <p:sldId id="432" r:id="rId16"/>
    <p:sldId id="460" r:id="rId17"/>
    <p:sldId id="492" r:id="rId18"/>
    <p:sldId id="471" r:id="rId19"/>
    <p:sldId id="275" r:id="rId20"/>
    <p:sldId id="276" r:id="rId21"/>
    <p:sldId id="367" r:id="rId22"/>
    <p:sldId id="277" r:id="rId23"/>
    <p:sldId id="369" r:id="rId24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963" autoAdjust="0"/>
  </p:normalViewPr>
  <p:slideViewPr>
    <p:cSldViewPr>
      <p:cViewPr varScale="1">
        <p:scale>
          <a:sx n="119" d="100"/>
          <a:sy n="119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709BB-CE0F-4ADB-87B0-B17E444F92B8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9BE9D-6C4A-442F-91DD-46F92BBE0D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1ED49-C24E-4D5E-BC33-CA8B4160F525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A90AA-FCAD-4AB0-8775-ABDF6AF0168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A90AA-FCAD-4AB0-8775-ABDF6AF0168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A90AA-FCAD-4AB0-8775-ABDF6AF0168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A90AA-FCAD-4AB0-8775-ABDF6AF0168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A90AA-FCAD-4AB0-8775-ABDF6AF0168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A90AA-FCAD-4AB0-8775-ABDF6AF0168E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D4ADB-25C9-45DF-9B21-BD6527DD2DE0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1ED49-C24E-4D5E-BC33-CA8B4160F525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A90AA-FCAD-4AB0-8775-ABDF6AF0168E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533" y="4720686"/>
            <a:ext cx="4988551" cy="44724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371" tIns="43686" rIns="87371" bIns="43686"/>
          <a:lstStyle/>
          <a:p>
            <a:endParaRPr lang="en-US" altLang="ja-JP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AA9A6-240E-4F7E-A2C3-05FB874043DA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25DB-5146-4146-BAB6-028648023D1F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F10F-4F11-4C64-A9E8-2E7A37A74171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25DB-5146-4146-BAB6-028648023D1F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A90AA-FCAD-4AB0-8775-ABDF6AF0168E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5995C-28A0-4E38-86D9-DA67D98D03D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4113" cy="3724275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138" y="4721187"/>
            <a:ext cx="5441340" cy="4471077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0BB21-4FE8-48FC-96CB-9BF3A7D1E739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25DB-5146-4146-BAB6-028648023D1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42C15-4B8A-487D-9F37-A3AEC0CD2DB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59" y="4720686"/>
            <a:ext cx="5445099" cy="4472471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A90AA-FCAD-4AB0-8775-ABDF6AF0168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1ED49-C24E-4D5E-BC33-CA8B4160F525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81230-0A91-49E4-AD62-75BED6CFF9C1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7169-9461-43F0-B5B5-C1D7A3E68145}" type="datetimeFigureOut">
              <a:rPr kumimoji="1" lang="ja-JP" altLang="en-US" smtClean="0"/>
              <a:pPr/>
              <a:t>2009/12/2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6107-CBE3-44CD-B1D2-9645A784CF2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7496"/>
            <a:ext cx="2438400" cy="762000"/>
          </a:xfrm>
        </p:spPr>
        <p:txBody>
          <a:bodyPr/>
          <a:lstStyle/>
          <a:p>
            <a:r>
              <a:rPr lang="en-US" altLang="ja-JP" sz="3600" dirty="0">
                <a:solidFill>
                  <a:srgbClr val="000066"/>
                </a:solidFill>
                <a:latin typeface="+mn-lt"/>
              </a:rPr>
              <a:t>Outline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442" y="1400360"/>
            <a:ext cx="8517838" cy="4886160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 smtClean="0">
                <a:solidFill>
                  <a:srgbClr val="000066"/>
                </a:solidFill>
              </a:rPr>
              <a:t>時間・周波数標準のイントロダクション </a:t>
            </a:r>
            <a:r>
              <a:rPr lang="en-US" altLang="ja-JP" sz="2800" dirty="0" smtClean="0">
                <a:solidFill>
                  <a:srgbClr val="000066"/>
                </a:solidFill>
              </a:rPr>
              <a:t>: “</a:t>
            </a:r>
            <a:r>
              <a:rPr lang="ja-JP" altLang="en-US" sz="2800" dirty="0" smtClean="0">
                <a:solidFill>
                  <a:srgbClr val="000066"/>
                </a:solidFill>
              </a:rPr>
              <a:t>原子時計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現在の秒の定義</a:t>
            </a:r>
            <a:r>
              <a:rPr lang="en-US" altLang="ja-JP" sz="2400" dirty="0" smtClean="0">
                <a:solidFill>
                  <a:srgbClr val="000066"/>
                </a:solidFill>
              </a:rPr>
              <a:t>: “</a:t>
            </a:r>
            <a:r>
              <a:rPr lang="ja-JP" altLang="en-US" sz="2400" dirty="0" smtClean="0">
                <a:solidFill>
                  <a:srgbClr val="000066"/>
                </a:solidFill>
              </a:rPr>
              <a:t>セシウム原子時計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次世代の原子時計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: “</a:t>
            </a:r>
            <a:r>
              <a:rPr lang="ja-JP" altLang="en-US" sz="2400" dirty="0" smtClean="0">
                <a:solidFill>
                  <a:srgbClr val="000066"/>
                </a:solidFill>
              </a:rPr>
              <a:t>イオン時計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  <a:r>
              <a:rPr lang="ja-JP" altLang="en-US" sz="2400" dirty="0" smtClean="0">
                <a:solidFill>
                  <a:srgbClr val="000066"/>
                </a:solidFill>
              </a:rPr>
              <a:t> </a:t>
            </a:r>
            <a:r>
              <a:rPr lang="en-US" altLang="ja-JP" sz="2400" dirty="0" smtClean="0">
                <a:solidFill>
                  <a:srgbClr val="000066"/>
                </a:solidFill>
              </a:rPr>
              <a:t>or “</a:t>
            </a:r>
            <a:r>
              <a:rPr lang="ja-JP" altLang="en-US" sz="2400" dirty="0" smtClean="0">
                <a:solidFill>
                  <a:srgbClr val="000066"/>
                </a:solidFill>
              </a:rPr>
              <a:t>光格子時計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  <a:endParaRPr lang="en-US" altLang="ja-JP" sz="2400" i="1" dirty="0">
              <a:solidFill>
                <a:srgbClr val="000066"/>
              </a:solidFill>
            </a:endParaRPr>
          </a:p>
          <a:p>
            <a:r>
              <a:rPr lang="en-US" altLang="ja-JP" sz="2800" dirty="0" smtClean="0">
                <a:solidFill>
                  <a:srgbClr val="000066"/>
                </a:solidFill>
              </a:rPr>
              <a:t>“</a:t>
            </a:r>
            <a:r>
              <a:rPr lang="ja-JP" altLang="en-US" sz="2800" dirty="0" smtClean="0">
                <a:solidFill>
                  <a:srgbClr val="000066"/>
                </a:solidFill>
              </a:rPr>
              <a:t>レーザー冷却＆トラップ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  <a:r>
              <a:rPr lang="ja-JP" altLang="en-US" sz="2800" dirty="0" smtClean="0">
                <a:solidFill>
                  <a:srgbClr val="000066"/>
                </a:solidFill>
              </a:rPr>
              <a:t>の原理</a:t>
            </a:r>
            <a:endParaRPr lang="en-US" altLang="ja-JP" sz="2800" dirty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光格子中の極低温原子の超精密分光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周波数安定化光源の開発</a:t>
            </a:r>
            <a:endParaRPr lang="en-US" altLang="ja-JP" sz="2400" dirty="0" smtClean="0">
              <a:solidFill>
                <a:srgbClr val="000066"/>
              </a:solidFill>
            </a:endParaRP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“</a:t>
            </a:r>
            <a:r>
              <a:rPr lang="ja-JP" altLang="en-US" sz="2800" dirty="0" smtClean="0">
                <a:solidFill>
                  <a:srgbClr val="FF0000"/>
                </a:solidFill>
              </a:rPr>
              <a:t>光格子時計</a:t>
            </a:r>
            <a:r>
              <a:rPr lang="en-US" altLang="ja-JP" sz="2800" dirty="0" smtClean="0">
                <a:solidFill>
                  <a:srgbClr val="FF0000"/>
                </a:solidFill>
              </a:rPr>
              <a:t>”</a:t>
            </a:r>
            <a:r>
              <a:rPr lang="ja-JP" altLang="en-US" sz="2800" dirty="0" smtClean="0">
                <a:solidFill>
                  <a:srgbClr val="FF0000"/>
                </a:solidFill>
              </a:rPr>
              <a:t>のパフォーマンスの評価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sz="2400" dirty="0" smtClean="0">
                <a:solidFill>
                  <a:srgbClr val="FF0000"/>
                </a:solidFill>
              </a:rPr>
              <a:t>絶対周波数測定</a:t>
            </a:r>
            <a:r>
              <a:rPr lang="en-US" altLang="ja-JP" sz="2400" dirty="0" smtClean="0">
                <a:solidFill>
                  <a:srgbClr val="FF0000"/>
                </a:solidFill>
              </a:rPr>
              <a:t> (OLC vs. Cs clock (SI second))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２台の光格子時計間の直接周波数比較</a:t>
            </a:r>
            <a:r>
              <a:rPr lang="en-US" altLang="ja-JP" sz="2400" dirty="0" smtClean="0">
                <a:solidFill>
                  <a:srgbClr val="000066"/>
                </a:solidFill>
              </a:rPr>
              <a:t> (1D vs. 3D)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今後の展望</a:t>
            </a:r>
            <a:r>
              <a:rPr lang="en-US" altLang="ja-JP" sz="2800" dirty="0" smtClean="0">
                <a:solidFill>
                  <a:srgbClr val="000066"/>
                </a:solidFill>
              </a:rPr>
              <a:t>: </a:t>
            </a:r>
            <a:r>
              <a:rPr lang="ja-JP" altLang="en-US" sz="2800" dirty="0" smtClean="0">
                <a:solidFill>
                  <a:srgbClr val="000066"/>
                </a:solidFill>
              </a:rPr>
              <a:t>水銀光格子時計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, </a:t>
            </a:r>
            <a:r>
              <a:rPr lang="ja-JP" altLang="en-US" sz="2800" dirty="0" smtClean="0">
                <a:solidFill>
                  <a:srgbClr val="000066"/>
                </a:solidFill>
              </a:rPr>
              <a:t>クライオ光格子時計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まとめ</a:t>
            </a:r>
            <a:endParaRPr lang="en-US" altLang="ja-JP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スピン偏極フェルミ粒子を用いる</a:t>
            </a:r>
            <a:r>
              <a:rPr lang="en-US" altLang="ja-JP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altLang="ja-JP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ja-JP" altLang="en-US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一次元光格子時計 </a:t>
            </a:r>
            <a:r>
              <a:rPr lang="en-US" altLang="ja-JP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en-US" altLang="ja-JP" sz="3200" baseline="30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87</a:t>
            </a:r>
            <a:r>
              <a:rPr lang="en-US" altLang="ja-JP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Sr)</a:t>
            </a:r>
            <a:endParaRPr kumimoji="1" lang="ja-JP" altLang="en-US" sz="3200" dirty="0"/>
          </a:p>
        </p:txBody>
      </p:sp>
      <p:sp>
        <p:nvSpPr>
          <p:cNvPr id="4" name="Text Box 104"/>
          <p:cNvSpPr txBox="1">
            <a:spLocks noChangeArrowheads="1"/>
          </p:cNvSpPr>
          <p:nvPr/>
        </p:nvSpPr>
        <p:spPr bwMode="auto">
          <a:xfrm>
            <a:off x="0" y="2815588"/>
            <a:ext cx="28575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Calibri" pitchFamily="34" charset="0"/>
              </a:rPr>
              <a:t>M. Takamoto, et al., J. Phys. Soc. </a:t>
            </a:r>
            <a:r>
              <a:rPr lang="en-US" altLang="ja-JP" sz="1400" dirty="0" err="1">
                <a:latin typeface="Calibri" pitchFamily="34" charset="0"/>
              </a:rPr>
              <a:t>Jpn</a:t>
            </a:r>
            <a:r>
              <a:rPr lang="en-US" altLang="ja-JP" sz="1400" dirty="0">
                <a:latin typeface="Calibri" pitchFamily="34" charset="0"/>
              </a:rPr>
              <a:t>. 75, 104302 (2006)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736"/>
            <a:ext cx="4643470" cy="172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61"/>
          <p:cNvSpPr txBox="1">
            <a:spLocks noChangeArrowheads="1"/>
          </p:cNvSpPr>
          <p:nvPr/>
        </p:nvSpPr>
        <p:spPr bwMode="auto">
          <a:xfrm>
            <a:off x="4816295" y="3325005"/>
            <a:ext cx="3686252" cy="646331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>
                <a:latin typeface="Arial" charset="0"/>
              </a:rPr>
              <a:t>極低温（</a:t>
            </a:r>
            <a:r>
              <a:rPr lang="en-US" altLang="ja-JP" dirty="0" smtClean="0">
                <a:latin typeface="Arial" charset="0"/>
              </a:rPr>
              <a:t>3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>
                <a:latin typeface="Arial" charset="0"/>
              </a:rPr>
              <a:t>K</a:t>
            </a:r>
            <a:r>
              <a:rPr lang="ja-JP" altLang="en-US" dirty="0" smtClean="0">
                <a:latin typeface="Arial" charset="0"/>
              </a:rPr>
              <a:t>）では、</a:t>
            </a:r>
            <a:r>
              <a:rPr lang="en-US" altLang="ja-JP" i="1" dirty="0" smtClean="0">
                <a:latin typeface="Arial" charset="0"/>
              </a:rPr>
              <a:t>p</a:t>
            </a:r>
            <a:r>
              <a:rPr lang="ja-JP" altLang="en-US" dirty="0" smtClean="0">
                <a:latin typeface="Arial" charset="0"/>
              </a:rPr>
              <a:t>波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>
                <a:latin typeface="Arial" charset="0"/>
              </a:rPr>
              <a:t>(l=1</a:t>
            </a:r>
            <a:r>
              <a:rPr lang="en-US" altLang="ja-JP" dirty="0" smtClean="0">
                <a:latin typeface="Arial" charset="0"/>
              </a:rPr>
              <a:t>)</a:t>
            </a:r>
            <a:r>
              <a:rPr lang="ja-JP" altLang="en-US" dirty="0" smtClean="0">
                <a:latin typeface="Arial" charset="0"/>
              </a:rPr>
              <a:t>以上の散乱は寄与しない</a:t>
            </a:r>
            <a:endParaRPr lang="en-US" altLang="ja-JP" dirty="0">
              <a:latin typeface="Arial" charset="0"/>
            </a:endParaRPr>
          </a:p>
        </p:txBody>
      </p:sp>
      <p:sp>
        <p:nvSpPr>
          <p:cNvPr id="15" name="Text Box 1141"/>
          <p:cNvSpPr txBox="1">
            <a:spLocks noChangeArrowheads="1"/>
          </p:cNvSpPr>
          <p:nvPr/>
        </p:nvSpPr>
        <p:spPr bwMode="auto">
          <a:xfrm>
            <a:off x="4888313" y="1309753"/>
            <a:ext cx="3130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ial" charset="0"/>
              </a:rPr>
              <a:t>平均場によるエネルギーシフト</a:t>
            </a:r>
            <a:endParaRPr lang="en-US" altLang="ja-JP" dirty="0">
              <a:latin typeface="Arial" charset="0"/>
            </a:endParaRPr>
          </a:p>
        </p:txBody>
      </p:sp>
      <p:pic>
        <p:nvPicPr>
          <p:cNvPr id="21" name="Picture 11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450" y="3454556"/>
            <a:ext cx="3506788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1162"/>
          <p:cNvSpPr txBox="1">
            <a:spLocks noChangeArrowheads="1"/>
          </p:cNvSpPr>
          <p:nvPr/>
        </p:nvSpPr>
        <p:spPr bwMode="auto">
          <a:xfrm>
            <a:off x="1276988" y="4184806"/>
            <a:ext cx="474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aseline="30000">
                <a:solidFill>
                  <a:srgbClr val="CC6600"/>
                </a:solidFill>
                <a:latin typeface="Arial" charset="0"/>
              </a:rPr>
              <a:t>1</a:t>
            </a:r>
            <a:r>
              <a:rPr lang="en-US" altLang="ja-JP" sz="1600">
                <a:solidFill>
                  <a:srgbClr val="CC6600"/>
                </a:solidFill>
                <a:latin typeface="Arial" charset="0"/>
              </a:rPr>
              <a:t>S</a:t>
            </a:r>
            <a:r>
              <a:rPr lang="en-US" altLang="ja-JP" sz="1600" baseline="-25000">
                <a:solidFill>
                  <a:srgbClr val="CC6600"/>
                </a:solidFill>
                <a:latin typeface="Arial" charset="0"/>
              </a:rPr>
              <a:t>0</a:t>
            </a:r>
          </a:p>
        </p:txBody>
      </p:sp>
      <p:sp>
        <p:nvSpPr>
          <p:cNvPr id="23" name="Text Box 1163"/>
          <p:cNvSpPr txBox="1">
            <a:spLocks noChangeArrowheads="1"/>
          </p:cNvSpPr>
          <p:nvPr/>
        </p:nvSpPr>
        <p:spPr bwMode="auto">
          <a:xfrm>
            <a:off x="761050" y="3683156"/>
            <a:ext cx="474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aseline="3000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altLang="ja-JP" sz="1600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US" altLang="ja-JP" sz="1600" baseline="-25000">
                <a:solidFill>
                  <a:schemeClr val="accent2"/>
                </a:solidFill>
                <a:latin typeface="Arial" charset="0"/>
              </a:rPr>
              <a:t>0</a:t>
            </a:r>
          </a:p>
        </p:txBody>
      </p:sp>
      <p:graphicFrame>
        <p:nvGraphicFramePr>
          <p:cNvPr id="24" name="Object 756"/>
          <p:cNvGraphicFramePr>
            <a:graphicFrameLocks noChangeAspect="1"/>
          </p:cNvGraphicFramePr>
          <p:nvPr/>
        </p:nvGraphicFramePr>
        <p:xfrm>
          <a:off x="1855332" y="4777437"/>
          <a:ext cx="1524950" cy="414103"/>
        </p:xfrm>
        <a:graphic>
          <a:graphicData uri="http://schemas.openxmlformats.org/presentationml/2006/ole">
            <p:oleObj spid="_x0000_s254978" name="Microsoft 数式 3.0" r:id="rId6" imgW="1638000" imgH="444240" progId="Equation.3">
              <p:embed/>
            </p:oleObj>
          </a:graphicData>
        </a:graphic>
      </p:graphicFrame>
      <p:graphicFrame>
        <p:nvGraphicFramePr>
          <p:cNvPr id="26" name="Object 1232"/>
          <p:cNvGraphicFramePr>
            <a:graphicFrameLocks noChangeAspect="1"/>
          </p:cNvGraphicFramePr>
          <p:nvPr/>
        </p:nvGraphicFramePr>
        <p:xfrm>
          <a:off x="5513778" y="1689525"/>
          <a:ext cx="2288601" cy="389165"/>
        </p:xfrm>
        <a:graphic>
          <a:graphicData uri="http://schemas.openxmlformats.org/presentationml/2006/ole">
            <p:oleObj spid="_x0000_s254979" name="数式" r:id="rId7" imgW="1346040" imgH="228600" progId="Equation.3">
              <p:embed/>
            </p:oleObj>
          </a:graphicData>
        </a:graphic>
      </p:graphicFrame>
      <p:sp>
        <p:nvSpPr>
          <p:cNvPr id="10" name="Text Box 764"/>
          <p:cNvSpPr txBox="1">
            <a:spLocks noChangeArrowheads="1"/>
          </p:cNvSpPr>
          <p:nvPr/>
        </p:nvSpPr>
        <p:spPr bwMode="auto">
          <a:xfrm>
            <a:off x="0" y="6270625"/>
            <a:ext cx="3398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dirty="0"/>
              <a:t>Demonstration with Li : S. Gupta et al., Science 300 (2003) 1723</a:t>
            </a:r>
          </a:p>
        </p:txBody>
      </p:sp>
      <p:sp>
        <p:nvSpPr>
          <p:cNvPr id="12" name="Text Box 767"/>
          <p:cNvSpPr txBox="1">
            <a:spLocks noChangeArrowheads="1"/>
          </p:cNvSpPr>
          <p:nvPr/>
        </p:nvSpPr>
        <p:spPr bwMode="auto">
          <a:xfrm>
            <a:off x="0" y="5805805"/>
            <a:ext cx="3703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dirty="0"/>
              <a:t>Proposal with Cs fountain clock : K. </a:t>
            </a:r>
            <a:r>
              <a:rPr lang="en-US" altLang="ja-JP" sz="1600" dirty="0" err="1"/>
              <a:t>Gibble</a:t>
            </a:r>
            <a:r>
              <a:rPr lang="en-US" altLang="ja-JP" sz="1600" dirty="0"/>
              <a:t> and B. J. </a:t>
            </a:r>
            <a:r>
              <a:rPr lang="en-US" altLang="ja-JP" sz="1600" dirty="0" err="1"/>
              <a:t>Berhaar</a:t>
            </a:r>
            <a:r>
              <a:rPr lang="en-US" altLang="ja-JP" sz="1600" dirty="0"/>
              <a:t>, PRA 52 (1995) 3370</a:t>
            </a:r>
          </a:p>
        </p:txBody>
      </p:sp>
      <p:grpSp>
        <p:nvGrpSpPr>
          <p:cNvPr id="3" name="グループ化 19"/>
          <p:cNvGrpSpPr/>
          <p:nvPr/>
        </p:nvGrpSpPr>
        <p:grpSpPr>
          <a:xfrm>
            <a:off x="3989938" y="4706910"/>
            <a:ext cx="5056626" cy="1328130"/>
            <a:chOff x="3989938" y="4706910"/>
            <a:chExt cx="5056626" cy="1328130"/>
          </a:xfrm>
        </p:grpSpPr>
        <p:sp>
          <p:nvSpPr>
            <p:cNvPr id="16" name="Rectangle 1155"/>
            <p:cNvSpPr>
              <a:spLocks noChangeArrowheads="1"/>
            </p:cNvSpPr>
            <p:nvPr/>
          </p:nvSpPr>
          <p:spPr bwMode="auto">
            <a:xfrm>
              <a:off x="3989938" y="4706910"/>
              <a:ext cx="4996665" cy="13281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ja-JP" altLang="ja-JP" dirty="0"/>
            </a:p>
          </p:txBody>
        </p:sp>
        <p:sp>
          <p:nvSpPr>
            <p:cNvPr id="17" name="Rectangle 1156"/>
            <p:cNvSpPr>
              <a:spLocks noChangeArrowheads="1"/>
            </p:cNvSpPr>
            <p:nvPr/>
          </p:nvSpPr>
          <p:spPr bwMode="auto">
            <a:xfrm>
              <a:off x="4231020" y="5330587"/>
              <a:ext cx="449951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solidFill>
                    <a:srgbClr val="002060"/>
                  </a:solidFill>
                  <a:latin typeface="Arial" charset="0"/>
                </a:rPr>
                <a:t>光格子中でレーザーと相互作用する原子のコヒーレンスをいかに維持するか</a:t>
              </a:r>
              <a:endParaRPr lang="en-US" altLang="ja-JP" dirty="0" smtClean="0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27" name="Rectangle 1156"/>
            <p:cNvSpPr>
              <a:spLocks noChangeArrowheads="1"/>
            </p:cNvSpPr>
            <p:nvPr/>
          </p:nvSpPr>
          <p:spPr bwMode="auto">
            <a:xfrm>
              <a:off x="4047703" y="4791610"/>
              <a:ext cx="49988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solidFill>
                    <a:srgbClr val="002060"/>
                  </a:solidFill>
                  <a:latin typeface="Arial" charset="0"/>
                </a:rPr>
                <a:t>原子間の同一性を保ちながら励起することが重要</a:t>
              </a:r>
              <a:endParaRPr lang="en-US" altLang="ja-JP" dirty="0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28" name="下矢印 27"/>
            <p:cNvSpPr/>
            <p:nvPr/>
          </p:nvSpPr>
          <p:spPr>
            <a:xfrm>
              <a:off x="6198432" y="5171607"/>
              <a:ext cx="479685" cy="1723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4819338" y="2295397"/>
            <a:ext cx="3957403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/>
              <a:t>同種フェルミ粒子間の相関関数 </a:t>
            </a:r>
            <a:r>
              <a:rPr lang="en-US" altLang="ja-JP" sz="1600" dirty="0"/>
              <a:t>: g</a:t>
            </a:r>
            <a:r>
              <a:rPr lang="en-US" altLang="ja-JP" sz="1600" baseline="30000" dirty="0"/>
              <a:t>(2)</a:t>
            </a:r>
            <a:r>
              <a:rPr lang="en-US" altLang="ja-JP" sz="1600" dirty="0"/>
              <a:t> = 0</a:t>
            </a:r>
          </a:p>
          <a:p>
            <a:pPr algn="ctr"/>
            <a:r>
              <a:rPr lang="en-US" altLang="ja-JP" sz="1600" dirty="0"/>
              <a:t>→</a:t>
            </a:r>
            <a:r>
              <a:rPr lang="ja-JP" altLang="en-US" sz="1600" dirty="0"/>
              <a:t>同種フェルミ粒子同士は衝突</a:t>
            </a:r>
            <a:r>
              <a:rPr lang="ja-JP" altLang="en-US" sz="1600" dirty="0" smtClean="0"/>
              <a:t>できない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（</a:t>
            </a:r>
            <a:r>
              <a:rPr lang="en-US" altLang="ja-JP" sz="1600" dirty="0"/>
              <a:t>Pauli blocking</a:t>
            </a:r>
            <a:r>
              <a:rPr lang="ja-JP" altLang="en-US" sz="1600" dirty="0"/>
              <a:t>）</a:t>
            </a:r>
          </a:p>
        </p:txBody>
      </p:sp>
      <p:sp>
        <p:nvSpPr>
          <p:cNvPr id="8" name="Text Box 757"/>
          <p:cNvSpPr txBox="1">
            <a:spLocks noChangeArrowheads="1"/>
          </p:cNvSpPr>
          <p:nvPr/>
        </p:nvSpPr>
        <p:spPr bwMode="auto">
          <a:xfrm>
            <a:off x="2027583" y="3533592"/>
            <a:ext cx="1510747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200" dirty="0">
                <a:latin typeface="Arial" charset="0"/>
              </a:rPr>
              <a:t>Effective </a:t>
            </a:r>
            <a:r>
              <a:rPr lang="en-US" altLang="ja-JP" sz="1200" dirty="0" smtClean="0">
                <a:latin typeface="Arial" charset="0"/>
              </a:rPr>
              <a:t>potentials </a:t>
            </a:r>
            <a:r>
              <a:rPr lang="en-US" altLang="ja-JP" sz="1200" dirty="0">
                <a:latin typeface="Arial" charset="0"/>
              </a:rPr>
              <a:t>for partial 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58"/>
          <p:cNvSpPr>
            <a:spLocks noChangeArrowheads="1"/>
          </p:cNvSpPr>
          <p:nvPr/>
        </p:nvSpPr>
        <p:spPr bwMode="auto">
          <a:xfrm>
            <a:off x="3123227" y="6125663"/>
            <a:ext cx="1876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Arial" charset="0"/>
              </a:rPr>
              <a:t>Lattice polarization</a:t>
            </a:r>
          </a:p>
        </p:txBody>
      </p:sp>
      <p:pic>
        <p:nvPicPr>
          <p:cNvPr id="56" name="Picture 7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944" y="3410008"/>
            <a:ext cx="4779948" cy="286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1055"/>
            <a:ext cx="6835329" cy="654876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三次元ボソン光格子時計</a:t>
            </a:r>
            <a:r>
              <a:rPr lang="en-US" altLang="ja-JP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en-US" altLang="ja-JP" sz="3200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88</a:t>
            </a:r>
            <a:r>
              <a:rPr lang="en-US" altLang="ja-JP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Sr)</a:t>
            </a:r>
            <a:endParaRPr kumimoji="1" lang="ja-JP" altLang="en-US" sz="3200" dirty="0"/>
          </a:p>
        </p:txBody>
      </p:sp>
      <p:sp>
        <p:nvSpPr>
          <p:cNvPr id="30" name="Text Box 898"/>
          <p:cNvSpPr txBox="1">
            <a:spLocks noChangeArrowheads="1"/>
          </p:cNvSpPr>
          <p:nvPr/>
        </p:nvSpPr>
        <p:spPr bwMode="auto">
          <a:xfrm>
            <a:off x="4767677" y="3691604"/>
            <a:ext cx="3662362" cy="406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666633"/>
                </a:solidFill>
                <a:latin typeface="Arial" charset="0"/>
              </a:rPr>
              <a:t>|</a:t>
            </a:r>
            <a:r>
              <a:rPr lang="en-US" altLang="ja-JP" sz="2000" b="1" dirty="0" err="1">
                <a:solidFill>
                  <a:srgbClr val="666633"/>
                </a:solidFill>
                <a:latin typeface="Arial" charset="0"/>
              </a:rPr>
              <a:t>B</a:t>
            </a:r>
            <a:r>
              <a:rPr lang="en-US" altLang="ja-JP" sz="2000" baseline="-25000" dirty="0" err="1">
                <a:solidFill>
                  <a:srgbClr val="666633"/>
                </a:solidFill>
                <a:latin typeface="Arial" charset="0"/>
              </a:rPr>
              <a:t>m</a:t>
            </a:r>
            <a:r>
              <a:rPr lang="en-US" altLang="ja-JP" sz="2000" dirty="0">
                <a:solidFill>
                  <a:srgbClr val="666633"/>
                </a:solidFill>
                <a:latin typeface="Arial" charset="0"/>
              </a:rPr>
              <a:t>| = 2.34 </a:t>
            </a:r>
            <a:r>
              <a:rPr lang="en-US" altLang="ja-JP" sz="2000" dirty="0" err="1">
                <a:solidFill>
                  <a:srgbClr val="666633"/>
                </a:solidFill>
                <a:latin typeface="Arial" charset="0"/>
              </a:rPr>
              <a:t>mT</a:t>
            </a:r>
            <a:r>
              <a:rPr lang="en-US" altLang="ja-JP" sz="2000" dirty="0">
                <a:solidFill>
                  <a:srgbClr val="666633"/>
                </a:solidFill>
                <a:latin typeface="Arial" charset="0"/>
              </a:rPr>
              <a:t>, </a:t>
            </a:r>
            <a:r>
              <a:rPr lang="en-US" altLang="ja-JP" sz="2000" i="1" dirty="0">
                <a:solidFill>
                  <a:srgbClr val="666633"/>
                </a:solidFill>
                <a:latin typeface="Symbol" pitchFamily="18" charset="2"/>
              </a:rPr>
              <a:t>d </a:t>
            </a:r>
            <a:r>
              <a:rPr lang="en-US" altLang="ja-JP" sz="2000" dirty="0">
                <a:solidFill>
                  <a:srgbClr val="666633"/>
                </a:solidFill>
                <a:latin typeface="Arial" charset="0"/>
              </a:rPr>
              <a:t>|</a:t>
            </a:r>
            <a:r>
              <a:rPr lang="en-US" altLang="ja-JP" sz="2000" b="1" dirty="0" err="1">
                <a:solidFill>
                  <a:srgbClr val="666633"/>
                </a:solidFill>
                <a:latin typeface="Arial" charset="0"/>
              </a:rPr>
              <a:t>B</a:t>
            </a:r>
            <a:r>
              <a:rPr lang="en-US" altLang="ja-JP" sz="2000" baseline="-25000" dirty="0" err="1">
                <a:solidFill>
                  <a:srgbClr val="666633"/>
                </a:solidFill>
                <a:latin typeface="Arial" charset="0"/>
              </a:rPr>
              <a:t>m</a:t>
            </a:r>
            <a:r>
              <a:rPr lang="en-US" altLang="ja-JP" sz="2000" dirty="0">
                <a:solidFill>
                  <a:srgbClr val="666633"/>
                </a:solidFill>
                <a:latin typeface="Arial" charset="0"/>
              </a:rPr>
              <a:t>| = 0.6 </a:t>
            </a:r>
            <a:r>
              <a:rPr lang="en-US" altLang="ja-JP" sz="2000" dirty="0" err="1">
                <a:solidFill>
                  <a:srgbClr val="666633"/>
                </a:solidFill>
                <a:latin typeface="Symbol" pitchFamily="18" charset="2"/>
              </a:rPr>
              <a:t>m</a:t>
            </a:r>
            <a:r>
              <a:rPr lang="en-US" altLang="ja-JP" sz="2000" dirty="0" err="1">
                <a:solidFill>
                  <a:srgbClr val="666633"/>
                </a:solidFill>
                <a:latin typeface="Arial" charset="0"/>
              </a:rPr>
              <a:t>T</a:t>
            </a:r>
            <a:endParaRPr lang="en-US" altLang="ja-JP" sz="2000" dirty="0">
              <a:solidFill>
                <a:srgbClr val="666633"/>
              </a:solidFill>
              <a:latin typeface="Arial" charset="0"/>
            </a:endParaRPr>
          </a:p>
        </p:txBody>
      </p:sp>
      <p:sp>
        <p:nvSpPr>
          <p:cNvPr id="31" name="Text Box 899"/>
          <p:cNvSpPr txBox="1">
            <a:spLocks noChangeArrowheads="1"/>
          </p:cNvSpPr>
          <p:nvPr/>
        </p:nvSpPr>
        <p:spPr bwMode="auto">
          <a:xfrm>
            <a:off x="4775201" y="4582501"/>
            <a:ext cx="4078288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i="1" dirty="0" err="1">
                <a:solidFill>
                  <a:srgbClr val="CC6600"/>
                </a:solidFill>
              </a:rPr>
              <a:t>I</a:t>
            </a:r>
            <a:r>
              <a:rPr lang="en-US" altLang="ja-JP" sz="2000" baseline="-25000" dirty="0" err="1">
                <a:solidFill>
                  <a:srgbClr val="CC6600"/>
                </a:solidFill>
                <a:latin typeface="Arial" charset="0"/>
              </a:rPr>
              <a:t>p</a:t>
            </a:r>
            <a:r>
              <a:rPr lang="en-US" altLang="ja-JP" sz="2000" dirty="0">
                <a:solidFill>
                  <a:srgbClr val="CC6600"/>
                </a:solidFill>
                <a:latin typeface="Arial" charset="0"/>
              </a:rPr>
              <a:t> = 400 </a:t>
            </a:r>
            <a:r>
              <a:rPr lang="en-US" altLang="ja-JP" sz="2000" dirty="0" err="1">
                <a:solidFill>
                  <a:srgbClr val="CC6600"/>
                </a:solidFill>
                <a:latin typeface="Arial" charset="0"/>
              </a:rPr>
              <a:t>mW</a:t>
            </a:r>
            <a:r>
              <a:rPr lang="en-US" altLang="ja-JP" sz="2000" dirty="0">
                <a:solidFill>
                  <a:srgbClr val="CC6600"/>
                </a:solidFill>
                <a:latin typeface="Arial" charset="0"/>
              </a:rPr>
              <a:t>/cm</a:t>
            </a:r>
            <a:r>
              <a:rPr lang="en-US" altLang="ja-JP" sz="2000" baseline="30000" dirty="0">
                <a:solidFill>
                  <a:srgbClr val="CC6600"/>
                </a:solidFill>
                <a:latin typeface="Arial" charset="0"/>
              </a:rPr>
              <a:t>2</a:t>
            </a:r>
            <a:r>
              <a:rPr lang="en-US" altLang="ja-JP" sz="2000" dirty="0">
                <a:solidFill>
                  <a:srgbClr val="CC6600"/>
                </a:solidFill>
                <a:latin typeface="Arial" charset="0"/>
              </a:rPr>
              <a:t>, </a:t>
            </a:r>
            <a:r>
              <a:rPr lang="en-US" altLang="ja-JP" sz="2000" i="1" dirty="0">
                <a:solidFill>
                  <a:srgbClr val="CC6600"/>
                </a:solidFill>
                <a:latin typeface="Symbol" pitchFamily="18" charset="2"/>
              </a:rPr>
              <a:t>d </a:t>
            </a:r>
            <a:r>
              <a:rPr lang="en-US" altLang="ja-JP" sz="2000" b="1" i="1" dirty="0" err="1">
                <a:solidFill>
                  <a:srgbClr val="CC6600"/>
                </a:solidFill>
              </a:rPr>
              <a:t>I</a:t>
            </a:r>
            <a:r>
              <a:rPr lang="en-US" altLang="ja-JP" sz="2000" baseline="-25000" dirty="0" err="1">
                <a:solidFill>
                  <a:srgbClr val="CC6600"/>
                </a:solidFill>
                <a:latin typeface="Arial" charset="0"/>
              </a:rPr>
              <a:t>p</a:t>
            </a:r>
            <a:r>
              <a:rPr lang="en-US" altLang="ja-JP" sz="2000" i="1" dirty="0">
                <a:solidFill>
                  <a:srgbClr val="CC6600"/>
                </a:solidFill>
                <a:latin typeface="Symbol" pitchFamily="18" charset="2"/>
              </a:rPr>
              <a:t> </a:t>
            </a:r>
            <a:r>
              <a:rPr lang="en-US" altLang="ja-JP" sz="2000" dirty="0">
                <a:solidFill>
                  <a:srgbClr val="CC6600"/>
                </a:solidFill>
                <a:latin typeface="Arial" charset="0"/>
              </a:rPr>
              <a:t>= 2 </a:t>
            </a:r>
            <a:r>
              <a:rPr lang="en-US" altLang="ja-JP" sz="2000" dirty="0" err="1">
                <a:solidFill>
                  <a:srgbClr val="CC6600"/>
                </a:solidFill>
                <a:latin typeface="Arial" charset="0"/>
              </a:rPr>
              <a:t>mW</a:t>
            </a:r>
            <a:r>
              <a:rPr lang="en-US" altLang="ja-JP" sz="2000" dirty="0">
                <a:solidFill>
                  <a:srgbClr val="CC6600"/>
                </a:solidFill>
                <a:latin typeface="Arial" charset="0"/>
              </a:rPr>
              <a:t>/cm</a:t>
            </a:r>
            <a:r>
              <a:rPr lang="en-US" altLang="ja-JP" sz="2000" baseline="30000" dirty="0">
                <a:solidFill>
                  <a:srgbClr val="CC6600"/>
                </a:solidFill>
                <a:latin typeface="Arial" charset="0"/>
              </a:rPr>
              <a:t>2</a:t>
            </a:r>
          </a:p>
        </p:txBody>
      </p:sp>
      <p:sp>
        <p:nvSpPr>
          <p:cNvPr id="32" name="Text Box 905"/>
          <p:cNvSpPr txBox="1">
            <a:spLocks noChangeArrowheads="1"/>
          </p:cNvSpPr>
          <p:nvPr/>
        </p:nvSpPr>
        <p:spPr bwMode="auto">
          <a:xfrm>
            <a:off x="3150595" y="3251845"/>
            <a:ext cx="2446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solidFill>
                  <a:schemeClr val="accent2"/>
                </a:solidFill>
                <a:latin typeface="Symbol" pitchFamily="18" charset="2"/>
              </a:rPr>
              <a:t>ラビ周波数 </a:t>
            </a:r>
            <a:r>
              <a:rPr lang="en-US" altLang="ja-JP" sz="2000" b="1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altLang="ja-JP" sz="2000" b="1" baseline="-250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altLang="ja-JP" sz="2000" b="1" dirty="0">
                <a:solidFill>
                  <a:schemeClr val="accent2"/>
                </a:solidFill>
                <a:latin typeface="Arial" charset="0"/>
              </a:rPr>
              <a:t>= 9 Hz</a:t>
            </a:r>
            <a:endParaRPr lang="en-US" altLang="ja-JP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3" name="Text Box 906"/>
          <p:cNvSpPr txBox="1">
            <a:spLocks noChangeArrowheads="1"/>
          </p:cNvSpPr>
          <p:nvPr/>
        </p:nvSpPr>
        <p:spPr bwMode="auto">
          <a:xfrm>
            <a:off x="4647941" y="4125941"/>
            <a:ext cx="44246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800" dirty="0" smtClean="0">
                <a:solidFill>
                  <a:srgbClr val="666633"/>
                </a:solidFill>
                <a:latin typeface="Arial" charset="0"/>
              </a:rPr>
              <a:t>２次のゼーマンシフト </a:t>
            </a:r>
            <a:r>
              <a:rPr lang="en-US" altLang="ja-JP" sz="1800" dirty="0" smtClean="0">
                <a:solidFill>
                  <a:srgbClr val="666633"/>
                </a:solidFill>
                <a:latin typeface="Arial" charset="0"/>
              </a:rPr>
              <a:t>: </a:t>
            </a:r>
            <a:r>
              <a:rPr lang="en-US" altLang="ja-JP" sz="1800" dirty="0">
                <a:solidFill>
                  <a:srgbClr val="666633"/>
                </a:solidFill>
                <a:latin typeface="Symbol" pitchFamily="18" charset="2"/>
              </a:rPr>
              <a:t>D</a:t>
            </a:r>
            <a:r>
              <a:rPr lang="en-US" altLang="ja-JP" sz="1800" i="1" baseline="-25000" dirty="0">
                <a:solidFill>
                  <a:srgbClr val="666633"/>
                </a:solidFill>
                <a:latin typeface="Arial" charset="0"/>
              </a:rPr>
              <a:t>B</a:t>
            </a:r>
            <a:r>
              <a:rPr lang="en-US" altLang="ja-JP" sz="1800" dirty="0">
                <a:solidFill>
                  <a:srgbClr val="666633"/>
                </a:solidFill>
                <a:latin typeface="Arial" charset="0"/>
              </a:rPr>
              <a:t> = –129 (0.06) Hz</a:t>
            </a:r>
          </a:p>
        </p:txBody>
      </p:sp>
      <p:sp>
        <p:nvSpPr>
          <p:cNvPr id="34" name="Text Box 907"/>
          <p:cNvSpPr txBox="1">
            <a:spLocks noChangeArrowheads="1"/>
          </p:cNvSpPr>
          <p:nvPr/>
        </p:nvSpPr>
        <p:spPr bwMode="auto">
          <a:xfrm>
            <a:off x="4703763" y="5039701"/>
            <a:ext cx="4389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CC6600"/>
                </a:solidFill>
                <a:latin typeface="Arial" charset="0"/>
              </a:rPr>
              <a:t>プローブ光の光シフト</a:t>
            </a:r>
            <a:r>
              <a:rPr lang="en-US" altLang="ja-JP" sz="1800" dirty="0" smtClean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altLang="ja-JP" sz="1800" dirty="0">
                <a:solidFill>
                  <a:srgbClr val="CC6600"/>
                </a:solidFill>
                <a:latin typeface="Arial" charset="0"/>
              </a:rPr>
              <a:t>: </a:t>
            </a:r>
            <a:r>
              <a:rPr lang="en-US" altLang="ja-JP" sz="1800" dirty="0">
                <a:solidFill>
                  <a:srgbClr val="CC6600"/>
                </a:solidFill>
                <a:latin typeface="Symbol" pitchFamily="18" charset="2"/>
              </a:rPr>
              <a:t>D</a:t>
            </a:r>
            <a:r>
              <a:rPr lang="en-US" altLang="ja-JP" sz="1800" i="1" baseline="-25000" dirty="0">
                <a:solidFill>
                  <a:srgbClr val="CC6600"/>
                </a:solidFill>
                <a:latin typeface="Arial" charset="0"/>
              </a:rPr>
              <a:t>L</a:t>
            </a:r>
            <a:r>
              <a:rPr lang="en-US" altLang="ja-JP" sz="1800" dirty="0">
                <a:solidFill>
                  <a:srgbClr val="CC6600"/>
                </a:solidFill>
                <a:latin typeface="Arial" charset="0"/>
              </a:rPr>
              <a:t> = –7.5 (0.04) Hz</a:t>
            </a: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278357" y="1682512"/>
            <a:ext cx="5104263" cy="92333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chemeClr val="tx2"/>
                </a:solidFill>
                <a:latin typeface="Arial" charset="0"/>
              </a:rPr>
              <a:t>核スピンのかわりに、外部磁場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US" altLang="ja-JP" b="1" dirty="0" err="1" smtClean="0">
                <a:solidFill>
                  <a:schemeClr val="tx2"/>
                </a:solidFill>
                <a:latin typeface="Arial" charset="0"/>
              </a:rPr>
              <a:t>B</a:t>
            </a:r>
            <a:r>
              <a:rPr lang="en-US" altLang="ja-JP" b="1" baseline="-25000" dirty="0" err="1" smtClean="0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)</a:t>
            </a:r>
            <a:r>
              <a:rPr lang="ja-JP" altLang="en-US" dirty="0" smtClean="0">
                <a:solidFill>
                  <a:schemeClr val="tx2"/>
                </a:solidFill>
                <a:latin typeface="Arial" charset="0"/>
              </a:rPr>
              <a:t>を印可することにより</a:t>
            </a:r>
            <a:r>
              <a:rPr lang="en-US" altLang="ja-JP" baseline="30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altLang="ja-JP" baseline="-25000" dirty="0" smtClean="0">
                <a:solidFill>
                  <a:schemeClr val="tx2"/>
                </a:solidFill>
                <a:latin typeface="Arial" charset="0"/>
              </a:rPr>
              <a:t>0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-</a:t>
            </a:r>
            <a:r>
              <a:rPr lang="en-US" altLang="ja-JP" baseline="30000" dirty="0" smtClean="0">
                <a:solidFill>
                  <a:schemeClr val="tx2"/>
                </a:solidFill>
                <a:latin typeface="Arial" charset="0"/>
              </a:rPr>
              <a:t>3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US" altLang="ja-JP" baseline="-25000" dirty="0" smtClean="0">
                <a:solidFill>
                  <a:schemeClr val="tx2"/>
                </a:solidFill>
                <a:latin typeface="Arial" charset="0"/>
              </a:rPr>
              <a:t>0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ja-JP" altLang="en-US" dirty="0" smtClean="0">
                <a:solidFill>
                  <a:schemeClr val="tx2"/>
                </a:solidFill>
                <a:latin typeface="Arial" charset="0"/>
              </a:rPr>
              <a:t>遷移を可能にする</a:t>
            </a:r>
            <a:endParaRPr lang="en-US" altLang="ja-JP" dirty="0" smtClean="0">
              <a:solidFill>
                <a:schemeClr val="tx2"/>
              </a:solidFill>
              <a:latin typeface="Arial" charset="0"/>
            </a:endParaRPr>
          </a:p>
          <a:p>
            <a:r>
              <a:rPr lang="ja-JP" altLang="en-US" dirty="0" smtClean="0">
                <a:latin typeface="Arial" charset="0"/>
              </a:rPr>
              <a:t>（</a:t>
            </a:r>
            <a:r>
              <a:rPr lang="en-US" altLang="ja-JP" dirty="0" err="1" smtClean="0">
                <a:latin typeface="Arial" charset="0"/>
              </a:rPr>
              <a:t>Taichenachev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>
                <a:latin typeface="Arial" charset="0"/>
              </a:rPr>
              <a:t>et al., PRL </a:t>
            </a:r>
            <a:r>
              <a:rPr lang="en-US" altLang="ja-JP" dirty="0" smtClean="0">
                <a:latin typeface="Arial" charset="0"/>
              </a:rPr>
              <a:t>2006</a:t>
            </a:r>
            <a:r>
              <a:rPr lang="ja-JP" altLang="en-US" dirty="0" smtClean="0">
                <a:latin typeface="Arial" charset="0"/>
              </a:rPr>
              <a:t>）</a:t>
            </a:r>
            <a:endParaRPr lang="en-US" altLang="ja-JP" dirty="0">
              <a:latin typeface="Arial" charset="0"/>
            </a:endParaRPr>
          </a:p>
        </p:txBody>
      </p:sp>
      <p:grpSp>
        <p:nvGrpSpPr>
          <p:cNvPr id="3" name="グループ化 56"/>
          <p:cNvGrpSpPr/>
          <p:nvPr/>
        </p:nvGrpSpPr>
        <p:grpSpPr>
          <a:xfrm>
            <a:off x="6997414" y="1411077"/>
            <a:ext cx="2051050" cy="2274887"/>
            <a:chOff x="7358082" y="796923"/>
            <a:chExt cx="2051050" cy="2274887"/>
          </a:xfrm>
        </p:grpSpPr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7505720" y="2814635"/>
              <a:ext cx="617537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>
              <a:off x="7493020" y="1560510"/>
              <a:ext cx="617537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7942282" y="1046160"/>
              <a:ext cx="604838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8181995" y="2552698"/>
              <a:ext cx="838200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 baseline="30000">
                  <a:solidFill>
                    <a:schemeClr val="tx2"/>
                  </a:solidFill>
                  <a:latin typeface="Arial" charset="0"/>
                </a:rPr>
                <a:t>1</a:t>
              </a:r>
              <a:r>
                <a:rPr lang="en-US" altLang="ja-JP" sz="2800">
                  <a:solidFill>
                    <a:schemeClr val="tx2"/>
                  </a:solidFill>
                  <a:latin typeface="Arial" charset="0"/>
                </a:rPr>
                <a:t>S</a:t>
              </a:r>
              <a:r>
                <a:rPr lang="en-US" altLang="ja-JP" sz="2800" baseline="-25000">
                  <a:solidFill>
                    <a:schemeClr val="tx2"/>
                  </a:solidFill>
                  <a:latin typeface="Arial" charset="0"/>
                </a:rPr>
                <a:t>0</a:t>
              </a:r>
              <a:endParaRPr lang="en-US" altLang="ja-JP" sz="28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9" name="Text Box 20"/>
            <p:cNvSpPr txBox="1">
              <a:spLocks noChangeArrowheads="1"/>
            </p:cNvSpPr>
            <p:nvPr/>
          </p:nvSpPr>
          <p:spPr bwMode="auto">
            <a:xfrm>
              <a:off x="8196282" y="1344610"/>
              <a:ext cx="838200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 baseline="30000">
                  <a:solidFill>
                    <a:schemeClr val="tx2"/>
                  </a:solidFill>
                  <a:latin typeface="Arial" charset="0"/>
                </a:rPr>
                <a:t>3</a:t>
              </a:r>
              <a:r>
                <a:rPr lang="en-US" altLang="ja-JP" sz="2800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US" altLang="ja-JP" sz="2800" baseline="-25000">
                  <a:solidFill>
                    <a:schemeClr val="tx2"/>
                  </a:solidFill>
                  <a:latin typeface="Arial" charset="0"/>
                </a:rPr>
                <a:t>0</a:t>
              </a:r>
              <a:endParaRPr lang="en-US" altLang="ja-JP" sz="28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8528070" y="796923"/>
              <a:ext cx="881062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 baseline="30000">
                  <a:solidFill>
                    <a:schemeClr val="tx2"/>
                  </a:solidFill>
                  <a:latin typeface="Arial" charset="0"/>
                </a:rPr>
                <a:t>3</a:t>
              </a:r>
              <a:r>
                <a:rPr lang="en-US" altLang="ja-JP" sz="2800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US" altLang="ja-JP" sz="2800" baseline="-25000">
                  <a:solidFill>
                    <a:schemeClr val="tx2"/>
                  </a:solidFill>
                  <a:latin typeface="Arial" charset="0"/>
                </a:rPr>
                <a:t>1</a:t>
              </a:r>
              <a:endParaRPr lang="en-US" altLang="ja-JP" sz="28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1" name="Line 22"/>
            <p:cNvSpPr>
              <a:spLocks noChangeShapeType="1"/>
            </p:cNvSpPr>
            <p:nvPr/>
          </p:nvSpPr>
          <p:spPr bwMode="auto">
            <a:xfrm>
              <a:off x="7778770" y="1571623"/>
              <a:ext cx="0" cy="1200150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23"/>
            <p:cNvSpPr>
              <a:spLocks noChangeShapeType="1"/>
            </p:cNvSpPr>
            <p:nvPr/>
          </p:nvSpPr>
          <p:spPr bwMode="auto">
            <a:xfrm flipH="1">
              <a:off x="7762895" y="1092198"/>
              <a:ext cx="539750" cy="404812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Text Box 24"/>
            <p:cNvSpPr txBox="1">
              <a:spLocks noChangeArrowheads="1"/>
            </p:cNvSpPr>
            <p:nvPr/>
          </p:nvSpPr>
          <p:spPr bwMode="auto">
            <a:xfrm>
              <a:off x="7434282" y="1014410"/>
              <a:ext cx="48895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latin typeface="Symbol" pitchFamily="18" charset="2"/>
                </a:rPr>
                <a:t>W</a:t>
              </a:r>
              <a:r>
                <a:rPr lang="en-US" altLang="ja-JP" sz="2000" baseline="-25000">
                  <a:latin typeface="Arial" charset="0"/>
                </a:rPr>
                <a:t>B</a:t>
              </a:r>
            </a:p>
          </p:txBody>
        </p:sp>
        <p:sp>
          <p:nvSpPr>
            <p:cNvPr id="55" name="Rectangle 1208"/>
            <p:cNvSpPr>
              <a:spLocks noChangeArrowheads="1"/>
            </p:cNvSpPr>
            <p:nvPr/>
          </p:nvSpPr>
          <p:spPr bwMode="auto">
            <a:xfrm>
              <a:off x="7358082" y="1928810"/>
              <a:ext cx="3794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ja-JP" sz="2000" b="1">
                  <a:solidFill>
                    <a:schemeClr val="accent2"/>
                  </a:solidFill>
                  <a:latin typeface="Symbol" pitchFamily="18" charset="2"/>
                </a:rPr>
                <a:t>W</a:t>
              </a: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343845" y="906385"/>
            <a:ext cx="4658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ja-JP" altLang="en-US" dirty="0" smtClean="0"/>
              <a:t>３次元の格子ポテンシャルに、ボース粒子を</a:t>
            </a:r>
            <a:endParaRPr lang="en-US" altLang="ja-JP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dirty="0" smtClean="0"/>
              <a:t>1</a:t>
            </a:r>
            <a:r>
              <a:rPr lang="ja-JP" altLang="en-US" dirty="0" smtClean="0"/>
              <a:t>個づつ配置し、原子間の衝突シフトを阻止</a:t>
            </a:r>
            <a:endParaRPr lang="en-US" altLang="ja-JP" sz="1600" i="1" baseline="-25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7"/>
          <p:cNvGrpSpPr>
            <a:grpSpLocks/>
          </p:cNvGrpSpPr>
          <p:nvPr/>
        </p:nvGrpSpPr>
        <p:grpSpPr bwMode="auto">
          <a:xfrm>
            <a:off x="5001495" y="1072782"/>
            <a:ext cx="3157538" cy="4724400"/>
            <a:chOff x="9888" y="17712"/>
            <a:chExt cx="2517" cy="3792"/>
          </a:xfrm>
        </p:grpSpPr>
        <p:grpSp>
          <p:nvGrpSpPr>
            <p:cNvPr id="3" name="Group 910"/>
            <p:cNvGrpSpPr>
              <a:grpSpLocks/>
            </p:cNvGrpSpPr>
            <p:nvPr/>
          </p:nvGrpSpPr>
          <p:grpSpPr bwMode="auto">
            <a:xfrm>
              <a:off x="9888" y="17712"/>
              <a:ext cx="2517" cy="3792"/>
              <a:chOff x="702" y="845"/>
              <a:chExt cx="1676" cy="2767"/>
            </a:xfrm>
          </p:grpSpPr>
          <p:pic>
            <p:nvPicPr>
              <p:cNvPr id="16" name="Picture 911" descr="P1010061 のコピー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2" y="845"/>
                <a:ext cx="1676" cy="2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Line 912"/>
              <p:cNvSpPr>
                <a:spLocks noChangeShapeType="1"/>
              </p:cNvSpPr>
              <p:nvPr/>
            </p:nvSpPr>
            <p:spPr bwMode="auto">
              <a:xfrm flipV="1">
                <a:off x="1122" y="1979"/>
                <a:ext cx="502" cy="5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Line 913"/>
              <p:cNvSpPr>
                <a:spLocks noChangeShapeType="1"/>
              </p:cNvSpPr>
              <p:nvPr/>
            </p:nvSpPr>
            <p:spPr bwMode="auto">
              <a:xfrm>
                <a:off x="1163" y="1434"/>
                <a:ext cx="754" cy="176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Line 914"/>
              <p:cNvSpPr>
                <a:spLocks noChangeShapeType="1"/>
              </p:cNvSpPr>
              <p:nvPr/>
            </p:nvSpPr>
            <p:spPr bwMode="auto">
              <a:xfrm flipV="1">
                <a:off x="912" y="2025"/>
                <a:ext cx="1172" cy="22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Line 915"/>
              <p:cNvSpPr>
                <a:spLocks noChangeShapeType="1"/>
              </p:cNvSpPr>
              <p:nvPr/>
            </p:nvSpPr>
            <p:spPr bwMode="auto">
              <a:xfrm>
                <a:off x="1163" y="1433"/>
                <a:ext cx="921" cy="5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Line 916"/>
              <p:cNvSpPr>
                <a:spLocks noChangeShapeType="1"/>
              </p:cNvSpPr>
              <p:nvPr/>
            </p:nvSpPr>
            <p:spPr bwMode="auto">
              <a:xfrm>
                <a:off x="912" y="2251"/>
                <a:ext cx="210" cy="2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" name="Line 917"/>
            <p:cNvSpPr>
              <a:spLocks noChangeShapeType="1"/>
            </p:cNvSpPr>
            <p:nvPr/>
          </p:nvSpPr>
          <p:spPr bwMode="auto">
            <a:xfrm flipV="1">
              <a:off x="11095" y="19525"/>
              <a:ext cx="873" cy="16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Rectangle 918"/>
            <p:cNvSpPr>
              <a:spLocks noChangeArrowheads="1"/>
            </p:cNvSpPr>
            <p:nvPr/>
          </p:nvSpPr>
          <p:spPr bwMode="auto">
            <a:xfrm>
              <a:off x="11345" y="19653"/>
              <a:ext cx="70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chemeClr val="bg1"/>
                  </a:solidFill>
                  <a:latin typeface="Arial" charset="0"/>
                </a:rPr>
                <a:t>60mm</a:t>
              </a:r>
            </a:p>
          </p:txBody>
        </p:sp>
        <p:sp>
          <p:nvSpPr>
            <p:cNvPr id="8" name="Line 919"/>
            <p:cNvSpPr>
              <a:spLocks noChangeShapeType="1"/>
            </p:cNvSpPr>
            <p:nvPr/>
          </p:nvSpPr>
          <p:spPr bwMode="auto">
            <a:xfrm rot="514270" flipV="1">
              <a:off x="10578" y="18804"/>
              <a:ext cx="343" cy="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920"/>
            <p:cNvSpPr>
              <a:spLocks noChangeShapeType="1"/>
            </p:cNvSpPr>
            <p:nvPr/>
          </p:nvSpPr>
          <p:spPr bwMode="auto">
            <a:xfrm rot="16615485" flipV="1">
              <a:off x="10363" y="19451"/>
              <a:ext cx="344" cy="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921"/>
            <p:cNvSpPr>
              <a:spLocks noChangeShapeType="1"/>
            </p:cNvSpPr>
            <p:nvPr/>
          </p:nvSpPr>
          <p:spPr bwMode="auto">
            <a:xfrm rot="16615485" flipV="1">
              <a:off x="10651" y="19623"/>
              <a:ext cx="343" cy="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922"/>
            <p:cNvSpPr>
              <a:spLocks noChangeShapeType="1"/>
            </p:cNvSpPr>
            <p:nvPr/>
          </p:nvSpPr>
          <p:spPr bwMode="auto">
            <a:xfrm flipH="1" flipV="1">
              <a:off x="11168" y="18000"/>
              <a:ext cx="0" cy="38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Rectangle 923"/>
            <p:cNvSpPr>
              <a:spLocks noChangeArrowheads="1"/>
            </p:cNvSpPr>
            <p:nvPr/>
          </p:nvSpPr>
          <p:spPr bwMode="auto">
            <a:xfrm>
              <a:off x="10784" y="17952"/>
              <a:ext cx="458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0000FF"/>
                  </a:solidFill>
                  <a:latin typeface="Arial" charset="0"/>
                </a:rPr>
                <a:t>B</a:t>
              </a:r>
              <a:r>
                <a:rPr lang="en-US" altLang="ja-JP" baseline="-25000">
                  <a:solidFill>
                    <a:srgbClr val="0000FF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13" name="テキスト ボックス 115"/>
            <p:cNvSpPr txBox="1">
              <a:spLocks noChangeArrowheads="1"/>
            </p:cNvSpPr>
            <p:nvPr/>
          </p:nvSpPr>
          <p:spPr bwMode="auto">
            <a:xfrm>
              <a:off x="10408" y="18663"/>
              <a:ext cx="356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altLang="ja-JP" sz="2000" baseline="-2500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4" name="テキスト ボックス 116"/>
            <p:cNvSpPr txBox="1">
              <a:spLocks noChangeArrowheads="1"/>
            </p:cNvSpPr>
            <p:nvPr/>
          </p:nvSpPr>
          <p:spPr bwMode="auto">
            <a:xfrm>
              <a:off x="10646" y="19825"/>
              <a:ext cx="356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altLang="ja-JP" sz="2000" baseline="-2500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5" name="テキスト ボックス 117"/>
            <p:cNvSpPr txBox="1">
              <a:spLocks noChangeArrowheads="1"/>
            </p:cNvSpPr>
            <p:nvPr/>
          </p:nvSpPr>
          <p:spPr bwMode="auto">
            <a:xfrm>
              <a:off x="10214" y="19334"/>
              <a:ext cx="356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altLang="ja-JP" sz="2000" baseline="-2500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631017" y="1466578"/>
            <a:ext cx="3776662" cy="174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07" tIns="45704" rIns="91407" bIns="45704">
            <a:spAutoFit/>
          </a:bodyPr>
          <a:lstStyle/>
          <a:p>
            <a:r>
              <a:rPr lang="en-US" altLang="ja-JP" sz="1800" dirty="0">
                <a:latin typeface="Arial" charset="0"/>
              </a:rPr>
              <a:t>Volume</a:t>
            </a:r>
            <a:r>
              <a:rPr lang="ja-JP" altLang="en-US" sz="1800" dirty="0">
                <a:latin typeface="Arial" charset="0"/>
              </a:rPr>
              <a:t>：  </a:t>
            </a:r>
            <a:r>
              <a:rPr lang="en-US" altLang="ja-JP" sz="1800" dirty="0">
                <a:latin typeface="Arial" charset="0"/>
              </a:rPr>
              <a:t>520</a:t>
            </a:r>
            <a:r>
              <a:rPr lang="en-US" altLang="ja-JP" sz="1800" dirty="0">
                <a:latin typeface="Symbol" pitchFamily="18" charset="2"/>
              </a:rPr>
              <a:t>m</a:t>
            </a:r>
            <a:r>
              <a:rPr lang="en-US" altLang="ja-JP" sz="1800" dirty="0">
                <a:latin typeface="Arial" charset="0"/>
              </a:rPr>
              <a:t>m×520</a:t>
            </a:r>
            <a:r>
              <a:rPr lang="en-US" altLang="ja-JP" sz="1800" dirty="0">
                <a:latin typeface="Symbol" pitchFamily="18" charset="2"/>
              </a:rPr>
              <a:t>m</a:t>
            </a:r>
            <a:r>
              <a:rPr lang="en-US" altLang="ja-JP" sz="1800" dirty="0">
                <a:latin typeface="Arial" charset="0"/>
              </a:rPr>
              <a:t>m×260</a:t>
            </a:r>
            <a:r>
              <a:rPr lang="en-US" altLang="ja-JP" sz="1800" dirty="0">
                <a:latin typeface="Symbol" pitchFamily="18" charset="2"/>
              </a:rPr>
              <a:t>m</a:t>
            </a:r>
            <a:r>
              <a:rPr lang="en-US" altLang="ja-JP" sz="1800" dirty="0">
                <a:latin typeface="Arial" charset="0"/>
              </a:rPr>
              <a:t>m</a:t>
            </a:r>
          </a:p>
          <a:p>
            <a:r>
              <a:rPr lang="en-US" altLang="ja-JP" sz="1800" dirty="0">
                <a:latin typeface="Arial" charset="0"/>
              </a:rPr>
              <a:t>Lattice density</a:t>
            </a:r>
            <a:r>
              <a:rPr lang="ja-JP" altLang="en-US" sz="1800" dirty="0">
                <a:latin typeface="Arial" charset="0"/>
              </a:rPr>
              <a:t>：  </a:t>
            </a:r>
            <a:r>
              <a:rPr lang="en-US" altLang="ja-JP" sz="1800" dirty="0">
                <a:latin typeface="Arial" charset="0"/>
              </a:rPr>
              <a:t>7×10</a:t>
            </a:r>
            <a:r>
              <a:rPr lang="en-US" altLang="ja-JP" sz="1800" baseline="30000" dirty="0">
                <a:latin typeface="Arial" charset="0"/>
              </a:rPr>
              <a:t>12</a:t>
            </a:r>
            <a:r>
              <a:rPr lang="en-US" altLang="ja-JP" sz="1800" dirty="0">
                <a:latin typeface="Arial" charset="0"/>
              </a:rPr>
              <a:t>/cm</a:t>
            </a:r>
            <a:r>
              <a:rPr lang="en-US" altLang="ja-JP" sz="1800" baseline="30000" dirty="0">
                <a:latin typeface="Arial" charset="0"/>
              </a:rPr>
              <a:t>3</a:t>
            </a:r>
          </a:p>
          <a:p>
            <a:r>
              <a:rPr lang="en-US" altLang="ja-JP" sz="1800" dirty="0">
                <a:latin typeface="Arial" charset="0"/>
              </a:rPr>
              <a:t># of lattice sites</a:t>
            </a:r>
            <a:r>
              <a:rPr lang="ja-JP" altLang="en-US" sz="1800" dirty="0">
                <a:latin typeface="Arial" charset="0"/>
              </a:rPr>
              <a:t>：  </a:t>
            </a:r>
            <a:r>
              <a:rPr lang="en-US" altLang="ja-JP" sz="1800" dirty="0">
                <a:latin typeface="Arial" charset="0"/>
              </a:rPr>
              <a:t>6×10</a:t>
            </a:r>
            <a:r>
              <a:rPr lang="en-US" altLang="ja-JP" sz="1800" baseline="30000" dirty="0">
                <a:latin typeface="Arial" charset="0"/>
              </a:rPr>
              <a:t>7</a:t>
            </a:r>
          </a:p>
          <a:p>
            <a:r>
              <a:rPr lang="en-US" altLang="ja-JP" sz="1800" dirty="0">
                <a:latin typeface="Arial" charset="0"/>
              </a:rPr>
              <a:t>Power enhancement: 17</a:t>
            </a:r>
          </a:p>
          <a:p>
            <a:r>
              <a:rPr lang="en-US" altLang="ja-JP" sz="1800" dirty="0" err="1">
                <a:latin typeface="Arial" charset="0"/>
              </a:rPr>
              <a:t>Latice</a:t>
            </a:r>
            <a:r>
              <a:rPr lang="en-US" altLang="ja-JP" sz="1800" dirty="0">
                <a:latin typeface="Arial" charset="0"/>
              </a:rPr>
              <a:t> intensity: 33 kW/cm</a:t>
            </a:r>
            <a:r>
              <a:rPr lang="en-US" altLang="ja-JP" sz="1800" baseline="30000" dirty="0">
                <a:latin typeface="Arial" charset="0"/>
              </a:rPr>
              <a:t>2</a:t>
            </a:r>
            <a:endParaRPr lang="en-US" altLang="ja-JP" sz="1800" dirty="0">
              <a:latin typeface="Arial" charset="0"/>
            </a:endParaRPr>
          </a:p>
          <a:p>
            <a:r>
              <a:rPr lang="en-US" altLang="ja-JP" sz="1800" dirty="0">
                <a:latin typeface="Arial" charset="0"/>
              </a:rPr>
              <a:t>Potential depth: 130</a:t>
            </a:r>
            <a:r>
              <a:rPr lang="en-US" altLang="ja-JP" sz="1800" i="1" dirty="0">
                <a:latin typeface="Arial" charset="0"/>
              </a:rPr>
              <a:t>E</a:t>
            </a:r>
            <a:r>
              <a:rPr lang="en-US" altLang="ja-JP" sz="1800" baseline="-25000" dirty="0">
                <a:latin typeface="Arial" charset="0"/>
              </a:rPr>
              <a:t>r</a:t>
            </a:r>
            <a:r>
              <a:rPr lang="en-US" altLang="ja-JP" sz="1800" dirty="0">
                <a:latin typeface="Arial" charset="0"/>
              </a:rPr>
              <a:t> </a:t>
            </a:r>
            <a:r>
              <a:rPr lang="en-US" altLang="ja-JP" sz="1800" dirty="0" smtClean="0">
                <a:latin typeface="Arial" charset="0"/>
              </a:rPr>
              <a:t>(20</a:t>
            </a:r>
            <a:r>
              <a:rPr lang="en-US" altLang="ja-JP" sz="1800" dirty="0" smtClean="0">
                <a:latin typeface="Symbol" pitchFamily="18" charset="2"/>
              </a:rPr>
              <a:t>m</a:t>
            </a:r>
            <a:r>
              <a:rPr lang="en-US" altLang="ja-JP" sz="1800" dirty="0" smtClean="0">
                <a:latin typeface="Arial" charset="0"/>
              </a:rPr>
              <a:t>K</a:t>
            </a:r>
            <a:r>
              <a:rPr lang="en-US" altLang="ja-JP" sz="1800" dirty="0">
                <a:latin typeface="Arial" charset="0"/>
              </a:rPr>
              <a:t>)</a:t>
            </a:r>
          </a:p>
        </p:txBody>
      </p:sp>
      <p:grpSp>
        <p:nvGrpSpPr>
          <p:cNvPr id="4" name="グループ化 39"/>
          <p:cNvGrpSpPr/>
          <p:nvPr/>
        </p:nvGrpSpPr>
        <p:grpSpPr>
          <a:xfrm>
            <a:off x="0" y="4027487"/>
            <a:ext cx="4038600" cy="2830513"/>
            <a:chOff x="0" y="4027487"/>
            <a:chExt cx="4038600" cy="2830513"/>
          </a:xfrm>
        </p:grpSpPr>
        <p:pic>
          <p:nvPicPr>
            <p:cNvPr id="35" name="Picture 69" descr="860-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27487"/>
              <a:ext cx="4038600" cy="2830513"/>
            </a:xfrm>
            <a:prstGeom prst="rect">
              <a:avLst/>
            </a:prstGeom>
            <a:noFill/>
          </p:spPr>
        </p:pic>
        <p:sp>
          <p:nvSpPr>
            <p:cNvPr id="36" name="Text Box 70"/>
            <p:cNvSpPr txBox="1">
              <a:spLocks noChangeArrowheads="1"/>
            </p:cNvSpPr>
            <p:nvPr/>
          </p:nvSpPr>
          <p:spPr bwMode="auto">
            <a:xfrm>
              <a:off x="1600200" y="6297612"/>
              <a:ext cx="965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</a:rPr>
                <a:t>500</a:t>
              </a:r>
              <a:r>
                <a:rPr lang="en-US" altLang="ja-JP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altLang="ja-JP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7" name="Line 71"/>
            <p:cNvSpPr>
              <a:spLocks noChangeShapeType="1"/>
            </p:cNvSpPr>
            <p:nvPr/>
          </p:nvSpPr>
          <p:spPr bwMode="auto">
            <a:xfrm>
              <a:off x="1752600" y="6161087"/>
              <a:ext cx="609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Text Box 72"/>
            <p:cNvSpPr txBox="1">
              <a:spLocks noChangeArrowheads="1"/>
            </p:cNvSpPr>
            <p:nvPr/>
          </p:nvSpPr>
          <p:spPr bwMode="auto">
            <a:xfrm>
              <a:off x="2514600" y="4713287"/>
              <a:ext cx="1265238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i="1" dirty="0">
                  <a:solidFill>
                    <a:schemeClr val="bg1"/>
                  </a:solidFill>
                </a:rPr>
                <a:t>N </a:t>
              </a:r>
              <a:r>
                <a:rPr lang="en-US" altLang="ja-JP" sz="2400" dirty="0">
                  <a:solidFill>
                    <a:schemeClr val="bg1"/>
                  </a:solidFill>
                </a:rPr>
                <a:t>= 10</a:t>
              </a:r>
              <a:r>
                <a:rPr lang="en-US" altLang="ja-JP" sz="2400" baseline="30000" dirty="0">
                  <a:solidFill>
                    <a:schemeClr val="bg1"/>
                  </a:solidFill>
                </a:rPr>
                <a:t>5</a:t>
              </a:r>
            </a:p>
            <a:p>
              <a:r>
                <a:rPr lang="en-US" altLang="ja-JP" sz="2400" i="1" dirty="0">
                  <a:solidFill>
                    <a:schemeClr val="bg1"/>
                  </a:solidFill>
                </a:rPr>
                <a:t>T </a:t>
              </a:r>
              <a:r>
                <a:rPr lang="en-US" altLang="ja-JP" sz="2400" dirty="0">
                  <a:solidFill>
                    <a:schemeClr val="bg1"/>
                  </a:solidFill>
                </a:rPr>
                <a:t>= 4</a:t>
              </a:r>
              <a:r>
                <a:rPr lang="en-US" altLang="ja-JP" sz="2400" dirty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altLang="ja-JP" sz="2400" dirty="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39" name="Text Box 73"/>
            <p:cNvSpPr txBox="1">
              <a:spLocks noChangeArrowheads="1"/>
            </p:cNvSpPr>
            <p:nvPr/>
          </p:nvSpPr>
          <p:spPr bwMode="auto">
            <a:xfrm>
              <a:off x="1295400" y="4256087"/>
              <a:ext cx="15573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chemeClr val="bg1"/>
                  </a:solidFill>
                </a:rPr>
                <a:t>3D Lattice</a:t>
              </a:r>
            </a:p>
          </p:txBody>
        </p:sp>
      </p:grpSp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295304" y="0"/>
            <a:ext cx="8420100" cy="1143000"/>
          </a:xfrm>
          <a:noFill/>
        </p:spPr>
        <p:txBody>
          <a:bodyPr/>
          <a:lstStyle/>
          <a:p>
            <a:r>
              <a:rPr lang="ja-JP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光</a:t>
            </a:r>
            <a:r>
              <a:rPr lang="ja-JP" alt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共振器中の三次元光</a:t>
            </a:r>
            <a:r>
              <a:rPr lang="ja-JP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格子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kern="0" dirty="0" smtClean="0"/>
              <a:t>2</a:t>
            </a:r>
            <a:r>
              <a:rPr lang="ja-JP" altLang="en-US" sz="3600" kern="0" dirty="0" smtClean="0"/>
              <a:t>台の光格子時計の周波数比較</a:t>
            </a:r>
            <a:r>
              <a:rPr lang="en-US" altLang="ja-JP" sz="3600" kern="0" dirty="0" smtClean="0"/>
              <a:t/>
            </a:r>
            <a:br>
              <a:rPr lang="en-US" altLang="ja-JP" sz="3600" kern="0" dirty="0" smtClean="0"/>
            </a:br>
            <a:r>
              <a:rPr lang="en-US" altLang="ja-JP" sz="3600" kern="0" dirty="0" smtClean="0"/>
              <a:t>―SI </a:t>
            </a:r>
            <a:r>
              <a:rPr lang="ja-JP" altLang="en-US" sz="3600" kern="0" dirty="0" smtClean="0"/>
              <a:t>リミットを越える周波数比較の実現</a:t>
            </a:r>
            <a:r>
              <a:rPr lang="en-US" altLang="ja-JP" sz="3600" kern="0" dirty="0" smtClean="0"/>
              <a:t>―</a:t>
            </a:r>
            <a:endParaRPr kumimoji="1" lang="ja-JP" altLang="en-US" sz="3600" dirty="0"/>
          </a:p>
        </p:txBody>
      </p:sp>
      <p:grpSp>
        <p:nvGrpSpPr>
          <p:cNvPr id="3" name="グループ化 99"/>
          <p:cNvGrpSpPr/>
          <p:nvPr/>
        </p:nvGrpSpPr>
        <p:grpSpPr>
          <a:xfrm>
            <a:off x="1462068" y="1428736"/>
            <a:ext cx="6154534" cy="4572000"/>
            <a:chOff x="1462068" y="1571612"/>
            <a:chExt cx="6154534" cy="4572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0306" y="5137137"/>
              <a:ext cx="1057275" cy="1006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356081" y="4168762"/>
              <a:ext cx="1384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035281" y="3371837"/>
              <a:ext cx="1973262" cy="0"/>
            </a:xfrm>
            <a:prstGeom prst="line">
              <a:avLst/>
            </a:prstGeom>
            <a:noFill/>
            <a:ln w="28575">
              <a:solidFill>
                <a:srgbClr val="FF46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3686156" y="5589575"/>
              <a:ext cx="1336675" cy="0"/>
            </a:xfrm>
            <a:prstGeom prst="line">
              <a:avLst/>
            </a:prstGeom>
            <a:noFill/>
            <a:ln w="28575">
              <a:solidFill>
                <a:srgbClr val="FF46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076681" y="3070212"/>
              <a:ext cx="260350" cy="5461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sz="1800">
                <a:latin typeface="Calibri" pitchFamily="34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686156" y="3371837"/>
              <a:ext cx="0" cy="22129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076681" y="5337162"/>
              <a:ext cx="260350" cy="5461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sz="1800">
                <a:latin typeface="Calibri" pitchFamily="34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206856" y="3616312"/>
              <a:ext cx="0" cy="547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206856" y="4687875"/>
              <a:ext cx="0" cy="625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rot="16200000">
              <a:off x="4825981" y="4013187"/>
              <a:ext cx="323850" cy="3079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ja-JP" sz="1800">
                <a:latin typeface="Calibri" pitchFamily="34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371956" y="4856150"/>
              <a:ext cx="13858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3360718" y="4164000"/>
              <a:ext cx="8461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360718" y="4164000"/>
              <a:ext cx="0" cy="546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3230543" y="4710100"/>
              <a:ext cx="260350" cy="273050"/>
              <a:chOff x="2976" y="3264"/>
              <a:chExt cx="1008" cy="1008"/>
            </a:xfrm>
          </p:grpSpPr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2976" y="3264"/>
                <a:ext cx="1008" cy="100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sz="1800">
                  <a:latin typeface="Calibri" pitchFamily="34" charset="0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 flipH="1">
                <a:off x="3126" y="3411"/>
                <a:ext cx="720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rot="5400000" flipH="1">
                <a:off x="3129" y="3408"/>
                <a:ext cx="720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3490893" y="4846625"/>
              <a:ext cx="7159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787188" y="4652710"/>
              <a:ext cx="1099790" cy="37321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dirty="0"/>
                <a:t>Counter</a:t>
              </a: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5751493" y="4843450"/>
              <a:ext cx="0" cy="2730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5745143" y="3898887"/>
              <a:ext cx="0" cy="2730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H="1">
              <a:off x="2905106" y="4849800"/>
              <a:ext cx="3254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8" name="Group 29"/>
            <p:cNvGrpSpPr>
              <a:grpSpLocks noChangeAspect="1"/>
            </p:cNvGrpSpPr>
            <p:nvPr/>
          </p:nvGrpSpPr>
          <p:grpSpPr bwMode="auto">
            <a:xfrm>
              <a:off x="4044931" y="3998900"/>
              <a:ext cx="307975" cy="322262"/>
              <a:chOff x="2688" y="1973"/>
              <a:chExt cx="432" cy="432"/>
            </a:xfrm>
          </p:grpSpPr>
          <p:sp>
            <p:nvSpPr>
              <p:cNvPr id="28" name="Oval 30"/>
              <p:cNvSpPr>
                <a:spLocks noChangeAspect="1" noChangeArrowheads="1"/>
              </p:cNvSpPr>
              <p:nvPr/>
            </p:nvSpPr>
            <p:spPr bwMode="auto">
              <a:xfrm>
                <a:off x="2688" y="1973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sz="1800">
                  <a:latin typeface="Calibri" pitchFamily="34" charset="0"/>
                </a:endParaRPr>
              </a:p>
            </p:txBody>
          </p:sp>
          <p:grpSp>
            <p:nvGrpSpPr>
              <p:cNvPr id="27" name="Group 31"/>
              <p:cNvGrpSpPr>
                <a:grpSpLocks noChangeAspect="1"/>
              </p:cNvGrpSpPr>
              <p:nvPr/>
            </p:nvGrpSpPr>
            <p:grpSpPr bwMode="auto">
              <a:xfrm>
                <a:off x="2772" y="2117"/>
                <a:ext cx="288" cy="144"/>
                <a:chOff x="672" y="12192"/>
                <a:chExt cx="576" cy="288"/>
              </a:xfrm>
            </p:grpSpPr>
            <p:grpSp>
              <p:nvGrpSpPr>
                <p:cNvPr id="29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960" y="12336"/>
                  <a:ext cx="288" cy="144"/>
                  <a:chOff x="960" y="12336"/>
                  <a:chExt cx="288" cy="144"/>
                </a:xfrm>
              </p:grpSpPr>
              <p:sp>
                <p:nvSpPr>
                  <p:cNvPr id="34" name="Arc 3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104" y="12336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ja-JP" altLang="ja-JP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35" name="Arc 34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960" y="12336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ja-JP" altLang="ja-JP" sz="18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" name="Group 35"/>
                <p:cNvGrpSpPr>
                  <a:grpSpLocks noChangeAspect="1"/>
                </p:cNvGrpSpPr>
                <p:nvPr/>
              </p:nvGrpSpPr>
              <p:grpSpPr bwMode="auto">
                <a:xfrm flipV="1">
                  <a:off x="672" y="12192"/>
                  <a:ext cx="288" cy="144"/>
                  <a:chOff x="960" y="12336"/>
                  <a:chExt cx="288" cy="144"/>
                </a:xfrm>
              </p:grpSpPr>
              <p:sp>
                <p:nvSpPr>
                  <p:cNvPr id="32" name="Arc 36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104" y="12336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ja-JP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33" name="Arc 37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960" y="12336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ja-JP" sz="1800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31" name="Group 38"/>
            <p:cNvGrpSpPr>
              <a:grpSpLocks noChangeAspect="1"/>
            </p:cNvGrpSpPr>
            <p:nvPr/>
          </p:nvGrpSpPr>
          <p:grpSpPr bwMode="auto">
            <a:xfrm>
              <a:off x="4044931" y="4684700"/>
              <a:ext cx="306387" cy="322262"/>
              <a:chOff x="2688" y="1973"/>
              <a:chExt cx="432" cy="432"/>
            </a:xfrm>
          </p:grpSpPr>
          <p:sp>
            <p:nvSpPr>
              <p:cNvPr id="37" name="Oval 39"/>
              <p:cNvSpPr>
                <a:spLocks noChangeAspect="1" noChangeArrowheads="1"/>
              </p:cNvSpPr>
              <p:nvPr/>
            </p:nvSpPr>
            <p:spPr bwMode="auto">
              <a:xfrm>
                <a:off x="2688" y="1973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sz="1800">
                  <a:latin typeface="Calibri" pitchFamily="34" charset="0"/>
                </a:endParaRPr>
              </a:p>
            </p:txBody>
          </p:sp>
          <p:grpSp>
            <p:nvGrpSpPr>
              <p:cNvPr id="36" name="Group 40"/>
              <p:cNvGrpSpPr>
                <a:grpSpLocks noChangeAspect="1"/>
              </p:cNvGrpSpPr>
              <p:nvPr/>
            </p:nvGrpSpPr>
            <p:grpSpPr bwMode="auto">
              <a:xfrm>
                <a:off x="2772" y="2117"/>
                <a:ext cx="288" cy="144"/>
                <a:chOff x="672" y="12192"/>
                <a:chExt cx="576" cy="288"/>
              </a:xfrm>
            </p:grpSpPr>
            <p:grpSp>
              <p:nvGrpSpPr>
                <p:cNvPr id="38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960" y="12336"/>
                  <a:ext cx="288" cy="144"/>
                  <a:chOff x="960" y="12336"/>
                  <a:chExt cx="288" cy="144"/>
                </a:xfrm>
              </p:grpSpPr>
              <p:sp>
                <p:nvSpPr>
                  <p:cNvPr id="43" name="Arc 4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104" y="12336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ja-JP" altLang="ja-JP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44" name="Arc 43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960" y="12336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ja-JP" altLang="ja-JP" sz="18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9" name="Group 44"/>
                <p:cNvGrpSpPr>
                  <a:grpSpLocks noChangeAspect="1"/>
                </p:cNvGrpSpPr>
                <p:nvPr/>
              </p:nvGrpSpPr>
              <p:grpSpPr bwMode="auto">
                <a:xfrm flipV="1">
                  <a:off x="672" y="12192"/>
                  <a:ext cx="288" cy="144"/>
                  <a:chOff x="960" y="12336"/>
                  <a:chExt cx="288" cy="144"/>
                </a:xfrm>
              </p:grpSpPr>
              <p:sp>
                <p:nvSpPr>
                  <p:cNvPr id="41" name="Arc 4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104" y="12336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ja-JP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42" name="Arc 46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960" y="12336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ja-JP" sz="1800">
                      <a:latin typeface="Calibri" pitchFamily="34" charset="0"/>
                    </a:endParaRPr>
                  </a:p>
                </p:txBody>
              </p:sp>
            </p:grpSp>
          </p:grpSp>
        </p:grp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4638656" y="3867137"/>
              <a:ext cx="715962" cy="12985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sz="1800">
                <a:latin typeface="Calibri" pitchFamily="34" charset="0"/>
              </a:endParaRPr>
            </a:p>
          </p:txBody>
        </p:sp>
        <p:sp>
          <p:nvSpPr>
            <p:cNvPr id="46" name="AutoShape 48"/>
            <p:cNvSpPr>
              <a:spLocks noChangeArrowheads="1"/>
            </p:cNvSpPr>
            <p:nvPr/>
          </p:nvSpPr>
          <p:spPr bwMode="auto">
            <a:xfrm rot="16200000">
              <a:off x="4825981" y="4698987"/>
              <a:ext cx="323850" cy="3079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ja-JP" sz="1800">
                <a:latin typeface="Calibri" pitchFamily="34" charset="0"/>
              </a:endParaRPr>
            </a:p>
          </p:txBody>
        </p:sp>
        <p:pic>
          <p:nvPicPr>
            <p:cNvPr id="47" name="Picture 49" descr="Imag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2993" y="2916225"/>
              <a:ext cx="1104900" cy="87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 Box 50"/>
            <p:cNvSpPr txBox="1">
              <a:spLocks noChangeArrowheads="1"/>
            </p:cNvSpPr>
            <p:nvPr/>
          </p:nvSpPr>
          <p:spPr bwMode="auto">
            <a:xfrm>
              <a:off x="4276706" y="4321162"/>
              <a:ext cx="1593850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800">
                  <a:latin typeface="Calibri" pitchFamily="34" charset="0"/>
                </a:rPr>
                <a:t>Digital servo</a:t>
              </a:r>
            </a:p>
          </p:txBody>
        </p:sp>
        <p:sp>
          <p:nvSpPr>
            <p:cNvPr id="49" name="Text Box 51"/>
            <p:cNvSpPr txBox="1">
              <a:spLocks noChangeArrowheads="1"/>
            </p:cNvSpPr>
            <p:nvPr/>
          </p:nvSpPr>
          <p:spPr bwMode="auto">
            <a:xfrm>
              <a:off x="4652943" y="3190862"/>
              <a:ext cx="2103438" cy="396875"/>
            </a:xfrm>
            <a:prstGeom prst="rect">
              <a:avLst/>
            </a:prstGeom>
            <a:solidFill>
              <a:schemeClr val="bg1">
                <a:alpha val="5882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aseline="30000">
                  <a:latin typeface="Calibri" pitchFamily="34" charset="0"/>
                </a:rPr>
                <a:t>88</a:t>
              </a:r>
              <a:r>
                <a:rPr lang="en-US" altLang="ja-JP" sz="2000">
                  <a:latin typeface="Calibri" pitchFamily="34" charset="0"/>
                </a:rPr>
                <a:t>Sr in 3D Lattice</a:t>
              </a:r>
            </a:p>
          </p:txBody>
        </p:sp>
        <p:sp>
          <p:nvSpPr>
            <p:cNvPr id="50" name="AutoShape 52"/>
            <p:cNvSpPr>
              <a:spLocks noChangeArrowheads="1"/>
            </p:cNvSpPr>
            <p:nvPr/>
          </p:nvSpPr>
          <p:spPr bwMode="auto">
            <a:xfrm rot="5400000">
              <a:off x="5603856" y="3743312"/>
              <a:ext cx="273050" cy="260350"/>
            </a:xfrm>
            <a:prstGeom prst="flowChartDelay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ja-JP" altLang="ja-JP" sz="1800">
                <a:latin typeface="Calibri" pitchFamily="34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5029181" y="4032237"/>
            <a:ext cx="174625" cy="250825"/>
          </p:xfrm>
          <a:graphic>
            <a:graphicData uri="http://schemas.openxmlformats.org/presentationml/2006/ole">
              <p:oleObj spid="_x0000_s256002" name="数式" r:id="rId6" imgW="203040" imgH="279360" progId="Equation.3">
                <p:embed/>
              </p:oleObj>
            </a:graphicData>
          </a:graphic>
        </p:graphicFrame>
        <p:graphicFrame>
          <p:nvGraphicFramePr>
            <p:cNvPr id="52" name="Object 3"/>
            <p:cNvGraphicFramePr>
              <a:graphicFrameLocks noChangeAspect="1"/>
            </p:cNvGraphicFramePr>
            <p:nvPr/>
          </p:nvGraphicFramePr>
          <p:xfrm>
            <a:off x="5029181" y="4724387"/>
            <a:ext cx="174625" cy="250825"/>
          </p:xfrm>
          <a:graphic>
            <a:graphicData uri="http://schemas.openxmlformats.org/presentationml/2006/ole">
              <p:oleObj spid="_x0000_s256003" name="数式" r:id="rId7" imgW="203040" imgH="279360" progId="Equation.3">
                <p:embed/>
              </p:oleObj>
            </a:graphicData>
          </a:graphic>
        </p:graphicFrame>
        <p:sp>
          <p:nvSpPr>
            <p:cNvPr id="53" name="Text Box 55"/>
            <p:cNvSpPr txBox="1">
              <a:spLocks noChangeArrowheads="1"/>
            </p:cNvSpPr>
            <p:nvPr/>
          </p:nvSpPr>
          <p:spPr bwMode="auto">
            <a:xfrm>
              <a:off x="1716916" y="3046614"/>
              <a:ext cx="1406335" cy="70788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dirty="0"/>
                <a:t>Probe laser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dirty="0"/>
                <a:t>(698 nm)</a:t>
              </a:r>
            </a:p>
          </p:txBody>
        </p:sp>
        <p:sp>
          <p:nvSpPr>
            <p:cNvPr id="54" name="AutoShape 56"/>
            <p:cNvSpPr>
              <a:spLocks noChangeArrowheads="1"/>
            </p:cNvSpPr>
            <p:nvPr/>
          </p:nvSpPr>
          <p:spPr bwMode="auto">
            <a:xfrm rot="16200000" flipV="1">
              <a:off x="5614968" y="5003787"/>
              <a:ext cx="273050" cy="260350"/>
            </a:xfrm>
            <a:prstGeom prst="flowChartDelay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ja-JP" altLang="ja-JP" sz="1800">
                <a:latin typeface="Calibri" pitchFamily="34" charset="0"/>
              </a:endParaRPr>
            </a:p>
          </p:txBody>
        </p:sp>
        <p:sp>
          <p:nvSpPr>
            <p:cNvPr id="55" name="Text Box 57"/>
            <p:cNvSpPr txBox="1">
              <a:spLocks noChangeArrowheads="1"/>
            </p:cNvSpPr>
            <p:nvPr/>
          </p:nvSpPr>
          <p:spPr bwMode="auto">
            <a:xfrm>
              <a:off x="4808518" y="5322875"/>
              <a:ext cx="2103438" cy="701675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latin typeface="Calibri" pitchFamily="34" charset="0"/>
                </a:rPr>
                <a:t>Spin-polarized </a:t>
              </a:r>
            </a:p>
            <a:p>
              <a:r>
                <a:rPr lang="en-US" altLang="ja-JP" sz="2000" baseline="30000">
                  <a:latin typeface="Calibri" pitchFamily="34" charset="0"/>
                </a:rPr>
                <a:t>87</a:t>
              </a:r>
              <a:r>
                <a:rPr lang="en-US" altLang="ja-JP" sz="2000">
                  <a:latin typeface="Calibri" pitchFamily="34" charset="0"/>
                </a:rPr>
                <a:t>Sr in 1D Lattice</a:t>
              </a:r>
            </a:p>
          </p:txBody>
        </p:sp>
        <p:sp>
          <p:nvSpPr>
            <p:cNvPr id="56" name="Text Box 62"/>
            <p:cNvSpPr txBox="1">
              <a:spLocks noChangeArrowheads="1"/>
            </p:cNvSpPr>
            <p:nvPr/>
          </p:nvSpPr>
          <p:spPr bwMode="auto">
            <a:xfrm>
              <a:off x="5905548" y="2131022"/>
              <a:ext cx="1711054" cy="6455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dirty="0"/>
                <a:t>Cooling and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dirty="0"/>
                <a:t>Lattice lasers</a:t>
              </a:r>
            </a:p>
          </p:txBody>
        </p:sp>
        <p:sp>
          <p:nvSpPr>
            <p:cNvPr id="57" name="Text Box 27"/>
            <p:cNvSpPr txBox="1">
              <a:spLocks noChangeArrowheads="1"/>
            </p:cNvSpPr>
            <p:nvPr/>
          </p:nvSpPr>
          <p:spPr bwMode="auto">
            <a:xfrm>
              <a:off x="3914756" y="3190862"/>
              <a:ext cx="704850" cy="366713"/>
            </a:xfrm>
            <a:prstGeom prst="rect">
              <a:avLst/>
            </a:prstGeom>
            <a:solidFill>
              <a:schemeClr val="bg1">
                <a:alpha val="74117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>
                  <a:latin typeface="Calibri" pitchFamily="34" charset="0"/>
                </a:rPr>
                <a:t>AOM</a:t>
              </a:r>
            </a:p>
          </p:txBody>
        </p:sp>
        <p:sp>
          <p:nvSpPr>
            <p:cNvPr id="58" name="Text Box 77"/>
            <p:cNvSpPr txBox="1">
              <a:spLocks noChangeArrowheads="1"/>
            </p:cNvSpPr>
            <p:nvPr/>
          </p:nvSpPr>
          <p:spPr bwMode="auto">
            <a:xfrm>
              <a:off x="3914756" y="5430825"/>
              <a:ext cx="704850" cy="366712"/>
            </a:xfrm>
            <a:prstGeom prst="rect">
              <a:avLst/>
            </a:prstGeom>
            <a:solidFill>
              <a:schemeClr val="bg1">
                <a:alpha val="74117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>
                  <a:latin typeface="Calibri" pitchFamily="34" charset="0"/>
                </a:rPr>
                <a:t>AOM</a:t>
              </a:r>
            </a:p>
          </p:txBody>
        </p:sp>
        <p:cxnSp>
          <p:nvCxnSpPr>
            <p:cNvPr id="59" name="直線矢印コネクタ 58"/>
            <p:cNvCxnSpPr/>
            <p:nvPr/>
          </p:nvCxnSpPr>
          <p:spPr>
            <a:xfrm rot="10800000">
              <a:off x="6343631" y="5584812"/>
              <a:ext cx="50482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 rot="10800000">
              <a:off x="6343631" y="3373425"/>
              <a:ext cx="4445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/>
            <p:cNvCxnSpPr/>
            <p:nvPr/>
          </p:nvCxnSpPr>
          <p:spPr>
            <a:xfrm rot="5400000">
              <a:off x="5372875" y="4169556"/>
              <a:ext cx="283051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グループ化 109"/>
            <p:cNvGrpSpPr>
              <a:grpSpLocks/>
            </p:cNvGrpSpPr>
            <p:nvPr/>
          </p:nvGrpSpPr>
          <p:grpSpPr bwMode="auto">
            <a:xfrm>
              <a:off x="1785918" y="1571612"/>
              <a:ext cx="3973513" cy="1373188"/>
              <a:chOff x="924998" y="341719"/>
              <a:chExt cx="5529738" cy="1819569"/>
            </a:xfrm>
          </p:grpSpPr>
          <p:sp>
            <p:nvSpPr>
              <p:cNvPr id="63" name="Line 79"/>
              <p:cNvSpPr>
                <a:spLocks noChangeShapeType="1"/>
              </p:cNvSpPr>
              <p:nvPr/>
            </p:nvSpPr>
            <p:spPr bwMode="auto">
              <a:xfrm flipV="1">
                <a:off x="1243014" y="819252"/>
                <a:ext cx="0" cy="9858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Line 80"/>
              <p:cNvSpPr>
                <a:spLocks noChangeShapeType="1"/>
              </p:cNvSpPr>
              <p:nvPr/>
            </p:nvSpPr>
            <p:spPr bwMode="auto">
              <a:xfrm>
                <a:off x="1243013" y="1774825"/>
                <a:ext cx="3529012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Line 81"/>
              <p:cNvSpPr>
                <a:spLocks noChangeShapeType="1"/>
              </p:cNvSpPr>
              <p:nvPr/>
            </p:nvSpPr>
            <p:spPr bwMode="auto">
              <a:xfrm flipV="1">
                <a:off x="2225675" y="1319213"/>
                <a:ext cx="0" cy="455612"/>
              </a:xfrm>
              <a:prstGeom prst="line">
                <a:avLst/>
              </a:prstGeom>
              <a:noFill/>
              <a:ln w="25400">
                <a:solidFill>
                  <a:srgbClr val="FF0A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Line 82"/>
              <p:cNvSpPr>
                <a:spLocks noChangeShapeType="1"/>
              </p:cNvSpPr>
              <p:nvPr/>
            </p:nvSpPr>
            <p:spPr bwMode="auto">
              <a:xfrm flipV="1">
                <a:off x="2454275" y="1166813"/>
                <a:ext cx="0" cy="608012"/>
              </a:xfrm>
              <a:prstGeom prst="line">
                <a:avLst/>
              </a:prstGeom>
              <a:noFill/>
              <a:ln w="25400">
                <a:solidFill>
                  <a:srgbClr val="FF14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Line 83"/>
              <p:cNvSpPr>
                <a:spLocks noChangeShapeType="1"/>
              </p:cNvSpPr>
              <p:nvPr/>
            </p:nvSpPr>
            <p:spPr bwMode="auto">
              <a:xfrm flipV="1">
                <a:off x="2682875" y="1014413"/>
                <a:ext cx="0" cy="760412"/>
              </a:xfrm>
              <a:prstGeom prst="line">
                <a:avLst/>
              </a:prstGeom>
              <a:noFill/>
              <a:ln w="25400">
                <a:solidFill>
                  <a:srgbClr val="FF1E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Line 84"/>
              <p:cNvSpPr>
                <a:spLocks noChangeShapeType="1"/>
              </p:cNvSpPr>
              <p:nvPr/>
            </p:nvSpPr>
            <p:spPr bwMode="auto">
              <a:xfrm flipV="1">
                <a:off x="2911475" y="862013"/>
                <a:ext cx="0" cy="912812"/>
              </a:xfrm>
              <a:prstGeom prst="line">
                <a:avLst/>
              </a:prstGeom>
              <a:noFill/>
              <a:ln w="25400">
                <a:solidFill>
                  <a:srgbClr val="FF28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Line 85"/>
              <p:cNvSpPr>
                <a:spLocks noChangeShapeType="1"/>
              </p:cNvSpPr>
              <p:nvPr/>
            </p:nvSpPr>
            <p:spPr bwMode="auto">
              <a:xfrm flipV="1">
                <a:off x="3140075" y="785813"/>
                <a:ext cx="0" cy="989012"/>
              </a:xfrm>
              <a:prstGeom prst="line">
                <a:avLst/>
              </a:prstGeom>
              <a:noFill/>
              <a:ln w="25400">
                <a:solidFill>
                  <a:srgbClr val="FFB4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Line 86"/>
              <p:cNvSpPr>
                <a:spLocks noChangeShapeType="1"/>
              </p:cNvSpPr>
              <p:nvPr/>
            </p:nvSpPr>
            <p:spPr bwMode="auto">
              <a:xfrm flipV="1">
                <a:off x="4283075" y="1395413"/>
                <a:ext cx="0" cy="379412"/>
              </a:xfrm>
              <a:prstGeom prst="line">
                <a:avLst/>
              </a:prstGeom>
              <a:noFill/>
              <a:ln w="25400">
                <a:solidFill>
                  <a:srgbClr val="003C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Line 87"/>
              <p:cNvSpPr>
                <a:spLocks noChangeShapeType="1"/>
              </p:cNvSpPr>
              <p:nvPr/>
            </p:nvSpPr>
            <p:spPr bwMode="auto">
              <a:xfrm flipV="1">
                <a:off x="4054475" y="1243013"/>
                <a:ext cx="0" cy="531812"/>
              </a:xfrm>
              <a:prstGeom prst="line">
                <a:avLst/>
              </a:prstGeom>
              <a:noFill/>
              <a:ln w="25400">
                <a:solidFill>
                  <a:srgbClr val="005A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Line 88"/>
              <p:cNvSpPr>
                <a:spLocks noChangeShapeType="1"/>
              </p:cNvSpPr>
              <p:nvPr/>
            </p:nvSpPr>
            <p:spPr bwMode="auto">
              <a:xfrm flipV="1">
                <a:off x="3825875" y="1090613"/>
                <a:ext cx="0" cy="684212"/>
              </a:xfrm>
              <a:prstGeom prst="line">
                <a:avLst/>
              </a:prstGeom>
              <a:noFill/>
              <a:ln w="25400">
                <a:solidFill>
                  <a:srgbClr val="008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Line 89"/>
              <p:cNvSpPr>
                <a:spLocks noChangeShapeType="1"/>
              </p:cNvSpPr>
              <p:nvPr/>
            </p:nvSpPr>
            <p:spPr bwMode="auto">
              <a:xfrm flipV="1">
                <a:off x="3597275" y="938213"/>
                <a:ext cx="0" cy="836612"/>
              </a:xfrm>
              <a:prstGeom prst="line">
                <a:avLst/>
              </a:prstGeom>
              <a:noFill/>
              <a:ln w="25400">
                <a:solidFill>
                  <a:srgbClr val="81FFD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90"/>
              <p:cNvSpPr>
                <a:spLocks noChangeShapeType="1"/>
              </p:cNvSpPr>
              <p:nvPr/>
            </p:nvSpPr>
            <p:spPr bwMode="auto">
              <a:xfrm flipV="1">
                <a:off x="3368675" y="785813"/>
                <a:ext cx="0" cy="989012"/>
              </a:xfrm>
              <a:prstGeom prst="line">
                <a:avLst/>
              </a:prstGeom>
              <a:noFill/>
              <a:ln w="25400">
                <a:solidFill>
                  <a:srgbClr val="FFFF0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Line 91"/>
              <p:cNvSpPr>
                <a:spLocks noChangeShapeType="1"/>
              </p:cNvSpPr>
              <p:nvPr/>
            </p:nvSpPr>
            <p:spPr bwMode="auto">
              <a:xfrm flipV="1">
                <a:off x="4511675" y="1547813"/>
                <a:ext cx="0" cy="22701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Line 92"/>
              <p:cNvSpPr>
                <a:spLocks noChangeShapeType="1"/>
              </p:cNvSpPr>
              <p:nvPr/>
            </p:nvSpPr>
            <p:spPr bwMode="auto">
              <a:xfrm flipV="1">
                <a:off x="1997075" y="1471613"/>
                <a:ext cx="0" cy="30321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Line 94"/>
              <p:cNvSpPr>
                <a:spLocks noChangeShapeType="1"/>
              </p:cNvSpPr>
              <p:nvPr/>
            </p:nvSpPr>
            <p:spPr bwMode="auto">
              <a:xfrm flipV="1">
                <a:off x="1343025" y="1547813"/>
                <a:ext cx="0" cy="2270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" name="Line 95"/>
              <p:cNvSpPr>
                <a:spLocks noChangeShapeType="1"/>
              </p:cNvSpPr>
              <p:nvPr/>
            </p:nvSpPr>
            <p:spPr bwMode="auto">
              <a:xfrm flipV="1">
                <a:off x="1571625" y="1547813"/>
                <a:ext cx="0" cy="2270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Text Box 97"/>
              <p:cNvSpPr txBox="1">
                <a:spLocks noChangeArrowheads="1"/>
              </p:cNvSpPr>
              <p:nvPr/>
            </p:nvSpPr>
            <p:spPr bwMode="auto">
              <a:xfrm>
                <a:off x="3635758" y="341719"/>
                <a:ext cx="2818978" cy="849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800">
                    <a:latin typeface="Arial" charset="0"/>
                  </a:rPr>
                  <a:t>Optical frequency </a:t>
                </a:r>
              </a:p>
              <a:p>
                <a:r>
                  <a:rPr lang="en-US" altLang="ja-JP" sz="1800">
                    <a:latin typeface="Arial" charset="0"/>
                  </a:rPr>
                  <a:t>comb</a:t>
                </a:r>
              </a:p>
            </p:txBody>
          </p:sp>
          <p:sp>
            <p:nvSpPr>
              <p:cNvPr id="80" name="Text Box 102"/>
              <p:cNvSpPr txBox="1">
                <a:spLocks noChangeArrowheads="1"/>
              </p:cNvSpPr>
              <p:nvPr/>
            </p:nvSpPr>
            <p:spPr bwMode="auto">
              <a:xfrm>
                <a:off x="4769083" y="1578605"/>
                <a:ext cx="353479" cy="525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 i="1">
                    <a:latin typeface="Calibri" pitchFamily="34" charset="0"/>
                  </a:rPr>
                  <a:t>f</a:t>
                </a:r>
                <a:endParaRPr lang="en-US" altLang="ja-JP" sz="2000" i="1" baseline="-25000">
                  <a:latin typeface="Calibri" pitchFamily="34" charset="0"/>
                </a:endParaRPr>
              </a:p>
            </p:txBody>
          </p:sp>
          <p:sp>
            <p:nvSpPr>
              <p:cNvPr id="81" name="Text Box 104"/>
              <p:cNvSpPr txBox="1">
                <a:spLocks noChangeArrowheads="1"/>
              </p:cNvSpPr>
              <p:nvPr/>
            </p:nvSpPr>
            <p:spPr bwMode="auto">
              <a:xfrm>
                <a:off x="2537770" y="446896"/>
                <a:ext cx="481613" cy="525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 i="1">
                    <a:latin typeface="Calibri" pitchFamily="34" charset="0"/>
                  </a:rPr>
                  <a:t>f</a:t>
                </a:r>
                <a:r>
                  <a:rPr lang="en-US" altLang="ja-JP" sz="2000" i="1" baseline="-25000"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82" name="Text Box 105"/>
              <p:cNvSpPr txBox="1">
                <a:spLocks noChangeArrowheads="1"/>
              </p:cNvSpPr>
              <p:nvPr/>
            </p:nvSpPr>
            <p:spPr bwMode="auto">
              <a:xfrm>
                <a:off x="924998" y="1635401"/>
                <a:ext cx="751143" cy="525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 i="1">
                    <a:latin typeface="Calibri" pitchFamily="34" charset="0"/>
                  </a:rPr>
                  <a:t>f</a:t>
                </a:r>
                <a:r>
                  <a:rPr lang="en-US" altLang="ja-JP" sz="2000" baseline="-25000">
                    <a:latin typeface="Calibri" pitchFamily="34" charset="0"/>
                  </a:rPr>
                  <a:t>CEO</a:t>
                </a:r>
              </a:p>
            </p:txBody>
          </p:sp>
          <p:sp>
            <p:nvSpPr>
              <p:cNvPr id="83" name="Oval 106"/>
              <p:cNvSpPr>
                <a:spLocks noChangeArrowheads="1"/>
              </p:cNvSpPr>
              <p:nvPr/>
            </p:nvSpPr>
            <p:spPr bwMode="auto">
              <a:xfrm>
                <a:off x="1120775" y="1482725"/>
                <a:ext cx="304800" cy="152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sz="1800">
                  <a:latin typeface="Calibri" pitchFamily="34" charset="0"/>
                </a:endParaRPr>
              </a:p>
            </p:txBody>
          </p:sp>
          <p:sp>
            <p:nvSpPr>
              <p:cNvPr id="84" name="Oval 109"/>
              <p:cNvSpPr>
                <a:spLocks noChangeArrowheads="1"/>
              </p:cNvSpPr>
              <p:nvPr/>
            </p:nvSpPr>
            <p:spPr bwMode="auto">
              <a:xfrm>
                <a:off x="2080754" y="1482928"/>
                <a:ext cx="457201" cy="15240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sz="1800">
                  <a:latin typeface="Calibri" pitchFamily="34" charset="0"/>
                </a:endParaRPr>
              </a:p>
            </p:txBody>
          </p:sp>
          <p:sp>
            <p:nvSpPr>
              <p:cNvPr id="85" name="Text Box 110"/>
              <p:cNvSpPr txBox="1">
                <a:spLocks noChangeArrowheads="1"/>
              </p:cNvSpPr>
              <p:nvPr/>
            </p:nvSpPr>
            <p:spPr bwMode="auto">
              <a:xfrm>
                <a:off x="1519316" y="905470"/>
                <a:ext cx="854972" cy="525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000" i="1">
                    <a:latin typeface="Calibri" pitchFamily="34" charset="0"/>
                  </a:rPr>
                  <a:t>f</a:t>
                </a:r>
                <a:r>
                  <a:rPr lang="en-US" altLang="ja-JP" sz="2000" baseline="-25000">
                    <a:latin typeface="Calibri" pitchFamily="34" charset="0"/>
                  </a:rPr>
                  <a:t>rep</a:t>
                </a:r>
              </a:p>
            </p:txBody>
          </p:sp>
          <p:sp>
            <p:nvSpPr>
              <p:cNvPr id="86" name="Line 111"/>
              <p:cNvSpPr>
                <a:spLocks noChangeShapeType="1"/>
              </p:cNvSpPr>
              <p:nvPr/>
            </p:nvSpPr>
            <p:spPr bwMode="auto">
              <a:xfrm>
                <a:off x="2080755" y="1260476"/>
                <a:ext cx="213488" cy="2111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37"/>
              <p:cNvSpPr>
                <a:spLocks noChangeShapeType="1"/>
              </p:cNvSpPr>
              <p:nvPr/>
            </p:nvSpPr>
            <p:spPr bwMode="auto">
              <a:xfrm flipH="1">
                <a:off x="1698625" y="1700213"/>
                <a:ext cx="76200" cy="2079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40"/>
              <p:cNvSpPr>
                <a:spLocks noChangeShapeType="1"/>
              </p:cNvSpPr>
              <p:nvPr/>
            </p:nvSpPr>
            <p:spPr bwMode="auto">
              <a:xfrm flipH="1">
                <a:off x="1774825" y="1700213"/>
                <a:ext cx="76200" cy="2079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41"/>
              <p:cNvSpPr>
                <a:spLocks noChangeShapeType="1"/>
              </p:cNvSpPr>
              <p:nvPr/>
            </p:nvSpPr>
            <p:spPr bwMode="auto">
              <a:xfrm flipV="1">
                <a:off x="1755775" y="1766888"/>
                <a:ext cx="63500" cy="6350"/>
              </a:xfrm>
              <a:prstGeom prst="line">
                <a:avLst/>
              </a:prstGeom>
              <a:noFill/>
              <a:ln w="349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Oval 164"/>
              <p:cNvSpPr>
                <a:spLocks noChangeArrowheads="1"/>
              </p:cNvSpPr>
              <p:nvPr/>
            </p:nvSpPr>
            <p:spPr bwMode="auto">
              <a:xfrm>
                <a:off x="2877477" y="1260475"/>
                <a:ext cx="190500" cy="15240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sz="1800">
                  <a:latin typeface="Calibri" pitchFamily="34" charset="0"/>
                </a:endParaRPr>
              </a:p>
            </p:txBody>
          </p:sp>
        </p:grpSp>
        <p:cxnSp>
          <p:nvCxnSpPr>
            <p:cNvPr id="91" name="直線コネクタ 90"/>
            <p:cNvCxnSpPr/>
            <p:nvPr/>
          </p:nvCxnSpPr>
          <p:spPr>
            <a:xfrm rot="2700000">
              <a:off x="3495084" y="5591023"/>
              <a:ext cx="426713" cy="142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rot="18900000" flipV="1">
              <a:off x="6603281" y="3346994"/>
              <a:ext cx="426713" cy="142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rot="18900000" flipV="1">
              <a:off x="6603281" y="5588685"/>
              <a:ext cx="426713" cy="14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rot="2700000">
              <a:off x="3473602" y="3346993"/>
              <a:ext cx="426713" cy="142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rot="18900000" flipV="1">
              <a:off x="3091980" y="3346994"/>
              <a:ext cx="426713" cy="142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Line 10"/>
            <p:cNvSpPr>
              <a:spLocks noChangeShapeType="1"/>
            </p:cNvSpPr>
            <p:nvPr/>
          </p:nvSpPr>
          <p:spPr bwMode="auto">
            <a:xfrm>
              <a:off x="3270231" y="1976425"/>
              <a:ext cx="0" cy="13954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フリーフォーム 97"/>
            <p:cNvSpPr/>
            <p:nvPr/>
          </p:nvSpPr>
          <p:spPr>
            <a:xfrm>
              <a:off x="1462068" y="2109775"/>
              <a:ext cx="715963" cy="1889125"/>
            </a:xfrm>
            <a:custGeom>
              <a:avLst/>
              <a:gdLst>
                <a:gd name="connsiteX0" fmla="*/ 838200 w 838200"/>
                <a:gd name="connsiteY0" fmla="*/ 209107 h 2356883"/>
                <a:gd name="connsiteX1" fmla="*/ 200247 w 838200"/>
                <a:gd name="connsiteY1" fmla="*/ 198474 h 2356883"/>
                <a:gd name="connsiteX2" fmla="*/ 62023 w 838200"/>
                <a:gd name="connsiteY2" fmla="*/ 1399953 h 2356883"/>
                <a:gd name="connsiteX3" fmla="*/ 40758 w 838200"/>
                <a:gd name="connsiteY3" fmla="*/ 2144232 h 2356883"/>
                <a:gd name="connsiteX4" fmla="*/ 306572 w 838200"/>
                <a:gd name="connsiteY4" fmla="*/ 2356883 h 2356883"/>
                <a:gd name="connsiteX0" fmla="*/ 838200 w 838200"/>
                <a:gd name="connsiteY0" fmla="*/ 104554 h 2252330"/>
                <a:gd name="connsiteX1" fmla="*/ 200247 w 838200"/>
                <a:gd name="connsiteY1" fmla="*/ 399414 h 2252330"/>
                <a:gd name="connsiteX2" fmla="*/ 62023 w 838200"/>
                <a:gd name="connsiteY2" fmla="*/ 1295400 h 2252330"/>
                <a:gd name="connsiteX3" fmla="*/ 40758 w 838200"/>
                <a:gd name="connsiteY3" fmla="*/ 2039679 h 2252330"/>
                <a:gd name="connsiteX4" fmla="*/ 306572 w 838200"/>
                <a:gd name="connsiteY4" fmla="*/ 2252330 h 2252330"/>
                <a:gd name="connsiteX0" fmla="*/ 838200 w 838200"/>
                <a:gd name="connsiteY0" fmla="*/ 104554 h 2252330"/>
                <a:gd name="connsiteX1" fmla="*/ 200247 w 838200"/>
                <a:gd name="connsiteY1" fmla="*/ 628528 h 2252330"/>
                <a:gd name="connsiteX2" fmla="*/ 62023 w 838200"/>
                <a:gd name="connsiteY2" fmla="*/ 1295400 h 2252330"/>
                <a:gd name="connsiteX3" fmla="*/ 40758 w 838200"/>
                <a:gd name="connsiteY3" fmla="*/ 2039679 h 2252330"/>
                <a:gd name="connsiteX4" fmla="*/ 306572 w 838200"/>
                <a:gd name="connsiteY4" fmla="*/ 2252330 h 225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200" h="2252330">
                  <a:moveTo>
                    <a:pt x="838200" y="104554"/>
                  </a:moveTo>
                  <a:cubicBezTo>
                    <a:pt x="583905" y="0"/>
                    <a:pt x="329610" y="430054"/>
                    <a:pt x="200247" y="628528"/>
                  </a:cubicBezTo>
                  <a:cubicBezTo>
                    <a:pt x="70884" y="827002"/>
                    <a:pt x="88604" y="1060208"/>
                    <a:pt x="62023" y="1295400"/>
                  </a:cubicBezTo>
                  <a:cubicBezTo>
                    <a:pt x="35442" y="1530592"/>
                    <a:pt x="0" y="1880191"/>
                    <a:pt x="40758" y="2039679"/>
                  </a:cubicBezTo>
                  <a:cubicBezTo>
                    <a:pt x="81516" y="2199167"/>
                    <a:pt x="194044" y="2225748"/>
                    <a:pt x="306572" y="2252330"/>
                  </a:cubicBezTo>
                </a:path>
              </a:pathLst>
            </a:cu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/>
            </a:p>
          </p:txBody>
        </p:sp>
        <p:sp>
          <p:nvSpPr>
            <p:cNvPr id="99" name="フリーフォーム 98"/>
            <p:cNvSpPr/>
            <p:nvPr/>
          </p:nvSpPr>
          <p:spPr>
            <a:xfrm>
              <a:off x="2262168" y="4149712"/>
              <a:ext cx="133350" cy="503238"/>
            </a:xfrm>
            <a:custGeom>
              <a:avLst/>
              <a:gdLst>
                <a:gd name="connsiteX0" fmla="*/ 0 w 212651"/>
                <a:gd name="connsiteY0" fmla="*/ 0 h 489097"/>
                <a:gd name="connsiteX1" fmla="*/ 42530 w 212651"/>
                <a:gd name="connsiteY1" fmla="*/ 159488 h 489097"/>
                <a:gd name="connsiteX2" fmla="*/ 170121 w 212651"/>
                <a:gd name="connsiteY2" fmla="*/ 287079 h 489097"/>
                <a:gd name="connsiteX3" fmla="*/ 212651 w 212651"/>
                <a:gd name="connsiteY3" fmla="*/ 489097 h 4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651" h="489097">
                  <a:moveTo>
                    <a:pt x="0" y="0"/>
                  </a:moveTo>
                  <a:cubicBezTo>
                    <a:pt x="7088" y="55820"/>
                    <a:pt x="14176" y="111641"/>
                    <a:pt x="42530" y="159488"/>
                  </a:cubicBezTo>
                  <a:cubicBezTo>
                    <a:pt x="70884" y="207335"/>
                    <a:pt x="141768" y="232144"/>
                    <a:pt x="170121" y="287079"/>
                  </a:cubicBezTo>
                  <a:cubicBezTo>
                    <a:pt x="198475" y="342014"/>
                    <a:pt x="205563" y="415555"/>
                    <a:pt x="212651" y="489097"/>
                  </a:cubicBezTo>
                </a:path>
              </a:pathLst>
            </a:custGeom>
            <a:ln w="28575">
              <a:solidFill>
                <a:srgbClr val="00B050"/>
              </a:solidFill>
              <a:prstDash val="sysDot"/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/>
            </a:p>
          </p:txBody>
        </p:sp>
        <p:sp>
          <p:nvSpPr>
            <p:cNvPr id="97" name="Text Box 130"/>
            <p:cNvSpPr txBox="1">
              <a:spLocks noChangeArrowheads="1"/>
            </p:cNvSpPr>
            <p:nvPr/>
          </p:nvSpPr>
          <p:spPr bwMode="auto">
            <a:xfrm>
              <a:off x="1722744" y="3810163"/>
              <a:ext cx="1525143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ja-JP" sz="1800" dirty="0" smtClean="0">
                  <a:solidFill>
                    <a:srgbClr val="FFFFFF"/>
                  </a:solidFill>
                  <a:latin typeface="Arial" charset="0"/>
                  <a:ea typeface="ＭＳ Ｐゴシック" charset="-128"/>
                </a:rPr>
                <a:t>Master </a:t>
              </a:r>
              <a:r>
                <a:rPr lang="en-US" altLang="ja-JP" sz="1800" dirty="0">
                  <a:solidFill>
                    <a:srgbClr val="FFFFFF"/>
                  </a:solidFill>
                  <a:latin typeface="Arial" charset="0"/>
                  <a:ea typeface="ＭＳ Ｐゴシック" charset="-128"/>
                </a:rPr>
                <a:t>clock</a:t>
              </a:r>
            </a:p>
          </p:txBody>
        </p:sp>
      </p:grpSp>
      <p:sp>
        <p:nvSpPr>
          <p:cNvPr id="100" name="テキスト ボックス 99"/>
          <p:cNvSpPr txBox="1"/>
          <p:nvPr/>
        </p:nvSpPr>
        <p:spPr>
          <a:xfrm>
            <a:off x="1484064" y="5929330"/>
            <a:ext cx="6659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“Optical lattice clocks with non-interacting bosons and fermions,” </a:t>
            </a:r>
          </a:p>
          <a:p>
            <a:r>
              <a:rPr lang="en-US" altLang="ja-JP" dirty="0" smtClean="0"/>
              <a:t>T. </a:t>
            </a:r>
            <a:r>
              <a:rPr lang="en-US" altLang="ja-JP" dirty="0" err="1" smtClean="0"/>
              <a:t>Akatsuka</a:t>
            </a:r>
            <a:r>
              <a:rPr lang="en-US" altLang="ja-JP" dirty="0" smtClean="0"/>
              <a:t>, M. </a:t>
            </a:r>
            <a:r>
              <a:rPr lang="en-US" altLang="ja-JP" dirty="0" err="1" smtClean="0"/>
              <a:t>Takamoto</a:t>
            </a:r>
            <a:r>
              <a:rPr lang="en-US" altLang="ja-JP" dirty="0" smtClean="0"/>
              <a:t>, and H. </a:t>
            </a:r>
            <a:r>
              <a:rPr lang="en-US" altLang="ja-JP" dirty="0" err="1" smtClean="0"/>
              <a:t>Katori</a:t>
            </a:r>
            <a:r>
              <a:rPr lang="en-US" altLang="ja-JP" dirty="0" smtClean="0"/>
              <a:t>, </a:t>
            </a:r>
            <a:r>
              <a:rPr kumimoji="1" lang="en-US" altLang="ja-JP" i="1" dirty="0" smtClean="0"/>
              <a:t>Nature Physics </a:t>
            </a:r>
            <a:r>
              <a:rPr kumimoji="1" lang="en-US" altLang="ja-JP" dirty="0" smtClean="0"/>
              <a:t>4, 954 (2008)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41" name="Object 1"/>
          <p:cNvGraphicFramePr>
            <a:graphicFrameLocks noChangeAspect="1"/>
          </p:cNvGraphicFramePr>
          <p:nvPr/>
        </p:nvGraphicFramePr>
        <p:xfrm>
          <a:off x="3714782" y="-142900"/>
          <a:ext cx="5429250" cy="3895726"/>
        </p:xfrm>
        <a:graphic>
          <a:graphicData uri="http://schemas.openxmlformats.org/presentationml/2006/ole">
            <p:oleObj spid="_x0000_s368641" name="Graph" r:id="rId4" imgW="4390560" imgH="3149280" progId="Origin50.Graph">
              <p:embed/>
            </p:oleObj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6854883" y="534408"/>
            <a:ext cx="172494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安定度</a:t>
            </a:r>
            <a:r>
              <a:rPr lang="en-US" altLang="ja-JP" dirty="0" smtClean="0">
                <a:solidFill>
                  <a:srgbClr val="FF0000"/>
                </a:solidFill>
              </a:rPr>
              <a:t>5x10</a:t>
            </a:r>
            <a:r>
              <a:rPr lang="ja-JP" altLang="en-US" baseline="30000" dirty="0" smtClean="0">
                <a:solidFill>
                  <a:srgbClr val="FF0000"/>
                </a:solidFill>
              </a:rPr>
              <a:t>－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16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@2,000s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417197" y="1206304"/>
            <a:ext cx="1787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solidFill>
                  <a:srgbClr val="FF0000"/>
                </a:solidFill>
              </a:rPr>
              <a:t>スペクトル線幅</a:t>
            </a:r>
            <a:r>
              <a:rPr lang="en-US" altLang="ja-JP" sz="1400" dirty="0" smtClean="0">
                <a:solidFill>
                  <a:srgbClr val="FF0000"/>
                </a:solidFill>
              </a:rPr>
              <a:t>13Hz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</a:rPr>
              <a:t> @ 429x10</a:t>
            </a:r>
            <a:r>
              <a:rPr lang="en-US" altLang="ja-JP" sz="1400" baseline="30000" dirty="0" smtClean="0">
                <a:solidFill>
                  <a:srgbClr val="FF0000"/>
                </a:solidFill>
              </a:rPr>
              <a:t>12</a:t>
            </a:r>
            <a:r>
              <a:rPr lang="en-US" altLang="ja-JP" sz="1400" dirty="0" smtClean="0">
                <a:solidFill>
                  <a:srgbClr val="FF0000"/>
                </a:solidFill>
              </a:rPr>
              <a:t> Hz</a:t>
            </a:r>
          </a:p>
        </p:txBody>
      </p:sp>
      <p:grpSp>
        <p:nvGrpSpPr>
          <p:cNvPr id="7" name="グループ化 18"/>
          <p:cNvGrpSpPr/>
          <p:nvPr/>
        </p:nvGrpSpPr>
        <p:grpSpPr>
          <a:xfrm>
            <a:off x="147830" y="0"/>
            <a:ext cx="3135312" cy="3506788"/>
            <a:chOff x="1738091" y="0"/>
            <a:chExt cx="3135312" cy="3506788"/>
          </a:xfrm>
        </p:grpSpPr>
        <p:pic>
          <p:nvPicPr>
            <p:cNvPr id="4" name="Picture 19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8091" y="0"/>
              <a:ext cx="3135312" cy="350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正方形/長方形 17"/>
            <p:cNvSpPr/>
            <p:nvPr/>
          </p:nvSpPr>
          <p:spPr>
            <a:xfrm>
              <a:off x="2765501" y="138275"/>
              <a:ext cx="147196" cy="173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697860" y="178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-</a:t>
              </a:r>
              <a:endParaRPr kumimoji="1" lang="ja-JP" altLang="en-US" dirty="0"/>
            </a:p>
          </p:txBody>
        </p:sp>
      </p:grpSp>
      <p:pic>
        <p:nvPicPr>
          <p:cNvPr id="3512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2202" y="3412964"/>
            <a:ext cx="5547318" cy="36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89"/>
          <p:cNvSpPr>
            <a:spLocks noChangeArrowheads="1"/>
          </p:cNvSpPr>
          <p:nvPr/>
        </p:nvSpPr>
        <p:spPr bwMode="auto">
          <a:xfrm>
            <a:off x="7510463" y="3754418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dirty="0">
                <a:latin typeface="Arial" charset="0"/>
              </a:rPr>
              <a:t>T = 301(5) K</a:t>
            </a:r>
          </a:p>
        </p:txBody>
      </p:sp>
      <p:grpSp>
        <p:nvGrpSpPr>
          <p:cNvPr id="149" name="グループ化 154"/>
          <p:cNvGrpSpPr/>
          <p:nvPr/>
        </p:nvGrpSpPr>
        <p:grpSpPr>
          <a:xfrm>
            <a:off x="1531938" y="438130"/>
            <a:ext cx="5897562" cy="5562600"/>
            <a:chOff x="1846263" y="571480"/>
            <a:chExt cx="5897562" cy="5562600"/>
          </a:xfrm>
        </p:grpSpPr>
        <p:sp>
          <p:nvSpPr>
            <p:cNvPr id="4" name="Rectangle 1105"/>
            <p:cNvSpPr>
              <a:spLocks noChangeArrowheads="1"/>
            </p:cNvSpPr>
            <p:nvPr/>
          </p:nvSpPr>
          <p:spPr bwMode="auto">
            <a:xfrm>
              <a:off x="1931988" y="2568555"/>
              <a:ext cx="15565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ベクトル光シフト</a:t>
              </a:r>
              <a:endParaRPr lang="en-US" altLang="ja-JP" dirty="0"/>
            </a:p>
          </p:txBody>
        </p:sp>
        <p:sp>
          <p:nvSpPr>
            <p:cNvPr id="5" name="Rectangle 1113"/>
            <p:cNvSpPr>
              <a:spLocks noChangeArrowheads="1"/>
            </p:cNvSpPr>
            <p:nvPr/>
          </p:nvSpPr>
          <p:spPr bwMode="auto">
            <a:xfrm>
              <a:off x="1931988" y="2103418"/>
              <a:ext cx="15789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スカラー光シフト</a:t>
              </a:r>
              <a:endParaRPr lang="en-US" altLang="ja-JP" dirty="0"/>
            </a:p>
          </p:txBody>
        </p:sp>
        <p:sp>
          <p:nvSpPr>
            <p:cNvPr id="7" name="Rectangle 975"/>
            <p:cNvSpPr>
              <a:spLocks noChangeArrowheads="1"/>
            </p:cNvSpPr>
            <p:nvPr/>
          </p:nvSpPr>
          <p:spPr bwMode="auto">
            <a:xfrm>
              <a:off x="6030913" y="5202218"/>
              <a:ext cx="1712912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Rectangle 976"/>
            <p:cNvSpPr>
              <a:spLocks noChangeArrowheads="1"/>
            </p:cNvSpPr>
            <p:nvPr/>
          </p:nvSpPr>
          <p:spPr bwMode="auto">
            <a:xfrm>
              <a:off x="6340475" y="5348268"/>
              <a:ext cx="10810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FF0000"/>
                  </a:solidFill>
                  <a:latin typeface="ＭＳ Ｐゴシック" charset="-128"/>
                </a:rPr>
                <a:t>138.11 (1.25)</a:t>
              </a:r>
              <a:endParaRPr lang="en-US" altLang="ja-JP"/>
            </a:p>
          </p:txBody>
        </p:sp>
        <p:sp>
          <p:nvSpPr>
            <p:cNvPr id="9" name="Rectangle 977"/>
            <p:cNvSpPr>
              <a:spLocks noChangeArrowheads="1"/>
            </p:cNvSpPr>
            <p:nvPr/>
          </p:nvSpPr>
          <p:spPr bwMode="auto">
            <a:xfrm>
              <a:off x="4316413" y="5202218"/>
              <a:ext cx="171450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Rectangle 978"/>
            <p:cNvSpPr>
              <a:spLocks noChangeArrowheads="1"/>
            </p:cNvSpPr>
            <p:nvPr/>
          </p:nvSpPr>
          <p:spPr bwMode="auto">
            <a:xfrm>
              <a:off x="4730750" y="534826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FF0000"/>
                  </a:solidFill>
                  <a:latin typeface="ＭＳ Ｐゴシック" charset="-128"/>
                </a:rPr>
                <a:t>3.37 (0.49)</a:t>
              </a:r>
              <a:endParaRPr lang="en-US" altLang="ja-JP"/>
            </a:p>
          </p:txBody>
        </p:sp>
        <p:sp>
          <p:nvSpPr>
            <p:cNvPr id="11" name="Rectangle 979"/>
            <p:cNvSpPr>
              <a:spLocks noChangeArrowheads="1"/>
            </p:cNvSpPr>
            <p:nvPr/>
          </p:nvSpPr>
          <p:spPr bwMode="auto">
            <a:xfrm>
              <a:off x="1846263" y="5202218"/>
              <a:ext cx="247015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Rectangle 980"/>
            <p:cNvSpPr>
              <a:spLocks noChangeArrowheads="1"/>
            </p:cNvSpPr>
            <p:nvPr/>
          </p:nvSpPr>
          <p:spPr bwMode="auto">
            <a:xfrm>
              <a:off x="1931988" y="5348268"/>
              <a:ext cx="4616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合計</a:t>
              </a:r>
              <a:endParaRPr lang="en-US" altLang="ja-JP" dirty="0"/>
            </a:p>
          </p:txBody>
        </p:sp>
        <p:sp>
          <p:nvSpPr>
            <p:cNvPr id="13" name="Rectangle 981"/>
            <p:cNvSpPr>
              <a:spLocks noChangeArrowheads="1"/>
            </p:cNvSpPr>
            <p:nvPr/>
          </p:nvSpPr>
          <p:spPr bwMode="auto">
            <a:xfrm>
              <a:off x="4316413" y="5667355"/>
              <a:ext cx="34274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Rectangle 982"/>
            <p:cNvSpPr>
              <a:spLocks noChangeArrowheads="1"/>
            </p:cNvSpPr>
            <p:nvPr/>
          </p:nvSpPr>
          <p:spPr bwMode="auto">
            <a:xfrm>
              <a:off x="5289550" y="5805468"/>
              <a:ext cx="14684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FF0000"/>
                  </a:solidFill>
                  <a:latin typeface="ＭＳ Ｐゴシック" charset="-128"/>
                </a:rPr>
                <a:t>62,188,138.4 (1.3)</a:t>
              </a:r>
              <a:endParaRPr lang="en-US" altLang="ja-JP"/>
            </a:p>
          </p:txBody>
        </p:sp>
        <p:sp>
          <p:nvSpPr>
            <p:cNvPr id="15" name="Rectangle 983"/>
            <p:cNvSpPr>
              <a:spLocks noChangeArrowheads="1"/>
            </p:cNvSpPr>
            <p:nvPr/>
          </p:nvSpPr>
          <p:spPr bwMode="auto">
            <a:xfrm>
              <a:off x="1846263" y="5667355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Rectangle 984"/>
            <p:cNvSpPr>
              <a:spLocks noChangeArrowheads="1"/>
            </p:cNvSpPr>
            <p:nvPr/>
          </p:nvSpPr>
          <p:spPr bwMode="auto">
            <a:xfrm>
              <a:off x="1931988" y="5805468"/>
              <a:ext cx="17264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600" dirty="0" smtClean="0">
                  <a:solidFill>
                    <a:srgbClr val="FF0000"/>
                  </a:solidFill>
                  <a:latin typeface="ＭＳ Ｐゴシック" charset="-128"/>
                </a:rPr>
                <a:t>同位体シフト</a:t>
              </a:r>
              <a:r>
                <a:rPr lang="en-US" altLang="ja-JP" sz="1600" dirty="0" smtClean="0">
                  <a:solidFill>
                    <a:srgbClr val="FF0000"/>
                  </a:solidFill>
                  <a:latin typeface="ＭＳ Ｐゴシック" charset="-128"/>
                </a:rPr>
                <a:t>  </a:t>
              </a:r>
              <a:r>
                <a:rPr lang="en-US" altLang="ja-JP" sz="1600" i="1" dirty="0">
                  <a:solidFill>
                    <a:srgbClr val="FF0000"/>
                  </a:solidFill>
                </a:rPr>
                <a:t>f</a:t>
              </a:r>
              <a:r>
                <a:rPr lang="en-US" altLang="ja-JP" sz="1600" baseline="-25000" dirty="0">
                  <a:solidFill>
                    <a:srgbClr val="FF0000"/>
                  </a:solidFill>
                  <a:latin typeface="ＭＳ Ｐゴシック" charset="-128"/>
                </a:rPr>
                <a:t>88</a:t>
              </a:r>
              <a:r>
                <a:rPr lang="en-US" altLang="ja-JP" sz="1600" dirty="0">
                  <a:solidFill>
                    <a:srgbClr val="FF0000"/>
                  </a:solidFill>
                  <a:latin typeface="ＭＳ Ｐゴシック" charset="-128"/>
                </a:rPr>
                <a:t>-</a:t>
              </a:r>
              <a:r>
                <a:rPr lang="en-US" altLang="ja-JP" sz="1600" i="1" dirty="0">
                  <a:solidFill>
                    <a:srgbClr val="FF0000"/>
                  </a:solidFill>
                </a:rPr>
                <a:t>f</a:t>
              </a:r>
              <a:r>
                <a:rPr lang="en-US" altLang="ja-JP" sz="1600" baseline="-25000" dirty="0">
                  <a:solidFill>
                    <a:srgbClr val="FF0000"/>
                  </a:solidFill>
                  <a:latin typeface="ＭＳ Ｐゴシック" charset="-128"/>
                </a:rPr>
                <a:t>87</a:t>
              </a:r>
            </a:p>
          </p:txBody>
        </p:sp>
        <p:sp>
          <p:nvSpPr>
            <p:cNvPr id="17" name="Rectangle 985"/>
            <p:cNvSpPr>
              <a:spLocks noChangeArrowheads="1"/>
            </p:cNvSpPr>
            <p:nvPr/>
          </p:nvSpPr>
          <p:spPr bwMode="auto">
            <a:xfrm>
              <a:off x="6030913" y="4737080"/>
              <a:ext cx="17129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Rectangle 986"/>
            <p:cNvSpPr>
              <a:spLocks noChangeArrowheads="1"/>
            </p:cNvSpPr>
            <p:nvPr/>
          </p:nvSpPr>
          <p:spPr bwMode="auto">
            <a:xfrm>
              <a:off x="6391275" y="482121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19" name="Rectangle 987"/>
            <p:cNvSpPr>
              <a:spLocks noChangeArrowheads="1"/>
            </p:cNvSpPr>
            <p:nvPr/>
          </p:nvSpPr>
          <p:spPr bwMode="auto">
            <a:xfrm>
              <a:off x="6496050" y="482121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0.034 (0.3)</a:t>
              </a:r>
              <a:endParaRPr lang="en-US" altLang="ja-JP"/>
            </a:p>
          </p:txBody>
        </p:sp>
        <p:sp>
          <p:nvSpPr>
            <p:cNvPr id="20" name="Rectangle 988"/>
            <p:cNvSpPr>
              <a:spLocks noChangeArrowheads="1"/>
            </p:cNvSpPr>
            <p:nvPr/>
          </p:nvSpPr>
          <p:spPr bwMode="auto">
            <a:xfrm>
              <a:off x="4316413" y="4737080"/>
              <a:ext cx="171450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Rectangle 989"/>
            <p:cNvSpPr>
              <a:spLocks noChangeArrowheads="1"/>
            </p:cNvSpPr>
            <p:nvPr/>
          </p:nvSpPr>
          <p:spPr bwMode="auto">
            <a:xfrm>
              <a:off x="4833938" y="4821218"/>
              <a:ext cx="6746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0.4 (0.3)</a:t>
              </a:r>
              <a:endParaRPr lang="en-US" altLang="ja-JP"/>
            </a:p>
          </p:txBody>
        </p:sp>
        <p:sp>
          <p:nvSpPr>
            <p:cNvPr id="22" name="Rectangle 990"/>
            <p:cNvSpPr>
              <a:spLocks noChangeArrowheads="1"/>
            </p:cNvSpPr>
            <p:nvPr/>
          </p:nvSpPr>
          <p:spPr bwMode="auto">
            <a:xfrm>
              <a:off x="1846263" y="4737080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Rectangle 991"/>
            <p:cNvSpPr>
              <a:spLocks noChangeArrowheads="1"/>
            </p:cNvSpPr>
            <p:nvPr/>
          </p:nvSpPr>
          <p:spPr bwMode="auto">
            <a:xfrm>
              <a:off x="1931988" y="4821218"/>
              <a:ext cx="10034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衝突シフト</a:t>
              </a:r>
              <a:endParaRPr lang="en-US" altLang="ja-JP" dirty="0"/>
            </a:p>
          </p:txBody>
        </p:sp>
        <p:sp>
          <p:nvSpPr>
            <p:cNvPr id="24" name="Rectangle 992"/>
            <p:cNvSpPr>
              <a:spLocks noChangeArrowheads="1"/>
            </p:cNvSpPr>
            <p:nvPr/>
          </p:nvSpPr>
          <p:spPr bwMode="auto">
            <a:xfrm>
              <a:off x="6030913" y="4281468"/>
              <a:ext cx="1712912" cy="45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Rectangle 993"/>
            <p:cNvSpPr>
              <a:spLocks noChangeArrowheads="1"/>
            </p:cNvSpPr>
            <p:nvPr/>
          </p:nvSpPr>
          <p:spPr bwMode="auto">
            <a:xfrm>
              <a:off x="6340475" y="4419580"/>
              <a:ext cx="10810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128.61 (0.31)</a:t>
              </a:r>
              <a:endParaRPr lang="en-US" altLang="ja-JP"/>
            </a:p>
          </p:txBody>
        </p:sp>
        <p:sp>
          <p:nvSpPr>
            <p:cNvPr id="26" name="Rectangle 994"/>
            <p:cNvSpPr>
              <a:spLocks noChangeArrowheads="1"/>
            </p:cNvSpPr>
            <p:nvPr/>
          </p:nvSpPr>
          <p:spPr bwMode="auto">
            <a:xfrm>
              <a:off x="4316413" y="4281468"/>
              <a:ext cx="1714500" cy="45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Rectangle 995"/>
            <p:cNvSpPr>
              <a:spLocks noChangeArrowheads="1"/>
            </p:cNvSpPr>
            <p:nvPr/>
          </p:nvSpPr>
          <p:spPr bwMode="auto">
            <a:xfrm>
              <a:off x="4678363" y="4419580"/>
              <a:ext cx="9794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0.772 (0.01)</a:t>
              </a:r>
              <a:endParaRPr lang="en-US" altLang="ja-JP"/>
            </a:p>
          </p:txBody>
        </p:sp>
        <p:sp>
          <p:nvSpPr>
            <p:cNvPr id="28" name="Rectangle 996"/>
            <p:cNvSpPr>
              <a:spLocks noChangeArrowheads="1"/>
            </p:cNvSpPr>
            <p:nvPr/>
          </p:nvSpPr>
          <p:spPr bwMode="auto">
            <a:xfrm>
              <a:off x="1846263" y="4281468"/>
              <a:ext cx="2470150" cy="45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Rectangle 997"/>
            <p:cNvSpPr>
              <a:spLocks noChangeArrowheads="1"/>
            </p:cNvSpPr>
            <p:nvPr/>
          </p:nvSpPr>
          <p:spPr bwMode="auto">
            <a:xfrm>
              <a:off x="1931988" y="4419580"/>
              <a:ext cx="20149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２次のゼーマンシフト</a:t>
              </a:r>
              <a:endParaRPr lang="en-US" altLang="ja-JP" dirty="0"/>
            </a:p>
          </p:txBody>
        </p:sp>
        <p:sp>
          <p:nvSpPr>
            <p:cNvPr id="30" name="Rectangle 998"/>
            <p:cNvSpPr>
              <a:spLocks noChangeArrowheads="1"/>
            </p:cNvSpPr>
            <p:nvPr/>
          </p:nvSpPr>
          <p:spPr bwMode="auto">
            <a:xfrm>
              <a:off x="6030913" y="3816330"/>
              <a:ext cx="17129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Rectangle 999"/>
            <p:cNvSpPr>
              <a:spLocks noChangeArrowheads="1"/>
            </p:cNvSpPr>
            <p:nvPr/>
          </p:nvSpPr>
          <p:spPr bwMode="auto">
            <a:xfrm>
              <a:off x="6546850" y="3954443"/>
              <a:ext cx="6746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2.4 (0.2)</a:t>
              </a:r>
              <a:endParaRPr lang="en-US" altLang="ja-JP"/>
            </a:p>
          </p:txBody>
        </p:sp>
        <p:sp>
          <p:nvSpPr>
            <p:cNvPr id="32" name="Rectangle 1000"/>
            <p:cNvSpPr>
              <a:spLocks noChangeArrowheads="1"/>
            </p:cNvSpPr>
            <p:nvPr/>
          </p:nvSpPr>
          <p:spPr bwMode="auto">
            <a:xfrm>
              <a:off x="4316413" y="3816330"/>
              <a:ext cx="171450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Rectangle 1001"/>
            <p:cNvSpPr>
              <a:spLocks noChangeArrowheads="1"/>
            </p:cNvSpPr>
            <p:nvPr/>
          </p:nvSpPr>
          <p:spPr bwMode="auto">
            <a:xfrm>
              <a:off x="4833938" y="3954443"/>
              <a:ext cx="6746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2.4 (0.2)</a:t>
              </a:r>
              <a:endParaRPr lang="en-US" altLang="ja-JP"/>
            </a:p>
          </p:txBody>
        </p:sp>
        <p:sp>
          <p:nvSpPr>
            <p:cNvPr id="34" name="Rectangle 1002"/>
            <p:cNvSpPr>
              <a:spLocks noChangeArrowheads="1"/>
            </p:cNvSpPr>
            <p:nvPr/>
          </p:nvSpPr>
          <p:spPr bwMode="auto">
            <a:xfrm>
              <a:off x="1846263" y="3816330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Rectangle 1003"/>
            <p:cNvSpPr>
              <a:spLocks noChangeArrowheads="1"/>
            </p:cNvSpPr>
            <p:nvPr/>
          </p:nvSpPr>
          <p:spPr bwMode="auto">
            <a:xfrm>
              <a:off x="1931988" y="3954443"/>
              <a:ext cx="14651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黒体輻射シフト</a:t>
              </a:r>
              <a:endParaRPr lang="en-US" altLang="ja-JP" dirty="0"/>
            </a:p>
          </p:txBody>
        </p:sp>
        <p:sp>
          <p:nvSpPr>
            <p:cNvPr id="36" name="Rectangle 1004"/>
            <p:cNvSpPr>
              <a:spLocks noChangeArrowheads="1"/>
            </p:cNvSpPr>
            <p:nvPr/>
          </p:nvSpPr>
          <p:spPr bwMode="auto">
            <a:xfrm>
              <a:off x="6030913" y="3351193"/>
              <a:ext cx="1712912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Rectangle 1005"/>
            <p:cNvSpPr>
              <a:spLocks noChangeArrowheads="1"/>
            </p:cNvSpPr>
            <p:nvPr/>
          </p:nvSpPr>
          <p:spPr bwMode="auto">
            <a:xfrm>
              <a:off x="6443663" y="3489305"/>
              <a:ext cx="8778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7.48 (0.36)</a:t>
              </a:r>
              <a:endParaRPr lang="en-US" altLang="ja-JP"/>
            </a:p>
          </p:txBody>
        </p:sp>
        <p:sp>
          <p:nvSpPr>
            <p:cNvPr id="38" name="Rectangle 1006"/>
            <p:cNvSpPr>
              <a:spLocks noChangeArrowheads="1"/>
            </p:cNvSpPr>
            <p:nvPr/>
          </p:nvSpPr>
          <p:spPr bwMode="auto">
            <a:xfrm>
              <a:off x="4316413" y="3351193"/>
              <a:ext cx="171450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Rectangle 1007"/>
            <p:cNvSpPr>
              <a:spLocks noChangeArrowheads="1"/>
            </p:cNvSpPr>
            <p:nvPr/>
          </p:nvSpPr>
          <p:spPr bwMode="auto">
            <a:xfrm>
              <a:off x="4678363" y="3489305"/>
              <a:ext cx="9794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0.03 (0.001)</a:t>
              </a:r>
              <a:endParaRPr lang="en-US" altLang="ja-JP"/>
            </a:p>
          </p:txBody>
        </p:sp>
        <p:sp>
          <p:nvSpPr>
            <p:cNvPr id="40" name="Rectangle 1008"/>
            <p:cNvSpPr>
              <a:spLocks noChangeArrowheads="1"/>
            </p:cNvSpPr>
            <p:nvPr/>
          </p:nvSpPr>
          <p:spPr bwMode="auto">
            <a:xfrm>
              <a:off x="1846263" y="3351193"/>
              <a:ext cx="247015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Rectangle 1009"/>
            <p:cNvSpPr>
              <a:spLocks noChangeArrowheads="1"/>
            </p:cNvSpPr>
            <p:nvPr/>
          </p:nvSpPr>
          <p:spPr bwMode="auto">
            <a:xfrm>
              <a:off x="1931988" y="3489305"/>
              <a:ext cx="159979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プローブ光シフト</a:t>
              </a:r>
              <a:endParaRPr lang="en-US" altLang="ja-JP" dirty="0"/>
            </a:p>
          </p:txBody>
        </p:sp>
        <p:sp>
          <p:nvSpPr>
            <p:cNvPr id="42" name="Rectangle 1010"/>
            <p:cNvSpPr>
              <a:spLocks noChangeArrowheads="1"/>
            </p:cNvSpPr>
            <p:nvPr/>
          </p:nvSpPr>
          <p:spPr bwMode="auto">
            <a:xfrm>
              <a:off x="6030913" y="2887643"/>
              <a:ext cx="1712912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Rectangle 1011"/>
            <p:cNvSpPr>
              <a:spLocks noChangeArrowheads="1"/>
            </p:cNvSpPr>
            <p:nvPr/>
          </p:nvSpPr>
          <p:spPr bwMode="auto">
            <a:xfrm>
              <a:off x="6391275" y="302416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44" name="Rectangle 1012"/>
            <p:cNvSpPr>
              <a:spLocks noChangeArrowheads="1"/>
            </p:cNvSpPr>
            <p:nvPr/>
          </p:nvSpPr>
          <p:spPr bwMode="auto">
            <a:xfrm>
              <a:off x="6496050" y="302416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0.12 (0.10)</a:t>
              </a:r>
              <a:endParaRPr lang="en-US" altLang="ja-JP"/>
            </a:p>
          </p:txBody>
        </p:sp>
        <p:sp>
          <p:nvSpPr>
            <p:cNvPr id="45" name="Rectangle 1013"/>
            <p:cNvSpPr>
              <a:spLocks noChangeArrowheads="1"/>
            </p:cNvSpPr>
            <p:nvPr/>
          </p:nvSpPr>
          <p:spPr bwMode="auto">
            <a:xfrm>
              <a:off x="4316413" y="2887643"/>
              <a:ext cx="171450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Rectangle 1014"/>
            <p:cNvSpPr>
              <a:spLocks noChangeArrowheads="1"/>
            </p:cNvSpPr>
            <p:nvPr/>
          </p:nvSpPr>
          <p:spPr bwMode="auto">
            <a:xfrm>
              <a:off x="4575175" y="302416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47" name="Rectangle 1015"/>
            <p:cNvSpPr>
              <a:spLocks noChangeArrowheads="1"/>
            </p:cNvSpPr>
            <p:nvPr/>
          </p:nvSpPr>
          <p:spPr bwMode="auto">
            <a:xfrm>
              <a:off x="4678363" y="3024168"/>
              <a:ext cx="10810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0.017 (0.015)</a:t>
              </a:r>
              <a:endParaRPr lang="en-US" altLang="ja-JP"/>
            </a:p>
          </p:txBody>
        </p:sp>
        <p:sp>
          <p:nvSpPr>
            <p:cNvPr id="48" name="Rectangle 1016"/>
            <p:cNvSpPr>
              <a:spLocks noChangeArrowheads="1"/>
            </p:cNvSpPr>
            <p:nvPr/>
          </p:nvSpPr>
          <p:spPr bwMode="auto">
            <a:xfrm>
              <a:off x="1846263" y="2887643"/>
              <a:ext cx="247015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Rectangle 1017"/>
            <p:cNvSpPr>
              <a:spLocks noChangeArrowheads="1"/>
            </p:cNvSpPr>
            <p:nvPr/>
          </p:nvSpPr>
          <p:spPr bwMode="auto">
            <a:xfrm>
              <a:off x="1931988" y="3024168"/>
              <a:ext cx="13914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４次の光シフト</a:t>
              </a:r>
              <a:endParaRPr lang="en-US" altLang="ja-JP" dirty="0"/>
            </a:p>
          </p:txBody>
        </p:sp>
        <p:sp>
          <p:nvSpPr>
            <p:cNvPr id="50" name="Rectangle 1018"/>
            <p:cNvSpPr>
              <a:spLocks noChangeArrowheads="1"/>
            </p:cNvSpPr>
            <p:nvPr/>
          </p:nvSpPr>
          <p:spPr bwMode="auto">
            <a:xfrm>
              <a:off x="6030913" y="2422505"/>
              <a:ext cx="17129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Rectangle 1019"/>
            <p:cNvSpPr>
              <a:spLocks noChangeArrowheads="1"/>
            </p:cNvSpPr>
            <p:nvPr/>
          </p:nvSpPr>
          <p:spPr bwMode="auto">
            <a:xfrm>
              <a:off x="6521450" y="2568555"/>
              <a:ext cx="7350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 (0.014)</a:t>
              </a:r>
              <a:endParaRPr lang="en-US" altLang="ja-JP"/>
            </a:p>
          </p:txBody>
        </p:sp>
        <p:sp>
          <p:nvSpPr>
            <p:cNvPr id="52" name="Rectangle 1020"/>
            <p:cNvSpPr>
              <a:spLocks noChangeArrowheads="1"/>
            </p:cNvSpPr>
            <p:nvPr/>
          </p:nvSpPr>
          <p:spPr bwMode="auto">
            <a:xfrm>
              <a:off x="4316413" y="2422505"/>
              <a:ext cx="171450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Rectangle 1021"/>
            <p:cNvSpPr>
              <a:spLocks noChangeArrowheads="1"/>
            </p:cNvSpPr>
            <p:nvPr/>
          </p:nvSpPr>
          <p:spPr bwMode="auto">
            <a:xfrm>
              <a:off x="4859338" y="2568555"/>
              <a:ext cx="6334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 (0.01)</a:t>
              </a:r>
              <a:endParaRPr lang="en-US" altLang="ja-JP"/>
            </a:p>
          </p:txBody>
        </p:sp>
        <p:sp>
          <p:nvSpPr>
            <p:cNvPr id="54" name="Rectangle 1022"/>
            <p:cNvSpPr>
              <a:spLocks noChangeArrowheads="1"/>
            </p:cNvSpPr>
            <p:nvPr/>
          </p:nvSpPr>
          <p:spPr bwMode="auto">
            <a:xfrm>
              <a:off x="1846263" y="2422505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Rectangle 1024"/>
            <p:cNvSpPr>
              <a:spLocks noChangeArrowheads="1"/>
            </p:cNvSpPr>
            <p:nvPr/>
          </p:nvSpPr>
          <p:spPr bwMode="auto">
            <a:xfrm>
              <a:off x="6030913" y="1957368"/>
              <a:ext cx="1712912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Rectangle 1025"/>
            <p:cNvSpPr>
              <a:spLocks noChangeArrowheads="1"/>
            </p:cNvSpPr>
            <p:nvPr/>
          </p:nvSpPr>
          <p:spPr bwMode="auto">
            <a:xfrm>
              <a:off x="6391275" y="210341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57" name="Rectangle 1026"/>
            <p:cNvSpPr>
              <a:spLocks noChangeArrowheads="1"/>
            </p:cNvSpPr>
            <p:nvPr/>
          </p:nvSpPr>
          <p:spPr bwMode="auto">
            <a:xfrm>
              <a:off x="6496050" y="210341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0.23 (1.09)</a:t>
              </a:r>
              <a:endParaRPr lang="en-US" altLang="ja-JP"/>
            </a:p>
          </p:txBody>
        </p:sp>
        <p:sp>
          <p:nvSpPr>
            <p:cNvPr id="58" name="Rectangle 1027"/>
            <p:cNvSpPr>
              <a:spLocks noChangeArrowheads="1"/>
            </p:cNvSpPr>
            <p:nvPr/>
          </p:nvSpPr>
          <p:spPr bwMode="auto">
            <a:xfrm>
              <a:off x="4316413" y="1957368"/>
              <a:ext cx="171450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Rectangle 1028"/>
            <p:cNvSpPr>
              <a:spLocks noChangeArrowheads="1"/>
            </p:cNvSpPr>
            <p:nvPr/>
          </p:nvSpPr>
          <p:spPr bwMode="auto">
            <a:xfrm>
              <a:off x="4678363" y="210341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60" name="Rectangle 1029"/>
            <p:cNvSpPr>
              <a:spLocks noChangeArrowheads="1"/>
            </p:cNvSpPr>
            <p:nvPr/>
          </p:nvSpPr>
          <p:spPr bwMode="auto">
            <a:xfrm>
              <a:off x="4781550" y="210341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0.22 (0.33)</a:t>
              </a:r>
              <a:endParaRPr lang="en-US" altLang="ja-JP"/>
            </a:p>
          </p:txBody>
        </p:sp>
        <p:sp>
          <p:nvSpPr>
            <p:cNvPr id="61" name="Rectangle 1030"/>
            <p:cNvSpPr>
              <a:spLocks noChangeArrowheads="1"/>
            </p:cNvSpPr>
            <p:nvPr/>
          </p:nvSpPr>
          <p:spPr bwMode="auto">
            <a:xfrm>
              <a:off x="1846263" y="1957368"/>
              <a:ext cx="247015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Rectangle 1032"/>
            <p:cNvSpPr>
              <a:spLocks noChangeArrowheads="1"/>
            </p:cNvSpPr>
            <p:nvPr/>
          </p:nvSpPr>
          <p:spPr bwMode="auto">
            <a:xfrm>
              <a:off x="6030913" y="1200130"/>
              <a:ext cx="1712912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Rectangle 1033"/>
            <p:cNvSpPr>
              <a:spLocks noChangeArrowheads="1"/>
            </p:cNvSpPr>
            <p:nvPr/>
          </p:nvSpPr>
          <p:spPr bwMode="auto">
            <a:xfrm>
              <a:off x="6672852" y="1363643"/>
              <a:ext cx="4616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補正</a:t>
              </a:r>
              <a:endParaRPr lang="en-US" altLang="ja-JP" dirty="0"/>
            </a:p>
          </p:txBody>
        </p:sp>
        <p:sp>
          <p:nvSpPr>
            <p:cNvPr id="64" name="Rectangle 1034"/>
            <p:cNvSpPr>
              <a:spLocks noChangeArrowheads="1"/>
            </p:cNvSpPr>
            <p:nvPr/>
          </p:nvSpPr>
          <p:spPr bwMode="auto">
            <a:xfrm>
              <a:off x="6361125" y="1612880"/>
              <a:ext cx="89768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 dirty="0" smtClean="0">
                  <a:solidFill>
                    <a:srgbClr val="000000"/>
                  </a:solidFill>
                  <a:latin typeface="ＭＳ Ｐゴシック" charset="-128"/>
                </a:rPr>
                <a:t>(</a:t>
              </a:r>
              <a:r>
                <a:rPr lang="ja-JP" altLang="en-US" sz="1600" dirty="0" smtClean="0">
                  <a:solidFill>
                    <a:srgbClr val="000000"/>
                  </a:solidFill>
                  <a:latin typeface="ＭＳ Ｐゴシック" charset="-128"/>
                </a:rPr>
                <a:t>不確かさ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ＭＳ Ｐゴシック" charset="-128"/>
                </a:rPr>
                <a:t>)</a:t>
              </a:r>
              <a:endParaRPr lang="en-US" altLang="ja-JP" dirty="0"/>
            </a:p>
          </p:txBody>
        </p:sp>
        <p:sp>
          <p:nvSpPr>
            <p:cNvPr id="65" name="Rectangle 1036"/>
            <p:cNvSpPr>
              <a:spLocks noChangeArrowheads="1"/>
            </p:cNvSpPr>
            <p:nvPr/>
          </p:nvSpPr>
          <p:spPr bwMode="auto">
            <a:xfrm>
              <a:off x="7396163" y="1620818"/>
              <a:ext cx="2238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Hz</a:t>
              </a:r>
              <a:endParaRPr lang="en-US" altLang="ja-JP"/>
            </a:p>
          </p:txBody>
        </p:sp>
        <p:sp>
          <p:nvSpPr>
            <p:cNvPr id="66" name="Rectangle 1037"/>
            <p:cNvSpPr>
              <a:spLocks noChangeArrowheads="1"/>
            </p:cNvSpPr>
            <p:nvPr/>
          </p:nvSpPr>
          <p:spPr bwMode="auto">
            <a:xfrm>
              <a:off x="4316413" y="1200130"/>
              <a:ext cx="1714500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Rectangle 1038"/>
            <p:cNvSpPr>
              <a:spLocks noChangeArrowheads="1"/>
            </p:cNvSpPr>
            <p:nvPr/>
          </p:nvSpPr>
          <p:spPr bwMode="auto">
            <a:xfrm>
              <a:off x="4928439" y="1363643"/>
              <a:ext cx="4616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補正</a:t>
              </a:r>
              <a:endParaRPr lang="en-US" altLang="ja-JP" dirty="0"/>
            </a:p>
          </p:txBody>
        </p:sp>
        <p:sp>
          <p:nvSpPr>
            <p:cNvPr id="68" name="Rectangle 1040"/>
            <p:cNvSpPr>
              <a:spLocks noChangeArrowheads="1"/>
            </p:cNvSpPr>
            <p:nvPr/>
          </p:nvSpPr>
          <p:spPr bwMode="auto">
            <a:xfrm>
              <a:off x="4625161" y="1620818"/>
              <a:ext cx="89768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 dirty="0" smtClean="0">
                  <a:solidFill>
                    <a:srgbClr val="000000"/>
                  </a:solidFill>
                  <a:latin typeface="ＭＳ Ｐゴシック" charset="-128"/>
                </a:rPr>
                <a:t>(</a:t>
              </a:r>
              <a:r>
                <a:rPr lang="ja-JP" altLang="en-US" sz="1600" dirty="0" smtClean="0">
                  <a:solidFill>
                    <a:srgbClr val="000000"/>
                  </a:solidFill>
                  <a:latin typeface="ＭＳ Ｐゴシック" charset="-128"/>
                </a:rPr>
                <a:t>不確かさ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ＭＳ Ｐゴシック" charset="-128"/>
                </a:rPr>
                <a:t>)</a:t>
              </a:r>
              <a:endParaRPr lang="en-US" altLang="ja-JP" dirty="0"/>
            </a:p>
          </p:txBody>
        </p:sp>
        <p:sp>
          <p:nvSpPr>
            <p:cNvPr id="69" name="Rectangle 1041"/>
            <p:cNvSpPr>
              <a:spLocks noChangeArrowheads="1"/>
            </p:cNvSpPr>
            <p:nvPr/>
          </p:nvSpPr>
          <p:spPr bwMode="auto">
            <a:xfrm>
              <a:off x="5638800" y="1620818"/>
              <a:ext cx="223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Hz</a:t>
              </a:r>
              <a:endParaRPr lang="en-US" altLang="ja-JP"/>
            </a:p>
          </p:txBody>
        </p:sp>
        <p:sp>
          <p:nvSpPr>
            <p:cNvPr id="70" name="Rectangle 1042"/>
            <p:cNvSpPr>
              <a:spLocks noChangeArrowheads="1"/>
            </p:cNvSpPr>
            <p:nvPr/>
          </p:nvSpPr>
          <p:spPr bwMode="auto">
            <a:xfrm>
              <a:off x="1846263" y="1200130"/>
              <a:ext cx="2470150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Rectangle 1043"/>
            <p:cNvSpPr>
              <a:spLocks noChangeArrowheads="1"/>
            </p:cNvSpPr>
            <p:nvPr/>
          </p:nvSpPr>
          <p:spPr bwMode="auto">
            <a:xfrm>
              <a:off x="1931988" y="1492230"/>
              <a:ext cx="13304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不確かさ要因</a:t>
              </a:r>
              <a:endParaRPr lang="en-US" altLang="ja-JP" dirty="0"/>
            </a:p>
          </p:txBody>
        </p:sp>
        <p:sp>
          <p:nvSpPr>
            <p:cNvPr id="72" name="Rectangle 1044"/>
            <p:cNvSpPr>
              <a:spLocks noChangeArrowheads="1"/>
            </p:cNvSpPr>
            <p:nvPr/>
          </p:nvSpPr>
          <p:spPr bwMode="auto">
            <a:xfrm>
              <a:off x="6030913" y="571480"/>
              <a:ext cx="1712912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Rectangle 1045"/>
            <p:cNvSpPr>
              <a:spLocks noChangeArrowheads="1"/>
            </p:cNvSpPr>
            <p:nvPr/>
          </p:nvSpPr>
          <p:spPr bwMode="auto">
            <a:xfrm>
              <a:off x="6511925" y="795318"/>
              <a:ext cx="1397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100">
                  <a:solidFill>
                    <a:srgbClr val="000000"/>
                  </a:solidFill>
                  <a:latin typeface="ＭＳ Ｐゴシック" charset="-128"/>
                </a:rPr>
                <a:t>88</a:t>
              </a:r>
              <a:endParaRPr lang="en-US" altLang="ja-JP"/>
            </a:p>
          </p:txBody>
        </p:sp>
        <p:sp>
          <p:nvSpPr>
            <p:cNvPr id="74" name="Rectangle 1046"/>
            <p:cNvSpPr>
              <a:spLocks noChangeArrowheads="1"/>
            </p:cNvSpPr>
            <p:nvPr/>
          </p:nvSpPr>
          <p:spPr bwMode="auto">
            <a:xfrm>
              <a:off x="6650038" y="795318"/>
              <a:ext cx="612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Sr (3D)</a:t>
              </a:r>
              <a:endParaRPr lang="en-US" altLang="ja-JP"/>
            </a:p>
          </p:txBody>
        </p:sp>
        <p:sp>
          <p:nvSpPr>
            <p:cNvPr id="75" name="Rectangle 1047"/>
            <p:cNvSpPr>
              <a:spLocks noChangeArrowheads="1"/>
            </p:cNvSpPr>
            <p:nvPr/>
          </p:nvSpPr>
          <p:spPr bwMode="auto">
            <a:xfrm>
              <a:off x="4316413" y="571480"/>
              <a:ext cx="17145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Rectangle 1048"/>
            <p:cNvSpPr>
              <a:spLocks noChangeArrowheads="1"/>
            </p:cNvSpPr>
            <p:nvPr/>
          </p:nvSpPr>
          <p:spPr bwMode="auto">
            <a:xfrm>
              <a:off x="4799013" y="795318"/>
              <a:ext cx="1397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100">
                  <a:solidFill>
                    <a:srgbClr val="000000"/>
                  </a:solidFill>
                  <a:latin typeface="ＭＳ Ｐゴシック" charset="-128"/>
                </a:rPr>
                <a:t>87</a:t>
              </a:r>
              <a:endParaRPr lang="en-US" altLang="ja-JP"/>
            </a:p>
          </p:txBody>
        </p:sp>
        <p:sp>
          <p:nvSpPr>
            <p:cNvPr id="77" name="Rectangle 1049"/>
            <p:cNvSpPr>
              <a:spLocks noChangeArrowheads="1"/>
            </p:cNvSpPr>
            <p:nvPr/>
          </p:nvSpPr>
          <p:spPr bwMode="auto">
            <a:xfrm>
              <a:off x="4937125" y="795318"/>
              <a:ext cx="612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Sr (1D)</a:t>
              </a:r>
              <a:endParaRPr lang="en-US" altLang="ja-JP"/>
            </a:p>
          </p:txBody>
        </p:sp>
        <p:sp>
          <p:nvSpPr>
            <p:cNvPr id="78" name="Rectangle 1050"/>
            <p:cNvSpPr>
              <a:spLocks noChangeArrowheads="1"/>
            </p:cNvSpPr>
            <p:nvPr/>
          </p:nvSpPr>
          <p:spPr bwMode="auto">
            <a:xfrm>
              <a:off x="1846263" y="571480"/>
              <a:ext cx="24701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Line 1051"/>
            <p:cNvSpPr>
              <a:spLocks noChangeShapeType="1"/>
            </p:cNvSpPr>
            <p:nvPr/>
          </p:nvSpPr>
          <p:spPr bwMode="auto">
            <a:xfrm>
              <a:off x="1846263" y="571480"/>
              <a:ext cx="589756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Line 1052"/>
            <p:cNvSpPr>
              <a:spLocks noChangeShapeType="1"/>
            </p:cNvSpPr>
            <p:nvPr/>
          </p:nvSpPr>
          <p:spPr bwMode="auto">
            <a:xfrm>
              <a:off x="1846263" y="1957368"/>
              <a:ext cx="5897562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Line 1053"/>
            <p:cNvSpPr>
              <a:spLocks noChangeShapeType="1"/>
            </p:cNvSpPr>
            <p:nvPr/>
          </p:nvSpPr>
          <p:spPr bwMode="auto">
            <a:xfrm>
              <a:off x="1846263" y="6132493"/>
              <a:ext cx="5897562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Line 1054"/>
            <p:cNvSpPr>
              <a:spLocks noChangeShapeType="1"/>
            </p:cNvSpPr>
            <p:nvPr/>
          </p:nvSpPr>
          <p:spPr bwMode="auto">
            <a:xfrm>
              <a:off x="4316413" y="1200130"/>
              <a:ext cx="34274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Line 1055"/>
            <p:cNvSpPr>
              <a:spLocks noChangeShapeType="1"/>
            </p:cNvSpPr>
            <p:nvPr/>
          </p:nvSpPr>
          <p:spPr bwMode="auto">
            <a:xfrm>
              <a:off x="1846263" y="5202218"/>
              <a:ext cx="5897562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Line 1056"/>
            <p:cNvSpPr>
              <a:spLocks noChangeShapeType="1"/>
            </p:cNvSpPr>
            <p:nvPr/>
          </p:nvSpPr>
          <p:spPr bwMode="auto">
            <a:xfrm>
              <a:off x="1846263" y="5667355"/>
              <a:ext cx="589756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Rectangle 1057"/>
            <p:cNvSpPr>
              <a:spLocks noChangeArrowheads="1"/>
            </p:cNvSpPr>
            <p:nvPr/>
          </p:nvSpPr>
          <p:spPr bwMode="auto">
            <a:xfrm>
              <a:off x="6030913" y="5202218"/>
              <a:ext cx="1712912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Rectangle 1058"/>
            <p:cNvSpPr>
              <a:spLocks noChangeArrowheads="1"/>
            </p:cNvSpPr>
            <p:nvPr/>
          </p:nvSpPr>
          <p:spPr bwMode="auto">
            <a:xfrm>
              <a:off x="6340475" y="5348268"/>
              <a:ext cx="10810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FF0000"/>
                  </a:solidFill>
                  <a:latin typeface="ＭＳ Ｐゴシック" charset="-128"/>
                </a:rPr>
                <a:t>138.11 (1.25)</a:t>
              </a:r>
              <a:endParaRPr lang="en-US" altLang="ja-JP"/>
            </a:p>
          </p:txBody>
        </p:sp>
        <p:sp>
          <p:nvSpPr>
            <p:cNvPr id="87" name="Rectangle 1059"/>
            <p:cNvSpPr>
              <a:spLocks noChangeArrowheads="1"/>
            </p:cNvSpPr>
            <p:nvPr/>
          </p:nvSpPr>
          <p:spPr bwMode="auto">
            <a:xfrm>
              <a:off x="4316413" y="5202218"/>
              <a:ext cx="171450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Rectangle 1060"/>
            <p:cNvSpPr>
              <a:spLocks noChangeArrowheads="1"/>
            </p:cNvSpPr>
            <p:nvPr/>
          </p:nvSpPr>
          <p:spPr bwMode="auto">
            <a:xfrm>
              <a:off x="4730750" y="534826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FF0000"/>
                  </a:solidFill>
                  <a:latin typeface="ＭＳ Ｐゴシック" charset="-128"/>
                </a:rPr>
                <a:t>3.37 (0.49)</a:t>
              </a:r>
              <a:endParaRPr lang="en-US" altLang="ja-JP"/>
            </a:p>
          </p:txBody>
        </p:sp>
        <p:sp>
          <p:nvSpPr>
            <p:cNvPr id="89" name="Rectangle 1061"/>
            <p:cNvSpPr>
              <a:spLocks noChangeArrowheads="1"/>
            </p:cNvSpPr>
            <p:nvPr/>
          </p:nvSpPr>
          <p:spPr bwMode="auto">
            <a:xfrm>
              <a:off x="1846263" y="5202218"/>
              <a:ext cx="247015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Rectangle 1063"/>
            <p:cNvSpPr>
              <a:spLocks noChangeArrowheads="1"/>
            </p:cNvSpPr>
            <p:nvPr/>
          </p:nvSpPr>
          <p:spPr bwMode="auto">
            <a:xfrm>
              <a:off x="4316413" y="5667355"/>
              <a:ext cx="34274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Rectangle 1064"/>
            <p:cNvSpPr>
              <a:spLocks noChangeArrowheads="1"/>
            </p:cNvSpPr>
            <p:nvPr/>
          </p:nvSpPr>
          <p:spPr bwMode="auto">
            <a:xfrm>
              <a:off x="5289550" y="5805468"/>
              <a:ext cx="14684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FF0000"/>
                  </a:solidFill>
                  <a:latin typeface="ＭＳ Ｐゴシック" charset="-128"/>
                </a:rPr>
                <a:t>62,188,138.4 (1.3)</a:t>
              </a:r>
              <a:endParaRPr lang="en-US" altLang="ja-JP"/>
            </a:p>
          </p:txBody>
        </p:sp>
        <p:sp>
          <p:nvSpPr>
            <p:cNvPr id="92" name="Rectangle 1065"/>
            <p:cNvSpPr>
              <a:spLocks noChangeArrowheads="1"/>
            </p:cNvSpPr>
            <p:nvPr/>
          </p:nvSpPr>
          <p:spPr bwMode="auto">
            <a:xfrm>
              <a:off x="1846263" y="5667355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Rectangle 1067"/>
            <p:cNvSpPr>
              <a:spLocks noChangeArrowheads="1"/>
            </p:cNvSpPr>
            <p:nvPr/>
          </p:nvSpPr>
          <p:spPr bwMode="auto">
            <a:xfrm>
              <a:off x="6030913" y="4737080"/>
              <a:ext cx="17129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Rectangle 1068"/>
            <p:cNvSpPr>
              <a:spLocks noChangeArrowheads="1"/>
            </p:cNvSpPr>
            <p:nvPr/>
          </p:nvSpPr>
          <p:spPr bwMode="auto">
            <a:xfrm>
              <a:off x="6391275" y="482121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95" name="Rectangle 1069"/>
            <p:cNvSpPr>
              <a:spLocks noChangeArrowheads="1"/>
            </p:cNvSpPr>
            <p:nvPr/>
          </p:nvSpPr>
          <p:spPr bwMode="auto">
            <a:xfrm>
              <a:off x="6496050" y="482121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 dirty="0">
                  <a:solidFill>
                    <a:srgbClr val="000000"/>
                  </a:solidFill>
                  <a:latin typeface="ＭＳ Ｐゴシック" charset="-128"/>
                </a:rPr>
                <a:t>0.034 (0.3)</a:t>
              </a:r>
              <a:endParaRPr lang="en-US" altLang="ja-JP" dirty="0"/>
            </a:p>
          </p:txBody>
        </p:sp>
        <p:sp>
          <p:nvSpPr>
            <p:cNvPr id="96" name="Rectangle 1070"/>
            <p:cNvSpPr>
              <a:spLocks noChangeArrowheads="1"/>
            </p:cNvSpPr>
            <p:nvPr/>
          </p:nvSpPr>
          <p:spPr bwMode="auto">
            <a:xfrm>
              <a:off x="4316413" y="4737080"/>
              <a:ext cx="171450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Rectangle 1071"/>
            <p:cNvSpPr>
              <a:spLocks noChangeArrowheads="1"/>
            </p:cNvSpPr>
            <p:nvPr/>
          </p:nvSpPr>
          <p:spPr bwMode="auto">
            <a:xfrm>
              <a:off x="4833938" y="4821218"/>
              <a:ext cx="6746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0.4 (0.3)</a:t>
              </a:r>
              <a:endParaRPr lang="en-US" altLang="ja-JP"/>
            </a:p>
          </p:txBody>
        </p:sp>
        <p:sp>
          <p:nvSpPr>
            <p:cNvPr id="98" name="Rectangle 1072"/>
            <p:cNvSpPr>
              <a:spLocks noChangeArrowheads="1"/>
            </p:cNvSpPr>
            <p:nvPr/>
          </p:nvSpPr>
          <p:spPr bwMode="auto">
            <a:xfrm>
              <a:off x="1846263" y="4737080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Rectangle 1074"/>
            <p:cNvSpPr>
              <a:spLocks noChangeArrowheads="1"/>
            </p:cNvSpPr>
            <p:nvPr/>
          </p:nvSpPr>
          <p:spPr bwMode="auto">
            <a:xfrm>
              <a:off x="6030913" y="4281468"/>
              <a:ext cx="1712912" cy="45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Rectangle 1075"/>
            <p:cNvSpPr>
              <a:spLocks noChangeArrowheads="1"/>
            </p:cNvSpPr>
            <p:nvPr/>
          </p:nvSpPr>
          <p:spPr bwMode="auto">
            <a:xfrm>
              <a:off x="6340475" y="4419580"/>
              <a:ext cx="10810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128.61 (0.31)</a:t>
              </a:r>
              <a:endParaRPr lang="en-US" altLang="ja-JP"/>
            </a:p>
          </p:txBody>
        </p:sp>
        <p:sp>
          <p:nvSpPr>
            <p:cNvPr id="101" name="Rectangle 1076"/>
            <p:cNvSpPr>
              <a:spLocks noChangeArrowheads="1"/>
            </p:cNvSpPr>
            <p:nvPr/>
          </p:nvSpPr>
          <p:spPr bwMode="auto">
            <a:xfrm>
              <a:off x="4316413" y="4281468"/>
              <a:ext cx="1714500" cy="45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Rectangle 1077"/>
            <p:cNvSpPr>
              <a:spLocks noChangeArrowheads="1"/>
            </p:cNvSpPr>
            <p:nvPr/>
          </p:nvSpPr>
          <p:spPr bwMode="auto">
            <a:xfrm>
              <a:off x="4678363" y="4419580"/>
              <a:ext cx="9794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0.772 (0.01)</a:t>
              </a:r>
              <a:endParaRPr lang="en-US" altLang="ja-JP"/>
            </a:p>
          </p:txBody>
        </p:sp>
        <p:sp>
          <p:nvSpPr>
            <p:cNvPr id="103" name="Rectangle 1078"/>
            <p:cNvSpPr>
              <a:spLocks noChangeArrowheads="1"/>
            </p:cNvSpPr>
            <p:nvPr/>
          </p:nvSpPr>
          <p:spPr bwMode="auto">
            <a:xfrm>
              <a:off x="1846263" y="4281468"/>
              <a:ext cx="2470150" cy="45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Rectangle 1080"/>
            <p:cNvSpPr>
              <a:spLocks noChangeArrowheads="1"/>
            </p:cNvSpPr>
            <p:nvPr/>
          </p:nvSpPr>
          <p:spPr bwMode="auto">
            <a:xfrm>
              <a:off x="6030913" y="3816330"/>
              <a:ext cx="17129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Rectangle 1081"/>
            <p:cNvSpPr>
              <a:spLocks noChangeArrowheads="1"/>
            </p:cNvSpPr>
            <p:nvPr/>
          </p:nvSpPr>
          <p:spPr bwMode="auto">
            <a:xfrm>
              <a:off x="6546850" y="3954443"/>
              <a:ext cx="6746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2.4 (0.2)</a:t>
              </a:r>
              <a:endParaRPr lang="en-US" altLang="ja-JP"/>
            </a:p>
          </p:txBody>
        </p:sp>
        <p:sp>
          <p:nvSpPr>
            <p:cNvPr id="106" name="Rectangle 1082"/>
            <p:cNvSpPr>
              <a:spLocks noChangeArrowheads="1"/>
            </p:cNvSpPr>
            <p:nvPr/>
          </p:nvSpPr>
          <p:spPr bwMode="auto">
            <a:xfrm>
              <a:off x="4316413" y="3816330"/>
              <a:ext cx="171450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Rectangle 1083"/>
            <p:cNvSpPr>
              <a:spLocks noChangeArrowheads="1"/>
            </p:cNvSpPr>
            <p:nvPr/>
          </p:nvSpPr>
          <p:spPr bwMode="auto">
            <a:xfrm>
              <a:off x="4833938" y="3954443"/>
              <a:ext cx="6746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 dirty="0">
                  <a:solidFill>
                    <a:srgbClr val="000000"/>
                  </a:solidFill>
                  <a:latin typeface="ＭＳ Ｐゴシック" charset="-128"/>
                </a:rPr>
                <a:t>2.4 (0.2)</a:t>
              </a:r>
              <a:endParaRPr lang="en-US" altLang="ja-JP" dirty="0"/>
            </a:p>
          </p:txBody>
        </p:sp>
        <p:sp>
          <p:nvSpPr>
            <p:cNvPr id="108" name="Rectangle 1084"/>
            <p:cNvSpPr>
              <a:spLocks noChangeArrowheads="1"/>
            </p:cNvSpPr>
            <p:nvPr/>
          </p:nvSpPr>
          <p:spPr bwMode="auto">
            <a:xfrm>
              <a:off x="1846263" y="3816330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Rectangle 1086"/>
            <p:cNvSpPr>
              <a:spLocks noChangeArrowheads="1"/>
            </p:cNvSpPr>
            <p:nvPr/>
          </p:nvSpPr>
          <p:spPr bwMode="auto">
            <a:xfrm>
              <a:off x="6030913" y="3351193"/>
              <a:ext cx="1712912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Rectangle 1087"/>
            <p:cNvSpPr>
              <a:spLocks noChangeArrowheads="1"/>
            </p:cNvSpPr>
            <p:nvPr/>
          </p:nvSpPr>
          <p:spPr bwMode="auto">
            <a:xfrm>
              <a:off x="6443663" y="3489305"/>
              <a:ext cx="8778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7.48 (0.36)</a:t>
              </a:r>
              <a:endParaRPr lang="en-US" altLang="ja-JP"/>
            </a:p>
          </p:txBody>
        </p:sp>
        <p:sp>
          <p:nvSpPr>
            <p:cNvPr id="111" name="Rectangle 1088"/>
            <p:cNvSpPr>
              <a:spLocks noChangeArrowheads="1"/>
            </p:cNvSpPr>
            <p:nvPr/>
          </p:nvSpPr>
          <p:spPr bwMode="auto">
            <a:xfrm>
              <a:off x="4316413" y="3351193"/>
              <a:ext cx="171450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Rectangle 1089"/>
            <p:cNvSpPr>
              <a:spLocks noChangeArrowheads="1"/>
            </p:cNvSpPr>
            <p:nvPr/>
          </p:nvSpPr>
          <p:spPr bwMode="auto">
            <a:xfrm>
              <a:off x="4678363" y="3489305"/>
              <a:ext cx="9794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0.03 (0.001)</a:t>
              </a:r>
              <a:endParaRPr lang="en-US" altLang="ja-JP"/>
            </a:p>
          </p:txBody>
        </p:sp>
        <p:sp>
          <p:nvSpPr>
            <p:cNvPr id="113" name="Rectangle 1090"/>
            <p:cNvSpPr>
              <a:spLocks noChangeArrowheads="1"/>
            </p:cNvSpPr>
            <p:nvPr/>
          </p:nvSpPr>
          <p:spPr bwMode="auto">
            <a:xfrm>
              <a:off x="1846263" y="3351193"/>
              <a:ext cx="247015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Rectangle 1092"/>
            <p:cNvSpPr>
              <a:spLocks noChangeArrowheads="1"/>
            </p:cNvSpPr>
            <p:nvPr/>
          </p:nvSpPr>
          <p:spPr bwMode="auto">
            <a:xfrm>
              <a:off x="6030913" y="2887643"/>
              <a:ext cx="1712912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Rectangle 1093"/>
            <p:cNvSpPr>
              <a:spLocks noChangeArrowheads="1"/>
            </p:cNvSpPr>
            <p:nvPr/>
          </p:nvSpPr>
          <p:spPr bwMode="auto">
            <a:xfrm>
              <a:off x="6391275" y="302416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116" name="Rectangle 1094"/>
            <p:cNvSpPr>
              <a:spLocks noChangeArrowheads="1"/>
            </p:cNvSpPr>
            <p:nvPr/>
          </p:nvSpPr>
          <p:spPr bwMode="auto">
            <a:xfrm>
              <a:off x="6496050" y="302416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 dirty="0">
                  <a:solidFill>
                    <a:srgbClr val="000000"/>
                  </a:solidFill>
                  <a:latin typeface="ＭＳ Ｐゴシック" charset="-128"/>
                </a:rPr>
                <a:t>0.12 (0.10)</a:t>
              </a:r>
              <a:endParaRPr lang="en-US" altLang="ja-JP" dirty="0"/>
            </a:p>
          </p:txBody>
        </p:sp>
        <p:sp>
          <p:nvSpPr>
            <p:cNvPr id="117" name="Rectangle 1095"/>
            <p:cNvSpPr>
              <a:spLocks noChangeArrowheads="1"/>
            </p:cNvSpPr>
            <p:nvPr/>
          </p:nvSpPr>
          <p:spPr bwMode="auto">
            <a:xfrm>
              <a:off x="4316413" y="2887643"/>
              <a:ext cx="171450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Rectangle 1096"/>
            <p:cNvSpPr>
              <a:spLocks noChangeArrowheads="1"/>
            </p:cNvSpPr>
            <p:nvPr/>
          </p:nvSpPr>
          <p:spPr bwMode="auto">
            <a:xfrm>
              <a:off x="4575175" y="302416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119" name="Rectangle 1097"/>
            <p:cNvSpPr>
              <a:spLocks noChangeArrowheads="1"/>
            </p:cNvSpPr>
            <p:nvPr/>
          </p:nvSpPr>
          <p:spPr bwMode="auto">
            <a:xfrm>
              <a:off x="4678363" y="3024168"/>
              <a:ext cx="10810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0.017 (0.015)</a:t>
              </a:r>
              <a:endParaRPr lang="en-US" altLang="ja-JP"/>
            </a:p>
          </p:txBody>
        </p:sp>
        <p:sp>
          <p:nvSpPr>
            <p:cNvPr id="120" name="Rectangle 1098"/>
            <p:cNvSpPr>
              <a:spLocks noChangeArrowheads="1"/>
            </p:cNvSpPr>
            <p:nvPr/>
          </p:nvSpPr>
          <p:spPr bwMode="auto">
            <a:xfrm>
              <a:off x="1846263" y="2887643"/>
              <a:ext cx="247015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Rectangle 1100"/>
            <p:cNvSpPr>
              <a:spLocks noChangeArrowheads="1"/>
            </p:cNvSpPr>
            <p:nvPr/>
          </p:nvSpPr>
          <p:spPr bwMode="auto">
            <a:xfrm>
              <a:off x="6030913" y="2422505"/>
              <a:ext cx="17129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Rectangle 1101"/>
            <p:cNvSpPr>
              <a:spLocks noChangeArrowheads="1"/>
            </p:cNvSpPr>
            <p:nvPr/>
          </p:nvSpPr>
          <p:spPr bwMode="auto">
            <a:xfrm>
              <a:off x="6521450" y="2568555"/>
              <a:ext cx="7350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 (0.014)</a:t>
              </a:r>
              <a:endParaRPr lang="en-US" altLang="ja-JP"/>
            </a:p>
          </p:txBody>
        </p:sp>
        <p:sp>
          <p:nvSpPr>
            <p:cNvPr id="123" name="Rectangle 1102"/>
            <p:cNvSpPr>
              <a:spLocks noChangeArrowheads="1"/>
            </p:cNvSpPr>
            <p:nvPr/>
          </p:nvSpPr>
          <p:spPr bwMode="auto">
            <a:xfrm>
              <a:off x="4316413" y="2422505"/>
              <a:ext cx="171450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Rectangle 1103"/>
            <p:cNvSpPr>
              <a:spLocks noChangeArrowheads="1"/>
            </p:cNvSpPr>
            <p:nvPr/>
          </p:nvSpPr>
          <p:spPr bwMode="auto">
            <a:xfrm>
              <a:off x="4859338" y="2568555"/>
              <a:ext cx="6334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 (0.01)</a:t>
              </a:r>
              <a:endParaRPr lang="en-US" altLang="ja-JP"/>
            </a:p>
          </p:txBody>
        </p:sp>
        <p:sp>
          <p:nvSpPr>
            <p:cNvPr id="125" name="Rectangle 1104"/>
            <p:cNvSpPr>
              <a:spLocks noChangeArrowheads="1"/>
            </p:cNvSpPr>
            <p:nvPr/>
          </p:nvSpPr>
          <p:spPr bwMode="auto">
            <a:xfrm>
              <a:off x="1846263" y="2422505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" name="Rectangle 1106"/>
            <p:cNvSpPr>
              <a:spLocks noChangeArrowheads="1"/>
            </p:cNvSpPr>
            <p:nvPr/>
          </p:nvSpPr>
          <p:spPr bwMode="auto">
            <a:xfrm>
              <a:off x="6030913" y="1957368"/>
              <a:ext cx="1712912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" name="Rectangle 1107"/>
            <p:cNvSpPr>
              <a:spLocks noChangeArrowheads="1"/>
            </p:cNvSpPr>
            <p:nvPr/>
          </p:nvSpPr>
          <p:spPr bwMode="auto">
            <a:xfrm>
              <a:off x="6391275" y="210341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128" name="Rectangle 1108"/>
            <p:cNvSpPr>
              <a:spLocks noChangeArrowheads="1"/>
            </p:cNvSpPr>
            <p:nvPr/>
          </p:nvSpPr>
          <p:spPr bwMode="auto">
            <a:xfrm>
              <a:off x="6496050" y="210341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0.23 (1.09)</a:t>
              </a:r>
              <a:endParaRPr lang="en-US" altLang="ja-JP"/>
            </a:p>
          </p:txBody>
        </p:sp>
        <p:sp>
          <p:nvSpPr>
            <p:cNvPr id="129" name="Rectangle 1109"/>
            <p:cNvSpPr>
              <a:spLocks noChangeArrowheads="1"/>
            </p:cNvSpPr>
            <p:nvPr/>
          </p:nvSpPr>
          <p:spPr bwMode="auto">
            <a:xfrm>
              <a:off x="4316413" y="1957368"/>
              <a:ext cx="171450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" name="Rectangle 1110"/>
            <p:cNvSpPr>
              <a:spLocks noChangeArrowheads="1"/>
            </p:cNvSpPr>
            <p:nvPr/>
          </p:nvSpPr>
          <p:spPr bwMode="auto">
            <a:xfrm>
              <a:off x="4678363" y="210341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131" name="Rectangle 1111"/>
            <p:cNvSpPr>
              <a:spLocks noChangeArrowheads="1"/>
            </p:cNvSpPr>
            <p:nvPr/>
          </p:nvSpPr>
          <p:spPr bwMode="auto">
            <a:xfrm>
              <a:off x="4781550" y="210341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0.22 (0.33)</a:t>
              </a:r>
              <a:endParaRPr lang="en-US" altLang="ja-JP"/>
            </a:p>
          </p:txBody>
        </p:sp>
        <p:sp>
          <p:nvSpPr>
            <p:cNvPr id="132" name="Rectangle 1112"/>
            <p:cNvSpPr>
              <a:spLocks noChangeArrowheads="1"/>
            </p:cNvSpPr>
            <p:nvPr/>
          </p:nvSpPr>
          <p:spPr bwMode="auto">
            <a:xfrm>
              <a:off x="1846263" y="1957368"/>
              <a:ext cx="247015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" name="Rectangle 1114"/>
            <p:cNvSpPr>
              <a:spLocks noChangeArrowheads="1"/>
            </p:cNvSpPr>
            <p:nvPr/>
          </p:nvSpPr>
          <p:spPr bwMode="auto">
            <a:xfrm>
              <a:off x="6030913" y="1200130"/>
              <a:ext cx="1712912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Rectangle 1119"/>
            <p:cNvSpPr>
              <a:spLocks noChangeArrowheads="1"/>
            </p:cNvSpPr>
            <p:nvPr/>
          </p:nvSpPr>
          <p:spPr bwMode="auto">
            <a:xfrm>
              <a:off x="4316413" y="1200130"/>
              <a:ext cx="1714500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Rectangle 1124"/>
            <p:cNvSpPr>
              <a:spLocks noChangeArrowheads="1"/>
            </p:cNvSpPr>
            <p:nvPr/>
          </p:nvSpPr>
          <p:spPr bwMode="auto">
            <a:xfrm>
              <a:off x="1846263" y="1200130"/>
              <a:ext cx="2470150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Rectangle 1126"/>
            <p:cNvSpPr>
              <a:spLocks noChangeArrowheads="1"/>
            </p:cNvSpPr>
            <p:nvPr/>
          </p:nvSpPr>
          <p:spPr bwMode="auto">
            <a:xfrm>
              <a:off x="6030913" y="571480"/>
              <a:ext cx="1712912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Rectangle 1127"/>
            <p:cNvSpPr>
              <a:spLocks noChangeArrowheads="1"/>
            </p:cNvSpPr>
            <p:nvPr/>
          </p:nvSpPr>
          <p:spPr bwMode="auto">
            <a:xfrm>
              <a:off x="6511925" y="795318"/>
              <a:ext cx="1397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100">
                  <a:solidFill>
                    <a:srgbClr val="000000"/>
                  </a:solidFill>
                  <a:latin typeface="ＭＳ Ｐゴシック" charset="-128"/>
                </a:rPr>
                <a:t>88</a:t>
              </a:r>
              <a:endParaRPr lang="en-US" altLang="ja-JP"/>
            </a:p>
          </p:txBody>
        </p:sp>
        <p:sp>
          <p:nvSpPr>
            <p:cNvPr id="138" name="Rectangle 1128"/>
            <p:cNvSpPr>
              <a:spLocks noChangeArrowheads="1"/>
            </p:cNvSpPr>
            <p:nvPr/>
          </p:nvSpPr>
          <p:spPr bwMode="auto">
            <a:xfrm>
              <a:off x="6650038" y="795318"/>
              <a:ext cx="612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Sr (3D)</a:t>
              </a:r>
              <a:endParaRPr lang="en-US" altLang="ja-JP"/>
            </a:p>
          </p:txBody>
        </p:sp>
        <p:sp>
          <p:nvSpPr>
            <p:cNvPr id="139" name="Rectangle 1129"/>
            <p:cNvSpPr>
              <a:spLocks noChangeArrowheads="1"/>
            </p:cNvSpPr>
            <p:nvPr/>
          </p:nvSpPr>
          <p:spPr bwMode="auto">
            <a:xfrm>
              <a:off x="4316413" y="571480"/>
              <a:ext cx="17145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Rectangle 1130"/>
            <p:cNvSpPr>
              <a:spLocks noChangeArrowheads="1"/>
            </p:cNvSpPr>
            <p:nvPr/>
          </p:nvSpPr>
          <p:spPr bwMode="auto">
            <a:xfrm>
              <a:off x="4799013" y="795318"/>
              <a:ext cx="1397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100">
                  <a:solidFill>
                    <a:srgbClr val="000000"/>
                  </a:solidFill>
                  <a:latin typeface="ＭＳ Ｐゴシック" charset="-128"/>
                </a:rPr>
                <a:t>87</a:t>
              </a:r>
              <a:endParaRPr lang="en-US" altLang="ja-JP"/>
            </a:p>
          </p:txBody>
        </p:sp>
        <p:sp>
          <p:nvSpPr>
            <p:cNvPr id="141" name="Rectangle 1131"/>
            <p:cNvSpPr>
              <a:spLocks noChangeArrowheads="1"/>
            </p:cNvSpPr>
            <p:nvPr/>
          </p:nvSpPr>
          <p:spPr bwMode="auto">
            <a:xfrm>
              <a:off x="4937125" y="795318"/>
              <a:ext cx="612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Sr (1D)</a:t>
              </a:r>
              <a:endParaRPr lang="en-US" altLang="ja-JP"/>
            </a:p>
          </p:txBody>
        </p:sp>
        <p:sp>
          <p:nvSpPr>
            <p:cNvPr id="142" name="Rectangle 1132"/>
            <p:cNvSpPr>
              <a:spLocks noChangeArrowheads="1"/>
            </p:cNvSpPr>
            <p:nvPr/>
          </p:nvSpPr>
          <p:spPr bwMode="auto">
            <a:xfrm>
              <a:off x="1846263" y="571480"/>
              <a:ext cx="24701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Line 1133"/>
            <p:cNvSpPr>
              <a:spLocks noChangeShapeType="1"/>
            </p:cNvSpPr>
            <p:nvPr/>
          </p:nvSpPr>
          <p:spPr bwMode="auto">
            <a:xfrm>
              <a:off x="1846263" y="571480"/>
              <a:ext cx="589756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Line 1134"/>
            <p:cNvSpPr>
              <a:spLocks noChangeShapeType="1"/>
            </p:cNvSpPr>
            <p:nvPr/>
          </p:nvSpPr>
          <p:spPr bwMode="auto">
            <a:xfrm>
              <a:off x="1846263" y="1957368"/>
              <a:ext cx="5897562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Line 1135"/>
            <p:cNvSpPr>
              <a:spLocks noChangeShapeType="1"/>
            </p:cNvSpPr>
            <p:nvPr/>
          </p:nvSpPr>
          <p:spPr bwMode="auto">
            <a:xfrm>
              <a:off x="1846263" y="6132493"/>
              <a:ext cx="5897562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Line 1136"/>
            <p:cNvSpPr>
              <a:spLocks noChangeShapeType="1"/>
            </p:cNvSpPr>
            <p:nvPr/>
          </p:nvSpPr>
          <p:spPr bwMode="auto">
            <a:xfrm>
              <a:off x="4316413" y="1200130"/>
              <a:ext cx="34274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Line 1137"/>
            <p:cNvSpPr>
              <a:spLocks noChangeShapeType="1"/>
            </p:cNvSpPr>
            <p:nvPr/>
          </p:nvSpPr>
          <p:spPr bwMode="auto">
            <a:xfrm>
              <a:off x="1846263" y="5202218"/>
              <a:ext cx="5897562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Line 1138"/>
            <p:cNvSpPr>
              <a:spLocks noChangeShapeType="1"/>
            </p:cNvSpPr>
            <p:nvPr/>
          </p:nvSpPr>
          <p:spPr bwMode="auto">
            <a:xfrm>
              <a:off x="1846263" y="5667355"/>
              <a:ext cx="589756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0050" y="655638"/>
            <a:ext cx="2286000" cy="439737"/>
          </a:xfr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不確かさ評価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1445" name="Object 5"/>
          <p:cNvGraphicFramePr>
            <a:graphicFrameLocks noChangeAspect="1"/>
          </p:cNvGraphicFramePr>
          <p:nvPr/>
        </p:nvGraphicFramePr>
        <p:xfrm>
          <a:off x="142844" y="974249"/>
          <a:ext cx="6920752" cy="5455147"/>
        </p:xfrm>
        <a:graphic>
          <a:graphicData uri="http://schemas.openxmlformats.org/presentationml/2006/ole">
            <p:oleObj spid="_x0000_s266244" r:id="rId4" imgW="3965760" imgH="3126240" progId="Origin50.Graph">
              <p:embed/>
            </p:oleObj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1507815" y="3110420"/>
            <a:ext cx="1908313" cy="2107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73548" name="Object 12"/>
          <p:cNvGraphicFramePr>
            <a:graphicFrameLocks noChangeAspect="1"/>
          </p:cNvGraphicFramePr>
          <p:nvPr/>
        </p:nvGraphicFramePr>
        <p:xfrm>
          <a:off x="1301716" y="2834679"/>
          <a:ext cx="2428875" cy="2573337"/>
        </p:xfrm>
        <a:graphic>
          <a:graphicData uri="http://schemas.openxmlformats.org/presentationml/2006/ole">
            <p:oleObj spid="_x0000_s266242" name="Graph" r:id="rId5" imgW="3120480" imgH="3304800" progId="Origin50.Graph">
              <p:embed/>
            </p:oleObj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3215285" y="1854412"/>
          <a:ext cx="1749425" cy="363537"/>
        </p:xfrm>
        <a:graphic>
          <a:graphicData uri="http://schemas.openxmlformats.org/presentationml/2006/ole">
            <p:oleObj spid="_x0000_s266243" name="数式" r:id="rId6" imgW="1282680" imgH="266400" progId="Equation.3">
              <p:embed/>
            </p:oleObj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5592" y="2176142"/>
            <a:ext cx="2515479" cy="89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直線矢印コネクタ 28"/>
          <p:cNvCxnSpPr/>
          <p:nvPr/>
        </p:nvCxnSpPr>
        <p:spPr>
          <a:xfrm rot="10800000" flipV="1">
            <a:off x="2645589" y="2036902"/>
            <a:ext cx="570640" cy="2100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071162" y="3212049"/>
            <a:ext cx="1910779" cy="584775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1D-3D comparison</a:t>
            </a:r>
            <a:endParaRPr lang="en-US" altLang="ja-JP" sz="1400" dirty="0" smtClean="0">
              <a:solidFill>
                <a:srgbClr val="FF0000"/>
              </a:solidFill>
            </a:endParaRPr>
          </a:p>
          <a:p>
            <a:r>
              <a:rPr lang="en-US" altLang="ja-JP" sz="1400" dirty="0" smtClean="0">
                <a:solidFill>
                  <a:srgbClr val="FF0000"/>
                </a:solidFill>
              </a:rPr>
              <a:t>                    (</a:t>
            </a:r>
            <a:r>
              <a:rPr lang="en-US" altLang="ja-JP" sz="1400" i="1" dirty="0" smtClean="0">
                <a:solidFill>
                  <a:srgbClr val="FF0000"/>
                </a:solidFill>
              </a:rPr>
              <a:t>in progress</a:t>
            </a:r>
            <a:r>
              <a:rPr lang="en-US" altLang="ja-JP" sz="1400" dirty="0" smtClean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31" name="直線矢印コネクタ 30"/>
          <p:cNvCxnSpPr>
            <a:stCxn id="30" idx="1"/>
          </p:cNvCxnSpPr>
          <p:nvPr/>
        </p:nvCxnSpPr>
        <p:spPr>
          <a:xfrm rot="10800000" flipV="1">
            <a:off x="5181976" y="3504437"/>
            <a:ext cx="889186" cy="717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099860" y="3702940"/>
            <a:ext cx="1144865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kumimoji="1" lang="en-US" altLang="ja-JP" i="1" dirty="0" smtClean="0">
                <a:solidFill>
                  <a:schemeClr val="tx1"/>
                </a:solidFill>
              </a:rPr>
              <a:t>f</a:t>
            </a:r>
            <a:r>
              <a:rPr kumimoji="1" lang="en-US" altLang="ja-JP" dirty="0" smtClean="0">
                <a:solidFill>
                  <a:schemeClr val="tx1"/>
                </a:solidFill>
              </a:rPr>
              <a:t> = 2.7Hz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@429THz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39534" y="3972956"/>
            <a:ext cx="1756635" cy="923330"/>
          </a:xfrm>
          <a:prstGeom prst="rect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1D-1D (in-loop)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stability 8×10</a:t>
            </a:r>
            <a:r>
              <a:rPr lang="en-US" altLang="ja-JP" baseline="30000" dirty="0" smtClean="0">
                <a:solidFill>
                  <a:srgbClr val="0000FF"/>
                </a:solidFill>
              </a:rPr>
              <a:t>-17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r>
              <a:rPr lang="en-US" altLang="ja-JP" dirty="0" smtClean="0">
                <a:solidFill>
                  <a:srgbClr val="0000FF"/>
                </a:solidFill>
              </a:rPr>
              <a:t>@5,000 s</a:t>
            </a:r>
          </a:p>
        </p:txBody>
      </p:sp>
      <p:cxnSp>
        <p:nvCxnSpPr>
          <p:cNvPr id="25" name="直線矢印コネクタ 24"/>
          <p:cNvCxnSpPr>
            <a:stCxn id="24" idx="1"/>
          </p:cNvCxnSpPr>
          <p:nvPr/>
        </p:nvCxnSpPr>
        <p:spPr>
          <a:xfrm rot="10800000">
            <a:off x="5790606" y="4231399"/>
            <a:ext cx="648928" cy="203223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7721" y="4931238"/>
            <a:ext cx="2534319" cy="90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71415" y="201032"/>
            <a:ext cx="6524642" cy="93518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1D &amp; 3D </a:t>
            </a:r>
            <a:r>
              <a:rPr kumimoji="1" lang="ja-JP" alt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光格子時計の現在の安定度</a:t>
            </a:r>
            <a:endParaRPr kumimoji="1" lang="en-US" altLang="ja-JP" sz="28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 vibration insensitive optical cavity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7496"/>
            <a:ext cx="2438400" cy="762000"/>
          </a:xfrm>
        </p:spPr>
        <p:txBody>
          <a:bodyPr/>
          <a:lstStyle/>
          <a:p>
            <a:r>
              <a:rPr lang="en-US" altLang="ja-JP" sz="3600" dirty="0">
                <a:solidFill>
                  <a:srgbClr val="000066"/>
                </a:solidFill>
                <a:latin typeface="+mn-lt"/>
              </a:rPr>
              <a:t>Outline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442" y="1400360"/>
            <a:ext cx="8517838" cy="4886160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 smtClean="0">
                <a:solidFill>
                  <a:srgbClr val="000066"/>
                </a:solidFill>
              </a:rPr>
              <a:t>時間・周波数標準のイントロダクション </a:t>
            </a:r>
            <a:r>
              <a:rPr lang="en-US" altLang="ja-JP" sz="2800" dirty="0" smtClean="0">
                <a:solidFill>
                  <a:srgbClr val="000066"/>
                </a:solidFill>
              </a:rPr>
              <a:t>: “</a:t>
            </a:r>
            <a:r>
              <a:rPr lang="ja-JP" altLang="en-US" sz="2800" dirty="0" smtClean="0">
                <a:solidFill>
                  <a:srgbClr val="000066"/>
                </a:solidFill>
              </a:rPr>
              <a:t>原子時計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現在の秒の定義</a:t>
            </a:r>
            <a:r>
              <a:rPr lang="en-US" altLang="ja-JP" sz="2400" dirty="0" smtClean="0">
                <a:solidFill>
                  <a:srgbClr val="000066"/>
                </a:solidFill>
              </a:rPr>
              <a:t>: “</a:t>
            </a:r>
            <a:r>
              <a:rPr lang="ja-JP" altLang="en-US" sz="2400" dirty="0" smtClean="0">
                <a:solidFill>
                  <a:srgbClr val="000066"/>
                </a:solidFill>
              </a:rPr>
              <a:t>セシウム原子時計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次世代の原子時計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: “</a:t>
            </a:r>
            <a:r>
              <a:rPr lang="ja-JP" altLang="en-US" sz="2400" dirty="0" smtClean="0">
                <a:solidFill>
                  <a:srgbClr val="000066"/>
                </a:solidFill>
              </a:rPr>
              <a:t>イオン時計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  <a:r>
              <a:rPr lang="ja-JP" altLang="en-US" sz="2400" dirty="0" smtClean="0">
                <a:solidFill>
                  <a:srgbClr val="000066"/>
                </a:solidFill>
              </a:rPr>
              <a:t> </a:t>
            </a:r>
            <a:r>
              <a:rPr lang="en-US" altLang="ja-JP" sz="2400" dirty="0" smtClean="0">
                <a:solidFill>
                  <a:srgbClr val="000066"/>
                </a:solidFill>
              </a:rPr>
              <a:t>or “</a:t>
            </a:r>
            <a:r>
              <a:rPr lang="ja-JP" altLang="en-US" sz="2400" dirty="0" smtClean="0">
                <a:solidFill>
                  <a:srgbClr val="000066"/>
                </a:solidFill>
              </a:rPr>
              <a:t>光格子時計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  <a:endParaRPr lang="en-US" altLang="ja-JP" sz="2400" i="1" dirty="0">
              <a:solidFill>
                <a:srgbClr val="000066"/>
              </a:solidFill>
            </a:endParaRPr>
          </a:p>
          <a:p>
            <a:r>
              <a:rPr lang="en-US" altLang="ja-JP" sz="2800" dirty="0" smtClean="0">
                <a:solidFill>
                  <a:srgbClr val="000066"/>
                </a:solidFill>
              </a:rPr>
              <a:t>“</a:t>
            </a:r>
            <a:r>
              <a:rPr lang="ja-JP" altLang="en-US" sz="2800" dirty="0" smtClean="0">
                <a:solidFill>
                  <a:srgbClr val="000066"/>
                </a:solidFill>
              </a:rPr>
              <a:t>レーザー冷却＆トラップ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  <a:r>
              <a:rPr lang="ja-JP" altLang="en-US" sz="2800" dirty="0" smtClean="0">
                <a:solidFill>
                  <a:srgbClr val="000066"/>
                </a:solidFill>
              </a:rPr>
              <a:t>の原理</a:t>
            </a:r>
            <a:endParaRPr lang="en-US" altLang="ja-JP" sz="2800" dirty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光格子中の極低温原子の超精密分光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周波数安定化光源の開発</a:t>
            </a:r>
            <a:endParaRPr lang="en-US" altLang="ja-JP" sz="2400" dirty="0" smtClean="0">
              <a:solidFill>
                <a:srgbClr val="000066"/>
              </a:solidFill>
            </a:endParaRPr>
          </a:p>
          <a:p>
            <a:r>
              <a:rPr lang="en-US" altLang="ja-JP" sz="2800" dirty="0" smtClean="0">
                <a:solidFill>
                  <a:srgbClr val="000066"/>
                </a:solidFill>
              </a:rPr>
              <a:t>“</a:t>
            </a:r>
            <a:r>
              <a:rPr lang="ja-JP" altLang="en-US" sz="2800" dirty="0" smtClean="0">
                <a:solidFill>
                  <a:srgbClr val="000066"/>
                </a:solidFill>
              </a:rPr>
              <a:t>光格子時計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  <a:r>
              <a:rPr lang="ja-JP" altLang="en-US" sz="2800" dirty="0" smtClean="0">
                <a:solidFill>
                  <a:srgbClr val="000066"/>
                </a:solidFill>
              </a:rPr>
              <a:t>のパフォーマンスの評価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絶対周波数測定</a:t>
            </a:r>
            <a:r>
              <a:rPr lang="en-US" altLang="ja-JP" sz="2400" dirty="0" smtClean="0">
                <a:solidFill>
                  <a:srgbClr val="000066"/>
                </a:solidFill>
              </a:rPr>
              <a:t> (OLC vs. Cs clock (SI second))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２台の光格子時計間の直接周波数比較</a:t>
            </a:r>
            <a:r>
              <a:rPr lang="en-US" altLang="ja-JP" sz="2400" dirty="0" smtClean="0">
                <a:solidFill>
                  <a:srgbClr val="000066"/>
                </a:solidFill>
              </a:rPr>
              <a:t> (1D vs. 3D)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今後の展望</a:t>
            </a:r>
            <a:r>
              <a:rPr lang="en-US" altLang="ja-JP" sz="2800" dirty="0" smtClean="0">
                <a:solidFill>
                  <a:srgbClr val="FF0000"/>
                </a:solidFill>
              </a:rPr>
              <a:t>: </a:t>
            </a:r>
            <a:r>
              <a:rPr lang="ja-JP" altLang="en-US" sz="2800" dirty="0" smtClean="0">
                <a:solidFill>
                  <a:srgbClr val="FF0000"/>
                </a:solidFill>
              </a:rPr>
              <a:t>水銀光格子時計</a:t>
            </a:r>
            <a:r>
              <a:rPr lang="en-US" altLang="ja-JP" sz="2800" dirty="0" smtClean="0">
                <a:solidFill>
                  <a:srgbClr val="FF0000"/>
                </a:solidFill>
              </a:rPr>
              <a:t>, </a:t>
            </a:r>
            <a:r>
              <a:rPr lang="ja-JP" altLang="en-US" sz="2800" dirty="0" smtClean="0">
                <a:solidFill>
                  <a:srgbClr val="FF0000"/>
                </a:solidFill>
              </a:rPr>
              <a:t>クライオ光格子時計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まとめ</a:t>
            </a:r>
            <a:endParaRPr lang="en-US" altLang="ja-JP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正方形/長方形 156"/>
          <p:cNvSpPr/>
          <p:nvPr/>
        </p:nvSpPr>
        <p:spPr>
          <a:xfrm>
            <a:off x="1385621" y="4283461"/>
            <a:ext cx="5857916" cy="3095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589"/>
          <p:cNvSpPr>
            <a:spLocks noChangeArrowheads="1"/>
          </p:cNvSpPr>
          <p:nvPr/>
        </p:nvSpPr>
        <p:spPr bwMode="auto">
          <a:xfrm>
            <a:off x="7215206" y="4133858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dirty="0">
                <a:latin typeface="Arial" charset="0"/>
              </a:rPr>
              <a:t>T = 301(5) K</a:t>
            </a:r>
          </a:p>
        </p:txBody>
      </p:sp>
      <p:grpSp>
        <p:nvGrpSpPr>
          <p:cNvPr id="149" name="グループ化 154"/>
          <p:cNvGrpSpPr/>
          <p:nvPr/>
        </p:nvGrpSpPr>
        <p:grpSpPr>
          <a:xfrm>
            <a:off x="1389094" y="938196"/>
            <a:ext cx="5897562" cy="5562600"/>
            <a:chOff x="1846263" y="571480"/>
            <a:chExt cx="5897562" cy="5562600"/>
          </a:xfrm>
        </p:grpSpPr>
        <p:sp>
          <p:nvSpPr>
            <p:cNvPr id="4" name="Rectangle 1105"/>
            <p:cNvSpPr>
              <a:spLocks noChangeArrowheads="1"/>
            </p:cNvSpPr>
            <p:nvPr/>
          </p:nvSpPr>
          <p:spPr bwMode="auto">
            <a:xfrm>
              <a:off x="1931988" y="2568555"/>
              <a:ext cx="15565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ベクトル光シフト</a:t>
              </a:r>
              <a:endParaRPr lang="en-US" altLang="ja-JP" dirty="0"/>
            </a:p>
          </p:txBody>
        </p:sp>
        <p:sp>
          <p:nvSpPr>
            <p:cNvPr id="5" name="Rectangle 1113"/>
            <p:cNvSpPr>
              <a:spLocks noChangeArrowheads="1"/>
            </p:cNvSpPr>
            <p:nvPr/>
          </p:nvSpPr>
          <p:spPr bwMode="auto">
            <a:xfrm>
              <a:off x="1931988" y="2103418"/>
              <a:ext cx="15789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スカラー光シフト</a:t>
              </a:r>
              <a:endParaRPr lang="en-US" altLang="ja-JP" dirty="0"/>
            </a:p>
          </p:txBody>
        </p:sp>
        <p:sp>
          <p:nvSpPr>
            <p:cNvPr id="7" name="Rectangle 975"/>
            <p:cNvSpPr>
              <a:spLocks noChangeArrowheads="1"/>
            </p:cNvSpPr>
            <p:nvPr/>
          </p:nvSpPr>
          <p:spPr bwMode="auto">
            <a:xfrm>
              <a:off x="6030913" y="5202218"/>
              <a:ext cx="1712912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Rectangle 976"/>
            <p:cNvSpPr>
              <a:spLocks noChangeArrowheads="1"/>
            </p:cNvSpPr>
            <p:nvPr/>
          </p:nvSpPr>
          <p:spPr bwMode="auto">
            <a:xfrm>
              <a:off x="6340475" y="5348268"/>
              <a:ext cx="10810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FF0000"/>
                  </a:solidFill>
                  <a:latin typeface="ＭＳ Ｐゴシック" charset="-128"/>
                </a:rPr>
                <a:t>138.11 (1.25)</a:t>
              </a:r>
              <a:endParaRPr lang="en-US" altLang="ja-JP"/>
            </a:p>
          </p:txBody>
        </p:sp>
        <p:sp>
          <p:nvSpPr>
            <p:cNvPr id="9" name="Rectangle 977"/>
            <p:cNvSpPr>
              <a:spLocks noChangeArrowheads="1"/>
            </p:cNvSpPr>
            <p:nvPr/>
          </p:nvSpPr>
          <p:spPr bwMode="auto">
            <a:xfrm>
              <a:off x="4316413" y="5202218"/>
              <a:ext cx="171450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Rectangle 978"/>
            <p:cNvSpPr>
              <a:spLocks noChangeArrowheads="1"/>
            </p:cNvSpPr>
            <p:nvPr/>
          </p:nvSpPr>
          <p:spPr bwMode="auto">
            <a:xfrm>
              <a:off x="4730750" y="534826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FF0000"/>
                  </a:solidFill>
                  <a:latin typeface="ＭＳ Ｐゴシック" charset="-128"/>
                </a:rPr>
                <a:t>3.37 (0.49)</a:t>
              </a:r>
              <a:endParaRPr lang="en-US" altLang="ja-JP"/>
            </a:p>
          </p:txBody>
        </p:sp>
        <p:sp>
          <p:nvSpPr>
            <p:cNvPr id="11" name="Rectangle 979"/>
            <p:cNvSpPr>
              <a:spLocks noChangeArrowheads="1"/>
            </p:cNvSpPr>
            <p:nvPr/>
          </p:nvSpPr>
          <p:spPr bwMode="auto">
            <a:xfrm>
              <a:off x="1846263" y="5202218"/>
              <a:ext cx="247015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Rectangle 980"/>
            <p:cNvSpPr>
              <a:spLocks noChangeArrowheads="1"/>
            </p:cNvSpPr>
            <p:nvPr/>
          </p:nvSpPr>
          <p:spPr bwMode="auto">
            <a:xfrm>
              <a:off x="1931988" y="5348268"/>
              <a:ext cx="4616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合計</a:t>
              </a:r>
              <a:endParaRPr lang="en-US" altLang="ja-JP" dirty="0"/>
            </a:p>
          </p:txBody>
        </p:sp>
        <p:sp>
          <p:nvSpPr>
            <p:cNvPr id="13" name="Rectangle 981"/>
            <p:cNvSpPr>
              <a:spLocks noChangeArrowheads="1"/>
            </p:cNvSpPr>
            <p:nvPr/>
          </p:nvSpPr>
          <p:spPr bwMode="auto">
            <a:xfrm>
              <a:off x="4316413" y="5667355"/>
              <a:ext cx="34274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Rectangle 982"/>
            <p:cNvSpPr>
              <a:spLocks noChangeArrowheads="1"/>
            </p:cNvSpPr>
            <p:nvPr/>
          </p:nvSpPr>
          <p:spPr bwMode="auto">
            <a:xfrm>
              <a:off x="5289550" y="5805468"/>
              <a:ext cx="14684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FF0000"/>
                  </a:solidFill>
                  <a:latin typeface="ＭＳ Ｐゴシック" charset="-128"/>
                </a:rPr>
                <a:t>62,188,138.4 (1.3)</a:t>
              </a:r>
              <a:endParaRPr lang="en-US" altLang="ja-JP"/>
            </a:p>
          </p:txBody>
        </p:sp>
        <p:sp>
          <p:nvSpPr>
            <p:cNvPr id="15" name="Rectangle 983"/>
            <p:cNvSpPr>
              <a:spLocks noChangeArrowheads="1"/>
            </p:cNvSpPr>
            <p:nvPr/>
          </p:nvSpPr>
          <p:spPr bwMode="auto">
            <a:xfrm>
              <a:off x="1846263" y="5667355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Rectangle 984"/>
            <p:cNvSpPr>
              <a:spLocks noChangeArrowheads="1"/>
            </p:cNvSpPr>
            <p:nvPr/>
          </p:nvSpPr>
          <p:spPr bwMode="auto">
            <a:xfrm>
              <a:off x="1931988" y="5805468"/>
              <a:ext cx="17264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600" dirty="0" smtClean="0">
                  <a:solidFill>
                    <a:srgbClr val="FF0000"/>
                  </a:solidFill>
                  <a:latin typeface="ＭＳ Ｐゴシック" charset="-128"/>
                </a:rPr>
                <a:t>同位体シフト</a:t>
              </a:r>
              <a:r>
                <a:rPr lang="en-US" altLang="ja-JP" sz="1600" dirty="0" smtClean="0">
                  <a:solidFill>
                    <a:srgbClr val="FF0000"/>
                  </a:solidFill>
                  <a:latin typeface="ＭＳ Ｐゴシック" charset="-128"/>
                </a:rPr>
                <a:t>  </a:t>
              </a:r>
              <a:r>
                <a:rPr lang="en-US" altLang="ja-JP" sz="1600" i="1" dirty="0">
                  <a:solidFill>
                    <a:srgbClr val="FF0000"/>
                  </a:solidFill>
                </a:rPr>
                <a:t>f</a:t>
              </a:r>
              <a:r>
                <a:rPr lang="en-US" altLang="ja-JP" sz="1600" baseline="-25000" dirty="0">
                  <a:solidFill>
                    <a:srgbClr val="FF0000"/>
                  </a:solidFill>
                  <a:latin typeface="ＭＳ Ｐゴシック" charset="-128"/>
                </a:rPr>
                <a:t>88</a:t>
              </a:r>
              <a:r>
                <a:rPr lang="en-US" altLang="ja-JP" sz="1600" dirty="0">
                  <a:solidFill>
                    <a:srgbClr val="FF0000"/>
                  </a:solidFill>
                  <a:latin typeface="ＭＳ Ｐゴシック" charset="-128"/>
                </a:rPr>
                <a:t>-</a:t>
              </a:r>
              <a:r>
                <a:rPr lang="en-US" altLang="ja-JP" sz="1600" i="1" dirty="0">
                  <a:solidFill>
                    <a:srgbClr val="FF0000"/>
                  </a:solidFill>
                </a:rPr>
                <a:t>f</a:t>
              </a:r>
              <a:r>
                <a:rPr lang="en-US" altLang="ja-JP" sz="1600" baseline="-25000" dirty="0">
                  <a:solidFill>
                    <a:srgbClr val="FF0000"/>
                  </a:solidFill>
                  <a:latin typeface="ＭＳ Ｐゴシック" charset="-128"/>
                </a:rPr>
                <a:t>87</a:t>
              </a:r>
            </a:p>
          </p:txBody>
        </p:sp>
        <p:sp>
          <p:nvSpPr>
            <p:cNvPr id="17" name="Rectangle 985"/>
            <p:cNvSpPr>
              <a:spLocks noChangeArrowheads="1"/>
            </p:cNvSpPr>
            <p:nvPr/>
          </p:nvSpPr>
          <p:spPr bwMode="auto">
            <a:xfrm>
              <a:off x="6030913" y="4737080"/>
              <a:ext cx="17129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Rectangle 986"/>
            <p:cNvSpPr>
              <a:spLocks noChangeArrowheads="1"/>
            </p:cNvSpPr>
            <p:nvPr/>
          </p:nvSpPr>
          <p:spPr bwMode="auto">
            <a:xfrm>
              <a:off x="6391275" y="482121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19" name="Rectangle 987"/>
            <p:cNvSpPr>
              <a:spLocks noChangeArrowheads="1"/>
            </p:cNvSpPr>
            <p:nvPr/>
          </p:nvSpPr>
          <p:spPr bwMode="auto">
            <a:xfrm>
              <a:off x="6496050" y="482121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0.034 (0.3)</a:t>
              </a:r>
              <a:endParaRPr lang="en-US" altLang="ja-JP"/>
            </a:p>
          </p:txBody>
        </p:sp>
        <p:sp>
          <p:nvSpPr>
            <p:cNvPr id="20" name="Rectangle 988"/>
            <p:cNvSpPr>
              <a:spLocks noChangeArrowheads="1"/>
            </p:cNvSpPr>
            <p:nvPr/>
          </p:nvSpPr>
          <p:spPr bwMode="auto">
            <a:xfrm>
              <a:off x="4316413" y="4737080"/>
              <a:ext cx="171450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Rectangle 989"/>
            <p:cNvSpPr>
              <a:spLocks noChangeArrowheads="1"/>
            </p:cNvSpPr>
            <p:nvPr/>
          </p:nvSpPr>
          <p:spPr bwMode="auto">
            <a:xfrm>
              <a:off x="4833938" y="4821218"/>
              <a:ext cx="6746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0.4 (0.3)</a:t>
              </a:r>
              <a:endParaRPr lang="en-US" altLang="ja-JP"/>
            </a:p>
          </p:txBody>
        </p:sp>
        <p:sp>
          <p:nvSpPr>
            <p:cNvPr id="22" name="Rectangle 990"/>
            <p:cNvSpPr>
              <a:spLocks noChangeArrowheads="1"/>
            </p:cNvSpPr>
            <p:nvPr/>
          </p:nvSpPr>
          <p:spPr bwMode="auto">
            <a:xfrm>
              <a:off x="1846263" y="4737080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Rectangle 991"/>
            <p:cNvSpPr>
              <a:spLocks noChangeArrowheads="1"/>
            </p:cNvSpPr>
            <p:nvPr/>
          </p:nvSpPr>
          <p:spPr bwMode="auto">
            <a:xfrm>
              <a:off x="1931988" y="4821218"/>
              <a:ext cx="10034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衝突シフト</a:t>
              </a:r>
              <a:endParaRPr lang="en-US" altLang="ja-JP" dirty="0"/>
            </a:p>
          </p:txBody>
        </p:sp>
        <p:sp>
          <p:nvSpPr>
            <p:cNvPr id="24" name="Rectangle 992"/>
            <p:cNvSpPr>
              <a:spLocks noChangeArrowheads="1"/>
            </p:cNvSpPr>
            <p:nvPr/>
          </p:nvSpPr>
          <p:spPr bwMode="auto">
            <a:xfrm>
              <a:off x="6030913" y="4281468"/>
              <a:ext cx="1712912" cy="45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Rectangle 993"/>
            <p:cNvSpPr>
              <a:spLocks noChangeArrowheads="1"/>
            </p:cNvSpPr>
            <p:nvPr/>
          </p:nvSpPr>
          <p:spPr bwMode="auto">
            <a:xfrm>
              <a:off x="6340475" y="4419580"/>
              <a:ext cx="10810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128.61 (0.31)</a:t>
              </a:r>
              <a:endParaRPr lang="en-US" altLang="ja-JP"/>
            </a:p>
          </p:txBody>
        </p:sp>
        <p:sp>
          <p:nvSpPr>
            <p:cNvPr id="26" name="Rectangle 994"/>
            <p:cNvSpPr>
              <a:spLocks noChangeArrowheads="1"/>
            </p:cNvSpPr>
            <p:nvPr/>
          </p:nvSpPr>
          <p:spPr bwMode="auto">
            <a:xfrm>
              <a:off x="4316413" y="4281468"/>
              <a:ext cx="1714500" cy="45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Rectangle 995"/>
            <p:cNvSpPr>
              <a:spLocks noChangeArrowheads="1"/>
            </p:cNvSpPr>
            <p:nvPr/>
          </p:nvSpPr>
          <p:spPr bwMode="auto">
            <a:xfrm>
              <a:off x="4678363" y="4419580"/>
              <a:ext cx="9794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0.772 (0.01)</a:t>
              </a:r>
              <a:endParaRPr lang="en-US" altLang="ja-JP"/>
            </a:p>
          </p:txBody>
        </p:sp>
        <p:sp>
          <p:nvSpPr>
            <p:cNvPr id="28" name="Rectangle 996"/>
            <p:cNvSpPr>
              <a:spLocks noChangeArrowheads="1"/>
            </p:cNvSpPr>
            <p:nvPr/>
          </p:nvSpPr>
          <p:spPr bwMode="auto">
            <a:xfrm>
              <a:off x="1846263" y="4281468"/>
              <a:ext cx="2470150" cy="45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Rectangle 997"/>
            <p:cNvSpPr>
              <a:spLocks noChangeArrowheads="1"/>
            </p:cNvSpPr>
            <p:nvPr/>
          </p:nvSpPr>
          <p:spPr bwMode="auto">
            <a:xfrm>
              <a:off x="1931988" y="4419580"/>
              <a:ext cx="20149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２次のゼーマンシフト</a:t>
              </a:r>
              <a:endParaRPr lang="en-US" altLang="ja-JP" dirty="0"/>
            </a:p>
          </p:txBody>
        </p:sp>
        <p:sp>
          <p:nvSpPr>
            <p:cNvPr id="30" name="Rectangle 998"/>
            <p:cNvSpPr>
              <a:spLocks noChangeArrowheads="1"/>
            </p:cNvSpPr>
            <p:nvPr/>
          </p:nvSpPr>
          <p:spPr bwMode="auto">
            <a:xfrm>
              <a:off x="6030913" y="3816330"/>
              <a:ext cx="17129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Rectangle 999"/>
            <p:cNvSpPr>
              <a:spLocks noChangeArrowheads="1"/>
            </p:cNvSpPr>
            <p:nvPr/>
          </p:nvSpPr>
          <p:spPr bwMode="auto">
            <a:xfrm>
              <a:off x="6546850" y="3954443"/>
              <a:ext cx="6746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2.4 (0.2)</a:t>
              </a:r>
              <a:endParaRPr lang="en-US" altLang="ja-JP"/>
            </a:p>
          </p:txBody>
        </p:sp>
        <p:sp>
          <p:nvSpPr>
            <p:cNvPr id="32" name="Rectangle 1000"/>
            <p:cNvSpPr>
              <a:spLocks noChangeArrowheads="1"/>
            </p:cNvSpPr>
            <p:nvPr/>
          </p:nvSpPr>
          <p:spPr bwMode="auto">
            <a:xfrm>
              <a:off x="4316413" y="3816330"/>
              <a:ext cx="171450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Rectangle 1001"/>
            <p:cNvSpPr>
              <a:spLocks noChangeArrowheads="1"/>
            </p:cNvSpPr>
            <p:nvPr/>
          </p:nvSpPr>
          <p:spPr bwMode="auto">
            <a:xfrm>
              <a:off x="4833938" y="3954443"/>
              <a:ext cx="6746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2.4 (0.2)</a:t>
              </a:r>
              <a:endParaRPr lang="en-US" altLang="ja-JP"/>
            </a:p>
          </p:txBody>
        </p:sp>
        <p:sp>
          <p:nvSpPr>
            <p:cNvPr id="34" name="Rectangle 1002"/>
            <p:cNvSpPr>
              <a:spLocks noChangeArrowheads="1"/>
            </p:cNvSpPr>
            <p:nvPr/>
          </p:nvSpPr>
          <p:spPr bwMode="auto">
            <a:xfrm>
              <a:off x="1846263" y="3816330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Rectangle 1003"/>
            <p:cNvSpPr>
              <a:spLocks noChangeArrowheads="1"/>
            </p:cNvSpPr>
            <p:nvPr/>
          </p:nvSpPr>
          <p:spPr bwMode="auto">
            <a:xfrm>
              <a:off x="1931988" y="3954443"/>
              <a:ext cx="14651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黒体輻射シフト</a:t>
              </a:r>
              <a:endParaRPr lang="en-US" altLang="ja-JP" dirty="0"/>
            </a:p>
          </p:txBody>
        </p:sp>
        <p:sp>
          <p:nvSpPr>
            <p:cNvPr id="36" name="Rectangle 1004"/>
            <p:cNvSpPr>
              <a:spLocks noChangeArrowheads="1"/>
            </p:cNvSpPr>
            <p:nvPr/>
          </p:nvSpPr>
          <p:spPr bwMode="auto">
            <a:xfrm>
              <a:off x="6030913" y="3351193"/>
              <a:ext cx="1712912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Rectangle 1005"/>
            <p:cNvSpPr>
              <a:spLocks noChangeArrowheads="1"/>
            </p:cNvSpPr>
            <p:nvPr/>
          </p:nvSpPr>
          <p:spPr bwMode="auto">
            <a:xfrm>
              <a:off x="6443663" y="3489305"/>
              <a:ext cx="8778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7.48 (0.36)</a:t>
              </a:r>
              <a:endParaRPr lang="en-US" altLang="ja-JP"/>
            </a:p>
          </p:txBody>
        </p:sp>
        <p:sp>
          <p:nvSpPr>
            <p:cNvPr id="38" name="Rectangle 1006"/>
            <p:cNvSpPr>
              <a:spLocks noChangeArrowheads="1"/>
            </p:cNvSpPr>
            <p:nvPr/>
          </p:nvSpPr>
          <p:spPr bwMode="auto">
            <a:xfrm>
              <a:off x="4316413" y="3351193"/>
              <a:ext cx="171450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Rectangle 1007"/>
            <p:cNvSpPr>
              <a:spLocks noChangeArrowheads="1"/>
            </p:cNvSpPr>
            <p:nvPr/>
          </p:nvSpPr>
          <p:spPr bwMode="auto">
            <a:xfrm>
              <a:off x="4678363" y="3489305"/>
              <a:ext cx="9794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0.03 (0.001)</a:t>
              </a:r>
              <a:endParaRPr lang="en-US" altLang="ja-JP"/>
            </a:p>
          </p:txBody>
        </p:sp>
        <p:sp>
          <p:nvSpPr>
            <p:cNvPr id="40" name="Rectangle 1008"/>
            <p:cNvSpPr>
              <a:spLocks noChangeArrowheads="1"/>
            </p:cNvSpPr>
            <p:nvPr/>
          </p:nvSpPr>
          <p:spPr bwMode="auto">
            <a:xfrm>
              <a:off x="1846263" y="3351193"/>
              <a:ext cx="247015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Rectangle 1009"/>
            <p:cNvSpPr>
              <a:spLocks noChangeArrowheads="1"/>
            </p:cNvSpPr>
            <p:nvPr/>
          </p:nvSpPr>
          <p:spPr bwMode="auto">
            <a:xfrm>
              <a:off x="1931988" y="3489305"/>
              <a:ext cx="159979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プローブ光シフト</a:t>
              </a:r>
              <a:endParaRPr lang="en-US" altLang="ja-JP" dirty="0"/>
            </a:p>
          </p:txBody>
        </p:sp>
        <p:sp>
          <p:nvSpPr>
            <p:cNvPr id="42" name="Rectangle 1010"/>
            <p:cNvSpPr>
              <a:spLocks noChangeArrowheads="1"/>
            </p:cNvSpPr>
            <p:nvPr/>
          </p:nvSpPr>
          <p:spPr bwMode="auto">
            <a:xfrm>
              <a:off x="6030913" y="2887643"/>
              <a:ext cx="1712912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Rectangle 1011"/>
            <p:cNvSpPr>
              <a:spLocks noChangeArrowheads="1"/>
            </p:cNvSpPr>
            <p:nvPr/>
          </p:nvSpPr>
          <p:spPr bwMode="auto">
            <a:xfrm>
              <a:off x="6391275" y="302416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44" name="Rectangle 1012"/>
            <p:cNvSpPr>
              <a:spLocks noChangeArrowheads="1"/>
            </p:cNvSpPr>
            <p:nvPr/>
          </p:nvSpPr>
          <p:spPr bwMode="auto">
            <a:xfrm>
              <a:off x="6496050" y="302416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0.12 (0.10)</a:t>
              </a:r>
              <a:endParaRPr lang="en-US" altLang="ja-JP"/>
            </a:p>
          </p:txBody>
        </p:sp>
        <p:sp>
          <p:nvSpPr>
            <p:cNvPr id="45" name="Rectangle 1013"/>
            <p:cNvSpPr>
              <a:spLocks noChangeArrowheads="1"/>
            </p:cNvSpPr>
            <p:nvPr/>
          </p:nvSpPr>
          <p:spPr bwMode="auto">
            <a:xfrm>
              <a:off x="4316413" y="2887643"/>
              <a:ext cx="171450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Rectangle 1014"/>
            <p:cNvSpPr>
              <a:spLocks noChangeArrowheads="1"/>
            </p:cNvSpPr>
            <p:nvPr/>
          </p:nvSpPr>
          <p:spPr bwMode="auto">
            <a:xfrm>
              <a:off x="4575175" y="302416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47" name="Rectangle 1015"/>
            <p:cNvSpPr>
              <a:spLocks noChangeArrowheads="1"/>
            </p:cNvSpPr>
            <p:nvPr/>
          </p:nvSpPr>
          <p:spPr bwMode="auto">
            <a:xfrm>
              <a:off x="4678363" y="3024168"/>
              <a:ext cx="10810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0.017 (0.015)</a:t>
              </a:r>
              <a:endParaRPr lang="en-US" altLang="ja-JP"/>
            </a:p>
          </p:txBody>
        </p:sp>
        <p:sp>
          <p:nvSpPr>
            <p:cNvPr id="48" name="Rectangle 1016"/>
            <p:cNvSpPr>
              <a:spLocks noChangeArrowheads="1"/>
            </p:cNvSpPr>
            <p:nvPr/>
          </p:nvSpPr>
          <p:spPr bwMode="auto">
            <a:xfrm>
              <a:off x="1846263" y="2887643"/>
              <a:ext cx="247015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Rectangle 1017"/>
            <p:cNvSpPr>
              <a:spLocks noChangeArrowheads="1"/>
            </p:cNvSpPr>
            <p:nvPr/>
          </p:nvSpPr>
          <p:spPr bwMode="auto">
            <a:xfrm>
              <a:off x="1931988" y="3024168"/>
              <a:ext cx="13914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４次の光シフト</a:t>
              </a:r>
              <a:endParaRPr lang="en-US" altLang="ja-JP" dirty="0"/>
            </a:p>
          </p:txBody>
        </p:sp>
        <p:sp>
          <p:nvSpPr>
            <p:cNvPr id="50" name="Rectangle 1018"/>
            <p:cNvSpPr>
              <a:spLocks noChangeArrowheads="1"/>
            </p:cNvSpPr>
            <p:nvPr/>
          </p:nvSpPr>
          <p:spPr bwMode="auto">
            <a:xfrm>
              <a:off x="6030913" y="2422505"/>
              <a:ext cx="17129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Rectangle 1019"/>
            <p:cNvSpPr>
              <a:spLocks noChangeArrowheads="1"/>
            </p:cNvSpPr>
            <p:nvPr/>
          </p:nvSpPr>
          <p:spPr bwMode="auto">
            <a:xfrm>
              <a:off x="6521450" y="2568555"/>
              <a:ext cx="7350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 (0.014)</a:t>
              </a:r>
              <a:endParaRPr lang="en-US" altLang="ja-JP"/>
            </a:p>
          </p:txBody>
        </p:sp>
        <p:sp>
          <p:nvSpPr>
            <p:cNvPr id="52" name="Rectangle 1020"/>
            <p:cNvSpPr>
              <a:spLocks noChangeArrowheads="1"/>
            </p:cNvSpPr>
            <p:nvPr/>
          </p:nvSpPr>
          <p:spPr bwMode="auto">
            <a:xfrm>
              <a:off x="4316413" y="2422505"/>
              <a:ext cx="171450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Rectangle 1021"/>
            <p:cNvSpPr>
              <a:spLocks noChangeArrowheads="1"/>
            </p:cNvSpPr>
            <p:nvPr/>
          </p:nvSpPr>
          <p:spPr bwMode="auto">
            <a:xfrm>
              <a:off x="4859338" y="2568555"/>
              <a:ext cx="6334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 (0.01)</a:t>
              </a:r>
              <a:endParaRPr lang="en-US" altLang="ja-JP"/>
            </a:p>
          </p:txBody>
        </p:sp>
        <p:sp>
          <p:nvSpPr>
            <p:cNvPr id="54" name="Rectangle 1022"/>
            <p:cNvSpPr>
              <a:spLocks noChangeArrowheads="1"/>
            </p:cNvSpPr>
            <p:nvPr/>
          </p:nvSpPr>
          <p:spPr bwMode="auto">
            <a:xfrm>
              <a:off x="1846263" y="2422505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Rectangle 1024"/>
            <p:cNvSpPr>
              <a:spLocks noChangeArrowheads="1"/>
            </p:cNvSpPr>
            <p:nvPr/>
          </p:nvSpPr>
          <p:spPr bwMode="auto">
            <a:xfrm>
              <a:off x="6030913" y="1957368"/>
              <a:ext cx="1712912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Rectangle 1025"/>
            <p:cNvSpPr>
              <a:spLocks noChangeArrowheads="1"/>
            </p:cNvSpPr>
            <p:nvPr/>
          </p:nvSpPr>
          <p:spPr bwMode="auto">
            <a:xfrm>
              <a:off x="6391275" y="210341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57" name="Rectangle 1026"/>
            <p:cNvSpPr>
              <a:spLocks noChangeArrowheads="1"/>
            </p:cNvSpPr>
            <p:nvPr/>
          </p:nvSpPr>
          <p:spPr bwMode="auto">
            <a:xfrm>
              <a:off x="6496050" y="210341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0.23 (1.09)</a:t>
              </a:r>
              <a:endParaRPr lang="en-US" altLang="ja-JP"/>
            </a:p>
          </p:txBody>
        </p:sp>
        <p:sp>
          <p:nvSpPr>
            <p:cNvPr id="58" name="Rectangle 1027"/>
            <p:cNvSpPr>
              <a:spLocks noChangeArrowheads="1"/>
            </p:cNvSpPr>
            <p:nvPr/>
          </p:nvSpPr>
          <p:spPr bwMode="auto">
            <a:xfrm>
              <a:off x="4316413" y="1957368"/>
              <a:ext cx="171450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Rectangle 1028"/>
            <p:cNvSpPr>
              <a:spLocks noChangeArrowheads="1"/>
            </p:cNvSpPr>
            <p:nvPr/>
          </p:nvSpPr>
          <p:spPr bwMode="auto">
            <a:xfrm>
              <a:off x="4678363" y="210341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60" name="Rectangle 1029"/>
            <p:cNvSpPr>
              <a:spLocks noChangeArrowheads="1"/>
            </p:cNvSpPr>
            <p:nvPr/>
          </p:nvSpPr>
          <p:spPr bwMode="auto">
            <a:xfrm>
              <a:off x="4781550" y="210341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0.22 (0.33)</a:t>
              </a:r>
              <a:endParaRPr lang="en-US" altLang="ja-JP"/>
            </a:p>
          </p:txBody>
        </p:sp>
        <p:sp>
          <p:nvSpPr>
            <p:cNvPr id="61" name="Rectangle 1030"/>
            <p:cNvSpPr>
              <a:spLocks noChangeArrowheads="1"/>
            </p:cNvSpPr>
            <p:nvPr/>
          </p:nvSpPr>
          <p:spPr bwMode="auto">
            <a:xfrm>
              <a:off x="1846263" y="1957368"/>
              <a:ext cx="247015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Rectangle 1032"/>
            <p:cNvSpPr>
              <a:spLocks noChangeArrowheads="1"/>
            </p:cNvSpPr>
            <p:nvPr/>
          </p:nvSpPr>
          <p:spPr bwMode="auto">
            <a:xfrm>
              <a:off x="6030913" y="1200130"/>
              <a:ext cx="1712912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Rectangle 1033"/>
            <p:cNvSpPr>
              <a:spLocks noChangeArrowheads="1"/>
            </p:cNvSpPr>
            <p:nvPr/>
          </p:nvSpPr>
          <p:spPr bwMode="auto">
            <a:xfrm>
              <a:off x="6672852" y="1363643"/>
              <a:ext cx="4616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補正</a:t>
              </a:r>
              <a:endParaRPr lang="en-US" altLang="ja-JP" dirty="0"/>
            </a:p>
          </p:txBody>
        </p:sp>
        <p:sp>
          <p:nvSpPr>
            <p:cNvPr id="64" name="Rectangle 1034"/>
            <p:cNvSpPr>
              <a:spLocks noChangeArrowheads="1"/>
            </p:cNvSpPr>
            <p:nvPr/>
          </p:nvSpPr>
          <p:spPr bwMode="auto">
            <a:xfrm>
              <a:off x="6361125" y="1612880"/>
              <a:ext cx="89768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 dirty="0" smtClean="0">
                  <a:solidFill>
                    <a:srgbClr val="000000"/>
                  </a:solidFill>
                  <a:latin typeface="ＭＳ Ｐゴシック" charset="-128"/>
                </a:rPr>
                <a:t>(</a:t>
              </a:r>
              <a:r>
                <a:rPr lang="ja-JP" altLang="en-US" sz="1600" dirty="0" smtClean="0">
                  <a:solidFill>
                    <a:srgbClr val="000000"/>
                  </a:solidFill>
                  <a:latin typeface="ＭＳ Ｐゴシック" charset="-128"/>
                </a:rPr>
                <a:t>不確かさ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ＭＳ Ｐゴシック" charset="-128"/>
                </a:rPr>
                <a:t>)</a:t>
              </a:r>
              <a:endParaRPr lang="en-US" altLang="ja-JP" dirty="0"/>
            </a:p>
          </p:txBody>
        </p:sp>
        <p:sp>
          <p:nvSpPr>
            <p:cNvPr id="65" name="Rectangle 1036"/>
            <p:cNvSpPr>
              <a:spLocks noChangeArrowheads="1"/>
            </p:cNvSpPr>
            <p:nvPr/>
          </p:nvSpPr>
          <p:spPr bwMode="auto">
            <a:xfrm>
              <a:off x="7396163" y="1620818"/>
              <a:ext cx="2238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Hz</a:t>
              </a:r>
              <a:endParaRPr lang="en-US" altLang="ja-JP"/>
            </a:p>
          </p:txBody>
        </p:sp>
        <p:sp>
          <p:nvSpPr>
            <p:cNvPr id="66" name="Rectangle 1037"/>
            <p:cNvSpPr>
              <a:spLocks noChangeArrowheads="1"/>
            </p:cNvSpPr>
            <p:nvPr/>
          </p:nvSpPr>
          <p:spPr bwMode="auto">
            <a:xfrm>
              <a:off x="4316413" y="1200130"/>
              <a:ext cx="1714500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Rectangle 1038"/>
            <p:cNvSpPr>
              <a:spLocks noChangeArrowheads="1"/>
            </p:cNvSpPr>
            <p:nvPr/>
          </p:nvSpPr>
          <p:spPr bwMode="auto">
            <a:xfrm>
              <a:off x="4928439" y="1363643"/>
              <a:ext cx="4616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補正</a:t>
              </a:r>
              <a:endParaRPr lang="en-US" altLang="ja-JP" dirty="0"/>
            </a:p>
          </p:txBody>
        </p:sp>
        <p:sp>
          <p:nvSpPr>
            <p:cNvPr id="68" name="Rectangle 1040"/>
            <p:cNvSpPr>
              <a:spLocks noChangeArrowheads="1"/>
            </p:cNvSpPr>
            <p:nvPr/>
          </p:nvSpPr>
          <p:spPr bwMode="auto">
            <a:xfrm>
              <a:off x="4625161" y="1620818"/>
              <a:ext cx="89768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 dirty="0" smtClean="0">
                  <a:solidFill>
                    <a:srgbClr val="000000"/>
                  </a:solidFill>
                  <a:latin typeface="ＭＳ Ｐゴシック" charset="-128"/>
                </a:rPr>
                <a:t>(</a:t>
              </a:r>
              <a:r>
                <a:rPr lang="ja-JP" altLang="en-US" sz="1600" dirty="0" smtClean="0">
                  <a:solidFill>
                    <a:srgbClr val="000000"/>
                  </a:solidFill>
                  <a:latin typeface="ＭＳ Ｐゴシック" charset="-128"/>
                </a:rPr>
                <a:t>不確かさ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ＭＳ Ｐゴシック" charset="-128"/>
                </a:rPr>
                <a:t>)</a:t>
              </a:r>
              <a:endParaRPr lang="en-US" altLang="ja-JP" dirty="0"/>
            </a:p>
          </p:txBody>
        </p:sp>
        <p:sp>
          <p:nvSpPr>
            <p:cNvPr id="69" name="Rectangle 1041"/>
            <p:cNvSpPr>
              <a:spLocks noChangeArrowheads="1"/>
            </p:cNvSpPr>
            <p:nvPr/>
          </p:nvSpPr>
          <p:spPr bwMode="auto">
            <a:xfrm>
              <a:off x="5638800" y="1620818"/>
              <a:ext cx="223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Hz</a:t>
              </a:r>
              <a:endParaRPr lang="en-US" altLang="ja-JP"/>
            </a:p>
          </p:txBody>
        </p:sp>
        <p:sp>
          <p:nvSpPr>
            <p:cNvPr id="70" name="Rectangle 1042"/>
            <p:cNvSpPr>
              <a:spLocks noChangeArrowheads="1"/>
            </p:cNvSpPr>
            <p:nvPr/>
          </p:nvSpPr>
          <p:spPr bwMode="auto">
            <a:xfrm>
              <a:off x="1846263" y="1200130"/>
              <a:ext cx="2470150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Rectangle 1043"/>
            <p:cNvSpPr>
              <a:spLocks noChangeArrowheads="1"/>
            </p:cNvSpPr>
            <p:nvPr/>
          </p:nvSpPr>
          <p:spPr bwMode="auto">
            <a:xfrm>
              <a:off x="1931988" y="1492230"/>
              <a:ext cx="13304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dirty="0" smtClean="0"/>
                <a:t>不確かさ要因</a:t>
              </a:r>
              <a:endParaRPr lang="en-US" altLang="ja-JP" dirty="0"/>
            </a:p>
          </p:txBody>
        </p:sp>
        <p:sp>
          <p:nvSpPr>
            <p:cNvPr id="72" name="Rectangle 1044"/>
            <p:cNvSpPr>
              <a:spLocks noChangeArrowheads="1"/>
            </p:cNvSpPr>
            <p:nvPr/>
          </p:nvSpPr>
          <p:spPr bwMode="auto">
            <a:xfrm>
              <a:off x="6030913" y="571480"/>
              <a:ext cx="1712912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Rectangle 1045"/>
            <p:cNvSpPr>
              <a:spLocks noChangeArrowheads="1"/>
            </p:cNvSpPr>
            <p:nvPr/>
          </p:nvSpPr>
          <p:spPr bwMode="auto">
            <a:xfrm>
              <a:off x="6511925" y="795318"/>
              <a:ext cx="1397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100">
                  <a:solidFill>
                    <a:srgbClr val="000000"/>
                  </a:solidFill>
                  <a:latin typeface="ＭＳ Ｐゴシック" charset="-128"/>
                </a:rPr>
                <a:t>88</a:t>
              </a:r>
              <a:endParaRPr lang="en-US" altLang="ja-JP"/>
            </a:p>
          </p:txBody>
        </p:sp>
        <p:sp>
          <p:nvSpPr>
            <p:cNvPr id="74" name="Rectangle 1046"/>
            <p:cNvSpPr>
              <a:spLocks noChangeArrowheads="1"/>
            </p:cNvSpPr>
            <p:nvPr/>
          </p:nvSpPr>
          <p:spPr bwMode="auto">
            <a:xfrm>
              <a:off x="6650038" y="795318"/>
              <a:ext cx="612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Sr (3D)</a:t>
              </a:r>
              <a:endParaRPr lang="en-US" altLang="ja-JP"/>
            </a:p>
          </p:txBody>
        </p:sp>
        <p:sp>
          <p:nvSpPr>
            <p:cNvPr id="75" name="Rectangle 1047"/>
            <p:cNvSpPr>
              <a:spLocks noChangeArrowheads="1"/>
            </p:cNvSpPr>
            <p:nvPr/>
          </p:nvSpPr>
          <p:spPr bwMode="auto">
            <a:xfrm>
              <a:off x="4316413" y="571480"/>
              <a:ext cx="17145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Rectangle 1048"/>
            <p:cNvSpPr>
              <a:spLocks noChangeArrowheads="1"/>
            </p:cNvSpPr>
            <p:nvPr/>
          </p:nvSpPr>
          <p:spPr bwMode="auto">
            <a:xfrm>
              <a:off x="4799013" y="795318"/>
              <a:ext cx="1397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100">
                  <a:solidFill>
                    <a:srgbClr val="000000"/>
                  </a:solidFill>
                  <a:latin typeface="ＭＳ Ｐゴシック" charset="-128"/>
                </a:rPr>
                <a:t>87</a:t>
              </a:r>
              <a:endParaRPr lang="en-US" altLang="ja-JP"/>
            </a:p>
          </p:txBody>
        </p:sp>
        <p:sp>
          <p:nvSpPr>
            <p:cNvPr id="77" name="Rectangle 1049"/>
            <p:cNvSpPr>
              <a:spLocks noChangeArrowheads="1"/>
            </p:cNvSpPr>
            <p:nvPr/>
          </p:nvSpPr>
          <p:spPr bwMode="auto">
            <a:xfrm>
              <a:off x="4937125" y="795318"/>
              <a:ext cx="612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Sr (1D)</a:t>
              </a:r>
              <a:endParaRPr lang="en-US" altLang="ja-JP"/>
            </a:p>
          </p:txBody>
        </p:sp>
        <p:sp>
          <p:nvSpPr>
            <p:cNvPr id="78" name="Rectangle 1050"/>
            <p:cNvSpPr>
              <a:spLocks noChangeArrowheads="1"/>
            </p:cNvSpPr>
            <p:nvPr/>
          </p:nvSpPr>
          <p:spPr bwMode="auto">
            <a:xfrm>
              <a:off x="1846263" y="571480"/>
              <a:ext cx="24701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Line 1051"/>
            <p:cNvSpPr>
              <a:spLocks noChangeShapeType="1"/>
            </p:cNvSpPr>
            <p:nvPr/>
          </p:nvSpPr>
          <p:spPr bwMode="auto">
            <a:xfrm>
              <a:off x="1846263" y="571480"/>
              <a:ext cx="589756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Line 1052"/>
            <p:cNvSpPr>
              <a:spLocks noChangeShapeType="1"/>
            </p:cNvSpPr>
            <p:nvPr/>
          </p:nvSpPr>
          <p:spPr bwMode="auto">
            <a:xfrm>
              <a:off x="1846263" y="1957368"/>
              <a:ext cx="5897562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Line 1053"/>
            <p:cNvSpPr>
              <a:spLocks noChangeShapeType="1"/>
            </p:cNvSpPr>
            <p:nvPr/>
          </p:nvSpPr>
          <p:spPr bwMode="auto">
            <a:xfrm>
              <a:off x="1846263" y="6132493"/>
              <a:ext cx="5897562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Line 1054"/>
            <p:cNvSpPr>
              <a:spLocks noChangeShapeType="1"/>
            </p:cNvSpPr>
            <p:nvPr/>
          </p:nvSpPr>
          <p:spPr bwMode="auto">
            <a:xfrm>
              <a:off x="4316413" y="1200130"/>
              <a:ext cx="34274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Line 1055"/>
            <p:cNvSpPr>
              <a:spLocks noChangeShapeType="1"/>
            </p:cNvSpPr>
            <p:nvPr/>
          </p:nvSpPr>
          <p:spPr bwMode="auto">
            <a:xfrm>
              <a:off x="1846263" y="5202218"/>
              <a:ext cx="5897562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Line 1056"/>
            <p:cNvSpPr>
              <a:spLocks noChangeShapeType="1"/>
            </p:cNvSpPr>
            <p:nvPr/>
          </p:nvSpPr>
          <p:spPr bwMode="auto">
            <a:xfrm>
              <a:off x="1846263" y="5667355"/>
              <a:ext cx="589756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Rectangle 1057"/>
            <p:cNvSpPr>
              <a:spLocks noChangeArrowheads="1"/>
            </p:cNvSpPr>
            <p:nvPr/>
          </p:nvSpPr>
          <p:spPr bwMode="auto">
            <a:xfrm>
              <a:off x="6030913" y="5202218"/>
              <a:ext cx="1712912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Rectangle 1058"/>
            <p:cNvSpPr>
              <a:spLocks noChangeArrowheads="1"/>
            </p:cNvSpPr>
            <p:nvPr/>
          </p:nvSpPr>
          <p:spPr bwMode="auto">
            <a:xfrm>
              <a:off x="6340475" y="5348268"/>
              <a:ext cx="10810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FF0000"/>
                  </a:solidFill>
                  <a:latin typeface="ＭＳ Ｐゴシック" charset="-128"/>
                </a:rPr>
                <a:t>138.11 (1.25)</a:t>
              </a:r>
              <a:endParaRPr lang="en-US" altLang="ja-JP"/>
            </a:p>
          </p:txBody>
        </p:sp>
        <p:sp>
          <p:nvSpPr>
            <p:cNvPr id="87" name="Rectangle 1059"/>
            <p:cNvSpPr>
              <a:spLocks noChangeArrowheads="1"/>
            </p:cNvSpPr>
            <p:nvPr/>
          </p:nvSpPr>
          <p:spPr bwMode="auto">
            <a:xfrm>
              <a:off x="4316413" y="5202218"/>
              <a:ext cx="171450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Rectangle 1060"/>
            <p:cNvSpPr>
              <a:spLocks noChangeArrowheads="1"/>
            </p:cNvSpPr>
            <p:nvPr/>
          </p:nvSpPr>
          <p:spPr bwMode="auto">
            <a:xfrm>
              <a:off x="4730750" y="534826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FF0000"/>
                  </a:solidFill>
                  <a:latin typeface="ＭＳ Ｐゴシック" charset="-128"/>
                </a:rPr>
                <a:t>3.37 (0.49)</a:t>
              </a:r>
              <a:endParaRPr lang="en-US" altLang="ja-JP"/>
            </a:p>
          </p:txBody>
        </p:sp>
        <p:sp>
          <p:nvSpPr>
            <p:cNvPr id="89" name="Rectangle 1061"/>
            <p:cNvSpPr>
              <a:spLocks noChangeArrowheads="1"/>
            </p:cNvSpPr>
            <p:nvPr/>
          </p:nvSpPr>
          <p:spPr bwMode="auto">
            <a:xfrm>
              <a:off x="1846263" y="5202218"/>
              <a:ext cx="247015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Rectangle 1063"/>
            <p:cNvSpPr>
              <a:spLocks noChangeArrowheads="1"/>
            </p:cNvSpPr>
            <p:nvPr/>
          </p:nvSpPr>
          <p:spPr bwMode="auto">
            <a:xfrm>
              <a:off x="4316413" y="5667355"/>
              <a:ext cx="34274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Rectangle 1064"/>
            <p:cNvSpPr>
              <a:spLocks noChangeArrowheads="1"/>
            </p:cNvSpPr>
            <p:nvPr/>
          </p:nvSpPr>
          <p:spPr bwMode="auto">
            <a:xfrm>
              <a:off x="5289550" y="5805468"/>
              <a:ext cx="14684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FF0000"/>
                  </a:solidFill>
                  <a:latin typeface="ＭＳ Ｐゴシック" charset="-128"/>
                </a:rPr>
                <a:t>62,188,138.4 (1.3)</a:t>
              </a:r>
              <a:endParaRPr lang="en-US" altLang="ja-JP"/>
            </a:p>
          </p:txBody>
        </p:sp>
        <p:sp>
          <p:nvSpPr>
            <p:cNvPr id="92" name="Rectangle 1065"/>
            <p:cNvSpPr>
              <a:spLocks noChangeArrowheads="1"/>
            </p:cNvSpPr>
            <p:nvPr/>
          </p:nvSpPr>
          <p:spPr bwMode="auto">
            <a:xfrm>
              <a:off x="1846263" y="5667355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Rectangle 1067"/>
            <p:cNvSpPr>
              <a:spLocks noChangeArrowheads="1"/>
            </p:cNvSpPr>
            <p:nvPr/>
          </p:nvSpPr>
          <p:spPr bwMode="auto">
            <a:xfrm>
              <a:off x="6030913" y="4737080"/>
              <a:ext cx="17129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Rectangle 1068"/>
            <p:cNvSpPr>
              <a:spLocks noChangeArrowheads="1"/>
            </p:cNvSpPr>
            <p:nvPr/>
          </p:nvSpPr>
          <p:spPr bwMode="auto">
            <a:xfrm>
              <a:off x="6391275" y="482121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95" name="Rectangle 1069"/>
            <p:cNvSpPr>
              <a:spLocks noChangeArrowheads="1"/>
            </p:cNvSpPr>
            <p:nvPr/>
          </p:nvSpPr>
          <p:spPr bwMode="auto">
            <a:xfrm>
              <a:off x="6496050" y="482121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 dirty="0">
                  <a:solidFill>
                    <a:srgbClr val="000000"/>
                  </a:solidFill>
                  <a:latin typeface="ＭＳ Ｐゴシック" charset="-128"/>
                </a:rPr>
                <a:t>0.034 (0.3)</a:t>
              </a:r>
              <a:endParaRPr lang="en-US" altLang="ja-JP" dirty="0"/>
            </a:p>
          </p:txBody>
        </p:sp>
        <p:sp>
          <p:nvSpPr>
            <p:cNvPr id="96" name="Rectangle 1070"/>
            <p:cNvSpPr>
              <a:spLocks noChangeArrowheads="1"/>
            </p:cNvSpPr>
            <p:nvPr/>
          </p:nvSpPr>
          <p:spPr bwMode="auto">
            <a:xfrm>
              <a:off x="4316413" y="4737080"/>
              <a:ext cx="171450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Rectangle 1071"/>
            <p:cNvSpPr>
              <a:spLocks noChangeArrowheads="1"/>
            </p:cNvSpPr>
            <p:nvPr/>
          </p:nvSpPr>
          <p:spPr bwMode="auto">
            <a:xfrm>
              <a:off x="4833938" y="4821218"/>
              <a:ext cx="6746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0.4 (0.3)</a:t>
              </a:r>
              <a:endParaRPr lang="en-US" altLang="ja-JP"/>
            </a:p>
          </p:txBody>
        </p:sp>
        <p:sp>
          <p:nvSpPr>
            <p:cNvPr id="98" name="Rectangle 1072"/>
            <p:cNvSpPr>
              <a:spLocks noChangeArrowheads="1"/>
            </p:cNvSpPr>
            <p:nvPr/>
          </p:nvSpPr>
          <p:spPr bwMode="auto">
            <a:xfrm>
              <a:off x="1846263" y="4737080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Rectangle 1074"/>
            <p:cNvSpPr>
              <a:spLocks noChangeArrowheads="1"/>
            </p:cNvSpPr>
            <p:nvPr/>
          </p:nvSpPr>
          <p:spPr bwMode="auto">
            <a:xfrm>
              <a:off x="6030913" y="4281468"/>
              <a:ext cx="1712912" cy="45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Rectangle 1075"/>
            <p:cNvSpPr>
              <a:spLocks noChangeArrowheads="1"/>
            </p:cNvSpPr>
            <p:nvPr/>
          </p:nvSpPr>
          <p:spPr bwMode="auto">
            <a:xfrm>
              <a:off x="6340475" y="4419580"/>
              <a:ext cx="10810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128.61 (0.31)</a:t>
              </a:r>
              <a:endParaRPr lang="en-US" altLang="ja-JP"/>
            </a:p>
          </p:txBody>
        </p:sp>
        <p:sp>
          <p:nvSpPr>
            <p:cNvPr id="101" name="Rectangle 1076"/>
            <p:cNvSpPr>
              <a:spLocks noChangeArrowheads="1"/>
            </p:cNvSpPr>
            <p:nvPr/>
          </p:nvSpPr>
          <p:spPr bwMode="auto">
            <a:xfrm>
              <a:off x="4316413" y="4281468"/>
              <a:ext cx="1714500" cy="45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Rectangle 1077"/>
            <p:cNvSpPr>
              <a:spLocks noChangeArrowheads="1"/>
            </p:cNvSpPr>
            <p:nvPr/>
          </p:nvSpPr>
          <p:spPr bwMode="auto">
            <a:xfrm>
              <a:off x="4678363" y="4419580"/>
              <a:ext cx="9794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0.772 (0.01)</a:t>
              </a:r>
              <a:endParaRPr lang="en-US" altLang="ja-JP"/>
            </a:p>
          </p:txBody>
        </p:sp>
        <p:sp>
          <p:nvSpPr>
            <p:cNvPr id="103" name="Rectangle 1078"/>
            <p:cNvSpPr>
              <a:spLocks noChangeArrowheads="1"/>
            </p:cNvSpPr>
            <p:nvPr/>
          </p:nvSpPr>
          <p:spPr bwMode="auto">
            <a:xfrm>
              <a:off x="1846263" y="4281468"/>
              <a:ext cx="2470150" cy="45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Rectangle 1080"/>
            <p:cNvSpPr>
              <a:spLocks noChangeArrowheads="1"/>
            </p:cNvSpPr>
            <p:nvPr/>
          </p:nvSpPr>
          <p:spPr bwMode="auto">
            <a:xfrm>
              <a:off x="6030913" y="3816330"/>
              <a:ext cx="17129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Rectangle 1081"/>
            <p:cNvSpPr>
              <a:spLocks noChangeArrowheads="1"/>
            </p:cNvSpPr>
            <p:nvPr/>
          </p:nvSpPr>
          <p:spPr bwMode="auto">
            <a:xfrm>
              <a:off x="6546850" y="3954443"/>
              <a:ext cx="6746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2.4 (0.2)</a:t>
              </a:r>
              <a:endParaRPr lang="en-US" altLang="ja-JP"/>
            </a:p>
          </p:txBody>
        </p:sp>
        <p:sp>
          <p:nvSpPr>
            <p:cNvPr id="106" name="Rectangle 1082"/>
            <p:cNvSpPr>
              <a:spLocks noChangeArrowheads="1"/>
            </p:cNvSpPr>
            <p:nvPr/>
          </p:nvSpPr>
          <p:spPr bwMode="auto">
            <a:xfrm>
              <a:off x="4316413" y="3816330"/>
              <a:ext cx="171450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Rectangle 1083"/>
            <p:cNvSpPr>
              <a:spLocks noChangeArrowheads="1"/>
            </p:cNvSpPr>
            <p:nvPr/>
          </p:nvSpPr>
          <p:spPr bwMode="auto">
            <a:xfrm>
              <a:off x="4833938" y="3954443"/>
              <a:ext cx="6746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 dirty="0">
                  <a:solidFill>
                    <a:srgbClr val="000000"/>
                  </a:solidFill>
                  <a:latin typeface="ＭＳ Ｐゴシック" charset="-128"/>
                </a:rPr>
                <a:t>2.4 (0.2)</a:t>
              </a:r>
              <a:endParaRPr lang="en-US" altLang="ja-JP" dirty="0"/>
            </a:p>
          </p:txBody>
        </p:sp>
        <p:sp>
          <p:nvSpPr>
            <p:cNvPr id="108" name="Rectangle 1084"/>
            <p:cNvSpPr>
              <a:spLocks noChangeArrowheads="1"/>
            </p:cNvSpPr>
            <p:nvPr/>
          </p:nvSpPr>
          <p:spPr bwMode="auto">
            <a:xfrm>
              <a:off x="1846263" y="3816330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Rectangle 1086"/>
            <p:cNvSpPr>
              <a:spLocks noChangeArrowheads="1"/>
            </p:cNvSpPr>
            <p:nvPr/>
          </p:nvSpPr>
          <p:spPr bwMode="auto">
            <a:xfrm>
              <a:off x="6030913" y="3351193"/>
              <a:ext cx="1712912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Rectangle 1087"/>
            <p:cNvSpPr>
              <a:spLocks noChangeArrowheads="1"/>
            </p:cNvSpPr>
            <p:nvPr/>
          </p:nvSpPr>
          <p:spPr bwMode="auto">
            <a:xfrm>
              <a:off x="6443663" y="3489305"/>
              <a:ext cx="8778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7.48 (0.36)</a:t>
              </a:r>
              <a:endParaRPr lang="en-US" altLang="ja-JP"/>
            </a:p>
          </p:txBody>
        </p:sp>
        <p:sp>
          <p:nvSpPr>
            <p:cNvPr id="111" name="Rectangle 1088"/>
            <p:cNvSpPr>
              <a:spLocks noChangeArrowheads="1"/>
            </p:cNvSpPr>
            <p:nvPr/>
          </p:nvSpPr>
          <p:spPr bwMode="auto">
            <a:xfrm>
              <a:off x="4316413" y="3351193"/>
              <a:ext cx="171450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Rectangle 1089"/>
            <p:cNvSpPr>
              <a:spLocks noChangeArrowheads="1"/>
            </p:cNvSpPr>
            <p:nvPr/>
          </p:nvSpPr>
          <p:spPr bwMode="auto">
            <a:xfrm>
              <a:off x="4678363" y="3489305"/>
              <a:ext cx="9794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0.03 (0.001)</a:t>
              </a:r>
              <a:endParaRPr lang="en-US" altLang="ja-JP"/>
            </a:p>
          </p:txBody>
        </p:sp>
        <p:sp>
          <p:nvSpPr>
            <p:cNvPr id="113" name="Rectangle 1090"/>
            <p:cNvSpPr>
              <a:spLocks noChangeArrowheads="1"/>
            </p:cNvSpPr>
            <p:nvPr/>
          </p:nvSpPr>
          <p:spPr bwMode="auto">
            <a:xfrm>
              <a:off x="1846263" y="3351193"/>
              <a:ext cx="247015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Rectangle 1092"/>
            <p:cNvSpPr>
              <a:spLocks noChangeArrowheads="1"/>
            </p:cNvSpPr>
            <p:nvPr/>
          </p:nvSpPr>
          <p:spPr bwMode="auto">
            <a:xfrm>
              <a:off x="6030913" y="2887643"/>
              <a:ext cx="1712912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Rectangle 1093"/>
            <p:cNvSpPr>
              <a:spLocks noChangeArrowheads="1"/>
            </p:cNvSpPr>
            <p:nvPr/>
          </p:nvSpPr>
          <p:spPr bwMode="auto">
            <a:xfrm>
              <a:off x="6391275" y="302416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116" name="Rectangle 1094"/>
            <p:cNvSpPr>
              <a:spLocks noChangeArrowheads="1"/>
            </p:cNvSpPr>
            <p:nvPr/>
          </p:nvSpPr>
          <p:spPr bwMode="auto">
            <a:xfrm>
              <a:off x="6496050" y="302416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 dirty="0">
                  <a:solidFill>
                    <a:srgbClr val="000000"/>
                  </a:solidFill>
                  <a:latin typeface="ＭＳ Ｐゴシック" charset="-128"/>
                </a:rPr>
                <a:t>0.12 (0.10)</a:t>
              </a:r>
              <a:endParaRPr lang="en-US" altLang="ja-JP" dirty="0"/>
            </a:p>
          </p:txBody>
        </p:sp>
        <p:sp>
          <p:nvSpPr>
            <p:cNvPr id="117" name="Rectangle 1095"/>
            <p:cNvSpPr>
              <a:spLocks noChangeArrowheads="1"/>
            </p:cNvSpPr>
            <p:nvPr/>
          </p:nvSpPr>
          <p:spPr bwMode="auto">
            <a:xfrm>
              <a:off x="4316413" y="2887643"/>
              <a:ext cx="171450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Rectangle 1096"/>
            <p:cNvSpPr>
              <a:spLocks noChangeArrowheads="1"/>
            </p:cNvSpPr>
            <p:nvPr/>
          </p:nvSpPr>
          <p:spPr bwMode="auto">
            <a:xfrm>
              <a:off x="4575175" y="302416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119" name="Rectangle 1097"/>
            <p:cNvSpPr>
              <a:spLocks noChangeArrowheads="1"/>
            </p:cNvSpPr>
            <p:nvPr/>
          </p:nvSpPr>
          <p:spPr bwMode="auto">
            <a:xfrm>
              <a:off x="4678363" y="3024168"/>
              <a:ext cx="10810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0.017 (0.015)</a:t>
              </a:r>
              <a:endParaRPr lang="en-US" altLang="ja-JP"/>
            </a:p>
          </p:txBody>
        </p:sp>
        <p:sp>
          <p:nvSpPr>
            <p:cNvPr id="120" name="Rectangle 1098"/>
            <p:cNvSpPr>
              <a:spLocks noChangeArrowheads="1"/>
            </p:cNvSpPr>
            <p:nvPr/>
          </p:nvSpPr>
          <p:spPr bwMode="auto">
            <a:xfrm>
              <a:off x="1846263" y="2887643"/>
              <a:ext cx="247015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Rectangle 1100"/>
            <p:cNvSpPr>
              <a:spLocks noChangeArrowheads="1"/>
            </p:cNvSpPr>
            <p:nvPr/>
          </p:nvSpPr>
          <p:spPr bwMode="auto">
            <a:xfrm>
              <a:off x="6030913" y="2422505"/>
              <a:ext cx="171291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Rectangle 1101"/>
            <p:cNvSpPr>
              <a:spLocks noChangeArrowheads="1"/>
            </p:cNvSpPr>
            <p:nvPr/>
          </p:nvSpPr>
          <p:spPr bwMode="auto">
            <a:xfrm>
              <a:off x="6521450" y="2568555"/>
              <a:ext cx="7350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 (0.014)</a:t>
              </a:r>
              <a:endParaRPr lang="en-US" altLang="ja-JP"/>
            </a:p>
          </p:txBody>
        </p:sp>
        <p:sp>
          <p:nvSpPr>
            <p:cNvPr id="123" name="Rectangle 1102"/>
            <p:cNvSpPr>
              <a:spLocks noChangeArrowheads="1"/>
            </p:cNvSpPr>
            <p:nvPr/>
          </p:nvSpPr>
          <p:spPr bwMode="auto">
            <a:xfrm>
              <a:off x="4316413" y="2422505"/>
              <a:ext cx="171450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Rectangle 1103"/>
            <p:cNvSpPr>
              <a:spLocks noChangeArrowheads="1"/>
            </p:cNvSpPr>
            <p:nvPr/>
          </p:nvSpPr>
          <p:spPr bwMode="auto">
            <a:xfrm>
              <a:off x="4859338" y="2568555"/>
              <a:ext cx="6334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 (0.01)</a:t>
              </a:r>
              <a:endParaRPr lang="en-US" altLang="ja-JP"/>
            </a:p>
          </p:txBody>
        </p:sp>
        <p:sp>
          <p:nvSpPr>
            <p:cNvPr id="125" name="Rectangle 1104"/>
            <p:cNvSpPr>
              <a:spLocks noChangeArrowheads="1"/>
            </p:cNvSpPr>
            <p:nvPr/>
          </p:nvSpPr>
          <p:spPr bwMode="auto">
            <a:xfrm>
              <a:off x="1846263" y="2422505"/>
              <a:ext cx="2470150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" name="Rectangle 1106"/>
            <p:cNvSpPr>
              <a:spLocks noChangeArrowheads="1"/>
            </p:cNvSpPr>
            <p:nvPr/>
          </p:nvSpPr>
          <p:spPr bwMode="auto">
            <a:xfrm>
              <a:off x="6030913" y="1957368"/>
              <a:ext cx="1712912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" name="Rectangle 1107"/>
            <p:cNvSpPr>
              <a:spLocks noChangeArrowheads="1"/>
            </p:cNvSpPr>
            <p:nvPr/>
          </p:nvSpPr>
          <p:spPr bwMode="auto">
            <a:xfrm>
              <a:off x="6391275" y="210341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128" name="Rectangle 1108"/>
            <p:cNvSpPr>
              <a:spLocks noChangeArrowheads="1"/>
            </p:cNvSpPr>
            <p:nvPr/>
          </p:nvSpPr>
          <p:spPr bwMode="auto">
            <a:xfrm>
              <a:off x="6496050" y="210341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0.23 (1.09)</a:t>
              </a:r>
              <a:endParaRPr lang="en-US" altLang="ja-JP"/>
            </a:p>
          </p:txBody>
        </p:sp>
        <p:sp>
          <p:nvSpPr>
            <p:cNvPr id="129" name="Rectangle 1109"/>
            <p:cNvSpPr>
              <a:spLocks noChangeArrowheads="1"/>
            </p:cNvSpPr>
            <p:nvPr/>
          </p:nvSpPr>
          <p:spPr bwMode="auto">
            <a:xfrm>
              <a:off x="4316413" y="1957368"/>
              <a:ext cx="171450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" name="Rectangle 1110"/>
            <p:cNvSpPr>
              <a:spLocks noChangeArrowheads="1"/>
            </p:cNvSpPr>
            <p:nvPr/>
          </p:nvSpPr>
          <p:spPr bwMode="auto">
            <a:xfrm>
              <a:off x="4678363" y="2103418"/>
              <a:ext cx="10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-</a:t>
              </a:r>
              <a:endParaRPr lang="en-US" altLang="ja-JP"/>
            </a:p>
          </p:txBody>
        </p:sp>
        <p:sp>
          <p:nvSpPr>
            <p:cNvPr id="131" name="Rectangle 1111"/>
            <p:cNvSpPr>
              <a:spLocks noChangeArrowheads="1"/>
            </p:cNvSpPr>
            <p:nvPr/>
          </p:nvSpPr>
          <p:spPr bwMode="auto">
            <a:xfrm>
              <a:off x="4781550" y="2103418"/>
              <a:ext cx="877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0.22 (0.33)</a:t>
              </a:r>
              <a:endParaRPr lang="en-US" altLang="ja-JP"/>
            </a:p>
          </p:txBody>
        </p:sp>
        <p:sp>
          <p:nvSpPr>
            <p:cNvPr id="132" name="Rectangle 1112"/>
            <p:cNvSpPr>
              <a:spLocks noChangeArrowheads="1"/>
            </p:cNvSpPr>
            <p:nvPr/>
          </p:nvSpPr>
          <p:spPr bwMode="auto">
            <a:xfrm>
              <a:off x="1846263" y="1957368"/>
              <a:ext cx="2470150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" name="Rectangle 1114"/>
            <p:cNvSpPr>
              <a:spLocks noChangeArrowheads="1"/>
            </p:cNvSpPr>
            <p:nvPr/>
          </p:nvSpPr>
          <p:spPr bwMode="auto">
            <a:xfrm>
              <a:off x="6030913" y="1200130"/>
              <a:ext cx="1712912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Rectangle 1119"/>
            <p:cNvSpPr>
              <a:spLocks noChangeArrowheads="1"/>
            </p:cNvSpPr>
            <p:nvPr/>
          </p:nvSpPr>
          <p:spPr bwMode="auto">
            <a:xfrm>
              <a:off x="4316413" y="1200130"/>
              <a:ext cx="1714500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Rectangle 1124"/>
            <p:cNvSpPr>
              <a:spLocks noChangeArrowheads="1"/>
            </p:cNvSpPr>
            <p:nvPr/>
          </p:nvSpPr>
          <p:spPr bwMode="auto">
            <a:xfrm>
              <a:off x="1846263" y="1200130"/>
              <a:ext cx="2470150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Rectangle 1126"/>
            <p:cNvSpPr>
              <a:spLocks noChangeArrowheads="1"/>
            </p:cNvSpPr>
            <p:nvPr/>
          </p:nvSpPr>
          <p:spPr bwMode="auto">
            <a:xfrm>
              <a:off x="6030913" y="571480"/>
              <a:ext cx="1712912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Rectangle 1127"/>
            <p:cNvSpPr>
              <a:spLocks noChangeArrowheads="1"/>
            </p:cNvSpPr>
            <p:nvPr/>
          </p:nvSpPr>
          <p:spPr bwMode="auto">
            <a:xfrm>
              <a:off x="6511925" y="795318"/>
              <a:ext cx="1397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100">
                  <a:solidFill>
                    <a:srgbClr val="000000"/>
                  </a:solidFill>
                  <a:latin typeface="ＭＳ Ｐゴシック" charset="-128"/>
                </a:rPr>
                <a:t>88</a:t>
              </a:r>
              <a:endParaRPr lang="en-US" altLang="ja-JP"/>
            </a:p>
          </p:txBody>
        </p:sp>
        <p:sp>
          <p:nvSpPr>
            <p:cNvPr id="138" name="Rectangle 1128"/>
            <p:cNvSpPr>
              <a:spLocks noChangeArrowheads="1"/>
            </p:cNvSpPr>
            <p:nvPr/>
          </p:nvSpPr>
          <p:spPr bwMode="auto">
            <a:xfrm>
              <a:off x="6650038" y="795318"/>
              <a:ext cx="612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Sr (3D)</a:t>
              </a:r>
              <a:endParaRPr lang="en-US" altLang="ja-JP"/>
            </a:p>
          </p:txBody>
        </p:sp>
        <p:sp>
          <p:nvSpPr>
            <p:cNvPr id="139" name="Rectangle 1129"/>
            <p:cNvSpPr>
              <a:spLocks noChangeArrowheads="1"/>
            </p:cNvSpPr>
            <p:nvPr/>
          </p:nvSpPr>
          <p:spPr bwMode="auto">
            <a:xfrm>
              <a:off x="4316413" y="571480"/>
              <a:ext cx="17145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Rectangle 1130"/>
            <p:cNvSpPr>
              <a:spLocks noChangeArrowheads="1"/>
            </p:cNvSpPr>
            <p:nvPr/>
          </p:nvSpPr>
          <p:spPr bwMode="auto">
            <a:xfrm>
              <a:off x="4799013" y="795318"/>
              <a:ext cx="1397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100">
                  <a:solidFill>
                    <a:srgbClr val="000000"/>
                  </a:solidFill>
                  <a:latin typeface="ＭＳ Ｐゴシック" charset="-128"/>
                </a:rPr>
                <a:t>87</a:t>
              </a:r>
              <a:endParaRPr lang="en-US" altLang="ja-JP"/>
            </a:p>
          </p:txBody>
        </p:sp>
        <p:sp>
          <p:nvSpPr>
            <p:cNvPr id="141" name="Rectangle 1131"/>
            <p:cNvSpPr>
              <a:spLocks noChangeArrowheads="1"/>
            </p:cNvSpPr>
            <p:nvPr/>
          </p:nvSpPr>
          <p:spPr bwMode="auto">
            <a:xfrm>
              <a:off x="4937125" y="795318"/>
              <a:ext cx="612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ＭＳ Ｐゴシック" charset="-128"/>
                </a:rPr>
                <a:t>Sr (1D)</a:t>
              </a:r>
              <a:endParaRPr lang="en-US" altLang="ja-JP"/>
            </a:p>
          </p:txBody>
        </p:sp>
        <p:sp>
          <p:nvSpPr>
            <p:cNvPr id="142" name="Rectangle 1132"/>
            <p:cNvSpPr>
              <a:spLocks noChangeArrowheads="1"/>
            </p:cNvSpPr>
            <p:nvPr/>
          </p:nvSpPr>
          <p:spPr bwMode="auto">
            <a:xfrm>
              <a:off x="1846263" y="571480"/>
              <a:ext cx="24701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Line 1133"/>
            <p:cNvSpPr>
              <a:spLocks noChangeShapeType="1"/>
            </p:cNvSpPr>
            <p:nvPr/>
          </p:nvSpPr>
          <p:spPr bwMode="auto">
            <a:xfrm>
              <a:off x="1846263" y="571480"/>
              <a:ext cx="589756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Line 1134"/>
            <p:cNvSpPr>
              <a:spLocks noChangeShapeType="1"/>
            </p:cNvSpPr>
            <p:nvPr/>
          </p:nvSpPr>
          <p:spPr bwMode="auto">
            <a:xfrm>
              <a:off x="1846263" y="1957368"/>
              <a:ext cx="5897562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Line 1135"/>
            <p:cNvSpPr>
              <a:spLocks noChangeShapeType="1"/>
            </p:cNvSpPr>
            <p:nvPr/>
          </p:nvSpPr>
          <p:spPr bwMode="auto">
            <a:xfrm>
              <a:off x="1846263" y="6132493"/>
              <a:ext cx="5897562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Line 1136"/>
            <p:cNvSpPr>
              <a:spLocks noChangeShapeType="1"/>
            </p:cNvSpPr>
            <p:nvPr/>
          </p:nvSpPr>
          <p:spPr bwMode="auto">
            <a:xfrm>
              <a:off x="4316413" y="1200130"/>
              <a:ext cx="34274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Line 1137"/>
            <p:cNvSpPr>
              <a:spLocks noChangeShapeType="1"/>
            </p:cNvSpPr>
            <p:nvPr/>
          </p:nvSpPr>
          <p:spPr bwMode="auto">
            <a:xfrm>
              <a:off x="1846263" y="5202218"/>
              <a:ext cx="5897562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Line 1138"/>
            <p:cNvSpPr>
              <a:spLocks noChangeShapeType="1"/>
            </p:cNvSpPr>
            <p:nvPr/>
          </p:nvSpPr>
          <p:spPr bwMode="auto">
            <a:xfrm>
              <a:off x="1846263" y="5667355"/>
              <a:ext cx="589756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206" y="1155704"/>
            <a:ext cx="2286000" cy="439737"/>
          </a:xfr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不確かさ評価</a:t>
            </a:r>
            <a:endParaRPr kumimoji="1" lang="ja-JP" altLang="en-US" sz="2800" dirty="0"/>
          </a:p>
        </p:txBody>
      </p:sp>
      <p:grpSp>
        <p:nvGrpSpPr>
          <p:cNvPr id="153" name="グループ化 152"/>
          <p:cNvGrpSpPr/>
          <p:nvPr/>
        </p:nvGrpSpPr>
        <p:grpSpPr>
          <a:xfrm>
            <a:off x="6715172" y="4500570"/>
            <a:ext cx="1857356" cy="584775"/>
            <a:chOff x="6151558" y="4415861"/>
            <a:chExt cx="1857356" cy="584775"/>
          </a:xfrm>
        </p:grpSpPr>
        <p:cxnSp>
          <p:nvCxnSpPr>
            <p:cNvPr id="154" name="直線矢印コネクタ 153"/>
            <p:cNvCxnSpPr>
              <a:stCxn id="155" idx="1"/>
            </p:cNvCxnSpPr>
            <p:nvPr/>
          </p:nvCxnSpPr>
          <p:spPr>
            <a:xfrm rot="10800000">
              <a:off x="6151558" y="4512527"/>
              <a:ext cx="349268" cy="195722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テキスト ボックス 154"/>
            <p:cNvSpPr txBox="1"/>
            <p:nvPr/>
          </p:nvSpPr>
          <p:spPr>
            <a:xfrm>
              <a:off x="6500826" y="4415861"/>
              <a:ext cx="1508088" cy="5847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>
                  <a:solidFill>
                    <a:srgbClr val="FF0000"/>
                  </a:solidFill>
                </a:rPr>
                <a:t>一桁小さくする必要がある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6" name="タイトル 1"/>
          <p:cNvSpPr txBox="1">
            <a:spLocks/>
          </p:cNvSpPr>
          <p:nvPr/>
        </p:nvSpPr>
        <p:spPr>
          <a:xfrm>
            <a:off x="71406" y="83504"/>
            <a:ext cx="7215238" cy="773728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さらなる正確さの改善に向けて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&lt;10</a:t>
            </a:r>
            <a:r>
              <a:rPr kumimoji="1" lang="en-US" altLang="ja-JP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-17</a:t>
            </a: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(&lt;0.04Hz)</a:t>
            </a:r>
            <a:endParaRPr kumimoji="1" lang="ja-JP" alt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87" name="Picture 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039" y="2395092"/>
            <a:ext cx="3070788" cy="224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188" name="Rectangle 172"/>
          <p:cNvSpPr>
            <a:spLocks/>
          </p:cNvSpPr>
          <p:nvPr/>
        </p:nvSpPr>
        <p:spPr bwMode="auto">
          <a:xfrm>
            <a:off x="7875" y="-9412"/>
            <a:ext cx="6574221" cy="74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ja-JP" altLang="en-US" sz="3200" dirty="0" smtClean="0">
                <a:solidFill>
                  <a:srgbClr val="7030A0"/>
                </a:solidFill>
                <a:latin typeface="Calibri" pitchFamily="34" charset="0"/>
              </a:rPr>
              <a:t>水銀原子の磁気光学トラップ</a:t>
            </a:r>
            <a:endParaRPr lang="ja-JP" altLang="en-US" sz="32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86189" name="Picture 173" descr="IMG_21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6576" y="439271"/>
            <a:ext cx="2119898" cy="1591236"/>
          </a:xfrm>
          <a:prstGeom prst="rect">
            <a:avLst/>
          </a:prstGeom>
          <a:noFill/>
        </p:spPr>
      </p:pic>
      <p:pic>
        <p:nvPicPr>
          <p:cNvPr id="86190" name="Picture 1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953" y="2286736"/>
            <a:ext cx="2670915" cy="237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191" name="Rectangle 175"/>
          <p:cNvSpPr>
            <a:spLocks noChangeArrowheads="1"/>
          </p:cNvSpPr>
          <p:nvPr/>
        </p:nvSpPr>
        <p:spPr bwMode="auto">
          <a:xfrm>
            <a:off x="-15" y="4666624"/>
            <a:ext cx="85433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 eaLnBrk="0" hangingPunct="0"/>
            <a:r>
              <a:rPr lang="en-US" altLang="ja-JP" sz="1600" u="sng" dirty="0" smtClean="0"/>
              <a:t>MOT of </a:t>
            </a:r>
            <a:r>
              <a:rPr lang="en-US" altLang="ja-JP" sz="1600" u="sng" dirty="0"/>
              <a:t>neutral </a:t>
            </a:r>
            <a:r>
              <a:rPr lang="en-US" altLang="ja-JP" sz="1600" u="sng" dirty="0" smtClean="0"/>
              <a:t>Hg </a:t>
            </a:r>
            <a:r>
              <a:rPr lang="en-US" altLang="ja-JP" sz="1600" u="sng" dirty="0"/>
              <a:t>atoms and prospects for optical lattice </a:t>
            </a:r>
            <a:r>
              <a:rPr lang="en-US" altLang="ja-JP" sz="1600" u="sng" dirty="0" smtClean="0"/>
              <a:t>clocks</a:t>
            </a:r>
            <a:r>
              <a:rPr lang="en-US" altLang="ja-JP" sz="1600" dirty="0" smtClean="0"/>
              <a:t> </a:t>
            </a:r>
            <a:endParaRPr lang="en-US" altLang="ja-JP" sz="1600" dirty="0"/>
          </a:p>
          <a:p>
            <a:pPr lvl="2" eaLnBrk="0" hangingPunct="0"/>
            <a:r>
              <a:rPr lang="en-US" altLang="ja-JP" sz="1600" dirty="0" smtClean="0"/>
              <a:t>     H</a:t>
            </a:r>
            <a:r>
              <a:rPr lang="en-US" altLang="ja-JP" sz="1600" dirty="0"/>
              <a:t>. </a:t>
            </a:r>
            <a:r>
              <a:rPr lang="en-US" altLang="ja-JP" sz="1600" dirty="0" err="1"/>
              <a:t>Hachisu</a:t>
            </a:r>
            <a:r>
              <a:rPr lang="en-US" altLang="ja-JP" sz="1600" dirty="0"/>
              <a:t>, K. </a:t>
            </a:r>
            <a:r>
              <a:rPr lang="en-US" altLang="ja-JP" sz="1600" dirty="0" err="1"/>
              <a:t>Miyagishi</a:t>
            </a:r>
            <a:r>
              <a:rPr lang="en-US" altLang="ja-JP" sz="1600" dirty="0"/>
              <a:t>, S. G. </a:t>
            </a:r>
            <a:r>
              <a:rPr lang="en-US" altLang="ja-JP" sz="1600" dirty="0" err="1"/>
              <a:t>Porsev</a:t>
            </a:r>
            <a:r>
              <a:rPr lang="en-US" altLang="ja-JP" sz="1600" dirty="0"/>
              <a:t>, A. </a:t>
            </a:r>
            <a:r>
              <a:rPr lang="en-US" altLang="ja-JP" sz="1600" dirty="0" err="1"/>
              <a:t>Derevianko</a:t>
            </a:r>
            <a:r>
              <a:rPr lang="en-US" altLang="ja-JP" sz="1600" dirty="0"/>
              <a:t>, V. D. </a:t>
            </a:r>
            <a:r>
              <a:rPr lang="en-US" altLang="ja-JP" sz="1600" dirty="0" err="1"/>
              <a:t>Ovsiannikov</a:t>
            </a:r>
            <a:r>
              <a:rPr lang="en-US" altLang="ja-JP" sz="1600" dirty="0"/>
              <a:t>, V. G. </a:t>
            </a:r>
            <a:r>
              <a:rPr lang="en-US" altLang="ja-JP" sz="1600" dirty="0" err="1"/>
              <a:t>Pal'chikov</a:t>
            </a:r>
            <a:r>
              <a:rPr lang="en-US" altLang="ja-JP" sz="1600" dirty="0" smtClean="0"/>
              <a:t>,</a:t>
            </a:r>
          </a:p>
          <a:p>
            <a:pPr lvl="2" eaLnBrk="0" hangingPunct="0"/>
            <a:r>
              <a:rPr lang="en-US" altLang="ja-JP" sz="1600" dirty="0" smtClean="0"/>
              <a:t>     M. </a:t>
            </a:r>
            <a:r>
              <a:rPr lang="en-US" altLang="ja-JP" sz="1600" dirty="0" err="1" smtClean="0"/>
              <a:t>Takamoto</a:t>
            </a:r>
            <a:r>
              <a:rPr lang="en-US" altLang="ja-JP" sz="1600" dirty="0" smtClean="0"/>
              <a:t> and H. </a:t>
            </a:r>
            <a:r>
              <a:rPr lang="en-US" altLang="ja-JP" sz="1600" dirty="0" err="1" smtClean="0"/>
              <a:t>Katori</a:t>
            </a:r>
            <a:r>
              <a:rPr lang="en-US" altLang="ja-JP" sz="1600" dirty="0" smtClean="0"/>
              <a:t>, Phys</a:t>
            </a:r>
            <a:r>
              <a:rPr lang="en-US" altLang="ja-JP" sz="1600" dirty="0"/>
              <a:t>. Rev. </a:t>
            </a:r>
            <a:r>
              <a:rPr lang="en-US" altLang="ja-JP" sz="1600" dirty="0" err="1"/>
              <a:t>Lett</a:t>
            </a:r>
            <a:r>
              <a:rPr lang="en-US" altLang="ja-JP" sz="1600" dirty="0"/>
              <a:t>. 100, 053001 (2008</a:t>
            </a:r>
            <a:r>
              <a:rPr lang="en-US" altLang="ja-JP" sz="1600" dirty="0" smtClean="0"/>
              <a:t>)</a:t>
            </a:r>
            <a:endParaRPr lang="en-US" altLang="ja-JP" sz="16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341184" y="700961"/>
          <a:ext cx="4562510" cy="1371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404"/>
                <a:gridCol w="1723899"/>
                <a:gridCol w="1620207"/>
              </a:tblGrid>
              <a:tr h="339837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30000" dirty="0" smtClean="0"/>
                        <a:t>199</a:t>
                      </a:r>
                      <a:r>
                        <a:rPr kumimoji="1" lang="en-US" altLang="ja-JP" sz="1600" dirty="0" smtClean="0"/>
                        <a:t>Hg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30000" dirty="0" smtClean="0"/>
                        <a:t>87</a:t>
                      </a:r>
                      <a:r>
                        <a:rPr kumimoji="1" lang="en-US" altLang="ja-JP" sz="1600" dirty="0" smtClean="0"/>
                        <a:t>Sr</a:t>
                      </a:r>
                      <a:endParaRPr kumimoji="1" lang="ja-JP" altLang="en-US" sz="1600" b="0" dirty="0"/>
                    </a:p>
                  </a:txBody>
                  <a:tcPr/>
                </a:tc>
              </a:tr>
              <a:tr h="3115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Contributor</a:t>
                      </a:r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Attainable uncertainty (</a:t>
                      </a:r>
                      <a:r>
                        <a:rPr kumimoji="1" lang="en-US" altLang="ja-JP" sz="1600" dirty="0" err="1" smtClean="0"/>
                        <a:t>mHz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15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BBR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352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Symbol" pitchFamily="18" charset="2"/>
                        </a:rPr>
                        <a:t>dn/dn</a:t>
                      </a:r>
                      <a:r>
                        <a:rPr kumimoji="1" lang="en-US" altLang="ja-JP" sz="1600" baseline="-25000" dirty="0" smtClean="0"/>
                        <a:t>0</a:t>
                      </a:r>
                      <a:endParaRPr kumimoji="1" lang="ja-JP" alt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Symbol" pitchFamily="18" charset="2"/>
                        </a:rPr>
                        <a:t>~</a:t>
                      </a:r>
                      <a:r>
                        <a:rPr kumimoji="1" lang="en-US" altLang="ja-JP" sz="1600" dirty="0" smtClean="0"/>
                        <a:t>10</a:t>
                      </a:r>
                      <a:r>
                        <a:rPr kumimoji="1" lang="en-US" altLang="ja-JP" sz="1600" baseline="30000" dirty="0" smtClean="0"/>
                        <a:t>-19</a:t>
                      </a:r>
                      <a:endParaRPr kumimoji="1" lang="ja-JP" alt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Symbol" pitchFamily="18" charset="2"/>
                        </a:rPr>
                        <a:t>~</a:t>
                      </a:r>
                      <a:r>
                        <a:rPr kumimoji="1" lang="en-US" altLang="ja-JP" sz="1600" dirty="0" smtClean="0"/>
                        <a:t>10</a:t>
                      </a:r>
                      <a:r>
                        <a:rPr kumimoji="1" lang="en-US" altLang="ja-JP" sz="1600" baseline="30000" dirty="0" smtClean="0"/>
                        <a:t>-18</a:t>
                      </a:r>
                      <a:endParaRPr kumimoji="1" lang="ja-JP" altLang="en-US" sz="1600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131303" y="1270043"/>
            <a:ext cx="965329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kumimoji="1" lang="en-US" altLang="ja-JP" dirty="0" smtClean="0">
                <a:solidFill>
                  <a:srgbClr val="FF0000"/>
                </a:solidFill>
              </a:rPr>
              <a:t>T=0.1K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@300K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>
            <a:stCxn id="9" idx="1"/>
          </p:cNvCxnSpPr>
          <p:nvPr/>
        </p:nvCxnSpPr>
        <p:spPr>
          <a:xfrm rot="10800000" flipV="1">
            <a:off x="4899279" y="1593209"/>
            <a:ext cx="232024" cy="438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4697943" y="3582195"/>
            <a:ext cx="500066" cy="292366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75"/>
          <p:cNvSpPr>
            <a:spLocks noChangeArrowheads="1"/>
          </p:cNvSpPr>
          <p:nvPr/>
        </p:nvSpPr>
        <p:spPr bwMode="auto">
          <a:xfrm>
            <a:off x="8944" y="5455523"/>
            <a:ext cx="89557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 eaLnBrk="0" hangingPunct="0"/>
            <a:r>
              <a:rPr lang="en-US" altLang="ja-JP" sz="1600" u="sng" dirty="0" smtClean="0"/>
              <a:t>Spectroscopy of Hg clock transition in MOT</a:t>
            </a:r>
          </a:p>
          <a:p>
            <a:pPr lvl="2" eaLnBrk="0" hangingPunct="0"/>
            <a:r>
              <a:rPr lang="en-US" altLang="ja-JP" sz="1600" dirty="0" smtClean="0"/>
              <a:t>     M. Petersen, R. </a:t>
            </a:r>
            <a:r>
              <a:rPr lang="en-US" altLang="ja-JP" sz="1600" dirty="0" err="1" smtClean="0"/>
              <a:t>Chicireanu</a:t>
            </a:r>
            <a:r>
              <a:rPr lang="en-US" altLang="ja-JP" sz="1600" dirty="0" smtClean="0"/>
              <a:t>, S. T. Dawkins, D. V. </a:t>
            </a:r>
            <a:r>
              <a:rPr lang="en-US" altLang="ja-JP" sz="1600" dirty="0" err="1" smtClean="0"/>
              <a:t>Magalhaes</a:t>
            </a:r>
            <a:r>
              <a:rPr lang="en-US" altLang="ja-JP" sz="1600" dirty="0" smtClean="0"/>
              <a:t>, C. </a:t>
            </a:r>
            <a:r>
              <a:rPr lang="en-US" altLang="ja-JP" sz="1600" dirty="0" err="1" smtClean="0"/>
              <a:t>Mandache</a:t>
            </a:r>
            <a:r>
              <a:rPr lang="en-US" altLang="ja-JP" sz="1600" dirty="0" smtClean="0"/>
              <a:t>, Y. Le Coq, </a:t>
            </a:r>
          </a:p>
          <a:p>
            <a:pPr lvl="2" eaLnBrk="0" hangingPunct="0"/>
            <a:r>
              <a:rPr lang="en-US" altLang="ja-JP" sz="1600" dirty="0" smtClean="0"/>
              <a:t>     A. </a:t>
            </a:r>
            <a:r>
              <a:rPr lang="en-US" altLang="ja-JP" sz="1600" dirty="0" err="1" smtClean="0"/>
              <a:t>Clairon</a:t>
            </a:r>
            <a:r>
              <a:rPr lang="en-US" altLang="ja-JP" sz="1600" dirty="0" smtClean="0"/>
              <a:t>, and S. </a:t>
            </a:r>
            <a:r>
              <a:rPr lang="en-US" altLang="ja-JP" sz="1600" dirty="0" err="1" smtClean="0"/>
              <a:t>Bize</a:t>
            </a:r>
            <a:r>
              <a:rPr lang="en-US" altLang="ja-JP" sz="1600" dirty="0" smtClean="0"/>
              <a:t>, </a:t>
            </a:r>
            <a:r>
              <a:rPr lang="en-US" altLang="ja-JP" sz="1600" dirty="0"/>
              <a:t>Phys. Rev. </a:t>
            </a:r>
            <a:r>
              <a:rPr lang="en-US" altLang="ja-JP" sz="1600" dirty="0" err="1"/>
              <a:t>Lett</a:t>
            </a:r>
            <a:r>
              <a:rPr lang="en-US" altLang="ja-JP" sz="1600" dirty="0"/>
              <a:t>. </a:t>
            </a:r>
            <a:r>
              <a:rPr lang="en-US" altLang="ja-JP" sz="1600" dirty="0" smtClean="0"/>
              <a:t>101, 183004 </a:t>
            </a:r>
            <a:r>
              <a:rPr lang="en-US" altLang="ja-JP" sz="1600" dirty="0"/>
              <a:t>(2008</a:t>
            </a:r>
            <a:r>
              <a:rPr lang="en-US" altLang="ja-JP" sz="1600" dirty="0" smtClean="0"/>
              <a:t>)</a:t>
            </a:r>
            <a:endParaRPr lang="en-US" altLang="ja-JP" sz="1600" dirty="0"/>
          </a:p>
        </p:txBody>
      </p:sp>
      <p:sp>
        <p:nvSpPr>
          <p:cNvPr id="14" name="Oval 57"/>
          <p:cNvSpPr>
            <a:spLocks noChangeAspect="1" noChangeArrowheads="1"/>
          </p:cNvSpPr>
          <p:nvPr/>
        </p:nvSpPr>
        <p:spPr bwMode="auto">
          <a:xfrm>
            <a:off x="713086" y="4719150"/>
            <a:ext cx="216000" cy="216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57"/>
          <p:cNvSpPr>
            <a:spLocks noChangeAspect="1" noChangeArrowheads="1"/>
          </p:cNvSpPr>
          <p:nvPr/>
        </p:nvSpPr>
        <p:spPr bwMode="auto">
          <a:xfrm>
            <a:off x="713085" y="5517008"/>
            <a:ext cx="216000" cy="216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00100" y="6345816"/>
            <a:ext cx="702679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Toward test of </a:t>
            </a:r>
            <a:r>
              <a:rPr kumimoji="1" lang="en-US" altLang="ja-JP" dirty="0" smtClean="0">
                <a:latin typeface="Symbol" pitchFamily="18" charset="2"/>
              </a:rPr>
              <a:t>a</a:t>
            </a:r>
            <a:r>
              <a:rPr kumimoji="1" lang="en-US" altLang="ja-JP" dirty="0" smtClean="0"/>
              <a:t> variation by frequency comparison with </a:t>
            </a:r>
            <a:r>
              <a:rPr kumimoji="1" lang="en-US" altLang="ja-JP" dirty="0" err="1" smtClean="0"/>
              <a:t>Sr</a:t>
            </a:r>
            <a:r>
              <a:rPr kumimoji="1" lang="en-US" altLang="ja-JP" dirty="0" smtClean="0"/>
              <a:t> lattice clock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正方形/長方形 172"/>
          <p:cNvSpPr/>
          <p:nvPr/>
        </p:nvSpPr>
        <p:spPr>
          <a:xfrm>
            <a:off x="0" y="40545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2060"/>
                </a:solidFill>
              </a:rPr>
              <a:t>光格子時計の絶対周波数測定</a:t>
            </a:r>
            <a:endParaRPr lang="en-US" altLang="ja-JP" sz="2800" dirty="0" smtClean="0">
              <a:solidFill>
                <a:srgbClr val="002060"/>
              </a:solidFill>
            </a:endParaRPr>
          </a:p>
        </p:txBody>
      </p:sp>
      <p:sp>
        <p:nvSpPr>
          <p:cNvPr id="175" name="正方形/長方形 174"/>
          <p:cNvSpPr/>
          <p:nvPr/>
        </p:nvSpPr>
        <p:spPr>
          <a:xfrm>
            <a:off x="573608" y="1035120"/>
            <a:ext cx="2498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ja-JP" altLang="en-US" sz="2000" dirty="0" smtClean="0">
                <a:solidFill>
                  <a:srgbClr val="000066"/>
                </a:solidFill>
              </a:rPr>
              <a:t>絶対周波数測定</a:t>
            </a:r>
            <a:endParaRPr lang="en-US" altLang="ja-JP" sz="2000" dirty="0" smtClean="0">
              <a:solidFill>
                <a:srgbClr val="000066"/>
              </a:solidFill>
            </a:endParaRPr>
          </a:p>
        </p:txBody>
      </p:sp>
      <p:sp>
        <p:nvSpPr>
          <p:cNvPr id="176" name="正方形/長方形 175"/>
          <p:cNvSpPr/>
          <p:nvPr/>
        </p:nvSpPr>
        <p:spPr>
          <a:xfrm>
            <a:off x="1000100" y="1425347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000066"/>
                </a:solidFill>
              </a:rPr>
              <a:t>現在の“秒”の定義であるセシウム原子時計</a:t>
            </a:r>
            <a:r>
              <a:rPr lang="en-US" altLang="ja-JP" dirty="0" smtClean="0">
                <a:solidFill>
                  <a:srgbClr val="000066"/>
                </a:solidFill>
              </a:rPr>
              <a:t>(TAI:</a:t>
            </a:r>
            <a:r>
              <a:rPr lang="ja-JP" altLang="en-US" dirty="0" smtClean="0">
                <a:solidFill>
                  <a:srgbClr val="000066"/>
                </a:solidFill>
              </a:rPr>
              <a:t>国際原子時</a:t>
            </a:r>
            <a:r>
              <a:rPr lang="en-US" altLang="ja-JP" dirty="0" smtClean="0">
                <a:solidFill>
                  <a:srgbClr val="000066"/>
                </a:solidFill>
              </a:rPr>
              <a:t>)</a:t>
            </a:r>
            <a:r>
              <a:rPr lang="ja-JP" altLang="en-US" dirty="0" smtClean="0">
                <a:solidFill>
                  <a:srgbClr val="000066"/>
                </a:solidFill>
              </a:rPr>
              <a:t>に基づき</a:t>
            </a:r>
            <a:endParaRPr lang="en-US" altLang="ja-JP" dirty="0" smtClean="0">
              <a:solidFill>
                <a:srgbClr val="000066"/>
              </a:solidFill>
            </a:endParaRPr>
          </a:p>
          <a:p>
            <a:r>
              <a:rPr lang="ja-JP" altLang="en-US" dirty="0" smtClean="0">
                <a:solidFill>
                  <a:srgbClr val="000066"/>
                </a:solidFill>
              </a:rPr>
              <a:t>光格子時計の周波数を測定する</a:t>
            </a:r>
            <a:endParaRPr lang="ja-JP" altLang="en-US" dirty="0"/>
          </a:p>
        </p:txBody>
      </p:sp>
      <p:sp>
        <p:nvSpPr>
          <p:cNvPr id="177" name="正方形/長方形 176"/>
          <p:cNvSpPr/>
          <p:nvPr/>
        </p:nvSpPr>
        <p:spPr>
          <a:xfrm>
            <a:off x="4786314" y="6357958"/>
            <a:ext cx="4214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u="sng" dirty="0" smtClean="0">
                <a:solidFill>
                  <a:srgbClr val="000066"/>
                </a:solidFill>
              </a:rPr>
              <a:t>Collaboration with NMIJ/AIST in Tsukuba</a:t>
            </a:r>
            <a:endParaRPr lang="ja-JP" altLang="en-US" u="sng" dirty="0"/>
          </a:p>
        </p:txBody>
      </p:sp>
      <p:sp>
        <p:nvSpPr>
          <p:cNvPr id="178" name="正方形/長方形 177"/>
          <p:cNvSpPr/>
          <p:nvPr/>
        </p:nvSpPr>
        <p:spPr>
          <a:xfrm>
            <a:off x="571472" y="2169375"/>
            <a:ext cx="7726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000066"/>
                </a:solidFill>
              </a:rPr>
              <a:t>第１回、２回目の測定 </a:t>
            </a:r>
            <a:r>
              <a:rPr lang="en-US" altLang="ja-JP" sz="2000" dirty="0" smtClean="0">
                <a:solidFill>
                  <a:srgbClr val="000066"/>
                </a:solidFill>
              </a:rPr>
              <a:t>(2005,2006): </a:t>
            </a:r>
          </a:p>
          <a:p>
            <a:r>
              <a:rPr lang="en-US" altLang="ja-JP" sz="2000" dirty="0" smtClean="0">
                <a:solidFill>
                  <a:srgbClr val="000066"/>
                </a:solidFill>
              </a:rPr>
              <a:t>		</a:t>
            </a:r>
            <a:r>
              <a:rPr lang="ja-JP" altLang="en-US" sz="2000" dirty="0" smtClean="0">
                <a:solidFill>
                  <a:srgbClr val="000066"/>
                </a:solidFill>
              </a:rPr>
              <a:t>東大</a:t>
            </a:r>
            <a:r>
              <a:rPr lang="ja-JP" altLang="en-US" sz="2000" dirty="0" err="1" smtClean="0">
                <a:solidFill>
                  <a:srgbClr val="000066"/>
                </a:solidFill>
              </a:rPr>
              <a:t>ー</a:t>
            </a:r>
            <a:r>
              <a:rPr lang="ja-JP" altLang="en-US" sz="2000" dirty="0" smtClean="0">
                <a:solidFill>
                  <a:srgbClr val="000066"/>
                </a:solidFill>
              </a:rPr>
              <a:t>産総研（つくば）間を</a:t>
            </a:r>
            <a:r>
              <a:rPr lang="en-US" altLang="ja-JP" sz="2000" dirty="0" smtClean="0">
                <a:solidFill>
                  <a:srgbClr val="000066"/>
                </a:solidFill>
              </a:rPr>
              <a:t>GPS</a:t>
            </a:r>
            <a:r>
              <a:rPr lang="ja-JP" altLang="en-US" sz="2000" dirty="0" smtClean="0">
                <a:solidFill>
                  <a:srgbClr val="000066"/>
                </a:solidFill>
              </a:rPr>
              <a:t>リンクでつなぐ</a:t>
            </a:r>
            <a:endParaRPr lang="ja-JP" altLang="en-US" sz="2000" dirty="0"/>
          </a:p>
        </p:txBody>
      </p:sp>
      <p:pic>
        <p:nvPicPr>
          <p:cNvPr id="1434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156" y="2981634"/>
            <a:ext cx="5460649" cy="36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08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512" y="2942700"/>
            <a:ext cx="3637353" cy="24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-4764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Sr</a:t>
            </a:r>
            <a:r>
              <a:rPr kumimoji="0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原子の黒体輻射シフト</a:t>
            </a:r>
          </a:p>
        </p:txBody>
      </p:sp>
      <p:sp>
        <p:nvSpPr>
          <p:cNvPr id="11" name="Rectangle 152"/>
          <p:cNvSpPr>
            <a:spLocks noChangeArrowheads="1"/>
          </p:cNvSpPr>
          <p:nvPr/>
        </p:nvSpPr>
        <p:spPr bwMode="auto">
          <a:xfrm>
            <a:off x="1442717" y="3336094"/>
            <a:ext cx="499311" cy="24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600" dirty="0" smtClean="0">
                <a:latin typeface="Arial" charset="0"/>
              </a:rPr>
              <a:t>77K</a:t>
            </a:r>
            <a:endParaRPr lang="en-US" altLang="ja-JP" sz="1600" dirty="0">
              <a:latin typeface="Arial" charset="0"/>
            </a:endParaRPr>
          </a:p>
        </p:txBody>
      </p:sp>
      <p:sp>
        <p:nvSpPr>
          <p:cNvPr id="13" name="Line 151"/>
          <p:cNvSpPr>
            <a:spLocks noChangeShapeType="1"/>
          </p:cNvSpPr>
          <p:nvPr/>
        </p:nvSpPr>
        <p:spPr bwMode="auto">
          <a:xfrm flipV="1">
            <a:off x="1686931" y="3136103"/>
            <a:ext cx="0" cy="193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" name="Oval 149"/>
          <p:cNvSpPr>
            <a:spLocks noChangeArrowheads="1"/>
          </p:cNvSpPr>
          <p:nvPr/>
        </p:nvSpPr>
        <p:spPr bwMode="auto">
          <a:xfrm>
            <a:off x="1625395" y="3015380"/>
            <a:ext cx="123072" cy="1230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1096171" y="1800468"/>
            <a:ext cx="2486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altLang="ja-JP" sz="1400" dirty="0" smtClean="0"/>
              <a:t>S. G. </a:t>
            </a:r>
            <a:r>
              <a:rPr lang="en-US" altLang="ja-JP" sz="1400" dirty="0" err="1" smtClean="0"/>
              <a:t>Porsev</a:t>
            </a:r>
            <a:r>
              <a:rPr lang="en-US" altLang="ja-JP" sz="1400" dirty="0" smtClean="0"/>
              <a:t> and A. </a:t>
            </a:r>
            <a:r>
              <a:rPr lang="en-US" altLang="ja-JP" sz="1400" dirty="0" err="1" smtClean="0"/>
              <a:t>Derevianko</a:t>
            </a:r>
            <a:r>
              <a:rPr lang="en-US" altLang="ja-JP" sz="1400" dirty="0" smtClean="0"/>
              <a:t>, </a:t>
            </a:r>
          </a:p>
          <a:p>
            <a:pPr marL="457200" indent="-457200"/>
            <a:r>
              <a:rPr lang="en-US" altLang="ja-JP" sz="1400" dirty="0" smtClean="0"/>
              <a:t>PRA 74, 020502 (2006)</a:t>
            </a:r>
            <a:endParaRPr lang="en-US" altLang="ja-JP" sz="1400" dirty="0"/>
          </a:p>
        </p:txBody>
      </p:sp>
      <p:graphicFrame>
        <p:nvGraphicFramePr>
          <p:cNvPr id="30" name="Object 1"/>
          <p:cNvGraphicFramePr>
            <a:graphicFrameLocks noChangeAspect="1"/>
          </p:cNvGraphicFramePr>
          <p:nvPr/>
        </p:nvGraphicFramePr>
        <p:xfrm>
          <a:off x="990600" y="1435158"/>
          <a:ext cx="2128838" cy="338138"/>
        </p:xfrm>
        <a:graphic>
          <a:graphicData uri="http://schemas.openxmlformats.org/presentationml/2006/ole">
            <p:oleObj spid="_x0000_s35842" name="数式" r:id="rId5" imgW="1358640" imgH="215640" progId="Equation.3">
              <p:embed/>
            </p:oleObj>
          </a:graphicData>
        </a:graphic>
      </p:graphicFrame>
      <p:sp>
        <p:nvSpPr>
          <p:cNvPr id="31" name="Text Box 155"/>
          <p:cNvSpPr txBox="1">
            <a:spLocks noChangeArrowheads="1"/>
          </p:cNvSpPr>
          <p:nvPr/>
        </p:nvSpPr>
        <p:spPr bwMode="auto">
          <a:xfrm>
            <a:off x="729494" y="1028436"/>
            <a:ext cx="37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dirty="0" smtClean="0"/>
              <a:t>Calculated value for BBR of Sr at 300 K</a:t>
            </a:r>
            <a:endParaRPr lang="ja-JP" altLang="en-US" sz="1800" dirty="0"/>
          </a:p>
        </p:txBody>
      </p:sp>
      <p:sp>
        <p:nvSpPr>
          <p:cNvPr id="32" name="Oval 57"/>
          <p:cNvSpPr>
            <a:spLocks noChangeAspect="1" noChangeArrowheads="1"/>
          </p:cNvSpPr>
          <p:nvPr/>
        </p:nvSpPr>
        <p:spPr bwMode="auto">
          <a:xfrm>
            <a:off x="471038" y="1086226"/>
            <a:ext cx="230187" cy="23018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Text Box 155"/>
          <p:cNvSpPr txBox="1">
            <a:spLocks noChangeArrowheads="1"/>
          </p:cNvSpPr>
          <p:nvPr/>
        </p:nvSpPr>
        <p:spPr bwMode="auto">
          <a:xfrm>
            <a:off x="732772" y="2430948"/>
            <a:ext cx="3283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dirty="0" smtClean="0"/>
              <a:t>Temperature dependence of BBR</a:t>
            </a:r>
            <a:endParaRPr lang="ja-JP" altLang="en-US" sz="1800" dirty="0"/>
          </a:p>
        </p:txBody>
      </p:sp>
      <p:sp>
        <p:nvSpPr>
          <p:cNvPr id="34" name="Oval 57"/>
          <p:cNvSpPr>
            <a:spLocks noChangeAspect="1" noChangeArrowheads="1"/>
          </p:cNvSpPr>
          <p:nvPr/>
        </p:nvSpPr>
        <p:spPr bwMode="auto">
          <a:xfrm>
            <a:off x="474316" y="2497205"/>
            <a:ext cx="230187" cy="23018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右矢印 35"/>
          <p:cNvSpPr/>
          <p:nvPr/>
        </p:nvSpPr>
        <p:spPr>
          <a:xfrm>
            <a:off x="4599296" y="3456296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245436" y="3427438"/>
          <a:ext cx="1312863" cy="361950"/>
        </p:xfrm>
        <a:graphic>
          <a:graphicData uri="http://schemas.openxmlformats.org/presentationml/2006/ole">
            <p:oleObj spid="_x0000_s35844" name="数式" r:id="rId6" imgW="876240" imgH="241200" progId="Equation.3">
              <p:embed/>
            </p:oleObj>
          </a:graphicData>
        </a:graphic>
      </p:graphicFrame>
      <p:sp>
        <p:nvSpPr>
          <p:cNvPr id="37" name="正方形/長方形 36"/>
          <p:cNvSpPr/>
          <p:nvPr/>
        </p:nvSpPr>
        <p:spPr>
          <a:xfrm>
            <a:off x="6572264" y="3429000"/>
            <a:ext cx="2122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Arial" charset="0"/>
                <a:ea typeface="ＭＳ Ｐゴシック" pitchFamily="50" charset="-128"/>
              </a:rPr>
              <a:t>@ 77 K</a:t>
            </a:r>
            <a:r>
              <a:rPr lang="ja-JP" altLang="en-US" sz="1600" dirty="0" smtClean="0">
                <a:latin typeface="Arial" charset="0"/>
                <a:ea typeface="ＭＳ Ｐゴシック" pitchFamily="50" charset="-128"/>
              </a:rPr>
              <a:t>（ </a:t>
            </a:r>
            <a:r>
              <a:rPr lang="en-US" altLang="ja-JP" sz="1600" i="1" dirty="0" smtClean="0">
                <a:latin typeface="Arial" charset="0"/>
                <a:ea typeface="ＭＳ Ｐゴシック" pitchFamily="50" charset="-128"/>
              </a:rPr>
              <a:t>T</a:t>
            </a:r>
            <a:r>
              <a:rPr lang="en-US" altLang="ja-JP" sz="1600" dirty="0" smtClean="0">
                <a:latin typeface="Arial" charset="0"/>
                <a:ea typeface="ＭＳ Ｐゴシック" pitchFamily="50" charset="-128"/>
              </a:rPr>
              <a:t>=±0.1 K </a:t>
            </a:r>
            <a:r>
              <a:rPr lang="ja-JP" altLang="en-US" sz="1600" dirty="0" smtClean="0">
                <a:latin typeface="Arial" charset="0"/>
                <a:ea typeface="ＭＳ Ｐゴシック" pitchFamily="50" charset="-128"/>
              </a:rPr>
              <a:t>）</a:t>
            </a:r>
            <a:endParaRPr lang="ja-JP" altLang="en-US" sz="1600" dirty="0"/>
          </a:p>
        </p:txBody>
      </p:sp>
      <p:cxnSp>
        <p:nvCxnSpPr>
          <p:cNvPr id="39" name="直線コネクタ 38"/>
          <p:cNvCxnSpPr/>
          <p:nvPr/>
        </p:nvCxnSpPr>
        <p:spPr>
          <a:xfrm>
            <a:off x="5182486" y="3799838"/>
            <a:ext cx="3429024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974382" y="4286255"/>
            <a:ext cx="1240164" cy="35269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5" name="Object 1"/>
          <p:cNvGraphicFramePr>
            <a:graphicFrameLocks noChangeAspect="1"/>
          </p:cNvGraphicFramePr>
          <p:nvPr/>
        </p:nvGraphicFramePr>
        <p:xfrm>
          <a:off x="1082658" y="4286256"/>
          <a:ext cx="1060450" cy="328613"/>
        </p:xfrm>
        <a:graphic>
          <a:graphicData uri="http://schemas.openxmlformats.org/presentationml/2006/ole">
            <p:oleObj spid="_x0000_s35843" name="数式" r:id="rId7" imgW="736560" imgH="228600" progId="Equation.3">
              <p:embed/>
            </p:oleObj>
          </a:graphicData>
        </a:graphic>
      </p:graphicFrame>
      <p:grpSp>
        <p:nvGrpSpPr>
          <p:cNvPr id="43" name="グループ化 42"/>
          <p:cNvGrpSpPr/>
          <p:nvPr/>
        </p:nvGrpSpPr>
        <p:grpSpPr>
          <a:xfrm>
            <a:off x="4188521" y="4572008"/>
            <a:ext cx="4743445" cy="1432552"/>
            <a:chOff x="4188521" y="4572008"/>
            <a:chExt cx="4743445" cy="1432552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4646469" y="4711495"/>
              <a:ext cx="427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Cryogenic setup (77K with liquid Nitrogen) for Sr lattice clock</a:t>
              </a:r>
            </a:p>
          </p:txBody>
        </p:sp>
        <p:sp>
          <p:nvSpPr>
            <p:cNvPr id="28" name="Oval 57"/>
            <p:cNvSpPr>
              <a:spLocks noChangeAspect="1" noChangeArrowheads="1"/>
            </p:cNvSpPr>
            <p:nvPr/>
          </p:nvSpPr>
          <p:spPr bwMode="auto">
            <a:xfrm>
              <a:off x="4371363" y="4770449"/>
              <a:ext cx="230187" cy="23018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46306" y="5282999"/>
              <a:ext cx="4285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Measure BBR shift by comparing frequency </a:t>
              </a:r>
            </a:p>
            <a:p>
              <a:r>
                <a:rPr kumimoji="1" lang="en-US" altLang="ja-JP" dirty="0" smtClean="0"/>
                <a:t>with room-temperature Sr lattice clock</a:t>
              </a:r>
              <a:endParaRPr kumimoji="1" lang="ja-JP" altLang="en-US" dirty="0"/>
            </a:p>
          </p:txBody>
        </p:sp>
        <p:sp>
          <p:nvSpPr>
            <p:cNvPr id="41" name="Oval 57"/>
            <p:cNvSpPr>
              <a:spLocks noChangeAspect="1" noChangeArrowheads="1"/>
            </p:cNvSpPr>
            <p:nvPr/>
          </p:nvSpPr>
          <p:spPr bwMode="auto">
            <a:xfrm>
              <a:off x="4371200" y="5341953"/>
              <a:ext cx="230187" cy="23018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タイトル 1"/>
            <p:cNvSpPr txBox="1">
              <a:spLocks/>
            </p:cNvSpPr>
            <p:nvPr/>
          </p:nvSpPr>
          <p:spPr>
            <a:xfrm>
              <a:off x="4188521" y="4572008"/>
              <a:ext cx="4696399" cy="14325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6" name="Rectangle 152"/>
          <p:cNvSpPr>
            <a:spLocks noChangeArrowheads="1"/>
          </p:cNvSpPr>
          <p:nvPr/>
        </p:nvSpPr>
        <p:spPr bwMode="auto">
          <a:xfrm>
            <a:off x="3381745" y="4148898"/>
            <a:ext cx="592282" cy="24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600" dirty="0" smtClean="0">
                <a:latin typeface="Arial" charset="0"/>
              </a:rPr>
              <a:t>300K</a:t>
            </a:r>
            <a:endParaRPr lang="en-US" altLang="ja-JP" sz="1600" dirty="0">
              <a:latin typeface="Arial" charset="0"/>
            </a:endParaRPr>
          </a:p>
        </p:txBody>
      </p:sp>
      <p:sp>
        <p:nvSpPr>
          <p:cNvPr id="47" name="Oval 149"/>
          <p:cNvSpPr>
            <a:spLocks noChangeArrowheads="1"/>
          </p:cNvSpPr>
          <p:nvPr/>
        </p:nvSpPr>
        <p:spPr bwMode="auto">
          <a:xfrm>
            <a:off x="3657391" y="4685097"/>
            <a:ext cx="123072" cy="1230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" name="Line 151"/>
          <p:cNvSpPr>
            <a:spLocks noChangeShapeType="1"/>
          </p:cNvSpPr>
          <p:nvPr/>
        </p:nvSpPr>
        <p:spPr bwMode="auto">
          <a:xfrm>
            <a:off x="3668126" y="4399275"/>
            <a:ext cx="45719" cy="279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2" name="Group 232"/>
          <p:cNvGraphicFramePr>
            <a:graphicFrameLocks noGrp="1"/>
          </p:cNvGraphicFramePr>
          <p:nvPr/>
        </p:nvGraphicFramePr>
        <p:xfrm>
          <a:off x="4599296" y="1071546"/>
          <a:ext cx="3967161" cy="1621663"/>
        </p:xfrm>
        <a:graphic>
          <a:graphicData uri="http://schemas.openxmlformats.org/drawingml/2006/table">
            <a:tbl>
              <a:tblPr/>
              <a:tblGrid>
                <a:gridCol w="1716088"/>
                <a:gridCol w="2251073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 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Temperature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        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(K)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BBR shift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(uncertainty)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　　　　　　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(Hz)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  </a:t>
                      </a:r>
                      <a:r>
                        <a:rPr kumimoji="1" lang="ja-JP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300 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 </a:t>
                      </a:r>
                      <a:r>
                        <a:rPr kumimoji="1" lang="en-US" altLang="ja-JP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=±5 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）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　　　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2.4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(0.2)</a:t>
                      </a:r>
                      <a:endParaRPr kumimoji="1" lang="en-US" altLang="ja-JP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  </a:t>
                      </a:r>
                      <a:r>
                        <a:rPr kumimoji="1" lang="ja-JP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77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（ </a:t>
                      </a:r>
                      <a:r>
                        <a:rPr kumimoji="1" lang="en-US" altLang="ja-JP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=±5 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）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　　　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0.010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(0.005)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Object 0"/>
          <p:cNvGraphicFramePr>
            <a:graphicFrameLocks noChangeAspect="1"/>
          </p:cNvGraphicFramePr>
          <p:nvPr/>
        </p:nvGraphicFramePr>
        <p:xfrm>
          <a:off x="7331103" y="2869582"/>
          <a:ext cx="1312863" cy="361950"/>
        </p:xfrm>
        <a:graphic>
          <a:graphicData uri="http://schemas.openxmlformats.org/presentationml/2006/ole">
            <p:oleObj spid="_x0000_s35845" name="数式" r:id="rId8" imgW="876240" imgH="241200" progId="Equation.3">
              <p:embed/>
            </p:oleObj>
          </a:graphicData>
        </a:graphic>
      </p:graphicFrame>
      <p:cxnSp>
        <p:nvCxnSpPr>
          <p:cNvPr id="50" name="直線矢印コネクタ 49"/>
          <p:cNvCxnSpPr/>
          <p:nvPr/>
        </p:nvCxnSpPr>
        <p:spPr>
          <a:xfrm rot="5400000" flipH="1" flipV="1">
            <a:off x="7814006" y="2714620"/>
            <a:ext cx="285752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55"/>
          <p:cNvSpPr txBox="1">
            <a:spLocks noChangeArrowheads="1"/>
          </p:cNvSpPr>
          <p:nvPr/>
        </p:nvSpPr>
        <p:spPr bwMode="auto">
          <a:xfrm>
            <a:off x="7215206" y="2857496"/>
            <a:ext cx="1500198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角丸四角形 68"/>
          <p:cNvSpPr/>
          <p:nvPr/>
        </p:nvSpPr>
        <p:spPr>
          <a:xfrm>
            <a:off x="163290" y="4890404"/>
            <a:ext cx="4963886" cy="16736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" name="グループ化 74"/>
          <p:cNvGrpSpPr/>
          <p:nvPr/>
        </p:nvGrpSpPr>
        <p:grpSpPr>
          <a:xfrm>
            <a:off x="67354" y="927725"/>
            <a:ext cx="2275814" cy="3572107"/>
            <a:chOff x="475554" y="927725"/>
            <a:chExt cx="2275814" cy="3572107"/>
          </a:xfrm>
        </p:grpSpPr>
        <p:grpSp>
          <p:nvGrpSpPr>
            <p:cNvPr id="3" name="Group 116"/>
            <p:cNvGrpSpPr>
              <a:grpSpLocks/>
            </p:cNvGrpSpPr>
            <p:nvPr/>
          </p:nvGrpSpPr>
          <p:grpSpPr bwMode="auto">
            <a:xfrm>
              <a:off x="1385563" y="927725"/>
              <a:ext cx="1365805" cy="3572107"/>
              <a:chOff x="2400" y="528"/>
              <a:chExt cx="1248" cy="3264"/>
            </a:xfrm>
          </p:grpSpPr>
          <p:sp>
            <p:nvSpPr>
              <p:cNvPr id="5" name="Rectangle 89" descr="横線 (太)"/>
              <p:cNvSpPr>
                <a:spLocks noChangeArrowheads="1"/>
              </p:cNvSpPr>
              <p:nvPr/>
            </p:nvSpPr>
            <p:spPr bwMode="auto">
              <a:xfrm>
                <a:off x="2579" y="720"/>
                <a:ext cx="877" cy="2868"/>
              </a:xfrm>
              <a:prstGeom prst="rect">
                <a:avLst/>
              </a:prstGeom>
              <a:pattFill prst="dkHorz">
                <a:fgClr>
                  <a:srgbClr val="FF7C80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" name="Oval 113"/>
              <p:cNvSpPr>
                <a:spLocks noChangeArrowheads="1"/>
              </p:cNvSpPr>
              <p:nvPr/>
            </p:nvSpPr>
            <p:spPr bwMode="auto">
              <a:xfrm>
                <a:off x="2400" y="528"/>
                <a:ext cx="576" cy="326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" name="Oval 115"/>
              <p:cNvSpPr>
                <a:spLocks noChangeArrowheads="1"/>
              </p:cNvSpPr>
              <p:nvPr/>
            </p:nvSpPr>
            <p:spPr bwMode="auto">
              <a:xfrm>
                <a:off x="3072" y="528"/>
                <a:ext cx="576" cy="326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8" name="Oval 118"/>
            <p:cNvSpPr>
              <a:spLocks noChangeArrowheads="1"/>
            </p:cNvSpPr>
            <p:nvPr/>
          </p:nvSpPr>
          <p:spPr bwMode="auto">
            <a:xfrm>
              <a:off x="1985291" y="2257425"/>
              <a:ext cx="166348" cy="20465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1600"/>
            </a:p>
          </p:txBody>
        </p:sp>
        <p:sp>
          <p:nvSpPr>
            <p:cNvPr id="9" name="AutoShape 119"/>
            <p:cNvSpPr>
              <a:spLocks noChangeArrowheads="1"/>
            </p:cNvSpPr>
            <p:nvPr/>
          </p:nvSpPr>
          <p:spPr bwMode="auto">
            <a:xfrm>
              <a:off x="1982159" y="2960186"/>
              <a:ext cx="157593" cy="210124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00FF00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ja-JP" altLang="en-US" sz="1600"/>
            </a:p>
          </p:txBody>
        </p:sp>
        <p:sp>
          <p:nvSpPr>
            <p:cNvPr id="10" name="Line 156"/>
            <p:cNvSpPr>
              <a:spLocks noChangeShapeType="1"/>
            </p:cNvSpPr>
            <p:nvPr/>
          </p:nvSpPr>
          <p:spPr bwMode="auto">
            <a:xfrm flipV="1">
              <a:off x="1385563" y="2833068"/>
              <a:ext cx="262655" cy="2626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 sz="1600"/>
            </a:p>
          </p:txBody>
        </p:sp>
        <p:grpSp>
          <p:nvGrpSpPr>
            <p:cNvPr id="4" name="Group 176"/>
            <p:cNvGrpSpPr>
              <a:grpSpLocks/>
            </p:cNvGrpSpPr>
            <p:nvPr/>
          </p:nvGrpSpPr>
          <p:grpSpPr bwMode="auto">
            <a:xfrm>
              <a:off x="1448675" y="1503638"/>
              <a:ext cx="459646" cy="1312181"/>
              <a:chOff x="3262" y="1091"/>
              <a:chExt cx="420" cy="1199"/>
            </a:xfrm>
          </p:grpSpPr>
          <p:sp>
            <p:nvSpPr>
              <p:cNvPr id="12" name="Rectangle 108"/>
              <p:cNvSpPr>
                <a:spLocks noChangeArrowheads="1"/>
              </p:cNvSpPr>
              <p:nvPr/>
            </p:nvSpPr>
            <p:spPr bwMode="auto">
              <a:xfrm flipH="1">
                <a:off x="3348" y="2243"/>
                <a:ext cx="334" cy="4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/>
              </a:p>
            </p:txBody>
          </p:sp>
          <p:grpSp>
            <p:nvGrpSpPr>
              <p:cNvPr id="11" name="Group 161"/>
              <p:cNvGrpSpPr>
                <a:grpSpLocks/>
              </p:cNvGrpSpPr>
              <p:nvPr/>
            </p:nvGrpSpPr>
            <p:grpSpPr bwMode="auto">
              <a:xfrm>
                <a:off x="3262" y="1091"/>
                <a:ext cx="420" cy="1152"/>
                <a:chOff x="3262" y="1091"/>
                <a:chExt cx="420" cy="1152"/>
              </a:xfrm>
            </p:grpSpPr>
            <p:sp>
              <p:nvSpPr>
                <p:cNvPr id="14" name="Rectangle 106"/>
                <p:cNvSpPr>
                  <a:spLocks noChangeArrowheads="1"/>
                </p:cNvSpPr>
                <p:nvPr/>
              </p:nvSpPr>
              <p:spPr bwMode="auto">
                <a:xfrm flipH="1">
                  <a:off x="3408" y="1139"/>
                  <a:ext cx="32" cy="1104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z="1600"/>
                </a:p>
              </p:txBody>
            </p:sp>
            <p:sp>
              <p:nvSpPr>
                <p:cNvPr id="15" name="Rectangle 107"/>
                <p:cNvSpPr>
                  <a:spLocks noChangeArrowheads="1"/>
                </p:cNvSpPr>
                <p:nvPr/>
              </p:nvSpPr>
              <p:spPr bwMode="auto">
                <a:xfrm flipH="1">
                  <a:off x="3264" y="2195"/>
                  <a:ext cx="386" cy="47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z="1600"/>
                </a:p>
              </p:txBody>
            </p:sp>
            <p:sp>
              <p:nvSpPr>
                <p:cNvPr id="16" name="AutoShape 109"/>
                <p:cNvSpPr>
                  <a:spLocks noChangeArrowheads="1"/>
                </p:cNvSpPr>
                <p:nvPr/>
              </p:nvSpPr>
              <p:spPr bwMode="auto">
                <a:xfrm>
                  <a:off x="3650" y="2195"/>
                  <a:ext cx="32" cy="48"/>
                </a:xfrm>
                <a:prstGeom prst="rtTriangl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z="1600"/>
                </a:p>
              </p:txBody>
            </p:sp>
            <p:sp>
              <p:nvSpPr>
                <p:cNvPr id="17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3411" y="1139"/>
                  <a:ext cx="27" cy="0"/>
                </a:xfrm>
                <a:prstGeom prst="line">
                  <a:avLst/>
                </a:prstGeom>
                <a:noFill/>
                <a:ln w="9525">
                  <a:solidFill>
                    <a:srgbClr val="FFCC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z="1600"/>
                </a:p>
              </p:txBody>
            </p:sp>
            <p:sp>
              <p:nvSpPr>
                <p:cNvPr id="18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3411" y="2195"/>
                  <a:ext cx="27" cy="0"/>
                </a:xfrm>
                <a:prstGeom prst="line">
                  <a:avLst/>
                </a:prstGeom>
                <a:noFill/>
                <a:ln w="9525">
                  <a:solidFill>
                    <a:srgbClr val="FFCC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z="1600"/>
                </a:p>
              </p:txBody>
            </p:sp>
            <p:sp>
              <p:nvSpPr>
                <p:cNvPr id="19" name="Line 11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630" y="2219"/>
                  <a:ext cx="40" cy="0"/>
                </a:xfrm>
                <a:prstGeom prst="line">
                  <a:avLst/>
                </a:prstGeom>
                <a:noFill/>
                <a:ln w="9525">
                  <a:solidFill>
                    <a:srgbClr val="FFCC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z="1600"/>
                </a:p>
              </p:txBody>
            </p:sp>
            <p:sp>
              <p:nvSpPr>
                <p:cNvPr id="20" name="Rectangle 157"/>
                <p:cNvSpPr>
                  <a:spLocks noChangeArrowheads="1"/>
                </p:cNvSpPr>
                <p:nvPr/>
              </p:nvSpPr>
              <p:spPr bwMode="auto">
                <a:xfrm flipH="1">
                  <a:off x="3262" y="1091"/>
                  <a:ext cx="32" cy="1104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z="1600"/>
                </a:p>
              </p:txBody>
            </p:sp>
            <p:sp>
              <p:nvSpPr>
                <p:cNvPr id="21" name="Line 158"/>
                <p:cNvSpPr>
                  <a:spLocks noChangeShapeType="1"/>
                </p:cNvSpPr>
                <p:nvPr/>
              </p:nvSpPr>
              <p:spPr bwMode="auto">
                <a:xfrm>
                  <a:off x="3267" y="2194"/>
                  <a:ext cx="24" cy="4"/>
                </a:xfrm>
                <a:prstGeom prst="line">
                  <a:avLst/>
                </a:prstGeom>
                <a:noFill/>
                <a:ln w="9525">
                  <a:solidFill>
                    <a:srgbClr val="FFCC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z="1600"/>
                </a:p>
              </p:txBody>
            </p:sp>
            <p:sp>
              <p:nvSpPr>
                <p:cNvPr id="22" name="Rectangle 105"/>
                <p:cNvSpPr>
                  <a:spLocks noChangeArrowheads="1"/>
                </p:cNvSpPr>
                <p:nvPr/>
              </p:nvSpPr>
              <p:spPr bwMode="auto">
                <a:xfrm flipH="1">
                  <a:off x="3264" y="1091"/>
                  <a:ext cx="370" cy="61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z="1600"/>
                </a:p>
              </p:txBody>
            </p:sp>
            <p:sp>
              <p:nvSpPr>
                <p:cNvPr id="23" name="Line 159"/>
                <p:cNvSpPr>
                  <a:spLocks noChangeShapeType="1"/>
                </p:cNvSpPr>
                <p:nvPr/>
              </p:nvSpPr>
              <p:spPr bwMode="auto">
                <a:xfrm>
                  <a:off x="3268" y="1152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rgbClr val="FFCC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z="1600"/>
                </a:p>
              </p:txBody>
            </p:sp>
            <p:sp>
              <p:nvSpPr>
                <p:cNvPr id="24" name="Line 160"/>
                <p:cNvSpPr>
                  <a:spLocks noChangeShapeType="1"/>
                </p:cNvSpPr>
                <p:nvPr/>
              </p:nvSpPr>
              <p:spPr bwMode="auto">
                <a:xfrm>
                  <a:off x="3404" y="1152"/>
                  <a:ext cx="36" cy="0"/>
                </a:xfrm>
                <a:prstGeom prst="line">
                  <a:avLst/>
                </a:prstGeom>
                <a:noFill/>
                <a:ln w="9525">
                  <a:solidFill>
                    <a:srgbClr val="FFCC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z="1600"/>
                </a:p>
              </p:txBody>
            </p:sp>
            <p:sp>
              <p:nvSpPr>
                <p:cNvPr id="25" name="Line 102"/>
                <p:cNvSpPr>
                  <a:spLocks noChangeShapeType="1"/>
                </p:cNvSpPr>
                <p:nvPr/>
              </p:nvSpPr>
              <p:spPr bwMode="auto">
                <a:xfrm rot="-5400000">
                  <a:off x="3632" y="2219"/>
                  <a:ext cx="40" cy="0"/>
                </a:xfrm>
                <a:prstGeom prst="line">
                  <a:avLst/>
                </a:prstGeom>
                <a:noFill/>
                <a:ln w="9525">
                  <a:solidFill>
                    <a:srgbClr val="FFCC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z="1600"/>
                </a:p>
              </p:txBody>
            </p:sp>
          </p:grpSp>
        </p:grpSp>
        <p:sp>
          <p:nvSpPr>
            <p:cNvPr id="26" name="Rectangle 192"/>
            <p:cNvSpPr>
              <a:spLocks noChangeArrowheads="1"/>
            </p:cNvSpPr>
            <p:nvPr/>
          </p:nvSpPr>
          <p:spPr bwMode="auto">
            <a:xfrm>
              <a:off x="1485884" y="1596662"/>
              <a:ext cx="118195" cy="1116284"/>
            </a:xfrm>
            <a:prstGeom prst="rect">
              <a:avLst/>
            </a:prstGeom>
            <a:solidFill>
              <a:srgbClr val="CCECFF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1600"/>
            </a:p>
          </p:txBody>
        </p:sp>
        <p:grpSp>
          <p:nvGrpSpPr>
            <p:cNvPr id="13" name="Group 195"/>
            <p:cNvGrpSpPr>
              <a:grpSpLocks/>
            </p:cNvGrpSpPr>
            <p:nvPr/>
          </p:nvGrpSpPr>
          <p:grpSpPr bwMode="auto">
            <a:xfrm flipH="1">
              <a:off x="2168056" y="1506660"/>
              <a:ext cx="459646" cy="1312180"/>
              <a:chOff x="3262" y="1091"/>
              <a:chExt cx="420" cy="1199"/>
            </a:xfrm>
          </p:grpSpPr>
          <p:sp>
            <p:nvSpPr>
              <p:cNvPr id="28" name="Rectangle 196"/>
              <p:cNvSpPr>
                <a:spLocks noChangeArrowheads="1"/>
              </p:cNvSpPr>
              <p:nvPr/>
            </p:nvSpPr>
            <p:spPr bwMode="auto">
              <a:xfrm flipH="1">
                <a:off x="3348" y="2243"/>
                <a:ext cx="334" cy="4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/>
              </a:p>
            </p:txBody>
          </p:sp>
          <p:grpSp>
            <p:nvGrpSpPr>
              <p:cNvPr id="27" name="Group 197"/>
              <p:cNvGrpSpPr>
                <a:grpSpLocks/>
              </p:cNvGrpSpPr>
              <p:nvPr/>
            </p:nvGrpSpPr>
            <p:grpSpPr bwMode="auto">
              <a:xfrm>
                <a:off x="3262" y="1091"/>
                <a:ext cx="420" cy="1152"/>
                <a:chOff x="3262" y="1091"/>
                <a:chExt cx="420" cy="1152"/>
              </a:xfrm>
            </p:grpSpPr>
            <p:sp>
              <p:nvSpPr>
                <p:cNvPr id="30" name="Rectangle 198"/>
                <p:cNvSpPr>
                  <a:spLocks noChangeArrowheads="1"/>
                </p:cNvSpPr>
                <p:nvPr/>
              </p:nvSpPr>
              <p:spPr bwMode="auto">
                <a:xfrm flipH="1">
                  <a:off x="3408" y="1139"/>
                  <a:ext cx="32" cy="1104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z="1600"/>
                </a:p>
              </p:txBody>
            </p:sp>
            <p:sp>
              <p:nvSpPr>
                <p:cNvPr id="31" name="Rectangle 199"/>
                <p:cNvSpPr>
                  <a:spLocks noChangeArrowheads="1"/>
                </p:cNvSpPr>
                <p:nvPr/>
              </p:nvSpPr>
              <p:spPr bwMode="auto">
                <a:xfrm flipH="1">
                  <a:off x="3264" y="2195"/>
                  <a:ext cx="386" cy="47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z="1600"/>
                </a:p>
              </p:txBody>
            </p:sp>
            <p:sp>
              <p:nvSpPr>
                <p:cNvPr id="32" name="AutoShape 200"/>
                <p:cNvSpPr>
                  <a:spLocks noChangeArrowheads="1"/>
                </p:cNvSpPr>
                <p:nvPr/>
              </p:nvSpPr>
              <p:spPr bwMode="auto">
                <a:xfrm>
                  <a:off x="3650" y="2195"/>
                  <a:ext cx="32" cy="48"/>
                </a:xfrm>
                <a:prstGeom prst="rtTriangl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z="1600"/>
                </a:p>
              </p:txBody>
            </p:sp>
            <p:sp>
              <p:nvSpPr>
                <p:cNvPr id="33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3411" y="1139"/>
                  <a:ext cx="27" cy="0"/>
                </a:xfrm>
                <a:prstGeom prst="line">
                  <a:avLst/>
                </a:prstGeom>
                <a:noFill/>
                <a:ln w="9525">
                  <a:solidFill>
                    <a:srgbClr val="FFCC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z="1600"/>
                </a:p>
              </p:txBody>
            </p:sp>
            <p:sp>
              <p:nvSpPr>
                <p:cNvPr id="34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3411" y="2195"/>
                  <a:ext cx="27" cy="0"/>
                </a:xfrm>
                <a:prstGeom prst="line">
                  <a:avLst/>
                </a:prstGeom>
                <a:noFill/>
                <a:ln w="9525">
                  <a:solidFill>
                    <a:srgbClr val="FFCC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z="1600"/>
                </a:p>
              </p:txBody>
            </p:sp>
            <p:sp>
              <p:nvSpPr>
                <p:cNvPr id="35" name="Line 20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630" y="2219"/>
                  <a:ext cx="40" cy="0"/>
                </a:xfrm>
                <a:prstGeom prst="line">
                  <a:avLst/>
                </a:prstGeom>
                <a:noFill/>
                <a:ln w="9525">
                  <a:solidFill>
                    <a:srgbClr val="FFCC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z="1600"/>
                </a:p>
              </p:txBody>
            </p:sp>
            <p:sp>
              <p:nvSpPr>
                <p:cNvPr id="36" name="Rectangle 204"/>
                <p:cNvSpPr>
                  <a:spLocks noChangeArrowheads="1"/>
                </p:cNvSpPr>
                <p:nvPr/>
              </p:nvSpPr>
              <p:spPr bwMode="auto">
                <a:xfrm flipH="1">
                  <a:off x="3262" y="1091"/>
                  <a:ext cx="32" cy="1104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z="1600"/>
                </a:p>
              </p:txBody>
            </p:sp>
            <p:sp>
              <p:nvSpPr>
                <p:cNvPr id="37" name="Line 205"/>
                <p:cNvSpPr>
                  <a:spLocks noChangeShapeType="1"/>
                </p:cNvSpPr>
                <p:nvPr/>
              </p:nvSpPr>
              <p:spPr bwMode="auto">
                <a:xfrm>
                  <a:off x="3267" y="2194"/>
                  <a:ext cx="24" cy="4"/>
                </a:xfrm>
                <a:prstGeom prst="line">
                  <a:avLst/>
                </a:prstGeom>
                <a:noFill/>
                <a:ln w="9525">
                  <a:solidFill>
                    <a:srgbClr val="FFCC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z="1600"/>
                </a:p>
              </p:txBody>
            </p:sp>
            <p:sp>
              <p:nvSpPr>
                <p:cNvPr id="38" name="Rectangle 206"/>
                <p:cNvSpPr>
                  <a:spLocks noChangeArrowheads="1"/>
                </p:cNvSpPr>
                <p:nvPr/>
              </p:nvSpPr>
              <p:spPr bwMode="auto">
                <a:xfrm flipH="1">
                  <a:off x="3264" y="1091"/>
                  <a:ext cx="370" cy="61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z="1600"/>
                </a:p>
              </p:txBody>
            </p:sp>
            <p:sp>
              <p:nvSpPr>
                <p:cNvPr id="39" name="Line 207"/>
                <p:cNvSpPr>
                  <a:spLocks noChangeShapeType="1"/>
                </p:cNvSpPr>
                <p:nvPr/>
              </p:nvSpPr>
              <p:spPr bwMode="auto">
                <a:xfrm>
                  <a:off x="3268" y="1152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rgbClr val="FFCC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z="1600"/>
                </a:p>
              </p:txBody>
            </p:sp>
            <p:sp>
              <p:nvSpPr>
                <p:cNvPr id="40" name="Line 208"/>
                <p:cNvSpPr>
                  <a:spLocks noChangeShapeType="1"/>
                </p:cNvSpPr>
                <p:nvPr/>
              </p:nvSpPr>
              <p:spPr bwMode="auto">
                <a:xfrm>
                  <a:off x="3404" y="1152"/>
                  <a:ext cx="36" cy="0"/>
                </a:xfrm>
                <a:prstGeom prst="line">
                  <a:avLst/>
                </a:prstGeom>
                <a:noFill/>
                <a:ln w="9525">
                  <a:solidFill>
                    <a:srgbClr val="FFCC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z="1600"/>
                </a:p>
              </p:txBody>
            </p:sp>
            <p:sp>
              <p:nvSpPr>
                <p:cNvPr id="41" name="Line 209"/>
                <p:cNvSpPr>
                  <a:spLocks noChangeShapeType="1"/>
                </p:cNvSpPr>
                <p:nvPr/>
              </p:nvSpPr>
              <p:spPr bwMode="auto">
                <a:xfrm rot="-5400000">
                  <a:off x="3632" y="2219"/>
                  <a:ext cx="40" cy="0"/>
                </a:xfrm>
                <a:prstGeom prst="line">
                  <a:avLst/>
                </a:prstGeom>
                <a:noFill/>
                <a:ln w="9525">
                  <a:solidFill>
                    <a:srgbClr val="FFCC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sz="1600"/>
                </a:p>
              </p:txBody>
            </p:sp>
          </p:grpSp>
        </p:grpSp>
        <p:sp>
          <p:nvSpPr>
            <p:cNvPr id="42" name="Rectangle 210"/>
            <p:cNvSpPr>
              <a:spLocks noChangeArrowheads="1"/>
            </p:cNvSpPr>
            <p:nvPr/>
          </p:nvSpPr>
          <p:spPr bwMode="auto">
            <a:xfrm flipH="1">
              <a:off x="2472298" y="1599684"/>
              <a:ext cx="118195" cy="1116283"/>
            </a:xfrm>
            <a:prstGeom prst="rect">
              <a:avLst/>
            </a:prstGeom>
            <a:solidFill>
              <a:srgbClr val="CCECFF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1600"/>
            </a:p>
          </p:txBody>
        </p:sp>
        <p:sp>
          <p:nvSpPr>
            <p:cNvPr id="43" name="Text Box 211"/>
            <p:cNvSpPr txBox="1">
              <a:spLocks noChangeArrowheads="1"/>
            </p:cNvSpPr>
            <p:nvPr/>
          </p:nvSpPr>
          <p:spPr bwMode="auto">
            <a:xfrm>
              <a:off x="822542" y="3092440"/>
              <a:ext cx="7279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Mirror</a:t>
              </a:r>
              <a:endParaRPr lang="ja-JP" altLang="en-US" sz="1600" dirty="0"/>
            </a:p>
          </p:txBody>
        </p:sp>
        <p:sp>
          <p:nvSpPr>
            <p:cNvPr id="44" name="Line 212"/>
            <p:cNvSpPr>
              <a:spLocks noChangeShapeType="1"/>
            </p:cNvSpPr>
            <p:nvPr/>
          </p:nvSpPr>
          <p:spPr bwMode="auto">
            <a:xfrm flipV="1">
              <a:off x="1309919" y="2307758"/>
              <a:ext cx="262655" cy="2626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45" name="Text Box 213"/>
            <p:cNvSpPr txBox="1">
              <a:spLocks noChangeArrowheads="1"/>
            </p:cNvSpPr>
            <p:nvPr/>
          </p:nvSpPr>
          <p:spPr bwMode="auto">
            <a:xfrm>
              <a:off x="475554" y="2355404"/>
              <a:ext cx="11913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1600" dirty="0" smtClean="0"/>
                <a:t>Liquid nitrogen</a:t>
              </a:r>
              <a:endParaRPr lang="en-US" altLang="ja-JP" sz="1600" dirty="0"/>
            </a:p>
          </p:txBody>
        </p:sp>
        <p:sp>
          <p:nvSpPr>
            <p:cNvPr id="46" name="Line 215"/>
            <p:cNvSpPr>
              <a:spLocks noChangeShapeType="1"/>
            </p:cNvSpPr>
            <p:nvPr/>
          </p:nvSpPr>
          <p:spPr bwMode="auto">
            <a:xfrm flipV="1">
              <a:off x="1700748" y="3825685"/>
              <a:ext cx="262655" cy="2626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47" name="Text Box 216"/>
            <p:cNvSpPr txBox="1">
              <a:spLocks noChangeArrowheads="1"/>
            </p:cNvSpPr>
            <p:nvPr/>
          </p:nvSpPr>
          <p:spPr bwMode="auto">
            <a:xfrm>
              <a:off x="526589" y="3908509"/>
              <a:ext cx="14001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1600" dirty="0" smtClean="0"/>
                <a:t>Moving optical lattice</a:t>
              </a:r>
              <a:endParaRPr lang="ja-JP" altLang="en-US" sz="1600" dirty="0"/>
            </a:p>
          </p:txBody>
        </p:sp>
        <p:sp>
          <p:nvSpPr>
            <p:cNvPr id="48" name="AutoShape 119"/>
            <p:cNvSpPr>
              <a:spLocks noChangeArrowheads="1"/>
            </p:cNvSpPr>
            <p:nvPr/>
          </p:nvSpPr>
          <p:spPr bwMode="auto">
            <a:xfrm flipV="1">
              <a:off x="1983401" y="2463184"/>
              <a:ext cx="157593" cy="210124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00FF00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ja-JP" altLang="en-US" sz="160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117123" y="3293366"/>
              <a:ext cx="362735" cy="281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(1)</a:t>
              </a:r>
              <a:endParaRPr kumimoji="1" lang="ja-JP" altLang="en-US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50" name="Oval 118"/>
            <p:cNvSpPr>
              <a:spLocks noChangeArrowheads="1"/>
            </p:cNvSpPr>
            <p:nvPr/>
          </p:nvSpPr>
          <p:spPr bwMode="auto">
            <a:xfrm>
              <a:off x="1973096" y="3234728"/>
              <a:ext cx="166348" cy="20465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160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2117123" y="2948629"/>
              <a:ext cx="362735" cy="281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(2)</a:t>
              </a:r>
              <a:endParaRPr kumimoji="1" lang="ja-JP" altLang="en-US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52" name="AutoShape 119"/>
            <p:cNvSpPr>
              <a:spLocks noChangeArrowheads="1"/>
            </p:cNvSpPr>
            <p:nvPr/>
          </p:nvSpPr>
          <p:spPr bwMode="auto">
            <a:xfrm flipV="1">
              <a:off x="1982794" y="1948805"/>
              <a:ext cx="157593" cy="210124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FF0000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ja-JP" altLang="en-US" sz="1600"/>
            </a:p>
          </p:txBody>
        </p:sp>
        <p:sp>
          <p:nvSpPr>
            <p:cNvPr id="53" name="AutoShape 124"/>
            <p:cNvSpPr>
              <a:spLocks noChangeArrowheads="1"/>
            </p:cNvSpPr>
            <p:nvPr/>
          </p:nvSpPr>
          <p:spPr bwMode="auto">
            <a:xfrm>
              <a:off x="1933854" y="1367972"/>
              <a:ext cx="262655" cy="47715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ja-JP" altLang="en-US" sz="160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109452" y="1950590"/>
              <a:ext cx="362735" cy="281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(3)</a:t>
              </a:r>
              <a:endParaRPr kumimoji="1" lang="ja-JP" altLang="en-US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2109452" y="2415305"/>
              <a:ext cx="362735" cy="281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(4)</a:t>
              </a:r>
              <a:endParaRPr kumimoji="1" lang="ja-JP" altLang="en-US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378629" y="3293366"/>
              <a:ext cx="362735" cy="281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(5)</a:t>
              </a:r>
              <a:endParaRPr kumimoji="1" lang="ja-JP" altLang="en-US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grpSp>
        <p:nvGrpSpPr>
          <p:cNvPr id="29" name="グループ化 78"/>
          <p:cNvGrpSpPr/>
          <p:nvPr/>
        </p:nvGrpSpPr>
        <p:grpSpPr>
          <a:xfrm>
            <a:off x="5676656" y="1179716"/>
            <a:ext cx="3097934" cy="4143404"/>
            <a:chOff x="5546032" y="1000108"/>
            <a:chExt cx="3097934" cy="4143404"/>
          </a:xfrm>
        </p:grpSpPr>
        <p:pic>
          <p:nvPicPr>
            <p:cNvPr id="57" name="図 56" descr="LiN2_tank_2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6032" y="1000108"/>
              <a:ext cx="3097934" cy="4143404"/>
            </a:xfrm>
            <a:prstGeom prst="rect">
              <a:avLst/>
            </a:prstGeom>
          </p:spPr>
        </p:pic>
        <p:cxnSp>
          <p:nvCxnSpPr>
            <p:cNvPr id="58" name="直線矢印コネクタ 57"/>
            <p:cNvCxnSpPr/>
            <p:nvPr/>
          </p:nvCxnSpPr>
          <p:spPr>
            <a:xfrm>
              <a:off x="5694093" y="5000636"/>
              <a:ext cx="713870" cy="137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/>
            <p:cNvCxnSpPr/>
            <p:nvPr/>
          </p:nvCxnSpPr>
          <p:spPr>
            <a:xfrm rot="16200000" flipH="1">
              <a:off x="6536545" y="2107397"/>
              <a:ext cx="928694" cy="571504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5617470" y="1571612"/>
              <a:ext cx="2440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bg1"/>
                  </a:solidFill>
                </a:rPr>
                <a:t>Liquid nitrogen tank @ 77K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61" name="直線矢印コネクタ 60"/>
            <p:cNvCxnSpPr/>
            <p:nvPr/>
          </p:nvCxnSpPr>
          <p:spPr>
            <a:xfrm>
              <a:off x="6215074" y="4000504"/>
              <a:ext cx="348648" cy="24800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テキスト ボックス 61"/>
            <p:cNvSpPr txBox="1"/>
            <p:nvPr/>
          </p:nvSpPr>
          <p:spPr>
            <a:xfrm>
              <a:off x="5643570" y="3733388"/>
              <a:ext cx="727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chemeClr val="bg1"/>
                  </a:solidFill>
                </a:rPr>
                <a:t>M</a:t>
              </a:r>
              <a:r>
                <a:rPr kumimoji="1" lang="en-US" altLang="ja-JP" sz="1600" dirty="0" smtClean="0">
                  <a:solidFill>
                    <a:schemeClr val="bg1"/>
                  </a:solidFill>
                </a:rPr>
                <a:t>irror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690127" y="4629798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bg1"/>
                  </a:solidFill>
                </a:rPr>
                <a:t>20 mm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6" name="Rectangle 172"/>
          <p:cNvSpPr>
            <a:spLocks/>
          </p:cNvSpPr>
          <p:nvPr/>
        </p:nvSpPr>
        <p:spPr bwMode="auto">
          <a:xfrm>
            <a:off x="7875" y="121212"/>
            <a:ext cx="6574221" cy="74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ja-JP" altLang="en-US" sz="3200" dirty="0" smtClean="0">
                <a:solidFill>
                  <a:srgbClr val="7030A0"/>
                </a:solidFill>
                <a:latin typeface="Calibri" pitchFamily="34" charset="0"/>
              </a:rPr>
              <a:t>クライオ</a:t>
            </a:r>
            <a:r>
              <a:rPr lang="en-US" altLang="ja-JP" sz="3200" dirty="0" err="1" smtClean="0">
                <a:solidFill>
                  <a:srgbClr val="7030A0"/>
                </a:solidFill>
                <a:latin typeface="Calibri" pitchFamily="34" charset="0"/>
              </a:rPr>
              <a:t>Sr</a:t>
            </a:r>
            <a:r>
              <a:rPr lang="ja-JP" altLang="en-US" sz="3200" dirty="0" smtClean="0">
                <a:solidFill>
                  <a:srgbClr val="7030A0"/>
                </a:solidFill>
                <a:latin typeface="Calibri" pitchFamily="34" charset="0"/>
              </a:rPr>
              <a:t>光格子時計</a:t>
            </a:r>
            <a:endParaRPr lang="ja-JP" altLang="en-US" sz="32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00048" y="5045524"/>
            <a:ext cx="255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Blackbody radiation shift</a:t>
            </a:r>
            <a:endParaRPr kumimoji="1" lang="ja-JP" altLang="en-US" dirty="0"/>
          </a:p>
        </p:txBody>
      </p:sp>
      <p:graphicFrame>
        <p:nvGraphicFramePr>
          <p:cNvPr id="68" name="オブジェクト 67"/>
          <p:cNvGraphicFramePr>
            <a:graphicFrameLocks noChangeAspect="1"/>
          </p:cNvGraphicFramePr>
          <p:nvPr/>
        </p:nvGraphicFramePr>
        <p:xfrm>
          <a:off x="3257991" y="5022166"/>
          <a:ext cx="552009" cy="318395"/>
        </p:xfrm>
        <a:graphic>
          <a:graphicData uri="http://schemas.openxmlformats.org/presentationml/2006/ole">
            <p:oleObj spid="_x0000_s229378" name="数式" r:id="rId5" imgW="330120" imgH="190440" progId="Equation.3">
              <p:embed/>
            </p:oleObj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800173" y="6074235"/>
            <a:ext cx="410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002060"/>
                </a:solidFill>
              </a:rPr>
              <a:t>10</a:t>
            </a:r>
            <a:r>
              <a:rPr kumimoji="1" lang="en-US" altLang="ja-JP" u="sng" baseline="30000" dirty="0" smtClean="0">
                <a:solidFill>
                  <a:srgbClr val="002060"/>
                </a:solidFill>
              </a:rPr>
              <a:t>-19</a:t>
            </a:r>
            <a:r>
              <a:rPr kumimoji="1" lang="en-US" altLang="ja-JP" u="sng" dirty="0" smtClean="0">
                <a:solidFill>
                  <a:srgbClr val="002060"/>
                </a:solidFill>
              </a:rPr>
              <a:t> uncertainty achievable with </a:t>
            </a:r>
            <a:r>
              <a:rPr kumimoji="1" lang="en-US" altLang="ja-JP" i="1" u="sng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kumimoji="1" lang="en-US" altLang="ja-JP" i="1" u="sng" dirty="0" smtClean="0">
                <a:solidFill>
                  <a:srgbClr val="002060"/>
                </a:solidFill>
              </a:rPr>
              <a:t>T</a:t>
            </a:r>
            <a:r>
              <a:rPr kumimoji="1" lang="en-US" altLang="ja-JP" u="sng" dirty="0" smtClean="0">
                <a:solidFill>
                  <a:srgbClr val="002060"/>
                </a:solidFill>
              </a:rPr>
              <a:t>=0.1K</a:t>
            </a:r>
            <a:endParaRPr kumimoji="1" lang="ja-JP" altLang="en-US" u="sng" dirty="0">
              <a:solidFill>
                <a:srgbClr val="002060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383723" y="57347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At liquid nitrogen temperature (77K)	10mHz</a:t>
            </a:r>
            <a:endParaRPr lang="ja-JP" altLang="en-US" dirty="0"/>
          </a:p>
        </p:txBody>
      </p:sp>
      <p:sp>
        <p:nvSpPr>
          <p:cNvPr id="72" name="正方形/長方形 71"/>
          <p:cNvSpPr/>
          <p:nvPr/>
        </p:nvSpPr>
        <p:spPr>
          <a:xfrm>
            <a:off x="418052" y="5424197"/>
            <a:ext cx="4405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At room temperature (300K) 			2.4Hz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261387" y="1216915"/>
            <a:ext cx="2433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(1) Trap &amp; load </a:t>
            </a:r>
            <a:r>
              <a:rPr kumimoji="1" lang="en-US" altLang="ja-JP" sz="16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Sr</a:t>
            </a:r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atoms</a:t>
            </a:r>
            <a:endParaRPr kumimoji="1" lang="ja-JP" altLang="en-US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258671" y="1540759"/>
            <a:ext cx="316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 Move into liquid nitrogen tank</a:t>
            </a:r>
          </a:p>
          <a:p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   with moving lattice</a:t>
            </a:r>
            <a:endParaRPr kumimoji="1" lang="ja-JP" altLang="en-US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247785" y="2093211"/>
            <a:ext cx="3379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 Spectroscopy of clock transition</a:t>
            </a:r>
            <a:endParaRPr kumimoji="1" lang="ja-JP" altLang="en-US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253233" y="2433383"/>
            <a:ext cx="3153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r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 Move out of tank with moving</a:t>
            </a:r>
          </a:p>
          <a:p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  </a:t>
            </a:r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lattice</a:t>
            </a:r>
            <a:endParaRPr kumimoji="1" lang="ja-JP" altLang="en-US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258676" y="3002162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</a:t>
            </a:r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 Count excitation fraction of </a:t>
            </a:r>
          </a:p>
          <a:p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   </a:t>
            </a:r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atoms</a:t>
            </a:r>
            <a:endParaRPr kumimoji="1" lang="ja-JP" altLang="en-US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14282" y="188739"/>
            <a:ext cx="5786446" cy="81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kumimoji="0" lang="ja-JP" altLang="en-US" sz="3200" kern="0" dirty="0" smtClean="0">
                <a:solidFill>
                  <a:srgbClr val="000000"/>
                </a:solidFill>
              </a:rPr>
              <a:t>ミラー</a:t>
            </a:r>
            <a:r>
              <a:rPr kumimoji="0" lang="en-US" altLang="ja-JP" sz="3200" kern="0" dirty="0" smtClean="0">
                <a:solidFill>
                  <a:srgbClr val="000000"/>
                </a:solidFill>
              </a:rPr>
              <a:t>MOT &amp;</a:t>
            </a:r>
            <a:r>
              <a:rPr kumimoji="0" lang="ja-JP" altLang="en-US" sz="3200" kern="0" dirty="0" smtClean="0">
                <a:solidFill>
                  <a:srgbClr val="000000"/>
                </a:solidFill>
              </a:rPr>
              <a:t> クライオタンクへの移動光格子による原子の輸送</a:t>
            </a:r>
          </a:p>
        </p:txBody>
      </p:sp>
      <p:pic>
        <p:nvPicPr>
          <p:cNvPr id="30727" name="Picture 7" descr="C:\Documents and Settings\hachisu\デスクトップ\032209_dis\mov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000" y="1429200"/>
            <a:ext cx="3189923" cy="3950970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1908568" y="5715016"/>
            <a:ext cx="202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移動速度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24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cm/s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12804" y="6145150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移動距離： </a:t>
            </a:r>
            <a:r>
              <a:rPr kumimoji="1" lang="en-US" altLang="ja-JP" dirty="0" smtClean="0"/>
              <a:t>2.1 mm</a:t>
            </a:r>
          </a:p>
        </p:txBody>
      </p:sp>
      <p:sp>
        <p:nvSpPr>
          <p:cNvPr id="19" name="Oval 57"/>
          <p:cNvSpPr>
            <a:spLocks noChangeAspect="1" noChangeArrowheads="1"/>
          </p:cNvSpPr>
          <p:nvPr/>
        </p:nvSpPr>
        <p:spPr bwMode="auto">
          <a:xfrm>
            <a:off x="1644180" y="6212857"/>
            <a:ext cx="230187" cy="23018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Oval 57"/>
          <p:cNvSpPr>
            <a:spLocks noChangeAspect="1" noChangeArrowheads="1"/>
          </p:cNvSpPr>
          <p:nvPr/>
        </p:nvSpPr>
        <p:spPr bwMode="auto">
          <a:xfrm>
            <a:off x="1651085" y="5770581"/>
            <a:ext cx="230187" cy="23018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グループ化 22"/>
          <p:cNvGrpSpPr/>
          <p:nvPr/>
        </p:nvGrpSpPr>
        <p:grpSpPr>
          <a:xfrm>
            <a:off x="4643438" y="4934139"/>
            <a:ext cx="4000528" cy="1423820"/>
            <a:chOff x="4572001" y="4934139"/>
            <a:chExt cx="4000528" cy="1423820"/>
          </a:xfrm>
        </p:grpSpPr>
        <p:grpSp>
          <p:nvGrpSpPr>
            <p:cNvPr id="3" name="グループ化 16"/>
            <p:cNvGrpSpPr/>
            <p:nvPr/>
          </p:nvGrpSpPr>
          <p:grpSpPr>
            <a:xfrm>
              <a:off x="4724489" y="5032639"/>
              <a:ext cx="3755255" cy="1253881"/>
              <a:chOff x="4724489" y="5032639"/>
              <a:chExt cx="3755255" cy="1253881"/>
            </a:xfrm>
          </p:grpSpPr>
          <p:grpSp>
            <p:nvGrpSpPr>
              <p:cNvPr id="4" name="グループ化 14"/>
              <p:cNvGrpSpPr/>
              <p:nvPr/>
            </p:nvGrpSpPr>
            <p:grpSpPr>
              <a:xfrm>
                <a:off x="4724489" y="5032639"/>
                <a:ext cx="3755255" cy="1253881"/>
                <a:chOff x="4597484" y="5032639"/>
                <a:chExt cx="3755255" cy="1253881"/>
              </a:xfrm>
            </p:grpSpPr>
            <p:grpSp>
              <p:nvGrpSpPr>
                <p:cNvPr id="5" name="グループ化 11"/>
                <p:cNvGrpSpPr/>
                <p:nvPr/>
              </p:nvGrpSpPr>
              <p:grpSpPr>
                <a:xfrm>
                  <a:off x="4831262" y="5032639"/>
                  <a:ext cx="3521477" cy="1253881"/>
                  <a:chOff x="4907463" y="4626203"/>
                  <a:chExt cx="3521477" cy="1253881"/>
                </a:xfrm>
              </p:grpSpPr>
              <p:sp>
                <p:nvSpPr>
                  <p:cNvPr id="8" name="テキスト ボックス 7"/>
                  <p:cNvSpPr txBox="1"/>
                  <p:nvPr/>
                </p:nvSpPr>
                <p:spPr>
                  <a:xfrm>
                    <a:off x="4907463" y="4626203"/>
                    <a:ext cx="3521477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Clock excitation </a:t>
                    </a:r>
                    <a:r>
                      <a:rPr lang="en-US" altLang="ja-JP" dirty="0" smtClean="0"/>
                      <a:t>in cryogenic tank </a:t>
                    </a:r>
                  </a:p>
                  <a:p>
                    <a:r>
                      <a:rPr kumimoji="1" lang="en-US" altLang="ja-JP" dirty="0" smtClean="0"/>
                      <a:t>&amp; frequency comparison with room</a:t>
                    </a:r>
                  </a:p>
                  <a:p>
                    <a:r>
                      <a:rPr kumimoji="1" lang="en-US" altLang="ja-JP" dirty="0" smtClean="0"/>
                      <a:t>-temperature Sr lattice clock</a:t>
                    </a:r>
                  </a:p>
                </p:txBody>
              </p:sp>
              <p:sp>
                <p:nvSpPr>
                  <p:cNvPr id="9" name="テキスト ボックス 8"/>
                  <p:cNvSpPr txBox="1"/>
                  <p:nvPr/>
                </p:nvSpPr>
                <p:spPr>
                  <a:xfrm>
                    <a:off x="4909157" y="5510752"/>
                    <a:ext cx="325800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dirty="0" smtClean="0"/>
                      <a:t>Directly measure </a:t>
                    </a:r>
                    <a:r>
                      <a:rPr kumimoji="1" lang="en-US" altLang="ja-JP" dirty="0" smtClean="0"/>
                      <a:t>2.4Hz BBR shift</a:t>
                    </a:r>
                  </a:p>
                </p:txBody>
              </p:sp>
            </p:grpSp>
            <p:sp>
              <p:nvSpPr>
                <p:cNvPr id="14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597484" y="5101715"/>
                  <a:ext cx="230187" cy="2301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6" name="Oval 57"/>
              <p:cNvSpPr>
                <a:spLocks noChangeAspect="1" noChangeArrowheads="1"/>
              </p:cNvSpPr>
              <p:nvPr/>
            </p:nvSpPr>
            <p:spPr bwMode="auto">
              <a:xfrm>
                <a:off x="4724490" y="5986274"/>
                <a:ext cx="230187" cy="23018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2" name="タイトル 1"/>
            <p:cNvSpPr txBox="1">
              <a:spLocks/>
            </p:cNvSpPr>
            <p:nvPr/>
          </p:nvSpPr>
          <p:spPr>
            <a:xfrm>
              <a:off x="4572001" y="4934139"/>
              <a:ext cx="4000528" cy="142382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4604451" y="4092898"/>
            <a:ext cx="2813780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10</a:t>
            </a:r>
            <a:r>
              <a:rPr lang="en-US" altLang="ja-JP" baseline="30000" dirty="0" smtClean="0"/>
              <a:t>5</a:t>
            </a:r>
            <a:r>
              <a:rPr lang="en-US" altLang="ja-JP" dirty="0" smtClean="0"/>
              <a:t> atoms were transferred into cryogenic tank</a:t>
            </a:r>
            <a:endParaRPr kumimoji="1" lang="en-US" altLang="ja-JP" dirty="0" smtClean="0"/>
          </a:p>
        </p:txBody>
      </p:sp>
      <p:pic>
        <p:nvPicPr>
          <p:cNvPr id="21" name="図 20" descr="LiN2_tank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6985" y="-1"/>
            <a:ext cx="2497015" cy="3339691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 rot="16200000" flipH="1">
            <a:off x="7008193" y="817143"/>
            <a:ext cx="928694" cy="571504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677084" y="325316"/>
            <a:ext cx="244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Liquid nitrogen tank @ 77K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7170310" y="2340963"/>
            <a:ext cx="348648" cy="2480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6598806" y="2073847"/>
            <a:ext cx="727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M</a:t>
            </a:r>
            <a:r>
              <a:rPr kumimoji="1" lang="en-US" altLang="ja-JP" sz="1600" dirty="0" smtClean="0">
                <a:solidFill>
                  <a:schemeClr val="bg1"/>
                </a:solidFill>
              </a:rPr>
              <a:t>irror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500166" y="1714488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Mirror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rot="10800000">
            <a:off x="7929586" y="2676868"/>
            <a:ext cx="642942" cy="252066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8358214" y="2876132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Hole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57488" y="1416594"/>
            <a:ext cx="157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Cryogenic tank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734401" y="2928934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20</a:t>
            </a:r>
            <a:r>
              <a:rPr kumimoji="1" lang="en-US" altLang="ja-JP" sz="1600" dirty="0" smtClean="0">
                <a:solidFill>
                  <a:schemeClr val="bg1"/>
                </a:solidFill>
              </a:rPr>
              <a:t> mm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6734401" y="3214686"/>
            <a:ext cx="713870" cy="1375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9904" y="9721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</a:rPr>
              <a:t>まとめ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altLang="ja-JP" sz="2800" dirty="0" smtClean="0">
                <a:solidFill>
                  <a:srgbClr val="002060"/>
                </a:solidFill>
                <a:sym typeface="Marlett" pitchFamily="2" charset="2"/>
              </a:rPr>
              <a:t>“</a:t>
            </a:r>
            <a:r>
              <a:rPr lang="ja-JP" altLang="en-US" sz="2800" dirty="0" smtClean="0">
                <a:solidFill>
                  <a:srgbClr val="002060"/>
                </a:solidFill>
                <a:sym typeface="Marlett" pitchFamily="2" charset="2"/>
              </a:rPr>
              <a:t>光格子時計</a:t>
            </a:r>
            <a:r>
              <a:rPr lang="en-US" altLang="ja-JP" sz="2800" dirty="0" smtClean="0">
                <a:solidFill>
                  <a:srgbClr val="002060"/>
                </a:solidFill>
                <a:sym typeface="Marlett" pitchFamily="2" charset="2"/>
              </a:rPr>
              <a:t>”</a:t>
            </a:r>
          </a:p>
          <a:p>
            <a:pPr lvl="1">
              <a:lnSpc>
                <a:spcPct val="80000"/>
              </a:lnSpc>
              <a:buFontTx/>
              <a:buChar char="–"/>
            </a:pPr>
            <a:r>
              <a:rPr lang="en-US" altLang="ja-JP" dirty="0" smtClean="0">
                <a:solidFill>
                  <a:srgbClr val="002060"/>
                </a:solidFill>
                <a:sym typeface="Marlett" pitchFamily="2" charset="2"/>
              </a:rPr>
              <a:t>18</a:t>
            </a:r>
            <a:r>
              <a:rPr lang="ja-JP" altLang="en-US" dirty="0" smtClean="0">
                <a:solidFill>
                  <a:srgbClr val="002060"/>
                </a:solidFill>
                <a:sym typeface="Marlett" pitchFamily="2" charset="2"/>
              </a:rPr>
              <a:t>桁で安定かつ正確な光時計が実現可能な系</a:t>
            </a:r>
            <a:endParaRPr lang="en-US" altLang="ja-JP" dirty="0" smtClean="0">
              <a:solidFill>
                <a:srgbClr val="002060"/>
              </a:solidFill>
              <a:sym typeface="Marlett" pitchFamily="2" charset="2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ja-JP" altLang="en-US" sz="2800" dirty="0" smtClean="0">
                <a:solidFill>
                  <a:srgbClr val="002060"/>
                </a:solidFill>
                <a:sym typeface="Marlett" pitchFamily="2" charset="2"/>
              </a:rPr>
              <a:t>光格子時計の絶対周波数測定</a:t>
            </a:r>
            <a:endParaRPr lang="en-US" altLang="ja-JP" sz="2800" dirty="0" smtClean="0">
              <a:solidFill>
                <a:srgbClr val="002060"/>
              </a:solidFill>
              <a:sym typeface="Marlett" pitchFamily="2" charset="2"/>
            </a:endParaRPr>
          </a:p>
          <a:p>
            <a:pPr lvl="1">
              <a:lnSpc>
                <a:spcPct val="80000"/>
              </a:lnSpc>
              <a:buFontTx/>
              <a:buChar char="–"/>
            </a:pPr>
            <a:r>
              <a:rPr lang="ja-JP" altLang="en-US" dirty="0" smtClean="0">
                <a:solidFill>
                  <a:srgbClr val="002060"/>
                </a:solidFill>
                <a:sym typeface="Marlett" pitchFamily="2" charset="2"/>
              </a:rPr>
              <a:t>３グループの値が</a:t>
            </a:r>
            <a:r>
              <a:rPr lang="en-US" altLang="ja-JP" dirty="0" smtClean="0">
                <a:solidFill>
                  <a:srgbClr val="002060"/>
                </a:solidFill>
                <a:sym typeface="Marlett" pitchFamily="2" charset="2"/>
              </a:rPr>
              <a:t>TAI</a:t>
            </a:r>
            <a:r>
              <a:rPr lang="ja-JP" altLang="en-US" dirty="0" smtClean="0">
                <a:solidFill>
                  <a:srgbClr val="002060"/>
                </a:solidFill>
                <a:sym typeface="Marlett" pitchFamily="2" charset="2"/>
              </a:rPr>
              <a:t>で制限される正確さで一致</a:t>
            </a:r>
            <a:endParaRPr lang="en-US" altLang="ja-JP" dirty="0" smtClean="0">
              <a:solidFill>
                <a:srgbClr val="002060"/>
              </a:solidFill>
              <a:sym typeface="Marlett" pitchFamily="2" charset="2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ja-JP" sz="2800" dirty="0" smtClean="0">
                <a:solidFill>
                  <a:srgbClr val="002060"/>
                </a:solidFill>
                <a:sym typeface="Marlett" pitchFamily="2" charset="2"/>
              </a:rPr>
              <a:t>1D &amp; 3D</a:t>
            </a:r>
            <a:r>
              <a:rPr lang="ja-JP" altLang="en-US" sz="2800" dirty="0" smtClean="0">
                <a:solidFill>
                  <a:srgbClr val="002060"/>
                </a:solidFill>
                <a:sym typeface="Marlett" pitchFamily="2" charset="2"/>
              </a:rPr>
              <a:t>光格子時計間の直接周波数比較</a:t>
            </a:r>
            <a:endParaRPr lang="en-US" altLang="ja-JP" sz="2800" dirty="0" smtClean="0">
              <a:solidFill>
                <a:srgbClr val="002060"/>
              </a:solidFill>
              <a:sym typeface="Marlett" pitchFamily="2" charset="2"/>
            </a:endParaRPr>
          </a:p>
          <a:p>
            <a:pPr lvl="1">
              <a:lnSpc>
                <a:spcPct val="80000"/>
              </a:lnSpc>
              <a:buFontTx/>
              <a:buChar char="–"/>
            </a:pPr>
            <a:r>
              <a:rPr lang="en-US" altLang="ja-JP" dirty="0" smtClean="0">
                <a:solidFill>
                  <a:srgbClr val="002060"/>
                </a:solidFill>
                <a:sym typeface="Marlett" pitchFamily="2" charset="2"/>
              </a:rPr>
              <a:t>SI limit</a:t>
            </a:r>
            <a:r>
              <a:rPr lang="ja-JP" altLang="en-US" dirty="0" smtClean="0">
                <a:solidFill>
                  <a:srgbClr val="002060"/>
                </a:solidFill>
                <a:sym typeface="Marlett" pitchFamily="2" charset="2"/>
              </a:rPr>
              <a:t>を超える光格子時計の性能評価が可能となった</a:t>
            </a:r>
            <a:endParaRPr lang="en-US" altLang="ja-JP" dirty="0" smtClean="0">
              <a:solidFill>
                <a:srgbClr val="002060"/>
              </a:solidFill>
              <a:sym typeface="Marlett" pitchFamily="2" charset="2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ja-JP" altLang="en-US" sz="2800" dirty="0" smtClean="0">
                <a:solidFill>
                  <a:srgbClr val="002060"/>
                </a:solidFill>
                <a:sym typeface="Marlett" pitchFamily="2" charset="2"/>
              </a:rPr>
              <a:t>更なる正確さ向上に向けて：</a:t>
            </a:r>
            <a:r>
              <a:rPr lang="en-US" altLang="ja-JP" sz="2800" dirty="0" smtClean="0">
                <a:solidFill>
                  <a:srgbClr val="002060"/>
                </a:solidFill>
                <a:sym typeface="Marlett" pitchFamily="2" charset="2"/>
              </a:rPr>
              <a:t>Hg</a:t>
            </a:r>
            <a:r>
              <a:rPr lang="ja-JP" altLang="en-US" sz="2800" dirty="0" smtClean="0">
                <a:solidFill>
                  <a:srgbClr val="002060"/>
                </a:solidFill>
                <a:sym typeface="Marlett" pitchFamily="2" charset="2"/>
              </a:rPr>
              <a:t>光格子時計、クライオ</a:t>
            </a:r>
            <a:endParaRPr lang="en-US" altLang="ja-JP" sz="2800" dirty="0" smtClean="0">
              <a:solidFill>
                <a:srgbClr val="002060"/>
              </a:solidFill>
              <a:sym typeface="Marlett" pitchFamily="2" charset="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ja-JP" sz="2800" dirty="0" smtClean="0">
                <a:solidFill>
                  <a:srgbClr val="002060"/>
                </a:solidFill>
                <a:sym typeface="Marlett" pitchFamily="2" charset="2"/>
              </a:rPr>
              <a:t>	</a:t>
            </a:r>
            <a:r>
              <a:rPr lang="en-US" altLang="ja-JP" sz="2800" dirty="0" err="1" smtClean="0">
                <a:solidFill>
                  <a:srgbClr val="002060"/>
                </a:solidFill>
                <a:sym typeface="Marlett" pitchFamily="2" charset="2"/>
              </a:rPr>
              <a:t>Sr</a:t>
            </a:r>
            <a:r>
              <a:rPr lang="ja-JP" altLang="en-US" sz="2800" dirty="0" smtClean="0">
                <a:solidFill>
                  <a:srgbClr val="002060"/>
                </a:solidFill>
                <a:sym typeface="Marlett" pitchFamily="2" charset="2"/>
              </a:rPr>
              <a:t>光格子時計</a:t>
            </a:r>
            <a:endParaRPr lang="en-US" altLang="ja-JP" sz="2800" dirty="0" smtClean="0">
              <a:solidFill>
                <a:srgbClr val="002060"/>
              </a:solidFill>
              <a:sym typeface="Marlett" pitchFamily="2" charset="2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ja-JP" altLang="en-US" sz="2800" dirty="0" smtClean="0">
                <a:solidFill>
                  <a:srgbClr val="002060"/>
                </a:solidFill>
                <a:sym typeface="Marlett" pitchFamily="2" charset="2"/>
              </a:rPr>
              <a:t>更なる安定度向上に向けて：時計レーザーの安定度</a:t>
            </a:r>
            <a:endParaRPr lang="en-US" altLang="ja-JP" sz="2800" dirty="0" smtClean="0">
              <a:solidFill>
                <a:srgbClr val="002060"/>
              </a:solidFill>
              <a:sym typeface="Marlett" pitchFamily="2" charset="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ja-JP" sz="2800" dirty="0" smtClean="0">
                <a:solidFill>
                  <a:srgbClr val="002060"/>
                </a:solidFill>
                <a:sym typeface="Marlett" pitchFamily="2" charset="2"/>
              </a:rPr>
              <a:t>	</a:t>
            </a:r>
            <a:r>
              <a:rPr lang="ja-JP" altLang="en-US" sz="2800" dirty="0" smtClean="0">
                <a:solidFill>
                  <a:srgbClr val="002060"/>
                </a:solidFill>
                <a:sym typeface="Marlett" pitchFamily="2" charset="2"/>
              </a:rPr>
              <a:t>向上、</a:t>
            </a:r>
            <a:r>
              <a:rPr lang="en-US" altLang="ja-JP" sz="2800" dirty="0" smtClean="0">
                <a:solidFill>
                  <a:srgbClr val="002060"/>
                </a:solidFill>
                <a:sym typeface="Marlett" pitchFamily="2" charset="2"/>
              </a:rPr>
              <a:t>QND</a:t>
            </a:r>
            <a:r>
              <a:rPr lang="ja-JP" altLang="en-US" sz="2800" dirty="0" err="1" smtClean="0">
                <a:solidFill>
                  <a:srgbClr val="002060"/>
                </a:solidFill>
                <a:sym typeface="Marlett" pitchFamily="2" charset="2"/>
              </a:rPr>
              <a:t>、</a:t>
            </a:r>
            <a:r>
              <a:rPr lang="ja-JP" altLang="en-US" sz="2800" dirty="0" smtClean="0">
                <a:solidFill>
                  <a:srgbClr val="002060"/>
                </a:solidFill>
                <a:sym typeface="Marlett" pitchFamily="2" charset="2"/>
              </a:rPr>
              <a:t>レーザー発振等のスキームの検討</a:t>
            </a:r>
            <a:endParaRPr lang="en-US" altLang="ja-JP" sz="2800" dirty="0" smtClean="0">
              <a:solidFill>
                <a:srgbClr val="002060"/>
              </a:solidFill>
              <a:sym typeface="Marlet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6" name="Object 4"/>
          <p:cNvGraphicFramePr>
            <a:graphicFrameLocks noChangeAspect="1"/>
          </p:cNvGraphicFramePr>
          <p:nvPr>
            <p:ph idx="1"/>
          </p:nvPr>
        </p:nvGraphicFramePr>
        <p:xfrm>
          <a:off x="-38100" y="428604"/>
          <a:ext cx="6410325" cy="3724275"/>
        </p:xfrm>
        <a:graphic>
          <a:graphicData uri="http://schemas.openxmlformats.org/presentationml/2006/ole">
            <p:oleObj spid="_x0000_s227330" name="Graph" r:id="rId4" imgW="4885920" imgH="2838240" progId="Origin50.Graph">
              <p:embed/>
            </p:oleObj>
          </a:graphicData>
        </a:graphic>
      </p:graphicFrame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93669"/>
            <a:ext cx="9144001" cy="563563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rgbClr val="002060"/>
                </a:solidFill>
              </a:rPr>
              <a:t>３グループによる</a:t>
            </a:r>
            <a:r>
              <a:rPr lang="en-US" altLang="ja-JP" sz="2800" baseline="30000" dirty="0" smtClean="0">
                <a:solidFill>
                  <a:srgbClr val="002060"/>
                </a:solidFill>
              </a:rPr>
              <a:t>87</a:t>
            </a:r>
            <a:r>
              <a:rPr lang="en-US" altLang="ja-JP" sz="2800" dirty="0" smtClean="0">
                <a:solidFill>
                  <a:srgbClr val="002060"/>
                </a:solidFill>
              </a:rPr>
              <a:t>Sr</a:t>
            </a:r>
            <a:r>
              <a:rPr lang="ja-JP" altLang="en-US" sz="2800" dirty="0" smtClean="0">
                <a:solidFill>
                  <a:srgbClr val="002060"/>
                </a:solidFill>
              </a:rPr>
              <a:t>光格子時計の絶対周波数測定</a:t>
            </a:r>
            <a:r>
              <a:rPr lang="en-US" altLang="ja-JP" sz="2800" dirty="0" smtClean="0">
                <a:solidFill>
                  <a:srgbClr val="002060"/>
                </a:solidFill>
              </a:rPr>
              <a:t> (2006)</a:t>
            </a:r>
            <a:endParaRPr lang="ja-JP" altLang="en-US" sz="2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23850" y="4370405"/>
            <a:ext cx="86407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r>
              <a:rPr lang="en-US" altLang="ja-JP" sz="1600">
                <a:solidFill>
                  <a:srgbClr val="0000CC"/>
                </a:solidFill>
                <a:latin typeface="Tahoma" pitchFamily="34" charset="0"/>
              </a:rPr>
              <a:t>JILA:            </a:t>
            </a:r>
            <a:r>
              <a:rPr lang="en-US" altLang="ja-JP" sz="1600">
                <a:solidFill>
                  <a:srgbClr val="993366"/>
                </a:solidFill>
                <a:latin typeface="Tahoma" pitchFamily="34" charset="0"/>
              </a:rPr>
              <a:t>A.D. Ludlow, M.M. Boyd, T. Zelevinsky, S.M. Foreman, S. Blatt, M. Notcutt,</a:t>
            </a:r>
          </a:p>
          <a:p>
            <a:r>
              <a:rPr lang="en-US" altLang="ja-JP" sz="1600">
                <a:solidFill>
                  <a:srgbClr val="993366"/>
                </a:solidFill>
                <a:latin typeface="Tahoma" pitchFamily="34" charset="0"/>
              </a:rPr>
              <a:t>                   T. Ido, and J. Ye, PRL 96, 033003 (2006)</a:t>
            </a:r>
          </a:p>
          <a:p>
            <a:r>
              <a:rPr lang="en-US" altLang="ja-JP" sz="1600">
                <a:solidFill>
                  <a:srgbClr val="FF0000"/>
                </a:solidFill>
                <a:latin typeface="Tahoma" pitchFamily="34" charset="0"/>
              </a:rPr>
              <a:t>Tokyo-NMIJ:</a:t>
            </a:r>
            <a:r>
              <a:rPr lang="en-US" altLang="ja-JP" sz="1600">
                <a:solidFill>
                  <a:srgbClr val="993366"/>
                </a:solidFill>
                <a:latin typeface="Tahoma" pitchFamily="34" charset="0"/>
              </a:rPr>
              <a:t> M. Takamoto, F.-L. Hong, R. Higashi, Y. Fujii, M. Imae, and H. Katori,</a:t>
            </a:r>
          </a:p>
          <a:p>
            <a:r>
              <a:rPr lang="en-US" altLang="ja-JP" sz="1600">
                <a:solidFill>
                  <a:srgbClr val="993366"/>
                </a:solidFill>
                <a:latin typeface="Tahoma" pitchFamily="34" charset="0"/>
              </a:rPr>
              <a:t>                   J. Phys. Soc. Jpn. </a:t>
            </a:r>
            <a:r>
              <a:rPr lang="en-US" altLang="ja-JP" sz="1600" u="sng">
                <a:solidFill>
                  <a:srgbClr val="993366"/>
                </a:solidFill>
                <a:latin typeface="Tahoma" pitchFamily="34" charset="0"/>
              </a:rPr>
              <a:t>75</a:t>
            </a:r>
            <a:r>
              <a:rPr lang="en-US" altLang="ja-JP" sz="1600">
                <a:solidFill>
                  <a:srgbClr val="993366"/>
                </a:solidFill>
                <a:latin typeface="Tahoma" pitchFamily="34" charset="0"/>
              </a:rPr>
              <a:t>, 104302 (2006).</a:t>
            </a:r>
          </a:p>
          <a:p>
            <a:r>
              <a:rPr lang="en-US" altLang="ja-JP" sz="1600">
                <a:solidFill>
                  <a:srgbClr val="006600"/>
                </a:solidFill>
                <a:latin typeface="Tahoma" pitchFamily="34" charset="0"/>
              </a:rPr>
              <a:t>SYRTE:</a:t>
            </a:r>
            <a:r>
              <a:rPr lang="en-US" altLang="ja-JP" sz="1600">
                <a:solidFill>
                  <a:srgbClr val="993366"/>
                </a:solidFill>
                <a:latin typeface="Tahoma" pitchFamily="34" charset="0"/>
              </a:rPr>
              <a:t>        R.L. Targat, X. Baillard, M. Fouche, A. Brusch, O. Tcherbakoff, G. D. Rovera,</a:t>
            </a:r>
          </a:p>
          <a:p>
            <a:r>
              <a:rPr lang="en-US" altLang="ja-JP" sz="1600">
                <a:solidFill>
                  <a:srgbClr val="993366"/>
                </a:solidFill>
                <a:latin typeface="Tahoma" pitchFamily="34" charset="0"/>
              </a:rPr>
              <a:t>                   and P. Lemonde, PRL 97, 130801 (2006).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3000364" y="6000768"/>
            <a:ext cx="29418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000" u="sng" dirty="0" smtClean="0">
                <a:solidFill>
                  <a:schemeClr val="accent2"/>
                </a:solidFill>
              </a:rPr>
              <a:t>１</a:t>
            </a:r>
            <a:r>
              <a:rPr lang="en-US" altLang="ja-JP" sz="2000" u="sng" dirty="0" smtClean="0">
                <a:solidFill>
                  <a:schemeClr val="accent2"/>
                </a:solidFill>
              </a:rPr>
              <a:t>σ</a:t>
            </a:r>
            <a:r>
              <a:rPr lang="ja-JP" altLang="en-US" sz="2000" u="sng" dirty="0" smtClean="0">
                <a:solidFill>
                  <a:schemeClr val="accent2"/>
                </a:solidFill>
              </a:rPr>
              <a:t>で互いのデータが一致</a:t>
            </a:r>
            <a:endParaRPr lang="ja-JP" altLang="en-US" sz="2000" u="sng" dirty="0">
              <a:solidFill>
                <a:schemeClr val="accent2"/>
              </a:solidFill>
            </a:endParaRPr>
          </a:p>
        </p:txBody>
      </p:sp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6553200" y="2895600"/>
          <a:ext cx="2276475" cy="469900"/>
        </p:xfrm>
        <a:graphic>
          <a:graphicData uri="http://schemas.openxmlformats.org/presentationml/2006/ole">
            <p:oleObj spid="_x0000_s227331" name="数式" r:id="rId5" imgW="1168200" imgH="241200" progId="Equation.3">
              <p:embed/>
            </p:oleObj>
          </a:graphicData>
        </a:graphic>
      </p:graphicFrame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6216650" y="3048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 descr="読売新聞2006-10-0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7788" y="609600"/>
            <a:ext cx="2716212" cy="6248400"/>
          </a:xfrm>
          <a:prstGeom prst="rect">
            <a:avLst/>
          </a:prstGeom>
          <a:noFill/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76200" y="228600"/>
            <a:ext cx="4038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ja-JP" altLang="ja-JP" sz="36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28600" y="8382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altLang="ja-JP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2006</a:t>
            </a:r>
            <a:r>
              <a:rPr lang="ja-JP" altLang="en-US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年</a:t>
            </a:r>
            <a:r>
              <a:rPr lang="en-US" altLang="ja-JP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en-US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14-15</a:t>
            </a:r>
            <a:r>
              <a:rPr lang="ja-JP" altLang="en-US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日に行われた</a:t>
            </a:r>
          </a:p>
          <a:p>
            <a:pPr marL="342900" indent="-342900" algn="l">
              <a:spcBef>
                <a:spcPct val="20000"/>
              </a:spcBef>
            </a:pPr>
            <a:r>
              <a:rPr lang="ja-JP" altLang="en-US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第１</a:t>
            </a:r>
            <a:r>
              <a:rPr lang="en-US" altLang="ja-JP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7</a:t>
            </a:r>
            <a:r>
              <a:rPr lang="ja-JP" altLang="en-US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回時間・周波数諮問委員会</a:t>
            </a:r>
            <a:r>
              <a:rPr lang="en-US" altLang="ja-JP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(CCTF)</a:t>
            </a:r>
          </a:p>
          <a:p>
            <a:pPr marL="342900" indent="-342900" algn="l">
              <a:spcBef>
                <a:spcPct val="20000"/>
              </a:spcBef>
            </a:pPr>
            <a:r>
              <a:rPr lang="ja-JP" altLang="en-US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において、</a:t>
            </a:r>
            <a:r>
              <a:rPr lang="en-US" altLang="ja-JP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ja-JP" altLang="en-US" dirty="0" err="1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つの</a:t>
            </a:r>
            <a:r>
              <a:rPr lang="ja-JP" altLang="en-US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光時計が“秒”の二次</a:t>
            </a:r>
          </a:p>
          <a:p>
            <a:pPr marL="342900" indent="-342900" algn="l">
              <a:spcBef>
                <a:spcPct val="20000"/>
              </a:spcBef>
            </a:pPr>
            <a:r>
              <a:rPr lang="ja-JP" altLang="en-US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表現に採択された。</a:t>
            </a:r>
          </a:p>
          <a:p>
            <a:pPr marL="342900" indent="-342900" algn="l">
              <a:spcBef>
                <a:spcPct val="20000"/>
              </a:spcBef>
            </a:pPr>
            <a:r>
              <a:rPr lang="ja-JP" altLang="en-US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「秒の二次表現」</a:t>
            </a:r>
          </a:p>
          <a:p>
            <a:pPr marL="342900" indent="-342900" algn="l">
              <a:spcBef>
                <a:spcPct val="20000"/>
              </a:spcBef>
            </a:pPr>
            <a:r>
              <a:rPr lang="ja-JP" altLang="en-US" dirty="0">
                <a:solidFill>
                  <a:schemeClr val="accent2"/>
                </a:solidFill>
                <a:latin typeface="HG丸ｺﾞｼｯｸM-PRO" pitchFamily="50" charset="-128"/>
                <a:ea typeface="HG丸ｺﾞｼｯｸM-PRO" pitchFamily="50" charset="-128"/>
              </a:rPr>
              <a:t>		“秒”の再定義の有力な候補種</a:t>
            </a:r>
          </a:p>
          <a:p>
            <a:pPr marL="342900" indent="-342900" algn="l">
              <a:spcBef>
                <a:spcPct val="20000"/>
              </a:spcBef>
            </a:pPr>
            <a:r>
              <a:rPr lang="ja-JP" altLang="en-US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４つの候補</a:t>
            </a:r>
          </a:p>
          <a:p>
            <a:pPr marL="342900" indent="-342900" algn="l">
              <a:spcBef>
                <a:spcPct val="20000"/>
              </a:spcBef>
            </a:pPr>
            <a:r>
              <a:rPr lang="ja-JP" altLang="en-US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	イオン時計（</a:t>
            </a:r>
            <a:r>
              <a:rPr lang="en-US" altLang="ja-JP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Hg</a:t>
            </a:r>
            <a:r>
              <a:rPr lang="en-US" altLang="ja-JP" baseline="30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+</a:t>
            </a:r>
            <a:r>
              <a:rPr lang="en-US" altLang="ja-JP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, </a:t>
            </a:r>
            <a:r>
              <a:rPr lang="en-US" altLang="ja-JP" dirty="0" err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Yb</a:t>
            </a:r>
            <a:r>
              <a:rPr lang="en-US" altLang="ja-JP" baseline="30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+</a:t>
            </a:r>
            <a:r>
              <a:rPr lang="en-US" altLang="ja-JP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, </a:t>
            </a:r>
            <a:r>
              <a:rPr lang="en-US" altLang="ja-JP" dirty="0" err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Sr</a:t>
            </a:r>
            <a:r>
              <a:rPr lang="en-US" altLang="ja-JP" baseline="30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+</a:t>
            </a:r>
            <a:r>
              <a:rPr lang="ja-JP" altLang="en-US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</a:p>
          <a:p>
            <a:pPr marL="342900" indent="-342900" algn="l">
              <a:spcBef>
                <a:spcPct val="20000"/>
              </a:spcBef>
            </a:pPr>
            <a:r>
              <a:rPr lang="ja-JP" altLang="en-US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	 </a:t>
            </a:r>
            <a:r>
              <a:rPr lang="en-US" altLang="ja-JP" dirty="0" err="1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Sr</a:t>
            </a:r>
            <a:r>
              <a:rPr lang="en-US" altLang="ja-JP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光格子時計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6172200" y="166688"/>
            <a:ext cx="297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800">
                <a:latin typeface="HG丸ｺﾞｼｯｸM-PRO" pitchFamily="50" charset="-128"/>
                <a:ea typeface="HG丸ｺﾞｼｯｸM-PRO" pitchFamily="50" charset="-128"/>
              </a:rPr>
              <a:t>2006</a:t>
            </a:r>
            <a:r>
              <a:rPr lang="ja-JP" altLang="en-US" sz="1800">
                <a:latin typeface="HG丸ｺﾞｼｯｸM-PRO" pitchFamily="50" charset="-128"/>
                <a:ea typeface="HG丸ｺﾞｼｯｸM-PRO" pitchFamily="50" charset="-128"/>
              </a:rPr>
              <a:t>年</a:t>
            </a:r>
            <a:r>
              <a:rPr lang="en-US" altLang="ja-JP" sz="1800"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en-US" sz="1800"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sz="1800">
                <a:latin typeface="HG丸ｺﾞｼｯｸM-PRO" pitchFamily="50" charset="-128"/>
                <a:ea typeface="HG丸ｺﾞｼｯｸM-PRO" pitchFamily="50" charset="-128"/>
              </a:rPr>
              <a:t>9</a:t>
            </a:r>
            <a:r>
              <a:rPr lang="ja-JP" altLang="en-US" sz="1800">
                <a:latin typeface="HG丸ｺﾞｼｯｸM-PRO" pitchFamily="50" charset="-128"/>
                <a:ea typeface="HG丸ｺﾞｼｯｸM-PRO" pitchFamily="50" charset="-128"/>
              </a:rPr>
              <a:t>日読売新聞</a:t>
            </a:r>
          </a:p>
        </p:txBody>
      </p:sp>
      <p:sp>
        <p:nvSpPr>
          <p:cNvPr id="7476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4038600" cy="762000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“秒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”の二次表現</a:t>
            </a:r>
            <a:endParaRPr lang="ja-JP" altLang="en-US" sz="3200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64" y="4724400"/>
            <a:ext cx="5772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114" y="4405784"/>
            <a:ext cx="5619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00" y="828000"/>
            <a:ext cx="8701464" cy="50292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-714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光格子時計</a:t>
            </a:r>
          </a:p>
        </p:txBody>
      </p:sp>
      <p:sp>
        <p:nvSpPr>
          <p:cNvPr id="4" name="円/楕円 3"/>
          <p:cNvSpPr/>
          <p:nvPr/>
        </p:nvSpPr>
        <p:spPr>
          <a:xfrm>
            <a:off x="4140000" y="285749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446886" y="2786058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6858016" y="278268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74706" y="228262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000100" y="2354058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925290" y="2496934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286248" y="285749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0000FF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000892" y="278266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0000FF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143372" y="297188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9933FF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0" y="5143512"/>
            <a:ext cx="9144000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12130" y="5214950"/>
            <a:ext cx="357166" cy="35716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12130" y="5527998"/>
            <a:ext cx="357166" cy="357166"/>
          </a:xfrm>
          <a:prstGeom prst="ellipse">
            <a:avLst/>
          </a:prstGeom>
          <a:gradFill flip="none" rotWithShape="1">
            <a:gsLst>
              <a:gs pos="0">
                <a:srgbClr val="0000FF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12154" y="5857892"/>
            <a:ext cx="357166" cy="357166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Text Box 155"/>
          <p:cNvSpPr txBox="1">
            <a:spLocks noChangeArrowheads="1"/>
          </p:cNvSpPr>
          <p:nvPr/>
        </p:nvSpPr>
        <p:spPr bwMode="auto">
          <a:xfrm>
            <a:off x="497882" y="52149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Sr</a:t>
            </a:r>
            <a:endParaRPr lang="ja-JP" altLang="en-US" sz="1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" name="Text Box 155"/>
          <p:cNvSpPr txBox="1">
            <a:spLocks noChangeArrowheads="1"/>
          </p:cNvSpPr>
          <p:nvPr/>
        </p:nvSpPr>
        <p:spPr bwMode="auto">
          <a:xfrm>
            <a:off x="498106" y="5531196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Yb</a:t>
            </a:r>
            <a:endParaRPr lang="ja-JP" altLang="en-US" sz="1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9" name="Text Box 155"/>
          <p:cNvSpPr txBox="1">
            <a:spLocks noChangeArrowheads="1"/>
          </p:cNvSpPr>
          <p:nvPr/>
        </p:nvSpPr>
        <p:spPr bwMode="auto">
          <a:xfrm>
            <a:off x="511530" y="5845750"/>
            <a:ext cx="47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Hg</a:t>
            </a:r>
            <a:endParaRPr lang="ja-JP" altLang="en-US" sz="1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864296" y="283740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0000FF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Text Box 155"/>
          <p:cNvSpPr txBox="1">
            <a:spLocks noChangeArrowheads="1"/>
          </p:cNvSpPr>
          <p:nvPr/>
        </p:nvSpPr>
        <p:spPr bwMode="auto">
          <a:xfrm>
            <a:off x="926510" y="5228598"/>
            <a:ext cx="7742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Tokyo(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日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), JILA(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米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), SYRTE(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仏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), NICT(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日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), LENS(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伊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), PTB(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独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), NPL(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英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), NIM 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中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ja-JP" altLang="en-US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" name="Text Box 155"/>
          <p:cNvSpPr txBox="1">
            <a:spLocks noChangeArrowheads="1"/>
          </p:cNvSpPr>
          <p:nvPr/>
        </p:nvSpPr>
        <p:spPr bwMode="auto">
          <a:xfrm>
            <a:off x="940158" y="5555294"/>
            <a:ext cx="7172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NIST(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米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), NMIJ/AIST(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日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),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INRIM(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伊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), Washington(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米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), KRISS(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韓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), Tokyo(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日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ja-JP" altLang="en-US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6" name="Text Box 155"/>
          <p:cNvSpPr txBox="1">
            <a:spLocks noChangeArrowheads="1"/>
          </p:cNvSpPr>
          <p:nvPr/>
        </p:nvSpPr>
        <p:spPr bwMode="auto">
          <a:xfrm>
            <a:off x="926510" y="5871540"/>
            <a:ext cx="22252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Tokyo(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日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), SYRTE(</a:t>
            </a:r>
            <a:r>
              <a:rPr lang="ja-JP" altLang="en-US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仏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ja-JP" altLang="en-US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711900" y="2786058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0000FF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125956" y="269760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0000FF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1068166" y="250030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9933FF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1068728" y="264037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389" y="4574122"/>
            <a:ext cx="2846205" cy="167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0" y="5199536"/>
            <a:ext cx="4176712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 dirty="0">
                <a:solidFill>
                  <a:srgbClr val="A50021"/>
                </a:solidFill>
                <a:cs typeface="Arial" charset="0"/>
              </a:rPr>
              <a:t>★ The ILS/UEC fiber length control system:</a:t>
            </a:r>
          </a:p>
          <a:p>
            <a:r>
              <a:rPr lang="nb-NO" altLang="ja-JP" sz="1500" dirty="0">
                <a:solidFill>
                  <a:srgbClr val="A50021"/>
                </a:solidFill>
                <a:cs typeface="Arial" charset="0"/>
              </a:rPr>
              <a:t>M. Musha </a:t>
            </a:r>
            <a:r>
              <a:rPr lang="nb-NO" altLang="ja-JP" sz="1500" i="1" dirty="0">
                <a:solidFill>
                  <a:srgbClr val="A50021"/>
                </a:solidFill>
                <a:cs typeface="Arial" charset="0"/>
              </a:rPr>
              <a:t>et al</a:t>
            </a:r>
            <a:r>
              <a:rPr lang="nb-NO" altLang="ja-JP" sz="1500" dirty="0">
                <a:solidFill>
                  <a:srgbClr val="A50021"/>
                </a:solidFill>
                <a:cs typeface="Arial" charset="0"/>
              </a:rPr>
              <a:t>., </a:t>
            </a:r>
            <a:r>
              <a:rPr lang="nb-NO" altLang="ja-JP" sz="1500" dirty="0" smtClean="0">
                <a:solidFill>
                  <a:srgbClr val="A50021"/>
                </a:solidFill>
                <a:cs typeface="Arial" charset="0"/>
              </a:rPr>
              <a:t>Opt. Exp. 16, 16459 </a:t>
            </a:r>
            <a:r>
              <a:rPr lang="nb-NO" altLang="ja-JP" sz="1500" dirty="0">
                <a:solidFill>
                  <a:srgbClr val="A50021"/>
                </a:solidFill>
                <a:cs typeface="Arial" charset="0"/>
              </a:rPr>
              <a:t>(</a:t>
            </a:r>
            <a:r>
              <a:rPr lang="nb-NO" altLang="ja-JP" sz="1500" dirty="0" smtClean="0">
                <a:solidFill>
                  <a:srgbClr val="A50021"/>
                </a:solidFill>
                <a:cs typeface="Arial" charset="0"/>
              </a:rPr>
              <a:t>2008).</a:t>
            </a:r>
            <a:endParaRPr lang="nb-NO" altLang="ja-JP" sz="1500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266246" name="Line 6"/>
          <p:cNvSpPr>
            <a:spLocks noChangeShapeType="1"/>
          </p:cNvSpPr>
          <p:nvPr/>
        </p:nvSpPr>
        <p:spPr bwMode="auto">
          <a:xfrm>
            <a:off x="3786182" y="5496535"/>
            <a:ext cx="36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4214810" y="5190739"/>
            <a:ext cx="1894493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800" dirty="0"/>
              <a:t>Fiber link stability:</a:t>
            </a:r>
          </a:p>
          <a:p>
            <a:pPr algn="ctr"/>
            <a:r>
              <a:rPr lang="en-US" altLang="ja-JP" sz="1800" dirty="0"/>
              <a:t>8</a:t>
            </a:r>
            <a:r>
              <a:rPr lang="en-US" altLang="ja-JP" sz="1800" dirty="0">
                <a:cs typeface="Arial" charset="0"/>
              </a:rPr>
              <a:t>x10</a:t>
            </a:r>
            <a:r>
              <a:rPr lang="en-US" altLang="ja-JP" sz="1800" baseline="30000" dirty="0">
                <a:cs typeface="Arial" charset="0"/>
              </a:rPr>
              <a:t>-16</a:t>
            </a:r>
            <a:r>
              <a:rPr lang="en-US" altLang="ja-JP" sz="1800" dirty="0">
                <a:cs typeface="Arial" charset="0"/>
              </a:rPr>
              <a:t> @ 1 </a:t>
            </a:r>
            <a:r>
              <a:rPr lang="en-US" altLang="ja-JP" sz="1800" dirty="0" smtClean="0">
                <a:cs typeface="Arial" charset="0"/>
              </a:rPr>
              <a:t>s</a:t>
            </a:r>
            <a:endParaRPr lang="en-US" altLang="ja-JP" sz="1800" dirty="0">
              <a:cs typeface="Arial" charset="0"/>
            </a:endParaRPr>
          </a:p>
        </p:txBody>
      </p:sp>
      <p:pic>
        <p:nvPicPr>
          <p:cNvPr id="8" name="Picture 3" descr="aa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891" y="1878675"/>
            <a:ext cx="3140792" cy="2621184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285287" y="2142396"/>
            <a:ext cx="1257425" cy="588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800" dirty="0">
                <a:solidFill>
                  <a:srgbClr val="FFFF00"/>
                </a:solidFill>
              </a:rPr>
              <a:t>Tsukuba</a:t>
            </a:r>
          </a:p>
          <a:p>
            <a:pPr algn="ctr"/>
            <a:r>
              <a:rPr lang="en-US" altLang="ja-JP" sz="1800" dirty="0">
                <a:solidFill>
                  <a:srgbClr val="FFFF00"/>
                </a:solidFill>
              </a:rPr>
              <a:t>(NMIJ/AIST)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29247" y="3194366"/>
            <a:ext cx="703493" cy="336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800">
                <a:solidFill>
                  <a:srgbClr val="CCFFCC"/>
                </a:solidFill>
              </a:rPr>
              <a:t>Tokyo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6720277" y="2340551"/>
            <a:ext cx="691029" cy="990776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029247" y="2611557"/>
            <a:ext cx="96635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800" dirty="0">
                <a:solidFill>
                  <a:schemeClr val="bg1"/>
                </a:solidFill>
                <a:cs typeface="Arial" charset="0"/>
              </a:rPr>
              <a:t>distance</a:t>
            </a:r>
          </a:p>
          <a:p>
            <a:pPr algn="ctr"/>
            <a:r>
              <a:rPr lang="en-US" altLang="ja-JP" sz="1800" dirty="0">
                <a:solidFill>
                  <a:schemeClr val="bg1"/>
                </a:solidFill>
                <a:latin typeface="Symbol" pitchFamily="18" charset="2"/>
                <a:cs typeface="Arial" charset="0"/>
              </a:rPr>
              <a:t>~ </a:t>
            </a:r>
            <a:r>
              <a:rPr lang="en-US" altLang="ja-JP" sz="1800" dirty="0">
                <a:solidFill>
                  <a:schemeClr val="bg1"/>
                </a:solidFill>
              </a:rPr>
              <a:t>50 km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804334" y="1428736"/>
            <a:ext cx="2922228" cy="369332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1800" dirty="0"/>
              <a:t>Fiber link in the </a:t>
            </a:r>
            <a:r>
              <a:rPr lang="en-US" altLang="ja-JP" sz="1800" dirty="0" smtClean="0"/>
              <a:t>experiment</a:t>
            </a:r>
            <a:endParaRPr lang="en-US" altLang="ja-JP" sz="1800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732644" flipH="1" flipV="1">
            <a:off x="6970930" y="2274985"/>
            <a:ext cx="376673" cy="528899"/>
            <a:chOff x="3742" y="2115"/>
            <a:chExt cx="227" cy="315"/>
          </a:xfrm>
        </p:grpSpPr>
        <p:sp>
          <p:nvSpPr>
            <p:cNvPr id="15" name="Arc 12"/>
            <p:cNvSpPr>
              <a:spLocks/>
            </p:cNvSpPr>
            <p:nvPr/>
          </p:nvSpPr>
          <p:spPr bwMode="auto">
            <a:xfrm>
              <a:off x="3878" y="2115"/>
              <a:ext cx="91" cy="2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Arc 13"/>
            <p:cNvSpPr>
              <a:spLocks/>
            </p:cNvSpPr>
            <p:nvPr/>
          </p:nvSpPr>
          <p:spPr bwMode="auto">
            <a:xfrm flipV="1">
              <a:off x="3742" y="2296"/>
              <a:ext cx="227" cy="13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311"/>
                <a:gd name="T2" fmla="*/ 21588 w 21600"/>
                <a:gd name="T3" fmla="*/ 22311 h 22311"/>
                <a:gd name="T4" fmla="*/ 0 w 21600"/>
                <a:gd name="T5" fmla="*/ 21600 h 22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1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37"/>
                    <a:pt x="21596" y="22074"/>
                    <a:pt x="21588" y="22311"/>
                  </a:cubicBezTo>
                </a:path>
                <a:path w="21600" h="2231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37"/>
                    <a:pt x="21596" y="22074"/>
                    <a:pt x="21588" y="223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 rot="3111985" flipV="1">
            <a:off x="6749473" y="2792264"/>
            <a:ext cx="330745" cy="616248"/>
            <a:chOff x="3742" y="2115"/>
            <a:chExt cx="227" cy="315"/>
          </a:xfrm>
        </p:grpSpPr>
        <p:sp>
          <p:nvSpPr>
            <p:cNvPr id="18" name="Arc 15"/>
            <p:cNvSpPr>
              <a:spLocks/>
            </p:cNvSpPr>
            <p:nvPr/>
          </p:nvSpPr>
          <p:spPr bwMode="auto">
            <a:xfrm>
              <a:off x="3878" y="2115"/>
              <a:ext cx="91" cy="2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Arc 16"/>
            <p:cNvSpPr>
              <a:spLocks/>
            </p:cNvSpPr>
            <p:nvPr/>
          </p:nvSpPr>
          <p:spPr bwMode="auto">
            <a:xfrm flipV="1">
              <a:off x="3742" y="2296"/>
              <a:ext cx="227" cy="13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311"/>
                <a:gd name="T2" fmla="*/ 21588 w 21600"/>
                <a:gd name="T3" fmla="*/ 22311 h 22311"/>
                <a:gd name="T4" fmla="*/ 0 w 21600"/>
                <a:gd name="T5" fmla="*/ 21600 h 22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1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37"/>
                    <a:pt x="21596" y="22074"/>
                    <a:pt x="21588" y="22311"/>
                  </a:cubicBezTo>
                </a:path>
                <a:path w="21600" h="2231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37"/>
                    <a:pt x="21596" y="22074"/>
                    <a:pt x="21588" y="223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6657959" y="3265761"/>
            <a:ext cx="126020" cy="132589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7348989" y="2274985"/>
            <a:ext cx="126019" cy="132589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159266" y="3002039"/>
            <a:ext cx="1281857" cy="64633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1800" dirty="0">
                <a:solidFill>
                  <a:srgbClr val="FF0000"/>
                </a:solidFill>
              </a:rPr>
              <a:t>fiber length</a:t>
            </a:r>
          </a:p>
          <a:p>
            <a:pPr algn="ctr"/>
            <a:r>
              <a:rPr lang="en-US" altLang="ja-JP" sz="1800" dirty="0">
                <a:solidFill>
                  <a:srgbClr val="FF0000"/>
                </a:solidFill>
              </a:rPr>
              <a:t>120 km</a:t>
            </a:r>
          </a:p>
        </p:txBody>
      </p:sp>
      <p:sp>
        <p:nvSpPr>
          <p:cNvPr id="24" name="タイトル 20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ja-JP" sz="2700" dirty="0" smtClean="0">
                <a:latin typeface="+mn-lt"/>
              </a:rPr>
              <a:t>120km coherent fiber link for frequency measurement of </a:t>
            </a:r>
            <a:br>
              <a:rPr lang="en-US" altLang="ja-JP" sz="2700" dirty="0" smtClean="0">
                <a:latin typeface="+mn-lt"/>
              </a:rPr>
            </a:br>
            <a:r>
              <a:rPr lang="en-US" altLang="ja-JP" sz="2700" dirty="0" err="1" smtClean="0">
                <a:latin typeface="+mn-lt"/>
              </a:rPr>
              <a:t>Sr</a:t>
            </a:r>
            <a:r>
              <a:rPr lang="en-US" altLang="ja-JP" sz="2700" dirty="0" smtClean="0">
                <a:latin typeface="+mn-lt"/>
              </a:rPr>
              <a:t> lattice clock (2008-09, collaboration with </a:t>
            </a:r>
            <a:r>
              <a:rPr lang="en-US" altLang="ja-JP" sz="2700" i="1" dirty="0" smtClean="0">
                <a:latin typeface="+mn-lt"/>
              </a:rPr>
              <a:t>NMIJ</a:t>
            </a:r>
            <a:r>
              <a:rPr lang="en-US" altLang="ja-JP" sz="2700" dirty="0" smtClean="0">
                <a:latin typeface="+mn-lt"/>
              </a:rPr>
              <a:t>&amp;</a:t>
            </a:r>
            <a:r>
              <a:rPr lang="en-US" altLang="ja-JP" sz="2700" i="1" dirty="0" smtClean="0">
                <a:latin typeface="+mn-lt"/>
              </a:rPr>
              <a:t>ILS/UEC</a:t>
            </a:r>
            <a:r>
              <a:rPr lang="en-US" altLang="ja-JP" sz="2700" dirty="0" smtClean="0">
                <a:latin typeface="+mn-lt"/>
              </a:rPr>
              <a:t>)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13783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178" y="1763026"/>
            <a:ext cx="5258585" cy="251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正方形/長方形 24"/>
          <p:cNvSpPr/>
          <p:nvPr/>
        </p:nvSpPr>
        <p:spPr>
          <a:xfrm>
            <a:off x="259775" y="4456594"/>
            <a:ext cx="524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“Measuring the frequency of a </a:t>
            </a:r>
            <a:r>
              <a:rPr lang="en-US" altLang="ja-JP" sz="1400" dirty="0" err="1" smtClean="0"/>
              <a:t>Sr</a:t>
            </a:r>
            <a:r>
              <a:rPr lang="en-US" altLang="ja-JP" sz="1400" dirty="0" smtClean="0"/>
              <a:t> optical lattice clock using a 120 km coherent optical transfer”, F. -L. Hong </a:t>
            </a:r>
            <a:r>
              <a:rPr lang="en-US" altLang="ja-JP" sz="1400" i="1" dirty="0" smtClean="0"/>
              <a:t>et al</a:t>
            </a:r>
            <a:r>
              <a:rPr lang="en-US" altLang="ja-JP" sz="1400" dirty="0" smtClean="0"/>
              <a:t>., Opt. </a:t>
            </a:r>
            <a:r>
              <a:rPr lang="en-US" altLang="ja-JP" sz="1400" dirty="0" err="1" smtClean="0"/>
              <a:t>Lett</a:t>
            </a:r>
            <a:r>
              <a:rPr lang="en-US" altLang="ja-JP" sz="1400" dirty="0" smtClean="0"/>
              <a:t>. 34, 692 (2009).</a:t>
            </a:r>
            <a:endParaRPr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500034" y="3571876"/>
            <a:ext cx="3500462" cy="1077218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600" dirty="0" smtClean="0"/>
              <a:t>Boulder/Paris/Tokyo</a:t>
            </a:r>
            <a:r>
              <a:rPr lang="ja-JP" altLang="en-US" sz="1600" dirty="0" smtClean="0">
                <a:cs typeface="Times New Roman" pitchFamily="18" charset="0"/>
              </a:rPr>
              <a:t>の光格子時計の周波数が高い正確さ（</a:t>
            </a:r>
            <a:r>
              <a:rPr lang="ja-JP" altLang="en-US" sz="1600" dirty="0" smtClean="0">
                <a:solidFill>
                  <a:schemeClr val="tx1"/>
                </a:solidFill>
                <a:latin typeface="Arial" charset="0"/>
              </a:rPr>
              <a:t>～</a:t>
            </a:r>
            <a:r>
              <a:rPr lang="en-US" altLang="ja-JP" sz="1600" dirty="0" smtClean="0">
                <a:solidFill>
                  <a:schemeClr val="tx1"/>
                </a:solidFill>
                <a:latin typeface="Arial" charset="0"/>
              </a:rPr>
              <a:t>6</a:t>
            </a:r>
            <a:r>
              <a:rPr lang="en-US" altLang="ja-JP" sz="16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×10</a:t>
            </a:r>
            <a:r>
              <a:rPr lang="en-US" altLang="ja-JP" sz="1600" baseline="30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-16</a:t>
            </a:r>
            <a:r>
              <a:rPr lang="ja-JP" altLang="en-US" sz="1600" dirty="0" smtClean="0">
                <a:cs typeface="Times New Roman" pitchFamily="18" charset="0"/>
              </a:rPr>
              <a:t>）で一致、国際原子時の不確かさでほぼ制限されている</a:t>
            </a:r>
            <a:endParaRPr lang="en-US" altLang="ja-JP" sz="1600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399513" y="1211263"/>
            <a:ext cx="416868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Tahoma" pitchFamily="34" charset="0"/>
              </a:rPr>
              <a:t>Tokyo-NMIJ (2006):  J. Phys. Soc. </a:t>
            </a:r>
            <a:r>
              <a:rPr lang="en-US" altLang="ja-JP" sz="1600" dirty="0" err="1">
                <a:solidFill>
                  <a:srgbClr val="FF0000"/>
                </a:solidFill>
                <a:latin typeface="Tahoma" pitchFamily="34" charset="0"/>
              </a:rPr>
              <a:t>Jpn</a:t>
            </a:r>
            <a:r>
              <a:rPr lang="en-US" altLang="ja-JP" sz="1600" dirty="0">
                <a:solidFill>
                  <a:srgbClr val="FF0000"/>
                </a:solidFill>
                <a:latin typeface="Tahoma" pitchFamily="34" charset="0"/>
              </a:rPr>
              <a:t>. </a:t>
            </a:r>
            <a:r>
              <a:rPr lang="en-US" altLang="ja-JP" sz="1600" u="sng" dirty="0">
                <a:solidFill>
                  <a:srgbClr val="FF0000"/>
                </a:solidFill>
                <a:latin typeface="Tahoma" pitchFamily="34" charset="0"/>
              </a:rPr>
              <a:t>75</a:t>
            </a:r>
            <a:r>
              <a:rPr lang="en-US" altLang="ja-JP" sz="1600" dirty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en-US" altLang="ja-JP" sz="1600" dirty="0" smtClean="0">
                <a:solidFill>
                  <a:srgbClr val="FF0000"/>
                </a:solidFill>
                <a:latin typeface="Tahoma" pitchFamily="34" charset="0"/>
              </a:rPr>
              <a:t>		</a:t>
            </a:r>
            <a:r>
              <a:rPr lang="ja-JP" altLang="en-US" sz="1600" dirty="0" smtClean="0">
                <a:solidFill>
                  <a:srgbClr val="FF0000"/>
                </a:solidFill>
                <a:latin typeface="Tahoma" pitchFamily="34" charset="0"/>
              </a:rPr>
              <a:t>　</a:t>
            </a:r>
            <a:r>
              <a:rPr lang="en-US" altLang="ja-JP" sz="1600" dirty="0" smtClean="0">
                <a:solidFill>
                  <a:srgbClr val="FF0000"/>
                </a:solidFill>
                <a:latin typeface="Tahoma" pitchFamily="34" charset="0"/>
              </a:rPr>
              <a:t>104302 </a:t>
            </a:r>
            <a:r>
              <a:rPr lang="en-US" altLang="ja-JP" sz="1600" dirty="0">
                <a:solidFill>
                  <a:srgbClr val="FF0000"/>
                </a:solidFill>
                <a:latin typeface="Tahoma" pitchFamily="34" charset="0"/>
              </a:rPr>
              <a:t>(2006</a:t>
            </a:r>
            <a:r>
              <a:rPr lang="en-US" altLang="ja-JP" sz="1600" dirty="0" smtClean="0">
                <a:solidFill>
                  <a:srgbClr val="FF0000"/>
                </a:solidFill>
                <a:latin typeface="Tahoma" pitchFamily="34" charset="0"/>
              </a:rPr>
              <a:t>)</a:t>
            </a:r>
            <a:endParaRPr lang="en-US" altLang="ja-JP" sz="1600" dirty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en-US" altLang="ja-JP" sz="1600" dirty="0">
                <a:solidFill>
                  <a:srgbClr val="008000"/>
                </a:solidFill>
                <a:latin typeface="Tahoma" pitchFamily="34" charset="0"/>
              </a:rPr>
              <a:t>SYRTE (2008</a:t>
            </a:r>
            <a:r>
              <a:rPr lang="en-US" altLang="ja-JP" sz="1600" dirty="0" smtClean="0">
                <a:solidFill>
                  <a:srgbClr val="008000"/>
                </a:solidFill>
                <a:latin typeface="Tahoma" pitchFamily="34" charset="0"/>
              </a:rPr>
              <a:t>):         Eur</a:t>
            </a:r>
            <a:r>
              <a:rPr lang="en-US" altLang="ja-JP" sz="1600" dirty="0">
                <a:solidFill>
                  <a:srgbClr val="008000"/>
                </a:solidFill>
                <a:latin typeface="Tahoma" pitchFamily="34" charset="0"/>
              </a:rPr>
              <a:t>. Phys. J. D, </a:t>
            </a:r>
            <a:r>
              <a:rPr lang="en-US" altLang="ja-JP" sz="1600" u="sng" dirty="0">
                <a:solidFill>
                  <a:srgbClr val="008000"/>
                </a:solidFill>
                <a:latin typeface="Tahoma" pitchFamily="34" charset="0"/>
              </a:rPr>
              <a:t>48</a:t>
            </a:r>
            <a:r>
              <a:rPr lang="en-US" altLang="ja-JP" sz="1600" dirty="0">
                <a:solidFill>
                  <a:srgbClr val="008000"/>
                </a:solidFill>
                <a:latin typeface="Tahoma" pitchFamily="34" charset="0"/>
              </a:rPr>
              <a:t>, </a:t>
            </a:r>
            <a:r>
              <a:rPr lang="en-US" altLang="ja-JP" sz="1600" dirty="0" smtClean="0">
                <a:solidFill>
                  <a:srgbClr val="008000"/>
                </a:solidFill>
                <a:latin typeface="Tahoma" pitchFamily="34" charset="0"/>
              </a:rPr>
              <a:t>11-		</a:t>
            </a:r>
            <a:r>
              <a:rPr lang="ja-JP" altLang="en-US" sz="1600" dirty="0" smtClean="0">
                <a:solidFill>
                  <a:srgbClr val="008000"/>
                </a:solidFill>
                <a:latin typeface="Tahoma" pitchFamily="34" charset="0"/>
              </a:rPr>
              <a:t>　</a:t>
            </a:r>
            <a:r>
              <a:rPr lang="en-US" altLang="ja-JP" sz="1600" dirty="0" smtClean="0">
                <a:solidFill>
                  <a:srgbClr val="008000"/>
                </a:solidFill>
                <a:latin typeface="Tahoma" pitchFamily="34" charset="0"/>
              </a:rPr>
              <a:t>17 </a:t>
            </a:r>
            <a:r>
              <a:rPr lang="en-US" altLang="ja-JP" sz="1600" dirty="0">
                <a:solidFill>
                  <a:srgbClr val="008000"/>
                </a:solidFill>
                <a:latin typeface="Tahoma" pitchFamily="34" charset="0"/>
              </a:rPr>
              <a:t>(2008)</a:t>
            </a:r>
          </a:p>
          <a:p>
            <a:r>
              <a:rPr lang="en-US" altLang="ja-JP" sz="1600" dirty="0">
                <a:solidFill>
                  <a:srgbClr val="0000CC"/>
                </a:solidFill>
                <a:latin typeface="Tahoma" pitchFamily="34" charset="0"/>
              </a:rPr>
              <a:t>JILA (2008):             </a:t>
            </a:r>
            <a:r>
              <a:rPr lang="en-US" altLang="ja-JP" sz="1600" dirty="0" err="1" smtClean="0">
                <a:solidFill>
                  <a:srgbClr val="0000CC"/>
                </a:solidFill>
                <a:latin typeface="Tahoma" pitchFamily="34" charset="0"/>
              </a:rPr>
              <a:t>Metrologia</a:t>
            </a:r>
            <a:r>
              <a:rPr lang="en-US" altLang="ja-JP" sz="160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altLang="ja-JP" sz="1600" u="sng" dirty="0" smtClean="0">
                <a:solidFill>
                  <a:srgbClr val="0000CC"/>
                </a:solidFill>
                <a:latin typeface="Tahoma" pitchFamily="34" charset="0"/>
              </a:rPr>
              <a:t>45</a:t>
            </a:r>
            <a:r>
              <a:rPr lang="en-US" altLang="ja-JP" sz="1600" dirty="0" smtClean="0">
                <a:solidFill>
                  <a:srgbClr val="0000CC"/>
                </a:solidFill>
                <a:latin typeface="Tahoma" pitchFamily="34" charset="0"/>
              </a:rPr>
              <a:t>, 539 		</a:t>
            </a:r>
            <a:r>
              <a:rPr lang="ja-JP" altLang="en-US" sz="1600" dirty="0" smtClean="0">
                <a:solidFill>
                  <a:srgbClr val="0000CC"/>
                </a:solidFill>
                <a:latin typeface="Tahoma" pitchFamily="34" charset="0"/>
              </a:rPr>
              <a:t>　</a:t>
            </a:r>
            <a:r>
              <a:rPr lang="en-US" altLang="ja-JP" sz="1600" dirty="0" smtClean="0">
                <a:solidFill>
                  <a:srgbClr val="0000CC"/>
                </a:solidFill>
                <a:latin typeface="Tahoma" pitchFamily="34" charset="0"/>
              </a:rPr>
              <a:t>(</a:t>
            </a:r>
            <a:r>
              <a:rPr lang="en-US" altLang="ja-JP" sz="1600" dirty="0">
                <a:solidFill>
                  <a:srgbClr val="0000CC"/>
                </a:solidFill>
                <a:latin typeface="Tahoma" pitchFamily="34" charset="0"/>
              </a:rPr>
              <a:t>2008</a:t>
            </a:r>
            <a:r>
              <a:rPr lang="en-US" altLang="ja-JP" sz="1600" dirty="0" smtClean="0">
                <a:solidFill>
                  <a:srgbClr val="0000CC"/>
                </a:solidFill>
                <a:latin typeface="Tahoma" pitchFamily="34" charset="0"/>
              </a:rPr>
              <a:t>)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  <a:latin typeface="Tahoma" pitchFamily="34" charset="0"/>
              </a:rPr>
              <a:t>Tokyo-NMIJ-UEC (2009):  Opt. </a:t>
            </a:r>
            <a:r>
              <a:rPr lang="en-US" altLang="ja-JP" sz="1600" dirty="0" err="1" smtClean="0">
                <a:solidFill>
                  <a:srgbClr val="FF0000"/>
                </a:solidFill>
                <a:latin typeface="Tahoma" pitchFamily="34" charset="0"/>
              </a:rPr>
              <a:t>Lett</a:t>
            </a:r>
            <a:r>
              <a:rPr lang="en-US" altLang="ja-JP" sz="1600" dirty="0" smtClean="0">
                <a:solidFill>
                  <a:srgbClr val="FF0000"/>
                </a:solidFill>
                <a:latin typeface="Tahoma" pitchFamily="34" charset="0"/>
              </a:rPr>
              <a:t>. </a:t>
            </a:r>
            <a:r>
              <a:rPr lang="en-US" altLang="ja-JP" sz="1600" u="sng" dirty="0" smtClean="0">
                <a:solidFill>
                  <a:srgbClr val="FF0000"/>
                </a:solidFill>
                <a:latin typeface="Tahoma" pitchFamily="34" charset="0"/>
              </a:rPr>
              <a:t>34</a:t>
            </a:r>
            <a:r>
              <a:rPr lang="en-US" altLang="ja-JP" sz="1600" dirty="0" smtClean="0">
                <a:solidFill>
                  <a:srgbClr val="FF0000"/>
                </a:solidFill>
                <a:latin typeface="Tahoma" pitchFamily="34" charset="0"/>
              </a:rPr>
              <a:t>, 		</a:t>
            </a:r>
            <a:r>
              <a:rPr lang="ja-JP" altLang="en-US" sz="1600" dirty="0" smtClean="0">
                <a:solidFill>
                  <a:srgbClr val="FF0000"/>
                </a:solidFill>
                <a:latin typeface="Tahoma" pitchFamily="34" charset="0"/>
              </a:rPr>
              <a:t>　                     </a:t>
            </a:r>
            <a:r>
              <a:rPr lang="en-US" altLang="ja-JP" sz="1600" dirty="0" smtClean="0">
                <a:solidFill>
                  <a:srgbClr val="FF0000"/>
                </a:solidFill>
                <a:latin typeface="Tahoma" pitchFamily="34" charset="0"/>
              </a:rPr>
              <a:t>692 (2009)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3" y="1244851"/>
            <a:ext cx="3960811" cy="211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13"/>
          <p:cNvGrpSpPr/>
          <p:nvPr/>
        </p:nvGrpSpPr>
        <p:grpSpPr>
          <a:xfrm>
            <a:off x="920710" y="4955457"/>
            <a:ext cx="7416389" cy="1825765"/>
            <a:chOff x="920710" y="4955457"/>
            <a:chExt cx="7416389" cy="1825765"/>
          </a:xfrm>
        </p:grpSpPr>
        <p:sp>
          <p:nvSpPr>
            <p:cNvPr id="17" name="Text Box 1233"/>
            <p:cNvSpPr txBox="1">
              <a:spLocks noChangeArrowheads="1"/>
            </p:cNvSpPr>
            <p:nvPr/>
          </p:nvSpPr>
          <p:spPr bwMode="auto">
            <a:xfrm>
              <a:off x="1214414" y="4955457"/>
              <a:ext cx="6929486" cy="830997"/>
            </a:xfrm>
            <a:prstGeom prst="rect">
              <a:avLst/>
            </a:prstGeom>
            <a:ln w="1905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２台の光格子時計を直接周波数比較することにより、セシウム時計に制限されない性能評価</a:t>
              </a:r>
              <a:endParaRPr lang="en-US" altLang="ja-JP" sz="2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920710" y="5857892"/>
              <a:ext cx="741638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ref.) </a:t>
              </a:r>
              <a:r>
                <a:rPr lang="ja-JP" altLang="en-US" dirty="0" smtClean="0"/>
                <a:t>光</a:t>
              </a:r>
              <a:r>
                <a:rPr lang="en-US" altLang="ja-JP" dirty="0" smtClean="0"/>
                <a:t>–</a:t>
              </a:r>
              <a:r>
                <a:rPr lang="ja-JP" altLang="en-US" dirty="0" smtClean="0"/>
                <a:t>光</a:t>
              </a:r>
              <a:r>
                <a:rPr lang="en-US" altLang="ja-JP" dirty="0" smtClean="0"/>
                <a:t> </a:t>
              </a:r>
              <a:r>
                <a:rPr lang="ja-JP" altLang="en-US" dirty="0" smtClean="0"/>
                <a:t>周波数比較</a:t>
              </a:r>
              <a:endParaRPr lang="en-US" altLang="ja-JP" dirty="0" smtClean="0"/>
            </a:p>
            <a:p>
              <a:r>
                <a:rPr lang="en-US" altLang="ja-JP" dirty="0" smtClean="0"/>
                <a:t>NPL (2004): </a:t>
              </a:r>
              <a:r>
                <a:rPr lang="en-US" altLang="ja-JP" dirty="0" err="1" smtClean="0"/>
                <a:t>Sr</a:t>
              </a:r>
              <a:r>
                <a:rPr lang="en-US" altLang="ja-JP" baseline="30000" dirty="0" smtClean="0"/>
                <a:t>+</a:t>
              </a:r>
              <a:r>
                <a:rPr lang="en-US" altLang="ja-JP" dirty="0" smtClean="0"/>
                <a:t>-</a:t>
              </a:r>
              <a:r>
                <a:rPr lang="en-US" altLang="ja-JP" dirty="0" err="1" smtClean="0"/>
                <a:t>Sr</a:t>
              </a:r>
              <a:r>
                <a:rPr lang="en-US" altLang="ja-JP" baseline="30000" dirty="0" smtClean="0"/>
                <a:t>+</a:t>
              </a:r>
              <a:r>
                <a:rPr lang="en-US" altLang="ja-JP" dirty="0" smtClean="0"/>
                <a:t>, PTB(2005): </a:t>
              </a:r>
              <a:r>
                <a:rPr lang="en-US" altLang="ja-JP" dirty="0" err="1" smtClean="0"/>
                <a:t>Yb</a:t>
              </a:r>
              <a:r>
                <a:rPr lang="en-US" altLang="ja-JP" baseline="30000" dirty="0" smtClean="0"/>
                <a:t>+</a:t>
              </a:r>
              <a:r>
                <a:rPr lang="en-US" altLang="ja-JP" dirty="0" smtClean="0"/>
                <a:t>-</a:t>
              </a:r>
              <a:r>
                <a:rPr lang="en-US" altLang="ja-JP" dirty="0" err="1" smtClean="0"/>
                <a:t>Yb</a:t>
              </a:r>
              <a:r>
                <a:rPr lang="en-US" altLang="ja-JP" baseline="30000" dirty="0" smtClean="0"/>
                <a:t>+</a:t>
              </a:r>
              <a:r>
                <a:rPr lang="en-US" altLang="ja-JP" dirty="0" smtClean="0"/>
                <a:t>, NIST(2008): Al</a:t>
              </a:r>
              <a:r>
                <a:rPr lang="en-US" altLang="ja-JP" baseline="30000" dirty="0" smtClean="0"/>
                <a:t>+</a:t>
              </a:r>
              <a:r>
                <a:rPr lang="en-US" altLang="ja-JP" dirty="0" smtClean="0"/>
                <a:t>-Hg</a:t>
              </a:r>
              <a:r>
                <a:rPr lang="en-US" altLang="ja-JP" baseline="30000" dirty="0" smtClean="0"/>
                <a:t>+</a:t>
              </a:r>
              <a:r>
                <a:rPr lang="en-US" altLang="ja-JP" dirty="0" smtClean="0"/>
                <a:t>, JILA(2008): </a:t>
              </a:r>
              <a:r>
                <a:rPr lang="en-US" altLang="ja-JP" dirty="0" err="1" smtClean="0"/>
                <a:t>Sr</a:t>
              </a:r>
              <a:r>
                <a:rPr lang="en-US" altLang="ja-JP" dirty="0" smtClean="0"/>
                <a:t>-Ca,</a:t>
              </a:r>
            </a:p>
            <a:p>
              <a:r>
                <a:rPr lang="en-US" altLang="ja-JP" dirty="0" smtClean="0"/>
                <a:t>NIST(2009): Al</a:t>
              </a:r>
              <a:r>
                <a:rPr lang="en-US" altLang="ja-JP" baseline="30000" dirty="0" smtClean="0"/>
                <a:t>+</a:t>
              </a:r>
              <a:r>
                <a:rPr lang="en-US" altLang="ja-JP" dirty="0" smtClean="0"/>
                <a:t>-Al</a:t>
              </a:r>
              <a:r>
                <a:rPr lang="en-US" altLang="ja-JP" baseline="30000" dirty="0" smtClean="0"/>
                <a:t>+</a:t>
              </a:r>
              <a:endParaRPr lang="ja-JP" altLang="en-US" dirty="0"/>
            </a:p>
          </p:txBody>
        </p:sp>
      </p:grpSp>
      <p:grpSp>
        <p:nvGrpSpPr>
          <p:cNvPr id="3" name="グループ化 18"/>
          <p:cNvGrpSpPr/>
          <p:nvPr/>
        </p:nvGrpSpPr>
        <p:grpSpPr>
          <a:xfrm>
            <a:off x="4429124" y="3490555"/>
            <a:ext cx="4365150" cy="1103478"/>
            <a:chOff x="57756" y="3429000"/>
            <a:chExt cx="4365150" cy="1103478"/>
          </a:xfrm>
        </p:grpSpPr>
        <p:grpSp>
          <p:nvGrpSpPr>
            <p:cNvPr id="4" name="グループ化 13"/>
            <p:cNvGrpSpPr/>
            <p:nvPr/>
          </p:nvGrpSpPr>
          <p:grpSpPr>
            <a:xfrm>
              <a:off x="57756" y="3429000"/>
              <a:ext cx="4365150" cy="867139"/>
              <a:chOff x="458008" y="4455943"/>
              <a:chExt cx="4365150" cy="867139"/>
            </a:xfrm>
          </p:grpSpPr>
          <p:sp>
            <p:nvSpPr>
              <p:cNvPr id="11" name="テキスト ボックス 10"/>
              <p:cNvSpPr txBox="1"/>
              <p:nvPr/>
            </p:nvSpPr>
            <p:spPr>
              <a:xfrm>
                <a:off x="458008" y="4455943"/>
                <a:ext cx="1798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r</a:t>
                </a:r>
                <a:r>
                  <a:rPr kumimoji="1" lang="en-US" altLang="ja-JP" sz="1600" dirty="0" smtClean="0"/>
                  <a:t>ef.) </a:t>
                </a:r>
                <a:r>
                  <a:rPr kumimoji="1" lang="en-US" altLang="ja-JP" sz="1600" dirty="0" err="1" smtClean="0"/>
                  <a:t>Yb</a:t>
                </a:r>
                <a:r>
                  <a:rPr kumimoji="1" lang="en-US" altLang="ja-JP" sz="1600" dirty="0" smtClean="0"/>
                  <a:t> lattice clock</a:t>
                </a:r>
                <a:endParaRPr kumimoji="1" lang="ja-JP" altLang="en-US" sz="1600" dirty="0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643809" y="4770213"/>
                <a:ext cx="41793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aseline="30000" dirty="0" smtClean="0"/>
                  <a:t>174</a:t>
                </a:r>
                <a:r>
                  <a:rPr lang="en-US" altLang="ja-JP" sz="1400" dirty="0" smtClean="0"/>
                  <a:t>Yb(boson): 518 294 025 309 217.8(0.9)Hz (1.5x10</a:t>
                </a:r>
                <a:r>
                  <a:rPr lang="en-US" altLang="ja-JP" sz="1400" baseline="30000" dirty="0" smtClean="0"/>
                  <a:t>-15</a:t>
                </a:r>
                <a:r>
                  <a:rPr lang="en-US" altLang="ja-JP" sz="1400" dirty="0" smtClean="0"/>
                  <a:t>)</a:t>
                </a:r>
                <a:endParaRPr lang="ja-JP" altLang="en-US" sz="1400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1328914" y="5015305"/>
                <a:ext cx="33868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400" dirty="0" smtClean="0"/>
                  <a:t>(NIST) N. </a:t>
                </a:r>
                <a:r>
                  <a:rPr lang="en-US" altLang="ja-JP" sz="1400" dirty="0" err="1" smtClean="0"/>
                  <a:t>Poli</a:t>
                </a:r>
                <a:r>
                  <a:rPr lang="en-US" altLang="ja-JP" sz="1400" dirty="0" smtClean="0"/>
                  <a:t> et al., PRA 77, 050501 (2008)</a:t>
                </a:r>
              </a:p>
            </p:txBody>
          </p:sp>
        </p:grpSp>
        <p:sp>
          <p:nvSpPr>
            <p:cNvPr id="18" name="正方形/長方形 17"/>
            <p:cNvSpPr/>
            <p:nvPr/>
          </p:nvSpPr>
          <p:spPr>
            <a:xfrm>
              <a:off x="243557" y="4224701"/>
              <a:ext cx="21707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aseline="30000" dirty="0" smtClean="0"/>
                <a:t>171</a:t>
              </a:r>
              <a:r>
                <a:rPr lang="en-US" altLang="ja-JP" sz="1400" dirty="0" smtClean="0"/>
                <a:t>Yb (</a:t>
              </a:r>
              <a:r>
                <a:rPr lang="en-US" altLang="ja-JP" sz="1400" dirty="0" err="1" smtClean="0"/>
                <a:t>fermion</a:t>
              </a:r>
              <a:r>
                <a:rPr lang="en-US" altLang="ja-JP" sz="1400" dirty="0" smtClean="0"/>
                <a:t>):  NIST, NMIJ</a:t>
              </a:r>
            </a:p>
          </p:txBody>
        </p:sp>
      </p:grpSp>
      <p:sp>
        <p:nvSpPr>
          <p:cNvPr id="22" name="タイトル 1"/>
          <p:cNvSpPr txBox="1">
            <a:spLocks/>
          </p:cNvSpPr>
          <p:nvPr/>
        </p:nvSpPr>
        <p:spPr>
          <a:xfrm>
            <a:off x="1071538" y="0"/>
            <a:ext cx="7019365" cy="130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３グループによる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Sr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光格子時計の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絶対周波数測定結果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(2008)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7496"/>
            <a:ext cx="2438400" cy="762000"/>
          </a:xfrm>
        </p:spPr>
        <p:txBody>
          <a:bodyPr/>
          <a:lstStyle/>
          <a:p>
            <a:r>
              <a:rPr lang="en-US" altLang="ja-JP" sz="3600" dirty="0">
                <a:solidFill>
                  <a:srgbClr val="000066"/>
                </a:solidFill>
                <a:latin typeface="+mn-lt"/>
              </a:rPr>
              <a:t>Outline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442" y="1400360"/>
            <a:ext cx="8517838" cy="4886160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 smtClean="0">
                <a:solidFill>
                  <a:srgbClr val="000066"/>
                </a:solidFill>
              </a:rPr>
              <a:t>時間・周波数標準のイントロダクション </a:t>
            </a:r>
            <a:r>
              <a:rPr lang="en-US" altLang="ja-JP" sz="2800" dirty="0" smtClean="0">
                <a:solidFill>
                  <a:srgbClr val="000066"/>
                </a:solidFill>
              </a:rPr>
              <a:t>: “</a:t>
            </a:r>
            <a:r>
              <a:rPr lang="ja-JP" altLang="en-US" sz="2800" dirty="0" smtClean="0">
                <a:solidFill>
                  <a:srgbClr val="000066"/>
                </a:solidFill>
              </a:rPr>
              <a:t>原子時計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現在の秒の定義</a:t>
            </a:r>
            <a:r>
              <a:rPr lang="en-US" altLang="ja-JP" sz="2400" dirty="0" smtClean="0">
                <a:solidFill>
                  <a:srgbClr val="000066"/>
                </a:solidFill>
              </a:rPr>
              <a:t>: “</a:t>
            </a:r>
            <a:r>
              <a:rPr lang="ja-JP" altLang="en-US" sz="2400" dirty="0" smtClean="0">
                <a:solidFill>
                  <a:srgbClr val="000066"/>
                </a:solidFill>
              </a:rPr>
              <a:t>セシウム原子時計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次世代の原子時計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: “</a:t>
            </a:r>
            <a:r>
              <a:rPr lang="ja-JP" altLang="en-US" sz="2400" dirty="0" smtClean="0">
                <a:solidFill>
                  <a:srgbClr val="000066"/>
                </a:solidFill>
              </a:rPr>
              <a:t>イオン時計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  <a:r>
              <a:rPr lang="ja-JP" altLang="en-US" sz="2400" dirty="0" smtClean="0">
                <a:solidFill>
                  <a:srgbClr val="000066"/>
                </a:solidFill>
              </a:rPr>
              <a:t> </a:t>
            </a:r>
            <a:r>
              <a:rPr lang="en-US" altLang="ja-JP" sz="2400" dirty="0" smtClean="0">
                <a:solidFill>
                  <a:srgbClr val="000066"/>
                </a:solidFill>
              </a:rPr>
              <a:t>or “</a:t>
            </a:r>
            <a:r>
              <a:rPr lang="ja-JP" altLang="en-US" sz="2400" dirty="0" smtClean="0">
                <a:solidFill>
                  <a:srgbClr val="000066"/>
                </a:solidFill>
              </a:rPr>
              <a:t>光格子時計</a:t>
            </a:r>
            <a:r>
              <a:rPr lang="en-US" altLang="ja-JP" sz="2400" dirty="0" smtClean="0">
                <a:solidFill>
                  <a:srgbClr val="000066"/>
                </a:solidFill>
              </a:rPr>
              <a:t>”</a:t>
            </a:r>
            <a:endParaRPr lang="en-US" altLang="ja-JP" sz="2400" i="1" dirty="0">
              <a:solidFill>
                <a:srgbClr val="000066"/>
              </a:solidFill>
            </a:endParaRPr>
          </a:p>
          <a:p>
            <a:r>
              <a:rPr lang="en-US" altLang="ja-JP" sz="2800" dirty="0" smtClean="0">
                <a:solidFill>
                  <a:srgbClr val="000066"/>
                </a:solidFill>
              </a:rPr>
              <a:t>“</a:t>
            </a:r>
            <a:r>
              <a:rPr lang="ja-JP" altLang="en-US" sz="2800" dirty="0" smtClean="0">
                <a:solidFill>
                  <a:srgbClr val="000066"/>
                </a:solidFill>
              </a:rPr>
              <a:t>レーザー冷却＆トラップ</a:t>
            </a:r>
            <a:r>
              <a:rPr lang="en-US" altLang="ja-JP" sz="2800" dirty="0" smtClean="0">
                <a:solidFill>
                  <a:srgbClr val="000066"/>
                </a:solidFill>
              </a:rPr>
              <a:t>”</a:t>
            </a:r>
            <a:r>
              <a:rPr lang="ja-JP" altLang="en-US" sz="2800" dirty="0" smtClean="0">
                <a:solidFill>
                  <a:srgbClr val="000066"/>
                </a:solidFill>
              </a:rPr>
              <a:t>の原理</a:t>
            </a:r>
            <a:endParaRPr lang="en-US" altLang="ja-JP" sz="2800" dirty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光格子中の極低温原子の超精密分光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周波数安定化光源の開発</a:t>
            </a:r>
            <a:endParaRPr lang="en-US" altLang="ja-JP" sz="2400" dirty="0" smtClean="0">
              <a:solidFill>
                <a:srgbClr val="000066"/>
              </a:solidFill>
            </a:endParaRP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“</a:t>
            </a:r>
            <a:r>
              <a:rPr lang="ja-JP" altLang="en-US" sz="2800" dirty="0" smtClean="0">
                <a:solidFill>
                  <a:srgbClr val="FF0000"/>
                </a:solidFill>
              </a:rPr>
              <a:t>光格子時計</a:t>
            </a:r>
            <a:r>
              <a:rPr lang="en-US" altLang="ja-JP" sz="2800" dirty="0" smtClean="0">
                <a:solidFill>
                  <a:srgbClr val="FF0000"/>
                </a:solidFill>
              </a:rPr>
              <a:t>”</a:t>
            </a:r>
            <a:r>
              <a:rPr lang="ja-JP" altLang="en-US" sz="2800" dirty="0" smtClean="0">
                <a:solidFill>
                  <a:srgbClr val="FF0000"/>
                </a:solidFill>
              </a:rPr>
              <a:t>のパフォーマンスの評価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sz="2400" dirty="0" smtClean="0">
                <a:solidFill>
                  <a:srgbClr val="000066"/>
                </a:solidFill>
              </a:rPr>
              <a:t>絶対周波数測定</a:t>
            </a:r>
            <a:r>
              <a:rPr lang="en-US" altLang="ja-JP" sz="2400" dirty="0" smtClean="0">
                <a:solidFill>
                  <a:srgbClr val="000066"/>
                </a:solidFill>
              </a:rPr>
              <a:t> (OLC vs. Cs clock (SI second))</a:t>
            </a:r>
          </a:p>
          <a:p>
            <a:pPr lvl="1"/>
            <a:r>
              <a:rPr lang="ja-JP" altLang="en-US" sz="2400" dirty="0" smtClean="0">
                <a:solidFill>
                  <a:srgbClr val="FF0000"/>
                </a:solidFill>
              </a:rPr>
              <a:t>２台の光格子時計間の直接周波数比較</a:t>
            </a:r>
            <a:r>
              <a:rPr lang="en-US" altLang="ja-JP" sz="2400" dirty="0" smtClean="0">
                <a:solidFill>
                  <a:srgbClr val="FF0000"/>
                </a:solidFill>
              </a:rPr>
              <a:t> (1D vs. 3D)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今後の展望</a:t>
            </a:r>
            <a:r>
              <a:rPr lang="en-US" altLang="ja-JP" sz="2800" dirty="0" smtClean="0">
                <a:solidFill>
                  <a:srgbClr val="000066"/>
                </a:solidFill>
              </a:rPr>
              <a:t>: </a:t>
            </a:r>
            <a:r>
              <a:rPr lang="ja-JP" altLang="en-US" sz="2800" dirty="0" smtClean="0">
                <a:solidFill>
                  <a:srgbClr val="000066"/>
                </a:solidFill>
              </a:rPr>
              <a:t>水銀光格子時計</a:t>
            </a:r>
            <a:r>
              <a:rPr lang="en-US" altLang="ja-JP" sz="2800" dirty="0" smtClean="0">
                <a:solidFill>
                  <a:srgbClr val="000066"/>
                </a:solidFill>
              </a:rPr>
              <a:t>, </a:t>
            </a:r>
            <a:r>
              <a:rPr lang="ja-JP" altLang="en-US" sz="2800" dirty="0" smtClean="0">
                <a:solidFill>
                  <a:srgbClr val="000066"/>
                </a:solidFill>
              </a:rPr>
              <a:t>クライオ光格子時計</a:t>
            </a:r>
            <a:endParaRPr lang="en-US" altLang="ja-JP" sz="2800" dirty="0" smtClean="0">
              <a:solidFill>
                <a:srgbClr val="000066"/>
              </a:solidFill>
            </a:endParaRPr>
          </a:p>
          <a:p>
            <a:r>
              <a:rPr lang="ja-JP" altLang="en-US" sz="2800" dirty="0" smtClean="0">
                <a:solidFill>
                  <a:srgbClr val="000066"/>
                </a:solidFill>
              </a:rPr>
              <a:t>まとめ</a:t>
            </a:r>
            <a:endParaRPr lang="en-US" altLang="ja-JP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0504"/>
            <a:ext cx="5341149" cy="306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テキスト ボックス 2"/>
          <p:cNvSpPr txBox="1">
            <a:spLocks noChangeArrowheads="1"/>
          </p:cNvSpPr>
          <p:nvPr/>
        </p:nvSpPr>
        <p:spPr bwMode="auto">
          <a:xfrm>
            <a:off x="500063" y="316847"/>
            <a:ext cx="41088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Calibri" pitchFamily="34" charset="0"/>
              </a:rPr>
              <a:t>光</a:t>
            </a:r>
            <a:r>
              <a:rPr lang="ja-JP" altLang="en-US" sz="3600" dirty="0">
                <a:latin typeface="Calibri" pitchFamily="34" charset="0"/>
              </a:rPr>
              <a:t>格子時計の</a:t>
            </a:r>
            <a:r>
              <a:rPr lang="ja-JP" altLang="en-US" sz="3600" dirty="0" smtClean="0">
                <a:latin typeface="Calibri" pitchFamily="34" charset="0"/>
              </a:rPr>
              <a:t>設計</a:t>
            </a:r>
            <a:endParaRPr lang="en-US" altLang="ja-JP" sz="3600" dirty="0">
              <a:latin typeface="Calibri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63052"/>
            <a:ext cx="3890950" cy="346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384052" y="1537566"/>
            <a:ext cx="4892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Calibri" pitchFamily="34" charset="0"/>
              </a:rPr>
              <a:t>原子の量子統計性を利用した衝突シフトの除去</a:t>
            </a:r>
            <a:endParaRPr lang="en-US" altLang="ja-JP" dirty="0" smtClean="0">
              <a:latin typeface="Calibri" pitchFamily="34" charset="0"/>
            </a:endParaRPr>
          </a:p>
        </p:txBody>
      </p:sp>
      <p:grpSp>
        <p:nvGrpSpPr>
          <p:cNvPr id="2" name="グループ化 10"/>
          <p:cNvGrpSpPr/>
          <p:nvPr/>
        </p:nvGrpSpPr>
        <p:grpSpPr>
          <a:xfrm>
            <a:off x="465520" y="5170520"/>
            <a:ext cx="8196348" cy="1571105"/>
            <a:chOff x="465520" y="5170520"/>
            <a:chExt cx="8196348" cy="1571105"/>
          </a:xfrm>
        </p:grpSpPr>
        <p:sp>
          <p:nvSpPr>
            <p:cNvPr id="9" name="角丸四角形 8"/>
            <p:cNvSpPr/>
            <p:nvPr/>
          </p:nvSpPr>
          <p:spPr>
            <a:xfrm>
              <a:off x="465520" y="5170520"/>
              <a:ext cx="8196348" cy="1571105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81914" y="5336777"/>
              <a:ext cx="6801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１次元光格子中の</a:t>
              </a:r>
              <a:r>
                <a:rPr lang="ja-JP" altLang="en-US" dirty="0" smtClean="0"/>
                <a:t>スピン偏極フェルミ粒子（</a:t>
              </a:r>
              <a:r>
                <a:rPr lang="en-US" altLang="ja-JP" baseline="30000" dirty="0" smtClean="0"/>
                <a:t>87</a:t>
              </a:r>
              <a:r>
                <a:rPr lang="en-US" altLang="ja-JP" dirty="0" smtClean="0"/>
                <a:t>Sr</a:t>
              </a:r>
              <a:r>
                <a:rPr lang="ja-JP" altLang="en-US" dirty="0" smtClean="0"/>
                <a:t>）を用いる光格子</a:t>
              </a:r>
              <a:r>
                <a:rPr kumimoji="1" lang="ja-JP" altLang="en-US" dirty="0" smtClean="0"/>
                <a:t>時計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84689" y="5805052"/>
              <a:ext cx="8021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３次元光格子中に１原子ずつトラップされたボ</a:t>
              </a:r>
              <a:r>
                <a:rPr lang="ja-JP" altLang="en-US" dirty="0" smtClean="0"/>
                <a:t>ース粒子（</a:t>
              </a:r>
              <a:r>
                <a:rPr lang="en-US" altLang="ja-JP" baseline="30000" dirty="0" smtClean="0"/>
                <a:t>88</a:t>
              </a:r>
              <a:r>
                <a:rPr lang="en-US" altLang="ja-JP" dirty="0" smtClean="0"/>
                <a:t>Sr</a:t>
              </a:r>
              <a:r>
                <a:rPr lang="ja-JP" altLang="en-US" dirty="0" smtClean="0"/>
                <a:t>）を用いる光格子</a:t>
              </a:r>
              <a:r>
                <a:rPr kumimoji="1" lang="ja-JP" altLang="en-US" dirty="0" smtClean="0"/>
                <a:t>時計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01314" y="6270552"/>
              <a:ext cx="4408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それらの間での周波数比較による性能評価</a:t>
              </a:r>
              <a:endParaRPr kumimoji="1" lang="ja-JP" altLang="en-US" dirty="0"/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401982" y="990719"/>
            <a:ext cx="81906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>
                <a:latin typeface="Calibri" pitchFamily="34" charset="0"/>
              </a:rPr>
              <a:t>多数個の原子を用いることによる高い安定度　⇔　原子間衝突シフトによる不確かさ</a:t>
            </a:r>
            <a:endParaRPr lang="en-US" altLang="ja-JP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2361</Words>
  <Application>Microsoft Office PowerPoint</Application>
  <PresentationFormat>画面に合わせる (4:3)</PresentationFormat>
  <Paragraphs>437</Paragraphs>
  <Slides>23</Slides>
  <Notes>23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4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Office テーマ</vt:lpstr>
      <vt:lpstr>Graph</vt:lpstr>
      <vt:lpstr>数式</vt:lpstr>
      <vt:lpstr>Microsoft 数式 3.0</vt:lpstr>
      <vt:lpstr>Origin Graph</vt:lpstr>
      <vt:lpstr>Outline</vt:lpstr>
      <vt:lpstr>スライド 2</vt:lpstr>
      <vt:lpstr>３グループによる87Sr光格子時計の絶対周波数測定 (2006)</vt:lpstr>
      <vt:lpstr>“秒”の二次表現</vt:lpstr>
      <vt:lpstr>スライド 5</vt:lpstr>
      <vt:lpstr>120km coherent fiber link for frequency measurement of  Sr lattice clock (2008-09, collaboration with NMIJ&amp;ILS/UEC)</vt:lpstr>
      <vt:lpstr>スライド 7</vt:lpstr>
      <vt:lpstr>Outline</vt:lpstr>
      <vt:lpstr>スライド 9</vt:lpstr>
      <vt:lpstr>スピン偏極フェルミ粒子を用いる 一次元光格子時計  (87Sr)</vt:lpstr>
      <vt:lpstr>三次元ボソン光格子時計 (88Sr)</vt:lpstr>
      <vt:lpstr>光共振器中の三次元光格子</vt:lpstr>
      <vt:lpstr>2台の光格子時計の周波数比較 ―SI リミットを越える周波数比較の実現―</vt:lpstr>
      <vt:lpstr>スライド 14</vt:lpstr>
      <vt:lpstr>不確かさ評価</vt:lpstr>
      <vt:lpstr>スライド 16</vt:lpstr>
      <vt:lpstr>Outline</vt:lpstr>
      <vt:lpstr>不確かさ評価</vt:lpstr>
      <vt:lpstr>スライド 19</vt:lpstr>
      <vt:lpstr>スライド 20</vt:lpstr>
      <vt:lpstr>スライド 21</vt:lpstr>
      <vt:lpstr>スライド 22</vt:lpstr>
      <vt:lpstr>まとめ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Lattice Clocks with Single  Occupancy Bosons and Spin-Polarized  Fermions toward 10-17 accuracy</dc:title>
  <dc:creator>Masao</dc:creator>
  <cp:lastModifiedBy>Masao</cp:lastModifiedBy>
  <cp:revision>627</cp:revision>
  <dcterms:created xsi:type="dcterms:W3CDTF">2009-06-06T02:36:29Z</dcterms:created>
  <dcterms:modified xsi:type="dcterms:W3CDTF">2009-12-02T10:08:21Z</dcterms:modified>
</cp:coreProperties>
</file>