
<file path=[Content_Types].xml><?xml version="1.0" encoding="utf-8"?>
<Types xmlns="http://schemas.openxmlformats.org/package/2006/content-types">
  <Override PartName="/ppt/slides/slide29.xml" ContentType="application/vnd.openxmlformats-officedocument.presentationml.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49.xml" ContentType="application/vnd.openxmlformats-officedocument.presentationml.tags+xml"/>
  <Override PartName="/ppt/tags/tag78.xml" ContentType="application/vnd.openxmlformats-officedocument.presentationml.tags+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38.xml" ContentType="application/vnd.openxmlformats-officedocument.presentationml.tags+xml"/>
  <Override PartName="/ppt/tags/tag56.xml" ContentType="application/vnd.openxmlformats-officedocument.presentationml.tags+xml"/>
  <Override PartName="/ppt/tags/tag67.xml" ContentType="application/vnd.openxmlformats-officedocument.presentationml.tags+xml"/>
  <Override PartName="/ppt/tags/tag85.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45.xml" ContentType="application/vnd.openxmlformats-officedocument.presentationml.tags+xml"/>
  <Override PartName="/ppt/tags/tag63.xml" ContentType="application/vnd.openxmlformats-officedocument.presentationml.tags+xml"/>
  <Override PartName="/ppt/tags/tag74.xml" ContentType="application/vnd.openxmlformats-officedocument.presentationml.tags+xml"/>
  <Override PartName="/ppt/tags/tag34.xml" ContentType="application/vnd.openxmlformats-officedocument.presentationml.tags+xml"/>
  <Override PartName="/ppt/tags/tag52.xml" ContentType="application/vnd.openxmlformats-officedocument.presentationml.tags+xml"/>
  <Override PartName="/ppt/tags/tag81.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41.xml" ContentType="application/vnd.openxmlformats-officedocument.presentationml.tags+xml"/>
  <Override PartName="/ppt/tags/tag70.xml" ContentType="application/vnd.openxmlformats-officedocument.presentationml.tags+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79.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tags/tag3.xml" ContentType="application/vnd.openxmlformats-officedocument.presentationml.tags+xml"/>
  <Default Extension="jpeg" ContentType="image/jpeg"/>
  <Default Extension="emf" ContentType="image/x-emf"/>
  <Override PartName="/ppt/tags/tag39.xml" ContentType="application/vnd.openxmlformats-officedocument.presentationml.tags+xml"/>
  <Override PartName="/ppt/tags/tag59.xml" ContentType="application/vnd.openxmlformats-officedocument.presentationml.tags+xml"/>
  <Override PartName="/ppt/tags/tag68.xml" ContentType="application/vnd.openxmlformats-officedocument.presentationml.tags+xml"/>
  <Override PartName="/ppt/tags/tag77.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tags/tag19.xml" ContentType="application/vnd.openxmlformats-officedocument.presentationml.tags+xml"/>
  <Override PartName="/ppt/tags/tag28.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tags/tag57.xml" ContentType="application/vnd.openxmlformats-officedocument.presentationml.tags+xml"/>
  <Override PartName="/ppt/tags/tag66.xml" ContentType="application/vnd.openxmlformats-officedocument.presentationml.tags+xml"/>
  <Override PartName="/ppt/tags/tag75.xml" ContentType="application/vnd.openxmlformats-officedocument.presentationml.tags+xml"/>
  <Override PartName="/ppt/tags/tag84.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tags/tag17.xml" ContentType="application/vnd.openxmlformats-officedocument.presentationml.tags+xml"/>
  <Override PartName="/ppt/tags/tag26.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Override PartName="/ppt/tags/tag55.xml" ContentType="application/vnd.openxmlformats-officedocument.presentationml.tags+xml"/>
  <Override PartName="/ppt/tags/tag64.xml" ContentType="application/vnd.openxmlformats-officedocument.presentationml.tags+xml"/>
  <Override PartName="/ppt/tags/tag73.xml" ContentType="application/vnd.openxmlformats-officedocument.presentationml.tags+xml"/>
  <Override PartName="/ppt/tags/tag82.xml" ContentType="application/vnd.openxmlformats-officedocument.presentationml.tags+xml"/>
  <Override PartName="/ppt/slideLayouts/slideLayout10.xml" ContentType="application/vnd.openxmlformats-officedocument.presentationml.slideLayout+xml"/>
  <Override PartName="/ppt/tags/tag15.xml" ContentType="application/vnd.openxmlformats-officedocument.presentationml.tags+xml"/>
  <Override PartName="/ppt/tags/tag24.xml" ContentType="application/vnd.openxmlformats-officedocument.presentationml.tags+xml"/>
  <Default Extension="gif" ContentType="image/gif"/>
  <Override PartName="/ppt/tags/tag33.xml" ContentType="application/vnd.openxmlformats-officedocument.presentationml.tags+xml"/>
  <Override PartName="/ppt/tags/tag44.xml" ContentType="application/vnd.openxmlformats-officedocument.presentationml.tags+xml"/>
  <Override PartName="/ppt/tags/tag53.xml" ContentType="application/vnd.openxmlformats-officedocument.presentationml.tags+xml"/>
  <Override PartName="/ppt/tags/tag62.xml" ContentType="application/vnd.openxmlformats-officedocument.presentationml.tags+xml"/>
  <Override PartName="/ppt/tags/tag71.xml" ContentType="application/vnd.openxmlformats-officedocument.presentationml.tags+xml"/>
  <Override PartName="/ppt/tags/tag80.xml" ContentType="application/vnd.openxmlformats-officedocument.presentationml.tags+xml"/>
  <Override PartName="/ppt/tags/tag13.xml" ContentType="application/vnd.openxmlformats-officedocument.presentationml.tags+xml"/>
  <Override PartName="/ppt/tags/tag22.xml" ContentType="application/vnd.openxmlformats-officedocument.presentationml.tags+xml"/>
  <Override PartName="/ppt/tags/tag31.xml" ContentType="application/vnd.openxmlformats-officedocument.presentationml.tags+xml"/>
  <Override PartName="/ppt/tags/tag40.xml" ContentType="application/vnd.openxmlformats-officedocument.presentationml.tags+xml"/>
  <Override PartName="/ppt/tags/tag42.xml" ContentType="application/vnd.openxmlformats-officedocument.presentationml.tags+xml"/>
  <Override PartName="/ppt/tags/tag51.xml" ContentType="application/vnd.openxmlformats-officedocument.presentationml.tags+xml"/>
  <Override PartName="/ppt/tags/tag60.xml" ContentType="application/vnd.openxmlformats-officedocument.presentationml.tags+xml"/>
  <Override PartName="/ppt/slides/slide8.xml" ContentType="application/vnd.openxmlformats-officedocument.presentationml.slide+xml"/>
  <Override PartName="/ppt/tags/tag11.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tags/tag2.xml" ContentType="application/vnd.openxmlformats-officedocument.presentationml.tags+xml"/>
  <Override PartName="/ppt/tags/tag58.xml" ContentType="application/vnd.openxmlformats-officedocument.presentationml.tags+xml"/>
  <Override PartName="/ppt/tags/tag69.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tags/tag29.xml" ContentType="application/vnd.openxmlformats-officedocument.presentationml.tags+xml"/>
  <Override PartName="/ppt/tags/tag47.xml" ContentType="application/vnd.openxmlformats-officedocument.presentationml.tags+xml"/>
  <Override PartName="/ppt/tags/tag76.xml" ContentType="application/vnd.openxmlformats-officedocument.presentationml.tags+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Override PartName="/ppt/tags/tag83.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tags/tag43.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tags/tag32.xml" ContentType="application/vnd.openxmlformats-officedocument.presentationml.tags+xml"/>
  <Override PartName="/ppt/tags/tag50.xml" ContentType="application/vnd.openxmlformats-officedocument.presentationml.tags+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slides/slide28.xml" ContentType="application/vnd.openxmlformats-officedocument.presentationml.slide+xml"/>
  <Override PartName="/ppt/tags/tag7.xml" ContentType="application/vnd.openxmlformats-officedocument.presentationml.tag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9"/>
  </p:notesMasterIdLst>
  <p:sldIdLst>
    <p:sldId id="256" r:id="rId2"/>
    <p:sldId id="257" r:id="rId3"/>
    <p:sldId id="296" r:id="rId4"/>
    <p:sldId id="258" r:id="rId5"/>
    <p:sldId id="259" r:id="rId6"/>
    <p:sldId id="303" r:id="rId7"/>
    <p:sldId id="297" r:id="rId8"/>
    <p:sldId id="304" r:id="rId9"/>
    <p:sldId id="305" r:id="rId10"/>
    <p:sldId id="260" r:id="rId11"/>
    <p:sldId id="298" r:id="rId12"/>
    <p:sldId id="261" r:id="rId13"/>
    <p:sldId id="262" r:id="rId14"/>
    <p:sldId id="263" r:id="rId15"/>
    <p:sldId id="264" r:id="rId16"/>
    <p:sldId id="265" r:id="rId17"/>
    <p:sldId id="266" r:id="rId18"/>
    <p:sldId id="267" r:id="rId19"/>
    <p:sldId id="268" r:id="rId20"/>
    <p:sldId id="269" r:id="rId21"/>
    <p:sldId id="299" r:id="rId22"/>
    <p:sldId id="270" r:id="rId23"/>
    <p:sldId id="271" r:id="rId24"/>
    <p:sldId id="300" r:id="rId25"/>
    <p:sldId id="272" r:id="rId26"/>
    <p:sldId id="301" r:id="rId27"/>
    <p:sldId id="302" r:id="rId28"/>
    <p:sldId id="273" r:id="rId29"/>
    <p:sldId id="274" r:id="rId30"/>
    <p:sldId id="275" r:id="rId31"/>
    <p:sldId id="276" r:id="rId32"/>
    <p:sldId id="277" r:id="rId33"/>
    <p:sldId id="278" r:id="rId34"/>
    <p:sldId id="279" r:id="rId35"/>
    <p:sldId id="280" r:id="rId36"/>
    <p:sldId id="281" r:id="rId37"/>
    <p:sldId id="287" r:id="rId38"/>
  </p:sldIdLst>
  <p:sldSz cx="9144000" cy="6858000" type="screen4x3"/>
  <p:notesSz cx="6805613" cy="9939338"/>
  <p:custDataLst>
    <p:tags r:id="rId40"/>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7" d="100"/>
          <a:sy n="127" d="100"/>
        </p:scale>
        <p:origin x="-32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1" y="0"/>
            <a:ext cx="2949099" cy="496967"/>
          </a:xfrm>
          <a:prstGeom prst="rect">
            <a:avLst/>
          </a:prstGeom>
        </p:spPr>
        <p:txBody>
          <a:bodyPr vert="horz" lIns="92226" tIns="46113" rIns="92226" bIns="46113" rtlCol="0"/>
          <a:lstStyle>
            <a:lvl1pPr algn="l">
              <a:defRPr sz="1200"/>
            </a:lvl1pPr>
          </a:lstStyle>
          <a:p>
            <a:endParaRPr kumimoji="1" lang="ja-JP" altLang="en-US"/>
          </a:p>
        </p:txBody>
      </p:sp>
      <p:sp>
        <p:nvSpPr>
          <p:cNvPr id="3" name="日付プレースホルダ 2"/>
          <p:cNvSpPr>
            <a:spLocks noGrp="1"/>
          </p:cNvSpPr>
          <p:nvPr>
            <p:ph type="dt" idx="1"/>
          </p:nvPr>
        </p:nvSpPr>
        <p:spPr>
          <a:xfrm>
            <a:off x="3854939" y="0"/>
            <a:ext cx="2949099" cy="496967"/>
          </a:xfrm>
          <a:prstGeom prst="rect">
            <a:avLst/>
          </a:prstGeom>
        </p:spPr>
        <p:txBody>
          <a:bodyPr vert="horz" lIns="92226" tIns="46113" rIns="92226" bIns="46113" rtlCol="0"/>
          <a:lstStyle>
            <a:lvl1pPr algn="r">
              <a:defRPr sz="1200"/>
            </a:lvl1pPr>
          </a:lstStyle>
          <a:p>
            <a:fld id="{61A7A725-9B2C-4FE9-B6F5-24C9D747655A}" type="datetimeFigureOut">
              <a:rPr kumimoji="1" lang="ja-JP" altLang="en-US" smtClean="0"/>
              <a:pPr/>
              <a:t>2009/12/4</a:t>
            </a:fld>
            <a:endParaRPr kumimoji="1" lang="ja-JP" altLang="en-US"/>
          </a:p>
        </p:txBody>
      </p:sp>
      <p:sp>
        <p:nvSpPr>
          <p:cNvPr id="4" name="スライド イメージ プレースホルダ 3"/>
          <p:cNvSpPr>
            <a:spLocks noGrp="1" noRot="1" noChangeAspect="1"/>
          </p:cNvSpPr>
          <p:nvPr>
            <p:ph type="sldImg" idx="2"/>
          </p:nvPr>
        </p:nvSpPr>
        <p:spPr>
          <a:xfrm>
            <a:off x="915988" y="744538"/>
            <a:ext cx="4973637" cy="3729037"/>
          </a:xfrm>
          <a:prstGeom prst="rect">
            <a:avLst/>
          </a:prstGeom>
          <a:noFill/>
          <a:ln w="12700">
            <a:solidFill>
              <a:prstClr val="black"/>
            </a:solidFill>
          </a:ln>
        </p:spPr>
        <p:txBody>
          <a:bodyPr vert="horz" lIns="92226" tIns="46113" rIns="92226" bIns="46113" rtlCol="0" anchor="ctr"/>
          <a:lstStyle/>
          <a:p>
            <a:endParaRPr lang="ja-JP" altLang="en-US"/>
          </a:p>
        </p:txBody>
      </p:sp>
      <p:sp>
        <p:nvSpPr>
          <p:cNvPr id="5" name="ノート プレースホルダ 4"/>
          <p:cNvSpPr>
            <a:spLocks noGrp="1"/>
          </p:cNvSpPr>
          <p:nvPr>
            <p:ph type="body" sz="quarter" idx="3"/>
          </p:nvPr>
        </p:nvSpPr>
        <p:spPr>
          <a:xfrm>
            <a:off x="680562" y="4721187"/>
            <a:ext cx="5444490" cy="4472702"/>
          </a:xfrm>
          <a:prstGeom prst="rect">
            <a:avLst/>
          </a:prstGeom>
        </p:spPr>
        <p:txBody>
          <a:bodyPr vert="horz" lIns="92226" tIns="46113" rIns="92226" bIns="46113"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1" y="9440646"/>
            <a:ext cx="2949099" cy="496967"/>
          </a:xfrm>
          <a:prstGeom prst="rect">
            <a:avLst/>
          </a:prstGeom>
        </p:spPr>
        <p:txBody>
          <a:bodyPr vert="horz" lIns="92226" tIns="46113" rIns="92226" bIns="46113"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54939" y="9440646"/>
            <a:ext cx="2949099" cy="496967"/>
          </a:xfrm>
          <a:prstGeom prst="rect">
            <a:avLst/>
          </a:prstGeom>
        </p:spPr>
        <p:txBody>
          <a:bodyPr vert="horz" lIns="92226" tIns="46113" rIns="92226" bIns="46113" rtlCol="0" anchor="b"/>
          <a:lstStyle>
            <a:lvl1pPr algn="r">
              <a:defRPr sz="1200"/>
            </a:lvl1pPr>
          </a:lstStyle>
          <a:p>
            <a:fld id="{806422D3-19BE-4797-BB4A-D07BDB3B7F7C}"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r>
              <a:rPr kumimoji="1" lang="en-US" altLang="ja-JP" smtClean="0"/>
              <a:t>2009/12/4</a:t>
            </a:r>
            <a:endParaRPr kumimoji="1" lang="ja-JP" altLang="en-US"/>
          </a:p>
        </p:txBody>
      </p:sp>
      <p:sp>
        <p:nvSpPr>
          <p:cNvPr id="5" name="フッター プレースホルダ 4"/>
          <p:cNvSpPr>
            <a:spLocks noGrp="1"/>
          </p:cNvSpPr>
          <p:nvPr>
            <p:ph type="ftr" sz="quarter" idx="11"/>
          </p:nvPr>
        </p:nvSpPr>
        <p:spPr/>
        <p:txBody>
          <a:bodyPr/>
          <a:lstStyle/>
          <a:p>
            <a:r>
              <a:rPr kumimoji="1" lang="zh-CN" altLang="en-US" smtClean="0"/>
              <a:t>重力波研究交流会</a:t>
            </a:r>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r>
              <a:rPr kumimoji="1" lang="en-US" altLang="ja-JP" smtClean="0"/>
              <a:t>2009/12/4</a:t>
            </a:r>
            <a:endParaRPr kumimoji="1" lang="ja-JP" altLang="en-US"/>
          </a:p>
        </p:txBody>
      </p:sp>
      <p:sp>
        <p:nvSpPr>
          <p:cNvPr id="5" name="フッター プレースホルダ 4"/>
          <p:cNvSpPr>
            <a:spLocks noGrp="1"/>
          </p:cNvSpPr>
          <p:nvPr>
            <p:ph type="ftr" sz="quarter" idx="11"/>
          </p:nvPr>
        </p:nvSpPr>
        <p:spPr/>
        <p:txBody>
          <a:bodyPr/>
          <a:lstStyle/>
          <a:p>
            <a:r>
              <a:rPr kumimoji="1" lang="zh-CN" altLang="en-US" smtClean="0"/>
              <a:t>重力波研究交流会</a:t>
            </a:r>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r>
              <a:rPr kumimoji="1" lang="en-US" altLang="ja-JP" smtClean="0"/>
              <a:t>2009/12/4</a:t>
            </a:r>
            <a:endParaRPr kumimoji="1" lang="ja-JP" altLang="en-US"/>
          </a:p>
        </p:txBody>
      </p:sp>
      <p:sp>
        <p:nvSpPr>
          <p:cNvPr id="5" name="フッター プレースホルダ 4"/>
          <p:cNvSpPr>
            <a:spLocks noGrp="1"/>
          </p:cNvSpPr>
          <p:nvPr>
            <p:ph type="ftr" sz="quarter" idx="11"/>
          </p:nvPr>
        </p:nvSpPr>
        <p:spPr/>
        <p:txBody>
          <a:bodyPr/>
          <a:lstStyle/>
          <a:p>
            <a:r>
              <a:rPr kumimoji="1" lang="zh-CN" altLang="en-US" smtClean="0"/>
              <a:t>重力波研究交流会</a:t>
            </a:r>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r>
              <a:rPr kumimoji="1" lang="en-US" altLang="ja-JP" smtClean="0"/>
              <a:t>2009/12/4</a:t>
            </a:r>
            <a:endParaRPr kumimoji="1" lang="ja-JP" altLang="en-US"/>
          </a:p>
        </p:txBody>
      </p:sp>
      <p:sp>
        <p:nvSpPr>
          <p:cNvPr id="5" name="フッター プレースホルダ 4"/>
          <p:cNvSpPr>
            <a:spLocks noGrp="1"/>
          </p:cNvSpPr>
          <p:nvPr>
            <p:ph type="ftr" sz="quarter" idx="11"/>
          </p:nvPr>
        </p:nvSpPr>
        <p:spPr/>
        <p:txBody>
          <a:bodyPr/>
          <a:lstStyle/>
          <a:p>
            <a:r>
              <a:rPr kumimoji="1" lang="zh-CN" altLang="en-US" smtClean="0"/>
              <a:t>重力波研究交流会</a:t>
            </a:r>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r>
              <a:rPr kumimoji="1" lang="en-US" altLang="ja-JP" smtClean="0"/>
              <a:t>2009/12/4</a:t>
            </a:r>
            <a:endParaRPr kumimoji="1" lang="ja-JP" altLang="en-US"/>
          </a:p>
        </p:txBody>
      </p:sp>
      <p:sp>
        <p:nvSpPr>
          <p:cNvPr id="5" name="フッター プレースホルダ 4"/>
          <p:cNvSpPr>
            <a:spLocks noGrp="1"/>
          </p:cNvSpPr>
          <p:nvPr>
            <p:ph type="ftr" sz="quarter" idx="11"/>
          </p:nvPr>
        </p:nvSpPr>
        <p:spPr/>
        <p:txBody>
          <a:bodyPr/>
          <a:lstStyle/>
          <a:p>
            <a:r>
              <a:rPr kumimoji="1" lang="zh-CN" altLang="en-US" smtClean="0"/>
              <a:t>重力波研究交流会</a:t>
            </a:r>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r>
              <a:rPr kumimoji="1" lang="en-US" altLang="ja-JP" smtClean="0"/>
              <a:t>2009/12/4</a:t>
            </a:r>
            <a:endParaRPr kumimoji="1" lang="ja-JP" altLang="en-US"/>
          </a:p>
        </p:txBody>
      </p:sp>
      <p:sp>
        <p:nvSpPr>
          <p:cNvPr id="6" name="フッター プレースホルダ 5"/>
          <p:cNvSpPr>
            <a:spLocks noGrp="1"/>
          </p:cNvSpPr>
          <p:nvPr>
            <p:ph type="ftr" sz="quarter" idx="11"/>
          </p:nvPr>
        </p:nvSpPr>
        <p:spPr/>
        <p:txBody>
          <a:bodyPr/>
          <a:lstStyle/>
          <a:p>
            <a:r>
              <a:rPr kumimoji="1" lang="zh-CN" altLang="en-US" smtClean="0"/>
              <a:t>重力波研究交流会</a:t>
            </a:r>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r>
              <a:rPr kumimoji="1" lang="en-US" altLang="ja-JP" smtClean="0"/>
              <a:t>2009/12/4</a:t>
            </a:r>
            <a:endParaRPr kumimoji="1" lang="ja-JP" altLang="en-US"/>
          </a:p>
        </p:txBody>
      </p:sp>
      <p:sp>
        <p:nvSpPr>
          <p:cNvPr id="8" name="フッター プレースホルダ 7"/>
          <p:cNvSpPr>
            <a:spLocks noGrp="1"/>
          </p:cNvSpPr>
          <p:nvPr>
            <p:ph type="ftr" sz="quarter" idx="11"/>
          </p:nvPr>
        </p:nvSpPr>
        <p:spPr/>
        <p:txBody>
          <a:bodyPr/>
          <a:lstStyle/>
          <a:p>
            <a:r>
              <a:rPr kumimoji="1" lang="zh-CN" altLang="en-US" smtClean="0"/>
              <a:t>重力波研究交流会</a:t>
            </a:r>
            <a:endParaRPr kumimoji="1" lang="ja-JP" altLang="en-US"/>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r>
              <a:rPr kumimoji="1" lang="en-US" altLang="ja-JP" smtClean="0"/>
              <a:t>2009/12/4</a:t>
            </a:r>
            <a:endParaRPr kumimoji="1" lang="ja-JP" altLang="en-US"/>
          </a:p>
        </p:txBody>
      </p:sp>
      <p:sp>
        <p:nvSpPr>
          <p:cNvPr id="4" name="フッター プレースホルダ 3"/>
          <p:cNvSpPr>
            <a:spLocks noGrp="1"/>
          </p:cNvSpPr>
          <p:nvPr>
            <p:ph type="ftr" sz="quarter" idx="11"/>
          </p:nvPr>
        </p:nvSpPr>
        <p:spPr/>
        <p:txBody>
          <a:bodyPr/>
          <a:lstStyle/>
          <a:p>
            <a:r>
              <a:rPr kumimoji="1" lang="zh-CN" altLang="en-US" smtClean="0"/>
              <a:t>重力波研究交流会</a:t>
            </a:r>
            <a:endParaRPr kumimoji="1" lang="ja-JP" altLang="en-US"/>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r>
              <a:rPr kumimoji="1" lang="en-US" altLang="ja-JP" smtClean="0"/>
              <a:t>2009/12/4</a:t>
            </a:r>
            <a:endParaRPr kumimoji="1" lang="ja-JP" altLang="en-US"/>
          </a:p>
        </p:txBody>
      </p:sp>
      <p:sp>
        <p:nvSpPr>
          <p:cNvPr id="3" name="フッター プレースホルダ 2"/>
          <p:cNvSpPr>
            <a:spLocks noGrp="1"/>
          </p:cNvSpPr>
          <p:nvPr>
            <p:ph type="ftr" sz="quarter" idx="11"/>
          </p:nvPr>
        </p:nvSpPr>
        <p:spPr/>
        <p:txBody>
          <a:bodyPr/>
          <a:lstStyle/>
          <a:p>
            <a:r>
              <a:rPr kumimoji="1" lang="zh-CN" altLang="en-US" smtClean="0"/>
              <a:t>重力波研究交流会</a:t>
            </a:r>
            <a:endParaRPr kumimoji="1" lang="ja-JP" altLang="en-US"/>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r>
              <a:rPr kumimoji="1" lang="en-US" altLang="ja-JP" smtClean="0"/>
              <a:t>2009/12/4</a:t>
            </a:r>
            <a:endParaRPr kumimoji="1" lang="ja-JP" altLang="en-US"/>
          </a:p>
        </p:txBody>
      </p:sp>
      <p:sp>
        <p:nvSpPr>
          <p:cNvPr id="6" name="フッター プレースホルダ 5"/>
          <p:cNvSpPr>
            <a:spLocks noGrp="1"/>
          </p:cNvSpPr>
          <p:nvPr>
            <p:ph type="ftr" sz="quarter" idx="11"/>
          </p:nvPr>
        </p:nvSpPr>
        <p:spPr/>
        <p:txBody>
          <a:bodyPr/>
          <a:lstStyle/>
          <a:p>
            <a:r>
              <a:rPr kumimoji="1" lang="zh-CN" altLang="en-US" smtClean="0"/>
              <a:t>重力波研究交流会</a:t>
            </a:r>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r>
              <a:rPr kumimoji="1" lang="en-US" altLang="ja-JP" smtClean="0"/>
              <a:t>2009/12/4</a:t>
            </a:r>
            <a:endParaRPr kumimoji="1" lang="ja-JP" altLang="en-US"/>
          </a:p>
        </p:txBody>
      </p:sp>
      <p:sp>
        <p:nvSpPr>
          <p:cNvPr id="6" name="フッター プレースホルダ 5"/>
          <p:cNvSpPr>
            <a:spLocks noGrp="1"/>
          </p:cNvSpPr>
          <p:nvPr>
            <p:ph type="ftr" sz="quarter" idx="11"/>
          </p:nvPr>
        </p:nvSpPr>
        <p:spPr/>
        <p:txBody>
          <a:bodyPr/>
          <a:lstStyle/>
          <a:p>
            <a:r>
              <a:rPr kumimoji="1" lang="zh-CN" altLang="en-US" smtClean="0"/>
              <a:t>重力波研究交流会</a:t>
            </a:r>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&lt;#&gt;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kumimoji="1" lang="en-US" altLang="ja-JP" smtClean="0"/>
              <a:t>2009/12/4</a:t>
            </a:r>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zh-CN" altLang="en-US" smtClean="0"/>
              <a:t>重力波研究交流会</a:t>
            </a:r>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slideLayout" Target="../slideLayouts/slideLayout2.xml"/><Relationship Id="rId7" Type="http://schemas.openxmlformats.org/officeDocument/2006/relationships/image" Target="../media/image21.png"/><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20.emf"/><Relationship Id="rId5" Type="http://schemas.openxmlformats.org/officeDocument/2006/relationships/image" Target="../media/image19.jpeg"/><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tags" Target="../tags/tag19.xml"/><Relationship Id="rId7" Type="http://schemas.openxmlformats.org/officeDocument/2006/relationships/image" Target="../media/image23.pn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22.png"/><Relationship Id="rId5" Type="http://schemas.openxmlformats.org/officeDocument/2006/relationships/image" Target="../media/image20.emf"/><Relationship Id="rId4"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20.xml"/><Relationship Id="rId5" Type="http://schemas.openxmlformats.org/officeDocument/2006/relationships/image" Target="../media/image26.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tags" Target="../tags/tag23.xml"/><Relationship Id="rId7" Type="http://schemas.openxmlformats.org/officeDocument/2006/relationships/image" Target="../media/image27.png"/><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slideLayout" Target="../slideLayouts/slideLayout2.xml"/><Relationship Id="rId11" Type="http://schemas.openxmlformats.org/officeDocument/2006/relationships/image" Target="../media/image31.png"/><Relationship Id="rId5" Type="http://schemas.openxmlformats.org/officeDocument/2006/relationships/tags" Target="../tags/tag25.xml"/><Relationship Id="rId10" Type="http://schemas.openxmlformats.org/officeDocument/2006/relationships/image" Target="../media/image30.png"/><Relationship Id="rId4" Type="http://schemas.openxmlformats.org/officeDocument/2006/relationships/tags" Target="../tags/tag24.xml"/><Relationship Id="rId9" Type="http://schemas.openxmlformats.org/officeDocument/2006/relationships/image" Target="../media/image29.png"/></Relationships>
</file>

<file path=ppt/slides/_rels/slide18.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tags" Target="../tags/tag28.xml"/><Relationship Id="rId7" Type="http://schemas.openxmlformats.org/officeDocument/2006/relationships/image" Target="../media/image33.png"/><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image" Target="../media/image32.png"/><Relationship Id="rId5" Type="http://schemas.openxmlformats.org/officeDocument/2006/relationships/slideLayout" Target="../slideLayouts/slideLayout2.xml"/><Relationship Id="rId10" Type="http://schemas.openxmlformats.org/officeDocument/2006/relationships/image" Target="../media/image36.png"/><Relationship Id="rId4" Type="http://schemas.openxmlformats.org/officeDocument/2006/relationships/tags" Target="../tags/tag29.xml"/><Relationship Id="rId9"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tags" Target="../tags/tag32.xml"/><Relationship Id="rId7" Type="http://schemas.openxmlformats.org/officeDocument/2006/relationships/image" Target="../media/image39.png"/><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0.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slideLayout" Target="../slideLayouts/slideLayout2.xml"/><Relationship Id="rId1" Type="http://schemas.openxmlformats.org/officeDocument/2006/relationships/tags" Target="../tags/tag33.xml"/><Relationship Id="rId4" Type="http://schemas.openxmlformats.org/officeDocument/2006/relationships/image" Target="../media/image42.png"/></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slideLayout" Target="../slideLayouts/slideLayout2.xml"/><Relationship Id="rId1" Type="http://schemas.openxmlformats.org/officeDocument/2006/relationships/tags" Target="../tags/tag34.xml"/><Relationship Id="rId4" Type="http://schemas.openxmlformats.org/officeDocument/2006/relationships/image" Target="../media/image44.png"/></Relationships>
</file>

<file path=ppt/slides/_rels/slide2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tags" Target="../tags/tag38.xml"/><Relationship Id="rId7" Type="http://schemas.openxmlformats.org/officeDocument/2006/relationships/image" Target="../media/image46.png"/><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slideLayout" Target="../slideLayouts/slideLayout2.xml"/><Relationship Id="rId11" Type="http://schemas.openxmlformats.org/officeDocument/2006/relationships/image" Target="../media/image50.png"/><Relationship Id="rId5" Type="http://schemas.openxmlformats.org/officeDocument/2006/relationships/tags" Target="../tags/tag40.xml"/><Relationship Id="rId10" Type="http://schemas.openxmlformats.org/officeDocument/2006/relationships/image" Target="../media/image49.png"/><Relationship Id="rId4" Type="http://schemas.openxmlformats.org/officeDocument/2006/relationships/tags" Target="../tags/tag39.xml"/><Relationship Id="rId9" Type="http://schemas.openxmlformats.org/officeDocument/2006/relationships/image" Target="../media/image48.png"/></Relationships>
</file>

<file path=ppt/slides/_rels/slide27.xml.rels><?xml version="1.0" encoding="UTF-8" standalone="yes"?>
<Relationships xmlns="http://schemas.openxmlformats.org/package/2006/relationships"><Relationship Id="rId8" Type="http://schemas.openxmlformats.org/officeDocument/2006/relationships/tags" Target="../tags/tag48.xml"/><Relationship Id="rId13" Type="http://schemas.openxmlformats.org/officeDocument/2006/relationships/image" Target="../media/image52.png"/><Relationship Id="rId18" Type="http://schemas.openxmlformats.org/officeDocument/2006/relationships/image" Target="../media/image57.png"/><Relationship Id="rId3" Type="http://schemas.openxmlformats.org/officeDocument/2006/relationships/tags" Target="../tags/tag43.xml"/><Relationship Id="rId21" Type="http://schemas.openxmlformats.org/officeDocument/2006/relationships/image" Target="../media/image60.png"/><Relationship Id="rId7" Type="http://schemas.openxmlformats.org/officeDocument/2006/relationships/tags" Target="../tags/tag47.xml"/><Relationship Id="rId12" Type="http://schemas.openxmlformats.org/officeDocument/2006/relationships/image" Target="../media/image51.png"/><Relationship Id="rId17" Type="http://schemas.openxmlformats.org/officeDocument/2006/relationships/image" Target="../media/image56.png"/><Relationship Id="rId2" Type="http://schemas.openxmlformats.org/officeDocument/2006/relationships/tags" Target="../tags/tag42.xml"/><Relationship Id="rId16" Type="http://schemas.openxmlformats.org/officeDocument/2006/relationships/image" Target="../media/image55.png"/><Relationship Id="rId20" Type="http://schemas.openxmlformats.org/officeDocument/2006/relationships/image" Target="../media/image59.png"/><Relationship Id="rId1" Type="http://schemas.openxmlformats.org/officeDocument/2006/relationships/tags" Target="../tags/tag41.xml"/><Relationship Id="rId6" Type="http://schemas.openxmlformats.org/officeDocument/2006/relationships/tags" Target="../tags/tag46.xml"/><Relationship Id="rId11" Type="http://schemas.openxmlformats.org/officeDocument/2006/relationships/slideLayout" Target="../slideLayouts/slideLayout2.xml"/><Relationship Id="rId5" Type="http://schemas.openxmlformats.org/officeDocument/2006/relationships/tags" Target="../tags/tag45.xml"/><Relationship Id="rId15" Type="http://schemas.openxmlformats.org/officeDocument/2006/relationships/image" Target="../media/image54.png"/><Relationship Id="rId10" Type="http://schemas.openxmlformats.org/officeDocument/2006/relationships/tags" Target="../tags/tag50.xml"/><Relationship Id="rId19" Type="http://schemas.openxmlformats.org/officeDocument/2006/relationships/image" Target="../media/image58.png"/><Relationship Id="rId4" Type="http://schemas.openxmlformats.org/officeDocument/2006/relationships/tags" Target="../tags/tag44.xml"/><Relationship Id="rId9" Type="http://schemas.openxmlformats.org/officeDocument/2006/relationships/tags" Target="../tags/tag49.xml"/><Relationship Id="rId14" Type="http://schemas.openxmlformats.org/officeDocument/2006/relationships/image" Target="../media/image53.png"/></Relationships>
</file>

<file path=ppt/slides/_rels/slide28.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tags" Target="../tags/tag53.xml"/><Relationship Id="rId7" Type="http://schemas.openxmlformats.org/officeDocument/2006/relationships/image" Target="../media/image62.png"/><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image" Target="../media/image61.png"/><Relationship Id="rId5" Type="http://schemas.openxmlformats.org/officeDocument/2006/relationships/slideLayout" Target="../slideLayouts/slideLayout2.xml"/><Relationship Id="rId4" Type="http://schemas.openxmlformats.org/officeDocument/2006/relationships/tags" Target="../tags/tag54.xml"/><Relationship Id="rId9" Type="http://schemas.openxmlformats.org/officeDocument/2006/relationships/image" Target="../media/image64.png"/></Relationships>
</file>

<file path=ppt/slides/_rels/slide29.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slideLayout" Target="../slideLayouts/slideLayout2.xml"/><Relationship Id="rId1" Type="http://schemas.openxmlformats.org/officeDocument/2006/relationships/tags" Target="../tags/tag55.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65.png"/><Relationship Id="rId13" Type="http://schemas.openxmlformats.org/officeDocument/2006/relationships/image" Target="../media/image70.png"/><Relationship Id="rId3" Type="http://schemas.openxmlformats.org/officeDocument/2006/relationships/tags" Target="../tags/tag58.xml"/><Relationship Id="rId7" Type="http://schemas.openxmlformats.org/officeDocument/2006/relationships/slideLayout" Target="../slideLayouts/slideLayout2.xml"/><Relationship Id="rId12" Type="http://schemas.openxmlformats.org/officeDocument/2006/relationships/image" Target="../media/image69.png"/><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tags" Target="../tags/tag61.xml"/><Relationship Id="rId11" Type="http://schemas.openxmlformats.org/officeDocument/2006/relationships/image" Target="../media/image68.png"/><Relationship Id="rId5" Type="http://schemas.openxmlformats.org/officeDocument/2006/relationships/tags" Target="../tags/tag60.xml"/><Relationship Id="rId10" Type="http://schemas.openxmlformats.org/officeDocument/2006/relationships/image" Target="../media/image67.png"/><Relationship Id="rId4" Type="http://schemas.openxmlformats.org/officeDocument/2006/relationships/tags" Target="../tags/tag59.xml"/><Relationship Id="rId9" Type="http://schemas.openxmlformats.org/officeDocument/2006/relationships/image" Target="../media/image66.png"/></Relationships>
</file>

<file path=ppt/slides/_rels/slide31.xml.rels><?xml version="1.0" encoding="UTF-8" standalone="yes"?>
<Relationships xmlns="http://schemas.openxmlformats.org/package/2006/relationships"><Relationship Id="rId8" Type="http://schemas.openxmlformats.org/officeDocument/2006/relationships/image" Target="../media/image71.png"/><Relationship Id="rId13" Type="http://schemas.openxmlformats.org/officeDocument/2006/relationships/image" Target="../media/image76.png"/><Relationship Id="rId3" Type="http://schemas.openxmlformats.org/officeDocument/2006/relationships/tags" Target="../tags/tag64.xml"/><Relationship Id="rId7" Type="http://schemas.openxmlformats.org/officeDocument/2006/relationships/slideLayout" Target="../slideLayouts/slideLayout2.xml"/><Relationship Id="rId12" Type="http://schemas.openxmlformats.org/officeDocument/2006/relationships/image" Target="../media/image75.png"/><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tags" Target="../tags/tag67.xml"/><Relationship Id="rId11" Type="http://schemas.openxmlformats.org/officeDocument/2006/relationships/image" Target="../media/image74.png"/><Relationship Id="rId5" Type="http://schemas.openxmlformats.org/officeDocument/2006/relationships/tags" Target="../tags/tag66.xml"/><Relationship Id="rId10" Type="http://schemas.openxmlformats.org/officeDocument/2006/relationships/image" Target="../media/image73.png"/><Relationship Id="rId4" Type="http://schemas.openxmlformats.org/officeDocument/2006/relationships/tags" Target="../tags/tag65.xml"/><Relationship Id="rId9" Type="http://schemas.openxmlformats.org/officeDocument/2006/relationships/image" Target="../media/image72.png"/></Relationships>
</file>

<file path=ppt/slides/_rels/slide32.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tags" Target="../tags/tag70.xml"/><Relationship Id="rId7" Type="http://schemas.openxmlformats.org/officeDocument/2006/relationships/image" Target="../media/image79.png"/><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tags" Target="../tags/tag73.xml"/><Relationship Id="rId7" Type="http://schemas.openxmlformats.org/officeDocument/2006/relationships/image" Target="../media/image83.png"/><Relationship Id="rId2" Type="http://schemas.openxmlformats.org/officeDocument/2006/relationships/tags" Target="../tags/tag72.xml"/><Relationship Id="rId1" Type="http://schemas.openxmlformats.org/officeDocument/2006/relationships/tags" Target="../tags/tag71.x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86.png"/><Relationship Id="rId3" Type="http://schemas.openxmlformats.org/officeDocument/2006/relationships/tags" Target="../tags/tag76.xml"/><Relationship Id="rId7" Type="http://schemas.openxmlformats.org/officeDocument/2006/relationships/image" Target="../media/image85.png"/><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image" Target="../media/image84.png"/><Relationship Id="rId5" Type="http://schemas.openxmlformats.org/officeDocument/2006/relationships/slideLayout" Target="../slideLayouts/slideLayout2.xml"/><Relationship Id="rId10" Type="http://schemas.openxmlformats.org/officeDocument/2006/relationships/image" Target="../media/image88.png"/><Relationship Id="rId4" Type="http://schemas.openxmlformats.org/officeDocument/2006/relationships/tags" Target="../tags/tag77.xml"/><Relationship Id="rId9" Type="http://schemas.openxmlformats.org/officeDocument/2006/relationships/image" Target="../media/image87.png"/></Relationships>
</file>

<file path=ppt/slides/_rels/slide35.xml.rels><?xml version="1.0" encoding="UTF-8" standalone="yes"?>
<Relationships xmlns="http://schemas.openxmlformats.org/package/2006/relationships"><Relationship Id="rId8" Type="http://schemas.openxmlformats.org/officeDocument/2006/relationships/image" Target="../media/image91.png"/><Relationship Id="rId3" Type="http://schemas.openxmlformats.org/officeDocument/2006/relationships/tags" Target="../tags/tag80.xml"/><Relationship Id="rId7" Type="http://schemas.openxmlformats.org/officeDocument/2006/relationships/image" Target="../media/image90.png"/><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image" Target="../media/image89.png"/><Relationship Id="rId5" Type="http://schemas.openxmlformats.org/officeDocument/2006/relationships/slideLayout" Target="../slideLayouts/slideLayout2.xml"/><Relationship Id="rId10" Type="http://schemas.openxmlformats.org/officeDocument/2006/relationships/image" Target="../media/image93.png"/><Relationship Id="rId4" Type="http://schemas.openxmlformats.org/officeDocument/2006/relationships/tags" Target="../tags/tag81.xml"/><Relationship Id="rId9" Type="http://schemas.openxmlformats.org/officeDocument/2006/relationships/image" Target="../media/image92.png"/></Relationships>
</file>

<file path=ppt/slides/_rels/slide36.xml.rels><?xml version="1.0" encoding="UTF-8" standalone="yes"?>
<Relationships xmlns="http://schemas.openxmlformats.org/package/2006/relationships"><Relationship Id="rId8" Type="http://schemas.openxmlformats.org/officeDocument/2006/relationships/image" Target="../media/image97.png"/><Relationship Id="rId3" Type="http://schemas.openxmlformats.org/officeDocument/2006/relationships/tags" Target="../tags/tag84.xml"/><Relationship Id="rId7" Type="http://schemas.openxmlformats.org/officeDocument/2006/relationships/image" Target="../media/image96.png"/><Relationship Id="rId2" Type="http://schemas.openxmlformats.org/officeDocument/2006/relationships/tags" Target="../tags/tag83.xml"/><Relationship Id="rId1" Type="http://schemas.openxmlformats.org/officeDocument/2006/relationships/tags" Target="../tags/tag82.xml"/><Relationship Id="rId6" Type="http://schemas.openxmlformats.org/officeDocument/2006/relationships/image" Target="../media/image95.png"/><Relationship Id="rId5" Type="http://schemas.openxmlformats.org/officeDocument/2006/relationships/image" Target="../media/image94.png"/><Relationship Id="rId4"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slideLayout" Target="../slideLayouts/slideLayout2.xml"/><Relationship Id="rId1" Type="http://schemas.openxmlformats.org/officeDocument/2006/relationships/tags" Target="../tags/tag85.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4.xml"/><Relationship Id="rId7" Type="http://schemas.openxmlformats.org/officeDocument/2006/relationships/image" Target="../media/image4.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tags" Target="../tags/tag7.xml"/><Relationship Id="rId7" Type="http://schemas.openxmlformats.org/officeDocument/2006/relationships/image" Target="../media/image8.pn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tags" Target="../tags/tag12.xml"/><Relationship Id="rId7" Type="http://schemas.openxmlformats.org/officeDocument/2006/relationships/image" Target="../media/image15.png"/><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714348" y="1785926"/>
            <a:ext cx="7715304" cy="1285884"/>
          </a:xfrm>
          <a:prstGeom prst="rect">
            <a:avLst/>
          </a:prstGeom>
          <a:solidFill>
            <a:srgbClr val="002060">
              <a:alpha val="9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タイトル 1"/>
          <p:cNvSpPr>
            <a:spLocks noGrp="1"/>
          </p:cNvSpPr>
          <p:nvPr>
            <p:ph type="ctrTitle"/>
          </p:nvPr>
        </p:nvSpPr>
        <p:spPr>
          <a:xfrm>
            <a:off x="685800" y="1714488"/>
            <a:ext cx="7772400" cy="1470025"/>
          </a:xfrm>
        </p:spPr>
        <p:txBody>
          <a:bodyPr/>
          <a:lstStyle/>
          <a:p>
            <a:r>
              <a:rPr lang="ja-JP" altLang="en-US" b="1" dirty="0" smtClean="0">
                <a:solidFill>
                  <a:schemeClr val="bg1"/>
                </a:solidFill>
              </a:rPr>
              <a:t>重力波で探る暗黒物質の起源</a:t>
            </a:r>
            <a:endParaRPr kumimoji="1" lang="ja-JP" altLang="en-US" b="1" dirty="0">
              <a:solidFill>
                <a:schemeClr val="bg1"/>
              </a:solidFill>
            </a:endParaRPr>
          </a:p>
        </p:txBody>
      </p:sp>
      <p:sp>
        <p:nvSpPr>
          <p:cNvPr id="6" name="テキスト ボックス 5"/>
          <p:cNvSpPr txBox="1"/>
          <p:nvPr/>
        </p:nvSpPr>
        <p:spPr>
          <a:xfrm>
            <a:off x="6500826" y="4558737"/>
            <a:ext cx="1688283" cy="584775"/>
          </a:xfrm>
          <a:prstGeom prst="rect">
            <a:avLst/>
          </a:prstGeom>
          <a:noFill/>
        </p:spPr>
        <p:txBody>
          <a:bodyPr wrap="none" rtlCol="0">
            <a:spAutoFit/>
          </a:bodyPr>
          <a:lstStyle/>
          <a:p>
            <a:r>
              <a:rPr kumimoji="1" lang="ja-JP" altLang="en-US" sz="3200" dirty="0" smtClean="0"/>
              <a:t>齊藤　遼</a:t>
            </a:r>
            <a:endParaRPr kumimoji="1" lang="ja-JP" altLang="en-US" sz="3200" dirty="0"/>
          </a:p>
        </p:txBody>
      </p:sp>
      <p:sp>
        <p:nvSpPr>
          <p:cNvPr id="7" name="テキスト ボックス 6"/>
          <p:cNvSpPr txBox="1"/>
          <p:nvPr/>
        </p:nvSpPr>
        <p:spPr>
          <a:xfrm>
            <a:off x="4707591" y="4058671"/>
            <a:ext cx="3579185" cy="369332"/>
          </a:xfrm>
          <a:prstGeom prst="rect">
            <a:avLst/>
          </a:prstGeom>
          <a:noFill/>
        </p:spPr>
        <p:txBody>
          <a:bodyPr wrap="none" rtlCol="0">
            <a:spAutoFit/>
          </a:bodyPr>
          <a:lstStyle/>
          <a:p>
            <a:r>
              <a:rPr kumimoji="1" lang="ja-JP" altLang="en-US" dirty="0" smtClean="0"/>
              <a:t>東大ビッグバンセンター　（</a:t>
            </a:r>
            <a:r>
              <a:rPr kumimoji="1" lang="en-US" altLang="ja-JP" dirty="0" smtClean="0"/>
              <a:t>RESCEU</a:t>
            </a:r>
            <a:r>
              <a:rPr kumimoji="1" lang="ja-JP" altLang="en-US" dirty="0" smtClean="0"/>
              <a:t>）</a:t>
            </a:r>
            <a:endParaRPr kumimoji="1" lang="ja-JP" altLang="en-US" dirty="0"/>
          </a:p>
        </p:txBody>
      </p:sp>
      <p:sp>
        <p:nvSpPr>
          <p:cNvPr id="8" name="テキスト ボックス 7"/>
          <p:cNvSpPr txBox="1"/>
          <p:nvPr/>
        </p:nvSpPr>
        <p:spPr>
          <a:xfrm>
            <a:off x="714348" y="1130842"/>
            <a:ext cx="3236784" cy="369332"/>
          </a:xfrm>
          <a:prstGeom prst="rect">
            <a:avLst/>
          </a:prstGeom>
          <a:noFill/>
        </p:spPr>
        <p:txBody>
          <a:bodyPr wrap="none" rtlCol="0">
            <a:spAutoFit/>
          </a:bodyPr>
          <a:lstStyle/>
          <a:p>
            <a:pPr algn="ctr"/>
            <a:r>
              <a:rPr lang="en-US" altLang="ja-JP" dirty="0" smtClean="0"/>
              <a:t>2009.12.04</a:t>
            </a:r>
            <a:r>
              <a:rPr lang="ja-JP" altLang="en-US" dirty="0" smtClean="0"/>
              <a:t>　重力波研究交流会</a:t>
            </a:r>
            <a:endParaRPr kumimoji="1" lang="ja-JP" altLang="en-US" dirty="0"/>
          </a:p>
        </p:txBody>
      </p:sp>
      <p:sp>
        <p:nvSpPr>
          <p:cNvPr id="9" name="テキスト ボックス 8"/>
          <p:cNvSpPr txBox="1"/>
          <p:nvPr/>
        </p:nvSpPr>
        <p:spPr>
          <a:xfrm>
            <a:off x="1071538" y="3286124"/>
            <a:ext cx="6896440" cy="369332"/>
          </a:xfrm>
          <a:prstGeom prst="rect">
            <a:avLst/>
          </a:prstGeom>
          <a:noFill/>
        </p:spPr>
        <p:txBody>
          <a:bodyPr wrap="none" rtlCol="0">
            <a:spAutoFit/>
          </a:bodyPr>
          <a:lstStyle/>
          <a:p>
            <a:r>
              <a:rPr lang="ja-JP" altLang="en-US" dirty="0" smtClean="0"/>
              <a:t>－</a:t>
            </a:r>
            <a:r>
              <a:rPr kumimoji="1" lang="ja-JP" altLang="en-US" dirty="0" smtClean="0"/>
              <a:t>　</a:t>
            </a:r>
            <a:r>
              <a:rPr lang="ja-JP" altLang="en-US" b="1" dirty="0" smtClean="0"/>
              <a:t>ビッグバン直後にできたブラックホールは重力波で観測できる　－</a:t>
            </a:r>
            <a:endParaRPr kumimoji="1" lang="ja-JP" alt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285720" y="1285860"/>
            <a:ext cx="8501122" cy="1857388"/>
          </a:xfrm>
          <a:prstGeom prst="rect">
            <a:avLst/>
          </a:pr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 name="直線コネクタ 9"/>
          <p:cNvCxnSpPr/>
          <p:nvPr/>
        </p:nvCxnSpPr>
        <p:spPr>
          <a:xfrm>
            <a:off x="142844" y="6357958"/>
            <a:ext cx="8858312" cy="1588"/>
          </a:xfrm>
          <a:prstGeom prst="line">
            <a:avLst/>
          </a:prstGeom>
          <a:ln w="12700" cmpd="tri">
            <a:solidFill>
              <a:srgbClr val="002060"/>
            </a:solidFill>
            <a:prstDash val="sysDot"/>
          </a:ln>
        </p:spPr>
        <p:style>
          <a:lnRef idx="1">
            <a:schemeClr val="accent1"/>
          </a:lnRef>
          <a:fillRef idx="0">
            <a:schemeClr val="accent1"/>
          </a:fillRef>
          <a:effectRef idx="0">
            <a:schemeClr val="accent1"/>
          </a:effectRef>
          <a:fontRef idx="minor">
            <a:schemeClr val="tx1"/>
          </a:fontRef>
        </p:style>
      </p:cxnSp>
      <p:sp>
        <p:nvSpPr>
          <p:cNvPr id="11" name="正方形/長方形 10"/>
          <p:cNvSpPr/>
          <p:nvPr/>
        </p:nvSpPr>
        <p:spPr>
          <a:xfrm>
            <a:off x="71406" y="71438"/>
            <a:ext cx="9001188" cy="714356"/>
          </a:xfrm>
          <a:prstGeom prst="rect">
            <a:avLst/>
          </a:prstGeom>
          <a:solidFill>
            <a:srgbClr val="00206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t>暗黒物質の候補</a:t>
            </a:r>
            <a:endParaRPr kumimoji="1" lang="ja-JP" altLang="en-US" sz="2400" b="1" dirty="0"/>
          </a:p>
        </p:txBody>
      </p:sp>
      <p:sp>
        <p:nvSpPr>
          <p:cNvPr id="4" name="日付プレースホルダ 3"/>
          <p:cNvSpPr>
            <a:spLocks noGrp="1"/>
          </p:cNvSpPr>
          <p:nvPr>
            <p:ph type="dt" sz="half" idx="10"/>
          </p:nvPr>
        </p:nvSpPr>
        <p:spPr/>
        <p:txBody>
          <a:bodyPr/>
          <a:lstStyle/>
          <a:p>
            <a:r>
              <a:rPr kumimoji="1" lang="en-US" altLang="ja-JP" smtClean="0"/>
              <a:t>2009/12/4</a:t>
            </a:r>
            <a:endParaRPr kumimoji="1" lang="ja-JP" altLang="en-US"/>
          </a:p>
        </p:txBody>
      </p:sp>
      <p:sp>
        <p:nvSpPr>
          <p:cNvPr id="5" name="スライド番号プレースホルダ 4"/>
          <p:cNvSpPr>
            <a:spLocks noGrp="1"/>
          </p:cNvSpPr>
          <p:nvPr>
            <p:ph type="sldNum" sz="quarter" idx="12"/>
          </p:nvPr>
        </p:nvSpPr>
        <p:spPr>
          <a:xfrm>
            <a:off x="8143900" y="285728"/>
            <a:ext cx="757214" cy="365125"/>
          </a:xfrm>
        </p:spPr>
        <p:txBody>
          <a:bodyPr/>
          <a:lstStyle/>
          <a:p>
            <a:fld id="{D2D8002D-B5B0-4BAC-B1F6-782DDCCE6D9C}" type="slidenum">
              <a:rPr kumimoji="1" lang="ja-JP" altLang="en-US" sz="3200" smtClean="0">
                <a:solidFill>
                  <a:schemeClr val="bg1"/>
                </a:solidFill>
              </a:rPr>
              <a:pPr/>
              <a:t>10</a:t>
            </a:fld>
            <a:endParaRPr kumimoji="1" lang="ja-JP" altLang="en-US" sz="3200" dirty="0">
              <a:solidFill>
                <a:schemeClr val="bg1"/>
              </a:solidFill>
            </a:endParaRPr>
          </a:p>
        </p:txBody>
      </p:sp>
      <p:sp>
        <p:nvSpPr>
          <p:cNvPr id="6" name="フッター プレースホルダ 5"/>
          <p:cNvSpPr>
            <a:spLocks noGrp="1"/>
          </p:cNvSpPr>
          <p:nvPr>
            <p:ph type="ftr" sz="quarter" idx="11"/>
          </p:nvPr>
        </p:nvSpPr>
        <p:spPr/>
        <p:txBody>
          <a:bodyPr/>
          <a:lstStyle/>
          <a:p>
            <a:r>
              <a:rPr kumimoji="1" lang="zh-CN" altLang="en-US" smtClean="0"/>
              <a:t>重力波研究交流会</a:t>
            </a:r>
            <a:endParaRPr kumimoji="1" lang="ja-JP" altLang="en-US"/>
          </a:p>
        </p:txBody>
      </p:sp>
      <p:sp>
        <p:nvSpPr>
          <p:cNvPr id="7" name="テキスト ボックス 6"/>
          <p:cNvSpPr txBox="1"/>
          <p:nvPr/>
        </p:nvSpPr>
        <p:spPr>
          <a:xfrm>
            <a:off x="571472" y="1428736"/>
            <a:ext cx="6300123" cy="1138773"/>
          </a:xfrm>
          <a:prstGeom prst="rect">
            <a:avLst/>
          </a:prstGeom>
          <a:noFill/>
        </p:spPr>
        <p:txBody>
          <a:bodyPr wrap="none" rtlCol="0">
            <a:spAutoFit/>
          </a:bodyPr>
          <a:lstStyle/>
          <a:p>
            <a:pPr>
              <a:buFont typeface="Arial" pitchFamily="34" charset="0"/>
              <a:buChar char="•"/>
            </a:pPr>
            <a:r>
              <a:rPr kumimoji="1" lang="ja-JP" altLang="en-US" sz="1600" dirty="0" smtClean="0"/>
              <a:t>　</a:t>
            </a:r>
            <a:r>
              <a:rPr kumimoji="1" lang="ja-JP" altLang="en-US" sz="1700" b="1" dirty="0" smtClean="0"/>
              <a:t>光とは</a:t>
            </a:r>
            <a:r>
              <a:rPr lang="ja-JP" altLang="en-US" sz="1700" b="1" dirty="0" smtClean="0"/>
              <a:t>弱くしか</a:t>
            </a:r>
            <a:r>
              <a:rPr kumimoji="1" lang="ja-JP" altLang="en-US" sz="1700" b="1" dirty="0" smtClean="0"/>
              <a:t>相互作用をせず、主に重力相互作用のみをする。</a:t>
            </a:r>
            <a:endParaRPr kumimoji="1" lang="en-US" altLang="ja-JP" sz="1700" b="1" dirty="0" smtClean="0"/>
          </a:p>
          <a:p>
            <a:endParaRPr kumimoji="1" lang="en-US" altLang="ja-JP" sz="800" b="1" dirty="0" smtClean="0"/>
          </a:p>
          <a:p>
            <a:pPr>
              <a:buFont typeface="Arial" pitchFamily="34" charset="0"/>
              <a:buChar char="•"/>
            </a:pPr>
            <a:r>
              <a:rPr lang="ja-JP" altLang="en-US" sz="1600" b="1" dirty="0" smtClean="0"/>
              <a:t>　</a:t>
            </a:r>
            <a:r>
              <a:rPr lang="ja-JP" altLang="en-US" b="1" dirty="0" smtClean="0"/>
              <a:t>通常の</a:t>
            </a:r>
            <a:r>
              <a:rPr lang="ja-JP" altLang="en-US" sz="1700" b="1" dirty="0" smtClean="0"/>
              <a:t>原子とは異なる物質で構成されている。</a:t>
            </a:r>
            <a:endParaRPr lang="en-US" altLang="ja-JP" sz="1700" b="1" dirty="0" smtClean="0"/>
          </a:p>
          <a:p>
            <a:endParaRPr lang="ja-JP" altLang="en-US" sz="800" b="1" dirty="0" smtClean="0"/>
          </a:p>
          <a:p>
            <a:pPr>
              <a:buFont typeface="Arial" pitchFamily="34" charset="0"/>
              <a:buChar char="•"/>
            </a:pPr>
            <a:r>
              <a:rPr lang="ja-JP" altLang="en-US" sz="1600" b="1" dirty="0" smtClean="0"/>
              <a:t>　</a:t>
            </a:r>
            <a:r>
              <a:rPr lang="ja-JP" altLang="en-US" sz="1700" b="1" dirty="0" smtClean="0"/>
              <a:t>宇宙初期にすでに存在していなければならない。</a:t>
            </a:r>
            <a:endParaRPr lang="en-US" altLang="ja-JP" sz="1700" b="1" dirty="0" smtClean="0"/>
          </a:p>
        </p:txBody>
      </p:sp>
      <p:pic>
        <p:nvPicPr>
          <p:cNvPr id="12" name="図 11" descr="txp_fig.bmp"/>
          <p:cNvPicPr>
            <a:picLocks noChangeAspect="1"/>
          </p:cNvPicPr>
          <p:nvPr>
            <p:custDataLst>
              <p:tags r:id="rId1"/>
            </p:custDataLst>
          </p:nvPr>
        </p:nvPicPr>
        <p:blipFill>
          <a:blip r:embed="rId3">
            <a:clrChange>
              <a:clrFrom>
                <a:srgbClr val="FFFFFF"/>
              </a:clrFrom>
              <a:clrTo>
                <a:srgbClr val="FFFFFF">
                  <a:alpha val="0"/>
                </a:srgbClr>
              </a:clrTo>
            </a:clrChange>
            <a:lum/>
          </a:blip>
          <a:stretch>
            <a:fillRect/>
          </a:stretch>
        </p:blipFill>
        <p:spPr>
          <a:xfrm>
            <a:off x="3501447" y="2645727"/>
            <a:ext cx="48766" cy="274309"/>
          </a:xfrm>
          <a:prstGeom prst="rect">
            <a:avLst/>
          </a:prstGeom>
          <a:noFill/>
        </p:spPr>
      </p:pic>
      <p:sp>
        <p:nvSpPr>
          <p:cNvPr id="13" name="テキスト ボックス 12"/>
          <p:cNvSpPr txBox="1"/>
          <p:nvPr/>
        </p:nvSpPr>
        <p:spPr>
          <a:xfrm>
            <a:off x="5929322" y="2344159"/>
            <a:ext cx="2621230" cy="584775"/>
          </a:xfrm>
          <a:prstGeom prst="rect">
            <a:avLst/>
          </a:prstGeom>
          <a:noFill/>
          <a:ln w="38100">
            <a:solidFill>
              <a:srgbClr val="FF0000"/>
            </a:solidFill>
          </a:ln>
        </p:spPr>
        <p:txBody>
          <a:bodyPr wrap="none" rtlCol="0">
            <a:spAutoFit/>
          </a:bodyPr>
          <a:lstStyle/>
          <a:p>
            <a:r>
              <a:rPr kumimoji="1" lang="ja-JP" altLang="en-US" sz="1600" b="1" dirty="0" smtClean="0"/>
              <a:t>褐色矮星や白色矮星などの</a:t>
            </a:r>
            <a:endParaRPr kumimoji="1" lang="en-US" altLang="ja-JP" sz="1600" b="1" dirty="0" smtClean="0"/>
          </a:p>
          <a:p>
            <a:r>
              <a:rPr kumimoji="1" lang="ja-JP" altLang="en-US" sz="1600" b="1" dirty="0" smtClean="0"/>
              <a:t>「暗い星」ではない。</a:t>
            </a:r>
            <a:endParaRPr kumimoji="1" lang="ja-JP" altLang="en-US" sz="1600" b="1" dirty="0"/>
          </a:p>
        </p:txBody>
      </p:sp>
      <p:sp>
        <p:nvSpPr>
          <p:cNvPr id="14" name="テキスト ボックス 13"/>
          <p:cNvSpPr txBox="1"/>
          <p:nvPr/>
        </p:nvSpPr>
        <p:spPr>
          <a:xfrm>
            <a:off x="500034" y="3415729"/>
            <a:ext cx="2044149" cy="369332"/>
          </a:xfrm>
          <a:prstGeom prst="rect">
            <a:avLst/>
          </a:prstGeom>
          <a:noFill/>
        </p:spPr>
        <p:txBody>
          <a:bodyPr wrap="none" rtlCol="0">
            <a:spAutoFit/>
          </a:bodyPr>
          <a:lstStyle/>
          <a:p>
            <a:r>
              <a:rPr kumimoji="1" lang="ja-JP" altLang="en-US" b="1" dirty="0" smtClean="0"/>
              <a:t>未発見の素粒子？</a:t>
            </a:r>
            <a:endParaRPr kumimoji="1" lang="ja-JP" altLang="en-US" b="1" dirty="0"/>
          </a:p>
        </p:txBody>
      </p:sp>
      <p:sp>
        <p:nvSpPr>
          <p:cNvPr id="15" name="テキスト ボックス 14"/>
          <p:cNvSpPr txBox="1"/>
          <p:nvPr/>
        </p:nvSpPr>
        <p:spPr>
          <a:xfrm>
            <a:off x="857224" y="3844357"/>
            <a:ext cx="4917821" cy="369332"/>
          </a:xfrm>
          <a:prstGeom prst="rect">
            <a:avLst/>
          </a:prstGeom>
          <a:noFill/>
        </p:spPr>
        <p:txBody>
          <a:bodyPr wrap="none" rtlCol="0">
            <a:spAutoFit/>
          </a:bodyPr>
          <a:lstStyle/>
          <a:p>
            <a:r>
              <a:rPr kumimoji="1" lang="en-US" altLang="ja-JP" dirty="0" err="1" smtClean="0"/>
              <a:t>Neutralino</a:t>
            </a:r>
            <a:r>
              <a:rPr kumimoji="1" lang="en-US" altLang="ja-JP" dirty="0" smtClean="0"/>
              <a:t>,  </a:t>
            </a:r>
            <a:r>
              <a:rPr kumimoji="1" lang="en-US" altLang="ja-JP" dirty="0" err="1" smtClean="0"/>
              <a:t>Gravitino</a:t>
            </a:r>
            <a:r>
              <a:rPr kumimoji="1" lang="en-US" altLang="ja-JP" dirty="0" smtClean="0"/>
              <a:t>,  </a:t>
            </a:r>
            <a:r>
              <a:rPr kumimoji="1" lang="en-US" altLang="ja-JP" dirty="0" err="1" smtClean="0"/>
              <a:t>Axion</a:t>
            </a:r>
            <a:r>
              <a:rPr kumimoji="1" lang="en-US" altLang="ja-JP" dirty="0" smtClean="0"/>
              <a:t>,  </a:t>
            </a:r>
            <a:r>
              <a:rPr kumimoji="1" lang="en-US" altLang="ja-JP" dirty="0" err="1" smtClean="0"/>
              <a:t>Kaluza</a:t>
            </a:r>
            <a:r>
              <a:rPr kumimoji="1" lang="en-US" altLang="ja-JP" dirty="0" smtClean="0"/>
              <a:t>-Klein</a:t>
            </a:r>
            <a:r>
              <a:rPr kumimoji="1" lang="ja-JP" altLang="en-US" dirty="0" smtClean="0"/>
              <a:t>粒子</a:t>
            </a:r>
            <a:r>
              <a:rPr kumimoji="1" lang="en-US" altLang="ja-JP" dirty="0" smtClean="0"/>
              <a:t>, …</a:t>
            </a:r>
            <a:endParaRPr kumimoji="1" lang="ja-JP" altLang="en-US" dirty="0"/>
          </a:p>
        </p:txBody>
      </p:sp>
      <p:sp>
        <p:nvSpPr>
          <p:cNvPr id="16" name="テキスト ボックス 15"/>
          <p:cNvSpPr txBox="1"/>
          <p:nvPr/>
        </p:nvSpPr>
        <p:spPr>
          <a:xfrm>
            <a:off x="428596" y="4429132"/>
            <a:ext cx="5671745" cy="369332"/>
          </a:xfrm>
          <a:prstGeom prst="rect">
            <a:avLst/>
          </a:prstGeom>
          <a:noFill/>
        </p:spPr>
        <p:txBody>
          <a:bodyPr wrap="none" rtlCol="0">
            <a:spAutoFit/>
          </a:bodyPr>
          <a:lstStyle/>
          <a:p>
            <a:r>
              <a:rPr lang="ja-JP" altLang="en-US" dirty="0" smtClean="0">
                <a:latin typeface="MS Mincho"/>
                <a:ea typeface="MS Mincho"/>
              </a:rPr>
              <a:t>▶ </a:t>
            </a:r>
            <a:r>
              <a:rPr lang="ja-JP" altLang="en-US" dirty="0" smtClean="0"/>
              <a:t>宇宙初期にブラックホールを生成することができたら？</a:t>
            </a:r>
            <a:endParaRPr kumimoji="1" lang="ja-JP" altLang="en-US" dirty="0"/>
          </a:p>
        </p:txBody>
      </p:sp>
      <p:sp>
        <p:nvSpPr>
          <p:cNvPr id="17" name="テキスト ボックス 16"/>
          <p:cNvSpPr txBox="1"/>
          <p:nvPr/>
        </p:nvSpPr>
        <p:spPr>
          <a:xfrm>
            <a:off x="2643174" y="5558869"/>
            <a:ext cx="3528530" cy="584775"/>
          </a:xfrm>
          <a:prstGeom prst="rect">
            <a:avLst/>
          </a:prstGeom>
          <a:noFill/>
        </p:spPr>
        <p:txBody>
          <a:bodyPr wrap="none" rtlCol="0">
            <a:spAutoFit/>
          </a:bodyPr>
          <a:lstStyle/>
          <a:p>
            <a:r>
              <a:rPr lang="ja-JP" altLang="en-US" sz="3200" b="1" dirty="0" smtClean="0"/>
              <a:t>原始ブラックホール</a:t>
            </a:r>
            <a:endParaRPr kumimoji="1" lang="ja-JP" altLang="en-US" sz="3200" b="1" dirty="0"/>
          </a:p>
        </p:txBody>
      </p:sp>
      <p:sp>
        <p:nvSpPr>
          <p:cNvPr id="18" name="テキスト ボックス 17"/>
          <p:cNvSpPr txBox="1"/>
          <p:nvPr/>
        </p:nvSpPr>
        <p:spPr>
          <a:xfrm>
            <a:off x="1071538" y="4857760"/>
            <a:ext cx="7316426" cy="584775"/>
          </a:xfrm>
          <a:prstGeom prst="rect">
            <a:avLst/>
          </a:prstGeom>
          <a:noFill/>
        </p:spPr>
        <p:txBody>
          <a:bodyPr wrap="none" rtlCol="0">
            <a:spAutoFit/>
          </a:bodyPr>
          <a:lstStyle/>
          <a:p>
            <a:r>
              <a:rPr lang="ja-JP" altLang="en-US" sz="1600" dirty="0" smtClean="0"/>
              <a:t>　重力相互作用しかせず、宇宙初期にすでに存在している。原子の存在量に対する</a:t>
            </a:r>
            <a:endParaRPr lang="en-US" altLang="ja-JP" sz="1600" dirty="0" smtClean="0"/>
          </a:p>
          <a:p>
            <a:r>
              <a:rPr lang="ja-JP" altLang="en-US" sz="1600" dirty="0" smtClean="0"/>
              <a:t>制限にもかからない。</a:t>
            </a:r>
            <a:endParaRPr lang="en-US" altLang="ja-JP" sz="1600" dirty="0" smtClean="0"/>
          </a:p>
        </p:txBody>
      </p:sp>
      <p:sp>
        <p:nvSpPr>
          <p:cNvPr id="19" name="正方形/長方形 18"/>
          <p:cNvSpPr/>
          <p:nvPr/>
        </p:nvSpPr>
        <p:spPr>
          <a:xfrm>
            <a:off x="2428860" y="5500702"/>
            <a:ext cx="3929090" cy="7143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線コネクタ 9"/>
          <p:cNvCxnSpPr/>
          <p:nvPr/>
        </p:nvCxnSpPr>
        <p:spPr>
          <a:xfrm>
            <a:off x="142844" y="6357958"/>
            <a:ext cx="8858312" cy="1588"/>
          </a:xfrm>
          <a:prstGeom prst="line">
            <a:avLst/>
          </a:prstGeom>
          <a:ln w="12700" cmpd="tri">
            <a:solidFill>
              <a:srgbClr val="002060"/>
            </a:solidFill>
            <a:prstDash val="sysDot"/>
          </a:ln>
        </p:spPr>
        <p:style>
          <a:lnRef idx="1">
            <a:schemeClr val="accent1"/>
          </a:lnRef>
          <a:fillRef idx="0">
            <a:schemeClr val="accent1"/>
          </a:fillRef>
          <a:effectRef idx="0">
            <a:schemeClr val="accent1"/>
          </a:effectRef>
          <a:fontRef idx="minor">
            <a:schemeClr val="tx1"/>
          </a:fontRef>
        </p:style>
      </p:cxnSp>
      <p:sp>
        <p:nvSpPr>
          <p:cNvPr id="11" name="正方形/長方形 10"/>
          <p:cNvSpPr/>
          <p:nvPr/>
        </p:nvSpPr>
        <p:spPr>
          <a:xfrm>
            <a:off x="1714480" y="2214554"/>
            <a:ext cx="5786478" cy="1214446"/>
          </a:xfrm>
          <a:prstGeom prst="rect">
            <a:avLst/>
          </a:prstGeom>
          <a:solidFill>
            <a:srgbClr val="00206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smtClean="0"/>
              <a:t>原始ブラックホール</a:t>
            </a:r>
            <a:endParaRPr kumimoji="1" lang="ja-JP" altLang="en-US" sz="3600" dirty="0"/>
          </a:p>
        </p:txBody>
      </p:sp>
      <p:sp>
        <p:nvSpPr>
          <p:cNvPr id="4" name="日付プレースホルダ 3"/>
          <p:cNvSpPr>
            <a:spLocks noGrp="1"/>
          </p:cNvSpPr>
          <p:nvPr>
            <p:ph type="dt" sz="half" idx="10"/>
          </p:nvPr>
        </p:nvSpPr>
        <p:spPr/>
        <p:txBody>
          <a:bodyPr/>
          <a:lstStyle/>
          <a:p>
            <a:r>
              <a:rPr kumimoji="1" lang="en-US" altLang="ja-JP" smtClean="0"/>
              <a:t>2009/12/4</a:t>
            </a:r>
            <a:endParaRPr kumimoji="1" lang="ja-JP" altLang="en-US"/>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pPr/>
              <a:t>11</a:t>
            </a:fld>
            <a:endParaRPr kumimoji="1" lang="ja-JP" altLang="en-US"/>
          </a:p>
        </p:txBody>
      </p:sp>
      <p:sp>
        <p:nvSpPr>
          <p:cNvPr id="6" name="フッター プレースホルダ 5"/>
          <p:cNvSpPr>
            <a:spLocks noGrp="1"/>
          </p:cNvSpPr>
          <p:nvPr>
            <p:ph type="ftr" sz="quarter" idx="11"/>
          </p:nvPr>
        </p:nvSpPr>
        <p:spPr/>
        <p:txBody>
          <a:bodyPr/>
          <a:lstStyle/>
          <a:p>
            <a:r>
              <a:rPr kumimoji="1" lang="zh-CN" altLang="en-US" smtClean="0"/>
              <a:t>重力波研究交流会</a:t>
            </a:r>
            <a:endParaRPr kumimoji="1" lang="ja-JP" alt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285720" y="2285992"/>
            <a:ext cx="5786478" cy="1000132"/>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 name="直線コネクタ 9"/>
          <p:cNvCxnSpPr/>
          <p:nvPr/>
        </p:nvCxnSpPr>
        <p:spPr>
          <a:xfrm>
            <a:off x="142844" y="6357958"/>
            <a:ext cx="8858312" cy="1588"/>
          </a:xfrm>
          <a:prstGeom prst="line">
            <a:avLst/>
          </a:prstGeom>
          <a:ln w="12700" cmpd="tri">
            <a:solidFill>
              <a:srgbClr val="002060"/>
            </a:solidFill>
            <a:prstDash val="sysDot"/>
          </a:ln>
        </p:spPr>
        <p:style>
          <a:lnRef idx="1">
            <a:schemeClr val="accent1"/>
          </a:lnRef>
          <a:fillRef idx="0">
            <a:schemeClr val="accent1"/>
          </a:fillRef>
          <a:effectRef idx="0">
            <a:schemeClr val="accent1"/>
          </a:effectRef>
          <a:fontRef idx="minor">
            <a:schemeClr val="tx1"/>
          </a:fontRef>
        </p:style>
      </p:cxnSp>
      <p:sp>
        <p:nvSpPr>
          <p:cNvPr id="11" name="正方形/長方形 10"/>
          <p:cNvSpPr/>
          <p:nvPr/>
        </p:nvSpPr>
        <p:spPr>
          <a:xfrm>
            <a:off x="71406" y="71438"/>
            <a:ext cx="9001188" cy="714356"/>
          </a:xfrm>
          <a:prstGeom prst="rect">
            <a:avLst/>
          </a:prstGeom>
          <a:solidFill>
            <a:srgbClr val="00206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t>原始ブラックホールとは？</a:t>
            </a:r>
            <a:endParaRPr kumimoji="1" lang="ja-JP" altLang="en-US" sz="2400" b="1" dirty="0"/>
          </a:p>
        </p:txBody>
      </p:sp>
      <p:sp>
        <p:nvSpPr>
          <p:cNvPr id="4" name="日付プレースホルダ 3"/>
          <p:cNvSpPr>
            <a:spLocks noGrp="1"/>
          </p:cNvSpPr>
          <p:nvPr>
            <p:ph type="dt" sz="half" idx="10"/>
          </p:nvPr>
        </p:nvSpPr>
        <p:spPr/>
        <p:txBody>
          <a:bodyPr/>
          <a:lstStyle/>
          <a:p>
            <a:r>
              <a:rPr kumimoji="1" lang="en-US" altLang="ja-JP" smtClean="0"/>
              <a:t>2009/12/4</a:t>
            </a:r>
            <a:endParaRPr kumimoji="1" lang="ja-JP" altLang="en-US"/>
          </a:p>
        </p:txBody>
      </p:sp>
      <p:sp>
        <p:nvSpPr>
          <p:cNvPr id="5" name="スライド番号プレースホルダ 4"/>
          <p:cNvSpPr>
            <a:spLocks noGrp="1"/>
          </p:cNvSpPr>
          <p:nvPr>
            <p:ph type="sldNum" sz="quarter" idx="12"/>
          </p:nvPr>
        </p:nvSpPr>
        <p:spPr>
          <a:xfrm>
            <a:off x="8143900" y="285728"/>
            <a:ext cx="757214" cy="365125"/>
          </a:xfrm>
        </p:spPr>
        <p:txBody>
          <a:bodyPr/>
          <a:lstStyle/>
          <a:p>
            <a:fld id="{D2D8002D-B5B0-4BAC-B1F6-782DDCCE6D9C}" type="slidenum">
              <a:rPr kumimoji="1" lang="ja-JP" altLang="en-US" sz="3200" smtClean="0">
                <a:solidFill>
                  <a:schemeClr val="bg1"/>
                </a:solidFill>
              </a:rPr>
              <a:pPr/>
              <a:t>12</a:t>
            </a:fld>
            <a:endParaRPr kumimoji="1" lang="ja-JP" altLang="en-US" sz="3200" dirty="0">
              <a:solidFill>
                <a:schemeClr val="bg1"/>
              </a:solidFill>
            </a:endParaRPr>
          </a:p>
        </p:txBody>
      </p:sp>
      <p:sp>
        <p:nvSpPr>
          <p:cNvPr id="6" name="フッター プレースホルダ 5"/>
          <p:cNvSpPr>
            <a:spLocks noGrp="1"/>
          </p:cNvSpPr>
          <p:nvPr>
            <p:ph type="ftr" sz="quarter" idx="11"/>
          </p:nvPr>
        </p:nvSpPr>
        <p:spPr/>
        <p:txBody>
          <a:bodyPr/>
          <a:lstStyle/>
          <a:p>
            <a:r>
              <a:rPr kumimoji="1" lang="zh-CN" altLang="en-US" smtClean="0"/>
              <a:t>重力波研究交流会</a:t>
            </a:r>
            <a:endParaRPr kumimoji="1" lang="ja-JP" altLang="en-US"/>
          </a:p>
        </p:txBody>
      </p:sp>
      <p:sp>
        <p:nvSpPr>
          <p:cNvPr id="7" name="テキスト ボックス 6"/>
          <p:cNvSpPr txBox="1"/>
          <p:nvPr/>
        </p:nvSpPr>
        <p:spPr>
          <a:xfrm>
            <a:off x="316750" y="2425479"/>
            <a:ext cx="5588389" cy="769441"/>
          </a:xfrm>
          <a:prstGeom prst="rect">
            <a:avLst/>
          </a:prstGeom>
          <a:noFill/>
        </p:spPr>
        <p:txBody>
          <a:bodyPr wrap="none" rtlCol="0">
            <a:spAutoFit/>
          </a:bodyPr>
          <a:lstStyle/>
          <a:p>
            <a:r>
              <a:rPr kumimoji="1" lang="ja-JP" altLang="en-US" b="1" dirty="0" smtClean="0"/>
              <a:t>原始ブラックホールとは？</a:t>
            </a:r>
            <a:endParaRPr kumimoji="1" lang="en-US" altLang="ja-JP" b="1" dirty="0" smtClean="0"/>
          </a:p>
          <a:p>
            <a:endParaRPr kumimoji="1" lang="en-US" altLang="ja-JP" sz="800" dirty="0" smtClean="0"/>
          </a:p>
          <a:p>
            <a:r>
              <a:rPr lang="ja-JP" altLang="en-US" dirty="0" smtClean="0"/>
              <a:t>　　その名の通り、宇宙初期に形成されたブラックホール</a:t>
            </a:r>
            <a:endParaRPr kumimoji="1" lang="ja-JP" altLang="en-US" dirty="0"/>
          </a:p>
        </p:txBody>
      </p:sp>
      <p:sp>
        <p:nvSpPr>
          <p:cNvPr id="13" name="テキスト ボックス 12"/>
          <p:cNvSpPr txBox="1"/>
          <p:nvPr/>
        </p:nvSpPr>
        <p:spPr>
          <a:xfrm>
            <a:off x="494466" y="3639925"/>
            <a:ext cx="7935186" cy="646331"/>
          </a:xfrm>
          <a:prstGeom prst="rect">
            <a:avLst/>
          </a:prstGeom>
          <a:noFill/>
        </p:spPr>
        <p:txBody>
          <a:bodyPr wrap="none" rtlCol="0">
            <a:spAutoFit/>
          </a:bodyPr>
          <a:lstStyle/>
          <a:p>
            <a:r>
              <a:rPr kumimoji="1" lang="ja-JP" altLang="en-US" dirty="0" smtClean="0"/>
              <a:t>　しかし、初期宇宙には重力崩壊によってブラックホールを形成するような天体は</a:t>
            </a:r>
            <a:endParaRPr kumimoji="1" lang="en-US" altLang="ja-JP" dirty="0" smtClean="0"/>
          </a:p>
          <a:p>
            <a:r>
              <a:rPr kumimoji="1" lang="ja-JP" altLang="en-US" dirty="0" smtClean="0"/>
              <a:t>存在しない。では、起源は何か？</a:t>
            </a:r>
            <a:endParaRPr kumimoji="1" lang="ja-JP" altLang="en-US" dirty="0"/>
          </a:p>
        </p:txBody>
      </p:sp>
      <p:sp>
        <p:nvSpPr>
          <p:cNvPr id="15" name="テキスト ボックス 14"/>
          <p:cNvSpPr txBox="1"/>
          <p:nvPr/>
        </p:nvSpPr>
        <p:spPr>
          <a:xfrm>
            <a:off x="1274507" y="4538971"/>
            <a:ext cx="5083443" cy="461665"/>
          </a:xfrm>
          <a:prstGeom prst="rect">
            <a:avLst/>
          </a:prstGeom>
          <a:noFill/>
        </p:spPr>
        <p:txBody>
          <a:bodyPr wrap="none" rtlCol="0">
            <a:spAutoFit/>
          </a:bodyPr>
          <a:lstStyle/>
          <a:p>
            <a:r>
              <a:rPr kumimoji="1" lang="ja-JP" altLang="en-US" dirty="0" smtClean="0"/>
              <a:t>　</a:t>
            </a:r>
            <a:r>
              <a:rPr kumimoji="1" lang="ja-JP" altLang="en-US" sz="2400" b="1" dirty="0" smtClean="0"/>
              <a:t>宇宙初期に存在した原始密度揺らぎ</a:t>
            </a:r>
            <a:endParaRPr kumimoji="1" lang="ja-JP" altLang="en-US" sz="2400" b="1" dirty="0"/>
          </a:p>
        </p:txBody>
      </p:sp>
      <p:sp>
        <p:nvSpPr>
          <p:cNvPr id="16" name="右矢印 15"/>
          <p:cNvSpPr/>
          <p:nvPr/>
        </p:nvSpPr>
        <p:spPr>
          <a:xfrm>
            <a:off x="642910" y="4643446"/>
            <a:ext cx="428628" cy="214314"/>
          </a:xfrm>
          <a:prstGeom prst="rightArrow">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1428728" y="4500570"/>
            <a:ext cx="4929222" cy="50006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7684697" y="906645"/>
            <a:ext cx="1245021" cy="307777"/>
          </a:xfrm>
          <a:prstGeom prst="rect">
            <a:avLst/>
          </a:prstGeom>
          <a:noFill/>
        </p:spPr>
        <p:txBody>
          <a:bodyPr wrap="none" rtlCol="0">
            <a:spAutoFit/>
          </a:bodyPr>
          <a:lstStyle/>
          <a:p>
            <a:r>
              <a:rPr kumimoji="1" lang="en-US" altLang="ja-JP" sz="1400" dirty="0" smtClean="0"/>
              <a:t>(Hawking, `71)</a:t>
            </a:r>
            <a:endParaRPr kumimoji="1" lang="ja-JP" altLang="en-US" sz="1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線コネクタ 9"/>
          <p:cNvCxnSpPr/>
          <p:nvPr/>
        </p:nvCxnSpPr>
        <p:spPr>
          <a:xfrm>
            <a:off x="142844" y="6357958"/>
            <a:ext cx="8858312" cy="1588"/>
          </a:xfrm>
          <a:prstGeom prst="line">
            <a:avLst/>
          </a:prstGeom>
          <a:ln w="12700" cmpd="tri">
            <a:solidFill>
              <a:srgbClr val="002060"/>
            </a:solidFill>
            <a:prstDash val="sysDot"/>
          </a:ln>
        </p:spPr>
        <p:style>
          <a:lnRef idx="1">
            <a:schemeClr val="accent1"/>
          </a:lnRef>
          <a:fillRef idx="0">
            <a:schemeClr val="accent1"/>
          </a:fillRef>
          <a:effectRef idx="0">
            <a:schemeClr val="accent1"/>
          </a:effectRef>
          <a:fontRef idx="minor">
            <a:schemeClr val="tx1"/>
          </a:fontRef>
        </p:style>
      </p:cxnSp>
      <p:sp>
        <p:nvSpPr>
          <p:cNvPr id="11" name="正方形/長方形 10"/>
          <p:cNvSpPr/>
          <p:nvPr/>
        </p:nvSpPr>
        <p:spPr>
          <a:xfrm>
            <a:off x="71406" y="71438"/>
            <a:ext cx="9001188" cy="714356"/>
          </a:xfrm>
          <a:prstGeom prst="rect">
            <a:avLst/>
          </a:prstGeom>
          <a:solidFill>
            <a:srgbClr val="00206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t>原始密度揺らぎ</a:t>
            </a:r>
            <a:endParaRPr kumimoji="1" lang="ja-JP" altLang="en-US" sz="2400" b="1" dirty="0"/>
          </a:p>
        </p:txBody>
      </p:sp>
      <p:sp>
        <p:nvSpPr>
          <p:cNvPr id="4" name="日付プレースホルダ 3"/>
          <p:cNvSpPr>
            <a:spLocks noGrp="1"/>
          </p:cNvSpPr>
          <p:nvPr>
            <p:ph type="dt" sz="half" idx="10"/>
          </p:nvPr>
        </p:nvSpPr>
        <p:spPr/>
        <p:txBody>
          <a:bodyPr/>
          <a:lstStyle/>
          <a:p>
            <a:r>
              <a:rPr kumimoji="1" lang="en-US" altLang="ja-JP" smtClean="0"/>
              <a:t>2009/12/4</a:t>
            </a:r>
            <a:endParaRPr kumimoji="1" lang="ja-JP" altLang="en-US"/>
          </a:p>
        </p:txBody>
      </p:sp>
      <p:sp>
        <p:nvSpPr>
          <p:cNvPr id="5" name="スライド番号プレースホルダ 4"/>
          <p:cNvSpPr>
            <a:spLocks noGrp="1"/>
          </p:cNvSpPr>
          <p:nvPr>
            <p:ph type="sldNum" sz="quarter" idx="12"/>
          </p:nvPr>
        </p:nvSpPr>
        <p:spPr>
          <a:xfrm>
            <a:off x="8029628" y="277793"/>
            <a:ext cx="828652" cy="365125"/>
          </a:xfrm>
        </p:spPr>
        <p:txBody>
          <a:bodyPr/>
          <a:lstStyle/>
          <a:p>
            <a:fld id="{D2D8002D-B5B0-4BAC-B1F6-782DDCCE6D9C}" type="slidenum">
              <a:rPr kumimoji="1" lang="ja-JP" altLang="en-US" sz="3200" smtClean="0">
                <a:solidFill>
                  <a:schemeClr val="bg1"/>
                </a:solidFill>
              </a:rPr>
              <a:pPr/>
              <a:t>13</a:t>
            </a:fld>
            <a:endParaRPr kumimoji="1" lang="ja-JP" altLang="en-US" sz="3200" dirty="0">
              <a:solidFill>
                <a:schemeClr val="bg1"/>
              </a:solidFill>
            </a:endParaRPr>
          </a:p>
        </p:txBody>
      </p:sp>
      <p:sp>
        <p:nvSpPr>
          <p:cNvPr id="6" name="フッター プレースホルダ 5"/>
          <p:cNvSpPr>
            <a:spLocks noGrp="1"/>
          </p:cNvSpPr>
          <p:nvPr>
            <p:ph type="ftr" sz="quarter" idx="11"/>
          </p:nvPr>
        </p:nvSpPr>
        <p:spPr/>
        <p:txBody>
          <a:bodyPr/>
          <a:lstStyle/>
          <a:p>
            <a:r>
              <a:rPr kumimoji="1" lang="zh-CN" altLang="en-US" smtClean="0"/>
              <a:t>重力波研究交流会</a:t>
            </a:r>
            <a:endParaRPr kumimoji="1" lang="ja-JP" altLang="en-US"/>
          </a:p>
        </p:txBody>
      </p:sp>
      <p:sp>
        <p:nvSpPr>
          <p:cNvPr id="7" name="テキスト ボックス 6"/>
          <p:cNvSpPr txBox="1"/>
          <p:nvPr/>
        </p:nvSpPr>
        <p:spPr>
          <a:xfrm>
            <a:off x="214282" y="1211033"/>
            <a:ext cx="8879354" cy="646331"/>
          </a:xfrm>
          <a:prstGeom prst="rect">
            <a:avLst/>
          </a:prstGeom>
          <a:noFill/>
        </p:spPr>
        <p:txBody>
          <a:bodyPr wrap="none" rtlCol="0">
            <a:spAutoFit/>
          </a:bodyPr>
          <a:lstStyle/>
          <a:p>
            <a:r>
              <a:rPr kumimoji="1" lang="ja-JP" altLang="en-US" dirty="0" smtClean="0"/>
              <a:t>▶　現在観測される銀河や銀河団などの構造や宇宙背景放射（</a:t>
            </a:r>
            <a:r>
              <a:rPr kumimoji="1" lang="en-US" altLang="ja-JP" dirty="0" smtClean="0"/>
              <a:t>CMB</a:t>
            </a:r>
            <a:r>
              <a:rPr kumimoji="1" lang="ja-JP" altLang="en-US" dirty="0" smtClean="0"/>
              <a:t>）の温度揺らぎなどは、</a:t>
            </a:r>
            <a:endParaRPr kumimoji="1" lang="en-US" altLang="ja-JP" dirty="0" smtClean="0"/>
          </a:p>
          <a:p>
            <a:r>
              <a:rPr kumimoji="1" lang="ja-JP" altLang="en-US" dirty="0" smtClean="0"/>
              <a:t>宇宙初期に存在した原始密度揺らぎ</a:t>
            </a:r>
            <a:r>
              <a:rPr lang="ja-JP" altLang="en-US" dirty="0" smtClean="0"/>
              <a:t>を起源としている。</a:t>
            </a:r>
            <a:endParaRPr kumimoji="1" lang="ja-JP" altLang="en-US" dirty="0"/>
          </a:p>
        </p:txBody>
      </p:sp>
      <p:pic>
        <p:nvPicPr>
          <p:cNvPr id="8" name="図 7" descr="020622_s.jpg"/>
          <p:cNvPicPr>
            <a:picLocks noChangeAspect="1"/>
          </p:cNvPicPr>
          <p:nvPr/>
        </p:nvPicPr>
        <p:blipFill>
          <a:blip r:embed="rId3"/>
          <a:stretch>
            <a:fillRect/>
          </a:stretch>
        </p:blipFill>
        <p:spPr>
          <a:xfrm>
            <a:off x="309533" y="2143116"/>
            <a:ext cx="4762533" cy="3571900"/>
          </a:xfrm>
          <a:prstGeom prst="rect">
            <a:avLst/>
          </a:prstGeom>
        </p:spPr>
      </p:pic>
      <p:sp>
        <p:nvSpPr>
          <p:cNvPr id="9" name="テキスト ボックス 8"/>
          <p:cNvSpPr txBox="1"/>
          <p:nvPr/>
        </p:nvSpPr>
        <p:spPr>
          <a:xfrm>
            <a:off x="5266536" y="2423220"/>
            <a:ext cx="3663182" cy="1077218"/>
          </a:xfrm>
          <a:prstGeom prst="rect">
            <a:avLst/>
          </a:prstGeom>
          <a:noFill/>
        </p:spPr>
        <p:txBody>
          <a:bodyPr wrap="none" rtlCol="0">
            <a:spAutoFit/>
          </a:bodyPr>
          <a:lstStyle/>
          <a:p>
            <a:r>
              <a:rPr lang="ja-JP" altLang="en-US" sz="1600" dirty="0" smtClean="0"/>
              <a:t>　宇宙初期に起きた急激な加速膨張、</a:t>
            </a:r>
            <a:endParaRPr lang="en-US" altLang="ja-JP" sz="1600" dirty="0" smtClean="0"/>
          </a:p>
          <a:p>
            <a:r>
              <a:rPr kumimoji="1" lang="ja-JP" altLang="en-US" sz="1600" dirty="0" smtClean="0"/>
              <a:t>インフレーションによって量子揺らぎが</a:t>
            </a:r>
            <a:endParaRPr kumimoji="1" lang="en-US" altLang="ja-JP" sz="1600" dirty="0" smtClean="0"/>
          </a:p>
          <a:p>
            <a:r>
              <a:rPr lang="ja-JP" altLang="en-US" sz="1600" dirty="0" smtClean="0"/>
              <a:t>宇宙論的なスケールまで引き伸ばされ、</a:t>
            </a:r>
            <a:endParaRPr lang="en-US" altLang="ja-JP" sz="1600" dirty="0" smtClean="0"/>
          </a:p>
          <a:p>
            <a:r>
              <a:rPr kumimoji="1" lang="ja-JP" altLang="en-US" sz="1600" dirty="0" smtClean="0"/>
              <a:t>宇宙初期に密度の揺らぎが形成される。</a:t>
            </a:r>
            <a:endParaRPr kumimoji="1" lang="ja-JP" altLang="en-US" sz="1600" dirty="0"/>
          </a:p>
        </p:txBody>
      </p:sp>
      <p:sp>
        <p:nvSpPr>
          <p:cNvPr id="12" name="正方形/長方形 11"/>
          <p:cNvSpPr/>
          <p:nvPr/>
        </p:nvSpPr>
        <p:spPr>
          <a:xfrm>
            <a:off x="5214942" y="2285992"/>
            <a:ext cx="3786214" cy="135732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 name="図 12" descr="txp_fig.bmp"/>
          <p:cNvPicPr>
            <a:picLocks noChangeAspect="1"/>
          </p:cNvPicPr>
          <p:nvPr>
            <p:custDataLst>
              <p:tags r:id="rId1"/>
            </p:custDataLst>
          </p:nvPr>
        </p:nvPicPr>
        <p:blipFill>
          <a:blip r:embed="rId4" cstate="print">
            <a:lum/>
          </a:blip>
          <a:stretch>
            <a:fillRect/>
          </a:stretch>
        </p:blipFill>
        <p:spPr>
          <a:xfrm>
            <a:off x="6072198" y="4655270"/>
            <a:ext cx="2005962" cy="631118"/>
          </a:xfrm>
          <a:prstGeom prst="rect">
            <a:avLst/>
          </a:prstGeom>
        </p:spPr>
      </p:pic>
      <p:sp>
        <p:nvSpPr>
          <p:cNvPr id="14" name="テキスト ボックス 13"/>
          <p:cNvSpPr txBox="1"/>
          <p:nvPr/>
        </p:nvSpPr>
        <p:spPr>
          <a:xfrm>
            <a:off x="5429256" y="4000504"/>
            <a:ext cx="3373039" cy="1815882"/>
          </a:xfrm>
          <a:prstGeom prst="rect">
            <a:avLst/>
          </a:prstGeom>
          <a:noFill/>
        </p:spPr>
        <p:txBody>
          <a:bodyPr wrap="square" rtlCol="0">
            <a:spAutoFit/>
          </a:bodyPr>
          <a:lstStyle/>
          <a:p>
            <a:r>
              <a:rPr lang="ja-JP" altLang="en-US" sz="1600" dirty="0" smtClean="0"/>
              <a:t>　密度揺らぎの統計分布は、ほぼ、</a:t>
            </a:r>
            <a:endParaRPr lang="en-US" altLang="ja-JP" sz="1600" dirty="0" smtClean="0"/>
          </a:p>
          <a:p>
            <a:r>
              <a:rPr lang="ja-JP" altLang="en-US" sz="1600" dirty="0" smtClean="0"/>
              <a:t>ガウス分布に従い、パワースペクトル</a:t>
            </a:r>
            <a:endParaRPr lang="en-US" altLang="ja-JP" sz="1600" dirty="0" smtClean="0"/>
          </a:p>
          <a:p>
            <a:endParaRPr kumimoji="1" lang="en-US" altLang="ja-JP" sz="1600" dirty="0" smtClean="0"/>
          </a:p>
          <a:p>
            <a:endParaRPr lang="en-US" altLang="ja-JP" sz="1600" dirty="0" smtClean="0"/>
          </a:p>
          <a:p>
            <a:endParaRPr kumimoji="1" lang="en-US" altLang="ja-JP" sz="1600" dirty="0" smtClean="0"/>
          </a:p>
          <a:p>
            <a:endParaRPr lang="en-US" altLang="ja-JP" sz="1600" dirty="0" smtClean="0"/>
          </a:p>
          <a:p>
            <a:r>
              <a:rPr lang="ja-JP" altLang="en-US" sz="1600" dirty="0" smtClean="0"/>
              <a:t>で特徴付けられる。</a:t>
            </a:r>
            <a:endParaRPr kumimoji="1" lang="en-US" altLang="ja-JP" sz="1600"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線コネクタ 9"/>
          <p:cNvCxnSpPr/>
          <p:nvPr/>
        </p:nvCxnSpPr>
        <p:spPr>
          <a:xfrm>
            <a:off x="142844" y="6357958"/>
            <a:ext cx="8858312" cy="1588"/>
          </a:xfrm>
          <a:prstGeom prst="line">
            <a:avLst/>
          </a:prstGeom>
          <a:ln w="12700" cmpd="tri">
            <a:solidFill>
              <a:srgbClr val="002060"/>
            </a:solidFill>
            <a:prstDash val="sysDot"/>
          </a:ln>
        </p:spPr>
        <p:style>
          <a:lnRef idx="1">
            <a:schemeClr val="accent1"/>
          </a:lnRef>
          <a:fillRef idx="0">
            <a:schemeClr val="accent1"/>
          </a:fillRef>
          <a:effectRef idx="0">
            <a:schemeClr val="accent1"/>
          </a:effectRef>
          <a:fontRef idx="minor">
            <a:schemeClr val="tx1"/>
          </a:fontRef>
        </p:style>
      </p:cxnSp>
      <p:sp>
        <p:nvSpPr>
          <p:cNvPr id="11" name="正方形/長方形 10"/>
          <p:cNvSpPr/>
          <p:nvPr/>
        </p:nvSpPr>
        <p:spPr>
          <a:xfrm>
            <a:off x="71406" y="71438"/>
            <a:ext cx="9001188" cy="714356"/>
          </a:xfrm>
          <a:prstGeom prst="rect">
            <a:avLst/>
          </a:prstGeom>
          <a:solidFill>
            <a:srgbClr val="00206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t>原始密度揺らぎ</a:t>
            </a:r>
            <a:endParaRPr kumimoji="1" lang="ja-JP" altLang="en-US" sz="2400" b="1" dirty="0"/>
          </a:p>
        </p:txBody>
      </p:sp>
      <p:sp>
        <p:nvSpPr>
          <p:cNvPr id="4" name="日付プレースホルダ 3"/>
          <p:cNvSpPr>
            <a:spLocks noGrp="1"/>
          </p:cNvSpPr>
          <p:nvPr>
            <p:ph type="dt" sz="half" idx="10"/>
          </p:nvPr>
        </p:nvSpPr>
        <p:spPr/>
        <p:txBody>
          <a:bodyPr/>
          <a:lstStyle/>
          <a:p>
            <a:r>
              <a:rPr kumimoji="1" lang="en-US" altLang="ja-JP" smtClean="0"/>
              <a:t>2009/12/4</a:t>
            </a:r>
            <a:endParaRPr kumimoji="1" lang="ja-JP" altLang="en-US"/>
          </a:p>
        </p:txBody>
      </p:sp>
      <p:sp>
        <p:nvSpPr>
          <p:cNvPr id="5" name="スライド番号プレースホルダ 4"/>
          <p:cNvSpPr>
            <a:spLocks noGrp="1"/>
          </p:cNvSpPr>
          <p:nvPr>
            <p:ph type="sldNum" sz="quarter" idx="12"/>
          </p:nvPr>
        </p:nvSpPr>
        <p:spPr>
          <a:xfrm>
            <a:off x="8215338" y="285728"/>
            <a:ext cx="685776" cy="365125"/>
          </a:xfrm>
        </p:spPr>
        <p:txBody>
          <a:bodyPr/>
          <a:lstStyle/>
          <a:p>
            <a:fld id="{D2D8002D-B5B0-4BAC-B1F6-782DDCCE6D9C}" type="slidenum">
              <a:rPr kumimoji="1" lang="ja-JP" altLang="en-US" sz="3200" smtClean="0">
                <a:solidFill>
                  <a:schemeClr val="bg1"/>
                </a:solidFill>
              </a:rPr>
              <a:pPr/>
              <a:t>14</a:t>
            </a:fld>
            <a:endParaRPr kumimoji="1" lang="ja-JP" altLang="en-US" sz="3200" dirty="0">
              <a:solidFill>
                <a:schemeClr val="bg1"/>
              </a:solidFill>
            </a:endParaRPr>
          </a:p>
        </p:txBody>
      </p:sp>
      <p:sp>
        <p:nvSpPr>
          <p:cNvPr id="6" name="フッター プレースホルダ 5"/>
          <p:cNvSpPr>
            <a:spLocks noGrp="1"/>
          </p:cNvSpPr>
          <p:nvPr>
            <p:ph type="ftr" sz="quarter" idx="11"/>
          </p:nvPr>
        </p:nvSpPr>
        <p:spPr/>
        <p:txBody>
          <a:bodyPr/>
          <a:lstStyle/>
          <a:p>
            <a:r>
              <a:rPr kumimoji="1" lang="zh-CN" altLang="en-US" smtClean="0"/>
              <a:t>重力波研究交流会</a:t>
            </a:r>
            <a:endParaRPr kumimoji="1" lang="ja-JP" altLang="en-US"/>
          </a:p>
        </p:txBody>
      </p:sp>
      <p:sp>
        <p:nvSpPr>
          <p:cNvPr id="7" name="テキスト ボックス 6"/>
          <p:cNvSpPr txBox="1"/>
          <p:nvPr/>
        </p:nvSpPr>
        <p:spPr>
          <a:xfrm>
            <a:off x="411528" y="1214422"/>
            <a:ext cx="8403262" cy="584775"/>
          </a:xfrm>
          <a:prstGeom prst="rect">
            <a:avLst/>
          </a:prstGeom>
          <a:noFill/>
        </p:spPr>
        <p:txBody>
          <a:bodyPr wrap="none" rtlCol="0">
            <a:spAutoFit/>
          </a:bodyPr>
          <a:lstStyle/>
          <a:p>
            <a:r>
              <a:rPr lang="en-US" altLang="ja-JP" sz="1600" dirty="0" smtClean="0"/>
              <a:t>▶</a:t>
            </a:r>
            <a:r>
              <a:rPr lang="ja-JP" altLang="en-US" sz="1600" dirty="0" smtClean="0"/>
              <a:t>　宇宙論的な大きなスケールの密度揺らぎの振る舞いについては、宇宙背景放射などを用いて</a:t>
            </a:r>
            <a:endParaRPr lang="en-US" altLang="ja-JP" sz="1600" dirty="0" smtClean="0"/>
          </a:p>
          <a:p>
            <a:r>
              <a:rPr lang="ja-JP" altLang="en-US" sz="1600" dirty="0" smtClean="0"/>
              <a:t>　非常に詳しく調べられている。</a:t>
            </a:r>
            <a:endParaRPr kumimoji="1" lang="ja-JP" altLang="en-US" sz="1600" dirty="0"/>
          </a:p>
        </p:txBody>
      </p:sp>
      <p:pic>
        <p:nvPicPr>
          <p:cNvPr id="8" name="図 7" descr="080997_5yrFullSky_WMAP_320.jpg"/>
          <p:cNvPicPr>
            <a:picLocks noChangeAspect="1"/>
          </p:cNvPicPr>
          <p:nvPr/>
        </p:nvPicPr>
        <p:blipFill>
          <a:blip r:embed="rId4"/>
          <a:stretch>
            <a:fillRect/>
          </a:stretch>
        </p:blipFill>
        <p:spPr>
          <a:xfrm>
            <a:off x="214282" y="2000240"/>
            <a:ext cx="2595570" cy="1297785"/>
          </a:xfrm>
          <a:prstGeom prst="rect">
            <a:avLst/>
          </a:prstGeom>
        </p:spPr>
      </p:pic>
      <p:pic>
        <p:nvPicPr>
          <p:cNvPr id="9" name="図 8" descr="080999_PowerSpectrum_240.jpg"/>
          <p:cNvPicPr>
            <a:picLocks noChangeAspect="1"/>
          </p:cNvPicPr>
          <p:nvPr/>
        </p:nvPicPr>
        <p:blipFill>
          <a:blip r:embed="rId5"/>
          <a:stretch>
            <a:fillRect/>
          </a:stretch>
        </p:blipFill>
        <p:spPr>
          <a:xfrm>
            <a:off x="714348" y="3114678"/>
            <a:ext cx="3248542" cy="2314586"/>
          </a:xfrm>
          <a:prstGeom prst="rect">
            <a:avLst/>
          </a:prstGeom>
        </p:spPr>
      </p:pic>
      <p:sp>
        <p:nvSpPr>
          <p:cNvPr id="12" name="テキスト ボックス 11"/>
          <p:cNvSpPr txBox="1"/>
          <p:nvPr/>
        </p:nvSpPr>
        <p:spPr>
          <a:xfrm>
            <a:off x="592959" y="5662214"/>
            <a:ext cx="3231975" cy="338554"/>
          </a:xfrm>
          <a:prstGeom prst="rect">
            <a:avLst/>
          </a:prstGeom>
          <a:noFill/>
        </p:spPr>
        <p:txBody>
          <a:bodyPr wrap="none" rtlCol="0">
            <a:spAutoFit/>
          </a:bodyPr>
          <a:lstStyle/>
          <a:p>
            <a:r>
              <a:rPr lang="en-US" altLang="ja-JP" sz="1600" dirty="0" smtClean="0"/>
              <a:t>CMB</a:t>
            </a:r>
            <a:r>
              <a:rPr kumimoji="1" lang="ja-JP" altLang="en-US" sz="1600" dirty="0" smtClean="0"/>
              <a:t>温度揺らぎのパワースペクトル</a:t>
            </a:r>
            <a:endParaRPr kumimoji="1" lang="ja-JP" altLang="en-US" sz="1600" dirty="0"/>
          </a:p>
        </p:txBody>
      </p:sp>
      <p:pic>
        <p:nvPicPr>
          <p:cNvPr id="13" name="図 12" descr="power2.eps"/>
          <p:cNvPicPr>
            <a:picLocks noChangeAspect="1"/>
          </p:cNvPicPr>
          <p:nvPr/>
        </p:nvPicPr>
        <p:blipFill>
          <a:blip r:embed="rId6"/>
          <a:srcRect l="53333"/>
          <a:stretch>
            <a:fillRect/>
          </a:stretch>
        </p:blipFill>
        <p:spPr>
          <a:xfrm>
            <a:off x="5214910" y="3000372"/>
            <a:ext cx="3929090" cy="3357586"/>
          </a:xfrm>
          <a:prstGeom prst="rect">
            <a:avLst/>
          </a:prstGeom>
          <a:scene3d>
            <a:camera prst="orthographicFront">
              <a:rot lat="0" lon="10800000" rev="0"/>
            </a:camera>
            <a:lightRig rig="threePt" dir="t"/>
          </a:scene3d>
        </p:spPr>
      </p:pic>
      <p:sp>
        <p:nvSpPr>
          <p:cNvPr id="14" name="右矢印 13"/>
          <p:cNvSpPr/>
          <p:nvPr/>
        </p:nvSpPr>
        <p:spPr>
          <a:xfrm>
            <a:off x="4357686" y="3786190"/>
            <a:ext cx="642942"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5000628" y="2273850"/>
            <a:ext cx="3626314" cy="369332"/>
          </a:xfrm>
          <a:prstGeom prst="rect">
            <a:avLst/>
          </a:prstGeom>
          <a:noFill/>
        </p:spPr>
        <p:txBody>
          <a:bodyPr wrap="none" rtlCol="0">
            <a:spAutoFit/>
          </a:bodyPr>
          <a:lstStyle/>
          <a:p>
            <a:r>
              <a:rPr lang="ja-JP" altLang="en-US" dirty="0" smtClean="0"/>
              <a:t>原始密度揺らぎのパワースペクトル</a:t>
            </a:r>
            <a:endParaRPr kumimoji="1" lang="ja-JP" altLang="en-US" dirty="0"/>
          </a:p>
        </p:txBody>
      </p:sp>
      <p:sp>
        <p:nvSpPr>
          <p:cNvPr id="16" name="テキスト ボックス 15"/>
          <p:cNvSpPr txBox="1"/>
          <p:nvPr/>
        </p:nvSpPr>
        <p:spPr>
          <a:xfrm>
            <a:off x="5357818" y="3571876"/>
            <a:ext cx="3005951" cy="615553"/>
          </a:xfrm>
          <a:prstGeom prst="rect">
            <a:avLst/>
          </a:prstGeom>
          <a:noFill/>
        </p:spPr>
        <p:txBody>
          <a:bodyPr wrap="none" rtlCol="0">
            <a:spAutoFit/>
          </a:bodyPr>
          <a:lstStyle/>
          <a:p>
            <a:r>
              <a:rPr kumimoji="1" lang="ja-JP" altLang="en-US" dirty="0" smtClean="0"/>
              <a:t>　</a:t>
            </a:r>
            <a:r>
              <a:rPr kumimoji="1" lang="ja-JP" altLang="en-US" sz="1600" dirty="0" smtClean="0"/>
              <a:t>ほとんどスケールに依存せず、</a:t>
            </a:r>
            <a:endParaRPr kumimoji="1" lang="en-US" altLang="ja-JP" sz="1600" dirty="0" smtClean="0"/>
          </a:p>
          <a:p>
            <a:r>
              <a:rPr lang="ja-JP" altLang="en-US" sz="1600" dirty="0" smtClean="0"/>
              <a:t>振幅は</a:t>
            </a:r>
            <a:endParaRPr kumimoji="1" lang="en-US" altLang="ja-JP" sz="1600" dirty="0" smtClean="0"/>
          </a:p>
        </p:txBody>
      </p:sp>
      <p:pic>
        <p:nvPicPr>
          <p:cNvPr id="17" name="図 16" descr="txp_fig.bmp"/>
          <p:cNvPicPr>
            <a:picLocks noChangeAspect="1"/>
          </p:cNvPicPr>
          <p:nvPr>
            <p:custDataLst>
              <p:tags r:id="rId1"/>
            </p:custDataLst>
          </p:nvPr>
        </p:nvPicPr>
        <p:blipFill>
          <a:blip r:embed="rId7" cstate="print">
            <a:lum/>
          </a:blip>
          <a:stretch>
            <a:fillRect/>
          </a:stretch>
        </p:blipFill>
        <p:spPr>
          <a:xfrm>
            <a:off x="6072198" y="4214818"/>
            <a:ext cx="1714512" cy="344487"/>
          </a:xfrm>
          <a:prstGeom prst="rect">
            <a:avLst/>
          </a:prstGeom>
        </p:spPr>
      </p:pic>
      <p:cxnSp>
        <p:nvCxnSpPr>
          <p:cNvPr id="23" name="直線矢印コネクタ 22"/>
          <p:cNvCxnSpPr/>
          <p:nvPr/>
        </p:nvCxnSpPr>
        <p:spPr>
          <a:xfrm>
            <a:off x="5214942" y="6000768"/>
            <a:ext cx="3857652" cy="5929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テキスト ボックス 24"/>
          <p:cNvSpPr txBox="1"/>
          <p:nvPr/>
        </p:nvSpPr>
        <p:spPr>
          <a:xfrm>
            <a:off x="4643438" y="5857892"/>
            <a:ext cx="1290738" cy="369332"/>
          </a:xfrm>
          <a:prstGeom prst="rect">
            <a:avLst/>
          </a:prstGeom>
          <a:solidFill>
            <a:schemeClr val="bg1"/>
          </a:solidFill>
          <a:ln>
            <a:solidFill>
              <a:schemeClr val="tx1"/>
            </a:solidFill>
          </a:ln>
        </p:spPr>
        <p:txBody>
          <a:bodyPr wrap="none" rtlCol="0">
            <a:spAutoFit/>
          </a:bodyPr>
          <a:lstStyle/>
          <a:p>
            <a:r>
              <a:rPr lang="ja-JP" altLang="en-US" dirty="0"/>
              <a:t>大</a:t>
            </a:r>
            <a:r>
              <a:rPr kumimoji="1" lang="ja-JP" altLang="en-US" dirty="0" smtClean="0"/>
              <a:t>スケール</a:t>
            </a:r>
            <a:endParaRPr kumimoji="1" lang="ja-JP" altLang="en-US" dirty="0"/>
          </a:p>
        </p:txBody>
      </p:sp>
      <p:pic>
        <p:nvPicPr>
          <p:cNvPr id="29" name="図 28" descr="txp_fig.bmp"/>
          <p:cNvPicPr>
            <a:picLocks noChangeAspect="1"/>
          </p:cNvPicPr>
          <p:nvPr>
            <p:custDataLst>
              <p:tags r:id="rId2"/>
            </p:custDataLst>
          </p:nvPr>
        </p:nvPicPr>
        <p:blipFill>
          <a:blip r:embed="rId8" cstate="print">
            <a:lum/>
          </a:blip>
          <a:stretch>
            <a:fillRect/>
          </a:stretch>
        </p:blipFill>
        <p:spPr>
          <a:xfrm>
            <a:off x="5816927" y="2714620"/>
            <a:ext cx="2005962" cy="631118"/>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線コネクタ 9"/>
          <p:cNvCxnSpPr/>
          <p:nvPr/>
        </p:nvCxnSpPr>
        <p:spPr>
          <a:xfrm>
            <a:off x="142844" y="6357958"/>
            <a:ext cx="8858312" cy="1588"/>
          </a:xfrm>
          <a:prstGeom prst="line">
            <a:avLst/>
          </a:prstGeom>
          <a:ln w="12700" cmpd="tri">
            <a:solidFill>
              <a:srgbClr val="002060"/>
            </a:solidFill>
            <a:prstDash val="sysDot"/>
          </a:ln>
        </p:spPr>
        <p:style>
          <a:lnRef idx="1">
            <a:schemeClr val="accent1"/>
          </a:lnRef>
          <a:fillRef idx="0">
            <a:schemeClr val="accent1"/>
          </a:fillRef>
          <a:effectRef idx="0">
            <a:schemeClr val="accent1"/>
          </a:effectRef>
          <a:fontRef idx="minor">
            <a:schemeClr val="tx1"/>
          </a:fontRef>
        </p:style>
      </p:cxnSp>
      <p:sp>
        <p:nvSpPr>
          <p:cNvPr id="11" name="正方形/長方形 10"/>
          <p:cNvSpPr/>
          <p:nvPr/>
        </p:nvSpPr>
        <p:spPr>
          <a:xfrm>
            <a:off x="71406" y="71438"/>
            <a:ext cx="9001188" cy="714356"/>
          </a:xfrm>
          <a:prstGeom prst="rect">
            <a:avLst/>
          </a:prstGeom>
          <a:solidFill>
            <a:srgbClr val="00206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t>原始密度揺らぎ</a:t>
            </a:r>
            <a:endParaRPr kumimoji="1" lang="ja-JP" altLang="en-US" sz="2400" b="1" dirty="0"/>
          </a:p>
        </p:txBody>
      </p:sp>
      <p:sp>
        <p:nvSpPr>
          <p:cNvPr id="4" name="日付プレースホルダ 3"/>
          <p:cNvSpPr>
            <a:spLocks noGrp="1"/>
          </p:cNvSpPr>
          <p:nvPr>
            <p:ph type="dt" sz="half" idx="10"/>
          </p:nvPr>
        </p:nvSpPr>
        <p:spPr/>
        <p:txBody>
          <a:bodyPr/>
          <a:lstStyle/>
          <a:p>
            <a:r>
              <a:rPr kumimoji="1" lang="en-US" altLang="ja-JP" smtClean="0"/>
              <a:t>2009/12/4</a:t>
            </a:r>
            <a:endParaRPr kumimoji="1" lang="ja-JP" altLang="en-US"/>
          </a:p>
        </p:txBody>
      </p:sp>
      <p:sp>
        <p:nvSpPr>
          <p:cNvPr id="5" name="スライド番号プレースホルダ 4"/>
          <p:cNvSpPr>
            <a:spLocks noGrp="1"/>
          </p:cNvSpPr>
          <p:nvPr>
            <p:ph type="sldNum" sz="quarter" idx="12"/>
          </p:nvPr>
        </p:nvSpPr>
        <p:spPr>
          <a:xfrm>
            <a:off x="8315380" y="285728"/>
            <a:ext cx="614338" cy="365125"/>
          </a:xfrm>
        </p:spPr>
        <p:txBody>
          <a:bodyPr/>
          <a:lstStyle/>
          <a:p>
            <a:fld id="{D2D8002D-B5B0-4BAC-B1F6-782DDCCE6D9C}" type="slidenum">
              <a:rPr kumimoji="1" lang="ja-JP" altLang="en-US" sz="3200" smtClean="0">
                <a:solidFill>
                  <a:schemeClr val="bg1"/>
                </a:solidFill>
              </a:rPr>
              <a:pPr/>
              <a:t>15</a:t>
            </a:fld>
            <a:endParaRPr kumimoji="1" lang="ja-JP" altLang="en-US" sz="3200" dirty="0">
              <a:solidFill>
                <a:schemeClr val="bg1"/>
              </a:solidFill>
            </a:endParaRPr>
          </a:p>
        </p:txBody>
      </p:sp>
      <p:sp>
        <p:nvSpPr>
          <p:cNvPr id="6" name="フッター プレースホルダ 5"/>
          <p:cNvSpPr>
            <a:spLocks noGrp="1"/>
          </p:cNvSpPr>
          <p:nvPr>
            <p:ph type="ftr" sz="quarter" idx="11"/>
          </p:nvPr>
        </p:nvSpPr>
        <p:spPr/>
        <p:txBody>
          <a:bodyPr/>
          <a:lstStyle/>
          <a:p>
            <a:r>
              <a:rPr kumimoji="1" lang="zh-CN" altLang="en-US" smtClean="0"/>
              <a:t>重力波研究交流会</a:t>
            </a:r>
            <a:endParaRPr kumimoji="1" lang="ja-JP" altLang="en-US"/>
          </a:p>
        </p:txBody>
      </p:sp>
      <p:sp>
        <p:nvSpPr>
          <p:cNvPr id="7" name="テキスト ボックス 6"/>
          <p:cNvSpPr txBox="1"/>
          <p:nvPr/>
        </p:nvSpPr>
        <p:spPr>
          <a:xfrm>
            <a:off x="411528" y="1214422"/>
            <a:ext cx="8166018" cy="338554"/>
          </a:xfrm>
          <a:prstGeom prst="rect">
            <a:avLst/>
          </a:prstGeom>
          <a:noFill/>
        </p:spPr>
        <p:txBody>
          <a:bodyPr wrap="none" rtlCol="0">
            <a:spAutoFit/>
          </a:bodyPr>
          <a:lstStyle/>
          <a:p>
            <a:r>
              <a:rPr lang="en-US" altLang="ja-JP" sz="1600" dirty="0" smtClean="0"/>
              <a:t>▶</a:t>
            </a:r>
            <a:r>
              <a:rPr lang="ja-JP" altLang="en-US" sz="1600" dirty="0" smtClean="0"/>
              <a:t>　一方で、それ以下のスケールにおける密度揺らぎの振る舞いはあまりよくわかっていない。</a:t>
            </a:r>
            <a:endParaRPr kumimoji="1" lang="ja-JP" altLang="en-US" sz="1600" dirty="0"/>
          </a:p>
        </p:txBody>
      </p:sp>
      <p:pic>
        <p:nvPicPr>
          <p:cNvPr id="9" name="図 8" descr="power2.eps"/>
          <p:cNvPicPr>
            <a:picLocks noChangeAspect="1"/>
          </p:cNvPicPr>
          <p:nvPr/>
        </p:nvPicPr>
        <p:blipFill>
          <a:blip r:embed="rId5"/>
          <a:stretch>
            <a:fillRect/>
          </a:stretch>
        </p:blipFill>
        <p:spPr>
          <a:xfrm>
            <a:off x="642910" y="2345288"/>
            <a:ext cx="7500990" cy="3357586"/>
          </a:xfrm>
          <a:prstGeom prst="rect">
            <a:avLst/>
          </a:prstGeom>
          <a:scene3d>
            <a:camera prst="orthographicFront">
              <a:rot lat="0" lon="10800000" rev="0"/>
            </a:camera>
            <a:lightRig rig="threePt" dir="t"/>
          </a:scene3d>
        </p:spPr>
      </p:pic>
      <p:cxnSp>
        <p:nvCxnSpPr>
          <p:cNvPr id="13" name="直線コネクタ 12"/>
          <p:cNvCxnSpPr/>
          <p:nvPr/>
        </p:nvCxnSpPr>
        <p:spPr>
          <a:xfrm flipV="1">
            <a:off x="0" y="4847206"/>
            <a:ext cx="1571604" cy="10554"/>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7500958" y="2285992"/>
            <a:ext cx="327334" cy="461665"/>
          </a:xfrm>
          <a:prstGeom prst="rect">
            <a:avLst/>
          </a:prstGeom>
          <a:noFill/>
        </p:spPr>
        <p:txBody>
          <a:bodyPr wrap="none" rtlCol="0">
            <a:spAutoFit/>
          </a:bodyPr>
          <a:lstStyle/>
          <a:p>
            <a:r>
              <a:rPr kumimoji="1" lang="en-US" altLang="ja-JP" sz="2400" dirty="0" smtClean="0"/>
              <a:t>?</a:t>
            </a:r>
            <a:endParaRPr kumimoji="1" lang="ja-JP" altLang="en-US" sz="2400" dirty="0"/>
          </a:p>
        </p:txBody>
      </p:sp>
      <p:sp>
        <p:nvSpPr>
          <p:cNvPr id="15" name="テキスト ボックス 14"/>
          <p:cNvSpPr txBox="1"/>
          <p:nvPr/>
        </p:nvSpPr>
        <p:spPr>
          <a:xfrm>
            <a:off x="8215338" y="4929198"/>
            <a:ext cx="327334" cy="461665"/>
          </a:xfrm>
          <a:prstGeom prst="rect">
            <a:avLst/>
          </a:prstGeom>
          <a:noFill/>
        </p:spPr>
        <p:txBody>
          <a:bodyPr wrap="none" rtlCol="0">
            <a:spAutoFit/>
          </a:bodyPr>
          <a:lstStyle/>
          <a:p>
            <a:r>
              <a:rPr kumimoji="1" lang="en-US" altLang="ja-JP" sz="2400" dirty="0" smtClean="0"/>
              <a:t>?</a:t>
            </a:r>
            <a:endParaRPr kumimoji="1" lang="ja-JP" altLang="en-US" sz="2400" dirty="0"/>
          </a:p>
        </p:txBody>
      </p:sp>
      <p:cxnSp>
        <p:nvCxnSpPr>
          <p:cNvPr id="16" name="直線矢印コネクタ 15"/>
          <p:cNvCxnSpPr/>
          <p:nvPr/>
        </p:nvCxnSpPr>
        <p:spPr>
          <a:xfrm>
            <a:off x="500034" y="5988626"/>
            <a:ext cx="8358246" cy="7143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7" name="図 16" descr="txp_fig.bmp"/>
          <p:cNvPicPr>
            <a:picLocks noChangeAspect="1"/>
          </p:cNvPicPr>
          <p:nvPr>
            <p:custDataLst>
              <p:tags r:id="rId1"/>
            </p:custDataLst>
          </p:nvPr>
        </p:nvPicPr>
        <p:blipFill>
          <a:blip r:embed="rId6" cstate="print">
            <a:lum/>
          </a:blip>
          <a:stretch>
            <a:fillRect/>
          </a:stretch>
        </p:blipFill>
        <p:spPr>
          <a:xfrm>
            <a:off x="8786842" y="5774312"/>
            <a:ext cx="142876" cy="216056"/>
          </a:xfrm>
          <a:prstGeom prst="rect">
            <a:avLst/>
          </a:prstGeom>
        </p:spPr>
      </p:pic>
      <p:sp>
        <p:nvSpPr>
          <p:cNvPr id="18" name="テキスト ボックス 17"/>
          <p:cNvSpPr txBox="1"/>
          <p:nvPr/>
        </p:nvSpPr>
        <p:spPr>
          <a:xfrm>
            <a:off x="7281790" y="5845750"/>
            <a:ext cx="1290738" cy="369332"/>
          </a:xfrm>
          <a:prstGeom prst="rect">
            <a:avLst/>
          </a:prstGeom>
          <a:solidFill>
            <a:schemeClr val="bg1"/>
          </a:solidFill>
          <a:ln>
            <a:solidFill>
              <a:schemeClr val="tx1"/>
            </a:solidFill>
          </a:ln>
        </p:spPr>
        <p:txBody>
          <a:bodyPr wrap="none" rtlCol="0">
            <a:spAutoFit/>
          </a:bodyPr>
          <a:lstStyle/>
          <a:p>
            <a:r>
              <a:rPr kumimoji="1" lang="ja-JP" altLang="en-US" dirty="0" smtClean="0"/>
              <a:t>小スケール</a:t>
            </a:r>
            <a:endParaRPr kumimoji="1" lang="ja-JP" altLang="en-US" dirty="0"/>
          </a:p>
        </p:txBody>
      </p:sp>
      <p:sp>
        <p:nvSpPr>
          <p:cNvPr id="19" name="テキスト ボックス 18"/>
          <p:cNvSpPr txBox="1"/>
          <p:nvPr/>
        </p:nvSpPr>
        <p:spPr>
          <a:xfrm>
            <a:off x="285720" y="5833608"/>
            <a:ext cx="1290738" cy="369332"/>
          </a:xfrm>
          <a:prstGeom prst="rect">
            <a:avLst/>
          </a:prstGeom>
          <a:solidFill>
            <a:schemeClr val="bg1"/>
          </a:solidFill>
          <a:ln>
            <a:solidFill>
              <a:schemeClr val="tx1"/>
            </a:solidFill>
          </a:ln>
        </p:spPr>
        <p:txBody>
          <a:bodyPr wrap="none" rtlCol="0">
            <a:spAutoFit/>
          </a:bodyPr>
          <a:lstStyle/>
          <a:p>
            <a:r>
              <a:rPr lang="ja-JP" altLang="en-US" dirty="0"/>
              <a:t>大</a:t>
            </a:r>
            <a:r>
              <a:rPr kumimoji="1" lang="ja-JP" altLang="en-US" dirty="0" smtClean="0"/>
              <a:t>スケール</a:t>
            </a:r>
            <a:endParaRPr kumimoji="1" lang="ja-JP" altLang="en-US" dirty="0"/>
          </a:p>
        </p:txBody>
      </p:sp>
      <p:sp>
        <p:nvSpPr>
          <p:cNvPr id="20" name="テキスト ボックス 19"/>
          <p:cNvSpPr txBox="1"/>
          <p:nvPr/>
        </p:nvSpPr>
        <p:spPr>
          <a:xfrm>
            <a:off x="71406" y="4978611"/>
            <a:ext cx="1213794" cy="307777"/>
          </a:xfrm>
          <a:prstGeom prst="rect">
            <a:avLst/>
          </a:prstGeom>
          <a:noFill/>
        </p:spPr>
        <p:txBody>
          <a:bodyPr wrap="none" rtlCol="0">
            <a:spAutoFit/>
          </a:bodyPr>
          <a:lstStyle/>
          <a:p>
            <a:r>
              <a:rPr kumimoji="1" lang="en-US" altLang="ja-JP" sz="1400" dirty="0" smtClean="0"/>
              <a:t>CMB</a:t>
            </a:r>
            <a:r>
              <a:rPr kumimoji="1" lang="ja-JP" altLang="en-US" sz="1400" dirty="0" smtClean="0"/>
              <a:t>スケール</a:t>
            </a:r>
            <a:endParaRPr kumimoji="1" lang="ja-JP" altLang="en-US" sz="1400" dirty="0"/>
          </a:p>
        </p:txBody>
      </p:sp>
      <p:cxnSp>
        <p:nvCxnSpPr>
          <p:cNvPr id="22" name="直線矢印コネクタ 21"/>
          <p:cNvCxnSpPr/>
          <p:nvPr/>
        </p:nvCxnSpPr>
        <p:spPr>
          <a:xfrm rot="5400000" flipH="1" flipV="1">
            <a:off x="7250925" y="3809767"/>
            <a:ext cx="2928958"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テキスト ボックス 22"/>
          <p:cNvSpPr txBox="1"/>
          <p:nvPr/>
        </p:nvSpPr>
        <p:spPr>
          <a:xfrm>
            <a:off x="8147478" y="3702610"/>
            <a:ext cx="1568058" cy="307777"/>
          </a:xfrm>
          <a:prstGeom prst="rect">
            <a:avLst/>
          </a:prstGeom>
          <a:noFill/>
          <a:scene3d>
            <a:camera prst="orthographicFront">
              <a:rot lat="0" lon="0" rev="16200000"/>
            </a:camera>
            <a:lightRig rig="threePt" dir="t"/>
          </a:scene3d>
        </p:spPr>
        <p:txBody>
          <a:bodyPr wrap="none" rtlCol="0">
            <a:spAutoFit/>
          </a:bodyPr>
          <a:lstStyle/>
          <a:p>
            <a:r>
              <a:rPr kumimoji="1" lang="ja-JP" altLang="en-US" sz="1400" dirty="0" smtClean="0"/>
              <a:t>密度揺らぎの振幅</a:t>
            </a:r>
            <a:endParaRPr kumimoji="1" lang="ja-JP" altLang="en-US" sz="1400" dirty="0"/>
          </a:p>
        </p:txBody>
      </p:sp>
      <p:cxnSp>
        <p:nvCxnSpPr>
          <p:cNvPr id="24" name="直線コネクタ 23"/>
          <p:cNvCxnSpPr/>
          <p:nvPr/>
        </p:nvCxnSpPr>
        <p:spPr>
          <a:xfrm>
            <a:off x="1500166" y="4857760"/>
            <a:ext cx="6643734" cy="214314"/>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pic>
        <p:nvPicPr>
          <p:cNvPr id="30" name="図 29" descr="txp_fig.bmp"/>
          <p:cNvPicPr>
            <a:picLocks noChangeAspect="1"/>
          </p:cNvPicPr>
          <p:nvPr>
            <p:custDataLst>
              <p:tags r:id="rId2"/>
            </p:custDataLst>
          </p:nvPr>
        </p:nvPicPr>
        <p:blipFill>
          <a:blip r:embed="rId7" cstate="print">
            <a:lum/>
          </a:blip>
          <a:stretch>
            <a:fillRect/>
          </a:stretch>
        </p:blipFill>
        <p:spPr>
          <a:xfrm>
            <a:off x="214282" y="4357694"/>
            <a:ext cx="1357290" cy="272712"/>
          </a:xfrm>
          <a:prstGeom prst="rect">
            <a:avLst/>
          </a:prstGeom>
        </p:spPr>
      </p:pic>
      <p:pic>
        <p:nvPicPr>
          <p:cNvPr id="32" name="図 31" descr="txp_fig.bmp"/>
          <p:cNvPicPr>
            <a:picLocks noChangeAspect="1"/>
          </p:cNvPicPr>
          <p:nvPr>
            <p:custDataLst>
              <p:tags r:id="rId3"/>
            </p:custDataLst>
          </p:nvPr>
        </p:nvPicPr>
        <p:blipFill>
          <a:blip r:embed="rId8" cstate="print">
            <a:lum/>
          </a:blip>
          <a:stretch>
            <a:fillRect/>
          </a:stretch>
        </p:blipFill>
        <p:spPr>
          <a:xfrm>
            <a:off x="4643438" y="3013412"/>
            <a:ext cx="2335291" cy="272712"/>
          </a:xfrm>
          <a:prstGeom prst="rect">
            <a:avLst/>
          </a:prstGeom>
        </p:spPr>
      </p:pic>
      <p:sp>
        <p:nvSpPr>
          <p:cNvPr id="33" name="テキスト ボックス 32"/>
          <p:cNvSpPr txBox="1"/>
          <p:nvPr/>
        </p:nvSpPr>
        <p:spPr>
          <a:xfrm>
            <a:off x="328806" y="1857364"/>
            <a:ext cx="4923143" cy="923330"/>
          </a:xfrm>
          <a:prstGeom prst="rect">
            <a:avLst/>
          </a:prstGeom>
          <a:noFill/>
        </p:spPr>
        <p:txBody>
          <a:bodyPr wrap="square" rtlCol="0">
            <a:spAutoFit/>
          </a:bodyPr>
          <a:lstStyle/>
          <a:p>
            <a:r>
              <a:rPr kumimoji="1" lang="ja-JP" altLang="en-US" dirty="0" smtClean="0"/>
              <a:t>　このスケールで密度揺らぎの振幅がある閾値を</a:t>
            </a:r>
            <a:endParaRPr kumimoji="1" lang="en-US" altLang="ja-JP" dirty="0" smtClean="0"/>
          </a:p>
          <a:p>
            <a:r>
              <a:rPr kumimoji="1" lang="ja-JP" altLang="en-US" dirty="0" smtClean="0"/>
              <a:t>越えていた場合、密度過剰な領域が重力</a:t>
            </a:r>
            <a:r>
              <a:rPr lang="ja-JP" altLang="en-US" dirty="0" smtClean="0"/>
              <a:t>崩壊を</a:t>
            </a:r>
            <a:endParaRPr lang="en-US" altLang="ja-JP" dirty="0" smtClean="0"/>
          </a:p>
          <a:p>
            <a:r>
              <a:rPr lang="ja-JP" altLang="en-US" dirty="0" smtClean="0"/>
              <a:t>起こし、原始ブラックホールが</a:t>
            </a:r>
            <a:r>
              <a:rPr kumimoji="1" lang="ja-JP" altLang="en-US" dirty="0" smtClean="0"/>
              <a:t>形成される。</a:t>
            </a:r>
            <a:endParaRPr kumimoji="1" lang="ja-JP" altLang="en-US" dirty="0"/>
          </a:p>
        </p:txBody>
      </p:sp>
      <p:sp>
        <p:nvSpPr>
          <p:cNvPr id="34" name="正方形/長方形 33"/>
          <p:cNvSpPr/>
          <p:nvPr/>
        </p:nvSpPr>
        <p:spPr>
          <a:xfrm>
            <a:off x="142844" y="1714488"/>
            <a:ext cx="5214974" cy="114300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ボックス 34"/>
          <p:cNvSpPr txBox="1"/>
          <p:nvPr/>
        </p:nvSpPr>
        <p:spPr>
          <a:xfrm>
            <a:off x="4357686" y="3571876"/>
            <a:ext cx="2419252" cy="369332"/>
          </a:xfrm>
          <a:prstGeom prst="rect">
            <a:avLst/>
          </a:prstGeom>
          <a:noFill/>
        </p:spPr>
        <p:txBody>
          <a:bodyPr wrap="none" rtlCol="0">
            <a:spAutoFit/>
          </a:bodyPr>
          <a:lstStyle/>
          <a:p>
            <a:r>
              <a:rPr kumimoji="1" lang="ja-JP" altLang="en-US" b="1" dirty="0" smtClean="0"/>
              <a:t>→　ブラックホール形成</a:t>
            </a:r>
            <a:endParaRPr kumimoji="1" lang="ja-JP" altLang="en-US"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線コネクタ 9"/>
          <p:cNvCxnSpPr/>
          <p:nvPr/>
        </p:nvCxnSpPr>
        <p:spPr>
          <a:xfrm>
            <a:off x="142844" y="6357958"/>
            <a:ext cx="8858312" cy="1588"/>
          </a:xfrm>
          <a:prstGeom prst="line">
            <a:avLst/>
          </a:prstGeom>
          <a:ln w="12700" cmpd="tri">
            <a:solidFill>
              <a:srgbClr val="002060"/>
            </a:solidFill>
            <a:prstDash val="sysDot"/>
          </a:ln>
        </p:spPr>
        <p:style>
          <a:lnRef idx="1">
            <a:schemeClr val="accent1"/>
          </a:lnRef>
          <a:fillRef idx="0">
            <a:schemeClr val="accent1"/>
          </a:fillRef>
          <a:effectRef idx="0">
            <a:schemeClr val="accent1"/>
          </a:effectRef>
          <a:fontRef idx="minor">
            <a:schemeClr val="tx1"/>
          </a:fontRef>
        </p:style>
      </p:cxnSp>
      <p:sp>
        <p:nvSpPr>
          <p:cNvPr id="11" name="正方形/長方形 10"/>
          <p:cNvSpPr/>
          <p:nvPr/>
        </p:nvSpPr>
        <p:spPr>
          <a:xfrm>
            <a:off x="71406" y="71438"/>
            <a:ext cx="9001188" cy="714356"/>
          </a:xfrm>
          <a:prstGeom prst="rect">
            <a:avLst/>
          </a:prstGeom>
          <a:solidFill>
            <a:srgbClr val="00206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t>原始ブラックホールを生成するモデル</a:t>
            </a:r>
            <a:endParaRPr kumimoji="1" lang="ja-JP" altLang="en-US" sz="2400" b="1" dirty="0"/>
          </a:p>
        </p:txBody>
      </p:sp>
      <p:sp>
        <p:nvSpPr>
          <p:cNvPr id="4" name="日付プレースホルダ 3"/>
          <p:cNvSpPr>
            <a:spLocks noGrp="1"/>
          </p:cNvSpPr>
          <p:nvPr>
            <p:ph type="dt" sz="half" idx="10"/>
          </p:nvPr>
        </p:nvSpPr>
        <p:spPr/>
        <p:txBody>
          <a:bodyPr/>
          <a:lstStyle/>
          <a:p>
            <a:r>
              <a:rPr kumimoji="1" lang="en-US" altLang="ja-JP" smtClean="0"/>
              <a:t>2009/12/4</a:t>
            </a:r>
            <a:endParaRPr kumimoji="1" lang="ja-JP" altLang="en-US"/>
          </a:p>
        </p:txBody>
      </p:sp>
      <p:sp>
        <p:nvSpPr>
          <p:cNvPr id="5" name="スライド番号プレースホルダ 4"/>
          <p:cNvSpPr>
            <a:spLocks noGrp="1"/>
          </p:cNvSpPr>
          <p:nvPr>
            <p:ph type="sldNum" sz="quarter" idx="12"/>
          </p:nvPr>
        </p:nvSpPr>
        <p:spPr>
          <a:xfrm>
            <a:off x="8072462" y="285728"/>
            <a:ext cx="828652" cy="365125"/>
          </a:xfrm>
        </p:spPr>
        <p:txBody>
          <a:bodyPr/>
          <a:lstStyle/>
          <a:p>
            <a:fld id="{D2D8002D-B5B0-4BAC-B1F6-782DDCCE6D9C}" type="slidenum">
              <a:rPr kumimoji="1" lang="ja-JP" altLang="en-US" sz="3200" smtClean="0">
                <a:solidFill>
                  <a:schemeClr val="bg1"/>
                </a:solidFill>
              </a:rPr>
              <a:pPr/>
              <a:t>16</a:t>
            </a:fld>
            <a:endParaRPr kumimoji="1" lang="ja-JP" altLang="en-US" sz="3200">
              <a:solidFill>
                <a:schemeClr val="bg1"/>
              </a:solidFill>
            </a:endParaRPr>
          </a:p>
        </p:txBody>
      </p:sp>
      <p:sp>
        <p:nvSpPr>
          <p:cNvPr id="6" name="フッター プレースホルダ 5"/>
          <p:cNvSpPr>
            <a:spLocks noGrp="1"/>
          </p:cNvSpPr>
          <p:nvPr>
            <p:ph type="ftr" sz="quarter" idx="11"/>
          </p:nvPr>
        </p:nvSpPr>
        <p:spPr/>
        <p:txBody>
          <a:bodyPr/>
          <a:lstStyle/>
          <a:p>
            <a:r>
              <a:rPr kumimoji="1" lang="zh-CN" altLang="en-US" smtClean="0"/>
              <a:t>重力波研究交流会</a:t>
            </a:r>
            <a:endParaRPr kumimoji="1" lang="ja-JP" altLang="en-US"/>
          </a:p>
        </p:txBody>
      </p:sp>
      <p:sp>
        <p:nvSpPr>
          <p:cNvPr id="7" name="テキスト ボックス 6"/>
          <p:cNvSpPr txBox="1"/>
          <p:nvPr/>
        </p:nvSpPr>
        <p:spPr>
          <a:xfrm>
            <a:off x="411528" y="1214422"/>
            <a:ext cx="7911140" cy="584775"/>
          </a:xfrm>
          <a:prstGeom prst="rect">
            <a:avLst/>
          </a:prstGeom>
          <a:noFill/>
        </p:spPr>
        <p:txBody>
          <a:bodyPr wrap="none" rtlCol="0">
            <a:spAutoFit/>
          </a:bodyPr>
          <a:lstStyle/>
          <a:p>
            <a:r>
              <a:rPr lang="en-US" altLang="ja-JP" sz="1600" dirty="0" smtClean="0"/>
              <a:t>▶</a:t>
            </a:r>
            <a:r>
              <a:rPr lang="ja-JP" altLang="en-US" sz="1600" dirty="0" smtClean="0"/>
              <a:t>　小スケールにおいて大振幅の密度揺らぎをつくり、原始ブラックホールを生み出すような</a:t>
            </a:r>
            <a:endParaRPr lang="en-US" altLang="ja-JP" sz="1600" dirty="0" smtClean="0"/>
          </a:p>
          <a:p>
            <a:r>
              <a:rPr kumimoji="1" lang="ja-JP" altLang="en-US" sz="1600" dirty="0" smtClean="0"/>
              <a:t>　インフレーションモデルも提案されている。</a:t>
            </a:r>
            <a:endParaRPr kumimoji="1" lang="ja-JP" altLang="en-US" sz="1600" dirty="0"/>
          </a:p>
        </p:txBody>
      </p:sp>
      <p:sp>
        <p:nvSpPr>
          <p:cNvPr id="8" name="テキスト ボックス 7"/>
          <p:cNvSpPr txBox="1"/>
          <p:nvPr/>
        </p:nvSpPr>
        <p:spPr>
          <a:xfrm>
            <a:off x="214282" y="2197894"/>
            <a:ext cx="4837030" cy="2954655"/>
          </a:xfrm>
          <a:prstGeom prst="rect">
            <a:avLst/>
          </a:prstGeom>
          <a:noFill/>
        </p:spPr>
        <p:txBody>
          <a:bodyPr wrap="square" rtlCol="0">
            <a:spAutoFit/>
          </a:bodyPr>
          <a:lstStyle/>
          <a:p>
            <a:pPr>
              <a:buFont typeface="Arial" pitchFamily="34" charset="0"/>
              <a:buChar char="•"/>
            </a:pPr>
            <a:r>
              <a:rPr lang="en-US" altLang="ja-JP" sz="1600" dirty="0" smtClean="0"/>
              <a:t>  p</a:t>
            </a:r>
            <a:r>
              <a:rPr kumimoji="1" lang="en-US" altLang="ja-JP" sz="1600" dirty="0" smtClean="0"/>
              <a:t>lateau</a:t>
            </a:r>
            <a:r>
              <a:rPr kumimoji="1" lang="ja-JP" altLang="en-US" sz="1600" dirty="0" smtClean="0"/>
              <a:t>を持つ</a:t>
            </a:r>
            <a:r>
              <a:rPr kumimoji="1" lang="en-US" altLang="ja-JP" sz="1600" dirty="0" smtClean="0"/>
              <a:t>chaotic  inflation  model</a:t>
            </a:r>
          </a:p>
          <a:p>
            <a:r>
              <a:rPr lang="en-US" altLang="ja-JP" sz="1600" dirty="0" smtClean="0"/>
              <a:t>  </a:t>
            </a:r>
            <a:r>
              <a:rPr lang="en-US" altLang="ja-JP" sz="1400" dirty="0" smtClean="0"/>
              <a:t> (</a:t>
            </a:r>
            <a:r>
              <a:rPr lang="en-US" altLang="ja-JP" sz="1400" dirty="0" err="1" smtClean="0"/>
              <a:t>Ivanov</a:t>
            </a:r>
            <a:r>
              <a:rPr lang="en-US" altLang="ja-JP" sz="1400" dirty="0" smtClean="0"/>
              <a:t>, </a:t>
            </a:r>
            <a:r>
              <a:rPr lang="en-US" altLang="ja-JP" sz="1400" dirty="0" err="1" smtClean="0"/>
              <a:t>Naselsky</a:t>
            </a:r>
            <a:r>
              <a:rPr lang="en-US" altLang="ja-JP" sz="1400" dirty="0" smtClean="0"/>
              <a:t>, &amp; </a:t>
            </a:r>
            <a:r>
              <a:rPr lang="en-US" altLang="ja-JP" sz="1400" dirty="0" err="1" smtClean="0"/>
              <a:t>Novikov</a:t>
            </a:r>
            <a:r>
              <a:rPr lang="en-US" altLang="ja-JP" sz="1400" dirty="0" smtClean="0"/>
              <a:t> `94)</a:t>
            </a:r>
            <a:endParaRPr kumimoji="1" lang="en-US" altLang="ja-JP" sz="1400" dirty="0" smtClean="0"/>
          </a:p>
          <a:p>
            <a:endParaRPr lang="en-US" altLang="ja-JP" sz="1000" dirty="0" smtClean="0"/>
          </a:p>
          <a:p>
            <a:pPr>
              <a:buFont typeface="Arial" pitchFamily="34" charset="0"/>
              <a:buChar char="•"/>
            </a:pPr>
            <a:r>
              <a:rPr kumimoji="1" lang="en-US" altLang="ja-JP" sz="1600" dirty="0" smtClean="0"/>
              <a:t>  2</a:t>
            </a:r>
            <a:r>
              <a:rPr kumimoji="1" lang="ja-JP" altLang="en-US" sz="1600" dirty="0" smtClean="0"/>
              <a:t>回</a:t>
            </a:r>
            <a:r>
              <a:rPr lang="ja-JP" altLang="en-US" sz="1600" dirty="0" smtClean="0"/>
              <a:t>インフレーションを起こす</a:t>
            </a:r>
            <a:r>
              <a:rPr lang="en-US" altLang="ja-JP" sz="1600" dirty="0" smtClean="0"/>
              <a:t>hybrid  inflation  model</a:t>
            </a:r>
          </a:p>
          <a:p>
            <a:r>
              <a:rPr lang="en-US" altLang="ja-JP" sz="1600" dirty="0" smtClean="0"/>
              <a:t>   </a:t>
            </a:r>
            <a:r>
              <a:rPr lang="en-US" altLang="ja-JP" sz="1400" dirty="0" smtClean="0"/>
              <a:t>(Garcia-</a:t>
            </a:r>
            <a:r>
              <a:rPr lang="en-US" altLang="ja-JP" sz="1400" dirty="0" err="1" smtClean="0"/>
              <a:t>Bellido</a:t>
            </a:r>
            <a:r>
              <a:rPr lang="en-US" altLang="ja-JP" sz="1400" dirty="0" smtClean="0"/>
              <a:t>, </a:t>
            </a:r>
            <a:r>
              <a:rPr lang="en-US" altLang="ja-JP" sz="1400" dirty="0" err="1" smtClean="0"/>
              <a:t>Linde</a:t>
            </a:r>
            <a:r>
              <a:rPr lang="en-US" altLang="ja-JP" sz="1400" dirty="0" smtClean="0"/>
              <a:t>, &amp; Wands `96, Kawasaki &amp; </a:t>
            </a:r>
            <a:r>
              <a:rPr lang="en-US" altLang="ja-JP" sz="1400" dirty="0" err="1" smtClean="0"/>
              <a:t>Yanagida</a:t>
            </a:r>
            <a:r>
              <a:rPr lang="en-US" altLang="ja-JP" sz="1400" dirty="0" smtClean="0"/>
              <a:t> `99)</a:t>
            </a:r>
          </a:p>
          <a:p>
            <a:endParaRPr lang="en-US" altLang="ja-JP" sz="1000" dirty="0" smtClean="0"/>
          </a:p>
          <a:p>
            <a:pPr>
              <a:buFont typeface="Arial" pitchFamily="34" charset="0"/>
              <a:buChar char="•"/>
            </a:pPr>
            <a:r>
              <a:rPr lang="en-US" altLang="ja-JP" sz="1600" dirty="0" smtClean="0"/>
              <a:t>  smooth  hybrid new  inflation  model</a:t>
            </a:r>
          </a:p>
          <a:p>
            <a:r>
              <a:rPr lang="en-US" altLang="ja-JP" sz="1400" dirty="0" smtClean="0"/>
              <a:t>    (Kawasaki, </a:t>
            </a:r>
            <a:r>
              <a:rPr lang="en-US" altLang="ja-JP" sz="1400" dirty="0" err="1" smtClean="0"/>
              <a:t>Takayama</a:t>
            </a:r>
            <a:r>
              <a:rPr lang="en-US" altLang="ja-JP" sz="1400" dirty="0" smtClean="0"/>
              <a:t>, Yamaguchi, &amp; Yokoyama `06)</a:t>
            </a:r>
          </a:p>
          <a:p>
            <a:endParaRPr lang="en-US" altLang="ja-JP" sz="1000" dirty="0" smtClean="0"/>
          </a:p>
          <a:p>
            <a:pPr>
              <a:buFont typeface="Arial" pitchFamily="34" charset="0"/>
              <a:buChar char="•"/>
            </a:pPr>
            <a:r>
              <a:rPr lang="en-US" altLang="ja-JP" sz="1600" dirty="0" smtClean="0"/>
              <a:t>  chaotic  new  inflation  model</a:t>
            </a:r>
          </a:p>
          <a:p>
            <a:r>
              <a:rPr lang="en-US" altLang="ja-JP" sz="1400" dirty="0" smtClean="0"/>
              <a:t>    (Yokoyama `97)</a:t>
            </a:r>
          </a:p>
          <a:p>
            <a:endParaRPr lang="en-US" altLang="ja-JP" sz="1600" dirty="0" smtClean="0"/>
          </a:p>
          <a:p>
            <a:endParaRPr kumimoji="1" lang="ja-JP" altLang="en-US" sz="1600" dirty="0"/>
          </a:p>
        </p:txBody>
      </p:sp>
      <p:pic>
        <p:nvPicPr>
          <p:cNvPr id="9" name="図 8" descr="txp_fig.bmp"/>
          <p:cNvPicPr>
            <a:picLocks noChangeAspect="1"/>
          </p:cNvPicPr>
          <p:nvPr>
            <p:custDataLst>
              <p:tags r:id="rId1"/>
            </p:custDataLst>
          </p:nvPr>
        </p:nvPicPr>
        <p:blipFill>
          <a:blip r:embed="rId3">
            <a:clrChange>
              <a:clrFrom>
                <a:srgbClr val="FFFFFF"/>
              </a:clrFrom>
              <a:clrTo>
                <a:srgbClr val="FFFFFF">
                  <a:alpha val="0"/>
                </a:srgbClr>
              </a:clrTo>
            </a:clrChange>
            <a:lum/>
          </a:blip>
          <a:stretch>
            <a:fillRect/>
          </a:stretch>
        </p:blipFill>
        <p:spPr>
          <a:xfrm>
            <a:off x="2451532" y="4869203"/>
            <a:ext cx="48766" cy="274309"/>
          </a:xfrm>
          <a:prstGeom prst="rect">
            <a:avLst/>
          </a:prstGeom>
          <a:noFill/>
        </p:spPr>
      </p:pic>
      <p:pic>
        <p:nvPicPr>
          <p:cNvPr id="12" name="図 11" descr="spectrum.png"/>
          <p:cNvPicPr>
            <a:picLocks noChangeAspect="1"/>
          </p:cNvPicPr>
          <p:nvPr/>
        </p:nvPicPr>
        <p:blipFill>
          <a:blip r:embed="rId4"/>
          <a:stretch>
            <a:fillRect/>
          </a:stretch>
        </p:blipFill>
        <p:spPr>
          <a:xfrm>
            <a:off x="5584534" y="1785927"/>
            <a:ext cx="2845118" cy="2214578"/>
          </a:xfrm>
          <a:prstGeom prst="rect">
            <a:avLst/>
          </a:prstGeom>
        </p:spPr>
      </p:pic>
      <p:pic>
        <p:nvPicPr>
          <p:cNvPr id="13" name="図 12" descr="power.png"/>
          <p:cNvPicPr>
            <a:picLocks noChangeAspect="1"/>
          </p:cNvPicPr>
          <p:nvPr/>
        </p:nvPicPr>
        <p:blipFill>
          <a:blip r:embed="rId5"/>
          <a:stretch>
            <a:fillRect/>
          </a:stretch>
        </p:blipFill>
        <p:spPr>
          <a:xfrm>
            <a:off x="5623618" y="4143380"/>
            <a:ext cx="2877472" cy="2144492"/>
          </a:xfrm>
          <a:prstGeom prst="rect">
            <a:avLst/>
          </a:prstGeom>
        </p:spPr>
      </p:pic>
      <p:sp>
        <p:nvSpPr>
          <p:cNvPr id="14" name="正方形/長方形 13"/>
          <p:cNvSpPr/>
          <p:nvPr/>
        </p:nvSpPr>
        <p:spPr>
          <a:xfrm>
            <a:off x="4786314" y="2049653"/>
            <a:ext cx="2872389" cy="307777"/>
          </a:xfrm>
          <a:prstGeom prst="rect">
            <a:avLst/>
          </a:prstGeom>
          <a:solidFill>
            <a:schemeClr val="bg1"/>
          </a:solidFill>
          <a:ln>
            <a:solidFill>
              <a:schemeClr val="tx1"/>
            </a:solidFill>
          </a:ln>
        </p:spPr>
        <p:txBody>
          <a:bodyPr wrap="none">
            <a:spAutoFit/>
          </a:bodyPr>
          <a:lstStyle/>
          <a:p>
            <a:r>
              <a:rPr lang="en-US" altLang="ja-JP" sz="1400" dirty="0" smtClean="0"/>
              <a:t>smooth  hybrid new  inflation  model</a:t>
            </a:r>
            <a:endParaRPr lang="ja-JP" altLang="en-US" sz="1400" dirty="0"/>
          </a:p>
        </p:txBody>
      </p:sp>
      <p:sp>
        <p:nvSpPr>
          <p:cNvPr id="15" name="正方形/長方形 14"/>
          <p:cNvSpPr/>
          <p:nvPr/>
        </p:nvSpPr>
        <p:spPr>
          <a:xfrm>
            <a:off x="4642939" y="4478545"/>
            <a:ext cx="2357953" cy="307777"/>
          </a:xfrm>
          <a:prstGeom prst="rect">
            <a:avLst/>
          </a:prstGeom>
          <a:solidFill>
            <a:schemeClr val="bg1"/>
          </a:solidFill>
          <a:ln>
            <a:solidFill>
              <a:schemeClr val="tx1"/>
            </a:solidFill>
          </a:ln>
        </p:spPr>
        <p:txBody>
          <a:bodyPr wrap="none">
            <a:spAutoFit/>
          </a:bodyPr>
          <a:lstStyle/>
          <a:p>
            <a:r>
              <a:rPr lang="en-US" altLang="ja-JP" sz="1400" dirty="0" smtClean="0"/>
              <a:t>Chaotic  new  inflation  model</a:t>
            </a:r>
            <a:endParaRPr lang="ja-JP" altLang="en-US" sz="1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線コネクタ 9"/>
          <p:cNvCxnSpPr/>
          <p:nvPr/>
        </p:nvCxnSpPr>
        <p:spPr>
          <a:xfrm>
            <a:off x="142844" y="6357958"/>
            <a:ext cx="8858312" cy="1588"/>
          </a:xfrm>
          <a:prstGeom prst="line">
            <a:avLst/>
          </a:prstGeom>
          <a:ln w="12700" cmpd="tri">
            <a:solidFill>
              <a:srgbClr val="002060"/>
            </a:solidFill>
            <a:prstDash val="sysDot"/>
          </a:ln>
        </p:spPr>
        <p:style>
          <a:lnRef idx="1">
            <a:schemeClr val="accent1"/>
          </a:lnRef>
          <a:fillRef idx="0">
            <a:schemeClr val="accent1"/>
          </a:fillRef>
          <a:effectRef idx="0">
            <a:schemeClr val="accent1"/>
          </a:effectRef>
          <a:fontRef idx="minor">
            <a:schemeClr val="tx1"/>
          </a:fontRef>
        </p:style>
      </p:cxnSp>
      <p:sp>
        <p:nvSpPr>
          <p:cNvPr id="11" name="正方形/長方形 10"/>
          <p:cNvSpPr/>
          <p:nvPr/>
        </p:nvSpPr>
        <p:spPr>
          <a:xfrm>
            <a:off x="71406" y="71438"/>
            <a:ext cx="9001188" cy="714356"/>
          </a:xfrm>
          <a:prstGeom prst="rect">
            <a:avLst/>
          </a:prstGeom>
          <a:solidFill>
            <a:srgbClr val="00206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t>原始ブラックホールの生成量</a:t>
            </a:r>
            <a:endParaRPr kumimoji="1" lang="ja-JP" altLang="en-US" sz="2400" b="1" dirty="0"/>
          </a:p>
        </p:txBody>
      </p:sp>
      <p:sp>
        <p:nvSpPr>
          <p:cNvPr id="4" name="日付プレースホルダ 3"/>
          <p:cNvSpPr>
            <a:spLocks noGrp="1"/>
          </p:cNvSpPr>
          <p:nvPr>
            <p:ph type="dt" sz="half" idx="10"/>
          </p:nvPr>
        </p:nvSpPr>
        <p:spPr/>
        <p:txBody>
          <a:bodyPr/>
          <a:lstStyle/>
          <a:p>
            <a:r>
              <a:rPr kumimoji="1" lang="en-US" altLang="ja-JP" smtClean="0"/>
              <a:t>2009/12/4</a:t>
            </a:r>
            <a:endParaRPr kumimoji="1" lang="ja-JP" altLang="en-US"/>
          </a:p>
        </p:txBody>
      </p:sp>
      <p:sp>
        <p:nvSpPr>
          <p:cNvPr id="5" name="スライド番号プレースホルダ 4"/>
          <p:cNvSpPr>
            <a:spLocks noGrp="1"/>
          </p:cNvSpPr>
          <p:nvPr>
            <p:ph type="sldNum" sz="quarter" idx="12"/>
          </p:nvPr>
        </p:nvSpPr>
        <p:spPr>
          <a:xfrm>
            <a:off x="8143900" y="285728"/>
            <a:ext cx="757214" cy="365125"/>
          </a:xfrm>
        </p:spPr>
        <p:txBody>
          <a:bodyPr/>
          <a:lstStyle/>
          <a:p>
            <a:fld id="{D2D8002D-B5B0-4BAC-B1F6-782DDCCE6D9C}" type="slidenum">
              <a:rPr kumimoji="1" lang="ja-JP" altLang="en-US" sz="3200" smtClean="0">
                <a:solidFill>
                  <a:schemeClr val="bg1"/>
                </a:solidFill>
              </a:rPr>
              <a:pPr/>
              <a:t>17</a:t>
            </a:fld>
            <a:endParaRPr kumimoji="1" lang="ja-JP" altLang="en-US" sz="3200" dirty="0">
              <a:solidFill>
                <a:schemeClr val="bg1"/>
              </a:solidFill>
            </a:endParaRPr>
          </a:p>
        </p:txBody>
      </p:sp>
      <p:sp>
        <p:nvSpPr>
          <p:cNvPr id="6" name="フッター プレースホルダ 5"/>
          <p:cNvSpPr>
            <a:spLocks noGrp="1"/>
          </p:cNvSpPr>
          <p:nvPr>
            <p:ph type="ftr" sz="quarter" idx="11"/>
          </p:nvPr>
        </p:nvSpPr>
        <p:spPr/>
        <p:txBody>
          <a:bodyPr/>
          <a:lstStyle/>
          <a:p>
            <a:r>
              <a:rPr kumimoji="1" lang="zh-CN" altLang="en-US" smtClean="0"/>
              <a:t>重力波研究交流会</a:t>
            </a:r>
            <a:endParaRPr kumimoji="1" lang="ja-JP" altLang="en-US"/>
          </a:p>
        </p:txBody>
      </p:sp>
      <p:sp>
        <p:nvSpPr>
          <p:cNvPr id="7" name="テキスト ボックス 6"/>
          <p:cNvSpPr txBox="1"/>
          <p:nvPr/>
        </p:nvSpPr>
        <p:spPr>
          <a:xfrm>
            <a:off x="357158" y="1772655"/>
            <a:ext cx="7792518" cy="646331"/>
          </a:xfrm>
          <a:prstGeom prst="rect">
            <a:avLst/>
          </a:prstGeom>
          <a:noFill/>
        </p:spPr>
        <p:txBody>
          <a:bodyPr wrap="none" rtlCol="0">
            <a:spAutoFit/>
          </a:bodyPr>
          <a:lstStyle/>
          <a:p>
            <a:r>
              <a:rPr kumimoji="1" lang="ja-JP" altLang="en-US" dirty="0" smtClean="0"/>
              <a:t>▶　原始ブラックホールは密度揺らぎのスケールが</a:t>
            </a:r>
            <a:r>
              <a:rPr lang="ja-JP" altLang="en-US" dirty="0" smtClean="0"/>
              <a:t>膨張による赤方偏移によって</a:t>
            </a:r>
            <a:endParaRPr lang="en-US" altLang="ja-JP" dirty="0" smtClean="0"/>
          </a:p>
          <a:p>
            <a:r>
              <a:rPr kumimoji="1" lang="ja-JP" altLang="en-US" u="sng" dirty="0" smtClean="0"/>
              <a:t>ホライズン</a:t>
            </a:r>
            <a:r>
              <a:rPr lang="ja-JP" altLang="en-US" u="sng" dirty="0" smtClean="0"/>
              <a:t>スケール</a:t>
            </a:r>
            <a:r>
              <a:rPr kumimoji="1" lang="ja-JP" altLang="en-US" dirty="0" smtClean="0"/>
              <a:t>以下になった時に形成される。</a:t>
            </a:r>
            <a:endParaRPr kumimoji="1" lang="ja-JP" altLang="en-US" dirty="0"/>
          </a:p>
        </p:txBody>
      </p:sp>
      <p:sp>
        <p:nvSpPr>
          <p:cNvPr id="12" name="フリーフォーム 11"/>
          <p:cNvSpPr/>
          <p:nvPr/>
        </p:nvSpPr>
        <p:spPr>
          <a:xfrm>
            <a:off x="1057070" y="3993518"/>
            <a:ext cx="2581563" cy="1161472"/>
          </a:xfrm>
          <a:custGeom>
            <a:avLst/>
            <a:gdLst>
              <a:gd name="connsiteX0" fmla="*/ 0 w 2581563"/>
              <a:gd name="connsiteY0" fmla="*/ 972127 h 1161472"/>
              <a:gd name="connsiteX1" fmla="*/ 651163 w 2581563"/>
              <a:gd name="connsiteY1" fmla="*/ 985982 h 1161472"/>
              <a:gd name="connsiteX2" fmla="*/ 1260763 w 2581563"/>
              <a:gd name="connsiteY2" fmla="*/ 2309 h 1161472"/>
              <a:gd name="connsiteX3" fmla="*/ 1870363 w 2581563"/>
              <a:gd name="connsiteY3" fmla="*/ 999836 h 1161472"/>
              <a:gd name="connsiteX4" fmla="*/ 2479963 w 2581563"/>
              <a:gd name="connsiteY4" fmla="*/ 972127 h 1161472"/>
              <a:gd name="connsiteX5" fmla="*/ 2479963 w 2581563"/>
              <a:gd name="connsiteY5" fmla="*/ 958273 h 1161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1563" h="1161472">
                <a:moveTo>
                  <a:pt x="0" y="972127"/>
                </a:moveTo>
                <a:cubicBezTo>
                  <a:pt x="220518" y="1059872"/>
                  <a:pt x="441036" y="1147618"/>
                  <a:pt x="651163" y="985982"/>
                </a:cubicBezTo>
                <a:cubicBezTo>
                  <a:pt x="861290" y="824346"/>
                  <a:pt x="1057563" y="0"/>
                  <a:pt x="1260763" y="2309"/>
                </a:cubicBezTo>
                <a:cubicBezTo>
                  <a:pt x="1463963" y="4618"/>
                  <a:pt x="1667163" y="838200"/>
                  <a:pt x="1870363" y="999836"/>
                </a:cubicBezTo>
                <a:cubicBezTo>
                  <a:pt x="2073563" y="1161472"/>
                  <a:pt x="2378363" y="979054"/>
                  <a:pt x="2479963" y="972127"/>
                </a:cubicBezTo>
                <a:cubicBezTo>
                  <a:pt x="2581563" y="965200"/>
                  <a:pt x="2530763" y="961736"/>
                  <a:pt x="2479963" y="958273"/>
                </a:cubicBezTo>
              </a:path>
            </a:pathLst>
          </a:cu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4" name="円/楕円 13"/>
          <p:cNvSpPr/>
          <p:nvPr/>
        </p:nvSpPr>
        <p:spPr>
          <a:xfrm>
            <a:off x="6486358" y="4207833"/>
            <a:ext cx="500066" cy="500066"/>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5" name="図 14" descr="txp_fig.bmp"/>
          <p:cNvPicPr>
            <a:picLocks noChangeAspect="1"/>
          </p:cNvPicPr>
          <p:nvPr>
            <p:custDataLst>
              <p:tags r:id="rId1"/>
            </p:custDataLst>
          </p:nvPr>
        </p:nvPicPr>
        <p:blipFill>
          <a:blip r:embed="rId7" cstate="print">
            <a:clrChange>
              <a:clrFrom>
                <a:srgbClr val="FFFFFF"/>
              </a:clrFrom>
              <a:clrTo>
                <a:srgbClr val="FFFFFF">
                  <a:alpha val="0"/>
                </a:srgbClr>
              </a:clrTo>
            </a:clrChange>
            <a:lum/>
          </a:blip>
          <a:stretch>
            <a:fillRect/>
          </a:stretch>
        </p:blipFill>
        <p:spPr>
          <a:xfrm>
            <a:off x="6986424" y="4850775"/>
            <a:ext cx="871724" cy="285751"/>
          </a:xfrm>
          <a:prstGeom prst="rect">
            <a:avLst/>
          </a:prstGeom>
          <a:noFill/>
        </p:spPr>
      </p:pic>
      <p:cxnSp>
        <p:nvCxnSpPr>
          <p:cNvPr id="17" name="直線矢印コネクタ 16"/>
          <p:cNvCxnSpPr/>
          <p:nvPr/>
        </p:nvCxnSpPr>
        <p:spPr>
          <a:xfrm>
            <a:off x="1557136" y="5279402"/>
            <a:ext cx="1571636" cy="1588"/>
          </a:xfrm>
          <a:prstGeom prst="straightConnector1">
            <a:avLst/>
          </a:prstGeom>
          <a:ln w="25400">
            <a:headEnd type="arrow"/>
            <a:tailEnd type="arrow"/>
          </a:ln>
        </p:spPr>
        <p:style>
          <a:lnRef idx="1">
            <a:schemeClr val="accent1"/>
          </a:lnRef>
          <a:fillRef idx="0">
            <a:schemeClr val="accent1"/>
          </a:fillRef>
          <a:effectRef idx="0">
            <a:schemeClr val="accent1"/>
          </a:effectRef>
          <a:fontRef idx="minor">
            <a:schemeClr val="tx1"/>
          </a:fontRef>
        </p:style>
      </p:cxnSp>
      <p:pic>
        <p:nvPicPr>
          <p:cNvPr id="18" name="図 17" descr="txp_fig.bmp"/>
          <p:cNvPicPr>
            <a:picLocks noChangeAspect="1"/>
          </p:cNvPicPr>
          <p:nvPr>
            <p:custDataLst>
              <p:tags r:id="rId2"/>
            </p:custDataLst>
          </p:nvPr>
        </p:nvPicPr>
        <p:blipFill>
          <a:blip r:embed="rId8" cstate="print">
            <a:lum/>
          </a:blip>
          <a:stretch>
            <a:fillRect/>
          </a:stretch>
        </p:blipFill>
        <p:spPr>
          <a:xfrm>
            <a:off x="1771450" y="5466411"/>
            <a:ext cx="1071570" cy="248605"/>
          </a:xfrm>
          <a:prstGeom prst="rect">
            <a:avLst/>
          </a:prstGeom>
        </p:spPr>
      </p:pic>
      <p:sp>
        <p:nvSpPr>
          <p:cNvPr id="19" name="右矢印 18"/>
          <p:cNvSpPr/>
          <p:nvPr/>
        </p:nvSpPr>
        <p:spPr>
          <a:xfrm>
            <a:off x="4486094" y="4636460"/>
            <a:ext cx="642942" cy="31846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628367" y="2487035"/>
            <a:ext cx="7468711" cy="1061829"/>
          </a:xfrm>
          <a:prstGeom prst="rect">
            <a:avLst/>
          </a:prstGeom>
          <a:noFill/>
        </p:spPr>
        <p:txBody>
          <a:bodyPr wrap="none" rtlCol="0">
            <a:spAutoFit/>
          </a:bodyPr>
          <a:lstStyle/>
          <a:p>
            <a:r>
              <a:rPr kumimoji="1" lang="ja-JP" altLang="en-US" sz="1600" dirty="0" smtClean="0"/>
              <a:t>　　　　　　　</a:t>
            </a:r>
            <a:r>
              <a:rPr lang="ja-JP" altLang="en-US" sz="1600" dirty="0" err="1" smtClean="0"/>
              <a:t>，</a:t>
            </a:r>
            <a:r>
              <a:rPr kumimoji="1" lang="ja-JP" altLang="en-US" sz="1600" dirty="0" smtClean="0"/>
              <a:t>　膨張宇宙</a:t>
            </a:r>
            <a:r>
              <a:rPr lang="ja-JP" altLang="en-US" sz="1600" dirty="0" smtClean="0"/>
              <a:t>で</a:t>
            </a:r>
            <a:r>
              <a:rPr kumimoji="1" lang="ja-JP" altLang="en-US" sz="1600" dirty="0" smtClean="0"/>
              <a:t>因果関係を持てる限界の距離。ホライズン距離以上離れた</a:t>
            </a:r>
            <a:endParaRPr kumimoji="1" lang="en-US" altLang="ja-JP" sz="1600" dirty="0" smtClean="0"/>
          </a:p>
          <a:p>
            <a:r>
              <a:rPr kumimoji="1" lang="ja-JP" altLang="en-US" sz="1600" dirty="0" smtClean="0"/>
              <a:t>相手の後退速度は光速を越えてしまう。　</a:t>
            </a:r>
            <a:r>
              <a:rPr lang="ja-JP" altLang="en-US" sz="1600" dirty="0" smtClean="0"/>
              <a:t>（　ハッブルの法則　　　　　　　　　　）</a:t>
            </a:r>
            <a:endParaRPr kumimoji="1" lang="en-US" altLang="ja-JP" sz="1600" dirty="0" smtClean="0"/>
          </a:p>
          <a:p>
            <a:endParaRPr kumimoji="1" lang="en-US" altLang="ja-JP" sz="1400" dirty="0" smtClean="0"/>
          </a:p>
          <a:p>
            <a:r>
              <a:rPr lang="ja-JP" altLang="en-US" sz="1600" dirty="0" smtClean="0"/>
              <a:t>・　</a:t>
            </a:r>
            <a:r>
              <a:rPr lang="ja-JP" altLang="en-US" sz="1700" dirty="0" smtClean="0"/>
              <a:t>ホライズン以下のスケールになって初めて揺らぎは重力によって成長できる。</a:t>
            </a:r>
            <a:endParaRPr lang="en-US" altLang="ja-JP" sz="1700" dirty="0" smtClean="0"/>
          </a:p>
        </p:txBody>
      </p:sp>
      <p:pic>
        <p:nvPicPr>
          <p:cNvPr id="22" name="図 21" descr="txp_fig.bmp"/>
          <p:cNvPicPr>
            <a:picLocks noChangeAspect="1"/>
          </p:cNvPicPr>
          <p:nvPr>
            <p:custDataLst>
              <p:tags r:id="rId3"/>
            </p:custDataLst>
          </p:nvPr>
        </p:nvPicPr>
        <p:blipFill>
          <a:blip r:embed="rId9" cstate="print">
            <a:lum/>
          </a:blip>
          <a:stretch>
            <a:fillRect/>
          </a:stretch>
        </p:blipFill>
        <p:spPr>
          <a:xfrm>
            <a:off x="4114270" y="4071942"/>
            <a:ext cx="1529300" cy="327451"/>
          </a:xfrm>
          <a:prstGeom prst="rect">
            <a:avLst/>
          </a:prstGeom>
        </p:spPr>
      </p:pic>
      <p:pic>
        <p:nvPicPr>
          <p:cNvPr id="23" name="図 22" descr="txp_fig.bmp"/>
          <p:cNvPicPr>
            <a:picLocks noChangeAspect="1"/>
          </p:cNvPicPr>
          <p:nvPr>
            <p:custDataLst>
              <p:tags r:id="rId4"/>
            </p:custDataLst>
          </p:nvPr>
        </p:nvPicPr>
        <p:blipFill>
          <a:blip r:embed="rId10" cstate="print">
            <a:lum/>
          </a:blip>
          <a:stretch>
            <a:fillRect/>
          </a:stretch>
        </p:blipFill>
        <p:spPr>
          <a:xfrm>
            <a:off x="928662" y="2500306"/>
            <a:ext cx="571504" cy="217061"/>
          </a:xfrm>
          <a:prstGeom prst="rect">
            <a:avLst/>
          </a:prstGeom>
        </p:spPr>
      </p:pic>
      <p:sp>
        <p:nvSpPr>
          <p:cNvPr id="24" name="テキスト ボックス 23"/>
          <p:cNvSpPr txBox="1"/>
          <p:nvPr/>
        </p:nvSpPr>
        <p:spPr>
          <a:xfrm>
            <a:off x="714348" y="5857892"/>
            <a:ext cx="3464410" cy="338554"/>
          </a:xfrm>
          <a:prstGeom prst="rect">
            <a:avLst/>
          </a:prstGeom>
          <a:noFill/>
        </p:spPr>
        <p:txBody>
          <a:bodyPr wrap="none" rtlCol="0">
            <a:spAutoFit/>
          </a:bodyPr>
          <a:lstStyle/>
          <a:p>
            <a:r>
              <a:rPr kumimoji="1" lang="ja-JP" altLang="en-US" sz="1600" dirty="0" smtClean="0"/>
              <a:t>閾値を越えた振幅を持った密度揺らぎ</a:t>
            </a:r>
            <a:endParaRPr kumimoji="1" lang="ja-JP" altLang="en-US" sz="1600" dirty="0"/>
          </a:p>
        </p:txBody>
      </p:sp>
      <p:pic>
        <p:nvPicPr>
          <p:cNvPr id="25" name="図 24" descr="txp_fig.bmp"/>
          <p:cNvPicPr>
            <a:picLocks noChangeAspect="1"/>
          </p:cNvPicPr>
          <p:nvPr>
            <p:custDataLst>
              <p:tags r:id="rId5"/>
            </p:custDataLst>
          </p:nvPr>
        </p:nvPicPr>
        <p:blipFill>
          <a:blip r:embed="rId11" cstate="print">
            <a:lum/>
          </a:blip>
          <a:stretch>
            <a:fillRect/>
          </a:stretch>
        </p:blipFill>
        <p:spPr>
          <a:xfrm>
            <a:off x="6000760" y="2813036"/>
            <a:ext cx="906468" cy="187336"/>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線コネクタ 9"/>
          <p:cNvCxnSpPr/>
          <p:nvPr/>
        </p:nvCxnSpPr>
        <p:spPr>
          <a:xfrm>
            <a:off x="142844" y="6357958"/>
            <a:ext cx="8858312" cy="1588"/>
          </a:xfrm>
          <a:prstGeom prst="line">
            <a:avLst/>
          </a:prstGeom>
          <a:ln w="12700" cmpd="tri">
            <a:solidFill>
              <a:srgbClr val="002060"/>
            </a:solidFill>
            <a:prstDash val="sysDot"/>
          </a:ln>
        </p:spPr>
        <p:style>
          <a:lnRef idx="1">
            <a:schemeClr val="accent1"/>
          </a:lnRef>
          <a:fillRef idx="0">
            <a:schemeClr val="accent1"/>
          </a:fillRef>
          <a:effectRef idx="0">
            <a:schemeClr val="accent1"/>
          </a:effectRef>
          <a:fontRef idx="minor">
            <a:schemeClr val="tx1"/>
          </a:fontRef>
        </p:style>
      </p:cxnSp>
      <p:sp>
        <p:nvSpPr>
          <p:cNvPr id="11" name="正方形/長方形 10"/>
          <p:cNvSpPr/>
          <p:nvPr/>
        </p:nvSpPr>
        <p:spPr>
          <a:xfrm>
            <a:off x="71406" y="71438"/>
            <a:ext cx="9001188" cy="714356"/>
          </a:xfrm>
          <a:prstGeom prst="rect">
            <a:avLst/>
          </a:prstGeom>
          <a:solidFill>
            <a:srgbClr val="00206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t>原始ブラックホールの生成量</a:t>
            </a:r>
            <a:endParaRPr lang="ja-JP" altLang="en-US" sz="2400" b="1" dirty="0"/>
          </a:p>
        </p:txBody>
      </p:sp>
      <p:sp>
        <p:nvSpPr>
          <p:cNvPr id="4" name="日付プレースホルダ 3"/>
          <p:cNvSpPr>
            <a:spLocks noGrp="1"/>
          </p:cNvSpPr>
          <p:nvPr>
            <p:ph type="dt" sz="half" idx="10"/>
          </p:nvPr>
        </p:nvSpPr>
        <p:spPr/>
        <p:txBody>
          <a:bodyPr/>
          <a:lstStyle/>
          <a:p>
            <a:r>
              <a:rPr kumimoji="1" lang="en-US" altLang="ja-JP" smtClean="0"/>
              <a:t>2009/12/4</a:t>
            </a:r>
            <a:endParaRPr kumimoji="1" lang="ja-JP" altLang="en-US"/>
          </a:p>
        </p:txBody>
      </p:sp>
      <p:sp>
        <p:nvSpPr>
          <p:cNvPr id="5" name="スライド番号プレースホルダ 4"/>
          <p:cNvSpPr>
            <a:spLocks noGrp="1"/>
          </p:cNvSpPr>
          <p:nvPr>
            <p:ph type="sldNum" sz="quarter" idx="12"/>
          </p:nvPr>
        </p:nvSpPr>
        <p:spPr>
          <a:xfrm>
            <a:off x="8215338" y="277793"/>
            <a:ext cx="685776" cy="365125"/>
          </a:xfrm>
        </p:spPr>
        <p:txBody>
          <a:bodyPr/>
          <a:lstStyle/>
          <a:p>
            <a:fld id="{D2D8002D-B5B0-4BAC-B1F6-782DDCCE6D9C}" type="slidenum">
              <a:rPr kumimoji="1" lang="ja-JP" altLang="en-US" sz="3200" smtClean="0">
                <a:solidFill>
                  <a:schemeClr val="bg1"/>
                </a:solidFill>
              </a:rPr>
              <a:pPr/>
              <a:t>18</a:t>
            </a:fld>
            <a:endParaRPr kumimoji="1" lang="ja-JP" altLang="en-US" sz="3200" dirty="0">
              <a:solidFill>
                <a:schemeClr val="bg1"/>
              </a:solidFill>
            </a:endParaRPr>
          </a:p>
        </p:txBody>
      </p:sp>
      <p:sp>
        <p:nvSpPr>
          <p:cNvPr id="6" name="フッター プレースホルダ 5"/>
          <p:cNvSpPr>
            <a:spLocks noGrp="1"/>
          </p:cNvSpPr>
          <p:nvPr>
            <p:ph type="ftr" sz="quarter" idx="11"/>
          </p:nvPr>
        </p:nvSpPr>
        <p:spPr/>
        <p:txBody>
          <a:bodyPr/>
          <a:lstStyle/>
          <a:p>
            <a:r>
              <a:rPr kumimoji="1" lang="zh-CN" altLang="en-US" smtClean="0"/>
              <a:t>重力波研究交流会</a:t>
            </a:r>
            <a:endParaRPr kumimoji="1" lang="ja-JP" altLang="en-US"/>
          </a:p>
        </p:txBody>
      </p:sp>
      <p:sp>
        <p:nvSpPr>
          <p:cNvPr id="7" name="テキスト ボックス 6"/>
          <p:cNvSpPr txBox="1"/>
          <p:nvPr/>
        </p:nvSpPr>
        <p:spPr>
          <a:xfrm>
            <a:off x="421855" y="1142984"/>
            <a:ext cx="4761240" cy="400110"/>
          </a:xfrm>
          <a:prstGeom prst="rect">
            <a:avLst/>
          </a:prstGeom>
          <a:noFill/>
        </p:spPr>
        <p:txBody>
          <a:bodyPr wrap="none" rtlCol="0">
            <a:spAutoFit/>
          </a:bodyPr>
          <a:lstStyle/>
          <a:p>
            <a:r>
              <a:rPr kumimoji="1" lang="ja-JP" altLang="en-US" sz="2000" dirty="0" smtClean="0">
                <a:latin typeface="MS Mincho"/>
                <a:ea typeface="MS Mincho"/>
              </a:rPr>
              <a:t>◆ </a:t>
            </a:r>
            <a:r>
              <a:rPr kumimoji="1" lang="ja-JP" altLang="en-US" sz="2000" dirty="0" smtClean="0"/>
              <a:t>原始ブラックホールの生成量 （生成時）</a:t>
            </a:r>
            <a:endParaRPr kumimoji="1" lang="ja-JP" altLang="en-US" sz="2000" dirty="0"/>
          </a:p>
        </p:txBody>
      </p:sp>
      <p:sp>
        <p:nvSpPr>
          <p:cNvPr id="8" name="正方形/長方形 7"/>
          <p:cNvSpPr/>
          <p:nvPr/>
        </p:nvSpPr>
        <p:spPr>
          <a:xfrm>
            <a:off x="436491" y="2814576"/>
            <a:ext cx="3421129" cy="400110"/>
          </a:xfrm>
          <a:prstGeom prst="rect">
            <a:avLst/>
          </a:prstGeom>
        </p:spPr>
        <p:txBody>
          <a:bodyPr wrap="none">
            <a:spAutoFit/>
          </a:bodyPr>
          <a:lstStyle/>
          <a:p>
            <a:r>
              <a:rPr lang="ja-JP" altLang="en-US" sz="2000" dirty="0" smtClean="0">
                <a:latin typeface="MS Mincho"/>
                <a:ea typeface="MS Mincho"/>
              </a:rPr>
              <a:t>◆ </a:t>
            </a:r>
            <a:r>
              <a:rPr lang="ja-JP" altLang="en-US" sz="2000" dirty="0" smtClean="0"/>
              <a:t>原始ブラックホールの質量</a:t>
            </a:r>
            <a:endParaRPr lang="ja-JP" altLang="en-US" sz="2000" dirty="0"/>
          </a:p>
        </p:txBody>
      </p:sp>
      <p:sp>
        <p:nvSpPr>
          <p:cNvPr id="9" name="テキスト ボックス 8"/>
          <p:cNvSpPr txBox="1"/>
          <p:nvPr/>
        </p:nvSpPr>
        <p:spPr>
          <a:xfrm>
            <a:off x="1142976" y="1571612"/>
            <a:ext cx="5065810" cy="369332"/>
          </a:xfrm>
          <a:prstGeom prst="rect">
            <a:avLst/>
          </a:prstGeom>
          <a:noFill/>
        </p:spPr>
        <p:txBody>
          <a:bodyPr wrap="none" rtlCol="0">
            <a:spAutoFit/>
          </a:bodyPr>
          <a:lstStyle/>
          <a:p>
            <a:r>
              <a:rPr lang="ja-JP" altLang="en-US" dirty="0" smtClean="0"/>
              <a:t>・　密度揺らぎの振幅が閾値を越える確率で決まる</a:t>
            </a:r>
            <a:endParaRPr kumimoji="1" lang="ja-JP" altLang="en-US" dirty="0"/>
          </a:p>
        </p:txBody>
      </p:sp>
      <p:sp>
        <p:nvSpPr>
          <p:cNvPr id="20" name="テキスト ボックス 19"/>
          <p:cNvSpPr txBox="1"/>
          <p:nvPr/>
        </p:nvSpPr>
        <p:spPr>
          <a:xfrm>
            <a:off x="1142976" y="3214686"/>
            <a:ext cx="6258445" cy="369332"/>
          </a:xfrm>
          <a:prstGeom prst="rect">
            <a:avLst/>
          </a:prstGeom>
          <a:noFill/>
        </p:spPr>
        <p:txBody>
          <a:bodyPr wrap="none" rtlCol="0">
            <a:spAutoFit/>
          </a:bodyPr>
          <a:lstStyle/>
          <a:p>
            <a:r>
              <a:rPr lang="ja-JP" altLang="en-US" dirty="0" smtClean="0"/>
              <a:t>・　原始ブラックホール形成時のホライズン内部の質量で決まる</a:t>
            </a:r>
            <a:endParaRPr kumimoji="1" lang="ja-JP" altLang="en-US" dirty="0"/>
          </a:p>
        </p:txBody>
      </p:sp>
      <p:pic>
        <p:nvPicPr>
          <p:cNvPr id="23" name="図 22" descr="txp_fig.bmp"/>
          <p:cNvPicPr>
            <a:picLocks noChangeAspect="1"/>
          </p:cNvPicPr>
          <p:nvPr>
            <p:custDataLst>
              <p:tags r:id="rId1"/>
            </p:custDataLst>
          </p:nvPr>
        </p:nvPicPr>
        <p:blipFill>
          <a:blip r:embed="rId6" cstate="print">
            <a:lum/>
          </a:blip>
          <a:stretch>
            <a:fillRect/>
          </a:stretch>
        </p:blipFill>
        <p:spPr>
          <a:xfrm>
            <a:off x="1714480" y="3571876"/>
            <a:ext cx="1785950" cy="293135"/>
          </a:xfrm>
          <a:prstGeom prst="rect">
            <a:avLst/>
          </a:prstGeom>
        </p:spPr>
      </p:pic>
      <p:sp>
        <p:nvSpPr>
          <p:cNvPr id="24" name="正方形/長方形 23"/>
          <p:cNvSpPr/>
          <p:nvPr/>
        </p:nvSpPr>
        <p:spPr>
          <a:xfrm>
            <a:off x="1714480" y="2000240"/>
            <a:ext cx="4143404" cy="64294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p:cNvSpPr/>
          <p:nvPr/>
        </p:nvSpPr>
        <p:spPr>
          <a:xfrm>
            <a:off x="2071670" y="4000504"/>
            <a:ext cx="3857652" cy="8572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p:cNvSpPr/>
          <p:nvPr/>
        </p:nvSpPr>
        <p:spPr>
          <a:xfrm>
            <a:off x="428596" y="5214950"/>
            <a:ext cx="8429684" cy="92869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p:nvSpPr>
        <p:spPr>
          <a:xfrm>
            <a:off x="571472" y="5357826"/>
            <a:ext cx="8169224" cy="646331"/>
          </a:xfrm>
          <a:prstGeom prst="rect">
            <a:avLst/>
          </a:prstGeom>
          <a:noFill/>
        </p:spPr>
        <p:txBody>
          <a:bodyPr wrap="none" rtlCol="0">
            <a:spAutoFit/>
          </a:bodyPr>
          <a:lstStyle/>
          <a:p>
            <a:r>
              <a:rPr kumimoji="1" lang="ja-JP" altLang="en-US" dirty="0" smtClean="0"/>
              <a:t>　</a:t>
            </a:r>
            <a:r>
              <a:rPr kumimoji="1" lang="ja-JP" altLang="en-US" b="1" dirty="0" smtClean="0"/>
              <a:t>生成量は密度揺らぎの振幅で決まり、質量は揺らぎのスケールに対応して様々な</a:t>
            </a:r>
            <a:endParaRPr kumimoji="1" lang="en-US" altLang="ja-JP" b="1" dirty="0" smtClean="0"/>
          </a:p>
          <a:p>
            <a:r>
              <a:rPr lang="ja-JP" altLang="en-US" b="1" dirty="0" smtClean="0"/>
              <a:t>値を取り得る。</a:t>
            </a:r>
            <a:endParaRPr kumimoji="1" lang="ja-JP" altLang="en-US" b="1" dirty="0"/>
          </a:p>
        </p:txBody>
      </p:sp>
      <p:pic>
        <p:nvPicPr>
          <p:cNvPr id="30" name="図 29" descr="txp_fig.bmp"/>
          <p:cNvPicPr>
            <a:picLocks noChangeAspect="1"/>
          </p:cNvPicPr>
          <p:nvPr>
            <p:custDataLst>
              <p:tags r:id="rId2"/>
            </p:custDataLst>
          </p:nvPr>
        </p:nvPicPr>
        <p:blipFill>
          <a:blip r:embed="rId7" cstate="print">
            <a:clrChange>
              <a:clrFrom>
                <a:srgbClr val="FFFFFF"/>
              </a:clrFrom>
              <a:clrTo>
                <a:srgbClr val="FFFFFF">
                  <a:alpha val="0"/>
                </a:srgbClr>
              </a:clrTo>
            </a:clrChange>
            <a:lum/>
          </a:blip>
          <a:stretch>
            <a:fillRect/>
          </a:stretch>
        </p:blipFill>
        <p:spPr>
          <a:xfrm>
            <a:off x="2247382" y="4165385"/>
            <a:ext cx="3463459" cy="541449"/>
          </a:xfrm>
          <a:prstGeom prst="rect">
            <a:avLst/>
          </a:prstGeom>
          <a:noFill/>
        </p:spPr>
      </p:pic>
      <p:pic>
        <p:nvPicPr>
          <p:cNvPr id="18" name="図 17" descr="tail.png"/>
          <p:cNvPicPr>
            <a:picLocks noChangeAspect="1"/>
          </p:cNvPicPr>
          <p:nvPr/>
        </p:nvPicPr>
        <p:blipFill>
          <a:blip r:embed="rId8"/>
          <a:stretch>
            <a:fillRect/>
          </a:stretch>
        </p:blipFill>
        <p:spPr>
          <a:xfrm>
            <a:off x="6215074" y="1357298"/>
            <a:ext cx="1888886" cy="1500198"/>
          </a:xfrm>
          <a:prstGeom prst="rect">
            <a:avLst/>
          </a:prstGeom>
        </p:spPr>
      </p:pic>
      <p:sp>
        <p:nvSpPr>
          <p:cNvPr id="19" name="テキスト ボックス 18"/>
          <p:cNvSpPr txBox="1"/>
          <p:nvPr/>
        </p:nvSpPr>
        <p:spPr>
          <a:xfrm>
            <a:off x="7143768" y="2773916"/>
            <a:ext cx="543739" cy="307777"/>
          </a:xfrm>
          <a:prstGeom prst="rect">
            <a:avLst/>
          </a:prstGeom>
          <a:noFill/>
        </p:spPr>
        <p:txBody>
          <a:bodyPr wrap="none" rtlCol="0">
            <a:spAutoFit/>
          </a:bodyPr>
          <a:lstStyle/>
          <a:p>
            <a:r>
              <a:rPr lang="ja-JP" altLang="en-US" sz="1400" dirty="0" smtClean="0"/>
              <a:t>閾値</a:t>
            </a:r>
            <a:endParaRPr kumimoji="1" lang="ja-JP" altLang="en-US" sz="1400" dirty="0"/>
          </a:p>
        </p:txBody>
      </p:sp>
      <p:pic>
        <p:nvPicPr>
          <p:cNvPr id="22" name="図 21" descr="txp_fig.bmp"/>
          <p:cNvPicPr>
            <a:picLocks noChangeAspect="1"/>
          </p:cNvPicPr>
          <p:nvPr>
            <p:custDataLst>
              <p:tags r:id="rId3"/>
            </p:custDataLst>
          </p:nvPr>
        </p:nvPicPr>
        <p:blipFill>
          <a:blip r:embed="rId9" cstate="print">
            <a:lum/>
          </a:blip>
          <a:stretch>
            <a:fillRect/>
          </a:stretch>
        </p:blipFill>
        <p:spPr>
          <a:xfrm>
            <a:off x="7858148" y="2537046"/>
            <a:ext cx="357189" cy="177574"/>
          </a:xfrm>
          <a:prstGeom prst="rect">
            <a:avLst/>
          </a:prstGeom>
        </p:spPr>
      </p:pic>
      <p:sp>
        <p:nvSpPr>
          <p:cNvPr id="26" name="テキスト ボックス 25"/>
          <p:cNvSpPr txBox="1"/>
          <p:nvPr/>
        </p:nvSpPr>
        <p:spPr>
          <a:xfrm>
            <a:off x="7241089" y="1357298"/>
            <a:ext cx="902811" cy="307777"/>
          </a:xfrm>
          <a:prstGeom prst="rect">
            <a:avLst/>
          </a:prstGeom>
          <a:noFill/>
        </p:spPr>
        <p:txBody>
          <a:bodyPr wrap="none" rtlCol="0">
            <a:spAutoFit/>
          </a:bodyPr>
          <a:lstStyle/>
          <a:p>
            <a:r>
              <a:rPr kumimoji="1" lang="ja-JP" altLang="en-US" sz="1400" dirty="0" smtClean="0"/>
              <a:t>確率分布</a:t>
            </a:r>
            <a:endParaRPr kumimoji="1" lang="ja-JP" altLang="en-US" sz="1400" dirty="0"/>
          </a:p>
        </p:txBody>
      </p:sp>
      <p:pic>
        <p:nvPicPr>
          <p:cNvPr id="29" name="図 28" descr="txp_fig.bmp"/>
          <p:cNvPicPr>
            <a:picLocks noChangeAspect="1"/>
          </p:cNvPicPr>
          <p:nvPr>
            <p:custDataLst>
              <p:tags r:id="rId4"/>
            </p:custDataLst>
          </p:nvPr>
        </p:nvPicPr>
        <p:blipFill>
          <a:blip r:embed="rId10" cstate="print">
            <a:clrChange>
              <a:clrFrom>
                <a:srgbClr val="FFFFFF"/>
              </a:clrFrom>
              <a:clrTo>
                <a:srgbClr val="FFFFFF">
                  <a:alpha val="0"/>
                </a:srgbClr>
              </a:clrTo>
            </a:clrChange>
            <a:lum/>
          </a:blip>
          <a:stretch>
            <a:fillRect/>
          </a:stretch>
        </p:blipFill>
        <p:spPr>
          <a:xfrm>
            <a:off x="2029168" y="2133776"/>
            <a:ext cx="3471526" cy="43593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線コネクタ 9"/>
          <p:cNvCxnSpPr/>
          <p:nvPr/>
        </p:nvCxnSpPr>
        <p:spPr>
          <a:xfrm>
            <a:off x="142844" y="6357958"/>
            <a:ext cx="8858312" cy="1588"/>
          </a:xfrm>
          <a:prstGeom prst="line">
            <a:avLst/>
          </a:prstGeom>
          <a:ln w="12700" cmpd="tri">
            <a:solidFill>
              <a:srgbClr val="002060"/>
            </a:solidFill>
            <a:prstDash val="sysDot"/>
          </a:ln>
        </p:spPr>
        <p:style>
          <a:lnRef idx="1">
            <a:schemeClr val="accent1"/>
          </a:lnRef>
          <a:fillRef idx="0">
            <a:schemeClr val="accent1"/>
          </a:fillRef>
          <a:effectRef idx="0">
            <a:schemeClr val="accent1"/>
          </a:effectRef>
          <a:fontRef idx="minor">
            <a:schemeClr val="tx1"/>
          </a:fontRef>
        </p:style>
      </p:cxnSp>
      <p:sp>
        <p:nvSpPr>
          <p:cNvPr id="11" name="正方形/長方形 10"/>
          <p:cNvSpPr/>
          <p:nvPr/>
        </p:nvSpPr>
        <p:spPr>
          <a:xfrm>
            <a:off x="71406" y="71438"/>
            <a:ext cx="9001188" cy="714356"/>
          </a:xfrm>
          <a:prstGeom prst="rect">
            <a:avLst/>
          </a:prstGeom>
          <a:solidFill>
            <a:srgbClr val="00206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smtClean="0">
                <a:solidFill>
                  <a:schemeClr val="bg1"/>
                </a:solidFill>
              </a:rPr>
              <a:t>暗黒物質にはなれない</a:t>
            </a:r>
            <a:r>
              <a:rPr lang="ja-JP" altLang="en-US" sz="2400" b="1" dirty="0" smtClean="0">
                <a:solidFill>
                  <a:schemeClr val="bg1"/>
                </a:solidFill>
              </a:rPr>
              <a:t>原始ブラックホール</a:t>
            </a:r>
            <a:endParaRPr kumimoji="1" lang="ja-JP" altLang="en-US" sz="2400" b="1" dirty="0">
              <a:solidFill>
                <a:schemeClr val="bg1"/>
              </a:solidFill>
            </a:endParaRPr>
          </a:p>
        </p:txBody>
      </p:sp>
      <p:sp>
        <p:nvSpPr>
          <p:cNvPr id="4" name="日付プレースホルダ 3"/>
          <p:cNvSpPr>
            <a:spLocks noGrp="1"/>
          </p:cNvSpPr>
          <p:nvPr>
            <p:ph type="dt" sz="half" idx="10"/>
          </p:nvPr>
        </p:nvSpPr>
        <p:spPr/>
        <p:txBody>
          <a:bodyPr/>
          <a:lstStyle/>
          <a:p>
            <a:r>
              <a:rPr kumimoji="1" lang="en-US" altLang="ja-JP" smtClean="0"/>
              <a:t>2009/12/4</a:t>
            </a:r>
            <a:endParaRPr kumimoji="1" lang="ja-JP" altLang="en-US"/>
          </a:p>
        </p:txBody>
      </p:sp>
      <p:sp>
        <p:nvSpPr>
          <p:cNvPr id="5" name="スライド番号プレースホルダ 4"/>
          <p:cNvSpPr>
            <a:spLocks noGrp="1"/>
          </p:cNvSpPr>
          <p:nvPr>
            <p:ph type="sldNum" sz="quarter" idx="12"/>
          </p:nvPr>
        </p:nvSpPr>
        <p:spPr>
          <a:xfrm>
            <a:off x="8172504" y="277793"/>
            <a:ext cx="757214" cy="365125"/>
          </a:xfrm>
        </p:spPr>
        <p:txBody>
          <a:bodyPr/>
          <a:lstStyle/>
          <a:p>
            <a:fld id="{D2D8002D-B5B0-4BAC-B1F6-782DDCCE6D9C}" type="slidenum">
              <a:rPr kumimoji="1" lang="ja-JP" altLang="en-US" sz="3200" smtClean="0">
                <a:solidFill>
                  <a:schemeClr val="bg1"/>
                </a:solidFill>
              </a:rPr>
              <a:pPr/>
              <a:t>19</a:t>
            </a:fld>
            <a:endParaRPr kumimoji="1" lang="ja-JP" altLang="en-US" sz="3200" dirty="0">
              <a:solidFill>
                <a:schemeClr val="bg1"/>
              </a:solidFill>
            </a:endParaRPr>
          </a:p>
        </p:txBody>
      </p:sp>
      <p:sp>
        <p:nvSpPr>
          <p:cNvPr id="6" name="フッター プレースホルダ 5"/>
          <p:cNvSpPr>
            <a:spLocks noGrp="1"/>
          </p:cNvSpPr>
          <p:nvPr>
            <p:ph type="ftr" sz="quarter" idx="11"/>
          </p:nvPr>
        </p:nvSpPr>
        <p:spPr/>
        <p:txBody>
          <a:bodyPr/>
          <a:lstStyle/>
          <a:p>
            <a:r>
              <a:rPr kumimoji="1" lang="zh-CN" altLang="en-US" smtClean="0"/>
              <a:t>重力波研究交流会</a:t>
            </a:r>
            <a:endParaRPr kumimoji="1" lang="ja-JP" altLang="en-US"/>
          </a:p>
        </p:txBody>
      </p:sp>
      <p:sp>
        <p:nvSpPr>
          <p:cNvPr id="7" name="テキスト ボックス 6"/>
          <p:cNvSpPr txBox="1"/>
          <p:nvPr/>
        </p:nvSpPr>
        <p:spPr>
          <a:xfrm>
            <a:off x="512100" y="1142984"/>
            <a:ext cx="8489183" cy="1200329"/>
          </a:xfrm>
          <a:prstGeom prst="rect">
            <a:avLst/>
          </a:prstGeom>
          <a:noFill/>
        </p:spPr>
        <p:txBody>
          <a:bodyPr wrap="none" rtlCol="0">
            <a:spAutoFit/>
          </a:bodyPr>
          <a:lstStyle/>
          <a:p>
            <a:r>
              <a:rPr kumimoji="1" lang="ja-JP" altLang="en-US" dirty="0" smtClean="0"/>
              <a:t>▶　ブラックホールは温度を持っており、粒子を放射し</a:t>
            </a:r>
            <a:r>
              <a:rPr lang="ja-JP" altLang="en-US" dirty="0" smtClean="0"/>
              <a:t>て蒸発してしまう。　</a:t>
            </a:r>
            <a:r>
              <a:rPr lang="en-US" altLang="ja-JP" sz="1400" dirty="0" smtClean="0"/>
              <a:t>(Hawking, `74)</a:t>
            </a:r>
          </a:p>
          <a:p>
            <a:endParaRPr kumimoji="1" lang="en-US" altLang="ja-JP" dirty="0" smtClean="0"/>
          </a:p>
          <a:p>
            <a:r>
              <a:rPr kumimoji="1" lang="ja-JP" altLang="en-US" dirty="0" smtClean="0"/>
              <a:t>　　あまりに軽いブラックホールは</a:t>
            </a:r>
            <a:r>
              <a:rPr lang="ja-JP" altLang="en-US" dirty="0" smtClean="0"/>
              <a:t>このホーキング放射によって蒸発してしまうため</a:t>
            </a:r>
            <a:endParaRPr lang="en-US" altLang="ja-JP" dirty="0" smtClean="0"/>
          </a:p>
          <a:p>
            <a:r>
              <a:rPr kumimoji="1" lang="ja-JP" altLang="en-US" dirty="0" smtClean="0"/>
              <a:t>　現在まで残ることができず、暗黒物質になることはできない。</a:t>
            </a:r>
            <a:endParaRPr kumimoji="1" lang="ja-JP" altLang="en-US" dirty="0"/>
          </a:p>
        </p:txBody>
      </p:sp>
      <p:sp>
        <p:nvSpPr>
          <p:cNvPr id="8" name="テキスト ボックス 7"/>
          <p:cNvSpPr txBox="1"/>
          <p:nvPr/>
        </p:nvSpPr>
        <p:spPr>
          <a:xfrm>
            <a:off x="1174423" y="2661819"/>
            <a:ext cx="5254965" cy="338554"/>
          </a:xfrm>
          <a:prstGeom prst="rect">
            <a:avLst/>
          </a:prstGeom>
          <a:noFill/>
        </p:spPr>
        <p:txBody>
          <a:bodyPr wrap="none" rtlCol="0">
            <a:spAutoFit/>
          </a:bodyPr>
          <a:lstStyle/>
          <a:p>
            <a:r>
              <a:rPr kumimoji="1" lang="ja-JP" altLang="en-US" sz="1600" dirty="0" smtClean="0"/>
              <a:t>・　ホーキング温度はブラックホールの質量が軽いほど高い</a:t>
            </a:r>
            <a:endParaRPr kumimoji="1" lang="ja-JP" altLang="en-US" sz="1600" dirty="0"/>
          </a:p>
        </p:txBody>
      </p:sp>
      <p:pic>
        <p:nvPicPr>
          <p:cNvPr id="9" name="図 8" descr="txp_fig.bmp"/>
          <p:cNvPicPr>
            <a:picLocks noChangeAspect="1"/>
          </p:cNvPicPr>
          <p:nvPr>
            <p:custDataLst>
              <p:tags r:id="rId1"/>
            </p:custDataLst>
          </p:nvPr>
        </p:nvPicPr>
        <p:blipFill>
          <a:blip r:embed="rId5" cstate="print">
            <a:lum/>
          </a:blip>
          <a:stretch>
            <a:fillRect/>
          </a:stretch>
        </p:blipFill>
        <p:spPr>
          <a:xfrm>
            <a:off x="3343177" y="3071811"/>
            <a:ext cx="2474716" cy="642941"/>
          </a:xfrm>
          <a:prstGeom prst="rect">
            <a:avLst/>
          </a:prstGeom>
        </p:spPr>
      </p:pic>
      <p:sp>
        <p:nvSpPr>
          <p:cNvPr id="12" name="右矢印 11"/>
          <p:cNvSpPr/>
          <p:nvPr/>
        </p:nvSpPr>
        <p:spPr>
          <a:xfrm>
            <a:off x="571472" y="3910430"/>
            <a:ext cx="428628"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1208481" y="3857628"/>
            <a:ext cx="4094391" cy="338554"/>
          </a:xfrm>
          <a:prstGeom prst="rect">
            <a:avLst/>
          </a:prstGeom>
          <a:noFill/>
        </p:spPr>
        <p:txBody>
          <a:bodyPr wrap="none" rtlCol="0">
            <a:spAutoFit/>
          </a:bodyPr>
          <a:lstStyle/>
          <a:p>
            <a:r>
              <a:rPr kumimoji="1" lang="ja-JP" altLang="en-US" sz="1600" dirty="0" smtClean="0"/>
              <a:t>・　質量</a:t>
            </a:r>
            <a:r>
              <a:rPr lang="ja-JP" altLang="en-US" sz="1600" dirty="0" smtClean="0"/>
              <a:t>の</a:t>
            </a:r>
            <a:r>
              <a:rPr kumimoji="1" lang="ja-JP" altLang="en-US" sz="1600" dirty="0" smtClean="0"/>
              <a:t>軽いブラックホールほど寿命が短い</a:t>
            </a:r>
            <a:endParaRPr kumimoji="1" lang="ja-JP" altLang="en-US" sz="1600" dirty="0"/>
          </a:p>
        </p:txBody>
      </p:sp>
      <p:pic>
        <p:nvPicPr>
          <p:cNvPr id="16" name="図 15" descr="txp_fig.bmp"/>
          <p:cNvPicPr>
            <a:picLocks noChangeAspect="1"/>
          </p:cNvPicPr>
          <p:nvPr>
            <p:custDataLst>
              <p:tags r:id="rId2"/>
            </p:custDataLst>
          </p:nvPr>
        </p:nvPicPr>
        <p:blipFill>
          <a:blip r:embed="rId6" cstate="print">
            <a:lum/>
          </a:blip>
          <a:stretch>
            <a:fillRect/>
          </a:stretch>
        </p:blipFill>
        <p:spPr>
          <a:xfrm>
            <a:off x="2566327" y="4318263"/>
            <a:ext cx="3915829" cy="589599"/>
          </a:xfrm>
          <a:prstGeom prst="rect">
            <a:avLst/>
          </a:prstGeom>
        </p:spPr>
      </p:pic>
      <p:sp>
        <p:nvSpPr>
          <p:cNvPr id="18" name="テキスト ボックス 17"/>
          <p:cNvSpPr txBox="1"/>
          <p:nvPr/>
        </p:nvSpPr>
        <p:spPr>
          <a:xfrm>
            <a:off x="2288089" y="5684238"/>
            <a:ext cx="5498621" cy="369332"/>
          </a:xfrm>
          <a:prstGeom prst="rect">
            <a:avLst/>
          </a:prstGeom>
          <a:noFill/>
        </p:spPr>
        <p:txBody>
          <a:bodyPr wrap="none" rtlCol="0">
            <a:spAutoFit/>
          </a:bodyPr>
          <a:lstStyle/>
          <a:p>
            <a:r>
              <a:rPr kumimoji="1" lang="ja-JP" altLang="en-US" b="1" dirty="0" smtClean="0"/>
              <a:t>より軽い原始ブラックホールは暗黒物質にはなれない。</a:t>
            </a:r>
            <a:endParaRPr kumimoji="1" lang="ja-JP" altLang="en-US" b="1" dirty="0"/>
          </a:p>
        </p:txBody>
      </p:sp>
      <p:pic>
        <p:nvPicPr>
          <p:cNvPr id="20" name="図 19" descr="txp_fig.bmp"/>
          <p:cNvPicPr>
            <a:picLocks noChangeAspect="1"/>
          </p:cNvPicPr>
          <p:nvPr>
            <p:custDataLst>
              <p:tags r:id="rId3"/>
            </p:custDataLst>
          </p:nvPr>
        </p:nvPicPr>
        <p:blipFill>
          <a:blip r:embed="rId7" cstate="print">
            <a:lum/>
          </a:blip>
          <a:stretch>
            <a:fillRect/>
          </a:stretch>
        </p:blipFill>
        <p:spPr>
          <a:xfrm>
            <a:off x="1435186" y="5696380"/>
            <a:ext cx="696140" cy="288792"/>
          </a:xfrm>
          <a:prstGeom prst="rect">
            <a:avLst/>
          </a:prstGeom>
        </p:spPr>
      </p:pic>
      <p:sp>
        <p:nvSpPr>
          <p:cNvPr id="21" name="正方形/長方形 20"/>
          <p:cNvSpPr/>
          <p:nvPr/>
        </p:nvSpPr>
        <p:spPr>
          <a:xfrm>
            <a:off x="1071538" y="5482066"/>
            <a:ext cx="6786610" cy="7143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線コネクタ 9"/>
          <p:cNvCxnSpPr/>
          <p:nvPr/>
        </p:nvCxnSpPr>
        <p:spPr>
          <a:xfrm>
            <a:off x="142844" y="6357958"/>
            <a:ext cx="8858312" cy="1588"/>
          </a:xfrm>
          <a:prstGeom prst="line">
            <a:avLst/>
          </a:prstGeom>
          <a:ln w="12700" cmpd="tri">
            <a:solidFill>
              <a:srgbClr val="002060"/>
            </a:solidFill>
            <a:prstDash val="sysDot"/>
          </a:ln>
        </p:spPr>
        <p:style>
          <a:lnRef idx="1">
            <a:schemeClr val="accent1"/>
          </a:lnRef>
          <a:fillRef idx="0">
            <a:schemeClr val="accent1"/>
          </a:fillRef>
          <a:effectRef idx="0">
            <a:schemeClr val="accent1"/>
          </a:effectRef>
          <a:fontRef idx="minor">
            <a:schemeClr val="tx1"/>
          </a:fontRef>
        </p:style>
      </p:cxnSp>
      <p:sp>
        <p:nvSpPr>
          <p:cNvPr id="11" name="正方形/長方形 10"/>
          <p:cNvSpPr/>
          <p:nvPr/>
        </p:nvSpPr>
        <p:spPr>
          <a:xfrm>
            <a:off x="71406" y="71438"/>
            <a:ext cx="9001188" cy="714356"/>
          </a:xfrm>
          <a:prstGeom prst="rect">
            <a:avLst/>
          </a:prstGeom>
          <a:solidFill>
            <a:srgbClr val="00206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b="1" dirty="0" smtClean="0"/>
              <a:t>Index</a:t>
            </a:r>
            <a:endParaRPr kumimoji="1" lang="ja-JP" altLang="en-US" sz="2400" b="1" dirty="0"/>
          </a:p>
        </p:txBody>
      </p:sp>
      <p:sp>
        <p:nvSpPr>
          <p:cNvPr id="4" name="テキスト ボックス 3"/>
          <p:cNvSpPr txBox="1"/>
          <p:nvPr/>
        </p:nvSpPr>
        <p:spPr>
          <a:xfrm>
            <a:off x="500034" y="1500174"/>
            <a:ext cx="7858180" cy="2616101"/>
          </a:xfrm>
          <a:prstGeom prst="rect">
            <a:avLst/>
          </a:prstGeom>
          <a:noFill/>
        </p:spPr>
        <p:txBody>
          <a:bodyPr wrap="square" rtlCol="0">
            <a:spAutoFit/>
          </a:bodyPr>
          <a:lstStyle/>
          <a:p>
            <a:pPr marL="342900" indent="-342900"/>
            <a:r>
              <a:rPr kumimoji="1" lang="ja-JP" altLang="en-US" sz="2400" dirty="0" smtClean="0"/>
              <a:t>１．</a:t>
            </a:r>
            <a:r>
              <a:rPr kumimoji="1" lang="en-US" altLang="ja-JP" sz="2400" dirty="0" smtClean="0"/>
              <a:t>Introduction</a:t>
            </a:r>
            <a:r>
              <a:rPr kumimoji="1" lang="ja-JP" altLang="en-US" sz="2400" dirty="0" smtClean="0"/>
              <a:t>　</a:t>
            </a:r>
            <a:r>
              <a:rPr lang="en-US" altLang="ja-JP" sz="2400" dirty="0" smtClean="0"/>
              <a:t>–</a:t>
            </a:r>
            <a:r>
              <a:rPr lang="ja-JP" altLang="en-US" sz="2400" dirty="0" smtClean="0"/>
              <a:t>　暗黒物質の起源</a:t>
            </a:r>
            <a:endParaRPr lang="en-US" altLang="ja-JP" sz="2400" dirty="0" smtClean="0"/>
          </a:p>
          <a:p>
            <a:pPr marL="342900" indent="-342900"/>
            <a:endParaRPr lang="en-US" altLang="ja-JP" sz="2400" dirty="0" smtClean="0"/>
          </a:p>
          <a:p>
            <a:pPr marL="342900" indent="-342900"/>
            <a:r>
              <a:rPr kumimoji="1" lang="ja-JP" altLang="en-US" sz="2400" dirty="0" smtClean="0"/>
              <a:t>２．</a:t>
            </a:r>
            <a:r>
              <a:rPr lang="ja-JP" altLang="en-US" sz="2400" dirty="0" smtClean="0"/>
              <a:t>原始ブラックホール</a:t>
            </a:r>
            <a:endParaRPr lang="en-US" altLang="ja-JP" sz="2400" dirty="0" smtClean="0"/>
          </a:p>
          <a:p>
            <a:pPr marL="342900" indent="-342900"/>
            <a:r>
              <a:rPr kumimoji="1" lang="en-US" altLang="ja-JP" sz="2000" dirty="0" smtClean="0"/>
              <a:t>		</a:t>
            </a:r>
            <a:endParaRPr lang="en-US" altLang="ja-JP" sz="2400" dirty="0" smtClean="0"/>
          </a:p>
          <a:p>
            <a:pPr marL="342900" indent="-342900"/>
            <a:r>
              <a:rPr lang="ja-JP" altLang="en-US" sz="2400" dirty="0" smtClean="0"/>
              <a:t>３．原始ブラックホールを重力波で調べる</a:t>
            </a:r>
            <a:endParaRPr lang="en-US" altLang="ja-JP" sz="2400" dirty="0" smtClean="0"/>
          </a:p>
          <a:p>
            <a:pPr marL="342900" indent="-342900"/>
            <a:endParaRPr kumimoji="1" lang="en-US" altLang="ja-JP" sz="2400" dirty="0" smtClean="0"/>
          </a:p>
          <a:p>
            <a:pPr marL="342900" indent="-342900"/>
            <a:r>
              <a:rPr lang="ja-JP" altLang="en-US" sz="2400" dirty="0" smtClean="0"/>
              <a:t>４．まとめ</a:t>
            </a:r>
            <a:endParaRPr kumimoji="1" lang="en-US" altLang="ja-JP" sz="2400" dirty="0" smtClean="0"/>
          </a:p>
        </p:txBody>
      </p:sp>
      <p:sp>
        <p:nvSpPr>
          <p:cNvPr id="5" name="日付プレースホルダ 4"/>
          <p:cNvSpPr>
            <a:spLocks noGrp="1"/>
          </p:cNvSpPr>
          <p:nvPr>
            <p:ph type="dt" sz="half" idx="10"/>
          </p:nvPr>
        </p:nvSpPr>
        <p:spPr/>
        <p:txBody>
          <a:bodyPr/>
          <a:lstStyle/>
          <a:p>
            <a:r>
              <a:rPr kumimoji="1" lang="en-US" altLang="ja-JP" smtClean="0"/>
              <a:t>2009/12/4</a:t>
            </a:r>
            <a:endParaRPr kumimoji="1" lang="ja-JP" altLang="en-US"/>
          </a:p>
        </p:txBody>
      </p:sp>
      <p:sp>
        <p:nvSpPr>
          <p:cNvPr id="6" name="スライド番号プレースホルダ 5"/>
          <p:cNvSpPr>
            <a:spLocks noGrp="1"/>
          </p:cNvSpPr>
          <p:nvPr>
            <p:ph type="sldNum" sz="quarter" idx="12"/>
          </p:nvPr>
        </p:nvSpPr>
        <p:spPr>
          <a:xfrm>
            <a:off x="8386818" y="277793"/>
            <a:ext cx="614338" cy="365125"/>
          </a:xfrm>
        </p:spPr>
        <p:txBody>
          <a:bodyPr/>
          <a:lstStyle/>
          <a:p>
            <a:r>
              <a:rPr kumimoji="1" lang="ja-JP" altLang="en-US" sz="3600" dirty="0" smtClean="0">
                <a:solidFill>
                  <a:schemeClr val="bg1"/>
                </a:solidFill>
              </a:rPr>
              <a:t>２</a:t>
            </a:r>
            <a:endParaRPr kumimoji="1" lang="ja-JP" altLang="en-US" sz="3600" dirty="0">
              <a:solidFill>
                <a:schemeClr val="bg1"/>
              </a:solidFill>
            </a:endParaRPr>
          </a:p>
        </p:txBody>
      </p:sp>
      <p:sp>
        <p:nvSpPr>
          <p:cNvPr id="7" name="フッター プレースホルダ 6"/>
          <p:cNvSpPr>
            <a:spLocks noGrp="1"/>
          </p:cNvSpPr>
          <p:nvPr>
            <p:ph type="ftr" sz="quarter" idx="11"/>
          </p:nvPr>
        </p:nvSpPr>
        <p:spPr/>
        <p:txBody>
          <a:bodyPr/>
          <a:lstStyle/>
          <a:p>
            <a:r>
              <a:rPr kumimoji="1" lang="zh-CN" altLang="en-US" smtClean="0"/>
              <a:t>重力波研究交流会</a:t>
            </a:r>
            <a:endParaRPr kumimoji="1" lang="ja-JP" alt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線コネクタ 9"/>
          <p:cNvCxnSpPr/>
          <p:nvPr/>
        </p:nvCxnSpPr>
        <p:spPr>
          <a:xfrm>
            <a:off x="285688" y="6357958"/>
            <a:ext cx="8858312" cy="1588"/>
          </a:xfrm>
          <a:prstGeom prst="line">
            <a:avLst/>
          </a:prstGeom>
          <a:ln w="12700" cmpd="tri">
            <a:solidFill>
              <a:srgbClr val="002060"/>
            </a:solidFill>
            <a:prstDash val="sysDot"/>
          </a:ln>
        </p:spPr>
        <p:style>
          <a:lnRef idx="1">
            <a:schemeClr val="accent1"/>
          </a:lnRef>
          <a:fillRef idx="0">
            <a:schemeClr val="accent1"/>
          </a:fillRef>
          <a:effectRef idx="0">
            <a:schemeClr val="accent1"/>
          </a:effectRef>
          <a:fontRef idx="minor">
            <a:schemeClr val="tx1"/>
          </a:fontRef>
        </p:style>
      </p:cxnSp>
      <p:sp>
        <p:nvSpPr>
          <p:cNvPr id="11" name="正方形/長方形 10"/>
          <p:cNvSpPr/>
          <p:nvPr/>
        </p:nvSpPr>
        <p:spPr>
          <a:xfrm>
            <a:off x="71406" y="71438"/>
            <a:ext cx="9001188" cy="714356"/>
          </a:xfrm>
          <a:prstGeom prst="rect">
            <a:avLst/>
          </a:prstGeom>
          <a:solidFill>
            <a:srgbClr val="00206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solidFill>
                  <a:schemeClr val="bg1"/>
                </a:solidFill>
              </a:rPr>
              <a:t>暗黒物質にはなれない原始ブラックホール</a:t>
            </a:r>
            <a:endParaRPr lang="ja-JP" altLang="en-US" sz="2400" b="1" dirty="0">
              <a:solidFill>
                <a:schemeClr val="bg1"/>
              </a:solidFill>
            </a:endParaRPr>
          </a:p>
        </p:txBody>
      </p:sp>
      <p:sp>
        <p:nvSpPr>
          <p:cNvPr id="4" name="日付プレースホルダ 3"/>
          <p:cNvSpPr>
            <a:spLocks noGrp="1"/>
          </p:cNvSpPr>
          <p:nvPr>
            <p:ph type="dt" sz="half" idx="10"/>
          </p:nvPr>
        </p:nvSpPr>
        <p:spPr/>
        <p:txBody>
          <a:bodyPr/>
          <a:lstStyle/>
          <a:p>
            <a:r>
              <a:rPr kumimoji="1" lang="en-US" altLang="ja-JP" smtClean="0"/>
              <a:t>2009/12/4</a:t>
            </a:r>
            <a:endParaRPr kumimoji="1" lang="ja-JP" altLang="en-US"/>
          </a:p>
        </p:txBody>
      </p:sp>
      <p:sp>
        <p:nvSpPr>
          <p:cNvPr id="5" name="スライド番号プレースホルダ 4"/>
          <p:cNvSpPr>
            <a:spLocks noGrp="1"/>
          </p:cNvSpPr>
          <p:nvPr>
            <p:ph type="sldNum" sz="quarter" idx="12"/>
          </p:nvPr>
        </p:nvSpPr>
        <p:spPr>
          <a:xfrm>
            <a:off x="7929586" y="277793"/>
            <a:ext cx="971528" cy="365125"/>
          </a:xfrm>
        </p:spPr>
        <p:txBody>
          <a:bodyPr/>
          <a:lstStyle/>
          <a:p>
            <a:fld id="{D2D8002D-B5B0-4BAC-B1F6-782DDCCE6D9C}" type="slidenum">
              <a:rPr kumimoji="1" lang="ja-JP" altLang="en-US" sz="3200" smtClean="0">
                <a:solidFill>
                  <a:schemeClr val="bg1"/>
                </a:solidFill>
              </a:rPr>
              <a:pPr/>
              <a:t>20</a:t>
            </a:fld>
            <a:endParaRPr kumimoji="1" lang="ja-JP" altLang="en-US" sz="3200" dirty="0">
              <a:solidFill>
                <a:schemeClr val="bg1"/>
              </a:solidFill>
            </a:endParaRPr>
          </a:p>
        </p:txBody>
      </p:sp>
      <p:sp>
        <p:nvSpPr>
          <p:cNvPr id="6" name="フッター プレースホルダ 5"/>
          <p:cNvSpPr>
            <a:spLocks noGrp="1"/>
          </p:cNvSpPr>
          <p:nvPr>
            <p:ph type="ftr" sz="quarter" idx="11"/>
          </p:nvPr>
        </p:nvSpPr>
        <p:spPr/>
        <p:txBody>
          <a:bodyPr/>
          <a:lstStyle/>
          <a:p>
            <a:r>
              <a:rPr kumimoji="1" lang="zh-CN" altLang="en-US" smtClean="0"/>
              <a:t>重力波研究交流会</a:t>
            </a:r>
            <a:endParaRPr kumimoji="1" lang="ja-JP" altLang="en-US"/>
          </a:p>
        </p:txBody>
      </p:sp>
      <p:sp>
        <p:nvSpPr>
          <p:cNvPr id="7" name="テキスト ボックス 6"/>
          <p:cNvSpPr txBox="1"/>
          <p:nvPr/>
        </p:nvSpPr>
        <p:spPr>
          <a:xfrm>
            <a:off x="418708" y="1142984"/>
            <a:ext cx="7941598" cy="646331"/>
          </a:xfrm>
          <a:prstGeom prst="rect">
            <a:avLst/>
          </a:prstGeom>
          <a:noFill/>
        </p:spPr>
        <p:txBody>
          <a:bodyPr wrap="none" rtlCol="0">
            <a:spAutoFit/>
          </a:bodyPr>
          <a:lstStyle/>
          <a:p>
            <a:r>
              <a:rPr kumimoji="1" lang="ja-JP" altLang="en-US" dirty="0" smtClean="0"/>
              <a:t>▶　あまりに重いブラックホールは重力レンズ効果による観測から暗黒物質である</a:t>
            </a:r>
            <a:endParaRPr kumimoji="1" lang="en-US" altLang="ja-JP" dirty="0" smtClean="0"/>
          </a:p>
          <a:p>
            <a:r>
              <a:rPr lang="ja-JP" altLang="en-US" dirty="0" smtClean="0"/>
              <a:t>可能性は排除されている。</a:t>
            </a:r>
            <a:endParaRPr kumimoji="1" lang="ja-JP" altLang="en-US" dirty="0"/>
          </a:p>
        </p:txBody>
      </p:sp>
      <p:sp>
        <p:nvSpPr>
          <p:cNvPr id="9" name="円/楕円 8"/>
          <p:cNvSpPr/>
          <p:nvPr/>
        </p:nvSpPr>
        <p:spPr>
          <a:xfrm>
            <a:off x="2740579" y="4071942"/>
            <a:ext cx="500066" cy="500066"/>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フリーフォーム 14"/>
          <p:cNvSpPr/>
          <p:nvPr/>
        </p:nvSpPr>
        <p:spPr>
          <a:xfrm>
            <a:off x="1240381" y="3000372"/>
            <a:ext cx="3539844" cy="2808590"/>
          </a:xfrm>
          <a:custGeom>
            <a:avLst/>
            <a:gdLst>
              <a:gd name="connsiteX0" fmla="*/ 3865418 w 3865418"/>
              <a:gd name="connsiteY0" fmla="*/ 0 h 3117273"/>
              <a:gd name="connsiteX1" fmla="*/ 1385455 w 3865418"/>
              <a:gd name="connsiteY1" fmla="*/ 817419 h 3117273"/>
              <a:gd name="connsiteX2" fmla="*/ 0 w 3865418"/>
              <a:gd name="connsiteY2" fmla="*/ 3117273 h 3117273"/>
            </a:gdLst>
            <a:ahLst/>
            <a:cxnLst>
              <a:cxn ang="0">
                <a:pos x="connsiteX0" y="connsiteY0"/>
              </a:cxn>
              <a:cxn ang="0">
                <a:pos x="connsiteX1" y="connsiteY1"/>
              </a:cxn>
              <a:cxn ang="0">
                <a:pos x="connsiteX2" y="connsiteY2"/>
              </a:cxn>
            </a:cxnLst>
            <a:rect l="l" t="t" r="r" b="b"/>
            <a:pathLst>
              <a:path w="3865418" h="3117273">
                <a:moveTo>
                  <a:pt x="3865418" y="0"/>
                </a:moveTo>
                <a:cubicBezTo>
                  <a:pt x="2947554" y="148937"/>
                  <a:pt x="2029691" y="297874"/>
                  <a:pt x="1385455" y="817419"/>
                </a:cubicBezTo>
                <a:cubicBezTo>
                  <a:pt x="741219" y="1336964"/>
                  <a:pt x="370609" y="2227118"/>
                  <a:pt x="0" y="3117273"/>
                </a:cubicBezTo>
              </a:path>
            </a:pathLst>
          </a:cu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9" name="フリーフォーム 18"/>
          <p:cNvSpPr/>
          <p:nvPr/>
        </p:nvSpPr>
        <p:spPr>
          <a:xfrm>
            <a:off x="1214414" y="3012069"/>
            <a:ext cx="3546763" cy="2826328"/>
          </a:xfrm>
          <a:custGeom>
            <a:avLst/>
            <a:gdLst>
              <a:gd name="connsiteX0" fmla="*/ 3546763 w 3546763"/>
              <a:gd name="connsiteY0" fmla="*/ 0 h 2826328"/>
              <a:gd name="connsiteX1" fmla="*/ 2286000 w 3546763"/>
              <a:gd name="connsiteY1" fmla="*/ 1801091 h 2826328"/>
              <a:gd name="connsiteX2" fmla="*/ 0 w 3546763"/>
              <a:gd name="connsiteY2" fmla="*/ 2826328 h 2826328"/>
              <a:gd name="connsiteX3" fmla="*/ 0 w 3546763"/>
              <a:gd name="connsiteY3" fmla="*/ 2826328 h 2826328"/>
            </a:gdLst>
            <a:ahLst/>
            <a:cxnLst>
              <a:cxn ang="0">
                <a:pos x="connsiteX0" y="connsiteY0"/>
              </a:cxn>
              <a:cxn ang="0">
                <a:pos x="connsiteX1" y="connsiteY1"/>
              </a:cxn>
              <a:cxn ang="0">
                <a:pos x="connsiteX2" y="connsiteY2"/>
              </a:cxn>
              <a:cxn ang="0">
                <a:pos x="connsiteX3" y="connsiteY3"/>
              </a:cxn>
            </a:cxnLst>
            <a:rect l="l" t="t" r="r" b="b"/>
            <a:pathLst>
              <a:path w="3546763" h="2826328">
                <a:moveTo>
                  <a:pt x="3546763" y="0"/>
                </a:moveTo>
                <a:cubicBezTo>
                  <a:pt x="3211945" y="665018"/>
                  <a:pt x="2877127" y="1330036"/>
                  <a:pt x="2286000" y="1801091"/>
                </a:cubicBezTo>
                <a:cubicBezTo>
                  <a:pt x="1694873" y="2272146"/>
                  <a:pt x="0" y="2826328"/>
                  <a:pt x="0" y="2826328"/>
                </a:cubicBezTo>
                <a:lnTo>
                  <a:pt x="0" y="2826328"/>
                </a:lnTo>
              </a:path>
            </a:pathLst>
          </a:cu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1" name="テキスト ボックス 20"/>
          <p:cNvSpPr txBox="1"/>
          <p:nvPr/>
        </p:nvSpPr>
        <p:spPr>
          <a:xfrm>
            <a:off x="4497173" y="2631040"/>
            <a:ext cx="646331" cy="369332"/>
          </a:xfrm>
          <a:prstGeom prst="rect">
            <a:avLst/>
          </a:prstGeom>
          <a:noFill/>
        </p:spPr>
        <p:txBody>
          <a:bodyPr wrap="none" rtlCol="0">
            <a:spAutoFit/>
          </a:bodyPr>
          <a:lstStyle/>
          <a:p>
            <a:r>
              <a:rPr kumimoji="1" lang="ja-JP" altLang="en-US" b="1" dirty="0" smtClean="0"/>
              <a:t>光源</a:t>
            </a:r>
            <a:endParaRPr kumimoji="1" lang="ja-JP" altLang="en-US" b="1" dirty="0"/>
          </a:p>
        </p:txBody>
      </p:sp>
      <p:sp>
        <p:nvSpPr>
          <p:cNvPr id="22" name="テキスト ボックス 21"/>
          <p:cNvSpPr txBox="1"/>
          <p:nvPr/>
        </p:nvSpPr>
        <p:spPr>
          <a:xfrm>
            <a:off x="285720" y="5857892"/>
            <a:ext cx="877163" cy="369332"/>
          </a:xfrm>
          <a:prstGeom prst="rect">
            <a:avLst/>
          </a:prstGeom>
          <a:noFill/>
        </p:spPr>
        <p:txBody>
          <a:bodyPr wrap="none" rtlCol="0">
            <a:spAutoFit/>
          </a:bodyPr>
          <a:lstStyle/>
          <a:p>
            <a:r>
              <a:rPr kumimoji="1" lang="ja-JP" altLang="en-US" b="1" dirty="0" smtClean="0"/>
              <a:t>観測者</a:t>
            </a:r>
            <a:endParaRPr kumimoji="1" lang="ja-JP" altLang="en-US" b="1" dirty="0"/>
          </a:p>
        </p:txBody>
      </p:sp>
      <p:sp>
        <p:nvSpPr>
          <p:cNvPr id="24" name="テキスト ボックス 23"/>
          <p:cNvSpPr txBox="1"/>
          <p:nvPr/>
        </p:nvSpPr>
        <p:spPr>
          <a:xfrm>
            <a:off x="3142151" y="3916924"/>
            <a:ext cx="583814" cy="369332"/>
          </a:xfrm>
          <a:prstGeom prst="rect">
            <a:avLst/>
          </a:prstGeom>
          <a:noFill/>
        </p:spPr>
        <p:txBody>
          <a:bodyPr wrap="none" rtlCol="0">
            <a:spAutoFit/>
          </a:bodyPr>
          <a:lstStyle/>
          <a:p>
            <a:r>
              <a:rPr kumimoji="1" lang="en-US" altLang="ja-JP" b="1" dirty="0" smtClean="0"/>
              <a:t>PBH</a:t>
            </a:r>
            <a:endParaRPr kumimoji="1" lang="ja-JP" altLang="en-US" b="1" dirty="0"/>
          </a:p>
        </p:txBody>
      </p:sp>
      <p:sp>
        <p:nvSpPr>
          <p:cNvPr id="25" name="テキスト ボックス 24"/>
          <p:cNvSpPr txBox="1"/>
          <p:nvPr/>
        </p:nvSpPr>
        <p:spPr>
          <a:xfrm>
            <a:off x="623825" y="1996851"/>
            <a:ext cx="7848623" cy="646331"/>
          </a:xfrm>
          <a:prstGeom prst="rect">
            <a:avLst/>
          </a:prstGeom>
          <a:noFill/>
        </p:spPr>
        <p:txBody>
          <a:bodyPr wrap="none" rtlCol="0">
            <a:spAutoFit/>
          </a:bodyPr>
          <a:lstStyle/>
          <a:p>
            <a:r>
              <a:rPr kumimoji="1" lang="ja-JP" altLang="en-US" dirty="0" smtClean="0"/>
              <a:t>原始ブラックホールのような天体が光源と観測者の間を横切ると増光が起きる。</a:t>
            </a:r>
            <a:endParaRPr kumimoji="1" lang="en-US" altLang="ja-JP" dirty="0" smtClean="0"/>
          </a:p>
          <a:p>
            <a:r>
              <a:rPr lang="ja-JP" altLang="en-US" dirty="0" smtClean="0"/>
              <a:t>（マイクロレンズ効果）</a:t>
            </a:r>
            <a:endParaRPr kumimoji="1" lang="ja-JP" altLang="en-US" dirty="0"/>
          </a:p>
        </p:txBody>
      </p:sp>
      <p:sp>
        <p:nvSpPr>
          <p:cNvPr id="26" name="正方形/長方形 25"/>
          <p:cNvSpPr/>
          <p:nvPr/>
        </p:nvSpPr>
        <p:spPr>
          <a:xfrm>
            <a:off x="5929322" y="6000768"/>
            <a:ext cx="3071818" cy="307777"/>
          </a:xfrm>
          <a:prstGeom prst="rect">
            <a:avLst/>
          </a:prstGeom>
        </p:spPr>
        <p:txBody>
          <a:bodyPr wrap="square">
            <a:spAutoFit/>
          </a:bodyPr>
          <a:lstStyle/>
          <a:p>
            <a:r>
              <a:rPr lang="en-US" altLang="ja-JP" sz="1400" dirty="0" smtClean="0"/>
              <a:t>http://www.phys.canterbury.ac.nz/moa</a:t>
            </a:r>
            <a:endParaRPr lang="ja-JP" altLang="en-US" sz="1400" dirty="0"/>
          </a:p>
        </p:txBody>
      </p:sp>
      <p:pic>
        <p:nvPicPr>
          <p:cNvPr id="27" name="図 26" descr="MOA2_med.gif"/>
          <p:cNvPicPr>
            <a:picLocks noChangeAspect="1"/>
          </p:cNvPicPr>
          <p:nvPr/>
        </p:nvPicPr>
        <p:blipFill>
          <a:blip r:embed="rId2"/>
          <a:stretch>
            <a:fillRect/>
          </a:stretch>
        </p:blipFill>
        <p:spPr>
          <a:xfrm>
            <a:off x="4948614" y="3643314"/>
            <a:ext cx="3266724" cy="2286016"/>
          </a:xfrm>
          <a:prstGeom prst="rect">
            <a:avLst/>
          </a:prstGeom>
        </p:spPr>
      </p:pic>
      <p:sp>
        <p:nvSpPr>
          <p:cNvPr id="28" name="テキスト ボックス 27"/>
          <p:cNvSpPr txBox="1"/>
          <p:nvPr/>
        </p:nvSpPr>
        <p:spPr>
          <a:xfrm>
            <a:off x="4214810" y="4631304"/>
            <a:ext cx="1466812" cy="369332"/>
          </a:xfrm>
          <a:prstGeom prst="rect">
            <a:avLst/>
          </a:prstGeom>
          <a:solidFill>
            <a:schemeClr val="tx1"/>
          </a:solidFill>
          <a:scene3d>
            <a:camera prst="orthographicFront">
              <a:rot lat="0" lon="0" rev="5400000"/>
            </a:camera>
            <a:lightRig rig="threePt" dir="t"/>
          </a:scene3d>
        </p:spPr>
        <p:txBody>
          <a:bodyPr wrap="none" rtlCol="0">
            <a:spAutoFit/>
          </a:bodyPr>
          <a:lstStyle/>
          <a:p>
            <a:r>
              <a:rPr lang="en-US" altLang="ja-JP" b="1" dirty="0" smtClean="0">
                <a:solidFill>
                  <a:schemeClr val="bg1"/>
                </a:solidFill>
              </a:rPr>
              <a:t>Amplification</a:t>
            </a:r>
            <a:endParaRPr kumimoji="1" lang="ja-JP" altLang="en-US" b="1" dirty="0">
              <a:solidFill>
                <a:schemeClr val="bg1"/>
              </a:solidFill>
            </a:endParaRPr>
          </a:p>
        </p:txBody>
      </p:sp>
      <p:sp>
        <p:nvSpPr>
          <p:cNvPr id="29" name="テキスト ボックス 28"/>
          <p:cNvSpPr txBox="1"/>
          <p:nvPr/>
        </p:nvSpPr>
        <p:spPr>
          <a:xfrm>
            <a:off x="7715272" y="5572140"/>
            <a:ext cx="549189" cy="369332"/>
          </a:xfrm>
          <a:prstGeom prst="rect">
            <a:avLst/>
          </a:prstGeom>
          <a:solidFill>
            <a:schemeClr val="tx1"/>
          </a:solidFill>
        </p:spPr>
        <p:txBody>
          <a:bodyPr wrap="none" rtlCol="0">
            <a:spAutoFit/>
          </a:bodyPr>
          <a:lstStyle/>
          <a:p>
            <a:r>
              <a:rPr lang="en-US" altLang="ja-JP" b="1" dirty="0" smtClean="0">
                <a:solidFill>
                  <a:schemeClr val="bg1"/>
                </a:solidFill>
              </a:rPr>
              <a:t>D</a:t>
            </a:r>
            <a:r>
              <a:rPr kumimoji="1" lang="en-US" altLang="ja-JP" b="1" dirty="0" smtClean="0">
                <a:solidFill>
                  <a:schemeClr val="bg1"/>
                </a:solidFill>
              </a:rPr>
              <a:t>ay</a:t>
            </a:r>
            <a:endParaRPr kumimoji="1" lang="ja-JP" altLang="en-US" b="1" dirty="0">
              <a:solidFill>
                <a:schemeClr val="bg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線コネクタ 9"/>
          <p:cNvCxnSpPr/>
          <p:nvPr/>
        </p:nvCxnSpPr>
        <p:spPr>
          <a:xfrm>
            <a:off x="285688" y="6357958"/>
            <a:ext cx="8858312" cy="1588"/>
          </a:xfrm>
          <a:prstGeom prst="line">
            <a:avLst/>
          </a:prstGeom>
          <a:ln w="12700" cmpd="tri">
            <a:solidFill>
              <a:srgbClr val="002060"/>
            </a:solidFill>
            <a:prstDash val="sysDot"/>
          </a:ln>
        </p:spPr>
        <p:style>
          <a:lnRef idx="1">
            <a:schemeClr val="accent1"/>
          </a:lnRef>
          <a:fillRef idx="0">
            <a:schemeClr val="accent1"/>
          </a:fillRef>
          <a:effectRef idx="0">
            <a:schemeClr val="accent1"/>
          </a:effectRef>
          <a:fontRef idx="minor">
            <a:schemeClr val="tx1"/>
          </a:fontRef>
        </p:style>
      </p:cxnSp>
      <p:sp>
        <p:nvSpPr>
          <p:cNvPr id="11" name="正方形/長方形 10"/>
          <p:cNvSpPr/>
          <p:nvPr/>
        </p:nvSpPr>
        <p:spPr>
          <a:xfrm>
            <a:off x="71406" y="71438"/>
            <a:ext cx="9001188" cy="714356"/>
          </a:xfrm>
          <a:prstGeom prst="rect">
            <a:avLst/>
          </a:prstGeom>
          <a:solidFill>
            <a:srgbClr val="00206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solidFill>
                  <a:schemeClr val="bg1"/>
                </a:solidFill>
              </a:rPr>
              <a:t>暗黒物質にはなれない原始ブラックホール</a:t>
            </a:r>
            <a:endParaRPr lang="ja-JP" altLang="en-US" sz="2400" b="1" dirty="0">
              <a:solidFill>
                <a:schemeClr val="bg1"/>
              </a:solidFill>
            </a:endParaRPr>
          </a:p>
        </p:txBody>
      </p:sp>
      <p:sp>
        <p:nvSpPr>
          <p:cNvPr id="4" name="日付プレースホルダ 3"/>
          <p:cNvSpPr>
            <a:spLocks noGrp="1"/>
          </p:cNvSpPr>
          <p:nvPr>
            <p:ph type="dt" sz="half" idx="10"/>
          </p:nvPr>
        </p:nvSpPr>
        <p:spPr/>
        <p:txBody>
          <a:bodyPr/>
          <a:lstStyle/>
          <a:p>
            <a:r>
              <a:rPr kumimoji="1" lang="en-US" altLang="ja-JP" smtClean="0"/>
              <a:t>2009/12/4</a:t>
            </a:r>
            <a:endParaRPr kumimoji="1" lang="ja-JP" altLang="en-US"/>
          </a:p>
        </p:txBody>
      </p:sp>
      <p:sp>
        <p:nvSpPr>
          <p:cNvPr id="5" name="スライド番号プレースホルダ 4"/>
          <p:cNvSpPr>
            <a:spLocks noGrp="1"/>
          </p:cNvSpPr>
          <p:nvPr>
            <p:ph type="sldNum" sz="quarter" idx="12"/>
          </p:nvPr>
        </p:nvSpPr>
        <p:spPr>
          <a:xfrm>
            <a:off x="7929586" y="277793"/>
            <a:ext cx="971528" cy="365125"/>
          </a:xfrm>
        </p:spPr>
        <p:txBody>
          <a:bodyPr/>
          <a:lstStyle/>
          <a:p>
            <a:fld id="{D2D8002D-B5B0-4BAC-B1F6-782DDCCE6D9C}" type="slidenum">
              <a:rPr kumimoji="1" lang="ja-JP" altLang="en-US" sz="3200" smtClean="0">
                <a:solidFill>
                  <a:schemeClr val="bg1"/>
                </a:solidFill>
              </a:rPr>
              <a:pPr/>
              <a:t>21</a:t>
            </a:fld>
            <a:endParaRPr kumimoji="1" lang="ja-JP" altLang="en-US" sz="3200" dirty="0">
              <a:solidFill>
                <a:schemeClr val="bg1"/>
              </a:solidFill>
            </a:endParaRPr>
          </a:p>
        </p:txBody>
      </p:sp>
      <p:sp>
        <p:nvSpPr>
          <p:cNvPr id="6" name="フッター プレースホルダ 5"/>
          <p:cNvSpPr>
            <a:spLocks noGrp="1"/>
          </p:cNvSpPr>
          <p:nvPr>
            <p:ph type="ftr" sz="quarter" idx="11"/>
          </p:nvPr>
        </p:nvSpPr>
        <p:spPr/>
        <p:txBody>
          <a:bodyPr/>
          <a:lstStyle/>
          <a:p>
            <a:r>
              <a:rPr kumimoji="1" lang="zh-CN" altLang="en-US" smtClean="0"/>
              <a:t>重力波研究交流会</a:t>
            </a:r>
            <a:endParaRPr kumimoji="1" lang="ja-JP" altLang="en-US"/>
          </a:p>
        </p:txBody>
      </p:sp>
      <p:pic>
        <p:nvPicPr>
          <p:cNvPr id="20" name="図 19" descr="limcomb.png"/>
          <p:cNvPicPr>
            <a:picLocks noChangeAspect="1"/>
          </p:cNvPicPr>
          <p:nvPr/>
        </p:nvPicPr>
        <p:blipFill>
          <a:blip r:embed="rId3"/>
          <a:stretch>
            <a:fillRect/>
          </a:stretch>
        </p:blipFill>
        <p:spPr>
          <a:xfrm>
            <a:off x="531013" y="1934082"/>
            <a:ext cx="6184127" cy="3923810"/>
          </a:xfrm>
          <a:prstGeom prst="rect">
            <a:avLst/>
          </a:prstGeom>
        </p:spPr>
      </p:pic>
      <p:sp>
        <p:nvSpPr>
          <p:cNvPr id="23" name="テキスト ボックス 22"/>
          <p:cNvSpPr txBox="1"/>
          <p:nvPr/>
        </p:nvSpPr>
        <p:spPr>
          <a:xfrm>
            <a:off x="-1000164" y="3702610"/>
            <a:ext cx="2595582" cy="369332"/>
          </a:xfrm>
          <a:prstGeom prst="rect">
            <a:avLst/>
          </a:prstGeom>
          <a:solidFill>
            <a:schemeClr val="bg1"/>
          </a:solidFill>
          <a:ln>
            <a:solidFill>
              <a:schemeClr val="tx1"/>
            </a:solidFill>
          </a:ln>
          <a:scene3d>
            <a:camera prst="orthographicFront">
              <a:rot lat="0" lon="0" rev="5400000"/>
            </a:camera>
            <a:lightRig rig="threePt" dir="t"/>
          </a:scene3d>
        </p:spPr>
        <p:txBody>
          <a:bodyPr wrap="none" rtlCol="0">
            <a:spAutoFit/>
          </a:bodyPr>
          <a:lstStyle/>
          <a:p>
            <a:r>
              <a:rPr kumimoji="1" lang="ja-JP" altLang="en-US" dirty="0" smtClean="0"/>
              <a:t>物質に対する</a:t>
            </a:r>
            <a:r>
              <a:rPr kumimoji="1" lang="en-US" altLang="ja-JP" dirty="0" smtClean="0"/>
              <a:t>PBH</a:t>
            </a:r>
            <a:r>
              <a:rPr kumimoji="1" lang="ja-JP" altLang="en-US" dirty="0" smtClean="0"/>
              <a:t>の割合</a:t>
            </a:r>
            <a:endParaRPr kumimoji="1" lang="ja-JP" altLang="en-US" dirty="0"/>
          </a:p>
        </p:txBody>
      </p:sp>
      <p:sp>
        <p:nvSpPr>
          <p:cNvPr id="31" name="テキスト ボックス 30"/>
          <p:cNvSpPr txBox="1"/>
          <p:nvPr/>
        </p:nvSpPr>
        <p:spPr>
          <a:xfrm>
            <a:off x="571472" y="4572008"/>
            <a:ext cx="418704" cy="369332"/>
          </a:xfrm>
          <a:prstGeom prst="rect">
            <a:avLst/>
          </a:prstGeom>
          <a:solidFill>
            <a:schemeClr val="bg1"/>
          </a:solidFill>
        </p:spPr>
        <p:txBody>
          <a:bodyPr wrap="none" rtlCol="0">
            <a:spAutoFit/>
          </a:bodyPr>
          <a:lstStyle/>
          <a:p>
            <a:r>
              <a:rPr kumimoji="1" lang="en-US" altLang="ja-JP" b="1" dirty="0" smtClean="0"/>
              <a:t>20</a:t>
            </a:r>
            <a:endParaRPr kumimoji="1" lang="ja-JP" altLang="en-US" b="1" dirty="0"/>
          </a:p>
        </p:txBody>
      </p:sp>
      <p:cxnSp>
        <p:nvCxnSpPr>
          <p:cNvPr id="32" name="直線コネクタ 31"/>
          <p:cNvCxnSpPr/>
          <p:nvPr/>
        </p:nvCxnSpPr>
        <p:spPr>
          <a:xfrm rot="5400000">
            <a:off x="-142908" y="3714752"/>
            <a:ext cx="3429024" cy="1588"/>
          </a:xfrm>
          <a:prstGeom prst="line">
            <a:avLst/>
          </a:prstGeom>
          <a:ln w="31750">
            <a:solidFill>
              <a:schemeClr val="tx2"/>
            </a:solidFill>
            <a:prstDash val="sysDash"/>
          </a:ln>
        </p:spPr>
        <p:style>
          <a:lnRef idx="1">
            <a:schemeClr val="accent1"/>
          </a:lnRef>
          <a:fillRef idx="0">
            <a:schemeClr val="accent1"/>
          </a:fillRef>
          <a:effectRef idx="0">
            <a:schemeClr val="accent1"/>
          </a:effectRef>
          <a:fontRef idx="minor">
            <a:schemeClr val="tx1"/>
          </a:fontRef>
        </p:style>
      </p:cxnSp>
      <p:pic>
        <p:nvPicPr>
          <p:cNvPr id="35" name="図 34" descr="txp_fig.bmp"/>
          <p:cNvPicPr>
            <a:picLocks noChangeAspect="1"/>
          </p:cNvPicPr>
          <p:nvPr>
            <p:custDataLst>
              <p:tags r:id="rId1"/>
            </p:custDataLst>
          </p:nvPr>
        </p:nvPicPr>
        <p:blipFill>
          <a:blip r:embed="rId4" cstate="print">
            <a:lum/>
          </a:blip>
          <a:stretch>
            <a:fillRect/>
          </a:stretch>
        </p:blipFill>
        <p:spPr>
          <a:xfrm>
            <a:off x="1210656" y="1630884"/>
            <a:ext cx="718138" cy="297918"/>
          </a:xfrm>
          <a:prstGeom prst="rect">
            <a:avLst/>
          </a:prstGeom>
        </p:spPr>
      </p:pic>
      <p:sp>
        <p:nvSpPr>
          <p:cNvPr id="37" name="テキスト ボックス 36"/>
          <p:cNvSpPr txBox="1"/>
          <p:nvPr/>
        </p:nvSpPr>
        <p:spPr>
          <a:xfrm>
            <a:off x="428596" y="1071546"/>
            <a:ext cx="6367449" cy="369332"/>
          </a:xfrm>
          <a:prstGeom prst="rect">
            <a:avLst/>
          </a:prstGeom>
          <a:noFill/>
        </p:spPr>
        <p:txBody>
          <a:bodyPr wrap="none" rtlCol="0">
            <a:spAutoFit/>
          </a:bodyPr>
          <a:lstStyle/>
          <a:p>
            <a:r>
              <a:rPr kumimoji="1" lang="ja-JP" altLang="en-US" dirty="0" smtClean="0">
                <a:latin typeface="MS Mincho"/>
                <a:ea typeface="MS Mincho"/>
              </a:rPr>
              <a:t>◆ </a:t>
            </a:r>
            <a:r>
              <a:rPr kumimoji="1" lang="ja-JP" altLang="en-US" dirty="0" smtClean="0"/>
              <a:t>マイクロレンズ効果による原始ブラックホールに対する制限</a:t>
            </a:r>
            <a:endParaRPr kumimoji="1" lang="ja-JP" altLang="en-US" dirty="0"/>
          </a:p>
        </p:txBody>
      </p:sp>
      <p:sp>
        <p:nvSpPr>
          <p:cNvPr id="38" name="テキスト ボックス 37"/>
          <p:cNvSpPr txBox="1"/>
          <p:nvPr/>
        </p:nvSpPr>
        <p:spPr>
          <a:xfrm>
            <a:off x="6858016" y="6072206"/>
            <a:ext cx="2027606" cy="307777"/>
          </a:xfrm>
          <a:prstGeom prst="rect">
            <a:avLst/>
          </a:prstGeom>
          <a:noFill/>
        </p:spPr>
        <p:txBody>
          <a:bodyPr wrap="none" rtlCol="0">
            <a:spAutoFit/>
          </a:bodyPr>
          <a:lstStyle/>
          <a:p>
            <a:r>
              <a:rPr kumimoji="1" lang="ja-JP" altLang="en-US" sz="1400" dirty="0" smtClean="0"/>
              <a:t>（</a:t>
            </a:r>
            <a:r>
              <a:rPr lang="en-US" altLang="ja-JP" sz="1400" dirty="0" smtClean="0"/>
              <a:t>EROS collaboration `03</a:t>
            </a:r>
            <a:r>
              <a:rPr kumimoji="1" lang="ja-JP" altLang="en-US" sz="1400" dirty="0" smtClean="0"/>
              <a:t>）</a:t>
            </a:r>
            <a:endParaRPr kumimoji="1" lang="ja-JP" altLang="en-US" sz="1400" dirty="0"/>
          </a:p>
        </p:txBody>
      </p:sp>
      <p:sp>
        <p:nvSpPr>
          <p:cNvPr id="39" name="テキスト ボックス 38"/>
          <p:cNvSpPr txBox="1"/>
          <p:nvPr/>
        </p:nvSpPr>
        <p:spPr>
          <a:xfrm>
            <a:off x="6715140" y="2285992"/>
            <a:ext cx="2244525" cy="830997"/>
          </a:xfrm>
          <a:prstGeom prst="rect">
            <a:avLst/>
          </a:prstGeom>
          <a:noFill/>
        </p:spPr>
        <p:txBody>
          <a:bodyPr wrap="none" rtlCol="0">
            <a:spAutoFit/>
          </a:bodyPr>
          <a:lstStyle/>
          <a:p>
            <a:r>
              <a:rPr lang="ja-JP" altLang="en-US" sz="1600" dirty="0" smtClean="0"/>
              <a:t>　大マゼラン星雲（</a:t>
            </a:r>
            <a:r>
              <a:rPr lang="en-US" altLang="ja-JP" sz="1600" dirty="0" smtClean="0"/>
              <a:t>LMC</a:t>
            </a:r>
            <a:r>
              <a:rPr lang="ja-JP" altLang="en-US" sz="1600" dirty="0" smtClean="0"/>
              <a:t>）</a:t>
            </a:r>
            <a:endParaRPr lang="en-US" altLang="ja-JP" sz="1600" dirty="0" smtClean="0"/>
          </a:p>
          <a:p>
            <a:r>
              <a:rPr kumimoji="1" lang="ja-JP" altLang="en-US" sz="1600" dirty="0" smtClean="0"/>
              <a:t>を光源として、マイクロ</a:t>
            </a:r>
            <a:endParaRPr kumimoji="1" lang="en-US" altLang="ja-JP" sz="1600" dirty="0" smtClean="0"/>
          </a:p>
          <a:p>
            <a:r>
              <a:rPr kumimoji="1" lang="ja-JP" altLang="en-US" sz="1600" dirty="0" smtClean="0"/>
              <a:t>レンズ天体を探査</a:t>
            </a:r>
            <a:endParaRPr kumimoji="1" lang="ja-JP" altLang="en-US" sz="1600" dirty="0"/>
          </a:p>
        </p:txBody>
      </p:sp>
      <p:sp>
        <p:nvSpPr>
          <p:cNvPr id="40" name="正方形/長方形 39"/>
          <p:cNvSpPr/>
          <p:nvPr/>
        </p:nvSpPr>
        <p:spPr>
          <a:xfrm>
            <a:off x="6715140" y="2214554"/>
            <a:ext cx="2214578" cy="92869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ボックス 40"/>
          <p:cNvSpPr txBox="1"/>
          <p:nvPr/>
        </p:nvSpPr>
        <p:spPr>
          <a:xfrm>
            <a:off x="3092596" y="5845750"/>
            <a:ext cx="1265090" cy="369332"/>
          </a:xfrm>
          <a:prstGeom prst="rect">
            <a:avLst/>
          </a:prstGeom>
          <a:solidFill>
            <a:schemeClr val="bg1"/>
          </a:solidFill>
          <a:ln>
            <a:solidFill>
              <a:schemeClr val="tx1"/>
            </a:solidFill>
          </a:ln>
          <a:scene3d>
            <a:camera prst="orthographicFront">
              <a:rot lat="0" lon="0" rev="0"/>
            </a:camera>
            <a:lightRig rig="threePt" dir="t"/>
          </a:scene3d>
        </p:spPr>
        <p:txBody>
          <a:bodyPr wrap="none" rtlCol="0">
            <a:spAutoFit/>
          </a:bodyPr>
          <a:lstStyle/>
          <a:p>
            <a:r>
              <a:rPr kumimoji="1" lang="en-US" altLang="ja-JP" dirty="0" smtClean="0"/>
              <a:t>PBH</a:t>
            </a:r>
            <a:r>
              <a:rPr kumimoji="1" lang="ja-JP" altLang="en-US" dirty="0" smtClean="0"/>
              <a:t>の質量</a:t>
            </a:r>
            <a:endParaRPr kumimoji="1" lang="ja-JP" alt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descr="constraint3.png"/>
          <p:cNvPicPr>
            <a:picLocks noChangeAspect="1"/>
          </p:cNvPicPr>
          <p:nvPr/>
        </p:nvPicPr>
        <p:blipFill>
          <a:blip r:embed="rId3"/>
          <a:stretch>
            <a:fillRect/>
          </a:stretch>
        </p:blipFill>
        <p:spPr>
          <a:xfrm>
            <a:off x="214314" y="1080439"/>
            <a:ext cx="7215206" cy="5277519"/>
          </a:xfrm>
          <a:prstGeom prst="rect">
            <a:avLst/>
          </a:prstGeom>
        </p:spPr>
      </p:pic>
      <p:cxnSp>
        <p:nvCxnSpPr>
          <p:cNvPr id="19" name="直線コネクタ 18"/>
          <p:cNvCxnSpPr/>
          <p:nvPr/>
        </p:nvCxnSpPr>
        <p:spPr>
          <a:xfrm rot="5400000">
            <a:off x="142843" y="3437894"/>
            <a:ext cx="4429158" cy="1588"/>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a:off x="142844" y="6357958"/>
            <a:ext cx="8858312" cy="1588"/>
          </a:xfrm>
          <a:prstGeom prst="line">
            <a:avLst/>
          </a:prstGeom>
          <a:ln w="12700" cmpd="tri">
            <a:solidFill>
              <a:srgbClr val="002060"/>
            </a:solidFill>
            <a:prstDash val="sysDot"/>
          </a:ln>
        </p:spPr>
        <p:style>
          <a:lnRef idx="1">
            <a:schemeClr val="accent1"/>
          </a:lnRef>
          <a:fillRef idx="0">
            <a:schemeClr val="accent1"/>
          </a:fillRef>
          <a:effectRef idx="0">
            <a:schemeClr val="accent1"/>
          </a:effectRef>
          <a:fontRef idx="minor">
            <a:schemeClr val="tx1"/>
          </a:fontRef>
        </p:style>
      </p:cxnSp>
      <p:sp>
        <p:nvSpPr>
          <p:cNvPr id="11" name="正方形/長方形 10"/>
          <p:cNvSpPr/>
          <p:nvPr/>
        </p:nvSpPr>
        <p:spPr>
          <a:xfrm>
            <a:off x="71406" y="71438"/>
            <a:ext cx="9001188" cy="714356"/>
          </a:xfrm>
          <a:prstGeom prst="rect">
            <a:avLst/>
          </a:prstGeom>
          <a:solidFill>
            <a:srgbClr val="00206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solidFill>
                  <a:schemeClr val="bg1"/>
                </a:solidFill>
              </a:rPr>
              <a:t>原始ブラックホールの生成量に対する制限</a:t>
            </a:r>
            <a:endParaRPr lang="ja-JP" altLang="en-US" sz="2400" b="1" dirty="0">
              <a:solidFill>
                <a:schemeClr val="bg1"/>
              </a:solidFill>
            </a:endParaRPr>
          </a:p>
        </p:txBody>
      </p:sp>
      <p:sp>
        <p:nvSpPr>
          <p:cNvPr id="4" name="日付プレースホルダ 3"/>
          <p:cNvSpPr>
            <a:spLocks noGrp="1"/>
          </p:cNvSpPr>
          <p:nvPr>
            <p:ph type="dt" sz="half" idx="10"/>
          </p:nvPr>
        </p:nvSpPr>
        <p:spPr/>
        <p:txBody>
          <a:bodyPr/>
          <a:lstStyle/>
          <a:p>
            <a:r>
              <a:rPr kumimoji="1" lang="en-US" altLang="ja-JP" smtClean="0"/>
              <a:t>2009/12/4</a:t>
            </a:r>
            <a:endParaRPr kumimoji="1" lang="ja-JP" altLang="en-US"/>
          </a:p>
        </p:txBody>
      </p:sp>
      <p:sp>
        <p:nvSpPr>
          <p:cNvPr id="5" name="スライド番号プレースホルダ 4"/>
          <p:cNvSpPr>
            <a:spLocks noGrp="1"/>
          </p:cNvSpPr>
          <p:nvPr>
            <p:ph type="sldNum" sz="quarter" idx="12"/>
          </p:nvPr>
        </p:nvSpPr>
        <p:spPr>
          <a:xfrm>
            <a:off x="8143900" y="285728"/>
            <a:ext cx="757214" cy="365125"/>
          </a:xfrm>
        </p:spPr>
        <p:txBody>
          <a:bodyPr/>
          <a:lstStyle/>
          <a:p>
            <a:fld id="{D2D8002D-B5B0-4BAC-B1F6-782DDCCE6D9C}" type="slidenum">
              <a:rPr kumimoji="1" lang="ja-JP" altLang="en-US" sz="3200" smtClean="0">
                <a:solidFill>
                  <a:schemeClr val="bg1"/>
                </a:solidFill>
              </a:rPr>
              <a:pPr/>
              <a:t>22</a:t>
            </a:fld>
            <a:endParaRPr kumimoji="1" lang="ja-JP" altLang="en-US" sz="3200" dirty="0">
              <a:solidFill>
                <a:schemeClr val="bg1"/>
              </a:solidFill>
            </a:endParaRPr>
          </a:p>
        </p:txBody>
      </p:sp>
      <p:sp>
        <p:nvSpPr>
          <p:cNvPr id="6" name="フッター プレースホルダ 5"/>
          <p:cNvSpPr>
            <a:spLocks noGrp="1"/>
          </p:cNvSpPr>
          <p:nvPr>
            <p:ph type="ftr" sz="quarter" idx="11"/>
          </p:nvPr>
        </p:nvSpPr>
        <p:spPr/>
        <p:txBody>
          <a:bodyPr/>
          <a:lstStyle/>
          <a:p>
            <a:r>
              <a:rPr kumimoji="1" lang="zh-CN" altLang="en-US" smtClean="0"/>
              <a:t>重力波研究交流会</a:t>
            </a:r>
            <a:endParaRPr kumimoji="1" lang="ja-JP" altLang="en-US"/>
          </a:p>
        </p:txBody>
      </p:sp>
      <p:sp>
        <p:nvSpPr>
          <p:cNvPr id="12" name="テキスト ボックス 11"/>
          <p:cNvSpPr txBox="1"/>
          <p:nvPr/>
        </p:nvSpPr>
        <p:spPr>
          <a:xfrm>
            <a:off x="571472" y="1437629"/>
            <a:ext cx="6144631" cy="369332"/>
          </a:xfrm>
          <a:prstGeom prst="rect">
            <a:avLst/>
          </a:prstGeom>
          <a:solidFill>
            <a:schemeClr val="bg1"/>
          </a:solidFill>
          <a:ln>
            <a:solidFill>
              <a:schemeClr val="tx1"/>
            </a:solidFill>
          </a:ln>
        </p:spPr>
        <p:txBody>
          <a:bodyPr wrap="none" rtlCol="0">
            <a:spAutoFit/>
          </a:bodyPr>
          <a:lstStyle/>
          <a:p>
            <a:r>
              <a:rPr lang="ja-JP" altLang="en-US" dirty="0" smtClean="0"/>
              <a:t>現在の</a:t>
            </a:r>
            <a:r>
              <a:rPr lang="en-US" altLang="ja-JP" dirty="0" smtClean="0"/>
              <a:t>PBH</a:t>
            </a:r>
            <a:r>
              <a:rPr lang="ja-JP" altLang="en-US" dirty="0" smtClean="0"/>
              <a:t>のエネルギー密度が暗黒物質のものと一致する線</a:t>
            </a:r>
            <a:endParaRPr lang="en-US" altLang="ja-JP" dirty="0" smtClean="0"/>
          </a:p>
        </p:txBody>
      </p:sp>
      <p:cxnSp>
        <p:nvCxnSpPr>
          <p:cNvPr id="14" name="直線コネクタ 13"/>
          <p:cNvCxnSpPr/>
          <p:nvPr/>
        </p:nvCxnSpPr>
        <p:spPr>
          <a:xfrm>
            <a:off x="6715140" y="1794819"/>
            <a:ext cx="500066" cy="285752"/>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rot="16200000" flipH="1">
            <a:off x="3214678" y="3723645"/>
            <a:ext cx="285752" cy="28575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テキスト ボックス 16"/>
          <p:cNvSpPr txBox="1"/>
          <p:nvPr/>
        </p:nvSpPr>
        <p:spPr>
          <a:xfrm>
            <a:off x="2857488" y="4009397"/>
            <a:ext cx="6223178" cy="369332"/>
          </a:xfrm>
          <a:prstGeom prst="rect">
            <a:avLst/>
          </a:prstGeom>
          <a:solidFill>
            <a:schemeClr val="bg1"/>
          </a:solidFill>
          <a:ln>
            <a:solidFill>
              <a:schemeClr val="tx1"/>
            </a:solidFill>
          </a:ln>
        </p:spPr>
        <p:txBody>
          <a:bodyPr wrap="none" rtlCol="0">
            <a:spAutoFit/>
          </a:bodyPr>
          <a:lstStyle/>
          <a:p>
            <a:r>
              <a:rPr lang="en-US" altLang="ja-JP" dirty="0" smtClean="0"/>
              <a:t>PBH</a:t>
            </a:r>
            <a:r>
              <a:rPr lang="ja-JP" altLang="en-US" dirty="0" smtClean="0"/>
              <a:t>の生成量に対する上限 （全ての制限を組み合わせたもの）</a:t>
            </a:r>
            <a:endParaRPr lang="en-US" altLang="ja-JP" dirty="0" smtClean="0"/>
          </a:p>
        </p:txBody>
      </p:sp>
      <p:cxnSp>
        <p:nvCxnSpPr>
          <p:cNvPr id="21" name="直線矢印コネクタ 20"/>
          <p:cNvCxnSpPr/>
          <p:nvPr/>
        </p:nvCxnSpPr>
        <p:spPr>
          <a:xfrm rot="10800000">
            <a:off x="1571604" y="3722056"/>
            <a:ext cx="500066"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テキスト ボックス 23"/>
          <p:cNvSpPr txBox="1"/>
          <p:nvPr/>
        </p:nvSpPr>
        <p:spPr>
          <a:xfrm>
            <a:off x="1500166" y="3152141"/>
            <a:ext cx="646331" cy="369332"/>
          </a:xfrm>
          <a:prstGeom prst="rect">
            <a:avLst/>
          </a:prstGeom>
          <a:noFill/>
        </p:spPr>
        <p:txBody>
          <a:bodyPr wrap="none" rtlCol="0">
            <a:spAutoFit/>
          </a:bodyPr>
          <a:lstStyle/>
          <a:p>
            <a:r>
              <a:rPr kumimoji="1" lang="ja-JP" altLang="en-US" dirty="0" smtClean="0"/>
              <a:t>蒸発</a:t>
            </a:r>
            <a:endParaRPr kumimoji="1" lang="ja-JP" altLang="en-US" dirty="0"/>
          </a:p>
        </p:txBody>
      </p:sp>
      <p:sp>
        <p:nvSpPr>
          <p:cNvPr id="27" name="正方形/長方形 26"/>
          <p:cNvSpPr/>
          <p:nvPr/>
        </p:nvSpPr>
        <p:spPr>
          <a:xfrm>
            <a:off x="3786182" y="4723777"/>
            <a:ext cx="5143536" cy="92869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p:cNvSpPr txBox="1"/>
          <p:nvPr/>
        </p:nvSpPr>
        <p:spPr>
          <a:xfrm>
            <a:off x="3857620" y="4938091"/>
            <a:ext cx="5072098" cy="646331"/>
          </a:xfrm>
          <a:prstGeom prst="rect">
            <a:avLst/>
          </a:prstGeom>
          <a:noFill/>
          <a:ln>
            <a:noFill/>
          </a:ln>
        </p:spPr>
        <p:txBody>
          <a:bodyPr wrap="square" rtlCol="0">
            <a:spAutoFit/>
          </a:bodyPr>
          <a:lstStyle/>
          <a:p>
            <a:r>
              <a:rPr lang="ja-JP" altLang="en-US" dirty="0" smtClean="0"/>
              <a:t>　　　　　　　　　</a:t>
            </a:r>
            <a:r>
              <a:rPr lang="ja-JP" altLang="en-US" b="1" dirty="0" smtClean="0"/>
              <a:t>の質量範囲の原始ブラックホールは</a:t>
            </a:r>
            <a:endParaRPr lang="en-US" altLang="ja-JP" b="1" dirty="0" smtClean="0"/>
          </a:p>
          <a:p>
            <a:r>
              <a:rPr kumimoji="1" lang="ja-JP" altLang="en-US" b="1" dirty="0" smtClean="0"/>
              <a:t>暗黒物質である可能性が残されている。</a:t>
            </a:r>
            <a:endParaRPr kumimoji="1" lang="en-US" altLang="ja-JP" b="1" dirty="0" smtClean="0"/>
          </a:p>
        </p:txBody>
      </p:sp>
      <p:pic>
        <p:nvPicPr>
          <p:cNvPr id="26" name="図 25" descr="txp_fig.bmp"/>
          <p:cNvPicPr>
            <a:picLocks noChangeAspect="1"/>
          </p:cNvPicPr>
          <p:nvPr>
            <p:custDataLst>
              <p:tags r:id="rId1"/>
            </p:custDataLst>
          </p:nvPr>
        </p:nvPicPr>
        <p:blipFill>
          <a:blip r:embed="rId4" cstate="print">
            <a:lum/>
          </a:blip>
          <a:stretch>
            <a:fillRect/>
          </a:stretch>
        </p:blipFill>
        <p:spPr>
          <a:xfrm>
            <a:off x="3929058" y="4866653"/>
            <a:ext cx="1285884" cy="330160"/>
          </a:xfrm>
          <a:prstGeom prst="rect">
            <a:avLst/>
          </a:prstGeom>
        </p:spPr>
      </p:pic>
      <p:sp>
        <p:nvSpPr>
          <p:cNvPr id="28" name="円/楕円 27"/>
          <p:cNvSpPr/>
          <p:nvPr/>
        </p:nvSpPr>
        <p:spPr>
          <a:xfrm>
            <a:off x="3143240" y="2866389"/>
            <a:ext cx="1928826" cy="92869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p:cNvSpPr txBox="1"/>
          <p:nvPr/>
        </p:nvSpPr>
        <p:spPr>
          <a:xfrm>
            <a:off x="6858016" y="6072206"/>
            <a:ext cx="2189254" cy="307777"/>
          </a:xfrm>
          <a:prstGeom prst="rect">
            <a:avLst/>
          </a:prstGeom>
          <a:noFill/>
        </p:spPr>
        <p:txBody>
          <a:bodyPr wrap="none" rtlCol="0">
            <a:spAutoFit/>
          </a:bodyPr>
          <a:lstStyle/>
          <a:p>
            <a:r>
              <a:rPr kumimoji="1" lang="ja-JP" altLang="en-US" sz="1400" dirty="0" smtClean="0"/>
              <a:t>（</a:t>
            </a:r>
            <a:r>
              <a:rPr kumimoji="1" lang="en-US" altLang="ja-JP" sz="1400" dirty="0" err="1" smtClean="0"/>
              <a:t>Josan</a:t>
            </a:r>
            <a:r>
              <a:rPr lang="en-US" altLang="ja-JP" sz="1400" dirty="0" err="1" smtClean="0"/>
              <a:t>,Green</a:t>
            </a:r>
            <a:r>
              <a:rPr lang="en-US" altLang="ja-JP" sz="1400" dirty="0" smtClean="0"/>
              <a:t>, &amp; </a:t>
            </a:r>
            <a:r>
              <a:rPr lang="en-US" altLang="ja-JP" sz="1400" dirty="0" err="1" smtClean="0"/>
              <a:t>Malik</a:t>
            </a:r>
            <a:r>
              <a:rPr lang="en-US" altLang="ja-JP" sz="1400" dirty="0" smtClean="0"/>
              <a:t> `09</a:t>
            </a:r>
            <a:r>
              <a:rPr kumimoji="1" lang="ja-JP" altLang="en-US" sz="1400" dirty="0" smtClean="0"/>
              <a:t>）</a:t>
            </a:r>
            <a:endParaRPr kumimoji="1" lang="ja-JP" altLang="en-US" sz="1400" dirty="0"/>
          </a:p>
        </p:txBody>
      </p:sp>
      <p:sp>
        <p:nvSpPr>
          <p:cNvPr id="30" name="テキスト ボックス 29"/>
          <p:cNvSpPr txBox="1"/>
          <p:nvPr/>
        </p:nvSpPr>
        <p:spPr>
          <a:xfrm>
            <a:off x="5545253" y="2928934"/>
            <a:ext cx="1881349" cy="338554"/>
          </a:xfrm>
          <a:prstGeom prst="rect">
            <a:avLst/>
          </a:prstGeom>
          <a:noFill/>
        </p:spPr>
        <p:txBody>
          <a:bodyPr wrap="none" rtlCol="0">
            <a:spAutoFit/>
          </a:bodyPr>
          <a:lstStyle/>
          <a:p>
            <a:r>
              <a:rPr kumimoji="1" lang="en-US" altLang="ja-JP" sz="1600" b="1" dirty="0" err="1" smtClean="0"/>
              <a:t>Microlensing</a:t>
            </a:r>
            <a:r>
              <a:rPr kumimoji="1" lang="en-US" altLang="ja-JP" sz="1600" b="1" dirty="0" smtClean="0"/>
              <a:t> </a:t>
            </a:r>
            <a:r>
              <a:rPr lang="ja-JP" altLang="en-US" sz="1600" b="1" dirty="0" smtClean="0"/>
              <a:t> </a:t>
            </a:r>
            <a:r>
              <a:rPr kumimoji="1" lang="en-US" altLang="ja-JP" sz="1600" b="1" dirty="0" smtClean="0"/>
              <a:t>(LMC)</a:t>
            </a:r>
            <a:endParaRPr kumimoji="1" lang="ja-JP" altLang="en-US" sz="16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27"/>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0"/>
                                  </p:stCondLst>
                                  <p:childTnLst>
                                    <p:set>
                                      <p:cBhvr>
                                        <p:cTn id="15"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線コネクタ 9"/>
          <p:cNvCxnSpPr/>
          <p:nvPr/>
        </p:nvCxnSpPr>
        <p:spPr>
          <a:xfrm>
            <a:off x="142844" y="6357958"/>
            <a:ext cx="8858312" cy="1588"/>
          </a:xfrm>
          <a:prstGeom prst="line">
            <a:avLst/>
          </a:prstGeom>
          <a:ln w="12700" cmpd="tri">
            <a:solidFill>
              <a:srgbClr val="002060"/>
            </a:solidFill>
            <a:prstDash val="sysDot"/>
          </a:ln>
        </p:spPr>
        <p:style>
          <a:lnRef idx="1">
            <a:schemeClr val="accent1"/>
          </a:lnRef>
          <a:fillRef idx="0">
            <a:schemeClr val="accent1"/>
          </a:fillRef>
          <a:effectRef idx="0">
            <a:schemeClr val="accent1"/>
          </a:effectRef>
          <a:fontRef idx="minor">
            <a:schemeClr val="tx1"/>
          </a:fontRef>
        </p:style>
      </p:cxnSp>
      <p:sp>
        <p:nvSpPr>
          <p:cNvPr id="11" name="正方形/長方形 10"/>
          <p:cNvSpPr/>
          <p:nvPr/>
        </p:nvSpPr>
        <p:spPr>
          <a:xfrm>
            <a:off x="71406" y="71438"/>
            <a:ext cx="9001188" cy="714356"/>
          </a:xfrm>
          <a:prstGeom prst="rect">
            <a:avLst/>
          </a:prstGeom>
          <a:solidFill>
            <a:srgbClr val="00206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smtClean="0"/>
              <a:t>暗黒物質の候補となる原始ブラックホール</a:t>
            </a:r>
            <a:endParaRPr kumimoji="1" lang="ja-JP" altLang="en-US" sz="2400" b="1" dirty="0"/>
          </a:p>
        </p:txBody>
      </p:sp>
      <p:sp>
        <p:nvSpPr>
          <p:cNvPr id="4" name="日付プレースホルダ 3"/>
          <p:cNvSpPr>
            <a:spLocks noGrp="1"/>
          </p:cNvSpPr>
          <p:nvPr>
            <p:ph type="dt" sz="half" idx="10"/>
          </p:nvPr>
        </p:nvSpPr>
        <p:spPr/>
        <p:txBody>
          <a:bodyPr/>
          <a:lstStyle/>
          <a:p>
            <a:r>
              <a:rPr kumimoji="1" lang="en-US" altLang="ja-JP" smtClean="0"/>
              <a:t>2009/12/4</a:t>
            </a:r>
            <a:endParaRPr kumimoji="1" lang="ja-JP" altLang="en-US"/>
          </a:p>
        </p:txBody>
      </p:sp>
      <p:sp>
        <p:nvSpPr>
          <p:cNvPr id="5" name="スライド番号プレースホルダ 4"/>
          <p:cNvSpPr>
            <a:spLocks noGrp="1"/>
          </p:cNvSpPr>
          <p:nvPr>
            <p:ph type="sldNum" sz="quarter" idx="12"/>
          </p:nvPr>
        </p:nvSpPr>
        <p:spPr>
          <a:xfrm>
            <a:off x="8143900" y="285728"/>
            <a:ext cx="757214" cy="365125"/>
          </a:xfrm>
        </p:spPr>
        <p:txBody>
          <a:bodyPr/>
          <a:lstStyle/>
          <a:p>
            <a:fld id="{D2D8002D-B5B0-4BAC-B1F6-782DDCCE6D9C}" type="slidenum">
              <a:rPr kumimoji="1" lang="ja-JP" altLang="en-US" sz="3200" smtClean="0">
                <a:solidFill>
                  <a:schemeClr val="bg1"/>
                </a:solidFill>
              </a:rPr>
              <a:pPr/>
              <a:t>23</a:t>
            </a:fld>
            <a:endParaRPr kumimoji="1" lang="ja-JP" altLang="en-US" sz="3200" dirty="0">
              <a:solidFill>
                <a:schemeClr val="bg1"/>
              </a:solidFill>
            </a:endParaRPr>
          </a:p>
        </p:txBody>
      </p:sp>
      <p:sp>
        <p:nvSpPr>
          <p:cNvPr id="6" name="フッター プレースホルダ 5"/>
          <p:cNvSpPr>
            <a:spLocks noGrp="1"/>
          </p:cNvSpPr>
          <p:nvPr>
            <p:ph type="ftr" sz="quarter" idx="11"/>
          </p:nvPr>
        </p:nvSpPr>
        <p:spPr/>
        <p:txBody>
          <a:bodyPr/>
          <a:lstStyle/>
          <a:p>
            <a:r>
              <a:rPr kumimoji="1" lang="zh-CN" altLang="en-US" smtClean="0"/>
              <a:t>重力波研究交流会</a:t>
            </a:r>
            <a:endParaRPr kumimoji="1" lang="ja-JP" altLang="en-US"/>
          </a:p>
        </p:txBody>
      </p:sp>
      <p:pic>
        <p:nvPicPr>
          <p:cNvPr id="7" name="図 6" descr="txp_fig.bmp"/>
          <p:cNvPicPr>
            <a:picLocks noChangeAspect="1"/>
          </p:cNvPicPr>
          <p:nvPr>
            <p:custDataLst>
              <p:tags r:id="rId1"/>
            </p:custDataLst>
          </p:nvPr>
        </p:nvPicPr>
        <p:blipFill>
          <a:blip r:embed="rId3" cstate="print">
            <a:lum/>
          </a:blip>
          <a:stretch>
            <a:fillRect/>
          </a:stretch>
        </p:blipFill>
        <p:spPr>
          <a:xfrm>
            <a:off x="428596" y="2202412"/>
            <a:ext cx="1285884" cy="330160"/>
          </a:xfrm>
          <a:prstGeom prst="rect">
            <a:avLst/>
          </a:prstGeom>
        </p:spPr>
      </p:pic>
      <p:sp>
        <p:nvSpPr>
          <p:cNvPr id="9" name="テキスト ボックス 8"/>
          <p:cNvSpPr txBox="1"/>
          <p:nvPr/>
        </p:nvSpPr>
        <p:spPr>
          <a:xfrm>
            <a:off x="1714480" y="2202412"/>
            <a:ext cx="7266733" cy="369332"/>
          </a:xfrm>
          <a:prstGeom prst="rect">
            <a:avLst/>
          </a:prstGeom>
          <a:noFill/>
        </p:spPr>
        <p:txBody>
          <a:bodyPr wrap="none" rtlCol="0">
            <a:spAutoFit/>
          </a:bodyPr>
          <a:lstStyle/>
          <a:p>
            <a:r>
              <a:rPr kumimoji="1" lang="ja-JP" altLang="en-US" dirty="0" smtClean="0"/>
              <a:t>の質量範囲の原始ブラックホールは暗黒物質の候補として許されている。</a:t>
            </a:r>
            <a:endParaRPr kumimoji="1" lang="ja-JP" altLang="en-US" dirty="0"/>
          </a:p>
        </p:txBody>
      </p:sp>
      <p:sp>
        <p:nvSpPr>
          <p:cNvPr id="12" name="テキスト ボックス 11"/>
          <p:cNvSpPr txBox="1"/>
          <p:nvPr/>
        </p:nvSpPr>
        <p:spPr>
          <a:xfrm>
            <a:off x="571472" y="3273982"/>
            <a:ext cx="7132081" cy="369332"/>
          </a:xfrm>
          <a:prstGeom prst="rect">
            <a:avLst/>
          </a:prstGeom>
          <a:noFill/>
        </p:spPr>
        <p:txBody>
          <a:bodyPr wrap="none" rtlCol="0">
            <a:spAutoFit/>
          </a:bodyPr>
          <a:lstStyle/>
          <a:p>
            <a:r>
              <a:rPr kumimoji="1" lang="ja-JP" altLang="en-US" dirty="0" smtClean="0"/>
              <a:t>▶ では、この質量範囲の原始ブラックホールの生成量を調べる手段は？</a:t>
            </a:r>
            <a:endParaRPr kumimoji="1" lang="ja-JP" altLang="en-US" dirty="0"/>
          </a:p>
        </p:txBody>
      </p:sp>
      <p:sp>
        <p:nvSpPr>
          <p:cNvPr id="13" name="テキスト ボックス 12"/>
          <p:cNvSpPr txBox="1"/>
          <p:nvPr/>
        </p:nvSpPr>
        <p:spPr>
          <a:xfrm>
            <a:off x="3929058" y="3929066"/>
            <a:ext cx="1420582" cy="584775"/>
          </a:xfrm>
          <a:prstGeom prst="rect">
            <a:avLst/>
          </a:prstGeom>
          <a:noFill/>
        </p:spPr>
        <p:txBody>
          <a:bodyPr wrap="none" rtlCol="0">
            <a:spAutoFit/>
          </a:bodyPr>
          <a:lstStyle/>
          <a:p>
            <a:r>
              <a:rPr lang="ja-JP" altLang="en-US" sz="3200" b="1" dirty="0" smtClean="0"/>
              <a:t>重力波</a:t>
            </a:r>
            <a:endParaRPr kumimoji="1" lang="ja-JP" altLang="en-US" sz="3200" b="1" dirty="0"/>
          </a:p>
        </p:txBody>
      </p:sp>
      <p:sp>
        <p:nvSpPr>
          <p:cNvPr id="14" name="正方形/長方形 13"/>
          <p:cNvSpPr/>
          <p:nvPr/>
        </p:nvSpPr>
        <p:spPr>
          <a:xfrm>
            <a:off x="3786182" y="3857628"/>
            <a:ext cx="1714512" cy="7143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線コネクタ 9"/>
          <p:cNvCxnSpPr/>
          <p:nvPr/>
        </p:nvCxnSpPr>
        <p:spPr>
          <a:xfrm>
            <a:off x="142844" y="6357958"/>
            <a:ext cx="8858312" cy="1588"/>
          </a:xfrm>
          <a:prstGeom prst="line">
            <a:avLst/>
          </a:prstGeom>
          <a:ln w="12700" cmpd="tri">
            <a:solidFill>
              <a:srgbClr val="002060"/>
            </a:solidFill>
            <a:prstDash val="sysDot"/>
          </a:ln>
        </p:spPr>
        <p:style>
          <a:lnRef idx="1">
            <a:schemeClr val="accent1"/>
          </a:lnRef>
          <a:fillRef idx="0">
            <a:schemeClr val="accent1"/>
          </a:fillRef>
          <a:effectRef idx="0">
            <a:schemeClr val="accent1"/>
          </a:effectRef>
          <a:fontRef idx="minor">
            <a:schemeClr val="tx1"/>
          </a:fontRef>
        </p:style>
      </p:cxnSp>
      <p:sp>
        <p:nvSpPr>
          <p:cNvPr id="11" name="正方形/長方形 10"/>
          <p:cNvSpPr/>
          <p:nvPr/>
        </p:nvSpPr>
        <p:spPr>
          <a:xfrm>
            <a:off x="1714480" y="2214554"/>
            <a:ext cx="5786478" cy="1214446"/>
          </a:xfrm>
          <a:prstGeom prst="rect">
            <a:avLst/>
          </a:prstGeom>
          <a:solidFill>
            <a:srgbClr val="00206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smtClean="0"/>
              <a:t>原始ブラックホールを重力波で調べる</a:t>
            </a:r>
            <a:endParaRPr kumimoji="1" lang="ja-JP" altLang="en-US" sz="2800" dirty="0"/>
          </a:p>
        </p:txBody>
      </p:sp>
      <p:sp>
        <p:nvSpPr>
          <p:cNvPr id="4" name="日付プレースホルダ 3"/>
          <p:cNvSpPr>
            <a:spLocks noGrp="1"/>
          </p:cNvSpPr>
          <p:nvPr>
            <p:ph type="dt" sz="half" idx="10"/>
          </p:nvPr>
        </p:nvSpPr>
        <p:spPr/>
        <p:txBody>
          <a:bodyPr/>
          <a:lstStyle/>
          <a:p>
            <a:r>
              <a:rPr kumimoji="1" lang="en-US" altLang="ja-JP" smtClean="0"/>
              <a:t>2009/12/4</a:t>
            </a:r>
            <a:endParaRPr kumimoji="1" lang="ja-JP" altLang="en-US"/>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pPr/>
              <a:t>24</a:t>
            </a:fld>
            <a:endParaRPr kumimoji="1" lang="ja-JP" altLang="en-US"/>
          </a:p>
        </p:txBody>
      </p:sp>
      <p:sp>
        <p:nvSpPr>
          <p:cNvPr id="6" name="フッター プレースホルダ 5"/>
          <p:cNvSpPr>
            <a:spLocks noGrp="1"/>
          </p:cNvSpPr>
          <p:nvPr>
            <p:ph type="ftr" sz="quarter" idx="11"/>
          </p:nvPr>
        </p:nvSpPr>
        <p:spPr/>
        <p:txBody>
          <a:bodyPr/>
          <a:lstStyle/>
          <a:p>
            <a:r>
              <a:rPr kumimoji="1" lang="zh-CN" altLang="en-US" smtClean="0"/>
              <a:t>重力波研究交流会</a:t>
            </a:r>
            <a:endParaRPr kumimoji="1" lang="ja-JP" altLang="en-US"/>
          </a:p>
        </p:txBody>
      </p:sp>
      <p:sp>
        <p:nvSpPr>
          <p:cNvPr id="7" name="テキスト ボックス 6"/>
          <p:cNvSpPr txBox="1"/>
          <p:nvPr/>
        </p:nvSpPr>
        <p:spPr>
          <a:xfrm>
            <a:off x="5643570" y="3549851"/>
            <a:ext cx="1913537" cy="307777"/>
          </a:xfrm>
          <a:prstGeom prst="rect">
            <a:avLst/>
          </a:prstGeom>
          <a:noFill/>
        </p:spPr>
        <p:txBody>
          <a:bodyPr wrap="none" rtlCol="0">
            <a:spAutoFit/>
          </a:bodyPr>
          <a:lstStyle/>
          <a:p>
            <a:r>
              <a:rPr lang="en-US" altLang="ja-JP" sz="1400" dirty="0" smtClean="0"/>
              <a:t>(Saito &amp; Yokoyama, `09)</a:t>
            </a:r>
            <a:endParaRPr kumimoji="1" lang="ja-JP" altLang="en-US" sz="14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線コネクタ 9"/>
          <p:cNvCxnSpPr/>
          <p:nvPr/>
        </p:nvCxnSpPr>
        <p:spPr>
          <a:xfrm>
            <a:off x="142844" y="6357958"/>
            <a:ext cx="8858312" cy="1588"/>
          </a:xfrm>
          <a:prstGeom prst="line">
            <a:avLst/>
          </a:prstGeom>
          <a:ln w="12700" cmpd="tri">
            <a:solidFill>
              <a:srgbClr val="002060"/>
            </a:solidFill>
            <a:prstDash val="sysDot"/>
          </a:ln>
        </p:spPr>
        <p:style>
          <a:lnRef idx="1">
            <a:schemeClr val="accent1"/>
          </a:lnRef>
          <a:fillRef idx="0">
            <a:schemeClr val="accent1"/>
          </a:fillRef>
          <a:effectRef idx="0">
            <a:schemeClr val="accent1"/>
          </a:effectRef>
          <a:fontRef idx="minor">
            <a:schemeClr val="tx1"/>
          </a:fontRef>
        </p:style>
      </p:cxnSp>
      <p:sp>
        <p:nvSpPr>
          <p:cNvPr id="11" name="正方形/長方形 10"/>
          <p:cNvSpPr/>
          <p:nvPr/>
        </p:nvSpPr>
        <p:spPr>
          <a:xfrm>
            <a:off x="71406" y="71438"/>
            <a:ext cx="9001188" cy="714356"/>
          </a:xfrm>
          <a:prstGeom prst="rect">
            <a:avLst/>
          </a:prstGeom>
          <a:solidFill>
            <a:srgbClr val="00206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t>宇宙背景重力波</a:t>
            </a:r>
            <a:endParaRPr kumimoji="1" lang="ja-JP" altLang="en-US" sz="2400" b="1" dirty="0"/>
          </a:p>
        </p:txBody>
      </p:sp>
      <p:sp>
        <p:nvSpPr>
          <p:cNvPr id="4" name="日付プレースホルダ 3"/>
          <p:cNvSpPr>
            <a:spLocks noGrp="1"/>
          </p:cNvSpPr>
          <p:nvPr>
            <p:ph type="dt" sz="half" idx="10"/>
          </p:nvPr>
        </p:nvSpPr>
        <p:spPr/>
        <p:txBody>
          <a:bodyPr/>
          <a:lstStyle/>
          <a:p>
            <a:r>
              <a:rPr kumimoji="1" lang="en-US" altLang="ja-JP" smtClean="0"/>
              <a:t>2009/12/4</a:t>
            </a:r>
            <a:endParaRPr kumimoji="1" lang="ja-JP" altLang="en-US"/>
          </a:p>
        </p:txBody>
      </p:sp>
      <p:sp>
        <p:nvSpPr>
          <p:cNvPr id="5" name="スライド番号プレースホルダ 4"/>
          <p:cNvSpPr>
            <a:spLocks noGrp="1"/>
          </p:cNvSpPr>
          <p:nvPr>
            <p:ph type="sldNum" sz="quarter" idx="12"/>
          </p:nvPr>
        </p:nvSpPr>
        <p:spPr>
          <a:xfrm>
            <a:off x="8072462" y="285728"/>
            <a:ext cx="757214" cy="365125"/>
          </a:xfrm>
        </p:spPr>
        <p:txBody>
          <a:bodyPr/>
          <a:lstStyle/>
          <a:p>
            <a:fld id="{D2D8002D-B5B0-4BAC-B1F6-782DDCCE6D9C}" type="slidenum">
              <a:rPr kumimoji="1" lang="ja-JP" altLang="en-US" sz="3200" smtClean="0">
                <a:solidFill>
                  <a:schemeClr val="bg1"/>
                </a:solidFill>
              </a:rPr>
              <a:pPr/>
              <a:t>25</a:t>
            </a:fld>
            <a:endParaRPr kumimoji="1" lang="ja-JP" altLang="en-US" sz="3200" dirty="0">
              <a:solidFill>
                <a:schemeClr val="bg1"/>
              </a:solidFill>
            </a:endParaRPr>
          </a:p>
        </p:txBody>
      </p:sp>
      <p:sp>
        <p:nvSpPr>
          <p:cNvPr id="6" name="フッター プレースホルダ 5"/>
          <p:cNvSpPr>
            <a:spLocks noGrp="1"/>
          </p:cNvSpPr>
          <p:nvPr>
            <p:ph type="ftr" sz="quarter" idx="11"/>
          </p:nvPr>
        </p:nvSpPr>
        <p:spPr/>
        <p:txBody>
          <a:bodyPr/>
          <a:lstStyle/>
          <a:p>
            <a:r>
              <a:rPr kumimoji="1" lang="zh-CN" altLang="en-US" smtClean="0"/>
              <a:t>重力波研究交流会</a:t>
            </a:r>
            <a:endParaRPr kumimoji="1" lang="ja-JP" altLang="en-US"/>
          </a:p>
        </p:txBody>
      </p:sp>
      <p:pic>
        <p:nvPicPr>
          <p:cNvPr id="22" name="図 21" descr="saito_DECIGO.png"/>
          <p:cNvPicPr>
            <a:picLocks noChangeAspect="1"/>
          </p:cNvPicPr>
          <p:nvPr/>
        </p:nvPicPr>
        <p:blipFill>
          <a:blip r:embed="rId2" cstate="print"/>
          <a:stretch>
            <a:fillRect/>
          </a:stretch>
        </p:blipFill>
        <p:spPr>
          <a:xfrm>
            <a:off x="2571736" y="-571528"/>
            <a:ext cx="3786214" cy="7572428"/>
          </a:xfrm>
          <a:prstGeom prst="rect">
            <a:avLst/>
          </a:prstGeom>
          <a:scene3d>
            <a:camera prst="orthographicFront">
              <a:rot lat="0" lon="0" rev="16200000"/>
            </a:camera>
            <a:lightRig rig="threePt" dir="t"/>
          </a:scene3d>
        </p:spPr>
      </p:pic>
      <p:cxnSp>
        <p:nvCxnSpPr>
          <p:cNvPr id="23" name="直線コネクタ 22"/>
          <p:cNvCxnSpPr/>
          <p:nvPr/>
        </p:nvCxnSpPr>
        <p:spPr>
          <a:xfrm>
            <a:off x="142844" y="6357958"/>
            <a:ext cx="8858312" cy="1588"/>
          </a:xfrm>
          <a:prstGeom prst="line">
            <a:avLst/>
          </a:prstGeom>
          <a:ln w="12700" cmpd="tri">
            <a:solidFill>
              <a:srgbClr val="002060"/>
            </a:solidFill>
            <a:prstDash val="sysDot"/>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2214546" y="3221851"/>
            <a:ext cx="4714908" cy="714380"/>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flipV="1">
            <a:off x="2500298" y="2436033"/>
            <a:ext cx="4500594" cy="500066"/>
          </a:xfrm>
          <a:prstGeom prst="line">
            <a:avLst/>
          </a:prstGeom>
          <a:ln w="25400">
            <a:solidFill>
              <a:srgbClr val="FFC000"/>
            </a:solidFill>
          </a:ln>
        </p:spPr>
        <p:style>
          <a:lnRef idx="1">
            <a:schemeClr val="accent1"/>
          </a:lnRef>
          <a:fillRef idx="0">
            <a:schemeClr val="accent1"/>
          </a:fillRef>
          <a:effectRef idx="0">
            <a:schemeClr val="accent1"/>
          </a:effectRef>
          <a:fontRef idx="minor">
            <a:schemeClr val="tx1"/>
          </a:fontRef>
        </p:style>
      </p:cxnSp>
      <p:sp>
        <p:nvSpPr>
          <p:cNvPr id="27" name="爆発 2 26"/>
          <p:cNvSpPr/>
          <p:nvPr/>
        </p:nvSpPr>
        <p:spPr>
          <a:xfrm>
            <a:off x="2214546" y="2721785"/>
            <a:ext cx="357190" cy="357190"/>
          </a:xfrm>
          <a:prstGeom prst="irregularSeal2">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8" name="テキスト ボックス 27"/>
          <p:cNvSpPr txBox="1"/>
          <p:nvPr/>
        </p:nvSpPr>
        <p:spPr>
          <a:xfrm>
            <a:off x="718403" y="1285860"/>
            <a:ext cx="6516528" cy="369332"/>
          </a:xfrm>
          <a:prstGeom prst="rect">
            <a:avLst/>
          </a:prstGeom>
          <a:solidFill>
            <a:schemeClr val="bg1"/>
          </a:solidFill>
          <a:ln>
            <a:solidFill>
              <a:schemeClr val="tx1"/>
            </a:solidFill>
          </a:ln>
        </p:spPr>
        <p:txBody>
          <a:bodyPr wrap="none" rtlCol="0">
            <a:spAutoFit/>
          </a:bodyPr>
          <a:lstStyle/>
          <a:p>
            <a:r>
              <a:rPr lang="ja-JP" altLang="en-US" b="1" dirty="0" smtClean="0"/>
              <a:t>宇宙初期で発せられた</a:t>
            </a:r>
            <a:r>
              <a:rPr kumimoji="1" lang="ja-JP" altLang="en-US" b="1" dirty="0" smtClean="0"/>
              <a:t>重力波は</a:t>
            </a:r>
            <a:r>
              <a:rPr lang="ja-JP" altLang="en-US" b="1" dirty="0" smtClean="0"/>
              <a:t>「そのまま」</a:t>
            </a:r>
            <a:r>
              <a:rPr kumimoji="1" lang="ja-JP" altLang="en-US" b="1" dirty="0" smtClean="0"/>
              <a:t>現在ま</a:t>
            </a:r>
            <a:r>
              <a:rPr lang="ja-JP" altLang="en-US" b="1" dirty="0" smtClean="0"/>
              <a:t>で伝播してくる</a:t>
            </a:r>
            <a:endParaRPr kumimoji="1" lang="ja-JP" altLang="en-US" b="1" dirty="0"/>
          </a:p>
        </p:txBody>
      </p:sp>
      <p:sp>
        <p:nvSpPr>
          <p:cNvPr id="31" name="爆発 2 30"/>
          <p:cNvSpPr/>
          <p:nvPr/>
        </p:nvSpPr>
        <p:spPr>
          <a:xfrm>
            <a:off x="2000232" y="3078975"/>
            <a:ext cx="357190" cy="357190"/>
          </a:xfrm>
          <a:prstGeom prst="irregularSeal2">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2" name="テキスト ボックス 31"/>
          <p:cNvSpPr txBox="1"/>
          <p:nvPr/>
        </p:nvSpPr>
        <p:spPr>
          <a:xfrm>
            <a:off x="1700079" y="2233190"/>
            <a:ext cx="800219" cy="338554"/>
          </a:xfrm>
          <a:prstGeom prst="rect">
            <a:avLst/>
          </a:prstGeom>
          <a:noFill/>
        </p:spPr>
        <p:txBody>
          <a:bodyPr wrap="none" rtlCol="0">
            <a:spAutoFit/>
          </a:bodyPr>
          <a:lstStyle/>
          <a:p>
            <a:r>
              <a:rPr lang="ja-JP" altLang="en-US" sz="1600" dirty="0" smtClean="0">
                <a:solidFill>
                  <a:schemeClr val="bg1"/>
                </a:solidFill>
              </a:rPr>
              <a:t>再加熱</a:t>
            </a:r>
            <a:endParaRPr kumimoji="1" lang="ja-JP" altLang="en-US" sz="1600" dirty="0">
              <a:solidFill>
                <a:schemeClr val="bg1"/>
              </a:solidFill>
            </a:endParaRPr>
          </a:p>
        </p:txBody>
      </p:sp>
      <p:sp>
        <p:nvSpPr>
          <p:cNvPr id="33" name="テキスト ボックス 32"/>
          <p:cNvSpPr txBox="1"/>
          <p:nvPr/>
        </p:nvSpPr>
        <p:spPr>
          <a:xfrm>
            <a:off x="2071670" y="3733388"/>
            <a:ext cx="1210588" cy="338554"/>
          </a:xfrm>
          <a:prstGeom prst="rect">
            <a:avLst/>
          </a:prstGeom>
          <a:noFill/>
        </p:spPr>
        <p:txBody>
          <a:bodyPr wrap="none" rtlCol="0">
            <a:spAutoFit/>
          </a:bodyPr>
          <a:lstStyle/>
          <a:p>
            <a:r>
              <a:rPr lang="ja-JP" altLang="en-US" sz="1600" dirty="0" smtClean="0">
                <a:solidFill>
                  <a:schemeClr val="bg1"/>
                </a:solidFill>
              </a:rPr>
              <a:t>軽元素合成</a:t>
            </a:r>
            <a:endParaRPr kumimoji="1" lang="ja-JP" altLang="en-US" sz="1600" dirty="0">
              <a:solidFill>
                <a:schemeClr val="bg1"/>
              </a:solidFill>
            </a:endParaRPr>
          </a:p>
        </p:txBody>
      </p:sp>
      <p:sp>
        <p:nvSpPr>
          <p:cNvPr id="34" name="テキスト ボックス 33"/>
          <p:cNvSpPr txBox="1"/>
          <p:nvPr/>
        </p:nvSpPr>
        <p:spPr>
          <a:xfrm>
            <a:off x="2500298" y="2018876"/>
            <a:ext cx="1760418" cy="338554"/>
          </a:xfrm>
          <a:prstGeom prst="rect">
            <a:avLst/>
          </a:prstGeom>
          <a:noFill/>
        </p:spPr>
        <p:txBody>
          <a:bodyPr wrap="none" rtlCol="0">
            <a:spAutoFit/>
          </a:bodyPr>
          <a:lstStyle/>
          <a:p>
            <a:r>
              <a:rPr lang="ja-JP" altLang="en-US" sz="1600" dirty="0" smtClean="0">
                <a:solidFill>
                  <a:schemeClr val="bg1"/>
                </a:solidFill>
              </a:rPr>
              <a:t>晴れ上がり（</a:t>
            </a:r>
            <a:r>
              <a:rPr lang="en-US" altLang="ja-JP" sz="1600" dirty="0" smtClean="0">
                <a:solidFill>
                  <a:schemeClr val="bg1"/>
                </a:solidFill>
              </a:rPr>
              <a:t>CMB</a:t>
            </a:r>
            <a:r>
              <a:rPr lang="ja-JP" altLang="en-US" sz="1600" dirty="0" smtClean="0">
                <a:solidFill>
                  <a:schemeClr val="bg1"/>
                </a:solidFill>
              </a:rPr>
              <a:t>）</a:t>
            </a:r>
            <a:endParaRPr kumimoji="1" lang="ja-JP" altLang="en-US" sz="1600" dirty="0">
              <a:solidFill>
                <a:schemeClr val="bg1"/>
              </a:solidFill>
            </a:endParaRPr>
          </a:p>
        </p:txBody>
      </p:sp>
      <p:sp>
        <p:nvSpPr>
          <p:cNvPr id="35" name="テキスト ボックス 34"/>
          <p:cNvSpPr txBox="1"/>
          <p:nvPr/>
        </p:nvSpPr>
        <p:spPr>
          <a:xfrm>
            <a:off x="581462" y="2571744"/>
            <a:ext cx="1561646" cy="338554"/>
          </a:xfrm>
          <a:prstGeom prst="rect">
            <a:avLst/>
          </a:prstGeom>
          <a:noFill/>
        </p:spPr>
        <p:txBody>
          <a:bodyPr wrap="none" rtlCol="0">
            <a:spAutoFit/>
          </a:bodyPr>
          <a:lstStyle/>
          <a:p>
            <a:r>
              <a:rPr kumimoji="1" lang="ja-JP" altLang="en-US" sz="1600" dirty="0" smtClean="0">
                <a:solidFill>
                  <a:schemeClr val="bg1"/>
                </a:solidFill>
              </a:rPr>
              <a:t>インフレーション</a:t>
            </a:r>
            <a:endParaRPr kumimoji="1" lang="ja-JP" altLang="en-US" sz="1600" dirty="0">
              <a:solidFill>
                <a:schemeClr val="bg1"/>
              </a:solidFill>
            </a:endParaRPr>
          </a:p>
        </p:txBody>
      </p:sp>
      <p:sp>
        <p:nvSpPr>
          <p:cNvPr id="37" name="テキスト ボックス 36"/>
          <p:cNvSpPr txBox="1"/>
          <p:nvPr/>
        </p:nvSpPr>
        <p:spPr>
          <a:xfrm>
            <a:off x="573711" y="5425875"/>
            <a:ext cx="7784503" cy="646331"/>
          </a:xfrm>
          <a:prstGeom prst="rect">
            <a:avLst/>
          </a:prstGeom>
          <a:solidFill>
            <a:schemeClr val="bg1"/>
          </a:solidFill>
          <a:ln w="25400">
            <a:solidFill>
              <a:srgbClr val="FF0000"/>
            </a:solidFill>
          </a:ln>
        </p:spPr>
        <p:txBody>
          <a:bodyPr wrap="none" rtlCol="0">
            <a:spAutoFit/>
          </a:bodyPr>
          <a:lstStyle/>
          <a:p>
            <a:r>
              <a:rPr lang="ja-JP" altLang="en-US" b="1" dirty="0" smtClean="0"/>
              <a:t>　重力波を用いれば、宇宙の晴れ上がり（</a:t>
            </a:r>
            <a:r>
              <a:rPr lang="en-US" altLang="ja-JP" b="1" dirty="0" smtClean="0"/>
              <a:t>CMB</a:t>
            </a:r>
            <a:r>
              <a:rPr lang="ja-JP" altLang="en-US" b="1" dirty="0" smtClean="0"/>
              <a:t>で見ることのできる時代）以前に</a:t>
            </a:r>
            <a:endParaRPr lang="en-US" altLang="ja-JP" b="1" dirty="0" smtClean="0"/>
          </a:p>
          <a:p>
            <a:r>
              <a:rPr lang="ja-JP" altLang="en-US" b="1" dirty="0" smtClean="0"/>
              <a:t>起きた現象でも調べることができる。</a:t>
            </a:r>
            <a:endParaRPr kumimoji="1" lang="ja-JP" altLang="en-US" b="1"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線コネクタ 9"/>
          <p:cNvCxnSpPr/>
          <p:nvPr/>
        </p:nvCxnSpPr>
        <p:spPr>
          <a:xfrm>
            <a:off x="142844" y="6357958"/>
            <a:ext cx="8858312" cy="1588"/>
          </a:xfrm>
          <a:prstGeom prst="line">
            <a:avLst/>
          </a:prstGeom>
          <a:ln w="12700" cmpd="tri">
            <a:solidFill>
              <a:srgbClr val="002060"/>
            </a:solidFill>
            <a:prstDash val="sysDot"/>
          </a:ln>
        </p:spPr>
        <p:style>
          <a:lnRef idx="1">
            <a:schemeClr val="accent1"/>
          </a:lnRef>
          <a:fillRef idx="0">
            <a:schemeClr val="accent1"/>
          </a:fillRef>
          <a:effectRef idx="0">
            <a:schemeClr val="accent1"/>
          </a:effectRef>
          <a:fontRef idx="minor">
            <a:schemeClr val="tx1"/>
          </a:fontRef>
        </p:style>
      </p:cxnSp>
      <p:sp>
        <p:nvSpPr>
          <p:cNvPr id="11" name="正方形/長方形 10"/>
          <p:cNvSpPr/>
          <p:nvPr/>
        </p:nvSpPr>
        <p:spPr>
          <a:xfrm>
            <a:off x="71406" y="71438"/>
            <a:ext cx="9001188" cy="714356"/>
          </a:xfrm>
          <a:prstGeom prst="rect">
            <a:avLst/>
          </a:prstGeom>
          <a:solidFill>
            <a:srgbClr val="00206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t>膨張宇宙における重力波</a:t>
            </a:r>
            <a:endParaRPr kumimoji="1" lang="ja-JP" altLang="en-US" sz="2400" b="1" dirty="0"/>
          </a:p>
        </p:txBody>
      </p:sp>
      <p:sp>
        <p:nvSpPr>
          <p:cNvPr id="4" name="日付プレースホルダ 3"/>
          <p:cNvSpPr>
            <a:spLocks noGrp="1"/>
          </p:cNvSpPr>
          <p:nvPr>
            <p:ph type="dt" sz="half" idx="10"/>
          </p:nvPr>
        </p:nvSpPr>
        <p:spPr/>
        <p:txBody>
          <a:bodyPr/>
          <a:lstStyle/>
          <a:p>
            <a:r>
              <a:rPr kumimoji="1" lang="en-US" altLang="ja-JP" smtClean="0"/>
              <a:t>2009/12/4</a:t>
            </a:r>
            <a:endParaRPr kumimoji="1" lang="ja-JP" altLang="en-US"/>
          </a:p>
        </p:txBody>
      </p:sp>
      <p:sp>
        <p:nvSpPr>
          <p:cNvPr id="5" name="スライド番号プレースホルダ 4"/>
          <p:cNvSpPr>
            <a:spLocks noGrp="1"/>
          </p:cNvSpPr>
          <p:nvPr>
            <p:ph type="sldNum" sz="quarter" idx="12"/>
          </p:nvPr>
        </p:nvSpPr>
        <p:spPr>
          <a:xfrm>
            <a:off x="6643702" y="285728"/>
            <a:ext cx="2133600" cy="365125"/>
          </a:xfrm>
        </p:spPr>
        <p:txBody>
          <a:bodyPr/>
          <a:lstStyle/>
          <a:p>
            <a:fld id="{D2D8002D-B5B0-4BAC-B1F6-782DDCCE6D9C}" type="slidenum">
              <a:rPr kumimoji="1" lang="ja-JP" altLang="en-US" sz="3200" smtClean="0">
                <a:solidFill>
                  <a:schemeClr val="bg1"/>
                </a:solidFill>
              </a:rPr>
              <a:pPr/>
              <a:t>26</a:t>
            </a:fld>
            <a:endParaRPr kumimoji="1" lang="ja-JP" altLang="en-US" sz="3200" dirty="0">
              <a:solidFill>
                <a:schemeClr val="bg1"/>
              </a:solidFill>
            </a:endParaRPr>
          </a:p>
        </p:txBody>
      </p:sp>
      <p:sp>
        <p:nvSpPr>
          <p:cNvPr id="6" name="フッター プレースホルダ 5"/>
          <p:cNvSpPr>
            <a:spLocks noGrp="1"/>
          </p:cNvSpPr>
          <p:nvPr>
            <p:ph type="ftr" sz="quarter" idx="11"/>
          </p:nvPr>
        </p:nvSpPr>
        <p:spPr/>
        <p:txBody>
          <a:bodyPr/>
          <a:lstStyle/>
          <a:p>
            <a:r>
              <a:rPr kumimoji="1" lang="zh-CN" altLang="en-US" smtClean="0"/>
              <a:t>重力波研究交流会</a:t>
            </a:r>
            <a:endParaRPr kumimoji="1" lang="ja-JP" altLang="en-US"/>
          </a:p>
        </p:txBody>
      </p:sp>
      <p:pic>
        <p:nvPicPr>
          <p:cNvPr id="16" name="図 15" descr="txp_fig.bmp"/>
          <p:cNvPicPr>
            <a:picLocks noChangeAspect="1"/>
          </p:cNvPicPr>
          <p:nvPr>
            <p:custDataLst>
              <p:tags r:id="rId1"/>
            </p:custDataLst>
          </p:nvPr>
        </p:nvPicPr>
        <p:blipFill>
          <a:blip r:embed="rId7">
            <a:lum/>
          </a:blip>
          <a:stretch>
            <a:fillRect/>
          </a:stretch>
        </p:blipFill>
        <p:spPr>
          <a:xfrm>
            <a:off x="714348" y="1785926"/>
            <a:ext cx="5857916" cy="475521"/>
          </a:xfrm>
          <a:prstGeom prst="rect">
            <a:avLst/>
          </a:prstGeom>
        </p:spPr>
      </p:pic>
      <p:sp>
        <p:nvSpPr>
          <p:cNvPr id="17" name="テキスト ボックス 16"/>
          <p:cNvSpPr txBox="1"/>
          <p:nvPr/>
        </p:nvSpPr>
        <p:spPr>
          <a:xfrm>
            <a:off x="428596" y="1142984"/>
            <a:ext cx="3621504" cy="369332"/>
          </a:xfrm>
          <a:prstGeom prst="rect">
            <a:avLst/>
          </a:prstGeom>
          <a:noFill/>
        </p:spPr>
        <p:txBody>
          <a:bodyPr wrap="none" rtlCol="0">
            <a:spAutoFit/>
          </a:bodyPr>
          <a:lstStyle/>
          <a:p>
            <a:r>
              <a:rPr kumimoji="1" lang="ja-JP" altLang="en-US" dirty="0" smtClean="0">
                <a:latin typeface="MS Mincho"/>
                <a:ea typeface="MS Mincho"/>
              </a:rPr>
              <a:t>◆ </a:t>
            </a:r>
            <a:r>
              <a:rPr kumimoji="1" lang="ja-JP" altLang="en-US" u="sng" dirty="0" smtClean="0"/>
              <a:t>重力波による摂動を受けた計量</a:t>
            </a:r>
            <a:endParaRPr kumimoji="1" lang="ja-JP" altLang="en-US" u="sng" dirty="0"/>
          </a:p>
        </p:txBody>
      </p:sp>
      <p:sp>
        <p:nvSpPr>
          <p:cNvPr id="18" name="テキスト ボックス 17"/>
          <p:cNvSpPr txBox="1"/>
          <p:nvPr/>
        </p:nvSpPr>
        <p:spPr>
          <a:xfrm>
            <a:off x="634368" y="2702478"/>
            <a:ext cx="2534668" cy="369332"/>
          </a:xfrm>
          <a:prstGeom prst="rect">
            <a:avLst/>
          </a:prstGeom>
          <a:noFill/>
        </p:spPr>
        <p:txBody>
          <a:bodyPr wrap="none" rtlCol="0">
            <a:spAutoFit/>
          </a:bodyPr>
          <a:lstStyle/>
          <a:p>
            <a:r>
              <a:rPr kumimoji="1" lang="ja-JP" altLang="en-US" dirty="0" smtClean="0"/>
              <a:t>トレースレス</a:t>
            </a:r>
            <a:r>
              <a:rPr kumimoji="1" lang="en-US" altLang="ja-JP" dirty="0" smtClean="0"/>
              <a:t>                     ,</a:t>
            </a:r>
            <a:endParaRPr kumimoji="1" lang="ja-JP" altLang="en-US" dirty="0"/>
          </a:p>
        </p:txBody>
      </p:sp>
      <p:sp>
        <p:nvSpPr>
          <p:cNvPr id="19" name="正方形/長方形 18"/>
          <p:cNvSpPr/>
          <p:nvPr/>
        </p:nvSpPr>
        <p:spPr>
          <a:xfrm>
            <a:off x="428596" y="1643050"/>
            <a:ext cx="6357982" cy="7143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3143240" y="2714620"/>
            <a:ext cx="2026517" cy="369332"/>
          </a:xfrm>
          <a:prstGeom prst="rect">
            <a:avLst/>
          </a:prstGeom>
          <a:noFill/>
        </p:spPr>
        <p:txBody>
          <a:bodyPr wrap="none" rtlCol="0">
            <a:spAutoFit/>
          </a:bodyPr>
          <a:lstStyle/>
          <a:p>
            <a:r>
              <a:rPr lang="ja-JP" altLang="en-US" dirty="0" smtClean="0"/>
              <a:t>縦波</a:t>
            </a:r>
            <a:r>
              <a:rPr kumimoji="1" lang="en-US" altLang="ja-JP" dirty="0" smtClean="0"/>
              <a:t>                         .</a:t>
            </a:r>
            <a:endParaRPr kumimoji="1" lang="ja-JP" altLang="en-US" dirty="0"/>
          </a:p>
        </p:txBody>
      </p:sp>
      <p:pic>
        <p:nvPicPr>
          <p:cNvPr id="21" name="図 20" descr="txp_fig.bmp"/>
          <p:cNvPicPr>
            <a:picLocks noChangeAspect="1"/>
          </p:cNvPicPr>
          <p:nvPr>
            <p:custDataLst>
              <p:tags r:id="rId2"/>
            </p:custDataLst>
          </p:nvPr>
        </p:nvPicPr>
        <p:blipFill>
          <a:blip r:embed="rId8" cstate="print">
            <a:lum/>
          </a:blip>
          <a:stretch>
            <a:fillRect/>
          </a:stretch>
        </p:blipFill>
        <p:spPr>
          <a:xfrm>
            <a:off x="2071670" y="2707307"/>
            <a:ext cx="857256" cy="364503"/>
          </a:xfrm>
          <a:prstGeom prst="rect">
            <a:avLst/>
          </a:prstGeom>
        </p:spPr>
      </p:pic>
      <p:pic>
        <p:nvPicPr>
          <p:cNvPr id="22" name="図 21" descr="txp_fig.bmp"/>
          <p:cNvPicPr>
            <a:picLocks noChangeAspect="1"/>
          </p:cNvPicPr>
          <p:nvPr>
            <p:custDataLst>
              <p:tags r:id="rId3"/>
            </p:custDataLst>
          </p:nvPr>
        </p:nvPicPr>
        <p:blipFill>
          <a:blip r:embed="rId9" cstate="print">
            <a:lum/>
          </a:blip>
          <a:stretch>
            <a:fillRect/>
          </a:stretch>
        </p:blipFill>
        <p:spPr>
          <a:xfrm>
            <a:off x="3929058" y="2714620"/>
            <a:ext cx="1071570" cy="386152"/>
          </a:xfrm>
          <a:prstGeom prst="rect">
            <a:avLst/>
          </a:prstGeom>
        </p:spPr>
      </p:pic>
      <p:sp>
        <p:nvSpPr>
          <p:cNvPr id="23" name="テキスト ボックス 22"/>
          <p:cNvSpPr txBox="1"/>
          <p:nvPr/>
        </p:nvSpPr>
        <p:spPr>
          <a:xfrm>
            <a:off x="427499" y="3571876"/>
            <a:ext cx="4204997" cy="369332"/>
          </a:xfrm>
          <a:prstGeom prst="rect">
            <a:avLst/>
          </a:prstGeom>
          <a:noFill/>
        </p:spPr>
        <p:txBody>
          <a:bodyPr wrap="none" rtlCol="0">
            <a:spAutoFit/>
          </a:bodyPr>
          <a:lstStyle/>
          <a:p>
            <a:r>
              <a:rPr kumimoji="1" lang="en-US" altLang="ja-JP" dirty="0" smtClean="0">
                <a:latin typeface="MS Mincho"/>
                <a:ea typeface="MS Mincho"/>
              </a:rPr>
              <a:t>◆ </a:t>
            </a:r>
            <a:r>
              <a:rPr kumimoji="1" lang="en-US" altLang="ja-JP" u="sng" dirty="0" smtClean="0"/>
              <a:t>2</a:t>
            </a:r>
            <a:r>
              <a:rPr kumimoji="1" lang="ja-JP" altLang="en-US" u="sng" dirty="0" err="1" smtClean="0"/>
              <a:t>つの</a:t>
            </a:r>
            <a:r>
              <a:rPr lang="ja-JP" altLang="en-US" u="sng" dirty="0" err="1"/>
              <a:t>偏</a:t>
            </a:r>
            <a:r>
              <a:rPr lang="ja-JP" altLang="en-US" u="sng" dirty="0" smtClean="0"/>
              <a:t>極成分　（＋モード、</a:t>
            </a:r>
            <a:r>
              <a:rPr lang="en-US" altLang="ja-JP" u="sng" dirty="0" smtClean="0"/>
              <a:t>×</a:t>
            </a:r>
            <a:r>
              <a:rPr lang="ja-JP" altLang="en-US" u="sng" dirty="0" smtClean="0"/>
              <a:t>モード）</a:t>
            </a:r>
            <a:endParaRPr kumimoji="1" lang="ja-JP" altLang="en-US" u="sng" dirty="0"/>
          </a:p>
        </p:txBody>
      </p:sp>
      <p:pic>
        <p:nvPicPr>
          <p:cNvPr id="24" name="図 23" descr="txp_fig.bmp"/>
          <p:cNvPicPr>
            <a:picLocks noChangeAspect="1"/>
          </p:cNvPicPr>
          <p:nvPr>
            <p:custDataLst>
              <p:tags r:id="rId4"/>
            </p:custDataLst>
          </p:nvPr>
        </p:nvPicPr>
        <p:blipFill>
          <a:blip r:embed="rId10" cstate="print">
            <a:lum/>
          </a:blip>
          <a:stretch>
            <a:fillRect/>
          </a:stretch>
        </p:blipFill>
        <p:spPr>
          <a:xfrm>
            <a:off x="740349" y="4142868"/>
            <a:ext cx="5546163" cy="713661"/>
          </a:xfrm>
          <a:prstGeom prst="rect">
            <a:avLst/>
          </a:prstGeom>
        </p:spPr>
      </p:pic>
      <p:sp>
        <p:nvSpPr>
          <p:cNvPr id="25" name="正方形/長方形 24"/>
          <p:cNvSpPr/>
          <p:nvPr/>
        </p:nvSpPr>
        <p:spPr>
          <a:xfrm>
            <a:off x="500034" y="4000504"/>
            <a:ext cx="6143668" cy="92869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6" name="図 25" descr="txp_fig.bmp"/>
          <p:cNvPicPr>
            <a:picLocks noChangeAspect="1"/>
          </p:cNvPicPr>
          <p:nvPr>
            <p:custDataLst>
              <p:tags r:id="rId5"/>
            </p:custDataLst>
          </p:nvPr>
        </p:nvPicPr>
        <p:blipFill>
          <a:blip r:embed="rId11" cstate="print">
            <a:lum/>
          </a:blip>
          <a:stretch>
            <a:fillRect/>
          </a:stretch>
        </p:blipFill>
        <p:spPr>
          <a:xfrm>
            <a:off x="857224" y="5671187"/>
            <a:ext cx="7500990" cy="329581"/>
          </a:xfrm>
          <a:prstGeom prst="rect">
            <a:avLst/>
          </a:prstGeom>
        </p:spPr>
      </p:pic>
      <p:sp>
        <p:nvSpPr>
          <p:cNvPr id="27" name="テキスト ボックス 26"/>
          <p:cNvSpPr txBox="1"/>
          <p:nvPr/>
        </p:nvSpPr>
        <p:spPr>
          <a:xfrm>
            <a:off x="441726" y="5143512"/>
            <a:ext cx="4554452" cy="369332"/>
          </a:xfrm>
          <a:prstGeom prst="rect">
            <a:avLst/>
          </a:prstGeom>
          <a:noFill/>
        </p:spPr>
        <p:txBody>
          <a:bodyPr wrap="none" rtlCol="0">
            <a:spAutoFit/>
          </a:bodyPr>
          <a:lstStyle/>
          <a:p>
            <a:r>
              <a:rPr kumimoji="1" lang="en-US" altLang="ja-JP" dirty="0" smtClean="0">
                <a:latin typeface="MS Mincho"/>
                <a:ea typeface="MS Mincho"/>
              </a:rPr>
              <a:t>※</a:t>
            </a:r>
            <a:r>
              <a:rPr lang="ja-JP" altLang="en-US" dirty="0">
                <a:latin typeface="MS Mincho"/>
                <a:ea typeface="MS Mincho"/>
              </a:rPr>
              <a:t> </a:t>
            </a:r>
            <a:r>
              <a:rPr lang="ja-JP" altLang="en-US" dirty="0" smtClean="0">
                <a:latin typeface="ＭＳ Ｐゴシック" pitchFamily="50" charset="-128"/>
                <a:ea typeface="ＭＳ Ｐゴシック" pitchFamily="50" charset="-128"/>
              </a:rPr>
              <a:t>重力波の進行方向を</a:t>
            </a:r>
            <a:r>
              <a:rPr lang="en-US" altLang="ja-JP" dirty="0" smtClean="0">
                <a:latin typeface="ＭＳ Ｐゴシック" pitchFamily="50" charset="-128"/>
                <a:ea typeface="ＭＳ Ｐゴシック" pitchFamily="50" charset="-128"/>
              </a:rPr>
              <a:t>z</a:t>
            </a:r>
            <a:r>
              <a:rPr lang="ja-JP" altLang="en-US" dirty="0" smtClean="0">
                <a:latin typeface="ＭＳ Ｐゴシック" pitchFamily="50" charset="-128"/>
                <a:ea typeface="ＭＳ Ｐゴシック" pitchFamily="50" charset="-128"/>
              </a:rPr>
              <a:t>軸方向とした場合、</a:t>
            </a:r>
            <a:endParaRPr kumimoji="1" lang="ja-JP" altLang="en-US" dirty="0">
              <a:latin typeface="ＭＳ Ｐゴシック" pitchFamily="50" charset="-128"/>
              <a:ea typeface="ＭＳ Ｐゴシック" pitchFamily="50" charset="-128"/>
            </a:endParaRPr>
          </a:p>
        </p:txBody>
      </p:sp>
      <p:sp>
        <p:nvSpPr>
          <p:cNvPr id="28" name="円/楕円 27"/>
          <p:cNvSpPr/>
          <p:nvPr/>
        </p:nvSpPr>
        <p:spPr>
          <a:xfrm>
            <a:off x="3000364" y="1643050"/>
            <a:ext cx="1000132" cy="7143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p:cNvSpPr txBox="1"/>
          <p:nvPr/>
        </p:nvSpPr>
        <p:spPr>
          <a:xfrm>
            <a:off x="5067763" y="3357562"/>
            <a:ext cx="3861955" cy="369332"/>
          </a:xfrm>
          <a:prstGeom prst="rect">
            <a:avLst/>
          </a:prstGeom>
          <a:noFill/>
        </p:spPr>
        <p:txBody>
          <a:bodyPr wrap="none" rtlCol="0">
            <a:spAutoFit/>
          </a:bodyPr>
          <a:lstStyle/>
          <a:p>
            <a:r>
              <a:rPr lang="ja-JP" altLang="en-US" b="1" dirty="0" smtClean="0"/>
              <a:t>基本的には膨張していない場合と同じ</a:t>
            </a:r>
            <a:endParaRPr kumimoji="1" lang="ja-JP" altLang="en-US" b="1" dirty="0"/>
          </a:p>
        </p:txBody>
      </p:sp>
      <p:sp>
        <p:nvSpPr>
          <p:cNvPr id="30" name="正方形/長方形 29"/>
          <p:cNvSpPr/>
          <p:nvPr/>
        </p:nvSpPr>
        <p:spPr>
          <a:xfrm>
            <a:off x="5072066" y="3286124"/>
            <a:ext cx="3857652" cy="42862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図 41" descr="txp_fig.bmp"/>
          <p:cNvPicPr>
            <a:picLocks noChangeAspect="1"/>
          </p:cNvPicPr>
          <p:nvPr>
            <p:custDataLst>
              <p:tags r:id="rId1"/>
            </p:custDataLst>
          </p:nvPr>
        </p:nvPicPr>
        <p:blipFill>
          <a:blip r:embed="rId12" cstate="print">
            <a:lum/>
          </a:blip>
          <a:stretch>
            <a:fillRect/>
          </a:stretch>
        </p:blipFill>
        <p:spPr>
          <a:xfrm>
            <a:off x="748664" y="1880295"/>
            <a:ext cx="6466542" cy="688504"/>
          </a:xfrm>
          <a:prstGeom prst="rect">
            <a:avLst/>
          </a:prstGeom>
        </p:spPr>
      </p:pic>
      <p:cxnSp>
        <p:nvCxnSpPr>
          <p:cNvPr id="10" name="直線コネクタ 9"/>
          <p:cNvCxnSpPr/>
          <p:nvPr/>
        </p:nvCxnSpPr>
        <p:spPr>
          <a:xfrm>
            <a:off x="142844" y="6357958"/>
            <a:ext cx="8858312" cy="1588"/>
          </a:xfrm>
          <a:prstGeom prst="line">
            <a:avLst/>
          </a:prstGeom>
          <a:ln w="12700" cmpd="tri">
            <a:solidFill>
              <a:srgbClr val="002060"/>
            </a:solidFill>
            <a:prstDash val="sysDot"/>
          </a:ln>
        </p:spPr>
        <p:style>
          <a:lnRef idx="1">
            <a:schemeClr val="accent1"/>
          </a:lnRef>
          <a:fillRef idx="0">
            <a:schemeClr val="accent1"/>
          </a:fillRef>
          <a:effectRef idx="0">
            <a:schemeClr val="accent1"/>
          </a:effectRef>
          <a:fontRef idx="minor">
            <a:schemeClr val="tx1"/>
          </a:fontRef>
        </p:style>
      </p:cxnSp>
      <p:sp>
        <p:nvSpPr>
          <p:cNvPr id="11" name="正方形/長方形 10"/>
          <p:cNvSpPr/>
          <p:nvPr/>
        </p:nvSpPr>
        <p:spPr>
          <a:xfrm>
            <a:off x="71406" y="71438"/>
            <a:ext cx="9001188" cy="714356"/>
          </a:xfrm>
          <a:prstGeom prst="rect">
            <a:avLst/>
          </a:prstGeom>
          <a:solidFill>
            <a:srgbClr val="00206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smtClean="0"/>
              <a:t>膨張宇宙における重力波の発展</a:t>
            </a:r>
            <a:endParaRPr kumimoji="1" lang="ja-JP" altLang="en-US" sz="2400" b="1" dirty="0"/>
          </a:p>
        </p:txBody>
      </p:sp>
      <p:sp>
        <p:nvSpPr>
          <p:cNvPr id="4" name="日付プレースホルダ 3"/>
          <p:cNvSpPr>
            <a:spLocks noGrp="1"/>
          </p:cNvSpPr>
          <p:nvPr>
            <p:ph type="dt" sz="half" idx="10"/>
          </p:nvPr>
        </p:nvSpPr>
        <p:spPr/>
        <p:txBody>
          <a:bodyPr/>
          <a:lstStyle/>
          <a:p>
            <a:r>
              <a:rPr kumimoji="1" lang="en-US" altLang="ja-JP" smtClean="0"/>
              <a:t>2009/12/4</a:t>
            </a:r>
            <a:endParaRPr kumimoji="1" lang="ja-JP" altLang="en-US"/>
          </a:p>
        </p:txBody>
      </p:sp>
      <p:sp>
        <p:nvSpPr>
          <p:cNvPr id="5" name="スライド番号プレースホルダ 4"/>
          <p:cNvSpPr>
            <a:spLocks noGrp="1"/>
          </p:cNvSpPr>
          <p:nvPr>
            <p:ph type="sldNum" sz="quarter" idx="12"/>
          </p:nvPr>
        </p:nvSpPr>
        <p:spPr>
          <a:xfrm>
            <a:off x="6643702" y="285728"/>
            <a:ext cx="2133600" cy="365125"/>
          </a:xfrm>
        </p:spPr>
        <p:txBody>
          <a:bodyPr/>
          <a:lstStyle/>
          <a:p>
            <a:fld id="{D2D8002D-B5B0-4BAC-B1F6-782DDCCE6D9C}" type="slidenum">
              <a:rPr kumimoji="1" lang="ja-JP" altLang="en-US" sz="3200" smtClean="0">
                <a:solidFill>
                  <a:schemeClr val="bg1"/>
                </a:solidFill>
              </a:rPr>
              <a:pPr/>
              <a:t>27</a:t>
            </a:fld>
            <a:endParaRPr kumimoji="1" lang="ja-JP" altLang="en-US" sz="3200" dirty="0">
              <a:solidFill>
                <a:schemeClr val="bg1"/>
              </a:solidFill>
            </a:endParaRPr>
          </a:p>
        </p:txBody>
      </p:sp>
      <p:sp>
        <p:nvSpPr>
          <p:cNvPr id="6" name="フッター プレースホルダ 5"/>
          <p:cNvSpPr>
            <a:spLocks noGrp="1"/>
          </p:cNvSpPr>
          <p:nvPr>
            <p:ph type="ftr" sz="quarter" idx="11"/>
          </p:nvPr>
        </p:nvSpPr>
        <p:spPr/>
        <p:txBody>
          <a:bodyPr/>
          <a:lstStyle/>
          <a:p>
            <a:r>
              <a:rPr kumimoji="1" lang="zh-CN" altLang="en-US" smtClean="0"/>
              <a:t>重力波研究交流会</a:t>
            </a:r>
            <a:endParaRPr kumimoji="1" lang="ja-JP" altLang="en-US"/>
          </a:p>
        </p:txBody>
      </p:sp>
      <p:sp>
        <p:nvSpPr>
          <p:cNvPr id="16" name="正方形/長方形 15"/>
          <p:cNvSpPr/>
          <p:nvPr/>
        </p:nvSpPr>
        <p:spPr>
          <a:xfrm>
            <a:off x="357158" y="3500438"/>
            <a:ext cx="2000264" cy="642942"/>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304214" y="1440878"/>
            <a:ext cx="1569660" cy="369332"/>
          </a:xfrm>
          <a:prstGeom prst="rect">
            <a:avLst/>
          </a:prstGeom>
          <a:noFill/>
        </p:spPr>
        <p:txBody>
          <a:bodyPr wrap="none" rtlCol="0">
            <a:spAutoFit/>
          </a:bodyPr>
          <a:lstStyle/>
          <a:p>
            <a:r>
              <a:rPr kumimoji="1" lang="ja-JP" altLang="en-US" dirty="0" smtClean="0">
                <a:latin typeface="MS Mincho"/>
                <a:ea typeface="MS Mincho"/>
              </a:rPr>
              <a:t>◆</a:t>
            </a:r>
            <a:r>
              <a:rPr kumimoji="1" lang="ja-JP" altLang="en-US" u="sng" dirty="0" smtClean="0"/>
              <a:t>発展方程式</a:t>
            </a:r>
            <a:endParaRPr kumimoji="1" lang="ja-JP" altLang="en-US" u="sng" dirty="0"/>
          </a:p>
        </p:txBody>
      </p:sp>
      <p:sp>
        <p:nvSpPr>
          <p:cNvPr id="19" name="テキスト ボックス 18"/>
          <p:cNvSpPr txBox="1"/>
          <p:nvPr/>
        </p:nvSpPr>
        <p:spPr>
          <a:xfrm>
            <a:off x="285720" y="2857496"/>
            <a:ext cx="7034298" cy="338554"/>
          </a:xfrm>
          <a:prstGeom prst="rect">
            <a:avLst/>
          </a:prstGeom>
          <a:noFill/>
        </p:spPr>
        <p:txBody>
          <a:bodyPr wrap="none" rtlCol="0">
            <a:spAutoFit/>
          </a:bodyPr>
          <a:lstStyle/>
          <a:p>
            <a:r>
              <a:rPr lang="ja-JP" altLang="en-US" sz="1600" dirty="0" smtClean="0">
                <a:latin typeface="MS Mincho"/>
                <a:ea typeface="MS Mincho"/>
              </a:rPr>
              <a:t>▶ 「</a:t>
            </a:r>
            <a:r>
              <a:rPr lang="ja-JP" altLang="en-US" sz="1600" dirty="0" smtClean="0"/>
              <a:t>波長」が膨張に伴って赤方偏移し、「振幅」はホライズンの内側で減衰する。</a:t>
            </a:r>
            <a:endParaRPr lang="en-US" altLang="ja-JP" sz="1600" dirty="0" smtClean="0"/>
          </a:p>
        </p:txBody>
      </p:sp>
      <p:sp>
        <p:nvSpPr>
          <p:cNvPr id="20" name="正方形/長方形 19"/>
          <p:cNvSpPr/>
          <p:nvPr/>
        </p:nvSpPr>
        <p:spPr>
          <a:xfrm>
            <a:off x="1571604" y="1953086"/>
            <a:ext cx="1071570" cy="57150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3000364" y="1857364"/>
            <a:ext cx="785818" cy="8572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2" name="直線矢印コネクタ 21"/>
          <p:cNvCxnSpPr/>
          <p:nvPr/>
        </p:nvCxnSpPr>
        <p:spPr>
          <a:xfrm>
            <a:off x="785786" y="6000768"/>
            <a:ext cx="7643866" cy="7143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3" name="図 22" descr="txp_fig.bmp"/>
          <p:cNvPicPr>
            <a:picLocks noChangeAspect="1"/>
          </p:cNvPicPr>
          <p:nvPr>
            <p:custDataLst>
              <p:tags r:id="rId2"/>
            </p:custDataLst>
          </p:nvPr>
        </p:nvPicPr>
        <p:blipFill>
          <a:blip r:embed="rId13" cstate="print">
            <a:lum/>
          </a:blip>
          <a:stretch>
            <a:fillRect/>
          </a:stretch>
        </p:blipFill>
        <p:spPr>
          <a:xfrm>
            <a:off x="8286776" y="5786454"/>
            <a:ext cx="500066" cy="217307"/>
          </a:xfrm>
          <a:prstGeom prst="rect">
            <a:avLst/>
          </a:prstGeom>
        </p:spPr>
      </p:pic>
      <p:cxnSp>
        <p:nvCxnSpPr>
          <p:cNvPr id="24" name="直線コネクタ 23"/>
          <p:cNvCxnSpPr/>
          <p:nvPr/>
        </p:nvCxnSpPr>
        <p:spPr>
          <a:xfrm>
            <a:off x="785786" y="5643578"/>
            <a:ext cx="2214578" cy="1588"/>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flipV="1">
            <a:off x="3000364" y="5357826"/>
            <a:ext cx="500066" cy="285752"/>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rot="5400000" flipH="1" flipV="1">
            <a:off x="3500430" y="3786190"/>
            <a:ext cx="1571636" cy="1571636"/>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flipV="1">
            <a:off x="5072066" y="3357562"/>
            <a:ext cx="1357322" cy="428628"/>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rot="5400000">
            <a:off x="1785919" y="4786323"/>
            <a:ext cx="2428891" cy="1588"/>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rot="5400000">
            <a:off x="2285190" y="4785528"/>
            <a:ext cx="2428891" cy="1588"/>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rot="5400000">
            <a:off x="3856826" y="4785528"/>
            <a:ext cx="2428891" cy="1588"/>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flipV="1">
            <a:off x="1142976" y="3857628"/>
            <a:ext cx="5357850" cy="192882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32" name="テキスト ボックス 31"/>
          <p:cNvSpPr txBox="1"/>
          <p:nvPr/>
        </p:nvSpPr>
        <p:spPr>
          <a:xfrm>
            <a:off x="428596" y="3488296"/>
            <a:ext cx="1953805" cy="369332"/>
          </a:xfrm>
          <a:prstGeom prst="rect">
            <a:avLst/>
          </a:prstGeom>
          <a:noFill/>
        </p:spPr>
        <p:txBody>
          <a:bodyPr wrap="none" rtlCol="0">
            <a:spAutoFit/>
          </a:bodyPr>
          <a:lstStyle/>
          <a:p>
            <a:r>
              <a:rPr kumimoji="1" lang="en-US" altLang="ja-JP" dirty="0" err="1" smtClean="0"/>
              <a:t>Superhorizon</a:t>
            </a:r>
            <a:r>
              <a:rPr kumimoji="1" lang="en-US" altLang="ja-JP" dirty="0" smtClean="0"/>
              <a:t> scale</a:t>
            </a:r>
            <a:endParaRPr kumimoji="1" lang="ja-JP" altLang="en-US" dirty="0"/>
          </a:p>
        </p:txBody>
      </p:sp>
      <p:sp>
        <p:nvSpPr>
          <p:cNvPr id="33" name="テキスト ボックス 32"/>
          <p:cNvSpPr txBox="1"/>
          <p:nvPr/>
        </p:nvSpPr>
        <p:spPr>
          <a:xfrm>
            <a:off x="785786" y="4264231"/>
            <a:ext cx="1441420" cy="307777"/>
          </a:xfrm>
          <a:prstGeom prst="rect">
            <a:avLst/>
          </a:prstGeom>
          <a:noFill/>
        </p:spPr>
        <p:txBody>
          <a:bodyPr wrap="none" rtlCol="0">
            <a:spAutoFit/>
          </a:bodyPr>
          <a:lstStyle/>
          <a:p>
            <a:r>
              <a:rPr lang="ja-JP" altLang="en-US" sz="1400" dirty="0" smtClean="0"/>
              <a:t>「摩擦項」が優勢</a:t>
            </a:r>
            <a:endParaRPr kumimoji="1" lang="ja-JP" altLang="en-US" sz="1400" dirty="0"/>
          </a:p>
        </p:txBody>
      </p:sp>
      <p:pic>
        <p:nvPicPr>
          <p:cNvPr id="34" name="図 33" descr="txp_fig.bmp"/>
          <p:cNvPicPr>
            <a:picLocks noChangeAspect="1"/>
          </p:cNvPicPr>
          <p:nvPr>
            <p:custDataLst>
              <p:tags r:id="rId3"/>
            </p:custDataLst>
          </p:nvPr>
        </p:nvPicPr>
        <p:blipFill>
          <a:blip r:embed="rId14">
            <a:lum/>
          </a:blip>
          <a:stretch>
            <a:fillRect/>
          </a:stretch>
        </p:blipFill>
        <p:spPr>
          <a:xfrm>
            <a:off x="714348" y="4643446"/>
            <a:ext cx="1668530" cy="571504"/>
          </a:xfrm>
          <a:prstGeom prst="rect">
            <a:avLst/>
          </a:prstGeom>
        </p:spPr>
      </p:pic>
      <p:sp>
        <p:nvSpPr>
          <p:cNvPr id="35" name="正方形/長方形 34"/>
          <p:cNvSpPr/>
          <p:nvPr/>
        </p:nvSpPr>
        <p:spPr>
          <a:xfrm>
            <a:off x="5547153" y="4357694"/>
            <a:ext cx="2000264" cy="642942"/>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テキスト ボックス 35"/>
          <p:cNvSpPr txBox="1"/>
          <p:nvPr/>
        </p:nvSpPr>
        <p:spPr>
          <a:xfrm>
            <a:off x="5618591" y="4345552"/>
            <a:ext cx="1758238" cy="369332"/>
          </a:xfrm>
          <a:prstGeom prst="rect">
            <a:avLst/>
          </a:prstGeom>
          <a:noFill/>
        </p:spPr>
        <p:txBody>
          <a:bodyPr wrap="none" rtlCol="0">
            <a:spAutoFit/>
          </a:bodyPr>
          <a:lstStyle/>
          <a:p>
            <a:r>
              <a:rPr kumimoji="1" lang="en-US" altLang="ja-JP" dirty="0" err="1" smtClean="0"/>
              <a:t>Subhorizon</a:t>
            </a:r>
            <a:r>
              <a:rPr kumimoji="1" lang="en-US" altLang="ja-JP" dirty="0" smtClean="0"/>
              <a:t> scale</a:t>
            </a:r>
            <a:endParaRPr kumimoji="1" lang="ja-JP" altLang="en-US" dirty="0"/>
          </a:p>
        </p:txBody>
      </p:sp>
      <p:sp>
        <p:nvSpPr>
          <p:cNvPr id="37" name="テキスト ボックス 36"/>
          <p:cNvSpPr txBox="1"/>
          <p:nvPr/>
        </p:nvSpPr>
        <p:spPr>
          <a:xfrm>
            <a:off x="5975781" y="5121487"/>
            <a:ext cx="1800493" cy="307777"/>
          </a:xfrm>
          <a:prstGeom prst="rect">
            <a:avLst/>
          </a:prstGeom>
          <a:noFill/>
        </p:spPr>
        <p:txBody>
          <a:bodyPr wrap="none" rtlCol="0">
            <a:spAutoFit/>
          </a:bodyPr>
          <a:lstStyle/>
          <a:p>
            <a:r>
              <a:rPr lang="ja-JP" altLang="en-US" sz="1400" dirty="0" smtClean="0"/>
              <a:t>「復元力の項」が優勢</a:t>
            </a:r>
            <a:endParaRPr kumimoji="1" lang="ja-JP" altLang="en-US" sz="1400" dirty="0"/>
          </a:p>
        </p:txBody>
      </p:sp>
      <p:pic>
        <p:nvPicPr>
          <p:cNvPr id="38" name="図 37" descr="txp_fig.bmp"/>
          <p:cNvPicPr>
            <a:picLocks noChangeAspect="1"/>
          </p:cNvPicPr>
          <p:nvPr>
            <p:custDataLst>
              <p:tags r:id="rId4"/>
            </p:custDataLst>
          </p:nvPr>
        </p:nvPicPr>
        <p:blipFill>
          <a:blip r:embed="rId15">
            <a:lum/>
          </a:blip>
          <a:stretch>
            <a:fillRect/>
          </a:stretch>
        </p:blipFill>
        <p:spPr>
          <a:xfrm>
            <a:off x="5786446" y="5591643"/>
            <a:ext cx="1928826" cy="552001"/>
          </a:xfrm>
          <a:prstGeom prst="rect">
            <a:avLst/>
          </a:prstGeom>
        </p:spPr>
      </p:pic>
      <p:sp>
        <p:nvSpPr>
          <p:cNvPr id="39" name="角丸四角形吹き出し 38"/>
          <p:cNvSpPr/>
          <p:nvPr/>
        </p:nvSpPr>
        <p:spPr>
          <a:xfrm>
            <a:off x="7786710" y="4572008"/>
            <a:ext cx="1214446" cy="500066"/>
          </a:xfrm>
          <a:prstGeom prst="wedgeRoundRectCallout">
            <a:avLst>
              <a:gd name="adj1" fmla="val -47161"/>
              <a:gd name="adj2" fmla="val 142237"/>
              <a:gd name="adj3" fmla="val 16667"/>
            </a:avLst>
          </a:prstGeom>
          <a:no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テキスト ボックス 39"/>
          <p:cNvSpPr txBox="1"/>
          <p:nvPr/>
        </p:nvSpPr>
        <p:spPr>
          <a:xfrm>
            <a:off x="7819422" y="4714884"/>
            <a:ext cx="1210588" cy="276999"/>
          </a:xfrm>
          <a:prstGeom prst="rect">
            <a:avLst/>
          </a:prstGeom>
          <a:noFill/>
        </p:spPr>
        <p:txBody>
          <a:bodyPr wrap="none" rtlCol="0">
            <a:spAutoFit/>
          </a:bodyPr>
          <a:lstStyle/>
          <a:p>
            <a:r>
              <a:rPr kumimoji="1" lang="ja-JP" altLang="en-US" sz="1200" dirty="0" smtClean="0"/>
              <a:t>膨張によ</a:t>
            </a:r>
            <a:r>
              <a:rPr lang="ja-JP" altLang="en-US" sz="1200" dirty="0" smtClean="0"/>
              <a:t>る減衰</a:t>
            </a:r>
            <a:endParaRPr kumimoji="1" lang="en-US" altLang="ja-JP" sz="1200" dirty="0" smtClean="0"/>
          </a:p>
        </p:txBody>
      </p:sp>
      <p:pic>
        <p:nvPicPr>
          <p:cNvPr id="41" name="図 40" descr="txp_fig.bmp"/>
          <p:cNvPicPr>
            <a:picLocks noChangeAspect="1"/>
          </p:cNvPicPr>
          <p:nvPr>
            <p:custDataLst>
              <p:tags r:id="rId5"/>
            </p:custDataLst>
          </p:nvPr>
        </p:nvPicPr>
        <p:blipFill>
          <a:blip r:embed="rId16" cstate="print">
            <a:lum/>
          </a:blip>
          <a:stretch>
            <a:fillRect/>
          </a:stretch>
        </p:blipFill>
        <p:spPr>
          <a:xfrm>
            <a:off x="6692280" y="3714752"/>
            <a:ext cx="380050" cy="248604"/>
          </a:xfrm>
          <a:prstGeom prst="rect">
            <a:avLst/>
          </a:prstGeom>
        </p:spPr>
      </p:pic>
      <p:pic>
        <p:nvPicPr>
          <p:cNvPr id="43" name="図 42" descr="txp_fig.bmp"/>
          <p:cNvPicPr>
            <a:picLocks noChangeAspect="1"/>
          </p:cNvPicPr>
          <p:nvPr>
            <p:custDataLst>
              <p:tags r:id="rId6"/>
            </p:custDataLst>
          </p:nvPr>
        </p:nvPicPr>
        <p:blipFill>
          <a:blip r:embed="rId17" cstate="print">
            <a:clrChange>
              <a:clrFrom>
                <a:srgbClr val="FFFFFF"/>
              </a:clrFrom>
              <a:clrTo>
                <a:srgbClr val="FFFFFF">
                  <a:alpha val="0"/>
                </a:srgbClr>
              </a:clrTo>
            </a:clrChange>
            <a:lum/>
          </a:blip>
          <a:stretch>
            <a:fillRect/>
          </a:stretch>
        </p:blipFill>
        <p:spPr>
          <a:xfrm>
            <a:off x="628616" y="3877130"/>
            <a:ext cx="928693" cy="199005"/>
          </a:xfrm>
          <a:prstGeom prst="rect">
            <a:avLst/>
          </a:prstGeom>
          <a:noFill/>
        </p:spPr>
      </p:pic>
      <p:pic>
        <p:nvPicPr>
          <p:cNvPr id="44" name="図 43" descr="txp_fig.bmp"/>
          <p:cNvPicPr>
            <a:picLocks noChangeAspect="1"/>
          </p:cNvPicPr>
          <p:nvPr>
            <p:custDataLst>
              <p:tags r:id="rId7"/>
            </p:custDataLst>
          </p:nvPr>
        </p:nvPicPr>
        <p:blipFill>
          <a:blip r:embed="rId18" cstate="print">
            <a:clrChange>
              <a:clrFrom>
                <a:srgbClr val="FFFFFF"/>
              </a:clrFrom>
              <a:clrTo>
                <a:srgbClr val="FFFFFF">
                  <a:alpha val="0"/>
                </a:srgbClr>
              </a:clrTo>
            </a:clrChange>
            <a:lum/>
          </a:blip>
          <a:stretch>
            <a:fillRect/>
          </a:stretch>
        </p:blipFill>
        <p:spPr>
          <a:xfrm>
            <a:off x="5811464" y="4736483"/>
            <a:ext cx="928693" cy="199005"/>
          </a:xfrm>
          <a:prstGeom prst="rect">
            <a:avLst/>
          </a:prstGeom>
          <a:noFill/>
        </p:spPr>
      </p:pic>
      <p:sp>
        <p:nvSpPr>
          <p:cNvPr id="45" name="テキスト ボックス 44"/>
          <p:cNvSpPr txBox="1"/>
          <p:nvPr/>
        </p:nvSpPr>
        <p:spPr>
          <a:xfrm>
            <a:off x="7143769" y="3214686"/>
            <a:ext cx="2071701" cy="307777"/>
          </a:xfrm>
          <a:prstGeom prst="rect">
            <a:avLst/>
          </a:prstGeom>
          <a:noFill/>
        </p:spPr>
        <p:txBody>
          <a:bodyPr wrap="square" rtlCol="0">
            <a:spAutoFit/>
          </a:bodyPr>
          <a:lstStyle/>
          <a:p>
            <a:r>
              <a:rPr kumimoji="1" lang="en-US" altLang="ja-JP" sz="1400" dirty="0" smtClean="0"/>
              <a:t>Hubble Horizon</a:t>
            </a:r>
            <a:r>
              <a:rPr kumimoji="1" lang="ja-JP" altLang="en-US" sz="1400" dirty="0" smtClean="0"/>
              <a:t>スケール</a:t>
            </a:r>
            <a:endParaRPr kumimoji="1" lang="ja-JP" altLang="en-US" sz="1400" dirty="0"/>
          </a:p>
        </p:txBody>
      </p:sp>
      <p:sp>
        <p:nvSpPr>
          <p:cNvPr id="46" name="テキスト ボックス 45"/>
          <p:cNvSpPr txBox="1"/>
          <p:nvPr/>
        </p:nvSpPr>
        <p:spPr>
          <a:xfrm>
            <a:off x="7128000" y="3672000"/>
            <a:ext cx="1261884" cy="307777"/>
          </a:xfrm>
          <a:prstGeom prst="rect">
            <a:avLst/>
          </a:prstGeom>
          <a:noFill/>
        </p:spPr>
        <p:txBody>
          <a:bodyPr wrap="none" rtlCol="0">
            <a:spAutoFit/>
          </a:bodyPr>
          <a:lstStyle/>
          <a:p>
            <a:r>
              <a:rPr lang="ja-JP" altLang="en-US" sz="1400" dirty="0"/>
              <a:t>重力波の</a:t>
            </a:r>
            <a:r>
              <a:rPr lang="ja-JP" altLang="en-US" sz="1400" dirty="0" smtClean="0"/>
              <a:t>波長</a:t>
            </a:r>
            <a:endParaRPr kumimoji="1" lang="ja-JP" altLang="en-US" sz="1400" dirty="0"/>
          </a:p>
        </p:txBody>
      </p:sp>
      <p:pic>
        <p:nvPicPr>
          <p:cNvPr id="50" name="図 49" descr="txp_fig.bmp"/>
          <p:cNvPicPr>
            <a:picLocks noChangeAspect="1"/>
          </p:cNvPicPr>
          <p:nvPr>
            <p:custDataLst>
              <p:tags r:id="rId8"/>
            </p:custDataLst>
          </p:nvPr>
        </p:nvPicPr>
        <p:blipFill>
          <a:blip r:embed="rId19" cstate="print">
            <a:lum/>
          </a:blip>
          <a:stretch>
            <a:fillRect/>
          </a:stretch>
        </p:blipFill>
        <p:spPr>
          <a:xfrm>
            <a:off x="7500958" y="1822352"/>
            <a:ext cx="1357322" cy="358928"/>
          </a:xfrm>
          <a:prstGeom prst="rect">
            <a:avLst/>
          </a:prstGeom>
        </p:spPr>
      </p:pic>
      <p:sp>
        <p:nvSpPr>
          <p:cNvPr id="51" name="正方形/長方形 50"/>
          <p:cNvSpPr/>
          <p:nvPr/>
        </p:nvSpPr>
        <p:spPr>
          <a:xfrm>
            <a:off x="7429520" y="1679476"/>
            <a:ext cx="1500198" cy="57150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2" name="図 51" descr="txp_fig.bmp"/>
          <p:cNvPicPr>
            <a:picLocks noChangeAspect="1"/>
          </p:cNvPicPr>
          <p:nvPr>
            <p:custDataLst>
              <p:tags r:id="rId9"/>
            </p:custDataLst>
          </p:nvPr>
        </p:nvPicPr>
        <p:blipFill>
          <a:blip r:embed="rId20" cstate="print">
            <a:lum/>
          </a:blip>
          <a:stretch>
            <a:fillRect/>
          </a:stretch>
        </p:blipFill>
        <p:spPr>
          <a:xfrm>
            <a:off x="6500826" y="3214686"/>
            <a:ext cx="624278" cy="261117"/>
          </a:xfrm>
          <a:prstGeom prst="rect">
            <a:avLst/>
          </a:prstGeom>
        </p:spPr>
      </p:pic>
      <p:sp>
        <p:nvSpPr>
          <p:cNvPr id="53" name="テキスト ボックス 52"/>
          <p:cNvSpPr txBox="1"/>
          <p:nvPr/>
        </p:nvSpPr>
        <p:spPr>
          <a:xfrm>
            <a:off x="285720" y="1000108"/>
            <a:ext cx="6240811" cy="338554"/>
          </a:xfrm>
          <a:prstGeom prst="rect">
            <a:avLst/>
          </a:prstGeom>
          <a:noFill/>
        </p:spPr>
        <p:txBody>
          <a:bodyPr wrap="none" rtlCol="0">
            <a:spAutoFit/>
          </a:bodyPr>
          <a:lstStyle/>
          <a:p>
            <a:r>
              <a:rPr lang="ja-JP" altLang="en-US" sz="1600" dirty="0" smtClean="0">
                <a:latin typeface="MS Mincho"/>
                <a:ea typeface="MS Mincho"/>
              </a:rPr>
              <a:t>▶ </a:t>
            </a:r>
            <a:r>
              <a:rPr lang="en-US" altLang="ja-JP" sz="1600" dirty="0" smtClean="0">
                <a:latin typeface="+mn-ea"/>
              </a:rPr>
              <a:t>Einstein</a:t>
            </a:r>
            <a:r>
              <a:rPr lang="ja-JP" altLang="en-US" sz="1600" dirty="0" smtClean="0">
                <a:latin typeface="+mn-ea"/>
              </a:rPr>
              <a:t>方程式を先ほどの計量に対して　　　の１次までで書き下す。</a:t>
            </a:r>
            <a:endParaRPr lang="en-US" altLang="ja-JP" sz="1600" dirty="0" smtClean="0"/>
          </a:p>
        </p:txBody>
      </p:sp>
      <p:pic>
        <p:nvPicPr>
          <p:cNvPr id="54" name="図 53" descr="txp_fig.bmp"/>
          <p:cNvPicPr>
            <a:picLocks noChangeAspect="1"/>
          </p:cNvPicPr>
          <p:nvPr>
            <p:custDataLst>
              <p:tags r:id="rId10"/>
            </p:custDataLst>
          </p:nvPr>
        </p:nvPicPr>
        <p:blipFill>
          <a:blip r:embed="rId21">
            <a:lum/>
          </a:blip>
          <a:stretch>
            <a:fillRect/>
          </a:stretch>
        </p:blipFill>
        <p:spPr>
          <a:xfrm>
            <a:off x="4071934" y="1044000"/>
            <a:ext cx="172834" cy="214314"/>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線コネクタ 9"/>
          <p:cNvCxnSpPr/>
          <p:nvPr/>
        </p:nvCxnSpPr>
        <p:spPr>
          <a:xfrm>
            <a:off x="142844" y="6357958"/>
            <a:ext cx="8858312" cy="1588"/>
          </a:xfrm>
          <a:prstGeom prst="line">
            <a:avLst/>
          </a:prstGeom>
          <a:ln w="12700" cmpd="tri">
            <a:solidFill>
              <a:srgbClr val="002060"/>
            </a:solidFill>
            <a:prstDash val="sysDot"/>
          </a:ln>
        </p:spPr>
        <p:style>
          <a:lnRef idx="1">
            <a:schemeClr val="accent1"/>
          </a:lnRef>
          <a:fillRef idx="0">
            <a:schemeClr val="accent1"/>
          </a:fillRef>
          <a:effectRef idx="0">
            <a:schemeClr val="accent1"/>
          </a:effectRef>
          <a:fontRef idx="minor">
            <a:schemeClr val="tx1"/>
          </a:fontRef>
        </p:style>
      </p:cxnSp>
      <p:sp>
        <p:nvSpPr>
          <p:cNvPr id="11" name="正方形/長方形 10"/>
          <p:cNvSpPr/>
          <p:nvPr/>
        </p:nvSpPr>
        <p:spPr>
          <a:xfrm>
            <a:off x="71406" y="71438"/>
            <a:ext cx="9001188" cy="714356"/>
          </a:xfrm>
          <a:prstGeom prst="rect">
            <a:avLst/>
          </a:prstGeom>
          <a:solidFill>
            <a:srgbClr val="00206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t>宇宙背景重力波</a:t>
            </a:r>
            <a:endParaRPr kumimoji="1" lang="ja-JP" altLang="en-US" sz="2400" b="1" dirty="0"/>
          </a:p>
        </p:txBody>
      </p:sp>
      <p:sp>
        <p:nvSpPr>
          <p:cNvPr id="4" name="日付プレースホルダ 3"/>
          <p:cNvSpPr>
            <a:spLocks noGrp="1"/>
          </p:cNvSpPr>
          <p:nvPr>
            <p:ph type="dt" sz="half" idx="10"/>
          </p:nvPr>
        </p:nvSpPr>
        <p:spPr/>
        <p:txBody>
          <a:bodyPr/>
          <a:lstStyle/>
          <a:p>
            <a:r>
              <a:rPr kumimoji="1" lang="en-US" altLang="ja-JP" smtClean="0"/>
              <a:t>2009/12/4</a:t>
            </a:r>
            <a:endParaRPr kumimoji="1" lang="ja-JP" altLang="en-US"/>
          </a:p>
        </p:txBody>
      </p:sp>
      <p:sp>
        <p:nvSpPr>
          <p:cNvPr id="5" name="スライド番号プレースホルダ 4"/>
          <p:cNvSpPr>
            <a:spLocks noGrp="1"/>
          </p:cNvSpPr>
          <p:nvPr>
            <p:ph type="sldNum" sz="quarter" idx="12"/>
          </p:nvPr>
        </p:nvSpPr>
        <p:spPr>
          <a:xfrm>
            <a:off x="6643702" y="285728"/>
            <a:ext cx="2133600" cy="365125"/>
          </a:xfrm>
        </p:spPr>
        <p:txBody>
          <a:bodyPr/>
          <a:lstStyle/>
          <a:p>
            <a:fld id="{D2D8002D-B5B0-4BAC-B1F6-782DDCCE6D9C}" type="slidenum">
              <a:rPr kumimoji="1" lang="ja-JP" altLang="en-US" sz="3200" smtClean="0">
                <a:solidFill>
                  <a:schemeClr val="bg1"/>
                </a:solidFill>
              </a:rPr>
              <a:pPr/>
              <a:t>28</a:t>
            </a:fld>
            <a:endParaRPr kumimoji="1" lang="ja-JP" altLang="en-US" sz="3200" dirty="0">
              <a:solidFill>
                <a:schemeClr val="bg1"/>
              </a:solidFill>
            </a:endParaRPr>
          </a:p>
        </p:txBody>
      </p:sp>
      <p:sp>
        <p:nvSpPr>
          <p:cNvPr id="6" name="フッター プレースホルダ 5"/>
          <p:cNvSpPr>
            <a:spLocks noGrp="1"/>
          </p:cNvSpPr>
          <p:nvPr>
            <p:ph type="ftr" sz="quarter" idx="11"/>
          </p:nvPr>
        </p:nvSpPr>
        <p:spPr/>
        <p:txBody>
          <a:bodyPr/>
          <a:lstStyle/>
          <a:p>
            <a:r>
              <a:rPr kumimoji="1" lang="zh-CN" altLang="en-US" smtClean="0"/>
              <a:t>重力波研究交流会</a:t>
            </a:r>
            <a:endParaRPr kumimoji="1" lang="ja-JP" altLang="en-US"/>
          </a:p>
        </p:txBody>
      </p:sp>
      <p:sp>
        <p:nvSpPr>
          <p:cNvPr id="7" name="正方形/長方形 6"/>
          <p:cNvSpPr/>
          <p:nvPr/>
        </p:nvSpPr>
        <p:spPr>
          <a:xfrm>
            <a:off x="857224" y="2571744"/>
            <a:ext cx="7072362" cy="107157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214282" y="1845222"/>
            <a:ext cx="4059125" cy="307777"/>
          </a:xfrm>
          <a:prstGeom prst="rect">
            <a:avLst/>
          </a:prstGeom>
          <a:noFill/>
        </p:spPr>
        <p:txBody>
          <a:bodyPr wrap="none" rtlCol="0">
            <a:spAutoFit/>
          </a:bodyPr>
          <a:lstStyle/>
          <a:p>
            <a:r>
              <a:rPr kumimoji="1" lang="ja-JP" altLang="en-US" sz="1400" dirty="0" smtClean="0"/>
              <a:t>重力波の振幅を特徴付けるためによく用いられる量</a:t>
            </a:r>
            <a:endParaRPr kumimoji="1" lang="ja-JP" altLang="en-US" sz="1400" dirty="0"/>
          </a:p>
        </p:txBody>
      </p:sp>
      <p:sp>
        <p:nvSpPr>
          <p:cNvPr id="9" name="角丸四角形吹き出し 8"/>
          <p:cNvSpPr/>
          <p:nvPr/>
        </p:nvSpPr>
        <p:spPr>
          <a:xfrm>
            <a:off x="6235309" y="1928802"/>
            <a:ext cx="2857520" cy="500066"/>
          </a:xfrm>
          <a:prstGeom prst="wedgeRoundRectCallout">
            <a:avLst>
              <a:gd name="adj1" fmla="val -39549"/>
              <a:gd name="adj2" fmla="val 106265"/>
              <a:gd name="adj3" fmla="val 16667"/>
            </a:avLst>
          </a:prstGeom>
          <a:solidFill>
            <a:schemeClr val="bg1"/>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714348" y="2143116"/>
            <a:ext cx="4180953" cy="369332"/>
          </a:xfrm>
          <a:prstGeom prst="rect">
            <a:avLst/>
          </a:prstGeom>
          <a:noFill/>
        </p:spPr>
        <p:txBody>
          <a:bodyPr wrap="none" rtlCol="0">
            <a:spAutoFit/>
          </a:bodyPr>
          <a:lstStyle/>
          <a:p>
            <a:r>
              <a:rPr kumimoji="1" lang="ja-JP" altLang="en-US" dirty="0" smtClean="0">
                <a:latin typeface="MS Mincho"/>
                <a:ea typeface="MS Mincho"/>
              </a:rPr>
              <a:t>◆</a:t>
            </a:r>
            <a:r>
              <a:rPr kumimoji="1" lang="ja-JP" altLang="en-US" u="sng" dirty="0" smtClean="0"/>
              <a:t>重力波の密度パラメータ </a:t>
            </a:r>
            <a:r>
              <a:rPr lang="ja-JP" altLang="en-US" u="sng" dirty="0" smtClean="0"/>
              <a:t>（ </a:t>
            </a:r>
            <a:r>
              <a:rPr lang="en-US" altLang="ja-JP" u="sng" dirty="0" smtClean="0"/>
              <a:t>log f </a:t>
            </a:r>
            <a:r>
              <a:rPr lang="ja-JP" altLang="en-US" u="sng" dirty="0" smtClean="0"/>
              <a:t>あたり）</a:t>
            </a:r>
            <a:endParaRPr kumimoji="1" lang="ja-JP" altLang="en-US" u="sng" dirty="0"/>
          </a:p>
        </p:txBody>
      </p:sp>
      <p:pic>
        <p:nvPicPr>
          <p:cNvPr id="13" name="図 12" descr="txp_fig.bmp"/>
          <p:cNvPicPr>
            <a:picLocks noChangeAspect="1"/>
          </p:cNvPicPr>
          <p:nvPr>
            <p:custDataLst>
              <p:tags r:id="rId1"/>
            </p:custDataLst>
          </p:nvPr>
        </p:nvPicPr>
        <p:blipFill>
          <a:blip r:embed="rId6" cstate="print">
            <a:lum/>
          </a:blip>
          <a:stretch>
            <a:fillRect/>
          </a:stretch>
        </p:blipFill>
        <p:spPr>
          <a:xfrm>
            <a:off x="6378185" y="2047293"/>
            <a:ext cx="629601" cy="310137"/>
          </a:xfrm>
          <a:prstGeom prst="rect">
            <a:avLst/>
          </a:prstGeom>
        </p:spPr>
      </p:pic>
      <p:sp>
        <p:nvSpPr>
          <p:cNvPr id="14" name="テキスト ボックス 13"/>
          <p:cNvSpPr txBox="1"/>
          <p:nvPr/>
        </p:nvSpPr>
        <p:spPr>
          <a:xfrm>
            <a:off x="7164003" y="2049653"/>
            <a:ext cx="1980029" cy="307777"/>
          </a:xfrm>
          <a:prstGeom prst="rect">
            <a:avLst/>
          </a:prstGeom>
          <a:noFill/>
        </p:spPr>
        <p:txBody>
          <a:bodyPr wrap="none" rtlCol="0">
            <a:spAutoFit/>
          </a:bodyPr>
          <a:lstStyle/>
          <a:p>
            <a:r>
              <a:rPr kumimoji="1" lang="ja-JP" altLang="en-US" sz="1400" dirty="0" smtClean="0"/>
              <a:t>重力波の振幅（無次元）</a:t>
            </a:r>
            <a:endParaRPr kumimoji="1" lang="ja-JP" altLang="en-US" sz="1400" dirty="0"/>
          </a:p>
        </p:txBody>
      </p:sp>
      <p:pic>
        <p:nvPicPr>
          <p:cNvPr id="15" name="図 14" descr="txp_fig.bmp"/>
          <p:cNvPicPr>
            <a:picLocks noChangeAspect="1"/>
          </p:cNvPicPr>
          <p:nvPr>
            <p:custDataLst>
              <p:tags r:id="rId2"/>
            </p:custDataLst>
          </p:nvPr>
        </p:nvPicPr>
        <p:blipFill>
          <a:blip r:embed="rId7" cstate="print">
            <a:lum/>
          </a:blip>
          <a:stretch>
            <a:fillRect/>
          </a:stretch>
        </p:blipFill>
        <p:spPr>
          <a:xfrm>
            <a:off x="1174108" y="2750646"/>
            <a:ext cx="6469726" cy="749792"/>
          </a:xfrm>
          <a:prstGeom prst="rect">
            <a:avLst/>
          </a:prstGeom>
        </p:spPr>
      </p:pic>
      <p:sp>
        <p:nvSpPr>
          <p:cNvPr id="16" name="テキスト ボックス 15"/>
          <p:cNvSpPr txBox="1"/>
          <p:nvPr/>
        </p:nvSpPr>
        <p:spPr>
          <a:xfrm>
            <a:off x="238967" y="4857760"/>
            <a:ext cx="8470589" cy="1046440"/>
          </a:xfrm>
          <a:prstGeom prst="rect">
            <a:avLst/>
          </a:prstGeom>
          <a:noFill/>
        </p:spPr>
        <p:txBody>
          <a:bodyPr wrap="none" rtlCol="0">
            <a:spAutoFit/>
          </a:bodyPr>
          <a:lstStyle/>
          <a:p>
            <a:r>
              <a:rPr kumimoji="1" lang="ja-JP" altLang="en-US" dirty="0" smtClean="0"/>
              <a:t>　・　重力波のエネルギー</a:t>
            </a:r>
            <a:r>
              <a:rPr lang="ja-JP" altLang="en-US" dirty="0" smtClean="0"/>
              <a:t>密度</a:t>
            </a:r>
            <a:r>
              <a:rPr kumimoji="1" lang="ja-JP" altLang="en-US" dirty="0" smtClean="0"/>
              <a:t>は基本的に放射のエネルギー密度と同様の時間発展を</a:t>
            </a:r>
            <a:endParaRPr kumimoji="1" lang="en-US" altLang="ja-JP" dirty="0" smtClean="0"/>
          </a:p>
          <a:p>
            <a:r>
              <a:rPr kumimoji="1" lang="ja-JP" altLang="en-US" dirty="0" smtClean="0"/>
              <a:t>　　するので、放射の密度パラメー</a:t>
            </a:r>
            <a:r>
              <a:rPr lang="ja-JP" altLang="en-US" dirty="0" smtClean="0"/>
              <a:t>タ</a:t>
            </a:r>
            <a:r>
              <a:rPr kumimoji="1" lang="ja-JP" altLang="en-US" dirty="0" smtClean="0"/>
              <a:t>　　　　　で規格化しておくと便利。</a:t>
            </a:r>
            <a:endParaRPr kumimoji="1" lang="en-US" altLang="ja-JP" dirty="0" smtClean="0"/>
          </a:p>
          <a:p>
            <a:endParaRPr kumimoji="1" lang="en-US" altLang="ja-JP" sz="800" dirty="0" smtClean="0"/>
          </a:p>
          <a:p>
            <a:r>
              <a:rPr lang="ja-JP" altLang="en-US" dirty="0" smtClean="0"/>
              <a:t>　　　（重力波の膨張による減衰の効果はこの因子　　　　　　　　　　に含まれる。）</a:t>
            </a:r>
            <a:endParaRPr kumimoji="1" lang="ja-JP" altLang="en-US" dirty="0"/>
          </a:p>
        </p:txBody>
      </p:sp>
      <p:pic>
        <p:nvPicPr>
          <p:cNvPr id="17" name="図 16" descr="txp_fig.bmp"/>
          <p:cNvPicPr>
            <a:picLocks noChangeAspect="1"/>
          </p:cNvPicPr>
          <p:nvPr>
            <p:custDataLst>
              <p:tags r:id="rId3"/>
            </p:custDataLst>
          </p:nvPr>
        </p:nvPicPr>
        <p:blipFill>
          <a:blip r:embed="rId8" cstate="print">
            <a:lum/>
          </a:blip>
          <a:stretch>
            <a:fillRect/>
          </a:stretch>
        </p:blipFill>
        <p:spPr>
          <a:xfrm>
            <a:off x="3929058" y="5220335"/>
            <a:ext cx="500066" cy="220699"/>
          </a:xfrm>
          <a:prstGeom prst="rect">
            <a:avLst/>
          </a:prstGeom>
        </p:spPr>
      </p:pic>
      <p:pic>
        <p:nvPicPr>
          <p:cNvPr id="19" name="図 18" descr="txp_fig.bmp"/>
          <p:cNvPicPr>
            <a:picLocks noChangeAspect="1"/>
          </p:cNvPicPr>
          <p:nvPr>
            <p:custDataLst>
              <p:tags r:id="rId4"/>
            </p:custDataLst>
          </p:nvPr>
        </p:nvPicPr>
        <p:blipFill>
          <a:blip r:embed="rId9" cstate="print">
            <a:lum/>
          </a:blip>
          <a:stretch>
            <a:fillRect/>
          </a:stretch>
        </p:blipFill>
        <p:spPr>
          <a:xfrm>
            <a:off x="5214942" y="5547010"/>
            <a:ext cx="1408007" cy="279367"/>
          </a:xfrm>
          <a:prstGeom prst="rect">
            <a:avLst/>
          </a:prstGeom>
        </p:spPr>
      </p:pic>
      <p:sp>
        <p:nvSpPr>
          <p:cNvPr id="20" name="テキスト ボックス 19"/>
          <p:cNvSpPr txBox="1"/>
          <p:nvPr/>
        </p:nvSpPr>
        <p:spPr>
          <a:xfrm>
            <a:off x="270673" y="4059800"/>
            <a:ext cx="8605241" cy="646331"/>
          </a:xfrm>
          <a:prstGeom prst="rect">
            <a:avLst/>
          </a:prstGeom>
          <a:noFill/>
        </p:spPr>
        <p:txBody>
          <a:bodyPr wrap="none" rtlCol="0">
            <a:spAutoFit/>
          </a:bodyPr>
          <a:lstStyle/>
          <a:p>
            <a:r>
              <a:rPr kumimoji="1" lang="ja-JP" altLang="en-US" dirty="0" smtClean="0"/>
              <a:t>　・　現在観測される重力波のエネルギー密度は生成時のものに膨張による減衰因子を</a:t>
            </a:r>
            <a:endParaRPr kumimoji="1" lang="en-US" altLang="ja-JP" dirty="0" smtClean="0"/>
          </a:p>
          <a:p>
            <a:r>
              <a:rPr lang="ja-JP" altLang="en-US" dirty="0" smtClean="0"/>
              <a:t>　　かけたもの。</a:t>
            </a:r>
            <a:endParaRPr kumimoji="1" lang="ja-JP" alt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線コネクタ 9"/>
          <p:cNvCxnSpPr/>
          <p:nvPr/>
        </p:nvCxnSpPr>
        <p:spPr>
          <a:xfrm>
            <a:off x="142844" y="6357958"/>
            <a:ext cx="8858312" cy="1588"/>
          </a:xfrm>
          <a:prstGeom prst="line">
            <a:avLst/>
          </a:prstGeom>
          <a:ln w="12700" cmpd="tri">
            <a:solidFill>
              <a:srgbClr val="002060"/>
            </a:solidFill>
            <a:prstDash val="sysDot"/>
          </a:ln>
        </p:spPr>
        <p:style>
          <a:lnRef idx="1">
            <a:schemeClr val="accent1"/>
          </a:lnRef>
          <a:fillRef idx="0">
            <a:schemeClr val="accent1"/>
          </a:fillRef>
          <a:effectRef idx="0">
            <a:schemeClr val="accent1"/>
          </a:effectRef>
          <a:fontRef idx="minor">
            <a:schemeClr val="tx1"/>
          </a:fontRef>
        </p:style>
      </p:cxnSp>
      <p:sp>
        <p:nvSpPr>
          <p:cNvPr id="11" name="正方形/長方形 10"/>
          <p:cNvSpPr/>
          <p:nvPr/>
        </p:nvSpPr>
        <p:spPr>
          <a:xfrm>
            <a:off x="71406" y="71438"/>
            <a:ext cx="9001188" cy="714356"/>
          </a:xfrm>
          <a:prstGeom prst="rect">
            <a:avLst/>
          </a:prstGeom>
          <a:solidFill>
            <a:srgbClr val="00206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t>密度揺らぎ起源の重力波</a:t>
            </a:r>
            <a:endParaRPr kumimoji="1" lang="ja-JP" altLang="en-US" sz="2400" b="1" dirty="0"/>
          </a:p>
        </p:txBody>
      </p:sp>
      <p:sp>
        <p:nvSpPr>
          <p:cNvPr id="4" name="日付プレースホルダ 3"/>
          <p:cNvSpPr>
            <a:spLocks noGrp="1"/>
          </p:cNvSpPr>
          <p:nvPr>
            <p:ph type="dt" sz="half" idx="10"/>
          </p:nvPr>
        </p:nvSpPr>
        <p:spPr/>
        <p:txBody>
          <a:bodyPr/>
          <a:lstStyle/>
          <a:p>
            <a:r>
              <a:rPr kumimoji="1" lang="en-US" altLang="ja-JP" smtClean="0"/>
              <a:t>2009/12/4</a:t>
            </a:r>
            <a:endParaRPr kumimoji="1" lang="ja-JP" altLang="en-US"/>
          </a:p>
        </p:txBody>
      </p:sp>
      <p:sp>
        <p:nvSpPr>
          <p:cNvPr id="5" name="スライド番号プレースホルダ 4"/>
          <p:cNvSpPr>
            <a:spLocks noGrp="1"/>
          </p:cNvSpPr>
          <p:nvPr>
            <p:ph type="sldNum" sz="quarter" idx="12"/>
          </p:nvPr>
        </p:nvSpPr>
        <p:spPr>
          <a:xfrm>
            <a:off x="8215338" y="285728"/>
            <a:ext cx="614338" cy="365125"/>
          </a:xfrm>
        </p:spPr>
        <p:txBody>
          <a:bodyPr/>
          <a:lstStyle/>
          <a:p>
            <a:fld id="{D2D8002D-B5B0-4BAC-B1F6-782DDCCE6D9C}" type="slidenum">
              <a:rPr kumimoji="1" lang="ja-JP" altLang="en-US" sz="3200" smtClean="0">
                <a:solidFill>
                  <a:schemeClr val="bg1"/>
                </a:solidFill>
              </a:rPr>
              <a:pPr/>
              <a:t>29</a:t>
            </a:fld>
            <a:endParaRPr kumimoji="1" lang="ja-JP" altLang="en-US" sz="3200" dirty="0">
              <a:solidFill>
                <a:schemeClr val="bg1"/>
              </a:solidFill>
            </a:endParaRPr>
          </a:p>
        </p:txBody>
      </p:sp>
      <p:sp>
        <p:nvSpPr>
          <p:cNvPr id="6" name="フッター プレースホルダ 5"/>
          <p:cNvSpPr>
            <a:spLocks noGrp="1"/>
          </p:cNvSpPr>
          <p:nvPr>
            <p:ph type="ftr" sz="quarter" idx="11"/>
          </p:nvPr>
        </p:nvSpPr>
        <p:spPr/>
        <p:txBody>
          <a:bodyPr/>
          <a:lstStyle/>
          <a:p>
            <a:r>
              <a:rPr kumimoji="1" lang="zh-CN" altLang="en-US" smtClean="0"/>
              <a:t>重力波研究交流会</a:t>
            </a:r>
            <a:endParaRPr kumimoji="1" lang="ja-JP" altLang="en-US"/>
          </a:p>
        </p:txBody>
      </p:sp>
      <p:pic>
        <p:nvPicPr>
          <p:cNvPr id="7" name="図 6" descr="power2.eps"/>
          <p:cNvPicPr>
            <a:picLocks noChangeAspect="1"/>
          </p:cNvPicPr>
          <p:nvPr/>
        </p:nvPicPr>
        <p:blipFill>
          <a:blip r:embed="rId3"/>
          <a:stretch>
            <a:fillRect/>
          </a:stretch>
        </p:blipFill>
        <p:spPr>
          <a:xfrm>
            <a:off x="714348" y="2109958"/>
            <a:ext cx="7929618" cy="4248000"/>
          </a:xfrm>
          <a:prstGeom prst="rect">
            <a:avLst/>
          </a:prstGeom>
          <a:scene3d>
            <a:camera prst="orthographicFront">
              <a:rot lat="0" lon="10800000" rev="0"/>
            </a:camera>
            <a:lightRig rig="threePt" dir="t"/>
          </a:scene3d>
        </p:spPr>
      </p:pic>
      <p:sp>
        <p:nvSpPr>
          <p:cNvPr id="8" name="円/楕円 7"/>
          <p:cNvSpPr/>
          <p:nvPr/>
        </p:nvSpPr>
        <p:spPr>
          <a:xfrm>
            <a:off x="6643702" y="1967082"/>
            <a:ext cx="2071702" cy="4286280"/>
          </a:xfrm>
          <a:prstGeom prst="ellipse">
            <a:avLst/>
          </a:prstGeom>
          <a:noFill/>
          <a:ln w="25400">
            <a:solidFill>
              <a:srgbClr val="FF0000"/>
            </a:solidFill>
          </a:ln>
          <a:scene3d>
            <a:camera prst="orthographicFront">
              <a:rot lat="0" lon="10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428596" y="1559470"/>
            <a:ext cx="6976590" cy="369332"/>
          </a:xfrm>
          <a:prstGeom prst="rect">
            <a:avLst/>
          </a:prstGeom>
          <a:noFill/>
        </p:spPr>
        <p:txBody>
          <a:bodyPr wrap="none" rtlCol="0">
            <a:spAutoFit/>
          </a:bodyPr>
          <a:lstStyle/>
          <a:p>
            <a:r>
              <a:rPr lang="ja-JP" altLang="en-US" dirty="0" smtClean="0"/>
              <a:t>▶ 重力波を用いて、どのようにして原始ブラックホールを調べるのか？</a:t>
            </a:r>
            <a:endParaRPr kumimoji="1" lang="ja-JP" altLang="en-US" dirty="0"/>
          </a:p>
        </p:txBody>
      </p:sp>
      <p:sp>
        <p:nvSpPr>
          <p:cNvPr id="12" name="テキスト ボックス 11"/>
          <p:cNvSpPr txBox="1"/>
          <p:nvPr/>
        </p:nvSpPr>
        <p:spPr>
          <a:xfrm>
            <a:off x="428596" y="2639793"/>
            <a:ext cx="5822428" cy="646331"/>
          </a:xfrm>
          <a:prstGeom prst="rect">
            <a:avLst/>
          </a:prstGeom>
          <a:noFill/>
          <a:ln w="25400">
            <a:solidFill>
              <a:srgbClr val="FF0000"/>
            </a:solidFill>
          </a:ln>
        </p:spPr>
        <p:txBody>
          <a:bodyPr wrap="none" rtlCol="0">
            <a:spAutoFit/>
          </a:bodyPr>
          <a:lstStyle/>
          <a:p>
            <a:r>
              <a:rPr lang="ja-JP" altLang="en-US" dirty="0" smtClean="0"/>
              <a:t>　原始ブラックホールに伴う大振幅の密度揺らぎを源として</a:t>
            </a:r>
            <a:endParaRPr lang="en-US" altLang="ja-JP" dirty="0" smtClean="0"/>
          </a:p>
          <a:p>
            <a:r>
              <a:rPr lang="ja-JP" altLang="en-US" dirty="0" smtClean="0"/>
              <a:t>生成される重力波を使う。</a:t>
            </a:r>
            <a:endParaRPr lang="en-US" altLang="ja-JP" dirty="0" smtClean="0"/>
          </a:p>
        </p:txBody>
      </p:sp>
      <p:pic>
        <p:nvPicPr>
          <p:cNvPr id="13" name="図 12" descr="txp_fig.bmp"/>
          <p:cNvPicPr>
            <a:picLocks noChangeAspect="1"/>
          </p:cNvPicPr>
          <p:nvPr>
            <p:custDataLst>
              <p:tags r:id="rId1"/>
            </p:custDataLst>
          </p:nvPr>
        </p:nvPicPr>
        <p:blipFill>
          <a:blip r:embed="rId4" cstate="print">
            <a:lum/>
          </a:blip>
          <a:stretch>
            <a:fillRect/>
          </a:stretch>
        </p:blipFill>
        <p:spPr>
          <a:xfrm>
            <a:off x="4951353" y="3799230"/>
            <a:ext cx="2335291" cy="272712"/>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線コネクタ 9"/>
          <p:cNvCxnSpPr/>
          <p:nvPr/>
        </p:nvCxnSpPr>
        <p:spPr>
          <a:xfrm>
            <a:off x="142844" y="6357958"/>
            <a:ext cx="8858312" cy="1588"/>
          </a:xfrm>
          <a:prstGeom prst="line">
            <a:avLst/>
          </a:prstGeom>
          <a:ln w="12700" cmpd="tri">
            <a:solidFill>
              <a:srgbClr val="002060"/>
            </a:solidFill>
            <a:prstDash val="sysDot"/>
          </a:ln>
        </p:spPr>
        <p:style>
          <a:lnRef idx="1">
            <a:schemeClr val="accent1"/>
          </a:lnRef>
          <a:fillRef idx="0">
            <a:schemeClr val="accent1"/>
          </a:fillRef>
          <a:effectRef idx="0">
            <a:schemeClr val="accent1"/>
          </a:effectRef>
          <a:fontRef idx="minor">
            <a:schemeClr val="tx1"/>
          </a:fontRef>
        </p:style>
      </p:cxnSp>
      <p:sp>
        <p:nvSpPr>
          <p:cNvPr id="11" name="正方形/長方形 10"/>
          <p:cNvSpPr/>
          <p:nvPr/>
        </p:nvSpPr>
        <p:spPr>
          <a:xfrm>
            <a:off x="1714480" y="2214554"/>
            <a:ext cx="5786478" cy="1214446"/>
          </a:xfrm>
          <a:prstGeom prst="rect">
            <a:avLst/>
          </a:prstGeom>
          <a:solidFill>
            <a:srgbClr val="00206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4000" dirty="0" smtClean="0"/>
              <a:t>Introduction</a:t>
            </a:r>
          </a:p>
          <a:p>
            <a:pPr algn="ctr"/>
            <a:r>
              <a:rPr kumimoji="1" lang="ja-JP" altLang="en-US" sz="2000" dirty="0" smtClean="0"/>
              <a:t>暗黒物質の起源</a:t>
            </a:r>
            <a:endParaRPr kumimoji="1" lang="ja-JP" altLang="en-US" sz="2000" dirty="0"/>
          </a:p>
        </p:txBody>
      </p:sp>
      <p:sp>
        <p:nvSpPr>
          <p:cNvPr id="4" name="日付プレースホルダ 3"/>
          <p:cNvSpPr>
            <a:spLocks noGrp="1"/>
          </p:cNvSpPr>
          <p:nvPr>
            <p:ph type="dt" sz="half" idx="10"/>
          </p:nvPr>
        </p:nvSpPr>
        <p:spPr/>
        <p:txBody>
          <a:bodyPr/>
          <a:lstStyle/>
          <a:p>
            <a:r>
              <a:rPr kumimoji="1" lang="en-US" altLang="ja-JP" smtClean="0"/>
              <a:t>2009/12/4</a:t>
            </a:r>
            <a:endParaRPr kumimoji="1" lang="ja-JP" altLang="en-US"/>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pPr/>
              <a:t>3</a:t>
            </a:fld>
            <a:endParaRPr kumimoji="1" lang="ja-JP" altLang="en-US"/>
          </a:p>
        </p:txBody>
      </p:sp>
      <p:sp>
        <p:nvSpPr>
          <p:cNvPr id="6" name="フッター プレースホルダ 5"/>
          <p:cNvSpPr>
            <a:spLocks noGrp="1"/>
          </p:cNvSpPr>
          <p:nvPr>
            <p:ph type="ftr" sz="quarter" idx="11"/>
          </p:nvPr>
        </p:nvSpPr>
        <p:spPr/>
        <p:txBody>
          <a:bodyPr/>
          <a:lstStyle/>
          <a:p>
            <a:r>
              <a:rPr kumimoji="1" lang="zh-CN" altLang="en-US" smtClean="0"/>
              <a:t>重力波研究交流会</a:t>
            </a:r>
            <a:endParaRPr kumimoji="1" lang="ja-JP" altLang="en-US"/>
          </a:p>
        </p:txBody>
      </p:sp>
      <p:cxnSp>
        <p:nvCxnSpPr>
          <p:cNvPr id="7" name="直線コネクタ 6"/>
          <p:cNvCxnSpPr/>
          <p:nvPr/>
        </p:nvCxnSpPr>
        <p:spPr>
          <a:xfrm>
            <a:off x="142844" y="6357958"/>
            <a:ext cx="8858312" cy="1588"/>
          </a:xfrm>
          <a:prstGeom prst="line">
            <a:avLst/>
          </a:prstGeom>
          <a:ln w="12700" cmpd="tri">
            <a:solidFill>
              <a:srgbClr val="002060"/>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図 21" descr="txp_fig.bmp"/>
          <p:cNvPicPr>
            <a:picLocks noChangeAspect="1"/>
          </p:cNvPicPr>
          <p:nvPr>
            <p:custDataLst>
              <p:tags r:id="rId1"/>
            </p:custDataLst>
          </p:nvPr>
        </p:nvPicPr>
        <p:blipFill>
          <a:blip r:embed="rId8" cstate="print">
            <a:lum/>
          </a:blip>
          <a:stretch>
            <a:fillRect/>
          </a:stretch>
        </p:blipFill>
        <p:spPr>
          <a:xfrm>
            <a:off x="1411961" y="4357694"/>
            <a:ext cx="5211590" cy="697561"/>
          </a:xfrm>
          <a:prstGeom prst="rect">
            <a:avLst/>
          </a:prstGeom>
        </p:spPr>
      </p:pic>
      <p:cxnSp>
        <p:nvCxnSpPr>
          <p:cNvPr id="10" name="直線コネクタ 9"/>
          <p:cNvCxnSpPr/>
          <p:nvPr/>
        </p:nvCxnSpPr>
        <p:spPr>
          <a:xfrm>
            <a:off x="142844" y="6357958"/>
            <a:ext cx="8858312" cy="1588"/>
          </a:xfrm>
          <a:prstGeom prst="line">
            <a:avLst/>
          </a:prstGeom>
          <a:ln w="12700" cmpd="tri">
            <a:solidFill>
              <a:srgbClr val="002060"/>
            </a:solidFill>
            <a:prstDash val="sysDot"/>
          </a:ln>
        </p:spPr>
        <p:style>
          <a:lnRef idx="1">
            <a:schemeClr val="accent1"/>
          </a:lnRef>
          <a:fillRef idx="0">
            <a:schemeClr val="accent1"/>
          </a:fillRef>
          <a:effectRef idx="0">
            <a:schemeClr val="accent1"/>
          </a:effectRef>
          <a:fontRef idx="minor">
            <a:schemeClr val="tx1"/>
          </a:fontRef>
        </p:style>
      </p:cxnSp>
      <p:sp>
        <p:nvSpPr>
          <p:cNvPr id="11" name="正方形/長方形 10"/>
          <p:cNvSpPr/>
          <p:nvPr/>
        </p:nvSpPr>
        <p:spPr>
          <a:xfrm>
            <a:off x="71406" y="71438"/>
            <a:ext cx="9001188" cy="714356"/>
          </a:xfrm>
          <a:prstGeom prst="rect">
            <a:avLst/>
          </a:prstGeom>
          <a:solidFill>
            <a:srgbClr val="00206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t>密度揺らぎ起源の重力波の生成量</a:t>
            </a:r>
            <a:endParaRPr kumimoji="1" lang="ja-JP" altLang="en-US" sz="2400" b="1" dirty="0"/>
          </a:p>
        </p:txBody>
      </p:sp>
      <p:sp>
        <p:nvSpPr>
          <p:cNvPr id="4" name="日付プレースホルダ 3"/>
          <p:cNvSpPr>
            <a:spLocks noGrp="1"/>
          </p:cNvSpPr>
          <p:nvPr>
            <p:ph type="dt" sz="half" idx="10"/>
          </p:nvPr>
        </p:nvSpPr>
        <p:spPr/>
        <p:txBody>
          <a:bodyPr/>
          <a:lstStyle/>
          <a:p>
            <a:r>
              <a:rPr kumimoji="1" lang="en-US" altLang="ja-JP" smtClean="0"/>
              <a:t>2009/12/4</a:t>
            </a:r>
            <a:endParaRPr kumimoji="1" lang="ja-JP" altLang="en-US"/>
          </a:p>
        </p:txBody>
      </p:sp>
      <p:sp>
        <p:nvSpPr>
          <p:cNvPr id="5" name="スライド番号プレースホルダ 4"/>
          <p:cNvSpPr>
            <a:spLocks noGrp="1"/>
          </p:cNvSpPr>
          <p:nvPr>
            <p:ph type="sldNum" sz="quarter" idx="12"/>
          </p:nvPr>
        </p:nvSpPr>
        <p:spPr>
          <a:xfrm>
            <a:off x="8101066" y="285728"/>
            <a:ext cx="828652" cy="365125"/>
          </a:xfrm>
        </p:spPr>
        <p:txBody>
          <a:bodyPr/>
          <a:lstStyle/>
          <a:p>
            <a:fld id="{D2D8002D-B5B0-4BAC-B1F6-782DDCCE6D9C}" type="slidenum">
              <a:rPr kumimoji="1" lang="ja-JP" altLang="en-US" sz="3200" smtClean="0">
                <a:solidFill>
                  <a:schemeClr val="bg1"/>
                </a:solidFill>
              </a:rPr>
              <a:pPr/>
              <a:t>30</a:t>
            </a:fld>
            <a:endParaRPr kumimoji="1" lang="ja-JP" altLang="en-US" sz="3200" dirty="0">
              <a:solidFill>
                <a:schemeClr val="bg1"/>
              </a:solidFill>
            </a:endParaRPr>
          </a:p>
        </p:txBody>
      </p:sp>
      <p:sp>
        <p:nvSpPr>
          <p:cNvPr id="6" name="フッター プレースホルダ 5"/>
          <p:cNvSpPr>
            <a:spLocks noGrp="1"/>
          </p:cNvSpPr>
          <p:nvPr>
            <p:ph type="ftr" sz="quarter" idx="11"/>
          </p:nvPr>
        </p:nvSpPr>
        <p:spPr/>
        <p:txBody>
          <a:bodyPr/>
          <a:lstStyle/>
          <a:p>
            <a:r>
              <a:rPr kumimoji="1" lang="zh-CN" altLang="en-US" smtClean="0"/>
              <a:t>重力波研究交流会</a:t>
            </a:r>
            <a:endParaRPr kumimoji="1" lang="ja-JP" altLang="en-US"/>
          </a:p>
        </p:txBody>
      </p:sp>
      <p:sp>
        <p:nvSpPr>
          <p:cNvPr id="7" name="テキスト ボックス 6"/>
          <p:cNvSpPr txBox="1"/>
          <p:nvPr/>
        </p:nvSpPr>
        <p:spPr>
          <a:xfrm>
            <a:off x="214282" y="1059404"/>
            <a:ext cx="8779711" cy="1046440"/>
          </a:xfrm>
          <a:prstGeom prst="rect">
            <a:avLst/>
          </a:prstGeom>
          <a:noFill/>
        </p:spPr>
        <p:txBody>
          <a:bodyPr wrap="none" rtlCol="0">
            <a:spAutoFit/>
          </a:bodyPr>
          <a:lstStyle/>
          <a:p>
            <a:r>
              <a:rPr kumimoji="1" lang="ja-JP" altLang="en-US" dirty="0" smtClean="0"/>
              <a:t>　生成量は</a:t>
            </a:r>
            <a:r>
              <a:rPr kumimoji="1" lang="en-US" altLang="ja-JP" dirty="0" smtClean="0"/>
              <a:t>Einstein</a:t>
            </a:r>
            <a:r>
              <a:rPr kumimoji="1" lang="ja-JP" altLang="en-US" dirty="0" smtClean="0"/>
              <a:t>方程式を密度揺らぎ・重力波について摂動展開することで評価できる。</a:t>
            </a:r>
            <a:endParaRPr kumimoji="1" lang="en-US" altLang="ja-JP" dirty="0" smtClean="0"/>
          </a:p>
          <a:p>
            <a:endParaRPr kumimoji="1" lang="en-US" altLang="ja-JP" sz="800" dirty="0" smtClean="0"/>
          </a:p>
          <a:p>
            <a:r>
              <a:rPr kumimoji="1" lang="ja-JP" altLang="en-US" dirty="0" smtClean="0"/>
              <a:t>（密度揺らぎ起源の重力波の生成量を評価するためには、摂動の</a:t>
            </a:r>
            <a:r>
              <a:rPr kumimoji="1" lang="en-US" altLang="ja-JP" dirty="0" smtClean="0"/>
              <a:t>2</a:t>
            </a:r>
            <a:r>
              <a:rPr kumimoji="1" lang="ja-JP" altLang="en-US" dirty="0" smtClean="0"/>
              <a:t>次まで評価する</a:t>
            </a:r>
            <a:endParaRPr kumimoji="1" lang="en-US" altLang="ja-JP" dirty="0" smtClean="0"/>
          </a:p>
          <a:p>
            <a:r>
              <a:rPr kumimoji="1" lang="ja-JP" altLang="en-US" dirty="0" smtClean="0"/>
              <a:t>必要がある。）</a:t>
            </a:r>
            <a:endParaRPr kumimoji="1" lang="ja-JP" altLang="en-US" dirty="0"/>
          </a:p>
        </p:txBody>
      </p:sp>
      <p:sp>
        <p:nvSpPr>
          <p:cNvPr id="20" name="テキスト ボックス 19"/>
          <p:cNvSpPr txBox="1"/>
          <p:nvPr/>
        </p:nvSpPr>
        <p:spPr>
          <a:xfrm>
            <a:off x="214282" y="2147749"/>
            <a:ext cx="2933816" cy="400110"/>
          </a:xfrm>
          <a:prstGeom prst="rect">
            <a:avLst/>
          </a:prstGeom>
          <a:noFill/>
        </p:spPr>
        <p:txBody>
          <a:bodyPr wrap="none" rtlCol="0">
            <a:spAutoFit/>
          </a:bodyPr>
          <a:lstStyle/>
          <a:p>
            <a:r>
              <a:rPr lang="en-US" altLang="ja-JP" sz="2000" dirty="0" smtClean="0">
                <a:latin typeface="Franklin Gothic Book"/>
                <a:ea typeface="MS Mincho"/>
              </a:rPr>
              <a:t>◆</a:t>
            </a:r>
            <a:r>
              <a:rPr lang="ja-JP" altLang="en-US" sz="2000" dirty="0" smtClean="0"/>
              <a:t>　</a:t>
            </a:r>
            <a:r>
              <a:rPr lang="ja-JP" altLang="en-US" sz="2000" b="1" u="sng" dirty="0" smtClean="0"/>
              <a:t>重力波の発展方程式</a:t>
            </a:r>
            <a:endParaRPr kumimoji="1" lang="ja-JP" altLang="en-US" sz="2000" b="1" u="sng" dirty="0"/>
          </a:p>
        </p:txBody>
      </p:sp>
      <p:sp>
        <p:nvSpPr>
          <p:cNvPr id="21" name="テキスト ボックス 20"/>
          <p:cNvSpPr txBox="1"/>
          <p:nvPr/>
        </p:nvSpPr>
        <p:spPr>
          <a:xfrm>
            <a:off x="357158" y="4059800"/>
            <a:ext cx="1338828" cy="369332"/>
          </a:xfrm>
          <a:prstGeom prst="rect">
            <a:avLst/>
          </a:prstGeom>
          <a:noFill/>
        </p:spPr>
        <p:txBody>
          <a:bodyPr wrap="none" rtlCol="0">
            <a:spAutoFit/>
          </a:bodyPr>
          <a:lstStyle/>
          <a:p>
            <a:r>
              <a:rPr lang="ja-JP" altLang="en-US" b="1" dirty="0" smtClean="0"/>
              <a:t>重力波の源</a:t>
            </a:r>
            <a:endParaRPr kumimoji="1" lang="ja-JP" altLang="en-US" b="1" dirty="0"/>
          </a:p>
        </p:txBody>
      </p:sp>
      <p:sp>
        <p:nvSpPr>
          <p:cNvPr id="24" name="テキスト ボックス 23"/>
          <p:cNvSpPr txBox="1"/>
          <p:nvPr/>
        </p:nvSpPr>
        <p:spPr>
          <a:xfrm>
            <a:off x="785786" y="5233586"/>
            <a:ext cx="4660250" cy="338554"/>
          </a:xfrm>
          <a:prstGeom prst="rect">
            <a:avLst/>
          </a:prstGeom>
          <a:noFill/>
        </p:spPr>
        <p:txBody>
          <a:bodyPr wrap="none" rtlCol="0">
            <a:spAutoFit/>
          </a:bodyPr>
          <a:lstStyle/>
          <a:p>
            <a:r>
              <a:rPr lang="ja-JP" altLang="en-US" sz="1600" dirty="0" smtClean="0"/>
              <a:t>　  ：　密度</a:t>
            </a:r>
            <a:r>
              <a:rPr kumimoji="1" lang="ja-JP" altLang="en-US" sz="1600" dirty="0" smtClean="0"/>
              <a:t>揺らぎによって作られる重力ポテンシャル</a:t>
            </a:r>
            <a:endParaRPr kumimoji="1" lang="en-US" altLang="ja-JP" sz="1600" dirty="0" smtClean="0"/>
          </a:p>
        </p:txBody>
      </p:sp>
      <p:sp>
        <p:nvSpPr>
          <p:cNvPr id="27" name="テキスト ボックス 26"/>
          <p:cNvSpPr txBox="1"/>
          <p:nvPr/>
        </p:nvSpPr>
        <p:spPr>
          <a:xfrm>
            <a:off x="3428992" y="3500438"/>
            <a:ext cx="4469493" cy="369332"/>
          </a:xfrm>
          <a:prstGeom prst="rect">
            <a:avLst/>
          </a:prstGeom>
          <a:noFill/>
        </p:spPr>
        <p:txBody>
          <a:bodyPr wrap="none" rtlCol="0">
            <a:spAutoFit/>
          </a:bodyPr>
          <a:lstStyle/>
          <a:p>
            <a:r>
              <a:rPr kumimoji="1" lang="ja-JP" altLang="en-US" dirty="0" smtClean="0"/>
              <a:t>（　　　</a:t>
            </a:r>
            <a:r>
              <a:rPr lang="ja-JP" altLang="en-US" dirty="0" smtClean="0"/>
              <a:t>　　　　＋、</a:t>
            </a:r>
            <a:r>
              <a:rPr lang="en-US" altLang="ja-JP" dirty="0" smtClean="0"/>
              <a:t>×</a:t>
            </a:r>
            <a:r>
              <a:rPr lang="ja-JP" altLang="en-US" dirty="0" smtClean="0"/>
              <a:t>モードへの射影演算子　）</a:t>
            </a:r>
            <a:endParaRPr kumimoji="1" lang="ja-JP" altLang="en-US" dirty="0"/>
          </a:p>
        </p:txBody>
      </p:sp>
      <p:sp>
        <p:nvSpPr>
          <p:cNvPr id="30" name="角丸四角形 29"/>
          <p:cNvSpPr/>
          <p:nvPr/>
        </p:nvSpPr>
        <p:spPr>
          <a:xfrm>
            <a:off x="642910" y="2643182"/>
            <a:ext cx="7786742" cy="128588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1" name="図 40" descr="txp_fig.bmp"/>
          <p:cNvPicPr>
            <a:picLocks noChangeAspect="1"/>
          </p:cNvPicPr>
          <p:nvPr>
            <p:custDataLst>
              <p:tags r:id="rId2"/>
            </p:custDataLst>
          </p:nvPr>
        </p:nvPicPr>
        <p:blipFill>
          <a:blip r:embed="rId9" cstate="print">
            <a:lum/>
          </a:blip>
          <a:stretch>
            <a:fillRect/>
          </a:stretch>
        </p:blipFill>
        <p:spPr>
          <a:xfrm>
            <a:off x="883834" y="2682585"/>
            <a:ext cx="6037012" cy="737455"/>
          </a:xfrm>
          <a:prstGeom prst="rect">
            <a:avLst/>
          </a:prstGeom>
        </p:spPr>
      </p:pic>
      <p:pic>
        <p:nvPicPr>
          <p:cNvPr id="42" name="図 41" descr="txp_fig.bmp"/>
          <p:cNvPicPr>
            <a:picLocks noChangeAspect="1"/>
          </p:cNvPicPr>
          <p:nvPr>
            <p:custDataLst>
              <p:tags r:id="rId3"/>
            </p:custDataLst>
          </p:nvPr>
        </p:nvPicPr>
        <p:blipFill>
          <a:blip r:embed="rId10" cstate="print">
            <a:lum/>
          </a:blip>
          <a:stretch>
            <a:fillRect/>
          </a:stretch>
        </p:blipFill>
        <p:spPr>
          <a:xfrm>
            <a:off x="3714088" y="3477915"/>
            <a:ext cx="786474" cy="403247"/>
          </a:xfrm>
          <a:prstGeom prst="rect">
            <a:avLst/>
          </a:prstGeom>
        </p:spPr>
      </p:pic>
      <p:sp>
        <p:nvSpPr>
          <p:cNvPr id="45" name="テキスト ボックス 44"/>
          <p:cNvSpPr txBox="1"/>
          <p:nvPr/>
        </p:nvSpPr>
        <p:spPr>
          <a:xfrm>
            <a:off x="3396185" y="4538971"/>
            <a:ext cx="3033203" cy="461665"/>
          </a:xfrm>
          <a:prstGeom prst="rect">
            <a:avLst/>
          </a:prstGeom>
          <a:solidFill>
            <a:schemeClr val="bg1"/>
          </a:solidFill>
          <a:ln>
            <a:solidFill>
              <a:srgbClr val="FF0000"/>
            </a:solidFill>
          </a:ln>
        </p:spPr>
        <p:txBody>
          <a:bodyPr wrap="none" rtlCol="0">
            <a:spAutoFit/>
          </a:bodyPr>
          <a:lstStyle/>
          <a:p>
            <a:r>
              <a:rPr kumimoji="1" lang="ja-JP" altLang="en-US" sz="2400" b="1" dirty="0" smtClean="0">
                <a:solidFill>
                  <a:srgbClr val="FF0000"/>
                </a:solidFill>
              </a:rPr>
              <a:t>密度揺らぎの</a:t>
            </a:r>
            <a:r>
              <a:rPr kumimoji="1" lang="en-US" altLang="ja-JP" sz="2400" b="1" dirty="0" smtClean="0">
                <a:solidFill>
                  <a:srgbClr val="FF0000"/>
                </a:solidFill>
              </a:rPr>
              <a:t>2</a:t>
            </a:r>
            <a:r>
              <a:rPr kumimoji="1" lang="ja-JP" altLang="en-US" sz="2400" b="1" dirty="0" smtClean="0">
                <a:solidFill>
                  <a:srgbClr val="FF0000"/>
                </a:solidFill>
              </a:rPr>
              <a:t>次の量</a:t>
            </a:r>
            <a:endParaRPr kumimoji="1" lang="ja-JP" altLang="en-US" sz="2400" b="1" dirty="0">
              <a:solidFill>
                <a:srgbClr val="FF0000"/>
              </a:solidFill>
            </a:endParaRPr>
          </a:p>
        </p:txBody>
      </p:sp>
      <p:pic>
        <p:nvPicPr>
          <p:cNvPr id="47" name="図 46" descr="txp_fig.bmp"/>
          <p:cNvPicPr>
            <a:picLocks noChangeAspect="1"/>
          </p:cNvPicPr>
          <p:nvPr>
            <p:custDataLst>
              <p:tags r:id="rId4"/>
            </p:custDataLst>
          </p:nvPr>
        </p:nvPicPr>
        <p:blipFill>
          <a:blip r:embed="rId11" cstate="print">
            <a:lum/>
          </a:blip>
          <a:stretch>
            <a:fillRect/>
          </a:stretch>
        </p:blipFill>
        <p:spPr>
          <a:xfrm>
            <a:off x="735428" y="5286388"/>
            <a:ext cx="264672" cy="232591"/>
          </a:xfrm>
          <a:prstGeom prst="rect">
            <a:avLst/>
          </a:prstGeom>
        </p:spPr>
      </p:pic>
      <p:pic>
        <p:nvPicPr>
          <p:cNvPr id="48" name="図 47" descr="txp_fig.bmp"/>
          <p:cNvPicPr>
            <a:picLocks noChangeAspect="1"/>
          </p:cNvPicPr>
          <p:nvPr>
            <p:custDataLst>
              <p:tags r:id="rId5"/>
            </p:custDataLst>
          </p:nvPr>
        </p:nvPicPr>
        <p:blipFill>
          <a:blip r:embed="rId12" cstate="print">
            <a:lum/>
          </a:blip>
          <a:stretch>
            <a:fillRect/>
          </a:stretch>
        </p:blipFill>
        <p:spPr>
          <a:xfrm>
            <a:off x="2923777" y="5633629"/>
            <a:ext cx="2291165" cy="652891"/>
          </a:xfrm>
          <a:prstGeom prst="rect">
            <a:avLst/>
          </a:prstGeom>
        </p:spPr>
      </p:pic>
      <p:sp>
        <p:nvSpPr>
          <p:cNvPr id="49" name="テキスト ボックス 48"/>
          <p:cNvSpPr txBox="1"/>
          <p:nvPr/>
        </p:nvSpPr>
        <p:spPr>
          <a:xfrm>
            <a:off x="5429256" y="5786454"/>
            <a:ext cx="1819922" cy="369332"/>
          </a:xfrm>
          <a:prstGeom prst="rect">
            <a:avLst/>
          </a:prstGeom>
          <a:noFill/>
        </p:spPr>
        <p:txBody>
          <a:bodyPr wrap="none" rtlCol="0">
            <a:spAutoFit/>
          </a:bodyPr>
          <a:lstStyle/>
          <a:p>
            <a:r>
              <a:rPr lang="ja-JP" altLang="en-US" dirty="0" smtClean="0"/>
              <a:t>（</a:t>
            </a:r>
            <a:r>
              <a:rPr lang="en-US" altLang="ja-JP" dirty="0" smtClean="0"/>
              <a:t>Poisson</a:t>
            </a:r>
            <a:r>
              <a:rPr lang="ja-JP" altLang="en-US" dirty="0" smtClean="0"/>
              <a:t>方程式）</a:t>
            </a:r>
            <a:endParaRPr kumimoji="1" lang="ja-JP" altLang="en-US" dirty="0"/>
          </a:p>
        </p:txBody>
      </p:sp>
      <p:sp>
        <p:nvSpPr>
          <p:cNvPr id="52" name="テキスト ボックス 51"/>
          <p:cNvSpPr txBox="1"/>
          <p:nvPr/>
        </p:nvSpPr>
        <p:spPr>
          <a:xfrm>
            <a:off x="928662" y="5202808"/>
            <a:ext cx="6798377" cy="923330"/>
          </a:xfrm>
          <a:prstGeom prst="rect">
            <a:avLst/>
          </a:prstGeom>
          <a:solidFill>
            <a:schemeClr val="bg1"/>
          </a:solidFill>
          <a:ln w="25400">
            <a:solidFill>
              <a:srgbClr val="FF0000"/>
            </a:solidFill>
          </a:ln>
        </p:spPr>
        <p:txBody>
          <a:bodyPr wrap="square" rtlCol="0">
            <a:spAutoFit/>
          </a:bodyPr>
          <a:lstStyle/>
          <a:p>
            <a:r>
              <a:rPr kumimoji="1" lang="ja-JP" altLang="en-US" dirty="0" smtClean="0"/>
              <a:t>生成される重力波の振幅は密度揺らぎの振幅の</a:t>
            </a:r>
            <a:r>
              <a:rPr lang="en-US" altLang="ja-JP" dirty="0" smtClean="0"/>
              <a:t>2</a:t>
            </a:r>
            <a:r>
              <a:rPr lang="ja-JP" altLang="en-US" dirty="0" smtClean="0"/>
              <a:t>乗程度、　　　　　</a:t>
            </a:r>
            <a:endParaRPr lang="en-US" altLang="ja-JP" dirty="0" smtClean="0"/>
          </a:p>
          <a:p>
            <a:endParaRPr kumimoji="1" lang="en-US" altLang="ja-JP" dirty="0" smtClean="0"/>
          </a:p>
          <a:p>
            <a:endParaRPr kumimoji="1" lang="ja-JP" altLang="en-US" dirty="0"/>
          </a:p>
        </p:txBody>
      </p:sp>
      <p:pic>
        <p:nvPicPr>
          <p:cNvPr id="53" name="図 52" descr="txp_fig.bmp"/>
          <p:cNvPicPr>
            <a:picLocks noChangeAspect="1"/>
          </p:cNvPicPr>
          <p:nvPr>
            <p:custDataLst>
              <p:tags r:id="rId6"/>
            </p:custDataLst>
          </p:nvPr>
        </p:nvPicPr>
        <p:blipFill>
          <a:blip r:embed="rId13" cstate="print">
            <a:lum/>
          </a:blip>
          <a:stretch>
            <a:fillRect/>
          </a:stretch>
        </p:blipFill>
        <p:spPr>
          <a:xfrm>
            <a:off x="3995730" y="5641737"/>
            <a:ext cx="1000131" cy="30848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線コネクタ 9"/>
          <p:cNvCxnSpPr/>
          <p:nvPr/>
        </p:nvCxnSpPr>
        <p:spPr>
          <a:xfrm>
            <a:off x="142844" y="6357958"/>
            <a:ext cx="8858312" cy="1588"/>
          </a:xfrm>
          <a:prstGeom prst="line">
            <a:avLst/>
          </a:prstGeom>
          <a:ln w="12700" cmpd="tri">
            <a:solidFill>
              <a:srgbClr val="002060"/>
            </a:solidFill>
            <a:prstDash val="sysDot"/>
          </a:ln>
        </p:spPr>
        <p:style>
          <a:lnRef idx="1">
            <a:schemeClr val="accent1"/>
          </a:lnRef>
          <a:fillRef idx="0">
            <a:schemeClr val="accent1"/>
          </a:fillRef>
          <a:effectRef idx="0">
            <a:schemeClr val="accent1"/>
          </a:effectRef>
          <a:fontRef idx="minor">
            <a:schemeClr val="tx1"/>
          </a:fontRef>
        </p:style>
      </p:cxnSp>
      <p:sp>
        <p:nvSpPr>
          <p:cNvPr id="11" name="正方形/長方形 10"/>
          <p:cNvSpPr/>
          <p:nvPr/>
        </p:nvSpPr>
        <p:spPr>
          <a:xfrm>
            <a:off x="71406" y="71438"/>
            <a:ext cx="9001188" cy="714356"/>
          </a:xfrm>
          <a:prstGeom prst="rect">
            <a:avLst/>
          </a:prstGeom>
          <a:solidFill>
            <a:srgbClr val="00206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b="1" dirty="0" smtClean="0"/>
              <a:t>PBH</a:t>
            </a:r>
            <a:r>
              <a:rPr lang="ja-JP" altLang="en-US" sz="2400" b="1" dirty="0" smtClean="0"/>
              <a:t>　　　　</a:t>
            </a:r>
            <a:r>
              <a:rPr lang="en-US" altLang="ja-JP" sz="2400" b="1" dirty="0" smtClean="0"/>
              <a:t>GW</a:t>
            </a:r>
            <a:endParaRPr kumimoji="1" lang="ja-JP" altLang="en-US" sz="2400" b="1" dirty="0"/>
          </a:p>
        </p:txBody>
      </p:sp>
      <p:sp>
        <p:nvSpPr>
          <p:cNvPr id="4" name="日付プレースホルダ 3"/>
          <p:cNvSpPr>
            <a:spLocks noGrp="1"/>
          </p:cNvSpPr>
          <p:nvPr>
            <p:ph type="dt" sz="half" idx="10"/>
          </p:nvPr>
        </p:nvSpPr>
        <p:spPr/>
        <p:txBody>
          <a:bodyPr/>
          <a:lstStyle/>
          <a:p>
            <a:r>
              <a:rPr kumimoji="1" lang="en-US" altLang="ja-JP" smtClean="0"/>
              <a:t>2009/12/4</a:t>
            </a:r>
            <a:endParaRPr kumimoji="1" lang="ja-JP" altLang="en-US"/>
          </a:p>
        </p:txBody>
      </p:sp>
      <p:sp>
        <p:nvSpPr>
          <p:cNvPr id="5" name="スライド番号プレースホルダ 4"/>
          <p:cNvSpPr>
            <a:spLocks noGrp="1"/>
          </p:cNvSpPr>
          <p:nvPr>
            <p:ph type="sldNum" sz="quarter" idx="12"/>
          </p:nvPr>
        </p:nvSpPr>
        <p:spPr>
          <a:xfrm>
            <a:off x="8101066" y="277793"/>
            <a:ext cx="757214" cy="365125"/>
          </a:xfrm>
        </p:spPr>
        <p:txBody>
          <a:bodyPr/>
          <a:lstStyle/>
          <a:p>
            <a:fld id="{D2D8002D-B5B0-4BAC-B1F6-782DDCCE6D9C}" type="slidenum">
              <a:rPr kumimoji="1" lang="ja-JP" altLang="en-US" sz="3200" smtClean="0">
                <a:solidFill>
                  <a:schemeClr val="bg1"/>
                </a:solidFill>
              </a:rPr>
              <a:pPr/>
              <a:t>31</a:t>
            </a:fld>
            <a:endParaRPr kumimoji="1" lang="ja-JP" altLang="en-US" sz="3200" dirty="0">
              <a:solidFill>
                <a:schemeClr val="bg1"/>
              </a:solidFill>
            </a:endParaRPr>
          </a:p>
        </p:txBody>
      </p:sp>
      <p:sp>
        <p:nvSpPr>
          <p:cNvPr id="6" name="フッター プレースホルダ 5"/>
          <p:cNvSpPr>
            <a:spLocks noGrp="1"/>
          </p:cNvSpPr>
          <p:nvPr>
            <p:ph type="ftr" sz="quarter" idx="11"/>
          </p:nvPr>
        </p:nvSpPr>
        <p:spPr/>
        <p:txBody>
          <a:bodyPr/>
          <a:lstStyle/>
          <a:p>
            <a:r>
              <a:rPr kumimoji="1" lang="zh-CN" altLang="en-US" smtClean="0"/>
              <a:t>重力波研究交流会</a:t>
            </a:r>
            <a:endParaRPr kumimoji="1" lang="ja-JP" altLang="en-US"/>
          </a:p>
        </p:txBody>
      </p:sp>
      <p:cxnSp>
        <p:nvCxnSpPr>
          <p:cNvPr id="8" name="直線矢印コネクタ 7"/>
          <p:cNvCxnSpPr/>
          <p:nvPr/>
        </p:nvCxnSpPr>
        <p:spPr>
          <a:xfrm>
            <a:off x="4357686" y="428604"/>
            <a:ext cx="428628" cy="1588"/>
          </a:xfrm>
          <a:prstGeom prst="straightConnector1">
            <a:avLst/>
          </a:prstGeom>
          <a:ln w="2540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9" name="角丸四角形 8"/>
          <p:cNvSpPr/>
          <p:nvPr/>
        </p:nvSpPr>
        <p:spPr>
          <a:xfrm>
            <a:off x="428596" y="1071546"/>
            <a:ext cx="8501122" cy="4071966"/>
          </a:xfrm>
          <a:prstGeom prst="round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テキスト ボックス 11"/>
          <p:cNvSpPr txBox="1"/>
          <p:nvPr/>
        </p:nvSpPr>
        <p:spPr>
          <a:xfrm>
            <a:off x="2071670" y="3357562"/>
            <a:ext cx="857927" cy="461665"/>
          </a:xfrm>
          <a:prstGeom prst="rect">
            <a:avLst/>
          </a:prstGeom>
          <a:noFill/>
        </p:spPr>
        <p:txBody>
          <a:bodyPr wrap="none" rtlCol="0">
            <a:spAutoFit/>
          </a:bodyPr>
          <a:lstStyle/>
          <a:p>
            <a:r>
              <a:rPr kumimoji="1" lang="en-US" altLang="ja-JP" sz="2400" b="1" u="sng" dirty="0" smtClean="0">
                <a:solidFill>
                  <a:srgbClr val="0070C0"/>
                </a:solidFill>
              </a:rPr>
              <a:t>PBH</a:t>
            </a:r>
            <a:endParaRPr kumimoji="1" lang="ja-JP" altLang="en-US" sz="2400" b="1" u="sng" dirty="0">
              <a:solidFill>
                <a:srgbClr val="0070C0"/>
              </a:solidFill>
            </a:endParaRPr>
          </a:p>
        </p:txBody>
      </p:sp>
      <p:sp>
        <p:nvSpPr>
          <p:cNvPr id="13" name="テキスト ボックス 12"/>
          <p:cNvSpPr txBox="1"/>
          <p:nvPr/>
        </p:nvSpPr>
        <p:spPr>
          <a:xfrm>
            <a:off x="2071670" y="1252823"/>
            <a:ext cx="5479385" cy="461665"/>
          </a:xfrm>
          <a:prstGeom prst="rect">
            <a:avLst/>
          </a:prstGeom>
          <a:noFill/>
        </p:spPr>
        <p:txBody>
          <a:bodyPr wrap="none" rtlCol="0">
            <a:spAutoFit/>
          </a:bodyPr>
          <a:lstStyle/>
          <a:p>
            <a:r>
              <a:rPr lang="ja-JP" altLang="en-US" sz="2400" b="1" u="sng" dirty="0" smtClean="0"/>
              <a:t>大振幅の密度揺らぎ（重力ポテンシャル）</a:t>
            </a:r>
            <a:endParaRPr kumimoji="1" lang="ja-JP" altLang="en-US" sz="2400" b="1" u="sng" dirty="0"/>
          </a:p>
        </p:txBody>
      </p:sp>
      <p:sp>
        <p:nvSpPr>
          <p:cNvPr id="14" name="テキスト ボックス 13"/>
          <p:cNvSpPr txBox="1"/>
          <p:nvPr/>
        </p:nvSpPr>
        <p:spPr>
          <a:xfrm>
            <a:off x="6286512" y="3357562"/>
            <a:ext cx="793807" cy="461665"/>
          </a:xfrm>
          <a:prstGeom prst="rect">
            <a:avLst/>
          </a:prstGeom>
          <a:noFill/>
        </p:spPr>
        <p:txBody>
          <a:bodyPr wrap="none" rtlCol="0">
            <a:spAutoFit/>
          </a:bodyPr>
          <a:lstStyle/>
          <a:p>
            <a:r>
              <a:rPr kumimoji="1" lang="en-US" altLang="ja-JP" sz="2400" b="1" u="sng" dirty="0" smtClean="0">
                <a:solidFill>
                  <a:srgbClr val="FF0000"/>
                </a:solidFill>
              </a:rPr>
              <a:t>GW</a:t>
            </a:r>
            <a:endParaRPr kumimoji="1" lang="ja-JP" altLang="en-US" sz="2400" b="1" u="sng" dirty="0">
              <a:solidFill>
                <a:srgbClr val="FF0000"/>
              </a:solidFill>
            </a:endParaRPr>
          </a:p>
        </p:txBody>
      </p:sp>
      <p:cxnSp>
        <p:nvCxnSpPr>
          <p:cNvPr id="15" name="直線矢印コネクタ 14"/>
          <p:cNvCxnSpPr/>
          <p:nvPr/>
        </p:nvCxnSpPr>
        <p:spPr>
          <a:xfrm rot="10800000" flipV="1">
            <a:off x="3143240" y="2643182"/>
            <a:ext cx="785818" cy="500066"/>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p:nvPr/>
        </p:nvCxnSpPr>
        <p:spPr>
          <a:xfrm rot="10800000" flipV="1">
            <a:off x="5143498" y="2643182"/>
            <a:ext cx="785824" cy="500066"/>
          </a:xfrm>
          <a:prstGeom prst="straightConnector1">
            <a:avLst/>
          </a:prstGeom>
          <a:ln w="38100">
            <a:solidFill>
              <a:srgbClr val="FF0000"/>
            </a:solidFill>
            <a:tailEnd type="arrow"/>
          </a:ln>
          <a:scene3d>
            <a:camera prst="orthographicFront">
              <a:rot lat="0" lon="10800000" rev="0"/>
            </a:camera>
            <a:lightRig rig="threePt" dir="t"/>
          </a:scene3d>
        </p:spPr>
        <p:style>
          <a:lnRef idx="1">
            <a:schemeClr val="accent1"/>
          </a:lnRef>
          <a:fillRef idx="0">
            <a:schemeClr val="accent1"/>
          </a:fillRef>
          <a:effectRef idx="0">
            <a:schemeClr val="accent1"/>
          </a:effectRef>
          <a:fontRef idx="minor">
            <a:schemeClr val="tx1"/>
          </a:fontRef>
        </p:style>
      </p:cxnSp>
      <p:sp>
        <p:nvSpPr>
          <p:cNvPr id="17" name="テキスト ボックス 16"/>
          <p:cNvSpPr txBox="1"/>
          <p:nvPr/>
        </p:nvSpPr>
        <p:spPr>
          <a:xfrm>
            <a:off x="3357553" y="1714488"/>
            <a:ext cx="697627" cy="400110"/>
          </a:xfrm>
          <a:prstGeom prst="rect">
            <a:avLst/>
          </a:prstGeom>
          <a:noFill/>
        </p:spPr>
        <p:txBody>
          <a:bodyPr wrap="none" rtlCol="0">
            <a:spAutoFit/>
          </a:bodyPr>
          <a:lstStyle/>
          <a:p>
            <a:r>
              <a:rPr lang="ja-JP" altLang="en-US" sz="2000" b="1" dirty="0" smtClean="0"/>
              <a:t>振幅</a:t>
            </a:r>
            <a:endParaRPr kumimoji="1" lang="ja-JP" altLang="en-US" sz="2000" b="1" dirty="0"/>
          </a:p>
        </p:txBody>
      </p:sp>
      <p:sp>
        <p:nvSpPr>
          <p:cNvPr id="18" name="テキスト ボックス 17"/>
          <p:cNvSpPr txBox="1"/>
          <p:nvPr/>
        </p:nvSpPr>
        <p:spPr>
          <a:xfrm>
            <a:off x="3357553" y="2071678"/>
            <a:ext cx="1774845" cy="400110"/>
          </a:xfrm>
          <a:prstGeom prst="rect">
            <a:avLst/>
          </a:prstGeom>
          <a:noFill/>
        </p:spPr>
        <p:txBody>
          <a:bodyPr wrap="none" rtlCol="0">
            <a:spAutoFit/>
          </a:bodyPr>
          <a:lstStyle/>
          <a:p>
            <a:r>
              <a:rPr lang="ja-JP" altLang="en-US" sz="2000" b="1" dirty="0" smtClean="0"/>
              <a:t>ピークのモード</a:t>
            </a:r>
            <a:endParaRPr lang="en-US" altLang="ja-JP" sz="2000" b="1" dirty="0" smtClean="0"/>
          </a:p>
        </p:txBody>
      </p:sp>
      <p:sp>
        <p:nvSpPr>
          <p:cNvPr id="19" name="テキスト ボックス 18"/>
          <p:cNvSpPr txBox="1"/>
          <p:nvPr/>
        </p:nvSpPr>
        <p:spPr>
          <a:xfrm>
            <a:off x="785786" y="3989665"/>
            <a:ext cx="954107" cy="400110"/>
          </a:xfrm>
          <a:prstGeom prst="rect">
            <a:avLst/>
          </a:prstGeom>
          <a:noFill/>
        </p:spPr>
        <p:txBody>
          <a:bodyPr wrap="none" rtlCol="0">
            <a:spAutoFit/>
          </a:bodyPr>
          <a:lstStyle/>
          <a:p>
            <a:r>
              <a:rPr kumimoji="1" lang="ja-JP" altLang="en-US" sz="2000" b="1" dirty="0" smtClean="0">
                <a:solidFill>
                  <a:srgbClr val="0070C0"/>
                </a:solidFill>
              </a:rPr>
              <a:t>生成量</a:t>
            </a:r>
            <a:endParaRPr kumimoji="1" lang="ja-JP" altLang="en-US" sz="2000" b="1" dirty="0">
              <a:solidFill>
                <a:srgbClr val="0070C0"/>
              </a:solidFill>
            </a:endParaRPr>
          </a:p>
        </p:txBody>
      </p:sp>
      <p:sp>
        <p:nvSpPr>
          <p:cNvPr id="20" name="テキスト ボックス 19"/>
          <p:cNvSpPr txBox="1"/>
          <p:nvPr/>
        </p:nvSpPr>
        <p:spPr>
          <a:xfrm>
            <a:off x="857224" y="4389775"/>
            <a:ext cx="697627" cy="400110"/>
          </a:xfrm>
          <a:prstGeom prst="rect">
            <a:avLst/>
          </a:prstGeom>
          <a:noFill/>
        </p:spPr>
        <p:txBody>
          <a:bodyPr wrap="none" rtlCol="0">
            <a:spAutoFit/>
          </a:bodyPr>
          <a:lstStyle/>
          <a:p>
            <a:r>
              <a:rPr lang="ja-JP" altLang="en-US" sz="2000" b="1" dirty="0" smtClean="0">
                <a:solidFill>
                  <a:srgbClr val="0070C0"/>
                </a:solidFill>
              </a:rPr>
              <a:t>質量</a:t>
            </a:r>
            <a:endParaRPr kumimoji="1" lang="ja-JP" altLang="en-US" sz="2000" b="1" dirty="0">
              <a:solidFill>
                <a:srgbClr val="0070C0"/>
              </a:solidFill>
            </a:endParaRPr>
          </a:p>
        </p:txBody>
      </p:sp>
      <p:sp>
        <p:nvSpPr>
          <p:cNvPr id="21" name="テキスト ボックス 20"/>
          <p:cNvSpPr txBox="1"/>
          <p:nvPr/>
        </p:nvSpPr>
        <p:spPr>
          <a:xfrm>
            <a:off x="5143504" y="4000504"/>
            <a:ext cx="697627" cy="400110"/>
          </a:xfrm>
          <a:prstGeom prst="rect">
            <a:avLst/>
          </a:prstGeom>
          <a:noFill/>
        </p:spPr>
        <p:txBody>
          <a:bodyPr wrap="none" rtlCol="0">
            <a:spAutoFit/>
          </a:bodyPr>
          <a:lstStyle/>
          <a:p>
            <a:r>
              <a:rPr lang="ja-JP" altLang="en-US" sz="2000" b="1" dirty="0" smtClean="0">
                <a:solidFill>
                  <a:srgbClr val="FF0000"/>
                </a:solidFill>
              </a:rPr>
              <a:t>振幅</a:t>
            </a:r>
            <a:endParaRPr kumimoji="1" lang="ja-JP" altLang="en-US" sz="2000" b="1" dirty="0">
              <a:solidFill>
                <a:srgbClr val="FF0000"/>
              </a:solidFill>
            </a:endParaRPr>
          </a:p>
        </p:txBody>
      </p:sp>
      <p:sp>
        <p:nvSpPr>
          <p:cNvPr id="22" name="テキスト ボックス 21"/>
          <p:cNvSpPr txBox="1"/>
          <p:nvPr/>
        </p:nvSpPr>
        <p:spPr>
          <a:xfrm>
            <a:off x="5177371" y="4386212"/>
            <a:ext cx="1885453" cy="400110"/>
          </a:xfrm>
          <a:prstGeom prst="rect">
            <a:avLst/>
          </a:prstGeom>
          <a:noFill/>
        </p:spPr>
        <p:txBody>
          <a:bodyPr wrap="none" rtlCol="0">
            <a:spAutoFit/>
          </a:bodyPr>
          <a:lstStyle/>
          <a:p>
            <a:r>
              <a:rPr kumimoji="1" lang="ja-JP" altLang="en-US" sz="2000" b="1" dirty="0" smtClean="0">
                <a:solidFill>
                  <a:srgbClr val="FF0000"/>
                </a:solidFill>
              </a:rPr>
              <a:t>ピークの周波数</a:t>
            </a:r>
            <a:endParaRPr kumimoji="1" lang="ja-JP" altLang="en-US" sz="2000" b="1" dirty="0">
              <a:solidFill>
                <a:srgbClr val="FF0000"/>
              </a:solidFill>
            </a:endParaRPr>
          </a:p>
        </p:txBody>
      </p:sp>
      <p:pic>
        <p:nvPicPr>
          <p:cNvPr id="23" name="図 22" descr="figure.bmp"/>
          <p:cNvPicPr>
            <a:picLocks noChangeAspect="1"/>
          </p:cNvPicPr>
          <p:nvPr>
            <p:custDataLst>
              <p:tags r:id="rId1"/>
            </p:custDataLst>
          </p:nvPr>
        </p:nvPicPr>
        <p:blipFill>
          <a:blip r:embed="rId8" cstate="print">
            <a:clrChange>
              <a:clrFrom>
                <a:srgbClr val="FFFFFF"/>
              </a:clrFrom>
              <a:clrTo>
                <a:srgbClr val="FFFFFF">
                  <a:alpha val="0"/>
                </a:srgbClr>
              </a:clrTo>
            </a:clrChange>
            <a:lum/>
          </a:blip>
          <a:stretch>
            <a:fillRect/>
          </a:stretch>
        </p:blipFill>
        <p:spPr>
          <a:xfrm>
            <a:off x="5239987" y="1785926"/>
            <a:ext cx="260707" cy="245810"/>
          </a:xfrm>
          <a:prstGeom prst="rect">
            <a:avLst/>
          </a:prstGeom>
          <a:noFill/>
        </p:spPr>
      </p:pic>
      <p:pic>
        <p:nvPicPr>
          <p:cNvPr id="24" name="図 23" descr="txp_fig.bmp"/>
          <p:cNvPicPr>
            <a:picLocks noChangeAspect="1"/>
          </p:cNvPicPr>
          <p:nvPr>
            <p:custDataLst>
              <p:tags r:id="rId2"/>
            </p:custDataLst>
          </p:nvPr>
        </p:nvPicPr>
        <p:blipFill>
          <a:blip r:embed="rId9" cstate="print">
            <a:clrChange>
              <a:clrFrom>
                <a:srgbClr val="FFFFFF"/>
              </a:clrFrom>
              <a:clrTo>
                <a:srgbClr val="FFFFFF">
                  <a:alpha val="0"/>
                </a:srgbClr>
              </a:clrTo>
            </a:clrChange>
            <a:lum/>
          </a:blip>
          <a:stretch>
            <a:fillRect/>
          </a:stretch>
        </p:blipFill>
        <p:spPr>
          <a:xfrm>
            <a:off x="5286380" y="2166096"/>
            <a:ext cx="285752" cy="285752"/>
          </a:xfrm>
          <a:prstGeom prst="rect">
            <a:avLst/>
          </a:prstGeom>
          <a:noFill/>
        </p:spPr>
      </p:pic>
      <p:pic>
        <p:nvPicPr>
          <p:cNvPr id="25" name="図 24" descr="txp_fig.bmp"/>
          <p:cNvPicPr>
            <a:picLocks noChangeAspect="1"/>
          </p:cNvPicPr>
          <p:nvPr>
            <p:custDataLst>
              <p:tags r:id="rId3"/>
            </p:custDataLst>
          </p:nvPr>
        </p:nvPicPr>
        <p:blipFill>
          <a:blip r:embed="rId10" cstate="print">
            <a:clrChange>
              <a:clrFrom>
                <a:srgbClr val="FFFFFF"/>
              </a:clrFrom>
              <a:clrTo>
                <a:srgbClr val="FFFFFF">
                  <a:alpha val="0"/>
                </a:srgbClr>
              </a:clrTo>
            </a:clrChange>
            <a:lum/>
          </a:blip>
          <a:stretch>
            <a:fillRect/>
          </a:stretch>
        </p:blipFill>
        <p:spPr>
          <a:xfrm>
            <a:off x="2192429" y="3972473"/>
            <a:ext cx="2022381" cy="445820"/>
          </a:xfrm>
          <a:prstGeom prst="rect">
            <a:avLst/>
          </a:prstGeom>
          <a:noFill/>
        </p:spPr>
      </p:pic>
      <p:pic>
        <p:nvPicPr>
          <p:cNvPr id="28" name="図 27" descr="txp_fig.bmp"/>
          <p:cNvPicPr>
            <a:picLocks noChangeAspect="1"/>
          </p:cNvPicPr>
          <p:nvPr>
            <p:custDataLst>
              <p:tags r:id="rId4"/>
            </p:custDataLst>
          </p:nvPr>
        </p:nvPicPr>
        <p:blipFill>
          <a:blip r:embed="rId11" cstate="print">
            <a:clrChange>
              <a:clrFrom>
                <a:srgbClr val="FFFFFF"/>
              </a:clrFrom>
              <a:clrTo>
                <a:srgbClr val="FFFFFF">
                  <a:alpha val="0"/>
                </a:srgbClr>
              </a:clrTo>
            </a:clrChange>
            <a:lum/>
          </a:blip>
          <a:stretch>
            <a:fillRect/>
          </a:stretch>
        </p:blipFill>
        <p:spPr>
          <a:xfrm>
            <a:off x="7132630" y="4460628"/>
            <a:ext cx="1225584" cy="278397"/>
          </a:xfrm>
          <a:prstGeom prst="rect">
            <a:avLst/>
          </a:prstGeom>
          <a:noFill/>
        </p:spPr>
      </p:pic>
      <p:cxnSp>
        <p:nvCxnSpPr>
          <p:cNvPr id="36" name="直線矢印コネクタ 35"/>
          <p:cNvCxnSpPr/>
          <p:nvPr/>
        </p:nvCxnSpPr>
        <p:spPr>
          <a:xfrm>
            <a:off x="3929058" y="3571876"/>
            <a:ext cx="1071570" cy="1588"/>
          </a:xfrm>
          <a:prstGeom prst="straightConnector1">
            <a:avLst/>
          </a:prstGeom>
          <a:ln w="63500">
            <a:headEnd type="arrow"/>
            <a:tailEnd type="arrow"/>
          </a:ln>
        </p:spPr>
        <p:style>
          <a:lnRef idx="1">
            <a:schemeClr val="accent1"/>
          </a:lnRef>
          <a:fillRef idx="0">
            <a:schemeClr val="accent1"/>
          </a:fillRef>
          <a:effectRef idx="0">
            <a:schemeClr val="accent1"/>
          </a:effectRef>
          <a:fontRef idx="minor">
            <a:schemeClr val="tx1"/>
          </a:fontRef>
        </p:style>
      </p:cxnSp>
      <p:sp>
        <p:nvSpPr>
          <p:cNvPr id="37" name="テキスト ボックス 36"/>
          <p:cNvSpPr txBox="1"/>
          <p:nvPr/>
        </p:nvSpPr>
        <p:spPr>
          <a:xfrm>
            <a:off x="4139983" y="3071810"/>
            <a:ext cx="646331" cy="369332"/>
          </a:xfrm>
          <a:prstGeom prst="rect">
            <a:avLst/>
          </a:prstGeom>
          <a:noFill/>
        </p:spPr>
        <p:txBody>
          <a:bodyPr wrap="none" rtlCol="0">
            <a:spAutoFit/>
          </a:bodyPr>
          <a:lstStyle/>
          <a:p>
            <a:r>
              <a:rPr kumimoji="1" lang="ja-JP" altLang="en-US" b="1" dirty="0" smtClean="0"/>
              <a:t>対応</a:t>
            </a:r>
            <a:endParaRPr kumimoji="1" lang="ja-JP" altLang="en-US" b="1" dirty="0"/>
          </a:p>
        </p:txBody>
      </p:sp>
      <p:pic>
        <p:nvPicPr>
          <p:cNvPr id="38" name="図 37" descr="txp_fig.bmp"/>
          <p:cNvPicPr>
            <a:picLocks noChangeAspect="1"/>
          </p:cNvPicPr>
          <p:nvPr>
            <p:custDataLst>
              <p:tags r:id="rId5"/>
            </p:custDataLst>
          </p:nvPr>
        </p:nvPicPr>
        <p:blipFill>
          <a:blip r:embed="rId12" cstate="print">
            <a:clrChange>
              <a:clrFrom>
                <a:srgbClr val="FFFFFF"/>
              </a:clrFrom>
              <a:clrTo>
                <a:srgbClr val="FFFFFF">
                  <a:alpha val="0"/>
                </a:srgbClr>
              </a:clrTo>
            </a:clrChange>
            <a:lum/>
          </a:blip>
          <a:stretch>
            <a:fillRect/>
          </a:stretch>
        </p:blipFill>
        <p:spPr>
          <a:xfrm>
            <a:off x="7163708" y="4011424"/>
            <a:ext cx="1017396" cy="313808"/>
          </a:xfrm>
          <a:prstGeom prst="rect">
            <a:avLst/>
          </a:prstGeom>
          <a:noFill/>
        </p:spPr>
      </p:pic>
      <p:pic>
        <p:nvPicPr>
          <p:cNvPr id="39" name="図 38" descr="txp_fig.bmp"/>
          <p:cNvPicPr>
            <a:picLocks noChangeAspect="1"/>
          </p:cNvPicPr>
          <p:nvPr>
            <p:custDataLst>
              <p:tags r:id="rId6"/>
            </p:custDataLst>
          </p:nvPr>
        </p:nvPicPr>
        <p:blipFill>
          <a:blip r:embed="rId13" cstate="print">
            <a:clrChange>
              <a:clrFrom>
                <a:srgbClr val="FFFFFF"/>
              </a:clrFrom>
              <a:clrTo>
                <a:srgbClr val="FFFFFF">
                  <a:alpha val="0"/>
                </a:srgbClr>
              </a:clrTo>
            </a:clrChange>
            <a:lum/>
          </a:blip>
          <a:stretch>
            <a:fillRect/>
          </a:stretch>
        </p:blipFill>
        <p:spPr>
          <a:xfrm>
            <a:off x="2036336" y="4414459"/>
            <a:ext cx="2678540" cy="439467"/>
          </a:xfrm>
          <a:prstGeom prst="rect">
            <a:avLst/>
          </a:prstGeom>
          <a:noFill/>
        </p:spPr>
      </p:pic>
      <p:sp>
        <p:nvSpPr>
          <p:cNvPr id="40" name="テキスト ボックス 39"/>
          <p:cNvSpPr txBox="1"/>
          <p:nvPr/>
        </p:nvSpPr>
        <p:spPr>
          <a:xfrm>
            <a:off x="929361" y="5357826"/>
            <a:ext cx="7214539" cy="677108"/>
          </a:xfrm>
          <a:prstGeom prst="rect">
            <a:avLst/>
          </a:prstGeom>
          <a:noFill/>
        </p:spPr>
        <p:txBody>
          <a:bodyPr wrap="none" rtlCol="0">
            <a:spAutoFit/>
          </a:bodyPr>
          <a:lstStyle/>
          <a:p>
            <a:r>
              <a:rPr lang="ja-JP" altLang="en-US" sz="2000" b="1" dirty="0" smtClean="0">
                <a:latin typeface="Franklin Gothic Book"/>
              </a:rPr>
              <a:t>　</a:t>
            </a:r>
            <a:r>
              <a:rPr lang="en-US" altLang="ja-JP" b="1" dirty="0" smtClean="0">
                <a:latin typeface="Franklin Gothic Book"/>
              </a:rPr>
              <a:t>PBH</a:t>
            </a:r>
            <a:r>
              <a:rPr lang="ja-JP" altLang="en-US" b="1" dirty="0" smtClean="0">
                <a:latin typeface="Franklin Gothic Book"/>
              </a:rPr>
              <a:t>生成に関する情報は</a:t>
            </a:r>
            <a:r>
              <a:rPr lang="en-US" altLang="ja-JP" b="1" dirty="0" smtClean="0">
                <a:latin typeface="Franklin Gothic Book"/>
              </a:rPr>
              <a:t>GW</a:t>
            </a:r>
            <a:r>
              <a:rPr lang="ja-JP" altLang="en-US" b="1" dirty="0" smtClean="0">
                <a:latin typeface="Franklin Gothic Book"/>
              </a:rPr>
              <a:t>のスペクトルから読み取ることができる．</a:t>
            </a:r>
            <a:endParaRPr lang="en-US" altLang="ja-JP" b="1" dirty="0" smtClean="0"/>
          </a:p>
          <a:p>
            <a:r>
              <a:rPr kumimoji="1" lang="ja-JP" altLang="en-US" b="1" dirty="0" smtClean="0"/>
              <a:t>⇒</a:t>
            </a:r>
            <a:r>
              <a:rPr kumimoji="1" lang="ja-JP" altLang="en-US" b="1" i="1" dirty="0" smtClean="0"/>
              <a:t>　</a:t>
            </a:r>
            <a:r>
              <a:rPr lang="ja-JP" altLang="en-US" b="1" dirty="0" smtClean="0"/>
              <a:t>２次的に生成された</a:t>
            </a:r>
            <a:r>
              <a:rPr lang="en-US" altLang="ja-JP" b="1" dirty="0" smtClean="0"/>
              <a:t>GW</a:t>
            </a:r>
            <a:r>
              <a:rPr lang="ja-JP" altLang="en-US" b="1" dirty="0" smtClean="0"/>
              <a:t>を</a:t>
            </a:r>
            <a:r>
              <a:rPr lang="en-US" altLang="ja-JP" b="1" dirty="0" smtClean="0"/>
              <a:t>PBH</a:t>
            </a:r>
            <a:r>
              <a:rPr lang="ja-JP" altLang="en-US" b="1" dirty="0" smtClean="0"/>
              <a:t>生成量への制限に用いることができる</a:t>
            </a:r>
            <a:r>
              <a:rPr lang="en-US" altLang="ja-JP" b="1" i="1" dirty="0" smtClean="0"/>
              <a:t>.</a:t>
            </a:r>
            <a:endParaRPr kumimoji="1" lang="ja-JP" altLang="en-US" b="1" i="1" dirty="0"/>
          </a:p>
        </p:txBody>
      </p:sp>
      <p:sp>
        <p:nvSpPr>
          <p:cNvPr id="41" name="正方形/長方形 40"/>
          <p:cNvSpPr/>
          <p:nvPr/>
        </p:nvSpPr>
        <p:spPr>
          <a:xfrm>
            <a:off x="785786" y="5286388"/>
            <a:ext cx="7429552" cy="8572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71406" y="71438"/>
            <a:ext cx="9001188" cy="714356"/>
          </a:xfrm>
          <a:prstGeom prst="rect">
            <a:avLst/>
          </a:prstGeom>
          <a:solidFill>
            <a:srgbClr val="00206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t>スケール間の対応</a:t>
            </a:r>
            <a:endParaRPr kumimoji="1" lang="ja-JP" altLang="en-US" sz="2400" b="1" dirty="0"/>
          </a:p>
        </p:txBody>
      </p:sp>
      <p:sp>
        <p:nvSpPr>
          <p:cNvPr id="5" name="スライド番号プレースホルダ 4"/>
          <p:cNvSpPr>
            <a:spLocks noGrp="1"/>
          </p:cNvSpPr>
          <p:nvPr>
            <p:ph type="sldNum" sz="quarter" idx="12"/>
          </p:nvPr>
        </p:nvSpPr>
        <p:spPr>
          <a:xfrm>
            <a:off x="8172504" y="277793"/>
            <a:ext cx="757214" cy="365125"/>
          </a:xfrm>
        </p:spPr>
        <p:txBody>
          <a:bodyPr/>
          <a:lstStyle/>
          <a:p>
            <a:fld id="{D2D8002D-B5B0-4BAC-B1F6-782DDCCE6D9C}" type="slidenum">
              <a:rPr kumimoji="1" lang="ja-JP" altLang="en-US" sz="3200" smtClean="0">
                <a:solidFill>
                  <a:schemeClr val="bg1"/>
                </a:solidFill>
              </a:rPr>
              <a:pPr/>
              <a:t>32</a:t>
            </a:fld>
            <a:endParaRPr kumimoji="1" lang="ja-JP" altLang="en-US" sz="3200">
              <a:solidFill>
                <a:schemeClr val="bg1"/>
              </a:solidFill>
            </a:endParaRPr>
          </a:p>
        </p:txBody>
      </p:sp>
      <p:pic>
        <p:nvPicPr>
          <p:cNvPr id="35" name="図 34" descr="constraint4.png"/>
          <p:cNvPicPr>
            <a:picLocks noChangeAspect="1"/>
          </p:cNvPicPr>
          <p:nvPr/>
        </p:nvPicPr>
        <p:blipFill>
          <a:blip r:embed="rId5"/>
          <a:stretch>
            <a:fillRect/>
          </a:stretch>
        </p:blipFill>
        <p:spPr>
          <a:xfrm>
            <a:off x="714348" y="857256"/>
            <a:ext cx="7358114" cy="5530009"/>
          </a:xfrm>
          <a:prstGeom prst="rect">
            <a:avLst/>
          </a:prstGeom>
        </p:spPr>
      </p:pic>
      <p:pic>
        <p:nvPicPr>
          <p:cNvPr id="36" name="図 35" descr="txp_fig.bmp"/>
          <p:cNvPicPr>
            <a:picLocks noChangeAspect="1"/>
          </p:cNvPicPr>
          <p:nvPr>
            <p:custDataLst>
              <p:tags r:id="rId1"/>
            </p:custDataLst>
          </p:nvPr>
        </p:nvPicPr>
        <p:blipFill>
          <a:blip r:embed="rId6" cstate="print">
            <a:lum/>
          </a:blip>
          <a:stretch>
            <a:fillRect/>
          </a:stretch>
        </p:blipFill>
        <p:spPr>
          <a:xfrm>
            <a:off x="5208154" y="4354980"/>
            <a:ext cx="3569575" cy="665827"/>
          </a:xfrm>
          <a:prstGeom prst="rect">
            <a:avLst/>
          </a:prstGeom>
          <a:ln w="25400">
            <a:solidFill>
              <a:srgbClr val="FF0000"/>
            </a:solidFill>
          </a:ln>
        </p:spPr>
      </p:pic>
      <p:pic>
        <p:nvPicPr>
          <p:cNvPr id="37" name="図 36" descr="txp_fig.bmp"/>
          <p:cNvPicPr>
            <a:picLocks noChangeAspect="1"/>
          </p:cNvPicPr>
          <p:nvPr>
            <p:custDataLst>
              <p:tags r:id="rId2"/>
            </p:custDataLst>
          </p:nvPr>
        </p:nvPicPr>
        <p:blipFill>
          <a:blip r:embed="rId7" cstate="print">
            <a:lum/>
          </a:blip>
          <a:stretch>
            <a:fillRect/>
          </a:stretch>
        </p:blipFill>
        <p:spPr>
          <a:xfrm>
            <a:off x="3822127" y="844333"/>
            <a:ext cx="1964319" cy="370089"/>
          </a:xfrm>
          <a:prstGeom prst="rect">
            <a:avLst/>
          </a:prstGeom>
        </p:spPr>
      </p:pic>
      <p:pic>
        <p:nvPicPr>
          <p:cNvPr id="39" name="図 38" descr="txp_fig.bmp"/>
          <p:cNvPicPr>
            <a:picLocks noChangeAspect="1"/>
          </p:cNvPicPr>
          <p:nvPr>
            <p:custDataLst>
              <p:tags r:id="rId3"/>
            </p:custDataLst>
          </p:nvPr>
        </p:nvPicPr>
        <p:blipFill>
          <a:blip r:embed="rId8" cstate="print">
            <a:lum/>
          </a:blip>
          <a:stretch>
            <a:fillRect/>
          </a:stretch>
        </p:blipFill>
        <p:spPr>
          <a:xfrm>
            <a:off x="3795260" y="6194938"/>
            <a:ext cx="2276938" cy="348238"/>
          </a:xfrm>
          <a:prstGeom prst="rect">
            <a:avLst/>
          </a:prstGeom>
        </p:spPr>
      </p:pic>
      <p:sp>
        <p:nvSpPr>
          <p:cNvPr id="40" name="テキスト ボックス 39"/>
          <p:cNvSpPr txBox="1"/>
          <p:nvPr/>
        </p:nvSpPr>
        <p:spPr>
          <a:xfrm>
            <a:off x="500034" y="5429264"/>
            <a:ext cx="6146234" cy="646331"/>
          </a:xfrm>
          <a:prstGeom prst="rect">
            <a:avLst/>
          </a:prstGeom>
          <a:solidFill>
            <a:schemeClr val="bg1"/>
          </a:solidFill>
          <a:ln w="25400">
            <a:solidFill>
              <a:srgbClr val="FF0000"/>
            </a:solidFill>
          </a:ln>
        </p:spPr>
        <p:txBody>
          <a:bodyPr wrap="none" rtlCol="0">
            <a:spAutoFit/>
          </a:bodyPr>
          <a:lstStyle/>
          <a:p>
            <a:r>
              <a:rPr kumimoji="1" lang="ja-JP" altLang="en-US" dirty="0" smtClean="0"/>
              <a:t>　暗黒物質となる原始ブラックホールは、宇宙重力波干渉計を</a:t>
            </a:r>
            <a:endParaRPr kumimoji="1" lang="en-US" altLang="ja-JP" dirty="0" smtClean="0"/>
          </a:p>
          <a:p>
            <a:r>
              <a:rPr kumimoji="1" lang="ja-JP" altLang="en-US" dirty="0" smtClean="0"/>
              <a:t>用いて調べることができる。</a:t>
            </a:r>
            <a:endParaRPr kumimoji="1" lang="ja-JP" altLang="en-US" dirty="0"/>
          </a:p>
        </p:txBody>
      </p:sp>
      <p:sp>
        <p:nvSpPr>
          <p:cNvPr id="41" name="円/楕円 40"/>
          <p:cNvSpPr/>
          <p:nvPr/>
        </p:nvSpPr>
        <p:spPr>
          <a:xfrm>
            <a:off x="3714744" y="3000372"/>
            <a:ext cx="1928826" cy="92869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線コネクタ 9"/>
          <p:cNvCxnSpPr/>
          <p:nvPr/>
        </p:nvCxnSpPr>
        <p:spPr>
          <a:xfrm>
            <a:off x="142844" y="6357958"/>
            <a:ext cx="8858312" cy="1588"/>
          </a:xfrm>
          <a:prstGeom prst="line">
            <a:avLst/>
          </a:prstGeom>
          <a:ln w="12700" cmpd="tri">
            <a:solidFill>
              <a:srgbClr val="002060"/>
            </a:solidFill>
            <a:prstDash val="sysDot"/>
          </a:ln>
        </p:spPr>
        <p:style>
          <a:lnRef idx="1">
            <a:schemeClr val="accent1"/>
          </a:lnRef>
          <a:fillRef idx="0">
            <a:schemeClr val="accent1"/>
          </a:fillRef>
          <a:effectRef idx="0">
            <a:schemeClr val="accent1"/>
          </a:effectRef>
          <a:fontRef idx="minor">
            <a:schemeClr val="tx1"/>
          </a:fontRef>
        </p:style>
      </p:cxnSp>
      <p:sp>
        <p:nvSpPr>
          <p:cNvPr id="11" name="正方形/長方形 10"/>
          <p:cNvSpPr/>
          <p:nvPr/>
        </p:nvSpPr>
        <p:spPr>
          <a:xfrm>
            <a:off x="71406" y="71438"/>
            <a:ext cx="9001188" cy="714356"/>
          </a:xfrm>
          <a:prstGeom prst="rect">
            <a:avLst/>
          </a:prstGeom>
          <a:solidFill>
            <a:srgbClr val="00206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smtClean="0"/>
              <a:t>重力波のエネルギー密度</a:t>
            </a:r>
            <a:endParaRPr kumimoji="1" lang="ja-JP" altLang="en-US" sz="2400" b="1" dirty="0"/>
          </a:p>
        </p:txBody>
      </p:sp>
      <p:sp>
        <p:nvSpPr>
          <p:cNvPr id="4" name="日付プレースホルダ 3"/>
          <p:cNvSpPr>
            <a:spLocks noGrp="1"/>
          </p:cNvSpPr>
          <p:nvPr>
            <p:ph type="dt" sz="half" idx="10"/>
          </p:nvPr>
        </p:nvSpPr>
        <p:spPr/>
        <p:txBody>
          <a:bodyPr/>
          <a:lstStyle/>
          <a:p>
            <a:r>
              <a:rPr kumimoji="1" lang="en-US" altLang="ja-JP" smtClean="0"/>
              <a:t>2009/12/4</a:t>
            </a:r>
            <a:endParaRPr kumimoji="1" lang="ja-JP" altLang="en-US"/>
          </a:p>
        </p:txBody>
      </p:sp>
      <p:sp>
        <p:nvSpPr>
          <p:cNvPr id="5" name="スライド番号プレースホルダ 4"/>
          <p:cNvSpPr>
            <a:spLocks noGrp="1"/>
          </p:cNvSpPr>
          <p:nvPr>
            <p:ph type="sldNum" sz="quarter" idx="12"/>
          </p:nvPr>
        </p:nvSpPr>
        <p:spPr>
          <a:xfrm>
            <a:off x="8072462" y="285728"/>
            <a:ext cx="828652" cy="365125"/>
          </a:xfrm>
        </p:spPr>
        <p:txBody>
          <a:bodyPr/>
          <a:lstStyle/>
          <a:p>
            <a:fld id="{D2D8002D-B5B0-4BAC-B1F6-782DDCCE6D9C}" type="slidenum">
              <a:rPr kumimoji="1" lang="ja-JP" altLang="en-US" sz="3200" smtClean="0">
                <a:solidFill>
                  <a:schemeClr val="bg1"/>
                </a:solidFill>
              </a:rPr>
              <a:pPr/>
              <a:t>33</a:t>
            </a:fld>
            <a:endParaRPr kumimoji="1" lang="ja-JP" altLang="en-US" sz="3200" dirty="0">
              <a:solidFill>
                <a:schemeClr val="bg1"/>
              </a:solidFill>
            </a:endParaRPr>
          </a:p>
        </p:txBody>
      </p:sp>
      <p:sp>
        <p:nvSpPr>
          <p:cNvPr id="6" name="フッター プレースホルダ 5"/>
          <p:cNvSpPr>
            <a:spLocks noGrp="1"/>
          </p:cNvSpPr>
          <p:nvPr>
            <p:ph type="ftr" sz="quarter" idx="11"/>
          </p:nvPr>
        </p:nvSpPr>
        <p:spPr/>
        <p:txBody>
          <a:bodyPr/>
          <a:lstStyle/>
          <a:p>
            <a:r>
              <a:rPr kumimoji="1" lang="zh-CN" altLang="en-US" smtClean="0"/>
              <a:t>重力波研究交流会</a:t>
            </a:r>
            <a:endParaRPr kumimoji="1" lang="ja-JP" altLang="en-US"/>
          </a:p>
        </p:txBody>
      </p:sp>
      <p:sp>
        <p:nvSpPr>
          <p:cNvPr id="7" name="テキスト ボックス 6"/>
          <p:cNvSpPr txBox="1"/>
          <p:nvPr/>
        </p:nvSpPr>
        <p:spPr>
          <a:xfrm>
            <a:off x="214282" y="1428736"/>
            <a:ext cx="8797601" cy="646331"/>
          </a:xfrm>
          <a:prstGeom prst="rect">
            <a:avLst/>
          </a:prstGeom>
          <a:noFill/>
        </p:spPr>
        <p:txBody>
          <a:bodyPr wrap="none" rtlCol="0">
            <a:spAutoFit/>
          </a:bodyPr>
          <a:lstStyle/>
          <a:p>
            <a:r>
              <a:rPr kumimoji="1" lang="ja-JP" altLang="en-US" dirty="0" smtClean="0"/>
              <a:t>▶ 　密度揺らぎのパワースペクトルが与えられれば、重力波のエネルギー密度は先ほどの</a:t>
            </a:r>
            <a:endParaRPr kumimoji="1" lang="en-US" altLang="ja-JP" dirty="0" smtClean="0"/>
          </a:p>
          <a:p>
            <a:r>
              <a:rPr lang="ja-JP" altLang="en-US" dirty="0" smtClean="0"/>
              <a:t>　</a:t>
            </a:r>
            <a:r>
              <a:rPr kumimoji="1" lang="ja-JP" altLang="en-US" dirty="0" smtClean="0"/>
              <a:t>重力波の発展方程式を解くことによって得られる。</a:t>
            </a:r>
            <a:endParaRPr kumimoji="1" lang="ja-JP" altLang="en-US" dirty="0"/>
          </a:p>
        </p:txBody>
      </p:sp>
      <p:sp>
        <p:nvSpPr>
          <p:cNvPr id="8" name="テキスト ボックス 7"/>
          <p:cNvSpPr txBox="1"/>
          <p:nvPr/>
        </p:nvSpPr>
        <p:spPr>
          <a:xfrm>
            <a:off x="444352" y="2428868"/>
            <a:ext cx="8284640" cy="584775"/>
          </a:xfrm>
          <a:prstGeom prst="rect">
            <a:avLst/>
          </a:prstGeom>
          <a:noFill/>
        </p:spPr>
        <p:txBody>
          <a:bodyPr wrap="none" rtlCol="0">
            <a:spAutoFit/>
          </a:bodyPr>
          <a:lstStyle/>
          <a:p>
            <a:r>
              <a:rPr lang="ja-JP" altLang="en-US" sz="1600" dirty="0" smtClean="0"/>
              <a:t>　密度揺らぎのパワースペクトルのピークが非常に鋭い場合には、重力波のエネルギー密度は</a:t>
            </a:r>
            <a:endParaRPr lang="en-US" altLang="ja-JP" sz="1600" dirty="0" smtClean="0"/>
          </a:p>
          <a:p>
            <a:r>
              <a:rPr lang="ja-JP" altLang="en-US" sz="1600" dirty="0" smtClean="0"/>
              <a:t>次のように密度揺らぎの振幅を用いて表すことができる。</a:t>
            </a:r>
            <a:endParaRPr lang="en-US" altLang="ja-JP" sz="1600" dirty="0" smtClean="0"/>
          </a:p>
        </p:txBody>
      </p:sp>
      <p:sp>
        <p:nvSpPr>
          <p:cNvPr id="14" name="正方形/長方形 13"/>
          <p:cNvSpPr/>
          <p:nvPr/>
        </p:nvSpPr>
        <p:spPr>
          <a:xfrm>
            <a:off x="285720" y="3286124"/>
            <a:ext cx="8643998" cy="92869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2" name="直線矢印コネクタ 21"/>
          <p:cNvCxnSpPr/>
          <p:nvPr/>
        </p:nvCxnSpPr>
        <p:spPr>
          <a:xfrm>
            <a:off x="428596" y="5143512"/>
            <a:ext cx="285752"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3" name="テキスト ボックス 22"/>
          <p:cNvSpPr txBox="1"/>
          <p:nvPr/>
        </p:nvSpPr>
        <p:spPr>
          <a:xfrm>
            <a:off x="1032737" y="4988494"/>
            <a:ext cx="2622834" cy="369332"/>
          </a:xfrm>
          <a:prstGeom prst="rect">
            <a:avLst/>
          </a:prstGeom>
          <a:noFill/>
        </p:spPr>
        <p:txBody>
          <a:bodyPr wrap="none" rtlCol="0">
            <a:spAutoFit/>
          </a:bodyPr>
          <a:lstStyle/>
          <a:p>
            <a:r>
              <a:rPr lang="ja-JP" altLang="en-US" dirty="0" smtClean="0"/>
              <a:t>密度揺らぎの振幅を制限</a:t>
            </a:r>
            <a:endParaRPr kumimoji="1" lang="en-US" altLang="ja-JP" dirty="0" smtClean="0"/>
          </a:p>
        </p:txBody>
      </p:sp>
      <p:cxnSp>
        <p:nvCxnSpPr>
          <p:cNvPr id="24" name="直線矢印コネクタ 23"/>
          <p:cNvCxnSpPr/>
          <p:nvPr/>
        </p:nvCxnSpPr>
        <p:spPr>
          <a:xfrm>
            <a:off x="428596" y="5643578"/>
            <a:ext cx="285752"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5" name="テキスト ボックス 24"/>
          <p:cNvSpPr txBox="1"/>
          <p:nvPr/>
        </p:nvSpPr>
        <p:spPr>
          <a:xfrm>
            <a:off x="1032737" y="5488560"/>
            <a:ext cx="3639138" cy="369332"/>
          </a:xfrm>
          <a:prstGeom prst="rect">
            <a:avLst/>
          </a:prstGeom>
          <a:noFill/>
        </p:spPr>
        <p:txBody>
          <a:bodyPr wrap="none" rtlCol="0">
            <a:spAutoFit/>
          </a:bodyPr>
          <a:lstStyle/>
          <a:p>
            <a:r>
              <a:rPr lang="ja-JP" altLang="en-US" dirty="0" smtClean="0"/>
              <a:t>原始ブラックホールの生成量を制限</a:t>
            </a:r>
            <a:endParaRPr kumimoji="1" lang="en-US" altLang="ja-JP" dirty="0" smtClean="0"/>
          </a:p>
        </p:txBody>
      </p:sp>
      <p:pic>
        <p:nvPicPr>
          <p:cNvPr id="29" name="図 28" descr="txp_fig.bmp"/>
          <p:cNvPicPr>
            <a:picLocks noChangeAspect="1"/>
          </p:cNvPicPr>
          <p:nvPr>
            <p:custDataLst>
              <p:tags r:id="rId1"/>
            </p:custDataLst>
          </p:nvPr>
        </p:nvPicPr>
        <p:blipFill>
          <a:blip r:embed="rId5" cstate="print">
            <a:lum/>
          </a:blip>
          <a:stretch>
            <a:fillRect/>
          </a:stretch>
        </p:blipFill>
        <p:spPr>
          <a:xfrm>
            <a:off x="3500430" y="4500570"/>
            <a:ext cx="3214710" cy="264643"/>
          </a:xfrm>
          <a:prstGeom prst="rect">
            <a:avLst/>
          </a:prstGeom>
        </p:spPr>
      </p:pic>
      <p:pic>
        <p:nvPicPr>
          <p:cNvPr id="30" name="図 29" descr="txp_fig.bmp"/>
          <p:cNvPicPr>
            <a:picLocks noChangeAspect="1"/>
          </p:cNvPicPr>
          <p:nvPr>
            <p:custDataLst>
              <p:tags r:id="rId2"/>
            </p:custDataLst>
          </p:nvPr>
        </p:nvPicPr>
        <p:blipFill>
          <a:blip r:embed="rId6" cstate="print">
            <a:lum/>
          </a:blip>
          <a:stretch>
            <a:fillRect/>
          </a:stretch>
        </p:blipFill>
        <p:spPr>
          <a:xfrm>
            <a:off x="362495" y="4502823"/>
            <a:ext cx="2637869" cy="253899"/>
          </a:xfrm>
          <a:prstGeom prst="rect">
            <a:avLst/>
          </a:prstGeom>
        </p:spPr>
      </p:pic>
      <p:sp>
        <p:nvSpPr>
          <p:cNvPr id="31" name="テキスト ボックス 30"/>
          <p:cNvSpPr txBox="1"/>
          <p:nvPr/>
        </p:nvSpPr>
        <p:spPr>
          <a:xfrm>
            <a:off x="3071802" y="4429132"/>
            <a:ext cx="415498" cy="369332"/>
          </a:xfrm>
          <a:prstGeom prst="rect">
            <a:avLst/>
          </a:prstGeom>
          <a:noFill/>
        </p:spPr>
        <p:txBody>
          <a:bodyPr wrap="none" rtlCol="0">
            <a:spAutoFit/>
          </a:bodyPr>
          <a:lstStyle/>
          <a:p>
            <a:r>
              <a:rPr kumimoji="1" lang="ja-JP" altLang="en-US" dirty="0" smtClean="0"/>
              <a:t>や</a:t>
            </a:r>
            <a:endParaRPr kumimoji="1" lang="ja-JP" altLang="en-US" dirty="0"/>
          </a:p>
        </p:txBody>
      </p:sp>
      <p:sp>
        <p:nvSpPr>
          <p:cNvPr id="33" name="テキスト ボックス 32"/>
          <p:cNvSpPr txBox="1"/>
          <p:nvPr/>
        </p:nvSpPr>
        <p:spPr>
          <a:xfrm>
            <a:off x="6723039" y="4465686"/>
            <a:ext cx="1778051" cy="369332"/>
          </a:xfrm>
          <a:prstGeom prst="rect">
            <a:avLst/>
          </a:prstGeom>
          <a:noFill/>
        </p:spPr>
        <p:txBody>
          <a:bodyPr wrap="none" rtlCol="0">
            <a:spAutoFit/>
          </a:bodyPr>
          <a:lstStyle/>
          <a:p>
            <a:r>
              <a:rPr kumimoji="1" lang="ja-JP" altLang="en-US" dirty="0" smtClean="0"/>
              <a:t>で十分観測可能</a:t>
            </a:r>
            <a:endParaRPr kumimoji="1" lang="ja-JP" altLang="en-US" dirty="0"/>
          </a:p>
        </p:txBody>
      </p:sp>
      <p:pic>
        <p:nvPicPr>
          <p:cNvPr id="36" name="図 35" descr="txp_fig.bmp"/>
          <p:cNvPicPr>
            <a:picLocks noChangeAspect="1"/>
          </p:cNvPicPr>
          <p:nvPr>
            <p:custDataLst>
              <p:tags r:id="rId3"/>
            </p:custDataLst>
          </p:nvPr>
        </p:nvPicPr>
        <p:blipFill>
          <a:blip r:embed="rId7">
            <a:lum/>
          </a:blip>
          <a:stretch>
            <a:fillRect/>
          </a:stretch>
        </p:blipFill>
        <p:spPr>
          <a:xfrm>
            <a:off x="492902" y="3357562"/>
            <a:ext cx="8258564" cy="719144"/>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図 18" descr="omega_delta.png"/>
          <p:cNvPicPr>
            <a:picLocks noChangeAspect="1"/>
          </p:cNvPicPr>
          <p:nvPr/>
        </p:nvPicPr>
        <p:blipFill>
          <a:blip r:embed="rId6"/>
          <a:stretch>
            <a:fillRect/>
          </a:stretch>
        </p:blipFill>
        <p:spPr>
          <a:xfrm>
            <a:off x="785786" y="1571612"/>
            <a:ext cx="7858148" cy="4714908"/>
          </a:xfrm>
          <a:prstGeom prst="rect">
            <a:avLst/>
          </a:prstGeom>
        </p:spPr>
      </p:pic>
      <p:cxnSp>
        <p:nvCxnSpPr>
          <p:cNvPr id="10" name="直線コネクタ 9"/>
          <p:cNvCxnSpPr/>
          <p:nvPr/>
        </p:nvCxnSpPr>
        <p:spPr>
          <a:xfrm>
            <a:off x="142844" y="6357958"/>
            <a:ext cx="8858312" cy="1588"/>
          </a:xfrm>
          <a:prstGeom prst="line">
            <a:avLst/>
          </a:prstGeom>
          <a:ln w="12700" cmpd="tri">
            <a:solidFill>
              <a:srgbClr val="002060"/>
            </a:solidFill>
            <a:prstDash val="sysDot"/>
          </a:ln>
        </p:spPr>
        <p:style>
          <a:lnRef idx="1">
            <a:schemeClr val="accent1"/>
          </a:lnRef>
          <a:fillRef idx="0">
            <a:schemeClr val="accent1"/>
          </a:fillRef>
          <a:effectRef idx="0">
            <a:schemeClr val="accent1"/>
          </a:effectRef>
          <a:fontRef idx="minor">
            <a:schemeClr val="tx1"/>
          </a:fontRef>
        </p:style>
      </p:cxnSp>
      <p:sp>
        <p:nvSpPr>
          <p:cNvPr id="11" name="正方形/長方形 10"/>
          <p:cNvSpPr/>
          <p:nvPr/>
        </p:nvSpPr>
        <p:spPr>
          <a:xfrm>
            <a:off x="71406" y="71438"/>
            <a:ext cx="9001188" cy="714356"/>
          </a:xfrm>
          <a:prstGeom prst="rect">
            <a:avLst/>
          </a:prstGeom>
          <a:solidFill>
            <a:srgbClr val="00206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t>重力波のエネルギー密度</a:t>
            </a:r>
            <a:endParaRPr lang="ja-JP" altLang="en-US" sz="2400" b="1" dirty="0"/>
          </a:p>
        </p:txBody>
      </p:sp>
      <p:sp>
        <p:nvSpPr>
          <p:cNvPr id="4" name="日付プレースホルダ 3"/>
          <p:cNvSpPr>
            <a:spLocks noGrp="1"/>
          </p:cNvSpPr>
          <p:nvPr>
            <p:ph type="dt" sz="half" idx="10"/>
          </p:nvPr>
        </p:nvSpPr>
        <p:spPr/>
        <p:txBody>
          <a:bodyPr/>
          <a:lstStyle/>
          <a:p>
            <a:r>
              <a:rPr kumimoji="1" lang="en-US" altLang="ja-JP" smtClean="0"/>
              <a:t>2009/12/4</a:t>
            </a:r>
            <a:endParaRPr kumimoji="1" lang="ja-JP" altLang="en-US"/>
          </a:p>
        </p:txBody>
      </p:sp>
      <p:sp>
        <p:nvSpPr>
          <p:cNvPr id="5" name="スライド番号プレースホルダ 4"/>
          <p:cNvSpPr>
            <a:spLocks noGrp="1"/>
          </p:cNvSpPr>
          <p:nvPr>
            <p:ph type="sldNum" sz="quarter" idx="12"/>
          </p:nvPr>
        </p:nvSpPr>
        <p:spPr>
          <a:xfrm>
            <a:off x="8215338" y="285728"/>
            <a:ext cx="685776" cy="365125"/>
          </a:xfrm>
        </p:spPr>
        <p:txBody>
          <a:bodyPr/>
          <a:lstStyle/>
          <a:p>
            <a:fld id="{D2D8002D-B5B0-4BAC-B1F6-782DDCCE6D9C}" type="slidenum">
              <a:rPr kumimoji="1" lang="ja-JP" altLang="en-US" sz="3200" smtClean="0">
                <a:solidFill>
                  <a:schemeClr val="bg1"/>
                </a:solidFill>
              </a:rPr>
              <a:pPr/>
              <a:t>34</a:t>
            </a:fld>
            <a:endParaRPr kumimoji="1" lang="ja-JP" altLang="en-US" sz="3200" dirty="0">
              <a:solidFill>
                <a:schemeClr val="bg1"/>
              </a:solidFill>
            </a:endParaRPr>
          </a:p>
        </p:txBody>
      </p:sp>
      <p:sp>
        <p:nvSpPr>
          <p:cNvPr id="6" name="フッター プレースホルダ 5"/>
          <p:cNvSpPr>
            <a:spLocks noGrp="1"/>
          </p:cNvSpPr>
          <p:nvPr>
            <p:ph type="ftr" sz="quarter" idx="11"/>
          </p:nvPr>
        </p:nvSpPr>
        <p:spPr/>
        <p:txBody>
          <a:bodyPr/>
          <a:lstStyle/>
          <a:p>
            <a:r>
              <a:rPr kumimoji="1" lang="zh-CN" altLang="en-US" smtClean="0"/>
              <a:t>重力波研究交流会</a:t>
            </a:r>
            <a:endParaRPr kumimoji="1" lang="ja-JP" altLang="en-US"/>
          </a:p>
        </p:txBody>
      </p:sp>
      <p:pic>
        <p:nvPicPr>
          <p:cNvPr id="7" name="図 6" descr="txp_fig.bmp"/>
          <p:cNvPicPr>
            <a:picLocks noChangeAspect="1"/>
          </p:cNvPicPr>
          <p:nvPr>
            <p:custDataLst>
              <p:tags r:id="rId1"/>
            </p:custDataLst>
          </p:nvPr>
        </p:nvPicPr>
        <p:blipFill>
          <a:blip r:embed="rId7" cstate="print">
            <a:lum/>
          </a:blip>
          <a:stretch>
            <a:fillRect/>
          </a:stretch>
        </p:blipFill>
        <p:spPr>
          <a:xfrm>
            <a:off x="7957064" y="5572140"/>
            <a:ext cx="686902" cy="357190"/>
          </a:xfrm>
          <a:prstGeom prst="rect">
            <a:avLst/>
          </a:prstGeom>
        </p:spPr>
      </p:pic>
      <p:cxnSp>
        <p:nvCxnSpPr>
          <p:cNvPr id="14" name="直線コネクタ 13"/>
          <p:cNvCxnSpPr/>
          <p:nvPr/>
        </p:nvCxnSpPr>
        <p:spPr>
          <a:xfrm rot="5400000" flipH="1" flipV="1">
            <a:off x="4214016" y="3786190"/>
            <a:ext cx="4429950" cy="794"/>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pic>
        <p:nvPicPr>
          <p:cNvPr id="17" name="図 16" descr="txp_fig.bmp"/>
          <p:cNvPicPr>
            <a:picLocks noChangeAspect="1"/>
          </p:cNvPicPr>
          <p:nvPr>
            <p:custDataLst>
              <p:tags r:id="rId2"/>
            </p:custDataLst>
          </p:nvPr>
        </p:nvPicPr>
        <p:blipFill>
          <a:blip r:embed="rId8" cstate="print">
            <a:lum/>
          </a:blip>
          <a:stretch>
            <a:fillRect/>
          </a:stretch>
        </p:blipFill>
        <p:spPr>
          <a:xfrm>
            <a:off x="6000760" y="1285021"/>
            <a:ext cx="849891" cy="286591"/>
          </a:xfrm>
          <a:prstGeom prst="rect">
            <a:avLst/>
          </a:prstGeom>
        </p:spPr>
      </p:pic>
      <p:pic>
        <p:nvPicPr>
          <p:cNvPr id="20" name="図 19" descr="txp_fig.bmp"/>
          <p:cNvPicPr>
            <a:picLocks noChangeAspect="1"/>
          </p:cNvPicPr>
          <p:nvPr>
            <p:custDataLst>
              <p:tags r:id="rId3"/>
            </p:custDataLst>
          </p:nvPr>
        </p:nvPicPr>
        <p:blipFill>
          <a:blip r:embed="rId9" cstate="print">
            <a:lum/>
          </a:blip>
          <a:stretch>
            <a:fillRect/>
          </a:stretch>
        </p:blipFill>
        <p:spPr>
          <a:xfrm>
            <a:off x="928604" y="1134568"/>
            <a:ext cx="2071760" cy="365606"/>
          </a:xfrm>
          <a:prstGeom prst="rect">
            <a:avLst/>
          </a:prstGeom>
        </p:spPr>
      </p:pic>
      <p:cxnSp>
        <p:nvCxnSpPr>
          <p:cNvPr id="15" name="直線矢印コネクタ 14"/>
          <p:cNvCxnSpPr/>
          <p:nvPr/>
        </p:nvCxnSpPr>
        <p:spPr>
          <a:xfrm rot="5400000">
            <a:off x="7573190" y="3714752"/>
            <a:ext cx="571504"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7358082" y="3000372"/>
            <a:ext cx="995785" cy="338554"/>
          </a:xfrm>
          <a:prstGeom prst="rect">
            <a:avLst/>
          </a:prstGeom>
          <a:noFill/>
        </p:spPr>
        <p:txBody>
          <a:bodyPr wrap="none" rtlCol="0">
            <a:spAutoFit/>
          </a:bodyPr>
          <a:lstStyle/>
          <a:p>
            <a:r>
              <a:rPr kumimoji="1" lang="ja-JP" altLang="en-US" sz="1600" dirty="0" smtClean="0"/>
              <a:t>カットオフ</a:t>
            </a:r>
            <a:endParaRPr kumimoji="1" lang="ja-JP" altLang="en-US" sz="1600" dirty="0"/>
          </a:p>
        </p:txBody>
      </p:sp>
      <p:pic>
        <p:nvPicPr>
          <p:cNvPr id="21" name="図 20" descr="txp_fig.bmp"/>
          <p:cNvPicPr>
            <a:picLocks noChangeAspect="1"/>
          </p:cNvPicPr>
          <p:nvPr>
            <p:custDataLst>
              <p:tags r:id="rId4"/>
            </p:custDataLst>
          </p:nvPr>
        </p:nvPicPr>
        <p:blipFill>
          <a:blip r:embed="rId10" cstate="print">
            <a:lum/>
          </a:blip>
          <a:stretch>
            <a:fillRect/>
          </a:stretch>
        </p:blipFill>
        <p:spPr>
          <a:xfrm>
            <a:off x="2036838" y="2782988"/>
            <a:ext cx="647511" cy="361739"/>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線コネクタ 9"/>
          <p:cNvCxnSpPr/>
          <p:nvPr/>
        </p:nvCxnSpPr>
        <p:spPr>
          <a:xfrm>
            <a:off x="142844" y="6357958"/>
            <a:ext cx="8858312" cy="1588"/>
          </a:xfrm>
          <a:prstGeom prst="line">
            <a:avLst/>
          </a:prstGeom>
          <a:ln w="12700" cmpd="tri">
            <a:solidFill>
              <a:srgbClr val="002060"/>
            </a:solidFill>
            <a:prstDash val="sysDot"/>
          </a:ln>
        </p:spPr>
        <p:style>
          <a:lnRef idx="1">
            <a:schemeClr val="accent1"/>
          </a:lnRef>
          <a:fillRef idx="0">
            <a:schemeClr val="accent1"/>
          </a:fillRef>
          <a:effectRef idx="0">
            <a:schemeClr val="accent1"/>
          </a:effectRef>
          <a:fontRef idx="minor">
            <a:schemeClr val="tx1"/>
          </a:fontRef>
        </p:style>
      </p:cxnSp>
      <p:sp>
        <p:nvSpPr>
          <p:cNvPr id="11" name="正方形/長方形 10"/>
          <p:cNvSpPr/>
          <p:nvPr/>
        </p:nvSpPr>
        <p:spPr>
          <a:xfrm>
            <a:off x="71406" y="71438"/>
            <a:ext cx="9001188" cy="714356"/>
          </a:xfrm>
          <a:prstGeom prst="rect">
            <a:avLst/>
          </a:prstGeom>
          <a:solidFill>
            <a:srgbClr val="00206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t>重力波のエネルギー密度</a:t>
            </a:r>
            <a:endParaRPr lang="ja-JP" altLang="en-US" sz="2400" b="1" dirty="0"/>
          </a:p>
        </p:txBody>
      </p:sp>
      <p:sp>
        <p:nvSpPr>
          <p:cNvPr id="4" name="日付プレースホルダ 3"/>
          <p:cNvSpPr>
            <a:spLocks noGrp="1"/>
          </p:cNvSpPr>
          <p:nvPr>
            <p:ph type="dt" sz="half" idx="10"/>
          </p:nvPr>
        </p:nvSpPr>
        <p:spPr/>
        <p:txBody>
          <a:bodyPr/>
          <a:lstStyle/>
          <a:p>
            <a:r>
              <a:rPr kumimoji="1" lang="en-US" altLang="ja-JP" smtClean="0"/>
              <a:t>2009/12/4</a:t>
            </a:r>
            <a:endParaRPr kumimoji="1" lang="ja-JP" altLang="en-US"/>
          </a:p>
        </p:txBody>
      </p:sp>
      <p:sp>
        <p:nvSpPr>
          <p:cNvPr id="5" name="スライド番号プレースホルダ 4"/>
          <p:cNvSpPr>
            <a:spLocks noGrp="1"/>
          </p:cNvSpPr>
          <p:nvPr>
            <p:ph type="sldNum" sz="quarter" idx="12"/>
          </p:nvPr>
        </p:nvSpPr>
        <p:spPr>
          <a:xfrm>
            <a:off x="8215338" y="277793"/>
            <a:ext cx="685776" cy="365125"/>
          </a:xfrm>
        </p:spPr>
        <p:txBody>
          <a:bodyPr/>
          <a:lstStyle/>
          <a:p>
            <a:fld id="{D2D8002D-B5B0-4BAC-B1F6-782DDCCE6D9C}" type="slidenum">
              <a:rPr kumimoji="1" lang="ja-JP" altLang="en-US" sz="3200" smtClean="0">
                <a:solidFill>
                  <a:schemeClr val="bg1"/>
                </a:solidFill>
              </a:rPr>
              <a:pPr/>
              <a:t>35</a:t>
            </a:fld>
            <a:endParaRPr kumimoji="1" lang="ja-JP" altLang="en-US" sz="3200" dirty="0">
              <a:solidFill>
                <a:schemeClr val="bg1"/>
              </a:solidFill>
            </a:endParaRPr>
          </a:p>
        </p:txBody>
      </p:sp>
      <p:sp>
        <p:nvSpPr>
          <p:cNvPr id="6" name="フッター プレースホルダ 5"/>
          <p:cNvSpPr>
            <a:spLocks noGrp="1"/>
          </p:cNvSpPr>
          <p:nvPr>
            <p:ph type="ftr" sz="quarter" idx="11"/>
          </p:nvPr>
        </p:nvSpPr>
        <p:spPr/>
        <p:txBody>
          <a:bodyPr/>
          <a:lstStyle/>
          <a:p>
            <a:r>
              <a:rPr kumimoji="1" lang="zh-CN" altLang="en-US" smtClean="0"/>
              <a:t>重力波研究交流会</a:t>
            </a:r>
            <a:endParaRPr kumimoji="1" lang="ja-JP" altLang="en-US"/>
          </a:p>
        </p:txBody>
      </p:sp>
      <p:sp>
        <p:nvSpPr>
          <p:cNvPr id="8" name="テキスト ボックス 7"/>
          <p:cNvSpPr txBox="1"/>
          <p:nvPr/>
        </p:nvSpPr>
        <p:spPr>
          <a:xfrm>
            <a:off x="347971" y="1071546"/>
            <a:ext cx="8161209" cy="646331"/>
          </a:xfrm>
          <a:prstGeom prst="rect">
            <a:avLst/>
          </a:prstGeom>
          <a:noFill/>
        </p:spPr>
        <p:txBody>
          <a:bodyPr wrap="none" rtlCol="0">
            <a:spAutoFit/>
          </a:bodyPr>
          <a:lstStyle/>
          <a:p>
            <a:r>
              <a:rPr lang="ja-JP" altLang="en-US" dirty="0" smtClean="0"/>
              <a:t>▶　密度揺らぎのパワースペクトルとしてピーク</a:t>
            </a:r>
            <a:r>
              <a:rPr kumimoji="1" lang="ja-JP" altLang="en-US" dirty="0" smtClean="0"/>
              <a:t>幅の広いものを考えると、生成される</a:t>
            </a:r>
            <a:endParaRPr kumimoji="1" lang="en-US" altLang="ja-JP" dirty="0" smtClean="0"/>
          </a:p>
          <a:p>
            <a:r>
              <a:rPr lang="ja-JP" altLang="en-US" dirty="0" smtClean="0"/>
              <a:t>　</a:t>
            </a:r>
            <a:r>
              <a:rPr kumimoji="1" lang="ja-JP" altLang="en-US" dirty="0" smtClean="0"/>
              <a:t>重力波の振幅は小さくなってしまう。</a:t>
            </a:r>
            <a:endParaRPr kumimoji="1" lang="ja-JP" altLang="en-US" dirty="0"/>
          </a:p>
        </p:txBody>
      </p:sp>
      <p:pic>
        <p:nvPicPr>
          <p:cNvPr id="9" name="図 8" descr="vs_width3.png"/>
          <p:cNvPicPr>
            <a:picLocks noChangeAspect="1"/>
          </p:cNvPicPr>
          <p:nvPr/>
        </p:nvPicPr>
        <p:blipFill>
          <a:blip r:embed="rId6"/>
          <a:stretch>
            <a:fillRect/>
          </a:stretch>
        </p:blipFill>
        <p:spPr>
          <a:xfrm>
            <a:off x="571473" y="2145197"/>
            <a:ext cx="6000792" cy="4069885"/>
          </a:xfrm>
          <a:prstGeom prst="rect">
            <a:avLst/>
          </a:prstGeom>
        </p:spPr>
      </p:pic>
      <p:pic>
        <p:nvPicPr>
          <p:cNvPr id="12" name="図 11" descr="txp_fig.bmp"/>
          <p:cNvPicPr>
            <a:picLocks noChangeAspect="1"/>
          </p:cNvPicPr>
          <p:nvPr>
            <p:custDataLst>
              <p:tags r:id="rId1"/>
            </p:custDataLst>
          </p:nvPr>
        </p:nvPicPr>
        <p:blipFill>
          <a:blip r:embed="rId7" cstate="print">
            <a:lum/>
          </a:blip>
          <a:stretch>
            <a:fillRect/>
          </a:stretch>
        </p:blipFill>
        <p:spPr>
          <a:xfrm>
            <a:off x="285720" y="1910166"/>
            <a:ext cx="778453" cy="262502"/>
          </a:xfrm>
          <a:prstGeom prst="rect">
            <a:avLst/>
          </a:prstGeom>
        </p:spPr>
      </p:pic>
      <p:sp>
        <p:nvSpPr>
          <p:cNvPr id="13" name="テキスト ボックス 12"/>
          <p:cNvSpPr txBox="1"/>
          <p:nvPr/>
        </p:nvSpPr>
        <p:spPr>
          <a:xfrm>
            <a:off x="1071538" y="1857364"/>
            <a:ext cx="3151825" cy="338554"/>
          </a:xfrm>
          <a:prstGeom prst="rect">
            <a:avLst/>
          </a:prstGeom>
          <a:noFill/>
        </p:spPr>
        <p:txBody>
          <a:bodyPr wrap="none" rtlCol="0">
            <a:spAutoFit/>
          </a:bodyPr>
          <a:lstStyle/>
          <a:p>
            <a:r>
              <a:rPr kumimoji="1" lang="ja-JP" altLang="en-US" sz="1600" dirty="0" smtClean="0"/>
              <a:t>におけるエネルギー密度の減少幅</a:t>
            </a:r>
            <a:endParaRPr kumimoji="1" lang="ja-JP" altLang="en-US" sz="1600" dirty="0"/>
          </a:p>
        </p:txBody>
      </p:sp>
      <p:sp>
        <p:nvSpPr>
          <p:cNvPr id="14" name="テキスト ボックス 13"/>
          <p:cNvSpPr txBox="1"/>
          <p:nvPr/>
        </p:nvSpPr>
        <p:spPr>
          <a:xfrm>
            <a:off x="6643702" y="5662214"/>
            <a:ext cx="930063" cy="338554"/>
          </a:xfrm>
          <a:prstGeom prst="rect">
            <a:avLst/>
          </a:prstGeom>
          <a:noFill/>
        </p:spPr>
        <p:txBody>
          <a:bodyPr wrap="none" rtlCol="0">
            <a:spAutoFit/>
          </a:bodyPr>
          <a:lstStyle/>
          <a:p>
            <a:r>
              <a:rPr kumimoji="1" lang="ja-JP" altLang="en-US" sz="1600" dirty="0" smtClean="0"/>
              <a:t>ピーク幅</a:t>
            </a:r>
            <a:endParaRPr kumimoji="1" lang="ja-JP" altLang="en-US" sz="1600" dirty="0"/>
          </a:p>
        </p:txBody>
      </p:sp>
      <p:pic>
        <p:nvPicPr>
          <p:cNvPr id="15" name="図 14" descr="txp_fig.bmp"/>
          <p:cNvPicPr>
            <a:picLocks noChangeAspect="1"/>
          </p:cNvPicPr>
          <p:nvPr>
            <p:custDataLst>
              <p:tags r:id="rId2"/>
            </p:custDataLst>
          </p:nvPr>
        </p:nvPicPr>
        <p:blipFill>
          <a:blip r:embed="rId8" cstate="print">
            <a:lum/>
          </a:blip>
          <a:stretch>
            <a:fillRect/>
          </a:stretch>
        </p:blipFill>
        <p:spPr>
          <a:xfrm>
            <a:off x="5143504" y="3071810"/>
            <a:ext cx="785818" cy="253209"/>
          </a:xfrm>
          <a:prstGeom prst="rect">
            <a:avLst/>
          </a:prstGeom>
        </p:spPr>
      </p:pic>
      <p:pic>
        <p:nvPicPr>
          <p:cNvPr id="17" name="図 16" descr="txp_fig.bmp"/>
          <p:cNvPicPr>
            <a:picLocks noChangeAspect="1"/>
          </p:cNvPicPr>
          <p:nvPr>
            <p:custDataLst>
              <p:tags r:id="rId3"/>
            </p:custDataLst>
          </p:nvPr>
        </p:nvPicPr>
        <p:blipFill>
          <a:blip r:embed="rId9" cstate="print">
            <a:lum/>
          </a:blip>
          <a:stretch>
            <a:fillRect/>
          </a:stretch>
        </p:blipFill>
        <p:spPr>
          <a:xfrm>
            <a:off x="6215074" y="6072206"/>
            <a:ext cx="957668" cy="235535"/>
          </a:xfrm>
          <a:prstGeom prst="rect">
            <a:avLst/>
          </a:prstGeom>
        </p:spPr>
      </p:pic>
      <p:sp>
        <p:nvSpPr>
          <p:cNvPr id="18" name="テキスト ボックス 17"/>
          <p:cNvSpPr txBox="1"/>
          <p:nvPr/>
        </p:nvSpPr>
        <p:spPr>
          <a:xfrm>
            <a:off x="5929322" y="6019404"/>
            <a:ext cx="2760692" cy="338554"/>
          </a:xfrm>
          <a:prstGeom prst="rect">
            <a:avLst/>
          </a:prstGeom>
          <a:noFill/>
        </p:spPr>
        <p:txBody>
          <a:bodyPr wrap="none" rtlCol="0">
            <a:spAutoFit/>
          </a:bodyPr>
          <a:lstStyle/>
          <a:p>
            <a:r>
              <a:rPr kumimoji="1" lang="ja-JP" altLang="en-US" sz="1600" dirty="0" smtClean="0"/>
              <a:t>（　　　　　　　　　に対するもの）</a:t>
            </a:r>
            <a:endParaRPr kumimoji="1" lang="ja-JP" altLang="en-US" sz="1600" dirty="0"/>
          </a:p>
        </p:txBody>
      </p:sp>
      <p:sp>
        <p:nvSpPr>
          <p:cNvPr id="19" name="テキスト ボックス 18"/>
          <p:cNvSpPr txBox="1"/>
          <p:nvPr/>
        </p:nvSpPr>
        <p:spPr>
          <a:xfrm>
            <a:off x="6480914" y="2428869"/>
            <a:ext cx="2520242" cy="1815882"/>
          </a:xfrm>
          <a:prstGeom prst="rect">
            <a:avLst/>
          </a:prstGeom>
          <a:noFill/>
        </p:spPr>
        <p:txBody>
          <a:bodyPr wrap="square" rtlCol="0">
            <a:spAutoFit/>
          </a:bodyPr>
          <a:lstStyle/>
          <a:p>
            <a:r>
              <a:rPr kumimoji="1" lang="ja-JP" altLang="en-US" sz="1600" dirty="0" smtClean="0"/>
              <a:t>　しかし、</a:t>
            </a:r>
            <a:r>
              <a:rPr kumimoji="1" lang="en-US" altLang="ja-JP" sz="1600" dirty="0" smtClean="0"/>
              <a:t>CMB</a:t>
            </a:r>
            <a:r>
              <a:rPr kumimoji="1" lang="ja-JP" altLang="en-US" sz="1600" dirty="0" smtClean="0"/>
              <a:t>スケールまで</a:t>
            </a:r>
            <a:endParaRPr kumimoji="1" lang="en-US" altLang="ja-JP" sz="1600" dirty="0" smtClean="0"/>
          </a:p>
          <a:p>
            <a:r>
              <a:rPr kumimoji="1" lang="ja-JP" altLang="en-US" sz="1600" dirty="0" smtClean="0"/>
              <a:t>拡がる極端に広いピーク</a:t>
            </a:r>
            <a:endParaRPr kumimoji="1" lang="en-US" altLang="ja-JP" sz="1600" dirty="0" smtClean="0"/>
          </a:p>
          <a:p>
            <a:r>
              <a:rPr lang="ja-JP" altLang="en-US" sz="1600" dirty="0" smtClean="0"/>
              <a:t>（　　　　　　　　）</a:t>
            </a:r>
            <a:r>
              <a:rPr kumimoji="1" lang="ja-JP" altLang="en-US" sz="1600" dirty="0" smtClean="0"/>
              <a:t>を</a:t>
            </a:r>
            <a:r>
              <a:rPr lang="ja-JP" altLang="en-US" sz="1600" dirty="0" smtClean="0"/>
              <a:t>考えたとしても、</a:t>
            </a:r>
            <a:r>
              <a:rPr lang="en-US" altLang="ja-JP" sz="1600" dirty="0" smtClean="0"/>
              <a:t>LISA</a:t>
            </a:r>
            <a:r>
              <a:rPr lang="ja-JP" altLang="en-US" sz="1600" dirty="0" smtClean="0"/>
              <a:t>の感度程度のエネルギー密度の重力波が生成されるため、観測は可能。</a:t>
            </a:r>
            <a:endParaRPr lang="en-US" altLang="ja-JP" sz="1600" dirty="0" smtClean="0"/>
          </a:p>
        </p:txBody>
      </p:sp>
      <p:pic>
        <p:nvPicPr>
          <p:cNvPr id="21" name="図 20" descr="txp_fig.bmp"/>
          <p:cNvPicPr>
            <a:picLocks noChangeAspect="1"/>
          </p:cNvPicPr>
          <p:nvPr>
            <p:custDataLst>
              <p:tags r:id="rId4"/>
            </p:custDataLst>
          </p:nvPr>
        </p:nvPicPr>
        <p:blipFill>
          <a:blip r:embed="rId10" cstate="print">
            <a:lum/>
          </a:blip>
          <a:stretch>
            <a:fillRect/>
          </a:stretch>
        </p:blipFill>
        <p:spPr>
          <a:xfrm>
            <a:off x="6715140" y="3000372"/>
            <a:ext cx="906468" cy="187336"/>
          </a:xfrm>
          <a:prstGeom prst="rect">
            <a:avLst/>
          </a:prstGeom>
        </p:spPr>
      </p:pic>
      <p:sp>
        <p:nvSpPr>
          <p:cNvPr id="22" name="正方形/長方形 21"/>
          <p:cNvSpPr/>
          <p:nvPr/>
        </p:nvSpPr>
        <p:spPr>
          <a:xfrm>
            <a:off x="6357950" y="2357430"/>
            <a:ext cx="2571768" cy="192882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線コネクタ 9"/>
          <p:cNvCxnSpPr/>
          <p:nvPr/>
        </p:nvCxnSpPr>
        <p:spPr>
          <a:xfrm>
            <a:off x="142844" y="6357958"/>
            <a:ext cx="8858312" cy="1588"/>
          </a:xfrm>
          <a:prstGeom prst="line">
            <a:avLst/>
          </a:prstGeom>
          <a:ln w="12700" cmpd="tri">
            <a:solidFill>
              <a:srgbClr val="002060"/>
            </a:solidFill>
            <a:prstDash val="sysDot"/>
          </a:ln>
        </p:spPr>
        <p:style>
          <a:lnRef idx="1">
            <a:schemeClr val="accent1"/>
          </a:lnRef>
          <a:fillRef idx="0">
            <a:schemeClr val="accent1"/>
          </a:fillRef>
          <a:effectRef idx="0">
            <a:schemeClr val="accent1"/>
          </a:effectRef>
          <a:fontRef idx="minor">
            <a:schemeClr val="tx1"/>
          </a:fontRef>
        </p:style>
      </p:cxnSp>
      <p:sp>
        <p:nvSpPr>
          <p:cNvPr id="11" name="正方形/長方形 10"/>
          <p:cNvSpPr/>
          <p:nvPr/>
        </p:nvSpPr>
        <p:spPr>
          <a:xfrm>
            <a:off x="71406" y="71438"/>
            <a:ext cx="9001188" cy="714356"/>
          </a:xfrm>
          <a:prstGeom prst="rect">
            <a:avLst/>
          </a:prstGeom>
          <a:solidFill>
            <a:srgbClr val="00206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solidFill>
                  <a:schemeClr val="bg1"/>
                </a:solidFill>
              </a:rPr>
              <a:t>２次的に生成された重力波の制限</a:t>
            </a:r>
            <a:endParaRPr kumimoji="1" lang="ja-JP" altLang="en-US" sz="2400" b="1" dirty="0">
              <a:solidFill>
                <a:schemeClr val="bg1"/>
              </a:solidFill>
            </a:endParaRPr>
          </a:p>
        </p:txBody>
      </p:sp>
      <p:sp>
        <p:nvSpPr>
          <p:cNvPr id="4" name="日付プレースホルダ 3"/>
          <p:cNvSpPr>
            <a:spLocks noGrp="1"/>
          </p:cNvSpPr>
          <p:nvPr>
            <p:ph type="dt" sz="half" idx="10"/>
          </p:nvPr>
        </p:nvSpPr>
        <p:spPr/>
        <p:txBody>
          <a:bodyPr/>
          <a:lstStyle/>
          <a:p>
            <a:r>
              <a:rPr kumimoji="1" lang="en-US" altLang="ja-JP" smtClean="0"/>
              <a:t>2009/12/4</a:t>
            </a:r>
            <a:endParaRPr kumimoji="1" lang="ja-JP" altLang="en-US"/>
          </a:p>
        </p:txBody>
      </p:sp>
      <p:sp>
        <p:nvSpPr>
          <p:cNvPr id="5" name="スライド番号プレースホルダ 4"/>
          <p:cNvSpPr>
            <a:spLocks noGrp="1"/>
          </p:cNvSpPr>
          <p:nvPr>
            <p:ph type="sldNum" sz="quarter" idx="12"/>
          </p:nvPr>
        </p:nvSpPr>
        <p:spPr>
          <a:xfrm>
            <a:off x="8001024" y="285728"/>
            <a:ext cx="928694" cy="365125"/>
          </a:xfrm>
        </p:spPr>
        <p:txBody>
          <a:bodyPr/>
          <a:lstStyle/>
          <a:p>
            <a:fld id="{D2D8002D-B5B0-4BAC-B1F6-782DDCCE6D9C}" type="slidenum">
              <a:rPr kumimoji="1" lang="ja-JP" altLang="en-US" sz="3200" smtClean="0">
                <a:solidFill>
                  <a:schemeClr val="bg1"/>
                </a:solidFill>
              </a:rPr>
              <a:pPr/>
              <a:t>36</a:t>
            </a:fld>
            <a:endParaRPr kumimoji="1" lang="ja-JP" altLang="en-US" sz="3200" dirty="0">
              <a:solidFill>
                <a:schemeClr val="bg1"/>
              </a:solidFill>
            </a:endParaRPr>
          </a:p>
        </p:txBody>
      </p:sp>
      <p:sp>
        <p:nvSpPr>
          <p:cNvPr id="6" name="フッター プレースホルダ 5"/>
          <p:cNvSpPr>
            <a:spLocks noGrp="1"/>
          </p:cNvSpPr>
          <p:nvPr>
            <p:ph type="ftr" sz="quarter" idx="11"/>
          </p:nvPr>
        </p:nvSpPr>
        <p:spPr/>
        <p:txBody>
          <a:bodyPr/>
          <a:lstStyle/>
          <a:p>
            <a:r>
              <a:rPr kumimoji="1" lang="zh-CN" altLang="en-US" smtClean="0"/>
              <a:t>重力波研究交流会</a:t>
            </a:r>
            <a:endParaRPr kumimoji="1" lang="ja-JP" altLang="en-US"/>
          </a:p>
        </p:txBody>
      </p:sp>
      <p:pic>
        <p:nvPicPr>
          <p:cNvPr id="7" name="図 6" descr="limit8.png"/>
          <p:cNvPicPr>
            <a:picLocks noChangeAspect="1"/>
          </p:cNvPicPr>
          <p:nvPr/>
        </p:nvPicPr>
        <p:blipFill>
          <a:blip r:embed="rId5"/>
          <a:stretch>
            <a:fillRect/>
          </a:stretch>
        </p:blipFill>
        <p:spPr>
          <a:xfrm>
            <a:off x="489566" y="1103627"/>
            <a:ext cx="7725771" cy="5111455"/>
          </a:xfrm>
          <a:prstGeom prst="rect">
            <a:avLst/>
          </a:prstGeom>
        </p:spPr>
      </p:pic>
      <p:pic>
        <p:nvPicPr>
          <p:cNvPr id="12" name="図 11" descr="txp_fig.bmp"/>
          <p:cNvPicPr>
            <a:picLocks noChangeAspect="1"/>
          </p:cNvPicPr>
          <p:nvPr>
            <p:custDataLst>
              <p:tags r:id="rId1"/>
            </p:custDataLst>
          </p:nvPr>
        </p:nvPicPr>
        <p:blipFill>
          <a:blip r:embed="rId6" cstate="print">
            <a:lum/>
          </a:blip>
          <a:stretch>
            <a:fillRect/>
          </a:stretch>
        </p:blipFill>
        <p:spPr>
          <a:xfrm>
            <a:off x="3428992" y="2239451"/>
            <a:ext cx="2376103" cy="189417"/>
          </a:xfrm>
          <a:prstGeom prst="rect">
            <a:avLst/>
          </a:prstGeom>
        </p:spPr>
      </p:pic>
      <p:pic>
        <p:nvPicPr>
          <p:cNvPr id="14" name="図 13" descr="txp_fig.bmp"/>
          <p:cNvPicPr>
            <a:picLocks noChangeAspect="1"/>
          </p:cNvPicPr>
          <p:nvPr>
            <p:custDataLst>
              <p:tags r:id="rId2"/>
            </p:custDataLst>
          </p:nvPr>
        </p:nvPicPr>
        <p:blipFill>
          <a:blip r:embed="rId7" cstate="print">
            <a:lum/>
          </a:blip>
          <a:stretch>
            <a:fillRect/>
          </a:stretch>
        </p:blipFill>
        <p:spPr>
          <a:xfrm>
            <a:off x="2857488" y="2786058"/>
            <a:ext cx="2044062" cy="230446"/>
          </a:xfrm>
          <a:prstGeom prst="rect">
            <a:avLst/>
          </a:prstGeom>
        </p:spPr>
      </p:pic>
      <p:sp>
        <p:nvSpPr>
          <p:cNvPr id="15" name="テキスト ボックス 14"/>
          <p:cNvSpPr txBox="1"/>
          <p:nvPr/>
        </p:nvSpPr>
        <p:spPr>
          <a:xfrm>
            <a:off x="5698515" y="2428868"/>
            <a:ext cx="1016625" cy="307777"/>
          </a:xfrm>
          <a:prstGeom prst="rect">
            <a:avLst/>
          </a:prstGeom>
          <a:noFill/>
        </p:spPr>
        <p:txBody>
          <a:bodyPr wrap="none" rtlCol="0">
            <a:spAutoFit/>
          </a:bodyPr>
          <a:lstStyle/>
          <a:p>
            <a:r>
              <a:rPr kumimoji="1" lang="ja-JP" altLang="en-US" sz="1400" dirty="0" smtClean="0"/>
              <a:t>ピーク幅小</a:t>
            </a:r>
            <a:endParaRPr kumimoji="1" lang="ja-JP" altLang="en-US" sz="1400" dirty="0"/>
          </a:p>
        </p:txBody>
      </p:sp>
      <p:sp>
        <p:nvSpPr>
          <p:cNvPr id="16" name="テキスト ボックス 15"/>
          <p:cNvSpPr txBox="1"/>
          <p:nvPr/>
        </p:nvSpPr>
        <p:spPr>
          <a:xfrm>
            <a:off x="5929322" y="2906909"/>
            <a:ext cx="1016625" cy="307777"/>
          </a:xfrm>
          <a:prstGeom prst="rect">
            <a:avLst/>
          </a:prstGeom>
          <a:solidFill>
            <a:schemeClr val="bg1"/>
          </a:solidFill>
        </p:spPr>
        <p:txBody>
          <a:bodyPr wrap="none" rtlCol="0">
            <a:spAutoFit/>
          </a:bodyPr>
          <a:lstStyle/>
          <a:p>
            <a:r>
              <a:rPr kumimoji="1" lang="ja-JP" altLang="en-US" sz="1400" dirty="0" smtClean="0"/>
              <a:t>ピーク幅大</a:t>
            </a:r>
            <a:endParaRPr kumimoji="1" lang="ja-JP" altLang="en-US" sz="1400" dirty="0"/>
          </a:p>
        </p:txBody>
      </p:sp>
      <p:pic>
        <p:nvPicPr>
          <p:cNvPr id="17" name="図 16" descr="txp_fig.bmp"/>
          <p:cNvPicPr>
            <a:picLocks noChangeAspect="1"/>
          </p:cNvPicPr>
          <p:nvPr>
            <p:custDataLst>
              <p:tags r:id="rId3"/>
            </p:custDataLst>
          </p:nvPr>
        </p:nvPicPr>
        <p:blipFill>
          <a:blip r:embed="rId8" cstate="print">
            <a:lum/>
          </a:blip>
          <a:stretch>
            <a:fillRect/>
          </a:stretch>
        </p:blipFill>
        <p:spPr>
          <a:xfrm>
            <a:off x="6479619" y="3214686"/>
            <a:ext cx="807025" cy="164175"/>
          </a:xfrm>
          <a:prstGeom prst="rect">
            <a:avLst/>
          </a:prstGeom>
        </p:spPr>
      </p:pic>
      <p:sp>
        <p:nvSpPr>
          <p:cNvPr id="13" name="テキスト ボックス 12"/>
          <p:cNvSpPr txBox="1"/>
          <p:nvPr/>
        </p:nvSpPr>
        <p:spPr>
          <a:xfrm>
            <a:off x="214282" y="5202808"/>
            <a:ext cx="3363870" cy="369332"/>
          </a:xfrm>
          <a:prstGeom prst="rect">
            <a:avLst/>
          </a:prstGeom>
          <a:solidFill>
            <a:schemeClr val="bg1"/>
          </a:solidFill>
          <a:ln w="25400">
            <a:solidFill>
              <a:srgbClr val="FF0000"/>
            </a:solidFill>
          </a:ln>
        </p:spPr>
        <p:txBody>
          <a:bodyPr wrap="none" rtlCol="0">
            <a:spAutoFit/>
          </a:bodyPr>
          <a:lstStyle/>
          <a:p>
            <a:r>
              <a:rPr kumimoji="1" lang="en-US" altLang="ja-JP" dirty="0" smtClean="0"/>
              <a:t>LISA</a:t>
            </a:r>
            <a:r>
              <a:rPr kumimoji="1" lang="ja-JP" altLang="en-US" dirty="0" smtClean="0"/>
              <a:t>や</a:t>
            </a:r>
            <a:r>
              <a:rPr kumimoji="1" lang="en-US" altLang="ja-JP" dirty="0" smtClean="0"/>
              <a:t>DECIGO</a:t>
            </a:r>
            <a:r>
              <a:rPr kumimoji="1" lang="ja-JP" altLang="en-US" dirty="0" smtClean="0"/>
              <a:t>で十分観測が可能</a:t>
            </a:r>
            <a:endParaRPr kumimoji="1" lang="ja-JP" altLang="en-US" dirty="0"/>
          </a:p>
        </p:txBody>
      </p:sp>
      <p:sp>
        <p:nvSpPr>
          <p:cNvPr id="18" name="正方形/長方形 17"/>
          <p:cNvSpPr/>
          <p:nvPr/>
        </p:nvSpPr>
        <p:spPr>
          <a:xfrm>
            <a:off x="5000628" y="1500174"/>
            <a:ext cx="1285884" cy="4214842"/>
          </a:xfrm>
          <a:prstGeom prst="rect">
            <a:avLst/>
          </a:prstGeom>
          <a:solidFill>
            <a:srgbClr val="FF0000">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線コネクタ 9"/>
          <p:cNvCxnSpPr/>
          <p:nvPr/>
        </p:nvCxnSpPr>
        <p:spPr>
          <a:xfrm>
            <a:off x="142844" y="6357958"/>
            <a:ext cx="8858312" cy="1588"/>
          </a:xfrm>
          <a:prstGeom prst="line">
            <a:avLst/>
          </a:prstGeom>
          <a:ln w="12700" cmpd="tri">
            <a:solidFill>
              <a:srgbClr val="002060"/>
            </a:solidFill>
            <a:prstDash val="sysDot"/>
          </a:ln>
        </p:spPr>
        <p:style>
          <a:lnRef idx="1">
            <a:schemeClr val="accent1"/>
          </a:lnRef>
          <a:fillRef idx="0">
            <a:schemeClr val="accent1"/>
          </a:fillRef>
          <a:effectRef idx="0">
            <a:schemeClr val="accent1"/>
          </a:effectRef>
          <a:fontRef idx="minor">
            <a:schemeClr val="tx1"/>
          </a:fontRef>
        </p:style>
      </p:cxnSp>
      <p:sp>
        <p:nvSpPr>
          <p:cNvPr id="11" name="正方形/長方形 10"/>
          <p:cNvSpPr/>
          <p:nvPr/>
        </p:nvSpPr>
        <p:spPr>
          <a:xfrm>
            <a:off x="71406" y="71438"/>
            <a:ext cx="9001188" cy="714356"/>
          </a:xfrm>
          <a:prstGeom prst="rect">
            <a:avLst/>
          </a:prstGeom>
          <a:solidFill>
            <a:srgbClr val="00206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smtClean="0"/>
              <a:t>まとめ</a:t>
            </a:r>
            <a:endParaRPr kumimoji="1" lang="ja-JP" altLang="en-US" sz="2400" b="1" dirty="0"/>
          </a:p>
        </p:txBody>
      </p:sp>
      <p:sp>
        <p:nvSpPr>
          <p:cNvPr id="4" name="日付プレースホルダ 3"/>
          <p:cNvSpPr>
            <a:spLocks noGrp="1"/>
          </p:cNvSpPr>
          <p:nvPr>
            <p:ph type="dt" sz="half" idx="10"/>
          </p:nvPr>
        </p:nvSpPr>
        <p:spPr/>
        <p:txBody>
          <a:bodyPr/>
          <a:lstStyle/>
          <a:p>
            <a:r>
              <a:rPr kumimoji="1" lang="en-US" altLang="ja-JP" smtClean="0"/>
              <a:t>2009/12/4</a:t>
            </a:r>
            <a:endParaRPr kumimoji="1" lang="ja-JP" altLang="en-US"/>
          </a:p>
        </p:txBody>
      </p:sp>
      <p:sp>
        <p:nvSpPr>
          <p:cNvPr id="5" name="スライド番号プレースホルダ 4"/>
          <p:cNvSpPr>
            <a:spLocks noGrp="1"/>
          </p:cNvSpPr>
          <p:nvPr>
            <p:ph type="sldNum" sz="quarter" idx="12"/>
          </p:nvPr>
        </p:nvSpPr>
        <p:spPr>
          <a:xfrm>
            <a:off x="6796118" y="285728"/>
            <a:ext cx="2133600" cy="365125"/>
          </a:xfrm>
        </p:spPr>
        <p:txBody>
          <a:bodyPr/>
          <a:lstStyle/>
          <a:p>
            <a:fld id="{D2D8002D-B5B0-4BAC-B1F6-782DDCCE6D9C}" type="slidenum">
              <a:rPr kumimoji="1" lang="ja-JP" altLang="en-US" sz="3200" smtClean="0">
                <a:solidFill>
                  <a:schemeClr val="bg1"/>
                </a:solidFill>
              </a:rPr>
              <a:pPr/>
              <a:t>37</a:t>
            </a:fld>
            <a:endParaRPr kumimoji="1" lang="ja-JP" altLang="en-US" sz="3200" dirty="0">
              <a:solidFill>
                <a:schemeClr val="bg1"/>
              </a:solidFill>
            </a:endParaRPr>
          </a:p>
        </p:txBody>
      </p:sp>
      <p:sp>
        <p:nvSpPr>
          <p:cNvPr id="6" name="フッター プレースホルダ 5"/>
          <p:cNvSpPr>
            <a:spLocks noGrp="1"/>
          </p:cNvSpPr>
          <p:nvPr>
            <p:ph type="ftr" sz="quarter" idx="11"/>
          </p:nvPr>
        </p:nvSpPr>
        <p:spPr/>
        <p:txBody>
          <a:bodyPr/>
          <a:lstStyle/>
          <a:p>
            <a:r>
              <a:rPr kumimoji="1" lang="zh-CN" altLang="en-US" smtClean="0"/>
              <a:t>重力波研究交流会</a:t>
            </a:r>
            <a:endParaRPr kumimoji="1" lang="ja-JP" altLang="en-US"/>
          </a:p>
        </p:txBody>
      </p:sp>
      <p:sp>
        <p:nvSpPr>
          <p:cNvPr id="8" name="テキスト ボックス 7"/>
          <p:cNvSpPr txBox="1"/>
          <p:nvPr/>
        </p:nvSpPr>
        <p:spPr>
          <a:xfrm>
            <a:off x="500034" y="1357298"/>
            <a:ext cx="8095486" cy="4370427"/>
          </a:xfrm>
          <a:prstGeom prst="rect">
            <a:avLst/>
          </a:prstGeom>
          <a:noFill/>
        </p:spPr>
        <p:txBody>
          <a:bodyPr wrap="none" rtlCol="0">
            <a:spAutoFit/>
          </a:bodyPr>
          <a:lstStyle/>
          <a:p>
            <a:pPr>
              <a:buFont typeface="Arial" pitchFamily="34" charset="0"/>
              <a:buChar char="•"/>
            </a:pPr>
            <a:r>
              <a:rPr kumimoji="1" lang="ja-JP" altLang="en-US" dirty="0" smtClean="0"/>
              <a:t>　暗黒物質の起源は宇宙論における未解決問題のひとつ</a:t>
            </a:r>
            <a:endParaRPr kumimoji="1" lang="en-US" altLang="ja-JP" dirty="0" smtClean="0"/>
          </a:p>
          <a:p>
            <a:pPr>
              <a:buFont typeface="Arial" pitchFamily="34" charset="0"/>
              <a:buChar char="•"/>
            </a:pPr>
            <a:endParaRPr lang="en-US" altLang="ja-JP" dirty="0" smtClean="0"/>
          </a:p>
          <a:p>
            <a:pPr>
              <a:buFont typeface="Arial" pitchFamily="34" charset="0"/>
              <a:buChar char="•"/>
            </a:pPr>
            <a:r>
              <a:rPr kumimoji="1" lang="ja-JP" altLang="en-US" dirty="0" smtClean="0"/>
              <a:t>　原始ブラックホールは暗黒物質の候補</a:t>
            </a:r>
            <a:endParaRPr kumimoji="1" lang="en-US" altLang="ja-JP" dirty="0" smtClean="0"/>
          </a:p>
          <a:p>
            <a:pPr>
              <a:buFont typeface="Arial" pitchFamily="34" charset="0"/>
              <a:buChar char="•"/>
            </a:pPr>
            <a:endParaRPr lang="en-US" altLang="ja-JP" dirty="0" smtClean="0"/>
          </a:p>
          <a:p>
            <a:pPr>
              <a:buFont typeface="Arial" pitchFamily="34" charset="0"/>
              <a:buChar char="•"/>
            </a:pPr>
            <a:r>
              <a:rPr kumimoji="1" lang="ja-JP" altLang="en-US" dirty="0" smtClean="0"/>
              <a:t>　原始ブラックホール</a:t>
            </a:r>
            <a:r>
              <a:rPr lang="ja-JP" altLang="en-US" dirty="0" smtClean="0"/>
              <a:t>を生み出す大きな密度揺らぎは、同時に重力波も生み出す</a:t>
            </a:r>
            <a:endParaRPr lang="en-US" altLang="ja-JP" dirty="0" smtClean="0"/>
          </a:p>
          <a:p>
            <a:pPr>
              <a:buFont typeface="Arial" pitchFamily="34" charset="0"/>
              <a:buChar char="•"/>
            </a:pPr>
            <a:endParaRPr kumimoji="1" lang="en-US" altLang="ja-JP" dirty="0" smtClean="0"/>
          </a:p>
          <a:p>
            <a:pPr>
              <a:buFont typeface="Arial" pitchFamily="34" charset="0"/>
              <a:buChar char="•"/>
            </a:pPr>
            <a:r>
              <a:rPr kumimoji="1" lang="ja-JP" altLang="en-US" dirty="0" smtClean="0"/>
              <a:t>　宇宙重力波干渉計が感度を持つ周波数帯はちょうど原始ブラックホールが</a:t>
            </a:r>
            <a:endParaRPr kumimoji="1" lang="en-US" altLang="ja-JP" dirty="0" smtClean="0"/>
          </a:p>
          <a:p>
            <a:r>
              <a:rPr lang="ja-JP" altLang="en-US" dirty="0" smtClean="0"/>
              <a:t>　暗黒物質になることのできる質量範囲に対応している</a:t>
            </a:r>
            <a:endParaRPr lang="en-US" altLang="ja-JP" dirty="0" smtClean="0"/>
          </a:p>
          <a:p>
            <a:endParaRPr lang="en-US" altLang="ja-JP" dirty="0" smtClean="0"/>
          </a:p>
          <a:p>
            <a:pPr>
              <a:buFont typeface="Arial" pitchFamily="34" charset="0"/>
              <a:buChar char="•"/>
            </a:pPr>
            <a:r>
              <a:rPr kumimoji="1" lang="ja-JP" altLang="en-US" dirty="0" smtClean="0"/>
              <a:t>　宇宙重力波干渉計による重力波の観測は原始ブラックホールが暗黒物質か</a:t>
            </a:r>
            <a:endParaRPr kumimoji="1" lang="en-US" altLang="ja-JP" dirty="0" smtClean="0"/>
          </a:p>
          <a:p>
            <a:r>
              <a:rPr lang="ja-JP" altLang="en-US" dirty="0" smtClean="0"/>
              <a:t>　否かを決めることができる</a:t>
            </a:r>
            <a:endParaRPr lang="en-US" altLang="ja-JP" dirty="0" smtClean="0"/>
          </a:p>
          <a:p>
            <a:endParaRPr lang="en-US" altLang="ja-JP" sz="800" dirty="0" smtClean="0"/>
          </a:p>
          <a:p>
            <a:r>
              <a:rPr kumimoji="1" lang="ja-JP" altLang="en-US" dirty="0" smtClean="0"/>
              <a:t>　　特に、暗黒物質となる原始ブラックホールが形成されていた場合、</a:t>
            </a:r>
            <a:endParaRPr kumimoji="1" lang="en-US" altLang="ja-JP" dirty="0" smtClean="0"/>
          </a:p>
          <a:p>
            <a:endParaRPr lang="en-US" altLang="ja-JP" dirty="0" smtClean="0"/>
          </a:p>
          <a:p>
            <a:endParaRPr lang="en-US" altLang="ja-JP" dirty="0" smtClean="0"/>
          </a:p>
          <a:p>
            <a:r>
              <a:rPr lang="ja-JP" altLang="en-US" dirty="0" smtClean="0"/>
              <a:t>　程度の重力波が観測されると</a:t>
            </a:r>
            <a:r>
              <a:rPr lang="ja-JP" altLang="en-US" smtClean="0"/>
              <a:t>予想される</a:t>
            </a:r>
            <a:endParaRPr lang="en-US" altLang="ja-JP" dirty="0" smtClean="0"/>
          </a:p>
        </p:txBody>
      </p:sp>
      <p:pic>
        <p:nvPicPr>
          <p:cNvPr id="14" name="図 13" descr="txp_fig.bmp"/>
          <p:cNvPicPr>
            <a:picLocks noChangeAspect="1"/>
          </p:cNvPicPr>
          <p:nvPr>
            <p:custDataLst>
              <p:tags r:id="rId1"/>
            </p:custDataLst>
          </p:nvPr>
        </p:nvPicPr>
        <p:blipFill>
          <a:blip r:embed="rId3" cstate="print">
            <a:clrChange>
              <a:clrFrom>
                <a:srgbClr val="FFFFFF"/>
              </a:clrFrom>
              <a:clrTo>
                <a:srgbClr val="FFFFFF">
                  <a:alpha val="0"/>
                </a:srgbClr>
              </a:clrTo>
            </a:clrChange>
            <a:lum/>
          </a:blip>
          <a:stretch>
            <a:fillRect/>
          </a:stretch>
        </p:blipFill>
        <p:spPr>
          <a:xfrm>
            <a:off x="3013580" y="4928139"/>
            <a:ext cx="3217346" cy="275168"/>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線コネクタ 9"/>
          <p:cNvCxnSpPr/>
          <p:nvPr/>
        </p:nvCxnSpPr>
        <p:spPr>
          <a:xfrm>
            <a:off x="142844" y="6357958"/>
            <a:ext cx="8858312" cy="1588"/>
          </a:xfrm>
          <a:prstGeom prst="line">
            <a:avLst/>
          </a:prstGeom>
          <a:ln w="12700" cmpd="tri">
            <a:solidFill>
              <a:srgbClr val="002060"/>
            </a:solidFill>
            <a:prstDash val="sysDot"/>
          </a:ln>
        </p:spPr>
        <p:style>
          <a:lnRef idx="1">
            <a:schemeClr val="accent1"/>
          </a:lnRef>
          <a:fillRef idx="0">
            <a:schemeClr val="accent1"/>
          </a:fillRef>
          <a:effectRef idx="0">
            <a:schemeClr val="accent1"/>
          </a:effectRef>
          <a:fontRef idx="minor">
            <a:schemeClr val="tx1"/>
          </a:fontRef>
        </p:style>
      </p:cxnSp>
      <p:sp>
        <p:nvSpPr>
          <p:cNvPr id="11" name="正方形/長方形 10"/>
          <p:cNvSpPr/>
          <p:nvPr/>
        </p:nvSpPr>
        <p:spPr>
          <a:xfrm>
            <a:off x="71406" y="71438"/>
            <a:ext cx="9001188" cy="714356"/>
          </a:xfrm>
          <a:prstGeom prst="rect">
            <a:avLst/>
          </a:prstGeom>
          <a:solidFill>
            <a:srgbClr val="00206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smtClean="0"/>
              <a:t>暗黒物質</a:t>
            </a:r>
            <a:endParaRPr kumimoji="1" lang="ja-JP" altLang="en-US" sz="2400" b="1" dirty="0"/>
          </a:p>
        </p:txBody>
      </p:sp>
      <p:pic>
        <p:nvPicPr>
          <p:cNvPr id="6" name="図 5" descr="080998_Universe_Content_320.png"/>
          <p:cNvPicPr>
            <a:picLocks noChangeAspect="1"/>
          </p:cNvPicPr>
          <p:nvPr/>
        </p:nvPicPr>
        <p:blipFill>
          <a:blip r:embed="rId2"/>
          <a:srcRect r="5066" b="60987"/>
          <a:stretch>
            <a:fillRect/>
          </a:stretch>
        </p:blipFill>
        <p:spPr>
          <a:xfrm>
            <a:off x="142844" y="1357298"/>
            <a:ext cx="6357982" cy="3833483"/>
          </a:xfrm>
          <a:prstGeom prst="rect">
            <a:avLst/>
          </a:prstGeom>
        </p:spPr>
      </p:pic>
      <p:sp>
        <p:nvSpPr>
          <p:cNvPr id="7" name="テキスト ボックス 6"/>
          <p:cNvSpPr txBox="1"/>
          <p:nvPr/>
        </p:nvSpPr>
        <p:spPr>
          <a:xfrm>
            <a:off x="214282" y="2643182"/>
            <a:ext cx="1422184" cy="1261884"/>
          </a:xfrm>
          <a:prstGeom prst="rect">
            <a:avLst/>
          </a:prstGeom>
          <a:solidFill>
            <a:schemeClr val="bg1"/>
          </a:solidFill>
        </p:spPr>
        <p:txBody>
          <a:bodyPr wrap="none" rtlCol="0">
            <a:spAutoFit/>
          </a:bodyPr>
          <a:lstStyle/>
          <a:p>
            <a:r>
              <a:rPr kumimoji="1" lang="ja-JP" altLang="en-US" sz="2400" b="1" dirty="0" smtClean="0"/>
              <a:t>暗黒物質</a:t>
            </a:r>
            <a:endParaRPr kumimoji="1" lang="en-US" altLang="ja-JP" sz="2400" b="1" dirty="0" smtClean="0"/>
          </a:p>
          <a:p>
            <a:r>
              <a:rPr lang="ja-JP" altLang="en-US" sz="2400" b="1" dirty="0" smtClean="0"/>
              <a:t>　 （</a:t>
            </a:r>
            <a:r>
              <a:rPr lang="en-US" altLang="ja-JP" sz="2400" b="1" dirty="0" smtClean="0"/>
              <a:t>DM</a:t>
            </a:r>
            <a:r>
              <a:rPr lang="ja-JP" altLang="en-US" sz="2400" b="1" dirty="0" smtClean="0"/>
              <a:t>）</a:t>
            </a:r>
            <a:endParaRPr lang="en-US" altLang="ja-JP" sz="2400" b="1" dirty="0" smtClean="0"/>
          </a:p>
          <a:p>
            <a:r>
              <a:rPr lang="en-US" altLang="ja-JP" sz="2800" b="1" dirty="0" smtClean="0"/>
              <a:t>    23 %</a:t>
            </a:r>
            <a:endParaRPr kumimoji="1" lang="ja-JP" altLang="en-US" sz="2800" b="1" dirty="0"/>
          </a:p>
        </p:txBody>
      </p:sp>
      <p:sp>
        <p:nvSpPr>
          <p:cNvPr id="9" name="テキスト ボックス 8"/>
          <p:cNvSpPr txBox="1"/>
          <p:nvPr/>
        </p:nvSpPr>
        <p:spPr>
          <a:xfrm>
            <a:off x="704476" y="1357298"/>
            <a:ext cx="1152880" cy="892552"/>
          </a:xfrm>
          <a:prstGeom prst="rect">
            <a:avLst/>
          </a:prstGeom>
          <a:solidFill>
            <a:schemeClr val="bg1"/>
          </a:solidFill>
        </p:spPr>
        <p:txBody>
          <a:bodyPr wrap="none" rtlCol="0">
            <a:spAutoFit/>
          </a:bodyPr>
          <a:lstStyle/>
          <a:p>
            <a:r>
              <a:rPr lang="ja-JP" altLang="en-US" sz="2400" b="1" dirty="0" smtClean="0"/>
              <a:t>　原子</a:t>
            </a:r>
            <a:endParaRPr lang="en-US" altLang="ja-JP" sz="2400" b="1" dirty="0" smtClean="0"/>
          </a:p>
          <a:p>
            <a:r>
              <a:rPr lang="en-US" altLang="ja-JP" sz="2800" b="1" dirty="0" smtClean="0"/>
              <a:t>  4.6 %</a:t>
            </a:r>
            <a:endParaRPr kumimoji="1" lang="ja-JP" altLang="en-US" sz="2800" b="1" dirty="0"/>
          </a:p>
        </p:txBody>
      </p:sp>
      <p:sp>
        <p:nvSpPr>
          <p:cNvPr id="12" name="テキスト ボックス 11"/>
          <p:cNvSpPr txBox="1"/>
          <p:nvPr/>
        </p:nvSpPr>
        <p:spPr>
          <a:xfrm>
            <a:off x="5357818" y="2285992"/>
            <a:ext cx="1742785" cy="646331"/>
          </a:xfrm>
          <a:prstGeom prst="rect">
            <a:avLst/>
          </a:prstGeom>
          <a:solidFill>
            <a:schemeClr val="bg1"/>
          </a:solidFill>
        </p:spPr>
        <p:txBody>
          <a:bodyPr wrap="none" rtlCol="0">
            <a:spAutoFit/>
          </a:bodyPr>
          <a:lstStyle/>
          <a:p>
            <a:r>
              <a:rPr kumimoji="1" lang="ja-JP" altLang="en-US" dirty="0" smtClean="0"/>
              <a:t>暗黒エネルギー</a:t>
            </a:r>
            <a:endParaRPr kumimoji="1" lang="en-US" altLang="ja-JP" dirty="0" smtClean="0"/>
          </a:p>
          <a:p>
            <a:r>
              <a:rPr lang="ja-JP" altLang="en-US" dirty="0" smtClean="0"/>
              <a:t>　　　</a:t>
            </a:r>
            <a:r>
              <a:rPr lang="en-US" altLang="ja-JP" dirty="0" smtClean="0"/>
              <a:t>72 </a:t>
            </a:r>
            <a:r>
              <a:rPr lang="ja-JP" altLang="en-US" dirty="0" smtClean="0"/>
              <a:t>％</a:t>
            </a:r>
            <a:endParaRPr kumimoji="1" lang="ja-JP" altLang="en-US" dirty="0"/>
          </a:p>
        </p:txBody>
      </p:sp>
      <p:sp>
        <p:nvSpPr>
          <p:cNvPr id="13" name="テキスト ボックス 12"/>
          <p:cNvSpPr txBox="1"/>
          <p:nvPr/>
        </p:nvSpPr>
        <p:spPr>
          <a:xfrm>
            <a:off x="3143240" y="4643446"/>
            <a:ext cx="5775940" cy="1446550"/>
          </a:xfrm>
          <a:prstGeom prst="rect">
            <a:avLst/>
          </a:prstGeom>
          <a:solidFill>
            <a:schemeClr val="bg1"/>
          </a:solidFill>
          <a:ln>
            <a:solidFill>
              <a:schemeClr val="tx1"/>
            </a:solidFill>
          </a:ln>
        </p:spPr>
        <p:txBody>
          <a:bodyPr wrap="none" rtlCol="0">
            <a:spAutoFit/>
          </a:bodyPr>
          <a:lstStyle/>
          <a:p>
            <a:r>
              <a:rPr lang="ja-JP" altLang="en-US" dirty="0" smtClean="0"/>
              <a:t>　</a:t>
            </a:r>
            <a:r>
              <a:rPr lang="ja-JP" altLang="en-US" sz="2000" b="1" dirty="0" smtClean="0"/>
              <a:t>通常の原子（星など）は宇宙の構成要素のうち、</a:t>
            </a:r>
            <a:endParaRPr lang="en-US" altLang="ja-JP" sz="2000" b="1" dirty="0" smtClean="0"/>
          </a:p>
          <a:p>
            <a:r>
              <a:rPr kumimoji="1" lang="ja-JP" altLang="en-US" sz="2000" b="1" dirty="0" smtClean="0"/>
              <a:t>たったの</a:t>
            </a:r>
            <a:r>
              <a:rPr lang="en-US" altLang="ja-JP" sz="2000" b="1" dirty="0" smtClean="0"/>
              <a:t>5</a:t>
            </a:r>
            <a:r>
              <a:rPr kumimoji="1" lang="ja-JP" altLang="en-US" sz="2000" b="1" dirty="0" smtClean="0"/>
              <a:t>％程度でしかない。</a:t>
            </a:r>
            <a:endParaRPr kumimoji="1" lang="en-US" altLang="ja-JP" sz="2000" b="1" dirty="0" smtClean="0"/>
          </a:p>
          <a:p>
            <a:endParaRPr kumimoji="1" lang="en-US" altLang="ja-JP" sz="800" b="1" dirty="0" smtClean="0"/>
          </a:p>
          <a:p>
            <a:r>
              <a:rPr lang="ja-JP" altLang="en-US" sz="2000" b="1" dirty="0" smtClean="0"/>
              <a:t>　残りのほとんどは正体のわからない未知の「物質」</a:t>
            </a:r>
            <a:endParaRPr lang="en-US" altLang="ja-JP" sz="2000" b="1" dirty="0" smtClean="0"/>
          </a:p>
          <a:p>
            <a:r>
              <a:rPr lang="ja-JP" altLang="en-US" sz="2000" b="1" dirty="0" smtClean="0"/>
              <a:t>で占められている。</a:t>
            </a:r>
            <a:endParaRPr kumimoji="1" lang="ja-JP" altLang="en-US" sz="2000" b="1" dirty="0"/>
          </a:p>
        </p:txBody>
      </p:sp>
      <p:sp>
        <p:nvSpPr>
          <p:cNvPr id="14" name="正方形/長方形 13"/>
          <p:cNvSpPr/>
          <p:nvPr/>
        </p:nvSpPr>
        <p:spPr>
          <a:xfrm>
            <a:off x="71438" y="2500306"/>
            <a:ext cx="1785918" cy="135732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2071670" y="1857364"/>
            <a:ext cx="4929222" cy="928694"/>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smtClean="0">
                <a:solidFill>
                  <a:schemeClr val="tx1"/>
                </a:solidFill>
              </a:rPr>
              <a:t>　</a:t>
            </a:r>
            <a:r>
              <a:rPr lang="ja-JP" altLang="en-US" b="1" dirty="0" smtClean="0">
                <a:solidFill>
                  <a:schemeClr val="tx1"/>
                </a:solidFill>
              </a:rPr>
              <a:t>自分自身では光らず、他の物質とは主に重力を通してしか相互作用をしないような「物質」</a:t>
            </a:r>
            <a:endParaRPr kumimoji="1" lang="ja-JP" altLang="en-US" b="1" dirty="0">
              <a:solidFill>
                <a:schemeClr val="tx1"/>
              </a:solidFill>
            </a:endParaRPr>
          </a:p>
        </p:txBody>
      </p:sp>
      <p:sp>
        <p:nvSpPr>
          <p:cNvPr id="16" name="日付プレースホルダ 15"/>
          <p:cNvSpPr>
            <a:spLocks noGrp="1"/>
          </p:cNvSpPr>
          <p:nvPr>
            <p:ph type="dt" sz="half" idx="10"/>
          </p:nvPr>
        </p:nvSpPr>
        <p:spPr/>
        <p:txBody>
          <a:bodyPr/>
          <a:lstStyle/>
          <a:p>
            <a:r>
              <a:rPr kumimoji="1" lang="en-US" altLang="ja-JP" smtClean="0"/>
              <a:t>2009/12/4</a:t>
            </a:r>
            <a:endParaRPr kumimoji="1" lang="ja-JP" altLang="en-US"/>
          </a:p>
        </p:txBody>
      </p:sp>
      <p:sp>
        <p:nvSpPr>
          <p:cNvPr id="17" name="スライド番号プレースホルダ 16"/>
          <p:cNvSpPr>
            <a:spLocks noGrp="1"/>
          </p:cNvSpPr>
          <p:nvPr>
            <p:ph type="sldNum" sz="quarter" idx="12"/>
          </p:nvPr>
        </p:nvSpPr>
        <p:spPr>
          <a:xfrm>
            <a:off x="8501090" y="285728"/>
            <a:ext cx="400024" cy="365125"/>
          </a:xfrm>
        </p:spPr>
        <p:txBody>
          <a:bodyPr/>
          <a:lstStyle/>
          <a:p>
            <a:fld id="{D2D8002D-B5B0-4BAC-B1F6-782DDCCE6D9C}" type="slidenum">
              <a:rPr kumimoji="1" lang="ja-JP" altLang="en-US" sz="3600" smtClean="0">
                <a:solidFill>
                  <a:schemeClr val="bg1"/>
                </a:solidFill>
              </a:rPr>
              <a:pPr/>
              <a:t>4</a:t>
            </a:fld>
            <a:endParaRPr kumimoji="1" lang="ja-JP" altLang="en-US" sz="3600" dirty="0">
              <a:solidFill>
                <a:schemeClr val="bg1"/>
              </a:solidFill>
            </a:endParaRPr>
          </a:p>
        </p:txBody>
      </p:sp>
      <p:sp>
        <p:nvSpPr>
          <p:cNvPr id="18" name="フッター プレースホルダ 17"/>
          <p:cNvSpPr>
            <a:spLocks noGrp="1"/>
          </p:cNvSpPr>
          <p:nvPr>
            <p:ph type="ftr" sz="quarter" idx="11"/>
          </p:nvPr>
        </p:nvSpPr>
        <p:spPr/>
        <p:txBody>
          <a:bodyPr/>
          <a:lstStyle/>
          <a:p>
            <a:r>
              <a:rPr kumimoji="1" lang="zh-CN" altLang="en-US" smtClean="0"/>
              <a:t>重力波研究交流会</a:t>
            </a:r>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線コネクタ 9"/>
          <p:cNvCxnSpPr/>
          <p:nvPr/>
        </p:nvCxnSpPr>
        <p:spPr>
          <a:xfrm>
            <a:off x="142844" y="6357958"/>
            <a:ext cx="8858312" cy="1588"/>
          </a:xfrm>
          <a:prstGeom prst="line">
            <a:avLst/>
          </a:prstGeom>
          <a:ln w="12700" cmpd="tri">
            <a:solidFill>
              <a:srgbClr val="002060"/>
            </a:solidFill>
            <a:prstDash val="sysDot"/>
          </a:ln>
        </p:spPr>
        <p:style>
          <a:lnRef idx="1">
            <a:schemeClr val="accent1"/>
          </a:lnRef>
          <a:fillRef idx="0">
            <a:schemeClr val="accent1"/>
          </a:fillRef>
          <a:effectRef idx="0">
            <a:schemeClr val="accent1"/>
          </a:effectRef>
          <a:fontRef idx="minor">
            <a:schemeClr val="tx1"/>
          </a:fontRef>
        </p:style>
      </p:cxnSp>
      <p:sp>
        <p:nvSpPr>
          <p:cNvPr id="11" name="正方形/長方形 10"/>
          <p:cNvSpPr/>
          <p:nvPr/>
        </p:nvSpPr>
        <p:spPr>
          <a:xfrm>
            <a:off x="71406" y="71438"/>
            <a:ext cx="9001188" cy="714356"/>
          </a:xfrm>
          <a:prstGeom prst="rect">
            <a:avLst/>
          </a:prstGeom>
          <a:solidFill>
            <a:srgbClr val="00206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t>暗黒物質はなぜ必要？</a:t>
            </a:r>
            <a:endParaRPr kumimoji="1" lang="ja-JP" altLang="en-US" sz="2400" b="1" dirty="0"/>
          </a:p>
        </p:txBody>
      </p:sp>
      <p:sp>
        <p:nvSpPr>
          <p:cNvPr id="4" name="テキスト ボックス 3"/>
          <p:cNvSpPr txBox="1"/>
          <p:nvPr/>
        </p:nvSpPr>
        <p:spPr>
          <a:xfrm>
            <a:off x="285720" y="1059404"/>
            <a:ext cx="5505033" cy="369332"/>
          </a:xfrm>
          <a:prstGeom prst="rect">
            <a:avLst/>
          </a:prstGeom>
          <a:noFill/>
        </p:spPr>
        <p:txBody>
          <a:bodyPr wrap="none" rtlCol="0">
            <a:spAutoFit/>
          </a:bodyPr>
          <a:lstStyle/>
          <a:p>
            <a:r>
              <a:rPr kumimoji="1" lang="ja-JP" altLang="en-US" dirty="0" smtClean="0"/>
              <a:t>暗黒物質の存在を支持する様々な間接的証拠がある。</a:t>
            </a:r>
            <a:endParaRPr kumimoji="1" lang="ja-JP" altLang="en-US" dirty="0"/>
          </a:p>
        </p:txBody>
      </p:sp>
      <p:sp>
        <p:nvSpPr>
          <p:cNvPr id="5" name="テキスト ボックス 4"/>
          <p:cNvSpPr txBox="1"/>
          <p:nvPr/>
        </p:nvSpPr>
        <p:spPr>
          <a:xfrm>
            <a:off x="571472" y="1559470"/>
            <a:ext cx="3300904" cy="369332"/>
          </a:xfrm>
          <a:prstGeom prst="rect">
            <a:avLst/>
          </a:prstGeom>
          <a:noFill/>
        </p:spPr>
        <p:txBody>
          <a:bodyPr wrap="none" rtlCol="0">
            <a:spAutoFit/>
          </a:bodyPr>
          <a:lstStyle/>
          <a:p>
            <a:r>
              <a:rPr kumimoji="1" lang="ja-JP" altLang="en-US" dirty="0" smtClean="0">
                <a:latin typeface="MS Mincho"/>
                <a:ea typeface="MS Mincho"/>
              </a:rPr>
              <a:t>◆ </a:t>
            </a:r>
            <a:r>
              <a:rPr lang="ja-JP" altLang="en-US" dirty="0" smtClean="0"/>
              <a:t>渦巻銀河</a:t>
            </a:r>
            <a:r>
              <a:rPr kumimoji="1" lang="ja-JP" altLang="en-US" dirty="0" smtClean="0"/>
              <a:t>の回転曲線の問題</a:t>
            </a:r>
            <a:endParaRPr kumimoji="1" lang="ja-JP" altLang="en-US" dirty="0"/>
          </a:p>
        </p:txBody>
      </p:sp>
      <p:sp>
        <p:nvSpPr>
          <p:cNvPr id="6" name="日付プレースホルダ 5"/>
          <p:cNvSpPr>
            <a:spLocks noGrp="1"/>
          </p:cNvSpPr>
          <p:nvPr>
            <p:ph type="dt" sz="half" idx="10"/>
          </p:nvPr>
        </p:nvSpPr>
        <p:spPr/>
        <p:txBody>
          <a:bodyPr/>
          <a:lstStyle/>
          <a:p>
            <a:r>
              <a:rPr kumimoji="1" lang="en-US" altLang="ja-JP" smtClean="0"/>
              <a:t>2009/12/4</a:t>
            </a:r>
            <a:endParaRPr kumimoji="1" lang="ja-JP" altLang="en-US"/>
          </a:p>
        </p:txBody>
      </p:sp>
      <p:sp>
        <p:nvSpPr>
          <p:cNvPr id="7" name="スライド番号プレースホルダ 6"/>
          <p:cNvSpPr>
            <a:spLocks noGrp="1"/>
          </p:cNvSpPr>
          <p:nvPr>
            <p:ph type="sldNum" sz="quarter" idx="12"/>
          </p:nvPr>
        </p:nvSpPr>
        <p:spPr>
          <a:xfrm>
            <a:off x="8458256" y="277793"/>
            <a:ext cx="471462" cy="365125"/>
          </a:xfrm>
        </p:spPr>
        <p:txBody>
          <a:bodyPr/>
          <a:lstStyle/>
          <a:p>
            <a:fld id="{D2D8002D-B5B0-4BAC-B1F6-782DDCCE6D9C}" type="slidenum">
              <a:rPr kumimoji="1" lang="ja-JP" altLang="en-US" sz="3600" smtClean="0">
                <a:solidFill>
                  <a:schemeClr val="bg1"/>
                </a:solidFill>
              </a:rPr>
              <a:pPr/>
              <a:t>5</a:t>
            </a:fld>
            <a:endParaRPr kumimoji="1" lang="ja-JP" altLang="en-US" sz="3600" dirty="0">
              <a:solidFill>
                <a:schemeClr val="bg1"/>
              </a:solidFill>
            </a:endParaRPr>
          </a:p>
        </p:txBody>
      </p:sp>
      <p:sp>
        <p:nvSpPr>
          <p:cNvPr id="8" name="フッター プレースホルダ 7"/>
          <p:cNvSpPr>
            <a:spLocks noGrp="1"/>
          </p:cNvSpPr>
          <p:nvPr>
            <p:ph type="ftr" sz="quarter" idx="11"/>
          </p:nvPr>
        </p:nvSpPr>
        <p:spPr/>
        <p:txBody>
          <a:bodyPr/>
          <a:lstStyle/>
          <a:p>
            <a:r>
              <a:rPr kumimoji="1" lang="zh-CN" altLang="en-US" smtClean="0"/>
              <a:t>重力波研究交流会</a:t>
            </a:r>
            <a:endParaRPr kumimoji="1" lang="ja-JP" altLang="en-US"/>
          </a:p>
        </p:txBody>
      </p:sp>
      <p:pic>
        <p:nvPicPr>
          <p:cNvPr id="9" name="図 8" descr="galaxy_rotation.png"/>
          <p:cNvPicPr>
            <a:picLocks noChangeAspect="1"/>
          </p:cNvPicPr>
          <p:nvPr/>
        </p:nvPicPr>
        <p:blipFill>
          <a:blip r:embed="rId5"/>
          <a:srcRect b="11027"/>
          <a:stretch>
            <a:fillRect/>
          </a:stretch>
        </p:blipFill>
        <p:spPr>
          <a:xfrm>
            <a:off x="642910" y="2071678"/>
            <a:ext cx="4643470" cy="3891982"/>
          </a:xfrm>
          <a:prstGeom prst="rect">
            <a:avLst/>
          </a:prstGeom>
        </p:spPr>
      </p:pic>
      <p:sp>
        <p:nvSpPr>
          <p:cNvPr id="12" name="テキスト ボックス 11"/>
          <p:cNvSpPr txBox="1"/>
          <p:nvPr/>
        </p:nvSpPr>
        <p:spPr>
          <a:xfrm>
            <a:off x="2571736" y="6000768"/>
            <a:ext cx="1284326" cy="369332"/>
          </a:xfrm>
          <a:prstGeom prst="rect">
            <a:avLst/>
          </a:prstGeom>
          <a:noFill/>
        </p:spPr>
        <p:txBody>
          <a:bodyPr wrap="none" rtlCol="0">
            <a:spAutoFit/>
          </a:bodyPr>
          <a:lstStyle/>
          <a:p>
            <a:r>
              <a:rPr kumimoji="1" lang="ja-JP" altLang="en-US" b="1" dirty="0" smtClean="0">
                <a:latin typeface="+mn-ea"/>
              </a:rPr>
              <a:t>半径 </a:t>
            </a:r>
            <a:r>
              <a:rPr lang="ja-JP" altLang="en-US" b="1" dirty="0" smtClean="0"/>
              <a:t>［</a:t>
            </a:r>
            <a:r>
              <a:rPr kumimoji="1" lang="en-US" altLang="ja-JP" b="1" dirty="0" err="1" smtClean="0"/>
              <a:t>kpc</a:t>
            </a:r>
            <a:r>
              <a:rPr lang="ja-JP" altLang="en-US" b="1" dirty="0" smtClean="0"/>
              <a:t>］</a:t>
            </a:r>
            <a:endParaRPr kumimoji="1" lang="ja-JP" altLang="en-US" b="1" dirty="0"/>
          </a:p>
        </p:txBody>
      </p:sp>
      <p:sp>
        <p:nvSpPr>
          <p:cNvPr id="13" name="テキスト ボックス 12"/>
          <p:cNvSpPr txBox="1"/>
          <p:nvPr/>
        </p:nvSpPr>
        <p:spPr>
          <a:xfrm>
            <a:off x="-436775" y="3774048"/>
            <a:ext cx="1936941" cy="369332"/>
          </a:xfrm>
          <a:prstGeom prst="rect">
            <a:avLst/>
          </a:prstGeom>
          <a:noFill/>
          <a:scene3d>
            <a:camera prst="orthographicFront">
              <a:rot lat="0" lon="0" rev="5400000"/>
            </a:camera>
            <a:lightRig rig="threePt" dir="t"/>
          </a:scene3d>
        </p:spPr>
        <p:txBody>
          <a:bodyPr wrap="none" rtlCol="0">
            <a:spAutoFit/>
          </a:bodyPr>
          <a:lstStyle/>
          <a:p>
            <a:r>
              <a:rPr kumimoji="1" lang="ja-JP" altLang="en-US" b="1" dirty="0" smtClean="0"/>
              <a:t>回転速度  </a:t>
            </a:r>
            <a:r>
              <a:rPr lang="ja-JP" altLang="en-US" b="1" dirty="0" smtClean="0"/>
              <a:t>［</a:t>
            </a:r>
            <a:r>
              <a:rPr lang="en-US" altLang="ja-JP" b="1" dirty="0" smtClean="0"/>
              <a:t>km/s</a:t>
            </a:r>
            <a:r>
              <a:rPr lang="ja-JP" altLang="en-US" b="1" dirty="0" smtClean="0"/>
              <a:t>］</a:t>
            </a:r>
            <a:endParaRPr kumimoji="1" lang="ja-JP" altLang="en-US" b="1" dirty="0"/>
          </a:p>
        </p:txBody>
      </p:sp>
      <p:sp>
        <p:nvSpPr>
          <p:cNvPr id="14" name="テキスト ボックス 13"/>
          <p:cNvSpPr txBox="1"/>
          <p:nvPr/>
        </p:nvSpPr>
        <p:spPr>
          <a:xfrm>
            <a:off x="3929058" y="6050181"/>
            <a:ext cx="2927981" cy="307777"/>
          </a:xfrm>
          <a:prstGeom prst="rect">
            <a:avLst/>
          </a:prstGeom>
          <a:noFill/>
        </p:spPr>
        <p:txBody>
          <a:bodyPr wrap="none" rtlCol="0">
            <a:spAutoFit/>
          </a:bodyPr>
          <a:lstStyle/>
          <a:p>
            <a:r>
              <a:rPr kumimoji="1" lang="en-US" altLang="ja-JP" sz="1400" dirty="0" smtClean="0"/>
              <a:t>(</a:t>
            </a:r>
            <a:r>
              <a:rPr kumimoji="1" lang="ja-JP" altLang="en-US" sz="1400" dirty="0" smtClean="0"/>
              <a:t>図：</a:t>
            </a:r>
            <a:r>
              <a:rPr kumimoji="1" lang="en-US" altLang="ja-JP" sz="1400" dirty="0" err="1" smtClean="0"/>
              <a:t>Begeman</a:t>
            </a:r>
            <a:r>
              <a:rPr kumimoji="1" lang="en-US" altLang="ja-JP" sz="1400" dirty="0" smtClean="0"/>
              <a:t>, </a:t>
            </a:r>
            <a:r>
              <a:rPr kumimoji="1" lang="en-US" altLang="ja-JP" sz="1400" dirty="0" err="1" smtClean="0"/>
              <a:t>Broeils</a:t>
            </a:r>
            <a:r>
              <a:rPr kumimoji="1" lang="en-US" altLang="ja-JP" sz="1400" dirty="0" smtClean="0"/>
              <a:t>, &amp; Sanders `91)</a:t>
            </a:r>
            <a:endParaRPr kumimoji="1" lang="ja-JP" altLang="en-US" sz="1400" dirty="0"/>
          </a:p>
        </p:txBody>
      </p:sp>
      <p:sp>
        <p:nvSpPr>
          <p:cNvPr id="15" name="テキスト ボックス 14"/>
          <p:cNvSpPr txBox="1"/>
          <p:nvPr/>
        </p:nvSpPr>
        <p:spPr>
          <a:xfrm>
            <a:off x="5429256" y="1714488"/>
            <a:ext cx="1478931" cy="369332"/>
          </a:xfrm>
          <a:prstGeom prst="rect">
            <a:avLst/>
          </a:prstGeom>
          <a:noFill/>
        </p:spPr>
        <p:txBody>
          <a:bodyPr wrap="none" rtlCol="0">
            <a:spAutoFit/>
          </a:bodyPr>
          <a:lstStyle/>
          <a:p>
            <a:r>
              <a:rPr kumimoji="1" lang="en-US" altLang="ja-JP" dirty="0" err="1" smtClean="0"/>
              <a:t>Kepler</a:t>
            </a:r>
            <a:r>
              <a:rPr kumimoji="1" lang="ja-JP" altLang="en-US" dirty="0" smtClean="0"/>
              <a:t>の法則</a:t>
            </a:r>
            <a:endParaRPr kumimoji="1" lang="ja-JP" altLang="en-US" dirty="0"/>
          </a:p>
        </p:txBody>
      </p:sp>
      <p:sp>
        <p:nvSpPr>
          <p:cNvPr id="16" name="正方形/長方形 15"/>
          <p:cNvSpPr/>
          <p:nvPr/>
        </p:nvSpPr>
        <p:spPr>
          <a:xfrm>
            <a:off x="5357818" y="2155258"/>
            <a:ext cx="3571900" cy="92869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5484335" y="3217791"/>
            <a:ext cx="3433953" cy="1354217"/>
          </a:xfrm>
          <a:prstGeom prst="rect">
            <a:avLst/>
          </a:prstGeom>
          <a:noFill/>
        </p:spPr>
        <p:txBody>
          <a:bodyPr wrap="none" rtlCol="0">
            <a:spAutoFit/>
          </a:bodyPr>
          <a:lstStyle/>
          <a:p>
            <a:r>
              <a:rPr kumimoji="1" lang="ja-JP" altLang="en-US" dirty="0" smtClean="0"/>
              <a:t>　</a:t>
            </a:r>
            <a:r>
              <a:rPr kumimoji="1" lang="ja-JP" altLang="en-US" sz="1600" dirty="0" smtClean="0"/>
              <a:t>銀河が光</a:t>
            </a:r>
            <a:r>
              <a:rPr lang="ja-JP" altLang="en-US" sz="1600" dirty="0" smtClean="0"/>
              <a:t>で</a:t>
            </a:r>
            <a:r>
              <a:rPr kumimoji="1" lang="ja-JP" altLang="en-US" sz="1600" dirty="0" smtClean="0"/>
              <a:t>見える物質でのみ構成</a:t>
            </a:r>
            <a:endParaRPr kumimoji="1" lang="en-US" altLang="ja-JP" sz="1600" dirty="0" smtClean="0"/>
          </a:p>
          <a:p>
            <a:r>
              <a:rPr kumimoji="1" lang="ja-JP" altLang="en-US" sz="1600" dirty="0" smtClean="0"/>
              <a:t>されていたら、その外側で回転速度は</a:t>
            </a:r>
            <a:endParaRPr kumimoji="1" lang="en-US" altLang="ja-JP" sz="1600" dirty="0" smtClean="0"/>
          </a:p>
          <a:p>
            <a:endParaRPr lang="en-US" altLang="ja-JP" sz="1600" dirty="0" smtClean="0"/>
          </a:p>
          <a:p>
            <a:endParaRPr kumimoji="1" lang="en-US" altLang="ja-JP" sz="1600" dirty="0" smtClean="0"/>
          </a:p>
          <a:p>
            <a:r>
              <a:rPr lang="ja-JP" altLang="en-US" sz="1600" dirty="0" smtClean="0"/>
              <a:t>と減っていくはず。</a:t>
            </a:r>
            <a:endParaRPr kumimoji="1" lang="ja-JP" altLang="en-US" sz="1600" dirty="0"/>
          </a:p>
        </p:txBody>
      </p:sp>
      <p:pic>
        <p:nvPicPr>
          <p:cNvPr id="19" name="図 18" descr="txp_fig.bmp"/>
          <p:cNvPicPr>
            <a:picLocks noChangeAspect="1"/>
          </p:cNvPicPr>
          <p:nvPr>
            <p:custDataLst>
              <p:tags r:id="rId1"/>
            </p:custDataLst>
          </p:nvPr>
        </p:nvPicPr>
        <p:blipFill>
          <a:blip r:embed="rId6" cstate="print">
            <a:lum/>
          </a:blip>
          <a:stretch>
            <a:fillRect/>
          </a:stretch>
        </p:blipFill>
        <p:spPr>
          <a:xfrm>
            <a:off x="6456404" y="3859821"/>
            <a:ext cx="1528261" cy="327486"/>
          </a:xfrm>
          <a:prstGeom prst="rect">
            <a:avLst/>
          </a:prstGeom>
        </p:spPr>
      </p:pic>
      <p:sp>
        <p:nvSpPr>
          <p:cNvPr id="20" name="正方形/長方形 19"/>
          <p:cNvSpPr/>
          <p:nvPr/>
        </p:nvSpPr>
        <p:spPr>
          <a:xfrm>
            <a:off x="5500694" y="4655588"/>
            <a:ext cx="3357586" cy="141661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1" name="図 20" descr="txp_fig.bmp"/>
          <p:cNvPicPr>
            <a:picLocks noChangeAspect="1"/>
          </p:cNvPicPr>
          <p:nvPr>
            <p:custDataLst>
              <p:tags r:id="rId2"/>
            </p:custDataLst>
          </p:nvPr>
        </p:nvPicPr>
        <p:blipFill>
          <a:blip r:embed="rId7" cstate="print">
            <a:lum/>
          </a:blip>
          <a:stretch>
            <a:fillRect/>
          </a:stretch>
        </p:blipFill>
        <p:spPr>
          <a:xfrm>
            <a:off x="5470742" y="2300161"/>
            <a:ext cx="3387538" cy="630946"/>
          </a:xfrm>
          <a:prstGeom prst="rect">
            <a:avLst/>
          </a:prstGeom>
        </p:spPr>
      </p:pic>
      <p:sp>
        <p:nvSpPr>
          <p:cNvPr id="22" name="テキスト ボックス 21"/>
          <p:cNvSpPr txBox="1"/>
          <p:nvPr/>
        </p:nvSpPr>
        <p:spPr>
          <a:xfrm>
            <a:off x="5572132" y="4727026"/>
            <a:ext cx="2236510" cy="338554"/>
          </a:xfrm>
          <a:prstGeom prst="rect">
            <a:avLst/>
          </a:prstGeom>
          <a:noFill/>
        </p:spPr>
        <p:txBody>
          <a:bodyPr wrap="none" rtlCol="0">
            <a:spAutoFit/>
          </a:bodyPr>
          <a:lstStyle/>
          <a:p>
            <a:r>
              <a:rPr kumimoji="1" lang="ja-JP" altLang="en-US" sz="1600" dirty="0" smtClean="0"/>
              <a:t>実際の回転曲線は平坦</a:t>
            </a:r>
            <a:endParaRPr kumimoji="1" lang="ja-JP" altLang="en-US" sz="1600" dirty="0"/>
          </a:p>
        </p:txBody>
      </p:sp>
      <p:sp>
        <p:nvSpPr>
          <p:cNvPr id="23" name="テキスト ボックス 22"/>
          <p:cNvSpPr txBox="1"/>
          <p:nvPr/>
        </p:nvSpPr>
        <p:spPr>
          <a:xfrm>
            <a:off x="5655647" y="5058803"/>
            <a:ext cx="2988319" cy="584775"/>
          </a:xfrm>
          <a:prstGeom prst="rect">
            <a:avLst/>
          </a:prstGeom>
          <a:noFill/>
        </p:spPr>
        <p:txBody>
          <a:bodyPr wrap="none" rtlCol="0">
            <a:spAutoFit/>
          </a:bodyPr>
          <a:lstStyle/>
          <a:p>
            <a:r>
              <a:rPr lang="ja-JP" altLang="en-US" sz="1600" dirty="0" smtClean="0"/>
              <a:t>→　</a:t>
            </a:r>
            <a:r>
              <a:rPr lang="ja-JP" altLang="en-US" sz="1600" b="1" dirty="0" smtClean="0"/>
              <a:t>光では見えないが、</a:t>
            </a:r>
            <a:r>
              <a:rPr kumimoji="1" lang="ja-JP" altLang="en-US" sz="1600" b="1" dirty="0" smtClean="0"/>
              <a:t>重力源と</a:t>
            </a:r>
            <a:endParaRPr kumimoji="1" lang="en-US" altLang="ja-JP" sz="1600" b="1" dirty="0" smtClean="0"/>
          </a:p>
          <a:p>
            <a:r>
              <a:rPr kumimoji="1" lang="ja-JP" altLang="en-US" sz="1600" b="1" dirty="0" smtClean="0"/>
              <a:t>なる物質の存在を示唆</a:t>
            </a:r>
            <a:endParaRPr kumimoji="1" lang="ja-JP" altLang="en-US" sz="1600" b="1" dirty="0"/>
          </a:p>
        </p:txBody>
      </p:sp>
      <p:pic>
        <p:nvPicPr>
          <p:cNvPr id="24" name="図 23" descr="txp_fig.bmp"/>
          <p:cNvPicPr>
            <a:picLocks noChangeAspect="1"/>
          </p:cNvPicPr>
          <p:nvPr>
            <p:custDataLst>
              <p:tags r:id="rId3"/>
            </p:custDataLst>
          </p:nvPr>
        </p:nvPicPr>
        <p:blipFill>
          <a:blip r:embed="rId8" cstate="print">
            <a:lum/>
          </a:blip>
          <a:stretch>
            <a:fillRect/>
          </a:stretch>
        </p:blipFill>
        <p:spPr>
          <a:xfrm>
            <a:off x="6572264" y="5644133"/>
            <a:ext cx="1200791" cy="297339"/>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線コネクタ 9"/>
          <p:cNvCxnSpPr/>
          <p:nvPr/>
        </p:nvCxnSpPr>
        <p:spPr>
          <a:xfrm>
            <a:off x="142844" y="6357958"/>
            <a:ext cx="8858312" cy="1588"/>
          </a:xfrm>
          <a:prstGeom prst="line">
            <a:avLst/>
          </a:prstGeom>
          <a:ln w="12700" cmpd="tri">
            <a:solidFill>
              <a:srgbClr val="002060"/>
            </a:solidFill>
            <a:prstDash val="sysDot"/>
          </a:ln>
        </p:spPr>
        <p:style>
          <a:lnRef idx="1">
            <a:schemeClr val="accent1"/>
          </a:lnRef>
          <a:fillRef idx="0">
            <a:schemeClr val="accent1"/>
          </a:fillRef>
          <a:effectRef idx="0">
            <a:schemeClr val="accent1"/>
          </a:effectRef>
          <a:fontRef idx="minor">
            <a:schemeClr val="tx1"/>
          </a:fontRef>
        </p:style>
      </p:cxnSp>
      <p:sp>
        <p:nvSpPr>
          <p:cNvPr id="11" name="正方形/長方形 10"/>
          <p:cNvSpPr/>
          <p:nvPr/>
        </p:nvSpPr>
        <p:spPr>
          <a:xfrm>
            <a:off x="71406" y="71438"/>
            <a:ext cx="9001188" cy="714356"/>
          </a:xfrm>
          <a:prstGeom prst="rect">
            <a:avLst/>
          </a:prstGeom>
          <a:solidFill>
            <a:srgbClr val="00206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t>暗黒物質はなぜ必要？</a:t>
            </a:r>
            <a:endParaRPr kumimoji="1" lang="ja-JP" altLang="en-US" sz="2400" b="1" dirty="0"/>
          </a:p>
        </p:txBody>
      </p:sp>
      <p:sp>
        <p:nvSpPr>
          <p:cNvPr id="6" name="日付プレースホルダ 5"/>
          <p:cNvSpPr>
            <a:spLocks noGrp="1"/>
          </p:cNvSpPr>
          <p:nvPr>
            <p:ph type="dt" sz="half" idx="10"/>
          </p:nvPr>
        </p:nvSpPr>
        <p:spPr/>
        <p:txBody>
          <a:bodyPr/>
          <a:lstStyle/>
          <a:p>
            <a:r>
              <a:rPr kumimoji="1" lang="en-US" altLang="ja-JP" smtClean="0"/>
              <a:t>2009/12/4</a:t>
            </a:r>
            <a:endParaRPr kumimoji="1" lang="ja-JP" altLang="en-US"/>
          </a:p>
        </p:txBody>
      </p:sp>
      <p:sp>
        <p:nvSpPr>
          <p:cNvPr id="7" name="スライド番号プレースホルダ 6"/>
          <p:cNvSpPr>
            <a:spLocks noGrp="1"/>
          </p:cNvSpPr>
          <p:nvPr>
            <p:ph type="sldNum" sz="quarter" idx="12"/>
          </p:nvPr>
        </p:nvSpPr>
        <p:spPr>
          <a:xfrm>
            <a:off x="8458256" y="277793"/>
            <a:ext cx="471462" cy="365125"/>
          </a:xfrm>
        </p:spPr>
        <p:txBody>
          <a:bodyPr/>
          <a:lstStyle/>
          <a:p>
            <a:fld id="{D2D8002D-B5B0-4BAC-B1F6-782DDCCE6D9C}" type="slidenum">
              <a:rPr kumimoji="1" lang="ja-JP" altLang="en-US" sz="3600" smtClean="0">
                <a:solidFill>
                  <a:schemeClr val="bg1"/>
                </a:solidFill>
              </a:rPr>
              <a:pPr/>
              <a:t>6</a:t>
            </a:fld>
            <a:endParaRPr kumimoji="1" lang="ja-JP" altLang="en-US" sz="3600" dirty="0">
              <a:solidFill>
                <a:schemeClr val="bg1"/>
              </a:solidFill>
            </a:endParaRPr>
          </a:p>
        </p:txBody>
      </p:sp>
      <p:sp>
        <p:nvSpPr>
          <p:cNvPr id="8" name="フッター プレースホルダ 7"/>
          <p:cNvSpPr>
            <a:spLocks noGrp="1"/>
          </p:cNvSpPr>
          <p:nvPr>
            <p:ph type="ftr" sz="quarter" idx="11"/>
          </p:nvPr>
        </p:nvSpPr>
        <p:spPr/>
        <p:txBody>
          <a:bodyPr/>
          <a:lstStyle/>
          <a:p>
            <a:r>
              <a:rPr kumimoji="1" lang="zh-CN" altLang="en-US" smtClean="0"/>
              <a:t>重力波研究交流会</a:t>
            </a:r>
            <a:endParaRPr kumimoji="1" lang="ja-JP" altLang="en-US"/>
          </a:p>
        </p:txBody>
      </p:sp>
      <p:sp>
        <p:nvSpPr>
          <p:cNvPr id="25" name="テキスト ボックス 24"/>
          <p:cNvSpPr txBox="1"/>
          <p:nvPr/>
        </p:nvSpPr>
        <p:spPr>
          <a:xfrm>
            <a:off x="428596" y="1345156"/>
            <a:ext cx="6439583" cy="369332"/>
          </a:xfrm>
          <a:prstGeom prst="rect">
            <a:avLst/>
          </a:prstGeom>
          <a:noFill/>
        </p:spPr>
        <p:txBody>
          <a:bodyPr wrap="none" rtlCol="0">
            <a:spAutoFit/>
          </a:bodyPr>
          <a:lstStyle/>
          <a:p>
            <a:r>
              <a:rPr lang="ja-JP" altLang="en-US" dirty="0" smtClean="0"/>
              <a:t>▶ 光で見えている物質は銀河を構成する物質の一部でしかない。</a:t>
            </a:r>
            <a:endParaRPr kumimoji="1" lang="ja-JP" altLang="en-US" dirty="0"/>
          </a:p>
        </p:txBody>
      </p:sp>
      <p:pic>
        <p:nvPicPr>
          <p:cNvPr id="27" name="図 26" descr="txp_fig.bmp"/>
          <p:cNvPicPr>
            <a:picLocks noChangeAspect="1"/>
          </p:cNvPicPr>
          <p:nvPr>
            <p:custDataLst>
              <p:tags r:id="rId1"/>
            </p:custDataLst>
          </p:nvPr>
        </p:nvPicPr>
        <p:blipFill>
          <a:blip r:embed="rId5" cstate="print">
            <a:lum/>
          </a:blip>
          <a:stretch>
            <a:fillRect/>
          </a:stretch>
        </p:blipFill>
        <p:spPr>
          <a:xfrm>
            <a:off x="2779851" y="2428868"/>
            <a:ext cx="3149471" cy="660135"/>
          </a:xfrm>
          <a:prstGeom prst="rect">
            <a:avLst/>
          </a:prstGeom>
        </p:spPr>
      </p:pic>
      <p:sp>
        <p:nvSpPr>
          <p:cNvPr id="29" name="テキスト ボックス 28"/>
          <p:cNvSpPr txBox="1"/>
          <p:nvPr/>
        </p:nvSpPr>
        <p:spPr>
          <a:xfrm>
            <a:off x="500034" y="3273982"/>
            <a:ext cx="6224781" cy="369332"/>
          </a:xfrm>
          <a:prstGeom prst="rect">
            <a:avLst/>
          </a:prstGeom>
          <a:noFill/>
        </p:spPr>
        <p:txBody>
          <a:bodyPr wrap="none" rtlCol="0">
            <a:spAutoFit/>
          </a:bodyPr>
          <a:lstStyle/>
          <a:p>
            <a:r>
              <a:rPr kumimoji="1" lang="ja-JP" altLang="en-US" dirty="0" smtClean="0"/>
              <a:t>（　　　　　　　　　　　　　　　　　　　　　　　　　　　　</a:t>
            </a:r>
            <a:r>
              <a:rPr lang="ja-JP" altLang="en-US" dirty="0" smtClean="0"/>
              <a:t> </a:t>
            </a:r>
            <a:r>
              <a:rPr kumimoji="1" lang="ja-JP" altLang="en-US" dirty="0" smtClean="0"/>
              <a:t>：　臨界密度、）</a:t>
            </a:r>
            <a:endParaRPr kumimoji="1" lang="ja-JP" altLang="en-US" dirty="0"/>
          </a:p>
        </p:txBody>
      </p:sp>
      <p:sp>
        <p:nvSpPr>
          <p:cNvPr id="30" name="テキスト ボックス 29"/>
          <p:cNvSpPr txBox="1"/>
          <p:nvPr/>
        </p:nvSpPr>
        <p:spPr>
          <a:xfrm>
            <a:off x="928662" y="5014753"/>
            <a:ext cx="7630615" cy="1200329"/>
          </a:xfrm>
          <a:prstGeom prst="rect">
            <a:avLst/>
          </a:prstGeom>
          <a:noFill/>
        </p:spPr>
        <p:txBody>
          <a:bodyPr wrap="none" rtlCol="0">
            <a:spAutoFit/>
          </a:bodyPr>
          <a:lstStyle/>
          <a:p>
            <a:r>
              <a:rPr kumimoji="1" lang="ja-JP" altLang="en-US" dirty="0" smtClean="0"/>
              <a:t>　・　褐色矮星や</a:t>
            </a:r>
            <a:r>
              <a:rPr lang="ja-JP" altLang="en-US" dirty="0" smtClean="0"/>
              <a:t>白色矮星などの暗い星？</a:t>
            </a:r>
            <a:endParaRPr lang="en-US" altLang="ja-JP" dirty="0" smtClean="0"/>
          </a:p>
          <a:p>
            <a:endParaRPr kumimoji="1" lang="en-US" altLang="ja-JP" dirty="0" smtClean="0"/>
          </a:p>
          <a:p>
            <a:r>
              <a:rPr kumimoji="1" lang="ja-JP" altLang="en-US" dirty="0" smtClean="0"/>
              <a:t>　これらが暗黒物質の主要な構成要素である可能性は</a:t>
            </a:r>
            <a:r>
              <a:rPr lang="ja-JP" altLang="en-US" dirty="0" smtClean="0"/>
              <a:t>、</a:t>
            </a:r>
            <a:r>
              <a:rPr kumimoji="1" lang="ja-JP" altLang="en-US" dirty="0" smtClean="0"/>
              <a:t>宇宙論的な観測から</a:t>
            </a:r>
            <a:endParaRPr kumimoji="1" lang="en-US" altLang="ja-JP" dirty="0" smtClean="0"/>
          </a:p>
          <a:p>
            <a:r>
              <a:rPr kumimoji="1" lang="ja-JP" altLang="en-US" dirty="0" smtClean="0"/>
              <a:t>排除される。</a:t>
            </a:r>
            <a:endParaRPr kumimoji="1" lang="ja-JP" altLang="en-US" dirty="0"/>
          </a:p>
        </p:txBody>
      </p:sp>
      <p:sp>
        <p:nvSpPr>
          <p:cNvPr id="31" name="右矢印 30"/>
          <p:cNvSpPr/>
          <p:nvPr/>
        </p:nvSpPr>
        <p:spPr>
          <a:xfrm>
            <a:off x="428596" y="5657695"/>
            <a:ext cx="428628"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p:cNvSpPr txBox="1"/>
          <p:nvPr/>
        </p:nvSpPr>
        <p:spPr>
          <a:xfrm>
            <a:off x="3892762" y="3760777"/>
            <a:ext cx="5036956" cy="954107"/>
          </a:xfrm>
          <a:prstGeom prst="rect">
            <a:avLst/>
          </a:prstGeom>
          <a:noFill/>
        </p:spPr>
        <p:txBody>
          <a:bodyPr wrap="none" rtlCol="0">
            <a:spAutoFit/>
          </a:bodyPr>
          <a:lstStyle/>
          <a:p>
            <a:r>
              <a:rPr kumimoji="1" lang="ja-JP" altLang="en-US" sz="1400" dirty="0" smtClean="0"/>
              <a:t>臨界密度に含まれるハッブルパラメータの不定性を</a:t>
            </a:r>
            <a:r>
              <a:rPr lang="ja-JP" altLang="en-US" sz="1400" dirty="0" smtClean="0"/>
              <a:t>除くために　</a:t>
            </a:r>
            <a:endParaRPr lang="en-US" altLang="ja-JP" sz="1400" dirty="0" smtClean="0"/>
          </a:p>
          <a:p>
            <a:endParaRPr lang="en-US" altLang="ja-JP" sz="1400" dirty="0" smtClean="0"/>
          </a:p>
          <a:p>
            <a:endParaRPr lang="en-US" altLang="ja-JP" sz="1400" dirty="0" smtClean="0"/>
          </a:p>
          <a:p>
            <a:r>
              <a:rPr lang="ja-JP" altLang="en-US" sz="1400" dirty="0" smtClean="0"/>
              <a:t>の２乗を掛けて表すこともある。</a:t>
            </a:r>
            <a:endParaRPr kumimoji="1" lang="ja-JP" altLang="en-US" sz="1400" dirty="0"/>
          </a:p>
        </p:txBody>
      </p:sp>
      <p:sp>
        <p:nvSpPr>
          <p:cNvPr id="35" name="大かっこ 34"/>
          <p:cNvSpPr/>
          <p:nvPr/>
        </p:nvSpPr>
        <p:spPr>
          <a:xfrm>
            <a:off x="3786182" y="3689339"/>
            <a:ext cx="4929222" cy="1000132"/>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6" name="テキスト ボックス 35"/>
          <p:cNvSpPr txBox="1"/>
          <p:nvPr/>
        </p:nvSpPr>
        <p:spPr>
          <a:xfrm>
            <a:off x="982138" y="1916660"/>
            <a:ext cx="3132589" cy="353943"/>
          </a:xfrm>
          <a:prstGeom prst="rect">
            <a:avLst/>
          </a:prstGeom>
          <a:noFill/>
        </p:spPr>
        <p:txBody>
          <a:bodyPr wrap="none" rtlCol="0">
            <a:spAutoFit/>
          </a:bodyPr>
          <a:lstStyle/>
          <a:p>
            <a:r>
              <a:rPr kumimoji="1" lang="ja-JP" altLang="en-US" sz="1700" dirty="0" smtClean="0"/>
              <a:t>光で見えている物質の</a:t>
            </a:r>
            <a:r>
              <a:rPr lang="ja-JP" altLang="en-US" sz="1700" dirty="0" smtClean="0"/>
              <a:t>量（割合）</a:t>
            </a:r>
            <a:endParaRPr kumimoji="1" lang="ja-JP" altLang="en-US" sz="1700" dirty="0"/>
          </a:p>
        </p:txBody>
      </p:sp>
      <p:pic>
        <p:nvPicPr>
          <p:cNvPr id="18" name="図 17" descr="txp_fig.bmp"/>
          <p:cNvPicPr>
            <a:picLocks noChangeAspect="1"/>
          </p:cNvPicPr>
          <p:nvPr>
            <p:custDataLst>
              <p:tags r:id="rId2"/>
            </p:custDataLst>
          </p:nvPr>
        </p:nvPicPr>
        <p:blipFill>
          <a:blip r:embed="rId6" cstate="print">
            <a:lum/>
          </a:blip>
          <a:stretch>
            <a:fillRect/>
          </a:stretch>
        </p:blipFill>
        <p:spPr>
          <a:xfrm>
            <a:off x="5357818" y="4143380"/>
            <a:ext cx="2774553" cy="242541"/>
          </a:xfrm>
          <a:prstGeom prst="rect">
            <a:avLst/>
          </a:prstGeom>
        </p:spPr>
      </p:pic>
      <p:pic>
        <p:nvPicPr>
          <p:cNvPr id="19" name="図 18" descr="txp_fig.bmp"/>
          <p:cNvPicPr>
            <a:picLocks noChangeAspect="1"/>
          </p:cNvPicPr>
          <p:nvPr>
            <p:custDataLst>
              <p:tags r:id="rId3"/>
            </p:custDataLst>
          </p:nvPr>
        </p:nvPicPr>
        <p:blipFill>
          <a:blip r:embed="rId7" cstate="print">
            <a:lum/>
          </a:blip>
          <a:stretch>
            <a:fillRect/>
          </a:stretch>
        </p:blipFill>
        <p:spPr>
          <a:xfrm>
            <a:off x="726509" y="3286124"/>
            <a:ext cx="4274119" cy="286042"/>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71406" y="71438"/>
            <a:ext cx="9001188" cy="714356"/>
          </a:xfrm>
          <a:prstGeom prst="rect">
            <a:avLst/>
          </a:prstGeom>
          <a:solidFill>
            <a:srgbClr val="00206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t>暗黒物質はなぜ必要？</a:t>
            </a:r>
            <a:endParaRPr kumimoji="1" lang="ja-JP" altLang="en-US" sz="2400" b="1" dirty="0"/>
          </a:p>
        </p:txBody>
      </p:sp>
      <p:sp>
        <p:nvSpPr>
          <p:cNvPr id="4" name="テキスト ボックス 3"/>
          <p:cNvSpPr txBox="1"/>
          <p:nvPr/>
        </p:nvSpPr>
        <p:spPr>
          <a:xfrm>
            <a:off x="285720" y="1559470"/>
            <a:ext cx="4812536" cy="369332"/>
          </a:xfrm>
          <a:prstGeom prst="rect">
            <a:avLst/>
          </a:prstGeom>
          <a:noFill/>
        </p:spPr>
        <p:txBody>
          <a:bodyPr wrap="none" rtlCol="0">
            <a:spAutoFit/>
          </a:bodyPr>
          <a:lstStyle/>
          <a:p>
            <a:r>
              <a:rPr lang="ja-JP" altLang="en-US" dirty="0" smtClean="0"/>
              <a:t>宇宙の進化を説明する上でも暗黒物質は必要。</a:t>
            </a:r>
            <a:endParaRPr kumimoji="1" lang="ja-JP" altLang="en-US" dirty="0"/>
          </a:p>
        </p:txBody>
      </p:sp>
      <p:sp>
        <p:nvSpPr>
          <p:cNvPr id="5" name="日付プレースホルダ 4"/>
          <p:cNvSpPr>
            <a:spLocks noGrp="1"/>
          </p:cNvSpPr>
          <p:nvPr>
            <p:ph type="dt" sz="half" idx="10"/>
          </p:nvPr>
        </p:nvSpPr>
        <p:spPr/>
        <p:txBody>
          <a:bodyPr/>
          <a:lstStyle/>
          <a:p>
            <a:r>
              <a:rPr kumimoji="1" lang="en-US" altLang="ja-JP" smtClean="0"/>
              <a:t>2009/12/4</a:t>
            </a:r>
            <a:endParaRPr kumimoji="1" lang="ja-JP" altLang="en-US"/>
          </a:p>
        </p:txBody>
      </p:sp>
      <p:sp>
        <p:nvSpPr>
          <p:cNvPr id="6" name="スライド番号プレースホルダ 5"/>
          <p:cNvSpPr>
            <a:spLocks noGrp="1"/>
          </p:cNvSpPr>
          <p:nvPr>
            <p:ph type="sldNum" sz="quarter" idx="12"/>
          </p:nvPr>
        </p:nvSpPr>
        <p:spPr>
          <a:xfrm>
            <a:off x="8501090" y="285728"/>
            <a:ext cx="400024" cy="365125"/>
          </a:xfrm>
        </p:spPr>
        <p:txBody>
          <a:bodyPr/>
          <a:lstStyle/>
          <a:p>
            <a:fld id="{D2D8002D-B5B0-4BAC-B1F6-782DDCCE6D9C}" type="slidenum">
              <a:rPr kumimoji="1" lang="ja-JP" altLang="en-US" sz="3600" smtClean="0">
                <a:solidFill>
                  <a:schemeClr val="bg1"/>
                </a:solidFill>
              </a:rPr>
              <a:pPr/>
              <a:t>7</a:t>
            </a:fld>
            <a:endParaRPr kumimoji="1" lang="ja-JP" altLang="en-US" sz="3600" dirty="0">
              <a:solidFill>
                <a:schemeClr val="bg1"/>
              </a:solidFill>
            </a:endParaRPr>
          </a:p>
        </p:txBody>
      </p:sp>
      <p:sp>
        <p:nvSpPr>
          <p:cNvPr id="7" name="フッター プレースホルダ 6"/>
          <p:cNvSpPr>
            <a:spLocks noGrp="1"/>
          </p:cNvSpPr>
          <p:nvPr>
            <p:ph type="ftr" sz="quarter" idx="11"/>
          </p:nvPr>
        </p:nvSpPr>
        <p:spPr/>
        <p:txBody>
          <a:bodyPr/>
          <a:lstStyle/>
          <a:p>
            <a:r>
              <a:rPr kumimoji="1" lang="zh-CN" altLang="en-US" dirty="0" smtClean="0"/>
              <a:t>重力波研究交流会</a:t>
            </a:r>
            <a:endParaRPr kumimoji="1" lang="ja-JP" altLang="en-US" dirty="0"/>
          </a:p>
        </p:txBody>
      </p:sp>
      <p:pic>
        <p:nvPicPr>
          <p:cNvPr id="8" name="図 7" descr="saito_DECIGO.png"/>
          <p:cNvPicPr>
            <a:picLocks noChangeAspect="1"/>
          </p:cNvPicPr>
          <p:nvPr/>
        </p:nvPicPr>
        <p:blipFill>
          <a:blip r:embed="rId2" cstate="print"/>
          <a:srcRect l="8436" t="5208" r="17343" b="3125"/>
          <a:stretch>
            <a:fillRect/>
          </a:stretch>
        </p:blipFill>
        <p:spPr>
          <a:xfrm>
            <a:off x="2357422" y="785794"/>
            <a:ext cx="3214710" cy="6722792"/>
          </a:xfrm>
          <a:prstGeom prst="rect">
            <a:avLst/>
          </a:prstGeom>
          <a:scene3d>
            <a:camera prst="orthographicFront">
              <a:rot lat="0" lon="0" rev="16200000"/>
            </a:camera>
            <a:lightRig rig="threePt" dir="t"/>
          </a:scene3d>
        </p:spPr>
      </p:pic>
      <p:sp>
        <p:nvSpPr>
          <p:cNvPr id="9" name="テキスト ボックス 8"/>
          <p:cNvSpPr txBox="1"/>
          <p:nvPr/>
        </p:nvSpPr>
        <p:spPr>
          <a:xfrm>
            <a:off x="3571868" y="4643446"/>
            <a:ext cx="1346844" cy="646331"/>
          </a:xfrm>
          <a:prstGeom prst="rect">
            <a:avLst/>
          </a:prstGeom>
          <a:noFill/>
        </p:spPr>
        <p:txBody>
          <a:bodyPr wrap="none" rtlCol="0">
            <a:spAutoFit/>
          </a:bodyPr>
          <a:lstStyle/>
          <a:p>
            <a:r>
              <a:rPr lang="ja-JP" altLang="en-US" b="1" dirty="0" smtClean="0">
                <a:solidFill>
                  <a:schemeClr val="bg1"/>
                </a:solidFill>
              </a:rPr>
              <a:t>銀河の形成</a:t>
            </a:r>
            <a:endParaRPr lang="en-US" altLang="ja-JP" b="1" dirty="0" smtClean="0">
              <a:solidFill>
                <a:schemeClr val="bg1"/>
              </a:solidFill>
            </a:endParaRPr>
          </a:p>
          <a:p>
            <a:r>
              <a:rPr kumimoji="1" lang="en-US" altLang="ja-JP" b="1" dirty="0" smtClean="0">
                <a:solidFill>
                  <a:schemeClr val="bg1"/>
                </a:solidFill>
              </a:rPr>
              <a:t>10</a:t>
            </a:r>
            <a:r>
              <a:rPr kumimoji="1" lang="ja-JP" altLang="en-US" b="1" dirty="0" smtClean="0">
                <a:solidFill>
                  <a:schemeClr val="bg1"/>
                </a:solidFill>
              </a:rPr>
              <a:t>億年後</a:t>
            </a:r>
            <a:endParaRPr kumimoji="1" lang="ja-JP" altLang="en-US" b="1" dirty="0">
              <a:solidFill>
                <a:schemeClr val="bg1"/>
              </a:solidFill>
            </a:endParaRPr>
          </a:p>
        </p:txBody>
      </p:sp>
      <p:sp>
        <p:nvSpPr>
          <p:cNvPr id="12" name="テキスト ボックス 11"/>
          <p:cNvSpPr txBox="1"/>
          <p:nvPr/>
        </p:nvSpPr>
        <p:spPr>
          <a:xfrm>
            <a:off x="2171357" y="2711231"/>
            <a:ext cx="2648482" cy="646331"/>
          </a:xfrm>
          <a:prstGeom prst="rect">
            <a:avLst/>
          </a:prstGeom>
          <a:noFill/>
        </p:spPr>
        <p:txBody>
          <a:bodyPr wrap="none" rtlCol="0">
            <a:spAutoFit/>
          </a:bodyPr>
          <a:lstStyle/>
          <a:p>
            <a:r>
              <a:rPr kumimoji="1" lang="ja-JP" altLang="en-US" b="1" dirty="0" smtClean="0">
                <a:solidFill>
                  <a:schemeClr val="bg1"/>
                </a:solidFill>
              </a:rPr>
              <a:t>宇宙の晴れ上がり（</a:t>
            </a:r>
            <a:r>
              <a:rPr kumimoji="1" lang="en-US" altLang="ja-JP" b="1" dirty="0" smtClean="0">
                <a:solidFill>
                  <a:schemeClr val="bg1"/>
                </a:solidFill>
              </a:rPr>
              <a:t>CMB</a:t>
            </a:r>
            <a:r>
              <a:rPr kumimoji="1" lang="ja-JP" altLang="en-US" b="1" dirty="0" smtClean="0">
                <a:solidFill>
                  <a:schemeClr val="bg1"/>
                </a:solidFill>
              </a:rPr>
              <a:t>）</a:t>
            </a:r>
            <a:endParaRPr kumimoji="1" lang="en-US" altLang="ja-JP" b="1" dirty="0" smtClean="0">
              <a:solidFill>
                <a:schemeClr val="bg1"/>
              </a:solidFill>
            </a:endParaRPr>
          </a:p>
          <a:p>
            <a:r>
              <a:rPr lang="en-US" altLang="ja-JP" b="1" dirty="0" smtClean="0">
                <a:solidFill>
                  <a:schemeClr val="bg1"/>
                </a:solidFill>
              </a:rPr>
              <a:t>38</a:t>
            </a:r>
            <a:r>
              <a:rPr lang="ja-JP" altLang="en-US" b="1" dirty="0" smtClean="0">
                <a:solidFill>
                  <a:schemeClr val="bg1"/>
                </a:solidFill>
              </a:rPr>
              <a:t>万年後</a:t>
            </a:r>
            <a:endParaRPr kumimoji="1" lang="ja-JP" altLang="en-US" b="1" dirty="0">
              <a:solidFill>
                <a:schemeClr val="bg1"/>
              </a:solidFill>
            </a:endParaRPr>
          </a:p>
        </p:txBody>
      </p:sp>
      <p:sp>
        <p:nvSpPr>
          <p:cNvPr id="13" name="テキスト ボックス 12"/>
          <p:cNvSpPr txBox="1"/>
          <p:nvPr/>
        </p:nvSpPr>
        <p:spPr>
          <a:xfrm>
            <a:off x="1018594" y="4782933"/>
            <a:ext cx="1338828" cy="646331"/>
          </a:xfrm>
          <a:prstGeom prst="rect">
            <a:avLst/>
          </a:prstGeom>
          <a:noFill/>
        </p:spPr>
        <p:txBody>
          <a:bodyPr wrap="none" rtlCol="0">
            <a:spAutoFit/>
          </a:bodyPr>
          <a:lstStyle/>
          <a:p>
            <a:r>
              <a:rPr kumimoji="1" lang="ja-JP" altLang="en-US" b="1" dirty="0" smtClean="0">
                <a:solidFill>
                  <a:schemeClr val="bg1"/>
                </a:solidFill>
              </a:rPr>
              <a:t>軽元素合成</a:t>
            </a:r>
            <a:endParaRPr kumimoji="1" lang="en-US" altLang="ja-JP" b="1" dirty="0" smtClean="0">
              <a:solidFill>
                <a:schemeClr val="bg1"/>
              </a:solidFill>
            </a:endParaRPr>
          </a:p>
          <a:p>
            <a:r>
              <a:rPr lang="ja-JP" altLang="en-US" b="1" dirty="0" smtClean="0">
                <a:solidFill>
                  <a:schemeClr val="bg1"/>
                </a:solidFill>
              </a:rPr>
              <a:t>数分後</a:t>
            </a:r>
            <a:endParaRPr kumimoji="1" lang="ja-JP" altLang="en-US" b="1" dirty="0">
              <a:solidFill>
                <a:schemeClr val="bg1"/>
              </a:solidFill>
            </a:endParaRPr>
          </a:p>
        </p:txBody>
      </p:sp>
      <p:sp>
        <p:nvSpPr>
          <p:cNvPr id="14" name="テキスト ボックス 13"/>
          <p:cNvSpPr txBox="1"/>
          <p:nvPr/>
        </p:nvSpPr>
        <p:spPr>
          <a:xfrm>
            <a:off x="5572132" y="2564966"/>
            <a:ext cx="1233030" cy="646331"/>
          </a:xfrm>
          <a:prstGeom prst="rect">
            <a:avLst/>
          </a:prstGeom>
          <a:noFill/>
        </p:spPr>
        <p:txBody>
          <a:bodyPr wrap="none" rtlCol="0">
            <a:spAutoFit/>
          </a:bodyPr>
          <a:lstStyle/>
          <a:p>
            <a:r>
              <a:rPr lang="ja-JP" altLang="en-US" b="1" dirty="0" smtClean="0">
                <a:solidFill>
                  <a:schemeClr val="bg1"/>
                </a:solidFill>
              </a:rPr>
              <a:t>現在</a:t>
            </a:r>
            <a:endParaRPr lang="en-US" altLang="ja-JP" b="1" dirty="0" smtClean="0">
              <a:solidFill>
                <a:schemeClr val="bg1"/>
              </a:solidFill>
            </a:endParaRPr>
          </a:p>
          <a:p>
            <a:r>
              <a:rPr kumimoji="1" lang="en-US" altLang="ja-JP" b="1" dirty="0" smtClean="0">
                <a:solidFill>
                  <a:schemeClr val="bg1"/>
                </a:solidFill>
              </a:rPr>
              <a:t>137</a:t>
            </a:r>
            <a:r>
              <a:rPr kumimoji="1" lang="ja-JP" altLang="en-US" b="1" dirty="0" smtClean="0">
                <a:solidFill>
                  <a:schemeClr val="bg1"/>
                </a:solidFill>
              </a:rPr>
              <a:t>億年後</a:t>
            </a:r>
            <a:endParaRPr kumimoji="1" lang="ja-JP" altLang="en-US" b="1" dirty="0">
              <a:solidFill>
                <a:schemeClr val="bg1"/>
              </a:solidFill>
            </a:endParaRPr>
          </a:p>
        </p:txBody>
      </p:sp>
      <p:sp>
        <p:nvSpPr>
          <p:cNvPr id="17" name="テキスト ボックス 16"/>
          <p:cNvSpPr txBox="1"/>
          <p:nvPr/>
        </p:nvSpPr>
        <p:spPr>
          <a:xfrm>
            <a:off x="3143240" y="5274246"/>
            <a:ext cx="2209259" cy="369332"/>
          </a:xfrm>
          <a:prstGeom prst="rect">
            <a:avLst/>
          </a:prstGeom>
          <a:noFill/>
        </p:spPr>
        <p:txBody>
          <a:bodyPr wrap="none" rtlCol="0">
            <a:spAutoFit/>
          </a:bodyPr>
          <a:lstStyle/>
          <a:p>
            <a:r>
              <a:rPr kumimoji="1" lang="ja-JP" altLang="en-US" b="1" dirty="0" smtClean="0">
                <a:solidFill>
                  <a:schemeClr val="bg1"/>
                </a:solidFill>
              </a:rPr>
              <a:t>（密度揺らぎの進化）</a:t>
            </a:r>
            <a:endParaRPr kumimoji="1" lang="ja-JP" altLang="en-US" b="1" dirty="0">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線コネクタ 9"/>
          <p:cNvCxnSpPr/>
          <p:nvPr/>
        </p:nvCxnSpPr>
        <p:spPr>
          <a:xfrm>
            <a:off x="142844" y="6357958"/>
            <a:ext cx="8858312" cy="1588"/>
          </a:xfrm>
          <a:prstGeom prst="line">
            <a:avLst/>
          </a:prstGeom>
          <a:ln w="12700" cmpd="tri">
            <a:solidFill>
              <a:srgbClr val="002060"/>
            </a:solidFill>
            <a:prstDash val="sysDot"/>
          </a:ln>
        </p:spPr>
        <p:style>
          <a:lnRef idx="1">
            <a:schemeClr val="accent1"/>
          </a:lnRef>
          <a:fillRef idx="0">
            <a:schemeClr val="accent1"/>
          </a:fillRef>
          <a:effectRef idx="0">
            <a:schemeClr val="accent1"/>
          </a:effectRef>
          <a:fontRef idx="minor">
            <a:schemeClr val="tx1"/>
          </a:fontRef>
        </p:style>
      </p:cxnSp>
      <p:sp>
        <p:nvSpPr>
          <p:cNvPr id="11" name="正方形/長方形 10"/>
          <p:cNvSpPr/>
          <p:nvPr/>
        </p:nvSpPr>
        <p:spPr>
          <a:xfrm>
            <a:off x="71406" y="71438"/>
            <a:ext cx="9001188" cy="714356"/>
          </a:xfrm>
          <a:prstGeom prst="rect">
            <a:avLst/>
          </a:prstGeom>
          <a:solidFill>
            <a:srgbClr val="00206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t>暗黒物質はなぜ必要？</a:t>
            </a:r>
            <a:endParaRPr kumimoji="1" lang="ja-JP" altLang="en-US" sz="2400" b="1" dirty="0"/>
          </a:p>
        </p:txBody>
      </p:sp>
      <p:sp>
        <p:nvSpPr>
          <p:cNvPr id="6" name="日付プレースホルダ 5"/>
          <p:cNvSpPr>
            <a:spLocks noGrp="1"/>
          </p:cNvSpPr>
          <p:nvPr>
            <p:ph type="dt" sz="half" idx="10"/>
          </p:nvPr>
        </p:nvSpPr>
        <p:spPr/>
        <p:txBody>
          <a:bodyPr/>
          <a:lstStyle/>
          <a:p>
            <a:r>
              <a:rPr kumimoji="1" lang="en-US" altLang="ja-JP" smtClean="0"/>
              <a:t>2009/12/4</a:t>
            </a:r>
            <a:endParaRPr kumimoji="1" lang="ja-JP" altLang="en-US"/>
          </a:p>
        </p:txBody>
      </p:sp>
      <p:sp>
        <p:nvSpPr>
          <p:cNvPr id="7" name="スライド番号プレースホルダ 6"/>
          <p:cNvSpPr>
            <a:spLocks noGrp="1"/>
          </p:cNvSpPr>
          <p:nvPr>
            <p:ph type="sldNum" sz="quarter" idx="12"/>
          </p:nvPr>
        </p:nvSpPr>
        <p:spPr>
          <a:xfrm>
            <a:off x="8458256" y="277793"/>
            <a:ext cx="471462" cy="365125"/>
          </a:xfrm>
        </p:spPr>
        <p:txBody>
          <a:bodyPr/>
          <a:lstStyle/>
          <a:p>
            <a:fld id="{D2D8002D-B5B0-4BAC-B1F6-782DDCCE6D9C}" type="slidenum">
              <a:rPr kumimoji="1" lang="ja-JP" altLang="en-US" sz="3600" smtClean="0">
                <a:solidFill>
                  <a:schemeClr val="bg1"/>
                </a:solidFill>
              </a:rPr>
              <a:pPr/>
              <a:t>8</a:t>
            </a:fld>
            <a:endParaRPr kumimoji="1" lang="ja-JP" altLang="en-US" sz="3600" dirty="0">
              <a:solidFill>
                <a:schemeClr val="bg1"/>
              </a:solidFill>
            </a:endParaRPr>
          </a:p>
        </p:txBody>
      </p:sp>
      <p:sp>
        <p:nvSpPr>
          <p:cNvPr id="8" name="フッター プレースホルダ 7"/>
          <p:cNvSpPr>
            <a:spLocks noGrp="1"/>
          </p:cNvSpPr>
          <p:nvPr>
            <p:ph type="ftr" sz="quarter" idx="11"/>
          </p:nvPr>
        </p:nvSpPr>
        <p:spPr/>
        <p:txBody>
          <a:bodyPr/>
          <a:lstStyle/>
          <a:p>
            <a:r>
              <a:rPr kumimoji="1" lang="zh-CN" altLang="en-US" smtClean="0"/>
              <a:t>重力波研究交流会</a:t>
            </a:r>
            <a:endParaRPr kumimoji="1" lang="ja-JP" altLang="en-US"/>
          </a:p>
        </p:txBody>
      </p:sp>
      <p:sp>
        <p:nvSpPr>
          <p:cNvPr id="25" name="テキスト ボックス 24"/>
          <p:cNvSpPr txBox="1"/>
          <p:nvPr/>
        </p:nvSpPr>
        <p:spPr>
          <a:xfrm>
            <a:off x="428596" y="1130842"/>
            <a:ext cx="4105611" cy="369332"/>
          </a:xfrm>
          <a:prstGeom prst="rect">
            <a:avLst/>
          </a:prstGeom>
          <a:noFill/>
        </p:spPr>
        <p:txBody>
          <a:bodyPr wrap="none" rtlCol="0">
            <a:spAutoFit/>
          </a:bodyPr>
          <a:lstStyle/>
          <a:p>
            <a:r>
              <a:rPr lang="ja-JP" altLang="en-US" dirty="0" smtClean="0">
                <a:latin typeface="MS Mincho"/>
                <a:ea typeface="MS Mincho"/>
              </a:rPr>
              <a:t>◆</a:t>
            </a:r>
            <a:r>
              <a:rPr lang="ja-JP" altLang="en-US" dirty="0" smtClean="0"/>
              <a:t>　軽元素の合成</a:t>
            </a:r>
            <a:r>
              <a:rPr lang="en-US" altLang="ja-JP" dirty="0" smtClean="0"/>
              <a:t>/</a:t>
            </a:r>
            <a:r>
              <a:rPr lang="ja-JP" altLang="en-US" dirty="0" smtClean="0"/>
              <a:t>宇宙背景放射（</a:t>
            </a:r>
            <a:r>
              <a:rPr lang="en-US" altLang="ja-JP" dirty="0" smtClean="0"/>
              <a:t>CMB</a:t>
            </a:r>
            <a:r>
              <a:rPr lang="ja-JP" altLang="en-US" dirty="0" smtClean="0"/>
              <a:t>）</a:t>
            </a:r>
            <a:endParaRPr kumimoji="1" lang="ja-JP" altLang="en-US" dirty="0"/>
          </a:p>
        </p:txBody>
      </p:sp>
      <p:pic>
        <p:nvPicPr>
          <p:cNvPr id="13" name="図 12" descr="bbn_06.png"/>
          <p:cNvPicPr>
            <a:picLocks noChangeAspect="1"/>
          </p:cNvPicPr>
          <p:nvPr/>
        </p:nvPicPr>
        <p:blipFill>
          <a:blip r:embed="rId4"/>
          <a:stretch>
            <a:fillRect/>
          </a:stretch>
        </p:blipFill>
        <p:spPr>
          <a:xfrm>
            <a:off x="214282" y="1714488"/>
            <a:ext cx="4009015" cy="4549490"/>
          </a:xfrm>
          <a:prstGeom prst="rect">
            <a:avLst/>
          </a:prstGeom>
        </p:spPr>
      </p:pic>
      <p:sp>
        <p:nvSpPr>
          <p:cNvPr id="15" name="テキスト ボックス 14"/>
          <p:cNvSpPr txBox="1"/>
          <p:nvPr/>
        </p:nvSpPr>
        <p:spPr>
          <a:xfrm>
            <a:off x="4572000" y="2138598"/>
            <a:ext cx="4429124" cy="861774"/>
          </a:xfrm>
          <a:prstGeom prst="rect">
            <a:avLst/>
          </a:prstGeom>
          <a:noFill/>
        </p:spPr>
        <p:txBody>
          <a:bodyPr wrap="square" rtlCol="0">
            <a:spAutoFit/>
          </a:bodyPr>
          <a:lstStyle/>
          <a:p>
            <a:r>
              <a:rPr kumimoji="1" lang="ja-JP" altLang="en-US" dirty="0" smtClean="0"/>
              <a:t>　</a:t>
            </a:r>
            <a:r>
              <a:rPr kumimoji="1" lang="ja-JP" altLang="en-US" sz="1600" dirty="0" smtClean="0"/>
              <a:t>軽元素の合成量や宇宙背景放射の温度揺らぎから、宇宙初期に存在した</a:t>
            </a:r>
            <a:r>
              <a:rPr lang="ja-JP" altLang="en-US" sz="1600" dirty="0" smtClean="0"/>
              <a:t>陽子や通常の原子</a:t>
            </a:r>
            <a:endParaRPr lang="en-US" altLang="ja-JP" sz="1600" dirty="0" smtClean="0"/>
          </a:p>
          <a:p>
            <a:r>
              <a:rPr lang="ja-JP" altLang="en-US" sz="1600" dirty="0" smtClean="0"/>
              <a:t>（バリオン）</a:t>
            </a:r>
            <a:r>
              <a:rPr kumimoji="1" lang="ja-JP" altLang="en-US" sz="1600" dirty="0" smtClean="0"/>
              <a:t>の量を</a:t>
            </a:r>
            <a:r>
              <a:rPr lang="ja-JP" altLang="en-US" sz="1600" dirty="0" smtClean="0"/>
              <a:t>評価することができる。</a:t>
            </a:r>
            <a:endParaRPr kumimoji="1" lang="ja-JP" altLang="en-US" sz="1600" dirty="0"/>
          </a:p>
        </p:txBody>
      </p:sp>
      <p:pic>
        <p:nvPicPr>
          <p:cNvPr id="18" name="図 17" descr="txp_fig.bmp"/>
          <p:cNvPicPr>
            <a:picLocks noChangeAspect="1"/>
          </p:cNvPicPr>
          <p:nvPr>
            <p:custDataLst>
              <p:tags r:id="rId1"/>
            </p:custDataLst>
          </p:nvPr>
        </p:nvPicPr>
        <p:blipFill>
          <a:blip r:embed="rId5" cstate="print">
            <a:lum/>
          </a:blip>
          <a:stretch>
            <a:fillRect/>
          </a:stretch>
        </p:blipFill>
        <p:spPr>
          <a:xfrm>
            <a:off x="5602580" y="3262659"/>
            <a:ext cx="1612626" cy="309217"/>
          </a:xfrm>
          <a:prstGeom prst="rect">
            <a:avLst/>
          </a:prstGeom>
        </p:spPr>
      </p:pic>
      <p:sp>
        <p:nvSpPr>
          <p:cNvPr id="19" name="テキスト ボックス 18"/>
          <p:cNvSpPr txBox="1"/>
          <p:nvPr/>
        </p:nvSpPr>
        <p:spPr>
          <a:xfrm>
            <a:off x="4643438" y="4169639"/>
            <a:ext cx="4169731" cy="830997"/>
          </a:xfrm>
          <a:prstGeom prst="rect">
            <a:avLst/>
          </a:prstGeom>
          <a:noFill/>
        </p:spPr>
        <p:txBody>
          <a:bodyPr wrap="none" rtlCol="0">
            <a:spAutoFit/>
          </a:bodyPr>
          <a:lstStyle/>
          <a:p>
            <a:r>
              <a:rPr kumimoji="1" lang="ja-JP" altLang="en-US" sz="1600" dirty="0" smtClean="0"/>
              <a:t>　すなわち、通常の原子（バリオン）などから</a:t>
            </a:r>
            <a:endParaRPr kumimoji="1" lang="en-US" altLang="ja-JP" sz="1600" dirty="0" smtClean="0"/>
          </a:p>
          <a:p>
            <a:r>
              <a:rPr kumimoji="1" lang="ja-JP" altLang="en-US" sz="1600" dirty="0" smtClean="0"/>
              <a:t>構成された褐色矮星や白色矮星などは宇宙</a:t>
            </a:r>
            <a:endParaRPr kumimoji="1" lang="en-US" altLang="ja-JP" sz="1600" dirty="0" smtClean="0"/>
          </a:p>
          <a:p>
            <a:r>
              <a:rPr kumimoji="1" lang="ja-JP" altLang="en-US" sz="1600" dirty="0" smtClean="0"/>
              <a:t>の暗黒物質の全てを説明することはできない。</a:t>
            </a:r>
            <a:endParaRPr kumimoji="1" lang="ja-JP" altLang="en-US" sz="1600" dirty="0"/>
          </a:p>
        </p:txBody>
      </p:sp>
      <p:sp>
        <p:nvSpPr>
          <p:cNvPr id="20" name="正方形/長方形 19"/>
          <p:cNvSpPr/>
          <p:nvPr/>
        </p:nvSpPr>
        <p:spPr>
          <a:xfrm>
            <a:off x="4572000" y="4143380"/>
            <a:ext cx="4143404" cy="8572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 name="図 15" descr="txp_fig.bmp"/>
          <p:cNvPicPr>
            <a:picLocks noChangeAspect="1"/>
          </p:cNvPicPr>
          <p:nvPr>
            <p:custDataLst>
              <p:tags r:id="rId2"/>
            </p:custDataLst>
          </p:nvPr>
        </p:nvPicPr>
        <p:blipFill>
          <a:blip r:embed="rId6" cstate="print">
            <a:lum/>
          </a:blip>
          <a:stretch>
            <a:fillRect/>
          </a:stretch>
        </p:blipFill>
        <p:spPr>
          <a:xfrm>
            <a:off x="2786050" y="1556350"/>
            <a:ext cx="579730" cy="301014"/>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線コネクタ 9"/>
          <p:cNvCxnSpPr/>
          <p:nvPr/>
        </p:nvCxnSpPr>
        <p:spPr>
          <a:xfrm>
            <a:off x="142844" y="6357958"/>
            <a:ext cx="8858312" cy="1588"/>
          </a:xfrm>
          <a:prstGeom prst="line">
            <a:avLst/>
          </a:prstGeom>
          <a:ln w="12700" cmpd="tri">
            <a:solidFill>
              <a:srgbClr val="002060"/>
            </a:solidFill>
            <a:prstDash val="sysDot"/>
          </a:ln>
        </p:spPr>
        <p:style>
          <a:lnRef idx="1">
            <a:schemeClr val="accent1"/>
          </a:lnRef>
          <a:fillRef idx="0">
            <a:schemeClr val="accent1"/>
          </a:fillRef>
          <a:effectRef idx="0">
            <a:schemeClr val="accent1"/>
          </a:effectRef>
          <a:fontRef idx="minor">
            <a:schemeClr val="tx1"/>
          </a:fontRef>
        </p:style>
      </p:cxnSp>
      <p:sp>
        <p:nvSpPr>
          <p:cNvPr id="11" name="正方形/長方形 10"/>
          <p:cNvSpPr/>
          <p:nvPr/>
        </p:nvSpPr>
        <p:spPr>
          <a:xfrm>
            <a:off x="71406" y="71438"/>
            <a:ext cx="9001188" cy="714356"/>
          </a:xfrm>
          <a:prstGeom prst="rect">
            <a:avLst/>
          </a:prstGeom>
          <a:solidFill>
            <a:srgbClr val="00206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t>暗黒物質はなぜ必要？</a:t>
            </a:r>
            <a:endParaRPr kumimoji="1" lang="ja-JP" altLang="en-US" sz="2400" b="1" dirty="0"/>
          </a:p>
        </p:txBody>
      </p:sp>
      <p:sp>
        <p:nvSpPr>
          <p:cNvPr id="6" name="日付プレースホルダ 5"/>
          <p:cNvSpPr>
            <a:spLocks noGrp="1"/>
          </p:cNvSpPr>
          <p:nvPr>
            <p:ph type="dt" sz="half" idx="10"/>
          </p:nvPr>
        </p:nvSpPr>
        <p:spPr/>
        <p:txBody>
          <a:bodyPr/>
          <a:lstStyle/>
          <a:p>
            <a:r>
              <a:rPr kumimoji="1" lang="en-US" altLang="ja-JP" smtClean="0"/>
              <a:t>2009/12/4</a:t>
            </a:r>
            <a:endParaRPr kumimoji="1" lang="ja-JP" altLang="en-US"/>
          </a:p>
        </p:txBody>
      </p:sp>
      <p:sp>
        <p:nvSpPr>
          <p:cNvPr id="7" name="スライド番号プレースホルダ 6"/>
          <p:cNvSpPr>
            <a:spLocks noGrp="1"/>
          </p:cNvSpPr>
          <p:nvPr>
            <p:ph type="sldNum" sz="quarter" idx="12"/>
          </p:nvPr>
        </p:nvSpPr>
        <p:spPr>
          <a:xfrm>
            <a:off x="8458256" y="277793"/>
            <a:ext cx="471462" cy="365125"/>
          </a:xfrm>
        </p:spPr>
        <p:txBody>
          <a:bodyPr/>
          <a:lstStyle/>
          <a:p>
            <a:fld id="{D2D8002D-B5B0-4BAC-B1F6-782DDCCE6D9C}" type="slidenum">
              <a:rPr kumimoji="1" lang="ja-JP" altLang="en-US" sz="3600" smtClean="0">
                <a:solidFill>
                  <a:schemeClr val="bg1"/>
                </a:solidFill>
              </a:rPr>
              <a:pPr/>
              <a:t>9</a:t>
            </a:fld>
            <a:endParaRPr kumimoji="1" lang="ja-JP" altLang="en-US" sz="3600" dirty="0">
              <a:solidFill>
                <a:schemeClr val="bg1"/>
              </a:solidFill>
            </a:endParaRPr>
          </a:p>
        </p:txBody>
      </p:sp>
      <p:sp>
        <p:nvSpPr>
          <p:cNvPr id="8" name="フッター プレースホルダ 7"/>
          <p:cNvSpPr>
            <a:spLocks noGrp="1"/>
          </p:cNvSpPr>
          <p:nvPr>
            <p:ph type="ftr" sz="quarter" idx="11"/>
          </p:nvPr>
        </p:nvSpPr>
        <p:spPr/>
        <p:txBody>
          <a:bodyPr/>
          <a:lstStyle/>
          <a:p>
            <a:r>
              <a:rPr kumimoji="1" lang="zh-CN" altLang="en-US" smtClean="0"/>
              <a:t>重力波研究交流会</a:t>
            </a:r>
            <a:endParaRPr kumimoji="1" lang="ja-JP" altLang="en-US"/>
          </a:p>
        </p:txBody>
      </p:sp>
      <p:sp>
        <p:nvSpPr>
          <p:cNvPr id="25" name="テキスト ボックス 24"/>
          <p:cNvSpPr txBox="1"/>
          <p:nvPr/>
        </p:nvSpPr>
        <p:spPr>
          <a:xfrm>
            <a:off x="428596" y="1071546"/>
            <a:ext cx="4426212" cy="369332"/>
          </a:xfrm>
          <a:prstGeom prst="rect">
            <a:avLst/>
          </a:prstGeom>
          <a:noFill/>
        </p:spPr>
        <p:txBody>
          <a:bodyPr wrap="none" rtlCol="0">
            <a:spAutoFit/>
          </a:bodyPr>
          <a:lstStyle/>
          <a:p>
            <a:r>
              <a:rPr lang="ja-JP" altLang="en-US" dirty="0" smtClean="0">
                <a:latin typeface="MS Mincho"/>
                <a:ea typeface="MS Mincho"/>
              </a:rPr>
              <a:t>◆</a:t>
            </a:r>
            <a:r>
              <a:rPr lang="ja-JP" altLang="en-US" dirty="0" smtClean="0"/>
              <a:t>　密度揺らぎの進化（大規模構造の形成）</a:t>
            </a:r>
            <a:endParaRPr kumimoji="1" lang="ja-JP" altLang="en-US" dirty="0"/>
          </a:p>
        </p:txBody>
      </p:sp>
      <p:sp>
        <p:nvSpPr>
          <p:cNvPr id="16" name="テキスト ボックス 15"/>
          <p:cNvSpPr txBox="1"/>
          <p:nvPr/>
        </p:nvSpPr>
        <p:spPr>
          <a:xfrm>
            <a:off x="799454" y="1655192"/>
            <a:ext cx="7915950" cy="584775"/>
          </a:xfrm>
          <a:prstGeom prst="rect">
            <a:avLst/>
          </a:prstGeom>
          <a:noFill/>
        </p:spPr>
        <p:txBody>
          <a:bodyPr wrap="none" rtlCol="0">
            <a:spAutoFit/>
          </a:bodyPr>
          <a:lstStyle/>
          <a:p>
            <a:r>
              <a:rPr kumimoji="1" lang="ja-JP" altLang="en-US" sz="1600" dirty="0" smtClean="0"/>
              <a:t>▶　現在観測される銀河や銀河団などの構造や宇宙背景放射（</a:t>
            </a:r>
            <a:r>
              <a:rPr kumimoji="1" lang="en-US" altLang="ja-JP" sz="1600" dirty="0" smtClean="0"/>
              <a:t>CMB</a:t>
            </a:r>
            <a:r>
              <a:rPr kumimoji="1" lang="ja-JP" altLang="en-US" sz="1600" dirty="0" smtClean="0"/>
              <a:t>）の温度揺らぎなどは、</a:t>
            </a:r>
            <a:endParaRPr kumimoji="1" lang="en-US" altLang="ja-JP" sz="1600" dirty="0" smtClean="0"/>
          </a:p>
          <a:p>
            <a:r>
              <a:rPr kumimoji="1" lang="ja-JP" altLang="en-US" sz="1600" dirty="0" smtClean="0"/>
              <a:t>宇宙初期に存在した原始密度揺らぎ</a:t>
            </a:r>
            <a:r>
              <a:rPr lang="ja-JP" altLang="en-US" sz="1600" dirty="0" smtClean="0"/>
              <a:t>を起源としている。</a:t>
            </a:r>
            <a:endParaRPr kumimoji="1" lang="ja-JP" altLang="en-US" sz="1600" dirty="0"/>
          </a:p>
        </p:txBody>
      </p:sp>
      <p:sp>
        <p:nvSpPr>
          <p:cNvPr id="17" name="テキスト ボックス 16"/>
          <p:cNvSpPr txBox="1"/>
          <p:nvPr/>
        </p:nvSpPr>
        <p:spPr>
          <a:xfrm>
            <a:off x="285720" y="2493812"/>
            <a:ext cx="5003293" cy="338554"/>
          </a:xfrm>
          <a:prstGeom prst="rect">
            <a:avLst/>
          </a:prstGeom>
          <a:noFill/>
        </p:spPr>
        <p:txBody>
          <a:bodyPr wrap="none" rtlCol="0">
            <a:spAutoFit/>
          </a:bodyPr>
          <a:lstStyle/>
          <a:p>
            <a:r>
              <a:rPr lang="ja-JP" altLang="en-US" sz="1600" dirty="0" smtClean="0"/>
              <a:t>暗黒物質は密度揺らぎを成長させ、構造の形成を促す。</a:t>
            </a:r>
            <a:endParaRPr kumimoji="1" lang="ja-JP" altLang="en-US" sz="1600" dirty="0"/>
          </a:p>
        </p:txBody>
      </p:sp>
      <p:sp>
        <p:nvSpPr>
          <p:cNvPr id="20" name="テキスト ボックス 19"/>
          <p:cNvSpPr txBox="1"/>
          <p:nvPr/>
        </p:nvSpPr>
        <p:spPr>
          <a:xfrm>
            <a:off x="500034" y="2922440"/>
            <a:ext cx="7948010" cy="830997"/>
          </a:xfrm>
          <a:prstGeom prst="rect">
            <a:avLst/>
          </a:prstGeom>
          <a:noFill/>
        </p:spPr>
        <p:txBody>
          <a:bodyPr wrap="none" rtlCol="0">
            <a:spAutoFit/>
          </a:bodyPr>
          <a:lstStyle/>
          <a:p>
            <a:r>
              <a:rPr lang="ja-JP" altLang="en-US" sz="1600" dirty="0" smtClean="0"/>
              <a:t>　バリオンだけの宇宙で現在の構造を形成するためには晴れ上がり（</a:t>
            </a:r>
            <a:r>
              <a:rPr lang="en-US" altLang="ja-JP" sz="1600" dirty="0" smtClean="0"/>
              <a:t>CMB</a:t>
            </a:r>
            <a:r>
              <a:rPr lang="ja-JP" altLang="en-US" sz="1600" dirty="0" smtClean="0"/>
              <a:t>で見ている時代）</a:t>
            </a:r>
            <a:endParaRPr lang="en-US" altLang="ja-JP" sz="1600" dirty="0" smtClean="0"/>
          </a:p>
          <a:p>
            <a:r>
              <a:rPr lang="ja-JP" altLang="en-US" sz="1600" dirty="0" smtClean="0"/>
              <a:t>の時点で密度揺らぎの大きさは　　　　　程度　でなければならないのに対して、実際に観測</a:t>
            </a:r>
            <a:endParaRPr lang="en-US" altLang="ja-JP" sz="1600" dirty="0" smtClean="0"/>
          </a:p>
          <a:p>
            <a:r>
              <a:rPr kumimoji="1" lang="ja-JP" altLang="en-US" sz="1600" dirty="0" smtClean="0"/>
              <a:t>されている値は</a:t>
            </a:r>
            <a:endParaRPr kumimoji="1" lang="ja-JP" altLang="en-US" sz="1600" dirty="0"/>
          </a:p>
        </p:txBody>
      </p:sp>
      <p:pic>
        <p:nvPicPr>
          <p:cNvPr id="21" name="図 20" descr="txp_fig.bmp"/>
          <p:cNvPicPr>
            <a:picLocks noChangeAspect="1"/>
          </p:cNvPicPr>
          <p:nvPr>
            <p:custDataLst>
              <p:tags r:id="rId1"/>
            </p:custDataLst>
          </p:nvPr>
        </p:nvPicPr>
        <p:blipFill>
          <a:blip r:embed="rId5" cstate="print">
            <a:lum/>
          </a:blip>
          <a:stretch>
            <a:fillRect/>
          </a:stretch>
        </p:blipFill>
        <p:spPr>
          <a:xfrm>
            <a:off x="3369115" y="3217754"/>
            <a:ext cx="1060009" cy="233159"/>
          </a:xfrm>
          <a:prstGeom prst="rect">
            <a:avLst/>
          </a:prstGeom>
        </p:spPr>
      </p:pic>
      <p:cxnSp>
        <p:nvCxnSpPr>
          <p:cNvPr id="24" name="直線矢印コネクタ 23"/>
          <p:cNvCxnSpPr/>
          <p:nvPr/>
        </p:nvCxnSpPr>
        <p:spPr>
          <a:xfrm>
            <a:off x="500034" y="3994010"/>
            <a:ext cx="357190"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7" name="テキスト ボックス 26"/>
          <p:cNvSpPr txBox="1"/>
          <p:nvPr/>
        </p:nvSpPr>
        <p:spPr>
          <a:xfrm>
            <a:off x="928662" y="3851134"/>
            <a:ext cx="4073551" cy="338554"/>
          </a:xfrm>
          <a:prstGeom prst="rect">
            <a:avLst/>
          </a:prstGeom>
          <a:noFill/>
        </p:spPr>
        <p:txBody>
          <a:bodyPr wrap="none" rtlCol="0">
            <a:spAutoFit/>
          </a:bodyPr>
          <a:lstStyle/>
          <a:p>
            <a:r>
              <a:rPr kumimoji="1" lang="ja-JP" altLang="en-US" sz="1600" dirty="0" smtClean="0"/>
              <a:t>この差は暗黒物質の存在によって説明される</a:t>
            </a:r>
            <a:endParaRPr kumimoji="1" lang="ja-JP" altLang="en-US" sz="1600" dirty="0"/>
          </a:p>
        </p:txBody>
      </p:sp>
      <p:pic>
        <p:nvPicPr>
          <p:cNvPr id="28" name="図 27" descr="txp_fig.bmp"/>
          <p:cNvPicPr>
            <a:picLocks noChangeAspect="1"/>
          </p:cNvPicPr>
          <p:nvPr>
            <p:custDataLst>
              <p:tags r:id="rId2"/>
            </p:custDataLst>
          </p:nvPr>
        </p:nvPicPr>
        <p:blipFill>
          <a:blip r:embed="rId6">
            <a:clrChange>
              <a:clrFrom>
                <a:srgbClr val="FFFFFF"/>
              </a:clrFrom>
              <a:clrTo>
                <a:srgbClr val="FFFFFF">
                  <a:alpha val="0"/>
                </a:srgbClr>
              </a:clrTo>
            </a:clrChange>
            <a:lum/>
          </a:blip>
          <a:stretch>
            <a:fillRect/>
          </a:stretch>
        </p:blipFill>
        <p:spPr>
          <a:xfrm>
            <a:off x="4594672" y="4226261"/>
            <a:ext cx="48766" cy="274309"/>
          </a:xfrm>
          <a:prstGeom prst="rect">
            <a:avLst/>
          </a:prstGeom>
          <a:noFill/>
        </p:spPr>
      </p:pic>
      <p:sp>
        <p:nvSpPr>
          <p:cNvPr id="29" name="テキスト ボックス 28"/>
          <p:cNvSpPr txBox="1"/>
          <p:nvPr/>
        </p:nvSpPr>
        <p:spPr>
          <a:xfrm>
            <a:off x="214282" y="4786322"/>
            <a:ext cx="8501122" cy="1354217"/>
          </a:xfrm>
          <a:prstGeom prst="rect">
            <a:avLst/>
          </a:prstGeom>
          <a:noFill/>
        </p:spPr>
        <p:txBody>
          <a:bodyPr wrap="square" rtlCol="0">
            <a:spAutoFit/>
          </a:bodyPr>
          <a:lstStyle/>
          <a:p>
            <a:r>
              <a:rPr kumimoji="1" lang="ja-JP" altLang="en-US" dirty="0" smtClean="0"/>
              <a:t>　</a:t>
            </a:r>
            <a:endParaRPr lang="en-US" altLang="ja-JP" sz="800" dirty="0" smtClean="0"/>
          </a:p>
          <a:p>
            <a:r>
              <a:rPr kumimoji="1" lang="ja-JP" altLang="en-US" sz="1600" dirty="0" smtClean="0"/>
              <a:t>　　</a:t>
            </a:r>
            <a:r>
              <a:rPr kumimoji="1" lang="ja-JP" altLang="en-US" sz="1600" b="1" dirty="0" smtClean="0"/>
              <a:t>宇宙のエネルギーの</a:t>
            </a:r>
            <a:r>
              <a:rPr kumimoji="1" lang="en-US" altLang="ja-JP" sz="1600" b="1" dirty="0" smtClean="0"/>
              <a:t>23</a:t>
            </a:r>
            <a:r>
              <a:rPr kumimoji="1" lang="ja-JP" altLang="en-US" sz="1600" b="1" dirty="0" smtClean="0"/>
              <a:t>％が暗黒物質で占められてい</a:t>
            </a:r>
            <a:r>
              <a:rPr lang="ja-JP" altLang="en-US" sz="1600" b="1" dirty="0" smtClean="0"/>
              <a:t>るのに対して、</a:t>
            </a:r>
            <a:r>
              <a:rPr kumimoji="1" lang="ja-JP" altLang="en-US" sz="1600" b="1" dirty="0" smtClean="0"/>
              <a:t>恒星、惑星などの原子で</a:t>
            </a:r>
            <a:endParaRPr kumimoji="1" lang="en-US" altLang="ja-JP" sz="1600" b="1" dirty="0" smtClean="0"/>
          </a:p>
          <a:p>
            <a:r>
              <a:rPr lang="ja-JP" altLang="en-US" sz="1600" b="1" dirty="0" smtClean="0"/>
              <a:t>　</a:t>
            </a:r>
            <a:r>
              <a:rPr kumimoji="1" lang="ja-JP" altLang="en-US" sz="1600" b="1" dirty="0" smtClean="0"/>
              <a:t>構成されるものの割合は</a:t>
            </a:r>
            <a:r>
              <a:rPr lang="ja-JP" altLang="en-US" sz="1600" b="1" dirty="0" smtClean="0"/>
              <a:t>宇宙のエネルギーの</a:t>
            </a:r>
            <a:r>
              <a:rPr lang="en-US" altLang="ja-JP" sz="1600" b="1" dirty="0" smtClean="0"/>
              <a:t>5</a:t>
            </a:r>
            <a:r>
              <a:rPr kumimoji="1" lang="ja-JP" altLang="en-US" sz="1600" b="1" dirty="0" smtClean="0"/>
              <a:t>％</a:t>
            </a:r>
            <a:r>
              <a:rPr lang="ja-JP" altLang="en-US" sz="1600" b="1" dirty="0" smtClean="0"/>
              <a:t>でしかない</a:t>
            </a:r>
            <a:r>
              <a:rPr kumimoji="1" lang="ja-JP" altLang="en-US" sz="1600" b="1" dirty="0" smtClean="0"/>
              <a:t>。</a:t>
            </a:r>
            <a:endParaRPr kumimoji="1" lang="en-US" altLang="ja-JP" sz="1600" b="1" dirty="0" smtClean="0"/>
          </a:p>
          <a:p>
            <a:r>
              <a:rPr lang="ja-JP" altLang="en-US" sz="1600" b="1" dirty="0" smtClean="0"/>
              <a:t>　　また、暗黒物質はこれらの観測がなされる初期宇宙の段階ですでに存在していなければなら</a:t>
            </a:r>
            <a:endParaRPr lang="en-US" altLang="ja-JP" sz="1600" b="1" dirty="0" smtClean="0"/>
          </a:p>
          <a:p>
            <a:r>
              <a:rPr lang="ja-JP" altLang="en-US" sz="1600" b="1" dirty="0" smtClean="0"/>
              <a:t>　ない。</a:t>
            </a:r>
            <a:endParaRPr lang="en-US" altLang="ja-JP" sz="1600" b="1" dirty="0" smtClean="0"/>
          </a:p>
        </p:txBody>
      </p:sp>
      <p:sp>
        <p:nvSpPr>
          <p:cNvPr id="30" name="正方形/長方形 29"/>
          <p:cNvSpPr/>
          <p:nvPr/>
        </p:nvSpPr>
        <p:spPr>
          <a:xfrm>
            <a:off x="214282" y="4857760"/>
            <a:ext cx="8572560" cy="135732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8" name="図 17" descr="txp_fig.bmp"/>
          <p:cNvPicPr>
            <a:picLocks noChangeAspect="1"/>
          </p:cNvPicPr>
          <p:nvPr>
            <p:custDataLst>
              <p:tags r:id="rId3"/>
            </p:custDataLst>
          </p:nvPr>
        </p:nvPicPr>
        <p:blipFill>
          <a:blip r:embed="rId7" cstate="print">
            <a:lum/>
          </a:blip>
          <a:stretch>
            <a:fillRect/>
          </a:stretch>
        </p:blipFill>
        <p:spPr>
          <a:xfrm>
            <a:off x="1970695" y="3456000"/>
            <a:ext cx="1060009" cy="233159"/>
          </a:xfrm>
          <a:prstGeom prst="rect">
            <a:avLst/>
          </a:prstGeom>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EXPOINTINIT" val=""/>
  <p:tag name="USEAMSFONTS" val="True"/>
  <p:tag name="EMBEDFONTS" val="False"/>
  <p:tag name="USEBOLDAMS" val="False"/>
  <p:tag name="DEFAULTDISPLAYSOURCE" val="\documentclass{slides}\pagestyle{empty}&#10;\usepackage{amsmath,amssymb}&#10;\def\mr{\mathrm}&#10;\def\mc{\mathcal}&#10;\def\mb{\mathbf}&#10;&#10;\begin{document}&#10;\end{document}&#10;"/>
  <p:tag name="TEX2PS" val="platex $(base).tex; dvipsk -D $(res) -E -o $(base).ps $(base).dvi"/>
  <p:tag name="TEX2PSBATCH" val="platex --interaction=nonstopmode $(base).tex; dvipsk -D $(res) -E -o $(base).ps $(base).dvi"/>
  <p:tag name="DEFAULTWIDTH" val="324"/>
  <p:tag name="DEFAULTHEIGHT" val="370"/>
  <p:tag name="DEFAULTMAGNIFICATION" val="2"/>
  <p:tag name="DEFAULTFONTSIZE" val="10"/>
</p:tagLst>
</file>

<file path=ppt/tags/tag10.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amssymb}&#10;\def\mr{\mathrm}&#10;\def\mc{\mathcal}&#10;\def\mb{\mathbf}&#10;&#10;\begin{document}&#10;\[&#10;\delta \rho/\rho \sim 10^{-3}&#10;\]&#10;\end{document}&#10;"/>
  <p:tag name="EXTERNALNAME" val="txp_fig"/>
  <p:tag name="BLEND" val="False"/>
  <p:tag name="TRANSPARENT" val="False"/>
  <p:tag name="KEEPFILES" val="False"/>
  <p:tag name="DEBUGPAUSE" val="False"/>
  <p:tag name="RESOLUTION" val="300"/>
  <p:tag name="TIMEOUT" val="15"/>
  <p:tag name="BITMAPFORMAT" val="bmpmono"/>
  <p:tag name="DEBUGINTERACTIVE" val="True"/>
  <p:tag name="ORIGWIDTH" val="117.8402"/>
  <p:tag name="PICTUREFILESIZE" val="6974"/>
</p:tagLst>
</file>

<file path=ppt/tags/tag11.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amssymb}&#10;\def\rm{\mathrm}&#10;\def\mc{\mathcal}&#10;\def\mb{\mathbf}&#10;&#10;\begin{document}&#10;\[&#10;\vdots&#10;\]&#10;\end{document}&#10;"/>
  <p:tag name="EXTERNALNAME" val="txp_fig"/>
  <p:tag name="BLEND" val="False"/>
  <p:tag name="TRANSPARENT" val="True"/>
  <p:tag name="KEEPFILES" val="False"/>
  <p:tag name="DEBUGPAUSE" val="False"/>
  <p:tag name="RESOLUTION" val="300"/>
  <p:tag name="TIMEOUT" val="15"/>
  <p:tag name="BITMAPFORMAT" val="bmpmono"/>
  <p:tag name="DEBUGINTERACTIVE" val="True"/>
  <p:tag name="ORIGWIDTH" val="1.92"/>
  <p:tag name="PICTUREFILESIZE" val="242"/>
</p:tagLst>
</file>

<file path=ppt/tags/tag12.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amssymb}&#10;\def\mr{\mathrm}&#10;\def\mc{\mathcal}&#10;\def\mb{\mathbf}&#10;&#10;\begin{document}&#10;\[&#10;\delta \rho/\rho \sim 10^{-5}&#10;\]&#10;\end{document}&#10;"/>
  <p:tag name="EXTERNALNAME" val="txp_fig"/>
  <p:tag name="BLEND" val="False"/>
  <p:tag name="TRANSPARENT" val="False"/>
  <p:tag name="KEEPFILES" val="False"/>
  <p:tag name="DEBUGPAUSE" val="False"/>
  <p:tag name="RESOLUTION" val="300"/>
  <p:tag name="TIMEOUT" val="15"/>
  <p:tag name="BITMAPFORMAT" val="bmpmono"/>
  <p:tag name="DEBUGINTERACTIVE" val="True"/>
  <p:tag name="ORIGWIDTH" val="117.8402"/>
  <p:tag name="PICTUREFILESIZE" val="6974"/>
</p:tagLst>
</file>

<file path=ppt/tags/tag13.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amssymb}&#10;\def\rm{\mathrm}&#10;\def\mc{\mathcal}&#10;\def\mb{\mathbf}&#10;&#10;\begin{document}&#10;\[&#10;\vdots&#10;\]&#10;\end{document}&#10;"/>
  <p:tag name="EXTERNALNAME" val="txp_fig"/>
  <p:tag name="BLEND" val="False"/>
  <p:tag name="TRANSPARENT" val="True"/>
  <p:tag name="KEEPFILES" val="False"/>
  <p:tag name="DEBUGPAUSE" val="False"/>
  <p:tag name="RESOLUTION" val="300"/>
  <p:tag name="TIMEOUT" val="15"/>
  <p:tag name="BITMAPFORMAT" val="bmpmono"/>
  <p:tag name="DEBUGINTERACTIVE" val="True"/>
  <p:tag name="ORIGWIDTH" val="1.92"/>
  <p:tag name="PICTUREFILESIZE" val="242"/>
</p:tagLst>
</file>

<file path=ppt/tags/tag14.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amssymb}&#10;\def\rm{\mathrm}&#10;\def\mc{\mathcal}&#10;\def\mb{\mathbf}&#10;&#10;\begin{document}&#10;\[&#10;\mc{P}_{\frac{\delta \rho}{\rho}} \equiv \frac{k^3}{2\pi^2}\left\langle \left|\frac{\delta \rho_{\mb{k}}}{\rho}\right|^2 \right\rangle&#10;\]&#10;\end{document}&#10;"/>
  <p:tag name="EXTERNALNAME" val="txp_fig"/>
  <p:tag name="BLEND" val="False"/>
  <p:tag name="TRANSPARENT" val="False"/>
  <p:tag name="KEEPFILES" val="False"/>
  <p:tag name="DEBUGPAUSE" val="False"/>
  <p:tag name="RESOLUTION" val="300"/>
  <p:tag name="TIMEOUT" val="15"/>
  <p:tag name="BITMAPFORMAT" val="bmpmono"/>
  <p:tag name="DEBUGINTERACTIVE" val="True"/>
  <p:tag name="ORIGWIDTH" val="183.8404"/>
  <p:tag name="PICTUREFILESIZE" val="23198"/>
</p:tagLst>
</file>

<file path=ppt/tags/tag15.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amssymb}&#10;\def\rm{\mathrm}&#10;\def\mc{\mathcal}&#10;\def\mb{\mathbf}&#10;&#10;\begin{document}&#10;\[&#10;\mc{A}^2 \sim 10^{-9}&#10;\]&#10;\end{document}&#10;"/>
  <p:tag name="EXTERNALNAME" val="txp_fig"/>
  <p:tag name="BLEND" val="False"/>
  <p:tag name="TRANSPARENT" val="False"/>
  <p:tag name="KEEPFILES" val="False"/>
  <p:tag name="DEBUGPAUSE" val="False"/>
  <p:tag name="RESOLUTION" val="300"/>
  <p:tag name="TIMEOUT" val="15"/>
  <p:tag name="BITMAPFORMAT" val="bmpmono"/>
  <p:tag name="DEBUGINTERACTIVE" val="True"/>
  <p:tag name="ORIGWIDTH" val="103.9202"/>
  <p:tag name="PICTUREFILESIZE" val="4934"/>
</p:tagLst>
</file>

<file path=ppt/tags/tag16.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amssymb}&#10;\def\rm{\mathrm}&#10;\def\mc{\mathcal}&#10;\def\mb{\mathbf}&#10;&#10;\begin{document}&#10;\[&#10;\mc{P}_{\frac{\delta \rho}{\rho}} \equiv \frac{k^3}{2\pi^2}\left\langle \left|\frac{\delta \rho_{\mb{k}}}{\rho}\right|^2 \right\rangle&#10;\]&#10;\end{document}&#10;"/>
  <p:tag name="EXTERNALNAME" val="txp_fig"/>
  <p:tag name="BLEND" val="False"/>
  <p:tag name="TRANSPARENT" val="False"/>
  <p:tag name="KEEPFILES" val="False"/>
  <p:tag name="DEBUGPAUSE" val="False"/>
  <p:tag name="RESOLUTION" val="300"/>
  <p:tag name="TIMEOUT" val="15"/>
  <p:tag name="BITMAPFORMAT" val="bmpmono"/>
  <p:tag name="DEBUGINTERACTIVE" val="True"/>
  <p:tag name="ORIGWIDTH" val="183.8404"/>
  <p:tag name="PICTUREFILESIZE" val="23198"/>
</p:tagLst>
</file>

<file path=ppt/tags/tag17.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amssymb}&#10;\newcommand{\simlt}{\lower.5ex\hbox{$\; \buildrel &lt; \over \sim \;$}}&#10;\def\mr{\mathrm}&#10;\def\mc{\mathcal}&#10;\def\mb{\mathbf}&#10;\begin{document}&#10;\[&#10;k&#10;\]&#10;\end{document}&#10;"/>
  <p:tag name="EXTERNALNAME" val="txp_fig"/>
  <p:tag name="BLEND" val="False"/>
  <p:tag name="TRANSPARENT" val="False"/>
  <p:tag name="KEEPFILES" val="False"/>
  <p:tag name="DEBUGPAUSE" val="False"/>
  <p:tag name="RESOLUTION" val="300"/>
  <p:tag name="TIMEOUT" val="15"/>
  <p:tag name="BITMAPFORMAT" val="bmpmono"/>
  <p:tag name="DEBUGINTERACTIVE" val="True"/>
  <p:tag name="ORIGWIDTH" val="9.84"/>
  <p:tag name="PICTUREFILESIZE" val="558"/>
</p:tagLst>
</file>

<file path=ppt/tags/tag18.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amssymb}&#10;\def\rm{\mathrm}&#10;\def\mc{\mathcal}&#10;\def\mb{\mathbf}&#10;&#10;\begin{document}&#10;\[&#10;\mc{A}^2 \sim 10^{-9}&#10;\]&#10;\end{document}&#10;"/>
  <p:tag name="EXTERNALNAME" val="txp_fig"/>
  <p:tag name="BLEND" val="False"/>
  <p:tag name="TRANSPARENT" val="False"/>
  <p:tag name="KEEPFILES" val="False"/>
  <p:tag name="DEBUGPAUSE" val="False"/>
  <p:tag name="RESOLUTION" val="300"/>
  <p:tag name="TIMEOUT" val="15"/>
  <p:tag name="BITMAPFORMAT" val="bmpmono"/>
  <p:tag name="DEBUGINTERACTIVE" val="True"/>
  <p:tag name="ORIGWIDTH" val="103.9202"/>
  <p:tag name="PICTUREFILESIZE" val="4934"/>
</p:tagLst>
</file>

<file path=ppt/tags/tag19.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amssymb}&#10;\def\rm{\mathrm}&#10;\def\mc{\mathcal}&#10;\def\mb{\mathbf}&#10;&#10;\begin{document}&#10;\[&#10;\mc{A}^2 \sim 10^{-3} - 10^{-2}&#10;\]&#10;\end{document}&#10;"/>
  <p:tag name="EXTERNALNAME" val="txp_fig"/>
  <p:tag name="BLEND" val="False"/>
  <p:tag name="TRANSPARENT" val="False"/>
  <p:tag name="KEEPFILES" val="False"/>
  <p:tag name="DEBUGPAUSE" val="False"/>
  <p:tag name="RESOLUTION" val="300"/>
  <p:tag name="TIMEOUT" val="15"/>
  <p:tag name="BITMAPFORMAT" val="bmpmono"/>
  <p:tag name="DEBUGINTERACTIVE" val="True"/>
  <p:tag name="ORIGWIDTH" val="178.8004"/>
  <p:tag name="PICTUREFILESIZE" val="8414"/>
</p:tagLst>
</file>

<file path=ppt/tags/tag2.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amssymb}&#10;\def\rm{\mathrm}&#10;\def\mc{\mathcal}&#10;\def\mb{\mathbf}&#10;&#10;\begin{document}&#10;\[&#10;v(r) \propto r^{-1/2}&#10;\]&#10;\end{document}&#10;"/>
  <p:tag name="EXTERNALNAME" val="txp_fig"/>
  <p:tag name="BLEND" val="False"/>
  <p:tag name="TRANSPARENT" val="False"/>
  <p:tag name="KEEPFILES" val="False"/>
  <p:tag name="DEBUGPAUSE" val="False"/>
  <p:tag name="RESOLUTION" val="300"/>
  <p:tag name="TIMEOUT" val="15"/>
  <p:tag name="BITMAPFORMAT" val="bmpmono"/>
  <p:tag name="DEBUGINTERACTIVE" val="True"/>
  <p:tag name="ORIGWIDTH" val="120.9602"/>
  <p:tag name="PICTUREFILESIZE" val="6974"/>
</p:tagLst>
</file>

<file path=ppt/tags/tag20.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amssymb}&#10;\def\rm{\mathrm}&#10;\def\mc{\mathcal}&#10;\def\mb{\mathbf}&#10;&#10;\begin{document}&#10;\[&#10;\vdots&#10;\]&#10;\end{document}&#10;"/>
  <p:tag name="EXTERNALNAME" val="txp_fig"/>
  <p:tag name="BLEND" val="False"/>
  <p:tag name="TRANSPARENT" val="True"/>
  <p:tag name="KEEPFILES" val="False"/>
  <p:tag name="DEBUGPAUSE" val="False"/>
  <p:tag name="RESOLUTION" val="300"/>
  <p:tag name="TIMEOUT" val="15"/>
  <p:tag name="BITMAPFORMAT" val="bmpmono"/>
  <p:tag name="DEBUGINTERACTIVE" val="True"/>
  <p:tag name="ORIGWIDTH" val="1.92"/>
  <p:tag name="PICTUREFILESIZE" val="242"/>
</p:tagLst>
</file>

<file path=ppt/tags/tag21.xml><?xml version="1.0" encoding="utf-8"?>
<p:tagLst xmlns:a="http://schemas.openxmlformats.org/drawingml/2006/main" xmlns:r="http://schemas.openxmlformats.org/officeDocument/2006/relationships" xmlns:p="http://schemas.openxmlformats.org/presentationml/2006/main">
  <p:tag name="SOURCE" val="\documentclass{slides}\pagestyle{empty}&#10;&#10;\begin{document}&#10;$M_{\mathrm{PBH}}$&#10;\end{document}&#10;"/>
  <p:tag name="EXTERNALNAME" val="txp_fig"/>
  <p:tag name="BLEND" val="False"/>
  <p:tag name="TRANSPARENT" val="True"/>
  <p:tag name="KEEPFILES" val="False"/>
  <p:tag name="DEBUGPAUSE" val="False"/>
  <p:tag name="RESOLUTION" val="300"/>
  <p:tag name="TIMEOUT" val="15"/>
  <p:tag name="BITMAPFORMAT" val="bmp16m"/>
  <p:tag name="DEBUGINTERACTIVE" val="True"/>
  <p:tag name="ORIGWIDTH" val="57.84008"/>
  <p:tag name="PICTUREFILESIZE" val="57250"/>
</p:tagLst>
</file>

<file path=ppt/tags/tag22.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amssymb}&#10;\def\rm{\mathrm}&#10;\def\mc{\mathcal}&#10;\def\mb{\mathbf}&#10;&#10;\begin{document}&#10;\[&#10;\lambda =2\pi/k&#10;\]&#10;\end{document}&#10;"/>
  <p:tag name="EXTERNALNAME" val="txp_fig"/>
  <p:tag name="BLEND" val="False"/>
  <p:tag name="TRANSPARENT" val="False"/>
  <p:tag name="KEEPFILES" val="False"/>
  <p:tag name="DEBUGPAUSE" val="False"/>
  <p:tag name="RESOLUTION" val="300"/>
  <p:tag name="TIMEOUT" val="15"/>
  <p:tag name="BITMAPFORMAT" val="bmpmono"/>
  <p:tag name="DEBUGINTERACTIVE" val="True"/>
  <p:tag name="ORIGWIDTH" val="90.00016"/>
  <p:tag name="PICTUREFILESIZE" val="4238"/>
</p:tagLst>
</file>

<file path=ppt/tags/tag23.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amssymb}&#10;\def\rm{\mathrm}&#10;\def\mc{\mathcal}&#10;\def\mb{\mathbf}&#10;&#10;\begin{document}&#10;\[&#10;a \lambda &lt; cH^{-1}&#10;\]&#10;\end{document}&#10;"/>
  <p:tag name="EXTERNALNAME" val="txp_fig"/>
  <p:tag name="BLEND" val="False"/>
  <p:tag name="TRANSPARENT" val="False"/>
  <p:tag name="KEEPFILES" val="False"/>
  <p:tag name="DEBUGPAUSE" val="False"/>
  <p:tag name="RESOLUTION" val="300"/>
  <p:tag name="TIMEOUT" val="15"/>
  <p:tag name="BITMAPFORMAT" val="bmpmono"/>
  <p:tag name="DEBUGINTERACTIVE" val="True"/>
  <p:tag name="ORIGWIDTH" val="102.0002"/>
  <p:tag name="PICTUREFILESIZE" val="5158"/>
</p:tagLst>
</file>

<file path=ppt/tags/tag24.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amssymb}&#10;\def\mr{\mathrm}&#10;\def\mc{\mathcal}&#10;\def\mb{\mathbf}&#10;&#10;\begin{document}&#10;$cH^{-1}$&#10;\end{document}&#10;"/>
  <p:tag name="EXTERNALNAME" val="txp_fig"/>
  <p:tag name="BLEND" val="False"/>
  <p:tag name="TRANSPARENT" val="False"/>
  <p:tag name="KEEPFILES" val="False"/>
  <p:tag name="DEBUGPAUSE" val="False"/>
  <p:tag name="RESOLUTION" val="300"/>
  <p:tag name="TIMEOUT" val="15"/>
  <p:tag name="BITMAPFORMAT" val="bmpmono"/>
  <p:tag name="DEBUGINTERACTIVE" val="True"/>
  <p:tag name="ORIGWIDTH" val="49.92008"/>
  <p:tag name="PICTUREFILESIZE" val="2274"/>
</p:tagLst>
</file>

<file path=ppt/tags/tag25.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amssymb}&#10;\def\mr{\mathrm}&#10;\def\mc{\mathcal}&#10;\def\mb{\mathbf}&#10;&#10;\begin{document}&#10;\[&#10;v=Hd&#10;\]&#10;\end{document}&#10;"/>
  <p:tag name="EXTERNALNAME" val="txp_fig"/>
  <p:tag name="BLEND" val="False"/>
  <p:tag name="TRANSPARENT" val="False"/>
  <p:tag name="KEEPFILES" val="False"/>
  <p:tag name="DEBUGPAUSE" val="False"/>
  <p:tag name="RESOLUTION" val="300"/>
  <p:tag name="TIMEOUT" val="15"/>
  <p:tag name="BITMAPFORMAT" val="bmpmono"/>
  <p:tag name="DEBUGINTERACTIVE" val="True"/>
  <p:tag name="ORIGWIDTH" val="72.00016"/>
  <p:tag name="PICTUREFILESIZE" val="2542"/>
</p:tagLst>
</file>

<file path=ppt/tags/tag26.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amssymb}&#10;\def\rm{\mathrm}&#10;\def\mc{\mathcal}&#10;\def\mb{\mathbf}&#10;&#10;\begin{document}&#10;\[&#10;(2\pi a/k = cH^{-1})&#10;\]&#10;\end{document}&#10;"/>
  <p:tag name="EXTERNALNAME" val="txp_fig"/>
  <p:tag name="BLEND" val="False"/>
  <p:tag name="TRANSPARENT" val="False"/>
  <p:tag name="KEEPFILES" val="False"/>
  <p:tag name="DEBUGPAUSE" val="False"/>
  <p:tag name="RESOLUTION" val="300"/>
  <p:tag name="TIMEOUT" val="15"/>
  <p:tag name="BITMAPFORMAT" val="bmpmono"/>
  <p:tag name="DEBUGINTERACTIVE" val="True"/>
  <p:tag name="ORIGWIDTH" val="157.9203"/>
  <p:tag name="PICTUREFILESIZE" val="9134"/>
</p:tagLst>
</file>

<file path=ppt/tags/tag27.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amssymb}&#10;\newcommand{\simlt}{\lower.5ex\hbox{$\; \buildrel &lt; \over \sim \;$}}&#10;\def\mr{\mathrm}&#10;\def\mc{\mathcal}&#10;\def\mb{\mathbf}&#10;\begin{document}&#10;\[&#10;M_{\mr{PBH}} = \frac{4\pi}{3}\rho (cH^{-1})^{3} \propto k^{-2}&#10;\]&#10;\end{document}&#10;"/>
  <p:tag name="EXTERNALNAME" val="txp_fig"/>
  <p:tag name="BLEND" val="False"/>
  <p:tag name="TRANSPARENT" val="True"/>
  <p:tag name="KEEPFILES" val="False"/>
  <p:tag name="DEBUGPAUSE" val="False"/>
  <p:tag name="RESOLUTION" val="300"/>
  <p:tag name="TIMEOUT" val="15"/>
  <p:tag name="BITMAPFORMAT" val="bmpmono"/>
  <p:tag name="DEBUGINTERACTIVE" val="True"/>
  <p:tag name="ORIGWIDTH" val="274.8005"/>
  <p:tag name="PICTUREFILESIZE" val="25838"/>
</p:tagLst>
</file>

<file path=ppt/tags/tag28.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amssymb}&#10;\def\mr{\mathrm}&#10;\def\mc{\mathcal}&#10;\def\mb{\mathbf}&#10;&#10;\begin{document}&#10;\[&#10;\delta \rho/\rho&#10;\]&#10;\end{document}&#10;"/>
  <p:tag name="EXTERNALNAME" val="txp_fig"/>
  <p:tag name="BLEND" val="False"/>
  <p:tag name="TRANSPARENT" val="False"/>
  <p:tag name="KEEPFILES" val="False"/>
  <p:tag name="DEBUGPAUSE" val="False"/>
  <p:tag name="RESOLUTION" val="300"/>
  <p:tag name="TIMEOUT" val="15"/>
  <p:tag name="BITMAPFORMAT" val="bmpmono"/>
  <p:tag name="DEBUGINTERACTIVE" val="True"/>
  <p:tag name="ORIGWIDTH" val="42.00008"/>
  <p:tag name="PICTUREFILESIZE" val="2150"/>
</p:tagLst>
</file>

<file path=ppt/tags/tag29.xml><?xml version="1.0" encoding="utf-8"?>
<p:tagLst xmlns:a="http://schemas.openxmlformats.org/drawingml/2006/main" xmlns:r="http://schemas.openxmlformats.org/officeDocument/2006/relationships" xmlns:p="http://schemas.openxmlformats.org/presentationml/2006/main">
  <p:tag name="SOURCE" val="\documentclass{slides}\pagestyle{empty}&#10;\usepackage{color,amsmath,amssymb}&#10;\def\mr{\mathrm}&#10;\begin{document}&#10;$\beta \equiv \frac{\rho_{\mr{PBH}}}{\rho_{\mr{total}}} \sim \exp\left(-1/18\mathcal{A}^2\right)$&#10;\end{document}&#10;"/>
  <p:tag name="EXTERNALNAME" val="txp_fig"/>
  <p:tag name="BLEND" val="False"/>
  <p:tag name="TRANSPARENT" val="True"/>
  <p:tag name="KEEPFILES" val="False"/>
  <p:tag name="DEBUGPAUSE" val="False"/>
  <p:tag name="RESOLUTION" val="300"/>
  <p:tag name="TIMEOUT" val="15"/>
  <p:tag name="BITMAPFORMAT" val="bmp16m"/>
  <p:tag name="DEBUGINTERACTIVE" val="True"/>
  <p:tag name="ORIGWIDTH" val="261.8405"/>
  <p:tag name="PICTUREFILESIZE" val="448866"/>
</p:tagLst>
</file>

<file path=ppt/tags/tag3.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amssymb}&#10;\def\rm{\mathrm}&#10;\def\mc{\mathcal}&#10;\def\mb{\mathbf}&#10;&#10;\begin{document}&#10;\[&#10;v(r)^2 = G\frac{M(r)}{r} \propto \rho(r)r^2&#10;\]&#10;\end{document}&#10;"/>
  <p:tag name="EXTERNALNAME" val="txp_fig"/>
  <p:tag name="BLEND" val="False"/>
  <p:tag name="TRANSPARENT" val="False"/>
  <p:tag name="KEEPFILES" val="False"/>
  <p:tag name="DEBUGPAUSE" val="False"/>
  <p:tag name="RESOLUTION" val="300"/>
  <p:tag name="TIMEOUT" val="15"/>
  <p:tag name="BITMAPFORMAT" val="bmpmono"/>
  <p:tag name="DEBUGINTERACTIVE" val="True"/>
  <p:tag name="ORIGWIDTH" val="240.9605"/>
  <p:tag name="PICTUREFILESIZE" val="23998"/>
</p:tagLst>
</file>

<file path=ppt/tags/tag30.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amssymb}&#10;\def\mr{\mathrm}&#10;\def\mc{\mathcal}&#10;\def\mb{\mathbf}&#10;&#10;\begin{document}&#10;\[&#10;T_{\mr{H}} \sim 10^{27}\mr{K}\left(\frac{M}{1\mr{g}}\right)^{-1}&#10;\]&#10;\end{document}&#10;"/>
  <p:tag name="EXTERNALNAME" val="txp_fig"/>
  <p:tag name="BLEND" val="False"/>
  <p:tag name="TRANSPARENT" val="False"/>
  <p:tag name="KEEPFILES" val="False"/>
  <p:tag name="DEBUGPAUSE" val="False"/>
  <p:tag name="RESOLUTION" val="300"/>
  <p:tag name="TIMEOUT" val="15"/>
  <p:tag name="BITMAPFORMAT" val="bmpmono"/>
  <p:tag name="DEBUGINTERACTIVE" val="True"/>
  <p:tag name="ORIGWIDTH" val="195.8404"/>
  <p:tag name="PICTUREFILESIZE" val="22110"/>
</p:tagLst>
</file>

<file path=ppt/tags/tag31.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amssymb}&#10;\def\mr{\mathrm}&#10;\def\mc{\mathcal}&#10;\def\mb{\mathbf}&#10;&#10;\begin{document}&#10;\[&#10;\tau \sim 1.36 \times 10^{10} ~\mr{yr} \left(\frac{M}{7.1\times 10^{14}\mr{g}}\right)^{3}&#10;\]&#10;\end{document}&#10;"/>
  <p:tag name="EXTERNALNAME" val="txp_fig"/>
  <p:tag name="BLEND" val="False"/>
  <p:tag name="TRANSPARENT" val="False"/>
  <p:tag name="KEEPFILES" val="False"/>
  <p:tag name="DEBUGPAUSE" val="False"/>
  <p:tag name="RESOLUTION" val="300"/>
  <p:tag name="TIMEOUT" val="15"/>
  <p:tag name="BITMAPFORMAT" val="bmpmono"/>
  <p:tag name="DEBUGINTERACTIVE" val="True"/>
  <p:tag name="ORIGWIDTH" val="337.9207"/>
  <p:tag name="PICTUREFILESIZE" val="37374"/>
</p:tagLst>
</file>

<file path=ppt/tags/tag32.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amssymb}&#10;\def\mr{\mathrm}&#10;\def\mc{\mathcal}&#10;\def\mb{\mathbf}&#10;&#10;\begin{document}&#10;\[&#10;10^{15}\mr{g}&#10;\]&#10;\end{document}&#10;"/>
  <p:tag name="EXTERNALNAME" val="txp_fig"/>
  <p:tag name="BLEND" val="False"/>
  <p:tag name="TRANSPARENT" val="False"/>
  <p:tag name="KEEPFILES" val="False"/>
  <p:tag name="DEBUGPAUSE" val="False"/>
  <p:tag name="RESOLUTION" val="300"/>
  <p:tag name="TIMEOUT" val="15"/>
  <p:tag name="BITMAPFORMAT" val="bmpmono"/>
  <p:tag name="DEBUGINTERACTIVE" val="True"/>
  <p:tag name="ORIGWIDTH" val="54.96008"/>
  <p:tag name="PICTUREFILESIZE" val="3102"/>
</p:tagLst>
</file>

<file path=ppt/tags/tag33.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amssymb}&#10;\def\mr{\mathrm}&#10;\def\mc{\mathcal}&#10;\def\mb{\mathbf}&#10;&#10;\begin{document}&#10;\[&#10;10^{26}\mr{g}&#10;\]&#10;\end{document}&#10;"/>
  <p:tag name="EXTERNALNAME" val="txp_fig"/>
  <p:tag name="BLEND" val="False"/>
  <p:tag name="TRANSPARENT" val="False"/>
  <p:tag name="KEEPFILES" val="False"/>
  <p:tag name="DEBUGPAUSE" val="False"/>
  <p:tag name="RESOLUTION" val="300"/>
  <p:tag name="TIMEOUT" val="15"/>
  <p:tag name="BITMAPFORMAT" val="bmpmono"/>
  <p:tag name="DEBUGINTERACTIVE" val="True"/>
  <p:tag name="ORIGWIDTH" val="54.96008"/>
  <p:tag name="PICTUREFILESIZE" val="3102"/>
</p:tagLst>
</file>

<file path=ppt/tags/tag34.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amssymb}&#10;\def\mr{\mathrm}&#10;\def\mc{\mathcal}&#10;\def\mb{\mathbf}&#10;&#10;\begin{document}&#10;\[&#10;10^{20-26}\mr{g}&#10;\]&#10;\end{document}&#10;"/>
  <p:tag name="EXTERNALNAME" val="txp_fig"/>
  <p:tag name="BLEND" val="False"/>
  <p:tag name="TRANSPARENT" val="False"/>
  <p:tag name="KEEPFILES" val="False"/>
  <p:tag name="DEBUGPAUSE" val="False"/>
  <p:tag name="RESOLUTION" val="300"/>
  <p:tag name="TIMEOUT" val="15"/>
  <p:tag name="BITMAPFORMAT" val="bmpmono"/>
  <p:tag name="DEBUGINTERACTIVE" val="True"/>
  <p:tag name="ORIGWIDTH" val="88.80016"/>
  <p:tag name="PICTUREFILESIZE" val="4622"/>
</p:tagLst>
</file>

<file path=ppt/tags/tag35.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amssymb}&#10;\def\mr{\mathrm}&#10;\def\mc{\mathcal}&#10;\def\mb{\mathbf}&#10;&#10;\begin{document}&#10;\[&#10;10^{20-26}\mr{g}&#10;\]&#10;\end{document}&#10;"/>
  <p:tag name="EXTERNALNAME" val="txp_fig"/>
  <p:tag name="BLEND" val="False"/>
  <p:tag name="TRANSPARENT" val="False"/>
  <p:tag name="KEEPFILES" val="False"/>
  <p:tag name="DEBUGPAUSE" val="False"/>
  <p:tag name="RESOLUTION" val="300"/>
  <p:tag name="TIMEOUT" val="15"/>
  <p:tag name="BITMAPFORMAT" val="bmpmono"/>
  <p:tag name="DEBUGINTERACTIVE" val="True"/>
  <p:tag name="ORIGWIDTH" val="88.80016"/>
  <p:tag name="PICTUREFILESIZE" val="4622"/>
</p:tagLst>
</file>

<file path=ppt/tags/tag36.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amssymb}&#10;\def\mr{\mathrm}&#10;&#10;\begin{document}&#10;\[&#10;\mr{d}s^2 = -\mr{d}t^2 + a(t)^2[\delta_{ij}+h_{ij}]\mr{d}x^i\mr{d}x^j&#10;\]&#10;\end{document}&#10;"/>
  <p:tag name="EXTERNALNAME" val="txp_fig"/>
  <p:tag name="BLEND" val="False"/>
  <p:tag name="TRANSPARENT" val="False"/>
  <p:tag name="KEEPFILES" val="False"/>
  <p:tag name="DEBUGPAUSE" val="False"/>
  <p:tag name="RESOLUTION" val="300"/>
  <p:tag name="TIMEOUT" val="15"/>
  <p:tag name="BITMAPFORMAT" val="bmpmono"/>
  <p:tag name="DEBUGINTERACTIVE" val="True"/>
  <p:tag name="ORIGWIDTH" val="342.9607"/>
  <p:tag name="PICTUREFILESIZE" val="20942"/>
</p:tagLst>
</file>

<file path=ppt/tags/tag37.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amssymb}&#10;\def\mr{\mathrm}&#10;\def\mc{\mathcal}&#10;\begin{document}&#10;\[&#10;h^{i}_{i}=0&#10;\]&#10;\end{document}&#10;"/>
  <p:tag name="EXTERNALNAME" val="txp_fig"/>
  <p:tag name="BLEND" val="False"/>
  <p:tag name="TRANSPARENT" val="False"/>
  <p:tag name="KEEPFILES" val="False"/>
  <p:tag name="DEBUGPAUSE" val="False"/>
  <p:tag name="RESOLUTION" val="300"/>
  <p:tag name="TIMEOUT" val="15"/>
  <p:tag name="BITMAPFORMAT" val="bmpmono"/>
  <p:tag name="DEBUGINTERACTIVE" val="True"/>
  <p:tag name="ORIGWIDTH" val="60.96016"/>
  <p:tag name="PICTUREFILESIZE" val="3518"/>
</p:tagLst>
</file>

<file path=ppt/tags/tag38.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amssymb}&#10;\def\mr{\mathrm}&#10;\def\mc{\mathcal}&#10;\begin{document}&#10;\[&#10;\partial_{i}h^{i}_{j}=0&#10;\]&#10;\end{document}&#10;"/>
  <p:tag name="EXTERNALNAME" val="txp_fig"/>
  <p:tag name="BLEND" val="False"/>
  <p:tag name="TRANSPARENT" val="False"/>
  <p:tag name="KEEPFILES" val="False"/>
  <p:tag name="DEBUGPAUSE" val="False"/>
  <p:tag name="RESOLUTION" val="300"/>
  <p:tag name="TIMEOUT" val="15"/>
  <p:tag name="BITMAPFORMAT" val="bmpmono"/>
  <p:tag name="DEBUGINTERACTIVE" val="True"/>
  <p:tag name="ORIGWIDTH" val="79.92016"/>
  <p:tag name="PICTUREFILESIZE" val="5342"/>
</p:tagLst>
</file>

<file path=ppt/tags/tag39.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amssymb}&#10;\def\mr{\mathrm}&#10;\def\mc{\mathcal}&#10;\def\mb{\mathbf}&#10;\begin{document}&#10;\[&#10;h_{ij}(\mb{x},t) = \sqrt{8\pi G}\sum_{r=+,\times}\int\frac{\mr{d}\mb{k}^3}{(2\pi)^{3/2}}h_{\mb{k}}^{(r)}(t)e_{ij}^{(r)}(\mb{k})&#10;\]&#10;\end{document}&#10;"/>
  <p:tag name="EXTERNALNAME" val="txp_fig"/>
  <p:tag name="BLEND" val="False"/>
  <p:tag name="TRANSPARENT" val="False"/>
  <p:tag name="KEEPFILES" val="False"/>
  <p:tag name="DEBUGPAUSE" val="False"/>
  <p:tag name="RESOLUTION" val="300"/>
  <p:tag name="TIMEOUT" val="15"/>
  <p:tag name="BITMAPFORMAT" val="bmpmono"/>
  <p:tag name="DEBUGINTERACTIVE" val="True"/>
  <p:tag name="ORIGWIDTH" val="456.9609"/>
  <p:tag name="PICTUREFILESIZE" val="58862"/>
</p:tagLst>
</file>

<file path=ppt/tags/tag4.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amssymb}&#10;\def\rm{\mathrm}&#10;\def\mc{\mathcal}&#10;\def\mb{\mathbf}&#10;&#10;\begin{document}&#10;\[&#10;\rho(r) \propto r^{-2}&#10;\]&#10;\end{document}&#10;"/>
  <p:tag name="EXTERNALNAME" val="txp_fig"/>
  <p:tag name="BLEND" val="False"/>
  <p:tag name="TRANSPARENT" val="False"/>
  <p:tag name="KEEPFILES" val="False"/>
  <p:tag name="DEBUGPAUSE" val="False"/>
  <p:tag name="RESOLUTION" val="300"/>
  <p:tag name="TIMEOUT" val="15"/>
  <p:tag name="BITMAPFORMAT" val="bmpmono"/>
  <p:tag name="DEBUGINTERACTIVE" val="True"/>
  <p:tag name="ORIGWIDTH" val="100.8002"/>
  <p:tag name="PICTUREFILESIZE" val="5886"/>
</p:tagLst>
</file>

<file path=ppt/tags/tag40.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amssymb}&#10;\def\mr{\mathrm}&#10;&#10;\begin{document}&#10;\[&#10;\mr{d}s^2 = -\mr{d}t^2 + a(t)^2[(1+h^{(+)})\mr{d}x^2+(1-h^{(+)})\mr{d}y^2+2h^{(\times)}\mr{d}x\mr{d}y]&#10;\]&#10;\end{document}&#10;"/>
  <p:tag name="EXTERNALNAME" val="txp_fig"/>
  <p:tag name="BLEND" val="False"/>
  <p:tag name="TRANSPARENT" val="False"/>
  <p:tag name="KEEPFILES" val="False"/>
  <p:tag name="DEBUGPAUSE" val="False"/>
  <p:tag name="RESOLUTION" val="300"/>
  <p:tag name="TIMEOUT" val="15"/>
  <p:tag name="BITMAPFORMAT" val="bmpmono"/>
  <p:tag name="DEBUGINTERACTIVE" val="True"/>
  <p:tag name="ORIGWIDTH" val="589.9212"/>
  <p:tag name="PICTUREFILESIZE" val="33326"/>
</p:tagLst>
</file>

<file path=ppt/tags/tag41.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amssymb}&#10;\begin{document}&#10;\[&#10;\ddot{h}^{(r)} + 3H\dot{h}^{(r)}+\left(\frac{k}{a}\right)^2h^{(r)}=\mathcal{S}^{(r)} \quad (r=+,~\times)&#10;\]&#10;\end{document}&#10;"/>
  <p:tag name="EXTERNALNAME" val="txp_fig"/>
  <p:tag name="BLEND" val="False"/>
  <p:tag name="TRANSPARENT" val="False"/>
  <p:tag name="KEEPFILES" val="False"/>
  <p:tag name="DEBUGPAUSE" val="False"/>
  <p:tag name="RESOLUTION" val="300"/>
  <p:tag name="TIMEOUT" val="15"/>
  <p:tag name="BITMAPFORMAT" val="bmpmono"/>
  <p:tag name="DEBUGINTERACTIVE" val="True"/>
  <p:tag name="ORIGWIDTH" val="459.8409"/>
  <p:tag name="PICTUREFILESIZE" val="49022"/>
</p:tagLst>
</file>

<file path=ppt/tags/tag42.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amssymb}&#10;\def\mr{\mathrm}&#10;\def\mc{\mathcal}&#10;\def\mb{\mathbf}&#10;\begin{document}&#10;\[&#10;\ln(a)&#10;\]&#10;\end{document}&#10;"/>
  <p:tag name="EXTERNALNAME" val="txp_fig"/>
  <p:tag name="BLEND" val="False"/>
  <p:tag name="TRANSPARENT" val="False"/>
  <p:tag name="KEEPFILES" val="False"/>
  <p:tag name="DEBUGPAUSE" val="False"/>
  <p:tag name="RESOLUTION" val="300"/>
  <p:tag name="TIMEOUT" val="15"/>
  <p:tag name="BITMAPFORMAT" val="bmpmono"/>
  <p:tag name="DEBUGINTERACTIVE" val="True"/>
  <p:tag name="ORIGWIDTH" val="45.84008"/>
  <p:tag name="PICTUREFILESIZE" val="2054"/>
</p:tagLst>
</file>

<file path=ppt/tags/tag43.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amssymb}&#10;\def\mr{\mathrm}&#10;\def\mc{\mathcal}&#10;\def\mb{\mathbf}&#10;\begin{document}&#10;\[&#10;h \propto a^{0}&#10;\]&#10;\end{document}&#10;"/>
  <p:tag name="EXTERNALNAME" val="txp_fig"/>
  <p:tag name="BLEND" val="False"/>
  <p:tag name="TRANSPARENT" val="False"/>
  <p:tag name="KEEPFILES" val="False"/>
  <p:tag name="DEBUGPAUSE" val="False"/>
  <p:tag name="RESOLUTION" val="300"/>
  <p:tag name="TIMEOUT" val="15"/>
  <p:tag name="BITMAPFORMAT" val="bmpmono"/>
  <p:tag name="DEBUGINTERACTIVE" val="True"/>
  <p:tag name="ORIGWIDTH" val="60.96016"/>
  <p:tag name="PICTUREFILESIZE" val="2846"/>
</p:tagLst>
</file>

<file path=ppt/tags/tag44.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amssymb}&#10;\def\mr{\mathrm}&#10;\def\mc{\mathcal}&#10;\def\mb{\mathbf}&#10;\begin{document}&#10;\[&#10;h \propto a^{-1}&#10;\]&#10;\end{document}&#10;"/>
  <p:tag name="EXTERNALNAME" val="txp_fig"/>
  <p:tag name="BLEND" val="False"/>
  <p:tag name="TRANSPARENT" val="False"/>
  <p:tag name="KEEPFILES" val="False"/>
  <p:tag name="DEBUGPAUSE" val="False"/>
  <p:tag name="RESOLUTION" val="300"/>
  <p:tag name="TIMEOUT" val="15"/>
  <p:tag name="BITMAPFORMAT" val="bmpmono"/>
  <p:tag name="DEBUGINTERACTIVE" val="True"/>
  <p:tag name="ORIGWIDTH" val="72.96016"/>
  <p:tag name="PICTUREFILESIZE" val="3542"/>
</p:tagLst>
</file>

<file path=ppt/tags/tag45.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amssymb}&#10;\def\mr{\mathrm}&#10;\def\mc{\mathcal}&#10;\def\mb{\mathbf}&#10;\begin{document}&#10;\[&#10;a/k &#10;\]&#10;\end{document}&#10;"/>
  <p:tag name="EXTERNALNAME" val="txp_fig"/>
  <p:tag name="BLEND" val="False"/>
  <p:tag name="TRANSPARENT" val="False"/>
  <p:tag name="KEEPFILES" val="False"/>
  <p:tag name="DEBUGPAUSE" val="False"/>
  <p:tag name="RESOLUTION" val="300"/>
  <p:tag name="TIMEOUT" val="15"/>
  <p:tag name="BITMAPFORMAT" val="bmpmono"/>
  <p:tag name="DEBUGINTERACTIVE" val="True"/>
  <p:tag name="ORIGWIDTH" val="31.92008"/>
  <p:tag name="PICTUREFILESIZE" val="1802"/>
</p:tagLst>
</file>

<file path=ppt/tags/tag46.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amssymb}&#10;\def\mr{\mathrm}&#10;\def\mc{\mathcal}&#10;\def\mb{\mathbf}&#10;\begin{document}&#10;\[&#10;k \ll aH&#10;\]&#10;\end{document}&#10;"/>
  <p:tag name="EXTERNALNAME" val="txp_fig"/>
  <p:tag name="BLEND" val="False"/>
  <p:tag name="TRANSPARENT" val="True"/>
  <p:tag name="KEEPFILES" val="False"/>
  <p:tag name="DEBUGPAUSE" val="False"/>
  <p:tag name="RESOLUTION" val="300"/>
  <p:tag name="TIMEOUT" val="15"/>
  <p:tag name="BITMAPFORMAT" val="bmpmono"/>
  <p:tag name="DEBUGINTERACTIVE" val="True"/>
  <p:tag name="ORIGWIDTH" val="73.92016"/>
  <p:tag name="PICTUREFILESIZE" val="2702"/>
</p:tagLst>
</file>

<file path=ppt/tags/tag47.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amssymb}&#10;\def\mr{\mathrm}&#10;\def\mc{\mathcal}&#10;\def\mb{\mathbf}&#10;\begin{document}&#10;\[&#10;k \gg aH&#10;\]&#10;\end{document}&#10;"/>
  <p:tag name="EXTERNALNAME" val="txp_fig"/>
  <p:tag name="BLEND" val="False"/>
  <p:tag name="TRANSPARENT" val="True"/>
  <p:tag name="KEEPFILES" val="False"/>
  <p:tag name="DEBUGPAUSE" val="False"/>
  <p:tag name="RESOLUTION" val="300"/>
  <p:tag name="TIMEOUT" val="15"/>
  <p:tag name="BITMAPFORMAT" val="bmpmono"/>
  <p:tag name="DEBUGINTERACTIVE" val="True"/>
  <p:tag name="ORIGWIDTH" val="73.92016"/>
  <p:tag name="PICTUREFILESIZE" val="2702"/>
</p:tagLst>
</file>

<file path=ppt/tags/tag48.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amssymb}&#10;\def\mr{\mathrm}&#10;\def\mc{\mathcal}&#10;\def\mb{\mathbf}&#10;&#10;\begin{document}&#10;\[&#10;H \equiv \dot{a}/a&#10;\]&#10;\end{document}&#10;"/>
  <p:tag name="EXTERNALNAME" val="txp_fig"/>
  <p:tag name="BLEND" val="False"/>
  <p:tag name="TRANSPARENT" val="False"/>
  <p:tag name="KEEPFILES" val="False"/>
  <p:tag name="DEBUGPAUSE" val="False"/>
  <p:tag name="RESOLUTION" val="300"/>
  <p:tag name="TIMEOUT" val="15"/>
  <p:tag name="BITMAPFORMAT" val="bmpmono"/>
  <p:tag name="DEBUGINTERACTIVE" val="True"/>
  <p:tag name="ORIGWIDTH" val="78.96016"/>
  <p:tag name="PICTUREFILESIZE" val="3890"/>
</p:tagLst>
</file>

<file path=ppt/tags/tag49.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amssymb}&#10;\def\mr{\mathrm}&#10;\def\mc{\mathcal}&#10;\def\mb{\mathbf}&#10;\begin{document}&#10;\[&#10;cH^{-1}&#10;\]&#10;\end{document}&#10;"/>
  <p:tag name="EXTERNALNAME" val="txp_fig"/>
  <p:tag name="BLEND" val="False"/>
  <p:tag name="TRANSPARENT" val="False"/>
  <p:tag name="KEEPFILES" val="False"/>
  <p:tag name="DEBUGPAUSE" val="False"/>
  <p:tag name="RESOLUTION" val="300"/>
  <p:tag name="TIMEOUT" val="15"/>
  <p:tag name="BITMAPFORMAT" val="bmpmono"/>
  <p:tag name="DEBUGINTERACTIVE" val="True"/>
  <p:tag name="ORIGWIDTH" val="49.92008"/>
  <p:tag name="PICTUREFILESIZE" val="2498"/>
</p:tagLst>
</file>

<file path=ppt/tags/tag5.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amssymb}&#10;\def\mr{\mathrm}&#10;\def\mc{\mathcal}&#10;\def\mb{\mathbf}&#10;&#10;\begin{document}&#10;\[&#10;\Omega_{\mr{lum}} \equiv \frac{\rho_{\mr{lum}}}{\rho_{\mr{cr}}} \simeq 0.003&#10;\]&#10;\end{document}&#10;"/>
  <p:tag name="EXTERNALNAME" val="txp_fig"/>
  <p:tag name="BLEND" val="False"/>
  <p:tag name="TRANSPARENT" val="False"/>
  <p:tag name="KEEPFILES" val="False"/>
  <p:tag name="DEBUGPAUSE" val="False"/>
  <p:tag name="RESOLUTION" val="300"/>
  <p:tag name="TIMEOUT" val="15"/>
  <p:tag name="BITMAPFORMAT" val="bmpmono"/>
  <p:tag name="DEBUGINTERACTIVE" val="True"/>
  <p:tag name="ORIGWIDTH" val="204.9604"/>
  <p:tag name="PICTUREFILESIZE" val="19394"/>
</p:tagLst>
</file>

<file path=ppt/tags/tag50.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amssymb}&#10;\def\mr{\mathrm}&#10;\def\mc{\mathcal}&#10;\def\mb{\mathbf}&#10;&#10;\begin{document}&#10;\[&#10;h&#10;\]&#10;\end{document}&#10;"/>
  <p:tag name="EXTERNALNAME" val="txp_fig"/>
  <p:tag name="BLEND" val="False"/>
  <p:tag name="TRANSPARENT" val="False"/>
  <p:tag name="KEEPFILES" val="False"/>
  <p:tag name="DEBUGPAUSE" val="False"/>
  <p:tag name="RESOLUTION" val="300"/>
  <p:tag name="TIMEOUT" val="15"/>
  <p:tag name="BITMAPFORMAT" val="bmpmono"/>
  <p:tag name="DEBUGINTERACTIVE" val="True"/>
  <p:tag name="ORIGWIDTH" val="12"/>
  <p:tag name="PICTUREFILESIZE" val="558"/>
</p:tagLst>
</file>

<file path=ppt/tags/tag51.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amssymb}&#10;\def\mr{\mathrm}&#10;\def\mc{\mathcal}&#10;\def\mb{\mathbf}&#10;\begin{document}&#10;\[&#10;\equiv \sqrt{\mc{P}_{h}}&#10;\]&#10;\end{document}&#10;"/>
  <p:tag name="EXTERNALNAME" val="txp_fig"/>
  <p:tag name="BLEND" val="False"/>
  <p:tag name="TRANSPARENT" val="False"/>
  <p:tag name="KEEPFILES" val="False"/>
  <p:tag name="DEBUGPAUSE" val="False"/>
  <p:tag name="RESOLUTION" val="300"/>
  <p:tag name="TIMEOUT" val="15"/>
  <p:tag name="BITMAPFORMAT" val="bmpmono"/>
  <p:tag name="DEBUGINTERACTIVE" val="True"/>
  <p:tag name="ORIGWIDTH" val="64.80016"/>
  <p:tag name="PICTUREFILESIZE" val="4850"/>
</p:tagLst>
</file>

<file path=ppt/tags/tag52.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amssymb}&#10;\def\mr{\mathrm}&#10;\def\mc{\mathcal}&#10;\def\mb{\mathbf}&#10;\begin{document}&#10;\[&#10;\Omega_{\mr{GW}}h_0^2 \equiv \frac{1}{\rho_{\mr{cr}}h_{0}^{-2}}\frac{\mr{d}\rho_{\mr{GW}}}{\mr{d}\ln f} \simeq \left(\frac{f}{\mr{dHz}}\right)^2\left(\frac{h_c}{1.3\times 10^{-19}}\right)^2&#10;\]&#10;\end{document}&#10;"/>
  <p:tag name="EXTERNALNAME" val="txp_fig"/>
  <p:tag name="BLEND" val="False"/>
  <p:tag name="TRANSPARENT" val="False"/>
  <p:tag name="KEEPFILES" val="False"/>
  <p:tag name="DEBUGPAUSE" val="False"/>
  <p:tag name="RESOLUTION" val="300"/>
  <p:tag name="TIMEOUT" val="15"/>
  <p:tag name="BITMAPFORMAT" val="bmpmono"/>
  <p:tag name="DEBUGINTERACTIVE" val="True"/>
  <p:tag name="ORIGWIDTH" val="490.801"/>
  <p:tag name="PICTUREFILESIZE" val="60734"/>
</p:tagLst>
</file>

<file path=ppt/tags/tag53.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amssymb}&#10;\def\mr{\mathrm}&#10;\def\mc{\mathcal}&#10;\def\mb{\mathbf}&#10;&#10;\begin{document}&#10;\[&#10;\Omega_{\mr{rad}}&#10;\]&#10;\end{document}&#10;"/>
  <p:tag name="EXTERNALNAME" val="txp_fig"/>
  <p:tag name="BLEND" val="False"/>
  <p:tag name="TRANSPARENT" val="False"/>
  <p:tag name="KEEPFILES" val="False"/>
  <p:tag name="DEBUGPAUSE" val="False"/>
  <p:tag name="RESOLUTION" val="300"/>
  <p:tag name="TIMEOUT" val="15"/>
  <p:tag name="BITMAPFORMAT" val="bmpmono"/>
  <p:tag name="DEBUGINTERACTIVE" val="True"/>
  <p:tag name="ORIGWIDTH" val="42.96008"/>
  <p:tag name="PICTUREFILESIZE" val="1958"/>
</p:tagLst>
</file>

<file path=ppt/tags/tag54.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amssymb}&#10;\def\mr{\mathrm}&#10;\def\mc{\mathcal}&#10;\def\mb{\mathbf}&#10;&#10;\begin{document}&#10;\[&#10;\Omega_{\mr{rad}} \sim 10^{-5}&#10;\]&#10;\end{document}&#10;"/>
  <p:tag name="EXTERNALNAME" val="txp_fig"/>
  <p:tag name="BLEND" val="False"/>
  <p:tag name="TRANSPARENT" val="False"/>
  <p:tag name="KEEPFILES" val="False"/>
  <p:tag name="DEBUGPAUSE" val="False"/>
  <p:tag name="RESOLUTION" val="300"/>
  <p:tag name="TIMEOUT" val="15"/>
  <p:tag name="BITMAPFORMAT" val="bmpmono"/>
  <p:tag name="DEBUGINTERACTIVE" val="True"/>
  <p:tag name="ORIGWIDTH" val="120.9602"/>
  <p:tag name="PICTUREFILESIZE" val="6462"/>
</p:tagLst>
</file>

<file path=ppt/tags/tag55.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amssymb}&#10;\def\rm{\mathrm}&#10;\def\mc{\mathcal}&#10;\def\mb{\mathbf}&#10;&#10;\begin{document}&#10;\[&#10;\mc{A}^2 \sim 10^{-3} - 10^{-2}&#10;\]&#10;\end{document}&#10;"/>
  <p:tag name="EXTERNALNAME" val="txp_fig"/>
  <p:tag name="BLEND" val="False"/>
  <p:tag name="TRANSPARENT" val="False"/>
  <p:tag name="KEEPFILES" val="False"/>
  <p:tag name="DEBUGPAUSE" val="False"/>
  <p:tag name="RESOLUTION" val="300"/>
  <p:tag name="TIMEOUT" val="15"/>
  <p:tag name="BITMAPFORMAT" val="bmpmono"/>
  <p:tag name="DEBUGINTERACTIVE" val="True"/>
  <p:tag name="ORIGWIDTH" val="178.8004"/>
  <p:tag name="PICTUREFILESIZE" val="8414"/>
</p:tagLst>
</file>

<file path=ppt/tags/tag56.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amssymb}&#10;\begin{document}&#10;\[&#10;S^{i}_{j} = -\frac{{k_1}^{i}{k_2}_{j}}{a^2}\left[\Phi_{k_1}\Phi_{k_2} -H^{-2}\dot{\Phi}_{k_1}\dot{\Phi}_{k_2}\right].&#10;\]&#10;\end{document}&#10;"/>
  <p:tag name="EXTERNALNAME" val="txp_fig"/>
  <p:tag name="BLEND" val="False"/>
  <p:tag name="TRANSPARENT" val="False"/>
  <p:tag name="KEEPFILES" val="False"/>
  <p:tag name="DEBUGPAUSE" val="False"/>
  <p:tag name="RESOLUTION" val="300"/>
  <p:tag name="TIMEOUT" val="15"/>
  <p:tag name="BITMAPFORMAT" val="bmpmono"/>
  <p:tag name="DEBUGINTERACTIVE" val="True"/>
  <p:tag name="ORIGWIDTH" val="372.9608"/>
  <p:tag name="PICTUREFILESIZE" val="40830"/>
</p:tagLst>
</file>

<file path=ppt/tags/tag57.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10;\ddot{{h_k}}^{(r)} +3H\dot{{h_k}}^{(r)}+\left(\frac{k}{a}\right)^2{h_k}^{(r)}=4\mathcal{P}^{(r)i}_{j}S^{j}_{i},&#10;\]&#10;\end{document}&#10;"/>
  <p:tag name="EXTERNALNAME" val="txp_fig"/>
  <p:tag name="BLEND" val="False"/>
  <p:tag name="TRANSPARENT" val="False"/>
  <p:tag name="KEEPFILES" val="False"/>
  <p:tag name="DEBUGPAUSE" val="False"/>
  <p:tag name="RESOLUTION" val="300"/>
  <p:tag name="TIMEOUT" val="15"/>
  <p:tag name="BITMAPFORMAT" val="bmpmono"/>
  <p:tag name="DEBUGINTERACTIVE" val="True"/>
  <p:tag name="ORIGWIDTH" val="400.8008"/>
  <p:tag name="PICTUREFILESIZE" val="43310"/>
</p:tagLst>
</file>

<file path=ppt/tags/tag58.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10;\begin{document}&#10;\[&#10;\mathcal{P}^{(r)i}_{j}~:&#10;\]&#10;\end{document}&#10;"/>
  <p:tag name="EXTERNALNAME" val="txp_fig"/>
  <p:tag name="BLEND" val="False"/>
  <p:tag name="TRANSPARENT" val="False"/>
  <p:tag name="KEEPFILES" val="False"/>
  <p:tag name="DEBUGPAUSE" val="False"/>
  <p:tag name="RESOLUTION" val="300"/>
  <p:tag name="TIMEOUT" val="15"/>
  <p:tag name="BITMAPFORMAT" val="bmpmono"/>
  <p:tag name="DEBUGINTERACTIVE" val="True"/>
  <p:tag name="ORIGWIDTH" val="66.00016"/>
  <p:tag name="PICTUREFILESIZE" val="5138"/>
</p:tagLst>
</file>

<file path=ppt/tags/tag59.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amssymb}&#10;\def\mr{\mathrm}&#10;\def\mc{\mathcal}&#10;\def\mb{\mathbf}&#10;&#10;\begin{document}&#10;$\Phi$&#10;\end{document}&#10;"/>
  <p:tag name="EXTERNALNAME" val="txp_fig"/>
  <p:tag name="BLEND" val="False"/>
  <p:tag name="TRANSPARENT" val="False"/>
  <p:tag name="KEEPFILES" val="False"/>
  <p:tag name="DEBUGPAUSE" val="False"/>
  <p:tag name="RESOLUTION" val="300"/>
  <p:tag name="TIMEOUT" val="15"/>
  <p:tag name="BITMAPFORMAT" val="bmpmono"/>
  <p:tag name="DEBUGINTERACTIVE" val="True"/>
  <p:tag name="ORIGWIDTH" val="15.84"/>
  <p:tag name="PICTUREFILESIZE" val="758"/>
</p:tagLst>
</file>

<file path=ppt/tags/tag6.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amssymb}&#10;\def\mr{\mathrm}&#10;\def\mc{\mathcal}&#10;\def\mb{\mathbf}&#10;&#10;\begin{document}&#10;\[&#10;h_0 \equiv H_0/(100\mr{km/s/Mpc})&#10;\]&#10;\end{document}&#10;"/>
  <p:tag name="EXTERNALNAME" val="txp_fig"/>
  <p:tag name="BLEND" val="False"/>
  <p:tag name="TRANSPARENT" val="False"/>
  <p:tag name="KEEPFILES" val="False"/>
  <p:tag name="DEBUGPAUSE" val="False"/>
  <p:tag name="RESOLUTION" val="300"/>
  <p:tag name="TIMEOUT" val="15"/>
  <p:tag name="BITMAPFORMAT" val="bmpmono"/>
  <p:tag name="DEBUGINTERACTIVE" val="True"/>
  <p:tag name="ORIGWIDTH" val="249.8405"/>
  <p:tag name="PICTUREFILESIZE" val="12074"/>
</p:tagLst>
</file>

<file path=ppt/tags/tag60.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amssymb}&#10;\def\mr{\mathrm}&#10;\def\mc{\mathcal}&#10;\def\mb{\mathbf}&#10;&#10;\begin{document}&#10;\[&#10;\frac{2}{3}\left(\frac{k}{aH}\right)^2\Phi_k = \frac{\delta \rho_k}{\rho}&#10;\]&#10;\end{document}&#10;"/>
  <p:tag name="EXTERNALNAME" val="txp_fig"/>
  <p:tag name="BLEND" val="False"/>
  <p:tag name="TRANSPARENT" val="False"/>
  <p:tag name="KEEPFILES" val="False"/>
  <p:tag name="DEBUGPAUSE" val="False"/>
  <p:tag name="RESOLUTION" val="300"/>
  <p:tag name="TIMEOUT" val="15"/>
  <p:tag name="BITMAPFORMAT" val="bmpmono"/>
  <p:tag name="DEBUGINTERACTIVE" val="True"/>
  <p:tag name="ORIGWIDTH" val="181.9204"/>
  <p:tag name="PICTUREFILESIZE" val="20798"/>
</p:tagLst>
</file>

<file path=ppt/tags/tag61.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amssymb}&#10;\newcommand{\simlt}{\lower.5ex\hbox{$\; \buildrel &lt; \over \sim \;$}}&#10;\def\mr{\mathrm}&#10;\def\mc{\mathcal}&#10;\def\mb{\mathbf}&#10;\begin{document}&#10;\[&#10;h_c \sim \mc{A}^2&#10;\]&#10;\end{document}&#10;"/>
  <p:tag name="EXTERNALNAME" val="txp_fig"/>
  <p:tag name="BLEND" val="False"/>
  <p:tag name="TRANSPARENT" val="False"/>
  <p:tag name="KEEPFILES" val="False"/>
  <p:tag name="DEBUGPAUSE" val="False"/>
  <p:tag name="RESOLUTION" val="300"/>
  <p:tag name="TIMEOUT" val="15"/>
  <p:tag name="BITMAPFORMAT" val="bmpmono"/>
  <p:tag name="DEBUGINTERACTIVE" val="True"/>
  <p:tag name="ORIGWIDTH" val="73.92016"/>
  <p:tag name="PICTUREFILESIZE" val="3862"/>
</p:tagLst>
</file>

<file path=ppt/tags/tag62.xml><?xml version="1.0" encoding="utf-8"?>
<p:tagLst xmlns:a="http://schemas.openxmlformats.org/drawingml/2006/main" xmlns:r="http://schemas.openxmlformats.org/officeDocument/2006/relationships" xmlns:p="http://schemas.openxmlformats.org/presentationml/2006/main">
  <p:tag name="SOURCE" val="\documentclass{slides}\pagestyle{empty}&#10;\usepackage{color,amsmath,amssymb}&#10;&#10;\begin{document}&#10;\[&#10;\mathcal{A}&#10;\]&#10;\end{document}&#10;"/>
  <p:tag name="EXTERNALNAME" val="figure"/>
  <p:tag name="BLEND" val="False"/>
  <p:tag name="TRANSPARENT" val="True"/>
  <p:tag name="KEEPFILES" val="True"/>
  <p:tag name="DEBUGPAUSE" val="False"/>
  <p:tag name="RESOLUTION" val="300"/>
  <p:tag name="TIMEOUT" val="15"/>
  <p:tag name="BITMAPFORMAT" val="bmpmono"/>
  <p:tag name="DEBUGINTERACTIVE" val="False"/>
  <p:tag name="ORIGWIDTH" val="16.8"/>
  <p:tag name="PICTUREFILESIZE" val="854"/>
</p:tagLst>
</file>

<file path=ppt/tags/tag63.xml><?xml version="1.0" encoding="utf-8"?>
<p:tagLst xmlns:a="http://schemas.openxmlformats.org/drawingml/2006/main" xmlns:r="http://schemas.openxmlformats.org/officeDocument/2006/relationships" xmlns:p="http://schemas.openxmlformats.org/presentationml/2006/main">
  <p:tag name="SOURCE" val="\documentclass{slides}\pagestyle{empty}&#10;\usepackage{color,amsmath,amssymb}&#10;&#10;\begin{document}&#10;\[&#10;k_p&#10;\]&#10;\end{document}&#10;"/>
  <p:tag name="EXTERNALNAME" val="txp_fig"/>
  <p:tag name="BLEND" val="False"/>
  <p:tag name="TRANSPARENT" val="True"/>
  <p:tag name="KEEPFILES" val="False"/>
  <p:tag name="DEBUGPAUSE" val="False"/>
  <p:tag name="RESOLUTION" val="300"/>
  <p:tag name="TIMEOUT" val="15"/>
  <p:tag name="BITMAPFORMAT" val="bmpmono"/>
  <p:tag name="DEBUGINTERACTIVE" val="True"/>
  <p:tag name="ORIGWIDTH" val="19.92008"/>
  <p:tag name="PICTUREFILESIZE" val="1058"/>
</p:tagLst>
</file>

<file path=ppt/tags/tag64.xml><?xml version="1.0" encoding="utf-8"?>
<p:tagLst xmlns:a="http://schemas.openxmlformats.org/drawingml/2006/main" xmlns:r="http://schemas.openxmlformats.org/officeDocument/2006/relationships" xmlns:p="http://schemas.openxmlformats.org/presentationml/2006/main">
  <p:tag name="SOURCE" val="\documentclass{slides}\pagestyle{empty}&#10;\usepackage{color,amsmath,amssymb}&#10;\color{blue}&#10;&#10;\begin{document}&#10;\[&#10;\beta \sim \frac{1}{4}\exp\left(-1/8\mathcal{A}^2\right)&#10;\]&#10;\end{document}&#10;"/>
  <p:tag name="EXTERNALNAME" val="txp_fig"/>
  <p:tag name="BLEND" val="False"/>
  <p:tag name="TRANSPARENT" val="True"/>
  <p:tag name="KEEPFILES" val="False"/>
  <p:tag name="DEBUGPAUSE" val="False"/>
  <p:tag name="RESOLUTION" val="300"/>
  <p:tag name="TIMEOUT" val="15"/>
  <p:tag name="BITMAPFORMAT" val="bmp16m"/>
  <p:tag name="DEBUGINTERACTIVE" val="True"/>
  <p:tag name="ORIGWIDTH" val="194.8804"/>
  <p:tag name="PICTUREFILESIZE" val="436098"/>
</p:tagLst>
</file>

<file path=ppt/tags/tag65.xml><?xml version="1.0" encoding="utf-8"?>
<p:tagLst xmlns:a="http://schemas.openxmlformats.org/drawingml/2006/main" xmlns:r="http://schemas.openxmlformats.org/officeDocument/2006/relationships" xmlns:p="http://schemas.openxmlformats.org/presentationml/2006/main">
  <p:tag name="SOURCE" val="\documentclass{slides}\pagestyle{empty}&#10;\usepackage{color,amsmath,amssymb}&#10;\color{red}&#10;&#10;\begin{document}&#10;\[&#10;f_p \sim 2\pi k_p&#10;\]&#10;\end{document}&#10;"/>
  <p:tag name="EXTERNALNAME" val="txp_fig"/>
  <p:tag name="BLEND" val="False"/>
  <p:tag name="TRANSPARENT" val="True"/>
  <p:tag name="KEEPFILES" val="False"/>
  <p:tag name="DEBUGPAUSE" val="False"/>
  <p:tag name="RESOLUTION" val="300"/>
  <p:tag name="TIMEOUT" val="15"/>
  <p:tag name="BITMAPFORMAT" val="bmp16m"/>
  <p:tag name="DEBUGINTERACTIVE" val="True"/>
  <p:tag name="ORIGWIDTH" val="91.92016"/>
  <p:tag name="PICTUREFILESIZE" val="100278"/>
</p:tagLst>
</file>

<file path=ppt/tags/tag66.xml><?xml version="1.0" encoding="utf-8"?>
<p:tagLst xmlns:a="http://schemas.openxmlformats.org/drawingml/2006/main" xmlns:r="http://schemas.openxmlformats.org/officeDocument/2006/relationships" xmlns:p="http://schemas.openxmlformats.org/presentationml/2006/main">
  <p:tag name="SOURCE" val="\documentclass{slides}\pagestyle{empty}&#10;\usepackage{color,amsmath,amssymb}&#10;\color{red}&#10;&#10;\begin{document}&#10;\[&#10;h_c \sim \mathcal{A}^2&#10;\]&#10;\end{document}&#10;"/>
  <p:tag name="EXTERNALNAME" val="txp_fig"/>
  <p:tag name="BLEND" val="False"/>
  <p:tag name="TRANSPARENT" val="True"/>
  <p:tag name="KEEPFILES" val="False"/>
  <p:tag name="DEBUGPAUSE" val="False"/>
  <p:tag name="RESOLUTION" val="300"/>
  <p:tag name="TIMEOUT" val="15"/>
  <p:tag name="BITMAPFORMAT" val="bmp16m"/>
  <p:tag name="DEBUGINTERACTIVE" val="True"/>
  <p:tag name="ORIGWIDTH" val="73.92016"/>
  <p:tag name="PICTUREFILESIZE" val="87834"/>
</p:tagLst>
</file>

<file path=ppt/tags/tag67.xml><?xml version="1.0" encoding="utf-8"?>
<p:tagLst xmlns:a="http://schemas.openxmlformats.org/drawingml/2006/main" xmlns:r="http://schemas.openxmlformats.org/officeDocument/2006/relationships" xmlns:p="http://schemas.openxmlformats.org/presentationml/2006/main">
  <p:tag name="SOURCE" val="\documentclass{slides}\pagestyle{empty}&#10;\usepackage{color,amsmath,amssymb}&#10;&#10;\color{blue}&#10;&#10;\begin{document}&#10;\[&#10;M_\mathrm{PBH} \sim \frac{4\pi}{3}\rho (a/k_p)^{3} \propto k_p^{-2}&#10;\]&#10;\end{document}&#10;"/>
  <p:tag name="EXTERNALNAME" val="txp_fig"/>
  <p:tag name="BLEND" val="False"/>
  <p:tag name="TRANSPARENT" val="True"/>
  <p:tag name="KEEPFILES" val="False"/>
  <p:tag name="DEBUGPAUSE" val="False"/>
  <p:tag name="RESOLUTION" val="300"/>
  <p:tag name="TIMEOUT" val="15"/>
  <p:tag name="BITMAPFORMAT" val="bmp16m"/>
  <p:tag name="DEBUGINTERACTIVE" val="True"/>
  <p:tag name="ORIGWIDTH" val="261.8405"/>
  <p:tag name="PICTUREFILESIZE" val="586458"/>
</p:tagLst>
</file>

<file path=ppt/tags/tag68.xml><?xml version="1.0" encoding="utf-8"?>
<p:tagLst xmlns:a="http://schemas.openxmlformats.org/drawingml/2006/main" xmlns:r="http://schemas.openxmlformats.org/officeDocument/2006/relationships" xmlns:p="http://schemas.openxmlformats.org/presentationml/2006/main">
  <p:tag name="SOURCE" val="\documentclass{slides}\pagestyle{empty}&#10;\usepackage{color}&#10;&#10;\begin{document}&#10;\[&#10;f_p = 1.0 \mathrm{Hz} \left(\frac{M_\mathrm{PBH}}{2 \times 10^{20}\mathrm{g}}\right)^{-1/2}&#10;\]&#10;\end{document}&#10;"/>
  <p:tag name="EXTERNALNAME" val="txp_fig"/>
  <p:tag name="BLEND" val="False"/>
  <p:tag name="TRANSPARENT" val="False"/>
  <p:tag name="KEEPFILES" val="False"/>
  <p:tag name="DEBUGPAUSE" val="False"/>
  <p:tag name="RESOLUTION" val="300"/>
  <p:tag name="TIMEOUT" val="15"/>
  <p:tag name="BITMAPFORMAT" val="bmpmono"/>
  <p:tag name="DEBUGINTERACTIVE" val="True"/>
  <p:tag name="ORIGWIDTH" val="277.9206"/>
  <p:tag name="PICTUREFILESIZE" val="32030"/>
</p:tagLst>
</file>

<file path=ppt/tags/tag69.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amssymb}&#10;\def\mr{\mathrm}&#10;\def\mc{\mathcal}&#10;\def\mb{\mathbf}&#10;&#10;\begin{document}&#10;\[&#10;\log(f_p/1\mr{Hz})&#10;\]&#10;\end{document}&#10;"/>
  <p:tag name="EXTERNALNAME" val="txp_fig"/>
  <p:tag name="BLEND" val="False"/>
  <p:tag name="TRANSPARENT" val="False"/>
  <p:tag name="KEEPFILES" val="False"/>
  <p:tag name="DEBUGPAUSE" val="False"/>
  <p:tag name="RESOLUTION" val="300"/>
  <p:tag name="TIMEOUT" val="15"/>
  <p:tag name="BITMAPFORMAT" val="bmpmono"/>
  <p:tag name="DEBUGINTERACTIVE" val="True"/>
  <p:tag name="ORIGWIDTH" val="115.9202"/>
  <p:tag name="PICTUREFILESIZE" val="5886"/>
</p:tagLst>
</file>

<file path=ppt/tags/tag7.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amssymb}&#10;\def\mr{\mathrm}&#10;\def\mc{\mathcal}&#10;\def\mb{\mathbf}&#10;&#10;\begin{document}&#10;\[&#10;\rho_{\mr{cr}} \equiv 3H_0^2/8\pi G= 0.92 \times 10^{-29} \mr{g/cm^3}&#10;\]&#10;\end{document}&#10;"/>
  <p:tag name="EXTERNALNAME" val="txp_fig"/>
  <p:tag name="BLEND" val="False"/>
  <p:tag name="TRANSPARENT" val="False"/>
  <p:tag name="KEEPFILES" val="False"/>
  <p:tag name="DEBUGPAUSE" val="False"/>
  <p:tag name="RESOLUTION" val="300"/>
  <p:tag name="TIMEOUT" val="15"/>
  <p:tag name="BITMAPFORMAT" val="bmpmono"/>
  <p:tag name="DEBUGINTERACTIVE" val="True"/>
  <p:tag name="ORIGWIDTH" val="372.9608"/>
  <p:tag name="PICTUREFILESIZE" val="20446"/>
</p:tagLst>
</file>

<file path=ppt/tags/tag70.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amssymb}&#10;\def\mr{\mathrm}&#10;\def\mc{\mathcal}&#10;\def\mb{\mathbf}&#10;&#10;\begin{document}&#10;\[&#10;\log(M_{\mr{PBH}}/1\mr{g})&#10;\]&#10;\end{document}&#10;"/>
  <p:tag name="EXTERNALNAME" val="txp_fig"/>
  <p:tag name="BLEND" val="False"/>
  <p:tag name="TRANSPARENT" val="False"/>
  <p:tag name="KEEPFILES" val="False"/>
  <p:tag name="DEBUGPAUSE" val="False"/>
  <p:tag name="RESOLUTION" val="300"/>
  <p:tag name="TIMEOUT" val="15"/>
  <p:tag name="BITMAPFORMAT" val="bmpmono"/>
  <p:tag name="DEBUGINTERACTIVE" val="True"/>
  <p:tag name="ORIGWIDTH" val="142.8003"/>
  <p:tag name="PICTUREFILESIZE" val="6978"/>
</p:tagLst>
</file>

<file path=ppt/tags/tag71.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amssymb}&#10;\def\mr{\mathrm}&#10;\def\mc{\mathcal}&#10;\def\mb{\mathbf}&#10;&#10;\begin{document}&#10;DECIGO ($\Omega_{\mr{GW}}h^2 \sim 10^{-13}$)&#10;\end{document}&#10;"/>
  <p:tag name="EXTERNALNAME" val="txp_fig"/>
  <p:tag name="BLEND" val="False"/>
  <p:tag name="TRANSPARENT" val="False"/>
  <p:tag name="KEEPFILES" val="False"/>
  <p:tag name="DEBUGPAUSE" val="False"/>
  <p:tag name="RESOLUTION" val="300"/>
  <p:tag name="TIMEOUT" val="15"/>
  <p:tag name="BITMAPFORMAT" val="bmpmono"/>
  <p:tag name="DEBUGINTERACTIVE" val="True"/>
  <p:tag name="ORIGWIDTH" val="276.9605"/>
  <p:tag name="PICTUREFILESIZE" val="14122"/>
</p:tagLst>
</file>

<file path=ppt/tags/tag72.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amssymb}&#10;\def\mr{\mathrm}&#10;\def\mc{\mathcal}&#10;\def\mb{\mathbf}&#10;&#10;\begin{document}&#10;LISA ($\Omega_{\mr{GW}}h^2 \sim 10^{-11}$)&#10;\end{document}&#10;"/>
  <p:tag name="EXTERNALNAME" val="txp_fig"/>
  <p:tag name="BLEND" val="False"/>
  <p:tag name="TRANSPARENT" val="False"/>
  <p:tag name="KEEPFILES" val="False"/>
  <p:tag name="DEBUGPAUSE" val="False"/>
  <p:tag name="RESOLUTION" val="300"/>
  <p:tag name="TIMEOUT" val="15"/>
  <p:tag name="BITMAPFORMAT" val="bmpmono"/>
  <p:tag name="DEBUGINTERACTIVE" val="True"/>
  <p:tag name="ORIGWIDTH" val="236.8805"/>
  <p:tag name="PICTUREFILESIZE" val="11842"/>
</p:tagLst>
</file>

<file path=ppt/tags/tag73.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amssymb,color}&#10;\def\mr{\mathrm}&#10;\def\mc{\mathcal}&#10;\begin{document}&#10;\[&#10;{\color{red} \Omega_{\mr{GW}}(f)h^2} = 7 \times 10^{-9}\left(\frac{g_{\ast,p}}{10.75}\right)^{-1/3}\left(\frac{{\color{red} \mc{A}^2}}{10^{-3}}\right)^2\left(\frac{\Omega_{\mr{rad}}h^2}{4 \times 10^{-5}}\right) \left(\frac{f}{f_p}\right)^2\left[1-\left(\frac{f}{2f_p}\right)^2\right]^2&#10;\]&#10;\end{document}&#10;"/>
  <p:tag name="EXTERNALNAME" val="txp_fig"/>
  <p:tag name="BLEND" val="False"/>
  <p:tag name="TRANSPARENT" val="False"/>
  <p:tag name="KEEPFILES" val="False"/>
  <p:tag name="DEBUGPAUSE" val="False"/>
  <p:tag name="RESOLUTION" val="300"/>
  <p:tag name="TIMEOUT" val="15"/>
  <p:tag name="BITMAPFORMAT" val="bmp256"/>
  <p:tag name="DEBUGINTERACTIVE" val="True"/>
  <p:tag name="ORIGWIDTH" val="720"/>
  <p:tag name="PICTUREFILESIZE" val="894994"/>
</p:tagLst>
</file>

<file path=ppt/tags/tag74.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amssymb}&#10;\def\mr{\mathrm}&#10;\def\mc{\mathcal}&#10;\def\mb{\mathbf}&#10;&#10;\begin{document}&#10;\[&#10;f/f_p&#10;\]&#10;\end{document}&#10;"/>
  <p:tag name="EXTERNALNAME" val="txp_fig"/>
  <p:tag name="BLEND" val="False"/>
  <p:tag name="TRANSPARENT" val="False"/>
  <p:tag name="KEEPFILES" val="False"/>
  <p:tag name="DEBUGPAUSE" val="False"/>
  <p:tag name="RESOLUTION" val="300"/>
  <p:tag name="TIMEOUT" val="15"/>
  <p:tag name="BITMAPFORMAT" val="bmpmono"/>
  <p:tag name="DEBUGINTERACTIVE" val="True"/>
  <p:tag name="ORIGWIDTH" val="42.00008"/>
  <p:tag name="PICTUREFILESIZE" val="2246"/>
</p:tagLst>
</file>

<file path=ppt/tags/tag75.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amssymb}&#10;\def\mr{\mathrm}&#10;\def\mc{\mathcal}&#10;\def\mb{\mathbf}&#10;&#10;\begin{document}&#10;\[&#10;f=f_p&#10;\]&#10;\end{document}&#10;"/>
  <p:tag name="EXTERNALNAME" val="txp_fig"/>
  <p:tag name="BLEND" val="False"/>
  <p:tag name="TRANSPARENT" val="False"/>
  <p:tag name="KEEPFILES" val="False"/>
  <p:tag name="DEBUGPAUSE" val="False"/>
  <p:tag name="RESOLUTION" val="300"/>
  <p:tag name="TIMEOUT" val="15"/>
  <p:tag name="BITMAPFORMAT" val="bmpmono"/>
  <p:tag name="DEBUGINTERACTIVE" val="True"/>
  <p:tag name="ORIGWIDTH" val="61.92016"/>
  <p:tag name="PICTUREFILESIZE" val="3194"/>
</p:tagLst>
</file>

<file path=ppt/tags/tag76.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amssymb}&#10;\def\mr{\mathrm}&#10;\def\mc{\mathcal}&#10;\def\mb{\mathbf}&#10;&#10;\begin{document}&#10;\[&#10;\mc{A}^{-4}\Omega_{\mr{GW}}/\Omega_{\mr{rad}}&#10;\]&#10;\end{document}&#10;"/>
  <p:tag name="EXTERNALNAME" val="txp_fig"/>
  <p:tag name="BLEND" val="False"/>
  <p:tag name="TRANSPARENT" val="False"/>
  <p:tag name="KEEPFILES" val="False"/>
  <p:tag name="DEBUGPAUSE" val="False"/>
  <p:tag name="RESOLUTION" val="300"/>
  <p:tag name="TIMEOUT" val="15"/>
  <p:tag name="BITMAPFORMAT" val="bmpmono"/>
  <p:tag name="DEBUGINTERACTIVE" val="True"/>
  <p:tag name="ORIGWIDTH" val="146.8803"/>
  <p:tag name="PICTUREFILESIZE" val="8702"/>
</p:tagLst>
</file>

<file path=ppt/tags/tag77.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amssymb}&#10;\def\mr{\mathrm}&#10;\def\mc{\mathcal}&#10;\def\mb{\mathbf}&#10;&#10;\begin{document}&#10;\[&#10;\propto f^{2}&#10;\]&#10;\end{document}&#10;"/>
  <p:tag name="EXTERNALNAME" val="txp_fig"/>
  <p:tag name="BLEND" val="False"/>
  <p:tag name="TRANSPARENT" val="False"/>
  <p:tag name="KEEPFILES" val="False"/>
  <p:tag name="DEBUGPAUSE" val="False"/>
  <p:tag name="RESOLUTION" val="300"/>
  <p:tag name="TIMEOUT" val="15"/>
  <p:tag name="BITMAPFORMAT" val="bmpmono"/>
  <p:tag name="DEBUGINTERACTIVE" val="True"/>
  <p:tag name="ORIGWIDTH" val="42.96008"/>
  <p:tag name="PICTUREFILESIZE" val="2462"/>
</p:tagLst>
</file>

<file path=ppt/tags/tag78.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amssymb}&#10;\def\mr{\mathrm}&#10;\def\mc{\mathcal}&#10;\def\mb{\mathbf}&#10;&#10;\begin{document}&#10;\[&#10;f=f_p&#10;\]&#10;\end{document}&#10;"/>
  <p:tag name="EXTERNALNAME" val="txp_fig"/>
  <p:tag name="BLEND" val="False"/>
  <p:tag name="TRANSPARENT" val="False"/>
  <p:tag name="KEEPFILES" val="False"/>
  <p:tag name="DEBUGPAUSE" val="False"/>
  <p:tag name="RESOLUTION" val="300"/>
  <p:tag name="TIMEOUT" val="15"/>
  <p:tag name="BITMAPFORMAT" val="bmpmono"/>
  <p:tag name="DEBUGINTERACTIVE" val="True"/>
  <p:tag name="ORIGWIDTH" val="61.92016"/>
  <p:tag name="PICTUREFILESIZE" val="3194"/>
</p:tagLst>
</file>

<file path=ppt/tags/tag79.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amssymb}&#10;\def\mr{\mathrm}&#10;\def\mc{\mathcal}&#10;\def\mb{\mathbf}&#10;&#10;\begin{document}&#10;\[&#10;\propto \Delta^{-2}&#10;\]&#10;\end{document}&#10;"/>
  <p:tag name="EXTERNALNAME" val="txp_fig"/>
  <p:tag name="BLEND" val="False"/>
  <p:tag name="TRANSPARENT" val="False"/>
  <p:tag name="KEEPFILES" val="False"/>
  <p:tag name="DEBUGPAUSE" val="False"/>
  <p:tag name="RESOLUTION" val="300"/>
  <p:tag name="TIMEOUT" val="15"/>
  <p:tag name="BITMAPFORMAT" val="bmpmono"/>
  <p:tag name="DEBUGINTERACTIVE" val="True"/>
  <p:tag name="ORIGWIDTH" val="64.80016"/>
  <p:tag name="PICTUREFILESIZE" val="3194"/>
</p:tagLst>
</file>

<file path=ppt/tags/tag8.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amssymb}&#10;\def\mr{\mathrm}&#10;\def\mc{\mathcal}&#10;\def\mb{\mathbf}&#10;&#10;\begin{document}&#10;\[&#10;\Omega_{\mr{b}} \simeq 0.04&#10;\]&#10;\end{document}&#10;"/>
  <p:tag name="EXTERNALNAME" val="txp_fig"/>
  <p:tag name="BLEND" val="False"/>
  <p:tag name="TRANSPARENT" val="False"/>
  <p:tag name="KEEPFILES" val="False"/>
  <p:tag name="DEBUGPAUSE" val="False"/>
  <p:tag name="RESOLUTION" val="300"/>
  <p:tag name="TIMEOUT" val="15"/>
  <p:tag name="BITMAPFORMAT" val="bmpmono"/>
  <p:tag name="DEBUGINTERACTIVE" val="True"/>
  <p:tag name="ORIGWIDTH" val="98.88023"/>
  <p:tag name="PICTUREFILESIZE" val="4170"/>
</p:tagLst>
</file>

<file path=ppt/tags/tag80.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amssymb}&#10;\def\mr{\mathrm}&#10;\def\mc{\mathcal}&#10;\def\mb{\mathbf}&#10;&#10;\begin{document}&#10;（$\log (k/k_p)$に対するもの）&#10;\end{document}&#10;"/>
  <p:tag name="EXTERNALNAME" val="txp_fig"/>
  <p:tag name="BLEND" val="False"/>
  <p:tag name="TRANSPARENT" val="False"/>
  <p:tag name="KEEPFILES" val="False"/>
  <p:tag name="DEBUGPAUSE" val="False"/>
  <p:tag name="RESOLUTION" val="300"/>
  <p:tag name="TIMEOUT" val="15"/>
  <p:tag name="BITMAPFORMAT" val="bmpmono"/>
  <p:tag name="DEBUGINTERACTIVE" val="True"/>
  <p:tag name="ORIGWIDTH" val="88.80016"/>
  <p:tag name="PICTUREFILESIZE" val="4430"/>
</p:tagLst>
</file>

<file path=ppt/tags/tag81.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amssymb}&#10;\def\mr{\mathrm}&#10;\def\mc{\mathcal}&#10;\def\mb{\mathbf}&#10;&#10;\begin{document}&#10;\[&#10;\Delta \simeq 30&#10;\]&#10;\end{document}&#10;"/>
  <p:tag name="EXTERNALNAME" val="txp_fig"/>
  <p:tag name="BLEND" val="False"/>
  <p:tag name="TRANSPARENT" val="False"/>
  <p:tag name="KEEPFILES" val="False"/>
  <p:tag name="DEBUGPAUSE" val="False"/>
  <p:tag name="RESOLUTION" val="300"/>
  <p:tag name="TIMEOUT" val="15"/>
  <p:tag name="BITMAPFORMAT" val="bmpmono"/>
  <p:tag name="DEBUGINTERACTIVE" val="True"/>
  <p:tag name="ORIGWIDTH" val="72.00016"/>
  <p:tag name="PICTUREFILESIZE" val="2542"/>
</p:tagLst>
</file>

<file path=ppt/tags/tag82.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amssymb}&#10;\newcommand{\simlt}{\lower.5ex\hbox{$\; \buildrel &lt; \over \sim \;$}}&#10;\def\mr{\mathrm}&#10;\def\mc{\mathcal}&#10;\def\mb{\mathbf}&#10;\begin{document}&#10;\[&#10;\Omega_{\mr{PBH}} = \Omega_{\mr{matter}}=0.23&#10;\]&#10;\end{document}&#10;"/>
  <p:tag name="EXTERNALNAME" val="txp_fig"/>
  <p:tag name="BLEND" val="False"/>
  <p:tag name="TRANSPARENT" val="False"/>
  <p:tag name="KEEPFILES" val="False"/>
  <p:tag name="DEBUGPAUSE" val="False"/>
  <p:tag name="RESOLUTION" val="300"/>
  <p:tag name="TIMEOUT" val="15"/>
  <p:tag name="BITMAPFORMAT" val="bmpmono"/>
  <p:tag name="DEBUGINTERACTIVE" val="True"/>
  <p:tag name="ORIGWIDTH" val="237.8405"/>
  <p:tag name="PICTUREFILESIZE" val="9858"/>
</p:tagLst>
</file>

<file path=ppt/tags/tag83.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amssymb}&#10;\newcommand{\simlt}{\lower.5ex\hbox{$\; \buildrel &lt; \over \sim \;$}}&#10;\def\mr{\mathrm}&#10;\def\mc{\mathcal}&#10;\def\mb{\mathbf}&#10;\begin{document}&#10;\[&#10;\Omega_{\mr{PBH}} = 10^{-4}\Omega_{\mr{matter}}&#10;\]&#10;\end{document}&#10;"/>
  <p:tag name="EXTERNALNAME" val="txp_fig"/>
  <p:tag name="BLEND" val="False"/>
  <p:tag name="TRANSPARENT" val="False"/>
  <p:tag name="KEEPFILES" val="False"/>
  <p:tag name="DEBUGPAUSE" val="False"/>
  <p:tag name="RESOLUTION" val="300"/>
  <p:tag name="TIMEOUT" val="15"/>
  <p:tag name="BITMAPFORMAT" val="bmpmono"/>
  <p:tag name="DEBUGINTERACTIVE" val="True"/>
  <p:tag name="ORIGWIDTH" val="212.8805"/>
  <p:tag name="PICTUREFILESIZE" val="11262"/>
</p:tagLst>
</file>

<file path=ppt/tags/tag84.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amssymb}&#10;\def\mr{\mathrm}&#10;\def\mc{\mathcal}&#10;\def\mb{\mathbf}&#10;&#10;\begin{document}&#10;\[&#10;(\Delta=1.0)&#10;\]&#10;\end{document}&#10;"/>
  <p:tag name="EXTERNALNAME" val="txp_fig"/>
  <p:tag name="BLEND" val="False"/>
  <p:tag name="TRANSPARENT" val="False"/>
  <p:tag name="KEEPFILES" val="False"/>
  <p:tag name="DEBUGPAUSE" val="False"/>
  <p:tag name="RESOLUTION" val="300"/>
  <p:tag name="TIMEOUT" val="15"/>
  <p:tag name="BITMAPFORMAT" val="bmpmono"/>
  <p:tag name="DEBUGINTERACTIVE" val="True"/>
  <p:tag name="ORIGWIDTH" val="97.92023"/>
  <p:tag name="PICTUREFILESIZE" val="4378"/>
</p:tagLst>
</file>

<file path=ppt/tags/tag85.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amssymb}&#10;\newcommand{\simlt}{\lower.5ex\hbox{$\; \buildrel &lt; \over \sim \;$}}&#10;\def\mr{\mathrm}&#10;\def\mc{\mathcal}&#10;\def\mb{\mathbf}&#10;\begin{document}&#10;\begin{align*}&#10;\Omega_{\mr{GW}}h^2 \sim 10^{-7}, \quad h_c \sim 10^{-23}&#10;\end{align*}&#10;\end{document}&#10;"/>
  <p:tag name="EXTERNALNAME" val="txp_fig"/>
  <p:tag name="BLEND" val="False"/>
  <p:tag name="TRANSPARENT" val="True"/>
  <p:tag name="KEEPFILES" val="False"/>
  <p:tag name="DEBUGPAUSE" val="False"/>
  <p:tag name="RESOLUTION" val="300"/>
  <p:tag name="TIMEOUT" val="15"/>
  <p:tag name="BITMAPFORMAT" val="bmpmono"/>
  <p:tag name="DEBUGINTERACTIVE" val="True"/>
  <p:tag name="ORIGWIDTH" val="291.8406"/>
  <p:tag name="PICTUREFILESIZE" val="15870"/>
</p:tagLst>
</file>

<file path=ppt/tags/tag9.xml><?xml version="1.0" encoding="utf-8"?>
<p:tagLst xmlns:a="http://schemas.openxmlformats.org/drawingml/2006/main" xmlns:r="http://schemas.openxmlformats.org/officeDocument/2006/relationships" xmlns:p="http://schemas.openxmlformats.org/presentationml/2006/main">
  <p:tag name="SOURCE" val="\documentclass{slides}\pagestyle{empty}&#10;\usepackage{amsmath,amssymb}&#10;\def\mr{\mathrm}&#10;\def\mc{\mathcal}&#10;\def\mb{\mathbf}&#10;&#10;\begin{document}&#10;\[&#10;\Omega_{\mr{b}}h_0^2&#10;\]&#10;\end{document}&#10;"/>
  <p:tag name="EXTERNALNAME" val="txp_fig"/>
  <p:tag name="BLEND" val="False"/>
  <p:tag name="TRANSPARENT" val="False"/>
  <p:tag name="KEEPFILES" val="False"/>
  <p:tag name="DEBUGPAUSE" val="False"/>
  <p:tag name="RESOLUTION" val="300"/>
  <p:tag name="TIMEOUT" val="15"/>
  <p:tag name="BITMAPFORMAT" val="bmpmono"/>
  <p:tag name="DEBUGINTERACTIVE" val="True"/>
  <p:tag name="ORIGWIDTH" val="49.92008"/>
  <p:tag name="PICTUREFILESIZE" val="3086"/>
</p:tagLst>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1506</TotalTime>
  <Words>1130</Words>
  <Application>Microsoft Office PowerPoint</Application>
  <PresentationFormat>画面に合わせる (4:3)</PresentationFormat>
  <Paragraphs>435</Paragraphs>
  <Slides>37</Slides>
  <Notes>0</Notes>
  <HiddenSlides>0</HiddenSlides>
  <MMClips>0</MMClips>
  <ScaleCrop>false</ScaleCrop>
  <HeadingPairs>
    <vt:vector size="4" baseType="variant">
      <vt:variant>
        <vt:lpstr>テーマ</vt:lpstr>
      </vt:variant>
      <vt:variant>
        <vt:i4>1</vt:i4>
      </vt:variant>
      <vt:variant>
        <vt:lpstr>スライド タイトル</vt:lpstr>
      </vt:variant>
      <vt:variant>
        <vt:i4>37</vt:i4>
      </vt:variant>
    </vt:vector>
  </HeadingPairs>
  <TitlesOfParts>
    <vt:vector size="38" baseType="lpstr">
      <vt:lpstr>Office テーマ</vt:lpstr>
      <vt:lpstr>重力波で探る暗黒物質の起源</vt:lpstr>
      <vt:lpstr>スライド 2</vt:lpstr>
      <vt:lpstr>スライド 3</vt:lpstr>
      <vt:lpstr>スライド 4</vt:lpstr>
      <vt:lpstr>スライド 5</vt:lpstr>
      <vt:lpstr>スライド 6</vt:lpstr>
      <vt:lpstr>スライド 7</vt:lpstr>
      <vt:lpstr>スライド 8</vt:lpstr>
      <vt:lpstr>スライド 9</vt:lpstr>
      <vt:lpstr>スライド 10</vt:lpstr>
      <vt:lpstr>スライド 11</vt:lpstr>
      <vt:lpstr>スライド 12</vt:lpstr>
      <vt:lpstr>スライド 13</vt:lpstr>
      <vt:lpstr>スライド 14</vt:lpstr>
      <vt:lpstr>スライド 15</vt:lpstr>
      <vt:lpstr>スライド 16</vt:lpstr>
      <vt:lpstr>スライド 17</vt:lpstr>
      <vt:lpstr>スライド 18</vt:lpstr>
      <vt:lpstr>スライド 19</vt:lpstr>
      <vt:lpstr>スライド 20</vt:lpstr>
      <vt:lpstr>スライド 21</vt:lpstr>
      <vt:lpstr>スライド 22</vt:lpstr>
      <vt:lpstr>スライド 23</vt:lpstr>
      <vt:lpstr>スライド 24</vt:lpstr>
      <vt:lpstr>スライド 25</vt:lpstr>
      <vt:lpstr>スライド 26</vt:lpstr>
      <vt:lpstr>スライド 27</vt:lpstr>
      <vt:lpstr>スライド 28</vt:lpstr>
      <vt:lpstr>スライド 29</vt:lpstr>
      <vt:lpstr>スライド 30</vt:lpstr>
      <vt:lpstr>スライド 31</vt:lpstr>
      <vt:lpstr>スライド 32</vt:lpstr>
      <vt:lpstr>スライド 33</vt:lpstr>
      <vt:lpstr>スライド 34</vt:lpstr>
      <vt:lpstr>スライド 35</vt:lpstr>
      <vt:lpstr>スライド 36</vt:lpstr>
      <vt:lpstr>スライド 37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cp:lastModifiedBy>ryo</cp:lastModifiedBy>
  <cp:revision>616</cp:revision>
  <dcterms:modified xsi:type="dcterms:W3CDTF">2009-12-04T06:30:20Z</dcterms:modified>
</cp:coreProperties>
</file>