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17" r:id="rId2"/>
    <p:sldId id="325" r:id="rId3"/>
    <p:sldId id="487" r:id="rId4"/>
    <p:sldId id="493" r:id="rId5"/>
    <p:sldId id="328" r:id="rId6"/>
    <p:sldId id="329" r:id="rId7"/>
    <p:sldId id="420" r:id="rId8"/>
    <p:sldId id="421" r:id="rId9"/>
    <p:sldId id="488" r:id="rId10"/>
    <p:sldId id="334" r:id="rId11"/>
    <p:sldId id="335" r:id="rId12"/>
    <p:sldId id="336" r:id="rId13"/>
    <p:sldId id="337" r:id="rId14"/>
    <p:sldId id="338" r:id="rId15"/>
    <p:sldId id="341" r:id="rId16"/>
    <p:sldId id="343" r:id="rId17"/>
    <p:sldId id="344" r:id="rId18"/>
    <p:sldId id="489" r:id="rId19"/>
    <p:sldId id="346" r:id="rId20"/>
    <p:sldId id="506" r:id="rId21"/>
    <p:sldId id="457" r:id="rId22"/>
    <p:sldId id="347" r:id="rId23"/>
    <p:sldId id="458" r:id="rId24"/>
    <p:sldId id="349" r:id="rId25"/>
    <p:sldId id="474" r:id="rId26"/>
    <p:sldId id="351" r:id="rId27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963" autoAdjust="0"/>
  </p:normalViewPr>
  <p:slideViewPr>
    <p:cSldViewPr>
      <p:cViewPr varScale="1">
        <p:scale>
          <a:sx n="119" d="100"/>
          <a:sy n="119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709BB-CE0F-4ADB-87B0-B17E444F92B8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BE9D-6C4A-442F-91DD-46F92BBE0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CC6C0-27D1-42C4-B2CE-1048CD92056D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508FE-6EF8-4D15-B4A6-56EDC54C3C9A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415" y="4719562"/>
            <a:ext cx="4990783" cy="447432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27FE1-048F-4CB5-B908-BCC660C1E8B7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415" y="4719562"/>
            <a:ext cx="4990783" cy="447432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DF3EB-F269-45B4-8DF0-91A704340FB5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54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415" y="4719562"/>
            <a:ext cx="4990783" cy="447432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5AFA-8BF8-4B3D-8D74-CA60A9675C45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845" y="745450"/>
            <a:ext cx="4537075" cy="37272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415" y="4719562"/>
            <a:ext cx="4990783" cy="447432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A90AA-FCAD-4AB0-8775-ABDF6AF0168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9569A-BFAD-4392-B37B-370096A58D13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0CDB2-F536-4A44-956D-8B082FA56CBA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B61AA-C6FD-4021-BCBC-4785EF40E4B7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7212" y="745450"/>
            <a:ext cx="4820643" cy="37272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415" y="4721187"/>
            <a:ext cx="4990783" cy="44727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1ED49-C24E-4D5E-BC33-CA8B4160F525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FB57D-026F-42D9-AC16-5A12C994C37C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1ED49-C24E-4D5E-BC33-CA8B4160F525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1724-1FC9-4C63-8A2E-8052569EE08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C8B7D-F25D-4FFD-9A6E-B3D36F894AF6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4F3BF-CC57-4133-BD97-BB4E5FE62621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996" y="745450"/>
            <a:ext cx="4537075" cy="37272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415" y="4721187"/>
            <a:ext cx="4990783" cy="44727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78E44-00F3-4DFC-B7CF-616D02A8F164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840" y="4721187"/>
            <a:ext cx="4993934" cy="44727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C471D-860D-46F6-914C-EA89B8853CF6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9DE99-DED6-4CD2-8E55-CC07E2F7C966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2498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9C668-B852-471C-B660-B18B0185B0D7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1ED49-C24E-4D5E-BC33-CA8B4160F525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54791" y="9439828"/>
            <a:ext cx="2949301" cy="4979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22" tIns="44061" rIns="88122" bIns="44061" anchor="b"/>
          <a:lstStyle/>
          <a:p>
            <a:pPr algn="r">
              <a:defRPr/>
            </a:pPr>
            <a:fld id="{710E5E85-886B-4DE9-8B93-57BCE1539CC7}" type="slidenum">
              <a:rPr lang="en-US" altLang="ja-JP" sz="1200"/>
              <a:pPr algn="r">
                <a:defRPr/>
              </a:pPr>
              <a:t>4</a:t>
            </a:fld>
            <a:endParaRPr lang="en-US" altLang="ja-JP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B8657-3FB0-4110-8E8C-9A424CBB660F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65AA4-2253-4171-BDD5-63646BE9A4DB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70AD4-57AA-4766-AC05-A4F5AE311EE9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9" y="4721225"/>
            <a:ext cx="5443537" cy="4471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09" y="4720685"/>
            <a:ext cx="4991595" cy="44724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4" tIns="44137" rIns="88274" bIns="44137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1ED49-C24E-4D5E-BC33-CA8B4160F525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9.jpeg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7572399" cy="11557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200" dirty="0" smtClean="0">
                <a:latin typeface="ＭＳ Ｐゴシック" pitchFamily="50" charset="-128"/>
              </a:rPr>
              <a:t>光格子時計の紹介と今後の展望について</a:t>
            </a:r>
            <a:endParaRPr lang="ja-JP" altLang="en-US" sz="3200" dirty="0" smtClean="0"/>
          </a:p>
        </p:txBody>
      </p:sp>
      <p:sp>
        <p:nvSpPr>
          <p:cNvPr id="9220" name="テキスト ボックス 4"/>
          <p:cNvSpPr txBox="1">
            <a:spLocks noChangeArrowheads="1"/>
          </p:cNvSpPr>
          <p:nvPr/>
        </p:nvSpPr>
        <p:spPr bwMode="auto">
          <a:xfrm>
            <a:off x="928688" y="4187145"/>
            <a:ext cx="73580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800" dirty="0" smtClean="0">
                <a:latin typeface="Calibri" pitchFamily="34" charset="0"/>
              </a:rPr>
              <a:t>東京大学大学院工学系研究科香取研究室</a:t>
            </a:r>
            <a:endParaRPr lang="en-US" altLang="ja-JP" sz="2800" dirty="0" smtClean="0">
              <a:latin typeface="Calibri" pitchFamily="34" charset="0"/>
            </a:endParaRPr>
          </a:p>
          <a:p>
            <a:pPr algn="ctr"/>
            <a:r>
              <a:rPr lang="en-US" altLang="ja-JP" sz="2800" dirty="0" smtClean="0">
                <a:latin typeface="Calibri" pitchFamily="34" charset="0"/>
              </a:rPr>
              <a:t>JST-CREST</a:t>
            </a:r>
          </a:p>
          <a:p>
            <a:pPr algn="ctr"/>
            <a:endParaRPr lang="ja-JP" altLang="en-US" sz="2800" dirty="0">
              <a:latin typeface="Calibri" pitchFamily="34" charset="0"/>
            </a:endParaRPr>
          </a:p>
          <a:p>
            <a:pPr algn="ctr"/>
            <a:r>
              <a:rPr lang="ja-JP" altLang="en-US" sz="2800" dirty="0" smtClean="0">
                <a:latin typeface="ＭＳ Ｐゴシック" pitchFamily="50" charset="-128"/>
              </a:rPr>
              <a:t>高本　将男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286248" y="0"/>
            <a:ext cx="4857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ja-JP" altLang="en-US" dirty="0" smtClean="0">
                <a:latin typeface="ＭＳ Ｐゴシック" pitchFamily="50" charset="-128"/>
              </a:rPr>
              <a:t>「重力波研究交流会」</a:t>
            </a:r>
            <a:endParaRPr lang="ja-JP" altLang="en-US" dirty="0"/>
          </a:p>
          <a:p>
            <a:pPr algn="just" eaLnBrk="0" hangingPunct="0"/>
            <a:r>
              <a:rPr lang="ja-JP" altLang="en-US" dirty="0">
                <a:latin typeface="ＭＳ Ｐゴシック" pitchFamily="50" charset="-128"/>
              </a:rPr>
              <a:t>日　時：　平成</a:t>
            </a:r>
            <a:r>
              <a:rPr lang="ja-JP" altLang="en-US" dirty="0" smtClean="0">
                <a:latin typeface="ＭＳ Ｐゴシック" pitchFamily="50" charset="-128"/>
              </a:rPr>
              <a:t>２１年１２月４日（金）</a:t>
            </a:r>
            <a:endParaRPr lang="ja-JP" altLang="en-US" dirty="0">
              <a:latin typeface="ＭＳ Ｐゴシック" pitchFamily="50" charset="-128"/>
            </a:endParaRPr>
          </a:p>
          <a:p>
            <a:pPr algn="just" eaLnBrk="0" hangingPunct="0"/>
            <a:r>
              <a:rPr lang="ja-JP" altLang="en-US" dirty="0">
                <a:latin typeface="ＭＳ Ｐゴシック" pitchFamily="50" charset="-128"/>
              </a:rPr>
              <a:t>場　所：　</a:t>
            </a:r>
            <a:r>
              <a:rPr lang="ja-JP" altLang="en-US" dirty="0" smtClean="0">
                <a:latin typeface="ＭＳ Ｐゴシック" pitchFamily="50" charset="-128"/>
              </a:rPr>
              <a:t>東京大学本郷キャンパス理学部１号館</a:t>
            </a:r>
            <a:endParaRPr lang="ja-JP" altLang="en-US" dirty="0"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600" dirty="0" smtClean="0">
                <a:solidFill>
                  <a:schemeClr val="accent2"/>
                </a:solidFill>
              </a:rPr>
              <a:t>レーザー冷却</a:t>
            </a:r>
            <a:r>
              <a:rPr lang="en-US" altLang="ja-JP" sz="3600" dirty="0" smtClean="0">
                <a:solidFill>
                  <a:schemeClr val="accent2"/>
                </a:solidFill>
              </a:rPr>
              <a:t>:</a:t>
            </a:r>
            <a:r>
              <a:rPr lang="ja-JP" altLang="en-US" sz="3600" dirty="0">
                <a:solidFill>
                  <a:schemeClr val="accent2"/>
                </a:solidFill>
              </a:rPr>
              <a:t/>
            </a:r>
            <a:br>
              <a:rPr lang="ja-JP" altLang="en-US" sz="3600" dirty="0">
                <a:solidFill>
                  <a:schemeClr val="accent2"/>
                </a:solidFill>
              </a:rPr>
            </a:br>
            <a:r>
              <a:rPr lang="en-US" altLang="ja-JP" sz="3100" dirty="0" smtClean="0">
                <a:solidFill>
                  <a:schemeClr val="accent2"/>
                </a:solidFill>
              </a:rPr>
              <a:t>Momentum exchange between atom and photon</a:t>
            </a:r>
            <a:endParaRPr lang="ja-JP" altLang="en-US" sz="3100" dirty="0">
              <a:solidFill>
                <a:schemeClr val="accent2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932363" y="4230688"/>
            <a:ext cx="2711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ja-JP" altLang="en-US" sz="2800" dirty="0" smtClean="0">
                <a:solidFill>
                  <a:srgbClr val="0000FF"/>
                </a:solidFill>
                <a:latin typeface="Arial" charset="0"/>
                <a:ea typeface="ＭＳ ゴシック" pitchFamily="49" charset="-128"/>
              </a:rPr>
              <a:t>原子の運動量</a:t>
            </a:r>
            <a:endParaRPr lang="en-US" altLang="ja-JP" sz="2800" dirty="0" smtClean="0">
              <a:solidFill>
                <a:srgbClr val="0000FF"/>
              </a:solidFill>
              <a:latin typeface="Arial" charset="0"/>
              <a:ea typeface="ＭＳ ゴシック" pitchFamily="49" charset="-128"/>
            </a:endParaRPr>
          </a:p>
          <a:p>
            <a:pPr algn="ctr"/>
            <a:r>
              <a:rPr lang="en-US" altLang="ja-JP" sz="2800" i="1" dirty="0" smtClean="0">
                <a:solidFill>
                  <a:srgbClr val="0000FF"/>
                </a:solidFill>
                <a:ea typeface="ＭＳ ゴシック" pitchFamily="49" charset="-128"/>
              </a:rPr>
              <a:t>p</a:t>
            </a:r>
            <a:r>
              <a:rPr lang="en-US" altLang="ja-JP" sz="2800" dirty="0" smtClean="0">
                <a:solidFill>
                  <a:srgbClr val="0000FF"/>
                </a:solidFill>
                <a:ea typeface="ＭＳ ゴシック" pitchFamily="49" charset="-128"/>
              </a:rPr>
              <a:t> </a:t>
            </a:r>
            <a:r>
              <a:rPr lang="en-US" altLang="ja-JP" sz="2800" dirty="0">
                <a:solidFill>
                  <a:srgbClr val="0000FF"/>
                </a:solidFill>
                <a:ea typeface="ＭＳ ゴシック" pitchFamily="49" charset="-128"/>
              </a:rPr>
              <a:t>=</a:t>
            </a:r>
            <a:r>
              <a:rPr lang="en-US" altLang="ja-JP" sz="2800" i="1" dirty="0" err="1">
                <a:solidFill>
                  <a:srgbClr val="0000FF"/>
                </a:solidFill>
                <a:ea typeface="ＭＳ ゴシック" pitchFamily="49" charset="-128"/>
              </a:rPr>
              <a:t>mv</a:t>
            </a:r>
            <a:r>
              <a:rPr lang="en-US" altLang="ja-JP" sz="2800" i="1" baseline="-25000" dirty="0" err="1">
                <a:solidFill>
                  <a:srgbClr val="0000FF"/>
                </a:solidFill>
                <a:ea typeface="ＭＳ ゴシック" pitchFamily="49" charset="-128"/>
              </a:rPr>
              <a:t>x</a:t>
            </a:r>
            <a:endParaRPr lang="en-US" altLang="ja-JP" sz="2800" baseline="-25000" dirty="0">
              <a:solidFill>
                <a:srgbClr val="0000FF"/>
              </a:solidFill>
              <a:latin typeface="Arial" charset="0"/>
              <a:ea typeface="ＭＳ ゴシック" pitchFamily="49" charset="-128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580795" y="4206875"/>
            <a:ext cx="25625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光子の運動量</a:t>
            </a:r>
            <a:endParaRPr lang="en-US" altLang="ja-JP" sz="28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lang="en-US" altLang="ja-JP" sz="2800" i="1" dirty="0" smtClean="0">
                <a:solidFill>
                  <a:srgbClr val="FF0000"/>
                </a:solidFill>
                <a:ea typeface="ＭＳ ゴシック" pitchFamily="49" charset="-128"/>
              </a:rPr>
              <a:t>p </a:t>
            </a:r>
            <a:r>
              <a:rPr lang="en-US" altLang="ja-JP" sz="2800" dirty="0">
                <a:solidFill>
                  <a:srgbClr val="FF0000"/>
                </a:solidFill>
                <a:ea typeface="ＭＳ ゴシック" pitchFamily="49" charset="-128"/>
              </a:rPr>
              <a:t>=</a:t>
            </a:r>
            <a:r>
              <a:rPr lang="en-US" altLang="ja-JP" sz="2800" i="1" dirty="0" smtClean="0">
                <a:solidFill>
                  <a:srgbClr val="FF0000"/>
                </a:solidFill>
                <a:ea typeface="ＭＳ ゴシック" pitchFamily="49" charset="-128"/>
              </a:rPr>
              <a:t>h/</a:t>
            </a:r>
            <a:r>
              <a:rPr lang="en-US" altLang="ja-JP" sz="2800" i="1" dirty="0" smtClean="0">
                <a:solidFill>
                  <a:srgbClr val="FF0000"/>
                </a:solidFill>
                <a:latin typeface="Symbol" pitchFamily="18" charset="2"/>
                <a:ea typeface="ＭＳ ゴシック" pitchFamily="49" charset="-128"/>
              </a:rPr>
              <a:t>l</a:t>
            </a:r>
            <a:endParaRPr lang="en-US" altLang="ja-JP" sz="2800" i="1" dirty="0">
              <a:solidFill>
                <a:srgbClr val="FF0000"/>
              </a:solidFill>
              <a:latin typeface="Symbol" pitchFamily="18" charset="2"/>
              <a:ea typeface="ＭＳ ゴシック" pitchFamily="49" charset="-128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5951538" y="2889250"/>
            <a:ext cx="52863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951538" y="2041525"/>
            <a:ext cx="5270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6580188" y="1782763"/>
          <a:ext cx="393700" cy="493712"/>
        </p:xfrm>
        <a:graphic>
          <a:graphicData uri="http://schemas.openxmlformats.org/presentationml/2006/ole">
            <p:oleObj spid="_x0000_s219138" name="Equation" r:id="rId4" imgW="203040" imgH="253800" progId="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573838" y="2611438"/>
          <a:ext cx="446087" cy="493712"/>
        </p:xfrm>
        <a:graphic>
          <a:graphicData uri="http://schemas.openxmlformats.org/presentationml/2006/ole">
            <p:oleObj spid="_x0000_s219139" name="Equation" r:id="rId5" imgW="228600" imgH="253800" progId="">
              <p:embed/>
            </p:oleObj>
          </a:graphicData>
        </a:graphic>
      </p:graphicFrame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6084888" y="1916113"/>
            <a:ext cx="250825" cy="250825"/>
          </a:xfrm>
          <a:prstGeom prst="flowChartConnector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6084888" y="2746375"/>
            <a:ext cx="250825" cy="250825"/>
          </a:xfrm>
          <a:prstGeom prst="flowChartConnector">
            <a:avLst/>
          </a:prstGeom>
          <a:gradFill rotWithShape="0">
            <a:gsLst>
              <a:gs pos="0">
                <a:schemeClr val="accent1">
                  <a:gamma/>
                  <a:shade val="76078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84400" y="3062288"/>
            <a:ext cx="1676400" cy="762000"/>
            <a:chOff x="1371" y="1104"/>
            <a:chExt cx="1056" cy="480"/>
          </a:xfrm>
        </p:grpSpPr>
        <p:sp>
          <p:nvSpPr>
            <p:cNvPr id="49164" name="Freeform 12"/>
            <p:cNvSpPr>
              <a:spLocks/>
            </p:cNvSpPr>
            <p:nvPr/>
          </p:nvSpPr>
          <p:spPr bwMode="auto">
            <a:xfrm>
              <a:off x="1371" y="1104"/>
              <a:ext cx="960" cy="480"/>
            </a:xfrm>
            <a:custGeom>
              <a:avLst/>
              <a:gdLst/>
              <a:ahLst/>
              <a:cxnLst>
                <a:cxn ang="0">
                  <a:pos x="0" y="507"/>
                </a:cxn>
                <a:cxn ang="0">
                  <a:pos x="155" y="62"/>
                </a:cxn>
                <a:cxn ang="0">
                  <a:pos x="346" y="751"/>
                </a:cxn>
                <a:cxn ang="0">
                  <a:pos x="590" y="58"/>
                </a:cxn>
                <a:cxn ang="0">
                  <a:pos x="834" y="739"/>
                </a:cxn>
                <a:cxn ang="0">
                  <a:pos x="1027" y="58"/>
                </a:cxn>
                <a:cxn ang="0">
                  <a:pos x="1182" y="393"/>
                </a:cxn>
                <a:cxn ang="0">
                  <a:pos x="1362" y="457"/>
                </a:cxn>
                <a:cxn ang="0">
                  <a:pos x="1452" y="457"/>
                </a:cxn>
              </a:cxnLst>
              <a:rect l="0" t="0" r="r" b="b"/>
              <a:pathLst>
                <a:path w="1452" h="752">
                  <a:moveTo>
                    <a:pt x="0" y="507"/>
                  </a:moveTo>
                  <a:cubicBezTo>
                    <a:pt x="44" y="259"/>
                    <a:pt x="97" y="21"/>
                    <a:pt x="155" y="62"/>
                  </a:cubicBezTo>
                  <a:cubicBezTo>
                    <a:pt x="213" y="103"/>
                    <a:pt x="274" y="752"/>
                    <a:pt x="346" y="751"/>
                  </a:cubicBezTo>
                  <a:cubicBezTo>
                    <a:pt x="418" y="750"/>
                    <a:pt x="509" y="60"/>
                    <a:pt x="590" y="58"/>
                  </a:cubicBezTo>
                  <a:cubicBezTo>
                    <a:pt x="671" y="56"/>
                    <a:pt x="761" y="739"/>
                    <a:pt x="834" y="739"/>
                  </a:cubicBezTo>
                  <a:cubicBezTo>
                    <a:pt x="907" y="739"/>
                    <a:pt x="969" y="116"/>
                    <a:pt x="1027" y="58"/>
                  </a:cubicBezTo>
                  <a:cubicBezTo>
                    <a:pt x="1085" y="0"/>
                    <a:pt x="1126" y="327"/>
                    <a:pt x="1182" y="393"/>
                  </a:cubicBezTo>
                  <a:cubicBezTo>
                    <a:pt x="1238" y="459"/>
                    <a:pt x="1317" y="446"/>
                    <a:pt x="1362" y="457"/>
                  </a:cubicBezTo>
                  <a:cubicBezTo>
                    <a:pt x="1407" y="468"/>
                    <a:pt x="1433" y="457"/>
                    <a:pt x="1452" y="457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2302" y="1392"/>
              <a:ext cx="1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5156200" y="3556000"/>
            <a:ext cx="89217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>
            <a:off x="6032500" y="3367088"/>
            <a:ext cx="376238" cy="376237"/>
          </a:xfrm>
          <a:prstGeom prst="flowChartConnector">
            <a:avLst/>
          </a:prstGeom>
          <a:gradFill rotWithShape="0">
            <a:gsLst>
              <a:gs pos="0">
                <a:schemeClr val="accent1">
                  <a:gamma/>
                  <a:shade val="7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5435600" y="1752600"/>
            <a:ext cx="1692275" cy="1447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7460137" y="2781300"/>
            <a:ext cx="1338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（電子状態）</a:t>
            </a:r>
            <a:endParaRPr lang="ja-JP" altLang="en-US" dirty="0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5535613" y="3001963"/>
            <a:ext cx="484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i="1" dirty="0" err="1">
                <a:solidFill>
                  <a:srgbClr val="7030A0"/>
                </a:solidFill>
                <a:ea typeface="ＭＳ ゴシック" pitchFamily="49" charset="-128"/>
              </a:rPr>
              <a:t>v</a:t>
            </a:r>
            <a:r>
              <a:rPr lang="en-US" altLang="ja-JP" sz="3200" i="1" baseline="-25000" dirty="0" err="1">
                <a:solidFill>
                  <a:srgbClr val="7030A0"/>
                </a:solidFill>
                <a:ea typeface="ＭＳ ゴシック" pitchFamily="49" charset="-128"/>
              </a:rPr>
              <a:t>x</a:t>
            </a:r>
            <a:endParaRPr lang="en-US" altLang="ja-JP" sz="3200" i="1" baseline="-25000" dirty="0">
              <a:solidFill>
                <a:srgbClr val="7030A0"/>
              </a:solidFill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600" dirty="0" smtClean="0">
                <a:solidFill>
                  <a:schemeClr val="accent2"/>
                </a:solidFill>
              </a:rPr>
              <a:t>レーザー冷却</a:t>
            </a:r>
            <a:r>
              <a:rPr lang="en-US" altLang="ja-JP" sz="3600" dirty="0" smtClean="0">
                <a:solidFill>
                  <a:schemeClr val="accent2"/>
                </a:solidFill>
              </a:rPr>
              <a:t>:</a:t>
            </a:r>
            <a:r>
              <a:rPr lang="ja-JP" altLang="en-US" sz="3600" dirty="0" smtClean="0">
                <a:solidFill>
                  <a:schemeClr val="accent2"/>
                </a:solidFill>
              </a:rPr>
              <a:t/>
            </a:r>
            <a:br>
              <a:rPr lang="ja-JP" altLang="en-US" sz="3600" dirty="0" smtClean="0">
                <a:solidFill>
                  <a:schemeClr val="accent2"/>
                </a:solidFill>
              </a:rPr>
            </a:br>
            <a:r>
              <a:rPr lang="en-US" altLang="ja-JP" sz="3100" dirty="0" smtClean="0">
                <a:solidFill>
                  <a:schemeClr val="accent2"/>
                </a:solidFill>
              </a:rPr>
              <a:t>Momentum exchange between atom and photon</a:t>
            </a:r>
            <a:endParaRPr lang="ja-JP" altLang="en-US" sz="3100" dirty="0">
              <a:solidFill>
                <a:schemeClr val="accent2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214942" y="4016011"/>
            <a:ext cx="2568595" cy="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ja-JP" altLang="en-US" sz="2800" dirty="0" smtClean="0">
                <a:solidFill>
                  <a:srgbClr val="0000FF"/>
                </a:solidFill>
                <a:latin typeface="Arial" charset="0"/>
                <a:ea typeface="ＭＳ ゴシック" pitchFamily="49" charset="-128"/>
              </a:rPr>
              <a:t>原子の運動量</a:t>
            </a:r>
            <a:endParaRPr lang="en-US" altLang="ja-JP" sz="2800" dirty="0" smtClean="0">
              <a:solidFill>
                <a:srgbClr val="0000FF"/>
              </a:solidFill>
              <a:latin typeface="Arial" charset="0"/>
              <a:ea typeface="ＭＳ ゴシック" pitchFamily="49" charset="-128"/>
            </a:endParaRPr>
          </a:p>
          <a:p>
            <a:pPr algn="just"/>
            <a:r>
              <a:rPr lang="en-US" altLang="ja-JP" sz="2800" i="1" dirty="0" smtClean="0">
                <a:solidFill>
                  <a:srgbClr val="0000FF"/>
                </a:solidFill>
                <a:ea typeface="ＭＳ ゴシック" pitchFamily="49" charset="-128"/>
              </a:rPr>
              <a:t>p</a:t>
            </a:r>
            <a:r>
              <a:rPr lang="en-US" altLang="ja-JP" sz="2800" i="1" dirty="0">
                <a:solidFill>
                  <a:srgbClr val="0000FF"/>
                </a:solidFill>
                <a:ea typeface="ＭＳ ゴシック" pitchFamily="49" charset="-128"/>
              </a:rPr>
              <a:t>’</a:t>
            </a:r>
            <a:r>
              <a:rPr lang="en-US" altLang="ja-JP" sz="2800" dirty="0">
                <a:solidFill>
                  <a:srgbClr val="0000FF"/>
                </a:solidFill>
                <a:ea typeface="ＭＳ ゴシック" pitchFamily="49" charset="-128"/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ea typeface="ＭＳ ゴシック" pitchFamily="49" charset="-128"/>
              </a:rPr>
              <a:t>= </a:t>
            </a:r>
            <a:r>
              <a:rPr lang="en-US" altLang="ja-JP" sz="2800" i="1" dirty="0" err="1" smtClean="0">
                <a:solidFill>
                  <a:srgbClr val="0000FF"/>
                </a:solidFill>
              </a:rPr>
              <a:t>mv</a:t>
            </a:r>
            <a:r>
              <a:rPr lang="en-US" altLang="ja-JP" sz="2800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altLang="ja-JP" sz="2800" i="1" baseline="-25000" dirty="0" smtClean="0">
                <a:solidFill>
                  <a:schemeClr val="accent2"/>
                </a:solidFill>
              </a:rPr>
              <a:t>  </a:t>
            </a:r>
            <a:r>
              <a:rPr lang="en-US" altLang="ja-JP" sz="2800" dirty="0" smtClean="0">
                <a:solidFill>
                  <a:srgbClr val="FF0000"/>
                </a:solidFill>
              </a:rPr>
              <a:t>- 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h</a:t>
            </a:r>
            <a:r>
              <a:rPr lang="en-US" altLang="ja-JP" sz="2800" dirty="0" smtClean="0">
                <a:solidFill>
                  <a:srgbClr val="FF0000"/>
                </a:solidFill>
              </a:rPr>
              <a:t>/</a:t>
            </a:r>
            <a:r>
              <a:rPr lang="en-US" altLang="ja-JP" sz="2800" i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endParaRPr lang="en-US" altLang="ja-JP" sz="2800" i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916683" y="3292492"/>
            <a:ext cx="2083945" cy="59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ja-JP" altLang="en-US" sz="2800" dirty="0" smtClean="0">
                <a:solidFill>
                  <a:srgbClr val="FF0000"/>
                </a:solidFill>
                <a:latin typeface="Symbol" pitchFamily="18" charset="2"/>
                <a:ea typeface="ＭＳ ゴシック" pitchFamily="49" charset="-128"/>
              </a:rPr>
              <a:t>光子の吸収</a:t>
            </a:r>
            <a:endParaRPr lang="en-US" altLang="ja-JP" sz="2800" dirty="0">
              <a:solidFill>
                <a:srgbClr val="FF0000"/>
              </a:solidFill>
              <a:latin typeface="Symbol" pitchFamily="18" charset="2"/>
              <a:ea typeface="ＭＳ ゴシック" pitchFamily="49" charset="-128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5148263" y="3557588"/>
            <a:ext cx="892175" cy="0"/>
          </a:xfrm>
          <a:prstGeom prst="line">
            <a:avLst/>
          </a:prstGeom>
          <a:noFill/>
          <a:ln w="57150">
            <a:pattFill prst="pct5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6024563" y="3368675"/>
            <a:ext cx="376237" cy="376238"/>
          </a:xfrm>
          <a:prstGeom prst="flowChartConnector">
            <a:avLst/>
          </a:prstGeom>
          <a:gradFill rotWithShape="0">
            <a:gsLst>
              <a:gs pos="0">
                <a:srgbClr val="FF6600">
                  <a:gamma/>
                  <a:shade val="76078"/>
                  <a:invGamma/>
                </a:srgbClr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H="1">
            <a:off x="5435600" y="3587750"/>
            <a:ext cx="6048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5951538" y="2889250"/>
            <a:ext cx="5270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5951538" y="2041525"/>
            <a:ext cx="5270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6580188" y="1782763"/>
          <a:ext cx="393700" cy="493712"/>
        </p:xfrm>
        <a:graphic>
          <a:graphicData uri="http://schemas.openxmlformats.org/presentationml/2006/ole">
            <p:oleObj spid="_x0000_s220162" name="Equation" r:id="rId4" imgW="203040" imgH="253800" progId="">
              <p:embed/>
            </p:oleObj>
          </a:graphicData>
        </a:graphic>
      </p:graphicFrame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6573838" y="2611438"/>
          <a:ext cx="446087" cy="493712"/>
        </p:xfrm>
        <a:graphic>
          <a:graphicData uri="http://schemas.openxmlformats.org/presentationml/2006/ole">
            <p:oleObj spid="_x0000_s220163" name="Equation" r:id="rId5" imgW="228600" imgH="253800" progId="">
              <p:embed/>
            </p:oleObj>
          </a:graphicData>
        </a:graphic>
      </p:graphicFrame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6084888" y="1916113"/>
            <a:ext cx="250825" cy="250825"/>
          </a:xfrm>
          <a:prstGeom prst="flowChartConnector">
            <a:avLst/>
          </a:prstGeom>
          <a:gradFill rotWithShape="0">
            <a:gsLst>
              <a:gs pos="0">
                <a:srgbClr val="FF6600">
                  <a:gamma/>
                  <a:shade val="76078"/>
                  <a:invGamma/>
                </a:srgbClr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6084888" y="2746375"/>
            <a:ext cx="250825" cy="250825"/>
          </a:xfrm>
          <a:prstGeom prst="flowChartConnector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5954" y="5071671"/>
            <a:ext cx="82280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800" dirty="0" smtClean="0">
                <a:ea typeface="ＭＳ ゴシック" pitchFamily="49" charset="-128"/>
              </a:rPr>
              <a:t>１光子の吸収による速度変化</a:t>
            </a:r>
            <a:r>
              <a:rPr lang="en-US" altLang="ja-JP" sz="2800" dirty="0" smtClean="0">
                <a:latin typeface="Symbol" pitchFamily="18" charset="2"/>
                <a:ea typeface="ＭＳ ゴシック" pitchFamily="49" charset="-128"/>
              </a:rPr>
              <a:t>:</a:t>
            </a:r>
            <a:r>
              <a:rPr lang="ja-JP" altLang="en-US" sz="2800" dirty="0">
                <a:latin typeface="Symbol" pitchFamily="18" charset="2"/>
                <a:ea typeface="ＭＳ ゴシック" pitchFamily="49" charset="-128"/>
              </a:rPr>
              <a:t>　　　　</a:t>
            </a:r>
          </a:p>
          <a:p>
            <a:r>
              <a:rPr lang="ja-JP" altLang="en-US" sz="2800" dirty="0">
                <a:latin typeface="Symbol" pitchFamily="18" charset="2"/>
                <a:ea typeface="ＭＳ ゴシック" pitchFamily="49" charset="-128"/>
              </a:rPr>
              <a:t>				</a:t>
            </a:r>
            <a:r>
              <a:rPr lang="en-US" altLang="ja-JP" sz="2800" dirty="0" err="1">
                <a:latin typeface="Symbol" pitchFamily="18" charset="2"/>
                <a:ea typeface="ＭＳ ゴシック" pitchFamily="49" charset="-128"/>
              </a:rPr>
              <a:t>D</a:t>
            </a:r>
            <a:r>
              <a:rPr lang="en-US" altLang="ja-JP" sz="2800" i="1" dirty="0" err="1">
                <a:ea typeface="ＭＳ ゴシック" pitchFamily="49" charset="-128"/>
              </a:rPr>
              <a:t>v</a:t>
            </a:r>
            <a:r>
              <a:rPr lang="en-US" altLang="ja-JP" sz="2800" i="1" baseline="-25000" dirty="0" err="1">
                <a:ea typeface="ＭＳ ゴシック" pitchFamily="49" charset="-128"/>
              </a:rPr>
              <a:t>x</a:t>
            </a:r>
            <a:r>
              <a:rPr lang="en-US" altLang="ja-JP" sz="2800" i="1" baseline="-25000" dirty="0">
                <a:ea typeface="ＭＳ ゴシック" pitchFamily="49" charset="-128"/>
              </a:rPr>
              <a:t> </a:t>
            </a:r>
            <a:r>
              <a:rPr lang="en-US" altLang="ja-JP" sz="2800" dirty="0">
                <a:latin typeface="Symbol" pitchFamily="18" charset="2"/>
                <a:ea typeface="ＭＳ ゴシック" pitchFamily="49" charset="-128"/>
              </a:rPr>
              <a:t>= </a:t>
            </a:r>
            <a:r>
              <a:rPr lang="en-US" altLang="ja-JP" sz="2800" i="1" dirty="0" err="1">
                <a:ea typeface="ＭＳ ゴシック" pitchFamily="49" charset="-128"/>
              </a:rPr>
              <a:t>v</a:t>
            </a:r>
            <a:r>
              <a:rPr lang="en-US" altLang="ja-JP" sz="2800" i="1" baseline="-25000" dirty="0" err="1">
                <a:ea typeface="ＭＳ ゴシック" pitchFamily="49" charset="-128"/>
              </a:rPr>
              <a:t>x</a:t>
            </a:r>
            <a:r>
              <a:rPr lang="en-US" altLang="ja-JP" sz="2800" i="1" dirty="0" err="1">
                <a:ea typeface="ＭＳ ゴシック" pitchFamily="49" charset="-128"/>
              </a:rPr>
              <a:t>’</a:t>
            </a:r>
            <a:r>
              <a:rPr lang="en-US" altLang="ja-JP" sz="2800" dirty="0" err="1">
                <a:ea typeface="ＭＳ ゴシック" pitchFamily="49" charset="-128"/>
              </a:rPr>
              <a:t>-</a:t>
            </a:r>
            <a:r>
              <a:rPr lang="en-US" altLang="ja-JP" sz="2800" i="1" dirty="0" err="1">
                <a:ea typeface="ＭＳ ゴシック" pitchFamily="49" charset="-128"/>
              </a:rPr>
              <a:t>v</a:t>
            </a:r>
            <a:r>
              <a:rPr lang="en-US" altLang="ja-JP" sz="2800" i="1" baseline="-25000" dirty="0" err="1">
                <a:ea typeface="ＭＳ ゴシック" pitchFamily="49" charset="-128"/>
              </a:rPr>
              <a:t>x</a:t>
            </a:r>
            <a:r>
              <a:rPr lang="en-US" altLang="ja-JP" sz="2800" i="1" dirty="0">
                <a:ea typeface="ＭＳ ゴシック" pitchFamily="49" charset="-128"/>
              </a:rPr>
              <a:t> </a:t>
            </a:r>
            <a:r>
              <a:rPr lang="en-US" altLang="ja-JP" sz="2800" dirty="0">
                <a:latin typeface="Symbol" pitchFamily="18" charset="2"/>
                <a:ea typeface="ＭＳ ゴシック" pitchFamily="49" charset="-128"/>
              </a:rPr>
              <a:t>= </a:t>
            </a:r>
            <a:r>
              <a:rPr lang="en-US" altLang="ja-JP" sz="2800" dirty="0">
                <a:ea typeface="ＭＳ ゴシック" pitchFamily="49" charset="-128"/>
              </a:rPr>
              <a:t>(</a:t>
            </a:r>
            <a:r>
              <a:rPr lang="en-US" altLang="ja-JP" sz="2800" i="1" dirty="0">
                <a:solidFill>
                  <a:srgbClr val="FF0000"/>
                </a:solidFill>
                <a:ea typeface="ＭＳ ゴシック" pitchFamily="49" charset="-128"/>
              </a:rPr>
              <a:t>h</a:t>
            </a:r>
            <a:r>
              <a:rPr lang="en-US" altLang="ja-JP" sz="2800" dirty="0">
                <a:solidFill>
                  <a:srgbClr val="FF0000"/>
                </a:solidFill>
                <a:latin typeface="Symbol" pitchFamily="18" charset="2"/>
                <a:ea typeface="ＭＳ ゴシック" pitchFamily="49" charset="-128"/>
              </a:rPr>
              <a:t>/</a:t>
            </a:r>
            <a:r>
              <a:rPr lang="en-US" altLang="ja-JP" sz="2800" i="1" dirty="0">
                <a:solidFill>
                  <a:srgbClr val="FF0000"/>
                </a:solidFill>
                <a:latin typeface="Symbol" pitchFamily="18" charset="2"/>
                <a:ea typeface="ＭＳ ゴシック" pitchFamily="49" charset="-128"/>
              </a:rPr>
              <a:t>l</a:t>
            </a:r>
            <a:r>
              <a:rPr lang="en-US" altLang="ja-JP" sz="2800" dirty="0">
                <a:ea typeface="ＭＳ ゴシック" pitchFamily="49" charset="-128"/>
              </a:rPr>
              <a:t>)/</a:t>
            </a:r>
            <a:r>
              <a:rPr lang="en-US" altLang="ja-JP" sz="2800" i="1" dirty="0">
                <a:ea typeface="ＭＳ ゴシック" pitchFamily="49" charset="-128"/>
              </a:rPr>
              <a:t>m</a:t>
            </a:r>
            <a:r>
              <a:rPr lang="en-US" altLang="ja-JP" sz="2800" dirty="0">
                <a:latin typeface="Symbol" pitchFamily="18" charset="2"/>
                <a:ea typeface="ＭＳ ゴシック" pitchFamily="49" charset="-128"/>
              </a:rPr>
              <a:t>  ~</a:t>
            </a:r>
            <a:r>
              <a:rPr lang="en-US" altLang="ja-JP" sz="2800" dirty="0">
                <a:ea typeface="ＭＳ ゴシック" pitchFamily="49" charset="-128"/>
              </a:rPr>
              <a:t> cm/s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altLang="ja-JP" sz="2800" i="1" dirty="0" smtClean="0">
                <a:ea typeface="ＭＳ ゴシック" pitchFamily="49" charset="-128"/>
              </a:rPr>
              <a:t>N </a:t>
            </a:r>
            <a:r>
              <a:rPr lang="ja-JP" altLang="en-US" sz="2800" dirty="0" smtClean="0">
                <a:ea typeface="ＭＳ ゴシック" pitchFamily="49" charset="-128"/>
              </a:rPr>
              <a:t>光子の吸収放出</a:t>
            </a:r>
            <a:r>
              <a:rPr lang="en-US" altLang="ja-JP" sz="2800" dirty="0" smtClean="0">
                <a:ea typeface="ＭＳ ゴシック" pitchFamily="49" charset="-128"/>
              </a:rPr>
              <a:t>: </a:t>
            </a:r>
          </a:p>
          <a:p>
            <a:pPr lvl="1"/>
            <a:r>
              <a:rPr lang="en-US" altLang="ja-JP" sz="2800" i="1" dirty="0" smtClean="0">
                <a:latin typeface="Symbol" pitchFamily="18" charset="2"/>
                <a:ea typeface="ＭＳ ゴシック" pitchFamily="49" charset="-128"/>
              </a:rPr>
              <a:t>			</a:t>
            </a:r>
            <a:r>
              <a:rPr lang="en-US" altLang="ja-JP" sz="2800" i="1" dirty="0" err="1" smtClean="0">
                <a:latin typeface="Symbol" pitchFamily="18" charset="2"/>
                <a:ea typeface="ＭＳ ゴシック" pitchFamily="49" charset="-128"/>
              </a:rPr>
              <a:t>N</a:t>
            </a:r>
            <a:r>
              <a:rPr lang="en-US" altLang="ja-JP" sz="2800" dirty="0" err="1" smtClean="0">
                <a:latin typeface="Symbol" pitchFamily="18" charset="2"/>
                <a:ea typeface="ＭＳ ゴシック" pitchFamily="49" charset="-128"/>
              </a:rPr>
              <a:t>D</a:t>
            </a:r>
            <a:r>
              <a:rPr lang="en-US" altLang="ja-JP" sz="2800" i="1" dirty="0" err="1" smtClean="0">
                <a:ea typeface="ＭＳ ゴシック" pitchFamily="49" charset="-128"/>
              </a:rPr>
              <a:t>v</a:t>
            </a:r>
            <a:r>
              <a:rPr lang="en-US" altLang="ja-JP" sz="2800" i="1" baseline="-25000" dirty="0" err="1" smtClean="0">
                <a:ea typeface="ＭＳ ゴシック" pitchFamily="49" charset="-128"/>
              </a:rPr>
              <a:t>x</a:t>
            </a:r>
            <a:r>
              <a:rPr lang="en-US" altLang="ja-JP" sz="2800" i="1" baseline="-25000" dirty="0" smtClean="0">
                <a:ea typeface="ＭＳ ゴシック" pitchFamily="49" charset="-128"/>
              </a:rPr>
              <a:t> </a:t>
            </a:r>
            <a:r>
              <a:rPr lang="en-US" altLang="ja-JP" sz="2800" dirty="0">
                <a:latin typeface="Symbol" pitchFamily="18" charset="2"/>
                <a:ea typeface="ＭＳ ゴシック" pitchFamily="49" charset="-128"/>
              </a:rPr>
              <a:t>= </a:t>
            </a:r>
            <a:r>
              <a:rPr lang="en-US" altLang="ja-JP" sz="2800" i="1" dirty="0"/>
              <a:t>N</a:t>
            </a:r>
            <a:r>
              <a:rPr lang="en-US" altLang="ja-JP" sz="2800" b="1" dirty="0"/>
              <a:t> </a:t>
            </a:r>
            <a:r>
              <a:rPr lang="en-US" altLang="ja-JP" sz="2800" dirty="0">
                <a:ea typeface="ＭＳ ゴシック" pitchFamily="49" charset="-128"/>
              </a:rPr>
              <a:t>(</a:t>
            </a:r>
            <a:r>
              <a:rPr lang="en-US" altLang="ja-JP" sz="2800" i="1" dirty="0">
                <a:ea typeface="ＭＳ ゴシック" pitchFamily="49" charset="-128"/>
              </a:rPr>
              <a:t>h</a:t>
            </a:r>
            <a:r>
              <a:rPr lang="en-US" altLang="ja-JP" sz="2800" dirty="0">
                <a:latin typeface="Symbol" pitchFamily="18" charset="2"/>
                <a:ea typeface="ＭＳ ゴシック" pitchFamily="49" charset="-128"/>
              </a:rPr>
              <a:t>/</a:t>
            </a:r>
            <a:r>
              <a:rPr lang="en-US" altLang="ja-JP" sz="2800" i="1" dirty="0">
                <a:latin typeface="Symbol" pitchFamily="18" charset="2"/>
                <a:ea typeface="ＭＳ ゴシック" pitchFamily="49" charset="-128"/>
              </a:rPr>
              <a:t>l</a:t>
            </a:r>
            <a:r>
              <a:rPr lang="en-US" altLang="ja-JP" sz="2800" dirty="0">
                <a:ea typeface="ＭＳ ゴシック" pitchFamily="49" charset="-128"/>
              </a:rPr>
              <a:t>)/</a:t>
            </a:r>
            <a:r>
              <a:rPr lang="en-US" altLang="ja-JP" sz="2800" i="1" dirty="0">
                <a:ea typeface="ＭＳ ゴシック" pitchFamily="49" charset="-128"/>
              </a:rPr>
              <a:t>m</a:t>
            </a:r>
            <a:r>
              <a:rPr lang="en-US" altLang="ja-JP" sz="2800" dirty="0">
                <a:latin typeface="Symbol" pitchFamily="18" charset="2"/>
                <a:ea typeface="ＭＳ ゴシック" pitchFamily="49" charset="-128"/>
              </a:rPr>
              <a:t> </a:t>
            </a:r>
            <a:r>
              <a:rPr lang="en-US" altLang="ja-JP" sz="2800" dirty="0" smtClean="0">
                <a:latin typeface="Symbol" pitchFamily="18" charset="2"/>
                <a:ea typeface="ＭＳ ゴシック" pitchFamily="49" charset="-128"/>
              </a:rPr>
              <a:t>~</a:t>
            </a:r>
            <a:r>
              <a:rPr lang="en-US" altLang="ja-JP" sz="2800" dirty="0" smtClean="0">
                <a:ea typeface="ＭＳ ゴシック" pitchFamily="49" charset="-128"/>
              </a:rPr>
              <a:t> </a:t>
            </a:r>
            <a:r>
              <a:rPr lang="en-US" altLang="ja-JP" sz="2800" dirty="0">
                <a:ea typeface="ＭＳ ゴシック" pitchFamily="49" charset="-128"/>
              </a:rPr>
              <a:t>100 m/s @ </a:t>
            </a:r>
            <a:r>
              <a:rPr lang="en-US" altLang="ja-JP" sz="2800" i="1" dirty="0"/>
              <a:t>N</a:t>
            </a:r>
            <a:r>
              <a:rPr lang="en-US" altLang="ja-JP" sz="2800" dirty="0"/>
              <a:t>=10</a:t>
            </a:r>
            <a:r>
              <a:rPr lang="en-US" altLang="ja-JP" sz="2800" baseline="30000" dirty="0"/>
              <a:t>4</a:t>
            </a:r>
            <a:endParaRPr lang="en-US" altLang="ja-JP" sz="2800" i="1" baseline="30000" dirty="0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5435600" y="1752600"/>
            <a:ext cx="1692275" cy="1447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H="1" flipV="1">
            <a:off x="6210300" y="2181225"/>
            <a:ext cx="0" cy="533400"/>
          </a:xfrm>
          <a:prstGeom prst="line">
            <a:avLst/>
          </a:prstGeom>
          <a:noFill/>
          <a:ln w="76200" cmpd="dbl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562600" y="3581400"/>
            <a:ext cx="619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FF0000"/>
                </a:solidFill>
              </a:rPr>
              <a:t>v</a:t>
            </a:r>
            <a:r>
              <a:rPr lang="en-US" altLang="ja-JP" sz="3200" i="1" baseline="-25000">
                <a:solidFill>
                  <a:srgbClr val="FF0000"/>
                </a:solidFill>
              </a:rPr>
              <a:t>x</a:t>
            </a:r>
            <a:r>
              <a:rPr lang="en-US" altLang="ja-JP" sz="3200" i="1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7460138" y="2781300"/>
            <a:ext cx="1338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（電子状態）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 autoUpdateAnimBg="0"/>
      <p:bldP spid="512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72" name="Object 24"/>
          <p:cNvGraphicFramePr>
            <a:graphicFrameLocks noChangeAspect="1"/>
          </p:cNvGraphicFramePr>
          <p:nvPr/>
        </p:nvGraphicFramePr>
        <p:xfrm>
          <a:off x="609600" y="3429000"/>
          <a:ext cx="7045325" cy="2338388"/>
        </p:xfrm>
        <a:graphic>
          <a:graphicData uri="http://schemas.openxmlformats.org/presentationml/2006/ole">
            <p:oleObj spid="_x0000_s221189" name="Equation" r:id="rId4" imgW="3860640" imgH="1282680" progId="">
              <p:embed/>
            </p:oleObj>
          </a:graphicData>
        </a:graphic>
      </p:graphicFrame>
      <p:sp>
        <p:nvSpPr>
          <p:cNvPr id="53250" name="AutoShape 2"/>
          <p:cNvSpPr>
            <a:spLocks noChangeArrowheads="1"/>
          </p:cNvSpPr>
          <p:nvPr/>
        </p:nvSpPr>
        <p:spPr bwMode="auto">
          <a:xfrm rot="5390110" flipH="1">
            <a:off x="1526382" y="2242344"/>
            <a:ext cx="527050" cy="1100137"/>
          </a:xfrm>
          <a:prstGeom prst="can">
            <a:avLst>
              <a:gd name="adj" fmla="val 52184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 rot="16171369" flipH="1">
            <a:off x="3494881" y="1158082"/>
            <a:ext cx="498475" cy="3240088"/>
          </a:xfrm>
          <a:prstGeom prst="flowChartExtract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21577687" flipH="1">
            <a:off x="6796289" y="2613577"/>
            <a:ext cx="1009650" cy="303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3366FF"/>
              </a:gs>
              <a:gs pos="100000">
                <a:srgbClr val="FFFF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>
            <a:flatTx/>
          </a:bodyPr>
          <a:lstStyle/>
          <a:p>
            <a:endParaRPr lang="ja-JP" alt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59092" y="161266"/>
            <a:ext cx="57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smtClean="0"/>
              <a:t>レーザー光による熱原子の減速</a:t>
            </a:r>
            <a:endParaRPr lang="ja-JP" altLang="en-US" sz="3200" dirty="0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95513" y="1520825"/>
            <a:ext cx="1484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原子オーブン</a:t>
            </a:r>
            <a:endParaRPr lang="ja-JP" altLang="en-US" dirty="0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3924300" y="2817813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4789488" y="2889250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4645025" y="2817813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4213225" y="2817813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4141788" y="2673350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4645025" y="2673350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4500563" y="2744788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4681538" y="27098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V="1">
            <a:off x="4824413" y="2889250"/>
            <a:ext cx="252412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4537075" y="2781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4176713" y="2673350"/>
            <a:ext cx="360362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3960813" y="2852738"/>
            <a:ext cx="215900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3743325" y="1501681"/>
            <a:ext cx="1403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dirty="0" smtClean="0"/>
              <a:t>原子の速度</a:t>
            </a:r>
            <a:endParaRPr lang="ja-JP" altLang="en-US" dirty="0"/>
          </a:p>
        </p:txBody>
      </p:sp>
      <p:graphicFrame>
        <p:nvGraphicFramePr>
          <p:cNvPr id="53268" name="Object 20"/>
          <p:cNvGraphicFramePr>
            <a:graphicFrameLocks noChangeAspect="1"/>
          </p:cNvGraphicFramePr>
          <p:nvPr/>
        </p:nvGraphicFramePr>
        <p:xfrm>
          <a:off x="4176713" y="2024063"/>
          <a:ext cx="1692275" cy="458787"/>
        </p:xfrm>
        <a:graphic>
          <a:graphicData uri="http://schemas.openxmlformats.org/presentationml/2006/ole">
            <p:oleObj spid="_x0000_s221186" name="Equation" r:id="rId5" imgW="749160" imgH="203040" progId="">
              <p:embed/>
            </p:oleObj>
          </a:graphicData>
        </a:graphic>
      </p:graphicFrame>
      <p:graphicFrame>
        <p:nvGraphicFramePr>
          <p:cNvPr id="53269" name="Object 21"/>
          <p:cNvGraphicFramePr>
            <a:graphicFrameLocks noChangeAspect="1"/>
          </p:cNvGraphicFramePr>
          <p:nvPr/>
        </p:nvGraphicFramePr>
        <p:xfrm>
          <a:off x="1223963" y="1989138"/>
          <a:ext cx="1331912" cy="419100"/>
        </p:xfrm>
        <a:graphic>
          <a:graphicData uri="http://schemas.openxmlformats.org/presentationml/2006/ole">
            <p:oleObj spid="_x0000_s221187" name="Equation" r:id="rId6" imgW="647640" imgH="203040" progId="">
              <p:embed/>
            </p:oleObj>
          </a:graphicData>
        </a:graphic>
      </p:graphicFrame>
      <p:graphicFrame>
        <p:nvGraphicFramePr>
          <p:cNvPr id="53270" name="Object 22"/>
          <p:cNvGraphicFramePr>
            <a:graphicFrameLocks noChangeAspect="1"/>
          </p:cNvGraphicFramePr>
          <p:nvPr/>
        </p:nvGraphicFramePr>
        <p:xfrm>
          <a:off x="5651500" y="657225"/>
          <a:ext cx="1631950" cy="684213"/>
        </p:xfrm>
        <a:graphic>
          <a:graphicData uri="http://schemas.openxmlformats.org/presentationml/2006/ole">
            <p:oleObj spid="_x0000_s221188" name="数式" r:id="rId7" imgW="939600" imgH="393480" progId="">
              <p:embed/>
            </p:oleObj>
          </a:graphicData>
        </a:graphic>
      </p:graphicFrame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6357950" y="4071942"/>
            <a:ext cx="12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大きな減速</a:t>
            </a:r>
            <a:endParaRPr lang="ja-JP" altLang="en-US" dirty="0"/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183826" y="4437063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停止時間</a:t>
            </a:r>
            <a:endParaRPr lang="ja-JP" altLang="en-US" dirty="0"/>
          </a:p>
        </p:txBody>
      </p:sp>
      <p:sp>
        <p:nvSpPr>
          <p:cNvPr id="53275" name="AutoShape 27"/>
          <p:cNvSpPr>
            <a:spLocks noChangeArrowheads="1"/>
          </p:cNvSpPr>
          <p:nvPr/>
        </p:nvSpPr>
        <p:spPr bwMode="auto">
          <a:xfrm>
            <a:off x="576263" y="1376363"/>
            <a:ext cx="7956550" cy="1873250"/>
          </a:xfrm>
          <a:prstGeom prst="flowChartAlternateProcess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flipH="1">
            <a:off x="5327650" y="1233488"/>
            <a:ext cx="93662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6415113" y="1782537"/>
            <a:ext cx="1800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dirty="0" smtClean="0"/>
              <a:t>原子に共鳴したレーザー光</a:t>
            </a:r>
            <a:endParaRPr lang="ja-JP" altLang="en-US" dirty="0"/>
          </a:p>
        </p:txBody>
      </p:sp>
      <p:grpSp>
        <p:nvGrpSpPr>
          <p:cNvPr id="2" name="グループ化 43"/>
          <p:cNvGrpSpPr/>
          <p:nvPr/>
        </p:nvGrpSpPr>
        <p:grpSpPr>
          <a:xfrm>
            <a:off x="323850" y="5049838"/>
            <a:ext cx="4427538" cy="792162"/>
            <a:chOff x="323850" y="5049838"/>
            <a:chExt cx="4427538" cy="792162"/>
          </a:xfrm>
        </p:grpSpPr>
        <p:sp>
          <p:nvSpPr>
            <p:cNvPr id="53274" name="Text Box 26"/>
            <p:cNvSpPr txBox="1">
              <a:spLocks noChangeArrowheads="1"/>
            </p:cNvSpPr>
            <p:nvPr/>
          </p:nvSpPr>
          <p:spPr bwMode="auto">
            <a:xfrm>
              <a:off x="3188338" y="5224787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dirty="0" smtClean="0"/>
                <a:t>停止距離</a:t>
              </a:r>
              <a:endParaRPr lang="ja-JP" altLang="en-US" dirty="0"/>
            </a:p>
          </p:txBody>
        </p:sp>
        <p:sp>
          <p:nvSpPr>
            <p:cNvPr id="53278" name="AutoShape 30"/>
            <p:cNvSpPr>
              <a:spLocks noChangeArrowheads="1"/>
            </p:cNvSpPr>
            <p:nvPr/>
          </p:nvSpPr>
          <p:spPr bwMode="auto">
            <a:xfrm>
              <a:off x="323850" y="5049838"/>
              <a:ext cx="4427538" cy="79216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1332703" y="6092825"/>
            <a:ext cx="7090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accent2"/>
                </a:solidFill>
              </a:rPr>
              <a:t>小さな真空槽内で熱原子の運動を止めることができる</a:t>
            </a:r>
            <a:endParaRPr lang="ja-JP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107950" y="115888"/>
            <a:ext cx="8610600" cy="12192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3200" b="1" dirty="0" smtClean="0">
                <a:solidFill>
                  <a:srgbClr val="FFFFCC"/>
                </a:solidFill>
                <a:latin typeface="ＭＳ Ｐゴシック" pitchFamily="50" charset="-128"/>
              </a:rPr>
              <a:t>Laser cooling and trapping of atomic gas</a:t>
            </a:r>
            <a:endParaRPr lang="ja-JP" altLang="en-US" sz="3200" b="1" u="sng" dirty="0">
              <a:solidFill>
                <a:srgbClr val="FFFFCC"/>
              </a:solidFill>
              <a:latin typeface="ＭＳ Ｐゴシック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ＭＳ Ｐゴシック" pitchFamily="50" charset="-128"/>
              </a:rPr>
              <a:t>・ 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itchFamily="50" charset="-128"/>
              </a:rPr>
              <a:t>Manipulation of atomic motion with photon momentum</a:t>
            </a:r>
            <a:endParaRPr lang="ja-JP" altLang="en-US" dirty="0">
              <a:solidFill>
                <a:schemeClr val="bg1"/>
              </a:solidFill>
              <a:latin typeface="ＭＳ Ｐゴシック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ＭＳ Ｐゴシック" pitchFamily="50" charset="-128"/>
              </a:rPr>
              <a:t>・ 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itchFamily="50" charset="-128"/>
              </a:rPr>
              <a:t>T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itchFamily="50" charset="-128"/>
              </a:rPr>
              <a:t>～</a:t>
            </a:r>
            <a:r>
              <a:rPr lang="en-US" altLang="ja-JP" dirty="0">
                <a:solidFill>
                  <a:schemeClr val="bg1"/>
                </a:solidFill>
                <a:latin typeface="ＭＳ Ｐゴシック" pitchFamily="50" charset="-128"/>
              </a:rPr>
              <a:t>10</a:t>
            </a:r>
            <a:r>
              <a:rPr lang="en-US" altLang="ja-JP" baseline="30000" dirty="0">
                <a:solidFill>
                  <a:schemeClr val="bg1"/>
                </a:solidFill>
                <a:latin typeface="ＭＳ Ｐゴシック" pitchFamily="50" charset="-128"/>
              </a:rPr>
              <a:t>-6 </a:t>
            </a:r>
            <a:r>
              <a:rPr lang="en-US" altLang="ja-JP" dirty="0">
                <a:solidFill>
                  <a:schemeClr val="bg1"/>
                </a:solidFill>
                <a:latin typeface="ＭＳ Ｐゴシック" pitchFamily="50" charset="-128"/>
              </a:rPr>
              <a:t>K</a:t>
            </a:r>
            <a:r>
              <a:rPr lang="ja-JP" altLang="en-US" dirty="0" err="1" smtClean="0">
                <a:solidFill>
                  <a:schemeClr val="bg1"/>
                </a:solidFill>
                <a:latin typeface="ＭＳ Ｐゴシック" pitchFamily="50" charset="-128"/>
              </a:rPr>
              <a:t>，</a:t>
            </a:r>
            <a:r>
              <a:rPr lang="en-US" altLang="ja-JP" i="1" dirty="0" smtClean="0">
                <a:solidFill>
                  <a:schemeClr val="bg1"/>
                </a:solidFill>
                <a:latin typeface="ＭＳ Ｐゴシック" pitchFamily="50" charset="-128"/>
              </a:rPr>
              <a:t>n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itchFamily="50" charset="-128"/>
              </a:rPr>
              <a:t>～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itchFamily="50" charset="-128"/>
              </a:rPr>
              <a:t>10</a:t>
            </a:r>
            <a:r>
              <a:rPr lang="en-US" altLang="ja-JP" baseline="30000" dirty="0" smtClean="0">
                <a:solidFill>
                  <a:schemeClr val="bg1"/>
                </a:solidFill>
                <a:latin typeface="ＭＳ Ｐゴシック" pitchFamily="50" charset="-128"/>
              </a:rPr>
              <a:t>12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itchFamily="50" charset="-128"/>
              </a:rPr>
              <a:t>/cm</a:t>
            </a:r>
            <a:r>
              <a:rPr lang="en-US" altLang="ja-JP" baseline="30000" dirty="0" smtClean="0">
                <a:solidFill>
                  <a:schemeClr val="bg1"/>
                </a:solidFill>
                <a:latin typeface="ＭＳ Ｐゴシック" pitchFamily="50" charset="-128"/>
              </a:rPr>
              <a:t>3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itchFamily="50" charset="-128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latin typeface="ＭＳ Ｐゴシック" pitchFamily="50" charset="-128"/>
              </a:rPr>
              <a:t>ultracold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itchFamily="50" charset="-128"/>
              </a:rPr>
              <a:t> atoms</a:t>
            </a:r>
            <a:endParaRPr lang="ja-JP" altLang="en-US" dirty="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30749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0400" y="5249170"/>
            <a:ext cx="5943600" cy="1557069"/>
            <a:chOff x="0" y="1477"/>
            <a:chExt cx="1620" cy="1477"/>
          </a:xfrm>
        </p:grpSpPr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0" y="1477"/>
              <a:ext cx="1620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0" y="1477"/>
              <a:ext cx="1620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39675" bIns="26979"/>
            <a:lstStyle/>
            <a:p>
              <a:pPr algn="r"/>
              <a:r>
                <a:rPr lang="en-US" altLang="ja-JP" sz="2000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The Nobel Prize in Physics 2001</a:t>
              </a:r>
            </a:p>
            <a:p>
              <a:pPr algn="r"/>
              <a:r>
                <a:rPr lang="en-US" altLang="ja-JP" sz="2000" b="1" dirty="0">
                  <a:solidFill>
                    <a:srgbClr val="FFFF00"/>
                  </a:solidFill>
                  <a:latin typeface="Verdana" pitchFamily="34" charset="0"/>
                  <a:cs typeface="Arial" charset="0"/>
                </a:rPr>
                <a:t>E. A. Cornell, W. </a:t>
              </a:r>
              <a:r>
                <a:rPr lang="en-US" altLang="ja-JP" sz="2000" b="1" dirty="0" err="1">
                  <a:solidFill>
                    <a:srgbClr val="FFFF00"/>
                  </a:solidFill>
                  <a:latin typeface="Verdana" pitchFamily="34" charset="0"/>
                  <a:cs typeface="Arial" charset="0"/>
                </a:rPr>
                <a:t>Ketterle</a:t>
              </a:r>
              <a:r>
                <a:rPr lang="en-US" altLang="ja-JP" sz="2000" b="1" dirty="0">
                  <a:solidFill>
                    <a:srgbClr val="FFFF00"/>
                  </a:solidFill>
                  <a:latin typeface="Verdana" pitchFamily="34" charset="0"/>
                </a:rPr>
                <a:t>, C. E. </a:t>
              </a:r>
              <a:r>
                <a:rPr lang="en-US" altLang="ja-JP" sz="2000" b="1" dirty="0" err="1">
                  <a:solidFill>
                    <a:srgbClr val="FFFF00"/>
                  </a:solidFill>
                  <a:latin typeface="Verdana" pitchFamily="34" charset="0"/>
                </a:rPr>
                <a:t>Wieman</a:t>
              </a:r>
              <a:endParaRPr lang="en-US" altLang="ja-JP" sz="2000" b="1" dirty="0">
                <a:solidFill>
                  <a:srgbClr val="FFFF00"/>
                </a:solidFill>
                <a:latin typeface="Verdana" pitchFamily="34" charset="0"/>
              </a:endParaRPr>
            </a:p>
            <a:p>
              <a:pPr algn="r"/>
              <a:r>
                <a:rPr lang="en-US" altLang="ja-JP" sz="2000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"for the achievement of BEC in dilute gases of alkali atoms, and for early fundamental studies of the properties of the condensates"</a:t>
              </a:r>
              <a:endParaRPr lang="en-US" altLang="ja-JP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00400" y="4002088"/>
            <a:ext cx="5943600" cy="2667000"/>
            <a:chOff x="0" y="1477"/>
            <a:chExt cx="1620" cy="1477"/>
          </a:xfrm>
        </p:grpSpPr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0" y="1477"/>
              <a:ext cx="1620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0" y="1477"/>
              <a:ext cx="1620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39675" bIns="26979"/>
            <a:lstStyle/>
            <a:p>
              <a:pPr algn="r"/>
              <a:r>
                <a:rPr lang="en-US" altLang="ja-JP" sz="2000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The Nobel Prize in Physics 1997</a:t>
              </a:r>
            </a:p>
            <a:p>
              <a:pPr algn="r"/>
              <a:r>
                <a:rPr lang="en-US" altLang="ja-JP" sz="2000" b="1" dirty="0">
                  <a:solidFill>
                    <a:srgbClr val="FFFF00"/>
                  </a:solidFill>
                  <a:latin typeface="Verdana" pitchFamily="34" charset="0"/>
                  <a:cs typeface="Arial" charset="0"/>
                </a:rPr>
                <a:t>S. Chu , C. C-</a:t>
              </a:r>
              <a:r>
                <a:rPr lang="en-US" altLang="ja-JP" sz="2000" b="1" dirty="0" err="1">
                  <a:solidFill>
                    <a:srgbClr val="FFFF00"/>
                  </a:solidFill>
                  <a:latin typeface="Verdana" pitchFamily="34" charset="0"/>
                  <a:cs typeface="Arial" charset="0"/>
                </a:rPr>
                <a:t>Tannoudji</a:t>
              </a:r>
              <a:r>
                <a:rPr lang="en-US" altLang="ja-JP" sz="2000" b="1" dirty="0">
                  <a:solidFill>
                    <a:srgbClr val="FFFF00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ja-JP" sz="2000" b="1" dirty="0">
                  <a:solidFill>
                    <a:srgbClr val="FFFF00"/>
                  </a:solidFill>
                  <a:latin typeface="Verdana" pitchFamily="34" charset="0"/>
                </a:rPr>
                <a:t>, W. D. Phillips</a:t>
              </a:r>
            </a:p>
            <a:p>
              <a:pPr algn="r"/>
              <a:r>
                <a:rPr lang="en-US" altLang="ja-JP" sz="2000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"for development of methods to cool and trap atoms with laser light"</a:t>
              </a:r>
            </a:p>
            <a:p>
              <a:pPr algn="r"/>
              <a:endParaRPr lang="en-US" altLang="ja-JP" sz="2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4707172" y="4444779"/>
            <a:ext cx="3848431" cy="2226365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747423" y="4444779"/>
            <a:ext cx="3729162" cy="2218414"/>
          </a:xfrm>
          <a:prstGeom prst="roundRect">
            <a:avLst/>
          </a:prstGeom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73218" name="Picture 2" descr="C:\Users\Masao Takamoto\Desktop\周期表\periodic_table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743" y="846160"/>
            <a:ext cx="5229224" cy="3428432"/>
          </a:xfrm>
          <a:prstGeom prst="rect">
            <a:avLst/>
          </a:prstGeom>
          <a:noFill/>
        </p:spPr>
      </p:pic>
      <p:sp>
        <p:nvSpPr>
          <p:cNvPr id="4" name="Rectangle 109"/>
          <p:cNvSpPr txBox="1">
            <a:spLocks noChangeArrowheads="1"/>
          </p:cNvSpPr>
          <p:nvPr/>
        </p:nvSpPr>
        <p:spPr>
          <a:xfrm>
            <a:off x="228600" y="304800"/>
            <a:ext cx="8686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どの元素が精密分光に向いているか</a:t>
            </a:r>
            <a:r>
              <a:rPr kumimoji="1" lang="en-US" altLang="ja-JP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109706" y="1343777"/>
            <a:ext cx="300251" cy="2051318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46167" y="4825610"/>
            <a:ext cx="348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Ground state has an electronic spin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2518" y="5153158"/>
            <a:ext cx="309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Easy to manipulate with B-field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8912" y="5494116"/>
            <a:ext cx="362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Magnetic trapping &amp; Creation of BEC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>
            <a:stCxn id="22" idx="0"/>
            <a:endCxn id="5" idx="4"/>
          </p:cNvCxnSpPr>
          <p:nvPr/>
        </p:nvCxnSpPr>
        <p:spPr>
          <a:xfrm rot="16200000" flipV="1">
            <a:off x="1911076" y="3743851"/>
            <a:ext cx="1049684" cy="3521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2394079" y="1343774"/>
            <a:ext cx="300251" cy="205143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stCxn id="24" idx="0"/>
            <a:endCxn id="11" idx="4"/>
          </p:cNvCxnSpPr>
          <p:nvPr/>
        </p:nvCxnSpPr>
        <p:spPr>
          <a:xfrm rot="16200000" flipV="1">
            <a:off x="4063011" y="1876401"/>
            <a:ext cx="1049572" cy="40871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840228" y="4806285"/>
            <a:ext cx="349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Ground state has no electronic spin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67524" y="5120185"/>
            <a:ext cx="295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Immune to B-field fluctuation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04280" y="6161696"/>
            <a:ext cx="352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Suitable for precision measurement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59573" y="5485663"/>
            <a:ext cx="236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Spin flipping transition: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63631" y="5822529"/>
            <a:ext cx="326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</a:t>
            </a:r>
            <a:r>
              <a:rPr kumimoji="1" lang="en-US" altLang="ja-JP" dirty="0" smtClean="0"/>
              <a:t>eak </a:t>
            </a:r>
            <a:r>
              <a:rPr lang="en-US" altLang="ja-JP" dirty="0" smtClean="0"/>
              <a:t>transition = high resolution</a:t>
            </a:r>
            <a:endParaRPr lang="ja-JP" altLang="en-US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26545" y="4493873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Alkali metals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52097" y="4490849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Alkali earth metals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41147" y="5829258"/>
            <a:ext cx="338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Popular elements for laser cooling</a:t>
            </a:r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2398631" y="2372141"/>
            <a:ext cx="270000" cy="27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4917886" y="5867400"/>
            <a:ext cx="3677478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4917886" y="5899204"/>
            <a:ext cx="358803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Cooling on strong transition (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S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-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P</a:t>
            </a:r>
            <a:r>
              <a:rPr lang="en-US" altLang="ja-JP" baseline="-25000" dirty="0" smtClean="0"/>
              <a:t>1</a:t>
            </a:r>
            <a:r>
              <a:rPr lang="en-US" altLang="ja-JP" dirty="0"/>
              <a:t>)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709298" y="6253068"/>
            <a:ext cx="957263" cy="400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i="1" dirty="0" smtClean="0"/>
              <a:t>T</a:t>
            </a:r>
            <a:r>
              <a:rPr lang="en-US" altLang="ja-JP" sz="2000" baseline="-25000" dirty="0" smtClean="0"/>
              <a:t> </a:t>
            </a:r>
            <a:r>
              <a:rPr lang="en-US" altLang="ja-JP" sz="2000" dirty="0">
                <a:latin typeface="Symbol" pitchFamily="18" charset="2"/>
              </a:rPr>
              <a:t>~</a:t>
            </a:r>
            <a:r>
              <a:rPr lang="en-US" altLang="ja-JP" sz="2000" dirty="0"/>
              <a:t>1mK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7045136" y="6253068"/>
            <a:ext cx="836613" cy="400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i="1" dirty="0" smtClean="0"/>
              <a:t>N</a:t>
            </a:r>
            <a:r>
              <a:rPr lang="en-US" altLang="ja-JP" sz="2000" dirty="0" smtClean="0">
                <a:latin typeface="Symbol" pitchFamily="18" charset="2"/>
              </a:rPr>
              <a:t>~</a:t>
            </a:r>
            <a:r>
              <a:rPr lang="en-US" altLang="ja-JP" sz="2000" dirty="0" smtClean="0"/>
              <a:t>10</a:t>
            </a:r>
            <a:r>
              <a:rPr lang="en-US" altLang="ja-JP" sz="2000" baseline="30000" dirty="0" smtClean="0"/>
              <a:t>8</a:t>
            </a:r>
            <a:endParaRPr lang="en-US" altLang="ja-JP" sz="2000" baseline="30000" dirty="0"/>
          </a:p>
        </p:txBody>
      </p:sp>
      <p:pic>
        <p:nvPicPr>
          <p:cNvPr id="14030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73072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1" name="Picture 3" descr="RIMG0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352800"/>
            <a:ext cx="3429000" cy="2373313"/>
          </a:xfrm>
          <a:prstGeom prst="rect">
            <a:avLst/>
          </a:prstGeom>
          <a:noFill/>
        </p:spPr>
      </p:pic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509588" y="1538288"/>
            <a:ext cx="883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dirty="0" err="1" smtClean="0"/>
              <a:t>Sr</a:t>
            </a:r>
            <a:r>
              <a:rPr lang="ja-JP" altLang="en-US" dirty="0" smtClean="0"/>
              <a:t> </a:t>
            </a:r>
            <a:r>
              <a:rPr lang="en-US" altLang="ja-JP" dirty="0" smtClean="0"/>
              <a:t>oven</a:t>
            </a:r>
            <a:endParaRPr lang="ja-JP" altLang="en-US" sz="1800" dirty="0"/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762000" y="2514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800K</a:t>
            </a:r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ja-JP" sz="3200" dirty="0" err="1" smtClean="0"/>
              <a:t>Sr</a:t>
            </a:r>
            <a:r>
              <a:rPr lang="ja-JP" altLang="en-US" sz="3200" dirty="0" smtClean="0"/>
              <a:t>原子のレーザー冷却とトラップ</a:t>
            </a:r>
            <a:endParaRPr lang="ja-JP" altLang="en-US" dirty="0"/>
          </a:p>
        </p:txBody>
      </p:sp>
      <p:grpSp>
        <p:nvGrpSpPr>
          <p:cNvPr id="2" name="グループ化 20"/>
          <p:cNvGrpSpPr/>
          <p:nvPr/>
        </p:nvGrpSpPr>
        <p:grpSpPr>
          <a:xfrm>
            <a:off x="119271" y="3395207"/>
            <a:ext cx="3760967" cy="3355450"/>
            <a:chOff x="119271" y="3395207"/>
            <a:chExt cx="3760967" cy="3355450"/>
          </a:xfrm>
        </p:grpSpPr>
        <p:sp>
          <p:nvSpPr>
            <p:cNvPr id="22" name="正方形/長方形 21"/>
            <p:cNvSpPr/>
            <p:nvPr/>
          </p:nvSpPr>
          <p:spPr>
            <a:xfrm>
              <a:off x="119271" y="3395207"/>
              <a:ext cx="3760967" cy="3355450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 flipV="1">
              <a:off x="1542554" y="4182389"/>
              <a:ext cx="362392" cy="2232455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AutoShape 26"/>
            <p:cNvSpPr>
              <a:spLocks noChangeArrowheads="1"/>
            </p:cNvSpPr>
            <p:nvPr/>
          </p:nvSpPr>
          <p:spPr bwMode="auto">
            <a:xfrm>
              <a:off x="529353" y="4754879"/>
              <a:ext cx="1458469" cy="11131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817052" y="4586242"/>
              <a:ext cx="729559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Strong</a:t>
              </a:r>
              <a:endParaRPr lang="ja-JP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956815" y="3428996"/>
              <a:ext cx="20722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err="1" smtClean="0">
                  <a:solidFill>
                    <a:schemeClr val="tx2"/>
                  </a:solidFill>
                </a:rPr>
                <a:t>Sr</a:t>
              </a:r>
              <a:r>
                <a:rPr lang="en-US" altLang="ja-JP" sz="2000" dirty="0" smtClean="0">
                  <a:solidFill>
                    <a:schemeClr val="tx2"/>
                  </a:solidFill>
                </a:rPr>
                <a:t> energy diagram</a:t>
              </a:r>
              <a:endParaRPr lang="ja-JP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615168" y="4792772"/>
              <a:ext cx="139650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600" dirty="0" err="1">
                  <a:solidFill>
                    <a:srgbClr val="0000FF"/>
                  </a:solidFill>
                </a:rPr>
                <a:t>λ</a:t>
              </a:r>
              <a:r>
                <a:rPr lang="en-US" altLang="ja-JP" sz="1600" baseline="-25000" dirty="0" err="1">
                  <a:solidFill>
                    <a:srgbClr val="0000FF"/>
                  </a:solidFill>
                </a:rPr>
                <a:t>B</a:t>
              </a:r>
              <a:r>
                <a:rPr lang="en-US" altLang="ja-JP" sz="1600" dirty="0">
                  <a:solidFill>
                    <a:srgbClr val="0000FF"/>
                  </a:solidFill>
                </a:rPr>
                <a:t>=461nm</a:t>
              </a:r>
            </a:p>
            <a:p>
              <a:r>
                <a:rPr lang="en-US" altLang="ja-JP" sz="1600" dirty="0" err="1">
                  <a:solidFill>
                    <a:srgbClr val="0000FF"/>
                  </a:solidFill>
                </a:rPr>
                <a:t>γ</a:t>
              </a:r>
              <a:r>
                <a:rPr lang="en-US" altLang="ja-JP" sz="1600" baseline="-25000" dirty="0" err="1">
                  <a:solidFill>
                    <a:srgbClr val="0000FF"/>
                  </a:solidFill>
                </a:rPr>
                <a:t>B</a:t>
              </a:r>
              <a:r>
                <a:rPr lang="en-US" altLang="ja-JP" sz="1600" dirty="0">
                  <a:solidFill>
                    <a:srgbClr val="0000FF"/>
                  </a:solidFill>
                </a:rPr>
                <a:t>/2π=32MHz</a:t>
              </a:r>
            </a:p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Cooling limit</a:t>
              </a:r>
              <a:endParaRPr lang="ja-JP" altLang="en-US" sz="1600" dirty="0" smtClean="0">
                <a:solidFill>
                  <a:srgbClr val="0000FF"/>
                </a:solidFill>
              </a:endParaRPr>
            </a:p>
            <a:p>
              <a:r>
                <a:rPr lang="ja-JP" alt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>
                  <a:solidFill>
                    <a:srgbClr val="0000FF"/>
                  </a:solidFill>
                </a:rPr>
                <a:t>T</a:t>
              </a:r>
              <a:r>
                <a:rPr lang="en-US" altLang="ja-JP" sz="1600" baseline="-25000" dirty="0">
                  <a:solidFill>
                    <a:srgbClr val="0000FF"/>
                  </a:solidFill>
                </a:rPr>
                <a:t>D</a:t>
              </a:r>
              <a:r>
                <a:rPr lang="en-US" altLang="ja-JP" sz="1600" dirty="0">
                  <a:solidFill>
                    <a:srgbClr val="0000FF"/>
                  </a:solidFill>
                </a:rPr>
                <a:t>=760μK</a:t>
              </a: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998718" y="4131139"/>
              <a:ext cx="1079500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581056" y="4448460"/>
              <a:ext cx="10795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163610" y="3956141"/>
              <a:ext cx="87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/>
                <a:t>5s5p </a:t>
              </a:r>
              <a:r>
                <a:rPr lang="en-US" altLang="ja-JP" sz="1600" baseline="30000" dirty="0"/>
                <a:t>1</a:t>
              </a:r>
              <a:r>
                <a:rPr lang="en-US" altLang="ja-JP" sz="1600" dirty="0"/>
                <a:t>P</a:t>
              </a:r>
              <a:r>
                <a:rPr lang="en-US" altLang="ja-JP" sz="1600" baseline="-25000" dirty="0"/>
                <a:t>1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846545" y="4078764"/>
              <a:ext cx="87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/>
                <a:t>5s5p </a:t>
              </a:r>
              <a:r>
                <a:rPr lang="en-US" altLang="ja-JP" sz="1600" baseline="30000" dirty="0"/>
                <a:t>3</a:t>
              </a:r>
              <a:r>
                <a:rPr lang="en-US" altLang="ja-JP" sz="1600" dirty="0"/>
                <a:t>P</a:t>
              </a:r>
              <a:r>
                <a:rPr lang="en-US" altLang="ja-JP" sz="1600" baseline="-25000" dirty="0"/>
                <a:t>1</a:t>
              </a: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2838396" y="3741360"/>
              <a:ext cx="184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ja-JP" altLang="ja-JP" baseline="-25000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1417584" y="6451290"/>
              <a:ext cx="1079500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 flipV="1">
              <a:off x="1981146" y="4468637"/>
              <a:ext cx="1143718" cy="194289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AutoShape 24"/>
            <p:cNvSpPr>
              <a:spLocks noChangeArrowheads="1"/>
            </p:cNvSpPr>
            <p:nvPr/>
          </p:nvSpPr>
          <p:spPr bwMode="auto">
            <a:xfrm>
              <a:off x="2106377" y="4999516"/>
              <a:ext cx="1455807" cy="115480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408191" y="4842475"/>
              <a:ext cx="653256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</a:rPr>
                <a:t>Weak</a:t>
              </a:r>
              <a:endParaRPr lang="ja-JP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2198209" y="5056504"/>
              <a:ext cx="133217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600" dirty="0" err="1">
                  <a:solidFill>
                    <a:srgbClr val="FF0000"/>
                  </a:solidFill>
                </a:rPr>
                <a:t>λ</a:t>
              </a:r>
              <a:r>
                <a:rPr lang="en-US" altLang="ja-JP" sz="1600" baseline="-25000" dirty="0" err="1">
                  <a:solidFill>
                    <a:srgbClr val="FF0000"/>
                  </a:solidFill>
                </a:rPr>
                <a:t>R</a:t>
              </a:r>
              <a:r>
                <a:rPr lang="en-US" altLang="ja-JP" sz="1600" dirty="0">
                  <a:solidFill>
                    <a:srgbClr val="FF0000"/>
                  </a:solidFill>
                </a:rPr>
                <a:t>=689nm</a:t>
              </a:r>
            </a:p>
            <a:p>
              <a:r>
                <a:rPr lang="en-US" altLang="ja-JP" sz="1600" dirty="0" err="1">
                  <a:solidFill>
                    <a:srgbClr val="FF0000"/>
                  </a:solidFill>
                </a:rPr>
                <a:t>γ</a:t>
              </a:r>
              <a:r>
                <a:rPr lang="en-US" altLang="ja-JP" sz="1600" baseline="-25000" dirty="0" err="1">
                  <a:solidFill>
                    <a:srgbClr val="FF0000"/>
                  </a:solidFill>
                </a:rPr>
                <a:t>B</a:t>
              </a:r>
              <a:r>
                <a:rPr lang="en-US" altLang="ja-JP" sz="1600" dirty="0">
                  <a:solidFill>
                    <a:srgbClr val="FF0000"/>
                  </a:solidFill>
                </a:rPr>
                <a:t>/2π=7.6kHz</a:t>
              </a:r>
            </a:p>
            <a:p>
              <a:r>
                <a:rPr lang="en-US" altLang="ja-JP" sz="1600" dirty="0" smtClean="0">
                  <a:solidFill>
                    <a:srgbClr val="FF0000"/>
                  </a:solidFill>
                </a:rPr>
                <a:t>Cooling limit T</a:t>
              </a:r>
              <a:r>
                <a:rPr lang="en-US" altLang="ja-JP" sz="1600" baseline="-25000" dirty="0" smtClean="0">
                  <a:solidFill>
                    <a:srgbClr val="FF0000"/>
                  </a:solidFill>
                </a:rPr>
                <a:t>R</a:t>
              </a:r>
              <a:r>
                <a:rPr lang="en-US" altLang="ja-JP" sz="1600" dirty="0" smtClean="0">
                  <a:solidFill>
                    <a:srgbClr val="FF0000"/>
                  </a:solidFill>
                </a:rPr>
                <a:t>=450nK</a:t>
              </a:r>
              <a:endParaRPr lang="en-US" altLang="ja-JP" sz="16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654293" y="6262445"/>
              <a:ext cx="8882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5s</a:t>
              </a:r>
              <a:r>
                <a:rPr lang="en-US" altLang="ja-JP" baseline="30000" dirty="0"/>
                <a:t>2</a:t>
              </a:r>
              <a:r>
                <a:rPr lang="en-US" altLang="ja-JP" dirty="0"/>
                <a:t> </a:t>
              </a:r>
              <a:r>
                <a:rPr lang="en-US" altLang="ja-JP" baseline="30000" dirty="0"/>
                <a:t>1</a:t>
              </a:r>
              <a:r>
                <a:rPr lang="en-US" altLang="ja-JP" dirty="0"/>
                <a:t>S</a:t>
              </a:r>
              <a:r>
                <a:rPr lang="en-US" altLang="ja-JP" baseline="-25000" dirty="0"/>
                <a:t>0</a:t>
              </a: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7023656" y="927655"/>
            <a:ext cx="185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Magneto-optical trapping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5" name="Rectangle 23"/>
          <p:cNvSpPr>
            <a:spLocks noChangeArrowheads="1"/>
          </p:cNvSpPr>
          <p:nvPr/>
        </p:nvSpPr>
        <p:spPr bwMode="auto">
          <a:xfrm>
            <a:off x="5510263" y="5753424"/>
            <a:ext cx="2967831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pic>
        <p:nvPicPr>
          <p:cNvPr id="10549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7366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09588" y="1538288"/>
            <a:ext cx="883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Sr</a:t>
            </a:r>
            <a:r>
              <a:rPr lang="ja-JP" altLang="en-US" dirty="0" smtClean="0"/>
              <a:t> </a:t>
            </a:r>
            <a:r>
              <a:rPr lang="en-US" altLang="ja-JP" dirty="0" smtClean="0"/>
              <a:t>oven</a:t>
            </a:r>
            <a:endParaRPr lang="ja-JP" altLang="en-US" dirty="0"/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762000" y="2514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800K</a:t>
            </a:r>
          </a:p>
        </p:txBody>
      </p:sp>
      <p:pic>
        <p:nvPicPr>
          <p:cNvPr id="10548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2355" y="3924624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89" name="Line 17"/>
          <p:cNvSpPr>
            <a:spLocks noChangeShapeType="1"/>
          </p:cNvSpPr>
          <p:nvPr/>
        </p:nvSpPr>
        <p:spPr bwMode="auto">
          <a:xfrm flipH="1">
            <a:off x="6592955" y="5066037"/>
            <a:ext cx="914400" cy="4762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7202555" y="5067624"/>
            <a:ext cx="933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bg1"/>
                </a:solidFill>
              </a:rPr>
              <a:t>150μm</a:t>
            </a:r>
            <a:endParaRPr lang="en-US" altLang="ja-JP" sz="1800"/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5565919" y="5797820"/>
            <a:ext cx="288847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2" tIns="45709" rIns="91422" bIns="45709">
            <a:spAutoFit/>
          </a:bodyPr>
          <a:lstStyle/>
          <a:p>
            <a:pPr algn="ctr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rapping in 1D optical lattice</a:t>
            </a:r>
            <a:endParaRPr lang="ja-JP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6011814" y="6102647"/>
            <a:ext cx="8931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~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7059707" y="6094696"/>
            <a:ext cx="837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~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ja-JP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altLang="ja-JP" sz="20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96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 altLang="ja-JP" sz="3200" dirty="0" err="1" smtClean="0"/>
              <a:t>Sr</a:t>
            </a:r>
            <a:r>
              <a:rPr lang="ja-JP" altLang="en-US" sz="3200" dirty="0" smtClean="0"/>
              <a:t>原子のレーザー冷却とトラップ</a:t>
            </a:r>
            <a:endParaRPr lang="ja-JP" altLang="en-US" dirty="0"/>
          </a:p>
        </p:txBody>
      </p:sp>
      <p:grpSp>
        <p:nvGrpSpPr>
          <p:cNvPr id="2" name="グループ化 29"/>
          <p:cNvGrpSpPr/>
          <p:nvPr/>
        </p:nvGrpSpPr>
        <p:grpSpPr>
          <a:xfrm>
            <a:off x="119271" y="3395207"/>
            <a:ext cx="3760967" cy="3355450"/>
            <a:chOff x="119271" y="3395207"/>
            <a:chExt cx="3760967" cy="3355450"/>
          </a:xfrm>
        </p:grpSpPr>
        <p:sp>
          <p:nvSpPr>
            <p:cNvPr id="31" name="正方形/長方形 30"/>
            <p:cNvSpPr/>
            <p:nvPr/>
          </p:nvSpPr>
          <p:spPr>
            <a:xfrm>
              <a:off x="119271" y="3395207"/>
              <a:ext cx="3760967" cy="3355450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 flipV="1">
              <a:off x="1542554" y="4182389"/>
              <a:ext cx="362392" cy="2232455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529353" y="4754879"/>
              <a:ext cx="1458469" cy="11131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817052" y="4586242"/>
              <a:ext cx="729559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Strong</a:t>
              </a:r>
              <a:endParaRPr lang="ja-JP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956815" y="3428996"/>
              <a:ext cx="20722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err="1" smtClean="0">
                  <a:solidFill>
                    <a:schemeClr val="tx2"/>
                  </a:solidFill>
                </a:rPr>
                <a:t>Sr</a:t>
              </a:r>
              <a:r>
                <a:rPr lang="en-US" altLang="ja-JP" sz="2000" dirty="0" smtClean="0">
                  <a:solidFill>
                    <a:schemeClr val="tx2"/>
                  </a:solidFill>
                </a:rPr>
                <a:t> energy diagram</a:t>
              </a:r>
              <a:endParaRPr lang="ja-JP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615168" y="4792772"/>
              <a:ext cx="139650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600" dirty="0" err="1">
                  <a:solidFill>
                    <a:srgbClr val="0000FF"/>
                  </a:solidFill>
                </a:rPr>
                <a:t>λ</a:t>
              </a:r>
              <a:r>
                <a:rPr lang="en-US" altLang="ja-JP" sz="1600" baseline="-25000" dirty="0" err="1">
                  <a:solidFill>
                    <a:srgbClr val="0000FF"/>
                  </a:solidFill>
                </a:rPr>
                <a:t>B</a:t>
              </a:r>
              <a:r>
                <a:rPr lang="en-US" altLang="ja-JP" sz="1600" dirty="0">
                  <a:solidFill>
                    <a:srgbClr val="0000FF"/>
                  </a:solidFill>
                </a:rPr>
                <a:t>=461nm</a:t>
              </a:r>
            </a:p>
            <a:p>
              <a:r>
                <a:rPr lang="en-US" altLang="ja-JP" sz="1600" dirty="0" err="1">
                  <a:solidFill>
                    <a:srgbClr val="0000FF"/>
                  </a:solidFill>
                </a:rPr>
                <a:t>γ</a:t>
              </a:r>
              <a:r>
                <a:rPr lang="en-US" altLang="ja-JP" sz="1600" baseline="-25000" dirty="0" err="1">
                  <a:solidFill>
                    <a:srgbClr val="0000FF"/>
                  </a:solidFill>
                </a:rPr>
                <a:t>B</a:t>
              </a:r>
              <a:r>
                <a:rPr lang="en-US" altLang="ja-JP" sz="1600" dirty="0">
                  <a:solidFill>
                    <a:srgbClr val="0000FF"/>
                  </a:solidFill>
                </a:rPr>
                <a:t>/2π=32MHz</a:t>
              </a:r>
            </a:p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Cooling limit</a:t>
              </a:r>
              <a:endParaRPr lang="ja-JP" altLang="en-US" sz="1600" dirty="0" smtClean="0">
                <a:solidFill>
                  <a:srgbClr val="0000FF"/>
                </a:solidFill>
              </a:endParaRPr>
            </a:p>
            <a:p>
              <a:r>
                <a:rPr lang="ja-JP" alt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>
                  <a:solidFill>
                    <a:srgbClr val="0000FF"/>
                  </a:solidFill>
                </a:rPr>
                <a:t>T</a:t>
              </a:r>
              <a:r>
                <a:rPr lang="en-US" altLang="ja-JP" sz="1600" baseline="-25000" dirty="0">
                  <a:solidFill>
                    <a:srgbClr val="0000FF"/>
                  </a:solidFill>
                </a:rPr>
                <a:t>D</a:t>
              </a:r>
              <a:r>
                <a:rPr lang="en-US" altLang="ja-JP" sz="1600" dirty="0">
                  <a:solidFill>
                    <a:srgbClr val="0000FF"/>
                  </a:solidFill>
                </a:rPr>
                <a:t>=760μK</a:t>
              </a: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998718" y="4131139"/>
              <a:ext cx="1079500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2581056" y="4448460"/>
              <a:ext cx="10795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163610" y="3956141"/>
              <a:ext cx="87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/>
                <a:t>5s5p </a:t>
              </a:r>
              <a:r>
                <a:rPr lang="en-US" altLang="ja-JP" sz="1600" baseline="30000" dirty="0"/>
                <a:t>1</a:t>
              </a:r>
              <a:r>
                <a:rPr lang="en-US" altLang="ja-JP" sz="1600" dirty="0"/>
                <a:t>P</a:t>
              </a:r>
              <a:r>
                <a:rPr lang="en-US" altLang="ja-JP" sz="1600" baseline="-25000" dirty="0"/>
                <a:t>1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2846545" y="4078764"/>
              <a:ext cx="87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/>
                <a:t>5s5p </a:t>
              </a:r>
              <a:r>
                <a:rPr lang="en-US" altLang="ja-JP" sz="1600" baseline="30000" dirty="0"/>
                <a:t>3</a:t>
              </a:r>
              <a:r>
                <a:rPr lang="en-US" altLang="ja-JP" sz="1600" dirty="0"/>
                <a:t>P</a:t>
              </a:r>
              <a:r>
                <a:rPr lang="en-US" altLang="ja-JP" sz="1600" baseline="-25000" dirty="0"/>
                <a:t>1</a:t>
              </a:r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2838396" y="3741360"/>
              <a:ext cx="184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ja-JP" altLang="ja-JP" baseline="-25000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1417584" y="6451290"/>
              <a:ext cx="1079500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V="1">
              <a:off x="1981146" y="4468637"/>
              <a:ext cx="1143718" cy="194289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AutoShape 24"/>
            <p:cNvSpPr>
              <a:spLocks noChangeArrowheads="1"/>
            </p:cNvSpPr>
            <p:nvPr/>
          </p:nvSpPr>
          <p:spPr bwMode="auto">
            <a:xfrm>
              <a:off x="2106377" y="4999515"/>
              <a:ext cx="1455807" cy="113094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2487701" y="4834524"/>
              <a:ext cx="653256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</a:rPr>
                <a:t>Weak</a:t>
              </a:r>
              <a:endParaRPr lang="ja-JP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2198209" y="5056504"/>
              <a:ext cx="133217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600" dirty="0" err="1">
                  <a:solidFill>
                    <a:srgbClr val="FF0000"/>
                  </a:solidFill>
                </a:rPr>
                <a:t>λ</a:t>
              </a:r>
              <a:r>
                <a:rPr lang="en-US" altLang="ja-JP" sz="1600" baseline="-25000" dirty="0" err="1">
                  <a:solidFill>
                    <a:srgbClr val="FF0000"/>
                  </a:solidFill>
                </a:rPr>
                <a:t>R</a:t>
              </a:r>
              <a:r>
                <a:rPr lang="en-US" altLang="ja-JP" sz="1600" dirty="0">
                  <a:solidFill>
                    <a:srgbClr val="FF0000"/>
                  </a:solidFill>
                </a:rPr>
                <a:t>=689nm</a:t>
              </a:r>
            </a:p>
            <a:p>
              <a:r>
                <a:rPr lang="en-US" altLang="ja-JP" sz="1600" dirty="0" err="1">
                  <a:solidFill>
                    <a:srgbClr val="FF0000"/>
                  </a:solidFill>
                </a:rPr>
                <a:t>γ</a:t>
              </a:r>
              <a:r>
                <a:rPr lang="en-US" altLang="ja-JP" sz="1600" baseline="-25000" dirty="0" err="1">
                  <a:solidFill>
                    <a:srgbClr val="FF0000"/>
                  </a:solidFill>
                </a:rPr>
                <a:t>B</a:t>
              </a:r>
              <a:r>
                <a:rPr lang="en-US" altLang="ja-JP" sz="1600" dirty="0">
                  <a:solidFill>
                    <a:srgbClr val="FF0000"/>
                  </a:solidFill>
                </a:rPr>
                <a:t>/2π=7.6kHz</a:t>
              </a:r>
            </a:p>
            <a:p>
              <a:r>
                <a:rPr lang="en-US" altLang="ja-JP" sz="1600" dirty="0" smtClean="0">
                  <a:solidFill>
                    <a:srgbClr val="FF0000"/>
                  </a:solidFill>
                </a:rPr>
                <a:t>Cooling limit T</a:t>
              </a:r>
              <a:r>
                <a:rPr lang="en-US" altLang="ja-JP" sz="1600" baseline="-25000" dirty="0" smtClean="0">
                  <a:solidFill>
                    <a:srgbClr val="FF0000"/>
                  </a:solidFill>
                </a:rPr>
                <a:t>R</a:t>
              </a:r>
              <a:r>
                <a:rPr lang="en-US" altLang="ja-JP" sz="1600" dirty="0" smtClean="0">
                  <a:solidFill>
                    <a:srgbClr val="FF0000"/>
                  </a:solidFill>
                </a:rPr>
                <a:t>=450nK</a:t>
              </a:r>
              <a:endParaRPr lang="en-US" altLang="ja-JP" sz="16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654293" y="6262445"/>
              <a:ext cx="8882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5s</a:t>
              </a:r>
              <a:r>
                <a:rPr lang="en-US" altLang="ja-JP" baseline="30000" dirty="0"/>
                <a:t>2</a:t>
              </a:r>
              <a:r>
                <a:rPr lang="en-US" altLang="ja-JP" dirty="0"/>
                <a:t> </a:t>
              </a:r>
              <a:r>
                <a:rPr lang="en-US" altLang="ja-JP" baseline="30000" dirty="0"/>
                <a:t>1</a:t>
              </a:r>
              <a:r>
                <a:rPr lang="en-US" altLang="ja-JP" dirty="0"/>
                <a:t>S</a:t>
              </a:r>
              <a:r>
                <a:rPr lang="en-US" altLang="ja-JP" baseline="-25000" dirty="0"/>
                <a:t>0</a:t>
              </a: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7089916" y="768631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1D optical lattice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P1010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8105775" y="5446713"/>
            <a:ext cx="654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/>
              <a:t>PMT</a:t>
            </a: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 flipV="1">
            <a:off x="3059113" y="2781300"/>
            <a:ext cx="217487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379663" y="2854325"/>
            <a:ext cx="730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/>
              <a:t>ICCD</a:t>
            </a: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V="1">
            <a:off x="8243888" y="4221163"/>
            <a:ext cx="215900" cy="12239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7496"/>
            <a:ext cx="2438400" cy="762000"/>
          </a:xfrm>
        </p:spPr>
        <p:txBody>
          <a:bodyPr/>
          <a:lstStyle/>
          <a:p>
            <a:r>
              <a:rPr lang="en-US" altLang="ja-JP" sz="3600" dirty="0">
                <a:solidFill>
                  <a:srgbClr val="000066"/>
                </a:solidFill>
                <a:latin typeface="+mn-lt"/>
              </a:rPr>
              <a:t>Outline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442" y="1400360"/>
            <a:ext cx="8517838" cy="4886160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 smtClean="0">
                <a:solidFill>
                  <a:srgbClr val="000066"/>
                </a:solidFill>
              </a:rPr>
              <a:t>時間・周波数標準のイントロダクション </a:t>
            </a:r>
            <a:r>
              <a:rPr lang="en-US" altLang="ja-JP" sz="2800" dirty="0" smtClean="0">
                <a:solidFill>
                  <a:srgbClr val="000066"/>
                </a:solidFill>
              </a:rPr>
              <a:t>: “</a:t>
            </a:r>
            <a:r>
              <a:rPr lang="ja-JP" altLang="en-US" sz="2800" dirty="0" smtClean="0">
                <a:solidFill>
                  <a:srgbClr val="000066"/>
                </a:solidFill>
              </a:rPr>
              <a:t>原子時計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現在の秒の定義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セシウム原子時計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次世代の原子時計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イオン時計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r>
              <a:rPr lang="ja-JP" altLang="en-US" sz="2400" dirty="0" smtClean="0">
                <a:solidFill>
                  <a:srgbClr val="000066"/>
                </a:solidFill>
              </a:rPr>
              <a:t> </a:t>
            </a:r>
            <a:r>
              <a:rPr lang="en-US" altLang="ja-JP" sz="2400" dirty="0" smtClean="0">
                <a:solidFill>
                  <a:srgbClr val="000066"/>
                </a:solidFill>
              </a:rPr>
              <a:t>or “</a:t>
            </a:r>
            <a:r>
              <a:rPr lang="ja-JP" altLang="en-US" sz="2400" dirty="0" smtClean="0">
                <a:solidFill>
                  <a:srgbClr val="000066"/>
                </a:solidFill>
              </a:rPr>
              <a:t>光格子時計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endParaRPr lang="en-US" altLang="ja-JP" sz="2400" i="1" dirty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000066"/>
                </a:solidFill>
              </a:rPr>
              <a:t>“</a:t>
            </a:r>
            <a:r>
              <a:rPr lang="ja-JP" altLang="en-US" sz="2800" dirty="0" smtClean="0">
                <a:solidFill>
                  <a:srgbClr val="000066"/>
                </a:solidFill>
              </a:rPr>
              <a:t>レーザー冷却＆トラップ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  <a:r>
              <a:rPr lang="ja-JP" altLang="en-US" sz="2800" dirty="0" smtClean="0">
                <a:solidFill>
                  <a:srgbClr val="000066"/>
                </a:solidFill>
              </a:rPr>
              <a:t>の原理</a:t>
            </a:r>
            <a:endParaRPr lang="en-US" altLang="ja-JP" sz="2800" dirty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光格子中の極低温原子の超精密分光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FF0000"/>
                </a:solidFill>
              </a:rPr>
              <a:t>周波数安定化光源の開発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800" dirty="0" smtClean="0">
                <a:solidFill>
                  <a:srgbClr val="000066"/>
                </a:solidFill>
              </a:rPr>
              <a:t>“</a:t>
            </a:r>
            <a:r>
              <a:rPr lang="ja-JP" altLang="en-US" sz="2800" dirty="0" smtClean="0">
                <a:solidFill>
                  <a:srgbClr val="000066"/>
                </a:solidFill>
              </a:rPr>
              <a:t>光格子時計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  <a:r>
              <a:rPr lang="ja-JP" altLang="en-US" sz="2800" dirty="0" smtClean="0">
                <a:solidFill>
                  <a:srgbClr val="000066"/>
                </a:solidFill>
              </a:rPr>
              <a:t>のパフォーマンスの評価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絶対周波数測定</a:t>
            </a:r>
            <a:r>
              <a:rPr lang="en-US" altLang="ja-JP" sz="2400" dirty="0" smtClean="0">
                <a:solidFill>
                  <a:srgbClr val="000066"/>
                </a:solidFill>
              </a:rPr>
              <a:t> (OLC vs. Cs clock (SI second))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２台の光格子時計間の直接周波数比較</a:t>
            </a:r>
            <a:r>
              <a:rPr lang="en-US" altLang="ja-JP" sz="2400" dirty="0" smtClean="0">
                <a:solidFill>
                  <a:srgbClr val="000066"/>
                </a:solidFill>
              </a:rPr>
              <a:t> (1D vs. 3D)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今後の展望</a:t>
            </a:r>
            <a:r>
              <a:rPr lang="en-US" altLang="ja-JP" sz="2800" dirty="0" smtClean="0">
                <a:solidFill>
                  <a:srgbClr val="000066"/>
                </a:solidFill>
              </a:rPr>
              <a:t>: </a:t>
            </a:r>
            <a:r>
              <a:rPr lang="ja-JP" altLang="en-US" sz="2800" dirty="0" smtClean="0">
                <a:solidFill>
                  <a:srgbClr val="000066"/>
                </a:solidFill>
              </a:rPr>
              <a:t>水銀光格子時計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, </a:t>
            </a:r>
            <a:r>
              <a:rPr lang="ja-JP" altLang="en-US" sz="2800" dirty="0" smtClean="0">
                <a:solidFill>
                  <a:srgbClr val="000066"/>
                </a:solidFill>
              </a:rPr>
              <a:t>クライオ光格子時計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まとめ</a:t>
            </a:r>
            <a:endParaRPr lang="en-US" altLang="ja-JP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6297641" y="5511800"/>
            <a:ext cx="1414463" cy="179388"/>
          </a:xfrm>
          <a:prstGeom prst="ellipse">
            <a:avLst/>
          </a:prstGeom>
          <a:gradFill rotWithShape="1">
            <a:gsLst>
              <a:gs pos="0">
                <a:srgbClr val="FF0000">
                  <a:alpha val="64999"/>
                </a:srgbClr>
              </a:gs>
              <a:gs pos="100000">
                <a:srgbClr val="FF0000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63991" y="3802063"/>
            <a:ext cx="534988" cy="630237"/>
            <a:chOff x="4836" y="2149"/>
            <a:chExt cx="311" cy="277"/>
          </a:xfrm>
        </p:grpSpPr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4836" y="2205"/>
              <a:ext cx="167" cy="1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4884" y="2205"/>
              <a:ext cx="168" cy="1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4931" y="2205"/>
              <a:ext cx="168" cy="1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4836" y="2330"/>
              <a:ext cx="287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4860" y="2149"/>
              <a:ext cx="287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5028" y="2228"/>
              <a:ext cx="96" cy="1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03966" y="5332413"/>
            <a:ext cx="1852613" cy="584200"/>
            <a:chOff x="2908" y="2670"/>
            <a:chExt cx="1078" cy="368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908" y="2670"/>
              <a:ext cx="511" cy="368"/>
              <a:chOff x="2143" y="3096"/>
              <a:chExt cx="511" cy="368"/>
            </a:xfrm>
          </p:grpSpPr>
          <p:sp>
            <p:nvSpPr>
              <p:cNvPr id="11278" name="Line 14"/>
              <p:cNvSpPr>
                <a:spLocks noChangeShapeType="1"/>
              </p:cNvSpPr>
              <p:nvPr/>
            </p:nvSpPr>
            <p:spPr bwMode="auto">
              <a:xfrm>
                <a:off x="2143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79" name="Line 15"/>
              <p:cNvSpPr>
                <a:spLocks noChangeShapeType="1"/>
              </p:cNvSpPr>
              <p:nvPr/>
            </p:nvSpPr>
            <p:spPr bwMode="auto">
              <a:xfrm>
                <a:off x="2256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0" name="Line 16"/>
              <p:cNvSpPr>
                <a:spLocks noChangeShapeType="1"/>
              </p:cNvSpPr>
              <p:nvPr/>
            </p:nvSpPr>
            <p:spPr bwMode="auto">
              <a:xfrm>
                <a:off x="2369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1" name="Line 17"/>
              <p:cNvSpPr>
                <a:spLocks noChangeShapeType="1"/>
              </p:cNvSpPr>
              <p:nvPr/>
            </p:nvSpPr>
            <p:spPr bwMode="auto">
              <a:xfrm>
                <a:off x="2482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2" name="Line 18"/>
              <p:cNvSpPr>
                <a:spLocks noChangeShapeType="1"/>
              </p:cNvSpPr>
              <p:nvPr/>
            </p:nvSpPr>
            <p:spPr bwMode="auto">
              <a:xfrm>
                <a:off x="2597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3" name="Line 19"/>
              <p:cNvSpPr>
                <a:spLocks noChangeShapeType="1"/>
              </p:cNvSpPr>
              <p:nvPr/>
            </p:nvSpPr>
            <p:spPr bwMode="auto">
              <a:xfrm>
                <a:off x="2200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4" name="Line 20"/>
              <p:cNvSpPr>
                <a:spLocks noChangeShapeType="1"/>
              </p:cNvSpPr>
              <p:nvPr/>
            </p:nvSpPr>
            <p:spPr bwMode="auto">
              <a:xfrm>
                <a:off x="2313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5" name="Line 21"/>
              <p:cNvSpPr>
                <a:spLocks noChangeShapeType="1"/>
              </p:cNvSpPr>
              <p:nvPr/>
            </p:nvSpPr>
            <p:spPr bwMode="auto">
              <a:xfrm>
                <a:off x="2426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6" name="Line 22"/>
              <p:cNvSpPr>
                <a:spLocks noChangeShapeType="1"/>
              </p:cNvSpPr>
              <p:nvPr/>
            </p:nvSpPr>
            <p:spPr bwMode="auto">
              <a:xfrm>
                <a:off x="2539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7" name="Line 23"/>
              <p:cNvSpPr>
                <a:spLocks noChangeShapeType="1"/>
              </p:cNvSpPr>
              <p:nvPr/>
            </p:nvSpPr>
            <p:spPr bwMode="auto">
              <a:xfrm>
                <a:off x="2654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475" y="2670"/>
              <a:ext cx="511" cy="368"/>
              <a:chOff x="2143" y="3096"/>
              <a:chExt cx="511" cy="368"/>
            </a:xfrm>
          </p:grpSpPr>
          <p:sp>
            <p:nvSpPr>
              <p:cNvPr id="11289" name="Line 25"/>
              <p:cNvSpPr>
                <a:spLocks noChangeShapeType="1"/>
              </p:cNvSpPr>
              <p:nvPr/>
            </p:nvSpPr>
            <p:spPr bwMode="auto">
              <a:xfrm>
                <a:off x="2143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0" name="Line 26"/>
              <p:cNvSpPr>
                <a:spLocks noChangeShapeType="1"/>
              </p:cNvSpPr>
              <p:nvPr/>
            </p:nvSpPr>
            <p:spPr bwMode="auto">
              <a:xfrm>
                <a:off x="2256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1" name="Line 27"/>
              <p:cNvSpPr>
                <a:spLocks noChangeShapeType="1"/>
              </p:cNvSpPr>
              <p:nvPr/>
            </p:nvSpPr>
            <p:spPr bwMode="auto">
              <a:xfrm>
                <a:off x="2369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2" name="Line 28"/>
              <p:cNvSpPr>
                <a:spLocks noChangeShapeType="1"/>
              </p:cNvSpPr>
              <p:nvPr/>
            </p:nvSpPr>
            <p:spPr bwMode="auto">
              <a:xfrm>
                <a:off x="2482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3" name="Line 29"/>
              <p:cNvSpPr>
                <a:spLocks noChangeShapeType="1"/>
              </p:cNvSpPr>
              <p:nvPr/>
            </p:nvSpPr>
            <p:spPr bwMode="auto">
              <a:xfrm>
                <a:off x="2597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4" name="Line 30"/>
              <p:cNvSpPr>
                <a:spLocks noChangeShapeType="1"/>
              </p:cNvSpPr>
              <p:nvPr/>
            </p:nvSpPr>
            <p:spPr bwMode="auto">
              <a:xfrm>
                <a:off x="2200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5" name="Line 31"/>
              <p:cNvSpPr>
                <a:spLocks noChangeShapeType="1"/>
              </p:cNvSpPr>
              <p:nvPr/>
            </p:nvSpPr>
            <p:spPr bwMode="auto">
              <a:xfrm>
                <a:off x="2313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6" name="Line 32"/>
              <p:cNvSpPr>
                <a:spLocks noChangeShapeType="1"/>
              </p:cNvSpPr>
              <p:nvPr/>
            </p:nvSpPr>
            <p:spPr bwMode="auto">
              <a:xfrm>
                <a:off x="2426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7" name="Line 33"/>
              <p:cNvSpPr>
                <a:spLocks noChangeShapeType="1"/>
              </p:cNvSpPr>
              <p:nvPr/>
            </p:nvSpPr>
            <p:spPr bwMode="auto">
              <a:xfrm>
                <a:off x="2539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8" name="Line 34"/>
              <p:cNvSpPr>
                <a:spLocks noChangeShapeType="1"/>
              </p:cNvSpPr>
              <p:nvPr/>
            </p:nvSpPr>
            <p:spPr bwMode="auto">
              <a:xfrm>
                <a:off x="2654" y="3096"/>
                <a:ext cx="0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8013729" y="4908550"/>
            <a:ext cx="701675" cy="1512888"/>
            <a:chOff x="4921" y="2115"/>
            <a:chExt cx="272" cy="725"/>
          </a:xfrm>
        </p:grpSpPr>
        <p:sp>
          <p:nvSpPr>
            <p:cNvPr id="11300" name="Oval 36"/>
            <p:cNvSpPr>
              <a:spLocks noChangeArrowheads="1"/>
            </p:cNvSpPr>
            <p:nvPr/>
          </p:nvSpPr>
          <p:spPr bwMode="auto">
            <a:xfrm>
              <a:off x="4967" y="2205"/>
              <a:ext cx="226" cy="48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01" name="Rectangle 37"/>
            <p:cNvSpPr>
              <a:spLocks noChangeArrowheads="1"/>
            </p:cNvSpPr>
            <p:nvPr/>
          </p:nvSpPr>
          <p:spPr bwMode="auto">
            <a:xfrm>
              <a:off x="4921" y="2115"/>
              <a:ext cx="227" cy="72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3098829" y="5413375"/>
            <a:ext cx="4683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098829" y="5413375"/>
            <a:ext cx="46831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447704" y="5268913"/>
            <a:ext cx="2028825" cy="792162"/>
          </a:xfrm>
          <a:prstGeom prst="rect">
            <a:avLst/>
          </a:prstGeom>
          <a:solidFill>
            <a:srgbClr val="FCD8E4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000"/>
              <a:t>Ti-Sapphire laser</a:t>
            </a:r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 flipV="1">
            <a:off x="4972079" y="5376863"/>
            <a:ext cx="496887" cy="2524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4972079" y="5629275"/>
            <a:ext cx="496887" cy="2428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07" name="Oval 43"/>
          <p:cNvSpPr>
            <a:spLocks noChangeArrowheads="1"/>
          </p:cNvSpPr>
          <p:nvPr/>
        </p:nvSpPr>
        <p:spPr bwMode="auto">
          <a:xfrm>
            <a:off x="5438804" y="5646738"/>
            <a:ext cx="3163887" cy="6223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5438804" y="5886450"/>
            <a:ext cx="3198812" cy="534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09" name="Oval 45"/>
          <p:cNvSpPr>
            <a:spLocks noChangeArrowheads="1"/>
          </p:cNvSpPr>
          <p:nvPr/>
        </p:nvSpPr>
        <p:spPr bwMode="auto">
          <a:xfrm flipV="1">
            <a:off x="5438804" y="4986338"/>
            <a:ext cx="3163887" cy="61595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10" name="Rectangle 46"/>
          <p:cNvSpPr>
            <a:spLocks noChangeArrowheads="1"/>
          </p:cNvSpPr>
          <p:nvPr/>
        </p:nvSpPr>
        <p:spPr bwMode="auto">
          <a:xfrm flipV="1">
            <a:off x="5438804" y="4837113"/>
            <a:ext cx="3198812" cy="528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11" name="Rectangle 47"/>
          <p:cNvSpPr>
            <a:spLocks noChangeArrowheads="1"/>
          </p:cNvSpPr>
          <p:nvPr/>
        </p:nvSpPr>
        <p:spPr bwMode="auto">
          <a:xfrm rot="21577110" flipH="1">
            <a:off x="4551391" y="1579563"/>
            <a:ext cx="60325" cy="520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4200554" y="2082800"/>
            <a:ext cx="7286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Symbol" pitchFamily="18" charset="2"/>
              </a:rPr>
              <a:t>l</a:t>
            </a:r>
            <a:r>
              <a:rPr lang="en-US" altLang="ja-JP" sz="2000"/>
              <a:t>/4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4348191" y="3441700"/>
            <a:ext cx="1363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EOM</a:t>
            </a:r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4386291" y="3108325"/>
            <a:ext cx="727075" cy="379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2290791" y="3140075"/>
            <a:ext cx="908050" cy="347663"/>
            <a:chOff x="2544" y="3744"/>
            <a:chExt cx="720" cy="288"/>
          </a:xfrm>
        </p:grpSpPr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2736" y="3744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072" y="3792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2544" y="3792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25" name="Line 61"/>
            <p:cNvSpPr>
              <a:spLocks noChangeShapeType="1"/>
            </p:cNvSpPr>
            <p:nvPr/>
          </p:nvSpPr>
          <p:spPr bwMode="auto">
            <a:xfrm flipV="1">
              <a:off x="2544" y="37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6" name="Line 62"/>
            <p:cNvSpPr>
              <a:spLocks noChangeShapeType="1"/>
            </p:cNvSpPr>
            <p:nvPr/>
          </p:nvSpPr>
          <p:spPr bwMode="auto">
            <a:xfrm flipV="1">
              <a:off x="3072" y="37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7" name="AutoShape 63"/>
            <p:cNvSpPr>
              <a:spLocks noChangeArrowheads="1"/>
            </p:cNvSpPr>
            <p:nvPr/>
          </p:nvSpPr>
          <p:spPr bwMode="auto">
            <a:xfrm>
              <a:off x="2832" y="3792"/>
              <a:ext cx="14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28" name="Rectangle 64"/>
          <p:cNvSpPr>
            <a:spLocks noChangeArrowheads="1"/>
          </p:cNvSpPr>
          <p:nvPr/>
        </p:nvSpPr>
        <p:spPr bwMode="auto">
          <a:xfrm flipH="1" flipV="1">
            <a:off x="4991129" y="1687513"/>
            <a:ext cx="422275" cy="346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29" name="Rectangle 65"/>
          <p:cNvSpPr>
            <a:spLocks noChangeArrowheads="1"/>
          </p:cNvSpPr>
          <p:nvPr/>
        </p:nvSpPr>
        <p:spPr bwMode="auto">
          <a:xfrm flipH="1" flipV="1">
            <a:off x="4748241" y="1744663"/>
            <a:ext cx="242888" cy="23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30" name="Rectangle 66"/>
          <p:cNvSpPr>
            <a:spLocks noChangeArrowheads="1"/>
          </p:cNvSpPr>
          <p:nvPr/>
        </p:nvSpPr>
        <p:spPr bwMode="auto">
          <a:xfrm flipH="1" flipV="1">
            <a:off x="5413404" y="1744663"/>
            <a:ext cx="242887" cy="23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 flipH="1">
            <a:off x="5413404" y="1744663"/>
            <a:ext cx="242887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 rot="16200000" flipH="1">
            <a:off x="4756973" y="1739106"/>
            <a:ext cx="223838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847754" y="2273300"/>
            <a:ext cx="0" cy="57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1114454" y="2273300"/>
            <a:ext cx="4762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2368579" y="1939925"/>
            <a:ext cx="0" cy="98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2244754" y="2921000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4737129" y="2921000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49" name="Text Box 85"/>
          <p:cNvSpPr txBox="1">
            <a:spLocks noChangeArrowheads="1"/>
          </p:cNvSpPr>
          <p:nvPr/>
        </p:nvSpPr>
        <p:spPr bwMode="auto">
          <a:xfrm>
            <a:off x="322291" y="2144713"/>
            <a:ext cx="5492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ea typeface="ＭＳ ゴシック" pitchFamily="49" charset="-128"/>
              </a:rPr>
              <a:t>fast</a:t>
            </a:r>
          </a:p>
        </p:txBody>
      </p:sp>
      <p:sp>
        <p:nvSpPr>
          <p:cNvPr id="11350" name="Text Box 86"/>
          <p:cNvSpPr txBox="1">
            <a:spLocks noChangeArrowheads="1"/>
          </p:cNvSpPr>
          <p:nvPr/>
        </p:nvSpPr>
        <p:spPr bwMode="auto">
          <a:xfrm>
            <a:off x="1108104" y="2136775"/>
            <a:ext cx="6635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ea typeface="ＭＳ ゴシック" pitchFamily="49" charset="-128"/>
              </a:rPr>
              <a:t>slow</a:t>
            </a:r>
          </a:p>
        </p:txBody>
      </p:sp>
      <p:sp>
        <p:nvSpPr>
          <p:cNvPr id="11351" name="AutoShape 87"/>
          <p:cNvSpPr>
            <a:spLocks noChangeArrowheads="1"/>
          </p:cNvSpPr>
          <p:nvPr/>
        </p:nvSpPr>
        <p:spPr bwMode="auto">
          <a:xfrm flipV="1">
            <a:off x="730279" y="2098675"/>
            <a:ext cx="242887" cy="174625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52" name="Line 88"/>
          <p:cNvSpPr>
            <a:spLocks noChangeShapeType="1"/>
          </p:cNvSpPr>
          <p:nvPr/>
        </p:nvSpPr>
        <p:spPr bwMode="auto">
          <a:xfrm>
            <a:off x="846166" y="1939925"/>
            <a:ext cx="152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53" name="Line 89"/>
          <p:cNvSpPr>
            <a:spLocks noChangeShapeType="1"/>
          </p:cNvSpPr>
          <p:nvPr/>
        </p:nvSpPr>
        <p:spPr bwMode="auto">
          <a:xfrm>
            <a:off x="1114454" y="1957388"/>
            <a:ext cx="0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54" name="AutoShape 90"/>
          <p:cNvSpPr>
            <a:spLocks noChangeArrowheads="1"/>
          </p:cNvSpPr>
          <p:nvPr/>
        </p:nvSpPr>
        <p:spPr bwMode="auto">
          <a:xfrm flipV="1">
            <a:off x="993804" y="2098675"/>
            <a:ext cx="242887" cy="174625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55" name="Rectangle 91"/>
          <p:cNvSpPr>
            <a:spLocks noChangeArrowheads="1"/>
          </p:cNvSpPr>
          <p:nvPr/>
        </p:nvSpPr>
        <p:spPr bwMode="auto">
          <a:xfrm rot="21577110" flipH="1">
            <a:off x="3360766" y="3055938"/>
            <a:ext cx="60325" cy="520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8" name="Group 92"/>
          <p:cNvGrpSpPr>
            <a:grpSpLocks/>
          </p:cNvGrpSpPr>
          <p:nvPr/>
        </p:nvGrpSpPr>
        <p:grpSpPr bwMode="auto">
          <a:xfrm flipV="1">
            <a:off x="3575079" y="3189288"/>
            <a:ext cx="241300" cy="231775"/>
            <a:chOff x="3744" y="1296"/>
            <a:chExt cx="192" cy="192"/>
          </a:xfrm>
        </p:grpSpPr>
        <p:sp>
          <p:nvSpPr>
            <p:cNvPr id="11357" name="Rectangle 93"/>
            <p:cNvSpPr>
              <a:spLocks noChangeArrowheads="1"/>
            </p:cNvSpPr>
            <p:nvPr/>
          </p:nvSpPr>
          <p:spPr bwMode="auto">
            <a:xfrm>
              <a:off x="3744" y="1296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58" name="Line 94"/>
            <p:cNvSpPr>
              <a:spLocks noChangeShapeType="1"/>
            </p:cNvSpPr>
            <p:nvPr/>
          </p:nvSpPr>
          <p:spPr bwMode="auto">
            <a:xfrm flipV="1">
              <a:off x="3744" y="1296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359" name="Line 95"/>
          <p:cNvSpPr>
            <a:spLocks noChangeShapeType="1"/>
          </p:cNvSpPr>
          <p:nvPr/>
        </p:nvSpPr>
        <p:spPr bwMode="auto">
          <a:xfrm>
            <a:off x="3689379" y="3316288"/>
            <a:ext cx="0" cy="7524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60" name="Text Box 96"/>
          <p:cNvSpPr txBox="1">
            <a:spLocks noChangeArrowheads="1"/>
          </p:cNvSpPr>
          <p:nvPr/>
        </p:nvSpPr>
        <p:spPr bwMode="auto">
          <a:xfrm>
            <a:off x="4278341" y="3884613"/>
            <a:ext cx="108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/>
              <a:t>AOM</a:t>
            </a:r>
          </a:p>
        </p:txBody>
      </p:sp>
      <p:sp>
        <p:nvSpPr>
          <p:cNvPr id="11361" name="Text Box 97"/>
          <p:cNvSpPr txBox="1">
            <a:spLocks noChangeArrowheads="1"/>
          </p:cNvSpPr>
          <p:nvPr/>
        </p:nvSpPr>
        <p:spPr bwMode="auto">
          <a:xfrm>
            <a:off x="3122641" y="3487738"/>
            <a:ext cx="7270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Symbol" pitchFamily="18" charset="2"/>
              </a:rPr>
              <a:t>l</a:t>
            </a:r>
            <a:r>
              <a:rPr lang="en-US" altLang="ja-JP" sz="2000"/>
              <a:t>/2</a:t>
            </a:r>
          </a:p>
        </p:txBody>
      </p:sp>
      <p:sp>
        <p:nvSpPr>
          <p:cNvPr id="11362" name="Text Box 98"/>
          <p:cNvSpPr txBox="1">
            <a:spLocks noChangeArrowheads="1"/>
          </p:cNvSpPr>
          <p:nvPr/>
        </p:nvSpPr>
        <p:spPr bwMode="auto">
          <a:xfrm>
            <a:off x="3421091" y="4927600"/>
            <a:ext cx="161925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000">
                <a:ea typeface="ＭＳ ゴシック" pitchFamily="49" charset="-128"/>
              </a:rPr>
              <a:t>single-mode fiber</a:t>
            </a:r>
          </a:p>
        </p:txBody>
      </p:sp>
      <p:sp>
        <p:nvSpPr>
          <p:cNvPr id="11363" name="Text Box 99"/>
          <p:cNvSpPr txBox="1">
            <a:spLocks noChangeArrowheads="1"/>
          </p:cNvSpPr>
          <p:nvPr/>
        </p:nvSpPr>
        <p:spPr bwMode="auto">
          <a:xfrm>
            <a:off x="2133629" y="453072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grating</a:t>
            </a:r>
          </a:p>
        </p:txBody>
      </p:sp>
      <p:sp>
        <p:nvSpPr>
          <p:cNvPr id="11364" name="Text Box 100"/>
          <p:cNvSpPr txBox="1">
            <a:spLocks noChangeArrowheads="1"/>
          </p:cNvSpPr>
          <p:nvPr/>
        </p:nvSpPr>
        <p:spPr bwMode="auto">
          <a:xfrm>
            <a:off x="5957245" y="5949358"/>
            <a:ext cx="2121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  <a:latin typeface="Arial" charset="0"/>
              </a:rPr>
              <a:t>1D </a:t>
            </a:r>
            <a:r>
              <a:rPr lang="en-US" altLang="ja-JP" dirty="0" smtClean="0">
                <a:solidFill>
                  <a:schemeClr val="accent2"/>
                </a:solidFill>
                <a:latin typeface="Arial" charset="0"/>
              </a:rPr>
              <a:t>Lattice </a:t>
            </a:r>
            <a:r>
              <a:rPr lang="en-US" altLang="ja-JP" dirty="0">
                <a:solidFill>
                  <a:schemeClr val="accent2"/>
                </a:solidFill>
                <a:latin typeface="Arial" charset="0"/>
              </a:rPr>
              <a:t>&amp; Probe</a:t>
            </a:r>
          </a:p>
        </p:txBody>
      </p: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3883711" y="5629275"/>
            <a:ext cx="933893" cy="576263"/>
            <a:chOff x="2695" y="3396"/>
            <a:chExt cx="543" cy="363"/>
          </a:xfrm>
        </p:grpSpPr>
        <p:sp>
          <p:nvSpPr>
            <p:cNvPr id="11367" name="Oval 103"/>
            <p:cNvSpPr>
              <a:spLocks noChangeArrowheads="1"/>
            </p:cNvSpPr>
            <p:nvPr/>
          </p:nvSpPr>
          <p:spPr bwMode="auto">
            <a:xfrm>
              <a:off x="2785" y="3397"/>
              <a:ext cx="362" cy="36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68" name="Oval 104"/>
            <p:cNvSpPr>
              <a:spLocks noChangeArrowheads="1"/>
            </p:cNvSpPr>
            <p:nvPr/>
          </p:nvSpPr>
          <p:spPr bwMode="auto">
            <a:xfrm>
              <a:off x="2695" y="3396"/>
              <a:ext cx="362" cy="36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69" name="Oval 105"/>
            <p:cNvSpPr>
              <a:spLocks noChangeArrowheads="1"/>
            </p:cNvSpPr>
            <p:nvPr/>
          </p:nvSpPr>
          <p:spPr bwMode="auto">
            <a:xfrm>
              <a:off x="2876" y="3396"/>
              <a:ext cx="362" cy="36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0" name="Line 106"/>
          <p:cNvSpPr>
            <a:spLocks noChangeShapeType="1"/>
          </p:cNvSpPr>
          <p:nvPr/>
        </p:nvSpPr>
        <p:spPr bwMode="auto">
          <a:xfrm flipH="1">
            <a:off x="2476852" y="5629275"/>
            <a:ext cx="249554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71" name="Rectangle 107"/>
          <p:cNvSpPr>
            <a:spLocks noChangeArrowheads="1"/>
          </p:cNvSpPr>
          <p:nvPr/>
        </p:nvSpPr>
        <p:spPr bwMode="auto">
          <a:xfrm rot="5397756">
            <a:off x="3626862" y="3731203"/>
            <a:ext cx="315913" cy="7275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GB" sz="2000">
              <a:ea typeface="ＭＳ ゴシック" pitchFamily="49" charset="-128"/>
            </a:endParaRPr>
          </a:p>
        </p:txBody>
      </p:sp>
      <p:sp>
        <p:nvSpPr>
          <p:cNvPr id="11372" name="Line 108"/>
          <p:cNvSpPr>
            <a:spLocks noChangeShapeType="1"/>
          </p:cNvSpPr>
          <p:nvPr/>
        </p:nvSpPr>
        <p:spPr bwMode="auto">
          <a:xfrm flipH="1">
            <a:off x="3329911" y="4071938"/>
            <a:ext cx="342255" cy="5857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73" name="Line 109"/>
          <p:cNvSpPr>
            <a:spLocks noChangeShapeType="1"/>
          </p:cNvSpPr>
          <p:nvPr/>
        </p:nvSpPr>
        <p:spPr bwMode="auto">
          <a:xfrm flipV="1">
            <a:off x="3324751" y="4702175"/>
            <a:ext cx="0" cy="9445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10" name="Group 110"/>
          <p:cNvGrpSpPr>
            <a:grpSpLocks/>
          </p:cNvGrpSpPr>
          <p:nvPr/>
        </p:nvGrpSpPr>
        <p:grpSpPr bwMode="auto">
          <a:xfrm rot="5400000">
            <a:off x="6039461" y="2397708"/>
            <a:ext cx="719138" cy="521122"/>
            <a:chOff x="2695" y="3396"/>
            <a:chExt cx="543" cy="363"/>
          </a:xfrm>
        </p:grpSpPr>
        <p:sp>
          <p:nvSpPr>
            <p:cNvPr id="11375" name="Oval 111"/>
            <p:cNvSpPr>
              <a:spLocks noChangeArrowheads="1"/>
            </p:cNvSpPr>
            <p:nvPr/>
          </p:nvSpPr>
          <p:spPr bwMode="auto">
            <a:xfrm>
              <a:off x="2785" y="3397"/>
              <a:ext cx="362" cy="36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" name="Oval 112"/>
            <p:cNvSpPr>
              <a:spLocks noChangeArrowheads="1"/>
            </p:cNvSpPr>
            <p:nvPr/>
          </p:nvSpPr>
          <p:spPr bwMode="auto">
            <a:xfrm>
              <a:off x="2695" y="3396"/>
              <a:ext cx="362" cy="36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" name="Oval 113"/>
            <p:cNvSpPr>
              <a:spLocks noChangeArrowheads="1"/>
            </p:cNvSpPr>
            <p:nvPr/>
          </p:nvSpPr>
          <p:spPr bwMode="auto">
            <a:xfrm>
              <a:off x="2876" y="3396"/>
              <a:ext cx="362" cy="36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9" name="Line 115"/>
          <p:cNvSpPr>
            <a:spLocks noChangeShapeType="1"/>
          </p:cNvSpPr>
          <p:nvPr/>
        </p:nvSpPr>
        <p:spPr bwMode="auto">
          <a:xfrm flipH="1">
            <a:off x="1276379" y="3306763"/>
            <a:ext cx="4540473" cy="111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80" name="Line 116"/>
          <p:cNvSpPr>
            <a:spLocks noChangeShapeType="1"/>
          </p:cNvSpPr>
          <p:nvPr/>
        </p:nvSpPr>
        <p:spPr bwMode="auto">
          <a:xfrm flipV="1">
            <a:off x="2525009" y="1866900"/>
            <a:ext cx="3315921" cy="15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11" name="Group 117"/>
          <p:cNvGrpSpPr>
            <a:grpSpLocks/>
          </p:cNvGrpSpPr>
          <p:nvPr/>
        </p:nvGrpSpPr>
        <p:grpSpPr bwMode="auto">
          <a:xfrm>
            <a:off x="5801373" y="1866900"/>
            <a:ext cx="350855" cy="1439863"/>
            <a:chOff x="3697" y="1190"/>
            <a:chExt cx="204" cy="907"/>
          </a:xfrm>
        </p:grpSpPr>
        <p:sp>
          <p:nvSpPr>
            <p:cNvPr id="11382" name="Arc 118"/>
            <p:cNvSpPr>
              <a:spLocks/>
            </p:cNvSpPr>
            <p:nvPr/>
          </p:nvSpPr>
          <p:spPr bwMode="auto">
            <a:xfrm flipV="1">
              <a:off x="3697" y="1893"/>
              <a:ext cx="204" cy="2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3" name="Arc 119"/>
            <p:cNvSpPr>
              <a:spLocks/>
            </p:cNvSpPr>
            <p:nvPr/>
          </p:nvSpPr>
          <p:spPr bwMode="auto">
            <a:xfrm>
              <a:off x="3697" y="1190"/>
              <a:ext cx="204" cy="2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4" name="Line 120"/>
            <p:cNvSpPr>
              <a:spLocks noChangeShapeType="1"/>
            </p:cNvSpPr>
            <p:nvPr/>
          </p:nvSpPr>
          <p:spPr bwMode="auto">
            <a:xfrm flipV="1">
              <a:off x="3901" y="1394"/>
              <a:ext cx="0" cy="49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121"/>
          <p:cNvGrpSpPr>
            <a:grpSpLocks/>
          </p:cNvGrpSpPr>
          <p:nvPr/>
        </p:nvGrpSpPr>
        <p:grpSpPr bwMode="auto">
          <a:xfrm>
            <a:off x="2251104" y="2430463"/>
            <a:ext cx="242887" cy="230187"/>
            <a:chOff x="1872" y="1440"/>
            <a:chExt cx="192" cy="192"/>
          </a:xfrm>
        </p:grpSpPr>
        <p:sp>
          <p:nvSpPr>
            <p:cNvPr id="11386" name="Oval 122"/>
            <p:cNvSpPr>
              <a:spLocks noChangeArrowheads="1"/>
            </p:cNvSpPr>
            <p:nvPr/>
          </p:nvSpPr>
          <p:spPr bwMode="auto">
            <a:xfrm>
              <a:off x="1872" y="1440"/>
              <a:ext cx="192" cy="19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7" name="Line 123"/>
            <p:cNvSpPr>
              <a:spLocks noChangeShapeType="1"/>
            </p:cNvSpPr>
            <p:nvPr/>
          </p:nvSpPr>
          <p:spPr bwMode="auto">
            <a:xfrm flipH="1">
              <a:off x="1900" y="148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88" name="Line 124"/>
            <p:cNvSpPr>
              <a:spLocks noChangeShapeType="1"/>
            </p:cNvSpPr>
            <p:nvPr/>
          </p:nvSpPr>
          <p:spPr bwMode="auto">
            <a:xfrm>
              <a:off x="1904" y="1488"/>
              <a:ext cx="124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" name="Group 125"/>
          <p:cNvGrpSpPr>
            <a:grpSpLocks/>
          </p:cNvGrpSpPr>
          <p:nvPr/>
        </p:nvGrpSpPr>
        <p:grpSpPr bwMode="auto">
          <a:xfrm>
            <a:off x="2244754" y="2803525"/>
            <a:ext cx="239712" cy="230188"/>
            <a:chOff x="192" y="2976"/>
            <a:chExt cx="240" cy="240"/>
          </a:xfrm>
        </p:grpSpPr>
        <p:sp>
          <p:nvSpPr>
            <p:cNvPr id="11390" name="Oval 126"/>
            <p:cNvSpPr>
              <a:spLocks noChangeArrowheads="1"/>
            </p:cNvSpPr>
            <p:nvPr/>
          </p:nvSpPr>
          <p:spPr bwMode="auto">
            <a:xfrm>
              <a:off x="192" y="2976"/>
              <a:ext cx="240" cy="24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91" name="Freeform 127"/>
            <p:cNvSpPr>
              <a:spLocks/>
            </p:cNvSpPr>
            <p:nvPr/>
          </p:nvSpPr>
          <p:spPr bwMode="auto">
            <a:xfrm>
              <a:off x="240" y="3044"/>
              <a:ext cx="144" cy="11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48" y="8"/>
                </a:cxn>
                <a:cxn ang="0">
                  <a:pos x="96" y="104"/>
                </a:cxn>
                <a:cxn ang="0">
                  <a:pos x="144" y="56"/>
                </a:cxn>
              </a:cxnLst>
              <a:rect l="0" t="0" r="r" b="b"/>
              <a:pathLst>
                <a:path w="144" h="112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96"/>
                    <a:pt x="96" y="104"/>
                  </a:cubicBezTo>
                  <a:cubicBezTo>
                    <a:pt x="112" y="112"/>
                    <a:pt x="136" y="64"/>
                    <a:pt x="144" y="56"/>
                  </a:cubicBezTo>
                </a:path>
              </a:pathLst>
            </a:custGeom>
            <a:solidFill>
              <a:schemeClr val="bg1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392" name="Text Box 128"/>
          <p:cNvSpPr txBox="1">
            <a:spLocks noChangeArrowheads="1"/>
          </p:cNvSpPr>
          <p:nvPr/>
        </p:nvSpPr>
        <p:spPr bwMode="auto">
          <a:xfrm>
            <a:off x="2444779" y="2227263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DBM</a:t>
            </a:r>
          </a:p>
        </p:txBody>
      </p:sp>
      <p:sp>
        <p:nvSpPr>
          <p:cNvPr id="11393" name="AutoShape 129"/>
          <p:cNvSpPr>
            <a:spLocks noChangeArrowheads="1"/>
          </p:cNvSpPr>
          <p:nvPr/>
        </p:nvSpPr>
        <p:spPr bwMode="auto">
          <a:xfrm rot="-5400000" flipH="1" flipV="1">
            <a:off x="4767291" y="2184400"/>
            <a:ext cx="204788" cy="242888"/>
          </a:xfrm>
          <a:prstGeom prst="flowChartDelay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94" name="Line 130"/>
          <p:cNvSpPr>
            <a:spLocks noChangeShapeType="1"/>
          </p:cNvSpPr>
          <p:nvPr/>
        </p:nvSpPr>
        <p:spPr bwMode="auto">
          <a:xfrm>
            <a:off x="4865716" y="1868488"/>
            <a:ext cx="0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95" name="Line 131"/>
          <p:cNvSpPr>
            <a:spLocks noChangeShapeType="1"/>
          </p:cNvSpPr>
          <p:nvPr/>
        </p:nvSpPr>
        <p:spPr bwMode="auto">
          <a:xfrm flipH="1" flipV="1">
            <a:off x="2484466" y="2552700"/>
            <a:ext cx="238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96" name="Line 132"/>
          <p:cNvSpPr>
            <a:spLocks noChangeShapeType="1"/>
          </p:cNvSpPr>
          <p:nvPr/>
        </p:nvSpPr>
        <p:spPr bwMode="auto">
          <a:xfrm>
            <a:off x="4865716" y="240823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14" name="Group 133"/>
          <p:cNvGrpSpPr>
            <a:grpSpLocks/>
          </p:cNvGrpSpPr>
          <p:nvPr/>
        </p:nvGrpSpPr>
        <p:grpSpPr bwMode="auto">
          <a:xfrm rot="522370">
            <a:off x="3186141" y="4422775"/>
            <a:ext cx="117475" cy="539750"/>
            <a:chOff x="2041" y="2636"/>
            <a:chExt cx="68" cy="340"/>
          </a:xfrm>
        </p:grpSpPr>
        <p:sp>
          <p:nvSpPr>
            <p:cNvPr id="11398" name="Rectangle 134"/>
            <p:cNvSpPr>
              <a:spLocks noChangeArrowheads="1"/>
            </p:cNvSpPr>
            <p:nvPr/>
          </p:nvSpPr>
          <p:spPr bwMode="auto">
            <a:xfrm rot="559958">
              <a:off x="2041" y="2636"/>
              <a:ext cx="57" cy="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99" name="Line 135"/>
            <p:cNvSpPr>
              <a:spLocks noChangeShapeType="1"/>
            </p:cNvSpPr>
            <p:nvPr/>
          </p:nvSpPr>
          <p:spPr bwMode="auto">
            <a:xfrm rot="557215">
              <a:off x="2109" y="2636"/>
              <a:ext cx="0" cy="34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5" name="グループ化 150"/>
          <p:cNvGrpSpPr/>
          <p:nvPr/>
        </p:nvGrpSpPr>
        <p:grpSpPr>
          <a:xfrm>
            <a:off x="509616" y="2503488"/>
            <a:ext cx="1639888" cy="1909762"/>
            <a:chOff x="339725" y="2503488"/>
            <a:chExt cx="1639888" cy="1909762"/>
          </a:xfrm>
        </p:grpSpPr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339725" y="2503488"/>
              <a:ext cx="1574800" cy="11588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20" name="Text Box 56"/>
            <p:cNvSpPr txBox="1">
              <a:spLocks noChangeArrowheads="1"/>
            </p:cNvSpPr>
            <p:nvPr/>
          </p:nvSpPr>
          <p:spPr bwMode="auto">
            <a:xfrm>
              <a:off x="460375" y="3711575"/>
              <a:ext cx="1212850" cy="7016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000"/>
                <a:t>698 nm ECLD</a:t>
              </a:r>
            </a:p>
          </p:txBody>
        </p:sp>
        <p:sp>
          <p:nvSpPr>
            <p:cNvPr id="11333" name="Line 69"/>
            <p:cNvSpPr>
              <a:spLocks noChangeShapeType="1"/>
            </p:cNvSpPr>
            <p:nvPr/>
          </p:nvSpPr>
          <p:spPr bwMode="auto">
            <a:xfrm>
              <a:off x="763588" y="3025775"/>
              <a:ext cx="303212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 rot="4898058">
              <a:off x="994569" y="2739231"/>
              <a:ext cx="65088" cy="3905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GB" sz="2000">
                <a:ea typeface="ＭＳ ゴシック" pitchFamily="49" charset="-128"/>
              </a:endParaRPr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1027113" y="2974975"/>
              <a:ext cx="39687" cy="339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6" name="Group 78"/>
            <p:cNvGrpSpPr>
              <a:grpSpLocks/>
            </p:cNvGrpSpPr>
            <p:nvPr/>
          </p:nvGrpSpPr>
          <p:grpSpPr bwMode="auto">
            <a:xfrm rot="-13248255">
              <a:off x="601663" y="2832100"/>
              <a:ext cx="180975" cy="231775"/>
              <a:chOff x="4464" y="1968"/>
              <a:chExt cx="336" cy="288"/>
            </a:xfrm>
          </p:grpSpPr>
          <p:sp>
            <p:nvSpPr>
              <p:cNvPr id="11343" name="Rectangle 79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144" cy="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4" name="Rectangle 80"/>
              <p:cNvSpPr>
                <a:spLocks noChangeArrowheads="1"/>
              </p:cNvSpPr>
              <p:nvPr/>
            </p:nvSpPr>
            <p:spPr bwMode="auto">
              <a:xfrm>
                <a:off x="4464" y="2064"/>
                <a:ext cx="336" cy="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5" name="Line 81"/>
              <p:cNvSpPr>
                <a:spLocks noChangeShapeType="1"/>
              </p:cNvSpPr>
              <p:nvPr/>
            </p:nvSpPr>
            <p:spPr bwMode="auto">
              <a:xfrm>
                <a:off x="4560" y="211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46" name="Line 82"/>
              <p:cNvSpPr>
                <a:spLocks noChangeShapeType="1"/>
              </p:cNvSpPr>
              <p:nvPr/>
            </p:nvSpPr>
            <p:spPr bwMode="auto">
              <a:xfrm>
                <a:off x="4624" y="211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47" name="Line 83"/>
              <p:cNvSpPr>
                <a:spLocks noChangeShapeType="1"/>
              </p:cNvSpPr>
              <p:nvPr/>
            </p:nvSpPr>
            <p:spPr bwMode="auto">
              <a:xfrm>
                <a:off x="4704" y="211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1348" name="Text Box 84"/>
            <p:cNvSpPr txBox="1">
              <a:spLocks noChangeArrowheads="1"/>
            </p:cNvSpPr>
            <p:nvPr/>
          </p:nvSpPr>
          <p:spPr bwMode="auto">
            <a:xfrm>
              <a:off x="1343025" y="2665413"/>
              <a:ext cx="636588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>
                  <a:ea typeface="ＭＳ ゴシック" pitchFamily="49" charset="-128"/>
                </a:rPr>
                <a:t>PZT</a:t>
              </a:r>
            </a:p>
          </p:txBody>
        </p:sp>
        <p:grpSp>
          <p:nvGrpSpPr>
            <p:cNvPr id="17" name="Group 136"/>
            <p:cNvGrpSpPr>
              <a:grpSpLocks/>
            </p:cNvGrpSpPr>
            <p:nvPr/>
          </p:nvGrpSpPr>
          <p:grpSpPr bwMode="auto">
            <a:xfrm rot="-4269437">
              <a:off x="954088" y="3068638"/>
              <a:ext cx="107950" cy="584200"/>
              <a:chOff x="2041" y="2636"/>
              <a:chExt cx="68" cy="340"/>
            </a:xfrm>
          </p:grpSpPr>
          <p:sp>
            <p:nvSpPr>
              <p:cNvPr id="11401" name="Rectangle 137"/>
              <p:cNvSpPr>
                <a:spLocks noChangeArrowheads="1"/>
              </p:cNvSpPr>
              <p:nvPr/>
            </p:nvSpPr>
            <p:spPr bwMode="auto">
              <a:xfrm rot="559958">
                <a:off x="2041" y="2636"/>
                <a:ext cx="57" cy="3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02" name="Line 138"/>
              <p:cNvSpPr>
                <a:spLocks noChangeShapeType="1"/>
              </p:cNvSpPr>
              <p:nvPr/>
            </p:nvSpPr>
            <p:spPr bwMode="auto">
              <a:xfrm rot="557215">
                <a:off x="2109" y="2636"/>
                <a:ext cx="0" cy="34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1403" name="Oval 139"/>
          <p:cNvSpPr>
            <a:spLocks noChangeArrowheads="1"/>
          </p:cNvSpPr>
          <p:nvPr/>
        </p:nvSpPr>
        <p:spPr bwMode="auto">
          <a:xfrm>
            <a:off x="5418166" y="5270500"/>
            <a:ext cx="109538" cy="701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05" name="Oval 141"/>
          <p:cNvSpPr>
            <a:spLocks noChangeArrowheads="1"/>
          </p:cNvSpPr>
          <p:nvPr/>
        </p:nvSpPr>
        <p:spPr bwMode="auto">
          <a:xfrm>
            <a:off x="6697691" y="5502275"/>
            <a:ext cx="585788" cy="288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06" name="AutoShape 142"/>
          <p:cNvSpPr>
            <a:spLocks noChangeArrowheads="1"/>
          </p:cNvSpPr>
          <p:nvPr/>
        </p:nvSpPr>
        <p:spPr bwMode="auto">
          <a:xfrm flipH="1" flipV="1">
            <a:off x="5111779" y="1744663"/>
            <a:ext cx="180975" cy="231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07" name="Rectangle 143"/>
          <p:cNvSpPr>
            <a:spLocks noChangeArrowheads="1"/>
          </p:cNvSpPr>
          <p:nvPr/>
        </p:nvSpPr>
        <p:spPr bwMode="auto">
          <a:xfrm>
            <a:off x="4506941" y="3289300"/>
            <a:ext cx="485775" cy="571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08" name="Line 144"/>
          <p:cNvSpPr>
            <a:spLocks noChangeShapeType="1"/>
          </p:cNvSpPr>
          <p:nvPr/>
        </p:nvSpPr>
        <p:spPr bwMode="auto">
          <a:xfrm>
            <a:off x="846166" y="1943100"/>
            <a:ext cx="0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410" name="Text Box 146"/>
          <p:cNvSpPr txBox="1">
            <a:spLocks noChangeArrowheads="1"/>
          </p:cNvSpPr>
          <p:nvPr/>
        </p:nvSpPr>
        <p:spPr bwMode="auto">
          <a:xfrm>
            <a:off x="5216554" y="2371725"/>
            <a:ext cx="161925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000">
                <a:ea typeface="ＭＳ ゴシック" pitchFamily="49" charset="-128"/>
              </a:rPr>
              <a:t>single-mode fiber</a:t>
            </a:r>
          </a:p>
        </p:txBody>
      </p:sp>
      <p:grpSp>
        <p:nvGrpSpPr>
          <p:cNvPr id="18" name="グループ化 151"/>
          <p:cNvGrpSpPr/>
          <p:nvPr/>
        </p:nvGrpSpPr>
        <p:grpSpPr>
          <a:xfrm>
            <a:off x="2679729" y="1203325"/>
            <a:ext cx="1722437" cy="954088"/>
            <a:chOff x="2509838" y="1203325"/>
            <a:chExt cx="1722437" cy="954088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509838" y="1579563"/>
              <a:ext cx="1722437" cy="577850"/>
              <a:chOff x="3408" y="672"/>
              <a:chExt cx="1366" cy="528"/>
            </a:xfrm>
          </p:grpSpPr>
          <p:sp>
            <p:nvSpPr>
              <p:cNvPr id="11316" name="Rectangle 52"/>
              <p:cNvSpPr>
                <a:spLocks noChangeArrowheads="1"/>
              </p:cNvSpPr>
              <p:nvPr/>
            </p:nvSpPr>
            <p:spPr bwMode="auto">
              <a:xfrm>
                <a:off x="3515" y="672"/>
                <a:ext cx="1152" cy="5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7" name="AutoShape 53"/>
              <p:cNvSpPr>
                <a:spLocks noChangeArrowheads="1"/>
              </p:cNvSpPr>
              <p:nvPr/>
            </p:nvSpPr>
            <p:spPr bwMode="auto">
              <a:xfrm flipH="1">
                <a:off x="4667" y="789"/>
                <a:ext cx="107" cy="308"/>
              </a:xfrm>
              <a:prstGeom prst="flowChartOnlineStorag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8" name="AutoShape 54"/>
              <p:cNvSpPr>
                <a:spLocks noChangeArrowheads="1"/>
              </p:cNvSpPr>
              <p:nvPr/>
            </p:nvSpPr>
            <p:spPr bwMode="auto">
              <a:xfrm>
                <a:off x="3408" y="796"/>
                <a:ext cx="107" cy="308"/>
              </a:xfrm>
              <a:prstGeom prst="flowChartOnlineStorag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1404" name="Rectangle 140"/>
            <p:cNvSpPr>
              <a:spLocks noChangeArrowheads="1"/>
            </p:cNvSpPr>
            <p:nvPr/>
          </p:nvSpPr>
          <p:spPr bwMode="auto">
            <a:xfrm>
              <a:off x="2627313" y="1795463"/>
              <a:ext cx="1481137" cy="142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16" name="Rectangle 152"/>
            <p:cNvSpPr>
              <a:spLocks noChangeArrowheads="1"/>
            </p:cNvSpPr>
            <p:nvPr/>
          </p:nvSpPr>
          <p:spPr bwMode="auto">
            <a:xfrm>
              <a:off x="2743200" y="1203325"/>
              <a:ext cx="1362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ea typeface="ＭＳ ゴシック" pitchFamily="49" charset="-128"/>
                </a:rPr>
                <a:t>ULE cavity</a:t>
              </a:r>
            </a:p>
          </p:txBody>
        </p:sp>
      </p:grpSp>
      <p:sp>
        <p:nvSpPr>
          <p:cNvPr id="11417" name="Rectangle 153"/>
          <p:cNvSpPr>
            <a:spLocks noGrp="1" noChangeArrowheads="1"/>
          </p:cNvSpPr>
          <p:nvPr>
            <p:ph type="title" idx="4294967295"/>
          </p:nvPr>
        </p:nvSpPr>
        <p:spPr>
          <a:xfrm>
            <a:off x="127416" y="400032"/>
            <a:ext cx="8859189" cy="457200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時計遷移分光用高安定化レーザーシステム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7496"/>
            <a:ext cx="2438400" cy="762000"/>
          </a:xfrm>
        </p:spPr>
        <p:txBody>
          <a:bodyPr/>
          <a:lstStyle/>
          <a:p>
            <a:r>
              <a:rPr lang="en-US" altLang="ja-JP" sz="3600" dirty="0">
                <a:solidFill>
                  <a:srgbClr val="000066"/>
                </a:solidFill>
                <a:latin typeface="+mn-lt"/>
              </a:rPr>
              <a:t>Outline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442" y="1400360"/>
            <a:ext cx="8517838" cy="4886160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 smtClean="0">
                <a:solidFill>
                  <a:srgbClr val="000066"/>
                </a:solidFill>
              </a:rPr>
              <a:t>時間・周波数標準のイントロダクション </a:t>
            </a:r>
            <a:r>
              <a:rPr lang="en-US" altLang="ja-JP" sz="2800" dirty="0" smtClean="0">
                <a:solidFill>
                  <a:srgbClr val="000066"/>
                </a:solidFill>
              </a:rPr>
              <a:t>: “</a:t>
            </a:r>
            <a:r>
              <a:rPr lang="ja-JP" altLang="en-US" sz="2800" dirty="0" smtClean="0">
                <a:solidFill>
                  <a:srgbClr val="000066"/>
                </a:solidFill>
              </a:rPr>
              <a:t>原子時計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現在の秒の定義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セシウム原子時計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次世代の原子時計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イオン時計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r>
              <a:rPr lang="ja-JP" altLang="en-US" sz="2400" dirty="0" smtClean="0">
                <a:solidFill>
                  <a:srgbClr val="000066"/>
                </a:solidFill>
              </a:rPr>
              <a:t> </a:t>
            </a:r>
            <a:r>
              <a:rPr lang="en-US" altLang="ja-JP" sz="2400" dirty="0" smtClean="0">
                <a:solidFill>
                  <a:srgbClr val="000066"/>
                </a:solidFill>
              </a:rPr>
              <a:t>or “</a:t>
            </a:r>
            <a:r>
              <a:rPr lang="ja-JP" altLang="en-US" sz="2400" dirty="0" smtClean="0">
                <a:solidFill>
                  <a:srgbClr val="000066"/>
                </a:solidFill>
              </a:rPr>
              <a:t>光格子時計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endParaRPr lang="en-US" altLang="ja-JP" sz="2400" i="1" dirty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000066"/>
                </a:solidFill>
              </a:rPr>
              <a:t>“</a:t>
            </a:r>
            <a:r>
              <a:rPr lang="ja-JP" altLang="en-US" sz="2800" dirty="0" smtClean="0">
                <a:solidFill>
                  <a:srgbClr val="000066"/>
                </a:solidFill>
              </a:rPr>
              <a:t>レーザー冷却＆トラップ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  <a:r>
              <a:rPr lang="ja-JP" altLang="en-US" sz="2800" dirty="0" smtClean="0">
                <a:solidFill>
                  <a:srgbClr val="000066"/>
                </a:solidFill>
              </a:rPr>
              <a:t>の原理</a:t>
            </a:r>
            <a:endParaRPr lang="en-US" altLang="ja-JP" sz="2800" dirty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光格子中の極低温原子の超精密分光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周波数安定化光源の開発</a:t>
            </a:r>
            <a:endParaRPr lang="en-US" altLang="ja-JP" sz="2400" dirty="0" smtClean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000066"/>
                </a:solidFill>
              </a:rPr>
              <a:t>“</a:t>
            </a:r>
            <a:r>
              <a:rPr lang="ja-JP" altLang="en-US" sz="2800" dirty="0" smtClean="0">
                <a:solidFill>
                  <a:srgbClr val="000066"/>
                </a:solidFill>
              </a:rPr>
              <a:t>光格子時計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  <a:r>
              <a:rPr lang="ja-JP" altLang="en-US" sz="2800" dirty="0" smtClean="0">
                <a:solidFill>
                  <a:srgbClr val="000066"/>
                </a:solidFill>
              </a:rPr>
              <a:t>のパフォーマンスの評価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絶対周波数測定</a:t>
            </a:r>
            <a:r>
              <a:rPr lang="en-US" altLang="ja-JP" sz="2400" dirty="0" smtClean="0">
                <a:solidFill>
                  <a:srgbClr val="000066"/>
                </a:solidFill>
              </a:rPr>
              <a:t> (OLC vs. Cs clock (SI second))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２台の光格子時計間の直接周波数比較</a:t>
            </a:r>
            <a:r>
              <a:rPr lang="en-US" altLang="ja-JP" sz="2400" dirty="0" smtClean="0">
                <a:solidFill>
                  <a:srgbClr val="000066"/>
                </a:solidFill>
              </a:rPr>
              <a:t> (1D vs. 3D)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今後の展望</a:t>
            </a:r>
            <a:r>
              <a:rPr lang="en-US" altLang="ja-JP" sz="2800" dirty="0" smtClean="0">
                <a:solidFill>
                  <a:srgbClr val="000066"/>
                </a:solidFill>
              </a:rPr>
              <a:t>: </a:t>
            </a:r>
            <a:r>
              <a:rPr lang="ja-JP" altLang="en-US" sz="2800" dirty="0" smtClean="0">
                <a:solidFill>
                  <a:srgbClr val="000066"/>
                </a:solidFill>
              </a:rPr>
              <a:t>水銀光格子時計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, </a:t>
            </a:r>
            <a:r>
              <a:rPr lang="ja-JP" altLang="en-US" sz="2800" dirty="0" smtClean="0">
                <a:solidFill>
                  <a:srgbClr val="000066"/>
                </a:solidFill>
              </a:rPr>
              <a:t>クライオ光格子時計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まとめ</a:t>
            </a:r>
            <a:endParaRPr lang="en-US" altLang="ja-JP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172" y="4857760"/>
            <a:ext cx="1673902" cy="15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1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6060" y="4929198"/>
            <a:ext cx="1709278" cy="123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10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7008" y="1071546"/>
            <a:ext cx="1408000" cy="128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10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922785"/>
            <a:ext cx="2819036" cy="122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10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857496"/>
            <a:ext cx="1525488" cy="12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10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2757780"/>
            <a:ext cx="1891442" cy="145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6" name="Text Box 1032"/>
          <p:cNvSpPr txBox="1">
            <a:spLocks noChangeArrowheads="1"/>
          </p:cNvSpPr>
          <p:nvPr/>
        </p:nvSpPr>
        <p:spPr bwMode="auto">
          <a:xfrm>
            <a:off x="6604151" y="2171634"/>
            <a:ext cx="2039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2000" dirty="0" err="1"/>
              <a:t>k</a:t>
            </a:r>
            <a:r>
              <a:rPr lang="en-US" altLang="ja-JP" sz="2000" baseline="-25000" dirty="0" err="1"/>
              <a:t>ver</a:t>
            </a:r>
            <a:r>
              <a:rPr lang="en-US" altLang="ja-JP" sz="2000" dirty="0"/>
              <a:t> 10 kHz/(ms</a:t>
            </a:r>
            <a:r>
              <a:rPr lang="en-US" altLang="ja-JP" sz="2000" baseline="30000" dirty="0"/>
              <a:t>-2</a:t>
            </a:r>
            <a:r>
              <a:rPr lang="en-US" altLang="ja-JP" sz="2000" dirty="0" smtClean="0"/>
              <a:t>)</a:t>
            </a:r>
            <a:endParaRPr lang="en-US" altLang="ja-JP" sz="2000" dirty="0"/>
          </a:p>
        </p:txBody>
      </p:sp>
      <p:sp>
        <p:nvSpPr>
          <p:cNvPr id="32777" name="Text Box 1033"/>
          <p:cNvSpPr txBox="1">
            <a:spLocks noChangeArrowheads="1"/>
          </p:cNvSpPr>
          <p:nvPr/>
        </p:nvSpPr>
        <p:spPr bwMode="auto">
          <a:xfrm>
            <a:off x="6643702" y="4243336"/>
            <a:ext cx="2071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2000" dirty="0" err="1"/>
              <a:t>k</a:t>
            </a:r>
            <a:r>
              <a:rPr lang="en-US" altLang="ja-JP" sz="2000" baseline="-25000" dirty="0" err="1"/>
              <a:t>ver</a:t>
            </a:r>
            <a:r>
              <a:rPr lang="en-US" altLang="ja-JP" sz="2000" dirty="0"/>
              <a:t> 1.5 kHz/(ms</a:t>
            </a:r>
            <a:r>
              <a:rPr lang="en-US" altLang="ja-JP" sz="2000" baseline="30000" dirty="0"/>
              <a:t>-2</a:t>
            </a:r>
            <a:r>
              <a:rPr lang="en-US" altLang="ja-JP" sz="2000" dirty="0"/>
              <a:t>) </a:t>
            </a:r>
          </a:p>
        </p:txBody>
      </p:sp>
      <p:sp>
        <p:nvSpPr>
          <p:cNvPr id="32778" name="Text Box 1034"/>
          <p:cNvSpPr txBox="1">
            <a:spLocks noChangeArrowheads="1"/>
          </p:cNvSpPr>
          <p:nvPr/>
        </p:nvSpPr>
        <p:spPr bwMode="auto">
          <a:xfrm>
            <a:off x="6605250" y="6386476"/>
            <a:ext cx="2110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2000" dirty="0" err="1"/>
              <a:t>k</a:t>
            </a:r>
            <a:r>
              <a:rPr lang="en-US" altLang="ja-JP" sz="2000" baseline="-25000" dirty="0" err="1"/>
              <a:t>ver</a:t>
            </a:r>
            <a:r>
              <a:rPr lang="en-US" altLang="ja-JP" sz="2000" dirty="0"/>
              <a:t> 0.1 kHz/(ms</a:t>
            </a:r>
            <a:r>
              <a:rPr lang="en-US" altLang="ja-JP" sz="2000" baseline="30000" dirty="0"/>
              <a:t>-2</a:t>
            </a:r>
            <a:r>
              <a:rPr lang="en-US" altLang="ja-JP" sz="2000" dirty="0" smtClean="0"/>
              <a:t>)</a:t>
            </a:r>
            <a:endParaRPr lang="en-US" altLang="ja-JP" sz="2000" dirty="0"/>
          </a:p>
        </p:txBody>
      </p:sp>
      <p:sp>
        <p:nvSpPr>
          <p:cNvPr id="32779" name="Text Box 1035"/>
          <p:cNvSpPr txBox="1">
            <a:spLocks noChangeArrowheads="1"/>
          </p:cNvSpPr>
          <p:nvPr/>
        </p:nvSpPr>
        <p:spPr bwMode="auto">
          <a:xfrm>
            <a:off x="83501" y="928670"/>
            <a:ext cx="77372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/>
              <a:t>・</a:t>
            </a:r>
            <a:r>
              <a:rPr lang="en-US" altLang="ja-JP" sz="2000" dirty="0"/>
              <a:t>JILA</a:t>
            </a:r>
          </a:p>
        </p:txBody>
      </p:sp>
      <p:sp>
        <p:nvSpPr>
          <p:cNvPr id="32780" name="Text Box 1036"/>
          <p:cNvSpPr txBox="1">
            <a:spLocks noChangeArrowheads="1"/>
          </p:cNvSpPr>
          <p:nvPr/>
        </p:nvSpPr>
        <p:spPr bwMode="auto">
          <a:xfrm>
            <a:off x="71406" y="2428868"/>
            <a:ext cx="77372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/>
              <a:t>・</a:t>
            </a:r>
            <a:r>
              <a:rPr lang="en-US" altLang="ja-JP" sz="2000" dirty="0"/>
              <a:t>PTB</a:t>
            </a:r>
          </a:p>
        </p:txBody>
      </p:sp>
      <p:sp>
        <p:nvSpPr>
          <p:cNvPr id="32781" name="Text Box 1037"/>
          <p:cNvSpPr txBox="1">
            <a:spLocks noChangeArrowheads="1"/>
          </p:cNvSpPr>
          <p:nvPr/>
        </p:nvSpPr>
        <p:spPr bwMode="auto">
          <a:xfrm>
            <a:off x="70339" y="4403726"/>
            <a:ext cx="77372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/>
              <a:t>・</a:t>
            </a:r>
            <a:r>
              <a:rPr lang="en-US" altLang="ja-JP" sz="2000"/>
              <a:t>NPL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214314"/>
            <a:ext cx="9144000" cy="642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振動ノイズへの感度の低い共振器のデザイン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71472" y="1357298"/>
            <a:ext cx="26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1400" dirty="0" smtClean="0"/>
              <a:t>Vertical cavity: (JILA) M. Notcutt </a:t>
            </a:r>
            <a:r>
              <a:rPr lang="fr-FR" altLang="ja-JP" sz="1400" i="1" dirty="0" smtClean="0"/>
              <a:t>et al</a:t>
            </a:r>
            <a:r>
              <a:rPr lang="fr-FR" altLang="ja-JP" sz="1400" dirty="0" smtClean="0"/>
              <a:t>., Opt. Lett. 30, 1815 (2005)</a:t>
            </a:r>
          </a:p>
          <a:p>
            <a:r>
              <a:rPr lang="fr-FR" altLang="ja-JP" sz="1400" dirty="0" smtClean="0"/>
              <a:t>A. D. Ludlow </a:t>
            </a:r>
            <a:r>
              <a:rPr lang="fr-FR" altLang="ja-JP" sz="1400" i="1" dirty="0" smtClean="0"/>
              <a:t>et al</a:t>
            </a:r>
            <a:r>
              <a:rPr lang="fr-FR" altLang="ja-JP" sz="1400" dirty="0" smtClean="0"/>
              <a:t>., Opt. Lett. 32, 641 (2007)</a:t>
            </a:r>
            <a:endParaRPr lang="ja-JP" altLang="en-US" sz="14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9465" y="1071546"/>
            <a:ext cx="973907" cy="136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3000372"/>
            <a:ext cx="1910871" cy="10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00034" y="3071810"/>
            <a:ext cx="19288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sz="1400" dirty="0" smtClean="0">
                <a:latin typeface="Calibri" pitchFamily="34" charset="0"/>
              </a:rPr>
              <a:t>(PTB) T. </a:t>
            </a:r>
            <a:r>
              <a:rPr lang="en-US" altLang="ja-JP" sz="1400" dirty="0" err="1" smtClean="0">
                <a:latin typeface="Calibri" pitchFamily="34" charset="0"/>
              </a:rPr>
              <a:t>Nazarova</a:t>
            </a:r>
            <a:r>
              <a:rPr lang="en-US" altLang="ja-JP" sz="1400" dirty="0" smtClean="0">
                <a:latin typeface="Calibri" pitchFamily="34" charset="0"/>
              </a:rPr>
              <a:t> </a:t>
            </a:r>
            <a:r>
              <a:rPr lang="en-US" altLang="ja-JP" sz="1400" i="1" dirty="0" smtClean="0">
                <a:latin typeface="Calibri" pitchFamily="34" charset="0"/>
              </a:rPr>
              <a:t>et al</a:t>
            </a:r>
            <a:r>
              <a:rPr lang="en-US" altLang="ja-JP" sz="1400" dirty="0" smtClean="0">
                <a:latin typeface="Calibri" pitchFamily="34" charset="0"/>
              </a:rPr>
              <a:t>., Appl. Phys. B: Lasers Opt. 83, 531 (2006)</a:t>
            </a:r>
            <a:endParaRPr lang="en-US" altLang="ja-JP" sz="1400" dirty="0">
              <a:latin typeface="Calibri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9994" y="4929198"/>
            <a:ext cx="1616254" cy="132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00034" y="4857760"/>
            <a:ext cx="19481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sz="1400" dirty="0" smtClean="0">
                <a:latin typeface="Calibri" pitchFamily="34" charset="0"/>
              </a:rPr>
              <a:t>Cut-out cavity: </a:t>
            </a:r>
            <a:r>
              <a:rPr lang="en-US" altLang="ja-JP" sz="1400" dirty="0">
                <a:latin typeface="Calibri" pitchFamily="34" charset="0"/>
              </a:rPr>
              <a:t>(NPL) </a:t>
            </a:r>
            <a:r>
              <a:rPr lang="en-US" altLang="ja-JP" sz="1400" dirty="0" smtClean="0">
                <a:latin typeface="Calibri" pitchFamily="34" charset="0"/>
              </a:rPr>
              <a:t>Webster </a:t>
            </a:r>
            <a:r>
              <a:rPr lang="en-US" altLang="ja-JP" sz="1400" i="1" dirty="0">
                <a:latin typeface="Calibri" pitchFamily="34" charset="0"/>
              </a:rPr>
              <a:t>et al</a:t>
            </a:r>
            <a:r>
              <a:rPr lang="en-US" altLang="ja-JP" sz="1400" dirty="0">
                <a:latin typeface="Calibri" pitchFamily="34" charset="0"/>
              </a:rPr>
              <a:t>., PRA 75, 011801 (2007)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7"/>
          <p:cNvGraphicFramePr>
            <a:graphicFrameLocks noChangeAspect="1"/>
          </p:cNvGraphicFramePr>
          <p:nvPr/>
        </p:nvGraphicFramePr>
        <p:xfrm>
          <a:off x="5000628" y="900115"/>
          <a:ext cx="3235325" cy="2814637"/>
        </p:xfrm>
        <a:graphic>
          <a:graphicData uri="http://schemas.openxmlformats.org/presentationml/2006/ole">
            <p:oleObj spid="_x0000_s264194" name="ｸﾞﾗﾌ" r:id="rId4" imgW="4150080" imgH="3332160" progId="Origin50.Graph">
              <p:embed/>
            </p:oleObj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796" y="1071546"/>
            <a:ext cx="27352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14314"/>
            <a:ext cx="9144000" cy="6429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2800" dirty="0" smtClean="0"/>
              <a:t>振動ノイズへの感度の低い共振器のデザイン</a:t>
            </a:r>
          </a:p>
        </p:txBody>
      </p:sp>
      <p:sp>
        <p:nvSpPr>
          <p:cNvPr id="6151" name="Rectangle 147"/>
          <p:cNvSpPr>
            <a:spLocks noChangeArrowheads="1"/>
          </p:cNvSpPr>
          <p:nvPr/>
        </p:nvSpPr>
        <p:spPr bwMode="auto">
          <a:xfrm>
            <a:off x="1143008" y="1076309"/>
            <a:ext cx="1557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Finesse      570,000</a:t>
            </a:r>
            <a:br>
              <a:rPr lang="en-US" altLang="ja-JP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en-US" altLang="ja-JP" sz="1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Linewidth</a:t>
            </a:r>
            <a:r>
              <a:rPr lang="en-US" altLang="ja-JP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  3.5 kHz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428628" y="3128946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sz="1600" dirty="0">
                <a:latin typeface="Calibri" pitchFamily="34" charset="0"/>
              </a:rPr>
              <a:t>Vibration insensitive optical cavity with cut-out design: (NPL) Webster </a:t>
            </a:r>
            <a:r>
              <a:rPr lang="en-US" altLang="ja-JP" sz="1600" i="1" dirty="0">
                <a:latin typeface="Calibri" pitchFamily="34" charset="0"/>
              </a:rPr>
              <a:t>et al</a:t>
            </a:r>
            <a:r>
              <a:rPr lang="en-US" altLang="ja-JP" sz="1600" dirty="0">
                <a:latin typeface="Calibri" pitchFamily="34" charset="0"/>
              </a:rPr>
              <a:t>., PRA 75, 011801 (2007) </a:t>
            </a:r>
          </a:p>
        </p:txBody>
      </p:sp>
      <p:sp>
        <p:nvSpPr>
          <p:cNvPr id="6154" name="Text Box 23"/>
          <p:cNvSpPr txBox="1">
            <a:spLocks noChangeArrowheads="1"/>
          </p:cNvSpPr>
          <p:nvPr/>
        </p:nvSpPr>
        <p:spPr bwMode="auto">
          <a:xfrm>
            <a:off x="2786050" y="1147730"/>
            <a:ext cx="1135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chemeClr val="bg1"/>
                </a:solidFill>
              </a:rPr>
              <a:t>ULE cavity</a:t>
            </a:r>
            <a:endParaRPr lang="ja-JP" alt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6147" name="Object 25"/>
          <p:cNvGraphicFramePr>
            <a:graphicFrameLocks noChangeAspect="1"/>
          </p:cNvGraphicFramePr>
          <p:nvPr/>
        </p:nvGraphicFramePr>
        <p:xfrm>
          <a:off x="4697413" y="3892550"/>
          <a:ext cx="3884612" cy="3084513"/>
        </p:xfrm>
        <a:graphic>
          <a:graphicData uri="http://schemas.openxmlformats.org/presentationml/2006/ole">
            <p:oleObj spid="_x0000_s264195" name="ｸﾞﾗﾌ" r:id="rId6" imgW="4206240" imgH="3084480" progId="Origin50.Graph">
              <p:embed/>
            </p:oleObj>
          </a:graphicData>
        </a:graphic>
      </p:graphicFrame>
      <p:sp>
        <p:nvSpPr>
          <p:cNvPr id="6156" name="Line 7"/>
          <p:cNvSpPr>
            <a:spLocks noChangeShapeType="1"/>
          </p:cNvSpPr>
          <p:nvPr/>
        </p:nvSpPr>
        <p:spPr bwMode="auto">
          <a:xfrm>
            <a:off x="5614988" y="4495800"/>
            <a:ext cx="2552700" cy="11096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lIns="95994" tIns="47997" rIns="95994" bIns="47997">
            <a:spAutoFit/>
          </a:bodyPr>
          <a:lstStyle/>
          <a:p>
            <a:endParaRPr lang="ja-JP" altLang="en-US"/>
          </a:p>
        </p:txBody>
      </p:sp>
      <p:sp>
        <p:nvSpPr>
          <p:cNvPr id="6157" name="Text Box 27"/>
          <p:cNvSpPr txBox="1">
            <a:spLocks noChangeArrowheads="1"/>
          </p:cNvSpPr>
          <p:nvPr/>
        </p:nvSpPr>
        <p:spPr bwMode="auto">
          <a:xfrm>
            <a:off x="6691313" y="4564063"/>
            <a:ext cx="1406525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1064" tIns="55532" rIns="111064" bIns="55532">
            <a:spAutoFit/>
          </a:bodyPr>
          <a:lstStyle/>
          <a:p>
            <a:pPr defTabSz="936625"/>
            <a:r>
              <a:rPr lang="en-US" altLang="ja-JP" sz="1600">
                <a:solidFill>
                  <a:srgbClr val="0000FF"/>
                </a:solidFill>
                <a:latin typeface="Calibri" pitchFamily="34" charset="0"/>
              </a:rPr>
              <a:t>Thermal noise</a:t>
            </a:r>
          </a:p>
        </p:txBody>
      </p:sp>
      <p:graphicFrame>
        <p:nvGraphicFramePr>
          <p:cNvPr id="6148" name="Object 28"/>
          <p:cNvGraphicFramePr>
            <a:graphicFrameLocks noChangeAspect="1"/>
          </p:cNvGraphicFramePr>
          <p:nvPr/>
        </p:nvGraphicFramePr>
        <p:xfrm>
          <a:off x="280988" y="3733800"/>
          <a:ext cx="3736975" cy="3198813"/>
        </p:xfrm>
        <a:graphic>
          <a:graphicData uri="http://schemas.openxmlformats.org/presentationml/2006/ole">
            <p:oleObj spid="_x0000_s264196" name="ｸﾞﾗﾌ" r:id="rId7" imgW="4468320" imgH="3529440" progId="Origin50.Graph">
              <p:embed/>
            </p:oleObj>
          </a:graphicData>
        </a:graphic>
      </p:graphicFrame>
      <p:sp>
        <p:nvSpPr>
          <p:cNvPr id="6158" name="Text Box 29"/>
          <p:cNvSpPr txBox="1">
            <a:spLocks noChangeArrowheads="1"/>
          </p:cNvSpPr>
          <p:nvPr/>
        </p:nvSpPr>
        <p:spPr bwMode="auto">
          <a:xfrm>
            <a:off x="3103563" y="5334000"/>
            <a:ext cx="121507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Isolation ON</a:t>
            </a:r>
            <a:endParaRPr lang="ja-JP" altLang="en-US" sz="1600" dirty="0"/>
          </a:p>
        </p:txBody>
      </p:sp>
      <p:sp>
        <p:nvSpPr>
          <p:cNvPr id="6159" name="Text Box 30"/>
          <p:cNvSpPr txBox="1">
            <a:spLocks noChangeArrowheads="1"/>
          </p:cNvSpPr>
          <p:nvPr/>
        </p:nvSpPr>
        <p:spPr bwMode="auto">
          <a:xfrm>
            <a:off x="3103563" y="4343400"/>
            <a:ext cx="127118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Isolation OFF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6160" name="Text Box 31"/>
          <p:cNvSpPr txBox="1">
            <a:spLocks noChangeArrowheads="1"/>
          </p:cNvSpPr>
          <p:nvPr/>
        </p:nvSpPr>
        <p:spPr bwMode="auto">
          <a:xfrm>
            <a:off x="785786" y="3929066"/>
            <a:ext cx="3442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 err="1" smtClean="0">
                <a:solidFill>
                  <a:srgbClr val="660066"/>
                </a:solidFill>
              </a:rPr>
              <a:t>Vibrational</a:t>
            </a:r>
            <a:r>
              <a:rPr lang="en-US" altLang="ja-JP" sz="1800" dirty="0" smtClean="0">
                <a:solidFill>
                  <a:srgbClr val="660066"/>
                </a:solidFill>
              </a:rPr>
              <a:t> noise on isolation table</a:t>
            </a:r>
            <a:endParaRPr lang="ja-JP" altLang="en-US" sz="1800" dirty="0">
              <a:solidFill>
                <a:srgbClr val="660066"/>
              </a:solidFill>
            </a:endParaRPr>
          </a:p>
        </p:txBody>
      </p:sp>
      <p:sp>
        <p:nvSpPr>
          <p:cNvPr id="6162" name="AutoShape 33"/>
          <p:cNvSpPr>
            <a:spLocks noChangeArrowheads="1"/>
          </p:cNvSpPr>
          <p:nvPr/>
        </p:nvSpPr>
        <p:spPr bwMode="auto">
          <a:xfrm>
            <a:off x="4360863" y="4799013"/>
            <a:ext cx="280987" cy="914400"/>
          </a:xfrm>
          <a:prstGeom prst="rightArrow">
            <a:avLst>
              <a:gd name="adj1" fmla="val 50000"/>
              <a:gd name="adj2" fmla="val 4218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3" name="AutoShape 34"/>
          <p:cNvSpPr>
            <a:spLocks noChangeArrowheads="1"/>
          </p:cNvSpPr>
          <p:nvPr/>
        </p:nvSpPr>
        <p:spPr bwMode="auto">
          <a:xfrm>
            <a:off x="6429388" y="3695704"/>
            <a:ext cx="773112" cy="304800"/>
          </a:xfrm>
          <a:prstGeom prst="downArrow">
            <a:avLst>
              <a:gd name="adj1" fmla="val 50000"/>
              <a:gd name="adj2" fmla="val 4218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450003" y="2536820"/>
            <a:ext cx="500066" cy="500066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21309" y="3259953"/>
            <a:ext cx="26268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Distance between support points (mm)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P1010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5105400" y="1627188"/>
            <a:ext cx="27610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Vacuum chamber </a:t>
            </a:r>
            <a:r>
              <a:rPr lang="en-US" altLang="ja-JP" dirty="0">
                <a:latin typeface="Symbol" pitchFamily="18" charset="2"/>
              </a:rPr>
              <a:t>~</a:t>
            </a:r>
            <a:r>
              <a:rPr lang="en-US" altLang="ja-JP" dirty="0"/>
              <a:t>10</a:t>
            </a:r>
            <a:r>
              <a:rPr lang="en-US" altLang="ja-JP" baseline="30000" dirty="0"/>
              <a:t>-8 </a:t>
            </a:r>
            <a:r>
              <a:rPr lang="en-US" altLang="ja-JP" dirty="0" err="1"/>
              <a:t>Torr</a:t>
            </a:r>
            <a:endParaRPr lang="en-US" altLang="ja-JP" dirty="0"/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 flipH="1">
            <a:off x="5364163" y="2093913"/>
            <a:ext cx="1079500" cy="6492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047882" y="6309931"/>
            <a:ext cx="31280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dirty="0"/>
              <a:t>Passive vibration isolation table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6217" y="744113"/>
            <a:ext cx="17522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dirty="0" smtClean="0"/>
              <a:t>Sound-proof box</a:t>
            </a:r>
            <a:endParaRPr lang="en-US" altLang="ja-JP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7358082" y="4618033"/>
            <a:ext cx="16906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400" dirty="0"/>
              <a:t>ULE </a:t>
            </a:r>
            <a:r>
              <a:rPr lang="en-US" altLang="ja-JP" sz="1400" dirty="0" smtClean="0"/>
              <a:t>cavity </a:t>
            </a:r>
            <a:r>
              <a:rPr lang="en-US" altLang="ja-JP" sz="1400" dirty="0"/>
              <a:t>drift </a:t>
            </a:r>
            <a:r>
              <a:rPr lang="en-US" altLang="ja-JP" sz="1400" dirty="0" smtClean="0"/>
              <a:t>of 0.1-0.3 Hz/s due </a:t>
            </a:r>
            <a:r>
              <a:rPr lang="en-US" altLang="ja-JP" sz="1400" dirty="0"/>
              <a:t>to thermal </a:t>
            </a:r>
            <a:r>
              <a:rPr lang="en-US" altLang="ja-JP" sz="1400" dirty="0" smtClean="0"/>
              <a:t>expansion is subtracted</a:t>
            </a:r>
            <a:endParaRPr lang="en-US" altLang="ja-JP" sz="1400" dirty="0"/>
          </a:p>
        </p:txBody>
      </p:sp>
      <p:sp>
        <p:nvSpPr>
          <p:cNvPr id="291849" name="Line 9"/>
          <p:cNvSpPr>
            <a:spLocks noChangeShapeType="1"/>
          </p:cNvSpPr>
          <p:nvPr/>
        </p:nvSpPr>
        <p:spPr bwMode="auto">
          <a:xfrm flipH="1" flipV="1">
            <a:off x="7600968" y="4016387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85720" y="546067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時計レーザーの性能評価</a:t>
            </a:r>
            <a:endParaRPr lang="ja-JP" altLang="en-US" sz="2800" dirty="0"/>
          </a:p>
        </p:txBody>
      </p: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4486303" y="1801809"/>
          <a:ext cx="4086225" cy="3255963"/>
        </p:xfrm>
        <a:graphic>
          <a:graphicData uri="http://schemas.openxmlformats.org/presentationml/2006/ole">
            <p:oleObj spid="_x0000_s265219" r:id="rId4" imgW="4086720" imgH="3255840" progId="Origin50.Graph">
              <p:embed/>
            </p:oleObj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4793065" y="1691334"/>
            <a:ext cx="4065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Allan deviation of the beat note between two lasers</a:t>
            </a:r>
          </a:p>
          <a:p>
            <a:r>
              <a:rPr lang="en-US" altLang="ja-JP" sz="1400" dirty="0" smtClean="0"/>
              <a:t>s</a:t>
            </a:r>
            <a:r>
              <a:rPr kumimoji="1" lang="en-US" altLang="ja-JP" sz="1400" dirty="0" smtClean="0"/>
              <a:t>tabilized to vibration insensitive &amp; sensitive cavities</a:t>
            </a:r>
            <a:endParaRPr kumimoji="1" lang="ja-JP" altLang="en-US" sz="1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14348" y="5000636"/>
            <a:ext cx="201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Symbol" pitchFamily="18" charset="2"/>
              </a:rPr>
              <a:t>D </a:t>
            </a:r>
            <a:r>
              <a:rPr lang="en-US" altLang="ja-JP" sz="2400" i="1" dirty="0" err="1">
                <a:latin typeface="Times New Roman" pitchFamily="18" charset="0"/>
              </a:rPr>
              <a:t>f</a:t>
            </a:r>
            <a:r>
              <a:rPr lang="en-US" altLang="ja-JP" sz="2400" i="1" baseline="-25000" dirty="0" err="1">
                <a:latin typeface="Times New Roman" pitchFamily="18" charset="0"/>
              </a:rPr>
              <a:t>beat</a:t>
            </a:r>
            <a:r>
              <a:rPr lang="en-US" altLang="ja-JP" sz="2400" i="1" dirty="0">
                <a:latin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</a:rPr>
              <a:t>= 9.6 Hz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86050" y="5000636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>
                <a:latin typeface="Times New Roman" pitchFamily="18" charset="0"/>
              </a:rPr>
              <a:t>(</a:t>
            </a:r>
            <a:r>
              <a:rPr lang="en-US" altLang="ja-JP" sz="2000" i="1" dirty="0">
                <a:latin typeface="Times New Roman" pitchFamily="18" charset="0"/>
              </a:rPr>
              <a:t>RBW</a:t>
            </a:r>
            <a:r>
              <a:rPr lang="en-US" altLang="ja-JP" sz="2000" dirty="0">
                <a:latin typeface="Times New Roman" pitchFamily="18" charset="0"/>
              </a:rPr>
              <a:t> = 1.25Hz)</a:t>
            </a: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71406" y="1504962"/>
          <a:ext cx="4648200" cy="3709988"/>
        </p:xfrm>
        <a:graphic>
          <a:graphicData uri="http://schemas.openxmlformats.org/presentationml/2006/ole">
            <p:oleObj spid="_x0000_s265220" name="Graph" r:id="rId5" imgW="3762720" imgH="3003840" progId="Origin50.Grap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57818" y="6096000"/>
            <a:ext cx="3786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kumimoji="0" lang="en-US" altLang="ja-JP" sz="2000" dirty="0"/>
              <a:t>M</a:t>
            </a:r>
            <a:r>
              <a:rPr kumimoji="0" lang="en-US" altLang="ja-JP" sz="2000" dirty="0" smtClean="0"/>
              <a:t>. </a:t>
            </a:r>
            <a:r>
              <a:rPr kumimoji="0" lang="en-US" altLang="ja-JP" sz="2000" dirty="0" err="1" smtClean="0"/>
              <a:t>Takamoto</a:t>
            </a:r>
            <a:r>
              <a:rPr kumimoji="0" lang="en-US" altLang="ja-JP" sz="2000" dirty="0" smtClean="0"/>
              <a:t> </a:t>
            </a:r>
            <a:r>
              <a:rPr kumimoji="0" lang="en-US" altLang="ja-JP" sz="2000" dirty="0"/>
              <a:t>&amp; H</a:t>
            </a:r>
            <a:r>
              <a:rPr kumimoji="0" lang="en-US" altLang="ja-JP" sz="2000" dirty="0" smtClean="0"/>
              <a:t>. </a:t>
            </a:r>
            <a:r>
              <a:rPr kumimoji="0" lang="en-US" altLang="ja-JP" sz="2000" dirty="0" err="1" smtClean="0"/>
              <a:t>Katori</a:t>
            </a:r>
            <a:r>
              <a:rPr lang="en-US" altLang="ja-JP" sz="2000" dirty="0"/>
              <a:t>, </a:t>
            </a:r>
            <a:endParaRPr lang="en-US" altLang="ja-JP" sz="2000" dirty="0" smtClean="0"/>
          </a:p>
          <a:p>
            <a:pPr algn="r"/>
            <a:r>
              <a:rPr lang="en-US" altLang="ja-JP" sz="2000" i="1" dirty="0" smtClean="0"/>
              <a:t>Phys</a:t>
            </a:r>
            <a:r>
              <a:rPr lang="en-US" altLang="ja-JP" sz="2000" i="1" dirty="0"/>
              <a:t>. Rev. </a:t>
            </a:r>
            <a:r>
              <a:rPr lang="en-US" altLang="ja-JP" sz="2000" i="1" dirty="0" err="1"/>
              <a:t>Lett</a:t>
            </a:r>
            <a:r>
              <a:rPr lang="en-US" altLang="ja-JP" sz="2000" i="1" dirty="0"/>
              <a:t>. </a:t>
            </a:r>
            <a:r>
              <a:rPr lang="en-US" altLang="ja-JP" sz="2000" dirty="0"/>
              <a:t>91, 223001 (2003)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5238750"/>
            <a:ext cx="71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-</a:t>
            </a:r>
            <a:endParaRPr lang="en-US" altLang="ja-JP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71525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200</a:t>
            </a:r>
            <a:endParaRPr lang="en-US" altLang="ja-JP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349375" y="5238750"/>
            <a:ext cx="71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-</a:t>
            </a:r>
            <a:endParaRPr lang="en-US" altLang="ja-JP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436688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150</a:t>
            </a:r>
            <a:endParaRPr lang="en-US" altLang="ja-JP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011363" y="5238750"/>
            <a:ext cx="714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-</a:t>
            </a:r>
            <a:endParaRPr lang="en-US" altLang="ja-JP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098675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100</a:t>
            </a:r>
            <a:endParaRPr lang="en-US" altLang="ja-JP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733675" y="5238750"/>
            <a:ext cx="71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-</a:t>
            </a:r>
            <a:endParaRPr lang="en-US" altLang="ja-JP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816225" y="5238750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50</a:t>
            </a:r>
            <a:endParaRPr lang="en-US" altLang="ja-JP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492500" y="5238750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 altLang="ja-JP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4105275" y="5238750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50</a:t>
            </a:r>
            <a:endParaRPr lang="en-US" altLang="ja-JP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4714875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100</a:t>
            </a:r>
            <a:endParaRPr lang="en-US" altLang="ja-JP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5380038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150</a:t>
            </a:r>
            <a:endParaRPr lang="en-US" altLang="ja-JP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6042025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200</a:t>
            </a:r>
            <a:endParaRPr lang="en-US" altLang="ja-JP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481013" y="5018088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0.0</a:t>
            </a:r>
            <a:endParaRPr lang="en-US" altLang="ja-JP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81013" y="4292600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0.2</a:t>
            </a:r>
            <a:endParaRPr lang="en-US" altLang="ja-JP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481013" y="3567113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0.4</a:t>
            </a:r>
            <a:endParaRPr lang="en-US" altLang="ja-JP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481013" y="2844800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0.6</a:t>
            </a:r>
            <a:endParaRPr lang="en-US" altLang="ja-JP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481013" y="2119313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0.8</a:t>
            </a:r>
            <a:endParaRPr lang="en-US" altLang="ja-JP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81013" y="1393825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1.0</a:t>
            </a:r>
            <a:endParaRPr lang="en-US" altLang="ja-JP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841375" y="5122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V="1">
            <a:off x="1176338" y="5122863"/>
            <a:ext cx="1587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1506538" y="5122863"/>
            <a:ext cx="1587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1838325" y="5122863"/>
            <a:ext cx="1588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V="1">
            <a:off x="2168525" y="5122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2501900" y="5122863"/>
            <a:ext cx="1588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2833688" y="5122863"/>
            <a:ext cx="1587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3165475" y="5122863"/>
            <a:ext cx="1588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3495675" y="5122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3829050" y="5122863"/>
            <a:ext cx="3175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V="1">
            <a:off x="4162425" y="5122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4494213" y="5122863"/>
            <a:ext cx="1587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V="1">
            <a:off x="4826000" y="5122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V="1">
            <a:off x="5157788" y="5122863"/>
            <a:ext cx="1587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V="1">
            <a:off x="5487988" y="5122863"/>
            <a:ext cx="1587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 flipV="1">
            <a:off x="5822950" y="5122863"/>
            <a:ext cx="1588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 flipV="1">
            <a:off x="6151563" y="5122863"/>
            <a:ext cx="1587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841375" y="5122863"/>
            <a:ext cx="531018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763588" y="5122863"/>
            <a:ext cx="777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801688" y="4760913"/>
            <a:ext cx="396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763588" y="4397375"/>
            <a:ext cx="777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>
            <a:off x="801688" y="4035425"/>
            <a:ext cx="396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763588" y="3671888"/>
            <a:ext cx="777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>
            <a:off x="801688" y="3311525"/>
            <a:ext cx="396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>
            <a:off x="763588" y="2949575"/>
            <a:ext cx="777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>
            <a:off x="801688" y="2586038"/>
            <a:ext cx="396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>
            <a:off x="763588" y="2224088"/>
            <a:ext cx="777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39" name="Line 51"/>
          <p:cNvSpPr>
            <a:spLocks noChangeShapeType="1"/>
          </p:cNvSpPr>
          <p:nvPr/>
        </p:nvSpPr>
        <p:spPr bwMode="auto">
          <a:xfrm>
            <a:off x="801688" y="1860550"/>
            <a:ext cx="396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>
            <a:off x="763588" y="1498600"/>
            <a:ext cx="777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 flipV="1">
            <a:off x="841375" y="1498600"/>
            <a:ext cx="1588" cy="36242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773113" y="1614488"/>
            <a:ext cx="82550" cy="74612"/>
            <a:chOff x="664" y="1171"/>
            <a:chExt cx="48" cy="47"/>
          </a:xfrm>
        </p:grpSpPr>
        <p:sp>
          <p:nvSpPr>
            <p:cNvPr id="12343" name="Oval 55"/>
            <p:cNvSpPr>
              <a:spLocks noChangeArrowheads="1"/>
            </p:cNvSpPr>
            <p:nvPr/>
          </p:nvSpPr>
          <p:spPr bwMode="auto">
            <a:xfrm>
              <a:off x="664" y="1171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44" name="Oval 56"/>
            <p:cNvSpPr>
              <a:spLocks noChangeArrowheads="1"/>
            </p:cNvSpPr>
            <p:nvPr/>
          </p:nvSpPr>
          <p:spPr bwMode="auto">
            <a:xfrm>
              <a:off x="664" y="1171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800100" y="1668463"/>
            <a:ext cx="82550" cy="77787"/>
            <a:chOff x="679" y="1205"/>
            <a:chExt cx="48" cy="49"/>
          </a:xfrm>
        </p:grpSpPr>
        <p:sp>
          <p:nvSpPr>
            <p:cNvPr id="12346" name="Oval 58"/>
            <p:cNvSpPr>
              <a:spLocks noChangeArrowheads="1"/>
            </p:cNvSpPr>
            <p:nvPr/>
          </p:nvSpPr>
          <p:spPr bwMode="auto">
            <a:xfrm>
              <a:off x="679" y="1205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47" name="Oval 59"/>
            <p:cNvSpPr>
              <a:spLocks noChangeArrowheads="1"/>
            </p:cNvSpPr>
            <p:nvPr/>
          </p:nvSpPr>
          <p:spPr bwMode="auto">
            <a:xfrm>
              <a:off x="679" y="1205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827088" y="2225675"/>
            <a:ext cx="82550" cy="76200"/>
            <a:chOff x="695" y="1556"/>
            <a:chExt cx="48" cy="48"/>
          </a:xfrm>
        </p:grpSpPr>
        <p:sp>
          <p:nvSpPr>
            <p:cNvPr id="12349" name="Oval 61"/>
            <p:cNvSpPr>
              <a:spLocks noChangeArrowheads="1"/>
            </p:cNvSpPr>
            <p:nvPr/>
          </p:nvSpPr>
          <p:spPr bwMode="auto">
            <a:xfrm>
              <a:off x="695" y="1556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auto">
            <a:xfrm>
              <a:off x="695" y="1556"/>
              <a:ext cx="48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8"/>
                </a:cxn>
                <a:cxn ang="0">
                  <a:pos x="48" y="24"/>
                </a:cxn>
                <a:cxn ang="0">
                  <a:pos x="25" y="0"/>
                </a:cxn>
              </a:cxnLst>
              <a:rect l="0" t="0" r="r" b="b"/>
              <a:pathLst>
                <a:path w="48" h="48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5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852488" y="1797050"/>
            <a:ext cx="82550" cy="77788"/>
            <a:chOff x="710" y="1286"/>
            <a:chExt cx="48" cy="49"/>
          </a:xfrm>
        </p:grpSpPr>
        <p:sp>
          <p:nvSpPr>
            <p:cNvPr id="12352" name="Oval 64"/>
            <p:cNvSpPr>
              <a:spLocks noChangeArrowheads="1"/>
            </p:cNvSpPr>
            <p:nvPr/>
          </p:nvSpPr>
          <p:spPr bwMode="auto">
            <a:xfrm>
              <a:off x="710" y="1286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3" name="Oval 65"/>
            <p:cNvSpPr>
              <a:spLocks noChangeArrowheads="1"/>
            </p:cNvSpPr>
            <p:nvPr/>
          </p:nvSpPr>
          <p:spPr bwMode="auto">
            <a:xfrm>
              <a:off x="710" y="1286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881063" y="2009775"/>
            <a:ext cx="84137" cy="76200"/>
            <a:chOff x="726" y="1420"/>
            <a:chExt cx="49" cy="48"/>
          </a:xfrm>
        </p:grpSpPr>
        <p:sp>
          <p:nvSpPr>
            <p:cNvPr id="12355" name="Oval 67"/>
            <p:cNvSpPr>
              <a:spLocks noChangeArrowheads="1"/>
            </p:cNvSpPr>
            <p:nvPr/>
          </p:nvSpPr>
          <p:spPr bwMode="auto">
            <a:xfrm>
              <a:off x="726" y="1420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6" name="Oval 68"/>
            <p:cNvSpPr>
              <a:spLocks noChangeArrowheads="1"/>
            </p:cNvSpPr>
            <p:nvPr/>
          </p:nvSpPr>
          <p:spPr bwMode="auto">
            <a:xfrm>
              <a:off x="726" y="1420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906463" y="1862138"/>
            <a:ext cx="82550" cy="77787"/>
            <a:chOff x="741" y="1327"/>
            <a:chExt cx="48" cy="49"/>
          </a:xfrm>
        </p:grpSpPr>
        <p:sp>
          <p:nvSpPr>
            <p:cNvPr id="12358" name="Oval 70"/>
            <p:cNvSpPr>
              <a:spLocks noChangeArrowheads="1"/>
            </p:cNvSpPr>
            <p:nvPr/>
          </p:nvSpPr>
          <p:spPr bwMode="auto">
            <a:xfrm>
              <a:off x="741" y="1327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9" name="Oval 71"/>
            <p:cNvSpPr>
              <a:spLocks noChangeArrowheads="1"/>
            </p:cNvSpPr>
            <p:nvPr/>
          </p:nvSpPr>
          <p:spPr bwMode="auto">
            <a:xfrm>
              <a:off x="741" y="1327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933450" y="1871663"/>
            <a:ext cx="82550" cy="77787"/>
            <a:chOff x="757" y="1333"/>
            <a:chExt cx="48" cy="49"/>
          </a:xfrm>
        </p:grpSpPr>
        <p:sp>
          <p:nvSpPr>
            <p:cNvPr id="12361" name="Oval 73"/>
            <p:cNvSpPr>
              <a:spLocks noChangeArrowheads="1"/>
            </p:cNvSpPr>
            <p:nvPr/>
          </p:nvSpPr>
          <p:spPr bwMode="auto">
            <a:xfrm>
              <a:off x="757" y="133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62" name="Oval 74"/>
            <p:cNvSpPr>
              <a:spLocks noChangeArrowheads="1"/>
            </p:cNvSpPr>
            <p:nvPr/>
          </p:nvSpPr>
          <p:spPr bwMode="auto">
            <a:xfrm>
              <a:off x="757" y="1333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958850" y="1577975"/>
            <a:ext cx="82550" cy="76200"/>
            <a:chOff x="772" y="1148"/>
            <a:chExt cx="48" cy="48"/>
          </a:xfrm>
        </p:grpSpPr>
        <p:sp>
          <p:nvSpPr>
            <p:cNvPr id="12364" name="Oval 76"/>
            <p:cNvSpPr>
              <a:spLocks noChangeArrowheads="1"/>
            </p:cNvSpPr>
            <p:nvPr/>
          </p:nvSpPr>
          <p:spPr bwMode="auto">
            <a:xfrm>
              <a:off x="772" y="1148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65" name="Oval 77"/>
            <p:cNvSpPr>
              <a:spLocks noChangeArrowheads="1"/>
            </p:cNvSpPr>
            <p:nvPr/>
          </p:nvSpPr>
          <p:spPr bwMode="auto">
            <a:xfrm>
              <a:off x="772" y="1148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985838" y="1982788"/>
            <a:ext cx="84137" cy="74612"/>
            <a:chOff x="787" y="1403"/>
            <a:chExt cx="49" cy="47"/>
          </a:xfrm>
        </p:grpSpPr>
        <p:sp>
          <p:nvSpPr>
            <p:cNvPr id="12367" name="Oval 79"/>
            <p:cNvSpPr>
              <a:spLocks noChangeArrowheads="1"/>
            </p:cNvSpPr>
            <p:nvPr/>
          </p:nvSpPr>
          <p:spPr bwMode="auto">
            <a:xfrm>
              <a:off x="787" y="1403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68" name="Freeform 80"/>
            <p:cNvSpPr>
              <a:spLocks/>
            </p:cNvSpPr>
            <p:nvPr/>
          </p:nvSpPr>
          <p:spPr bwMode="auto">
            <a:xfrm>
              <a:off x="787" y="1403"/>
              <a:ext cx="49" cy="4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7"/>
                </a:cxn>
                <a:cxn ang="0">
                  <a:pos x="49" y="24"/>
                </a:cxn>
                <a:cxn ang="0">
                  <a:pos x="25" y="0"/>
                </a:cxn>
              </a:cxnLst>
              <a:rect l="0" t="0" r="r" b="b"/>
              <a:pathLst>
                <a:path w="49" h="47">
                  <a:moveTo>
                    <a:pt x="25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6"/>
                    <a:pt x="11" y="47"/>
                    <a:pt x="25" y="47"/>
                  </a:cubicBezTo>
                  <a:cubicBezTo>
                    <a:pt x="38" y="47"/>
                    <a:pt x="49" y="36"/>
                    <a:pt x="49" y="24"/>
                  </a:cubicBezTo>
                  <a:cubicBezTo>
                    <a:pt x="49" y="10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1011238" y="2173288"/>
            <a:ext cx="82550" cy="76200"/>
            <a:chOff x="802" y="1523"/>
            <a:chExt cx="48" cy="48"/>
          </a:xfrm>
        </p:grpSpPr>
        <p:sp>
          <p:nvSpPr>
            <p:cNvPr id="12370" name="Oval 82"/>
            <p:cNvSpPr>
              <a:spLocks noChangeArrowheads="1"/>
            </p:cNvSpPr>
            <p:nvPr/>
          </p:nvSpPr>
          <p:spPr bwMode="auto">
            <a:xfrm>
              <a:off x="802" y="152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1" name="Freeform 83"/>
            <p:cNvSpPr>
              <a:spLocks/>
            </p:cNvSpPr>
            <p:nvPr/>
          </p:nvSpPr>
          <p:spPr bwMode="auto">
            <a:xfrm>
              <a:off x="802" y="1523"/>
              <a:ext cx="48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8"/>
                </a:cxn>
                <a:cxn ang="0">
                  <a:pos x="48" y="24"/>
                </a:cxn>
                <a:cxn ang="0">
                  <a:pos x="25" y="0"/>
                </a:cxn>
              </a:cxnLst>
              <a:rect l="0" t="0" r="r" b="b"/>
              <a:pathLst>
                <a:path w="48" h="48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5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1038225" y="1757363"/>
            <a:ext cx="82550" cy="77787"/>
            <a:chOff x="818" y="1261"/>
            <a:chExt cx="48" cy="49"/>
          </a:xfrm>
        </p:grpSpPr>
        <p:sp>
          <p:nvSpPr>
            <p:cNvPr id="12373" name="Oval 85"/>
            <p:cNvSpPr>
              <a:spLocks noChangeArrowheads="1"/>
            </p:cNvSpPr>
            <p:nvPr/>
          </p:nvSpPr>
          <p:spPr bwMode="auto">
            <a:xfrm>
              <a:off x="818" y="1261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4" name="Oval 86"/>
            <p:cNvSpPr>
              <a:spLocks noChangeArrowheads="1"/>
            </p:cNvSpPr>
            <p:nvPr/>
          </p:nvSpPr>
          <p:spPr bwMode="auto">
            <a:xfrm>
              <a:off x="818" y="1261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1068388" y="1611313"/>
            <a:ext cx="82550" cy="76200"/>
            <a:chOff x="835" y="1169"/>
            <a:chExt cx="48" cy="48"/>
          </a:xfrm>
        </p:grpSpPr>
        <p:sp>
          <p:nvSpPr>
            <p:cNvPr id="12376" name="Oval 88"/>
            <p:cNvSpPr>
              <a:spLocks noChangeArrowheads="1"/>
            </p:cNvSpPr>
            <p:nvPr/>
          </p:nvSpPr>
          <p:spPr bwMode="auto">
            <a:xfrm>
              <a:off x="835" y="1169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7" name="Freeform 89"/>
            <p:cNvSpPr>
              <a:spLocks/>
            </p:cNvSpPr>
            <p:nvPr/>
          </p:nvSpPr>
          <p:spPr bwMode="auto">
            <a:xfrm>
              <a:off x="835" y="1169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37" y="48"/>
                    <a:pt x="48" y="37"/>
                    <a:pt x="48" y="23"/>
                  </a:cubicBezTo>
                  <a:cubicBezTo>
                    <a:pt x="48" y="11"/>
                    <a:pt x="37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90"/>
          <p:cNvGrpSpPr>
            <a:grpSpLocks/>
          </p:cNvGrpSpPr>
          <p:nvPr/>
        </p:nvGrpSpPr>
        <p:grpSpPr bwMode="auto">
          <a:xfrm>
            <a:off x="1090613" y="1917700"/>
            <a:ext cx="85725" cy="76200"/>
            <a:chOff x="848" y="1362"/>
            <a:chExt cx="50" cy="48"/>
          </a:xfrm>
        </p:grpSpPr>
        <p:sp>
          <p:nvSpPr>
            <p:cNvPr id="12379" name="Oval 91"/>
            <p:cNvSpPr>
              <a:spLocks noChangeArrowheads="1"/>
            </p:cNvSpPr>
            <p:nvPr/>
          </p:nvSpPr>
          <p:spPr bwMode="auto">
            <a:xfrm>
              <a:off x="848" y="1362"/>
              <a:ext cx="50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0" name="Oval 92"/>
            <p:cNvSpPr>
              <a:spLocks noChangeArrowheads="1"/>
            </p:cNvSpPr>
            <p:nvPr/>
          </p:nvSpPr>
          <p:spPr bwMode="auto">
            <a:xfrm>
              <a:off x="848" y="1362"/>
              <a:ext cx="50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1119188" y="1657350"/>
            <a:ext cx="82550" cy="77788"/>
            <a:chOff x="865" y="1198"/>
            <a:chExt cx="48" cy="49"/>
          </a:xfrm>
        </p:grpSpPr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865" y="1198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>
              <a:off x="865" y="1198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" name="Group 96"/>
          <p:cNvGrpSpPr>
            <a:grpSpLocks/>
          </p:cNvGrpSpPr>
          <p:nvPr/>
        </p:nvGrpSpPr>
        <p:grpSpPr bwMode="auto">
          <a:xfrm>
            <a:off x="1144588" y="1835150"/>
            <a:ext cx="82550" cy="77788"/>
            <a:chOff x="880" y="1310"/>
            <a:chExt cx="48" cy="49"/>
          </a:xfrm>
        </p:grpSpPr>
        <p:sp>
          <p:nvSpPr>
            <p:cNvPr id="12385" name="Oval 97"/>
            <p:cNvSpPr>
              <a:spLocks noChangeArrowheads="1"/>
            </p:cNvSpPr>
            <p:nvPr/>
          </p:nvSpPr>
          <p:spPr bwMode="auto">
            <a:xfrm>
              <a:off x="880" y="1310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6" name="Oval 98"/>
            <p:cNvSpPr>
              <a:spLocks noChangeArrowheads="1"/>
            </p:cNvSpPr>
            <p:nvPr/>
          </p:nvSpPr>
          <p:spPr bwMode="auto">
            <a:xfrm>
              <a:off x="880" y="1310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7" name="Group 99"/>
          <p:cNvGrpSpPr>
            <a:grpSpLocks/>
          </p:cNvGrpSpPr>
          <p:nvPr/>
        </p:nvGrpSpPr>
        <p:grpSpPr bwMode="auto">
          <a:xfrm>
            <a:off x="1171575" y="1311275"/>
            <a:ext cx="84138" cy="76200"/>
            <a:chOff x="895" y="980"/>
            <a:chExt cx="49" cy="48"/>
          </a:xfrm>
        </p:grpSpPr>
        <p:sp>
          <p:nvSpPr>
            <p:cNvPr id="12388" name="Oval 100"/>
            <p:cNvSpPr>
              <a:spLocks noChangeArrowheads="1"/>
            </p:cNvSpPr>
            <p:nvPr/>
          </p:nvSpPr>
          <p:spPr bwMode="auto">
            <a:xfrm>
              <a:off x="895" y="980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9" name="Freeform 101"/>
            <p:cNvSpPr>
              <a:spLocks/>
            </p:cNvSpPr>
            <p:nvPr/>
          </p:nvSpPr>
          <p:spPr bwMode="auto">
            <a:xfrm>
              <a:off x="895" y="980"/>
              <a:ext cx="49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3"/>
                </a:cxn>
                <a:cxn ang="0">
                  <a:pos x="25" y="48"/>
                </a:cxn>
                <a:cxn ang="0">
                  <a:pos x="49" y="23"/>
                </a:cxn>
                <a:cxn ang="0">
                  <a:pos x="25" y="0"/>
                </a:cxn>
              </a:cxnLst>
              <a:rect l="0" t="0" r="r" b="b"/>
              <a:pathLst>
                <a:path w="49" h="48">
                  <a:moveTo>
                    <a:pt x="25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5" y="48"/>
                  </a:cubicBezTo>
                  <a:cubicBezTo>
                    <a:pt x="38" y="48"/>
                    <a:pt x="49" y="37"/>
                    <a:pt x="49" y="23"/>
                  </a:cubicBezTo>
                  <a:cubicBezTo>
                    <a:pt x="49" y="11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" name="Group 102"/>
          <p:cNvGrpSpPr>
            <a:grpSpLocks/>
          </p:cNvGrpSpPr>
          <p:nvPr/>
        </p:nvGrpSpPr>
        <p:grpSpPr bwMode="auto">
          <a:xfrm>
            <a:off x="1196975" y="1981200"/>
            <a:ext cx="82550" cy="74613"/>
            <a:chOff x="910" y="1402"/>
            <a:chExt cx="48" cy="47"/>
          </a:xfrm>
        </p:grpSpPr>
        <p:sp>
          <p:nvSpPr>
            <p:cNvPr id="12391" name="Oval 103"/>
            <p:cNvSpPr>
              <a:spLocks noChangeArrowheads="1"/>
            </p:cNvSpPr>
            <p:nvPr/>
          </p:nvSpPr>
          <p:spPr bwMode="auto">
            <a:xfrm>
              <a:off x="910" y="1402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>
              <a:off x="910" y="1402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1223963" y="1885950"/>
            <a:ext cx="82550" cy="76200"/>
            <a:chOff x="926" y="1342"/>
            <a:chExt cx="48" cy="48"/>
          </a:xfrm>
        </p:grpSpPr>
        <p:sp>
          <p:nvSpPr>
            <p:cNvPr id="12394" name="Oval 106"/>
            <p:cNvSpPr>
              <a:spLocks noChangeArrowheads="1"/>
            </p:cNvSpPr>
            <p:nvPr/>
          </p:nvSpPr>
          <p:spPr bwMode="auto">
            <a:xfrm>
              <a:off x="926" y="134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5" name="Freeform 107"/>
            <p:cNvSpPr>
              <a:spLocks/>
            </p:cNvSpPr>
            <p:nvPr/>
          </p:nvSpPr>
          <p:spPr bwMode="auto">
            <a:xfrm>
              <a:off x="926" y="1342"/>
              <a:ext cx="48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48"/>
                </a:cxn>
                <a:cxn ang="0">
                  <a:pos x="48" y="25"/>
                </a:cxn>
                <a:cxn ang="0">
                  <a:pos x="25" y="0"/>
                </a:cxn>
              </a:cxnLst>
              <a:rect l="0" t="0" r="r" b="b"/>
              <a:pathLst>
                <a:path w="48" h="48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8"/>
                    <a:pt x="25" y="48"/>
                  </a:cubicBezTo>
                  <a:cubicBezTo>
                    <a:pt x="37" y="48"/>
                    <a:pt x="48" y="38"/>
                    <a:pt x="48" y="25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1254125" y="2055813"/>
            <a:ext cx="82550" cy="77787"/>
            <a:chOff x="943" y="1449"/>
            <a:chExt cx="48" cy="49"/>
          </a:xfrm>
        </p:grpSpPr>
        <p:sp>
          <p:nvSpPr>
            <p:cNvPr id="12397" name="Oval 109"/>
            <p:cNvSpPr>
              <a:spLocks noChangeArrowheads="1"/>
            </p:cNvSpPr>
            <p:nvPr/>
          </p:nvSpPr>
          <p:spPr bwMode="auto">
            <a:xfrm>
              <a:off x="943" y="1449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8" name="Freeform 110"/>
            <p:cNvSpPr>
              <a:spLocks/>
            </p:cNvSpPr>
            <p:nvPr/>
          </p:nvSpPr>
          <p:spPr bwMode="auto">
            <a:xfrm>
              <a:off x="943" y="1449"/>
              <a:ext cx="48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5"/>
                </a:cxn>
                <a:cxn ang="0">
                  <a:pos x="23" y="49"/>
                </a:cxn>
                <a:cxn ang="0">
                  <a:pos x="48" y="25"/>
                </a:cxn>
                <a:cxn ang="0">
                  <a:pos x="23" y="0"/>
                </a:cxn>
              </a:cxnLst>
              <a:rect l="0" t="0" r="r" b="b"/>
              <a:pathLst>
                <a:path w="48" h="49">
                  <a:moveTo>
                    <a:pt x="23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3" y="49"/>
                  </a:cubicBezTo>
                  <a:cubicBezTo>
                    <a:pt x="37" y="49"/>
                    <a:pt x="48" y="38"/>
                    <a:pt x="48" y="25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1" name="Group 111"/>
          <p:cNvGrpSpPr>
            <a:grpSpLocks/>
          </p:cNvGrpSpPr>
          <p:nvPr/>
        </p:nvGrpSpPr>
        <p:grpSpPr bwMode="auto">
          <a:xfrm>
            <a:off x="1277938" y="2312988"/>
            <a:ext cx="84137" cy="76200"/>
            <a:chOff x="957" y="1611"/>
            <a:chExt cx="49" cy="48"/>
          </a:xfrm>
        </p:grpSpPr>
        <p:sp>
          <p:nvSpPr>
            <p:cNvPr id="12400" name="Oval 112"/>
            <p:cNvSpPr>
              <a:spLocks noChangeArrowheads="1"/>
            </p:cNvSpPr>
            <p:nvPr/>
          </p:nvSpPr>
          <p:spPr bwMode="auto">
            <a:xfrm>
              <a:off x="957" y="1611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957" y="1611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2" name="Group 114"/>
          <p:cNvGrpSpPr>
            <a:grpSpLocks/>
          </p:cNvGrpSpPr>
          <p:nvPr/>
        </p:nvGrpSpPr>
        <p:grpSpPr bwMode="auto">
          <a:xfrm>
            <a:off x="1304925" y="1379538"/>
            <a:ext cx="82550" cy="76200"/>
            <a:chOff x="973" y="1023"/>
            <a:chExt cx="48" cy="48"/>
          </a:xfrm>
        </p:grpSpPr>
        <p:sp>
          <p:nvSpPr>
            <p:cNvPr id="12403" name="Oval 115"/>
            <p:cNvSpPr>
              <a:spLocks noChangeArrowheads="1"/>
            </p:cNvSpPr>
            <p:nvPr/>
          </p:nvSpPr>
          <p:spPr bwMode="auto">
            <a:xfrm>
              <a:off x="973" y="102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973" y="1023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1330325" y="1885950"/>
            <a:ext cx="82550" cy="76200"/>
            <a:chOff x="988" y="1342"/>
            <a:chExt cx="48" cy="48"/>
          </a:xfrm>
        </p:grpSpPr>
        <p:sp>
          <p:nvSpPr>
            <p:cNvPr id="12406" name="Oval 118"/>
            <p:cNvSpPr>
              <a:spLocks noChangeArrowheads="1"/>
            </p:cNvSpPr>
            <p:nvPr/>
          </p:nvSpPr>
          <p:spPr bwMode="auto">
            <a:xfrm>
              <a:off x="988" y="134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07" name="Freeform 119"/>
            <p:cNvSpPr>
              <a:spLocks/>
            </p:cNvSpPr>
            <p:nvPr/>
          </p:nvSpPr>
          <p:spPr bwMode="auto">
            <a:xfrm>
              <a:off x="988" y="1342"/>
              <a:ext cx="48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48"/>
                </a:cxn>
                <a:cxn ang="0">
                  <a:pos x="48" y="25"/>
                </a:cxn>
                <a:cxn ang="0">
                  <a:pos x="25" y="0"/>
                </a:cxn>
              </a:cxnLst>
              <a:rect l="0" t="0" r="r" b="b"/>
              <a:pathLst>
                <a:path w="48" h="48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8"/>
                    <a:pt x="25" y="48"/>
                  </a:cubicBezTo>
                  <a:cubicBezTo>
                    <a:pt x="37" y="48"/>
                    <a:pt x="48" y="38"/>
                    <a:pt x="48" y="25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1358900" y="2089150"/>
            <a:ext cx="82550" cy="77788"/>
            <a:chOff x="1004" y="1470"/>
            <a:chExt cx="48" cy="49"/>
          </a:xfrm>
        </p:grpSpPr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1004" y="1470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1004" y="1470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1382713" y="1531938"/>
            <a:ext cx="84137" cy="77787"/>
            <a:chOff x="1018" y="1119"/>
            <a:chExt cx="49" cy="49"/>
          </a:xfrm>
        </p:grpSpPr>
        <p:sp>
          <p:nvSpPr>
            <p:cNvPr id="12412" name="Oval 124"/>
            <p:cNvSpPr>
              <a:spLocks noChangeArrowheads="1"/>
            </p:cNvSpPr>
            <p:nvPr/>
          </p:nvSpPr>
          <p:spPr bwMode="auto">
            <a:xfrm>
              <a:off x="1018" y="1119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>
              <a:off x="1018" y="1119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6" name="Group 126"/>
          <p:cNvGrpSpPr>
            <a:grpSpLocks/>
          </p:cNvGrpSpPr>
          <p:nvPr/>
        </p:nvGrpSpPr>
        <p:grpSpPr bwMode="auto">
          <a:xfrm>
            <a:off x="1409700" y="1590675"/>
            <a:ext cx="84138" cy="74613"/>
            <a:chOff x="1034" y="1156"/>
            <a:chExt cx="49" cy="47"/>
          </a:xfrm>
        </p:grpSpPr>
        <p:sp>
          <p:nvSpPr>
            <p:cNvPr id="12415" name="Oval 127"/>
            <p:cNvSpPr>
              <a:spLocks noChangeArrowheads="1"/>
            </p:cNvSpPr>
            <p:nvPr/>
          </p:nvSpPr>
          <p:spPr bwMode="auto">
            <a:xfrm>
              <a:off x="1034" y="1156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6" name="Oval 128"/>
            <p:cNvSpPr>
              <a:spLocks noChangeArrowheads="1"/>
            </p:cNvSpPr>
            <p:nvPr/>
          </p:nvSpPr>
          <p:spPr bwMode="auto">
            <a:xfrm>
              <a:off x="1034" y="1156"/>
              <a:ext cx="49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7" name="Group 129"/>
          <p:cNvGrpSpPr>
            <a:grpSpLocks/>
          </p:cNvGrpSpPr>
          <p:nvPr/>
        </p:nvGrpSpPr>
        <p:grpSpPr bwMode="auto">
          <a:xfrm>
            <a:off x="1435100" y="2116138"/>
            <a:ext cx="82550" cy="76200"/>
            <a:chOff x="1049" y="1487"/>
            <a:chExt cx="48" cy="48"/>
          </a:xfrm>
        </p:grpSpPr>
        <p:sp>
          <p:nvSpPr>
            <p:cNvPr id="12418" name="Oval 130"/>
            <p:cNvSpPr>
              <a:spLocks noChangeArrowheads="1"/>
            </p:cNvSpPr>
            <p:nvPr/>
          </p:nvSpPr>
          <p:spPr bwMode="auto">
            <a:xfrm>
              <a:off x="1049" y="148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9" name="Oval 131"/>
            <p:cNvSpPr>
              <a:spLocks noChangeArrowheads="1"/>
            </p:cNvSpPr>
            <p:nvPr/>
          </p:nvSpPr>
          <p:spPr bwMode="auto">
            <a:xfrm>
              <a:off x="1049" y="148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8" name="Group 132"/>
          <p:cNvGrpSpPr>
            <a:grpSpLocks/>
          </p:cNvGrpSpPr>
          <p:nvPr/>
        </p:nvGrpSpPr>
        <p:grpSpPr bwMode="auto">
          <a:xfrm>
            <a:off x="1465263" y="1844675"/>
            <a:ext cx="82550" cy="76200"/>
            <a:chOff x="1066" y="1316"/>
            <a:chExt cx="48" cy="48"/>
          </a:xfrm>
        </p:grpSpPr>
        <p:sp>
          <p:nvSpPr>
            <p:cNvPr id="12421" name="Oval 133"/>
            <p:cNvSpPr>
              <a:spLocks noChangeArrowheads="1"/>
            </p:cNvSpPr>
            <p:nvPr/>
          </p:nvSpPr>
          <p:spPr bwMode="auto">
            <a:xfrm>
              <a:off x="1066" y="1316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22" name="Oval 134"/>
            <p:cNvSpPr>
              <a:spLocks noChangeArrowheads="1"/>
            </p:cNvSpPr>
            <p:nvPr/>
          </p:nvSpPr>
          <p:spPr bwMode="auto">
            <a:xfrm>
              <a:off x="1066" y="1316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9" name="Group 135"/>
          <p:cNvGrpSpPr>
            <a:grpSpLocks/>
          </p:cNvGrpSpPr>
          <p:nvPr/>
        </p:nvGrpSpPr>
        <p:grpSpPr bwMode="auto">
          <a:xfrm>
            <a:off x="1490663" y="1641475"/>
            <a:ext cx="84137" cy="76200"/>
            <a:chOff x="1081" y="1188"/>
            <a:chExt cx="49" cy="48"/>
          </a:xfrm>
        </p:grpSpPr>
        <p:sp>
          <p:nvSpPr>
            <p:cNvPr id="12424" name="Oval 136"/>
            <p:cNvSpPr>
              <a:spLocks noChangeArrowheads="1"/>
            </p:cNvSpPr>
            <p:nvPr/>
          </p:nvSpPr>
          <p:spPr bwMode="auto">
            <a:xfrm>
              <a:off x="1081" y="1188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25" name="Oval 137"/>
            <p:cNvSpPr>
              <a:spLocks noChangeArrowheads="1"/>
            </p:cNvSpPr>
            <p:nvPr/>
          </p:nvSpPr>
          <p:spPr bwMode="auto">
            <a:xfrm>
              <a:off x="1081" y="1188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0" name="Group 138"/>
          <p:cNvGrpSpPr>
            <a:grpSpLocks/>
          </p:cNvGrpSpPr>
          <p:nvPr/>
        </p:nvGrpSpPr>
        <p:grpSpPr bwMode="auto">
          <a:xfrm>
            <a:off x="1516063" y="2173288"/>
            <a:ext cx="82550" cy="76200"/>
            <a:chOff x="1096" y="1523"/>
            <a:chExt cx="48" cy="48"/>
          </a:xfrm>
        </p:grpSpPr>
        <p:sp>
          <p:nvSpPr>
            <p:cNvPr id="12427" name="Oval 139"/>
            <p:cNvSpPr>
              <a:spLocks noChangeArrowheads="1"/>
            </p:cNvSpPr>
            <p:nvPr/>
          </p:nvSpPr>
          <p:spPr bwMode="auto">
            <a:xfrm>
              <a:off x="1096" y="152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28" name="Oval 140"/>
            <p:cNvSpPr>
              <a:spLocks noChangeArrowheads="1"/>
            </p:cNvSpPr>
            <p:nvPr/>
          </p:nvSpPr>
          <p:spPr bwMode="auto">
            <a:xfrm>
              <a:off x="1096" y="1523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1" name="Group 141"/>
          <p:cNvGrpSpPr>
            <a:grpSpLocks/>
          </p:cNvGrpSpPr>
          <p:nvPr/>
        </p:nvGrpSpPr>
        <p:grpSpPr bwMode="auto">
          <a:xfrm>
            <a:off x="1544638" y="1925638"/>
            <a:ext cx="82550" cy="76200"/>
            <a:chOff x="1112" y="1367"/>
            <a:chExt cx="48" cy="48"/>
          </a:xfrm>
        </p:grpSpPr>
        <p:sp>
          <p:nvSpPr>
            <p:cNvPr id="12430" name="Oval 142"/>
            <p:cNvSpPr>
              <a:spLocks noChangeArrowheads="1"/>
            </p:cNvSpPr>
            <p:nvPr/>
          </p:nvSpPr>
          <p:spPr bwMode="auto">
            <a:xfrm>
              <a:off x="1112" y="136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1" name="Oval 143"/>
            <p:cNvSpPr>
              <a:spLocks noChangeArrowheads="1"/>
            </p:cNvSpPr>
            <p:nvPr/>
          </p:nvSpPr>
          <p:spPr bwMode="auto">
            <a:xfrm>
              <a:off x="1112" y="136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21" name="Group 144"/>
          <p:cNvGrpSpPr>
            <a:grpSpLocks/>
          </p:cNvGrpSpPr>
          <p:nvPr/>
        </p:nvGrpSpPr>
        <p:grpSpPr bwMode="auto">
          <a:xfrm>
            <a:off x="1570038" y="2470150"/>
            <a:ext cx="82550" cy="76200"/>
            <a:chOff x="1127" y="1710"/>
            <a:chExt cx="48" cy="48"/>
          </a:xfrm>
        </p:grpSpPr>
        <p:sp>
          <p:nvSpPr>
            <p:cNvPr id="12433" name="Oval 145"/>
            <p:cNvSpPr>
              <a:spLocks noChangeArrowheads="1"/>
            </p:cNvSpPr>
            <p:nvPr/>
          </p:nvSpPr>
          <p:spPr bwMode="auto">
            <a:xfrm>
              <a:off x="1127" y="1710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4" name="Oval 146"/>
            <p:cNvSpPr>
              <a:spLocks noChangeArrowheads="1"/>
            </p:cNvSpPr>
            <p:nvPr/>
          </p:nvSpPr>
          <p:spPr bwMode="auto">
            <a:xfrm>
              <a:off x="1127" y="1710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24" name="Group 147"/>
          <p:cNvGrpSpPr>
            <a:grpSpLocks/>
          </p:cNvGrpSpPr>
          <p:nvPr/>
        </p:nvGrpSpPr>
        <p:grpSpPr bwMode="auto">
          <a:xfrm>
            <a:off x="1595438" y="2338388"/>
            <a:ext cx="85725" cy="76200"/>
            <a:chOff x="1142" y="1627"/>
            <a:chExt cx="50" cy="48"/>
          </a:xfrm>
        </p:grpSpPr>
        <p:sp>
          <p:nvSpPr>
            <p:cNvPr id="12436" name="Oval 148"/>
            <p:cNvSpPr>
              <a:spLocks noChangeArrowheads="1"/>
            </p:cNvSpPr>
            <p:nvPr/>
          </p:nvSpPr>
          <p:spPr bwMode="auto">
            <a:xfrm>
              <a:off x="1142" y="1627"/>
              <a:ext cx="50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7" name="Oval 149"/>
            <p:cNvSpPr>
              <a:spLocks noChangeArrowheads="1"/>
            </p:cNvSpPr>
            <p:nvPr/>
          </p:nvSpPr>
          <p:spPr bwMode="auto">
            <a:xfrm>
              <a:off x="1142" y="1627"/>
              <a:ext cx="50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27" name="Group 150"/>
          <p:cNvGrpSpPr>
            <a:grpSpLocks/>
          </p:cNvGrpSpPr>
          <p:nvPr/>
        </p:nvGrpSpPr>
        <p:grpSpPr bwMode="auto">
          <a:xfrm>
            <a:off x="1620838" y="2487613"/>
            <a:ext cx="82550" cy="74612"/>
            <a:chOff x="1157" y="1721"/>
            <a:chExt cx="48" cy="47"/>
          </a:xfrm>
        </p:grpSpPr>
        <p:sp>
          <p:nvSpPr>
            <p:cNvPr id="12439" name="Oval 151"/>
            <p:cNvSpPr>
              <a:spLocks noChangeArrowheads="1"/>
            </p:cNvSpPr>
            <p:nvPr/>
          </p:nvSpPr>
          <p:spPr bwMode="auto">
            <a:xfrm>
              <a:off x="1157" y="1721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40" name="Freeform 152"/>
            <p:cNvSpPr>
              <a:spLocks/>
            </p:cNvSpPr>
            <p:nvPr/>
          </p:nvSpPr>
          <p:spPr bwMode="auto">
            <a:xfrm>
              <a:off x="1157" y="1721"/>
              <a:ext cx="48" cy="4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7"/>
                </a:cxn>
                <a:cxn ang="0">
                  <a:pos x="48" y="24"/>
                </a:cxn>
                <a:cxn ang="0">
                  <a:pos x="25" y="0"/>
                </a:cxn>
              </a:cxnLst>
              <a:rect l="0" t="0" r="r" b="b"/>
              <a:pathLst>
                <a:path w="48" h="47">
                  <a:moveTo>
                    <a:pt x="25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7"/>
                    <a:pt x="25" y="47"/>
                  </a:cubicBezTo>
                  <a:cubicBezTo>
                    <a:pt x="37" y="47"/>
                    <a:pt x="48" y="37"/>
                    <a:pt x="48" y="24"/>
                  </a:cubicBezTo>
                  <a:cubicBezTo>
                    <a:pt x="48" y="10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30" name="Group 153"/>
          <p:cNvGrpSpPr>
            <a:grpSpLocks/>
          </p:cNvGrpSpPr>
          <p:nvPr/>
        </p:nvGrpSpPr>
        <p:grpSpPr bwMode="auto">
          <a:xfrm>
            <a:off x="1651000" y="1768475"/>
            <a:ext cx="82550" cy="76200"/>
            <a:chOff x="1174" y="1268"/>
            <a:chExt cx="48" cy="48"/>
          </a:xfrm>
        </p:grpSpPr>
        <p:sp>
          <p:nvSpPr>
            <p:cNvPr id="12442" name="Oval 154"/>
            <p:cNvSpPr>
              <a:spLocks noChangeArrowheads="1"/>
            </p:cNvSpPr>
            <p:nvPr/>
          </p:nvSpPr>
          <p:spPr bwMode="auto">
            <a:xfrm>
              <a:off x="1174" y="1268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43" name="Freeform 155"/>
            <p:cNvSpPr>
              <a:spLocks/>
            </p:cNvSpPr>
            <p:nvPr/>
          </p:nvSpPr>
          <p:spPr bwMode="auto">
            <a:xfrm>
              <a:off x="1174" y="1268"/>
              <a:ext cx="48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8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3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33" name="Group 156"/>
          <p:cNvGrpSpPr>
            <a:grpSpLocks/>
          </p:cNvGrpSpPr>
          <p:nvPr/>
        </p:nvGrpSpPr>
        <p:grpSpPr bwMode="auto">
          <a:xfrm>
            <a:off x="1674813" y="2022475"/>
            <a:ext cx="84137" cy="74613"/>
            <a:chOff x="1188" y="1428"/>
            <a:chExt cx="49" cy="47"/>
          </a:xfrm>
        </p:grpSpPr>
        <p:sp>
          <p:nvSpPr>
            <p:cNvPr id="12445" name="Oval 157"/>
            <p:cNvSpPr>
              <a:spLocks noChangeArrowheads="1"/>
            </p:cNvSpPr>
            <p:nvPr/>
          </p:nvSpPr>
          <p:spPr bwMode="auto">
            <a:xfrm>
              <a:off x="1188" y="1428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46" name="Oval 158"/>
            <p:cNvSpPr>
              <a:spLocks noChangeArrowheads="1"/>
            </p:cNvSpPr>
            <p:nvPr/>
          </p:nvSpPr>
          <p:spPr bwMode="auto">
            <a:xfrm>
              <a:off x="1188" y="1428"/>
              <a:ext cx="49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36" name="Group 159"/>
          <p:cNvGrpSpPr>
            <a:grpSpLocks/>
          </p:cNvGrpSpPr>
          <p:nvPr/>
        </p:nvGrpSpPr>
        <p:grpSpPr bwMode="auto">
          <a:xfrm>
            <a:off x="1701800" y="1663700"/>
            <a:ext cx="84138" cy="77788"/>
            <a:chOff x="1204" y="1202"/>
            <a:chExt cx="49" cy="49"/>
          </a:xfrm>
        </p:grpSpPr>
        <p:sp>
          <p:nvSpPr>
            <p:cNvPr id="12448" name="Oval 160"/>
            <p:cNvSpPr>
              <a:spLocks noChangeArrowheads="1"/>
            </p:cNvSpPr>
            <p:nvPr/>
          </p:nvSpPr>
          <p:spPr bwMode="auto">
            <a:xfrm>
              <a:off x="1204" y="1202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49" name="Oval 161"/>
            <p:cNvSpPr>
              <a:spLocks noChangeArrowheads="1"/>
            </p:cNvSpPr>
            <p:nvPr/>
          </p:nvSpPr>
          <p:spPr bwMode="auto">
            <a:xfrm>
              <a:off x="1204" y="1202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39" name="Group 162"/>
          <p:cNvGrpSpPr>
            <a:grpSpLocks/>
          </p:cNvGrpSpPr>
          <p:nvPr/>
        </p:nvGrpSpPr>
        <p:grpSpPr bwMode="auto">
          <a:xfrm>
            <a:off x="1730375" y="1649413"/>
            <a:ext cx="84138" cy="76200"/>
            <a:chOff x="1220" y="1193"/>
            <a:chExt cx="49" cy="48"/>
          </a:xfrm>
        </p:grpSpPr>
        <p:sp>
          <p:nvSpPr>
            <p:cNvPr id="12451" name="Oval 163"/>
            <p:cNvSpPr>
              <a:spLocks noChangeArrowheads="1"/>
            </p:cNvSpPr>
            <p:nvPr/>
          </p:nvSpPr>
          <p:spPr bwMode="auto">
            <a:xfrm>
              <a:off x="1220" y="1193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52" name="Freeform 164"/>
            <p:cNvSpPr>
              <a:spLocks/>
            </p:cNvSpPr>
            <p:nvPr/>
          </p:nvSpPr>
          <p:spPr bwMode="auto">
            <a:xfrm>
              <a:off x="1220" y="1193"/>
              <a:ext cx="49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8"/>
                </a:cxn>
                <a:cxn ang="0">
                  <a:pos x="49" y="25"/>
                </a:cxn>
                <a:cxn ang="0">
                  <a:pos x="24" y="0"/>
                </a:cxn>
              </a:cxnLst>
              <a:rect l="0" t="0" r="r" b="b"/>
              <a:pathLst>
                <a:path w="49" h="48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9" y="37"/>
                    <a:pt x="49" y="25"/>
                  </a:cubicBezTo>
                  <a:cubicBezTo>
                    <a:pt x="49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42" name="Group 165"/>
          <p:cNvGrpSpPr>
            <a:grpSpLocks/>
          </p:cNvGrpSpPr>
          <p:nvPr/>
        </p:nvGrpSpPr>
        <p:grpSpPr bwMode="auto">
          <a:xfrm>
            <a:off x="1755775" y="2117725"/>
            <a:ext cx="82550" cy="76200"/>
            <a:chOff x="1235" y="1488"/>
            <a:chExt cx="48" cy="48"/>
          </a:xfrm>
        </p:grpSpPr>
        <p:sp>
          <p:nvSpPr>
            <p:cNvPr id="12454" name="Oval 166"/>
            <p:cNvSpPr>
              <a:spLocks noChangeArrowheads="1"/>
            </p:cNvSpPr>
            <p:nvPr/>
          </p:nvSpPr>
          <p:spPr bwMode="auto">
            <a:xfrm>
              <a:off x="1235" y="1488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55" name="Oval 167"/>
            <p:cNvSpPr>
              <a:spLocks noChangeArrowheads="1"/>
            </p:cNvSpPr>
            <p:nvPr/>
          </p:nvSpPr>
          <p:spPr bwMode="auto">
            <a:xfrm>
              <a:off x="1235" y="1488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45" name="Group 168"/>
          <p:cNvGrpSpPr>
            <a:grpSpLocks/>
          </p:cNvGrpSpPr>
          <p:nvPr/>
        </p:nvGrpSpPr>
        <p:grpSpPr bwMode="auto">
          <a:xfrm>
            <a:off x="1782763" y="2022475"/>
            <a:ext cx="84137" cy="74613"/>
            <a:chOff x="1251" y="1428"/>
            <a:chExt cx="49" cy="47"/>
          </a:xfrm>
        </p:grpSpPr>
        <p:sp>
          <p:nvSpPr>
            <p:cNvPr id="12457" name="Oval 169"/>
            <p:cNvSpPr>
              <a:spLocks noChangeArrowheads="1"/>
            </p:cNvSpPr>
            <p:nvPr/>
          </p:nvSpPr>
          <p:spPr bwMode="auto">
            <a:xfrm>
              <a:off x="1251" y="1428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58" name="Oval 170"/>
            <p:cNvSpPr>
              <a:spLocks noChangeArrowheads="1"/>
            </p:cNvSpPr>
            <p:nvPr/>
          </p:nvSpPr>
          <p:spPr bwMode="auto">
            <a:xfrm>
              <a:off x="1251" y="1428"/>
              <a:ext cx="49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48" name="Group 171"/>
          <p:cNvGrpSpPr>
            <a:grpSpLocks/>
          </p:cNvGrpSpPr>
          <p:nvPr/>
        </p:nvGrpSpPr>
        <p:grpSpPr bwMode="auto">
          <a:xfrm>
            <a:off x="1806575" y="1550988"/>
            <a:ext cx="85725" cy="74612"/>
            <a:chOff x="1265" y="1131"/>
            <a:chExt cx="49" cy="47"/>
          </a:xfrm>
        </p:grpSpPr>
        <p:sp>
          <p:nvSpPr>
            <p:cNvPr id="12460" name="Oval 172"/>
            <p:cNvSpPr>
              <a:spLocks noChangeArrowheads="1"/>
            </p:cNvSpPr>
            <p:nvPr/>
          </p:nvSpPr>
          <p:spPr bwMode="auto">
            <a:xfrm>
              <a:off x="1265" y="1131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61" name="Freeform 173"/>
            <p:cNvSpPr>
              <a:spLocks/>
            </p:cNvSpPr>
            <p:nvPr/>
          </p:nvSpPr>
          <p:spPr bwMode="auto">
            <a:xfrm>
              <a:off x="1265" y="1131"/>
              <a:ext cx="49" cy="4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7"/>
                </a:cxn>
                <a:cxn ang="0">
                  <a:pos x="49" y="24"/>
                </a:cxn>
                <a:cxn ang="0">
                  <a:pos x="25" y="0"/>
                </a:cxn>
              </a:cxnLst>
              <a:rect l="0" t="0" r="r" b="b"/>
              <a:pathLst>
                <a:path w="49" h="47">
                  <a:moveTo>
                    <a:pt x="25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6"/>
                    <a:pt x="11" y="47"/>
                    <a:pt x="25" y="47"/>
                  </a:cubicBezTo>
                  <a:cubicBezTo>
                    <a:pt x="38" y="47"/>
                    <a:pt x="49" y="36"/>
                    <a:pt x="49" y="24"/>
                  </a:cubicBezTo>
                  <a:cubicBezTo>
                    <a:pt x="49" y="10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51" name="Group 174"/>
          <p:cNvGrpSpPr>
            <a:grpSpLocks/>
          </p:cNvGrpSpPr>
          <p:nvPr/>
        </p:nvGrpSpPr>
        <p:grpSpPr bwMode="auto">
          <a:xfrm>
            <a:off x="1836738" y="1897063"/>
            <a:ext cx="82550" cy="77787"/>
            <a:chOff x="1282" y="1349"/>
            <a:chExt cx="48" cy="49"/>
          </a:xfrm>
        </p:grpSpPr>
        <p:sp>
          <p:nvSpPr>
            <p:cNvPr id="12463" name="Oval 175"/>
            <p:cNvSpPr>
              <a:spLocks noChangeArrowheads="1"/>
            </p:cNvSpPr>
            <p:nvPr/>
          </p:nvSpPr>
          <p:spPr bwMode="auto">
            <a:xfrm>
              <a:off x="1282" y="1349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64" name="Oval 176"/>
            <p:cNvSpPr>
              <a:spLocks noChangeArrowheads="1"/>
            </p:cNvSpPr>
            <p:nvPr/>
          </p:nvSpPr>
          <p:spPr bwMode="auto">
            <a:xfrm>
              <a:off x="1282" y="1349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54" name="Group 177"/>
          <p:cNvGrpSpPr>
            <a:grpSpLocks/>
          </p:cNvGrpSpPr>
          <p:nvPr/>
        </p:nvGrpSpPr>
        <p:grpSpPr bwMode="auto">
          <a:xfrm>
            <a:off x="1862138" y="2338388"/>
            <a:ext cx="82550" cy="76200"/>
            <a:chOff x="1297" y="1627"/>
            <a:chExt cx="48" cy="48"/>
          </a:xfrm>
        </p:grpSpPr>
        <p:sp>
          <p:nvSpPr>
            <p:cNvPr id="12466" name="Oval 178"/>
            <p:cNvSpPr>
              <a:spLocks noChangeArrowheads="1"/>
            </p:cNvSpPr>
            <p:nvPr/>
          </p:nvSpPr>
          <p:spPr bwMode="auto">
            <a:xfrm>
              <a:off x="1297" y="162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67" name="Oval 179"/>
            <p:cNvSpPr>
              <a:spLocks noChangeArrowheads="1"/>
            </p:cNvSpPr>
            <p:nvPr/>
          </p:nvSpPr>
          <p:spPr bwMode="auto">
            <a:xfrm>
              <a:off x="1297" y="162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57" name="Group 180"/>
          <p:cNvGrpSpPr>
            <a:grpSpLocks/>
          </p:cNvGrpSpPr>
          <p:nvPr/>
        </p:nvGrpSpPr>
        <p:grpSpPr bwMode="auto">
          <a:xfrm>
            <a:off x="1887538" y="1965325"/>
            <a:ext cx="84137" cy="76200"/>
            <a:chOff x="1312" y="1392"/>
            <a:chExt cx="49" cy="48"/>
          </a:xfrm>
        </p:grpSpPr>
        <p:sp>
          <p:nvSpPr>
            <p:cNvPr id="12469" name="Oval 181"/>
            <p:cNvSpPr>
              <a:spLocks noChangeArrowheads="1"/>
            </p:cNvSpPr>
            <p:nvPr/>
          </p:nvSpPr>
          <p:spPr bwMode="auto">
            <a:xfrm>
              <a:off x="1312" y="1392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70" name="Oval 182"/>
            <p:cNvSpPr>
              <a:spLocks noChangeArrowheads="1"/>
            </p:cNvSpPr>
            <p:nvPr/>
          </p:nvSpPr>
          <p:spPr bwMode="auto">
            <a:xfrm>
              <a:off x="1312" y="1392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60" name="Group 183"/>
          <p:cNvGrpSpPr>
            <a:grpSpLocks/>
          </p:cNvGrpSpPr>
          <p:nvPr/>
        </p:nvGrpSpPr>
        <p:grpSpPr bwMode="auto">
          <a:xfrm>
            <a:off x="1916113" y="1735138"/>
            <a:ext cx="84137" cy="76200"/>
            <a:chOff x="1328" y="1247"/>
            <a:chExt cx="49" cy="48"/>
          </a:xfrm>
        </p:grpSpPr>
        <p:sp>
          <p:nvSpPr>
            <p:cNvPr id="12472" name="Oval 184"/>
            <p:cNvSpPr>
              <a:spLocks noChangeArrowheads="1"/>
            </p:cNvSpPr>
            <p:nvPr/>
          </p:nvSpPr>
          <p:spPr bwMode="auto">
            <a:xfrm>
              <a:off x="1328" y="1247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73" name="Oval 185"/>
            <p:cNvSpPr>
              <a:spLocks noChangeArrowheads="1"/>
            </p:cNvSpPr>
            <p:nvPr/>
          </p:nvSpPr>
          <p:spPr bwMode="auto">
            <a:xfrm>
              <a:off x="1328" y="1247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63" name="Group 186"/>
          <p:cNvGrpSpPr>
            <a:grpSpLocks/>
          </p:cNvGrpSpPr>
          <p:nvPr/>
        </p:nvGrpSpPr>
        <p:grpSpPr bwMode="auto">
          <a:xfrm>
            <a:off x="1941513" y="1903413"/>
            <a:ext cx="82550" cy="77787"/>
            <a:chOff x="1343" y="1353"/>
            <a:chExt cx="48" cy="49"/>
          </a:xfrm>
        </p:grpSpPr>
        <p:sp>
          <p:nvSpPr>
            <p:cNvPr id="12475" name="Oval 187"/>
            <p:cNvSpPr>
              <a:spLocks noChangeArrowheads="1"/>
            </p:cNvSpPr>
            <p:nvPr/>
          </p:nvSpPr>
          <p:spPr bwMode="auto">
            <a:xfrm>
              <a:off x="1343" y="135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76" name="Oval 188"/>
            <p:cNvSpPr>
              <a:spLocks noChangeArrowheads="1"/>
            </p:cNvSpPr>
            <p:nvPr/>
          </p:nvSpPr>
          <p:spPr bwMode="auto">
            <a:xfrm>
              <a:off x="1343" y="1353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66" name="Group 189"/>
          <p:cNvGrpSpPr>
            <a:grpSpLocks/>
          </p:cNvGrpSpPr>
          <p:nvPr/>
        </p:nvGrpSpPr>
        <p:grpSpPr bwMode="auto">
          <a:xfrm>
            <a:off x="1970088" y="2084388"/>
            <a:ext cx="82550" cy="76200"/>
            <a:chOff x="1360" y="1467"/>
            <a:chExt cx="48" cy="48"/>
          </a:xfrm>
        </p:grpSpPr>
        <p:sp>
          <p:nvSpPr>
            <p:cNvPr id="12478" name="Oval 190"/>
            <p:cNvSpPr>
              <a:spLocks noChangeArrowheads="1"/>
            </p:cNvSpPr>
            <p:nvPr/>
          </p:nvSpPr>
          <p:spPr bwMode="auto">
            <a:xfrm>
              <a:off x="1360" y="146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79" name="Oval 191"/>
            <p:cNvSpPr>
              <a:spLocks noChangeArrowheads="1"/>
            </p:cNvSpPr>
            <p:nvPr/>
          </p:nvSpPr>
          <p:spPr bwMode="auto">
            <a:xfrm>
              <a:off x="1360" y="146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69" name="Group 192"/>
          <p:cNvGrpSpPr>
            <a:grpSpLocks/>
          </p:cNvGrpSpPr>
          <p:nvPr/>
        </p:nvGrpSpPr>
        <p:grpSpPr bwMode="auto">
          <a:xfrm>
            <a:off x="1995488" y="2141538"/>
            <a:ext cx="84137" cy="76200"/>
            <a:chOff x="1374" y="1503"/>
            <a:chExt cx="49" cy="48"/>
          </a:xfrm>
        </p:grpSpPr>
        <p:sp>
          <p:nvSpPr>
            <p:cNvPr id="12481" name="Oval 193"/>
            <p:cNvSpPr>
              <a:spLocks noChangeArrowheads="1"/>
            </p:cNvSpPr>
            <p:nvPr/>
          </p:nvSpPr>
          <p:spPr bwMode="auto">
            <a:xfrm>
              <a:off x="1374" y="1503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82" name="Freeform 194"/>
            <p:cNvSpPr>
              <a:spLocks/>
            </p:cNvSpPr>
            <p:nvPr/>
          </p:nvSpPr>
          <p:spPr bwMode="auto">
            <a:xfrm>
              <a:off x="1374" y="1503"/>
              <a:ext cx="49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9" y="23"/>
                </a:cxn>
                <a:cxn ang="0">
                  <a:pos x="24" y="0"/>
                </a:cxn>
              </a:cxnLst>
              <a:rect l="0" t="0" r="r" b="b"/>
              <a:pathLst>
                <a:path w="49" h="48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9" y="37"/>
                    <a:pt x="49" y="23"/>
                  </a:cubicBezTo>
                  <a:cubicBezTo>
                    <a:pt x="49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72" name="Group 195"/>
          <p:cNvGrpSpPr>
            <a:grpSpLocks/>
          </p:cNvGrpSpPr>
          <p:nvPr/>
        </p:nvGrpSpPr>
        <p:grpSpPr bwMode="auto">
          <a:xfrm>
            <a:off x="2022475" y="1998663"/>
            <a:ext cx="82550" cy="77787"/>
            <a:chOff x="1390" y="1413"/>
            <a:chExt cx="48" cy="49"/>
          </a:xfrm>
        </p:grpSpPr>
        <p:sp>
          <p:nvSpPr>
            <p:cNvPr id="12484" name="Oval 196"/>
            <p:cNvSpPr>
              <a:spLocks noChangeArrowheads="1"/>
            </p:cNvSpPr>
            <p:nvPr/>
          </p:nvSpPr>
          <p:spPr bwMode="auto">
            <a:xfrm>
              <a:off x="1390" y="141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85" name="Oval 197"/>
            <p:cNvSpPr>
              <a:spLocks noChangeArrowheads="1"/>
            </p:cNvSpPr>
            <p:nvPr/>
          </p:nvSpPr>
          <p:spPr bwMode="auto">
            <a:xfrm>
              <a:off x="1390" y="1413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75" name="Group 198"/>
          <p:cNvGrpSpPr>
            <a:grpSpLocks/>
          </p:cNvGrpSpPr>
          <p:nvPr/>
        </p:nvGrpSpPr>
        <p:grpSpPr bwMode="auto">
          <a:xfrm>
            <a:off x="2047875" y="2044700"/>
            <a:ext cx="82550" cy="76200"/>
            <a:chOff x="1405" y="1442"/>
            <a:chExt cx="48" cy="48"/>
          </a:xfrm>
        </p:grpSpPr>
        <p:sp>
          <p:nvSpPr>
            <p:cNvPr id="12487" name="Oval 199"/>
            <p:cNvSpPr>
              <a:spLocks noChangeArrowheads="1"/>
            </p:cNvSpPr>
            <p:nvPr/>
          </p:nvSpPr>
          <p:spPr bwMode="auto">
            <a:xfrm>
              <a:off x="1405" y="144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88" name="Freeform 200"/>
            <p:cNvSpPr>
              <a:spLocks/>
            </p:cNvSpPr>
            <p:nvPr/>
          </p:nvSpPr>
          <p:spPr bwMode="auto">
            <a:xfrm>
              <a:off x="1405" y="1442"/>
              <a:ext cx="48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3" y="48"/>
                </a:cxn>
                <a:cxn ang="0">
                  <a:pos x="48" y="23"/>
                </a:cxn>
                <a:cxn ang="0">
                  <a:pos x="23" y="0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3" y="48"/>
                  </a:cubicBezTo>
                  <a:cubicBezTo>
                    <a:pt x="37" y="48"/>
                    <a:pt x="48" y="37"/>
                    <a:pt x="48" y="23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78" name="Group 201"/>
          <p:cNvGrpSpPr>
            <a:grpSpLocks/>
          </p:cNvGrpSpPr>
          <p:nvPr/>
        </p:nvGrpSpPr>
        <p:grpSpPr bwMode="auto">
          <a:xfrm>
            <a:off x="2074863" y="2054225"/>
            <a:ext cx="82550" cy="74613"/>
            <a:chOff x="1421" y="1448"/>
            <a:chExt cx="48" cy="47"/>
          </a:xfrm>
        </p:grpSpPr>
        <p:sp>
          <p:nvSpPr>
            <p:cNvPr id="12490" name="Oval 202"/>
            <p:cNvSpPr>
              <a:spLocks noChangeArrowheads="1"/>
            </p:cNvSpPr>
            <p:nvPr/>
          </p:nvSpPr>
          <p:spPr bwMode="auto">
            <a:xfrm>
              <a:off x="1421" y="1448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91" name="Oval 203"/>
            <p:cNvSpPr>
              <a:spLocks noChangeArrowheads="1"/>
            </p:cNvSpPr>
            <p:nvPr/>
          </p:nvSpPr>
          <p:spPr bwMode="auto">
            <a:xfrm>
              <a:off x="1421" y="1448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81" name="Group 204"/>
          <p:cNvGrpSpPr>
            <a:grpSpLocks/>
          </p:cNvGrpSpPr>
          <p:nvPr/>
        </p:nvGrpSpPr>
        <p:grpSpPr bwMode="auto">
          <a:xfrm>
            <a:off x="2100263" y="2351088"/>
            <a:ext cx="84137" cy="76200"/>
            <a:chOff x="1435" y="1635"/>
            <a:chExt cx="49" cy="48"/>
          </a:xfrm>
        </p:grpSpPr>
        <p:sp>
          <p:nvSpPr>
            <p:cNvPr id="12493" name="Oval 205"/>
            <p:cNvSpPr>
              <a:spLocks noChangeArrowheads="1"/>
            </p:cNvSpPr>
            <p:nvPr/>
          </p:nvSpPr>
          <p:spPr bwMode="auto">
            <a:xfrm>
              <a:off x="1435" y="1635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94" name="Oval 206"/>
            <p:cNvSpPr>
              <a:spLocks noChangeArrowheads="1"/>
            </p:cNvSpPr>
            <p:nvPr/>
          </p:nvSpPr>
          <p:spPr bwMode="auto">
            <a:xfrm>
              <a:off x="1435" y="1635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84" name="Group 207"/>
          <p:cNvGrpSpPr>
            <a:grpSpLocks/>
          </p:cNvGrpSpPr>
          <p:nvPr/>
        </p:nvGrpSpPr>
        <p:grpSpPr bwMode="auto">
          <a:xfrm>
            <a:off x="2127250" y="2116138"/>
            <a:ext cx="84138" cy="76200"/>
            <a:chOff x="1451" y="1487"/>
            <a:chExt cx="49" cy="48"/>
          </a:xfrm>
        </p:grpSpPr>
        <p:sp>
          <p:nvSpPr>
            <p:cNvPr id="12496" name="Oval 208"/>
            <p:cNvSpPr>
              <a:spLocks noChangeArrowheads="1"/>
            </p:cNvSpPr>
            <p:nvPr/>
          </p:nvSpPr>
          <p:spPr bwMode="auto">
            <a:xfrm>
              <a:off x="1451" y="1487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97" name="Oval 209"/>
            <p:cNvSpPr>
              <a:spLocks noChangeArrowheads="1"/>
            </p:cNvSpPr>
            <p:nvPr/>
          </p:nvSpPr>
          <p:spPr bwMode="auto">
            <a:xfrm>
              <a:off x="1451" y="1487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87" name="Group 210"/>
          <p:cNvGrpSpPr>
            <a:grpSpLocks/>
          </p:cNvGrpSpPr>
          <p:nvPr/>
        </p:nvGrpSpPr>
        <p:grpSpPr bwMode="auto">
          <a:xfrm>
            <a:off x="2155825" y="1603375"/>
            <a:ext cx="82550" cy="76200"/>
            <a:chOff x="1468" y="1164"/>
            <a:chExt cx="48" cy="48"/>
          </a:xfrm>
        </p:grpSpPr>
        <p:sp>
          <p:nvSpPr>
            <p:cNvPr id="12499" name="Oval 211"/>
            <p:cNvSpPr>
              <a:spLocks noChangeArrowheads="1"/>
            </p:cNvSpPr>
            <p:nvPr/>
          </p:nvSpPr>
          <p:spPr bwMode="auto">
            <a:xfrm>
              <a:off x="1468" y="1164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00" name="Freeform 212"/>
            <p:cNvSpPr>
              <a:spLocks/>
            </p:cNvSpPr>
            <p:nvPr/>
          </p:nvSpPr>
          <p:spPr bwMode="auto">
            <a:xfrm>
              <a:off x="1468" y="1164"/>
              <a:ext cx="48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3" y="48"/>
                </a:cxn>
                <a:cxn ang="0">
                  <a:pos x="48" y="23"/>
                </a:cxn>
                <a:cxn ang="0">
                  <a:pos x="23" y="0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7"/>
                    <a:pt x="11" y="48"/>
                    <a:pt x="23" y="48"/>
                  </a:cubicBezTo>
                  <a:cubicBezTo>
                    <a:pt x="37" y="48"/>
                    <a:pt x="48" y="37"/>
                    <a:pt x="48" y="23"/>
                  </a:cubicBezTo>
                  <a:cubicBezTo>
                    <a:pt x="48" y="10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90" name="Group 213"/>
          <p:cNvGrpSpPr>
            <a:grpSpLocks/>
          </p:cNvGrpSpPr>
          <p:nvPr/>
        </p:nvGrpSpPr>
        <p:grpSpPr bwMode="auto">
          <a:xfrm>
            <a:off x="2182813" y="1782763"/>
            <a:ext cx="82550" cy="76200"/>
            <a:chOff x="1483" y="1277"/>
            <a:chExt cx="48" cy="48"/>
          </a:xfrm>
        </p:grpSpPr>
        <p:sp>
          <p:nvSpPr>
            <p:cNvPr id="12502" name="Oval 214"/>
            <p:cNvSpPr>
              <a:spLocks noChangeArrowheads="1"/>
            </p:cNvSpPr>
            <p:nvPr/>
          </p:nvSpPr>
          <p:spPr bwMode="auto">
            <a:xfrm>
              <a:off x="1483" y="127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03" name="Oval 215"/>
            <p:cNvSpPr>
              <a:spLocks noChangeArrowheads="1"/>
            </p:cNvSpPr>
            <p:nvPr/>
          </p:nvSpPr>
          <p:spPr bwMode="auto">
            <a:xfrm>
              <a:off x="1483" y="127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93" name="Group 216"/>
          <p:cNvGrpSpPr>
            <a:grpSpLocks/>
          </p:cNvGrpSpPr>
          <p:nvPr/>
        </p:nvGrpSpPr>
        <p:grpSpPr bwMode="auto">
          <a:xfrm>
            <a:off x="2208213" y="1714500"/>
            <a:ext cx="82550" cy="76200"/>
            <a:chOff x="1498" y="1234"/>
            <a:chExt cx="48" cy="48"/>
          </a:xfrm>
        </p:grpSpPr>
        <p:sp>
          <p:nvSpPr>
            <p:cNvPr id="12505" name="Oval 217"/>
            <p:cNvSpPr>
              <a:spLocks noChangeArrowheads="1"/>
            </p:cNvSpPr>
            <p:nvPr/>
          </p:nvSpPr>
          <p:spPr bwMode="auto">
            <a:xfrm>
              <a:off x="1498" y="1234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06" name="Freeform 218"/>
            <p:cNvSpPr>
              <a:spLocks/>
            </p:cNvSpPr>
            <p:nvPr/>
          </p:nvSpPr>
          <p:spPr bwMode="auto">
            <a:xfrm>
              <a:off x="1498" y="1234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8"/>
                </a:cxn>
                <a:cxn ang="0">
                  <a:pos x="48" y="25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8" y="37"/>
                    <a:pt x="48" y="25"/>
                  </a:cubicBezTo>
                  <a:cubicBezTo>
                    <a:pt x="48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96" name="Group 219"/>
          <p:cNvGrpSpPr>
            <a:grpSpLocks/>
          </p:cNvGrpSpPr>
          <p:nvPr/>
        </p:nvGrpSpPr>
        <p:grpSpPr bwMode="auto">
          <a:xfrm>
            <a:off x="2233613" y="1981200"/>
            <a:ext cx="82550" cy="74613"/>
            <a:chOff x="1513" y="1402"/>
            <a:chExt cx="48" cy="47"/>
          </a:xfrm>
        </p:grpSpPr>
        <p:sp>
          <p:nvSpPr>
            <p:cNvPr id="12508" name="Oval 220"/>
            <p:cNvSpPr>
              <a:spLocks noChangeArrowheads="1"/>
            </p:cNvSpPr>
            <p:nvPr/>
          </p:nvSpPr>
          <p:spPr bwMode="auto">
            <a:xfrm>
              <a:off x="1513" y="1402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09" name="Oval 221"/>
            <p:cNvSpPr>
              <a:spLocks noChangeArrowheads="1"/>
            </p:cNvSpPr>
            <p:nvPr/>
          </p:nvSpPr>
          <p:spPr bwMode="auto">
            <a:xfrm>
              <a:off x="1513" y="1402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199" name="Group 222"/>
          <p:cNvGrpSpPr>
            <a:grpSpLocks/>
          </p:cNvGrpSpPr>
          <p:nvPr/>
        </p:nvGrpSpPr>
        <p:grpSpPr bwMode="auto">
          <a:xfrm>
            <a:off x="2260600" y="2046288"/>
            <a:ext cx="82550" cy="74612"/>
            <a:chOff x="1529" y="1443"/>
            <a:chExt cx="48" cy="47"/>
          </a:xfrm>
        </p:grpSpPr>
        <p:sp>
          <p:nvSpPr>
            <p:cNvPr id="12511" name="Oval 223"/>
            <p:cNvSpPr>
              <a:spLocks noChangeArrowheads="1"/>
            </p:cNvSpPr>
            <p:nvPr/>
          </p:nvSpPr>
          <p:spPr bwMode="auto">
            <a:xfrm>
              <a:off x="1529" y="1443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12" name="Freeform 224"/>
            <p:cNvSpPr>
              <a:spLocks/>
            </p:cNvSpPr>
            <p:nvPr/>
          </p:nvSpPr>
          <p:spPr bwMode="auto">
            <a:xfrm>
              <a:off x="1529" y="1443"/>
              <a:ext cx="48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7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7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3" y="47"/>
                  </a:cubicBezTo>
                  <a:cubicBezTo>
                    <a:pt x="37" y="47"/>
                    <a:pt x="48" y="37"/>
                    <a:pt x="48" y="24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02" name="Group 225"/>
          <p:cNvGrpSpPr>
            <a:grpSpLocks/>
          </p:cNvGrpSpPr>
          <p:nvPr/>
        </p:nvGrpSpPr>
        <p:grpSpPr bwMode="auto">
          <a:xfrm>
            <a:off x="2286000" y="1992313"/>
            <a:ext cx="84138" cy="77787"/>
            <a:chOff x="1543" y="1409"/>
            <a:chExt cx="49" cy="49"/>
          </a:xfrm>
        </p:grpSpPr>
        <p:sp>
          <p:nvSpPr>
            <p:cNvPr id="12514" name="Oval 226"/>
            <p:cNvSpPr>
              <a:spLocks noChangeArrowheads="1"/>
            </p:cNvSpPr>
            <p:nvPr/>
          </p:nvSpPr>
          <p:spPr bwMode="auto">
            <a:xfrm>
              <a:off x="1543" y="1409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15" name="Oval 227"/>
            <p:cNvSpPr>
              <a:spLocks noChangeArrowheads="1"/>
            </p:cNvSpPr>
            <p:nvPr/>
          </p:nvSpPr>
          <p:spPr bwMode="auto">
            <a:xfrm>
              <a:off x="1543" y="1409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05" name="Group 228"/>
          <p:cNvGrpSpPr>
            <a:grpSpLocks/>
          </p:cNvGrpSpPr>
          <p:nvPr/>
        </p:nvGrpSpPr>
        <p:grpSpPr bwMode="auto">
          <a:xfrm>
            <a:off x="2312988" y="1843088"/>
            <a:ext cx="84137" cy="74612"/>
            <a:chOff x="1559" y="1315"/>
            <a:chExt cx="49" cy="47"/>
          </a:xfrm>
        </p:grpSpPr>
        <p:sp>
          <p:nvSpPr>
            <p:cNvPr id="12517" name="Oval 229"/>
            <p:cNvSpPr>
              <a:spLocks noChangeArrowheads="1"/>
            </p:cNvSpPr>
            <p:nvPr/>
          </p:nvSpPr>
          <p:spPr bwMode="auto">
            <a:xfrm>
              <a:off x="1559" y="1315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18" name="Oval 230"/>
            <p:cNvSpPr>
              <a:spLocks noChangeArrowheads="1"/>
            </p:cNvSpPr>
            <p:nvPr/>
          </p:nvSpPr>
          <p:spPr bwMode="auto">
            <a:xfrm>
              <a:off x="1559" y="1315"/>
              <a:ext cx="49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08" name="Group 231"/>
          <p:cNvGrpSpPr>
            <a:grpSpLocks/>
          </p:cNvGrpSpPr>
          <p:nvPr/>
        </p:nvGrpSpPr>
        <p:grpSpPr bwMode="auto">
          <a:xfrm>
            <a:off x="2338388" y="2279650"/>
            <a:ext cx="82550" cy="76200"/>
            <a:chOff x="1574" y="1590"/>
            <a:chExt cx="48" cy="48"/>
          </a:xfrm>
        </p:grpSpPr>
        <p:sp>
          <p:nvSpPr>
            <p:cNvPr id="12520" name="Oval 232"/>
            <p:cNvSpPr>
              <a:spLocks noChangeArrowheads="1"/>
            </p:cNvSpPr>
            <p:nvPr/>
          </p:nvSpPr>
          <p:spPr bwMode="auto">
            <a:xfrm>
              <a:off x="1574" y="1590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21" name="Oval 233"/>
            <p:cNvSpPr>
              <a:spLocks noChangeArrowheads="1"/>
            </p:cNvSpPr>
            <p:nvPr/>
          </p:nvSpPr>
          <p:spPr bwMode="auto">
            <a:xfrm>
              <a:off x="1574" y="1590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11" name="Group 234"/>
          <p:cNvGrpSpPr>
            <a:grpSpLocks/>
          </p:cNvGrpSpPr>
          <p:nvPr/>
        </p:nvGrpSpPr>
        <p:grpSpPr bwMode="auto">
          <a:xfrm>
            <a:off x="2368550" y="2120900"/>
            <a:ext cx="82550" cy="74613"/>
            <a:chOff x="1591" y="1490"/>
            <a:chExt cx="48" cy="47"/>
          </a:xfrm>
        </p:grpSpPr>
        <p:sp>
          <p:nvSpPr>
            <p:cNvPr id="12523" name="Oval 235"/>
            <p:cNvSpPr>
              <a:spLocks noChangeArrowheads="1"/>
            </p:cNvSpPr>
            <p:nvPr/>
          </p:nvSpPr>
          <p:spPr bwMode="auto">
            <a:xfrm>
              <a:off x="1591" y="1490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24" name="Freeform 236"/>
            <p:cNvSpPr>
              <a:spLocks/>
            </p:cNvSpPr>
            <p:nvPr/>
          </p:nvSpPr>
          <p:spPr bwMode="auto">
            <a:xfrm>
              <a:off x="1591" y="1490"/>
              <a:ext cx="48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7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7">
                  <a:moveTo>
                    <a:pt x="23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7"/>
                    <a:pt x="23" y="47"/>
                  </a:cubicBezTo>
                  <a:cubicBezTo>
                    <a:pt x="37" y="47"/>
                    <a:pt x="48" y="37"/>
                    <a:pt x="48" y="24"/>
                  </a:cubicBezTo>
                  <a:cubicBezTo>
                    <a:pt x="48" y="10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14" name="Group 237"/>
          <p:cNvGrpSpPr>
            <a:grpSpLocks/>
          </p:cNvGrpSpPr>
          <p:nvPr/>
        </p:nvGrpSpPr>
        <p:grpSpPr bwMode="auto">
          <a:xfrm>
            <a:off x="2393950" y="1450975"/>
            <a:ext cx="82550" cy="74613"/>
            <a:chOff x="1606" y="1068"/>
            <a:chExt cx="48" cy="47"/>
          </a:xfrm>
        </p:grpSpPr>
        <p:sp>
          <p:nvSpPr>
            <p:cNvPr id="12526" name="Oval 238"/>
            <p:cNvSpPr>
              <a:spLocks noChangeArrowheads="1"/>
            </p:cNvSpPr>
            <p:nvPr/>
          </p:nvSpPr>
          <p:spPr bwMode="auto">
            <a:xfrm>
              <a:off x="1606" y="1068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27" name="Oval 239"/>
            <p:cNvSpPr>
              <a:spLocks noChangeArrowheads="1"/>
            </p:cNvSpPr>
            <p:nvPr/>
          </p:nvSpPr>
          <p:spPr bwMode="auto">
            <a:xfrm>
              <a:off x="1606" y="1068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08" name="Group 240"/>
          <p:cNvGrpSpPr>
            <a:grpSpLocks/>
          </p:cNvGrpSpPr>
          <p:nvPr/>
        </p:nvGrpSpPr>
        <p:grpSpPr bwMode="auto">
          <a:xfrm>
            <a:off x="2419350" y="2324100"/>
            <a:ext cx="82550" cy="76200"/>
            <a:chOff x="1621" y="1618"/>
            <a:chExt cx="48" cy="48"/>
          </a:xfrm>
        </p:grpSpPr>
        <p:sp>
          <p:nvSpPr>
            <p:cNvPr id="12529" name="Oval 241"/>
            <p:cNvSpPr>
              <a:spLocks noChangeArrowheads="1"/>
            </p:cNvSpPr>
            <p:nvPr/>
          </p:nvSpPr>
          <p:spPr bwMode="auto">
            <a:xfrm>
              <a:off x="1621" y="1618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30" name="Oval 242"/>
            <p:cNvSpPr>
              <a:spLocks noChangeArrowheads="1"/>
            </p:cNvSpPr>
            <p:nvPr/>
          </p:nvSpPr>
          <p:spPr bwMode="auto">
            <a:xfrm>
              <a:off x="1621" y="1618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09" name="Group 243"/>
          <p:cNvGrpSpPr>
            <a:grpSpLocks/>
          </p:cNvGrpSpPr>
          <p:nvPr/>
        </p:nvGrpSpPr>
        <p:grpSpPr bwMode="auto">
          <a:xfrm>
            <a:off x="2446338" y="1839913"/>
            <a:ext cx="82550" cy="77787"/>
            <a:chOff x="1637" y="1313"/>
            <a:chExt cx="48" cy="49"/>
          </a:xfrm>
        </p:grpSpPr>
        <p:sp>
          <p:nvSpPr>
            <p:cNvPr id="12532" name="Oval 244"/>
            <p:cNvSpPr>
              <a:spLocks noChangeArrowheads="1"/>
            </p:cNvSpPr>
            <p:nvPr/>
          </p:nvSpPr>
          <p:spPr bwMode="auto">
            <a:xfrm>
              <a:off x="1637" y="131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33" name="Oval 245"/>
            <p:cNvSpPr>
              <a:spLocks noChangeArrowheads="1"/>
            </p:cNvSpPr>
            <p:nvPr/>
          </p:nvSpPr>
          <p:spPr bwMode="auto">
            <a:xfrm>
              <a:off x="1637" y="1313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10" name="Group 246"/>
          <p:cNvGrpSpPr>
            <a:grpSpLocks/>
          </p:cNvGrpSpPr>
          <p:nvPr/>
        </p:nvGrpSpPr>
        <p:grpSpPr bwMode="auto">
          <a:xfrm>
            <a:off x="2473325" y="1933575"/>
            <a:ext cx="82550" cy="76200"/>
            <a:chOff x="1652" y="1372"/>
            <a:chExt cx="48" cy="48"/>
          </a:xfrm>
        </p:grpSpPr>
        <p:sp>
          <p:nvSpPr>
            <p:cNvPr id="12535" name="Oval 247"/>
            <p:cNvSpPr>
              <a:spLocks noChangeArrowheads="1"/>
            </p:cNvSpPr>
            <p:nvPr/>
          </p:nvSpPr>
          <p:spPr bwMode="auto">
            <a:xfrm>
              <a:off x="1652" y="137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36" name="Oval 248"/>
            <p:cNvSpPr>
              <a:spLocks noChangeArrowheads="1"/>
            </p:cNvSpPr>
            <p:nvPr/>
          </p:nvSpPr>
          <p:spPr bwMode="auto">
            <a:xfrm>
              <a:off x="1652" y="1372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11" name="Group 249"/>
          <p:cNvGrpSpPr>
            <a:grpSpLocks/>
          </p:cNvGrpSpPr>
          <p:nvPr/>
        </p:nvGrpSpPr>
        <p:grpSpPr bwMode="auto">
          <a:xfrm>
            <a:off x="2500313" y="2344738"/>
            <a:ext cx="82550" cy="76200"/>
            <a:chOff x="1668" y="1631"/>
            <a:chExt cx="48" cy="48"/>
          </a:xfrm>
        </p:grpSpPr>
        <p:sp>
          <p:nvSpPr>
            <p:cNvPr id="12538" name="Oval 250"/>
            <p:cNvSpPr>
              <a:spLocks noChangeArrowheads="1"/>
            </p:cNvSpPr>
            <p:nvPr/>
          </p:nvSpPr>
          <p:spPr bwMode="auto">
            <a:xfrm>
              <a:off x="1668" y="163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39" name="Oval 251"/>
            <p:cNvSpPr>
              <a:spLocks noChangeArrowheads="1"/>
            </p:cNvSpPr>
            <p:nvPr/>
          </p:nvSpPr>
          <p:spPr bwMode="auto">
            <a:xfrm>
              <a:off x="1668" y="1631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12" name="Group 252"/>
          <p:cNvGrpSpPr>
            <a:grpSpLocks/>
          </p:cNvGrpSpPr>
          <p:nvPr/>
        </p:nvGrpSpPr>
        <p:grpSpPr bwMode="auto">
          <a:xfrm>
            <a:off x="2524125" y="2473325"/>
            <a:ext cx="84138" cy="77788"/>
            <a:chOff x="1682" y="1712"/>
            <a:chExt cx="49" cy="49"/>
          </a:xfrm>
        </p:grpSpPr>
        <p:sp>
          <p:nvSpPr>
            <p:cNvPr id="12541" name="Oval 253"/>
            <p:cNvSpPr>
              <a:spLocks noChangeArrowheads="1"/>
            </p:cNvSpPr>
            <p:nvPr/>
          </p:nvSpPr>
          <p:spPr bwMode="auto">
            <a:xfrm>
              <a:off x="1682" y="1712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42" name="Oval 254"/>
            <p:cNvSpPr>
              <a:spLocks noChangeArrowheads="1"/>
            </p:cNvSpPr>
            <p:nvPr/>
          </p:nvSpPr>
          <p:spPr bwMode="auto">
            <a:xfrm>
              <a:off x="1682" y="1712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13" name="Group 255"/>
          <p:cNvGrpSpPr>
            <a:grpSpLocks/>
          </p:cNvGrpSpPr>
          <p:nvPr/>
        </p:nvGrpSpPr>
        <p:grpSpPr bwMode="auto">
          <a:xfrm>
            <a:off x="2554288" y="2484438"/>
            <a:ext cx="82550" cy="76200"/>
            <a:chOff x="1699" y="1719"/>
            <a:chExt cx="48" cy="48"/>
          </a:xfrm>
        </p:grpSpPr>
        <p:sp>
          <p:nvSpPr>
            <p:cNvPr id="12544" name="Oval 256"/>
            <p:cNvSpPr>
              <a:spLocks noChangeArrowheads="1"/>
            </p:cNvSpPr>
            <p:nvPr/>
          </p:nvSpPr>
          <p:spPr bwMode="auto">
            <a:xfrm>
              <a:off x="1699" y="1719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45" name="Freeform 257"/>
            <p:cNvSpPr>
              <a:spLocks/>
            </p:cNvSpPr>
            <p:nvPr/>
          </p:nvSpPr>
          <p:spPr bwMode="auto">
            <a:xfrm>
              <a:off x="1699" y="1719"/>
              <a:ext cx="48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8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3" y="48"/>
                  </a:cubicBezTo>
                  <a:cubicBezTo>
                    <a:pt x="37" y="48"/>
                    <a:pt x="48" y="38"/>
                    <a:pt x="48" y="24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14" name="Group 258"/>
          <p:cNvGrpSpPr>
            <a:grpSpLocks/>
          </p:cNvGrpSpPr>
          <p:nvPr/>
        </p:nvGrpSpPr>
        <p:grpSpPr bwMode="auto">
          <a:xfrm>
            <a:off x="2581275" y="2327275"/>
            <a:ext cx="80963" cy="77788"/>
            <a:chOff x="1715" y="1620"/>
            <a:chExt cx="47" cy="49"/>
          </a:xfrm>
        </p:grpSpPr>
        <p:sp>
          <p:nvSpPr>
            <p:cNvPr id="12547" name="Oval 259"/>
            <p:cNvSpPr>
              <a:spLocks noChangeArrowheads="1"/>
            </p:cNvSpPr>
            <p:nvPr/>
          </p:nvSpPr>
          <p:spPr bwMode="auto">
            <a:xfrm>
              <a:off x="1715" y="1620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48" name="Oval 260"/>
            <p:cNvSpPr>
              <a:spLocks noChangeArrowheads="1"/>
            </p:cNvSpPr>
            <p:nvPr/>
          </p:nvSpPr>
          <p:spPr bwMode="auto">
            <a:xfrm>
              <a:off x="1715" y="1620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15" name="Group 261"/>
          <p:cNvGrpSpPr>
            <a:grpSpLocks/>
          </p:cNvGrpSpPr>
          <p:nvPr/>
        </p:nvGrpSpPr>
        <p:grpSpPr bwMode="auto">
          <a:xfrm>
            <a:off x="2605088" y="2097088"/>
            <a:ext cx="82550" cy="79375"/>
            <a:chOff x="1729" y="1475"/>
            <a:chExt cx="48" cy="50"/>
          </a:xfrm>
        </p:grpSpPr>
        <p:sp>
          <p:nvSpPr>
            <p:cNvPr id="12550" name="Oval 262"/>
            <p:cNvSpPr>
              <a:spLocks noChangeArrowheads="1"/>
            </p:cNvSpPr>
            <p:nvPr/>
          </p:nvSpPr>
          <p:spPr bwMode="auto">
            <a:xfrm>
              <a:off x="1729" y="1475"/>
              <a:ext cx="48" cy="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51" name="Oval 263"/>
            <p:cNvSpPr>
              <a:spLocks noChangeArrowheads="1"/>
            </p:cNvSpPr>
            <p:nvPr/>
          </p:nvSpPr>
          <p:spPr bwMode="auto">
            <a:xfrm>
              <a:off x="1729" y="1475"/>
              <a:ext cx="48" cy="5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16" name="Group 264"/>
          <p:cNvGrpSpPr>
            <a:grpSpLocks/>
          </p:cNvGrpSpPr>
          <p:nvPr/>
        </p:nvGrpSpPr>
        <p:grpSpPr bwMode="auto">
          <a:xfrm>
            <a:off x="2632075" y="2112963"/>
            <a:ext cx="82550" cy="74612"/>
            <a:chOff x="1745" y="1485"/>
            <a:chExt cx="48" cy="47"/>
          </a:xfrm>
        </p:grpSpPr>
        <p:sp>
          <p:nvSpPr>
            <p:cNvPr id="12553" name="Oval 265"/>
            <p:cNvSpPr>
              <a:spLocks noChangeArrowheads="1"/>
            </p:cNvSpPr>
            <p:nvPr/>
          </p:nvSpPr>
          <p:spPr bwMode="auto">
            <a:xfrm>
              <a:off x="1745" y="1485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54" name="Freeform 266"/>
            <p:cNvSpPr>
              <a:spLocks/>
            </p:cNvSpPr>
            <p:nvPr/>
          </p:nvSpPr>
          <p:spPr bwMode="auto">
            <a:xfrm>
              <a:off x="1745" y="1485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4"/>
                </a:cxn>
                <a:cxn ang="0">
                  <a:pos x="24" y="47"/>
                </a:cxn>
                <a:cxn ang="0">
                  <a:pos x="48" y="24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8" y="47"/>
                    <a:pt x="48" y="36"/>
                    <a:pt x="48" y="24"/>
                  </a:cubicBezTo>
                  <a:cubicBezTo>
                    <a:pt x="48" y="10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19" name="Group 267"/>
          <p:cNvGrpSpPr>
            <a:grpSpLocks/>
          </p:cNvGrpSpPr>
          <p:nvPr/>
        </p:nvGrpSpPr>
        <p:grpSpPr bwMode="auto">
          <a:xfrm>
            <a:off x="2659063" y="2189163"/>
            <a:ext cx="82550" cy="77787"/>
            <a:chOff x="1760" y="1533"/>
            <a:chExt cx="48" cy="49"/>
          </a:xfrm>
        </p:grpSpPr>
        <p:sp>
          <p:nvSpPr>
            <p:cNvPr id="12556" name="Oval 268"/>
            <p:cNvSpPr>
              <a:spLocks noChangeArrowheads="1"/>
            </p:cNvSpPr>
            <p:nvPr/>
          </p:nvSpPr>
          <p:spPr bwMode="auto">
            <a:xfrm>
              <a:off x="1760" y="153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57" name="Freeform 269"/>
            <p:cNvSpPr>
              <a:spLocks/>
            </p:cNvSpPr>
            <p:nvPr/>
          </p:nvSpPr>
          <p:spPr bwMode="auto">
            <a:xfrm>
              <a:off x="1760" y="1533"/>
              <a:ext cx="48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9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9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3" y="49"/>
                  </a:cubicBezTo>
                  <a:cubicBezTo>
                    <a:pt x="37" y="49"/>
                    <a:pt x="48" y="38"/>
                    <a:pt x="48" y="24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20" name="Group 270"/>
          <p:cNvGrpSpPr>
            <a:grpSpLocks/>
          </p:cNvGrpSpPr>
          <p:nvPr/>
        </p:nvGrpSpPr>
        <p:grpSpPr bwMode="auto">
          <a:xfrm>
            <a:off x="2687638" y="1762125"/>
            <a:ext cx="80962" cy="77788"/>
            <a:chOff x="1777" y="1264"/>
            <a:chExt cx="47" cy="49"/>
          </a:xfrm>
        </p:grpSpPr>
        <p:sp>
          <p:nvSpPr>
            <p:cNvPr id="12559" name="Oval 271"/>
            <p:cNvSpPr>
              <a:spLocks noChangeArrowheads="1"/>
            </p:cNvSpPr>
            <p:nvPr/>
          </p:nvSpPr>
          <p:spPr bwMode="auto">
            <a:xfrm>
              <a:off x="1777" y="1264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60" name="Oval 272"/>
            <p:cNvSpPr>
              <a:spLocks noChangeArrowheads="1"/>
            </p:cNvSpPr>
            <p:nvPr/>
          </p:nvSpPr>
          <p:spPr bwMode="auto">
            <a:xfrm>
              <a:off x="1777" y="1264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21" name="Group 273"/>
          <p:cNvGrpSpPr>
            <a:grpSpLocks/>
          </p:cNvGrpSpPr>
          <p:nvPr/>
        </p:nvGrpSpPr>
        <p:grpSpPr bwMode="auto">
          <a:xfrm>
            <a:off x="2711450" y="1563688"/>
            <a:ext cx="82550" cy="77787"/>
            <a:chOff x="1791" y="1139"/>
            <a:chExt cx="48" cy="49"/>
          </a:xfrm>
        </p:grpSpPr>
        <p:sp>
          <p:nvSpPr>
            <p:cNvPr id="12562" name="Oval 274"/>
            <p:cNvSpPr>
              <a:spLocks noChangeArrowheads="1"/>
            </p:cNvSpPr>
            <p:nvPr/>
          </p:nvSpPr>
          <p:spPr bwMode="auto">
            <a:xfrm>
              <a:off x="1791" y="1139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63" name="Oval 275"/>
            <p:cNvSpPr>
              <a:spLocks noChangeArrowheads="1"/>
            </p:cNvSpPr>
            <p:nvPr/>
          </p:nvSpPr>
          <p:spPr bwMode="auto">
            <a:xfrm>
              <a:off x="1791" y="1139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22" name="Group 276"/>
          <p:cNvGrpSpPr>
            <a:grpSpLocks/>
          </p:cNvGrpSpPr>
          <p:nvPr/>
        </p:nvGrpSpPr>
        <p:grpSpPr bwMode="auto">
          <a:xfrm>
            <a:off x="2740025" y="1376363"/>
            <a:ext cx="80963" cy="76200"/>
            <a:chOff x="1807" y="1021"/>
            <a:chExt cx="47" cy="48"/>
          </a:xfrm>
        </p:grpSpPr>
        <p:sp>
          <p:nvSpPr>
            <p:cNvPr id="12565" name="Oval 277"/>
            <p:cNvSpPr>
              <a:spLocks noChangeArrowheads="1"/>
            </p:cNvSpPr>
            <p:nvPr/>
          </p:nvSpPr>
          <p:spPr bwMode="auto">
            <a:xfrm>
              <a:off x="1807" y="1021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66" name="Freeform 278"/>
            <p:cNvSpPr>
              <a:spLocks/>
            </p:cNvSpPr>
            <p:nvPr/>
          </p:nvSpPr>
          <p:spPr bwMode="auto">
            <a:xfrm>
              <a:off x="1807" y="1021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7" y="23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3"/>
                  </a:cubicBezTo>
                  <a:cubicBezTo>
                    <a:pt x="47" y="11"/>
                    <a:pt x="37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23" name="Group 279"/>
          <p:cNvGrpSpPr>
            <a:grpSpLocks/>
          </p:cNvGrpSpPr>
          <p:nvPr/>
        </p:nvGrpSpPr>
        <p:grpSpPr bwMode="auto">
          <a:xfrm>
            <a:off x="2765425" y="1568450"/>
            <a:ext cx="82550" cy="77788"/>
            <a:chOff x="1822" y="1142"/>
            <a:chExt cx="48" cy="49"/>
          </a:xfrm>
        </p:grpSpPr>
        <p:sp>
          <p:nvSpPr>
            <p:cNvPr id="12568" name="Oval 280"/>
            <p:cNvSpPr>
              <a:spLocks noChangeArrowheads="1"/>
            </p:cNvSpPr>
            <p:nvPr/>
          </p:nvSpPr>
          <p:spPr bwMode="auto">
            <a:xfrm>
              <a:off x="1822" y="1142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69" name="Freeform 281"/>
            <p:cNvSpPr>
              <a:spLocks/>
            </p:cNvSpPr>
            <p:nvPr/>
          </p:nvSpPr>
          <p:spPr bwMode="auto">
            <a:xfrm>
              <a:off x="1822" y="1142"/>
              <a:ext cx="48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5"/>
                </a:cxn>
                <a:cxn ang="0">
                  <a:pos x="23" y="49"/>
                </a:cxn>
                <a:cxn ang="0">
                  <a:pos x="48" y="25"/>
                </a:cxn>
                <a:cxn ang="0">
                  <a:pos x="23" y="0"/>
                </a:cxn>
              </a:cxnLst>
              <a:rect l="0" t="0" r="r" b="b"/>
              <a:pathLst>
                <a:path w="48" h="49">
                  <a:moveTo>
                    <a:pt x="23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3" y="49"/>
                  </a:cubicBezTo>
                  <a:cubicBezTo>
                    <a:pt x="37" y="49"/>
                    <a:pt x="48" y="38"/>
                    <a:pt x="48" y="25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24" name="Group 282"/>
          <p:cNvGrpSpPr>
            <a:grpSpLocks/>
          </p:cNvGrpSpPr>
          <p:nvPr/>
        </p:nvGrpSpPr>
        <p:grpSpPr bwMode="auto">
          <a:xfrm>
            <a:off x="2790825" y="1663700"/>
            <a:ext cx="82550" cy="77788"/>
            <a:chOff x="1837" y="1202"/>
            <a:chExt cx="48" cy="49"/>
          </a:xfrm>
        </p:grpSpPr>
        <p:sp>
          <p:nvSpPr>
            <p:cNvPr id="12571" name="Oval 283"/>
            <p:cNvSpPr>
              <a:spLocks noChangeArrowheads="1"/>
            </p:cNvSpPr>
            <p:nvPr/>
          </p:nvSpPr>
          <p:spPr bwMode="auto">
            <a:xfrm>
              <a:off x="1837" y="1202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72" name="Oval 284"/>
            <p:cNvSpPr>
              <a:spLocks noChangeArrowheads="1"/>
            </p:cNvSpPr>
            <p:nvPr/>
          </p:nvSpPr>
          <p:spPr bwMode="auto">
            <a:xfrm>
              <a:off x="1837" y="1202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25" name="Group 285"/>
          <p:cNvGrpSpPr>
            <a:grpSpLocks/>
          </p:cNvGrpSpPr>
          <p:nvPr/>
        </p:nvGrpSpPr>
        <p:grpSpPr bwMode="auto">
          <a:xfrm>
            <a:off x="2820988" y="1647825"/>
            <a:ext cx="82550" cy="74613"/>
            <a:chOff x="1854" y="1192"/>
            <a:chExt cx="48" cy="47"/>
          </a:xfrm>
        </p:grpSpPr>
        <p:sp>
          <p:nvSpPr>
            <p:cNvPr id="12574" name="Oval 286"/>
            <p:cNvSpPr>
              <a:spLocks noChangeArrowheads="1"/>
            </p:cNvSpPr>
            <p:nvPr/>
          </p:nvSpPr>
          <p:spPr bwMode="auto">
            <a:xfrm>
              <a:off x="1854" y="1192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75" name="Oval 287"/>
            <p:cNvSpPr>
              <a:spLocks noChangeArrowheads="1"/>
            </p:cNvSpPr>
            <p:nvPr/>
          </p:nvSpPr>
          <p:spPr bwMode="auto">
            <a:xfrm>
              <a:off x="1854" y="1192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26" name="Group 288"/>
          <p:cNvGrpSpPr>
            <a:grpSpLocks/>
          </p:cNvGrpSpPr>
          <p:nvPr/>
        </p:nvGrpSpPr>
        <p:grpSpPr bwMode="auto">
          <a:xfrm>
            <a:off x="2844800" y="1646238"/>
            <a:ext cx="82550" cy="76200"/>
            <a:chOff x="1868" y="1191"/>
            <a:chExt cx="48" cy="48"/>
          </a:xfrm>
        </p:grpSpPr>
        <p:sp>
          <p:nvSpPr>
            <p:cNvPr id="12577" name="Oval 289"/>
            <p:cNvSpPr>
              <a:spLocks noChangeArrowheads="1"/>
            </p:cNvSpPr>
            <p:nvPr/>
          </p:nvSpPr>
          <p:spPr bwMode="auto">
            <a:xfrm>
              <a:off x="1868" y="119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78" name="Freeform 290"/>
            <p:cNvSpPr>
              <a:spLocks/>
            </p:cNvSpPr>
            <p:nvPr/>
          </p:nvSpPr>
          <p:spPr bwMode="auto">
            <a:xfrm>
              <a:off x="1868" y="1191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8" y="37"/>
                    <a:pt x="48" y="23"/>
                  </a:cubicBezTo>
                  <a:cubicBezTo>
                    <a:pt x="48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27" name="Group 291"/>
          <p:cNvGrpSpPr>
            <a:grpSpLocks/>
          </p:cNvGrpSpPr>
          <p:nvPr/>
        </p:nvGrpSpPr>
        <p:grpSpPr bwMode="auto">
          <a:xfrm>
            <a:off x="2873375" y="1930400"/>
            <a:ext cx="80963" cy="77788"/>
            <a:chOff x="1885" y="1370"/>
            <a:chExt cx="47" cy="49"/>
          </a:xfrm>
        </p:grpSpPr>
        <p:sp>
          <p:nvSpPr>
            <p:cNvPr id="12580" name="Oval 292"/>
            <p:cNvSpPr>
              <a:spLocks noChangeArrowheads="1"/>
            </p:cNvSpPr>
            <p:nvPr/>
          </p:nvSpPr>
          <p:spPr bwMode="auto">
            <a:xfrm>
              <a:off x="1885" y="1370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81" name="Oval 293"/>
            <p:cNvSpPr>
              <a:spLocks noChangeArrowheads="1"/>
            </p:cNvSpPr>
            <p:nvPr/>
          </p:nvSpPr>
          <p:spPr bwMode="auto">
            <a:xfrm>
              <a:off x="1885" y="1370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28" name="Group 294"/>
          <p:cNvGrpSpPr>
            <a:grpSpLocks/>
          </p:cNvGrpSpPr>
          <p:nvPr/>
        </p:nvGrpSpPr>
        <p:grpSpPr bwMode="auto">
          <a:xfrm>
            <a:off x="2897188" y="1562100"/>
            <a:ext cx="82550" cy="77788"/>
            <a:chOff x="1899" y="1138"/>
            <a:chExt cx="48" cy="49"/>
          </a:xfrm>
        </p:grpSpPr>
        <p:sp>
          <p:nvSpPr>
            <p:cNvPr id="12583" name="Oval 295"/>
            <p:cNvSpPr>
              <a:spLocks noChangeArrowheads="1"/>
            </p:cNvSpPr>
            <p:nvPr/>
          </p:nvSpPr>
          <p:spPr bwMode="auto">
            <a:xfrm>
              <a:off x="1899" y="1138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84" name="Oval 296"/>
            <p:cNvSpPr>
              <a:spLocks noChangeArrowheads="1"/>
            </p:cNvSpPr>
            <p:nvPr/>
          </p:nvSpPr>
          <p:spPr bwMode="auto">
            <a:xfrm>
              <a:off x="1899" y="1138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29" name="Group 297"/>
          <p:cNvGrpSpPr>
            <a:grpSpLocks/>
          </p:cNvGrpSpPr>
          <p:nvPr/>
        </p:nvGrpSpPr>
        <p:grpSpPr bwMode="auto">
          <a:xfrm>
            <a:off x="2925763" y="1522413"/>
            <a:ext cx="80962" cy="76200"/>
            <a:chOff x="1915" y="1113"/>
            <a:chExt cx="47" cy="48"/>
          </a:xfrm>
        </p:grpSpPr>
        <p:sp>
          <p:nvSpPr>
            <p:cNvPr id="12586" name="Oval 298"/>
            <p:cNvSpPr>
              <a:spLocks noChangeArrowheads="1"/>
            </p:cNvSpPr>
            <p:nvPr/>
          </p:nvSpPr>
          <p:spPr bwMode="auto">
            <a:xfrm>
              <a:off x="1915" y="1113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87" name="Oval 299"/>
            <p:cNvSpPr>
              <a:spLocks noChangeArrowheads="1"/>
            </p:cNvSpPr>
            <p:nvPr/>
          </p:nvSpPr>
          <p:spPr bwMode="auto">
            <a:xfrm>
              <a:off x="1915" y="1113"/>
              <a:ext cx="47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0" name="Group 300"/>
          <p:cNvGrpSpPr>
            <a:grpSpLocks/>
          </p:cNvGrpSpPr>
          <p:nvPr/>
        </p:nvGrpSpPr>
        <p:grpSpPr bwMode="auto">
          <a:xfrm>
            <a:off x="2951163" y="1870075"/>
            <a:ext cx="82550" cy="76200"/>
            <a:chOff x="1930" y="1332"/>
            <a:chExt cx="48" cy="48"/>
          </a:xfrm>
        </p:grpSpPr>
        <p:sp>
          <p:nvSpPr>
            <p:cNvPr id="12589" name="Oval 301"/>
            <p:cNvSpPr>
              <a:spLocks noChangeArrowheads="1"/>
            </p:cNvSpPr>
            <p:nvPr/>
          </p:nvSpPr>
          <p:spPr bwMode="auto">
            <a:xfrm>
              <a:off x="1930" y="133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90" name="Oval 302"/>
            <p:cNvSpPr>
              <a:spLocks noChangeArrowheads="1"/>
            </p:cNvSpPr>
            <p:nvPr/>
          </p:nvSpPr>
          <p:spPr bwMode="auto">
            <a:xfrm>
              <a:off x="1930" y="1332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1" name="Group 303"/>
          <p:cNvGrpSpPr>
            <a:grpSpLocks/>
          </p:cNvGrpSpPr>
          <p:nvPr/>
        </p:nvGrpSpPr>
        <p:grpSpPr bwMode="auto">
          <a:xfrm>
            <a:off x="2978150" y="1431925"/>
            <a:ext cx="80963" cy="77788"/>
            <a:chOff x="1946" y="1056"/>
            <a:chExt cx="47" cy="49"/>
          </a:xfrm>
        </p:grpSpPr>
        <p:sp>
          <p:nvSpPr>
            <p:cNvPr id="12592" name="Oval 304"/>
            <p:cNvSpPr>
              <a:spLocks noChangeArrowheads="1"/>
            </p:cNvSpPr>
            <p:nvPr/>
          </p:nvSpPr>
          <p:spPr bwMode="auto">
            <a:xfrm>
              <a:off x="1946" y="1056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93" name="Oval 305"/>
            <p:cNvSpPr>
              <a:spLocks noChangeArrowheads="1"/>
            </p:cNvSpPr>
            <p:nvPr/>
          </p:nvSpPr>
          <p:spPr bwMode="auto">
            <a:xfrm>
              <a:off x="1946" y="1056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2" name="Group 306"/>
          <p:cNvGrpSpPr>
            <a:grpSpLocks/>
          </p:cNvGrpSpPr>
          <p:nvPr/>
        </p:nvGrpSpPr>
        <p:grpSpPr bwMode="auto">
          <a:xfrm>
            <a:off x="3001963" y="1344613"/>
            <a:ext cx="82550" cy="76200"/>
            <a:chOff x="1960" y="1001"/>
            <a:chExt cx="48" cy="48"/>
          </a:xfrm>
        </p:grpSpPr>
        <p:sp>
          <p:nvSpPr>
            <p:cNvPr id="12595" name="Oval 307"/>
            <p:cNvSpPr>
              <a:spLocks noChangeArrowheads="1"/>
            </p:cNvSpPr>
            <p:nvPr/>
          </p:nvSpPr>
          <p:spPr bwMode="auto">
            <a:xfrm>
              <a:off x="1960" y="100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96" name="Freeform 308"/>
            <p:cNvSpPr>
              <a:spLocks/>
            </p:cNvSpPr>
            <p:nvPr/>
          </p:nvSpPr>
          <p:spPr bwMode="auto">
            <a:xfrm>
              <a:off x="1960" y="1001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8" y="37"/>
                    <a:pt x="48" y="23"/>
                  </a:cubicBezTo>
                  <a:cubicBezTo>
                    <a:pt x="48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3" name="Group 309"/>
          <p:cNvGrpSpPr>
            <a:grpSpLocks/>
          </p:cNvGrpSpPr>
          <p:nvPr/>
        </p:nvGrpSpPr>
        <p:grpSpPr bwMode="auto">
          <a:xfrm>
            <a:off x="3030538" y="1525588"/>
            <a:ext cx="82550" cy="77787"/>
            <a:chOff x="1976" y="1115"/>
            <a:chExt cx="48" cy="49"/>
          </a:xfrm>
        </p:grpSpPr>
        <p:sp>
          <p:nvSpPr>
            <p:cNvPr id="12598" name="Oval 310"/>
            <p:cNvSpPr>
              <a:spLocks noChangeArrowheads="1"/>
            </p:cNvSpPr>
            <p:nvPr/>
          </p:nvSpPr>
          <p:spPr bwMode="auto">
            <a:xfrm>
              <a:off x="1976" y="1115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99" name="Oval 311"/>
            <p:cNvSpPr>
              <a:spLocks noChangeArrowheads="1"/>
            </p:cNvSpPr>
            <p:nvPr/>
          </p:nvSpPr>
          <p:spPr bwMode="auto">
            <a:xfrm>
              <a:off x="1976" y="1115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4" name="Group 312"/>
          <p:cNvGrpSpPr>
            <a:grpSpLocks/>
          </p:cNvGrpSpPr>
          <p:nvPr/>
        </p:nvGrpSpPr>
        <p:grpSpPr bwMode="auto">
          <a:xfrm>
            <a:off x="3059113" y="1798638"/>
            <a:ext cx="80962" cy="77787"/>
            <a:chOff x="1993" y="1287"/>
            <a:chExt cx="47" cy="49"/>
          </a:xfrm>
        </p:grpSpPr>
        <p:sp>
          <p:nvSpPr>
            <p:cNvPr id="12601" name="Oval 313"/>
            <p:cNvSpPr>
              <a:spLocks noChangeArrowheads="1"/>
            </p:cNvSpPr>
            <p:nvPr/>
          </p:nvSpPr>
          <p:spPr bwMode="auto">
            <a:xfrm>
              <a:off x="1993" y="1287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02" name="Freeform 314"/>
            <p:cNvSpPr>
              <a:spLocks/>
            </p:cNvSpPr>
            <p:nvPr/>
          </p:nvSpPr>
          <p:spPr bwMode="auto">
            <a:xfrm>
              <a:off x="1993" y="1287"/>
              <a:ext cx="47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9"/>
                </a:cxn>
                <a:cxn ang="0">
                  <a:pos x="47" y="25"/>
                </a:cxn>
                <a:cxn ang="0">
                  <a:pos x="24" y="0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10" y="0"/>
                    <a:pt x="0" y="12"/>
                    <a:pt x="0" y="25"/>
                  </a:cubicBezTo>
                  <a:cubicBezTo>
                    <a:pt x="0" y="39"/>
                    <a:pt x="10" y="49"/>
                    <a:pt x="24" y="49"/>
                  </a:cubicBezTo>
                  <a:cubicBezTo>
                    <a:pt x="36" y="49"/>
                    <a:pt x="47" y="39"/>
                    <a:pt x="47" y="25"/>
                  </a:cubicBezTo>
                  <a:cubicBezTo>
                    <a:pt x="47" y="12"/>
                    <a:pt x="36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5" name="Group 315"/>
          <p:cNvGrpSpPr>
            <a:grpSpLocks/>
          </p:cNvGrpSpPr>
          <p:nvPr/>
        </p:nvGrpSpPr>
        <p:grpSpPr bwMode="auto">
          <a:xfrm>
            <a:off x="3084513" y="1839913"/>
            <a:ext cx="80962" cy="77787"/>
            <a:chOff x="2008" y="1313"/>
            <a:chExt cx="47" cy="49"/>
          </a:xfrm>
        </p:grpSpPr>
        <p:sp>
          <p:nvSpPr>
            <p:cNvPr id="12604" name="Oval 316"/>
            <p:cNvSpPr>
              <a:spLocks noChangeArrowheads="1"/>
            </p:cNvSpPr>
            <p:nvPr/>
          </p:nvSpPr>
          <p:spPr bwMode="auto">
            <a:xfrm>
              <a:off x="2008" y="1313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05" name="Oval 317"/>
            <p:cNvSpPr>
              <a:spLocks noChangeArrowheads="1"/>
            </p:cNvSpPr>
            <p:nvPr/>
          </p:nvSpPr>
          <p:spPr bwMode="auto">
            <a:xfrm>
              <a:off x="2008" y="1313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6" name="Group 318"/>
          <p:cNvGrpSpPr>
            <a:grpSpLocks/>
          </p:cNvGrpSpPr>
          <p:nvPr/>
        </p:nvGrpSpPr>
        <p:grpSpPr bwMode="auto">
          <a:xfrm>
            <a:off x="3111500" y="2049463"/>
            <a:ext cx="82550" cy="76200"/>
            <a:chOff x="2023" y="1445"/>
            <a:chExt cx="48" cy="48"/>
          </a:xfrm>
        </p:grpSpPr>
        <p:sp>
          <p:nvSpPr>
            <p:cNvPr id="12607" name="Oval 319"/>
            <p:cNvSpPr>
              <a:spLocks noChangeArrowheads="1"/>
            </p:cNvSpPr>
            <p:nvPr/>
          </p:nvSpPr>
          <p:spPr bwMode="auto">
            <a:xfrm>
              <a:off x="2023" y="1445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08" name="Freeform 320"/>
            <p:cNvSpPr>
              <a:spLocks/>
            </p:cNvSpPr>
            <p:nvPr/>
          </p:nvSpPr>
          <p:spPr bwMode="auto">
            <a:xfrm>
              <a:off x="2023" y="1445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8"/>
                </a:cxn>
                <a:cxn ang="0">
                  <a:pos x="48" y="25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7" name="Group 321"/>
          <p:cNvGrpSpPr>
            <a:grpSpLocks/>
          </p:cNvGrpSpPr>
          <p:nvPr/>
        </p:nvGrpSpPr>
        <p:grpSpPr bwMode="auto">
          <a:xfrm>
            <a:off x="3136900" y="1593850"/>
            <a:ext cx="80963" cy="77788"/>
            <a:chOff x="2038" y="1158"/>
            <a:chExt cx="47" cy="49"/>
          </a:xfrm>
        </p:grpSpPr>
        <p:sp>
          <p:nvSpPr>
            <p:cNvPr id="12610" name="Oval 322"/>
            <p:cNvSpPr>
              <a:spLocks noChangeArrowheads="1"/>
            </p:cNvSpPr>
            <p:nvPr/>
          </p:nvSpPr>
          <p:spPr bwMode="auto">
            <a:xfrm>
              <a:off x="2038" y="1158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11" name="Oval 323"/>
            <p:cNvSpPr>
              <a:spLocks noChangeArrowheads="1"/>
            </p:cNvSpPr>
            <p:nvPr/>
          </p:nvSpPr>
          <p:spPr bwMode="auto">
            <a:xfrm>
              <a:off x="2038" y="1158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8" name="Group 324"/>
          <p:cNvGrpSpPr>
            <a:grpSpLocks/>
          </p:cNvGrpSpPr>
          <p:nvPr/>
        </p:nvGrpSpPr>
        <p:grpSpPr bwMode="auto">
          <a:xfrm>
            <a:off x="3163888" y="1976438"/>
            <a:ext cx="80962" cy="76200"/>
            <a:chOff x="2054" y="1399"/>
            <a:chExt cx="47" cy="48"/>
          </a:xfrm>
        </p:grpSpPr>
        <p:sp>
          <p:nvSpPr>
            <p:cNvPr id="12613" name="Oval 325"/>
            <p:cNvSpPr>
              <a:spLocks noChangeArrowheads="1"/>
            </p:cNvSpPr>
            <p:nvPr/>
          </p:nvSpPr>
          <p:spPr bwMode="auto">
            <a:xfrm>
              <a:off x="2054" y="1399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14" name="Oval 326"/>
            <p:cNvSpPr>
              <a:spLocks noChangeArrowheads="1"/>
            </p:cNvSpPr>
            <p:nvPr/>
          </p:nvSpPr>
          <p:spPr bwMode="auto">
            <a:xfrm>
              <a:off x="2054" y="1399"/>
              <a:ext cx="47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9" name="Group 327"/>
          <p:cNvGrpSpPr>
            <a:grpSpLocks/>
          </p:cNvGrpSpPr>
          <p:nvPr/>
        </p:nvGrpSpPr>
        <p:grpSpPr bwMode="auto">
          <a:xfrm>
            <a:off x="3189288" y="1682750"/>
            <a:ext cx="80962" cy="76200"/>
            <a:chOff x="2069" y="1214"/>
            <a:chExt cx="47" cy="48"/>
          </a:xfrm>
        </p:grpSpPr>
        <p:sp>
          <p:nvSpPr>
            <p:cNvPr id="12616" name="Oval 328"/>
            <p:cNvSpPr>
              <a:spLocks noChangeArrowheads="1"/>
            </p:cNvSpPr>
            <p:nvPr/>
          </p:nvSpPr>
          <p:spPr bwMode="auto">
            <a:xfrm>
              <a:off x="2069" y="1214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17" name="Freeform 329"/>
            <p:cNvSpPr>
              <a:spLocks/>
            </p:cNvSpPr>
            <p:nvPr/>
          </p:nvSpPr>
          <p:spPr bwMode="auto">
            <a:xfrm>
              <a:off x="2069" y="1214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5"/>
                </a:cxn>
                <a:cxn ang="0">
                  <a:pos x="23" y="48"/>
                </a:cxn>
                <a:cxn ang="0">
                  <a:pos x="47" y="25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cubicBezTo>
                    <a:pt x="10" y="0"/>
                    <a:pt x="0" y="11"/>
                    <a:pt x="0" y="25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7" y="48"/>
                    <a:pt x="47" y="37"/>
                    <a:pt x="47" y="25"/>
                  </a:cubicBezTo>
                  <a:cubicBezTo>
                    <a:pt x="47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17" name="Group 330"/>
          <p:cNvGrpSpPr>
            <a:grpSpLocks/>
          </p:cNvGrpSpPr>
          <p:nvPr/>
        </p:nvGrpSpPr>
        <p:grpSpPr bwMode="auto">
          <a:xfrm>
            <a:off x="3217863" y="2274888"/>
            <a:ext cx="82550" cy="76200"/>
            <a:chOff x="2085" y="1587"/>
            <a:chExt cx="48" cy="48"/>
          </a:xfrm>
        </p:grpSpPr>
        <p:sp>
          <p:nvSpPr>
            <p:cNvPr id="12619" name="Oval 331"/>
            <p:cNvSpPr>
              <a:spLocks noChangeArrowheads="1"/>
            </p:cNvSpPr>
            <p:nvPr/>
          </p:nvSpPr>
          <p:spPr bwMode="auto">
            <a:xfrm>
              <a:off x="2085" y="158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20" name="Oval 332"/>
            <p:cNvSpPr>
              <a:spLocks noChangeArrowheads="1"/>
            </p:cNvSpPr>
            <p:nvPr/>
          </p:nvSpPr>
          <p:spPr bwMode="auto">
            <a:xfrm>
              <a:off x="2085" y="158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20" name="Group 333"/>
          <p:cNvGrpSpPr>
            <a:grpSpLocks/>
          </p:cNvGrpSpPr>
          <p:nvPr/>
        </p:nvGrpSpPr>
        <p:grpSpPr bwMode="auto">
          <a:xfrm>
            <a:off x="3244850" y="2024063"/>
            <a:ext cx="80963" cy="77787"/>
            <a:chOff x="2101" y="1429"/>
            <a:chExt cx="47" cy="49"/>
          </a:xfrm>
        </p:grpSpPr>
        <p:sp>
          <p:nvSpPr>
            <p:cNvPr id="12622" name="Oval 334"/>
            <p:cNvSpPr>
              <a:spLocks noChangeArrowheads="1"/>
            </p:cNvSpPr>
            <p:nvPr/>
          </p:nvSpPr>
          <p:spPr bwMode="auto">
            <a:xfrm>
              <a:off x="2101" y="1429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23" name="Oval 335"/>
            <p:cNvSpPr>
              <a:spLocks noChangeArrowheads="1"/>
            </p:cNvSpPr>
            <p:nvPr/>
          </p:nvSpPr>
          <p:spPr bwMode="auto">
            <a:xfrm>
              <a:off x="2101" y="1429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23" name="Group 336"/>
          <p:cNvGrpSpPr>
            <a:grpSpLocks/>
          </p:cNvGrpSpPr>
          <p:nvPr/>
        </p:nvGrpSpPr>
        <p:grpSpPr bwMode="auto">
          <a:xfrm>
            <a:off x="3270250" y="2109788"/>
            <a:ext cx="80963" cy="76200"/>
            <a:chOff x="2116" y="1483"/>
            <a:chExt cx="47" cy="48"/>
          </a:xfrm>
        </p:grpSpPr>
        <p:sp>
          <p:nvSpPr>
            <p:cNvPr id="12625" name="Oval 337"/>
            <p:cNvSpPr>
              <a:spLocks noChangeArrowheads="1"/>
            </p:cNvSpPr>
            <p:nvPr/>
          </p:nvSpPr>
          <p:spPr bwMode="auto">
            <a:xfrm>
              <a:off x="2116" y="1483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26" name="Freeform 338"/>
            <p:cNvSpPr>
              <a:spLocks/>
            </p:cNvSpPr>
            <p:nvPr/>
          </p:nvSpPr>
          <p:spPr bwMode="auto">
            <a:xfrm>
              <a:off x="2116" y="1483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3" y="48"/>
                </a:cxn>
                <a:cxn ang="0">
                  <a:pos x="47" y="23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6" y="48"/>
                    <a:pt x="47" y="37"/>
                    <a:pt x="47" y="23"/>
                  </a:cubicBezTo>
                  <a:cubicBezTo>
                    <a:pt x="47" y="11"/>
                    <a:pt x="36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26" name="Group 339"/>
          <p:cNvGrpSpPr>
            <a:grpSpLocks/>
          </p:cNvGrpSpPr>
          <p:nvPr/>
        </p:nvGrpSpPr>
        <p:grpSpPr bwMode="auto">
          <a:xfrm>
            <a:off x="3298825" y="1851025"/>
            <a:ext cx="80963" cy="74613"/>
            <a:chOff x="2132" y="1320"/>
            <a:chExt cx="47" cy="47"/>
          </a:xfrm>
        </p:grpSpPr>
        <p:sp>
          <p:nvSpPr>
            <p:cNvPr id="12628" name="Oval 340"/>
            <p:cNvSpPr>
              <a:spLocks noChangeArrowheads="1"/>
            </p:cNvSpPr>
            <p:nvPr/>
          </p:nvSpPr>
          <p:spPr bwMode="auto">
            <a:xfrm>
              <a:off x="2132" y="1320"/>
              <a:ext cx="47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29" name="Oval 341"/>
            <p:cNvSpPr>
              <a:spLocks noChangeArrowheads="1"/>
            </p:cNvSpPr>
            <p:nvPr/>
          </p:nvSpPr>
          <p:spPr bwMode="auto">
            <a:xfrm>
              <a:off x="2132" y="1320"/>
              <a:ext cx="47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29" name="Group 342"/>
          <p:cNvGrpSpPr>
            <a:grpSpLocks/>
          </p:cNvGrpSpPr>
          <p:nvPr/>
        </p:nvGrpSpPr>
        <p:grpSpPr bwMode="auto">
          <a:xfrm>
            <a:off x="3322638" y="2495550"/>
            <a:ext cx="82550" cy="77788"/>
            <a:chOff x="2146" y="1726"/>
            <a:chExt cx="48" cy="49"/>
          </a:xfrm>
        </p:grpSpPr>
        <p:sp>
          <p:nvSpPr>
            <p:cNvPr id="12631" name="Oval 343"/>
            <p:cNvSpPr>
              <a:spLocks noChangeArrowheads="1"/>
            </p:cNvSpPr>
            <p:nvPr/>
          </p:nvSpPr>
          <p:spPr bwMode="auto">
            <a:xfrm>
              <a:off x="2146" y="1726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32" name="Oval 344"/>
            <p:cNvSpPr>
              <a:spLocks noChangeArrowheads="1"/>
            </p:cNvSpPr>
            <p:nvPr/>
          </p:nvSpPr>
          <p:spPr bwMode="auto">
            <a:xfrm>
              <a:off x="2146" y="1726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32" name="Group 345"/>
          <p:cNvGrpSpPr>
            <a:grpSpLocks/>
          </p:cNvGrpSpPr>
          <p:nvPr/>
        </p:nvGrpSpPr>
        <p:grpSpPr bwMode="auto">
          <a:xfrm>
            <a:off x="3349625" y="2071688"/>
            <a:ext cx="82550" cy="76200"/>
            <a:chOff x="2162" y="1459"/>
            <a:chExt cx="48" cy="48"/>
          </a:xfrm>
        </p:grpSpPr>
        <p:sp>
          <p:nvSpPr>
            <p:cNvPr id="12634" name="Oval 346"/>
            <p:cNvSpPr>
              <a:spLocks noChangeArrowheads="1"/>
            </p:cNvSpPr>
            <p:nvPr/>
          </p:nvSpPr>
          <p:spPr bwMode="auto">
            <a:xfrm>
              <a:off x="2162" y="1459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35" name="Oval 347"/>
            <p:cNvSpPr>
              <a:spLocks noChangeArrowheads="1"/>
            </p:cNvSpPr>
            <p:nvPr/>
          </p:nvSpPr>
          <p:spPr bwMode="auto">
            <a:xfrm>
              <a:off x="2162" y="1459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35" name="Group 348"/>
          <p:cNvGrpSpPr>
            <a:grpSpLocks/>
          </p:cNvGrpSpPr>
          <p:nvPr/>
        </p:nvGrpSpPr>
        <p:grpSpPr bwMode="auto">
          <a:xfrm>
            <a:off x="3375025" y="2484438"/>
            <a:ext cx="80963" cy="76200"/>
            <a:chOff x="2177" y="1719"/>
            <a:chExt cx="47" cy="48"/>
          </a:xfrm>
        </p:grpSpPr>
        <p:sp>
          <p:nvSpPr>
            <p:cNvPr id="12637" name="Oval 349"/>
            <p:cNvSpPr>
              <a:spLocks noChangeArrowheads="1"/>
            </p:cNvSpPr>
            <p:nvPr/>
          </p:nvSpPr>
          <p:spPr bwMode="auto">
            <a:xfrm>
              <a:off x="2177" y="1719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38" name="Freeform 350"/>
            <p:cNvSpPr>
              <a:spLocks/>
            </p:cNvSpPr>
            <p:nvPr/>
          </p:nvSpPr>
          <p:spPr bwMode="auto">
            <a:xfrm>
              <a:off x="2177" y="1719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8"/>
                </a:cxn>
                <a:cxn ang="0">
                  <a:pos x="47" y="24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3" y="48"/>
                  </a:cubicBezTo>
                  <a:cubicBezTo>
                    <a:pt x="37" y="48"/>
                    <a:pt x="47" y="38"/>
                    <a:pt x="47" y="24"/>
                  </a:cubicBezTo>
                  <a:cubicBezTo>
                    <a:pt x="47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38" name="Group 351"/>
          <p:cNvGrpSpPr>
            <a:grpSpLocks/>
          </p:cNvGrpSpPr>
          <p:nvPr/>
        </p:nvGrpSpPr>
        <p:grpSpPr bwMode="auto">
          <a:xfrm>
            <a:off x="3403600" y="3646488"/>
            <a:ext cx="82550" cy="76200"/>
            <a:chOff x="2193" y="2451"/>
            <a:chExt cx="48" cy="48"/>
          </a:xfrm>
        </p:grpSpPr>
        <p:sp>
          <p:nvSpPr>
            <p:cNvPr id="12640" name="Oval 352"/>
            <p:cNvSpPr>
              <a:spLocks noChangeArrowheads="1"/>
            </p:cNvSpPr>
            <p:nvPr/>
          </p:nvSpPr>
          <p:spPr bwMode="auto">
            <a:xfrm>
              <a:off x="2193" y="245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41" name="Oval 353"/>
            <p:cNvSpPr>
              <a:spLocks noChangeArrowheads="1"/>
            </p:cNvSpPr>
            <p:nvPr/>
          </p:nvSpPr>
          <p:spPr bwMode="auto">
            <a:xfrm>
              <a:off x="2193" y="2451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41" name="Group 354"/>
          <p:cNvGrpSpPr>
            <a:grpSpLocks/>
          </p:cNvGrpSpPr>
          <p:nvPr/>
        </p:nvGrpSpPr>
        <p:grpSpPr bwMode="auto">
          <a:xfrm>
            <a:off x="3429000" y="4660900"/>
            <a:ext cx="80963" cy="76200"/>
            <a:chOff x="2208" y="3090"/>
            <a:chExt cx="47" cy="48"/>
          </a:xfrm>
        </p:grpSpPr>
        <p:sp>
          <p:nvSpPr>
            <p:cNvPr id="12643" name="Oval 355"/>
            <p:cNvSpPr>
              <a:spLocks noChangeArrowheads="1"/>
            </p:cNvSpPr>
            <p:nvPr/>
          </p:nvSpPr>
          <p:spPr bwMode="auto">
            <a:xfrm>
              <a:off x="2208" y="3090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44" name="Oval 356"/>
            <p:cNvSpPr>
              <a:spLocks noChangeArrowheads="1"/>
            </p:cNvSpPr>
            <p:nvPr/>
          </p:nvSpPr>
          <p:spPr bwMode="auto">
            <a:xfrm>
              <a:off x="2208" y="3090"/>
              <a:ext cx="47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44" name="Group 357"/>
          <p:cNvGrpSpPr>
            <a:grpSpLocks/>
          </p:cNvGrpSpPr>
          <p:nvPr/>
        </p:nvGrpSpPr>
        <p:grpSpPr bwMode="auto">
          <a:xfrm>
            <a:off x="3455988" y="5013325"/>
            <a:ext cx="80962" cy="77788"/>
            <a:chOff x="2224" y="3312"/>
            <a:chExt cx="47" cy="49"/>
          </a:xfrm>
        </p:grpSpPr>
        <p:sp>
          <p:nvSpPr>
            <p:cNvPr id="12646" name="Oval 358"/>
            <p:cNvSpPr>
              <a:spLocks noChangeArrowheads="1"/>
            </p:cNvSpPr>
            <p:nvPr/>
          </p:nvSpPr>
          <p:spPr bwMode="auto">
            <a:xfrm>
              <a:off x="2224" y="3312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47" name="Freeform 359"/>
            <p:cNvSpPr>
              <a:spLocks/>
            </p:cNvSpPr>
            <p:nvPr/>
          </p:nvSpPr>
          <p:spPr bwMode="auto">
            <a:xfrm>
              <a:off x="2224" y="3312"/>
              <a:ext cx="47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4"/>
                </a:cxn>
                <a:cxn ang="0">
                  <a:pos x="24" y="49"/>
                </a:cxn>
                <a:cxn ang="0">
                  <a:pos x="47" y="24"/>
                </a:cxn>
                <a:cxn ang="0">
                  <a:pos x="24" y="0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9"/>
                    <a:pt x="24" y="49"/>
                  </a:cubicBezTo>
                  <a:cubicBezTo>
                    <a:pt x="36" y="49"/>
                    <a:pt x="47" y="37"/>
                    <a:pt x="47" y="24"/>
                  </a:cubicBezTo>
                  <a:cubicBezTo>
                    <a:pt x="47" y="11"/>
                    <a:pt x="36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47" name="Group 360"/>
          <p:cNvGrpSpPr>
            <a:grpSpLocks/>
          </p:cNvGrpSpPr>
          <p:nvPr/>
        </p:nvGrpSpPr>
        <p:grpSpPr bwMode="auto">
          <a:xfrm>
            <a:off x="3482975" y="3479800"/>
            <a:ext cx="82550" cy="74613"/>
            <a:chOff x="2239" y="2346"/>
            <a:chExt cx="48" cy="47"/>
          </a:xfrm>
        </p:grpSpPr>
        <p:sp>
          <p:nvSpPr>
            <p:cNvPr id="12649" name="Oval 361"/>
            <p:cNvSpPr>
              <a:spLocks noChangeArrowheads="1"/>
            </p:cNvSpPr>
            <p:nvPr/>
          </p:nvSpPr>
          <p:spPr bwMode="auto">
            <a:xfrm>
              <a:off x="2239" y="2346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50" name="Oval 362"/>
            <p:cNvSpPr>
              <a:spLocks noChangeArrowheads="1"/>
            </p:cNvSpPr>
            <p:nvPr/>
          </p:nvSpPr>
          <p:spPr bwMode="auto">
            <a:xfrm>
              <a:off x="2239" y="2346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50" name="Group 363"/>
          <p:cNvGrpSpPr>
            <a:grpSpLocks/>
          </p:cNvGrpSpPr>
          <p:nvPr/>
        </p:nvGrpSpPr>
        <p:grpSpPr bwMode="auto">
          <a:xfrm>
            <a:off x="3508375" y="2625725"/>
            <a:ext cx="82550" cy="77788"/>
            <a:chOff x="2254" y="1808"/>
            <a:chExt cx="48" cy="49"/>
          </a:xfrm>
        </p:grpSpPr>
        <p:sp>
          <p:nvSpPr>
            <p:cNvPr id="12652" name="Oval 364"/>
            <p:cNvSpPr>
              <a:spLocks noChangeArrowheads="1"/>
            </p:cNvSpPr>
            <p:nvPr/>
          </p:nvSpPr>
          <p:spPr bwMode="auto">
            <a:xfrm>
              <a:off x="2254" y="1808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53" name="Oval 365"/>
            <p:cNvSpPr>
              <a:spLocks noChangeArrowheads="1"/>
            </p:cNvSpPr>
            <p:nvPr/>
          </p:nvSpPr>
          <p:spPr bwMode="auto">
            <a:xfrm>
              <a:off x="2254" y="1808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53" name="Group 366"/>
          <p:cNvGrpSpPr>
            <a:grpSpLocks/>
          </p:cNvGrpSpPr>
          <p:nvPr/>
        </p:nvGrpSpPr>
        <p:grpSpPr bwMode="auto">
          <a:xfrm>
            <a:off x="3535363" y="2332038"/>
            <a:ext cx="82550" cy="76200"/>
            <a:chOff x="2270" y="1623"/>
            <a:chExt cx="48" cy="48"/>
          </a:xfrm>
        </p:grpSpPr>
        <p:sp>
          <p:nvSpPr>
            <p:cNvPr id="12655" name="Oval 367"/>
            <p:cNvSpPr>
              <a:spLocks noChangeArrowheads="1"/>
            </p:cNvSpPr>
            <p:nvPr/>
          </p:nvSpPr>
          <p:spPr bwMode="auto">
            <a:xfrm>
              <a:off x="2270" y="162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56" name="Oval 368"/>
            <p:cNvSpPr>
              <a:spLocks noChangeArrowheads="1"/>
            </p:cNvSpPr>
            <p:nvPr/>
          </p:nvSpPr>
          <p:spPr bwMode="auto">
            <a:xfrm>
              <a:off x="2270" y="1623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56" name="Group 369"/>
          <p:cNvGrpSpPr>
            <a:grpSpLocks/>
          </p:cNvGrpSpPr>
          <p:nvPr/>
        </p:nvGrpSpPr>
        <p:grpSpPr bwMode="auto">
          <a:xfrm>
            <a:off x="3560763" y="2311400"/>
            <a:ext cx="82550" cy="76200"/>
            <a:chOff x="2285" y="1610"/>
            <a:chExt cx="48" cy="48"/>
          </a:xfrm>
        </p:grpSpPr>
        <p:sp>
          <p:nvSpPr>
            <p:cNvPr id="12658" name="Oval 370"/>
            <p:cNvSpPr>
              <a:spLocks noChangeArrowheads="1"/>
            </p:cNvSpPr>
            <p:nvPr/>
          </p:nvSpPr>
          <p:spPr bwMode="auto">
            <a:xfrm>
              <a:off x="2285" y="1610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59" name="Oval 371"/>
            <p:cNvSpPr>
              <a:spLocks noChangeArrowheads="1"/>
            </p:cNvSpPr>
            <p:nvPr/>
          </p:nvSpPr>
          <p:spPr bwMode="auto">
            <a:xfrm>
              <a:off x="2285" y="1610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59" name="Group 372"/>
          <p:cNvGrpSpPr>
            <a:grpSpLocks/>
          </p:cNvGrpSpPr>
          <p:nvPr/>
        </p:nvGrpSpPr>
        <p:grpSpPr bwMode="auto">
          <a:xfrm>
            <a:off x="4198938" y="3716338"/>
            <a:ext cx="82550" cy="74612"/>
            <a:chOff x="2656" y="2495"/>
            <a:chExt cx="48" cy="47"/>
          </a:xfrm>
        </p:grpSpPr>
        <p:sp>
          <p:nvSpPr>
            <p:cNvPr id="12661" name="Oval 373"/>
            <p:cNvSpPr>
              <a:spLocks noChangeArrowheads="1"/>
            </p:cNvSpPr>
            <p:nvPr/>
          </p:nvSpPr>
          <p:spPr bwMode="auto">
            <a:xfrm>
              <a:off x="2656" y="2495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62" name="Oval 374"/>
            <p:cNvSpPr>
              <a:spLocks noChangeArrowheads="1"/>
            </p:cNvSpPr>
            <p:nvPr/>
          </p:nvSpPr>
          <p:spPr bwMode="auto">
            <a:xfrm>
              <a:off x="2656" y="2495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62" name="Group 375"/>
          <p:cNvGrpSpPr>
            <a:grpSpLocks/>
          </p:cNvGrpSpPr>
          <p:nvPr/>
        </p:nvGrpSpPr>
        <p:grpSpPr bwMode="auto">
          <a:xfrm>
            <a:off x="4224338" y="3536950"/>
            <a:ext cx="84137" cy="74613"/>
            <a:chOff x="2670" y="2382"/>
            <a:chExt cx="49" cy="47"/>
          </a:xfrm>
        </p:grpSpPr>
        <p:sp>
          <p:nvSpPr>
            <p:cNvPr id="12664" name="Oval 376"/>
            <p:cNvSpPr>
              <a:spLocks noChangeArrowheads="1"/>
            </p:cNvSpPr>
            <p:nvPr/>
          </p:nvSpPr>
          <p:spPr bwMode="auto">
            <a:xfrm>
              <a:off x="2670" y="2382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65" name="Freeform 377"/>
            <p:cNvSpPr>
              <a:spLocks/>
            </p:cNvSpPr>
            <p:nvPr/>
          </p:nvSpPr>
          <p:spPr bwMode="auto">
            <a:xfrm>
              <a:off x="2670" y="2382"/>
              <a:ext cx="49" cy="4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3"/>
                </a:cxn>
                <a:cxn ang="0">
                  <a:pos x="25" y="47"/>
                </a:cxn>
                <a:cxn ang="0">
                  <a:pos x="49" y="23"/>
                </a:cxn>
                <a:cxn ang="0">
                  <a:pos x="25" y="0"/>
                </a:cxn>
              </a:cxnLst>
              <a:rect l="0" t="0" r="r" b="b"/>
              <a:pathLst>
                <a:path w="49" h="47">
                  <a:moveTo>
                    <a:pt x="25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7"/>
                    <a:pt x="25" y="47"/>
                  </a:cubicBezTo>
                  <a:cubicBezTo>
                    <a:pt x="38" y="47"/>
                    <a:pt x="49" y="37"/>
                    <a:pt x="49" y="23"/>
                  </a:cubicBezTo>
                  <a:cubicBezTo>
                    <a:pt x="49" y="11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65" name="Group 378"/>
          <p:cNvGrpSpPr>
            <a:grpSpLocks/>
          </p:cNvGrpSpPr>
          <p:nvPr/>
        </p:nvGrpSpPr>
        <p:grpSpPr bwMode="auto">
          <a:xfrm>
            <a:off x="4252913" y="3397250"/>
            <a:ext cx="82550" cy="76200"/>
            <a:chOff x="2687" y="2294"/>
            <a:chExt cx="48" cy="48"/>
          </a:xfrm>
        </p:grpSpPr>
        <p:sp>
          <p:nvSpPr>
            <p:cNvPr id="12667" name="Oval 379"/>
            <p:cNvSpPr>
              <a:spLocks noChangeArrowheads="1"/>
            </p:cNvSpPr>
            <p:nvPr/>
          </p:nvSpPr>
          <p:spPr bwMode="auto">
            <a:xfrm>
              <a:off x="2687" y="2294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68" name="Oval 380"/>
            <p:cNvSpPr>
              <a:spLocks noChangeArrowheads="1"/>
            </p:cNvSpPr>
            <p:nvPr/>
          </p:nvSpPr>
          <p:spPr bwMode="auto">
            <a:xfrm>
              <a:off x="2687" y="2294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68" name="Group 381"/>
          <p:cNvGrpSpPr>
            <a:grpSpLocks/>
          </p:cNvGrpSpPr>
          <p:nvPr/>
        </p:nvGrpSpPr>
        <p:grpSpPr bwMode="auto">
          <a:xfrm>
            <a:off x="4276725" y="3700463"/>
            <a:ext cx="84138" cy="74612"/>
            <a:chOff x="2701" y="2485"/>
            <a:chExt cx="49" cy="47"/>
          </a:xfrm>
        </p:grpSpPr>
        <p:sp>
          <p:nvSpPr>
            <p:cNvPr id="12670" name="Oval 382"/>
            <p:cNvSpPr>
              <a:spLocks noChangeArrowheads="1"/>
            </p:cNvSpPr>
            <p:nvPr/>
          </p:nvSpPr>
          <p:spPr bwMode="auto">
            <a:xfrm>
              <a:off x="2701" y="2485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71" name="Freeform 383"/>
            <p:cNvSpPr>
              <a:spLocks/>
            </p:cNvSpPr>
            <p:nvPr/>
          </p:nvSpPr>
          <p:spPr bwMode="auto">
            <a:xfrm>
              <a:off x="2701" y="2485"/>
              <a:ext cx="49" cy="4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3"/>
                </a:cxn>
                <a:cxn ang="0">
                  <a:pos x="25" y="47"/>
                </a:cxn>
                <a:cxn ang="0">
                  <a:pos x="49" y="23"/>
                </a:cxn>
                <a:cxn ang="0">
                  <a:pos x="25" y="0"/>
                </a:cxn>
              </a:cxnLst>
              <a:rect l="0" t="0" r="r" b="b"/>
              <a:pathLst>
                <a:path w="49" h="47">
                  <a:moveTo>
                    <a:pt x="25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7"/>
                    <a:pt x="25" y="47"/>
                  </a:cubicBezTo>
                  <a:cubicBezTo>
                    <a:pt x="38" y="47"/>
                    <a:pt x="49" y="37"/>
                    <a:pt x="49" y="23"/>
                  </a:cubicBezTo>
                  <a:cubicBezTo>
                    <a:pt x="49" y="11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71" name="Group 384"/>
          <p:cNvGrpSpPr>
            <a:grpSpLocks/>
          </p:cNvGrpSpPr>
          <p:nvPr/>
        </p:nvGrpSpPr>
        <p:grpSpPr bwMode="auto">
          <a:xfrm>
            <a:off x="4306888" y="3914775"/>
            <a:ext cx="82550" cy="76200"/>
            <a:chOff x="2718" y="2620"/>
            <a:chExt cx="48" cy="48"/>
          </a:xfrm>
        </p:grpSpPr>
        <p:sp>
          <p:nvSpPr>
            <p:cNvPr id="12673" name="Oval 385"/>
            <p:cNvSpPr>
              <a:spLocks noChangeArrowheads="1"/>
            </p:cNvSpPr>
            <p:nvPr/>
          </p:nvSpPr>
          <p:spPr bwMode="auto">
            <a:xfrm>
              <a:off x="2718" y="2620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74" name="Oval 386"/>
            <p:cNvSpPr>
              <a:spLocks noChangeArrowheads="1"/>
            </p:cNvSpPr>
            <p:nvPr/>
          </p:nvSpPr>
          <p:spPr bwMode="auto">
            <a:xfrm>
              <a:off x="2718" y="2620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74" name="Group 387"/>
          <p:cNvGrpSpPr>
            <a:grpSpLocks/>
          </p:cNvGrpSpPr>
          <p:nvPr/>
        </p:nvGrpSpPr>
        <p:grpSpPr bwMode="auto">
          <a:xfrm>
            <a:off x="4330700" y="3573463"/>
            <a:ext cx="84138" cy="77787"/>
            <a:chOff x="2732" y="2405"/>
            <a:chExt cx="49" cy="49"/>
          </a:xfrm>
        </p:grpSpPr>
        <p:sp>
          <p:nvSpPr>
            <p:cNvPr id="12676" name="Oval 388"/>
            <p:cNvSpPr>
              <a:spLocks noChangeArrowheads="1"/>
            </p:cNvSpPr>
            <p:nvPr/>
          </p:nvSpPr>
          <p:spPr bwMode="auto">
            <a:xfrm>
              <a:off x="2732" y="2405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77" name="Oval 389"/>
            <p:cNvSpPr>
              <a:spLocks noChangeArrowheads="1"/>
            </p:cNvSpPr>
            <p:nvPr/>
          </p:nvSpPr>
          <p:spPr bwMode="auto">
            <a:xfrm>
              <a:off x="2732" y="2405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678" name="Rectangle 390"/>
          <p:cNvSpPr>
            <a:spLocks noChangeArrowheads="1"/>
          </p:cNvSpPr>
          <p:nvPr/>
        </p:nvSpPr>
        <p:spPr bwMode="auto">
          <a:xfrm>
            <a:off x="685800" y="5238750"/>
            <a:ext cx="71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-</a:t>
            </a:r>
            <a:endParaRPr lang="en-US" altLang="ja-JP"/>
          </a:p>
        </p:txBody>
      </p:sp>
      <p:sp>
        <p:nvSpPr>
          <p:cNvPr id="12679" name="Rectangle 391"/>
          <p:cNvSpPr>
            <a:spLocks noChangeArrowheads="1"/>
          </p:cNvSpPr>
          <p:nvPr/>
        </p:nvSpPr>
        <p:spPr bwMode="auto">
          <a:xfrm>
            <a:off x="771525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200</a:t>
            </a:r>
            <a:endParaRPr lang="en-US" altLang="ja-JP"/>
          </a:p>
        </p:txBody>
      </p:sp>
      <p:sp>
        <p:nvSpPr>
          <p:cNvPr id="12680" name="Rectangle 392"/>
          <p:cNvSpPr>
            <a:spLocks noChangeArrowheads="1"/>
          </p:cNvSpPr>
          <p:nvPr/>
        </p:nvSpPr>
        <p:spPr bwMode="auto">
          <a:xfrm>
            <a:off x="1349375" y="5238750"/>
            <a:ext cx="71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-</a:t>
            </a:r>
            <a:endParaRPr lang="en-US" altLang="ja-JP"/>
          </a:p>
        </p:txBody>
      </p:sp>
      <p:sp>
        <p:nvSpPr>
          <p:cNvPr id="12681" name="Rectangle 393"/>
          <p:cNvSpPr>
            <a:spLocks noChangeArrowheads="1"/>
          </p:cNvSpPr>
          <p:nvPr/>
        </p:nvSpPr>
        <p:spPr bwMode="auto">
          <a:xfrm>
            <a:off x="1436688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150</a:t>
            </a:r>
            <a:endParaRPr lang="en-US" altLang="ja-JP"/>
          </a:p>
        </p:txBody>
      </p:sp>
      <p:sp>
        <p:nvSpPr>
          <p:cNvPr id="12682" name="Rectangle 394"/>
          <p:cNvSpPr>
            <a:spLocks noChangeArrowheads="1"/>
          </p:cNvSpPr>
          <p:nvPr/>
        </p:nvSpPr>
        <p:spPr bwMode="auto">
          <a:xfrm>
            <a:off x="2011363" y="5238750"/>
            <a:ext cx="714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-</a:t>
            </a:r>
            <a:endParaRPr lang="en-US" altLang="ja-JP"/>
          </a:p>
        </p:txBody>
      </p:sp>
      <p:sp>
        <p:nvSpPr>
          <p:cNvPr id="12683" name="Rectangle 395"/>
          <p:cNvSpPr>
            <a:spLocks noChangeArrowheads="1"/>
          </p:cNvSpPr>
          <p:nvPr/>
        </p:nvSpPr>
        <p:spPr bwMode="auto">
          <a:xfrm>
            <a:off x="2098675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100</a:t>
            </a:r>
            <a:endParaRPr lang="en-US" altLang="ja-JP"/>
          </a:p>
        </p:txBody>
      </p:sp>
      <p:sp>
        <p:nvSpPr>
          <p:cNvPr id="12684" name="Rectangle 396"/>
          <p:cNvSpPr>
            <a:spLocks noChangeArrowheads="1"/>
          </p:cNvSpPr>
          <p:nvPr/>
        </p:nvSpPr>
        <p:spPr bwMode="auto">
          <a:xfrm>
            <a:off x="2733675" y="5238750"/>
            <a:ext cx="71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-</a:t>
            </a:r>
            <a:endParaRPr lang="en-US" altLang="ja-JP"/>
          </a:p>
        </p:txBody>
      </p:sp>
      <p:sp>
        <p:nvSpPr>
          <p:cNvPr id="12685" name="Rectangle 397"/>
          <p:cNvSpPr>
            <a:spLocks noChangeArrowheads="1"/>
          </p:cNvSpPr>
          <p:nvPr/>
        </p:nvSpPr>
        <p:spPr bwMode="auto">
          <a:xfrm>
            <a:off x="2816225" y="5238750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50</a:t>
            </a:r>
            <a:endParaRPr lang="en-US" altLang="ja-JP"/>
          </a:p>
        </p:txBody>
      </p:sp>
      <p:sp>
        <p:nvSpPr>
          <p:cNvPr id="12686" name="Rectangle 398"/>
          <p:cNvSpPr>
            <a:spLocks noChangeArrowheads="1"/>
          </p:cNvSpPr>
          <p:nvPr/>
        </p:nvSpPr>
        <p:spPr bwMode="auto">
          <a:xfrm>
            <a:off x="3492500" y="5238750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 altLang="ja-JP"/>
          </a:p>
        </p:txBody>
      </p:sp>
      <p:sp>
        <p:nvSpPr>
          <p:cNvPr id="12687" name="Rectangle 399"/>
          <p:cNvSpPr>
            <a:spLocks noChangeArrowheads="1"/>
          </p:cNvSpPr>
          <p:nvPr/>
        </p:nvSpPr>
        <p:spPr bwMode="auto">
          <a:xfrm>
            <a:off x="4105275" y="5238750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50</a:t>
            </a:r>
            <a:endParaRPr lang="en-US" altLang="ja-JP"/>
          </a:p>
        </p:txBody>
      </p:sp>
      <p:sp>
        <p:nvSpPr>
          <p:cNvPr id="12688" name="Rectangle 400"/>
          <p:cNvSpPr>
            <a:spLocks noChangeArrowheads="1"/>
          </p:cNvSpPr>
          <p:nvPr/>
        </p:nvSpPr>
        <p:spPr bwMode="auto">
          <a:xfrm>
            <a:off x="4714875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100</a:t>
            </a:r>
            <a:endParaRPr lang="en-US" altLang="ja-JP"/>
          </a:p>
        </p:txBody>
      </p:sp>
      <p:sp>
        <p:nvSpPr>
          <p:cNvPr id="12689" name="Rectangle 401"/>
          <p:cNvSpPr>
            <a:spLocks noChangeArrowheads="1"/>
          </p:cNvSpPr>
          <p:nvPr/>
        </p:nvSpPr>
        <p:spPr bwMode="auto">
          <a:xfrm>
            <a:off x="5380038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150</a:t>
            </a:r>
            <a:endParaRPr lang="en-US" altLang="ja-JP"/>
          </a:p>
        </p:txBody>
      </p:sp>
      <p:sp>
        <p:nvSpPr>
          <p:cNvPr id="12690" name="Rectangle 402"/>
          <p:cNvSpPr>
            <a:spLocks noChangeArrowheads="1"/>
          </p:cNvSpPr>
          <p:nvPr/>
        </p:nvSpPr>
        <p:spPr bwMode="auto">
          <a:xfrm>
            <a:off x="6042025" y="5238750"/>
            <a:ext cx="361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200</a:t>
            </a:r>
            <a:endParaRPr lang="en-US" altLang="ja-JP"/>
          </a:p>
        </p:txBody>
      </p:sp>
      <p:sp>
        <p:nvSpPr>
          <p:cNvPr id="12691" name="Rectangle 403"/>
          <p:cNvSpPr>
            <a:spLocks noChangeArrowheads="1"/>
          </p:cNvSpPr>
          <p:nvPr/>
        </p:nvSpPr>
        <p:spPr bwMode="auto">
          <a:xfrm>
            <a:off x="481013" y="5018088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0.0</a:t>
            </a:r>
            <a:endParaRPr lang="en-US" altLang="ja-JP"/>
          </a:p>
        </p:txBody>
      </p:sp>
      <p:sp>
        <p:nvSpPr>
          <p:cNvPr id="12692" name="Rectangle 404"/>
          <p:cNvSpPr>
            <a:spLocks noChangeArrowheads="1"/>
          </p:cNvSpPr>
          <p:nvPr/>
        </p:nvSpPr>
        <p:spPr bwMode="auto">
          <a:xfrm>
            <a:off x="481013" y="4292600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0.2</a:t>
            </a:r>
            <a:endParaRPr lang="en-US" altLang="ja-JP"/>
          </a:p>
        </p:txBody>
      </p:sp>
      <p:sp>
        <p:nvSpPr>
          <p:cNvPr id="12693" name="Rectangle 405"/>
          <p:cNvSpPr>
            <a:spLocks noChangeArrowheads="1"/>
          </p:cNvSpPr>
          <p:nvPr/>
        </p:nvSpPr>
        <p:spPr bwMode="auto">
          <a:xfrm>
            <a:off x="481013" y="3567113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0.4</a:t>
            </a:r>
            <a:endParaRPr lang="en-US" altLang="ja-JP"/>
          </a:p>
        </p:txBody>
      </p:sp>
      <p:sp>
        <p:nvSpPr>
          <p:cNvPr id="12694" name="Rectangle 406"/>
          <p:cNvSpPr>
            <a:spLocks noChangeArrowheads="1"/>
          </p:cNvSpPr>
          <p:nvPr/>
        </p:nvSpPr>
        <p:spPr bwMode="auto">
          <a:xfrm>
            <a:off x="481013" y="2844800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0.6</a:t>
            </a:r>
            <a:endParaRPr lang="en-US" altLang="ja-JP"/>
          </a:p>
        </p:txBody>
      </p:sp>
      <p:sp>
        <p:nvSpPr>
          <p:cNvPr id="12695" name="Rectangle 407"/>
          <p:cNvSpPr>
            <a:spLocks noChangeArrowheads="1"/>
          </p:cNvSpPr>
          <p:nvPr/>
        </p:nvSpPr>
        <p:spPr bwMode="auto">
          <a:xfrm>
            <a:off x="481013" y="2119313"/>
            <a:ext cx="301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0.8</a:t>
            </a:r>
            <a:endParaRPr lang="en-US" altLang="ja-JP"/>
          </a:p>
        </p:txBody>
      </p:sp>
      <p:sp>
        <p:nvSpPr>
          <p:cNvPr id="12696" name="Rectangle 408"/>
          <p:cNvSpPr>
            <a:spLocks noChangeArrowheads="1"/>
          </p:cNvSpPr>
          <p:nvPr/>
        </p:nvSpPr>
        <p:spPr bwMode="auto">
          <a:xfrm>
            <a:off x="481013" y="1393825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700">
                <a:solidFill>
                  <a:srgbClr val="000000"/>
                </a:solidFill>
                <a:latin typeface="Arial" charset="0"/>
              </a:rPr>
              <a:t>1.0</a:t>
            </a:r>
            <a:endParaRPr lang="en-US" altLang="ja-JP"/>
          </a:p>
        </p:txBody>
      </p:sp>
      <p:sp>
        <p:nvSpPr>
          <p:cNvPr id="12697" name="Line 409"/>
          <p:cNvSpPr>
            <a:spLocks noChangeShapeType="1"/>
          </p:cNvSpPr>
          <p:nvPr/>
        </p:nvSpPr>
        <p:spPr bwMode="auto">
          <a:xfrm flipV="1">
            <a:off x="841375" y="5122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698" name="Line 410"/>
          <p:cNvSpPr>
            <a:spLocks noChangeShapeType="1"/>
          </p:cNvSpPr>
          <p:nvPr/>
        </p:nvSpPr>
        <p:spPr bwMode="auto">
          <a:xfrm flipV="1">
            <a:off x="1176338" y="5122863"/>
            <a:ext cx="1587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699" name="Line 411"/>
          <p:cNvSpPr>
            <a:spLocks noChangeShapeType="1"/>
          </p:cNvSpPr>
          <p:nvPr/>
        </p:nvSpPr>
        <p:spPr bwMode="auto">
          <a:xfrm flipV="1">
            <a:off x="1506538" y="5122863"/>
            <a:ext cx="1587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00" name="Line 412"/>
          <p:cNvSpPr>
            <a:spLocks noChangeShapeType="1"/>
          </p:cNvSpPr>
          <p:nvPr/>
        </p:nvSpPr>
        <p:spPr bwMode="auto">
          <a:xfrm flipV="1">
            <a:off x="1838325" y="5122863"/>
            <a:ext cx="1588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01" name="Line 413"/>
          <p:cNvSpPr>
            <a:spLocks noChangeShapeType="1"/>
          </p:cNvSpPr>
          <p:nvPr/>
        </p:nvSpPr>
        <p:spPr bwMode="auto">
          <a:xfrm flipV="1">
            <a:off x="2168525" y="5122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02" name="Line 414"/>
          <p:cNvSpPr>
            <a:spLocks noChangeShapeType="1"/>
          </p:cNvSpPr>
          <p:nvPr/>
        </p:nvSpPr>
        <p:spPr bwMode="auto">
          <a:xfrm flipV="1">
            <a:off x="2501900" y="5122863"/>
            <a:ext cx="1588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03" name="Line 415"/>
          <p:cNvSpPr>
            <a:spLocks noChangeShapeType="1"/>
          </p:cNvSpPr>
          <p:nvPr/>
        </p:nvSpPr>
        <p:spPr bwMode="auto">
          <a:xfrm flipV="1">
            <a:off x="2833688" y="5122863"/>
            <a:ext cx="1587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04" name="Line 416"/>
          <p:cNvSpPr>
            <a:spLocks noChangeShapeType="1"/>
          </p:cNvSpPr>
          <p:nvPr/>
        </p:nvSpPr>
        <p:spPr bwMode="auto">
          <a:xfrm flipV="1">
            <a:off x="3165475" y="5122863"/>
            <a:ext cx="1588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05" name="Line 417"/>
          <p:cNvSpPr>
            <a:spLocks noChangeShapeType="1"/>
          </p:cNvSpPr>
          <p:nvPr/>
        </p:nvSpPr>
        <p:spPr bwMode="auto">
          <a:xfrm flipV="1">
            <a:off x="3495675" y="5122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06" name="Line 418"/>
          <p:cNvSpPr>
            <a:spLocks noChangeShapeType="1"/>
          </p:cNvSpPr>
          <p:nvPr/>
        </p:nvSpPr>
        <p:spPr bwMode="auto">
          <a:xfrm flipV="1">
            <a:off x="3829050" y="5122863"/>
            <a:ext cx="3175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07" name="Line 419"/>
          <p:cNvSpPr>
            <a:spLocks noChangeShapeType="1"/>
          </p:cNvSpPr>
          <p:nvPr/>
        </p:nvSpPr>
        <p:spPr bwMode="auto">
          <a:xfrm flipV="1">
            <a:off x="4162425" y="5122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08" name="Line 420"/>
          <p:cNvSpPr>
            <a:spLocks noChangeShapeType="1"/>
          </p:cNvSpPr>
          <p:nvPr/>
        </p:nvSpPr>
        <p:spPr bwMode="auto">
          <a:xfrm flipV="1">
            <a:off x="4494213" y="5122863"/>
            <a:ext cx="1587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09" name="Line 421"/>
          <p:cNvSpPr>
            <a:spLocks noChangeShapeType="1"/>
          </p:cNvSpPr>
          <p:nvPr/>
        </p:nvSpPr>
        <p:spPr bwMode="auto">
          <a:xfrm flipV="1">
            <a:off x="4826000" y="5122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10" name="Line 422"/>
          <p:cNvSpPr>
            <a:spLocks noChangeShapeType="1"/>
          </p:cNvSpPr>
          <p:nvPr/>
        </p:nvSpPr>
        <p:spPr bwMode="auto">
          <a:xfrm flipV="1">
            <a:off x="5157788" y="5122863"/>
            <a:ext cx="1587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11" name="Line 423"/>
          <p:cNvSpPr>
            <a:spLocks noChangeShapeType="1"/>
          </p:cNvSpPr>
          <p:nvPr/>
        </p:nvSpPr>
        <p:spPr bwMode="auto">
          <a:xfrm flipV="1">
            <a:off x="5487988" y="5122863"/>
            <a:ext cx="1587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12" name="Line 424"/>
          <p:cNvSpPr>
            <a:spLocks noChangeShapeType="1"/>
          </p:cNvSpPr>
          <p:nvPr/>
        </p:nvSpPr>
        <p:spPr bwMode="auto">
          <a:xfrm flipV="1">
            <a:off x="5822950" y="5122863"/>
            <a:ext cx="1588" cy="36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13" name="Line 425"/>
          <p:cNvSpPr>
            <a:spLocks noChangeShapeType="1"/>
          </p:cNvSpPr>
          <p:nvPr/>
        </p:nvSpPr>
        <p:spPr bwMode="auto">
          <a:xfrm flipV="1">
            <a:off x="6151563" y="5122863"/>
            <a:ext cx="1587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14" name="Line 426"/>
          <p:cNvSpPr>
            <a:spLocks noChangeShapeType="1"/>
          </p:cNvSpPr>
          <p:nvPr/>
        </p:nvSpPr>
        <p:spPr bwMode="auto">
          <a:xfrm>
            <a:off x="841375" y="5122863"/>
            <a:ext cx="531018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15" name="Line 427"/>
          <p:cNvSpPr>
            <a:spLocks noChangeShapeType="1"/>
          </p:cNvSpPr>
          <p:nvPr/>
        </p:nvSpPr>
        <p:spPr bwMode="auto">
          <a:xfrm>
            <a:off x="763588" y="5122863"/>
            <a:ext cx="777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16" name="Line 428"/>
          <p:cNvSpPr>
            <a:spLocks noChangeShapeType="1"/>
          </p:cNvSpPr>
          <p:nvPr/>
        </p:nvSpPr>
        <p:spPr bwMode="auto">
          <a:xfrm>
            <a:off x="801688" y="4760913"/>
            <a:ext cx="396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17" name="Line 429"/>
          <p:cNvSpPr>
            <a:spLocks noChangeShapeType="1"/>
          </p:cNvSpPr>
          <p:nvPr/>
        </p:nvSpPr>
        <p:spPr bwMode="auto">
          <a:xfrm>
            <a:off x="763588" y="4397375"/>
            <a:ext cx="777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18" name="Line 430"/>
          <p:cNvSpPr>
            <a:spLocks noChangeShapeType="1"/>
          </p:cNvSpPr>
          <p:nvPr/>
        </p:nvSpPr>
        <p:spPr bwMode="auto">
          <a:xfrm>
            <a:off x="801688" y="4035425"/>
            <a:ext cx="396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19" name="Line 431"/>
          <p:cNvSpPr>
            <a:spLocks noChangeShapeType="1"/>
          </p:cNvSpPr>
          <p:nvPr/>
        </p:nvSpPr>
        <p:spPr bwMode="auto">
          <a:xfrm>
            <a:off x="763588" y="3671888"/>
            <a:ext cx="777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20" name="Line 432"/>
          <p:cNvSpPr>
            <a:spLocks noChangeShapeType="1"/>
          </p:cNvSpPr>
          <p:nvPr/>
        </p:nvSpPr>
        <p:spPr bwMode="auto">
          <a:xfrm>
            <a:off x="801688" y="3311525"/>
            <a:ext cx="396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21" name="Line 433"/>
          <p:cNvSpPr>
            <a:spLocks noChangeShapeType="1"/>
          </p:cNvSpPr>
          <p:nvPr/>
        </p:nvSpPr>
        <p:spPr bwMode="auto">
          <a:xfrm>
            <a:off x="763588" y="2949575"/>
            <a:ext cx="777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22" name="Line 434"/>
          <p:cNvSpPr>
            <a:spLocks noChangeShapeType="1"/>
          </p:cNvSpPr>
          <p:nvPr/>
        </p:nvSpPr>
        <p:spPr bwMode="auto">
          <a:xfrm>
            <a:off x="801688" y="2586038"/>
            <a:ext cx="396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23" name="Line 435"/>
          <p:cNvSpPr>
            <a:spLocks noChangeShapeType="1"/>
          </p:cNvSpPr>
          <p:nvPr/>
        </p:nvSpPr>
        <p:spPr bwMode="auto">
          <a:xfrm>
            <a:off x="763588" y="2224088"/>
            <a:ext cx="777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24" name="Line 436"/>
          <p:cNvSpPr>
            <a:spLocks noChangeShapeType="1"/>
          </p:cNvSpPr>
          <p:nvPr/>
        </p:nvSpPr>
        <p:spPr bwMode="auto">
          <a:xfrm>
            <a:off x="801688" y="1860550"/>
            <a:ext cx="396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25" name="Line 437"/>
          <p:cNvSpPr>
            <a:spLocks noChangeShapeType="1"/>
          </p:cNvSpPr>
          <p:nvPr/>
        </p:nvSpPr>
        <p:spPr bwMode="auto">
          <a:xfrm>
            <a:off x="763588" y="1498600"/>
            <a:ext cx="777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26" name="Line 438"/>
          <p:cNvSpPr>
            <a:spLocks noChangeShapeType="1"/>
          </p:cNvSpPr>
          <p:nvPr/>
        </p:nvSpPr>
        <p:spPr bwMode="auto">
          <a:xfrm flipV="1">
            <a:off x="841375" y="1498600"/>
            <a:ext cx="1588" cy="36242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3277" name="Group 439"/>
          <p:cNvGrpSpPr>
            <a:grpSpLocks/>
          </p:cNvGrpSpPr>
          <p:nvPr/>
        </p:nvGrpSpPr>
        <p:grpSpPr bwMode="auto">
          <a:xfrm>
            <a:off x="773113" y="1614488"/>
            <a:ext cx="82550" cy="74612"/>
            <a:chOff x="664" y="1171"/>
            <a:chExt cx="48" cy="47"/>
          </a:xfrm>
        </p:grpSpPr>
        <p:sp>
          <p:nvSpPr>
            <p:cNvPr id="12728" name="Oval 440"/>
            <p:cNvSpPr>
              <a:spLocks noChangeArrowheads="1"/>
            </p:cNvSpPr>
            <p:nvPr/>
          </p:nvSpPr>
          <p:spPr bwMode="auto">
            <a:xfrm>
              <a:off x="664" y="1171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29" name="Oval 441"/>
            <p:cNvSpPr>
              <a:spLocks noChangeArrowheads="1"/>
            </p:cNvSpPr>
            <p:nvPr/>
          </p:nvSpPr>
          <p:spPr bwMode="auto">
            <a:xfrm>
              <a:off x="664" y="1171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80" name="Group 442"/>
          <p:cNvGrpSpPr>
            <a:grpSpLocks/>
          </p:cNvGrpSpPr>
          <p:nvPr/>
        </p:nvGrpSpPr>
        <p:grpSpPr bwMode="auto">
          <a:xfrm>
            <a:off x="800100" y="1668463"/>
            <a:ext cx="82550" cy="77787"/>
            <a:chOff x="679" y="1205"/>
            <a:chExt cx="48" cy="49"/>
          </a:xfrm>
        </p:grpSpPr>
        <p:sp>
          <p:nvSpPr>
            <p:cNvPr id="12731" name="Oval 443"/>
            <p:cNvSpPr>
              <a:spLocks noChangeArrowheads="1"/>
            </p:cNvSpPr>
            <p:nvPr/>
          </p:nvSpPr>
          <p:spPr bwMode="auto">
            <a:xfrm>
              <a:off x="679" y="1205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32" name="Oval 444"/>
            <p:cNvSpPr>
              <a:spLocks noChangeArrowheads="1"/>
            </p:cNvSpPr>
            <p:nvPr/>
          </p:nvSpPr>
          <p:spPr bwMode="auto">
            <a:xfrm>
              <a:off x="679" y="1205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83" name="Group 445"/>
          <p:cNvGrpSpPr>
            <a:grpSpLocks/>
          </p:cNvGrpSpPr>
          <p:nvPr/>
        </p:nvGrpSpPr>
        <p:grpSpPr bwMode="auto">
          <a:xfrm>
            <a:off x="827088" y="2225675"/>
            <a:ext cx="82550" cy="76200"/>
            <a:chOff x="695" y="1556"/>
            <a:chExt cx="48" cy="48"/>
          </a:xfrm>
        </p:grpSpPr>
        <p:sp>
          <p:nvSpPr>
            <p:cNvPr id="12734" name="Oval 446"/>
            <p:cNvSpPr>
              <a:spLocks noChangeArrowheads="1"/>
            </p:cNvSpPr>
            <p:nvPr/>
          </p:nvSpPr>
          <p:spPr bwMode="auto">
            <a:xfrm>
              <a:off x="695" y="1556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35" name="Freeform 447"/>
            <p:cNvSpPr>
              <a:spLocks/>
            </p:cNvSpPr>
            <p:nvPr/>
          </p:nvSpPr>
          <p:spPr bwMode="auto">
            <a:xfrm>
              <a:off x="695" y="1556"/>
              <a:ext cx="48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8"/>
                </a:cxn>
                <a:cxn ang="0">
                  <a:pos x="48" y="24"/>
                </a:cxn>
                <a:cxn ang="0">
                  <a:pos x="25" y="0"/>
                </a:cxn>
              </a:cxnLst>
              <a:rect l="0" t="0" r="r" b="b"/>
              <a:pathLst>
                <a:path w="48" h="48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5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86" name="Group 448"/>
          <p:cNvGrpSpPr>
            <a:grpSpLocks/>
          </p:cNvGrpSpPr>
          <p:nvPr/>
        </p:nvGrpSpPr>
        <p:grpSpPr bwMode="auto">
          <a:xfrm>
            <a:off x="852488" y="1797050"/>
            <a:ext cx="82550" cy="77788"/>
            <a:chOff x="710" y="1286"/>
            <a:chExt cx="48" cy="49"/>
          </a:xfrm>
        </p:grpSpPr>
        <p:sp>
          <p:nvSpPr>
            <p:cNvPr id="12737" name="Oval 449"/>
            <p:cNvSpPr>
              <a:spLocks noChangeArrowheads="1"/>
            </p:cNvSpPr>
            <p:nvPr/>
          </p:nvSpPr>
          <p:spPr bwMode="auto">
            <a:xfrm>
              <a:off x="710" y="1286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38" name="Oval 450"/>
            <p:cNvSpPr>
              <a:spLocks noChangeArrowheads="1"/>
            </p:cNvSpPr>
            <p:nvPr/>
          </p:nvSpPr>
          <p:spPr bwMode="auto">
            <a:xfrm>
              <a:off x="710" y="1286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89" name="Group 451"/>
          <p:cNvGrpSpPr>
            <a:grpSpLocks/>
          </p:cNvGrpSpPr>
          <p:nvPr/>
        </p:nvGrpSpPr>
        <p:grpSpPr bwMode="auto">
          <a:xfrm>
            <a:off x="881063" y="2009775"/>
            <a:ext cx="84137" cy="76200"/>
            <a:chOff x="726" y="1420"/>
            <a:chExt cx="49" cy="48"/>
          </a:xfrm>
        </p:grpSpPr>
        <p:sp>
          <p:nvSpPr>
            <p:cNvPr id="12740" name="Oval 452"/>
            <p:cNvSpPr>
              <a:spLocks noChangeArrowheads="1"/>
            </p:cNvSpPr>
            <p:nvPr/>
          </p:nvSpPr>
          <p:spPr bwMode="auto">
            <a:xfrm>
              <a:off x="726" y="1420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41" name="Oval 453"/>
            <p:cNvSpPr>
              <a:spLocks noChangeArrowheads="1"/>
            </p:cNvSpPr>
            <p:nvPr/>
          </p:nvSpPr>
          <p:spPr bwMode="auto">
            <a:xfrm>
              <a:off x="726" y="1420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92" name="Group 454"/>
          <p:cNvGrpSpPr>
            <a:grpSpLocks/>
          </p:cNvGrpSpPr>
          <p:nvPr/>
        </p:nvGrpSpPr>
        <p:grpSpPr bwMode="auto">
          <a:xfrm>
            <a:off x="906463" y="1862138"/>
            <a:ext cx="82550" cy="77787"/>
            <a:chOff x="741" y="1327"/>
            <a:chExt cx="48" cy="49"/>
          </a:xfrm>
        </p:grpSpPr>
        <p:sp>
          <p:nvSpPr>
            <p:cNvPr id="12743" name="Oval 455"/>
            <p:cNvSpPr>
              <a:spLocks noChangeArrowheads="1"/>
            </p:cNvSpPr>
            <p:nvPr/>
          </p:nvSpPr>
          <p:spPr bwMode="auto">
            <a:xfrm>
              <a:off x="741" y="1327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44" name="Oval 456"/>
            <p:cNvSpPr>
              <a:spLocks noChangeArrowheads="1"/>
            </p:cNvSpPr>
            <p:nvPr/>
          </p:nvSpPr>
          <p:spPr bwMode="auto">
            <a:xfrm>
              <a:off x="741" y="1327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95" name="Group 457"/>
          <p:cNvGrpSpPr>
            <a:grpSpLocks/>
          </p:cNvGrpSpPr>
          <p:nvPr/>
        </p:nvGrpSpPr>
        <p:grpSpPr bwMode="auto">
          <a:xfrm>
            <a:off x="933450" y="1871663"/>
            <a:ext cx="82550" cy="77787"/>
            <a:chOff x="757" y="1333"/>
            <a:chExt cx="48" cy="49"/>
          </a:xfrm>
        </p:grpSpPr>
        <p:sp>
          <p:nvSpPr>
            <p:cNvPr id="12746" name="Oval 458"/>
            <p:cNvSpPr>
              <a:spLocks noChangeArrowheads="1"/>
            </p:cNvSpPr>
            <p:nvPr/>
          </p:nvSpPr>
          <p:spPr bwMode="auto">
            <a:xfrm>
              <a:off x="757" y="133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47" name="Oval 459"/>
            <p:cNvSpPr>
              <a:spLocks noChangeArrowheads="1"/>
            </p:cNvSpPr>
            <p:nvPr/>
          </p:nvSpPr>
          <p:spPr bwMode="auto">
            <a:xfrm>
              <a:off x="757" y="1333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98" name="Group 460"/>
          <p:cNvGrpSpPr>
            <a:grpSpLocks/>
          </p:cNvGrpSpPr>
          <p:nvPr/>
        </p:nvGrpSpPr>
        <p:grpSpPr bwMode="auto">
          <a:xfrm>
            <a:off x="958850" y="1577975"/>
            <a:ext cx="82550" cy="76200"/>
            <a:chOff x="772" y="1148"/>
            <a:chExt cx="48" cy="48"/>
          </a:xfrm>
        </p:grpSpPr>
        <p:sp>
          <p:nvSpPr>
            <p:cNvPr id="12749" name="Oval 461"/>
            <p:cNvSpPr>
              <a:spLocks noChangeArrowheads="1"/>
            </p:cNvSpPr>
            <p:nvPr/>
          </p:nvSpPr>
          <p:spPr bwMode="auto">
            <a:xfrm>
              <a:off x="772" y="1148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50" name="Oval 462"/>
            <p:cNvSpPr>
              <a:spLocks noChangeArrowheads="1"/>
            </p:cNvSpPr>
            <p:nvPr/>
          </p:nvSpPr>
          <p:spPr bwMode="auto">
            <a:xfrm>
              <a:off x="772" y="1148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01" name="Group 463"/>
          <p:cNvGrpSpPr>
            <a:grpSpLocks/>
          </p:cNvGrpSpPr>
          <p:nvPr/>
        </p:nvGrpSpPr>
        <p:grpSpPr bwMode="auto">
          <a:xfrm>
            <a:off x="985838" y="1982788"/>
            <a:ext cx="84137" cy="74612"/>
            <a:chOff x="787" y="1403"/>
            <a:chExt cx="49" cy="47"/>
          </a:xfrm>
        </p:grpSpPr>
        <p:sp>
          <p:nvSpPr>
            <p:cNvPr id="12752" name="Oval 464"/>
            <p:cNvSpPr>
              <a:spLocks noChangeArrowheads="1"/>
            </p:cNvSpPr>
            <p:nvPr/>
          </p:nvSpPr>
          <p:spPr bwMode="auto">
            <a:xfrm>
              <a:off x="787" y="1403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53" name="Freeform 465"/>
            <p:cNvSpPr>
              <a:spLocks/>
            </p:cNvSpPr>
            <p:nvPr/>
          </p:nvSpPr>
          <p:spPr bwMode="auto">
            <a:xfrm>
              <a:off x="787" y="1403"/>
              <a:ext cx="49" cy="4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7"/>
                </a:cxn>
                <a:cxn ang="0">
                  <a:pos x="49" y="24"/>
                </a:cxn>
                <a:cxn ang="0">
                  <a:pos x="25" y="0"/>
                </a:cxn>
              </a:cxnLst>
              <a:rect l="0" t="0" r="r" b="b"/>
              <a:pathLst>
                <a:path w="49" h="47">
                  <a:moveTo>
                    <a:pt x="25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6"/>
                    <a:pt x="11" y="47"/>
                    <a:pt x="25" y="47"/>
                  </a:cubicBezTo>
                  <a:cubicBezTo>
                    <a:pt x="38" y="47"/>
                    <a:pt x="49" y="36"/>
                    <a:pt x="49" y="24"/>
                  </a:cubicBezTo>
                  <a:cubicBezTo>
                    <a:pt x="49" y="10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04" name="Group 466"/>
          <p:cNvGrpSpPr>
            <a:grpSpLocks/>
          </p:cNvGrpSpPr>
          <p:nvPr/>
        </p:nvGrpSpPr>
        <p:grpSpPr bwMode="auto">
          <a:xfrm>
            <a:off x="1011238" y="2173288"/>
            <a:ext cx="82550" cy="76200"/>
            <a:chOff x="802" y="1523"/>
            <a:chExt cx="48" cy="48"/>
          </a:xfrm>
        </p:grpSpPr>
        <p:sp>
          <p:nvSpPr>
            <p:cNvPr id="12755" name="Oval 467"/>
            <p:cNvSpPr>
              <a:spLocks noChangeArrowheads="1"/>
            </p:cNvSpPr>
            <p:nvPr/>
          </p:nvSpPr>
          <p:spPr bwMode="auto">
            <a:xfrm>
              <a:off x="802" y="152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56" name="Freeform 468"/>
            <p:cNvSpPr>
              <a:spLocks/>
            </p:cNvSpPr>
            <p:nvPr/>
          </p:nvSpPr>
          <p:spPr bwMode="auto">
            <a:xfrm>
              <a:off x="802" y="1523"/>
              <a:ext cx="48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8"/>
                </a:cxn>
                <a:cxn ang="0">
                  <a:pos x="48" y="24"/>
                </a:cxn>
                <a:cxn ang="0">
                  <a:pos x="25" y="0"/>
                </a:cxn>
              </a:cxnLst>
              <a:rect l="0" t="0" r="r" b="b"/>
              <a:pathLst>
                <a:path w="48" h="48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5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07" name="Group 469"/>
          <p:cNvGrpSpPr>
            <a:grpSpLocks/>
          </p:cNvGrpSpPr>
          <p:nvPr/>
        </p:nvGrpSpPr>
        <p:grpSpPr bwMode="auto">
          <a:xfrm>
            <a:off x="1038225" y="1757363"/>
            <a:ext cx="82550" cy="77787"/>
            <a:chOff x="818" y="1261"/>
            <a:chExt cx="48" cy="49"/>
          </a:xfrm>
        </p:grpSpPr>
        <p:sp>
          <p:nvSpPr>
            <p:cNvPr id="12758" name="Oval 470"/>
            <p:cNvSpPr>
              <a:spLocks noChangeArrowheads="1"/>
            </p:cNvSpPr>
            <p:nvPr/>
          </p:nvSpPr>
          <p:spPr bwMode="auto">
            <a:xfrm>
              <a:off x="818" y="1261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59" name="Oval 471"/>
            <p:cNvSpPr>
              <a:spLocks noChangeArrowheads="1"/>
            </p:cNvSpPr>
            <p:nvPr/>
          </p:nvSpPr>
          <p:spPr bwMode="auto">
            <a:xfrm>
              <a:off x="818" y="1261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10" name="Group 472"/>
          <p:cNvGrpSpPr>
            <a:grpSpLocks/>
          </p:cNvGrpSpPr>
          <p:nvPr/>
        </p:nvGrpSpPr>
        <p:grpSpPr bwMode="auto">
          <a:xfrm>
            <a:off x="1068388" y="1611313"/>
            <a:ext cx="82550" cy="76200"/>
            <a:chOff x="835" y="1169"/>
            <a:chExt cx="48" cy="48"/>
          </a:xfrm>
        </p:grpSpPr>
        <p:sp>
          <p:nvSpPr>
            <p:cNvPr id="12761" name="Oval 473"/>
            <p:cNvSpPr>
              <a:spLocks noChangeArrowheads="1"/>
            </p:cNvSpPr>
            <p:nvPr/>
          </p:nvSpPr>
          <p:spPr bwMode="auto">
            <a:xfrm>
              <a:off x="835" y="1169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62" name="Freeform 474"/>
            <p:cNvSpPr>
              <a:spLocks/>
            </p:cNvSpPr>
            <p:nvPr/>
          </p:nvSpPr>
          <p:spPr bwMode="auto">
            <a:xfrm>
              <a:off x="835" y="1169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37" y="48"/>
                    <a:pt x="48" y="37"/>
                    <a:pt x="48" y="23"/>
                  </a:cubicBezTo>
                  <a:cubicBezTo>
                    <a:pt x="48" y="11"/>
                    <a:pt x="37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13" name="Group 475"/>
          <p:cNvGrpSpPr>
            <a:grpSpLocks/>
          </p:cNvGrpSpPr>
          <p:nvPr/>
        </p:nvGrpSpPr>
        <p:grpSpPr bwMode="auto">
          <a:xfrm>
            <a:off x="1090613" y="1917700"/>
            <a:ext cx="85725" cy="76200"/>
            <a:chOff x="848" y="1362"/>
            <a:chExt cx="50" cy="48"/>
          </a:xfrm>
        </p:grpSpPr>
        <p:sp>
          <p:nvSpPr>
            <p:cNvPr id="12764" name="Oval 476"/>
            <p:cNvSpPr>
              <a:spLocks noChangeArrowheads="1"/>
            </p:cNvSpPr>
            <p:nvPr/>
          </p:nvSpPr>
          <p:spPr bwMode="auto">
            <a:xfrm>
              <a:off x="848" y="1362"/>
              <a:ext cx="50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65" name="Oval 477"/>
            <p:cNvSpPr>
              <a:spLocks noChangeArrowheads="1"/>
            </p:cNvSpPr>
            <p:nvPr/>
          </p:nvSpPr>
          <p:spPr bwMode="auto">
            <a:xfrm>
              <a:off x="848" y="1362"/>
              <a:ext cx="50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16" name="Group 478"/>
          <p:cNvGrpSpPr>
            <a:grpSpLocks/>
          </p:cNvGrpSpPr>
          <p:nvPr/>
        </p:nvGrpSpPr>
        <p:grpSpPr bwMode="auto">
          <a:xfrm>
            <a:off x="1119188" y="1657350"/>
            <a:ext cx="82550" cy="77788"/>
            <a:chOff x="865" y="1198"/>
            <a:chExt cx="48" cy="49"/>
          </a:xfrm>
        </p:grpSpPr>
        <p:sp>
          <p:nvSpPr>
            <p:cNvPr id="12767" name="Oval 479"/>
            <p:cNvSpPr>
              <a:spLocks noChangeArrowheads="1"/>
            </p:cNvSpPr>
            <p:nvPr/>
          </p:nvSpPr>
          <p:spPr bwMode="auto">
            <a:xfrm>
              <a:off x="865" y="1198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68" name="Oval 480"/>
            <p:cNvSpPr>
              <a:spLocks noChangeArrowheads="1"/>
            </p:cNvSpPr>
            <p:nvPr/>
          </p:nvSpPr>
          <p:spPr bwMode="auto">
            <a:xfrm>
              <a:off x="865" y="1198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19" name="Group 481"/>
          <p:cNvGrpSpPr>
            <a:grpSpLocks/>
          </p:cNvGrpSpPr>
          <p:nvPr/>
        </p:nvGrpSpPr>
        <p:grpSpPr bwMode="auto">
          <a:xfrm>
            <a:off x="1144588" y="1835150"/>
            <a:ext cx="82550" cy="77788"/>
            <a:chOff x="880" y="1310"/>
            <a:chExt cx="48" cy="49"/>
          </a:xfrm>
        </p:grpSpPr>
        <p:sp>
          <p:nvSpPr>
            <p:cNvPr id="12770" name="Oval 482"/>
            <p:cNvSpPr>
              <a:spLocks noChangeArrowheads="1"/>
            </p:cNvSpPr>
            <p:nvPr/>
          </p:nvSpPr>
          <p:spPr bwMode="auto">
            <a:xfrm>
              <a:off x="880" y="1310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71" name="Oval 483"/>
            <p:cNvSpPr>
              <a:spLocks noChangeArrowheads="1"/>
            </p:cNvSpPr>
            <p:nvPr/>
          </p:nvSpPr>
          <p:spPr bwMode="auto">
            <a:xfrm>
              <a:off x="880" y="1310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22" name="Group 484"/>
          <p:cNvGrpSpPr>
            <a:grpSpLocks/>
          </p:cNvGrpSpPr>
          <p:nvPr/>
        </p:nvGrpSpPr>
        <p:grpSpPr bwMode="auto">
          <a:xfrm>
            <a:off x="1171575" y="1311275"/>
            <a:ext cx="84138" cy="76200"/>
            <a:chOff x="895" y="980"/>
            <a:chExt cx="49" cy="48"/>
          </a:xfrm>
        </p:grpSpPr>
        <p:sp>
          <p:nvSpPr>
            <p:cNvPr id="12773" name="Oval 485"/>
            <p:cNvSpPr>
              <a:spLocks noChangeArrowheads="1"/>
            </p:cNvSpPr>
            <p:nvPr/>
          </p:nvSpPr>
          <p:spPr bwMode="auto">
            <a:xfrm>
              <a:off x="895" y="980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74" name="Freeform 486"/>
            <p:cNvSpPr>
              <a:spLocks/>
            </p:cNvSpPr>
            <p:nvPr/>
          </p:nvSpPr>
          <p:spPr bwMode="auto">
            <a:xfrm>
              <a:off x="895" y="980"/>
              <a:ext cx="49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3"/>
                </a:cxn>
                <a:cxn ang="0">
                  <a:pos x="25" y="48"/>
                </a:cxn>
                <a:cxn ang="0">
                  <a:pos x="49" y="23"/>
                </a:cxn>
                <a:cxn ang="0">
                  <a:pos x="25" y="0"/>
                </a:cxn>
              </a:cxnLst>
              <a:rect l="0" t="0" r="r" b="b"/>
              <a:pathLst>
                <a:path w="49" h="48">
                  <a:moveTo>
                    <a:pt x="25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5" y="48"/>
                  </a:cubicBezTo>
                  <a:cubicBezTo>
                    <a:pt x="38" y="48"/>
                    <a:pt x="49" y="37"/>
                    <a:pt x="49" y="23"/>
                  </a:cubicBezTo>
                  <a:cubicBezTo>
                    <a:pt x="49" y="11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25" name="Group 487"/>
          <p:cNvGrpSpPr>
            <a:grpSpLocks/>
          </p:cNvGrpSpPr>
          <p:nvPr/>
        </p:nvGrpSpPr>
        <p:grpSpPr bwMode="auto">
          <a:xfrm>
            <a:off x="1196975" y="1981200"/>
            <a:ext cx="82550" cy="74613"/>
            <a:chOff x="910" y="1402"/>
            <a:chExt cx="48" cy="47"/>
          </a:xfrm>
        </p:grpSpPr>
        <p:sp>
          <p:nvSpPr>
            <p:cNvPr id="12776" name="Oval 488"/>
            <p:cNvSpPr>
              <a:spLocks noChangeArrowheads="1"/>
            </p:cNvSpPr>
            <p:nvPr/>
          </p:nvSpPr>
          <p:spPr bwMode="auto">
            <a:xfrm>
              <a:off x="910" y="1402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77" name="Oval 489"/>
            <p:cNvSpPr>
              <a:spLocks noChangeArrowheads="1"/>
            </p:cNvSpPr>
            <p:nvPr/>
          </p:nvSpPr>
          <p:spPr bwMode="auto">
            <a:xfrm>
              <a:off x="910" y="1402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28" name="Group 490"/>
          <p:cNvGrpSpPr>
            <a:grpSpLocks/>
          </p:cNvGrpSpPr>
          <p:nvPr/>
        </p:nvGrpSpPr>
        <p:grpSpPr bwMode="auto">
          <a:xfrm>
            <a:off x="1223963" y="1885950"/>
            <a:ext cx="82550" cy="76200"/>
            <a:chOff x="926" y="1342"/>
            <a:chExt cx="48" cy="48"/>
          </a:xfrm>
        </p:grpSpPr>
        <p:sp>
          <p:nvSpPr>
            <p:cNvPr id="12779" name="Oval 491"/>
            <p:cNvSpPr>
              <a:spLocks noChangeArrowheads="1"/>
            </p:cNvSpPr>
            <p:nvPr/>
          </p:nvSpPr>
          <p:spPr bwMode="auto">
            <a:xfrm>
              <a:off x="926" y="134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80" name="Freeform 492"/>
            <p:cNvSpPr>
              <a:spLocks/>
            </p:cNvSpPr>
            <p:nvPr/>
          </p:nvSpPr>
          <p:spPr bwMode="auto">
            <a:xfrm>
              <a:off x="926" y="1342"/>
              <a:ext cx="48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48"/>
                </a:cxn>
                <a:cxn ang="0">
                  <a:pos x="48" y="25"/>
                </a:cxn>
                <a:cxn ang="0">
                  <a:pos x="25" y="0"/>
                </a:cxn>
              </a:cxnLst>
              <a:rect l="0" t="0" r="r" b="b"/>
              <a:pathLst>
                <a:path w="48" h="48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8"/>
                    <a:pt x="25" y="48"/>
                  </a:cubicBezTo>
                  <a:cubicBezTo>
                    <a:pt x="37" y="48"/>
                    <a:pt x="48" y="38"/>
                    <a:pt x="48" y="25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31" name="Group 493"/>
          <p:cNvGrpSpPr>
            <a:grpSpLocks/>
          </p:cNvGrpSpPr>
          <p:nvPr/>
        </p:nvGrpSpPr>
        <p:grpSpPr bwMode="auto">
          <a:xfrm>
            <a:off x="1254125" y="2055813"/>
            <a:ext cx="82550" cy="77787"/>
            <a:chOff x="943" y="1449"/>
            <a:chExt cx="48" cy="49"/>
          </a:xfrm>
        </p:grpSpPr>
        <p:sp>
          <p:nvSpPr>
            <p:cNvPr id="12782" name="Oval 494"/>
            <p:cNvSpPr>
              <a:spLocks noChangeArrowheads="1"/>
            </p:cNvSpPr>
            <p:nvPr/>
          </p:nvSpPr>
          <p:spPr bwMode="auto">
            <a:xfrm>
              <a:off x="943" y="1449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83" name="Freeform 495"/>
            <p:cNvSpPr>
              <a:spLocks/>
            </p:cNvSpPr>
            <p:nvPr/>
          </p:nvSpPr>
          <p:spPr bwMode="auto">
            <a:xfrm>
              <a:off x="943" y="1449"/>
              <a:ext cx="48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5"/>
                </a:cxn>
                <a:cxn ang="0">
                  <a:pos x="23" y="49"/>
                </a:cxn>
                <a:cxn ang="0">
                  <a:pos x="48" y="25"/>
                </a:cxn>
                <a:cxn ang="0">
                  <a:pos x="23" y="0"/>
                </a:cxn>
              </a:cxnLst>
              <a:rect l="0" t="0" r="r" b="b"/>
              <a:pathLst>
                <a:path w="48" h="49">
                  <a:moveTo>
                    <a:pt x="23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3" y="49"/>
                  </a:cubicBezTo>
                  <a:cubicBezTo>
                    <a:pt x="37" y="49"/>
                    <a:pt x="48" y="38"/>
                    <a:pt x="48" y="25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34" name="Group 496"/>
          <p:cNvGrpSpPr>
            <a:grpSpLocks/>
          </p:cNvGrpSpPr>
          <p:nvPr/>
        </p:nvGrpSpPr>
        <p:grpSpPr bwMode="auto">
          <a:xfrm>
            <a:off x="1277938" y="2312988"/>
            <a:ext cx="84137" cy="76200"/>
            <a:chOff x="957" y="1611"/>
            <a:chExt cx="49" cy="48"/>
          </a:xfrm>
        </p:grpSpPr>
        <p:sp>
          <p:nvSpPr>
            <p:cNvPr id="12785" name="Oval 497"/>
            <p:cNvSpPr>
              <a:spLocks noChangeArrowheads="1"/>
            </p:cNvSpPr>
            <p:nvPr/>
          </p:nvSpPr>
          <p:spPr bwMode="auto">
            <a:xfrm>
              <a:off x="957" y="1611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86" name="Oval 498"/>
            <p:cNvSpPr>
              <a:spLocks noChangeArrowheads="1"/>
            </p:cNvSpPr>
            <p:nvPr/>
          </p:nvSpPr>
          <p:spPr bwMode="auto">
            <a:xfrm>
              <a:off x="957" y="1611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37" name="Group 499"/>
          <p:cNvGrpSpPr>
            <a:grpSpLocks/>
          </p:cNvGrpSpPr>
          <p:nvPr/>
        </p:nvGrpSpPr>
        <p:grpSpPr bwMode="auto">
          <a:xfrm>
            <a:off x="1304925" y="1379538"/>
            <a:ext cx="82550" cy="76200"/>
            <a:chOff x="973" y="1023"/>
            <a:chExt cx="48" cy="48"/>
          </a:xfrm>
        </p:grpSpPr>
        <p:sp>
          <p:nvSpPr>
            <p:cNvPr id="12788" name="Oval 500"/>
            <p:cNvSpPr>
              <a:spLocks noChangeArrowheads="1"/>
            </p:cNvSpPr>
            <p:nvPr/>
          </p:nvSpPr>
          <p:spPr bwMode="auto">
            <a:xfrm>
              <a:off x="973" y="102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89" name="Oval 501"/>
            <p:cNvSpPr>
              <a:spLocks noChangeArrowheads="1"/>
            </p:cNvSpPr>
            <p:nvPr/>
          </p:nvSpPr>
          <p:spPr bwMode="auto">
            <a:xfrm>
              <a:off x="973" y="1023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40" name="Group 502"/>
          <p:cNvGrpSpPr>
            <a:grpSpLocks/>
          </p:cNvGrpSpPr>
          <p:nvPr/>
        </p:nvGrpSpPr>
        <p:grpSpPr bwMode="auto">
          <a:xfrm>
            <a:off x="1330325" y="1885950"/>
            <a:ext cx="82550" cy="76200"/>
            <a:chOff x="988" y="1342"/>
            <a:chExt cx="48" cy="48"/>
          </a:xfrm>
        </p:grpSpPr>
        <p:sp>
          <p:nvSpPr>
            <p:cNvPr id="12791" name="Oval 503"/>
            <p:cNvSpPr>
              <a:spLocks noChangeArrowheads="1"/>
            </p:cNvSpPr>
            <p:nvPr/>
          </p:nvSpPr>
          <p:spPr bwMode="auto">
            <a:xfrm>
              <a:off x="988" y="134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92" name="Freeform 504"/>
            <p:cNvSpPr>
              <a:spLocks/>
            </p:cNvSpPr>
            <p:nvPr/>
          </p:nvSpPr>
          <p:spPr bwMode="auto">
            <a:xfrm>
              <a:off x="988" y="1342"/>
              <a:ext cx="48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48"/>
                </a:cxn>
                <a:cxn ang="0">
                  <a:pos x="48" y="25"/>
                </a:cxn>
                <a:cxn ang="0">
                  <a:pos x="25" y="0"/>
                </a:cxn>
              </a:cxnLst>
              <a:rect l="0" t="0" r="r" b="b"/>
              <a:pathLst>
                <a:path w="48" h="48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8"/>
                    <a:pt x="25" y="48"/>
                  </a:cubicBezTo>
                  <a:cubicBezTo>
                    <a:pt x="37" y="48"/>
                    <a:pt x="48" y="38"/>
                    <a:pt x="48" y="25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43" name="Group 505"/>
          <p:cNvGrpSpPr>
            <a:grpSpLocks/>
          </p:cNvGrpSpPr>
          <p:nvPr/>
        </p:nvGrpSpPr>
        <p:grpSpPr bwMode="auto">
          <a:xfrm>
            <a:off x="1358900" y="2089150"/>
            <a:ext cx="82550" cy="77788"/>
            <a:chOff x="1004" y="1470"/>
            <a:chExt cx="48" cy="49"/>
          </a:xfrm>
        </p:grpSpPr>
        <p:sp>
          <p:nvSpPr>
            <p:cNvPr id="12794" name="Oval 506"/>
            <p:cNvSpPr>
              <a:spLocks noChangeArrowheads="1"/>
            </p:cNvSpPr>
            <p:nvPr/>
          </p:nvSpPr>
          <p:spPr bwMode="auto">
            <a:xfrm>
              <a:off x="1004" y="1470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95" name="Oval 507"/>
            <p:cNvSpPr>
              <a:spLocks noChangeArrowheads="1"/>
            </p:cNvSpPr>
            <p:nvPr/>
          </p:nvSpPr>
          <p:spPr bwMode="auto">
            <a:xfrm>
              <a:off x="1004" y="1470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46" name="Group 508"/>
          <p:cNvGrpSpPr>
            <a:grpSpLocks/>
          </p:cNvGrpSpPr>
          <p:nvPr/>
        </p:nvGrpSpPr>
        <p:grpSpPr bwMode="auto">
          <a:xfrm>
            <a:off x="1382713" y="1531938"/>
            <a:ext cx="84137" cy="77787"/>
            <a:chOff x="1018" y="1119"/>
            <a:chExt cx="49" cy="49"/>
          </a:xfrm>
        </p:grpSpPr>
        <p:sp>
          <p:nvSpPr>
            <p:cNvPr id="12797" name="Oval 509"/>
            <p:cNvSpPr>
              <a:spLocks noChangeArrowheads="1"/>
            </p:cNvSpPr>
            <p:nvPr/>
          </p:nvSpPr>
          <p:spPr bwMode="auto">
            <a:xfrm>
              <a:off x="1018" y="1119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98" name="Oval 510"/>
            <p:cNvSpPr>
              <a:spLocks noChangeArrowheads="1"/>
            </p:cNvSpPr>
            <p:nvPr/>
          </p:nvSpPr>
          <p:spPr bwMode="auto">
            <a:xfrm>
              <a:off x="1018" y="1119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49" name="Group 511"/>
          <p:cNvGrpSpPr>
            <a:grpSpLocks/>
          </p:cNvGrpSpPr>
          <p:nvPr/>
        </p:nvGrpSpPr>
        <p:grpSpPr bwMode="auto">
          <a:xfrm>
            <a:off x="1409700" y="1590675"/>
            <a:ext cx="84138" cy="74613"/>
            <a:chOff x="1034" y="1156"/>
            <a:chExt cx="49" cy="47"/>
          </a:xfrm>
        </p:grpSpPr>
        <p:sp>
          <p:nvSpPr>
            <p:cNvPr id="12800" name="Oval 512"/>
            <p:cNvSpPr>
              <a:spLocks noChangeArrowheads="1"/>
            </p:cNvSpPr>
            <p:nvPr/>
          </p:nvSpPr>
          <p:spPr bwMode="auto">
            <a:xfrm>
              <a:off x="1034" y="1156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01" name="Oval 513"/>
            <p:cNvSpPr>
              <a:spLocks noChangeArrowheads="1"/>
            </p:cNvSpPr>
            <p:nvPr/>
          </p:nvSpPr>
          <p:spPr bwMode="auto">
            <a:xfrm>
              <a:off x="1034" y="1156"/>
              <a:ext cx="49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52" name="Group 514"/>
          <p:cNvGrpSpPr>
            <a:grpSpLocks/>
          </p:cNvGrpSpPr>
          <p:nvPr/>
        </p:nvGrpSpPr>
        <p:grpSpPr bwMode="auto">
          <a:xfrm>
            <a:off x="1435100" y="2116138"/>
            <a:ext cx="82550" cy="76200"/>
            <a:chOff x="1049" y="1487"/>
            <a:chExt cx="48" cy="48"/>
          </a:xfrm>
        </p:grpSpPr>
        <p:sp>
          <p:nvSpPr>
            <p:cNvPr id="12803" name="Oval 515"/>
            <p:cNvSpPr>
              <a:spLocks noChangeArrowheads="1"/>
            </p:cNvSpPr>
            <p:nvPr/>
          </p:nvSpPr>
          <p:spPr bwMode="auto">
            <a:xfrm>
              <a:off x="1049" y="148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04" name="Oval 516"/>
            <p:cNvSpPr>
              <a:spLocks noChangeArrowheads="1"/>
            </p:cNvSpPr>
            <p:nvPr/>
          </p:nvSpPr>
          <p:spPr bwMode="auto">
            <a:xfrm>
              <a:off x="1049" y="148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55" name="Group 517"/>
          <p:cNvGrpSpPr>
            <a:grpSpLocks/>
          </p:cNvGrpSpPr>
          <p:nvPr/>
        </p:nvGrpSpPr>
        <p:grpSpPr bwMode="auto">
          <a:xfrm>
            <a:off x="1465263" y="1844675"/>
            <a:ext cx="82550" cy="76200"/>
            <a:chOff x="1066" y="1316"/>
            <a:chExt cx="48" cy="48"/>
          </a:xfrm>
        </p:grpSpPr>
        <p:sp>
          <p:nvSpPr>
            <p:cNvPr id="12806" name="Oval 518"/>
            <p:cNvSpPr>
              <a:spLocks noChangeArrowheads="1"/>
            </p:cNvSpPr>
            <p:nvPr/>
          </p:nvSpPr>
          <p:spPr bwMode="auto">
            <a:xfrm>
              <a:off x="1066" y="1316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07" name="Oval 519"/>
            <p:cNvSpPr>
              <a:spLocks noChangeArrowheads="1"/>
            </p:cNvSpPr>
            <p:nvPr/>
          </p:nvSpPr>
          <p:spPr bwMode="auto">
            <a:xfrm>
              <a:off x="1066" y="1316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58" name="Group 520"/>
          <p:cNvGrpSpPr>
            <a:grpSpLocks/>
          </p:cNvGrpSpPr>
          <p:nvPr/>
        </p:nvGrpSpPr>
        <p:grpSpPr bwMode="auto">
          <a:xfrm>
            <a:off x="1490663" y="1641475"/>
            <a:ext cx="84137" cy="76200"/>
            <a:chOff x="1081" y="1188"/>
            <a:chExt cx="49" cy="48"/>
          </a:xfrm>
        </p:grpSpPr>
        <p:sp>
          <p:nvSpPr>
            <p:cNvPr id="12809" name="Oval 521"/>
            <p:cNvSpPr>
              <a:spLocks noChangeArrowheads="1"/>
            </p:cNvSpPr>
            <p:nvPr/>
          </p:nvSpPr>
          <p:spPr bwMode="auto">
            <a:xfrm>
              <a:off x="1081" y="1188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10" name="Oval 522"/>
            <p:cNvSpPr>
              <a:spLocks noChangeArrowheads="1"/>
            </p:cNvSpPr>
            <p:nvPr/>
          </p:nvSpPr>
          <p:spPr bwMode="auto">
            <a:xfrm>
              <a:off x="1081" y="1188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61" name="Group 523"/>
          <p:cNvGrpSpPr>
            <a:grpSpLocks/>
          </p:cNvGrpSpPr>
          <p:nvPr/>
        </p:nvGrpSpPr>
        <p:grpSpPr bwMode="auto">
          <a:xfrm>
            <a:off x="1516063" y="2173288"/>
            <a:ext cx="82550" cy="76200"/>
            <a:chOff x="1096" y="1523"/>
            <a:chExt cx="48" cy="48"/>
          </a:xfrm>
        </p:grpSpPr>
        <p:sp>
          <p:nvSpPr>
            <p:cNvPr id="12812" name="Oval 524"/>
            <p:cNvSpPr>
              <a:spLocks noChangeArrowheads="1"/>
            </p:cNvSpPr>
            <p:nvPr/>
          </p:nvSpPr>
          <p:spPr bwMode="auto">
            <a:xfrm>
              <a:off x="1096" y="152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13" name="Oval 525"/>
            <p:cNvSpPr>
              <a:spLocks noChangeArrowheads="1"/>
            </p:cNvSpPr>
            <p:nvPr/>
          </p:nvSpPr>
          <p:spPr bwMode="auto">
            <a:xfrm>
              <a:off x="1096" y="1523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64" name="Group 526"/>
          <p:cNvGrpSpPr>
            <a:grpSpLocks/>
          </p:cNvGrpSpPr>
          <p:nvPr/>
        </p:nvGrpSpPr>
        <p:grpSpPr bwMode="auto">
          <a:xfrm>
            <a:off x="1544638" y="1925638"/>
            <a:ext cx="82550" cy="76200"/>
            <a:chOff x="1112" y="1367"/>
            <a:chExt cx="48" cy="48"/>
          </a:xfrm>
        </p:grpSpPr>
        <p:sp>
          <p:nvSpPr>
            <p:cNvPr id="12815" name="Oval 527"/>
            <p:cNvSpPr>
              <a:spLocks noChangeArrowheads="1"/>
            </p:cNvSpPr>
            <p:nvPr/>
          </p:nvSpPr>
          <p:spPr bwMode="auto">
            <a:xfrm>
              <a:off x="1112" y="136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16" name="Oval 528"/>
            <p:cNvSpPr>
              <a:spLocks noChangeArrowheads="1"/>
            </p:cNvSpPr>
            <p:nvPr/>
          </p:nvSpPr>
          <p:spPr bwMode="auto">
            <a:xfrm>
              <a:off x="1112" y="136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67" name="Group 529"/>
          <p:cNvGrpSpPr>
            <a:grpSpLocks/>
          </p:cNvGrpSpPr>
          <p:nvPr/>
        </p:nvGrpSpPr>
        <p:grpSpPr bwMode="auto">
          <a:xfrm>
            <a:off x="1570038" y="2470150"/>
            <a:ext cx="82550" cy="76200"/>
            <a:chOff x="1127" y="1710"/>
            <a:chExt cx="48" cy="48"/>
          </a:xfrm>
        </p:grpSpPr>
        <p:sp>
          <p:nvSpPr>
            <p:cNvPr id="12818" name="Oval 530"/>
            <p:cNvSpPr>
              <a:spLocks noChangeArrowheads="1"/>
            </p:cNvSpPr>
            <p:nvPr/>
          </p:nvSpPr>
          <p:spPr bwMode="auto">
            <a:xfrm>
              <a:off x="1127" y="1710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19" name="Oval 531"/>
            <p:cNvSpPr>
              <a:spLocks noChangeArrowheads="1"/>
            </p:cNvSpPr>
            <p:nvPr/>
          </p:nvSpPr>
          <p:spPr bwMode="auto">
            <a:xfrm>
              <a:off x="1127" y="1710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70" name="Group 532"/>
          <p:cNvGrpSpPr>
            <a:grpSpLocks/>
          </p:cNvGrpSpPr>
          <p:nvPr/>
        </p:nvGrpSpPr>
        <p:grpSpPr bwMode="auto">
          <a:xfrm>
            <a:off x="1595438" y="2338388"/>
            <a:ext cx="85725" cy="76200"/>
            <a:chOff x="1142" y="1627"/>
            <a:chExt cx="50" cy="48"/>
          </a:xfrm>
        </p:grpSpPr>
        <p:sp>
          <p:nvSpPr>
            <p:cNvPr id="12821" name="Oval 533"/>
            <p:cNvSpPr>
              <a:spLocks noChangeArrowheads="1"/>
            </p:cNvSpPr>
            <p:nvPr/>
          </p:nvSpPr>
          <p:spPr bwMode="auto">
            <a:xfrm>
              <a:off x="1142" y="1627"/>
              <a:ext cx="50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22" name="Oval 534"/>
            <p:cNvSpPr>
              <a:spLocks noChangeArrowheads="1"/>
            </p:cNvSpPr>
            <p:nvPr/>
          </p:nvSpPr>
          <p:spPr bwMode="auto">
            <a:xfrm>
              <a:off x="1142" y="1627"/>
              <a:ext cx="50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73" name="Group 535"/>
          <p:cNvGrpSpPr>
            <a:grpSpLocks/>
          </p:cNvGrpSpPr>
          <p:nvPr/>
        </p:nvGrpSpPr>
        <p:grpSpPr bwMode="auto">
          <a:xfrm>
            <a:off x="1620838" y="2487613"/>
            <a:ext cx="82550" cy="74612"/>
            <a:chOff x="1157" y="1721"/>
            <a:chExt cx="48" cy="47"/>
          </a:xfrm>
        </p:grpSpPr>
        <p:sp>
          <p:nvSpPr>
            <p:cNvPr id="12824" name="Oval 536"/>
            <p:cNvSpPr>
              <a:spLocks noChangeArrowheads="1"/>
            </p:cNvSpPr>
            <p:nvPr/>
          </p:nvSpPr>
          <p:spPr bwMode="auto">
            <a:xfrm>
              <a:off x="1157" y="1721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25" name="Freeform 537"/>
            <p:cNvSpPr>
              <a:spLocks/>
            </p:cNvSpPr>
            <p:nvPr/>
          </p:nvSpPr>
          <p:spPr bwMode="auto">
            <a:xfrm>
              <a:off x="1157" y="1721"/>
              <a:ext cx="48" cy="4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7"/>
                </a:cxn>
                <a:cxn ang="0">
                  <a:pos x="48" y="24"/>
                </a:cxn>
                <a:cxn ang="0">
                  <a:pos x="25" y="0"/>
                </a:cxn>
              </a:cxnLst>
              <a:rect l="0" t="0" r="r" b="b"/>
              <a:pathLst>
                <a:path w="48" h="47">
                  <a:moveTo>
                    <a:pt x="25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7"/>
                    <a:pt x="25" y="47"/>
                  </a:cubicBezTo>
                  <a:cubicBezTo>
                    <a:pt x="37" y="47"/>
                    <a:pt x="48" y="37"/>
                    <a:pt x="48" y="24"/>
                  </a:cubicBezTo>
                  <a:cubicBezTo>
                    <a:pt x="48" y="10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76" name="Group 538"/>
          <p:cNvGrpSpPr>
            <a:grpSpLocks/>
          </p:cNvGrpSpPr>
          <p:nvPr/>
        </p:nvGrpSpPr>
        <p:grpSpPr bwMode="auto">
          <a:xfrm>
            <a:off x="1651000" y="1768475"/>
            <a:ext cx="82550" cy="76200"/>
            <a:chOff x="1174" y="1268"/>
            <a:chExt cx="48" cy="48"/>
          </a:xfrm>
        </p:grpSpPr>
        <p:sp>
          <p:nvSpPr>
            <p:cNvPr id="12827" name="Oval 539"/>
            <p:cNvSpPr>
              <a:spLocks noChangeArrowheads="1"/>
            </p:cNvSpPr>
            <p:nvPr/>
          </p:nvSpPr>
          <p:spPr bwMode="auto">
            <a:xfrm>
              <a:off x="1174" y="1268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28" name="Freeform 540"/>
            <p:cNvSpPr>
              <a:spLocks/>
            </p:cNvSpPr>
            <p:nvPr/>
          </p:nvSpPr>
          <p:spPr bwMode="auto">
            <a:xfrm>
              <a:off x="1174" y="1268"/>
              <a:ext cx="48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8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3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79" name="Group 541"/>
          <p:cNvGrpSpPr>
            <a:grpSpLocks/>
          </p:cNvGrpSpPr>
          <p:nvPr/>
        </p:nvGrpSpPr>
        <p:grpSpPr bwMode="auto">
          <a:xfrm>
            <a:off x="1674813" y="2022475"/>
            <a:ext cx="84137" cy="74613"/>
            <a:chOff x="1188" y="1428"/>
            <a:chExt cx="49" cy="47"/>
          </a:xfrm>
        </p:grpSpPr>
        <p:sp>
          <p:nvSpPr>
            <p:cNvPr id="12830" name="Oval 542"/>
            <p:cNvSpPr>
              <a:spLocks noChangeArrowheads="1"/>
            </p:cNvSpPr>
            <p:nvPr/>
          </p:nvSpPr>
          <p:spPr bwMode="auto">
            <a:xfrm>
              <a:off x="1188" y="1428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31" name="Oval 543"/>
            <p:cNvSpPr>
              <a:spLocks noChangeArrowheads="1"/>
            </p:cNvSpPr>
            <p:nvPr/>
          </p:nvSpPr>
          <p:spPr bwMode="auto">
            <a:xfrm>
              <a:off x="1188" y="1428"/>
              <a:ext cx="49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82" name="Group 544"/>
          <p:cNvGrpSpPr>
            <a:grpSpLocks/>
          </p:cNvGrpSpPr>
          <p:nvPr/>
        </p:nvGrpSpPr>
        <p:grpSpPr bwMode="auto">
          <a:xfrm>
            <a:off x="1701800" y="1663700"/>
            <a:ext cx="84138" cy="77788"/>
            <a:chOff x="1204" y="1202"/>
            <a:chExt cx="49" cy="49"/>
          </a:xfrm>
        </p:grpSpPr>
        <p:sp>
          <p:nvSpPr>
            <p:cNvPr id="12833" name="Oval 545"/>
            <p:cNvSpPr>
              <a:spLocks noChangeArrowheads="1"/>
            </p:cNvSpPr>
            <p:nvPr/>
          </p:nvSpPr>
          <p:spPr bwMode="auto">
            <a:xfrm>
              <a:off x="1204" y="1202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34" name="Oval 546"/>
            <p:cNvSpPr>
              <a:spLocks noChangeArrowheads="1"/>
            </p:cNvSpPr>
            <p:nvPr/>
          </p:nvSpPr>
          <p:spPr bwMode="auto">
            <a:xfrm>
              <a:off x="1204" y="1202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85" name="Group 547"/>
          <p:cNvGrpSpPr>
            <a:grpSpLocks/>
          </p:cNvGrpSpPr>
          <p:nvPr/>
        </p:nvGrpSpPr>
        <p:grpSpPr bwMode="auto">
          <a:xfrm>
            <a:off x="1730375" y="1649413"/>
            <a:ext cx="84138" cy="76200"/>
            <a:chOff x="1220" y="1193"/>
            <a:chExt cx="49" cy="48"/>
          </a:xfrm>
        </p:grpSpPr>
        <p:sp>
          <p:nvSpPr>
            <p:cNvPr id="12836" name="Oval 548"/>
            <p:cNvSpPr>
              <a:spLocks noChangeArrowheads="1"/>
            </p:cNvSpPr>
            <p:nvPr/>
          </p:nvSpPr>
          <p:spPr bwMode="auto">
            <a:xfrm>
              <a:off x="1220" y="1193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37" name="Freeform 549"/>
            <p:cNvSpPr>
              <a:spLocks/>
            </p:cNvSpPr>
            <p:nvPr/>
          </p:nvSpPr>
          <p:spPr bwMode="auto">
            <a:xfrm>
              <a:off x="1220" y="1193"/>
              <a:ext cx="49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8"/>
                </a:cxn>
                <a:cxn ang="0">
                  <a:pos x="49" y="25"/>
                </a:cxn>
                <a:cxn ang="0">
                  <a:pos x="24" y="0"/>
                </a:cxn>
              </a:cxnLst>
              <a:rect l="0" t="0" r="r" b="b"/>
              <a:pathLst>
                <a:path w="49" h="48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9" y="37"/>
                    <a:pt x="49" y="25"/>
                  </a:cubicBezTo>
                  <a:cubicBezTo>
                    <a:pt x="49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88" name="Group 550"/>
          <p:cNvGrpSpPr>
            <a:grpSpLocks/>
          </p:cNvGrpSpPr>
          <p:nvPr/>
        </p:nvGrpSpPr>
        <p:grpSpPr bwMode="auto">
          <a:xfrm>
            <a:off x="1755775" y="2117725"/>
            <a:ext cx="82550" cy="76200"/>
            <a:chOff x="1235" y="1488"/>
            <a:chExt cx="48" cy="48"/>
          </a:xfrm>
        </p:grpSpPr>
        <p:sp>
          <p:nvSpPr>
            <p:cNvPr id="12839" name="Oval 551"/>
            <p:cNvSpPr>
              <a:spLocks noChangeArrowheads="1"/>
            </p:cNvSpPr>
            <p:nvPr/>
          </p:nvSpPr>
          <p:spPr bwMode="auto">
            <a:xfrm>
              <a:off x="1235" y="1488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40" name="Oval 552"/>
            <p:cNvSpPr>
              <a:spLocks noChangeArrowheads="1"/>
            </p:cNvSpPr>
            <p:nvPr/>
          </p:nvSpPr>
          <p:spPr bwMode="auto">
            <a:xfrm>
              <a:off x="1235" y="1488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91" name="Group 553"/>
          <p:cNvGrpSpPr>
            <a:grpSpLocks/>
          </p:cNvGrpSpPr>
          <p:nvPr/>
        </p:nvGrpSpPr>
        <p:grpSpPr bwMode="auto">
          <a:xfrm>
            <a:off x="1782763" y="2022475"/>
            <a:ext cx="84137" cy="74613"/>
            <a:chOff x="1251" y="1428"/>
            <a:chExt cx="49" cy="47"/>
          </a:xfrm>
        </p:grpSpPr>
        <p:sp>
          <p:nvSpPr>
            <p:cNvPr id="12842" name="Oval 554"/>
            <p:cNvSpPr>
              <a:spLocks noChangeArrowheads="1"/>
            </p:cNvSpPr>
            <p:nvPr/>
          </p:nvSpPr>
          <p:spPr bwMode="auto">
            <a:xfrm>
              <a:off x="1251" y="1428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43" name="Oval 555"/>
            <p:cNvSpPr>
              <a:spLocks noChangeArrowheads="1"/>
            </p:cNvSpPr>
            <p:nvPr/>
          </p:nvSpPr>
          <p:spPr bwMode="auto">
            <a:xfrm>
              <a:off x="1251" y="1428"/>
              <a:ext cx="49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94" name="Group 556"/>
          <p:cNvGrpSpPr>
            <a:grpSpLocks/>
          </p:cNvGrpSpPr>
          <p:nvPr/>
        </p:nvGrpSpPr>
        <p:grpSpPr bwMode="auto">
          <a:xfrm>
            <a:off x="1806575" y="1550988"/>
            <a:ext cx="85725" cy="74612"/>
            <a:chOff x="1265" y="1131"/>
            <a:chExt cx="49" cy="47"/>
          </a:xfrm>
        </p:grpSpPr>
        <p:sp>
          <p:nvSpPr>
            <p:cNvPr id="12845" name="Oval 557"/>
            <p:cNvSpPr>
              <a:spLocks noChangeArrowheads="1"/>
            </p:cNvSpPr>
            <p:nvPr/>
          </p:nvSpPr>
          <p:spPr bwMode="auto">
            <a:xfrm>
              <a:off x="1265" y="1131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46" name="Freeform 558"/>
            <p:cNvSpPr>
              <a:spLocks/>
            </p:cNvSpPr>
            <p:nvPr/>
          </p:nvSpPr>
          <p:spPr bwMode="auto">
            <a:xfrm>
              <a:off x="1265" y="1131"/>
              <a:ext cx="49" cy="4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7"/>
                </a:cxn>
                <a:cxn ang="0">
                  <a:pos x="49" y="24"/>
                </a:cxn>
                <a:cxn ang="0">
                  <a:pos x="25" y="0"/>
                </a:cxn>
              </a:cxnLst>
              <a:rect l="0" t="0" r="r" b="b"/>
              <a:pathLst>
                <a:path w="49" h="47">
                  <a:moveTo>
                    <a:pt x="25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6"/>
                    <a:pt x="11" y="47"/>
                    <a:pt x="25" y="47"/>
                  </a:cubicBezTo>
                  <a:cubicBezTo>
                    <a:pt x="38" y="47"/>
                    <a:pt x="49" y="36"/>
                    <a:pt x="49" y="24"/>
                  </a:cubicBezTo>
                  <a:cubicBezTo>
                    <a:pt x="49" y="10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397" name="Group 559"/>
          <p:cNvGrpSpPr>
            <a:grpSpLocks/>
          </p:cNvGrpSpPr>
          <p:nvPr/>
        </p:nvGrpSpPr>
        <p:grpSpPr bwMode="auto">
          <a:xfrm>
            <a:off x="1836738" y="1897063"/>
            <a:ext cx="82550" cy="77787"/>
            <a:chOff x="1282" y="1349"/>
            <a:chExt cx="48" cy="49"/>
          </a:xfrm>
        </p:grpSpPr>
        <p:sp>
          <p:nvSpPr>
            <p:cNvPr id="12848" name="Oval 560"/>
            <p:cNvSpPr>
              <a:spLocks noChangeArrowheads="1"/>
            </p:cNvSpPr>
            <p:nvPr/>
          </p:nvSpPr>
          <p:spPr bwMode="auto">
            <a:xfrm>
              <a:off x="1282" y="1349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49" name="Oval 561"/>
            <p:cNvSpPr>
              <a:spLocks noChangeArrowheads="1"/>
            </p:cNvSpPr>
            <p:nvPr/>
          </p:nvSpPr>
          <p:spPr bwMode="auto">
            <a:xfrm>
              <a:off x="1282" y="1349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00" name="Group 562"/>
          <p:cNvGrpSpPr>
            <a:grpSpLocks/>
          </p:cNvGrpSpPr>
          <p:nvPr/>
        </p:nvGrpSpPr>
        <p:grpSpPr bwMode="auto">
          <a:xfrm>
            <a:off x="1862138" y="2338388"/>
            <a:ext cx="82550" cy="76200"/>
            <a:chOff x="1297" y="1627"/>
            <a:chExt cx="48" cy="48"/>
          </a:xfrm>
        </p:grpSpPr>
        <p:sp>
          <p:nvSpPr>
            <p:cNvPr id="12851" name="Oval 563"/>
            <p:cNvSpPr>
              <a:spLocks noChangeArrowheads="1"/>
            </p:cNvSpPr>
            <p:nvPr/>
          </p:nvSpPr>
          <p:spPr bwMode="auto">
            <a:xfrm>
              <a:off x="1297" y="162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52" name="Oval 564"/>
            <p:cNvSpPr>
              <a:spLocks noChangeArrowheads="1"/>
            </p:cNvSpPr>
            <p:nvPr/>
          </p:nvSpPr>
          <p:spPr bwMode="auto">
            <a:xfrm>
              <a:off x="1297" y="162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03" name="Group 565"/>
          <p:cNvGrpSpPr>
            <a:grpSpLocks/>
          </p:cNvGrpSpPr>
          <p:nvPr/>
        </p:nvGrpSpPr>
        <p:grpSpPr bwMode="auto">
          <a:xfrm>
            <a:off x="1887538" y="1965325"/>
            <a:ext cx="84137" cy="76200"/>
            <a:chOff x="1312" y="1392"/>
            <a:chExt cx="49" cy="48"/>
          </a:xfrm>
        </p:grpSpPr>
        <p:sp>
          <p:nvSpPr>
            <p:cNvPr id="12854" name="Oval 566"/>
            <p:cNvSpPr>
              <a:spLocks noChangeArrowheads="1"/>
            </p:cNvSpPr>
            <p:nvPr/>
          </p:nvSpPr>
          <p:spPr bwMode="auto">
            <a:xfrm>
              <a:off x="1312" y="1392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55" name="Oval 567"/>
            <p:cNvSpPr>
              <a:spLocks noChangeArrowheads="1"/>
            </p:cNvSpPr>
            <p:nvPr/>
          </p:nvSpPr>
          <p:spPr bwMode="auto">
            <a:xfrm>
              <a:off x="1312" y="1392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06" name="Group 568"/>
          <p:cNvGrpSpPr>
            <a:grpSpLocks/>
          </p:cNvGrpSpPr>
          <p:nvPr/>
        </p:nvGrpSpPr>
        <p:grpSpPr bwMode="auto">
          <a:xfrm>
            <a:off x="1916113" y="1735138"/>
            <a:ext cx="84137" cy="76200"/>
            <a:chOff x="1328" y="1247"/>
            <a:chExt cx="49" cy="48"/>
          </a:xfrm>
        </p:grpSpPr>
        <p:sp>
          <p:nvSpPr>
            <p:cNvPr id="12857" name="Oval 569"/>
            <p:cNvSpPr>
              <a:spLocks noChangeArrowheads="1"/>
            </p:cNvSpPr>
            <p:nvPr/>
          </p:nvSpPr>
          <p:spPr bwMode="auto">
            <a:xfrm>
              <a:off x="1328" y="1247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58" name="Oval 570"/>
            <p:cNvSpPr>
              <a:spLocks noChangeArrowheads="1"/>
            </p:cNvSpPr>
            <p:nvPr/>
          </p:nvSpPr>
          <p:spPr bwMode="auto">
            <a:xfrm>
              <a:off x="1328" y="1247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09" name="Group 571"/>
          <p:cNvGrpSpPr>
            <a:grpSpLocks/>
          </p:cNvGrpSpPr>
          <p:nvPr/>
        </p:nvGrpSpPr>
        <p:grpSpPr bwMode="auto">
          <a:xfrm>
            <a:off x="1941513" y="1903413"/>
            <a:ext cx="82550" cy="77787"/>
            <a:chOff x="1343" y="1353"/>
            <a:chExt cx="48" cy="49"/>
          </a:xfrm>
        </p:grpSpPr>
        <p:sp>
          <p:nvSpPr>
            <p:cNvPr id="12860" name="Oval 572"/>
            <p:cNvSpPr>
              <a:spLocks noChangeArrowheads="1"/>
            </p:cNvSpPr>
            <p:nvPr/>
          </p:nvSpPr>
          <p:spPr bwMode="auto">
            <a:xfrm>
              <a:off x="1343" y="135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61" name="Oval 573"/>
            <p:cNvSpPr>
              <a:spLocks noChangeArrowheads="1"/>
            </p:cNvSpPr>
            <p:nvPr/>
          </p:nvSpPr>
          <p:spPr bwMode="auto">
            <a:xfrm>
              <a:off x="1343" y="1353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12" name="Group 574"/>
          <p:cNvGrpSpPr>
            <a:grpSpLocks/>
          </p:cNvGrpSpPr>
          <p:nvPr/>
        </p:nvGrpSpPr>
        <p:grpSpPr bwMode="auto">
          <a:xfrm>
            <a:off x="1970088" y="2084388"/>
            <a:ext cx="82550" cy="76200"/>
            <a:chOff x="1360" y="1467"/>
            <a:chExt cx="48" cy="48"/>
          </a:xfrm>
        </p:grpSpPr>
        <p:sp>
          <p:nvSpPr>
            <p:cNvPr id="12863" name="Oval 575"/>
            <p:cNvSpPr>
              <a:spLocks noChangeArrowheads="1"/>
            </p:cNvSpPr>
            <p:nvPr/>
          </p:nvSpPr>
          <p:spPr bwMode="auto">
            <a:xfrm>
              <a:off x="1360" y="146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64" name="Oval 576"/>
            <p:cNvSpPr>
              <a:spLocks noChangeArrowheads="1"/>
            </p:cNvSpPr>
            <p:nvPr/>
          </p:nvSpPr>
          <p:spPr bwMode="auto">
            <a:xfrm>
              <a:off x="1360" y="146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15" name="Group 577"/>
          <p:cNvGrpSpPr>
            <a:grpSpLocks/>
          </p:cNvGrpSpPr>
          <p:nvPr/>
        </p:nvGrpSpPr>
        <p:grpSpPr bwMode="auto">
          <a:xfrm>
            <a:off x="1995488" y="2141538"/>
            <a:ext cx="84137" cy="76200"/>
            <a:chOff x="1374" y="1503"/>
            <a:chExt cx="49" cy="48"/>
          </a:xfrm>
        </p:grpSpPr>
        <p:sp>
          <p:nvSpPr>
            <p:cNvPr id="12866" name="Oval 578"/>
            <p:cNvSpPr>
              <a:spLocks noChangeArrowheads="1"/>
            </p:cNvSpPr>
            <p:nvPr/>
          </p:nvSpPr>
          <p:spPr bwMode="auto">
            <a:xfrm>
              <a:off x="1374" y="1503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67" name="Freeform 579"/>
            <p:cNvSpPr>
              <a:spLocks/>
            </p:cNvSpPr>
            <p:nvPr/>
          </p:nvSpPr>
          <p:spPr bwMode="auto">
            <a:xfrm>
              <a:off x="1374" y="1503"/>
              <a:ext cx="49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9" y="23"/>
                </a:cxn>
                <a:cxn ang="0">
                  <a:pos x="24" y="0"/>
                </a:cxn>
              </a:cxnLst>
              <a:rect l="0" t="0" r="r" b="b"/>
              <a:pathLst>
                <a:path w="49" h="48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9" y="37"/>
                    <a:pt x="49" y="23"/>
                  </a:cubicBezTo>
                  <a:cubicBezTo>
                    <a:pt x="49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18" name="Group 580"/>
          <p:cNvGrpSpPr>
            <a:grpSpLocks/>
          </p:cNvGrpSpPr>
          <p:nvPr/>
        </p:nvGrpSpPr>
        <p:grpSpPr bwMode="auto">
          <a:xfrm>
            <a:off x="2022475" y="1998663"/>
            <a:ext cx="82550" cy="77787"/>
            <a:chOff x="1390" y="1413"/>
            <a:chExt cx="48" cy="49"/>
          </a:xfrm>
        </p:grpSpPr>
        <p:sp>
          <p:nvSpPr>
            <p:cNvPr id="12869" name="Oval 581"/>
            <p:cNvSpPr>
              <a:spLocks noChangeArrowheads="1"/>
            </p:cNvSpPr>
            <p:nvPr/>
          </p:nvSpPr>
          <p:spPr bwMode="auto">
            <a:xfrm>
              <a:off x="1390" y="141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70" name="Oval 582"/>
            <p:cNvSpPr>
              <a:spLocks noChangeArrowheads="1"/>
            </p:cNvSpPr>
            <p:nvPr/>
          </p:nvSpPr>
          <p:spPr bwMode="auto">
            <a:xfrm>
              <a:off x="1390" y="1413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21" name="Group 583"/>
          <p:cNvGrpSpPr>
            <a:grpSpLocks/>
          </p:cNvGrpSpPr>
          <p:nvPr/>
        </p:nvGrpSpPr>
        <p:grpSpPr bwMode="auto">
          <a:xfrm>
            <a:off x="2047875" y="2044700"/>
            <a:ext cx="82550" cy="76200"/>
            <a:chOff x="1405" y="1442"/>
            <a:chExt cx="48" cy="48"/>
          </a:xfrm>
        </p:grpSpPr>
        <p:sp>
          <p:nvSpPr>
            <p:cNvPr id="12872" name="Oval 584"/>
            <p:cNvSpPr>
              <a:spLocks noChangeArrowheads="1"/>
            </p:cNvSpPr>
            <p:nvPr/>
          </p:nvSpPr>
          <p:spPr bwMode="auto">
            <a:xfrm>
              <a:off x="1405" y="144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73" name="Freeform 585"/>
            <p:cNvSpPr>
              <a:spLocks/>
            </p:cNvSpPr>
            <p:nvPr/>
          </p:nvSpPr>
          <p:spPr bwMode="auto">
            <a:xfrm>
              <a:off x="1405" y="1442"/>
              <a:ext cx="48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3" y="48"/>
                </a:cxn>
                <a:cxn ang="0">
                  <a:pos x="48" y="23"/>
                </a:cxn>
                <a:cxn ang="0">
                  <a:pos x="23" y="0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3" y="48"/>
                  </a:cubicBezTo>
                  <a:cubicBezTo>
                    <a:pt x="37" y="48"/>
                    <a:pt x="48" y="37"/>
                    <a:pt x="48" y="23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24" name="Group 586"/>
          <p:cNvGrpSpPr>
            <a:grpSpLocks/>
          </p:cNvGrpSpPr>
          <p:nvPr/>
        </p:nvGrpSpPr>
        <p:grpSpPr bwMode="auto">
          <a:xfrm>
            <a:off x="2074863" y="2054225"/>
            <a:ext cx="82550" cy="74613"/>
            <a:chOff x="1421" y="1448"/>
            <a:chExt cx="48" cy="47"/>
          </a:xfrm>
        </p:grpSpPr>
        <p:sp>
          <p:nvSpPr>
            <p:cNvPr id="12875" name="Oval 587"/>
            <p:cNvSpPr>
              <a:spLocks noChangeArrowheads="1"/>
            </p:cNvSpPr>
            <p:nvPr/>
          </p:nvSpPr>
          <p:spPr bwMode="auto">
            <a:xfrm>
              <a:off x="1421" y="1448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76" name="Oval 588"/>
            <p:cNvSpPr>
              <a:spLocks noChangeArrowheads="1"/>
            </p:cNvSpPr>
            <p:nvPr/>
          </p:nvSpPr>
          <p:spPr bwMode="auto">
            <a:xfrm>
              <a:off x="1421" y="1448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27" name="Group 589"/>
          <p:cNvGrpSpPr>
            <a:grpSpLocks/>
          </p:cNvGrpSpPr>
          <p:nvPr/>
        </p:nvGrpSpPr>
        <p:grpSpPr bwMode="auto">
          <a:xfrm>
            <a:off x="2100263" y="2351088"/>
            <a:ext cx="84137" cy="76200"/>
            <a:chOff x="1435" y="1635"/>
            <a:chExt cx="49" cy="48"/>
          </a:xfrm>
        </p:grpSpPr>
        <p:sp>
          <p:nvSpPr>
            <p:cNvPr id="12878" name="Oval 590"/>
            <p:cNvSpPr>
              <a:spLocks noChangeArrowheads="1"/>
            </p:cNvSpPr>
            <p:nvPr/>
          </p:nvSpPr>
          <p:spPr bwMode="auto">
            <a:xfrm>
              <a:off x="1435" y="1635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79" name="Oval 591"/>
            <p:cNvSpPr>
              <a:spLocks noChangeArrowheads="1"/>
            </p:cNvSpPr>
            <p:nvPr/>
          </p:nvSpPr>
          <p:spPr bwMode="auto">
            <a:xfrm>
              <a:off x="1435" y="1635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30" name="Group 592"/>
          <p:cNvGrpSpPr>
            <a:grpSpLocks/>
          </p:cNvGrpSpPr>
          <p:nvPr/>
        </p:nvGrpSpPr>
        <p:grpSpPr bwMode="auto">
          <a:xfrm>
            <a:off x="2127250" y="2116138"/>
            <a:ext cx="84138" cy="76200"/>
            <a:chOff x="1451" y="1487"/>
            <a:chExt cx="49" cy="48"/>
          </a:xfrm>
        </p:grpSpPr>
        <p:sp>
          <p:nvSpPr>
            <p:cNvPr id="12881" name="Oval 593"/>
            <p:cNvSpPr>
              <a:spLocks noChangeArrowheads="1"/>
            </p:cNvSpPr>
            <p:nvPr/>
          </p:nvSpPr>
          <p:spPr bwMode="auto">
            <a:xfrm>
              <a:off x="1451" y="1487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82" name="Oval 594"/>
            <p:cNvSpPr>
              <a:spLocks noChangeArrowheads="1"/>
            </p:cNvSpPr>
            <p:nvPr/>
          </p:nvSpPr>
          <p:spPr bwMode="auto">
            <a:xfrm>
              <a:off x="1451" y="1487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33" name="Group 595"/>
          <p:cNvGrpSpPr>
            <a:grpSpLocks/>
          </p:cNvGrpSpPr>
          <p:nvPr/>
        </p:nvGrpSpPr>
        <p:grpSpPr bwMode="auto">
          <a:xfrm>
            <a:off x="2155825" y="1603375"/>
            <a:ext cx="82550" cy="76200"/>
            <a:chOff x="1468" y="1164"/>
            <a:chExt cx="48" cy="48"/>
          </a:xfrm>
        </p:grpSpPr>
        <p:sp>
          <p:nvSpPr>
            <p:cNvPr id="12884" name="Oval 596"/>
            <p:cNvSpPr>
              <a:spLocks noChangeArrowheads="1"/>
            </p:cNvSpPr>
            <p:nvPr/>
          </p:nvSpPr>
          <p:spPr bwMode="auto">
            <a:xfrm>
              <a:off x="1468" y="1164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85" name="Freeform 597"/>
            <p:cNvSpPr>
              <a:spLocks/>
            </p:cNvSpPr>
            <p:nvPr/>
          </p:nvSpPr>
          <p:spPr bwMode="auto">
            <a:xfrm>
              <a:off x="1468" y="1164"/>
              <a:ext cx="48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3" y="48"/>
                </a:cxn>
                <a:cxn ang="0">
                  <a:pos x="48" y="23"/>
                </a:cxn>
                <a:cxn ang="0">
                  <a:pos x="23" y="0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7"/>
                    <a:pt x="11" y="48"/>
                    <a:pt x="23" y="48"/>
                  </a:cubicBezTo>
                  <a:cubicBezTo>
                    <a:pt x="37" y="48"/>
                    <a:pt x="48" y="37"/>
                    <a:pt x="48" y="23"/>
                  </a:cubicBezTo>
                  <a:cubicBezTo>
                    <a:pt x="48" y="10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36" name="Group 598"/>
          <p:cNvGrpSpPr>
            <a:grpSpLocks/>
          </p:cNvGrpSpPr>
          <p:nvPr/>
        </p:nvGrpSpPr>
        <p:grpSpPr bwMode="auto">
          <a:xfrm>
            <a:off x="2182813" y="1782763"/>
            <a:ext cx="82550" cy="76200"/>
            <a:chOff x="1483" y="1277"/>
            <a:chExt cx="48" cy="48"/>
          </a:xfrm>
        </p:grpSpPr>
        <p:sp>
          <p:nvSpPr>
            <p:cNvPr id="12887" name="Oval 599"/>
            <p:cNvSpPr>
              <a:spLocks noChangeArrowheads="1"/>
            </p:cNvSpPr>
            <p:nvPr/>
          </p:nvSpPr>
          <p:spPr bwMode="auto">
            <a:xfrm>
              <a:off x="1483" y="127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88" name="Oval 600"/>
            <p:cNvSpPr>
              <a:spLocks noChangeArrowheads="1"/>
            </p:cNvSpPr>
            <p:nvPr/>
          </p:nvSpPr>
          <p:spPr bwMode="auto">
            <a:xfrm>
              <a:off x="1483" y="127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39" name="Group 601"/>
          <p:cNvGrpSpPr>
            <a:grpSpLocks/>
          </p:cNvGrpSpPr>
          <p:nvPr/>
        </p:nvGrpSpPr>
        <p:grpSpPr bwMode="auto">
          <a:xfrm>
            <a:off x="2208213" y="1714500"/>
            <a:ext cx="82550" cy="76200"/>
            <a:chOff x="1498" y="1234"/>
            <a:chExt cx="48" cy="48"/>
          </a:xfrm>
        </p:grpSpPr>
        <p:sp>
          <p:nvSpPr>
            <p:cNvPr id="12890" name="Oval 602"/>
            <p:cNvSpPr>
              <a:spLocks noChangeArrowheads="1"/>
            </p:cNvSpPr>
            <p:nvPr/>
          </p:nvSpPr>
          <p:spPr bwMode="auto">
            <a:xfrm>
              <a:off x="1498" y="1234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91" name="Freeform 603"/>
            <p:cNvSpPr>
              <a:spLocks/>
            </p:cNvSpPr>
            <p:nvPr/>
          </p:nvSpPr>
          <p:spPr bwMode="auto">
            <a:xfrm>
              <a:off x="1498" y="1234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8"/>
                </a:cxn>
                <a:cxn ang="0">
                  <a:pos x="48" y="25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8" y="37"/>
                    <a:pt x="48" y="25"/>
                  </a:cubicBezTo>
                  <a:cubicBezTo>
                    <a:pt x="48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42" name="Group 604"/>
          <p:cNvGrpSpPr>
            <a:grpSpLocks/>
          </p:cNvGrpSpPr>
          <p:nvPr/>
        </p:nvGrpSpPr>
        <p:grpSpPr bwMode="auto">
          <a:xfrm>
            <a:off x="2233613" y="1981200"/>
            <a:ext cx="82550" cy="74613"/>
            <a:chOff x="1513" y="1402"/>
            <a:chExt cx="48" cy="47"/>
          </a:xfrm>
        </p:grpSpPr>
        <p:sp>
          <p:nvSpPr>
            <p:cNvPr id="12893" name="Oval 605"/>
            <p:cNvSpPr>
              <a:spLocks noChangeArrowheads="1"/>
            </p:cNvSpPr>
            <p:nvPr/>
          </p:nvSpPr>
          <p:spPr bwMode="auto">
            <a:xfrm>
              <a:off x="1513" y="1402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94" name="Oval 606"/>
            <p:cNvSpPr>
              <a:spLocks noChangeArrowheads="1"/>
            </p:cNvSpPr>
            <p:nvPr/>
          </p:nvSpPr>
          <p:spPr bwMode="auto">
            <a:xfrm>
              <a:off x="1513" y="1402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45" name="Group 607"/>
          <p:cNvGrpSpPr>
            <a:grpSpLocks/>
          </p:cNvGrpSpPr>
          <p:nvPr/>
        </p:nvGrpSpPr>
        <p:grpSpPr bwMode="auto">
          <a:xfrm>
            <a:off x="2260600" y="2046288"/>
            <a:ext cx="82550" cy="74612"/>
            <a:chOff x="1529" y="1443"/>
            <a:chExt cx="48" cy="47"/>
          </a:xfrm>
        </p:grpSpPr>
        <p:sp>
          <p:nvSpPr>
            <p:cNvPr id="12896" name="Oval 608"/>
            <p:cNvSpPr>
              <a:spLocks noChangeArrowheads="1"/>
            </p:cNvSpPr>
            <p:nvPr/>
          </p:nvSpPr>
          <p:spPr bwMode="auto">
            <a:xfrm>
              <a:off x="1529" y="1443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97" name="Freeform 609"/>
            <p:cNvSpPr>
              <a:spLocks/>
            </p:cNvSpPr>
            <p:nvPr/>
          </p:nvSpPr>
          <p:spPr bwMode="auto">
            <a:xfrm>
              <a:off x="1529" y="1443"/>
              <a:ext cx="48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7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7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3" y="47"/>
                  </a:cubicBezTo>
                  <a:cubicBezTo>
                    <a:pt x="37" y="47"/>
                    <a:pt x="48" y="37"/>
                    <a:pt x="48" y="24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48" name="Group 610"/>
          <p:cNvGrpSpPr>
            <a:grpSpLocks/>
          </p:cNvGrpSpPr>
          <p:nvPr/>
        </p:nvGrpSpPr>
        <p:grpSpPr bwMode="auto">
          <a:xfrm>
            <a:off x="2286000" y="1992313"/>
            <a:ext cx="84138" cy="77787"/>
            <a:chOff x="1543" y="1409"/>
            <a:chExt cx="49" cy="49"/>
          </a:xfrm>
        </p:grpSpPr>
        <p:sp>
          <p:nvSpPr>
            <p:cNvPr id="12899" name="Oval 611"/>
            <p:cNvSpPr>
              <a:spLocks noChangeArrowheads="1"/>
            </p:cNvSpPr>
            <p:nvPr/>
          </p:nvSpPr>
          <p:spPr bwMode="auto">
            <a:xfrm>
              <a:off x="1543" y="1409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0" name="Oval 612"/>
            <p:cNvSpPr>
              <a:spLocks noChangeArrowheads="1"/>
            </p:cNvSpPr>
            <p:nvPr/>
          </p:nvSpPr>
          <p:spPr bwMode="auto">
            <a:xfrm>
              <a:off x="1543" y="1409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51" name="Group 613"/>
          <p:cNvGrpSpPr>
            <a:grpSpLocks/>
          </p:cNvGrpSpPr>
          <p:nvPr/>
        </p:nvGrpSpPr>
        <p:grpSpPr bwMode="auto">
          <a:xfrm>
            <a:off x="2312988" y="1843088"/>
            <a:ext cx="84137" cy="74612"/>
            <a:chOff x="1559" y="1315"/>
            <a:chExt cx="49" cy="47"/>
          </a:xfrm>
        </p:grpSpPr>
        <p:sp>
          <p:nvSpPr>
            <p:cNvPr id="12902" name="Oval 614"/>
            <p:cNvSpPr>
              <a:spLocks noChangeArrowheads="1"/>
            </p:cNvSpPr>
            <p:nvPr/>
          </p:nvSpPr>
          <p:spPr bwMode="auto">
            <a:xfrm>
              <a:off x="1559" y="1315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3" name="Oval 615"/>
            <p:cNvSpPr>
              <a:spLocks noChangeArrowheads="1"/>
            </p:cNvSpPr>
            <p:nvPr/>
          </p:nvSpPr>
          <p:spPr bwMode="auto">
            <a:xfrm>
              <a:off x="1559" y="1315"/>
              <a:ext cx="49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54" name="Group 616"/>
          <p:cNvGrpSpPr>
            <a:grpSpLocks/>
          </p:cNvGrpSpPr>
          <p:nvPr/>
        </p:nvGrpSpPr>
        <p:grpSpPr bwMode="auto">
          <a:xfrm>
            <a:off x="2338388" y="2279650"/>
            <a:ext cx="82550" cy="76200"/>
            <a:chOff x="1574" y="1590"/>
            <a:chExt cx="48" cy="48"/>
          </a:xfrm>
        </p:grpSpPr>
        <p:sp>
          <p:nvSpPr>
            <p:cNvPr id="12905" name="Oval 617"/>
            <p:cNvSpPr>
              <a:spLocks noChangeArrowheads="1"/>
            </p:cNvSpPr>
            <p:nvPr/>
          </p:nvSpPr>
          <p:spPr bwMode="auto">
            <a:xfrm>
              <a:off x="1574" y="1590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6" name="Oval 618"/>
            <p:cNvSpPr>
              <a:spLocks noChangeArrowheads="1"/>
            </p:cNvSpPr>
            <p:nvPr/>
          </p:nvSpPr>
          <p:spPr bwMode="auto">
            <a:xfrm>
              <a:off x="1574" y="1590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57" name="Group 619"/>
          <p:cNvGrpSpPr>
            <a:grpSpLocks/>
          </p:cNvGrpSpPr>
          <p:nvPr/>
        </p:nvGrpSpPr>
        <p:grpSpPr bwMode="auto">
          <a:xfrm>
            <a:off x="2368550" y="2120900"/>
            <a:ext cx="82550" cy="74613"/>
            <a:chOff x="1591" y="1490"/>
            <a:chExt cx="48" cy="47"/>
          </a:xfrm>
        </p:grpSpPr>
        <p:sp>
          <p:nvSpPr>
            <p:cNvPr id="12908" name="Oval 620"/>
            <p:cNvSpPr>
              <a:spLocks noChangeArrowheads="1"/>
            </p:cNvSpPr>
            <p:nvPr/>
          </p:nvSpPr>
          <p:spPr bwMode="auto">
            <a:xfrm>
              <a:off x="1591" y="1490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9" name="Freeform 621"/>
            <p:cNvSpPr>
              <a:spLocks/>
            </p:cNvSpPr>
            <p:nvPr/>
          </p:nvSpPr>
          <p:spPr bwMode="auto">
            <a:xfrm>
              <a:off x="1591" y="1490"/>
              <a:ext cx="48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7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7">
                  <a:moveTo>
                    <a:pt x="23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7"/>
                    <a:pt x="23" y="47"/>
                  </a:cubicBezTo>
                  <a:cubicBezTo>
                    <a:pt x="37" y="47"/>
                    <a:pt x="48" y="37"/>
                    <a:pt x="48" y="24"/>
                  </a:cubicBezTo>
                  <a:cubicBezTo>
                    <a:pt x="48" y="10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60" name="Group 622"/>
          <p:cNvGrpSpPr>
            <a:grpSpLocks/>
          </p:cNvGrpSpPr>
          <p:nvPr/>
        </p:nvGrpSpPr>
        <p:grpSpPr bwMode="auto">
          <a:xfrm>
            <a:off x="2393950" y="1450975"/>
            <a:ext cx="82550" cy="74613"/>
            <a:chOff x="1606" y="1068"/>
            <a:chExt cx="48" cy="47"/>
          </a:xfrm>
        </p:grpSpPr>
        <p:sp>
          <p:nvSpPr>
            <p:cNvPr id="12911" name="Oval 623"/>
            <p:cNvSpPr>
              <a:spLocks noChangeArrowheads="1"/>
            </p:cNvSpPr>
            <p:nvPr/>
          </p:nvSpPr>
          <p:spPr bwMode="auto">
            <a:xfrm>
              <a:off x="1606" y="1068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12" name="Oval 624"/>
            <p:cNvSpPr>
              <a:spLocks noChangeArrowheads="1"/>
            </p:cNvSpPr>
            <p:nvPr/>
          </p:nvSpPr>
          <p:spPr bwMode="auto">
            <a:xfrm>
              <a:off x="1606" y="1068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63" name="Group 625"/>
          <p:cNvGrpSpPr>
            <a:grpSpLocks/>
          </p:cNvGrpSpPr>
          <p:nvPr/>
        </p:nvGrpSpPr>
        <p:grpSpPr bwMode="auto">
          <a:xfrm>
            <a:off x="2419350" y="2324100"/>
            <a:ext cx="82550" cy="76200"/>
            <a:chOff x="1621" y="1618"/>
            <a:chExt cx="48" cy="48"/>
          </a:xfrm>
        </p:grpSpPr>
        <p:sp>
          <p:nvSpPr>
            <p:cNvPr id="12914" name="Oval 626"/>
            <p:cNvSpPr>
              <a:spLocks noChangeArrowheads="1"/>
            </p:cNvSpPr>
            <p:nvPr/>
          </p:nvSpPr>
          <p:spPr bwMode="auto">
            <a:xfrm>
              <a:off x="1621" y="1618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15" name="Oval 627"/>
            <p:cNvSpPr>
              <a:spLocks noChangeArrowheads="1"/>
            </p:cNvSpPr>
            <p:nvPr/>
          </p:nvSpPr>
          <p:spPr bwMode="auto">
            <a:xfrm>
              <a:off x="1621" y="1618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66" name="Group 628"/>
          <p:cNvGrpSpPr>
            <a:grpSpLocks/>
          </p:cNvGrpSpPr>
          <p:nvPr/>
        </p:nvGrpSpPr>
        <p:grpSpPr bwMode="auto">
          <a:xfrm>
            <a:off x="2446338" y="1839913"/>
            <a:ext cx="82550" cy="77787"/>
            <a:chOff x="1637" y="1313"/>
            <a:chExt cx="48" cy="49"/>
          </a:xfrm>
        </p:grpSpPr>
        <p:sp>
          <p:nvSpPr>
            <p:cNvPr id="12917" name="Oval 629"/>
            <p:cNvSpPr>
              <a:spLocks noChangeArrowheads="1"/>
            </p:cNvSpPr>
            <p:nvPr/>
          </p:nvSpPr>
          <p:spPr bwMode="auto">
            <a:xfrm>
              <a:off x="1637" y="131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18" name="Oval 630"/>
            <p:cNvSpPr>
              <a:spLocks noChangeArrowheads="1"/>
            </p:cNvSpPr>
            <p:nvPr/>
          </p:nvSpPr>
          <p:spPr bwMode="auto">
            <a:xfrm>
              <a:off x="1637" y="1313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69" name="Group 631"/>
          <p:cNvGrpSpPr>
            <a:grpSpLocks/>
          </p:cNvGrpSpPr>
          <p:nvPr/>
        </p:nvGrpSpPr>
        <p:grpSpPr bwMode="auto">
          <a:xfrm>
            <a:off x="2473325" y="1933575"/>
            <a:ext cx="82550" cy="76200"/>
            <a:chOff x="1652" y="1372"/>
            <a:chExt cx="48" cy="48"/>
          </a:xfrm>
        </p:grpSpPr>
        <p:sp>
          <p:nvSpPr>
            <p:cNvPr id="12920" name="Oval 632"/>
            <p:cNvSpPr>
              <a:spLocks noChangeArrowheads="1"/>
            </p:cNvSpPr>
            <p:nvPr/>
          </p:nvSpPr>
          <p:spPr bwMode="auto">
            <a:xfrm>
              <a:off x="1652" y="137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21" name="Oval 633"/>
            <p:cNvSpPr>
              <a:spLocks noChangeArrowheads="1"/>
            </p:cNvSpPr>
            <p:nvPr/>
          </p:nvSpPr>
          <p:spPr bwMode="auto">
            <a:xfrm>
              <a:off x="1652" y="1372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81" name="Group 634"/>
          <p:cNvGrpSpPr>
            <a:grpSpLocks/>
          </p:cNvGrpSpPr>
          <p:nvPr/>
        </p:nvGrpSpPr>
        <p:grpSpPr bwMode="auto">
          <a:xfrm>
            <a:off x="2500313" y="2344738"/>
            <a:ext cx="82550" cy="76200"/>
            <a:chOff x="1668" y="1631"/>
            <a:chExt cx="48" cy="48"/>
          </a:xfrm>
        </p:grpSpPr>
        <p:sp>
          <p:nvSpPr>
            <p:cNvPr id="12923" name="Oval 635"/>
            <p:cNvSpPr>
              <a:spLocks noChangeArrowheads="1"/>
            </p:cNvSpPr>
            <p:nvPr/>
          </p:nvSpPr>
          <p:spPr bwMode="auto">
            <a:xfrm>
              <a:off x="1668" y="163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24" name="Oval 636"/>
            <p:cNvSpPr>
              <a:spLocks noChangeArrowheads="1"/>
            </p:cNvSpPr>
            <p:nvPr/>
          </p:nvSpPr>
          <p:spPr bwMode="auto">
            <a:xfrm>
              <a:off x="1668" y="1631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482" name="Group 637"/>
          <p:cNvGrpSpPr>
            <a:grpSpLocks/>
          </p:cNvGrpSpPr>
          <p:nvPr/>
        </p:nvGrpSpPr>
        <p:grpSpPr bwMode="auto">
          <a:xfrm>
            <a:off x="2524125" y="2473325"/>
            <a:ext cx="84138" cy="77788"/>
            <a:chOff x="1682" y="1712"/>
            <a:chExt cx="49" cy="49"/>
          </a:xfrm>
        </p:grpSpPr>
        <p:sp>
          <p:nvSpPr>
            <p:cNvPr id="12926" name="Oval 638"/>
            <p:cNvSpPr>
              <a:spLocks noChangeArrowheads="1"/>
            </p:cNvSpPr>
            <p:nvPr/>
          </p:nvSpPr>
          <p:spPr bwMode="auto">
            <a:xfrm>
              <a:off x="1682" y="1712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27" name="Oval 639"/>
            <p:cNvSpPr>
              <a:spLocks noChangeArrowheads="1"/>
            </p:cNvSpPr>
            <p:nvPr/>
          </p:nvSpPr>
          <p:spPr bwMode="auto">
            <a:xfrm>
              <a:off x="1682" y="1712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506" name="Group 640"/>
          <p:cNvGrpSpPr>
            <a:grpSpLocks/>
          </p:cNvGrpSpPr>
          <p:nvPr/>
        </p:nvGrpSpPr>
        <p:grpSpPr bwMode="auto">
          <a:xfrm>
            <a:off x="2554288" y="2484438"/>
            <a:ext cx="82550" cy="76200"/>
            <a:chOff x="1699" y="1719"/>
            <a:chExt cx="48" cy="48"/>
          </a:xfrm>
        </p:grpSpPr>
        <p:sp>
          <p:nvSpPr>
            <p:cNvPr id="12929" name="Oval 641"/>
            <p:cNvSpPr>
              <a:spLocks noChangeArrowheads="1"/>
            </p:cNvSpPr>
            <p:nvPr/>
          </p:nvSpPr>
          <p:spPr bwMode="auto">
            <a:xfrm>
              <a:off x="1699" y="1719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30" name="Freeform 642"/>
            <p:cNvSpPr>
              <a:spLocks/>
            </p:cNvSpPr>
            <p:nvPr/>
          </p:nvSpPr>
          <p:spPr bwMode="auto">
            <a:xfrm>
              <a:off x="1699" y="1719"/>
              <a:ext cx="48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8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3" y="48"/>
                  </a:cubicBezTo>
                  <a:cubicBezTo>
                    <a:pt x="37" y="48"/>
                    <a:pt x="48" y="38"/>
                    <a:pt x="48" y="24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507" name="Group 643"/>
          <p:cNvGrpSpPr>
            <a:grpSpLocks/>
          </p:cNvGrpSpPr>
          <p:nvPr/>
        </p:nvGrpSpPr>
        <p:grpSpPr bwMode="auto">
          <a:xfrm>
            <a:off x="2581275" y="2327275"/>
            <a:ext cx="80963" cy="77788"/>
            <a:chOff x="1715" y="1620"/>
            <a:chExt cx="47" cy="49"/>
          </a:xfrm>
        </p:grpSpPr>
        <p:sp>
          <p:nvSpPr>
            <p:cNvPr id="12932" name="Oval 644"/>
            <p:cNvSpPr>
              <a:spLocks noChangeArrowheads="1"/>
            </p:cNvSpPr>
            <p:nvPr/>
          </p:nvSpPr>
          <p:spPr bwMode="auto">
            <a:xfrm>
              <a:off x="1715" y="1620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33" name="Oval 645"/>
            <p:cNvSpPr>
              <a:spLocks noChangeArrowheads="1"/>
            </p:cNvSpPr>
            <p:nvPr/>
          </p:nvSpPr>
          <p:spPr bwMode="auto">
            <a:xfrm>
              <a:off x="1715" y="1620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531" name="Group 646"/>
          <p:cNvGrpSpPr>
            <a:grpSpLocks/>
          </p:cNvGrpSpPr>
          <p:nvPr/>
        </p:nvGrpSpPr>
        <p:grpSpPr bwMode="auto">
          <a:xfrm>
            <a:off x="2605088" y="2097088"/>
            <a:ext cx="82550" cy="79375"/>
            <a:chOff x="1729" y="1475"/>
            <a:chExt cx="48" cy="50"/>
          </a:xfrm>
        </p:grpSpPr>
        <p:sp>
          <p:nvSpPr>
            <p:cNvPr id="12935" name="Oval 647"/>
            <p:cNvSpPr>
              <a:spLocks noChangeArrowheads="1"/>
            </p:cNvSpPr>
            <p:nvPr/>
          </p:nvSpPr>
          <p:spPr bwMode="auto">
            <a:xfrm>
              <a:off x="1729" y="1475"/>
              <a:ext cx="48" cy="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36" name="Oval 648"/>
            <p:cNvSpPr>
              <a:spLocks noChangeArrowheads="1"/>
            </p:cNvSpPr>
            <p:nvPr/>
          </p:nvSpPr>
          <p:spPr bwMode="auto">
            <a:xfrm>
              <a:off x="1729" y="1475"/>
              <a:ext cx="48" cy="5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534" name="Group 649"/>
          <p:cNvGrpSpPr>
            <a:grpSpLocks/>
          </p:cNvGrpSpPr>
          <p:nvPr/>
        </p:nvGrpSpPr>
        <p:grpSpPr bwMode="auto">
          <a:xfrm>
            <a:off x="2632075" y="2112963"/>
            <a:ext cx="82550" cy="74612"/>
            <a:chOff x="1745" y="1485"/>
            <a:chExt cx="48" cy="47"/>
          </a:xfrm>
        </p:grpSpPr>
        <p:sp>
          <p:nvSpPr>
            <p:cNvPr id="12938" name="Oval 650"/>
            <p:cNvSpPr>
              <a:spLocks noChangeArrowheads="1"/>
            </p:cNvSpPr>
            <p:nvPr/>
          </p:nvSpPr>
          <p:spPr bwMode="auto">
            <a:xfrm>
              <a:off x="1745" y="1485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39" name="Freeform 651"/>
            <p:cNvSpPr>
              <a:spLocks/>
            </p:cNvSpPr>
            <p:nvPr/>
          </p:nvSpPr>
          <p:spPr bwMode="auto">
            <a:xfrm>
              <a:off x="1745" y="1485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4"/>
                </a:cxn>
                <a:cxn ang="0">
                  <a:pos x="24" y="47"/>
                </a:cxn>
                <a:cxn ang="0">
                  <a:pos x="48" y="24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8" y="47"/>
                    <a:pt x="48" y="36"/>
                    <a:pt x="48" y="24"/>
                  </a:cubicBezTo>
                  <a:cubicBezTo>
                    <a:pt x="48" y="10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537" name="Group 652"/>
          <p:cNvGrpSpPr>
            <a:grpSpLocks/>
          </p:cNvGrpSpPr>
          <p:nvPr/>
        </p:nvGrpSpPr>
        <p:grpSpPr bwMode="auto">
          <a:xfrm>
            <a:off x="2659063" y="2189163"/>
            <a:ext cx="82550" cy="77787"/>
            <a:chOff x="1760" y="1533"/>
            <a:chExt cx="48" cy="49"/>
          </a:xfrm>
        </p:grpSpPr>
        <p:sp>
          <p:nvSpPr>
            <p:cNvPr id="12941" name="Oval 653"/>
            <p:cNvSpPr>
              <a:spLocks noChangeArrowheads="1"/>
            </p:cNvSpPr>
            <p:nvPr/>
          </p:nvSpPr>
          <p:spPr bwMode="auto">
            <a:xfrm>
              <a:off x="1760" y="153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42" name="Freeform 654"/>
            <p:cNvSpPr>
              <a:spLocks/>
            </p:cNvSpPr>
            <p:nvPr/>
          </p:nvSpPr>
          <p:spPr bwMode="auto">
            <a:xfrm>
              <a:off x="1760" y="1533"/>
              <a:ext cx="48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9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9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3" y="49"/>
                  </a:cubicBezTo>
                  <a:cubicBezTo>
                    <a:pt x="37" y="49"/>
                    <a:pt x="48" y="38"/>
                    <a:pt x="48" y="24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542" name="Group 655"/>
          <p:cNvGrpSpPr>
            <a:grpSpLocks/>
          </p:cNvGrpSpPr>
          <p:nvPr/>
        </p:nvGrpSpPr>
        <p:grpSpPr bwMode="auto">
          <a:xfrm>
            <a:off x="2687638" y="1762125"/>
            <a:ext cx="80962" cy="77788"/>
            <a:chOff x="1777" y="1264"/>
            <a:chExt cx="47" cy="49"/>
          </a:xfrm>
        </p:grpSpPr>
        <p:sp>
          <p:nvSpPr>
            <p:cNvPr id="12944" name="Oval 656"/>
            <p:cNvSpPr>
              <a:spLocks noChangeArrowheads="1"/>
            </p:cNvSpPr>
            <p:nvPr/>
          </p:nvSpPr>
          <p:spPr bwMode="auto">
            <a:xfrm>
              <a:off x="1777" y="1264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45" name="Oval 657"/>
            <p:cNvSpPr>
              <a:spLocks noChangeArrowheads="1"/>
            </p:cNvSpPr>
            <p:nvPr/>
          </p:nvSpPr>
          <p:spPr bwMode="auto">
            <a:xfrm>
              <a:off x="1777" y="1264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554" name="Group 658"/>
          <p:cNvGrpSpPr>
            <a:grpSpLocks/>
          </p:cNvGrpSpPr>
          <p:nvPr/>
        </p:nvGrpSpPr>
        <p:grpSpPr bwMode="auto">
          <a:xfrm>
            <a:off x="2711450" y="1563688"/>
            <a:ext cx="82550" cy="77787"/>
            <a:chOff x="1791" y="1139"/>
            <a:chExt cx="48" cy="49"/>
          </a:xfrm>
        </p:grpSpPr>
        <p:sp>
          <p:nvSpPr>
            <p:cNvPr id="12947" name="Oval 659"/>
            <p:cNvSpPr>
              <a:spLocks noChangeArrowheads="1"/>
            </p:cNvSpPr>
            <p:nvPr/>
          </p:nvSpPr>
          <p:spPr bwMode="auto">
            <a:xfrm>
              <a:off x="1791" y="1139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48" name="Oval 660"/>
            <p:cNvSpPr>
              <a:spLocks noChangeArrowheads="1"/>
            </p:cNvSpPr>
            <p:nvPr/>
          </p:nvSpPr>
          <p:spPr bwMode="auto">
            <a:xfrm>
              <a:off x="1791" y="1139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617" name="Group 661"/>
          <p:cNvGrpSpPr>
            <a:grpSpLocks/>
          </p:cNvGrpSpPr>
          <p:nvPr/>
        </p:nvGrpSpPr>
        <p:grpSpPr bwMode="auto">
          <a:xfrm>
            <a:off x="2740025" y="1376363"/>
            <a:ext cx="80963" cy="76200"/>
            <a:chOff x="1807" y="1021"/>
            <a:chExt cx="47" cy="48"/>
          </a:xfrm>
        </p:grpSpPr>
        <p:sp>
          <p:nvSpPr>
            <p:cNvPr id="12950" name="Oval 662"/>
            <p:cNvSpPr>
              <a:spLocks noChangeArrowheads="1"/>
            </p:cNvSpPr>
            <p:nvPr/>
          </p:nvSpPr>
          <p:spPr bwMode="auto">
            <a:xfrm>
              <a:off x="1807" y="1021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51" name="Freeform 663"/>
            <p:cNvSpPr>
              <a:spLocks/>
            </p:cNvSpPr>
            <p:nvPr/>
          </p:nvSpPr>
          <p:spPr bwMode="auto">
            <a:xfrm>
              <a:off x="1807" y="1021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7" y="23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3"/>
                  </a:cubicBezTo>
                  <a:cubicBezTo>
                    <a:pt x="47" y="11"/>
                    <a:pt x="37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288" name="Group 664"/>
          <p:cNvGrpSpPr>
            <a:grpSpLocks/>
          </p:cNvGrpSpPr>
          <p:nvPr/>
        </p:nvGrpSpPr>
        <p:grpSpPr bwMode="auto">
          <a:xfrm>
            <a:off x="2765425" y="1568450"/>
            <a:ext cx="82550" cy="77788"/>
            <a:chOff x="1822" y="1142"/>
            <a:chExt cx="48" cy="49"/>
          </a:xfrm>
        </p:grpSpPr>
        <p:sp>
          <p:nvSpPr>
            <p:cNvPr id="12953" name="Oval 665"/>
            <p:cNvSpPr>
              <a:spLocks noChangeArrowheads="1"/>
            </p:cNvSpPr>
            <p:nvPr/>
          </p:nvSpPr>
          <p:spPr bwMode="auto">
            <a:xfrm>
              <a:off x="1822" y="1142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54" name="Freeform 666"/>
            <p:cNvSpPr>
              <a:spLocks/>
            </p:cNvSpPr>
            <p:nvPr/>
          </p:nvSpPr>
          <p:spPr bwMode="auto">
            <a:xfrm>
              <a:off x="1822" y="1142"/>
              <a:ext cx="48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5"/>
                </a:cxn>
                <a:cxn ang="0">
                  <a:pos x="23" y="49"/>
                </a:cxn>
                <a:cxn ang="0">
                  <a:pos x="48" y="25"/>
                </a:cxn>
                <a:cxn ang="0">
                  <a:pos x="23" y="0"/>
                </a:cxn>
              </a:cxnLst>
              <a:rect l="0" t="0" r="r" b="b"/>
              <a:pathLst>
                <a:path w="48" h="49">
                  <a:moveTo>
                    <a:pt x="23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3" y="49"/>
                  </a:cubicBezTo>
                  <a:cubicBezTo>
                    <a:pt x="37" y="49"/>
                    <a:pt x="48" y="38"/>
                    <a:pt x="48" y="25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289" name="Group 667"/>
          <p:cNvGrpSpPr>
            <a:grpSpLocks/>
          </p:cNvGrpSpPr>
          <p:nvPr/>
        </p:nvGrpSpPr>
        <p:grpSpPr bwMode="auto">
          <a:xfrm>
            <a:off x="2790825" y="1663700"/>
            <a:ext cx="82550" cy="77788"/>
            <a:chOff x="1837" y="1202"/>
            <a:chExt cx="48" cy="49"/>
          </a:xfrm>
        </p:grpSpPr>
        <p:sp>
          <p:nvSpPr>
            <p:cNvPr id="12956" name="Oval 668"/>
            <p:cNvSpPr>
              <a:spLocks noChangeArrowheads="1"/>
            </p:cNvSpPr>
            <p:nvPr/>
          </p:nvSpPr>
          <p:spPr bwMode="auto">
            <a:xfrm>
              <a:off x="1837" y="1202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57" name="Oval 669"/>
            <p:cNvSpPr>
              <a:spLocks noChangeArrowheads="1"/>
            </p:cNvSpPr>
            <p:nvPr/>
          </p:nvSpPr>
          <p:spPr bwMode="auto">
            <a:xfrm>
              <a:off x="1837" y="1202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290" name="Group 670"/>
          <p:cNvGrpSpPr>
            <a:grpSpLocks/>
          </p:cNvGrpSpPr>
          <p:nvPr/>
        </p:nvGrpSpPr>
        <p:grpSpPr bwMode="auto">
          <a:xfrm>
            <a:off x="2820988" y="1647825"/>
            <a:ext cx="82550" cy="74613"/>
            <a:chOff x="1854" y="1192"/>
            <a:chExt cx="48" cy="47"/>
          </a:xfrm>
        </p:grpSpPr>
        <p:sp>
          <p:nvSpPr>
            <p:cNvPr id="12959" name="Oval 671"/>
            <p:cNvSpPr>
              <a:spLocks noChangeArrowheads="1"/>
            </p:cNvSpPr>
            <p:nvPr/>
          </p:nvSpPr>
          <p:spPr bwMode="auto">
            <a:xfrm>
              <a:off x="1854" y="1192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60" name="Oval 672"/>
            <p:cNvSpPr>
              <a:spLocks noChangeArrowheads="1"/>
            </p:cNvSpPr>
            <p:nvPr/>
          </p:nvSpPr>
          <p:spPr bwMode="auto">
            <a:xfrm>
              <a:off x="1854" y="1192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291" name="Group 673"/>
          <p:cNvGrpSpPr>
            <a:grpSpLocks/>
          </p:cNvGrpSpPr>
          <p:nvPr/>
        </p:nvGrpSpPr>
        <p:grpSpPr bwMode="auto">
          <a:xfrm>
            <a:off x="2844800" y="1646238"/>
            <a:ext cx="82550" cy="76200"/>
            <a:chOff x="1868" y="1191"/>
            <a:chExt cx="48" cy="48"/>
          </a:xfrm>
        </p:grpSpPr>
        <p:sp>
          <p:nvSpPr>
            <p:cNvPr id="12962" name="Oval 674"/>
            <p:cNvSpPr>
              <a:spLocks noChangeArrowheads="1"/>
            </p:cNvSpPr>
            <p:nvPr/>
          </p:nvSpPr>
          <p:spPr bwMode="auto">
            <a:xfrm>
              <a:off x="1868" y="119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63" name="Freeform 675"/>
            <p:cNvSpPr>
              <a:spLocks/>
            </p:cNvSpPr>
            <p:nvPr/>
          </p:nvSpPr>
          <p:spPr bwMode="auto">
            <a:xfrm>
              <a:off x="1868" y="1191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8" y="37"/>
                    <a:pt x="48" y="23"/>
                  </a:cubicBezTo>
                  <a:cubicBezTo>
                    <a:pt x="48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42" name="Group 676"/>
          <p:cNvGrpSpPr>
            <a:grpSpLocks/>
          </p:cNvGrpSpPr>
          <p:nvPr/>
        </p:nvGrpSpPr>
        <p:grpSpPr bwMode="auto">
          <a:xfrm>
            <a:off x="2873375" y="1930400"/>
            <a:ext cx="80963" cy="77788"/>
            <a:chOff x="1885" y="1370"/>
            <a:chExt cx="47" cy="49"/>
          </a:xfrm>
        </p:grpSpPr>
        <p:sp>
          <p:nvSpPr>
            <p:cNvPr id="12965" name="Oval 677"/>
            <p:cNvSpPr>
              <a:spLocks noChangeArrowheads="1"/>
            </p:cNvSpPr>
            <p:nvPr/>
          </p:nvSpPr>
          <p:spPr bwMode="auto">
            <a:xfrm>
              <a:off x="1885" y="1370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66" name="Oval 678"/>
            <p:cNvSpPr>
              <a:spLocks noChangeArrowheads="1"/>
            </p:cNvSpPr>
            <p:nvPr/>
          </p:nvSpPr>
          <p:spPr bwMode="auto">
            <a:xfrm>
              <a:off x="1885" y="1370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45" name="Group 679"/>
          <p:cNvGrpSpPr>
            <a:grpSpLocks/>
          </p:cNvGrpSpPr>
          <p:nvPr/>
        </p:nvGrpSpPr>
        <p:grpSpPr bwMode="auto">
          <a:xfrm>
            <a:off x="2897188" y="1562100"/>
            <a:ext cx="82550" cy="77788"/>
            <a:chOff x="1899" y="1138"/>
            <a:chExt cx="48" cy="49"/>
          </a:xfrm>
        </p:grpSpPr>
        <p:sp>
          <p:nvSpPr>
            <p:cNvPr id="12968" name="Oval 680"/>
            <p:cNvSpPr>
              <a:spLocks noChangeArrowheads="1"/>
            </p:cNvSpPr>
            <p:nvPr/>
          </p:nvSpPr>
          <p:spPr bwMode="auto">
            <a:xfrm>
              <a:off x="1899" y="1138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69" name="Oval 681"/>
            <p:cNvSpPr>
              <a:spLocks noChangeArrowheads="1"/>
            </p:cNvSpPr>
            <p:nvPr/>
          </p:nvSpPr>
          <p:spPr bwMode="auto">
            <a:xfrm>
              <a:off x="1899" y="1138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48" name="Group 682"/>
          <p:cNvGrpSpPr>
            <a:grpSpLocks/>
          </p:cNvGrpSpPr>
          <p:nvPr/>
        </p:nvGrpSpPr>
        <p:grpSpPr bwMode="auto">
          <a:xfrm>
            <a:off x="2925763" y="1522413"/>
            <a:ext cx="80962" cy="76200"/>
            <a:chOff x="1915" y="1113"/>
            <a:chExt cx="47" cy="48"/>
          </a:xfrm>
        </p:grpSpPr>
        <p:sp>
          <p:nvSpPr>
            <p:cNvPr id="12971" name="Oval 683"/>
            <p:cNvSpPr>
              <a:spLocks noChangeArrowheads="1"/>
            </p:cNvSpPr>
            <p:nvPr/>
          </p:nvSpPr>
          <p:spPr bwMode="auto">
            <a:xfrm>
              <a:off x="1915" y="1113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72" name="Oval 684"/>
            <p:cNvSpPr>
              <a:spLocks noChangeArrowheads="1"/>
            </p:cNvSpPr>
            <p:nvPr/>
          </p:nvSpPr>
          <p:spPr bwMode="auto">
            <a:xfrm>
              <a:off x="1915" y="1113"/>
              <a:ext cx="47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51" name="Group 685"/>
          <p:cNvGrpSpPr>
            <a:grpSpLocks/>
          </p:cNvGrpSpPr>
          <p:nvPr/>
        </p:nvGrpSpPr>
        <p:grpSpPr bwMode="auto">
          <a:xfrm>
            <a:off x="2951163" y="1870075"/>
            <a:ext cx="82550" cy="76200"/>
            <a:chOff x="1930" y="1332"/>
            <a:chExt cx="48" cy="48"/>
          </a:xfrm>
        </p:grpSpPr>
        <p:sp>
          <p:nvSpPr>
            <p:cNvPr id="12974" name="Oval 686"/>
            <p:cNvSpPr>
              <a:spLocks noChangeArrowheads="1"/>
            </p:cNvSpPr>
            <p:nvPr/>
          </p:nvSpPr>
          <p:spPr bwMode="auto">
            <a:xfrm>
              <a:off x="1930" y="133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75" name="Oval 687"/>
            <p:cNvSpPr>
              <a:spLocks noChangeArrowheads="1"/>
            </p:cNvSpPr>
            <p:nvPr/>
          </p:nvSpPr>
          <p:spPr bwMode="auto">
            <a:xfrm>
              <a:off x="1930" y="1332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680" name="Group 688"/>
          <p:cNvGrpSpPr>
            <a:grpSpLocks/>
          </p:cNvGrpSpPr>
          <p:nvPr/>
        </p:nvGrpSpPr>
        <p:grpSpPr bwMode="auto">
          <a:xfrm>
            <a:off x="2978150" y="1431925"/>
            <a:ext cx="80963" cy="77788"/>
            <a:chOff x="1946" y="1056"/>
            <a:chExt cx="47" cy="49"/>
          </a:xfrm>
        </p:grpSpPr>
        <p:sp>
          <p:nvSpPr>
            <p:cNvPr id="12977" name="Oval 689"/>
            <p:cNvSpPr>
              <a:spLocks noChangeArrowheads="1"/>
            </p:cNvSpPr>
            <p:nvPr/>
          </p:nvSpPr>
          <p:spPr bwMode="auto">
            <a:xfrm>
              <a:off x="1946" y="1056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78" name="Oval 690"/>
            <p:cNvSpPr>
              <a:spLocks noChangeArrowheads="1"/>
            </p:cNvSpPr>
            <p:nvPr/>
          </p:nvSpPr>
          <p:spPr bwMode="auto">
            <a:xfrm>
              <a:off x="1946" y="1056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683" name="Group 691"/>
          <p:cNvGrpSpPr>
            <a:grpSpLocks/>
          </p:cNvGrpSpPr>
          <p:nvPr/>
        </p:nvGrpSpPr>
        <p:grpSpPr bwMode="auto">
          <a:xfrm>
            <a:off x="3001963" y="1344613"/>
            <a:ext cx="82550" cy="76200"/>
            <a:chOff x="1960" y="1001"/>
            <a:chExt cx="48" cy="48"/>
          </a:xfrm>
        </p:grpSpPr>
        <p:sp>
          <p:nvSpPr>
            <p:cNvPr id="12980" name="Oval 692"/>
            <p:cNvSpPr>
              <a:spLocks noChangeArrowheads="1"/>
            </p:cNvSpPr>
            <p:nvPr/>
          </p:nvSpPr>
          <p:spPr bwMode="auto">
            <a:xfrm>
              <a:off x="1960" y="100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81" name="Freeform 693"/>
            <p:cNvSpPr>
              <a:spLocks/>
            </p:cNvSpPr>
            <p:nvPr/>
          </p:nvSpPr>
          <p:spPr bwMode="auto">
            <a:xfrm>
              <a:off x="1960" y="1001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8" y="37"/>
                    <a:pt x="48" y="23"/>
                  </a:cubicBezTo>
                  <a:cubicBezTo>
                    <a:pt x="48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686" name="Group 694"/>
          <p:cNvGrpSpPr>
            <a:grpSpLocks/>
          </p:cNvGrpSpPr>
          <p:nvPr/>
        </p:nvGrpSpPr>
        <p:grpSpPr bwMode="auto">
          <a:xfrm>
            <a:off x="3030538" y="1525588"/>
            <a:ext cx="82550" cy="77787"/>
            <a:chOff x="1976" y="1115"/>
            <a:chExt cx="48" cy="49"/>
          </a:xfrm>
        </p:grpSpPr>
        <p:sp>
          <p:nvSpPr>
            <p:cNvPr id="12983" name="Oval 695"/>
            <p:cNvSpPr>
              <a:spLocks noChangeArrowheads="1"/>
            </p:cNvSpPr>
            <p:nvPr/>
          </p:nvSpPr>
          <p:spPr bwMode="auto">
            <a:xfrm>
              <a:off x="1976" y="1115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84" name="Oval 696"/>
            <p:cNvSpPr>
              <a:spLocks noChangeArrowheads="1"/>
            </p:cNvSpPr>
            <p:nvPr/>
          </p:nvSpPr>
          <p:spPr bwMode="auto">
            <a:xfrm>
              <a:off x="1976" y="1115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691" name="Group 697"/>
          <p:cNvGrpSpPr>
            <a:grpSpLocks/>
          </p:cNvGrpSpPr>
          <p:nvPr/>
        </p:nvGrpSpPr>
        <p:grpSpPr bwMode="auto">
          <a:xfrm>
            <a:off x="3059113" y="1798638"/>
            <a:ext cx="80962" cy="77787"/>
            <a:chOff x="1993" y="1287"/>
            <a:chExt cx="47" cy="49"/>
          </a:xfrm>
        </p:grpSpPr>
        <p:sp>
          <p:nvSpPr>
            <p:cNvPr id="12986" name="Oval 698"/>
            <p:cNvSpPr>
              <a:spLocks noChangeArrowheads="1"/>
            </p:cNvSpPr>
            <p:nvPr/>
          </p:nvSpPr>
          <p:spPr bwMode="auto">
            <a:xfrm>
              <a:off x="1993" y="1287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87" name="Freeform 699"/>
            <p:cNvSpPr>
              <a:spLocks/>
            </p:cNvSpPr>
            <p:nvPr/>
          </p:nvSpPr>
          <p:spPr bwMode="auto">
            <a:xfrm>
              <a:off x="1993" y="1287"/>
              <a:ext cx="47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9"/>
                </a:cxn>
                <a:cxn ang="0">
                  <a:pos x="47" y="25"/>
                </a:cxn>
                <a:cxn ang="0">
                  <a:pos x="24" y="0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10" y="0"/>
                    <a:pt x="0" y="12"/>
                    <a:pt x="0" y="25"/>
                  </a:cubicBezTo>
                  <a:cubicBezTo>
                    <a:pt x="0" y="39"/>
                    <a:pt x="10" y="49"/>
                    <a:pt x="24" y="49"/>
                  </a:cubicBezTo>
                  <a:cubicBezTo>
                    <a:pt x="36" y="49"/>
                    <a:pt x="47" y="39"/>
                    <a:pt x="47" y="25"/>
                  </a:cubicBezTo>
                  <a:cubicBezTo>
                    <a:pt x="47" y="12"/>
                    <a:pt x="36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54" name="Group 700"/>
          <p:cNvGrpSpPr>
            <a:grpSpLocks/>
          </p:cNvGrpSpPr>
          <p:nvPr/>
        </p:nvGrpSpPr>
        <p:grpSpPr bwMode="auto">
          <a:xfrm>
            <a:off x="3084513" y="1839913"/>
            <a:ext cx="80962" cy="77787"/>
            <a:chOff x="2008" y="1313"/>
            <a:chExt cx="47" cy="49"/>
          </a:xfrm>
        </p:grpSpPr>
        <p:sp>
          <p:nvSpPr>
            <p:cNvPr id="12989" name="Oval 701"/>
            <p:cNvSpPr>
              <a:spLocks noChangeArrowheads="1"/>
            </p:cNvSpPr>
            <p:nvPr/>
          </p:nvSpPr>
          <p:spPr bwMode="auto">
            <a:xfrm>
              <a:off x="2008" y="1313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90" name="Oval 702"/>
            <p:cNvSpPr>
              <a:spLocks noChangeArrowheads="1"/>
            </p:cNvSpPr>
            <p:nvPr/>
          </p:nvSpPr>
          <p:spPr bwMode="auto">
            <a:xfrm>
              <a:off x="2008" y="1313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57" name="Group 703"/>
          <p:cNvGrpSpPr>
            <a:grpSpLocks/>
          </p:cNvGrpSpPr>
          <p:nvPr/>
        </p:nvGrpSpPr>
        <p:grpSpPr bwMode="auto">
          <a:xfrm>
            <a:off x="3111500" y="2049463"/>
            <a:ext cx="82550" cy="76200"/>
            <a:chOff x="2023" y="1445"/>
            <a:chExt cx="48" cy="48"/>
          </a:xfrm>
        </p:grpSpPr>
        <p:sp>
          <p:nvSpPr>
            <p:cNvPr id="12992" name="Oval 704"/>
            <p:cNvSpPr>
              <a:spLocks noChangeArrowheads="1"/>
            </p:cNvSpPr>
            <p:nvPr/>
          </p:nvSpPr>
          <p:spPr bwMode="auto">
            <a:xfrm>
              <a:off x="2023" y="1445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93" name="Freeform 705"/>
            <p:cNvSpPr>
              <a:spLocks/>
            </p:cNvSpPr>
            <p:nvPr/>
          </p:nvSpPr>
          <p:spPr bwMode="auto">
            <a:xfrm>
              <a:off x="2023" y="1445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8"/>
                </a:cxn>
                <a:cxn ang="0">
                  <a:pos x="48" y="25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60" name="Group 706"/>
          <p:cNvGrpSpPr>
            <a:grpSpLocks/>
          </p:cNvGrpSpPr>
          <p:nvPr/>
        </p:nvGrpSpPr>
        <p:grpSpPr bwMode="auto">
          <a:xfrm>
            <a:off x="3136900" y="1593850"/>
            <a:ext cx="80963" cy="77788"/>
            <a:chOff x="2038" y="1158"/>
            <a:chExt cx="47" cy="49"/>
          </a:xfrm>
        </p:grpSpPr>
        <p:sp>
          <p:nvSpPr>
            <p:cNvPr id="12995" name="Oval 707"/>
            <p:cNvSpPr>
              <a:spLocks noChangeArrowheads="1"/>
            </p:cNvSpPr>
            <p:nvPr/>
          </p:nvSpPr>
          <p:spPr bwMode="auto">
            <a:xfrm>
              <a:off x="2038" y="1158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96" name="Oval 708"/>
            <p:cNvSpPr>
              <a:spLocks noChangeArrowheads="1"/>
            </p:cNvSpPr>
            <p:nvPr/>
          </p:nvSpPr>
          <p:spPr bwMode="auto">
            <a:xfrm>
              <a:off x="2038" y="1158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63" name="Group 709"/>
          <p:cNvGrpSpPr>
            <a:grpSpLocks/>
          </p:cNvGrpSpPr>
          <p:nvPr/>
        </p:nvGrpSpPr>
        <p:grpSpPr bwMode="auto">
          <a:xfrm>
            <a:off x="3163888" y="1976438"/>
            <a:ext cx="80962" cy="76200"/>
            <a:chOff x="2054" y="1399"/>
            <a:chExt cx="47" cy="48"/>
          </a:xfrm>
        </p:grpSpPr>
        <p:sp>
          <p:nvSpPr>
            <p:cNvPr id="12998" name="Oval 710"/>
            <p:cNvSpPr>
              <a:spLocks noChangeArrowheads="1"/>
            </p:cNvSpPr>
            <p:nvPr/>
          </p:nvSpPr>
          <p:spPr bwMode="auto">
            <a:xfrm>
              <a:off x="2054" y="1399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99" name="Oval 711"/>
            <p:cNvSpPr>
              <a:spLocks noChangeArrowheads="1"/>
            </p:cNvSpPr>
            <p:nvPr/>
          </p:nvSpPr>
          <p:spPr bwMode="auto">
            <a:xfrm>
              <a:off x="2054" y="1399"/>
              <a:ext cx="47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66" name="Group 712"/>
          <p:cNvGrpSpPr>
            <a:grpSpLocks/>
          </p:cNvGrpSpPr>
          <p:nvPr/>
        </p:nvGrpSpPr>
        <p:grpSpPr bwMode="auto">
          <a:xfrm>
            <a:off x="3189288" y="1682750"/>
            <a:ext cx="80962" cy="76200"/>
            <a:chOff x="2069" y="1214"/>
            <a:chExt cx="47" cy="48"/>
          </a:xfrm>
        </p:grpSpPr>
        <p:sp>
          <p:nvSpPr>
            <p:cNvPr id="13001" name="Oval 713"/>
            <p:cNvSpPr>
              <a:spLocks noChangeArrowheads="1"/>
            </p:cNvSpPr>
            <p:nvPr/>
          </p:nvSpPr>
          <p:spPr bwMode="auto">
            <a:xfrm>
              <a:off x="2069" y="1214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02" name="Freeform 714"/>
            <p:cNvSpPr>
              <a:spLocks/>
            </p:cNvSpPr>
            <p:nvPr/>
          </p:nvSpPr>
          <p:spPr bwMode="auto">
            <a:xfrm>
              <a:off x="2069" y="1214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5"/>
                </a:cxn>
                <a:cxn ang="0">
                  <a:pos x="23" y="48"/>
                </a:cxn>
                <a:cxn ang="0">
                  <a:pos x="47" y="25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cubicBezTo>
                    <a:pt x="10" y="0"/>
                    <a:pt x="0" y="11"/>
                    <a:pt x="0" y="25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7" y="48"/>
                    <a:pt x="47" y="37"/>
                    <a:pt x="47" y="25"/>
                  </a:cubicBezTo>
                  <a:cubicBezTo>
                    <a:pt x="47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69" name="Group 715"/>
          <p:cNvGrpSpPr>
            <a:grpSpLocks/>
          </p:cNvGrpSpPr>
          <p:nvPr/>
        </p:nvGrpSpPr>
        <p:grpSpPr bwMode="auto">
          <a:xfrm>
            <a:off x="3217863" y="2274888"/>
            <a:ext cx="82550" cy="76200"/>
            <a:chOff x="2085" y="1587"/>
            <a:chExt cx="48" cy="48"/>
          </a:xfrm>
        </p:grpSpPr>
        <p:sp>
          <p:nvSpPr>
            <p:cNvPr id="13004" name="Oval 716"/>
            <p:cNvSpPr>
              <a:spLocks noChangeArrowheads="1"/>
            </p:cNvSpPr>
            <p:nvPr/>
          </p:nvSpPr>
          <p:spPr bwMode="auto">
            <a:xfrm>
              <a:off x="2085" y="158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05" name="Oval 717"/>
            <p:cNvSpPr>
              <a:spLocks noChangeArrowheads="1"/>
            </p:cNvSpPr>
            <p:nvPr/>
          </p:nvSpPr>
          <p:spPr bwMode="auto">
            <a:xfrm>
              <a:off x="2085" y="158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72" name="Group 718"/>
          <p:cNvGrpSpPr>
            <a:grpSpLocks/>
          </p:cNvGrpSpPr>
          <p:nvPr/>
        </p:nvGrpSpPr>
        <p:grpSpPr bwMode="auto">
          <a:xfrm>
            <a:off x="3244850" y="2024063"/>
            <a:ext cx="80963" cy="77787"/>
            <a:chOff x="2101" y="1429"/>
            <a:chExt cx="47" cy="49"/>
          </a:xfrm>
        </p:grpSpPr>
        <p:sp>
          <p:nvSpPr>
            <p:cNvPr id="13007" name="Oval 719"/>
            <p:cNvSpPr>
              <a:spLocks noChangeArrowheads="1"/>
            </p:cNvSpPr>
            <p:nvPr/>
          </p:nvSpPr>
          <p:spPr bwMode="auto">
            <a:xfrm>
              <a:off x="2101" y="1429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08" name="Oval 720"/>
            <p:cNvSpPr>
              <a:spLocks noChangeArrowheads="1"/>
            </p:cNvSpPr>
            <p:nvPr/>
          </p:nvSpPr>
          <p:spPr bwMode="auto">
            <a:xfrm>
              <a:off x="2101" y="1429"/>
              <a:ext cx="47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75" name="Group 721"/>
          <p:cNvGrpSpPr>
            <a:grpSpLocks/>
          </p:cNvGrpSpPr>
          <p:nvPr/>
        </p:nvGrpSpPr>
        <p:grpSpPr bwMode="auto">
          <a:xfrm>
            <a:off x="3270250" y="2109788"/>
            <a:ext cx="80963" cy="76200"/>
            <a:chOff x="2116" y="1483"/>
            <a:chExt cx="47" cy="48"/>
          </a:xfrm>
        </p:grpSpPr>
        <p:sp>
          <p:nvSpPr>
            <p:cNvPr id="13010" name="Oval 722"/>
            <p:cNvSpPr>
              <a:spLocks noChangeArrowheads="1"/>
            </p:cNvSpPr>
            <p:nvPr/>
          </p:nvSpPr>
          <p:spPr bwMode="auto">
            <a:xfrm>
              <a:off x="2116" y="1483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11" name="Freeform 723"/>
            <p:cNvSpPr>
              <a:spLocks/>
            </p:cNvSpPr>
            <p:nvPr/>
          </p:nvSpPr>
          <p:spPr bwMode="auto">
            <a:xfrm>
              <a:off x="2116" y="1483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3" y="48"/>
                </a:cxn>
                <a:cxn ang="0">
                  <a:pos x="47" y="23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6" y="48"/>
                    <a:pt x="47" y="37"/>
                    <a:pt x="47" y="23"/>
                  </a:cubicBezTo>
                  <a:cubicBezTo>
                    <a:pt x="47" y="11"/>
                    <a:pt x="36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78" name="Group 724"/>
          <p:cNvGrpSpPr>
            <a:grpSpLocks/>
          </p:cNvGrpSpPr>
          <p:nvPr/>
        </p:nvGrpSpPr>
        <p:grpSpPr bwMode="auto">
          <a:xfrm>
            <a:off x="3298825" y="1851025"/>
            <a:ext cx="80963" cy="74613"/>
            <a:chOff x="2132" y="1320"/>
            <a:chExt cx="47" cy="47"/>
          </a:xfrm>
        </p:grpSpPr>
        <p:sp>
          <p:nvSpPr>
            <p:cNvPr id="13013" name="Oval 725"/>
            <p:cNvSpPr>
              <a:spLocks noChangeArrowheads="1"/>
            </p:cNvSpPr>
            <p:nvPr/>
          </p:nvSpPr>
          <p:spPr bwMode="auto">
            <a:xfrm>
              <a:off x="2132" y="1320"/>
              <a:ext cx="47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14" name="Oval 726"/>
            <p:cNvSpPr>
              <a:spLocks noChangeArrowheads="1"/>
            </p:cNvSpPr>
            <p:nvPr/>
          </p:nvSpPr>
          <p:spPr bwMode="auto">
            <a:xfrm>
              <a:off x="2132" y="1320"/>
              <a:ext cx="47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81" name="Group 727"/>
          <p:cNvGrpSpPr>
            <a:grpSpLocks/>
          </p:cNvGrpSpPr>
          <p:nvPr/>
        </p:nvGrpSpPr>
        <p:grpSpPr bwMode="auto">
          <a:xfrm>
            <a:off x="3322638" y="2495550"/>
            <a:ext cx="82550" cy="77788"/>
            <a:chOff x="2146" y="1726"/>
            <a:chExt cx="48" cy="49"/>
          </a:xfrm>
        </p:grpSpPr>
        <p:sp>
          <p:nvSpPr>
            <p:cNvPr id="13016" name="Oval 728"/>
            <p:cNvSpPr>
              <a:spLocks noChangeArrowheads="1"/>
            </p:cNvSpPr>
            <p:nvPr/>
          </p:nvSpPr>
          <p:spPr bwMode="auto">
            <a:xfrm>
              <a:off x="2146" y="1726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17" name="Oval 729"/>
            <p:cNvSpPr>
              <a:spLocks noChangeArrowheads="1"/>
            </p:cNvSpPr>
            <p:nvPr/>
          </p:nvSpPr>
          <p:spPr bwMode="auto">
            <a:xfrm>
              <a:off x="2146" y="1726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07" name="Group 730"/>
          <p:cNvGrpSpPr>
            <a:grpSpLocks/>
          </p:cNvGrpSpPr>
          <p:nvPr/>
        </p:nvGrpSpPr>
        <p:grpSpPr bwMode="auto">
          <a:xfrm>
            <a:off x="3349625" y="2071688"/>
            <a:ext cx="82550" cy="76200"/>
            <a:chOff x="2162" y="1459"/>
            <a:chExt cx="48" cy="48"/>
          </a:xfrm>
        </p:grpSpPr>
        <p:sp>
          <p:nvSpPr>
            <p:cNvPr id="13019" name="Oval 731"/>
            <p:cNvSpPr>
              <a:spLocks noChangeArrowheads="1"/>
            </p:cNvSpPr>
            <p:nvPr/>
          </p:nvSpPr>
          <p:spPr bwMode="auto">
            <a:xfrm>
              <a:off x="2162" y="1459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20" name="Oval 732"/>
            <p:cNvSpPr>
              <a:spLocks noChangeArrowheads="1"/>
            </p:cNvSpPr>
            <p:nvPr/>
          </p:nvSpPr>
          <p:spPr bwMode="auto">
            <a:xfrm>
              <a:off x="2162" y="1459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08" name="Group 733"/>
          <p:cNvGrpSpPr>
            <a:grpSpLocks/>
          </p:cNvGrpSpPr>
          <p:nvPr/>
        </p:nvGrpSpPr>
        <p:grpSpPr bwMode="auto">
          <a:xfrm>
            <a:off x="3375025" y="2484438"/>
            <a:ext cx="80963" cy="76200"/>
            <a:chOff x="2177" y="1719"/>
            <a:chExt cx="47" cy="48"/>
          </a:xfrm>
        </p:grpSpPr>
        <p:sp>
          <p:nvSpPr>
            <p:cNvPr id="13022" name="Oval 734"/>
            <p:cNvSpPr>
              <a:spLocks noChangeArrowheads="1"/>
            </p:cNvSpPr>
            <p:nvPr/>
          </p:nvSpPr>
          <p:spPr bwMode="auto">
            <a:xfrm>
              <a:off x="2177" y="1719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23" name="Freeform 735"/>
            <p:cNvSpPr>
              <a:spLocks/>
            </p:cNvSpPr>
            <p:nvPr/>
          </p:nvSpPr>
          <p:spPr bwMode="auto">
            <a:xfrm>
              <a:off x="2177" y="1719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8"/>
                </a:cxn>
                <a:cxn ang="0">
                  <a:pos x="47" y="24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3" y="48"/>
                  </a:cubicBezTo>
                  <a:cubicBezTo>
                    <a:pt x="37" y="48"/>
                    <a:pt x="47" y="38"/>
                    <a:pt x="47" y="24"/>
                  </a:cubicBezTo>
                  <a:cubicBezTo>
                    <a:pt x="47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09" name="Group 736"/>
          <p:cNvGrpSpPr>
            <a:grpSpLocks/>
          </p:cNvGrpSpPr>
          <p:nvPr/>
        </p:nvGrpSpPr>
        <p:grpSpPr bwMode="auto">
          <a:xfrm>
            <a:off x="3403600" y="3646488"/>
            <a:ext cx="82550" cy="76200"/>
            <a:chOff x="2193" y="2451"/>
            <a:chExt cx="48" cy="48"/>
          </a:xfrm>
        </p:grpSpPr>
        <p:sp>
          <p:nvSpPr>
            <p:cNvPr id="13025" name="Oval 737"/>
            <p:cNvSpPr>
              <a:spLocks noChangeArrowheads="1"/>
            </p:cNvSpPr>
            <p:nvPr/>
          </p:nvSpPr>
          <p:spPr bwMode="auto">
            <a:xfrm>
              <a:off x="2193" y="245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26" name="Oval 738"/>
            <p:cNvSpPr>
              <a:spLocks noChangeArrowheads="1"/>
            </p:cNvSpPr>
            <p:nvPr/>
          </p:nvSpPr>
          <p:spPr bwMode="auto">
            <a:xfrm>
              <a:off x="2193" y="2451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10" name="Group 739"/>
          <p:cNvGrpSpPr>
            <a:grpSpLocks/>
          </p:cNvGrpSpPr>
          <p:nvPr/>
        </p:nvGrpSpPr>
        <p:grpSpPr bwMode="auto">
          <a:xfrm>
            <a:off x="3429000" y="4660900"/>
            <a:ext cx="80963" cy="76200"/>
            <a:chOff x="2208" y="3090"/>
            <a:chExt cx="47" cy="48"/>
          </a:xfrm>
        </p:grpSpPr>
        <p:sp>
          <p:nvSpPr>
            <p:cNvPr id="13028" name="Oval 740"/>
            <p:cNvSpPr>
              <a:spLocks noChangeArrowheads="1"/>
            </p:cNvSpPr>
            <p:nvPr/>
          </p:nvSpPr>
          <p:spPr bwMode="auto">
            <a:xfrm>
              <a:off x="2208" y="3090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29" name="Oval 741"/>
            <p:cNvSpPr>
              <a:spLocks noChangeArrowheads="1"/>
            </p:cNvSpPr>
            <p:nvPr/>
          </p:nvSpPr>
          <p:spPr bwMode="auto">
            <a:xfrm>
              <a:off x="2208" y="3090"/>
              <a:ext cx="47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11" name="Group 742"/>
          <p:cNvGrpSpPr>
            <a:grpSpLocks/>
          </p:cNvGrpSpPr>
          <p:nvPr/>
        </p:nvGrpSpPr>
        <p:grpSpPr bwMode="auto">
          <a:xfrm>
            <a:off x="3455988" y="5013325"/>
            <a:ext cx="80962" cy="77788"/>
            <a:chOff x="2224" y="3312"/>
            <a:chExt cx="47" cy="49"/>
          </a:xfrm>
        </p:grpSpPr>
        <p:sp>
          <p:nvSpPr>
            <p:cNvPr id="13031" name="Oval 743"/>
            <p:cNvSpPr>
              <a:spLocks noChangeArrowheads="1"/>
            </p:cNvSpPr>
            <p:nvPr/>
          </p:nvSpPr>
          <p:spPr bwMode="auto">
            <a:xfrm>
              <a:off x="2224" y="3312"/>
              <a:ext cx="47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32" name="Freeform 744"/>
            <p:cNvSpPr>
              <a:spLocks/>
            </p:cNvSpPr>
            <p:nvPr/>
          </p:nvSpPr>
          <p:spPr bwMode="auto">
            <a:xfrm>
              <a:off x="2224" y="3312"/>
              <a:ext cx="47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4"/>
                </a:cxn>
                <a:cxn ang="0">
                  <a:pos x="24" y="49"/>
                </a:cxn>
                <a:cxn ang="0">
                  <a:pos x="47" y="24"/>
                </a:cxn>
                <a:cxn ang="0">
                  <a:pos x="24" y="0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9"/>
                    <a:pt x="24" y="49"/>
                  </a:cubicBezTo>
                  <a:cubicBezTo>
                    <a:pt x="36" y="49"/>
                    <a:pt x="47" y="37"/>
                    <a:pt x="47" y="24"/>
                  </a:cubicBezTo>
                  <a:cubicBezTo>
                    <a:pt x="47" y="11"/>
                    <a:pt x="36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12" name="Group 745"/>
          <p:cNvGrpSpPr>
            <a:grpSpLocks/>
          </p:cNvGrpSpPr>
          <p:nvPr/>
        </p:nvGrpSpPr>
        <p:grpSpPr bwMode="auto">
          <a:xfrm>
            <a:off x="3482975" y="3479800"/>
            <a:ext cx="82550" cy="74613"/>
            <a:chOff x="2239" y="2346"/>
            <a:chExt cx="48" cy="47"/>
          </a:xfrm>
        </p:grpSpPr>
        <p:sp>
          <p:nvSpPr>
            <p:cNvPr id="13034" name="Oval 746"/>
            <p:cNvSpPr>
              <a:spLocks noChangeArrowheads="1"/>
            </p:cNvSpPr>
            <p:nvPr/>
          </p:nvSpPr>
          <p:spPr bwMode="auto">
            <a:xfrm>
              <a:off x="2239" y="2346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35" name="Oval 747"/>
            <p:cNvSpPr>
              <a:spLocks noChangeArrowheads="1"/>
            </p:cNvSpPr>
            <p:nvPr/>
          </p:nvSpPr>
          <p:spPr bwMode="auto">
            <a:xfrm>
              <a:off x="2239" y="2346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13" name="Group 748"/>
          <p:cNvGrpSpPr>
            <a:grpSpLocks/>
          </p:cNvGrpSpPr>
          <p:nvPr/>
        </p:nvGrpSpPr>
        <p:grpSpPr bwMode="auto">
          <a:xfrm>
            <a:off x="3508375" y="2625725"/>
            <a:ext cx="82550" cy="77788"/>
            <a:chOff x="2254" y="1808"/>
            <a:chExt cx="48" cy="49"/>
          </a:xfrm>
        </p:grpSpPr>
        <p:sp>
          <p:nvSpPr>
            <p:cNvPr id="13037" name="Oval 749"/>
            <p:cNvSpPr>
              <a:spLocks noChangeArrowheads="1"/>
            </p:cNvSpPr>
            <p:nvPr/>
          </p:nvSpPr>
          <p:spPr bwMode="auto">
            <a:xfrm>
              <a:off x="2254" y="1808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38" name="Oval 750"/>
            <p:cNvSpPr>
              <a:spLocks noChangeArrowheads="1"/>
            </p:cNvSpPr>
            <p:nvPr/>
          </p:nvSpPr>
          <p:spPr bwMode="auto">
            <a:xfrm>
              <a:off x="2254" y="1808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14" name="Group 751"/>
          <p:cNvGrpSpPr>
            <a:grpSpLocks/>
          </p:cNvGrpSpPr>
          <p:nvPr/>
        </p:nvGrpSpPr>
        <p:grpSpPr bwMode="auto">
          <a:xfrm>
            <a:off x="3535363" y="2332038"/>
            <a:ext cx="82550" cy="76200"/>
            <a:chOff x="2270" y="1623"/>
            <a:chExt cx="48" cy="48"/>
          </a:xfrm>
        </p:grpSpPr>
        <p:sp>
          <p:nvSpPr>
            <p:cNvPr id="13040" name="Oval 752"/>
            <p:cNvSpPr>
              <a:spLocks noChangeArrowheads="1"/>
            </p:cNvSpPr>
            <p:nvPr/>
          </p:nvSpPr>
          <p:spPr bwMode="auto">
            <a:xfrm>
              <a:off x="2270" y="162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41" name="Oval 753"/>
            <p:cNvSpPr>
              <a:spLocks noChangeArrowheads="1"/>
            </p:cNvSpPr>
            <p:nvPr/>
          </p:nvSpPr>
          <p:spPr bwMode="auto">
            <a:xfrm>
              <a:off x="2270" y="1623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15" name="Group 754"/>
          <p:cNvGrpSpPr>
            <a:grpSpLocks/>
          </p:cNvGrpSpPr>
          <p:nvPr/>
        </p:nvGrpSpPr>
        <p:grpSpPr bwMode="auto">
          <a:xfrm>
            <a:off x="3560763" y="2311400"/>
            <a:ext cx="82550" cy="76200"/>
            <a:chOff x="2285" y="1610"/>
            <a:chExt cx="48" cy="48"/>
          </a:xfrm>
        </p:grpSpPr>
        <p:sp>
          <p:nvSpPr>
            <p:cNvPr id="13043" name="Oval 755"/>
            <p:cNvSpPr>
              <a:spLocks noChangeArrowheads="1"/>
            </p:cNvSpPr>
            <p:nvPr/>
          </p:nvSpPr>
          <p:spPr bwMode="auto">
            <a:xfrm>
              <a:off x="2285" y="1610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44" name="Oval 756"/>
            <p:cNvSpPr>
              <a:spLocks noChangeArrowheads="1"/>
            </p:cNvSpPr>
            <p:nvPr/>
          </p:nvSpPr>
          <p:spPr bwMode="auto">
            <a:xfrm>
              <a:off x="2285" y="1610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16" name="Group 757"/>
          <p:cNvGrpSpPr>
            <a:grpSpLocks/>
          </p:cNvGrpSpPr>
          <p:nvPr/>
        </p:nvGrpSpPr>
        <p:grpSpPr bwMode="auto">
          <a:xfrm>
            <a:off x="4198938" y="3716338"/>
            <a:ext cx="82550" cy="74612"/>
            <a:chOff x="2656" y="2495"/>
            <a:chExt cx="48" cy="47"/>
          </a:xfrm>
        </p:grpSpPr>
        <p:sp>
          <p:nvSpPr>
            <p:cNvPr id="13046" name="Oval 758"/>
            <p:cNvSpPr>
              <a:spLocks noChangeArrowheads="1"/>
            </p:cNvSpPr>
            <p:nvPr/>
          </p:nvSpPr>
          <p:spPr bwMode="auto">
            <a:xfrm>
              <a:off x="2656" y="2495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47" name="Oval 759"/>
            <p:cNvSpPr>
              <a:spLocks noChangeArrowheads="1"/>
            </p:cNvSpPr>
            <p:nvPr/>
          </p:nvSpPr>
          <p:spPr bwMode="auto">
            <a:xfrm>
              <a:off x="2656" y="2495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17" name="Group 760"/>
          <p:cNvGrpSpPr>
            <a:grpSpLocks/>
          </p:cNvGrpSpPr>
          <p:nvPr/>
        </p:nvGrpSpPr>
        <p:grpSpPr bwMode="auto">
          <a:xfrm>
            <a:off x="4224338" y="3536950"/>
            <a:ext cx="84137" cy="74613"/>
            <a:chOff x="2670" y="2382"/>
            <a:chExt cx="49" cy="47"/>
          </a:xfrm>
        </p:grpSpPr>
        <p:sp>
          <p:nvSpPr>
            <p:cNvPr id="13049" name="Oval 761"/>
            <p:cNvSpPr>
              <a:spLocks noChangeArrowheads="1"/>
            </p:cNvSpPr>
            <p:nvPr/>
          </p:nvSpPr>
          <p:spPr bwMode="auto">
            <a:xfrm>
              <a:off x="2670" y="2382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50" name="Freeform 762"/>
            <p:cNvSpPr>
              <a:spLocks/>
            </p:cNvSpPr>
            <p:nvPr/>
          </p:nvSpPr>
          <p:spPr bwMode="auto">
            <a:xfrm>
              <a:off x="2670" y="2382"/>
              <a:ext cx="49" cy="4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3"/>
                </a:cxn>
                <a:cxn ang="0">
                  <a:pos x="25" y="47"/>
                </a:cxn>
                <a:cxn ang="0">
                  <a:pos x="49" y="23"/>
                </a:cxn>
                <a:cxn ang="0">
                  <a:pos x="25" y="0"/>
                </a:cxn>
              </a:cxnLst>
              <a:rect l="0" t="0" r="r" b="b"/>
              <a:pathLst>
                <a:path w="49" h="47">
                  <a:moveTo>
                    <a:pt x="25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7"/>
                    <a:pt x="25" y="47"/>
                  </a:cubicBezTo>
                  <a:cubicBezTo>
                    <a:pt x="38" y="47"/>
                    <a:pt x="49" y="37"/>
                    <a:pt x="49" y="23"/>
                  </a:cubicBezTo>
                  <a:cubicBezTo>
                    <a:pt x="49" y="11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18" name="Group 763"/>
          <p:cNvGrpSpPr>
            <a:grpSpLocks/>
          </p:cNvGrpSpPr>
          <p:nvPr/>
        </p:nvGrpSpPr>
        <p:grpSpPr bwMode="auto">
          <a:xfrm>
            <a:off x="4252913" y="3397250"/>
            <a:ext cx="82550" cy="76200"/>
            <a:chOff x="2687" y="2294"/>
            <a:chExt cx="48" cy="48"/>
          </a:xfrm>
        </p:grpSpPr>
        <p:sp>
          <p:nvSpPr>
            <p:cNvPr id="13052" name="Oval 764"/>
            <p:cNvSpPr>
              <a:spLocks noChangeArrowheads="1"/>
            </p:cNvSpPr>
            <p:nvPr/>
          </p:nvSpPr>
          <p:spPr bwMode="auto">
            <a:xfrm>
              <a:off x="2687" y="2294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53" name="Oval 765"/>
            <p:cNvSpPr>
              <a:spLocks noChangeArrowheads="1"/>
            </p:cNvSpPr>
            <p:nvPr/>
          </p:nvSpPr>
          <p:spPr bwMode="auto">
            <a:xfrm>
              <a:off x="2687" y="2294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19" name="Group 766"/>
          <p:cNvGrpSpPr>
            <a:grpSpLocks/>
          </p:cNvGrpSpPr>
          <p:nvPr/>
        </p:nvGrpSpPr>
        <p:grpSpPr bwMode="auto">
          <a:xfrm>
            <a:off x="4276725" y="3700463"/>
            <a:ext cx="84138" cy="74612"/>
            <a:chOff x="2701" y="2485"/>
            <a:chExt cx="49" cy="47"/>
          </a:xfrm>
        </p:grpSpPr>
        <p:sp>
          <p:nvSpPr>
            <p:cNvPr id="13055" name="Oval 767"/>
            <p:cNvSpPr>
              <a:spLocks noChangeArrowheads="1"/>
            </p:cNvSpPr>
            <p:nvPr/>
          </p:nvSpPr>
          <p:spPr bwMode="auto">
            <a:xfrm>
              <a:off x="2701" y="2485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56" name="Freeform 768"/>
            <p:cNvSpPr>
              <a:spLocks/>
            </p:cNvSpPr>
            <p:nvPr/>
          </p:nvSpPr>
          <p:spPr bwMode="auto">
            <a:xfrm>
              <a:off x="2701" y="2485"/>
              <a:ext cx="49" cy="4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3"/>
                </a:cxn>
                <a:cxn ang="0">
                  <a:pos x="25" y="47"/>
                </a:cxn>
                <a:cxn ang="0">
                  <a:pos x="49" y="23"/>
                </a:cxn>
                <a:cxn ang="0">
                  <a:pos x="25" y="0"/>
                </a:cxn>
              </a:cxnLst>
              <a:rect l="0" t="0" r="r" b="b"/>
              <a:pathLst>
                <a:path w="49" h="47">
                  <a:moveTo>
                    <a:pt x="25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7"/>
                    <a:pt x="25" y="47"/>
                  </a:cubicBezTo>
                  <a:cubicBezTo>
                    <a:pt x="38" y="47"/>
                    <a:pt x="49" y="37"/>
                    <a:pt x="49" y="23"/>
                  </a:cubicBezTo>
                  <a:cubicBezTo>
                    <a:pt x="49" y="11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20" name="Group 769"/>
          <p:cNvGrpSpPr>
            <a:grpSpLocks/>
          </p:cNvGrpSpPr>
          <p:nvPr/>
        </p:nvGrpSpPr>
        <p:grpSpPr bwMode="auto">
          <a:xfrm>
            <a:off x="4306888" y="3914775"/>
            <a:ext cx="82550" cy="76200"/>
            <a:chOff x="2718" y="2620"/>
            <a:chExt cx="48" cy="48"/>
          </a:xfrm>
        </p:grpSpPr>
        <p:sp>
          <p:nvSpPr>
            <p:cNvPr id="13058" name="Oval 770"/>
            <p:cNvSpPr>
              <a:spLocks noChangeArrowheads="1"/>
            </p:cNvSpPr>
            <p:nvPr/>
          </p:nvSpPr>
          <p:spPr bwMode="auto">
            <a:xfrm>
              <a:off x="2718" y="2620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59" name="Oval 771"/>
            <p:cNvSpPr>
              <a:spLocks noChangeArrowheads="1"/>
            </p:cNvSpPr>
            <p:nvPr/>
          </p:nvSpPr>
          <p:spPr bwMode="auto">
            <a:xfrm>
              <a:off x="2718" y="2620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21" name="Group 772"/>
          <p:cNvGrpSpPr>
            <a:grpSpLocks/>
          </p:cNvGrpSpPr>
          <p:nvPr/>
        </p:nvGrpSpPr>
        <p:grpSpPr bwMode="auto">
          <a:xfrm>
            <a:off x="4330700" y="3573463"/>
            <a:ext cx="84138" cy="77787"/>
            <a:chOff x="2732" y="2405"/>
            <a:chExt cx="49" cy="49"/>
          </a:xfrm>
        </p:grpSpPr>
        <p:sp>
          <p:nvSpPr>
            <p:cNvPr id="13061" name="Oval 773"/>
            <p:cNvSpPr>
              <a:spLocks noChangeArrowheads="1"/>
            </p:cNvSpPr>
            <p:nvPr/>
          </p:nvSpPr>
          <p:spPr bwMode="auto">
            <a:xfrm>
              <a:off x="2732" y="2405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62" name="Oval 774"/>
            <p:cNvSpPr>
              <a:spLocks noChangeArrowheads="1"/>
            </p:cNvSpPr>
            <p:nvPr/>
          </p:nvSpPr>
          <p:spPr bwMode="auto">
            <a:xfrm>
              <a:off x="2732" y="2405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063" name="Freeform 775"/>
          <p:cNvSpPr>
            <a:spLocks/>
          </p:cNvSpPr>
          <p:nvPr/>
        </p:nvSpPr>
        <p:spPr bwMode="auto">
          <a:xfrm>
            <a:off x="835025" y="1917700"/>
            <a:ext cx="5319713" cy="3422650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96" y="0"/>
              </a:cxn>
              <a:cxn ang="0">
                <a:pos x="146" y="0"/>
              </a:cxn>
              <a:cxn ang="0">
                <a:pos x="198" y="0"/>
              </a:cxn>
              <a:cxn ang="0">
                <a:pos x="248" y="0"/>
              </a:cxn>
              <a:cxn ang="0">
                <a:pos x="298" y="0"/>
              </a:cxn>
              <a:cxn ang="0">
                <a:pos x="349" y="0"/>
              </a:cxn>
              <a:cxn ang="0">
                <a:pos x="400" y="0"/>
              </a:cxn>
              <a:cxn ang="0">
                <a:pos x="451" y="2"/>
              </a:cxn>
              <a:cxn ang="0">
                <a:pos x="502" y="2"/>
              </a:cxn>
              <a:cxn ang="0">
                <a:pos x="553" y="2"/>
              </a:cxn>
              <a:cxn ang="0">
                <a:pos x="603" y="3"/>
              </a:cxn>
              <a:cxn ang="0">
                <a:pos x="654" y="3"/>
              </a:cxn>
              <a:cxn ang="0">
                <a:pos x="705" y="5"/>
              </a:cxn>
              <a:cxn ang="0">
                <a:pos x="755" y="5"/>
              </a:cxn>
              <a:cxn ang="0">
                <a:pos x="806" y="7"/>
              </a:cxn>
              <a:cxn ang="0">
                <a:pos x="857" y="11"/>
              </a:cxn>
              <a:cxn ang="0">
                <a:pos x="908" y="22"/>
              </a:cxn>
              <a:cxn ang="0">
                <a:pos x="959" y="62"/>
              </a:cxn>
              <a:cxn ang="0">
                <a:pos x="1009" y="412"/>
              </a:cxn>
              <a:cxn ang="0">
                <a:pos x="1060" y="94"/>
              </a:cxn>
              <a:cxn ang="0">
                <a:pos x="1111" y="31"/>
              </a:cxn>
              <a:cxn ang="0">
                <a:pos x="1162" y="20"/>
              </a:cxn>
              <a:cxn ang="0">
                <a:pos x="1212" y="20"/>
              </a:cxn>
              <a:cxn ang="0">
                <a:pos x="1265" y="20"/>
              </a:cxn>
              <a:cxn ang="0">
                <a:pos x="1315" y="27"/>
              </a:cxn>
              <a:cxn ang="0">
                <a:pos x="1365" y="40"/>
              </a:cxn>
              <a:cxn ang="0">
                <a:pos x="1416" y="67"/>
              </a:cxn>
              <a:cxn ang="0">
                <a:pos x="1467" y="165"/>
              </a:cxn>
              <a:cxn ang="0">
                <a:pos x="1519" y="957"/>
              </a:cxn>
              <a:cxn ang="0">
                <a:pos x="1569" y="767"/>
              </a:cxn>
              <a:cxn ang="0">
                <a:pos x="1620" y="161"/>
              </a:cxn>
              <a:cxn ang="0">
                <a:pos x="1670" y="86"/>
              </a:cxn>
              <a:cxn ang="0">
                <a:pos x="1721" y="74"/>
              </a:cxn>
              <a:cxn ang="0">
                <a:pos x="1772" y="83"/>
              </a:cxn>
              <a:cxn ang="0">
                <a:pos x="1822" y="113"/>
              </a:cxn>
              <a:cxn ang="0">
                <a:pos x="1873" y="181"/>
              </a:cxn>
              <a:cxn ang="0">
                <a:pos x="1924" y="342"/>
              </a:cxn>
              <a:cxn ang="0">
                <a:pos x="1976" y="769"/>
              </a:cxn>
              <a:cxn ang="0">
                <a:pos x="2026" y="1261"/>
              </a:cxn>
              <a:cxn ang="0">
                <a:pos x="2076" y="707"/>
              </a:cxn>
              <a:cxn ang="0">
                <a:pos x="2127" y="316"/>
              </a:cxn>
              <a:cxn ang="0">
                <a:pos x="2178" y="165"/>
              </a:cxn>
              <a:cxn ang="0">
                <a:pos x="2229" y="100"/>
              </a:cxn>
              <a:cxn ang="0">
                <a:pos x="2279" y="66"/>
              </a:cxn>
              <a:cxn ang="0">
                <a:pos x="2330" y="46"/>
              </a:cxn>
              <a:cxn ang="0">
                <a:pos x="2381" y="34"/>
              </a:cxn>
              <a:cxn ang="0">
                <a:pos x="2432" y="25"/>
              </a:cxn>
              <a:cxn ang="0">
                <a:pos x="2483" y="20"/>
              </a:cxn>
              <a:cxn ang="0">
                <a:pos x="2533" y="17"/>
              </a:cxn>
              <a:cxn ang="0">
                <a:pos x="2584" y="14"/>
              </a:cxn>
              <a:cxn ang="0">
                <a:pos x="2636" y="11"/>
              </a:cxn>
              <a:cxn ang="0">
                <a:pos x="2687" y="8"/>
              </a:cxn>
              <a:cxn ang="0">
                <a:pos x="2737" y="7"/>
              </a:cxn>
              <a:cxn ang="0">
                <a:pos x="2788" y="7"/>
              </a:cxn>
              <a:cxn ang="0">
                <a:pos x="2839" y="5"/>
              </a:cxn>
              <a:cxn ang="0">
                <a:pos x="2889" y="5"/>
              </a:cxn>
              <a:cxn ang="0">
                <a:pos x="2941" y="5"/>
              </a:cxn>
              <a:cxn ang="0">
                <a:pos x="2992" y="3"/>
              </a:cxn>
              <a:cxn ang="0">
                <a:pos x="3043" y="3"/>
              </a:cxn>
              <a:cxn ang="0">
                <a:pos x="3093" y="3"/>
              </a:cxn>
            </a:cxnLst>
            <a:rect l="0" t="0" r="r" b="b"/>
            <a:pathLst>
              <a:path w="3093" h="2156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15" y="0"/>
                </a:lnTo>
                <a:lnTo>
                  <a:pt x="22" y="0"/>
                </a:lnTo>
                <a:lnTo>
                  <a:pt x="27" y="0"/>
                </a:lnTo>
                <a:lnTo>
                  <a:pt x="33" y="0"/>
                </a:lnTo>
                <a:lnTo>
                  <a:pt x="38" y="0"/>
                </a:lnTo>
                <a:lnTo>
                  <a:pt x="45" y="0"/>
                </a:lnTo>
                <a:lnTo>
                  <a:pt x="51" y="0"/>
                </a:lnTo>
                <a:lnTo>
                  <a:pt x="56" y="0"/>
                </a:lnTo>
                <a:lnTo>
                  <a:pt x="61" y="0"/>
                </a:lnTo>
                <a:lnTo>
                  <a:pt x="66" y="0"/>
                </a:lnTo>
                <a:lnTo>
                  <a:pt x="73" y="0"/>
                </a:lnTo>
                <a:lnTo>
                  <a:pt x="78" y="0"/>
                </a:lnTo>
                <a:lnTo>
                  <a:pt x="83" y="0"/>
                </a:lnTo>
                <a:lnTo>
                  <a:pt x="89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12" y="0"/>
                </a:lnTo>
                <a:lnTo>
                  <a:pt x="118" y="0"/>
                </a:lnTo>
                <a:lnTo>
                  <a:pt x="123" y="0"/>
                </a:lnTo>
                <a:lnTo>
                  <a:pt x="128" y="0"/>
                </a:lnTo>
                <a:lnTo>
                  <a:pt x="135" y="0"/>
                </a:lnTo>
                <a:lnTo>
                  <a:pt x="140" y="0"/>
                </a:lnTo>
                <a:lnTo>
                  <a:pt x="146" y="0"/>
                </a:lnTo>
                <a:lnTo>
                  <a:pt x="152" y="0"/>
                </a:lnTo>
                <a:lnTo>
                  <a:pt x="158" y="0"/>
                </a:lnTo>
                <a:lnTo>
                  <a:pt x="163" y="0"/>
                </a:lnTo>
                <a:lnTo>
                  <a:pt x="169" y="0"/>
                </a:lnTo>
                <a:lnTo>
                  <a:pt x="174" y="0"/>
                </a:lnTo>
                <a:lnTo>
                  <a:pt x="180" y="0"/>
                </a:lnTo>
                <a:lnTo>
                  <a:pt x="185" y="0"/>
                </a:lnTo>
                <a:lnTo>
                  <a:pt x="190" y="0"/>
                </a:lnTo>
                <a:lnTo>
                  <a:pt x="198" y="0"/>
                </a:lnTo>
                <a:lnTo>
                  <a:pt x="203" y="0"/>
                </a:lnTo>
                <a:lnTo>
                  <a:pt x="208" y="0"/>
                </a:lnTo>
                <a:lnTo>
                  <a:pt x="213" y="0"/>
                </a:lnTo>
                <a:lnTo>
                  <a:pt x="220" y="0"/>
                </a:lnTo>
                <a:lnTo>
                  <a:pt x="225" y="0"/>
                </a:lnTo>
                <a:lnTo>
                  <a:pt x="230" y="0"/>
                </a:lnTo>
                <a:lnTo>
                  <a:pt x="236" y="0"/>
                </a:lnTo>
                <a:lnTo>
                  <a:pt x="243" y="0"/>
                </a:lnTo>
                <a:lnTo>
                  <a:pt x="248" y="0"/>
                </a:lnTo>
                <a:lnTo>
                  <a:pt x="253" y="0"/>
                </a:lnTo>
                <a:lnTo>
                  <a:pt x="258" y="0"/>
                </a:lnTo>
                <a:lnTo>
                  <a:pt x="264" y="0"/>
                </a:lnTo>
                <a:lnTo>
                  <a:pt x="271" y="0"/>
                </a:lnTo>
                <a:lnTo>
                  <a:pt x="276" y="0"/>
                </a:lnTo>
                <a:lnTo>
                  <a:pt x="282" y="0"/>
                </a:lnTo>
                <a:lnTo>
                  <a:pt x="287" y="0"/>
                </a:lnTo>
                <a:lnTo>
                  <a:pt x="293" y="0"/>
                </a:lnTo>
                <a:lnTo>
                  <a:pt x="298" y="0"/>
                </a:lnTo>
                <a:lnTo>
                  <a:pt x="304" y="0"/>
                </a:lnTo>
                <a:lnTo>
                  <a:pt x="309" y="0"/>
                </a:lnTo>
                <a:lnTo>
                  <a:pt x="314" y="0"/>
                </a:lnTo>
                <a:lnTo>
                  <a:pt x="321" y="0"/>
                </a:lnTo>
                <a:lnTo>
                  <a:pt x="327" y="0"/>
                </a:lnTo>
                <a:lnTo>
                  <a:pt x="332" y="0"/>
                </a:lnTo>
                <a:lnTo>
                  <a:pt x="337" y="0"/>
                </a:lnTo>
                <a:lnTo>
                  <a:pt x="344" y="0"/>
                </a:lnTo>
                <a:lnTo>
                  <a:pt x="349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7" y="0"/>
                </a:lnTo>
                <a:lnTo>
                  <a:pt x="383" y="0"/>
                </a:lnTo>
                <a:lnTo>
                  <a:pt x="389" y="0"/>
                </a:lnTo>
                <a:lnTo>
                  <a:pt x="395" y="0"/>
                </a:lnTo>
                <a:lnTo>
                  <a:pt x="400" y="0"/>
                </a:lnTo>
                <a:lnTo>
                  <a:pt x="406" y="0"/>
                </a:lnTo>
                <a:lnTo>
                  <a:pt x="411" y="2"/>
                </a:lnTo>
                <a:lnTo>
                  <a:pt x="417" y="2"/>
                </a:lnTo>
                <a:lnTo>
                  <a:pt x="423" y="2"/>
                </a:lnTo>
                <a:lnTo>
                  <a:pt x="429" y="2"/>
                </a:lnTo>
                <a:lnTo>
                  <a:pt x="434" y="2"/>
                </a:lnTo>
                <a:lnTo>
                  <a:pt x="439" y="2"/>
                </a:lnTo>
                <a:lnTo>
                  <a:pt x="446" y="2"/>
                </a:lnTo>
                <a:lnTo>
                  <a:pt x="451" y="2"/>
                </a:lnTo>
                <a:lnTo>
                  <a:pt x="456" y="2"/>
                </a:lnTo>
                <a:lnTo>
                  <a:pt x="461" y="2"/>
                </a:lnTo>
                <a:lnTo>
                  <a:pt x="469" y="2"/>
                </a:lnTo>
                <a:lnTo>
                  <a:pt x="474" y="2"/>
                </a:lnTo>
                <a:lnTo>
                  <a:pt x="479" y="2"/>
                </a:lnTo>
                <a:lnTo>
                  <a:pt x="484" y="2"/>
                </a:lnTo>
                <a:lnTo>
                  <a:pt x="490" y="2"/>
                </a:lnTo>
                <a:lnTo>
                  <a:pt x="497" y="2"/>
                </a:lnTo>
                <a:lnTo>
                  <a:pt x="502" y="2"/>
                </a:lnTo>
                <a:lnTo>
                  <a:pt x="507" y="2"/>
                </a:lnTo>
                <a:lnTo>
                  <a:pt x="513" y="2"/>
                </a:lnTo>
                <a:lnTo>
                  <a:pt x="519" y="2"/>
                </a:lnTo>
                <a:lnTo>
                  <a:pt x="524" y="2"/>
                </a:lnTo>
                <a:lnTo>
                  <a:pt x="529" y="2"/>
                </a:lnTo>
                <a:lnTo>
                  <a:pt x="535" y="2"/>
                </a:lnTo>
                <a:lnTo>
                  <a:pt x="542" y="2"/>
                </a:lnTo>
                <a:lnTo>
                  <a:pt x="547" y="2"/>
                </a:lnTo>
                <a:lnTo>
                  <a:pt x="553" y="2"/>
                </a:lnTo>
                <a:lnTo>
                  <a:pt x="558" y="2"/>
                </a:lnTo>
                <a:lnTo>
                  <a:pt x="563" y="2"/>
                </a:lnTo>
                <a:lnTo>
                  <a:pt x="569" y="2"/>
                </a:lnTo>
                <a:lnTo>
                  <a:pt x="575" y="2"/>
                </a:lnTo>
                <a:lnTo>
                  <a:pt x="580" y="2"/>
                </a:lnTo>
                <a:lnTo>
                  <a:pt x="585" y="2"/>
                </a:lnTo>
                <a:lnTo>
                  <a:pt x="592" y="3"/>
                </a:lnTo>
                <a:lnTo>
                  <a:pt x="598" y="3"/>
                </a:lnTo>
                <a:lnTo>
                  <a:pt x="603" y="3"/>
                </a:lnTo>
                <a:lnTo>
                  <a:pt x="608" y="3"/>
                </a:lnTo>
                <a:lnTo>
                  <a:pt x="614" y="3"/>
                </a:lnTo>
                <a:lnTo>
                  <a:pt x="621" y="3"/>
                </a:lnTo>
                <a:lnTo>
                  <a:pt x="626" y="3"/>
                </a:lnTo>
                <a:lnTo>
                  <a:pt x="631" y="3"/>
                </a:lnTo>
                <a:lnTo>
                  <a:pt x="637" y="3"/>
                </a:lnTo>
                <a:lnTo>
                  <a:pt x="643" y="3"/>
                </a:lnTo>
                <a:lnTo>
                  <a:pt x="648" y="3"/>
                </a:lnTo>
                <a:lnTo>
                  <a:pt x="654" y="3"/>
                </a:lnTo>
                <a:lnTo>
                  <a:pt x="660" y="3"/>
                </a:lnTo>
                <a:lnTo>
                  <a:pt x="665" y="3"/>
                </a:lnTo>
                <a:lnTo>
                  <a:pt x="671" y="3"/>
                </a:lnTo>
                <a:lnTo>
                  <a:pt x="677" y="3"/>
                </a:lnTo>
                <a:lnTo>
                  <a:pt x="682" y="3"/>
                </a:lnTo>
                <a:lnTo>
                  <a:pt x="687" y="5"/>
                </a:lnTo>
                <a:lnTo>
                  <a:pt x="694" y="5"/>
                </a:lnTo>
                <a:lnTo>
                  <a:pt x="700" y="5"/>
                </a:lnTo>
                <a:lnTo>
                  <a:pt x="705" y="5"/>
                </a:lnTo>
                <a:lnTo>
                  <a:pt x="710" y="5"/>
                </a:lnTo>
                <a:lnTo>
                  <a:pt x="717" y="5"/>
                </a:lnTo>
                <a:lnTo>
                  <a:pt x="723" y="5"/>
                </a:lnTo>
                <a:lnTo>
                  <a:pt x="728" y="5"/>
                </a:lnTo>
                <a:lnTo>
                  <a:pt x="733" y="5"/>
                </a:lnTo>
                <a:lnTo>
                  <a:pt x="738" y="5"/>
                </a:lnTo>
                <a:lnTo>
                  <a:pt x="745" y="5"/>
                </a:lnTo>
                <a:lnTo>
                  <a:pt x="750" y="5"/>
                </a:lnTo>
                <a:lnTo>
                  <a:pt x="755" y="5"/>
                </a:lnTo>
                <a:lnTo>
                  <a:pt x="760" y="5"/>
                </a:lnTo>
                <a:lnTo>
                  <a:pt x="768" y="5"/>
                </a:lnTo>
                <a:lnTo>
                  <a:pt x="773" y="5"/>
                </a:lnTo>
                <a:lnTo>
                  <a:pt x="778" y="5"/>
                </a:lnTo>
                <a:lnTo>
                  <a:pt x="784" y="7"/>
                </a:lnTo>
                <a:lnTo>
                  <a:pt x="789" y="7"/>
                </a:lnTo>
                <a:lnTo>
                  <a:pt x="795" y="7"/>
                </a:lnTo>
                <a:lnTo>
                  <a:pt x="800" y="7"/>
                </a:lnTo>
                <a:lnTo>
                  <a:pt x="806" y="7"/>
                </a:lnTo>
                <a:lnTo>
                  <a:pt x="811" y="8"/>
                </a:lnTo>
                <a:lnTo>
                  <a:pt x="818" y="8"/>
                </a:lnTo>
                <a:lnTo>
                  <a:pt x="823" y="8"/>
                </a:lnTo>
                <a:lnTo>
                  <a:pt x="829" y="8"/>
                </a:lnTo>
                <a:lnTo>
                  <a:pt x="834" y="10"/>
                </a:lnTo>
                <a:lnTo>
                  <a:pt x="841" y="10"/>
                </a:lnTo>
                <a:lnTo>
                  <a:pt x="846" y="11"/>
                </a:lnTo>
                <a:lnTo>
                  <a:pt x="852" y="11"/>
                </a:lnTo>
                <a:lnTo>
                  <a:pt x="857" y="11"/>
                </a:lnTo>
                <a:lnTo>
                  <a:pt x="862" y="13"/>
                </a:lnTo>
                <a:lnTo>
                  <a:pt x="869" y="13"/>
                </a:lnTo>
                <a:lnTo>
                  <a:pt x="874" y="14"/>
                </a:lnTo>
                <a:lnTo>
                  <a:pt x="879" y="15"/>
                </a:lnTo>
                <a:lnTo>
                  <a:pt x="885" y="17"/>
                </a:lnTo>
                <a:lnTo>
                  <a:pt x="892" y="17"/>
                </a:lnTo>
                <a:lnTo>
                  <a:pt x="897" y="18"/>
                </a:lnTo>
                <a:lnTo>
                  <a:pt x="903" y="20"/>
                </a:lnTo>
                <a:lnTo>
                  <a:pt x="908" y="22"/>
                </a:lnTo>
                <a:lnTo>
                  <a:pt x="913" y="23"/>
                </a:lnTo>
                <a:lnTo>
                  <a:pt x="919" y="25"/>
                </a:lnTo>
                <a:lnTo>
                  <a:pt x="925" y="28"/>
                </a:lnTo>
                <a:lnTo>
                  <a:pt x="931" y="31"/>
                </a:lnTo>
                <a:lnTo>
                  <a:pt x="936" y="36"/>
                </a:lnTo>
                <a:lnTo>
                  <a:pt x="942" y="41"/>
                </a:lnTo>
                <a:lnTo>
                  <a:pt x="948" y="46"/>
                </a:lnTo>
                <a:lnTo>
                  <a:pt x="954" y="53"/>
                </a:lnTo>
                <a:lnTo>
                  <a:pt x="959" y="62"/>
                </a:lnTo>
                <a:lnTo>
                  <a:pt x="964" y="73"/>
                </a:lnTo>
                <a:lnTo>
                  <a:pt x="971" y="87"/>
                </a:lnTo>
                <a:lnTo>
                  <a:pt x="976" y="106"/>
                </a:lnTo>
                <a:lnTo>
                  <a:pt x="981" y="133"/>
                </a:lnTo>
                <a:lnTo>
                  <a:pt x="986" y="166"/>
                </a:lnTo>
                <a:lnTo>
                  <a:pt x="994" y="213"/>
                </a:lnTo>
                <a:lnTo>
                  <a:pt x="999" y="273"/>
                </a:lnTo>
                <a:lnTo>
                  <a:pt x="1004" y="345"/>
                </a:lnTo>
                <a:lnTo>
                  <a:pt x="1009" y="412"/>
                </a:lnTo>
                <a:lnTo>
                  <a:pt x="1016" y="444"/>
                </a:lnTo>
                <a:lnTo>
                  <a:pt x="1021" y="424"/>
                </a:lnTo>
                <a:lnTo>
                  <a:pt x="1026" y="362"/>
                </a:lnTo>
                <a:lnTo>
                  <a:pt x="1031" y="291"/>
                </a:lnTo>
                <a:lnTo>
                  <a:pt x="1037" y="228"/>
                </a:lnTo>
                <a:lnTo>
                  <a:pt x="1044" y="179"/>
                </a:lnTo>
                <a:lnTo>
                  <a:pt x="1049" y="141"/>
                </a:lnTo>
                <a:lnTo>
                  <a:pt x="1055" y="113"/>
                </a:lnTo>
                <a:lnTo>
                  <a:pt x="1060" y="94"/>
                </a:lnTo>
                <a:lnTo>
                  <a:pt x="1067" y="78"/>
                </a:lnTo>
                <a:lnTo>
                  <a:pt x="1072" y="66"/>
                </a:lnTo>
                <a:lnTo>
                  <a:pt x="1077" y="58"/>
                </a:lnTo>
                <a:lnTo>
                  <a:pt x="1083" y="50"/>
                </a:lnTo>
                <a:lnTo>
                  <a:pt x="1088" y="45"/>
                </a:lnTo>
                <a:lnTo>
                  <a:pt x="1094" y="41"/>
                </a:lnTo>
                <a:lnTo>
                  <a:pt x="1100" y="37"/>
                </a:lnTo>
                <a:lnTo>
                  <a:pt x="1105" y="34"/>
                </a:lnTo>
                <a:lnTo>
                  <a:pt x="1111" y="31"/>
                </a:lnTo>
                <a:lnTo>
                  <a:pt x="1118" y="28"/>
                </a:lnTo>
                <a:lnTo>
                  <a:pt x="1123" y="27"/>
                </a:lnTo>
                <a:lnTo>
                  <a:pt x="1128" y="25"/>
                </a:lnTo>
                <a:lnTo>
                  <a:pt x="1134" y="25"/>
                </a:lnTo>
                <a:lnTo>
                  <a:pt x="1140" y="23"/>
                </a:lnTo>
                <a:lnTo>
                  <a:pt x="1145" y="22"/>
                </a:lnTo>
                <a:lnTo>
                  <a:pt x="1150" y="22"/>
                </a:lnTo>
                <a:lnTo>
                  <a:pt x="1156" y="20"/>
                </a:lnTo>
                <a:lnTo>
                  <a:pt x="1162" y="20"/>
                </a:lnTo>
                <a:lnTo>
                  <a:pt x="1168" y="20"/>
                </a:lnTo>
                <a:lnTo>
                  <a:pt x="1174" y="20"/>
                </a:lnTo>
                <a:lnTo>
                  <a:pt x="1179" y="20"/>
                </a:lnTo>
                <a:lnTo>
                  <a:pt x="1185" y="20"/>
                </a:lnTo>
                <a:lnTo>
                  <a:pt x="1190" y="20"/>
                </a:lnTo>
                <a:lnTo>
                  <a:pt x="1196" y="20"/>
                </a:lnTo>
                <a:lnTo>
                  <a:pt x="1202" y="20"/>
                </a:lnTo>
                <a:lnTo>
                  <a:pt x="1207" y="20"/>
                </a:lnTo>
                <a:lnTo>
                  <a:pt x="1212" y="20"/>
                </a:lnTo>
                <a:lnTo>
                  <a:pt x="1219" y="20"/>
                </a:lnTo>
                <a:lnTo>
                  <a:pt x="1225" y="20"/>
                </a:lnTo>
                <a:lnTo>
                  <a:pt x="1230" y="20"/>
                </a:lnTo>
                <a:lnTo>
                  <a:pt x="1235" y="20"/>
                </a:lnTo>
                <a:lnTo>
                  <a:pt x="1242" y="20"/>
                </a:lnTo>
                <a:lnTo>
                  <a:pt x="1247" y="20"/>
                </a:lnTo>
                <a:lnTo>
                  <a:pt x="1252" y="20"/>
                </a:lnTo>
                <a:lnTo>
                  <a:pt x="1257" y="20"/>
                </a:lnTo>
                <a:lnTo>
                  <a:pt x="1265" y="20"/>
                </a:lnTo>
                <a:lnTo>
                  <a:pt x="1270" y="22"/>
                </a:lnTo>
                <a:lnTo>
                  <a:pt x="1275" y="22"/>
                </a:lnTo>
                <a:lnTo>
                  <a:pt x="1280" y="22"/>
                </a:lnTo>
                <a:lnTo>
                  <a:pt x="1286" y="23"/>
                </a:lnTo>
                <a:lnTo>
                  <a:pt x="1293" y="23"/>
                </a:lnTo>
                <a:lnTo>
                  <a:pt x="1298" y="25"/>
                </a:lnTo>
                <a:lnTo>
                  <a:pt x="1303" y="25"/>
                </a:lnTo>
                <a:lnTo>
                  <a:pt x="1308" y="25"/>
                </a:lnTo>
                <a:lnTo>
                  <a:pt x="1315" y="27"/>
                </a:lnTo>
                <a:lnTo>
                  <a:pt x="1320" y="27"/>
                </a:lnTo>
                <a:lnTo>
                  <a:pt x="1325" y="28"/>
                </a:lnTo>
                <a:lnTo>
                  <a:pt x="1331" y="30"/>
                </a:lnTo>
                <a:lnTo>
                  <a:pt x="1336" y="31"/>
                </a:lnTo>
                <a:lnTo>
                  <a:pt x="1343" y="33"/>
                </a:lnTo>
                <a:lnTo>
                  <a:pt x="1349" y="34"/>
                </a:lnTo>
                <a:lnTo>
                  <a:pt x="1354" y="36"/>
                </a:lnTo>
                <a:lnTo>
                  <a:pt x="1359" y="37"/>
                </a:lnTo>
                <a:lnTo>
                  <a:pt x="1365" y="40"/>
                </a:lnTo>
                <a:lnTo>
                  <a:pt x="1371" y="41"/>
                </a:lnTo>
                <a:lnTo>
                  <a:pt x="1376" y="43"/>
                </a:lnTo>
                <a:lnTo>
                  <a:pt x="1382" y="46"/>
                </a:lnTo>
                <a:lnTo>
                  <a:pt x="1387" y="48"/>
                </a:lnTo>
                <a:lnTo>
                  <a:pt x="1394" y="51"/>
                </a:lnTo>
                <a:lnTo>
                  <a:pt x="1399" y="54"/>
                </a:lnTo>
                <a:lnTo>
                  <a:pt x="1405" y="58"/>
                </a:lnTo>
                <a:lnTo>
                  <a:pt x="1411" y="62"/>
                </a:lnTo>
                <a:lnTo>
                  <a:pt x="1416" y="67"/>
                </a:lnTo>
                <a:lnTo>
                  <a:pt x="1421" y="73"/>
                </a:lnTo>
                <a:lnTo>
                  <a:pt x="1427" y="80"/>
                </a:lnTo>
                <a:lnTo>
                  <a:pt x="1433" y="86"/>
                </a:lnTo>
                <a:lnTo>
                  <a:pt x="1439" y="94"/>
                </a:lnTo>
                <a:lnTo>
                  <a:pt x="1445" y="105"/>
                </a:lnTo>
                <a:lnTo>
                  <a:pt x="1450" y="116"/>
                </a:lnTo>
                <a:lnTo>
                  <a:pt x="1456" y="128"/>
                </a:lnTo>
                <a:lnTo>
                  <a:pt x="1461" y="145"/>
                </a:lnTo>
                <a:lnTo>
                  <a:pt x="1467" y="165"/>
                </a:lnTo>
                <a:lnTo>
                  <a:pt x="1473" y="189"/>
                </a:lnTo>
                <a:lnTo>
                  <a:pt x="1478" y="220"/>
                </a:lnTo>
                <a:lnTo>
                  <a:pt x="1483" y="256"/>
                </a:lnTo>
                <a:lnTo>
                  <a:pt x="1490" y="307"/>
                </a:lnTo>
                <a:lnTo>
                  <a:pt x="1496" y="370"/>
                </a:lnTo>
                <a:lnTo>
                  <a:pt x="1501" y="457"/>
                </a:lnTo>
                <a:lnTo>
                  <a:pt x="1506" y="573"/>
                </a:lnTo>
                <a:lnTo>
                  <a:pt x="1511" y="734"/>
                </a:lnTo>
                <a:lnTo>
                  <a:pt x="1519" y="957"/>
                </a:lnTo>
                <a:lnTo>
                  <a:pt x="1524" y="1256"/>
                </a:lnTo>
                <a:lnTo>
                  <a:pt x="1529" y="1625"/>
                </a:lnTo>
                <a:lnTo>
                  <a:pt x="1534" y="1982"/>
                </a:lnTo>
                <a:lnTo>
                  <a:pt x="1541" y="2156"/>
                </a:lnTo>
                <a:lnTo>
                  <a:pt x="1546" y="2025"/>
                </a:lnTo>
                <a:lnTo>
                  <a:pt x="1551" y="1683"/>
                </a:lnTo>
                <a:lnTo>
                  <a:pt x="1557" y="1309"/>
                </a:lnTo>
                <a:lnTo>
                  <a:pt x="1564" y="1000"/>
                </a:lnTo>
                <a:lnTo>
                  <a:pt x="1569" y="767"/>
                </a:lnTo>
                <a:lnTo>
                  <a:pt x="1574" y="599"/>
                </a:lnTo>
                <a:lnTo>
                  <a:pt x="1580" y="477"/>
                </a:lnTo>
                <a:lnTo>
                  <a:pt x="1585" y="390"/>
                </a:lnTo>
                <a:lnTo>
                  <a:pt x="1591" y="322"/>
                </a:lnTo>
                <a:lnTo>
                  <a:pt x="1596" y="273"/>
                </a:lnTo>
                <a:lnTo>
                  <a:pt x="1602" y="234"/>
                </a:lnTo>
                <a:lnTo>
                  <a:pt x="1607" y="204"/>
                </a:lnTo>
                <a:lnTo>
                  <a:pt x="1614" y="179"/>
                </a:lnTo>
                <a:lnTo>
                  <a:pt x="1620" y="161"/>
                </a:lnTo>
                <a:lnTo>
                  <a:pt x="1625" y="145"/>
                </a:lnTo>
                <a:lnTo>
                  <a:pt x="1630" y="131"/>
                </a:lnTo>
                <a:lnTo>
                  <a:pt x="1636" y="121"/>
                </a:lnTo>
                <a:lnTo>
                  <a:pt x="1642" y="113"/>
                </a:lnTo>
                <a:lnTo>
                  <a:pt x="1647" y="105"/>
                </a:lnTo>
                <a:lnTo>
                  <a:pt x="1653" y="100"/>
                </a:lnTo>
                <a:lnTo>
                  <a:pt x="1658" y="94"/>
                </a:lnTo>
                <a:lnTo>
                  <a:pt x="1665" y="90"/>
                </a:lnTo>
                <a:lnTo>
                  <a:pt x="1670" y="86"/>
                </a:lnTo>
                <a:lnTo>
                  <a:pt x="1676" y="83"/>
                </a:lnTo>
                <a:lnTo>
                  <a:pt x="1681" y="81"/>
                </a:lnTo>
                <a:lnTo>
                  <a:pt x="1687" y="78"/>
                </a:lnTo>
                <a:lnTo>
                  <a:pt x="1693" y="77"/>
                </a:lnTo>
                <a:lnTo>
                  <a:pt x="1698" y="76"/>
                </a:lnTo>
                <a:lnTo>
                  <a:pt x="1704" y="74"/>
                </a:lnTo>
                <a:lnTo>
                  <a:pt x="1709" y="74"/>
                </a:lnTo>
                <a:lnTo>
                  <a:pt x="1716" y="74"/>
                </a:lnTo>
                <a:lnTo>
                  <a:pt x="1721" y="74"/>
                </a:lnTo>
                <a:lnTo>
                  <a:pt x="1727" y="74"/>
                </a:lnTo>
                <a:lnTo>
                  <a:pt x="1732" y="74"/>
                </a:lnTo>
                <a:lnTo>
                  <a:pt x="1739" y="74"/>
                </a:lnTo>
                <a:lnTo>
                  <a:pt x="1744" y="76"/>
                </a:lnTo>
                <a:lnTo>
                  <a:pt x="1750" y="77"/>
                </a:lnTo>
                <a:lnTo>
                  <a:pt x="1755" y="78"/>
                </a:lnTo>
                <a:lnTo>
                  <a:pt x="1760" y="80"/>
                </a:lnTo>
                <a:lnTo>
                  <a:pt x="1767" y="81"/>
                </a:lnTo>
                <a:lnTo>
                  <a:pt x="1772" y="83"/>
                </a:lnTo>
                <a:lnTo>
                  <a:pt x="1777" y="85"/>
                </a:lnTo>
                <a:lnTo>
                  <a:pt x="1782" y="87"/>
                </a:lnTo>
                <a:lnTo>
                  <a:pt x="1790" y="90"/>
                </a:lnTo>
                <a:lnTo>
                  <a:pt x="1795" y="92"/>
                </a:lnTo>
                <a:lnTo>
                  <a:pt x="1800" y="97"/>
                </a:lnTo>
                <a:lnTo>
                  <a:pt x="1805" y="101"/>
                </a:lnTo>
                <a:lnTo>
                  <a:pt x="1811" y="105"/>
                </a:lnTo>
                <a:lnTo>
                  <a:pt x="1817" y="108"/>
                </a:lnTo>
                <a:lnTo>
                  <a:pt x="1822" y="113"/>
                </a:lnTo>
                <a:lnTo>
                  <a:pt x="1827" y="118"/>
                </a:lnTo>
                <a:lnTo>
                  <a:pt x="1833" y="123"/>
                </a:lnTo>
                <a:lnTo>
                  <a:pt x="1840" y="130"/>
                </a:lnTo>
                <a:lnTo>
                  <a:pt x="1845" y="137"/>
                </a:lnTo>
                <a:lnTo>
                  <a:pt x="1851" y="143"/>
                </a:lnTo>
                <a:lnTo>
                  <a:pt x="1856" y="151"/>
                </a:lnTo>
                <a:lnTo>
                  <a:pt x="1863" y="161"/>
                </a:lnTo>
                <a:lnTo>
                  <a:pt x="1868" y="170"/>
                </a:lnTo>
                <a:lnTo>
                  <a:pt x="1873" y="181"/>
                </a:lnTo>
                <a:lnTo>
                  <a:pt x="1878" y="193"/>
                </a:lnTo>
                <a:lnTo>
                  <a:pt x="1884" y="205"/>
                </a:lnTo>
                <a:lnTo>
                  <a:pt x="1890" y="220"/>
                </a:lnTo>
                <a:lnTo>
                  <a:pt x="1896" y="234"/>
                </a:lnTo>
                <a:lnTo>
                  <a:pt x="1901" y="251"/>
                </a:lnTo>
                <a:lnTo>
                  <a:pt x="1907" y="272"/>
                </a:lnTo>
                <a:lnTo>
                  <a:pt x="1914" y="293"/>
                </a:lnTo>
                <a:lnTo>
                  <a:pt x="1919" y="316"/>
                </a:lnTo>
                <a:lnTo>
                  <a:pt x="1924" y="342"/>
                </a:lnTo>
                <a:lnTo>
                  <a:pt x="1929" y="372"/>
                </a:lnTo>
                <a:lnTo>
                  <a:pt x="1935" y="405"/>
                </a:lnTo>
                <a:lnTo>
                  <a:pt x="1941" y="442"/>
                </a:lnTo>
                <a:lnTo>
                  <a:pt x="1947" y="484"/>
                </a:lnTo>
                <a:lnTo>
                  <a:pt x="1952" y="529"/>
                </a:lnTo>
                <a:lnTo>
                  <a:pt x="1958" y="581"/>
                </a:lnTo>
                <a:lnTo>
                  <a:pt x="1964" y="638"/>
                </a:lnTo>
                <a:lnTo>
                  <a:pt x="1970" y="701"/>
                </a:lnTo>
                <a:lnTo>
                  <a:pt x="1976" y="769"/>
                </a:lnTo>
                <a:lnTo>
                  <a:pt x="1981" y="841"/>
                </a:lnTo>
                <a:lnTo>
                  <a:pt x="1986" y="915"/>
                </a:lnTo>
                <a:lnTo>
                  <a:pt x="1992" y="992"/>
                </a:lnTo>
                <a:lnTo>
                  <a:pt x="1998" y="1067"/>
                </a:lnTo>
                <a:lnTo>
                  <a:pt x="2003" y="1137"/>
                </a:lnTo>
                <a:lnTo>
                  <a:pt x="2008" y="1195"/>
                </a:lnTo>
                <a:lnTo>
                  <a:pt x="2015" y="1237"/>
                </a:lnTo>
                <a:lnTo>
                  <a:pt x="2021" y="1260"/>
                </a:lnTo>
                <a:lnTo>
                  <a:pt x="2026" y="1261"/>
                </a:lnTo>
                <a:lnTo>
                  <a:pt x="2031" y="1241"/>
                </a:lnTo>
                <a:lnTo>
                  <a:pt x="2038" y="1201"/>
                </a:lnTo>
                <a:lnTo>
                  <a:pt x="2043" y="1145"/>
                </a:lnTo>
                <a:lnTo>
                  <a:pt x="2048" y="1078"/>
                </a:lnTo>
                <a:lnTo>
                  <a:pt x="2053" y="1002"/>
                </a:lnTo>
                <a:lnTo>
                  <a:pt x="2059" y="924"/>
                </a:lnTo>
                <a:lnTo>
                  <a:pt x="2066" y="849"/>
                </a:lnTo>
                <a:lnTo>
                  <a:pt x="2071" y="776"/>
                </a:lnTo>
                <a:lnTo>
                  <a:pt x="2076" y="707"/>
                </a:lnTo>
                <a:lnTo>
                  <a:pt x="2082" y="644"/>
                </a:lnTo>
                <a:lnTo>
                  <a:pt x="2089" y="587"/>
                </a:lnTo>
                <a:lnTo>
                  <a:pt x="2094" y="535"/>
                </a:lnTo>
                <a:lnTo>
                  <a:pt x="2099" y="487"/>
                </a:lnTo>
                <a:lnTo>
                  <a:pt x="2104" y="445"/>
                </a:lnTo>
                <a:lnTo>
                  <a:pt x="2109" y="408"/>
                </a:lnTo>
                <a:lnTo>
                  <a:pt x="2116" y="374"/>
                </a:lnTo>
                <a:lnTo>
                  <a:pt x="2122" y="344"/>
                </a:lnTo>
                <a:lnTo>
                  <a:pt x="2127" y="316"/>
                </a:lnTo>
                <a:lnTo>
                  <a:pt x="2132" y="292"/>
                </a:lnTo>
                <a:lnTo>
                  <a:pt x="2139" y="271"/>
                </a:lnTo>
                <a:lnTo>
                  <a:pt x="2145" y="251"/>
                </a:lnTo>
                <a:lnTo>
                  <a:pt x="2150" y="231"/>
                </a:lnTo>
                <a:lnTo>
                  <a:pt x="2155" y="215"/>
                </a:lnTo>
                <a:lnTo>
                  <a:pt x="2161" y="202"/>
                </a:lnTo>
                <a:lnTo>
                  <a:pt x="2167" y="189"/>
                </a:lnTo>
                <a:lnTo>
                  <a:pt x="2172" y="176"/>
                </a:lnTo>
                <a:lnTo>
                  <a:pt x="2178" y="165"/>
                </a:lnTo>
                <a:lnTo>
                  <a:pt x="2183" y="155"/>
                </a:lnTo>
                <a:lnTo>
                  <a:pt x="2190" y="146"/>
                </a:lnTo>
                <a:lnTo>
                  <a:pt x="2196" y="138"/>
                </a:lnTo>
                <a:lnTo>
                  <a:pt x="2201" y="130"/>
                </a:lnTo>
                <a:lnTo>
                  <a:pt x="2207" y="123"/>
                </a:lnTo>
                <a:lnTo>
                  <a:pt x="2212" y="117"/>
                </a:lnTo>
                <a:lnTo>
                  <a:pt x="2218" y="110"/>
                </a:lnTo>
                <a:lnTo>
                  <a:pt x="2223" y="105"/>
                </a:lnTo>
                <a:lnTo>
                  <a:pt x="2229" y="100"/>
                </a:lnTo>
                <a:lnTo>
                  <a:pt x="2234" y="94"/>
                </a:lnTo>
                <a:lnTo>
                  <a:pt x="2241" y="90"/>
                </a:lnTo>
                <a:lnTo>
                  <a:pt x="2246" y="86"/>
                </a:lnTo>
                <a:lnTo>
                  <a:pt x="2252" y="82"/>
                </a:lnTo>
                <a:lnTo>
                  <a:pt x="2257" y="78"/>
                </a:lnTo>
                <a:lnTo>
                  <a:pt x="2263" y="74"/>
                </a:lnTo>
                <a:lnTo>
                  <a:pt x="2269" y="71"/>
                </a:lnTo>
                <a:lnTo>
                  <a:pt x="2274" y="68"/>
                </a:lnTo>
                <a:lnTo>
                  <a:pt x="2279" y="66"/>
                </a:lnTo>
                <a:lnTo>
                  <a:pt x="2284" y="63"/>
                </a:lnTo>
                <a:lnTo>
                  <a:pt x="2292" y="61"/>
                </a:lnTo>
                <a:lnTo>
                  <a:pt x="2297" y="58"/>
                </a:lnTo>
                <a:lnTo>
                  <a:pt x="2302" y="56"/>
                </a:lnTo>
                <a:lnTo>
                  <a:pt x="2307" y="54"/>
                </a:lnTo>
                <a:lnTo>
                  <a:pt x="2314" y="51"/>
                </a:lnTo>
                <a:lnTo>
                  <a:pt x="2320" y="50"/>
                </a:lnTo>
                <a:lnTo>
                  <a:pt x="2325" y="47"/>
                </a:lnTo>
                <a:lnTo>
                  <a:pt x="2330" y="46"/>
                </a:lnTo>
                <a:lnTo>
                  <a:pt x="2337" y="45"/>
                </a:lnTo>
                <a:lnTo>
                  <a:pt x="2342" y="43"/>
                </a:lnTo>
                <a:lnTo>
                  <a:pt x="2347" y="42"/>
                </a:lnTo>
                <a:lnTo>
                  <a:pt x="2353" y="41"/>
                </a:lnTo>
                <a:lnTo>
                  <a:pt x="2358" y="40"/>
                </a:lnTo>
                <a:lnTo>
                  <a:pt x="2365" y="38"/>
                </a:lnTo>
                <a:lnTo>
                  <a:pt x="2370" y="37"/>
                </a:lnTo>
                <a:lnTo>
                  <a:pt x="2376" y="36"/>
                </a:lnTo>
                <a:lnTo>
                  <a:pt x="2381" y="34"/>
                </a:lnTo>
                <a:lnTo>
                  <a:pt x="2387" y="33"/>
                </a:lnTo>
                <a:lnTo>
                  <a:pt x="2392" y="33"/>
                </a:lnTo>
                <a:lnTo>
                  <a:pt x="2398" y="31"/>
                </a:lnTo>
                <a:lnTo>
                  <a:pt x="2403" y="30"/>
                </a:lnTo>
                <a:lnTo>
                  <a:pt x="2409" y="28"/>
                </a:lnTo>
                <a:lnTo>
                  <a:pt x="2416" y="28"/>
                </a:lnTo>
                <a:lnTo>
                  <a:pt x="2421" y="27"/>
                </a:lnTo>
                <a:lnTo>
                  <a:pt x="2427" y="27"/>
                </a:lnTo>
                <a:lnTo>
                  <a:pt x="2432" y="25"/>
                </a:lnTo>
                <a:lnTo>
                  <a:pt x="2438" y="25"/>
                </a:lnTo>
                <a:lnTo>
                  <a:pt x="2443" y="25"/>
                </a:lnTo>
                <a:lnTo>
                  <a:pt x="2449" y="25"/>
                </a:lnTo>
                <a:lnTo>
                  <a:pt x="2454" y="23"/>
                </a:lnTo>
                <a:lnTo>
                  <a:pt x="2461" y="23"/>
                </a:lnTo>
                <a:lnTo>
                  <a:pt x="2466" y="22"/>
                </a:lnTo>
                <a:lnTo>
                  <a:pt x="2472" y="22"/>
                </a:lnTo>
                <a:lnTo>
                  <a:pt x="2478" y="20"/>
                </a:lnTo>
                <a:lnTo>
                  <a:pt x="2483" y="20"/>
                </a:lnTo>
                <a:lnTo>
                  <a:pt x="2489" y="20"/>
                </a:lnTo>
                <a:lnTo>
                  <a:pt x="2494" y="20"/>
                </a:lnTo>
                <a:lnTo>
                  <a:pt x="2500" y="20"/>
                </a:lnTo>
                <a:lnTo>
                  <a:pt x="2505" y="18"/>
                </a:lnTo>
                <a:lnTo>
                  <a:pt x="2512" y="18"/>
                </a:lnTo>
                <a:lnTo>
                  <a:pt x="2517" y="18"/>
                </a:lnTo>
                <a:lnTo>
                  <a:pt x="2523" y="17"/>
                </a:lnTo>
                <a:lnTo>
                  <a:pt x="2528" y="17"/>
                </a:lnTo>
                <a:lnTo>
                  <a:pt x="2533" y="17"/>
                </a:lnTo>
                <a:lnTo>
                  <a:pt x="2540" y="17"/>
                </a:lnTo>
                <a:lnTo>
                  <a:pt x="2545" y="15"/>
                </a:lnTo>
                <a:lnTo>
                  <a:pt x="2550" y="15"/>
                </a:lnTo>
                <a:lnTo>
                  <a:pt x="2556" y="15"/>
                </a:lnTo>
                <a:lnTo>
                  <a:pt x="2563" y="15"/>
                </a:lnTo>
                <a:lnTo>
                  <a:pt x="2568" y="14"/>
                </a:lnTo>
                <a:lnTo>
                  <a:pt x="2573" y="14"/>
                </a:lnTo>
                <a:lnTo>
                  <a:pt x="2578" y="14"/>
                </a:lnTo>
                <a:lnTo>
                  <a:pt x="2584" y="14"/>
                </a:lnTo>
                <a:lnTo>
                  <a:pt x="2591" y="13"/>
                </a:lnTo>
                <a:lnTo>
                  <a:pt x="2596" y="13"/>
                </a:lnTo>
                <a:lnTo>
                  <a:pt x="2601" y="13"/>
                </a:lnTo>
                <a:lnTo>
                  <a:pt x="2607" y="13"/>
                </a:lnTo>
                <a:lnTo>
                  <a:pt x="2613" y="13"/>
                </a:lnTo>
                <a:lnTo>
                  <a:pt x="2618" y="11"/>
                </a:lnTo>
                <a:lnTo>
                  <a:pt x="2624" y="11"/>
                </a:lnTo>
                <a:lnTo>
                  <a:pt x="2629" y="11"/>
                </a:lnTo>
                <a:lnTo>
                  <a:pt x="2636" y="11"/>
                </a:lnTo>
                <a:lnTo>
                  <a:pt x="2641" y="11"/>
                </a:lnTo>
                <a:lnTo>
                  <a:pt x="2647" y="11"/>
                </a:lnTo>
                <a:lnTo>
                  <a:pt x="2652" y="10"/>
                </a:lnTo>
                <a:lnTo>
                  <a:pt x="2658" y="10"/>
                </a:lnTo>
                <a:lnTo>
                  <a:pt x="2663" y="10"/>
                </a:lnTo>
                <a:lnTo>
                  <a:pt x="2669" y="10"/>
                </a:lnTo>
                <a:lnTo>
                  <a:pt x="2674" y="10"/>
                </a:lnTo>
                <a:lnTo>
                  <a:pt x="2680" y="10"/>
                </a:lnTo>
                <a:lnTo>
                  <a:pt x="2687" y="8"/>
                </a:lnTo>
                <a:lnTo>
                  <a:pt x="2692" y="8"/>
                </a:lnTo>
                <a:lnTo>
                  <a:pt x="2698" y="8"/>
                </a:lnTo>
                <a:lnTo>
                  <a:pt x="2703" y="8"/>
                </a:lnTo>
                <a:lnTo>
                  <a:pt x="2709" y="8"/>
                </a:lnTo>
                <a:lnTo>
                  <a:pt x="2715" y="8"/>
                </a:lnTo>
                <a:lnTo>
                  <a:pt x="2720" y="8"/>
                </a:lnTo>
                <a:lnTo>
                  <a:pt x="2725" y="8"/>
                </a:lnTo>
                <a:lnTo>
                  <a:pt x="2731" y="8"/>
                </a:lnTo>
                <a:lnTo>
                  <a:pt x="2737" y="7"/>
                </a:lnTo>
                <a:lnTo>
                  <a:pt x="2743" y="7"/>
                </a:lnTo>
                <a:lnTo>
                  <a:pt x="2748" y="7"/>
                </a:lnTo>
                <a:lnTo>
                  <a:pt x="2754" y="7"/>
                </a:lnTo>
                <a:lnTo>
                  <a:pt x="2761" y="7"/>
                </a:lnTo>
                <a:lnTo>
                  <a:pt x="2766" y="7"/>
                </a:lnTo>
                <a:lnTo>
                  <a:pt x="2771" y="7"/>
                </a:lnTo>
                <a:lnTo>
                  <a:pt x="2776" y="7"/>
                </a:lnTo>
                <a:lnTo>
                  <a:pt x="2781" y="7"/>
                </a:lnTo>
                <a:lnTo>
                  <a:pt x="2788" y="7"/>
                </a:lnTo>
                <a:lnTo>
                  <a:pt x="2794" y="5"/>
                </a:lnTo>
                <a:lnTo>
                  <a:pt x="2799" y="5"/>
                </a:lnTo>
                <a:lnTo>
                  <a:pt x="2804" y="5"/>
                </a:lnTo>
                <a:lnTo>
                  <a:pt x="2811" y="5"/>
                </a:lnTo>
                <a:lnTo>
                  <a:pt x="2817" y="5"/>
                </a:lnTo>
                <a:lnTo>
                  <a:pt x="2822" y="5"/>
                </a:lnTo>
                <a:lnTo>
                  <a:pt x="2827" y="5"/>
                </a:lnTo>
                <a:lnTo>
                  <a:pt x="2832" y="5"/>
                </a:lnTo>
                <a:lnTo>
                  <a:pt x="2839" y="5"/>
                </a:lnTo>
                <a:lnTo>
                  <a:pt x="2844" y="5"/>
                </a:lnTo>
                <a:lnTo>
                  <a:pt x="2849" y="5"/>
                </a:lnTo>
                <a:lnTo>
                  <a:pt x="2855" y="5"/>
                </a:lnTo>
                <a:lnTo>
                  <a:pt x="2862" y="5"/>
                </a:lnTo>
                <a:lnTo>
                  <a:pt x="2867" y="5"/>
                </a:lnTo>
                <a:lnTo>
                  <a:pt x="2872" y="5"/>
                </a:lnTo>
                <a:lnTo>
                  <a:pt x="2878" y="5"/>
                </a:lnTo>
                <a:lnTo>
                  <a:pt x="2883" y="5"/>
                </a:lnTo>
                <a:lnTo>
                  <a:pt x="2889" y="5"/>
                </a:lnTo>
                <a:lnTo>
                  <a:pt x="2894" y="5"/>
                </a:lnTo>
                <a:lnTo>
                  <a:pt x="2900" y="5"/>
                </a:lnTo>
                <a:lnTo>
                  <a:pt x="2906" y="5"/>
                </a:lnTo>
                <a:lnTo>
                  <a:pt x="2912" y="5"/>
                </a:lnTo>
                <a:lnTo>
                  <a:pt x="2918" y="5"/>
                </a:lnTo>
                <a:lnTo>
                  <a:pt x="2923" y="5"/>
                </a:lnTo>
                <a:lnTo>
                  <a:pt x="2929" y="5"/>
                </a:lnTo>
                <a:lnTo>
                  <a:pt x="2935" y="5"/>
                </a:lnTo>
                <a:lnTo>
                  <a:pt x="2941" y="5"/>
                </a:lnTo>
                <a:lnTo>
                  <a:pt x="2946" y="5"/>
                </a:lnTo>
                <a:lnTo>
                  <a:pt x="2951" y="5"/>
                </a:lnTo>
                <a:lnTo>
                  <a:pt x="2956" y="5"/>
                </a:lnTo>
                <a:lnTo>
                  <a:pt x="2963" y="3"/>
                </a:lnTo>
                <a:lnTo>
                  <a:pt x="2969" y="3"/>
                </a:lnTo>
                <a:lnTo>
                  <a:pt x="2974" y="3"/>
                </a:lnTo>
                <a:lnTo>
                  <a:pt x="2980" y="3"/>
                </a:lnTo>
                <a:lnTo>
                  <a:pt x="2986" y="3"/>
                </a:lnTo>
                <a:lnTo>
                  <a:pt x="2992" y="3"/>
                </a:lnTo>
                <a:lnTo>
                  <a:pt x="2997" y="3"/>
                </a:lnTo>
                <a:lnTo>
                  <a:pt x="3002" y="3"/>
                </a:lnTo>
                <a:lnTo>
                  <a:pt x="3007" y="3"/>
                </a:lnTo>
                <a:lnTo>
                  <a:pt x="3014" y="3"/>
                </a:lnTo>
                <a:lnTo>
                  <a:pt x="3019" y="3"/>
                </a:lnTo>
                <a:lnTo>
                  <a:pt x="3025" y="3"/>
                </a:lnTo>
                <a:lnTo>
                  <a:pt x="3030" y="3"/>
                </a:lnTo>
                <a:lnTo>
                  <a:pt x="3037" y="3"/>
                </a:lnTo>
                <a:lnTo>
                  <a:pt x="3043" y="3"/>
                </a:lnTo>
                <a:lnTo>
                  <a:pt x="3048" y="3"/>
                </a:lnTo>
                <a:lnTo>
                  <a:pt x="3053" y="3"/>
                </a:lnTo>
                <a:lnTo>
                  <a:pt x="3059" y="3"/>
                </a:lnTo>
                <a:lnTo>
                  <a:pt x="3065" y="3"/>
                </a:lnTo>
                <a:lnTo>
                  <a:pt x="3070" y="3"/>
                </a:lnTo>
                <a:lnTo>
                  <a:pt x="3075" y="3"/>
                </a:lnTo>
                <a:lnTo>
                  <a:pt x="3080" y="3"/>
                </a:lnTo>
                <a:lnTo>
                  <a:pt x="3088" y="3"/>
                </a:lnTo>
                <a:lnTo>
                  <a:pt x="3093" y="3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064" name="Rectangle 776"/>
          <p:cNvSpPr>
            <a:spLocks noChangeArrowheads="1"/>
          </p:cNvSpPr>
          <p:nvPr/>
        </p:nvSpPr>
        <p:spPr bwMode="auto">
          <a:xfrm rot="16200000">
            <a:off x="-843756" y="3704432"/>
            <a:ext cx="20415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2300">
                <a:solidFill>
                  <a:srgbClr val="000000"/>
                </a:solidFill>
                <a:latin typeface="Arial" charset="0"/>
              </a:rPr>
              <a:t>Photon counts (</a:t>
            </a:r>
            <a:endParaRPr lang="en-US" altLang="ja-JP"/>
          </a:p>
        </p:txBody>
      </p:sp>
      <p:sp>
        <p:nvSpPr>
          <p:cNvPr id="13065" name="Rectangle 777"/>
          <p:cNvSpPr>
            <a:spLocks noChangeArrowheads="1"/>
          </p:cNvSpPr>
          <p:nvPr/>
        </p:nvSpPr>
        <p:spPr bwMode="auto">
          <a:xfrm rot="16200000">
            <a:off x="-34925" y="2497138"/>
            <a:ext cx="4206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2300">
                <a:solidFill>
                  <a:srgbClr val="000000"/>
                </a:solidFill>
                <a:latin typeface="Arial" charset="0"/>
              </a:rPr>
              <a:t>arb</a:t>
            </a:r>
            <a:endParaRPr lang="en-US" altLang="ja-JP"/>
          </a:p>
        </p:txBody>
      </p:sp>
      <p:sp>
        <p:nvSpPr>
          <p:cNvPr id="13066" name="Rectangle 778"/>
          <p:cNvSpPr>
            <a:spLocks noChangeArrowheads="1"/>
          </p:cNvSpPr>
          <p:nvPr/>
        </p:nvSpPr>
        <p:spPr bwMode="auto">
          <a:xfrm rot="16200000">
            <a:off x="-260350" y="1852613"/>
            <a:ext cx="8747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2300">
                <a:solidFill>
                  <a:srgbClr val="000000"/>
                </a:solidFill>
                <a:latin typeface="Arial" charset="0"/>
              </a:rPr>
              <a:t>. units)</a:t>
            </a:r>
            <a:endParaRPr lang="en-US" altLang="ja-JP"/>
          </a:p>
        </p:txBody>
      </p:sp>
      <p:sp>
        <p:nvSpPr>
          <p:cNvPr id="13067" name="Rectangle 779"/>
          <p:cNvSpPr>
            <a:spLocks noChangeArrowheads="1"/>
          </p:cNvSpPr>
          <p:nvPr/>
        </p:nvSpPr>
        <p:spPr bwMode="auto">
          <a:xfrm>
            <a:off x="1995488" y="5573713"/>
            <a:ext cx="3581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2300">
                <a:solidFill>
                  <a:srgbClr val="000000"/>
                </a:solidFill>
                <a:latin typeface="Arial" charset="0"/>
              </a:rPr>
              <a:t>Clock laser frequency (kHz)</a:t>
            </a:r>
            <a:endParaRPr lang="en-US" altLang="ja-JP"/>
          </a:p>
        </p:txBody>
      </p:sp>
      <p:sp>
        <p:nvSpPr>
          <p:cNvPr id="13068" name="Rectangle 780"/>
          <p:cNvSpPr>
            <a:spLocks noChangeArrowheads="1"/>
          </p:cNvSpPr>
          <p:nvPr/>
        </p:nvSpPr>
        <p:spPr bwMode="auto">
          <a:xfrm>
            <a:off x="7861300" y="4681538"/>
            <a:ext cx="1011238" cy="317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069" name="Rectangle 781"/>
          <p:cNvSpPr>
            <a:spLocks noChangeArrowheads="1"/>
          </p:cNvSpPr>
          <p:nvPr/>
        </p:nvSpPr>
        <p:spPr bwMode="auto">
          <a:xfrm>
            <a:off x="7862888" y="4681538"/>
            <a:ext cx="1011237" cy="319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3722" name="Group 782"/>
          <p:cNvGrpSpPr>
            <a:grpSpLocks/>
          </p:cNvGrpSpPr>
          <p:nvPr/>
        </p:nvGrpSpPr>
        <p:grpSpPr bwMode="auto">
          <a:xfrm>
            <a:off x="3589338" y="2141538"/>
            <a:ext cx="82550" cy="76200"/>
            <a:chOff x="2301" y="1503"/>
            <a:chExt cx="48" cy="48"/>
          </a:xfrm>
        </p:grpSpPr>
        <p:sp>
          <p:nvSpPr>
            <p:cNvPr id="13071" name="Oval 783"/>
            <p:cNvSpPr>
              <a:spLocks noChangeArrowheads="1"/>
            </p:cNvSpPr>
            <p:nvPr/>
          </p:nvSpPr>
          <p:spPr bwMode="auto">
            <a:xfrm>
              <a:off x="2301" y="150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72" name="Freeform 784"/>
            <p:cNvSpPr>
              <a:spLocks/>
            </p:cNvSpPr>
            <p:nvPr/>
          </p:nvSpPr>
          <p:spPr bwMode="auto">
            <a:xfrm>
              <a:off x="2301" y="1503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37" y="48"/>
                    <a:pt x="48" y="37"/>
                    <a:pt x="48" y="23"/>
                  </a:cubicBezTo>
                  <a:cubicBezTo>
                    <a:pt x="48" y="11"/>
                    <a:pt x="37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23" name="Group 785"/>
          <p:cNvGrpSpPr>
            <a:grpSpLocks/>
          </p:cNvGrpSpPr>
          <p:nvPr/>
        </p:nvGrpSpPr>
        <p:grpSpPr bwMode="auto">
          <a:xfrm>
            <a:off x="3614738" y="1966913"/>
            <a:ext cx="82550" cy="77787"/>
            <a:chOff x="2316" y="1393"/>
            <a:chExt cx="48" cy="49"/>
          </a:xfrm>
        </p:grpSpPr>
        <p:sp>
          <p:nvSpPr>
            <p:cNvPr id="13074" name="Oval 786"/>
            <p:cNvSpPr>
              <a:spLocks noChangeArrowheads="1"/>
            </p:cNvSpPr>
            <p:nvPr/>
          </p:nvSpPr>
          <p:spPr bwMode="auto">
            <a:xfrm>
              <a:off x="2316" y="139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75" name="Oval 787"/>
            <p:cNvSpPr>
              <a:spLocks noChangeArrowheads="1"/>
            </p:cNvSpPr>
            <p:nvPr/>
          </p:nvSpPr>
          <p:spPr bwMode="auto">
            <a:xfrm>
              <a:off x="2316" y="1393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24" name="Group 788"/>
          <p:cNvGrpSpPr>
            <a:grpSpLocks/>
          </p:cNvGrpSpPr>
          <p:nvPr/>
        </p:nvGrpSpPr>
        <p:grpSpPr bwMode="auto">
          <a:xfrm>
            <a:off x="3641725" y="1614488"/>
            <a:ext cx="80963" cy="74612"/>
            <a:chOff x="2332" y="1171"/>
            <a:chExt cx="47" cy="47"/>
          </a:xfrm>
        </p:grpSpPr>
        <p:sp>
          <p:nvSpPr>
            <p:cNvPr id="13077" name="Oval 789"/>
            <p:cNvSpPr>
              <a:spLocks noChangeArrowheads="1"/>
            </p:cNvSpPr>
            <p:nvPr/>
          </p:nvSpPr>
          <p:spPr bwMode="auto">
            <a:xfrm>
              <a:off x="2332" y="1171"/>
              <a:ext cx="47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78" name="Oval 790"/>
            <p:cNvSpPr>
              <a:spLocks noChangeArrowheads="1"/>
            </p:cNvSpPr>
            <p:nvPr/>
          </p:nvSpPr>
          <p:spPr bwMode="auto">
            <a:xfrm>
              <a:off x="2332" y="1171"/>
              <a:ext cx="47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25" name="Group 791"/>
          <p:cNvGrpSpPr>
            <a:grpSpLocks/>
          </p:cNvGrpSpPr>
          <p:nvPr/>
        </p:nvGrpSpPr>
        <p:grpSpPr bwMode="auto">
          <a:xfrm>
            <a:off x="3668713" y="2039938"/>
            <a:ext cx="80962" cy="76200"/>
            <a:chOff x="2347" y="1439"/>
            <a:chExt cx="47" cy="48"/>
          </a:xfrm>
        </p:grpSpPr>
        <p:sp>
          <p:nvSpPr>
            <p:cNvPr id="13080" name="Oval 792"/>
            <p:cNvSpPr>
              <a:spLocks noChangeArrowheads="1"/>
            </p:cNvSpPr>
            <p:nvPr/>
          </p:nvSpPr>
          <p:spPr bwMode="auto">
            <a:xfrm>
              <a:off x="2347" y="1439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81" name="Oval 793"/>
            <p:cNvSpPr>
              <a:spLocks noChangeArrowheads="1"/>
            </p:cNvSpPr>
            <p:nvPr/>
          </p:nvSpPr>
          <p:spPr bwMode="auto">
            <a:xfrm>
              <a:off x="2347" y="1439"/>
              <a:ext cx="47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26" name="Group 794"/>
          <p:cNvGrpSpPr>
            <a:grpSpLocks/>
          </p:cNvGrpSpPr>
          <p:nvPr/>
        </p:nvGrpSpPr>
        <p:grpSpPr bwMode="auto">
          <a:xfrm>
            <a:off x="3695700" y="2508250"/>
            <a:ext cx="80963" cy="76200"/>
            <a:chOff x="2363" y="1734"/>
            <a:chExt cx="47" cy="48"/>
          </a:xfrm>
        </p:grpSpPr>
        <p:sp>
          <p:nvSpPr>
            <p:cNvPr id="13083" name="Oval 795"/>
            <p:cNvSpPr>
              <a:spLocks noChangeArrowheads="1"/>
            </p:cNvSpPr>
            <p:nvPr/>
          </p:nvSpPr>
          <p:spPr bwMode="auto">
            <a:xfrm>
              <a:off x="2363" y="1734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84" name="Freeform 796"/>
            <p:cNvSpPr>
              <a:spLocks/>
            </p:cNvSpPr>
            <p:nvPr/>
          </p:nvSpPr>
          <p:spPr bwMode="auto">
            <a:xfrm>
              <a:off x="2363" y="1734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3" y="48"/>
                </a:cxn>
                <a:cxn ang="0">
                  <a:pos x="47" y="23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6" y="48"/>
                    <a:pt x="47" y="37"/>
                    <a:pt x="47" y="23"/>
                  </a:cubicBezTo>
                  <a:cubicBezTo>
                    <a:pt x="47" y="11"/>
                    <a:pt x="36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727" name="Group 797"/>
          <p:cNvGrpSpPr>
            <a:grpSpLocks/>
          </p:cNvGrpSpPr>
          <p:nvPr/>
        </p:nvGrpSpPr>
        <p:grpSpPr bwMode="auto">
          <a:xfrm>
            <a:off x="3721100" y="1990725"/>
            <a:ext cx="84138" cy="76200"/>
            <a:chOff x="2378" y="1408"/>
            <a:chExt cx="49" cy="48"/>
          </a:xfrm>
        </p:grpSpPr>
        <p:sp>
          <p:nvSpPr>
            <p:cNvPr id="13086" name="Oval 798"/>
            <p:cNvSpPr>
              <a:spLocks noChangeArrowheads="1"/>
            </p:cNvSpPr>
            <p:nvPr/>
          </p:nvSpPr>
          <p:spPr bwMode="auto">
            <a:xfrm>
              <a:off x="2378" y="1408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87" name="Oval 799"/>
            <p:cNvSpPr>
              <a:spLocks noChangeArrowheads="1"/>
            </p:cNvSpPr>
            <p:nvPr/>
          </p:nvSpPr>
          <p:spPr bwMode="auto">
            <a:xfrm>
              <a:off x="2378" y="1408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84" name="Group 800"/>
          <p:cNvGrpSpPr>
            <a:grpSpLocks/>
          </p:cNvGrpSpPr>
          <p:nvPr/>
        </p:nvGrpSpPr>
        <p:grpSpPr bwMode="auto">
          <a:xfrm>
            <a:off x="3746500" y="1535113"/>
            <a:ext cx="82550" cy="76200"/>
            <a:chOff x="2393" y="1121"/>
            <a:chExt cx="48" cy="48"/>
          </a:xfrm>
        </p:grpSpPr>
        <p:sp>
          <p:nvSpPr>
            <p:cNvPr id="13089" name="Oval 801"/>
            <p:cNvSpPr>
              <a:spLocks noChangeArrowheads="1"/>
            </p:cNvSpPr>
            <p:nvPr/>
          </p:nvSpPr>
          <p:spPr bwMode="auto">
            <a:xfrm>
              <a:off x="2393" y="112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90" name="Oval 802"/>
            <p:cNvSpPr>
              <a:spLocks noChangeArrowheads="1"/>
            </p:cNvSpPr>
            <p:nvPr/>
          </p:nvSpPr>
          <p:spPr bwMode="auto">
            <a:xfrm>
              <a:off x="2393" y="1121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87" name="Group 803"/>
          <p:cNvGrpSpPr>
            <a:grpSpLocks/>
          </p:cNvGrpSpPr>
          <p:nvPr/>
        </p:nvGrpSpPr>
        <p:grpSpPr bwMode="auto">
          <a:xfrm>
            <a:off x="3775075" y="1722438"/>
            <a:ext cx="82550" cy="76200"/>
            <a:chOff x="2409" y="1239"/>
            <a:chExt cx="48" cy="48"/>
          </a:xfrm>
        </p:grpSpPr>
        <p:sp>
          <p:nvSpPr>
            <p:cNvPr id="13092" name="Oval 804"/>
            <p:cNvSpPr>
              <a:spLocks noChangeArrowheads="1"/>
            </p:cNvSpPr>
            <p:nvPr/>
          </p:nvSpPr>
          <p:spPr bwMode="auto">
            <a:xfrm>
              <a:off x="2409" y="1239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93" name="Oval 805"/>
            <p:cNvSpPr>
              <a:spLocks noChangeArrowheads="1"/>
            </p:cNvSpPr>
            <p:nvPr/>
          </p:nvSpPr>
          <p:spPr bwMode="auto">
            <a:xfrm>
              <a:off x="2409" y="1239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90" name="Group 806"/>
          <p:cNvGrpSpPr>
            <a:grpSpLocks/>
          </p:cNvGrpSpPr>
          <p:nvPr/>
        </p:nvGrpSpPr>
        <p:grpSpPr bwMode="auto">
          <a:xfrm>
            <a:off x="3800475" y="1960563"/>
            <a:ext cx="82550" cy="77787"/>
            <a:chOff x="2424" y="1389"/>
            <a:chExt cx="48" cy="49"/>
          </a:xfrm>
        </p:grpSpPr>
        <p:sp>
          <p:nvSpPr>
            <p:cNvPr id="13095" name="Oval 807"/>
            <p:cNvSpPr>
              <a:spLocks noChangeArrowheads="1"/>
            </p:cNvSpPr>
            <p:nvPr/>
          </p:nvSpPr>
          <p:spPr bwMode="auto">
            <a:xfrm>
              <a:off x="2424" y="1389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96" name="Oval 808"/>
            <p:cNvSpPr>
              <a:spLocks noChangeArrowheads="1"/>
            </p:cNvSpPr>
            <p:nvPr/>
          </p:nvSpPr>
          <p:spPr bwMode="auto">
            <a:xfrm>
              <a:off x="2424" y="1389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93" name="Group 809"/>
          <p:cNvGrpSpPr>
            <a:grpSpLocks/>
          </p:cNvGrpSpPr>
          <p:nvPr/>
        </p:nvGrpSpPr>
        <p:grpSpPr bwMode="auto">
          <a:xfrm>
            <a:off x="3827463" y="1971675"/>
            <a:ext cx="82550" cy="76200"/>
            <a:chOff x="2440" y="1396"/>
            <a:chExt cx="48" cy="48"/>
          </a:xfrm>
        </p:grpSpPr>
        <p:sp>
          <p:nvSpPr>
            <p:cNvPr id="13098" name="Oval 810"/>
            <p:cNvSpPr>
              <a:spLocks noChangeArrowheads="1"/>
            </p:cNvSpPr>
            <p:nvPr/>
          </p:nvSpPr>
          <p:spPr bwMode="auto">
            <a:xfrm>
              <a:off x="2440" y="1396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99" name="Oval 811"/>
            <p:cNvSpPr>
              <a:spLocks noChangeArrowheads="1"/>
            </p:cNvSpPr>
            <p:nvPr/>
          </p:nvSpPr>
          <p:spPr bwMode="auto">
            <a:xfrm>
              <a:off x="2440" y="1396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96" name="Group 812"/>
          <p:cNvGrpSpPr>
            <a:grpSpLocks/>
          </p:cNvGrpSpPr>
          <p:nvPr/>
        </p:nvGrpSpPr>
        <p:grpSpPr bwMode="auto">
          <a:xfrm>
            <a:off x="3854450" y="1543050"/>
            <a:ext cx="80963" cy="76200"/>
            <a:chOff x="2455" y="1126"/>
            <a:chExt cx="47" cy="48"/>
          </a:xfrm>
        </p:grpSpPr>
        <p:sp>
          <p:nvSpPr>
            <p:cNvPr id="13101" name="Oval 813"/>
            <p:cNvSpPr>
              <a:spLocks noChangeArrowheads="1"/>
            </p:cNvSpPr>
            <p:nvPr/>
          </p:nvSpPr>
          <p:spPr bwMode="auto">
            <a:xfrm>
              <a:off x="2455" y="1126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02" name="Freeform 814"/>
            <p:cNvSpPr>
              <a:spLocks/>
            </p:cNvSpPr>
            <p:nvPr/>
          </p:nvSpPr>
          <p:spPr bwMode="auto">
            <a:xfrm>
              <a:off x="2455" y="1126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4"/>
                </a:cxn>
                <a:cxn ang="0">
                  <a:pos x="24" y="48"/>
                </a:cxn>
                <a:cxn ang="0">
                  <a:pos x="47" y="24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36" y="48"/>
                    <a:pt x="47" y="37"/>
                    <a:pt x="47" y="24"/>
                  </a:cubicBezTo>
                  <a:cubicBezTo>
                    <a:pt x="47" y="11"/>
                    <a:pt x="36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399" name="Group 815"/>
          <p:cNvGrpSpPr>
            <a:grpSpLocks/>
          </p:cNvGrpSpPr>
          <p:nvPr/>
        </p:nvGrpSpPr>
        <p:grpSpPr bwMode="auto">
          <a:xfrm>
            <a:off x="3879850" y="1657350"/>
            <a:ext cx="82550" cy="77788"/>
            <a:chOff x="2470" y="1198"/>
            <a:chExt cx="48" cy="49"/>
          </a:xfrm>
        </p:grpSpPr>
        <p:sp>
          <p:nvSpPr>
            <p:cNvPr id="13104" name="Oval 816"/>
            <p:cNvSpPr>
              <a:spLocks noChangeArrowheads="1"/>
            </p:cNvSpPr>
            <p:nvPr/>
          </p:nvSpPr>
          <p:spPr bwMode="auto">
            <a:xfrm>
              <a:off x="2470" y="1198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05" name="Oval 817"/>
            <p:cNvSpPr>
              <a:spLocks noChangeArrowheads="1"/>
            </p:cNvSpPr>
            <p:nvPr/>
          </p:nvSpPr>
          <p:spPr bwMode="auto">
            <a:xfrm>
              <a:off x="2470" y="1198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02" name="Group 818"/>
          <p:cNvGrpSpPr>
            <a:grpSpLocks/>
          </p:cNvGrpSpPr>
          <p:nvPr/>
        </p:nvGrpSpPr>
        <p:grpSpPr bwMode="auto">
          <a:xfrm>
            <a:off x="3908425" y="1795463"/>
            <a:ext cx="82550" cy="76200"/>
            <a:chOff x="2487" y="1285"/>
            <a:chExt cx="48" cy="48"/>
          </a:xfrm>
        </p:grpSpPr>
        <p:sp>
          <p:nvSpPr>
            <p:cNvPr id="13107" name="Oval 819"/>
            <p:cNvSpPr>
              <a:spLocks noChangeArrowheads="1"/>
            </p:cNvSpPr>
            <p:nvPr/>
          </p:nvSpPr>
          <p:spPr bwMode="auto">
            <a:xfrm>
              <a:off x="2487" y="1285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08" name="Oval 820"/>
            <p:cNvSpPr>
              <a:spLocks noChangeArrowheads="1"/>
            </p:cNvSpPr>
            <p:nvPr/>
          </p:nvSpPr>
          <p:spPr bwMode="auto">
            <a:xfrm>
              <a:off x="2487" y="1285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05" name="Group 821"/>
          <p:cNvGrpSpPr>
            <a:grpSpLocks/>
          </p:cNvGrpSpPr>
          <p:nvPr/>
        </p:nvGrpSpPr>
        <p:grpSpPr bwMode="auto">
          <a:xfrm>
            <a:off x="3932238" y="2197100"/>
            <a:ext cx="85725" cy="77788"/>
            <a:chOff x="2501" y="1538"/>
            <a:chExt cx="49" cy="49"/>
          </a:xfrm>
        </p:grpSpPr>
        <p:sp>
          <p:nvSpPr>
            <p:cNvPr id="13110" name="Oval 822"/>
            <p:cNvSpPr>
              <a:spLocks noChangeArrowheads="1"/>
            </p:cNvSpPr>
            <p:nvPr/>
          </p:nvSpPr>
          <p:spPr bwMode="auto">
            <a:xfrm>
              <a:off x="2501" y="1538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11" name="Oval 823"/>
            <p:cNvSpPr>
              <a:spLocks noChangeArrowheads="1"/>
            </p:cNvSpPr>
            <p:nvPr/>
          </p:nvSpPr>
          <p:spPr bwMode="auto">
            <a:xfrm>
              <a:off x="2501" y="1538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08" name="Group 824"/>
          <p:cNvGrpSpPr>
            <a:grpSpLocks/>
          </p:cNvGrpSpPr>
          <p:nvPr/>
        </p:nvGrpSpPr>
        <p:grpSpPr bwMode="auto">
          <a:xfrm>
            <a:off x="3960813" y="1765300"/>
            <a:ext cx="82550" cy="77788"/>
            <a:chOff x="2517" y="1266"/>
            <a:chExt cx="48" cy="49"/>
          </a:xfrm>
        </p:grpSpPr>
        <p:sp>
          <p:nvSpPr>
            <p:cNvPr id="13113" name="Oval 825"/>
            <p:cNvSpPr>
              <a:spLocks noChangeArrowheads="1"/>
            </p:cNvSpPr>
            <p:nvPr/>
          </p:nvSpPr>
          <p:spPr bwMode="auto">
            <a:xfrm>
              <a:off x="2517" y="1266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14" name="Freeform 826"/>
            <p:cNvSpPr>
              <a:spLocks/>
            </p:cNvSpPr>
            <p:nvPr/>
          </p:nvSpPr>
          <p:spPr bwMode="auto">
            <a:xfrm>
              <a:off x="2517" y="1266"/>
              <a:ext cx="48" cy="4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9"/>
                </a:cxn>
                <a:cxn ang="0">
                  <a:pos x="48" y="24"/>
                </a:cxn>
                <a:cxn ang="0">
                  <a:pos x="25" y="0"/>
                </a:cxn>
              </a:cxnLst>
              <a:rect l="0" t="0" r="r" b="b"/>
              <a:pathLst>
                <a:path w="48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7" y="49"/>
                    <a:pt x="48" y="38"/>
                    <a:pt x="48" y="24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11" name="Group 827"/>
          <p:cNvGrpSpPr>
            <a:grpSpLocks/>
          </p:cNvGrpSpPr>
          <p:nvPr/>
        </p:nvGrpSpPr>
        <p:grpSpPr bwMode="auto">
          <a:xfrm>
            <a:off x="3986213" y="2219325"/>
            <a:ext cx="82550" cy="76200"/>
            <a:chOff x="2532" y="1552"/>
            <a:chExt cx="48" cy="48"/>
          </a:xfrm>
        </p:grpSpPr>
        <p:sp>
          <p:nvSpPr>
            <p:cNvPr id="13116" name="Oval 828"/>
            <p:cNvSpPr>
              <a:spLocks noChangeArrowheads="1"/>
            </p:cNvSpPr>
            <p:nvPr/>
          </p:nvSpPr>
          <p:spPr bwMode="auto">
            <a:xfrm>
              <a:off x="2532" y="155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17" name="Oval 829"/>
            <p:cNvSpPr>
              <a:spLocks noChangeArrowheads="1"/>
            </p:cNvSpPr>
            <p:nvPr/>
          </p:nvSpPr>
          <p:spPr bwMode="auto">
            <a:xfrm>
              <a:off x="2532" y="1552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14" name="Group 830"/>
          <p:cNvGrpSpPr>
            <a:grpSpLocks/>
          </p:cNvGrpSpPr>
          <p:nvPr/>
        </p:nvGrpSpPr>
        <p:grpSpPr bwMode="auto">
          <a:xfrm>
            <a:off x="4011613" y="2135188"/>
            <a:ext cx="84137" cy="76200"/>
            <a:chOff x="2547" y="1499"/>
            <a:chExt cx="49" cy="48"/>
          </a:xfrm>
        </p:grpSpPr>
        <p:sp>
          <p:nvSpPr>
            <p:cNvPr id="13119" name="Oval 831"/>
            <p:cNvSpPr>
              <a:spLocks noChangeArrowheads="1"/>
            </p:cNvSpPr>
            <p:nvPr/>
          </p:nvSpPr>
          <p:spPr bwMode="auto">
            <a:xfrm>
              <a:off x="2547" y="1499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20" name="Oval 832"/>
            <p:cNvSpPr>
              <a:spLocks noChangeArrowheads="1"/>
            </p:cNvSpPr>
            <p:nvPr/>
          </p:nvSpPr>
          <p:spPr bwMode="auto">
            <a:xfrm>
              <a:off x="2547" y="1499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17" name="Group 833"/>
          <p:cNvGrpSpPr>
            <a:grpSpLocks/>
          </p:cNvGrpSpPr>
          <p:nvPr/>
        </p:nvGrpSpPr>
        <p:grpSpPr bwMode="auto">
          <a:xfrm>
            <a:off x="4040188" y="2370138"/>
            <a:ext cx="80962" cy="76200"/>
            <a:chOff x="2563" y="1647"/>
            <a:chExt cx="47" cy="48"/>
          </a:xfrm>
        </p:grpSpPr>
        <p:sp>
          <p:nvSpPr>
            <p:cNvPr id="13122" name="Oval 834"/>
            <p:cNvSpPr>
              <a:spLocks noChangeArrowheads="1"/>
            </p:cNvSpPr>
            <p:nvPr/>
          </p:nvSpPr>
          <p:spPr bwMode="auto">
            <a:xfrm>
              <a:off x="2563" y="1647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23" name="Oval 835"/>
            <p:cNvSpPr>
              <a:spLocks noChangeArrowheads="1"/>
            </p:cNvSpPr>
            <p:nvPr/>
          </p:nvSpPr>
          <p:spPr bwMode="auto">
            <a:xfrm>
              <a:off x="2563" y="1647"/>
              <a:ext cx="47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20" name="Group 836"/>
          <p:cNvGrpSpPr>
            <a:grpSpLocks/>
          </p:cNvGrpSpPr>
          <p:nvPr/>
        </p:nvGrpSpPr>
        <p:grpSpPr bwMode="auto">
          <a:xfrm>
            <a:off x="4065588" y="2193925"/>
            <a:ext cx="84137" cy="76200"/>
            <a:chOff x="2578" y="1536"/>
            <a:chExt cx="49" cy="48"/>
          </a:xfrm>
        </p:grpSpPr>
        <p:sp>
          <p:nvSpPr>
            <p:cNvPr id="13125" name="Oval 837"/>
            <p:cNvSpPr>
              <a:spLocks noChangeArrowheads="1"/>
            </p:cNvSpPr>
            <p:nvPr/>
          </p:nvSpPr>
          <p:spPr bwMode="auto">
            <a:xfrm>
              <a:off x="2578" y="1536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26" name="Oval 838"/>
            <p:cNvSpPr>
              <a:spLocks noChangeArrowheads="1"/>
            </p:cNvSpPr>
            <p:nvPr/>
          </p:nvSpPr>
          <p:spPr bwMode="auto">
            <a:xfrm>
              <a:off x="2578" y="1536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23" name="Group 839"/>
          <p:cNvGrpSpPr>
            <a:grpSpLocks/>
          </p:cNvGrpSpPr>
          <p:nvPr/>
        </p:nvGrpSpPr>
        <p:grpSpPr bwMode="auto">
          <a:xfrm>
            <a:off x="4090988" y="2247900"/>
            <a:ext cx="82550" cy="76200"/>
            <a:chOff x="2593" y="1570"/>
            <a:chExt cx="48" cy="48"/>
          </a:xfrm>
        </p:grpSpPr>
        <p:sp>
          <p:nvSpPr>
            <p:cNvPr id="13128" name="Oval 840"/>
            <p:cNvSpPr>
              <a:spLocks noChangeArrowheads="1"/>
            </p:cNvSpPr>
            <p:nvPr/>
          </p:nvSpPr>
          <p:spPr bwMode="auto">
            <a:xfrm>
              <a:off x="2593" y="1570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29" name="Oval 841"/>
            <p:cNvSpPr>
              <a:spLocks noChangeArrowheads="1"/>
            </p:cNvSpPr>
            <p:nvPr/>
          </p:nvSpPr>
          <p:spPr bwMode="auto">
            <a:xfrm>
              <a:off x="2593" y="1570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26" name="Group 842"/>
          <p:cNvGrpSpPr>
            <a:grpSpLocks/>
          </p:cNvGrpSpPr>
          <p:nvPr/>
        </p:nvGrpSpPr>
        <p:grpSpPr bwMode="auto">
          <a:xfrm>
            <a:off x="4117975" y="2582863"/>
            <a:ext cx="85725" cy="76200"/>
            <a:chOff x="2609" y="1781"/>
            <a:chExt cx="49" cy="48"/>
          </a:xfrm>
        </p:grpSpPr>
        <p:sp>
          <p:nvSpPr>
            <p:cNvPr id="13131" name="Oval 843"/>
            <p:cNvSpPr>
              <a:spLocks noChangeArrowheads="1"/>
            </p:cNvSpPr>
            <p:nvPr/>
          </p:nvSpPr>
          <p:spPr bwMode="auto">
            <a:xfrm>
              <a:off x="2609" y="1781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32" name="Oval 844"/>
            <p:cNvSpPr>
              <a:spLocks noChangeArrowheads="1"/>
            </p:cNvSpPr>
            <p:nvPr/>
          </p:nvSpPr>
          <p:spPr bwMode="auto">
            <a:xfrm>
              <a:off x="2609" y="1781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29" name="Group 845"/>
          <p:cNvGrpSpPr>
            <a:grpSpLocks/>
          </p:cNvGrpSpPr>
          <p:nvPr/>
        </p:nvGrpSpPr>
        <p:grpSpPr bwMode="auto">
          <a:xfrm>
            <a:off x="4146550" y="2722563"/>
            <a:ext cx="82550" cy="76200"/>
            <a:chOff x="2625" y="1869"/>
            <a:chExt cx="48" cy="48"/>
          </a:xfrm>
        </p:grpSpPr>
        <p:sp>
          <p:nvSpPr>
            <p:cNvPr id="13134" name="Oval 846"/>
            <p:cNvSpPr>
              <a:spLocks noChangeArrowheads="1"/>
            </p:cNvSpPr>
            <p:nvPr/>
          </p:nvSpPr>
          <p:spPr bwMode="auto">
            <a:xfrm>
              <a:off x="2625" y="1869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35" name="Oval 847"/>
            <p:cNvSpPr>
              <a:spLocks noChangeArrowheads="1"/>
            </p:cNvSpPr>
            <p:nvPr/>
          </p:nvSpPr>
          <p:spPr bwMode="auto">
            <a:xfrm>
              <a:off x="2625" y="1869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32" name="Group 848"/>
          <p:cNvGrpSpPr>
            <a:grpSpLocks/>
          </p:cNvGrpSpPr>
          <p:nvPr/>
        </p:nvGrpSpPr>
        <p:grpSpPr bwMode="auto">
          <a:xfrm>
            <a:off x="4171950" y="2974975"/>
            <a:ext cx="82550" cy="74613"/>
            <a:chOff x="2640" y="2028"/>
            <a:chExt cx="48" cy="47"/>
          </a:xfrm>
        </p:grpSpPr>
        <p:sp>
          <p:nvSpPr>
            <p:cNvPr id="13137" name="Oval 849"/>
            <p:cNvSpPr>
              <a:spLocks noChangeArrowheads="1"/>
            </p:cNvSpPr>
            <p:nvPr/>
          </p:nvSpPr>
          <p:spPr bwMode="auto">
            <a:xfrm>
              <a:off x="2640" y="2028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38" name="Freeform 850"/>
            <p:cNvSpPr>
              <a:spLocks/>
            </p:cNvSpPr>
            <p:nvPr/>
          </p:nvSpPr>
          <p:spPr bwMode="auto">
            <a:xfrm>
              <a:off x="2640" y="2028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7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8" y="37"/>
                    <a:pt x="48" y="23"/>
                  </a:cubicBezTo>
                  <a:cubicBezTo>
                    <a:pt x="48" y="11"/>
                    <a:pt x="37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35" name="Group 851"/>
          <p:cNvGrpSpPr>
            <a:grpSpLocks/>
          </p:cNvGrpSpPr>
          <p:nvPr/>
        </p:nvGrpSpPr>
        <p:grpSpPr bwMode="auto">
          <a:xfrm>
            <a:off x="4357688" y="3206750"/>
            <a:ext cx="82550" cy="77788"/>
            <a:chOff x="2748" y="2174"/>
            <a:chExt cx="48" cy="49"/>
          </a:xfrm>
        </p:grpSpPr>
        <p:sp>
          <p:nvSpPr>
            <p:cNvPr id="13140" name="Oval 852"/>
            <p:cNvSpPr>
              <a:spLocks noChangeArrowheads="1"/>
            </p:cNvSpPr>
            <p:nvPr/>
          </p:nvSpPr>
          <p:spPr bwMode="auto">
            <a:xfrm>
              <a:off x="2748" y="2174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41" name="Freeform 853"/>
            <p:cNvSpPr>
              <a:spLocks/>
            </p:cNvSpPr>
            <p:nvPr/>
          </p:nvSpPr>
          <p:spPr bwMode="auto">
            <a:xfrm>
              <a:off x="2748" y="2174"/>
              <a:ext cx="48" cy="4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9"/>
                </a:cxn>
                <a:cxn ang="0">
                  <a:pos x="48" y="24"/>
                </a:cxn>
                <a:cxn ang="0">
                  <a:pos x="25" y="0"/>
                </a:cxn>
              </a:cxnLst>
              <a:rect l="0" t="0" r="r" b="b"/>
              <a:pathLst>
                <a:path w="48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7" y="49"/>
                    <a:pt x="48" y="38"/>
                    <a:pt x="48" y="24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38" name="Group 854"/>
          <p:cNvGrpSpPr>
            <a:grpSpLocks/>
          </p:cNvGrpSpPr>
          <p:nvPr/>
        </p:nvGrpSpPr>
        <p:grpSpPr bwMode="auto">
          <a:xfrm>
            <a:off x="4384675" y="3213100"/>
            <a:ext cx="84138" cy="76200"/>
            <a:chOff x="2764" y="2178"/>
            <a:chExt cx="49" cy="48"/>
          </a:xfrm>
        </p:grpSpPr>
        <p:sp>
          <p:nvSpPr>
            <p:cNvPr id="13143" name="Oval 855"/>
            <p:cNvSpPr>
              <a:spLocks noChangeArrowheads="1"/>
            </p:cNvSpPr>
            <p:nvPr/>
          </p:nvSpPr>
          <p:spPr bwMode="auto">
            <a:xfrm>
              <a:off x="2764" y="2178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44" name="Oval 856"/>
            <p:cNvSpPr>
              <a:spLocks noChangeArrowheads="1"/>
            </p:cNvSpPr>
            <p:nvPr/>
          </p:nvSpPr>
          <p:spPr bwMode="auto">
            <a:xfrm>
              <a:off x="2764" y="2178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41" name="Group 857"/>
          <p:cNvGrpSpPr>
            <a:grpSpLocks/>
          </p:cNvGrpSpPr>
          <p:nvPr/>
        </p:nvGrpSpPr>
        <p:grpSpPr bwMode="auto">
          <a:xfrm>
            <a:off x="4410075" y="2427288"/>
            <a:ext cx="84138" cy="76200"/>
            <a:chOff x="2778" y="1683"/>
            <a:chExt cx="49" cy="48"/>
          </a:xfrm>
        </p:grpSpPr>
        <p:sp>
          <p:nvSpPr>
            <p:cNvPr id="13146" name="Oval 858"/>
            <p:cNvSpPr>
              <a:spLocks noChangeArrowheads="1"/>
            </p:cNvSpPr>
            <p:nvPr/>
          </p:nvSpPr>
          <p:spPr bwMode="auto">
            <a:xfrm>
              <a:off x="2778" y="1683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47" name="Oval 859"/>
            <p:cNvSpPr>
              <a:spLocks noChangeArrowheads="1"/>
            </p:cNvSpPr>
            <p:nvPr/>
          </p:nvSpPr>
          <p:spPr bwMode="auto">
            <a:xfrm>
              <a:off x="2778" y="1683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44" name="Group 860"/>
          <p:cNvGrpSpPr>
            <a:grpSpLocks/>
          </p:cNvGrpSpPr>
          <p:nvPr/>
        </p:nvGrpSpPr>
        <p:grpSpPr bwMode="auto">
          <a:xfrm>
            <a:off x="4438650" y="2147888"/>
            <a:ext cx="84138" cy="76200"/>
            <a:chOff x="2795" y="1507"/>
            <a:chExt cx="49" cy="48"/>
          </a:xfrm>
        </p:grpSpPr>
        <p:sp>
          <p:nvSpPr>
            <p:cNvPr id="13149" name="Oval 861"/>
            <p:cNvSpPr>
              <a:spLocks noChangeArrowheads="1"/>
            </p:cNvSpPr>
            <p:nvPr/>
          </p:nvSpPr>
          <p:spPr bwMode="auto">
            <a:xfrm>
              <a:off x="2795" y="1507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50" name="Oval 862"/>
            <p:cNvSpPr>
              <a:spLocks noChangeArrowheads="1"/>
            </p:cNvSpPr>
            <p:nvPr/>
          </p:nvSpPr>
          <p:spPr bwMode="auto">
            <a:xfrm>
              <a:off x="2795" y="1507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47" name="Group 863"/>
          <p:cNvGrpSpPr>
            <a:grpSpLocks/>
          </p:cNvGrpSpPr>
          <p:nvPr/>
        </p:nvGrpSpPr>
        <p:grpSpPr bwMode="auto">
          <a:xfrm>
            <a:off x="4462463" y="2044700"/>
            <a:ext cx="84137" cy="76200"/>
            <a:chOff x="2809" y="1442"/>
            <a:chExt cx="49" cy="48"/>
          </a:xfrm>
        </p:grpSpPr>
        <p:sp>
          <p:nvSpPr>
            <p:cNvPr id="13152" name="Oval 864"/>
            <p:cNvSpPr>
              <a:spLocks noChangeArrowheads="1"/>
            </p:cNvSpPr>
            <p:nvPr/>
          </p:nvSpPr>
          <p:spPr bwMode="auto">
            <a:xfrm>
              <a:off x="2809" y="1442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53" name="Freeform 865"/>
            <p:cNvSpPr>
              <a:spLocks/>
            </p:cNvSpPr>
            <p:nvPr/>
          </p:nvSpPr>
          <p:spPr bwMode="auto">
            <a:xfrm>
              <a:off x="2809" y="1442"/>
              <a:ext cx="49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3"/>
                </a:cxn>
                <a:cxn ang="0">
                  <a:pos x="25" y="48"/>
                </a:cxn>
                <a:cxn ang="0">
                  <a:pos x="49" y="23"/>
                </a:cxn>
                <a:cxn ang="0">
                  <a:pos x="25" y="0"/>
                </a:cxn>
              </a:cxnLst>
              <a:rect l="0" t="0" r="r" b="b"/>
              <a:pathLst>
                <a:path w="49" h="48">
                  <a:moveTo>
                    <a:pt x="25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5" y="48"/>
                  </a:cubicBezTo>
                  <a:cubicBezTo>
                    <a:pt x="38" y="48"/>
                    <a:pt x="49" y="37"/>
                    <a:pt x="49" y="23"/>
                  </a:cubicBezTo>
                  <a:cubicBezTo>
                    <a:pt x="49" y="11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50" name="Group 866"/>
          <p:cNvGrpSpPr>
            <a:grpSpLocks/>
          </p:cNvGrpSpPr>
          <p:nvPr/>
        </p:nvGrpSpPr>
        <p:grpSpPr bwMode="auto">
          <a:xfrm>
            <a:off x="4492625" y="1535113"/>
            <a:ext cx="82550" cy="76200"/>
            <a:chOff x="2826" y="1121"/>
            <a:chExt cx="48" cy="48"/>
          </a:xfrm>
        </p:grpSpPr>
        <p:sp>
          <p:nvSpPr>
            <p:cNvPr id="13155" name="Oval 867"/>
            <p:cNvSpPr>
              <a:spLocks noChangeArrowheads="1"/>
            </p:cNvSpPr>
            <p:nvPr/>
          </p:nvSpPr>
          <p:spPr bwMode="auto">
            <a:xfrm>
              <a:off x="2826" y="112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56" name="Oval 868"/>
            <p:cNvSpPr>
              <a:spLocks noChangeArrowheads="1"/>
            </p:cNvSpPr>
            <p:nvPr/>
          </p:nvSpPr>
          <p:spPr bwMode="auto">
            <a:xfrm>
              <a:off x="2826" y="1121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53" name="Group 869"/>
          <p:cNvGrpSpPr>
            <a:grpSpLocks/>
          </p:cNvGrpSpPr>
          <p:nvPr/>
        </p:nvGrpSpPr>
        <p:grpSpPr bwMode="auto">
          <a:xfrm>
            <a:off x="4516438" y="2201863"/>
            <a:ext cx="84137" cy="74612"/>
            <a:chOff x="2840" y="1541"/>
            <a:chExt cx="49" cy="47"/>
          </a:xfrm>
        </p:grpSpPr>
        <p:sp>
          <p:nvSpPr>
            <p:cNvPr id="13158" name="Oval 870"/>
            <p:cNvSpPr>
              <a:spLocks noChangeArrowheads="1"/>
            </p:cNvSpPr>
            <p:nvPr/>
          </p:nvSpPr>
          <p:spPr bwMode="auto">
            <a:xfrm>
              <a:off x="2840" y="1541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59" name="Oval 871"/>
            <p:cNvSpPr>
              <a:spLocks noChangeArrowheads="1"/>
            </p:cNvSpPr>
            <p:nvPr/>
          </p:nvSpPr>
          <p:spPr bwMode="auto">
            <a:xfrm>
              <a:off x="2840" y="1541"/>
              <a:ext cx="49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56" name="Group 872"/>
          <p:cNvGrpSpPr>
            <a:grpSpLocks/>
          </p:cNvGrpSpPr>
          <p:nvPr/>
        </p:nvGrpSpPr>
        <p:grpSpPr bwMode="auto">
          <a:xfrm>
            <a:off x="4543425" y="1671638"/>
            <a:ext cx="82550" cy="74612"/>
            <a:chOff x="2856" y="1207"/>
            <a:chExt cx="48" cy="47"/>
          </a:xfrm>
        </p:grpSpPr>
        <p:sp>
          <p:nvSpPr>
            <p:cNvPr id="13161" name="Oval 873"/>
            <p:cNvSpPr>
              <a:spLocks noChangeArrowheads="1"/>
            </p:cNvSpPr>
            <p:nvPr/>
          </p:nvSpPr>
          <p:spPr bwMode="auto">
            <a:xfrm>
              <a:off x="2856" y="1207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62" name="Oval 874"/>
            <p:cNvSpPr>
              <a:spLocks noChangeArrowheads="1"/>
            </p:cNvSpPr>
            <p:nvPr/>
          </p:nvSpPr>
          <p:spPr bwMode="auto">
            <a:xfrm>
              <a:off x="2856" y="1207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59" name="Group 875"/>
          <p:cNvGrpSpPr>
            <a:grpSpLocks/>
          </p:cNvGrpSpPr>
          <p:nvPr/>
        </p:nvGrpSpPr>
        <p:grpSpPr bwMode="auto">
          <a:xfrm>
            <a:off x="4570413" y="1790700"/>
            <a:ext cx="84137" cy="77788"/>
            <a:chOff x="2872" y="1282"/>
            <a:chExt cx="49" cy="49"/>
          </a:xfrm>
        </p:grpSpPr>
        <p:sp>
          <p:nvSpPr>
            <p:cNvPr id="13164" name="Oval 876"/>
            <p:cNvSpPr>
              <a:spLocks noChangeArrowheads="1"/>
            </p:cNvSpPr>
            <p:nvPr/>
          </p:nvSpPr>
          <p:spPr bwMode="auto">
            <a:xfrm>
              <a:off x="2872" y="1282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65" name="Oval 877"/>
            <p:cNvSpPr>
              <a:spLocks noChangeArrowheads="1"/>
            </p:cNvSpPr>
            <p:nvPr/>
          </p:nvSpPr>
          <p:spPr bwMode="auto">
            <a:xfrm>
              <a:off x="2872" y="1282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62" name="Group 878"/>
          <p:cNvGrpSpPr>
            <a:grpSpLocks/>
          </p:cNvGrpSpPr>
          <p:nvPr/>
        </p:nvGrpSpPr>
        <p:grpSpPr bwMode="auto">
          <a:xfrm>
            <a:off x="4597400" y="1751013"/>
            <a:ext cx="82550" cy="76200"/>
            <a:chOff x="2887" y="1257"/>
            <a:chExt cx="48" cy="48"/>
          </a:xfrm>
        </p:grpSpPr>
        <p:sp>
          <p:nvSpPr>
            <p:cNvPr id="13167" name="Oval 879"/>
            <p:cNvSpPr>
              <a:spLocks noChangeArrowheads="1"/>
            </p:cNvSpPr>
            <p:nvPr/>
          </p:nvSpPr>
          <p:spPr bwMode="auto">
            <a:xfrm>
              <a:off x="2887" y="125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68" name="Oval 880"/>
            <p:cNvSpPr>
              <a:spLocks noChangeArrowheads="1"/>
            </p:cNvSpPr>
            <p:nvPr/>
          </p:nvSpPr>
          <p:spPr bwMode="auto">
            <a:xfrm>
              <a:off x="2887" y="125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65" name="Group 881"/>
          <p:cNvGrpSpPr>
            <a:grpSpLocks/>
          </p:cNvGrpSpPr>
          <p:nvPr/>
        </p:nvGrpSpPr>
        <p:grpSpPr bwMode="auto">
          <a:xfrm>
            <a:off x="4624388" y="2227263"/>
            <a:ext cx="84137" cy="77787"/>
            <a:chOff x="2903" y="1557"/>
            <a:chExt cx="49" cy="49"/>
          </a:xfrm>
        </p:grpSpPr>
        <p:sp>
          <p:nvSpPr>
            <p:cNvPr id="13170" name="Oval 882"/>
            <p:cNvSpPr>
              <a:spLocks noChangeArrowheads="1"/>
            </p:cNvSpPr>
            <p:nvPr/>
          </p:nvSpPr>
          <p:spPr bwMode="auto">
            <a:xfrm>
              <a:off x="2903" y="1557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71" name="Oval 883"/>
            <p:cNvSpPr>
              <a:spLocks noChangeArrowheads="1"/>
            </p:cNvSpPr>
            <p:nvPr/>
          </p:nvSpPr>
          <p:spPr bwMode="auto">
            <a:xfrm>
              <a:off x="2903" y="1557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68" name="Group 884"/>
          <p:cNvGrpSpPr>
            <a:grpSpLocks/>
          </p:cNvGrpSpPr>
          <p:nvPr/>
        </p:nvGrpSpPr>
        <p:grpSpPr bwMode="auto">
          <a:xfrm>
            <a:off x="4649788" y="1778000"/>
            <a:ext cx="82550" cy="74613"/>
            <a:chOff x="2918" y="1274"/>
            <a:chExt cx="48" cy="47"/>
          </a:xfrm>
        </p:grpSpPr>
        <p:sp>
          <p:nvSpPr>
            <p:cNvPr id="13173" name="Oval 885"/>
            <p:cNvSpPr>
              <a:spLocks noChangeArrowheads="1"/>
            </p:cNvSpPr>
            <p:nvPr/>
          </p:nvSpPr>
          <p:spPr bwMode="auto">
            <a:xfrm>
              <a:off x="2918" y="1274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74" name="Oval 886"/>
            <p:cNvSpPr>
              <a:spLocks noChangeArrowheads="1"/>
            </p:cNvSpPr>
            <p:nvPr/>
          </p:nvSpPr>
          <p:spPr bwMode="auto">
            <a:xfrm>
              <a:off x="2918" y="1274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71" name="Group 887"/>
          <p:cNvGrpSpPr>
            <a:grpSpLocks/>
          </p:cNvGrpSpPr>
          <p:nvPr/>
        </p:nvGrpSpPr>
        <p:grpSpPr bwMode="auto">
          <a:xfrm>
            <a:off x="4678363" y="2519363"/>
            <a:ext cx="82550" cy="74612"/>
            <a:chOff x="2934" y="1741"/>
            <a:chExt cx="48" cy="47"/>
          </a:xfrm>
        </p:grpSpPr>
        <p:sp>
          <p:nvSpPr>
            <p:cNvPr id="13176" name="Oval 888"/>
            <p:cNvSpPr>
              <a:spLocks noChangeArrowheads="1"/>
            </p:cNvSpPr>
            <p:nvPr/>
          </p:nvSpPr>
          <p:spPr bwMode="auto">
            <a:xfrm>
              <a:off x="2934" y="1741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77" name="Oval 889"/>
            <p:cNvSpPr>
              <a:spLocks noChangeArrowheads="1"/>
            </p:cNvSpPr>
            <p:nvPr/>
          </p:nvSpPr>
          <p:spPr bwMode="auto">
            <a:xfrm>
              <a:off x="2934" y="1741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74" name="Group 890"/>
          <p:cNvGrpSpPr>
            <a:grpSpLocks/>
          </p:cNvGrpSpPr>
          <p:nvPr/>
        </p:nvGrpSpPr>
        <p:grpSpPr bwMode="auto">
          <a:xfrm>
            <a:off x="4703763" y="2092325"/>
            <a:ext cx="82550" cy="77788"/>
            <a:chOff x="2949" y="1472"/>
            <a:chExt cx="48" cy="49"/>
          </a:xfrm>
        </p:grpSpPr>
        <p:sp>
          <p:nvSpPr>
            <p:cNvPr id="13179" name="Oval 891"/>
            <p:cNvSpPr>
              <a:spLocks noChangeArrowheads="1"/>
            </p:cNvSpPr>
            <p:nvPr/>
          </p:nvSpPr>
          <p:spPr bwMode="auto">
            <a:xfrm>
              <a:off x="2949" y="1472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80" name="Oval 892"/>
            <p:cNvSpPr>
              <a:spLocks noChangeArrowheads="1"/>
            </p:cNvSpPr>
            <p:nvPr/>
          </p:nvSpPr>
          <p:spPr bwMode="auto">
            <a:xfrm>
              <a:off x="2949" y="1472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77" name="Group 893"/>
          <p:cNvGrpSpPr>
            <a:grpSpLocks/>
          </p:cNvGrpSpPr>
          <p:nvPr/>
        </p:nvGrpSpPr>
        <p:grpSpPr bwMode="auto">
          <a:xfrm>
            <a:off x="4729163" y="2166938"/>
            <a:ext cx="84137" cy="76200"/>
            <a:chOff x="2964" y="1519"/>
            <a:chExt cx="49" cy="48"/>
          </a:xfrm>
        </p:grpSpPr>
        <p:sp>
          <p:nvSpPr>
            <p:cNvPr id="13182" name="Oval 894"/>
            <p:cNvSpPr>
              <a:spLocks noChangeArrowheads="1"/>
            </p:cNvSpPr>
            <p:nvPr/>
          </p:nvSpPr>
          <p:spPr bwMode="auto">
            <a:xfrm>
              <a:off x="2964" y="1519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83" name="Oval 895"/>
            <p:cNvSpPr>
              <a:spLocks noChangeArrowheads="1"/>
            </p:cNvSpPr>
            <p:nvPr/>
          </p:nvSpPr>
          <p:spPr bwMode="auto">
            <a:xfrm>
              <a:off x="2964" y="1519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80" name="Group 896"/>
          <p:cNvGrpSpPr>
            <a:grpSpLocks/>
          </p:cNvGrpSpPr>
          <p:nvPr/>
        </p:nvGrpSpPr>
        <p:grpSpPr bwMode="auto">
          <a:xfrm>
            <a:off x="4754563" y="2295525"/>
            <a:ext cx="82550" cy="77788"/>
            <a:chOff x="2979" y="1600"/>
            <a:chExt cx="48" cy="49"/>
          </a:xfrm>
        </p:grpSpPr>
        <p:sp>
          <p:nvSpPr>
            <p:cNvPr id="13185" name="Oval 897"/>
            <p:cNvSpPr>
              <a:spLocks noChangeArrowheads="1"/>
            </p:cNvSpPr>
            <p:nvPr/>
          </p:nvSpPr>
          <p:spPr bwMode="auto">
            <a:xfrm>
              <a:off x="2979" y="1600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86" name="Oval 898"/>
            <p:cNvSpPr>
              <a:spLocks noChangeArrowheads="1"/>
            </p:cNvSpPr>
            <p:nvPr/>
          </p:nvSpPr>
          <p:spPr bwMode="auto">
            <a:xfrm>
              <a:off x="2979" y="1600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83" name="Group 899"/>
          <p:cNvGrpSpPr>
            <a:grpSpLocks/>
          </p:cNvGrpSpPr>
          <p:nvPr/>
        </p:nvGrpSpPr>
        <p:grpSpPr bwMode="auto">
          <a:xfrm>
            <a:off x="4783138" y="2795588"/>
            <a:ext cx="84137" cy="76200"/>
            <a:chOff x="2995" y="1915"/>
            <a:chExt cx="49" cy="48"/>
          </a:xfrm>
        </p:grpSpPr>
        <p:sp>
          <p:nvSpPr>
            <p:cNvPr id="13188" name="Oval 900"/>
            <p:cNvSpPr>
              <a:spLocks noChangeArrowheads="1"/>
            </p:cNvSpPr>
            <p:nvPr/>
          </p:nvSpPr>
          <p:spPr bwMode="auto">
            <a:xfrm>
              <a:off x="2995" y="1915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89" name="Oval 901"/>
            <p:cNvSpPr>
              <a:spLocks noChangeArrowheads="1"/>
            </p:cNvSpPr>
            <p:nvPr/>
          </p:nvSpPr>
          <p:spPr bwMode="auto">
            <a:xfrm>
              <a:off x="2995" y="1915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86" name="Group 902"/>
          <p:cNvGrpSpPr>
            <a:grpSpLocks/>
          </p:cNvGrpSpPr>
          <p:nvPr/>
        </p:nvGrpSpPr>
        <p:grpSpPr bwMode="auto">
          <a:xfrm>
            <a:off x="4811713" y="2022475"/>
            <a:ext cx="82550" cy="74613"/>
            <a:chOff x="3012" y="1428"/>
            <a:chExt cx="48" cy="47"/>
          </a:xfrm>
        </p:grpSpPr>
        <p:sp>
          <p:nvSpPr>
            <p:cNvPr id="13191" name="Oval 903"/>
            <p:cNvSpPr>
              <a:spLocks noChangeArrowheads="1"/>
            </p:cNvSpPr>
            <p:nvPr/>
          </p:nvSpPr>
          <p:spPr bwMode="auto">
            <a:xfrm>
              <a:off x="3012" y="1428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92" name="Oval 904"/>
            <p:cNvSpPr>
              <a:spLocks noChangeArrowheads="1"/>
            </p:cNvSpPr>
            <p:nvPr/>
          </p:nvSpPr>
          <p:spPr bwMode="auto">
            <a:xfrm>
              <a:off x="3012" y="1428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89" name="Group 905"/>
          <p:cNvGrpSpPr>
            <a:grpSpLocks/>
          </p:cNvGrpSpPr>
          <p:nvPr/>
        </p:nvGrpSpPr>
        <p:grpSpPr bwMode="auto">
          <a:xfrm>
            <a:off x="4835525" y="2112963"/>
            <a:ext cx="84138" cy="76200"/>
            <a:chOff x="3026" y="1485"/>
            <a:chExt cx="49" cy="48"/>
          </a:xfrm>
        </p:grpSpPr>
        <p:sp>
          <p:nvSpPr>
            <p:cNvPr id="13194" name="Oval 906"/>
            <p:cNvSpPr>
              <a:spLocks noChangeArrowheads="1"/>
            </p:cNvSpPr>
            <p:nvPr/>
          </p:nvSpPr>
          <p:spPr bwMode="auto">
            <a:xfrm>
              <a:off x="3026" y="1485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95" name="Freeform 907"/>
            <p:cNvSpPr>
              <a:spLocks/>
            </p:cNvSpPr>
            <p:nvPr/>
          </p:nvSpPr>
          <p:spPr bwMode="auto">
            <a:xfrm>
              <a:off x="3026" y="1485"/>
              <a:ext cx="49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8"/>
                </a:cxn>
                <a:cxn ang="0">
                  <a:pos x="49" y="25"/>
                </a:cxn>
                <a:cxn ang="0">
                  <a:pos x="24" y="0"/>
                </a:cxn>
              </a:cxnLst>
              <a:rect l="0" t="0" r="r" b="b"/>
              <a:pathLst>
                <a:path w="49" h="48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9" y="37"/>
                    <a:pt x="49" y="25"/>
                  </a:cubicBezTo>
                  <a:cubicBezTo>
                    <a:pt x="49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92" name="Group 908"/>
          <p:cNvGrpSpPr>
            <a:grpSpLocks/>
          </p:cNvGrpSpPr>
          <p:nvPr/>
        </p:nvGrpSpPr>
        <p:grpSpPr bwMode="auto">
          <a:xfrm>
            <a:off x="4864100" y="2228850"/>
            <a:ext cx="82550" cy="77788"/>
            <a:chOff x="3042" y="1558"/>
            <a:chExt cx="48" cy="49"/>
          </a:xfrm>
        </p:grpSpPr>
        <p:sp>
          <p:nvSpPr>
            <p:cNvPr id="13197" name="Oval 909"/>
            <p:cNvSpPr>
              <a:spLocks noChangeArrowheads="1"/>
            </p:cNvSpPr>
            <p:nvPr/>
          </p:nvSpPr>
          <p:spPr bwMode="auto">
            <a:xfrm>
              <a:off x="3042" y="1558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98" name="Oval 910"/>
            <p:cNvSpPr>
              <a:spLocks noChangeArrowheads="1"/>
            </p:cNvSpPr>
            <p:nvPr/>
          </p:nvSpPr>
          <p:spPr bwMode="auto">
            <a:xfrm>
              <a:off x="3042" y="1558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95" name="Group 911"/>
          <p:cNvGrpSpPr>
            <a:grpSpLocks/>
          </p:cNvGrpSpPr>
          <p:nvPr/>
        </p:nvGrpSpPr>
        <p:grpSpPr bwMode="auto">
          <a:xfrm>
            <a:off x="3589338" y="2141538"/>
            <a:ext cx="82550" cy="76200"/>
            <a:chOff x="2301" y="1503"/>
            <a:chExt cx="48" cy="48"/>
          </a:xfrm>
        </p:grpSpPr>
        <p:sp>
          <p:nvSpPr>
            <p:cNvPr id="13200" name="Oval 912"/>
            <p:cNvSpPr>
              <a:spLocks noChangeArrowheads="1"/>
            </p:cNvSpPr>
            <p:nvPr/>
          </p:nvSpPr>
          <p:spPr bwMode="auto">
            <a:xfrm>
              <a:off x="2301" y="150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01" name="Freeform 913"/>
            <p:cNvSpPr>
              <a:spLocks/>
            </p:cNvSpPr>
            <p:nvPr/>
          </p:nvSpPr>
          <p:spPr bwMode="auto">
            <a:xfrm>
              <a:off x="2301" y="1503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37" y="48"/>
                    <a:pt x="48" y="37"/>
                    <a:pt x="48" y="23"/>
                  </a:cubicBezTo>
                  <a:cubicBezTo>
                    <a:pt x="48" y="11"/>
                    <a:pt x="37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498" name="Group 914"/>
          <p:cNvGrpSpPr>
            <a:grpSpLocks/>
          </p:cNvGrpSpPr>
          <p:nvPr/>
        </p:nvGrpSpPr>
        <p:grpSpPr bwMode="auto">
          <a:xfrm>
            <a:off x="3614738" y="1966913"/>
            <a:ext cx="82550" cy="77787"/>
            <a:chOff x="2316" y="1393"/>
            <a:chExt cx="48" cy="49"/>
          </a:xfrm>
        </p:grpSpPr>
        <p:sp>
          <p:nvSpPr>
            <p:cNvPr id="13203" name="Oval 915"/>
            <p:cNvSpPr>
              <a:spLocks noChangeArrowheads="1"/>
            </p:cNvSpPr>
            <p:nvPr/>
          </p:nvSpPr>
          <p:spPr bwMode="auto">
            <a:xfrm>
              <a:off x="2316" y="1393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04" name="Oval 916"/>
            <p:cNvSpPr>
              <a:spLocks noChangeArrowheads="1"/>
            </p:cNvSpPr>
            <p:nvPr/>
          </p:nvSpPr>
          <p:spPr bwMode="auto">
            <a:xfrm>
              <a:off x="2316" y="1393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01" name="Group 917"/>
          <p:cNvGrpSpPr>
            <a:grpSpLocks/>
          </p:cNvGrpSpPr>
          <p:nvPr/>
        </p:nvGrpSpPr>
        <p:grpSpPr bwMode="auto">
          <a:xfrm>
            <a:off x="3641725" y="1614488"/>
            <a:ext cx="80963" cy="74612"/>
            <a:chOff x="2332" y="1171"/>
            <a:chExt cx="47" cy="47"/>
          </a:xfrm>
        </p:grpSpPr>
        <p:sp>
          <p:nvSpPr>
            <p:cNvPr id="13206" name="Oval 918"/>
            <p:cNvSpPr>
              <a:spLocks noChangeArrowheads="1"/>
            </p:cNvSpPr>
            <p:nvPr/>
          </p:nvSpPr>
          <p:spPr bwMode="auto">
            <a:xfrm>
              <a:off x="2332" y="1171"/>
              <a:ext cx="47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07" name="Oval 919"/>
            <p:cNvSpPr>
              <a:spLocks noChangeArrowheads="1"/>
            </p:cNvSpPr>
            <p:nvPr/>
          </p:nvSpPr>
          <p:spPr bwMode="auto">
            <a:xfrm>
              <a:off x="2332" y="1171"/>
              <a:ext cx="47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04" name="Group 920"/>
          <p:cNvGrpSpPr>
            <a:grpSpLocks/>
          </p:cNvGrpSpPr>
          <p:nvPr/>
        </p:nvGrpSpPr>
        <p:grpSpPr bwMode="auto">
          <a:xfrm>
            <a:off x="3668713" y="2039938"/>
            <a:ext cx="80962" cy="76200"/>
            <a:chOff x="2347" y="1439"/>
            <a:chExt cx="47" cy="48"/>
          </a:xfrm>
        </p:grpSpPr>
        <p:sp>
          <p:nvSpPr>
            <p:cNvPr id="13209" name="Oval 921"/>
            <p:cNvSpPr>
              <a:spLocks noChangeArrowheads="1"/>
            </p:cNvSpPr>
            <p:nvPr/>
          </p:nvSpPr>
          <p:spPr bwMode="auto">
            <a:xfrm>
              <a:off x="2347" y="1439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0" name="Oval 922"/>
            <p:cNvSpPr>
              <a:spLocks noChangeArrowheads="1"/>
            </p:cNvSpPr>
            <p:nvPr/>
          </p:nvSpPr>
          <p:spPr bwMode="auto">
            <a:xfrm>
              <a:off x="2347" y="1439"/>
              <a:ext cx="47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07" name="Group 923"/>
          <p:cNvGrpSpPr>
            <a:grpSpLocks/>
          </p:cNvGrpSpPr>
          <p:nvPr/>
        </p:nvGrpSpPr>
        <p:grpSpPr bwMode="auto">
          <a:xfrm>
            <a:off x="3695700" y="2508250"/>
            <a:ext cx="80963" cy="76200"/>
            <a:chOff x="2363" y="1734"/>
            <a:chExt cx="47" cy="48"/>
          </a:xfrm>
        </p:grpSpPr>
        <p:sp>
          <p:nvSpPr>
            <p:cNvPr id="13212" name="Oval 924"/>
            <p:cNvSpPr>
              <a:spLocks noChangeArrowheads="1"/>
            </p:cNvSpPr>
            <p:nvPr/>
          </p:nvSpPr>
          <p:spPr bwMode="auto">
            <a:xfrm>
              <a:off x="2363" y="1734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3" name="Freeform 925"/>
            <p:cNvSpPr>
              <a:spLocks/>
            </p:cNvSpPr>
            <p:nvPr/>
          </p:nvSpPr>
          <p:spPr bwMode="auto">
            <a:xfrm>
              <a:off x="2363" y="1734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3" y="48"/>
                </a:cxn>
                <a:cxn ang="0">
                  <a:pos x="47" y="23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6" y="48"/>
                    <a:pt x="47" y="37"/>
                    <a:pt x="47" y="23"/>
                  </a:cubicBezTo>
                  <a:cubicBezTo>
                    <a:pt x="47" y="11"/>
                    <a:pt x="36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10" name="Group 926"/>
          <p:cNvGrpSpPr>
            <a:grpSpLocks/>
          </p:cNvGrpSpPr>
          <p:nvPr/>
        </p:nvGrpSpPr>
        <p:grpSpPr bwMode="auto">
          <a:xfrm>
            <a:off x="3721100" y="1990725"/>
            <a:ext cx="84138" cy="76200"/>
            <a:chOff x="2378" y="1408"/>
            <a:chExt cx="49" cy="48"/>
          </a:xfrm>
        </p:grpSpPr>
        <p:sp>
          <p:nvSpPr>
            <p:cNvPr id="13215" name="Oval 927"/>
            <p:cNvSpPr>
              <a:spLocks noChangeArrowheads="1"/>
            </p:cNvSpPr>
            <p:nvPr/>
          </p:nvSpPr>
          <p:spPr bwMode="auto">
            <a:xfrm>
              <a:off x="2378" y="1408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6" name="Oval 928"/>
            <p:cNvSpPr>
              <a:spLocks noChangeArrowheads="1"/>
            </p:cNvSpPr>
            <p:nvPr/>
          </p:nvSpPr>
          <p:spPr bwMode="auto">
            <a:xfrm>
              <a:off x="2378" y="1408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13" name="Group 929"/>
          <p:cNvGrpSpPr>
            <a:grpSpLocks/>
          </p:cNvGrpSpPr>
          <p:nvPr/>
        </p:nvGrpSpPr>
        <p:grpSpPr bwMode="auto">
          <a:xfrm>
            <a:off x="3746500" y="1535113"/>
            <a:ext cx="82550" cy="76200"/>
            <a:chOff x="2393" y="1121"/>
            <a:chExt cx="48" cy="48"/>
          </a:xfrm>
        </p:grpSpPr>
        <p:sp>
          <p:nvSpPr>
            <p:cNvPr id="13218" name="Oval 930"/>
            <p:cNvSpPr>
              <a:spLocks noChangeArrowheads="1"/>
            </p:cNvSpPr>
            <p:nvPr/>
          </p:nvSpPr>
          <p:spPr bwMode="auto">
            <a:xfrm>
              <a:off x="2393" y="112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9" name="Oval 931"/>
            <p:cNvSpPr>
              <a:spLocks noChangeArrowheads="1"/>
            </p:cNvSpPr>
            <p:nvPr/>
          </p:nvSpPr>
          <p:spPr bwMode="auto">
            <a:xfrm>
              <a:off x="2393" y="1121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16" name="Group 932"/>
          <p:cNvGrpSpPr>
            <a:grpSpLocks/>
          </p:cNvGrpSpPr>
          <p:nvPr/>
        </p:nvGrpSpPr>
        <p:grpSpPr bwMode="auto">
          <a:xfrm>
            <a:off x="3775075" y="1722438"/>
            <a:ext cx="82550" cy="76200"/>
            <a:chOff x="2409" y="1239"/>
            <a:chExt cx="48" cy="48"/>
          </a:xfrm>
        </p:grpSpPr>
        <p:sp>
          <p:nvSpPr>
            <p:cNvPr id="13221" name="Oval 933"/>
            <p:cNvSpPr>
              <a:spLocks noChangeArrowheads="1"/>
            </p:cNvSpPr>
            <p:nvPr/>
          </p:nvSpPr>
          <p:spPr bwMode="auto">
            <a:xfrm>
              <a:off x="2409" y="1239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22" name="Oval 934"/>
            <p:cNvSpPr>
              <a:spLocks noChangeArrowheads="1"/>
            </p:cNvSpPr>
            <p:nvPr/>
          </p:nvSpPr>
          <p:spPr bwMode="auto">
            <a:xfrm>
              <a:off x="2409" y="1239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19" name="Group 935"/>
          <p:cNvGrpSpPr>
            <a:grpSpLocks/>
          </p:cNvGrpSpPr>
          <p:nvPr/>
        </p:nvGrpSpPr>
        <p:grpSpPr bwMode="auto">
          <a:xfrm>
            <a:off x="3800475" y="1960563"/>
            <a:ext cx="82550" cy="77787"/>
            <a:chOff x="2424" y="1389"/>
            <a:chExt cx="48" cy="49"/>
          </a:xfrm>
        </p:grpSpPr>
        <p:sp>
          <p:nvSpPr>
            <p:cNvPr id="13224" name="Oval 936"/>
            <p:cNvSpPr>
              <a:spLocks noChangeArrowheads="1"/>
            </p:cNvSpPr>
            <p:nvPr/>
          </p:nvSpPr>
          <p:spPr bwMode="auto">
            <a:xfrm>
              <a:off x="2424" y="1389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25" name="Oval 937"/>
            <p:cNvSpPr>
              <a:spLocks noChangeArrowheads="1"/>
            </p:cNvSpPr>
            <p:nvPr/>
          </p:nvSpPr>
          <p:spPr bwMode="auto">
            <a:xfrm>
              <a:off x="2424" y="1389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22" name="Group 938"/>
          <p:cNvGrpSpPr>
            <a:grpSpLocks/>
          </p:cNvGrpSpPr>
          <p:nvPr/>
        </p:nvGrpSpPr>
        <p:grpSpPr bwMode="auto">
          <a:xfrm>
            <a:off x="3827463" y="1971675"/>
            <a:ext cx="82550" cy="76200"/>
            <a:chOff x="2440" y="1396"/>
            <a:chExt cx="48" cy="48"/>
          </a:xfrm>
        </p:grpSpPr>
        <p:sp>
          <p:nvSpPr>
            <p:cNvPr id="13227" name="Oval 939"/>
            <p:cNvSpPr>
              <a:spLocks noChangeArrowheads="1"/>
            </p:cNvSpPr>
            <p:nvPr/>
          </p:nvSpPr>
          <p:spPr bwMode="auto">
            <a:xfrm>
              <a:off x="2440" y="1396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28" name="Oval 940"/>
            <p:cNvSpPr>
              <a:spLocks noChangeArrowheads="1"/>
            </p:cNvSpPr>
            <p:nvPr/>
          </p:nvSpPr>
          <p:spPr bwMode="auto">
            <a:xfrm>
              <a:off x="2440" y="1396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25" name="Group 941"/>
          <p:cNvGrpSpPr>
            <a:grpSpLocks/>
          </p:cNvGrpSpPr>
          <p:nvPr/>
        </p:nvGrpSpPr>
        <p:grpSpPr bwMode="auto">
          <a:xfrm>
            <a:off x="3854450" y="1543050"/>
            <a:ext cx="80963" cy="76200"/>
            <a:chOff x="2455" y="1126"/>
            <a:chExt cx="47" cy="48"/>
          </a:xfrm>
        </p:grpSpPr>
        <p:sp>
          <p:nvSpPr>
            <p:cNvPr id="13230" name="Oval 942"/>
            <p:cNvSpPr>
              <a:spLocks noChangeArrowheads="1"/>
            </p:cNvSpPr>
            <p:nvPr/>
          </p:nvSpPr>
          <p:spPr bwMode="auto">
            <a:xfrm>
              <a:off x="2455" y="1126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31" name="Freeform 943"/>
            <p:cNvSpPr>
              <a:spLocks/>
            </p:cNvSpPr>
            <p:nvPr/>
          </p:nvSpPr>
          <p:spPr bwMode="auto">
            <a:xfrm>
              <a:off x="2455" y="1126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4"/>
                </a:cxn>
                <a:cxn ang="0">
                  <a:pos x="24" y="48"/>
                </a:cxn>
                <a:cxn ang="0">
                  <a:pos x="47" y="24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36" y="48"/>
                    <a:pt x="47" y="37"/>
                    <a:pt x="47" y="24"/>
                  </a:cubicBezTo>
                  <a:cubicBezTo>
                    <a:pt x="47" y="11"/>
                    <a:pt x="36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28" name="Group 944"/>
          <p:cNvGrpSpPr>
            <a:grpSpLocks/>
          </p:cNvGrpSpPr>
          <p:nvPr/>
        </p:nvGrpSpPr>
        <p:grpSpPr bwMode="auto">
          <a:xfrm>
            <a:off x="3879850" y="1657350"/>
            <a:ext cx="82550" cy="77788"/>
            <a:chOff x="2470" y="1198"/>
            <a:chExt cx="48" cy="49"/>
          </a:xfrm>
        </p:grpSpPr>
        <p:sp>
          <p:nvSpPr>
            <p:cNvPr id="13233" name="Oval 945"/>
            <p:cNvSpPr>
              <a:spLocks noChangeArrowheads="1"/>
            </p:cNvSpPr>
            <p:nvPr/>
          </p:nvSpPr>
          <p:spPr bwMode="auto">
            <a:xfrm>
              <a:off x="2470" y="1198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34" name="Oval 946"/>
            <p:cNvSpPr>
              <a:spLocks noChangeArrowheads="1"/>
            </p:cNvSpPr>
            <p:nvPr/>
          </p:nvSpPr>
          <p:spPr bwMode="auto">
            <a:xfrm>
              <a:off x="2470" y="1198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31" name="Group 947"/>
          <p:cNvGrpSpPr>
            <a:grpSpLocks/>
          </p:cNvGrpSpPr>
          <p:nvPr/>
        </p:nvGrpSpPr>
        <p:grpSpPr bwMode="auto">
          <a:xfrm>
            <a:off x="3908425" y="1795463"/>
            <a:ext cx="82550" cy="76200"/>
            <a:chOff x="2487" y="1285"/>
            <a:chExt cx="48" cy="48"/>
          </a:xfrm>
        </p:grpSpPr>
        <p:sp>
          <p:nvSpPr>
            <p:cNvPr id="13236" name="Oval 948"/>
            <p:cNvSpPr>
              <a:spLocks noChangeArrowheads="1"/>
            </p:cNvSpPr>
            <p:nvPr/>
          </p:nvSpPr>
          <p:spPr bwMode="auto">
            <a:xfrm>
              <a:off x="2487" y="1285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37" name="Oval 949"/>
            <p:cNvSpPr>
              <a:spLocks noChangeArrowheads="1"/>
            </p:cNvSpPr>
            <p:nvPr/>
          </p:nvSpPr>
          <p:spPr bwMode="auto">
            <a:xfrm>
              <a:off x="2487" y="1285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34" name="Group 950"/>
          <p:cNvGrpSpPr>
            <a:grpSpLocks/>
          </p:cNvGrpSpPr>
          <p:nvPr/>
        </p:nvGrpSpPr>
        <p:grpSpPr bwMode="auto">
          <a:xfrm>
            <a:off x="3932238" y="2197100"/>
            <a:ext cx="85725" cy="77788"/>
            <a:chOff x="2501" y="1538"/>
            <a:chExt cx="49" cy="49"/>
          </a:xfrm>
        </p:grpSpPr>
        <p:sp>
          <p:nvSpPr>
            <p:cNvPr id="13239" name="Oval 951"/>
            <p:cNvSpPr>
              <a:spLocks noChangeArrowheads="1"/>
            </p:cNvSpPr>
            <p:nvPr/>
          </p:nvSpPr>
          <p:spPr bwMode="auto">
            <a:xfrm>
              <a:off x="2501" y="1538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40" name="Oval 952"/>
            <p:cNvSpPr>
              <a:spLocks noChangeArrowheads="1"/>
            </p:cNvSpPr>
            <p:nvPr/>
          </p:nvSpPr>
          <p:spPr bwMode="auto">
            <a:xfrm>
              <a:off x="2501" y="1538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37" name="Group 953"/>
          <p:cNvGrpSpPr>
            <a:grpSpLocks/>
          </p:cNvGrpSpPr>
          <p:nvPr/>
        </p:nvGrpSpPr>
        <p:grpSpPr bwMode="auto">
          <a:xfrm>
            <a:off x="3960813" y="1765300"/>
            <a:ext cx="82550" cy="77788"/>
            <a:chOff x="2517" y="1266"/>
            <a:chExt cx="48" cy="49"/>
          </a:xfrm>
        </p:grpSpPr>
        <p:sp>
          <p:nvSpPr>
            <p:cNvPr id="13242" name="Oval 954"/>
            <p:cNvSpPr>
              <a:spLocks noChangeArrowheads="1"/>
            </p:cNvSpPr>
            <p:nvPr/>
          </p:nvSpPr>
          <p:spPr bwMode="auto">
            <a:xfrm>
              <a:off x="2517" y="1266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43" name="Freeform 955"/>
            <p:cNvSpPr>
              <a:spLocks/>
            </p:cNvSpPr>
            <p:nvPr/>
          </p:nvSpPr>
          <p:spPr bwMode="auto">
            <a:xfrm>
              <a:off x="2517" y="1266"/>
              <a:ext cx="48" cy="4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9"/>
                </a:cxn>
                <a:cxn ang="0">
                  <a:pos x="48" y="24"/>
                </a:cxn>
                <a:cxn ang="0">
                  <a:pos x="25" y="0"/>
                </a:cxn>
              </a:cxnLst>
              <a:rect l="0" t="0" r="r" b="b"/>
              <a:pathLst>
                <a:path w="48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7" y="49"/>
                    <a:pt x="48" y="38"/>
                    <a:pt x="48" y="24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40" name="Group 956"/>
          <p:cNvGrpSpPr>
            <a:grpSpLocks/>
          </p:cNvGrpSpPr>
          <p:nvPr/>
        </p:nvGrpSpPr>
        <p:grpSpPr bwMode="auto">
          <a:xfrm>
            <a:off x="3986213" y="2219325"/>
            <a:ext cx="82550" cy="76200"/>
            <a:chOff x="2532" y="1552"/>
            <a:chExt cx="48" cy="48"/>
          </a:xfrm>
        </p:grpSpPr>
        <p:sp>
          <p:nvSpPr>
            <p:cNvPr id="13245" name="Oval 957"/>
            <p:cNvSpPr>
              <a:spLocks noChangeArrowheads="1"/>
            </p:cNvSpPr>
            <p:nvPr/>
          </p:nvSpPr>
          <p:spPr bwMode="auto">
            <a:xfrm>
              <a:off x="2532" y="155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46" name="Oval 958"/>
            <p:cNvSpPr>
              <a:spLocks noChangeArrowheads="1"/>
            </p:cNvSpPr>
            <p:nvPr/>
          </p:nvSpPr>
          <p:spPr bwMode="auto">
            <a:xfrm>
              <a:off x="2532" y="1552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43" name="Group 959"/>
          <p:cNvGrpSpPr>
            <a:grpSpLocks/>
          </p:cNvGrpSpPr>
          <p:nvPr/>
        </p:nvGrpSpPr>
        <p:grpSpPr bwMode="auto">
          <a:xfrm>
            <a:off x="4011613" y="2135188"/>
            <a:ext cx="84137" cy="76200"/>
            <a:chOff x="2547" y="1499"/>
            <a:chExt cx="49" cy="48"/>
          </a:xfrm>
        </p:grpSpPr>
        <p:sp>
          <p:nvSpPr>
            <p:cNvPr id="13248" name="Oval 960"/>
            <p:cNvSpPr>
              <a:spLocks noChangeArrowheads="1"/>
            </p:cNvSpPr>
            <p:nvPr/>
          </p:nvSpPr>
          <p:spPr bwMode="auto">
            <a:xfrm>
              <a:off x="2547" y="1499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49" name="Oval 961"/>
            <p:cNvSpPr>
              <a:spLocks noChangeArrowheads="1"/>
            </p:cNvSpPr>
            <p:nvPr/>
          </p:nvSpPr>
          <p:spPr bwMode="auto">
            <a:xfrm>
              <a:off x="2547" y="1499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46" name="Group 962"/>
          <p:cNvGrpSpPr>
            <a:grpSpLocks/>
          </p:cNvGrpSpPr>
          <p:nvPr/>
        </p:nvGrpSpPr>
        <p:grpSpPr bwMode="auto">
          <a:xfrm>
            <a:off x="4040188" y="2370138"/>
            <a:ext cx="80962" cy="76200"/>
            <a:chOff x="2563" y="1647"/>
            <a:chExt cx="47" cy="48"/>
          </a:xfrm>
        </p:grpSpPr>
        <p:sp>
          <p:nvSpPr>
            <p:cNvPr id="13251" name="Oval 963"/>
            <p:cNvSpPr>
              <a:spLocks noChangeArrowheads="1"/>
            </p:cNvSpPr>
            <p:nvPr/>
          </p:nvSpPr>
          <p:spPr bwMode="auto">
            <a:xfrm>
              <a:off x="2563" y="1647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52" name="Oval 964"/>
            <p:cNvSpPr>
              <a:spLocks noChangeArrowheads="1"/>
            </p:cNvSpPr>
            <p:nvPr/>
          </p:nvSpPr>
          <p:spPr bwMode="auto">
            <a:xfrm>
              <a:off x="2563" y="1647"/>
              <a:ext cx="47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49" name="Group 965"/>
          <p:cNvGrpSpPr>
            <a:grpSpLocks/>
          </p:cNvGrpSpPr>
          <p:nvPr/>
        </p:nvGrpSpPr>
        <p:grpSpPr bwMode="auto">
          <a:xfrm>
            <a:off x="4065588" y="2193925"/>
            <a:ext cx="84137" cy="76200"/>
            <a:chOff x="2578" y="1536"/>
            <a:chExt cx="49" cy="48"/>
          </a:xfrm>
        </p:grpSpPr>
        <p:sp>
          <p:nvSpPr>
            <p:cNvPr id="13254" name="Oval 966"/>
            <p:cNvSpPr>
              <a:spLocks noChangeArrowheads="1"/>
            </p:cNvSpPr>
            <p:nvPr/>
          </p:nvSpPr>
          <p:spPr bwMode="auto">
            <a:xfrm>
              <a:off x="2578" y="1536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55" name="Oval 967"/>
            <p:cNvSpPr>
              <a:spLocks noChangeArrowheads="1"/>
            </p:cNvSpPr>
            <p:nvPr/>
          </p:nvSpPr>
          <p:spPr bwMode="auto">
            <a:xfrm>
              <a:off x="2578" y="1536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52" name="Group 968"/>
          <p:cNvGrpSpPr>
            <a:grpSpLocks/>
          </p:cNvGrpSpPr>
          <p:nvPr/>
        </p:nvGrpSpPr>
        <p:grpSpPr bwMode="auto">
          <a:xfrm>
            <a:off x="4090988" y="2247900"/>
            <a:ext cx="82550" cy="76200"/>
            <a:chOff x="2593" y="1570"/>
            <a:chExt cx="48" cy="48"/>
          </a:xfrm>
        </p:grpSpPr>
        <p:sp>
          <p:nvSpPr>
            <p:cNvPr id="13257" name="Oval 969"/>
            <p:cNvSpPr>
              <a:spLocks noChangeArrowheads="1"/>
            </p:cNvSpPr>
            <p:nvPr/>
          </p:nvSpPr>
          <p:spPr bwMode="auto">
            <a:xfrm>
              <a:off x="2593" y="1570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58" name="Oval 970"/>
            <p:cNvSpPr>
              <a:spLocks noChangeArrowheads="1"/>
            </p:cNvSpPr>
            <p:nvPr/>
          </p:nvSpPr>
          <p:spPr bwMode="auto">
            <a:xfrm>
              <a:off x="2593" y="1570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55" name="Group 971"/>
          <p:cNvGrpSpPr>
            <a:grpSpLocks/>
          </p:cNvGrpSpPr>
          <p:nvPr/>
        </p:nvGrpSpPr>
        <p:grpSpPr bwMode="auto">
          <a:xfrm>
            <a:off x="4117975" y="2582863"/>
            <a:ext cx="85725" cy="76200"/>
            <a:chOff x="2609" y="1781"/>
            <a:chExt cx="49" cy="48"/>
          </a:xfrm>
        </p:grpSpPr>
        <p:sp>
          <p:nvSpPr>
            <p:cNvPr id="13260" name="Oval 972"/>
            <p:cNvSpPr>
              <a:spLocks noChangeArrowheads="1"/>
            </p:cNvSpPr>
            <p:nvPr/>
          </p:nvSpPr>
          <p:spPr bwMode="auto">
            <a:xfrm>
              <a:off x="2609" y="1781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61" name="Oval 973"/>
            <p:cNvSpPr>
              <a:spLocks noChangeArrowheads="1"/>
            </p:cNvSpPr>
            <p:nvPr/>
          </p:nvSpPr>
          <p:spPr bwMode="auto">
            <a:xfrm>
              <a:off x="2609" y="1781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58" name="Group 974"/>
          <p:cNvGrpSpPr>
            <a:grpSpLocks/>
          </p:cNvGrpSpPr>
          <p:nvPr/>
        </p:nvGrpSpPr>
        <p:grpSpPr bwMode="auto">
          <a:xfrm>
            <a:off x="4146550" y="2722563"/>
            <a:ext cx="82550" cy="76200"/>
            <a:chOff x="2625" y="1869"/>
            <a:chExt cx="48" cy="48"/>
          </a:xfrm>
        </p:grpSpPr>
        <p:sp>
          <p:nvSpPr>
            <p:cNvPr id="13263" name="Oval 975"/>
            <p:cNvSpPr>
              <a:spLocks noChangeArrowheads="1"/>
            </p:cNvSpPr>
            <p:nvPr/>
          </p:nvSpPr>
          <p:spPr bwMode="auto">
            <a:xfrm>
              <a:off x="2625" y="1869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64" name="Oval 976"/>
            <p:cNvSpPr>
              <a:spLocks noChangeArrowheads="1"/>
            </p:cNvSpPr>
            <p:nvPr/>
          </p:nvSpPr>
          <p:spPr bwMode="auto">
            <a:xfrm>
              <a:off x="2625" y="1869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61" name="Group 977"/>
          <p:cNvGrpSpPr>
            <a:grpSpLocks/>
          </p:cNvGrpSpPr>
          <p:nvPr/>
        </p:nvGrpSpPr>
        <p:grpSpPr bwMode="auto">
          <a:xfrm>
            <a:off x="4171950" y="2974975"/>
            <a:ext cx="82550" cy="74613"/>
            <a:chOff x="2640" y="2028"/>
            <a:chExt cx="48" cy="47"/>
          </a:xfrm>
        </p:grpSpPr>
        <p:sp>
          <p:nvSpPr>
            <p:cNvPr id="13266" name="Oval 978"/>
            <p:cNvSpPr>
              <a:spLocks noChangeArrowheads="1"/>
            </p:cNvSpPr>
            <p:nvPr/>
          </p:nvSpPr>
          <p:spPr bwMode="auto">
            <a:xfrm>
              <a:off x="2640" y="2028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67" name="Freeform 979"/>
            <p:cNvSpPr>
              <a:spLocks/>
            </p:cNvSpPr>
            <p:nvPr/>
          </p:nvSpPr>
          <p:spPr bwMode="auto">
            <a:xfrm>
              <a:off x="2640" y="2028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7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8" y="37"/>
                    <a:pt x="48" y="23"/>
                  </a:cubicBezTo>
                  <a:cubicBezTo>
                    <a:pt x="48" y="11"/>
                    <a:pt x="37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64" name="Group 980"/>
          <p:cNvGrpSpPr>
            <a:grpSpLocks/>
          </p:cNvGrpSpPr>
          <p:nvPr/>
        </p:nvGrpSpPr>
        <p:grpSpPr bwMode="auto">
          <a:xfrm>
            <a:off x="4357688" y="3206750"/>
            <a:ext cx="82550" cy="77788"/>
            <a:chOff x="2748" y="2174"/>
            <a:chExt cx="48" cy="49"/>
          </a:xfrm>
        </p:grpSpPr>
        <p:sp>
          <p:nvSpPr>
            <p:cNvPr id="13269" name="Oval 981"/>
            <p:cNvSpPr>
              <a:spLocks noChangeArrowheads="1"/>
            </p:cNvSpPr>
            <p:nvPr/>
          </p:nvSpPr>
          <p:spPr bwMode="auto">
            <a:xfrm>
              <a:off x="2748" y="2174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70" name="Freeform 982"/>
            <p:cNvSpPr>
              <a:spLocks/>
            </p:cNvSpPr>
            <p:nvPr/>
          </p:nvSpPr>
          <p:spPr bwMode="auto">
            <a:xfrm>
              <a:off x="2748" y="2174"/>
              <a:ext cx="48" cy="4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25" y="49"/>
                </a:cxn>
                <a:cxn ang="0">
                  <a:pos x="48" y="24"/>
                </a:cxn>
                <a:cxn ang="0">
                  <a:pos x="25" y="0"/>
                </a:cxn>
              </a:cxnLst>
              <a:rect l="0" t="0" r="r" b="b"/>
              <a:pathLst>
                <a:path w="48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7" y="49"/>
                    <a:pt x="48" y="38"/>
                    <a:pt x="48" y="24"/>
                  </a:cubicBezTo>
                  <a:cubicBezTo>
                    <a:pt x="48" y="11"/>
                    <a:pt x="37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67" name="Group 983"/>
          <p:cNvGrpSpPr>
            <a:grpSpLocks/>
          </p:cNvGrpSpPr>
          <p:nvPr/>
        </p:nvGrpSpPr>
        <p:grpSpPr bwMode="auto">
          <a:xfrm>
            <a:off x="4384675" y="3213100"/>
            <a:ext cx="84138" cy="76200"/>
            <a:chOff x="2764" y="2178"/>
            <a:chExt cx="49" cy="48"/>
          </a:xfrm>
        </p:grpSpPr>
        <p:sp>
          <p:nvSpPr>
            <p:cNvPr id="13272" name="Oval 984"/>
            <p:cNvSpPr>
              <a:spLocks noChangeArrowheads="1"/>
            </p:cNvSpPr>
            <p:nvPr/>
          </p:nvSpPr>
          <p:spPr bwMode="auto">
            <a:xfrm>
              <a:off x="2764" y="2178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73" name="Oval 985"/>
            <p:cNvSpPr>
              <a:spLocks noChangeArrowheads="1"/>
            </p:cNvSpPr>
            <p:nvPr/>
          </p:nvSpPr>
          <p:spPr bwMode="auto">
            <a:xfrm>
              <a:off x="2764" y="2178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70" name="Group 986"/>
          <p:cNvGrpSpPr>
            <a:grpSpLocks/>
          </p:cNvGrpSpPr>
          <p:nvPr/>
        </p:nvGrpSpPr>
        <p:grpSpPr bwMode="auto">
          <a:xfrm>
            <a:off x="4410075" y="2427288"/>
            <a:ext cx="84138" cy="76200"/>
            <a:chOff x="2778" y="1683"/>
            <a:chExt cx="49" cy="48"/>
          </a:xfrm>
        </p:grpSpPr>
        <p:sp>
          <p:nvSpPr>
            <p:cNvPr id="13275" name="Oval 987"/>
            <p:cNvSpPr>
              <a:spLocks noChangeArrowheads="1"/>
            </p:cNvSpPr>
            <p:nvPr/>
          </p:nvSpPr>
          <p:spPr bwMode="auto">
            <a:xfrm>
              <a:off x="2778" y="1683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76" name="Oval 988"/>
            <p:cNvSpPr>
              <a:spLocks noChangeArrowheads="1"/>
            </p:cNvSpPr>
            <p:nvPr/>
          </p:nvSpPr>
          <p:spPr bwMode="auto">
            <a:xfrm>
              <a:off x="2778" y="1683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73" name="Group 989"/>
          <p:cNvGrpSpPr>
            <a:grpSpLocks/>
          </p:cNvGrpSpPr>
          <p:nvPr/>
        </p:nvGrpSpPr>
        <p:grpSpPr bwMode="auto">
          <a:xfrm>
            <a:off x="4438650" y="2147888"/>
            <a:ext cx="84138" cy="76200"/>
            <a:chOff x="2795" y="1507"/>
            <a:chExt cx="49" cy="48"/>
          </a:xfrm>
        </p:grpSpPr>
        <p:sp>
          <p:nvSpPr>
            <p:cNvPr id="13278" name="Oval 990"/>
            <p:cNvSpPr>
              <a:spLocks noChangeArrowheads="1"/>
            </p:cNvSpPr>
            <p:nvPr/>
          </p:nvSpPr>
          <p:spPr bwMode="auto">
            <a:xfrm>
              <a:off x="2795" y="1507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79" name="Oval 991"/>
            <p:cNvSpPr>
              <a:spLocks noChangeArrowheads="1"/>
            </p:cNvSpPr>
            <p:nvPr/>
          </p:nvSpPr>
          <p:spPr bwMode="auto">
            <a:xfrm>
              <a:off x="2795" y="1507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76" name="Group 992"/>
          <p:cNvGrpSpPr>
            <a:grpSpLocks/>
          </p:cNvGrpSpPr>
          <p:nvPr/>
        </p:nvGrpSpPr>
        <p:grpSpPr bwMode="auto">
          <a:xfrm>
            <a:off x="4462463" y="2044700"/>
            <a:ext cx="84137" cy="76200"/>
            <a:chOff x="2809" y="1442"/>
            <a:chExt cx="49" cy="48"/>
          </a:xfrm>
        </p:grpSpPr>
        <p:sp>
          <p:nvSpPr>
            <p:cNvPr id="13281" name="Oval 993"/>
            <p:cNvSpPr>
              <a:spLocks noChangeArrowheads="1"/>
            </p:cNvSpPr>
            <p:nvPr/>
          </p:nvSpPr>
          <p:spPr bwMode="auto">
            <a:xfrm>
              <a:off x="2809" y="1442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82" name="Freeform 994"/>
            <p:cNvSpPr>
              <a:spLocks/>
            </p:cNvSpPr>
            <p:nvPr/>
          </p:nvSpPr>
          <p:spPr bwMode="auto">
            <a:xfrm>
              <a:off x="2809" y="1442"/>
              <a:ext cx="49" cy="4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3"/>
                </a:cxn>
                <a:cxn ang="0">
                  <a:pos x="25" y="48"/>
                </a:cxn>
                <a:cxn ang="0">
                  <a:pos x="49" y="23"/>
                </a:cxn>
                <a:cxn ang="0">
                  <a:pos x="25" y="0"/>
                </a:cxn>
              </a:cxnLst>
              <a:rect l="0" t="0" r="r" b="b"/>
              <a:pathLst>
                <a:path w="49" h="48">
                  <a:moveTo>
                    <a:pt x="25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5" y="48"/>
                  </a:cubicBezTo>
                  <a:cubicBezTo>
                    <a:pt x="38" y="48"/>
                    <a:pt x="49" y="37"/>
                    <a:pt x="49" y="23"/>
                  </a:cubicBezTo>
                  <a:cubicBezTo>
                    <a:pt x="49" y="11"/>
                    <a:pt x="38" y="0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79" name="Group 995"/>
          <p:cNvGrpSpPr>
            <a:grpSpLocks/>
          </p:cNvGrpSpPr>
          <p:nvPr/>
        </p:nvGrpSpPr>
        <p:grpSpPr bwMode="auto">
          <a:xfrm>
            <a:off x="4492625" y="1535113"/>
            <a:ext cx="82550" cy="76200"/>
            <a:chOff x="2826" y="1121"/>
            <a:chExt cx="48" cy="48"/>
          </a:xfrm>
        </p:grpSpPr>
        <p:sp>
          <p:nvSpPr>
            <p:cNvPr id="13284" name="Oval 996"/>
            <p:cNvSpPr>
              <a:spLocks noChangeArrowheads="1"/>
            </p:cNvSpPr>
            <p:nvPr/>
          </p:nvSpPr>
          <p:spPr bwMode="auto">
            <a:xfrm>
              <a:off x="2826" y="112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85" name="Oval 997"/>
            <p:cNvSpPr>
              <a:spLocks noChangeArrowheads="1"/>
            </p:cNvSpPr>
            <p:nvPr/>
          </p:nvSpPr>
          <p:spPr bwMode="auto">
            <a:xfrm>
              <a:off x="2826" y="1121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82" name="Group 998"/>
          <p:cNvGrpSpPr>
            <a:grpSpLocks/>
          </p:cNvGrpSpPr>
          <p:nvPr/>
        </p:nvGrpSpPr>
        <p:grpSpPr bwMode="auto">
          <a:xfrm>
            <a:off x="4516438" y="2201863"/>
            <a:ext cx="84137" cy="74612"/>
            <a:chOff x="2840" y="1541"/>
            <a:chExt cx="49" cy="47"/>
          </a:xfrm>
        </p:grpSpPr>
        <p:sp>
          <p:nvSpPr>
            <p:cNvPr id="13287" name="Oval 999"/>
            <p:cNvSpPr>
              <a:spLocks noChangeArrowheads="1"/>
            </p:cNvSpPr>
            <p:nvPr/>
          </p:nvSpPr>
          <p:spPr bwMode="auto">
            <a:xfrm>
              <a:off x="2840" y="1541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88" name="Oval 1000"/>
            <p:cNvSpPr>
              <a:spLocks noChangeArrowheads="1"/>
            </p:cNvSpPr>
            <p:nvPr/>
          </p:nvSpPr>
          <p:spPr bwMode="auto">
            <a:xfrm>
              <a:off x="2840" y="1541"/>
              <a:ext cx="49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85" name="Group 1001"/>
          <p:cNvGrpSpPr>
            <a:grpSpLocks/>
          </p:cNvGrpSpPr>
          <p:nvPr/>
        </p:nvGrpSpPr>
        <p:grpSpPr bwMode="auto">
          <a:xfrm>
            <a:off x="4543425" y="1671638"/>
            <a:ext cx="82550" cy="74612"/>
            <a:chOff x="2856" y="1207"/>
            <a:chExt cx="48" cy="47"/>
          </a:xfrm>
        </p:grpSpPr>
        <p:sp>
          <p:nvSpPr>
            <p:cNvPr id="13290" name="Oval 1002"/>
            <p:cNvSpPr>
              <a:spLocks noChangeArrowheads="1"/>
            </p:cNvSpPr>
            <p:nvPr/>
          </p:nvSpPr>
          <p:spPr bwMode="auto">
            <a:xfrm>
              <a:off x="2856" y="1207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91" name="Oval 1003"/>
            <p:cNvSpPr>
              <a:spLocks noChangeArrowheads="1"/>
            </p:cNvSpPr>
            <p:nvPr/>
          </p:nvSpPr>
          <p:spPr bwMode="auto">
            <a:xfrm>
              <a:off x="2856" y="1207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88" name="Group 1004"/>
          <p:cNvGrpSpPr>
            <a:grpSpLocks/>
          </p:cNvGrpSpPr>
          <p:nvPr/>
        </p:nvGrpSpPr>
        <p:grpSpPr bwMode="auto">
          <a:xfrm>
            <a:off x="4570413" y="1790700"/>
            <a:ext cx="84137" cy="77788"/>
            <a:chOff x="2872" y="1282"/>
            <a:chExt cx="49" cy="49"/>
          </a:xfrm>
        </p:grpSpPr>
        <p:sp>
          <p:nvSpPr>
            <p:cNvPr id="13293" name="Oval 1005"/>
            <p:cNvSpPr>
              <a:spLocks noChangeArrowheads="1"/>
            </p:cNvSpPr>
            <p:nvPr/>
          </p:nvSpPr>
          <p:spPr bwMode="auto">
            <a:xfrm>
              <a:off x="2872" y="1282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94" name="Oval 1006"/>
            <p:cNvSpPr>
              <a:spLocks noChangeArrowheads="1"/>
            </p:cNvSpPr>
            <p:nvPr/>
          </p:nvSpPr>
          <p:spPr bwMode="auto">
            <a:xfrm>
              <a:off x="2872" y="1282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91" name="Group 1007"/>
          <p:cNvGrpSpPr>
            <a:grpSpLocks/>
          </p:cNvGrpSpPr>
          <p:nvPr/>
        </p:nvGrpSpPr>
        <p:grpSpPr bwMode="auto">
          <a:xfrm>
            <a:off x="4597400" y="1751013"/>
            <a:ext cx="82550" cy="76200"/>
            <a:chOff x="2887" y="1257"/>
            <a:chExt cx="48" cy="48"/>
          </a:xfrm>
        </p:grpSpPr>
        <p:sp>
          <p:nvSpPr>
            <p:cNvPr id="13296" name="Oval 1008"/>
            <p:cNvSpPr>
              <a:spLocks noChangeArrowheads="1"/>
            </p:cNvSpPr>
            <p:nvPr/>
          </p:nvSpPr>
          <p:spPr bwMode="auto">
            <a:xfrm>
              <a:off x="2887" y="1257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97" name="Oval 1009"/>
            <p:cNvSpPr>
              <a:spLocks noChangeArrowheads="1"/>
            </p:cNvSpPr>
            <p:nvPr/>
          </p:nvSpPr>
          <p:spPr bwMode="auto">
            <a:xfrm>
              <a:off x="2887" y="1257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94" name="Group 1010"/>
          <p:cNvGrpSpPr>
            <a:grpSpLocks/>
          </p:cNvGrpSpPr>
          <p:nvPr/>
        </p:nvGrpSpPr>
        <p:grpSpPr bwMode="auto">
          <a:xfrm>
            <a:off x="4624388" y="2227263"/>
            <a:ext cx="84137" cy="77787"/>
            <a:chOff x="2903" y="1557"/>
            <a:chExt cx="49" cy="49"/>
          </a:xfrm>
        </p:grpSpPr>
        <p:sp>
          <p:nvSpPr>
            <p:cNvPr id="13299" name="Oval 1011"/>
            <p:cNvSpPr>
              <a:spLocks noChangeArrowheads="1"/>
            </p:cNvSpPr>
            <p:nvPr/>
          </p:nvSpPr>
          <p:spPr bwMode="auto">
            <a:xfrm>
              <a:off x="2903" y="1557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00" name="Oval 1012"/>
            <p:cNvSpPr>
              <a:spLocks noChangeArrowheads="1"/>
            </p:cNvSpPr>
            <p:nvPr/>
          </p:nvSpPr>
          <p:spPr bwMode="auto">
            <a:xfrm>
              <a:off x="2903" y="1557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97" name="Group 1013"/>
          <p:cNvGrpSpPr>
            <a:grpSpLocks/>
          </p:cNvGrpSpPr>
          <p:nvPr/>
        </p:nvGrpSpPr>
        <p:grpSpPr bwMode="auto">
          <a:xfrm>
            <a:off x="4649788" y="1778000"/>
            <a:ext cx="82550" cy="74613"/>
            <a:chOff x="2918" y="1274"/>
            <a:chExt cx="48" cy="47"/>
          </a:xfrm>
        </p:grpSpPr>
        <p:sp>
          <p:nvSpPr>
            <p:cNvPr id="13302" name="Oval 1014"/>
            <p:cNvSpPr>
              <a:spLocks noChangeArrowheads="1"/>
            </p:cNvSpPr>
            <p:nvPr/>
          </p:nvSpPr>
          <p:spPr bwMode="auto">
            <a:xfrm>
              <a:off x="2918" y="1274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03" name="Oval 1015"/>
            <p:cNvSpPr>
              <a:spLocks noChangeArrowheads="1"/>
            </p:cNvSpPr>
            <p:nvPr/>
          </p:nvSpPr>
          <p:spPr bwMode="auto">
            <a:xfrm>
              <a:off x="2918" y="1274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00" name="Group 1016"/>
          <p:cNvGrpSpPr>
            <a:grpSpLocks/>
          </p:cNvGrpSpPr>
          <p:nvPr/>
        </p:nvGrpSpPr>
        <p:grpSpPr bwMode="auto">
          <a:xfrm>
            <a:off x="4678363" y="2519363"/>
            <a:ext cx="82550" cy="74612"/>
            <a:chOff x="2934" y="1741"/>
            <a:chExt cx="48" cy="47"/>
          </a:xfrm>
        </p:grpSpPr>
        <p:sp>
          <p:nvSpPr>
            <p:cNvPr id="13305" name="Oval 1017"/>
            <p:cNvSpPr>
              <a:spLocks noChangeArrowheads="1"/>
            </p:cNvSpPr>
            <p:nvPr/>
          </p:nvSpPr>
          <p:spPr bwMode="auto">
            <a:xfrm>
              <a:off x="2934" y="1741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06" name="Oval 1018"/>
            <p:cNvSpPr>
              <a:spLocks noChangeArrowheads="1"/>
            </p:cNvSpPr>
            <p:nvPr/>
          </p:nvSpPr>
          <p:spPr bwMode="auto">
            <a:xfrm>
              <a:off x="2934" y="1741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03" name="Group 1019"/>
          <p:cNvGrpSpPr>
            <a:grpSpLocks/>
          </p:cNvGrpSpPr>
          <p:nvPr/>
        </p:nvGrpSpPr>
        <p:grpSpPr bwMode="auto">
          <a:xfrm>
            <a:off x="4703763" y="2092325"/>
            <a:ext cx="82550" cy="77788"/>
            <a:chOff x="2949" y="1472"/>
            <a:chExt cx="48" cy="49"/>
          </a:xfrm>
        </p:grpSpPr>
        <p:sp>
          <p:nvSpPr>
            <p:cNvPr id="13308" name="Oval 1020"/>
            <p:cNvSpPr>
              <a:spLocks noChangeArrowheads="1"/>
            </p:cNvSpPr>
            <p:nvPr/>
          </p:nvSpPr>
          <p:spPr bwMode="auto">
            <a:xfrm>
              <a:off x="2949" y="1472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09" name="Oval 1021"/>
            <p:cNvSpPr>
              <a:spLocks noChangeArrowheads="1"/>
            </p:cNvSpPr>
            <p:nvPr/>
          </p:nvSpPr>
          <p:spPr bwMode="auto">
            <a:xfrm>
              <a:off x="2949" y="1472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06" name="Group 1022"/>
          <p:cNvGrpSpPr>
            <a:grpSpLocks/>
          </p:cNvGrpSpPr>
          <p:nvPr/>
        </p:nvGrpSpPr>
        <p:grpSpPr bwMode="auto">
          <a:xfrm>
            <a:off x="4729163" y="2166938"/>
            <a:ext cx="84137" cy="76200"/>
            <a:chOff x="2964" y="1519"/>
            <a:chExt cx="49" cy="48"/>
          </a:xfrm>
        </p:grpSpPr>
        <p:sp>
          <p:nvSpPr>
            <p:cNvPr id="13311" name="Oval 1023"/>
            <p:cNvSpPr>
              <a:spLocks noChangeArrowheads="1"/>
            </p:cNvSpPr>
            <p:nvPr/>
          </p:nvSpPr>
          <p:spPr bwMode="auto">
            <a:xfrm>
              <a:off x="2964" y="1519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12" name="Oval 0"/>
            <p:cNvSpPr>
              <a:spLocks noChangeArrowheads="1"/>
            </p:cNvSpPr>
            <p:nvPr/>
          </p:nvSpPr>
          <p:spPr bwMode="auto">
            <a:xfrm>
              <a:off x="2964" y="1519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09" name="Group 1"/>
          <p:cNvGrpSpPr>
            <a:grpSpLocks/>
          </p:cNvGrpSpPr>
          <p:nvPr/>
        </p:nvGrpSpPr>
        <p:grpSpPr bwMode="auto">
          <a:xfrm>
            <a:off x="4754563" y="2295525"/>
            <a:ext cx="82550" cy="77788"/>
            <a:chOff x="2979" y="1600"/>
            <a:chExt cx="48" cy="49"/>
          </a:xfrm>
        </p:grpSpPr>
        <p:sp>
          <p:nvSpPr>
            <p:cNvPr id="13314" name="Oval 2"/>
            <p:cNvSpPr>
              <a:spLocks noChangeArrowheads="1"/>
            </p:cNvSpPr>
            <p:nvPr/>
          </p:nvSpPr>
          <p:spPr bwMode="auto">
            <a:xfrm>
              <a:off x="2979" y="1600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15" name="Oval 3"/>
            <p:cNvSpPr>
              <a:spLocks noChangeArrowheads="1"/>
            </p:cNvSpPr>
            <p:nvPr/>
          </p:nvSpPr>
          <p:spPr bwMode="auto">
            <a:xfrm>
              <a:off x="2979" y="1600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12" name="Group 4"/>
          <p:cNvGrpSpPr>
            <a:grpSpLocks/>
          </p:cNvGrpSpPr>
          <p:nvPr/>
        </p:nvGrpSpPr>
        <p:grpSpPr bwMode="auto">
          <a:xfrm>
            <a:off x="4783138" y="2795588"/>
            <a:ext cx="84137" cy="76200"/>
            <a:chOff x="2995" y="1915"/>
            <a:chExt cx="49" cy="48"/>
          </a:xfrm>
        </p:grpSpPr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2995" y="1915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2995" y="1915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15" name="Group 7"/>
          <p:cNvGrpSpPr>
            <a:grpSpLocks/>
          </p:cNvGrpSpPr>
          <p:nvPr/>
        </p:nvGrpSpPr>
        <p:grpSpPr bwMode="auto">
          <a:xfrm>
            <a:off x="4811713" y="2022475"/>
            <a:ext cx="82550" cy="74613"/>
            <a:chOff x="3012" y="1428"/>
            <a:chExt cx="48" cy="47"/>
          </a:xfrm>
        </p:grpSpPr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>
              <a:off x="3012" y="1428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3012" y="1428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18" name="Group 10"/>
          <p:cNvGrpSpPr>
            <a:grpSpLocks/>
          </p:cNvGrpSpPr>
          <p:nvPr/>
        </p:nvGrpSpPr>
        <p:grpSpPr bwMode="auto">
          <a:xfrm>
            <a:off x="4835525" y="2112963"/>
            <a:ext cx="84138" cy="76200"/>
            <a:chOff x="3026" y="1485"/>
            <a:chExt cx="49" cy="48"/>
          </a:xfrm>
        </p:grpSpPr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3026" y="1485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3026" y="1485"/>
              <a:ext cx="49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8"/>
                </a:cxn>
                <a:cxn ang="0">
                  <a:pos x="49" y="25"/>
                </a:cxn>
                <a:cxn ang="0">
                  <a:pos x="24" y="0"/>
                </a:cxn>
              </a:cxnLst>
              <a:rect l="0" t="0" r="r" b="b"/>
              <a:pathLst>
                <a:path w="49" h="48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9" y="37"/>
                    <a:pt x="49" y="25"/>
                  </a:cubicBezTo>
                  <a:cubicBezTo>
                    <a:pt x="49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21" name="Group 13"/>
          <p:cNvGrpSpPr>
            <a:grpSpLocks/>
          </p:cNvGrpSpPr>
          <p:nvPr/>
        </p:nvGrpSpPr>
        <p:grpSpPr bwMode="auto">
          <a:xfrm>
            <a:off x="4864100" y="2228850"/>
            <a:ext cx="82550" cy="77788"/>
            <a:chOff x="3042" y="1558"/>
            <a:chExt cx="48" cy="49"/>
          </a:xfrm>
        </p:grpSpPr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3042" y="1558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3042" y="1558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24" name="Group 16"/>
          <p:cNvGrpSpPr>
            <a:grpSpLocks/>
          </p:cNvGrpSpPr>
          <p:nvPr/>
        </p:nvGrpSpPr>
        <p:grpSpPr bwMode="auto">
          <a:xfrm>
            <a:off x="4889500" y="2273300"/>
            <a:ext cx="82550" cy="76200"/>
            <a:chOff x="3057" y="1586"/>
            <a:chExt cx="48" cy="48"/>
          </a:xfrm>
        </p:grpSpPr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3057" y="1586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3057" y="1586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3"/>
                  </a:cubicBezTo>
                  <a:cubicBezTo>
                    <a:pt x="48" y="11"/>
                    <a:pt x="37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27" name="Group 19"/>
          <p:cNvGrpSpPr>
            <a:grpSpLocks/>
          </p:cNvGrpSpPr>
          <p:nvPr/>
        </p:nvGrpSpPr>
        <p:grpSpPr bwMode="auto">
          <a:xfrm>
            <a:off x="4916488" y="2603500"/>
            <a:ext cx="82550" cy="76200"/>
            <a:chOff x="3073" y="1794"/>
            <a:chExt cx="48" cy="48"/>
          </a:xfrm>
        </p:grpSpPr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3073" y="1794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3073" y="1794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30" name="Group 22"/>
          <p:cNvGrpSpPr>
            <a:grpSpLocks/>
          </p:cNvGrpSpPr>
          <p:nvPr/>
        </p:nvGrpSpPr>
        <p:grpSpPr bwMode="auto">
          <a:xfrm>
            <a:off x="4940300" y="2097088"/>
            <a:ext cx="84138" cy="76200"/>
            <a:chOff x="3087" y="1475"/>
            <a:chExt cx="49" cy="48"/>
          </a:xfrm>
        </p:grpSpPr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3087" y="1475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3087" y="1475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33" name="Group 25"/>
          <p:cNvGrpSpPr>
            <a:grpSpLocks/>
          </p:cNvGrpSpPr>
          <p:nvPr/>
        </p:nvGrpSpPr>
        <p:grpSpPr bwMode="auto">
          <a:xfrm>
            <a:off x="4968875" y="2392363"/>
            <a:ext cx="84138" cy="77787"/>
            <a:chOff x="3103" y="1661"/>
            <a:chExt cx="49" cy="49"/>
          </a:xfrm>
        </p:grpSpPr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3103" y="1661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3103" y="1661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36" name="Group 28"/>
          <p:cNvGrpSpPr>
            <a:grpSpLocks/>
          </p:cNvGrpSpPr>
          <p:nvPr/>
        </p:nvGrpSpPr>
        <p:grpSpPr bwMode="auto">
          <a:xfrm>
            <a:off x="4994275" y="2311400"/>
            <a:ext cx="82550" cy="76200"/>
            <a:chOff x="3118" y="1610"/>
            <a:chExt cx="48" cy="48"/>
          </a:xfrm>
        </p:grpSpPr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3118" y="1610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3118" y="1610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39" name="Group 31"/>
          <p:cNvGrpSpPr>
            <a:grpSpLocks/>
          </p:cNvGrpSpPr>
          <p:nvPr/>
        </p:nvGrpSpPr>
        <p:grpSpPr bwMode="auto">
          <a:xfrm>
            <a:off x="5021263" y="1906588"/>
            <a:ext cx="84137" cy="76200"/>
            <a:chOff x="3134" y="1355"/>
            <a:chExt cx="49" cy="48"/>
          </a:xfrm>
        </p:grpSpPr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3134" y="1355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3134" y="1355"/>
              <a:ext cx="49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8"/>
                </a:cxn>
                <a:cxn ang="0">
                  <a:pos x="49" y="23"/>
                </a:cxn>
                <a:cxn ang="0">
                  <a:pos x="24" y="0"/>
                </a:cxn>
              </a:cxnLst>
              <a:rect l="0" t="0" r="r" b="b"/>
              <a:pathLst>
                <a:path w="49" h="48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9" y="37"/>
                    <a:pt x="49" y="23"/>
                  </a:cubicBezTo>
                  <a:cubicBezTo>
                    <a:pt x="49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42" name="Group 34"/>
          <p:cNvGrpSpPr>
            <a:grpSpLocks/>
          </p:cNvGrpSpPr>
          <p:nvPr/>
        </p:nvGrpSpPr>
        <p:grpSpPr bwMode="auto">
          <a:xfrm>
            <a:off x="5049838" y="2233613"/>
            <a:ext cx="84137" cy="74612"/>
            <a:chOff x="3150" y="1561"/>
            <a:chExt cx="49" cy="47"/>
          </a:xfrm>
        </p:grpSpPr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3150" y="1561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3150" y="1561"/>
              <a:ext cx="49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45" name="Group 37"/>
          <p:cNvGrpSpPr>
            <a:grpSpLocks/>
          </p:cNvGrpSpPr>
          <p:nvPr/>
        </p:nvGrpSpPr>
        <p:grpSpPr bwMode="auto">
          <a:xfrm>
            <a:off x="5075238" y="2289175"/>
            <a:ext cx="82550" cy="76200"/>
            <a:chOff x="3165" y="1596"/>
            <a:chExt cx="48" cy="48"/>
          </a:xfrm>
        </p:grpSpPr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3165" y="1596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3165" y="1596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48" name="Group 40"/>
          <p:cNvGrpSpPr>
            <a:grpSpLocks/>
          </p:cNvGrpSpPr>
          <p:nvPr/>
        </p:nvGrpSpPr>
        <p:grpSpPr bwMode="auto">
          <a:xfrm>
            <a:off x="5102225" y="2135188"/>
            <a:ext cx="84138" cy="76200"/>
            <a:chOff x="3181" y="1499"/>
            <a:chExt cx="49" cy="48"/>
          </a:xfrm>
        </p:grpSpPr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>
              <a:off x="3181" y="1499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4" name="Oval 42"/>
            <p:cNvSpPr>
              <a:spLocks noChangeArrowheads="1"/>
            </p:cNvSpPr>
            <p:nvPr/>
          </p:nvSpPr>
          <p:spPr bwMode="auto">
            <a:xfrm>
              <a:off x="3181" y="1499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51" name="Group 43"/>
          <p:cNvGrpSpPr>
            <a:grpSpLocks/>
          </p:cNvGrpSpPr>
          <p:nvPr/>
        </p:nvGrpSpPr>
        <p:grpSpPr bwMode="auto">
          <a:xfrm>
            <a:off x="5126038" y="2247900"/>
            <a:ext cx="84137" cy="76200"/>
            <a:chOff x="3195" y="1570"/>
            <a:chExt cx="49" cy="48"/>
          </a:xfrm>
        </p:grpSpPr>
        <p:sp>
          <p:nvSpPr>
            <p:cNvPr id="13356" name="Oval 44"/>
            <p:cNvSpPr>
              <a:spLocks noChangeArrowheads="1"/>
            </p:cNvSpPr>
            <p:nvPr/>
          </p:nvSpPr>
          <p:spPr bwMode="auto">
            <a:xfrm>
              <a:off x="3195" y="1570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7" name="Oval 45"/>
            <p:cNvSpPr>
              <a:spLocks noChangeArrowheads="1"/>
            </p:cNvSpPr>
            <p:nvPr/>
          </p:nvSpPr>
          <p:spPr bwMode="auto">
            <a:xfrm>
              <a:off x="3195" y="1570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54" name="Group 46"/>
          <p:cNvGrpSpPr>
            <a:grpSpLocks/>
          </p:cNvGrpSpPr>
          <p:nvPr/>
        </p:nvGrpSpPr>
        <p:grpSpPr bwMode="auto">
          <a:xfrm>
            <a:off x="5156200" y="1876425"/>
            <a:ext cx="82550" cy="76200"/>
            <a:chOff x="3212" y="1336"/>
            <a:chExt cx="48" cy="48"/>
          </a:xfrm>
        </p:grpSpPr>
        <p:sp>
          <p:nvSpPr>
            <p:cNvPr id="13359" name="Oval 47"/>
            <p:cNvSpPr>
              <a:spLocks noChangeArrowheads="1"/>
            </p:cNvSpPr>
            <p:nvPr/>
          </p:nvSpPr>
          <p:spPr bwMode="auto">
            <a:xfrm>
              <a:off x="3212" y="1336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0" name="Oval 48"/>
            <p:cNvSpPr>
              <a:spLocks noChangeArrowheads="1"/>
            </p:cNvSpPr>
            <p:nvPr/>
          </p:nvSpPr>
          <p:spPr bwMode="auto">
            <a:xfrm>
              <a:off x="3212" y="1336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57" name="Group 49"/>
          <p:cNvGrpSpPr>
            <a:grpSpLocks/>
          </p:cNvGrpSpPr>
          <p:nvPr/>
        </p:nvGrpSpPr>
        <p:grpSpPr bwMode="auto">
          <a:xfrm>
            <a:off x="5180013" y="2033588"/>
            <a:ext cx="84137" cy="76200"/>
            <a:chOff x="3226" y="1435"/>
            <a:chExt cx="49" cy="48"/>
          </a:xfrm>
        </p:grpSpPr>
        <p:sp>
          <p:nvSpPr>
            <p:cNvPr id="13362" name="Oval 50"/>
            <p:cNvSpPr>
              <a:spLocks noChangeArrowheads="1"/>
            </p:cNvSpPr>
            <p:nvPr/>
          </p:nvSpPr>
          <p:spPr bwMode="auto">
            <a:xfrm>
              <a:off x="3226" y="1435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>
              <a:off x="3226" y="1435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60" name="Group 52"/>
          <p:cNvGrpSpPr>
            <a:grpSpLocks/>
          </p:cNvGrpSpPr>
          <p:nvPr/>
        </p:nvGrpSpPr>
        <p:grpSpPr bwMode="auto">
          <a:xfrm>
            <a:off x="5208588" y="2033588"/>
            <a:ext cx="82550" cy="76200"/>
            <a:chOff x="3243" y="1435"/>
            <a:chExt cx="48" cy="48"/>
          </a:xfrm>
        </p:grpSpPr>
        <p:sp>
          <p:nvSpPr>
            <p:cNvPr id="13365" name="Oval 53"/>
            <p:cNvSpPr>
              <a:spLocks noChangeArrowheads="1"/>
            </p:cNvSpPr>
            <p:nvPr/>
          </p:nvSpPr>
          <p:spPr bwMode="auto">
            <a:xfrm>
              <a:off x="3243" y="1435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6" name="Oval 54"/>
            <p:cNvSpPr>
              <a:spLocks noChangeArrowheads="1"/>
            </p:cNvSpPr>
            <p:nvPr/>
          </p:nvSpPr>
          <p:spPr bwMode="auto">
            <a:xfrm>
              <a:off x="3243" y="1435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63" name="Group 55"/>
          <p:cNvGrpSpPr>
            <a:grpSpLocks/>
          </p:cNvGrpSpPr>
          <p:nvPr/>
        </p:nvGrpSpPr>
        <p:grpSpPr bwMode="auto">
          <a:xfrm>
            <a:off x="5235575" y="2012950"/>
            <a:ext cx="84138" cy="76200"/>
            <a:chOff x="3258" y="1422"/>
            <a:chExt cx="49" cy="48"/>
          </a:xfrm>
        </p:grpSpPr>
        <p:sp>
          <p:nvSpPr>
            <p:cNvPr id="13368" name="Oval 56"/>
            <p:cNvSpPr>
              <a:spLocks noChangeArrowheads="1"/>
            </p:cNvSpPr>
            <p:nvPr/>
          </p:nvSpPr>
          <p:spPr bwMode="auto">
            <a:xfrm>
              <a:off x="3258" y="1422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>
              <a:off x="3258" y="1422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66" name="Group 58"/>
          <p:cNvGrpSpPr>
            <a:grpSpLocks/>
          </p:cNvGrpSpPr>
          <p:nvPr/>
        </p:nvGrpSpPr>
        <p:grpSpPr bwMode="auto">
          <a:xfrm>
            <a:off x="5260975" y="2682875"/>
            <a:ext cx="82550" cy="76200"/>
            <a:chOff x="3273" y="1844"/>
            <a:chExt cx="48" cy="48"/>
          </a:xfrm>
        </p:grpSpPr>
        <p:sp>
          <p:nvSpPr>
            <p:cNvPr id="13371" name="Oval 59"/>
            <p:cNvSpPr>
              <a:spLocks noChangeArrowheads="1"/>
            </p:cNvSpPr>
            <p:nvPr/>
          </p:nvSpPr>
          <p:spPr bwMode="auto">
            <a:xfrm>
              <a:off x="3273" y="1844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>
              <a:off x="3273" y="1844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69" name="Group 61"/>
          <p:cNvGrpSpPr>
            <a:grpSpLocks/>
          </p:cNvGrpSpPr>
          <p:nvPr/>
        </p:nvGrpSpPr>
        <p:grpSpPr bwMode="auto">
          <a:xfrm>
            <a:off x="5287963" y="2124075"/>
            <a:ext cx="84137" cy="77788"/>
            <a:chOff x="3289" y="1492"/>
            <a:chExt cx="49" cy="49"/>
          </a:xfrm>
        </p:grpSpPr>
        <p:sp>
          <p:nvSpPr>
            <p:cNvPr id="13374" name="Oval 62"/>
            <p:cNvSpPr>
              <a:spLocks noChangeArrowheads="1"/>
            </p:cNvSpPr>
            <p:nvPr/>
          </p:nvSpPr>
          <p:spPr bwMode="auto">
            <a:xfrm>
              <a:off x="3289" y="1492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>
              <a:off x="3289" y="1492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72" name="Group 64"/>
          <p:cNvGrpSpPr>
            <a:grpSpLocks/>
          </p:cNvGrpSpPr>
          <p:nvPr/>
        </p:nvGrpSpPr>
        <p:grpSpPr bwMode="auto">
          <a:xfrm>
            <a:off x="5313363" y="2373313"/>
            <a:ext cx="82550" cy="74612"/>
            <a:chOff x="3304" y="1649"/>
            <a:chExt cx="48" cy="47"/>
          </a:xfrm>
        </p:grpSpPr>
        <p:sp>
          <p:nvSpPr>
            <p:cNvPr id="13377" name="Oval 65"/>
            <p:cNvSpPr>
              <a:spLocks noChangeArrowheads="1"/>
            </p:cNvSpPr>
            <p:nvPr/>
          </p:nvSpPr>
          <p:spPr bwMode="auto">
            <a:xfrm>
              <a:off x="3304" y="1649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8" name="Oval 66"/>
            <p:cNvSpPr>
              <a:spLocks noChangeArrowheads="1"/>
            </p:cNvSpPr>
            <p:nvPr/>
          </p:nvSpPr>
          <p:spPr bwMode="auto">
            <a:xfrm>
              <a:off x="3304" y="1649"/>
              <a:ext cx="48" cy="4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675" name="Group 67"/>
          <p:cNvGrpSpPr>
            <a:grpSpLocks/>
          </p:cNvGrpSpPr>
          <p:nvPr/>
        </p:nvGrpSpPr>
        <p:grpSpPr bwMode="auto">
          <a:xfrm>
            <a:off x="5341938" y="2238375"/>
            <a:ext cx="84137" cy="77788"/>
            <a:chOff x="3320" y="1564"/>
            <a:chExt cx="49" cy="49"/>
          </a:xfrm>
        </p:grpSpPr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>
              <a:off x="3320" y="1564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1" name="Oval 69"/>
            <p:cNvSpPr>
              <a:spLocks noChangeArrowheads="1"/>
            </p:cNvSpPr>
            <p:nvPr/>
          </p:nvSpPr>
          <p:spPr bwMode="auto">
            <a:xfrm>
              <a:off x="3320" y="1564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27" name="Group 70"/>
          <p:cNvGrpSpPr>
            <a:grpSpLocks/>
          </p:cNvGrpSpPr>
          <p:nvPr/>
        </p:nvGrpSpPr>
        <p:grpSpPr bwMode="auto">
          <a:xfrm>
            <a:off x="5367338" y="1962150"/>
            <a:ext cx="82550" cy="77788"/>
            <a:chOff x="3335" y="1390"/>
            <a:chExt cx="48" cy="49"/>
          </a:xfrm>
        </p:grpSpPr>
        <p:sp>
          <p:nvSpPr>
            <p:cNvPr id="13383" name="Oval 71"/>
            <p:cNvSpPr>
              <a:spLocks noChangeArrowheads="1"/>
            </p:cNvSpPr>
            <p:nvPr/>
          </p:nvSpPr>
          <p:spPr bwMode="auto">
            <a:xfrm>
              <a:off x="3335" y="1390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4" name="Oval 72"/>
            <p:cNvSpPr>
              <a:spLocks noChangeArrowheads="1"/>
            </p:cNvSpPr>
            <p:nvPr/>
          </p:nvSpPr>
          <p:spPr bwMode="auto">
            <a:xfrm>
              <a:off x="3335" y="1390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30" name="Group 73"/>
          <p:cNvGrpSpPr>
            <a:grpSpLocks/>
          </p:cNvGrpSpPr>
          <p:nvPr/>
        </p:nvGrpSpPr>
        <p:grpSpPr bwMode="auto">
          <a:xfrm>
            <a:off x="5394325" y="1793875"/>
            <a:ext cx="82550" cy="76200"/>
            <a:chOff x="3351" y="1284"/>
            <a:chExt cx="48" cy="48"/>
          </a:xfrm>
        </p:grpSpPr>
        <p:sp>
          <p:nvSpPr>
            <p:cNvPr id="13386" name="Oval 74"/>
            <p:cNvSpPr>
              <a:spLocks noChangeArrowheads="1"/>
            </p:cNvSpPr>
            <p:nvPr/>
          </p:nvSpPr>
          <p:spPr bwMode="auto">
            <a:xfrm>
              <a:off x="3351" y="1284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7" name="Freeform 75"/>
            <p:cNvSpPr>
              <a:spLocks/>
            </p:cNvSpPr>
            <p:nvPr/>
          </p:nvSpPr>
          <p:spPr bwMode="auto">
            <a:xfrm>
              <a:off x="3351" y="1284"/>
              <a:ext cx="48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8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3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33" name="Group 76"/>
          <p:cNvGrpSpPr>
            <a:grpSpLocks/>
          </p:cNvGrpSpPr>
          <p:nvPr/>
        </p:nvGrpSpPr>
        <p:grpSpPr bwMode="auto">
          <a:xfrm>
            <a:off x="5421313" y="2181225"/>
            <a:ext cx="82550" cy="76200"/>
            <a:chOff x="3366" y="1528"/>
            <a:chExt cx="48" cy="48"/>
          </a:xfrm>
        </p:grpSpPr>
        <p:sp>
          <p:nvSpPr>
            <p:cNvPr id="13389" name="Oval 77"/>
            <p:cNvSpPr>
              <a:spLocks noChangeArrowheads="1"/>
            </p:cNvSpPr>
            <p:nvPr/>
          </p:nvSpPr>
          <p:spPr bwMode="auto">
            <a:xfrm>
              <a:off x="3366" y="1528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>
              <a:off x="3366" y="1528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36" name="Group 79"/>
          <p:cNvGrpSpPr>
            <a:grpSpLocks/>
          </p:cNvGrpSpPr>
          <p:nvPr/>
        </p:nvGrpSpPr>
        <p:grpSpPr bwMode="auto">
          <a:xfrm>
            <a:off x="5446713" y="1231900"/>
            <a:ext cx="84137" cy="76200"/>
            <a:chOff x="3381" y="930"/>
            <a:chExt cx="49" cy="48"/>
          </a:xfrm>
        </p:grpSpPr>
        <p:sp>
          <p:nvSpPr>
            <p:cNvPr id="13392" name="Oval 80"/>
            <p:cNvSpPr>
              <a:spLocks noChangeArrowheads="1"/>
            </p:cNvSpPr>
            <p:nvPr/>
          </p:nvSpPr>
          <p:spPr bwMode="auto">
            <a:xfrm>
              <a:off x="3381" y="930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93" name="Oval 81"/>
            <p:cNvSpPr>
              <a:spLocks noChangeArrowheads="1"/>
            </p:cNvSpPr>
            <p:nvPr/>
          </p:nvSpPr>
          <p:spPr bwMode="auto">
            <a:xfrm>
              <a:off x="3381" y="930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39" name="Group 82"/>
          <p:cNvGrpSpPr>
            <a:grpSpLocks/>
          </p:cNvGrpSpPr>
          <p:nvPr/>
        </p:nvGrpSpPr>
        <p:grpSpPr bwMode="auto">
          <a:xfrm>
            <a:off x="5475288" y="1939925"/>
            <a:ext cx="82550" cy="76200"/>
            <a:chOff x="3398" y="1376"/>
            <a:chExt cx="48" cy="48"/>
          </a:xfrm>
        </p:grpSpPr>
        <p:sp>
          <p:nvSpPr>
            <p:cNvPr id="13395" name="Oval 83"/>
            <p:cNvSpPr>
              <a:spLocks noChangeArrowheads="1"/>
            </p:cNvSpPr>
            <p:nvPr/>
          </p:nvSpPr>
          <p:spPr bwMode="auto">
            <a:xfrm>
              <a:off x="3398" y="1376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96" name="Oval 84"/>
            <p:cNvSpPr>
              <a:spLocks noChangeArrowheads="1"/>
            </p:cNvSpPr>
            <p:nvPr/>
          </p:nvSpPr>
          <p:spPr bwMode="auto">
            <a:xfrm>
              <a:off x="3398" y="1376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42" name="Group 85"/>
          <p:cNvGrpSpPr>
            <a:grpSpLocks/>
          </p:cNvGrpSpPr>
          <p:nvPr/>
        </p:nvGrpSpPr>
        <p:grpSpPr bwMode="auto">
          <a:xfrm>
            <a:off x="5499100" y="1854200"/>
            <a:ext cx="84138" cy="76200"/>
            <a:chOff x="3412" y="1322"/>
            <a:chExt cx="49" cy="48"/>
          </a:xfrm>
        </p:grpSpPr>
        <p:sp>
          <p:nvSpPr>
            <p:cNvPr id="13398" name="Oval 86"/>
            <p:cNvSpPr>
              <a:spLocks noChangeArrowheads="1"/>
            </p:cNvSpPr>
            <p:nvPr/>
          </p:nvSpPr>
          <p:spPr bwMode="auto">
            <a:xfrm>
              <a:off x="3412" y="1322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>
              <a:off x="3412" y="1322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45" name="Group 88"/>
          <p:cNvGrpSpPr>
            <a:grpSpLocks/>
          </p:cNvGrpSpPr>
          <p:nvPr/>
        </p:nvGrpSpPr>
        <p:grpSpPr bwMode="auto">
          <a:xfrm>
            <a:off x="5529263" y="2093913"/>
            <a:ext cx="80962" cy="76200"/>
            <a:chOff x="3429" y="1473"/>
            <a:chExt cx="47" cy="48"/>
          </a:xfrm>
        </p:grpSpPr>
        <p:sp>
          <p:nvSpPr>
            <p:cNvPr id="13401" name="Oval 89"/>
            <p:cNvSpPr>
              <a:spLocks noChangeArrowheads="1"/>
            </p:cNvSpPr>
            <p:nvPr/>
          </p:nvSpPr>
          <p:spPr bwMode="auto">
            <a:xfrm>
              <a:off x="3429" y="1473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02" name="Oval 90"/>
            <p:cNvSpPr>
              <a:spLocks noChangeArrowheads="1"/>
            </p:cNvSpPr>
            <p:nvPr/>
          </p:nvSpPr>
          <p:spPr bwMode="auto">
            <a:xfrm>
              <a:off x="3429" y="1473"/>
              <a:ext cx="47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48" name="Group 91"/>
          <p:cNvGrpSpPr>
            <a:grpSpLocks/>
          </p:cNvGrpSpPr>
          <p:nvPr/>
        </p:nvGrpSpPr>
        <p:grpSpPr bwMode="auto">
          <a:xfrm>
            <a:off x="5553075" y="1616075"/>
            <a:ext cx="84138" cy="74613"/>
            <a:chOff x="3443" y="1172"/>
            <a:chExt cx="49" cy="47"/>
          </a:xfrm>
        </p:grpSpPr>
        <p:sp>
          <p:nvSpPr>
            <p:cNvPr id="13404" name="Oval 92"/>
            <p:cNvSpPr>
              <a:spLocks noChangeArrowheads="1"/>
            </p:cNvSpPr>
            <p:nvPr/>
          </p:nvSpPr>
          <p:spPr bwMode="auto">
            <a:xfrm>
              <a:off x="3443" y="1172"/>
              <a:ext cx="49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05" name="Freeform 93"/>
            <p:cNvSpPr>
              <a:spLocks/>
            </p:cNvSpPr>
            <p:nvPr/>
          </p:nvSpPr>
          <p:spPr bwMode="auto">
            <a:xfrm>
              <a:off x="3443" y="1172"/>
              <a:ext cx="49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4"/>
                </a:cxn>
                <a:cxn ang="0">
                  <a:pos x="24" y="47"/>
                </a:cxn>
                <a:cxn ang="0">
                  <a:pos x="49" y="24"/>
                </a:cxn>
                <a:cxn ang="0">
                  <a:pos x="24" y="0"/>
                </a:cxn>
              </a:cxnLst>
              <a:rect l="0" t="0" r="r" b="b"/>
              <a:pathLst>
                <a:path w="49" h="47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8" y="47"/>
                    <a:pt x="49" y="36"/>
                    <a:pt x="49" y="24"/>
                  </a:cubicBezTo>
                  <a:cubicBezTo>
                    <a:pt x="49" y="10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51" name="Group 94"/>
          <p:cNvGrpSpPr>
            <a:grpSpLocks/>
          </p:cNvGrpSpPr>
          <p:nvPr/>
        </p:nvGrpSpPr>
        <p:grpSpPr bwMode="auto">
          <a:xfrm>
            <a:off x="5580063" y="1820863"/>
            <a:ext cx="82550" cy="76200"/>
            <a:chOff x="3459" y="1301"/>
            <a:chExt cx="48" cy="48"/>
          </a:xfrm>
        </p:grpSpPr>
        <p:sp>
          <p:nvSpPr>
            <p:cNvPr id="13407" name="Oval 95"/>
            <p:cNvSpPr>
              <a:spLocks noChangeArrowheads="1"/>
            </p:cNvSpPr>
            <p:nvPr/>
          </p:nvSpPr>
          <p:spPr bwMode="auto">
            <a:xfrm>
              <a:off x="3459" y="130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08" name="Oval 96"/>
            <p:cNvSpPr>
              <a:spLocks noChangeArrowheads="1"/>
            </p:cNvSpPr>
            <p:nvPr/>
          </p:nvSpPr>
          <p:spPr bwMode="auto">
            <a:xfrm>
              <a:off x="3459" y="1301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54" name="Group 97"/>
          <p:cNvGrpSpPr>
            <a:grpSpLocks/>
          </p:cNvGrpSpPr>
          <p:nvPr/>
        </p:nvGrpSpPr>
        <p:grpSpPr bwMode="auto">
          <a:xfrm>
            <a:off x="5607050" y="1522413"/>
            <a:ext cx="82550" cy="76200"/>
            <a:chOff x="3474" y="1113"/>
            <a:chExt cx="48" cy="48"/>
          </a:xfrm>
        </p:grpSpPr>
        <p:sp>
          <p:nvSpPr>
            <p:cNvPr id="13410" name="Oval 98"/>
            <p:cNvSpPr>
              <a:spLocks noChangeArrowheads="1"/>
            </p:cNvSpPr>
            <p:nvPr/>
          </p:nvSpPr>
          <p:spPr bwMode="auto">
            <a:xfrm>
              <a:off x="3474" y="111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11" name="Freeform 99"/>
            <p:cNvSpPr>
              <a:spLocks/>
            </p:cNvSpPr>
            <p:nvPr/>
          </p:nvSpPr>
          <p:spPr bwMode="auto">
            <a:xfrm>
              <a:off x="3474" y="1113"/>
              <a:ext cx="48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8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3" y="48"/>
                  </a:cubicBezTo>
                  <a:cubicBezTo>
                    <a:pt x="37" y="48"/>
                    <a:pt x="48" y="38"/>
                    <a:pt x="48" y="24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57" name="Group 100"/>
          <p:cNvGrpSpPr>
            <a:grpSpLocks/>
          </p:cNvGrpSpPr>
          <p:nvPr/>
        </p:nvGrpSpPr>
        <p:grpSpPr bwMode="auto">
          <a:xfrm>
            <a:off x="5632450" y="1965325"/>
            <a:ext cx="84138" cy="76200"/>
            <a:chOff x="3489" y="1392"/>
            <a:chExt cx="49" cy="48"/>
          </a:xfrm>
        </p:grpSpPr>
        <p:sp>
          <p:nvSpPr>
            <p:cNvPr id="13413" name="Oval 101"/>
            <p:cNvSpPr>
              <a:spLocks noChangeArrowheads="1"/>
            </p:cNvSpPr>
            <p:nvPr/>
          </p:nvSpPr>
          <p:spPr bwMode="auto">
            <a:xfrm>
              <a:off x="3489" y="1392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14" name="Oval 102"/>
            <p:cNvSpPr>
              <a:spLocks noChangeArrowheads="1"/>
            </p:cNvSpPr>
            <p:nvPr/>
          </p:nvSpPr>
          <p:spPr bwMode="auto">
            <a:xfrm>
              <a:off x="3489" y="1392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60" name="Group 103"/>
          <p:cNvGrpSpPr>
            <a:grpSpLocks/>
          </p:cNvGrpSpPr>
          <p:nvPr/>
        </p:nvGrpSpPr>
        <p:grpSpPr bwMode="auto">
          <a:xfrm>
            <a:off x="5657850" y="1949450"/>
            <a:ext cx="82550" cy="76200"/>
            <a:chOff x="3504" y="1382"/>
            <a:chExt cx="48" cy="48"/>
          </a:xfrm>
        </p:grpSpPr>
        <p:sp>
          <p:nvSpPr>
            <p:cNvPr id="13416" name="Oval 104"/>
            <p:cNvSpPr>
              <a:spLocks noChangeArrowheads="1"/>
            </p:cNvSpPr>
            <p:nvPr/>
          </p:nvSpPr>
          <p:spPr bwMode="auto">
            <a:xfrm>
              <a:off x="3504" y="138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17" name="Freeform 105"/>
            <p:cNvSpPr>
              <a:spLocks/>
            </p:cNvSpPr>
            <p:nvPr/>
          </p:nvSpPr>
          <p:spPr bwMode="auto">
            <a:xfrm>
              <a:off x="3504" y="1382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8"/>
                </a:cxn>
                <a:cxn ang="0">
                  <a:pos x="48" y="25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8" y="37"/>
                    <a:pt x="48" y="25"/>
                  </a:cubicBezTo>
                  <a:cubicBezTo>
                    <a:pt x="48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63" name="Group 106"/>
          <p:cNvGrpSpPr>
            <a:grpSpLocks/>
          </p:cNvGrpSpPr>
          <p:nvPr/>
        </p:nvGrpSpPr>
        <p:grpSpPr bwMode="auto">
          <a:xfrm>
            <a:off x="5684838" y="1966913"/>
            <a:ext cx="84137" cy="77787"/>
            <a:chOff x="3520" y="1393"/>
            <a:chExt cx="49" cy="49"/>
          </a:xfrm>
        </p:grpSpPr>
        <p:sp>
          <p:nvSpPr>
            <p:cNvPr id="13419" name="Oval 107"/>
            <p:cNvSpPr>
              <a:spLocks noChangeArrowheads="1"/>
            </p:cNvSpPr>
            <p:nvPr/>
          </p:nvSpPr>
          <p:spPr bwMode="auto">
            <a:xfrm>
              <a:off x="3520" y="1393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20" name="Oval 108"/>
            <p:cNvSpPr>
              <a:spLocks noChangeArrowheads="1"/>
            </p:cNvSpPr>
            <p:nvPr/>
          </p:nvSpPr>
          <p:spPr bwMode="auto">
            <a:xfrm>
              <a:off x="3520" y="1393"/>
              <a:ext cx="49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66" name="Group 109"/>
          <p:cNvGrpSpPr>
            <a:grpSpLocks/>
          </p:cNvGrpSpPr>
          <p:nvPr/>
        </p:nvGrpSpPr>
        <p:grpSpPr bwMode="auto">
          <a:xfrm>
            <a:off x="5715000" y="1452563"/>
            <a:ext cx="80963" cy="74612"/>
            <a:chOff x="3537" y="1069"/>
            <a:chExt cx="47" cy="47"/>
          </a:xfrm>
        </p:grpSpPr>
        <p:sp>
          <p:nvSpPr>
            <p:cNvPr id="13422" name="Oval 110"/>
            <p:cNvSpPr>
              <a:spLocks noChangeArrowheads="1"/>
            </p:cNvSpPr>
            <p:nvPr/>
          </p:nvSpPr>
          <p:spPr bwMode="auto">
            <a:xfrm>
              <a:off x="3537" y="1069"/>
              <a:ext cx="47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23" name="Freeform 111"/>
            <p:cNvSpPr>
              <a:spLocks/>
            </p:cNvSpPr>
            <p:nvPr/>
          </p:nvSpPr>
          <p:spPr bwMode="auto">
            <a:xfrm>
              <a:off x="3537" y="1069"/>
              <a:ext cx="47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7"/>
                </a:cxn>
                <a:cxn ang="0">
                  <a:pos x="47" y="24"/>
                </a:cxn>
                <a:cxn ang="0">
                  <a:pos x="23" y="0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6"/>
                    <a:pt x="11" y="47"/>
                    <a:pt x="23" y="47"/>
                  </a:cubicBezTo>
                  <a:cubicBezTo>
                    <a:pt x="37" y="47"/>
                    <a:pt x="47" y="36"/>
                    <a:pt x="47" y="24"/>
                  </a:cubicBezTo>
                  <a:cubicBezTo>
                    <a:pt x="47" y="10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69" name="Group 112"/>
          <p:cNvGrpSpPr>
            <a:grpSpLocks/>
          </p:cNvGrpSpPr>
          <p:nvPr/>
        </p:nvGrpSpPr>
        <p:grpSpPr bwMode="auto">
          <a:xfrm>
            <a:off x="5738813" y="1949450"/>
            <a:ext cx="84137" cy="76200"/>
            <a:chOff x="3551" y="1382"/>
            <a:chExt cx="49" cy="48"/>
          </a:xfrm>
        </p:grpSpPr>
        <p:sp>
          <p:nvSpPr>
            <p:cNvPr id="13425" name="Oval 113"/>
            <p:cNvSpPr>
              <a:spLocks noChangeArrowheads="1"/>
            </p:cNvSpPr>
            <p:nvPr/>
          </p:nvSpPr>
          <p:spPr bwMode="auto">
            <a:xfrm>
              <a:off x="3551" y="1382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26" name="Freeform 114"/>
            <p:cNvSpPr>
              <a:spLocks/>
            </p:cNvSpPr>
            <p:nvPr/>
          </p:nvSpPr>
          <p:spPr bwMode="auto">
            <a:xfrm>
              <a:off x="3551" y="1382"/>
              <a:ext cx="49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8"/>
                </a:cxn>
                <a:cxn ang="0">
                  <a:pos x="49" y="25"/>
                </a:cxn>
                <a:cxn ang="0">
                  <a:pos x="24" y="0"/>
                </a:cxn>
              </a:cxnLst>
              <a:rect l="0" t="0" r="r" b="b"/>
              <a:pathLst>
                <a:path w="49" h="48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9" y="37"/>
                    <a:pt x="49" y="25"/>
                  </a:cubicBezTo>
                  <a:cubicBezTo>
                    <a:pt x="49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72" name="Group 115"/>
          <p:cNvGrpSpPr>
            <a:grpSpLocks/>
          </p:cNvGrpSpPr>
          <p:nvPr/>
        </p:nvGrpSpPr>
        <p:grpSpPr bwMode="auto">
          <a:xfrm>
            <a:off x="5765800" y="1809750"/>
            <a:ext cx="82550" cy="74613"/>
            <a:chOff x="3567" y="1294"/>
            <a:chExt cx="48" cy="47"/>
          </a:xfrm>
        </p:grpSpPr>
        <p:sp>
          <p:nvSpPr>
            <p:cNvPr id="13428" name="Oval 116"/>
            <p:cNvSpPr>
              <a:spLocks noChangeArrowheads="1"/>
            </p:cNvSpPr>
            <p:nvPr/>
          </p:nvSpPr>
          <p:spPr bwMode="auto">
            <a:xfrm>
              <a:off x="3567" y="1294"/>
              <a:ext cx="48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29" name="Freeform 117"/>
            <p:cNvSpPr>
              <a:spLocks/>
            </p:cNvSpPr>
            <p:nvPr/>
          </p:nvSpPr>
          <p:spPr bwMode="auto">
            <a:xfrm>
              <a:off x="3567" y="1294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3"/>
                </a:cxn>
                <a:cxn ang="0">
                  <a:pos x="24" y="47"/>
                </a:cxn>
                <a:cxn ang="0">
                  <a:pos x="48" y="23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11" y="0"/>
                    <a:pt x="0" y="11"/>
                    <a:pt x="0" y="23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8" y="47"/>
                    <a:pt x="48" y="37"/>
                    <a:pt x="48" y="23"/>
                  </a:cubicBezTo>
                  <a:cubicBezTo>
                    <a:pt x="48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75" name="Group 118"/>
          <p:cNvGrpSpPr>
            <a:grpSpLocks/>
          </p:cNvGrpSpPr>
          <p:nvPr/>
        </p:nvGrpSpPr>
        <p:grpSpPr bwMode="auto">
          <a:xfrm>
            <a:off x="5792788" y="1985963"/>
            <a:ext cx="82550" cy="76200"/>
            <a:chOff x="3582" y="1405"/>
            <a:chExt cx="48" cy="48"/>
          </a:xfrm>
        </p:grpSpPr>
        <p:sp>
          <p:nvSpPr>
            <p:cNvPr id="13431" name="Oval 119"/>
            <p:cNvSpPr>
              <a:spLocks noChangeArrowheads="1"/>
            </p:cNvSpPr>
            <p:nvPr/>
          </p:nvSpPr>
          <p:spPr bwMode="auto">
            <a:xfrm>
              <a:off x="3582" y="1405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32" name="Freeform 120"/>
            <p:cNvSpPr>
              <a:spLocks/>
            </p:cNvSpPr>
            <p:nvPr/>
          </p:nvSpPr>
          <p:spPr bwMode="auto">
            <a:xfrm>
              <a:off x="3582" y="1405"/>
              <a:ext cx="48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8"/>
                </a:cxn>
                <a:cxn ang="0">
                  <a:pos x="48" y="24"/>
                </a:cxn>
                <a:cxn ang="0">
                  <a:pos x="23" y="0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3" y="48"/>
                  </a:cubicBezTo>
                  <a:cubicBezTo>
                    <a:pt x="37" y="48"/>
                    <a:pt x="48" y="38"/>
                    <a:pt x="48" y="24"/>
                  </a:cubicBezTo>
                  <a:cubicBezTo>
                    <a:pt x="48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78" name="Group 121"/>
          <p:cNvGrpSpPr>
            <a:grpSpLocks/>
          </p:cNvGrpSpPr>
          <p:nvPr/>
        </p:nvGrpSpPr>
        <p:grpSpPr bwMode="auto">
          <a:xfrm>
            <a:off x="5819775" y="1704975"/>
            <a:ext cx="82550" cy="76200"/>
            <a:chOff x="3598" y="1228"/>
            <a:chExt cx="48" cy="48"/>
          </a:xfrm>
        </p:grpSpPr>
        <p:sp>
          <p:nvSpPr>
            <p:cNvPr id="13434" name="Oval 122"/>
            <p:cNvSpPr>
              <a:spLocks noChangeArrowheads="1"/>
            </p:cNvSpPr>
            <p:nvPr/>
          </p:nvSpPr>
          <p:spPr bwMode="auto">
            <a:xfrm>
              <a:off x="3598" y="1228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35" name="Oval 123"/>
            <p:cNvSpPr>
              <a:spLocks noChangeArrowheads="1"/>
            </p:cNvSpPr>
            <p:nvPr/>
          </p:nvSpPr>
          <p:spPr bwMode="auto">
            <a:xfrm>
              <a:off x="3598" y="1228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81" name="Group 124"/>
          <p:cNvGrpSpPr>
            <a:grpSpLocks/>
          </p:cNvGrpSpPr>
          <p:nvPr/>
        </p:nvGrpSpPr>
        <p:grpSpPr bwMode="auto">
          <a:xfrm>
            <a:off x="5843588" y="2179638"/>
            <a:ext cx="84137" cy="76200"/>
            <a:chOff x="3612" y="1527"/>
            <a:chExt cx="49" cy="48"/>
          </a:xfrm>
        </p:grpSpPr>
        <p:sp>
          <p:nvSpPr>
            <p:cNvPr id="13437" name="Oval 125"/>
            <p:cNvSpPr>
              <a:spLocks noChangeArrowheads="1"/>
            </p:cNvSpPr>
            <p:nvPr/>
          </p:nvSpPr>
          <p:spPr bwMode="auto">
            <a:xfrm>
              <a:off x="3612" y="1527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38" name="Freeform 126"/>
            <p:cNvSpPr>
              <a:spLocks/>
            </p:cNvSpPr>
            <p:nvPr/>
          </p:nvSpPr>
          <p:spPr bwMode="auto">
            <a:xfrm>
              <a:off x="3612" y="1527"/>
              <a:ext cx="49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5"/>
                </a:cxn>
                <a:cxn ang="0">
                  <a:pos x="24" y="48"/>
                </a:cxn>
                <a:cxn ang="0">
                  <a:pos x="49" y="25"/>
                </a:cxn>
                <a:cxn ang="0">
                  <a:pos x="24" y="0"/>
                </a:cxn>
              </a:cxnLst>
              <a:rect l="0" t="0" r="r" b="b"/>
              <a:pathLst>
                <a:path w="49" h="48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9" y="37"/>
                    <a:pt x="49" y="25"/>
                  </a:cubicBezTo>
                  <a:cubicBezTo>
                    <a:pt x="49" y="11"/>
                    <a:pt x="38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84" name="Group 127"/>
          <p:cNvGrpSpPr>
            <a:grpSpLocks/>
          </p:cNvGrpSpPr>
          <p:nvPr/>
        </p:nvGrpSpPr>
        <p:grpSpPr bwMode="auto">
          <a:xfrm>
            <a:off x="5872163" y="1028700"/>
            <a:ext cx="82550" cy="76200"/>
            <a:chOff x="3629" y="802"/>
            <a:chExt cx="48" cy="48"/>
          </a:xfrm>
        </p:grpSpPr>
        <p:sp>
          <p:nvSpPr>
            <p:cNvPr id="13440" name="Oval 128"/>
            <p:cNvSpPr>
              <a:spLocks noChangeArrowheads="1"/>
            </p:cNvSpPr>
            <p:nvPr/>
          </p:nvSpPr>
          <p:spPr bwMode="auto">
            <a:xfrm>
              <a:off x="3629" y="80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41" name="Oval 129"/>
            <p:cNvSpPr>
              <a:spLocks noChangeArrowheads="1"/>
            </p:cNvSpPr>
            <p:nvPr/>
          </p:nvSpPr>
          <p:spPr bwMode="auto">
            <a:xfrm>
              <a:off x="3629" y="802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87" name="Group 130"/>
          <p:cNvGrpSpPr>
            <a:grpSpLocks/>
          </p:cNvGrpSpPr>
          <p:nvPr/>
        </p:nvGrpSpPr>
        <p:grpSpPr bwMode="auto">
          <a:xfrm>
            <a:off x="5900738" y="2008188"/>
            <a:ext cx="80962" cy="76200"/>
            <a:chOff x="3645" y="1419"/>
            <a:chExt cx="47" cy="48"/>
          </a:xfrm>
        </p:grpSpPr>
        <p:sp>
          <p:nvSpPr>
            <p:cNvPr id="13443" name="Oval 131"/>
            <p:cNvSpPr>
              <a:spLocks noChangeArrowheads="1"/>
            </p:cNvSpPr>
            <p:nvPr/>
          </p:nvSpPr>
          <p:spPr bwMode="auto">
            <a:xfrm>
              <a:off x="3645" y="1419"/>
              <a:ext cx="47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44" name="Freeform 132"/>
            <p:cNvSpPr>
              <a:spLocks/>
            </p:cNvSpPr>
            <p:nvPr/>
          </p:nvSpPr>
          <p:spPr bwMode="auto">
            <a:xfrm>
              <a:off x="3645" y="1419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8"/>
                </a:cxn>
                <a:cxn ang="0">
                  <a:pos x="47" y="24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3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90" name="Group 133"/>
          <p:cNvGrpSpPr>
            <a:grpSpLocks/>
          </p:cNvGrpSpPr>
          <p:nvPr/>
        </p:nvGrpSpPr>
        <p:grpSpPr bwMode="auto">
          <a:xfrm>
            <a:off x="5926138" y="2176463"/>
            <a:ext cx="80962" cy="74612"/>
            <a:chOff x="3660" y="1525"/>
            <a:chExt cx="47" cy="47"/>
          </a:xfrm>
        </p:grpSpPr>
        <p:sp>
          <p:nvSpPr>
            <p:cNvPr id="13446" name="Oval 134"/>
            <p:cNvSpPr>
              <a:spLocks noChangeArrowheads="1"/>
            </p:cNvSpPr>
            <p:nvPr/>
          </p:nvSpPr>
          <p:spPr bwMode="auto">
            <a:xfrm>
              <a:off x="3660" y="1525"/>
              <a:ext cx="47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47" name="Freeform 135"/>
            <p:cNvSpPr>
              <a:spLocks/>
            </p:cNvSpPr>
            <p:nvPr/>
          </p:nvSpPr>
          <p:spPr bwMode="auto">
            <a:xfrm>
              <a:off x="3660" y="1525"/>
              <a:ext cx="47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3" y="47"/>
                </a:cxn>
                <a:cxn ang="0">
                  <a:pos x="47" y="23"/>
                </a:cxn>
                <a:cxn ang="0">
                  <a:pos x="23" y="0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7" y="47"/>
                    <a:pt x="47" y="37"/>
                    <a:pt x="47" y="23"/>
                  </a:cubicBezTo>
                  <a:cubicBezTo>
                    <a:pt x="47" y="11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93" name="Group 136"/>
          <p:cNvGrpSpPr>
            <a:grpSpLocks/>
          </p:cNvGrpSpPr>
          <p:nvPr/>
        </p:nvGrpSpPr>
        <p:grpSpPr bwMode="auto">
          <a:xfrm>
            <a:off x="5951538" y="2106613"/>
            <a:ext cx="82550" cy="77787"/>
            <a:chOff x="3675" y="1481"/>
            <a:chExt cx="48" cy="49"/>
          </a:xfrm>
        </p:grpSpPr>
        <p:sp>
          <p:nvSpPr>
            <p:cNvPr id="13449" name="Oval 137"/>
            <p:cNvSpPr>
              <a:spLocks noChangeArrowheads="1"/>
            </p:cNvSpPr>
            <p:nvPr/>
          </p:nvSpPr>
          <p:spPr bwMode="auto">
            <a:xfrm>
              <a:off x="3675" y="1481"/>
              <a:ext cx="48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50" name="Oval 138"/>
            <p:cNvSpPr>
              <a:spLocks noChangeArrowheads="1"/>
            </p:cNvSpPr>
            <p:nvPr/>
          </p:nvSpPr>
          <p:spPr bwMode="auto">
            <a:xfrm>
              <a:off x="3675" y="1481"/>
              <a:ext cx="48" cy="4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96" name="Group 139"/>
          <p:cNvGrpSpPr>
            <a:grpSpLocks/>
          </p:cNvGrpSpPr>
          <p:nvPr/>
        </p:nvGrpSpPr>
        <p:grpSpPr bwMode="auto">
          <a:xfrm>
            <a:off x="5978525" y="1822450"/>
            <a:ext cx="82550" cy="76200"/>
            <a:chOff x="3690" y="1302"/>
            <a:chExt cx="48" cy="48"/>
          </a:xfrm>
        </p:grpSpPr>
        <p:sp>
          <p:nvSpPr>
            <p:cNvPr id="13452" name="Oval 140"/>
            <p:cNvSpPr>
              <a:spLocks noChangeArrowheads="1"/>
            </p:cNvSpPr>
            <p:nvPr/>
          </p:nvSpPr>
          <p:spPr bwMode="auto">
            <a:xfrm>
              <a:off x="3690" y="130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53" name="Oval 141"/>
            <p:cNvSpPr>
              <a:spLocks noChangeArrowheads="1"/>
            </p:cNvSpPr>
            <p:nvPr/>
          </p:nvSpPr>
          <p:spPr bwMode="auto">
            <a:xfrm>
              <a:off x="3690" y="1302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99" name="Group 142"/>
          <p:cNvGrpSpPr>
            <a:grpSpLocks/>
          </p:cNvGrpSpPr>
          <p:nvPr/>
        </p:nvGrpSpPr>
        <p:grpSpPr bwMode="auto">
          <a:xfrm>
            <a:off x="6005513" y="1985963"/>
            <a:ext cx="82550" cy="76200"/>
            <a:chOff x="3706" y="1405"/>
            <a:chExt cx="48" cy="48"/>
          </a:xfrm>
        </p:grpSpPr>
        <p:sp>
          <p:nvSpPr>
            <p:cNvPr id="13455" name="Oval 143"/>
            <p:cNvSpPr>
              <a:spLocks noChangeArrowheads="1"/>
            </p:cNvSpPr>
            <p:nvPr/>
          </p:nvSpPr>
          <p:spPr bwMode="auto">
            <a:xfrm>
              <a:off x="3706" y="1405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56" name="Oval 144"/>
            <p:cNvSpPr>
              <a:spLocks noChangeArrowheads="1"/>
            </p:cNvSpPr>
            <p:nvPr/>
          </p:nvSpPr>
          <p:spPr bwMode="auto">
            <a:xfrm>
              <a:off x="3706" y="1405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802" name="Group 145"/>
          <p:cNvGrpSpPr>
            <a:grpSpLocks/>
          </p:cNvGrpSpPr>
          <p:nvPr/>
        </p:nvGrpSpPr>
        <p:grpSpPr bwMode="auto">
          <a:xfrm>
            <a:off x="6029325" y="1423988"/>
            <a:ext cx="84138" cy="76200"/>
            <a:chOff x="3720" y="1051"/>
            <a:chExt cx="49" cy="48"/>
          </a:xfrm>
        </p:grpSpPr>
        <p:sp>
          <p:nvSpPr>
            <p:cNvPr id="13458" name="Oval 146"/>
            <p:cNvSpPr>
              <a:spLocks noChangeArrowheads="1"/>
            </p:cNvSpPr>
            <p:nvPr/>
          </p:nvSpPr>
          <p:spPr bwMode="auto">
            <a:xfrm>
              <a:off x="3720" y="1051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59" name="Oval 147"/>
            <p:cNvSpPr>
              <a:spLocks noChangeArrowheads="1"/>
            </p:cNvSpPr>
            <p:nvPr/>
          </p:nvSpPr>
          <p:spPr bwMode="auto">
            <a:xfrm>
              <a:off x="3720" y="1051"/>
              <a:ext cx="49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805" name="Group 148"/>
          <p:cNvGrpSpPr>
            <a:grpSpLocks/>
          </p:cNvGrpSpPr>
          <p:nvPr/>
        </p:nvGrpSpPr>
        <p:grpSpPr bwMode="auto">
          <a:xfrm>
            <a:off x="6057900" y="1577975"/>
            <a:ext cx="82550" cy="76200"/>
            <a:chOff x="3737" y="1148"/>
            <a:chExt cx="48" cy="48"/>
          </a:xfrm>
        </p:grpSpPr>
        <p:sp>
          <p:nvSpPr>
            <p:cNvPr id="13461" name="Oval 149"/>
            <p:cNvSpPr>
              <a:spLocks noChangeArrowheads="1"/>
            </p:cNvSpPr>
            <p:nvPr/>
          </p:nvSpPr>
          <p:spPr bwMode="auto">
            <a:xfrm>
              <a:off x="3737" y="1148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62" name="Oval 150"/>
            <p:cNvSpPr>
              <a:spLocks noChangeArrowheads="1"/>
            </p:cNvSpPr>
            <p:nvPr/>
          </p:nvSpPr>
          <p:spPr bwMode="auto">
            <a:xfrm>
              <a:off x="3737" y="1148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808" name="Group 151"/>
          <p:cNvGrpSpPr>
            <a:grpSpLocks/>
          </p:cNvGrpSpPr>
          <p:nvPr/>
        </p:nvGrpSpPr>
        <p:grpSpPr bwMode="auto">
          <a:xfrm>
            <a:off x="6084888" y="1852613"/>
            <a:ext cx="82550" cy="76200"/>
            <a:chOff x="3752" y="1321"/>
            <a:chExt cx="48" cy="48"/>
          </a:xfrm>
        </p:grpSpPr>
        <p:sp>
          <p:nvSpPr>
            <p:cNvPr id="13464" name="Oval 152"/>
            <p:cNvSpPr>
              <a:spLocks noChangeArrowheads="1"/>
            </p:cNvSpPr>
            <p:nvPr/>
          </p:nvSpPr>
          <p:spPr bwMode="auto">
            <a:xfrm>
              <a:off x="3752" y="1321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65" name="Oval 153"/>
            <p:cNvSpPr>
              <a:spLocks noChangeArrowheads="1"/>
            </p:cNvSpPr>
            <p:nvPr/>
          </p:nvSpPr>
          <p:spPr bwMode="auto">
            <a:xfrm>
              <a:off x="3752" y="1321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811" name="Group 154"/>
          <p:cNvGrpSpPr>
            <a:grpSpLocks/>
          </p:cNvGrpSpPr>
          <p:nvPr/>
        </p:nvGrpSpPr>
        <p:grpSpPr bwMode="auto">
          <a:xfrm>
            <a:off x="6111875" y="1671638"/>
            <a:ext cx="80963" cy="74612"/>
            <a:chOff x="3768" y="1207"/>
            <a:chExt cx="47" cy="47"/>
          </a:xfrm>
        </p:grpSpPr>
        <p:sp>
          <p:nvSpPr>
            <p:cNvPr id="13467" name="Oval 155"/>
            <p:cNvSpPr>
              <a:spLocks noChangeArrowheads="1"/>
            </p:cNvSpPr>
            <p:nvPr/>
          </p:nvSpPr>
          <p:spPr bwMode="auto">
            <a:xfrm>
              <a:off x="3768" y="1207"/>
              <a:ext cx="47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68" name="Freeform 156"/>
            <p:cNvSpPr>
              <a:spLocks/>
            </p:cNvSpPr>
            <p:nvPr/>
          </p:nvSpPr>
          <p:spPr bwMode="auto">
            <a:xfrm>
              <a:off x="3768" y="1207"/>
              <a:ext cx="47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3" y="47"/>
                </a:cxn>
                <a:cxn ang="0">
                  <a:pos x="47" y="23"/>
                </a:cxn>
                <a:cxn ang="0">
                  <a:pos x="23" y="0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7"/>
                    <a:pt x="11" y="47"/>
                    <a:pt x="23" y="47"/>
                  </a:cubicBezTo>
                  <a:cubicBezTo>
                    <a:pt x="37" y="47"/>
                    <a:pt x="47" y="37"/>
                    <a:pt x="47" y="23"/>
                  </a:cubicBezTo>
                  <a:cubicBezTo>
                    <a:pt x="47" y="10"/>
                    <a:pt x="37" y="0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814" name="Group 157"/>
          <p:cNvGrpSpPr>
            <a:grpSpLocks/>
          </p:cNvGrpSpPr>
          <p:nvPr/>
        </p:nvGrpSpPr>
        <p:grpSpPr bwMode="auto">
          <a:xfrm>
            <a:off x="6137275" y="1223963"/>
            <a:ext cx="82550" cy="76200"/>
            <a:chOff x="3783" y="925"/>
            <a:chExt cx="48" cy="48"/>
          </a:xfrm>
        </p:grpSpPr>
        <p:sp>
          <p:nvSpPr>
            <p:cNvPr id="13470" name="Oval 158"/>
            <p:cNvSpPr>
              <a:spLocks noChangeArrowheads="1"/>
            </p:cNvSpPr>
            <p:nvPr/>
          </p:nvSpPr>
          <p:spPr bwMode="auto">
            <a:xfrm>
              <a:off x="3783" y="925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71" name="Oval 159"/>
            <p:cNvSpPr>
              <a:spLocks noChangeArrowheads="1"/>
            </p:cNvSpPr>
            <p:nvPr/>
          </p:nvSpPr>
          <p:spPr bwMode="auto">
            <a:xfrm>
              <a:off x="3783" y="925"/>
              <a:ext cx="48" cy="4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472" name="Rectangle 160"/>
          <p:cNvSpPr>
            <a:spLocks noChangeArrowheads="1"/>
          </p:cNvSpPr>
          <p:nvPr/>
        </p:nvSpPr>
        <p:spPr bwMode="auto">
          <a:xfrm>
            <a:off x="4343400" y="3810000"/>
            <a:ext cx="1076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2200" i="1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altLang="ja-JP" sz="2200" i="1">
                <a:solidFill>
                  <a:srgbClr val="FF3300"/>
                </a:solidFill>
              </a:rPr>
              <a:t>n</a:t>
            </a:r>
            <a:r>
              <a:rPr lang="en-US" altLang="ja-JP" sz="2200">
                <a:solidFill>
                  <a:srgbClr val="FF3300"/>
                </a:solidFill>
                <a:latin typeface="Symbol" pitchFamily="18" charset="2"/>
              </a:rPr>
              <a:t>=+1</a:t>
            </a:r>
            <a:endParaRPr lang="en-US" altLang="ja-JP"/>
          </a:p>
        </p:txBody>
      </p:sp>
      <p:sp>
        <p:nvSpPr>
          <p:cNvPr id="13473" name="Line 161"/>
          <p:cNvSpPr>
            <a:spLocks noChangeShapeType="1"/>
          </p:cNvSpPr>
          <p:nvPr/>
        </p:nvSpPr>
        <p:spPr bwMode="auto">
          <a:xfrm>
            <a:off x="6022975" y="2946400"/>
            <a:ext cx="647700" cy="1588"/>
          </a:xfrm>
          <a:prstGeom prst="line">
            <a:avLst/>
          </a:prstGeom>
          <a:noFill/>
          <a:ln w="33338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474" name="Line 162"/>
          <p:cNvSpPr>
            <a:spLocks noChangeShapeType="1"/>
          </p:cNvSpPr>
          <p:nvPr/>
        </p:nvSpPr>
        <p:spPr bwMode="auto">
          <a:xfrm>
            <a:off x="7246938" y="1816100"/>
            <a:ext cx="647700" cy="1588"/>
          </a:xfrm>
          <a:prstGeom prst="line">
            <a:avLst/>
          </a:prstGeom>
          <a:noFill/>
          <a:ln w="33338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475" name="Rectangle 163"/>
          <p:cNvSpPr>
            <a:spLocks noChangeArrowheads="1"/>
          </p:cNvSpPr>
          <p:nvPr/>
        </p:nvSpPr>
        <p:spPr bwMode="auto">
          <a:xfrm>
            <a:off x="6224588" y="3073400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>
                <a:solidFill>
                  <a:srgbClr val="CC00FF"/>
                </a:solidFill>
              </a:rPr>
              <a:t>1</a:t>
            </a:r>
            <a:endParaRPr lang="en-US" altLang="ja-JP"/>
          </a:p>
        </p:txBody>
      </p:sp>
      <p:sp>
        <p:nvSpPr>
          <p:cNvPr id="13476" name="Rectangle 164"/>
          <p:cNvSpPr>
            <a:spLocks noChangeArrowheads="1"/>
          </p:cNvSpPr>
          <p:nvPr/>
        </p:nvSpPr>
        <p:spPr bwMode="auto">
          <a:xfrm>
            <a:off x="6342063" y="3071813"/>
            <a:ext cx="1333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2100" i="1">
                <a:solidFill>
                  <a:srgbClr val="CC00FF"/>
                </a:solidFill>
              </a:rPr>
              <a:t>S</a:t>
            </a:r>
            <a:endParaRPr lang="en-US" altLang="ja-JP"/>
          </a:p>
        </p:txBody>
      </p:sp>
      <p:sp>
        <p:nvSpPr>
          <p:cNvPr id="13477" name="Rectangle 165"/>
          <p:cNvSpPr>
            <a:spLocks noChangeArrowheads="1"/>
          </p:cNvSpPr>
          <p:nvPr/>
        </p:nvSpPr>
        <p:spPr bwMode="auto">
          <a:xfrm>
            <a:off x="6465888" y="3217863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>
                <a:solidFill>
                  <a:srgbClr val="CC00FF"/>
                </a:solidFill>
              </a:rPr>
              <a:t>0</a:t>
            </a:r>
            <a:endParaRPr lang="en-US" altLang="ja-JP"/>
          </a:p>
        </p:txBody>
      </p:sp>
      <p:sp>
        <p:nvSpPr>
          <p:cNvPr id="13478" name="Rectangle 166"/>
          <p:cNvSpPr>
            <a:spLocks noChangeArrowheads="1"/>
          </p:cNvSpPr>
          <p:nvPr/>
        </p:nvSpPr>
        <p:spPr bwMode="auto">
          <a:xfrm>
            <a:off x="7375525" y="1412875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>
                <a:solidFill>
                  <a:srgbClr val="006600"/>
                </a:solidFill>
              </a:rPr>
              <a:t>3</a:t>
            </a:r>
            <a:endParaRPr lang="en-US" altLang="ja-JP"/>
          </a:p>
        </p:txBody>
      </p:sp>
      <p:sp>
        <p:nvSpPr>
          <p:cNvPr id="13479" name="Rectangle 167"/>
          <p:cNvSpPr>
            <a:spLocks noChangeArrowheads="1"/>
          </p:cNvSpPr>
          <p:nvPr/>
        </p:nvSpPr>
        <p:spPr bwMode="auto">
          <a:xfrm>
            <a:off x="7496175" y="1411288"/>
            <a:ext cx="1635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2100" i="1">
                <a:solidFill>
                  <a:srgbClr val="006600"/>
                </a:solidFill>
              </a:rPr>
              <a:t>P</a:t>
            </a:r>
            <a:endParaRPr lang="en-US" altLang="ja-JP"/>
          </a:p>
        </p:txBody>
      </p:sp>
      <p:sp>
        <p:nvSpPr>
          <p:cNvPr id="13480" name="Rectangle 168"/>
          <p:cNvSpPr>
            <a:spLocks noChangeArrowheads="1"/>
          </p:cNvSpPr>
          <p:nvPr/>
        </p:nvSpPr>
        <p:spPr bwMode="auto">
          <a:xfrm>
            <a:off x="7650163" y="1555750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>
                <a:solidFill>
                  <a:srgbClr val="006600"/>
                </a:solidFill>
              </a:rPr>
              <a:t>0</a:t>
            </a:r>
            <a:endParaRPr lang="en-US" altLang="ja-JP"/>
          </a:p>
        </p:txBody>
      </p:sp>
      <p:grpSp>
        <p:nvGrpSpPr>
          <p:cNvPr id="12817" name="Group 169"/>
          <p:cNvGrpSpPr>
            <a:grpSpLocks/>
          </p:cNvGrpSpPr>
          <p:nvPr/>
        </p:nvGrpSpPr>
        <p:grpSpPr bwMode="auto">
          <a:xfrm>
            <a:off x="6670675" y="2946400"/>
            <a:ext cx="1368425" cy="863600"/>
            <a:chOff x="4013" y="2250"/>
            <a:chExt cx="795" cy="544"/>
          </a:xfrm>
        </p:grpSpPr>
        <p:grpSp>
          <p:nvGrpSpPr>
            <p:cNvPr id="12820" name="Group 170"/>
            <p:cNvGrpSpPr>
              <a:grpSpLocks/>
            </p:cNvGrpSpPr>
            <p:nvPr/>
          </p:nvGrpSpPr>
          <p:grpSpPr bwMode="auto">
            <a:xfrm>
              <a:off x="4013" y="2250"/>
              <a:ext cx="795" cy="544"/>
              <a:chOff x="4013" y="2250"/>
              <a:chExt cx="795" cy="544"/>
            </a:xfrm>
          </p:grpSpPr>
          <p:sp>
            <p:nvSpPr>
              <p:cNvPr id="13483" name="Freeform 171"/>
              <p:cNvSpPr>
                <a:spLocks/>
              </p:cNvSpPr>
              <p:nvPr/>
            </p:nvSpPr>
            <p:spPr bwMode="auto">
              <a:xfrm>
                <a:off x="4013" y="2250"/>
                <a:ext cx="5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1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50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84" name="Freeform 172"/>
              <p:cNvSpPr>
                <a:spLocks/>
              </p:cNvSpPr>
              <p:nvPr/>
            </p:nvSpPr>
            <p:spPr bwMode="auto">
              <a:xfrm>
                <a:off x="4063" y="2250"/>
                <a:ext cx="5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29" y="1"/>
                  </a:cxn>
                  <a:cxn ang="0">
                    <a:pos x="30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9" y="1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2" y="2"/>
                  </a:cxn>
                  <a:cxn ang="0">
                    <a:pos x="43" y="2"/>
                  </a:cxn>
                  <a:cxn ang="0">
                    <a:pos x="44" y="2"/>
                  </a:cxn>
                  <a:cxn ang="0">
                    <a:pos x="45" y="2"/>
                  </a:cxn>
                  <a:cxn ang="0">
                    <a:pos x="46" y="2"/>
                  </a:cxn>
                  <a:cxn ang="0">
                    <a:pos x="47" y="2"/>
                  </a:cxn>
                  <a:cxn ang="0">
                    <a:pos x="48" y="2"/>
                  </a:cxn>
                  <a:cxn ang="0">
                    <a:pos x="49" y="2"/>
                  </a:cxn>
                  <a:cxn ang="0">
                    <a:pos x="50" y="3"/>
                  </a:cxn>
                </a:cxnLst>
                <a:rect l="0" t="0" r="r" b="b"/>
                <a:pathLst>
                  <a:path w="50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3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85" name="Freeform 173"/>
              <p:cNvSpPr>
                <a:spLocks/>
              </p:cNvSpPr>
              <p:nvPr/>
            </p:nvSpPr>
            <p:spPr bwMode="auto">
              <a:xfrm>
                <a:off x="4113" y="2253"/>
                <a:ext cx="5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19" y="2"/>
                  </a:cxn>
                  <a:cxn ang="0">
                    <a:pos x="20" y="2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3" y="2"/>
                  </a:cxn>
                  <a:cxn ang="0">
                    <a:pos x="24" y="2"/>
                  </a:cxn>
                  <a:cxn ang="0">
                    <a:pos x="25" y="2"/>
                  </a:cxn>
                  <a:cxn ang="0">
                    <a:pos x="26" y="2"/>
                  </a:cxn>
                  <a:cxn ang="0">
                    <a:pos x="27" y="2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0" y="3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3" y="4"/>
                  </a:cxn>
                  <a:cxn ang="0">
                    <a:pos x="34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6" y="5"/>
                  </a:cxn>
                  <a:cxn ang="0">
                    <a:pos x="38" y="5"/>
                  </a:cxn>
                  <a:cxn ang="0">
                    <a:pos x="39" y="5"/>
                  </a:cxn>
                  <a:cxn ang="0">
                    <a:pos x="40" y="6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42" y="7"/>
                  </a:cxn>
                  <a:cxn ang="0">
                    <a:pos x="44" y="7"/>
                  </a:cxn>
                  <a:cxn ang="0">
                    <a:pos x="45" y="7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7"/>
                  </a:cxn>
                  <a:cxn ang="0">
                    <a:pos x="48" y="8"/>
                  </a:cxn>
                  <a:cxn ang="0">
                    <a:pos x="50" y="8"/>
                  </a:cxn>
                </a:cxnLst>
                <a:rect l="0" t="0" r="r" b="b"/>
                <a:pathLst>
                  <a:path w="50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8" y="8"/>
                    </a:lnTo>
                    <a:lnTo>
                      <a:pt x="50" y="8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86" name="Freeform 174"/>
              <p:cNvSpPr>
                <a:spLocks/>
              </p:cNvSpPr>
              <p:nvPr/>
            </p:nvSpPr>
            <p:spPr bwMode="auto">
              <a:xfrm>
                <a:off x="4163" y="2261"/>
                <a:ext cx="49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10" y="5"/>
                  </a:cxn>
                  <a:cxn ang="0">
                    <a:pos x="11" y="5"/>
                  </a:cxn>
                  <a:cxn ang="0">
                    <a:pos x="12" y="6"/>
                  </a:cxn>
                  <a:cxn ang="0">
                    <a:pos x="13" y="7"/>
                  </a:cxn>
                  <a:cxn ang="0">
                    <a:pos x="14" y="7"/>
                  </a:cxn>
                  <a:cxn ang="0">
                    <a:pos x="15" y="8"/>
                  </a:cxn>
                  <a:cxn ang="0">
                    <a:pos x="16" y="9"/>
                  </a:cxn>
                  <a:cxn ang="0">
                    <a:pos x="17" y="9"/>
                  </a:cxn>
                  <a:cxn ang="0">
                    <a:pos x="18" y="9"/>
                  </a:cxn>
                  <a:cxn ang="0">
                    <a:pos x="19" y="10"/>
                  </a:cxn>
                  <a:cxn ang="0">
                    <a:pos x="20" y="11"/>
                  </a:cxn>
                  <a:cxn ang="0">
                    <a:pos x="21" y="11"/>
                  </a:cxn>
                  <a:cxn ang="0">
                    <a:pos x="22" y="12"/>
                  </a:cxn>
                  <a:cxn ang="0">
                    <a:pos x="22" y="13"/>
                  </a:cxn>
                  <a:cxn ang="0">
                    <a:pos x="24" y="14"/>
                  </a:cxn>
                  <a:cxn ang="0">
                    <a:pos x="25" y="14"/>
                  </a:cxn>
                  <a:cxn ang="0">
                    <a:pos x="26" y="15"/>
                  </a:cxn>
                  <a:cxn ang="0">
                    <a:pos x="27" y="16"/>
                  </a:cxn>
                  <a:cxn ang="0">
                    <a:pos x="27" y="16"/>
                  </a:cxn>
                  <a:cxn ang="0">
                    <a:pos x="29" y="17"/>
                  </a:cxn>
                  <a:cxn ang="0">
                    <a:pos x="30" y="18"/>
                  </a:cxn>
                  <a:cxn ang="0">
                    <a:pos x="31" y="19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3" y="21"/>
                  </a:cxn>
                  <a:cxn ang="0">
                    <a:pos x="35" y="23"/>
                  </a:cxn>
                  <a:cxn ang="0">
                    <a:pos x="36" y="24"/>
                  </a:cxn>
                  <a:cxn ang="0">
                    <a:pos x="37" y="25"/>
                  </a:cxn>
                  <a:cxn ang="0">
                    <a:pos x="37" y="25"/>
                  </a:cxn>
                  <a:cxn ang="0">
                    <a:pos x="38" y="26"/>
                  </a:cxn>
                  <a:cxn ang="0">
                    <a:pos x="39" y="27"/>
                  </a:cxn>
                  <a:cxn ang="0">
                    <a:pos x="41" y="29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43" y="31"/>
                  </a:cxn>
                  <a:cxn ang="0">
                    <a:pos x="44" y="33"/>
                  </a:cxn>
                  <a:cxn ang="0">
                    <a:pos x="45" y="34"/>
                  </a:cxn>
                  <a:cxn ang="0">
                    <a:pos x="46" y="35"/>
                  </a:cxn>
                  <a:cxn ang="0">
                    <a:pos x="47" y="36"/>
                  </a:cxn>
                  <a:cxn ang="0">
                    <a:pos x="48" y="37"/>
                  </a:cxn>
                  <a:cxn ang="0">
                    <a:pos x="49" y="39"/>
                  </a:cxn>
                </a:cxnLst>
                <a:rect l="0" t="0" r="r" b="b"/>
                <a:pathLst>
                  <a:path w="49" h="39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5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9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3" y="21"/>
                    </a:lnTo>
                    <a:lnTo>
                      <a:pt x="35" y="23"/>
                    </a:lnTo>
                    <a:lnTo>
                      <a:pt x="36" y="24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39" y="27"/>
                    </a:lnTo>
                    <a:lnTo>
                      <a:pt x="41" y="29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3" y="31"/>
                    </a:lnTo>
                    <a:lnTo>
                      <a:pt x="44" y="33"/>
                    </a:lnTo>
                    <a:lnTo>
                      <a:pt x="45" y="34"/>
                    </a:lnTo>
                    <a:lnTo>
                      <a:pt x="46" y="35"/>
                    </a:lnTo>
                    <a:lnTo>
                      <a:pt x="47" y="36"/>
                    </a:lnTo>
                    <a:lnTo>
                      <a:pt x="48" y="37"/>
                    </a:lnTo>
                    <a:lnTo>
                      <a:pt x="49" y="39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87" name="Freeform 175"/>
              <p:cNvSpPr>
                <a:spLocks/>
              </p:cNvSpPr>
              <p:nvPr/>
            </p:nvSpPr>
            <p:spPr bwMode="auto">
              <a:xfrm>
                <a:off x="4212" y="2300"/>
                <a:ext cx="50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4" y="5"/>
                  </a:cxn>
                  <a:cxn ang="0">
                    <a:pos x="5" y="6"/>
                  </a:cxn>
                  <a:cxn ang="0">
                    <a:pos x="6" y="7"/>
                  </a:cxn>
                  <a:cxn ang="0">
                    <a:pos x="7" y="9"/>
                  </a:cxn>
                  <a:cxn ang="0">
                    <a:pos x="8" y="10"/>
                  </a:cxn>
                  <a:cxn ang="0">
                    <a:pos x="9" y="11"/>
                  </a:cxn>
                  <a:cxn ang="0">
                    <a:pos x="10" y="13"/>
                  </a:cxn>
                  <a:cxn ang="0">
                    <a:pos x="11" y="15"/>
                  </a:cxn>
                  <a:cxn ang="0">
                    <a:pos x="12" y="16"/>
                  </a:cxn>
                  <a:cxn ang="0">
                    <a:pos x="13" y="17"/>
                  </a:cxn>
                  <a:cxn ang="0">
                    <a:pos x="14" y="19"/>
                  </a:cxn>
                  <a:cxn ang="0">
                    <a:pos x="14" y="21"/>
                  </a:cxn>
                  <a:cxn ang="0">
                    <a:pos x="16" y="22"/>
                  </a:cxn>
                  <a:cxn ang="0">
                    <a:pos x="17" y="24"/>
                  </a:cxn>
                  <a:cxn ang="0">
                    <a:pos x="18" y="26"/>
                  </a:cxn>
                  <a:cxn ang="0">
                    <a:pos x="19" y="27"/>
                  </a:cxn>
                  <a:cxn ang="0">
                    <a:pos x="19" y="29"/>
                  </a:cxn>
                  <a:cxn ang="0">
                    <a:pos x="20" y="31"/>
                  </a:cxn>
                  <a:cxn ang="0">
                    <a:pos x="22" y="32"/>
                  </a:cxn>
                  <a:cxn ang="0">
                    <a:pos x="23" y="35"/>
                  </a:cxn>
                  <a:cxn ang="0">
                    <a:pos x="24" y="37"/>
                  </a:cxn>
                  <a:cxn ang="0">
                    <a:pos x="24" y="38"/>
                  </a:cxn>
                  <a:cxn ang="0">
                    <a:pos x="25" y="40"/>
                  </a:cxn>
                  <a:cxn ang="0">
                    <a:pos x="26" y="42"/>
                  </a:cxn>
                  <a:cxn ang="0">
                    <a:pos x="28" y="44"/>
                  </a:cxn>
                  <a:cxn ang="0">
                    <a:pos x="29" y="46"/>
                  </a:cxn>
                  <a:cxn ang="0">
                    <a:pos x="29" y="48"/>
                  </a:cxn>
                  <a:cxn ang="0">
                    <a:pos x="30" y="50"/>
                  </a:cxn>
                  <a:cxn ang="0">
                    <a:pos x="31" y="52"/>
                  </a:cxn>
                  <a:cxn ang="0">
                    <a:pos x="32" y="54"/>
                  </a:cxn>
                  <a:cxn ang="0">
                    <a:pos x="34" y="57"/>
                  </a:cxn>
                  <a:cxn ang="0">
                    <a:pos x="34" y="59"/>
                  </a:cxn>
                  <a:cxn ang="0">
                    <a:pos x="35" y="61"/>
                  </a:cxn>
                  <a:cxn ang="0">
                    <a:pos x="36" y="63"/>
                  </a:cxn>
                  <a:cxn ang="0">
                    <a:pos x="37" y="66"/>
                  </a:cxn>
                  <a:cxn ang="0">
                    <a:pos x="38" y="68"/>
                  </a:cxn>
                  <a:cxn ang="0">
                    <a:pos x="39" y="70"/>
                  </a:cxn>
                  <a:cxn ang="0">
                    <a:pos x="40" y="73"/>
                  </a:cxn>
                  <a:cxn ang="0">
                    <a:pos x="41" y="75"/>
                  </a:cxn>
                  <a:cxn ang="0">
                    <a:pos x="42" y="78"/>
                  </a:cxn>
                  <a:cxn ang="0">
                    <a:pos x="43" y="80"/>
                  </a:cxn>
                  <a:cxn ang="0">
                    <a:pos x="44" y="83"/>
                  </a:cxn>
                  <a:cxn ang="0">
                    <a:pos x="45" y="85"/>
                  </a:cxn>
                  <a:cxn ang="0">
                    <a:pos x="46" y="88"/>
                  </a:cxn>
                  <a:cxn ang="0">
                    <a:pos x="47" y="90"/>
                  </a:cxn>
                  <a:cxn ang="0">
                    <a:pos x="48" y="93"/>
                  </a:cxn>
                  <a:cxn ang="0">
                    <a:pos x="49" y="95"/>
                  </a:cxn>
                  <a:cxn ang="0">
                    <a:pos x="50" y="99"/>
                  </a:cxn>
                </a:cxnLst>
                <a:rect l="0" t="0" r="r" b="b"/>
                <a:pathLst>
                  <a:path w="50" h="99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0" y="13"/>
                    </a:lnTo>
                    <a:lnTo>
                      <a:pt x="11" y="15"/>
                    </a:lnTo>
                    <a:lnTo>
                      <a:pt x="12" y="16"/>
                    </a:lnTo>
                    <a:lnTo>
                      <a:pt x="13" y="17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6" y="22"/>
                    </a:lnTo>
                    <a:lnTo>
                      <a:pt x="17" y="24"/>
                    </a:lnTo>
                    <a:lnTo>
                      <a:pt x="18" y="26"/>
                    </a:lnTo>
                    <a:lnTo>
                      <a:pt x="19" y="27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22" y="32"/>
                    </a:lnTo>
                    <a:lnTo>
                      <a:pt x="23" y="35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5" y="40"/>
                    </a:lnTo>
                    <a:lnTo>
                      <a:pt x="26" y="42"/>
                    </a:lnTo>
                    <a:lnTo>
                      <a:pt x="28" y="44"/>
                    </a:lnTo>
                    <a:lnTo>
                      <a:pt x="29" y="46"/>
                    </a:lnTo>
                    <a:lnTo>
                      <a:pt x="29" y="48"/>
                    </a:lnTo>
                    <a:lnTo>
                      <a:pt x="30" y="50"/>
                    </a:lnTo>
                    <a:lnTo>
                      <a:pt x="31" y="52"/>
                    </a:lnTo>
                    <a:lnTo>
                      <a:pt x="32" y="54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5" y="61"/>
                    </a:lnTo>
                    <a:lnTo>
                      <a:pt x="36" y="63"/>
                    </a:lnTo>
                    <a:lnTo>
                      <a:pt x="37" y="66"/>
                    </a:lnTo>
                    <a:lnTo>
                      <a:pt x="38" y="68"/>
                    </a:lnTo>
                    <a:lnTo>
                      <a:pt x="39" y="70"/>
                    </a:lnTo>
                    <a:lnTo>
                      <a:pt x="40" y="73"/>
                    </a:lnTo>
                    <a:lnTo>
                      <a:pt x="41" y="75"/>
                    </a:lnTo>
                    <a:lnTo>
                      <a:pt x="42" y="78"/>
                    </a:lnTo>
                    <a:lnTo>
                      <a:pt x="43" y="80"/>
                    </a:lnTo>
                    <a:lnTo>
                      <a:pt x="44" y="83"/>
                    </a:lnTo>
                    <a:lnTo>
                      <a:pt x="45" y="85"/>
                    </a:lnTo>
                    <a:lnTo>
                      <a:pt x="46" y="88"/>
                    </a:lnTo>
                    <a:lnTo>
                      <a:pt x="47" y="90"/>
                    </a:lnTo>
                    <a:lnTo>
                      <a:pt x="48" y="93"/>
                    </a:lnTo>
                    <a:lnTo>
                      <a:pt x="49" y="95"/>
                    </a:lnTo>
                    <a:lnTo>
                      <a:pt x="50" y="99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88" name="Freeform 176"/>
              <p:cNvSpPr>
                <a:spLocks/>
              </p:cNvSpPr>
              <p:nvPr/>
            </p:nvSpPr>
            <p:spPr bwMode="auto">
              <a:xfrm>
                <a:off x="4262" y="2399"/>
                <a:ext cx="50" cy="1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3" y="7"/>
                  </a:cxn>
                  <a:cxn ang="0">
                    <a:pos x="4" y="10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7" y="19"/>
                  </a:cxn>
                  <a:cxn ang="0">
                    <a:pos x="8" y="22"/>
                  </a:cxn>
                  <a:cxn ang="0">
                    <a:pos x="9" y="25"/>
                  </a:cxn>
                  <a:cxn ang="0">
                    <a:pos x="10" y="28"/>
                  </a:cxn>
                  <a:cxn ang="0">
                    <a:pos x="10" y="30"/>
                  </a:cxn>
                  <a:cxn ang="0">
                    <a:pos x="11" y="34"/>
                  </a:cxn>
                  <a:cxn ang="0">
                    <a:pos x="12" y="37"/>
                  </a:cxn>
                  <a:cxn ang="0">
                    <a:pos x="14" y="40"/>
                  </a:cxn>
                  <a:cxn ang="0">
                    <a:pos x="15" y="43"/>
                  </a:cxn>
                  <a:cxn ang="0">
                    <a:pos x="15" y="46"/>
                  </a:cxn>
                  <a:cxn ang="0">
                    <a:pos x="16" y="50"/>
                  </a:cxn>
                  <a:cxn ang="0">
                    <a:pos x="17" y="52"/>
                  </a:cxn>
                  <a:cxn ang="0">
                    <a:pos x="18" y="56"/>
                  </a:cxn>
                  <a:cxn ang="0">
                    <a:pos x="20" y="59"/>
                  </a:cxn>
                  <a:cxn ang="0">
                    <a:pos x="20" y="62"/>
                  </a:cxn>
                  <a:cxn ang="0">
                    <a:pos x="21" y="66"/>
                  </a:cxn>
                  <a:cxn ang="0">
                    <a:pos x="22" y="69"/>
                  </a:cxn>
                  <a:cxn ang="0">
                    <a:pos x="23" y="72"/>
                  </a:cxn>
                  <a:cxn ang="0">
                    <a:pos x="24" y="76"/>
                  </a:cxn>
                  <a:cxn ang="0">
                    <a:pos x="25" y="79"/>
                  </a:cxn>
                  <a:cxn ang="0">
                    <a:pos x="26" y="82"/>
                  </a:cxn>
                  <a:cxn ang="0">
                    <a:pos x="27" y="86"/>
                  </a:cxn>
                  <a:cxn ang="0">
                    <a:pos x="28" y="89"/>
                  </a:cxn>
                  <a:cxn ang="0">
                    <a:pos x="29" y="92"/>
                  </a:cxn>
                  <a:cxn ang="0">
                    <a:pos x="30" y="97"/>
                  </a:cxn>
                  <a:cxn ang="0">
                    <a:pos x="31" y="100"/>
                  </a:cxn>
                  <a:cxn ang="0">
                    <a:pos x="32" y="103"/>
                  </a:cxn>
                  <a:cxn ang="0">
                    <a:pos x="33" y="107"/>
                  </a:cxn>
                  <a:cxn ang="0">
                    <a:pos x="34" y="111"/>
                  </a:cxn>
                  <a:cxn ang="0">
                    <a:pos x="35" y="114"/>
                  </a:cxn>
                  <a:cxn ang="0">
                    <a:pos x="36" y="118"/>
                  </a:cxn>
                  <a:cxn ang="0">
                    <a:pos x="37" y="121"/>
                  </a:cxn>
                  <a:cxn ang="0">
                    <a:pos x="38" y="125"/>
                  </a:cxn>
                  <a:cxn ang="0">
                    <a:pos x="39" y="128"/>
                  </a:cxn>
                  <a:cxn ang="0">
                    <a:pos x="40" y="132"/>
                  </a:cxn>
                  <a:cxn ang="0">
                    <a:pos x="41" y="136"/>
                  </a:cxn>
                  <a:cxn ang="0">
                    <a:pos x="41" y="139"/>
                  </a:cxn>
                  <a:cxn ang="0">
                    <a:pos x="43" y="143"/>
                  </a:cxn>
                  <a:cxn ang="0">
                    <a:pos x="44" y="147"/>
                  </a:cxn>
                  <a:cxn ang="0">
                    <a:pos x="45" y="150"/>
                  </a:cxn>
                  <a:cxn ang="0">
                    <a:pos x="46" y="154"/>
                  </a:cxn>
                  <a:cxn ang="0">
                    <a:pos x="46" y="158"/>
                  </a:cxn>
                  <a:cxn ang="0">
                    <a:pos x="47" y="162"/>
                  </a:cxn>
                  <a:cxn ang="0">
                    <a:pos x="49" y="165"/>
                  </a:cxn>
                  <a:cxn ang="0">
                    <a:pos x="50" y="169"/>
                  </a:cxn>
                </a:cxnLst>
                <a:rect l="0" t="0" r="r" b="b"/>
                <a:pathLst>
                  <a:path w="50" h="169">
                    <a:moveTo>
                      <a:pt x="0" y="0"/>
                    </a:moveTo>
                    <a:lnTo>
                      <a:pt x="1" y="2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7" y="19"/>
                    </a:lnTo>
                    <a:lnTo>
                      <a:pt x="8" y="22"/>
                    </a:lnTo>
                    <a:lnTo>
                      <a:pt x="9" y="25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11" y="34"/>
                    </a:lnTo>
                    <a:lnTo>
                      <a:pt x="12" y="37"/>
                    </a:lnTo>
                    <a:lnTo>
                      <a:pt x="14" y="40"/>
                    </a:lnTo>
                    <a:lnTo>
                      <a:pt x="15" y="43"/>
                    </a:lnTo>
                    <a:lnTo>
                      <a:pt x="15" y="46"/>
                    </a:lnTo>
                    <a:lnTo>
                      <a:pt x="16" y="50"/>
                    </a:lnTo>
                    <a:lnTo>
                      <a:pt x="17" y="52"/>
                    </a:lnTo>
                    <a:lnTo>
                      <a:pt x="18" y="56"/>
                    </a:lnTo>
                    <a:lnTo>
                      <a:pt x="20" y="59"/>
                    </a:lnTo>
                    <a:lnTo>
                      <a:pt x="20" y="62"/>
                    </a:lnTo>
                    <a:lnTo>
                      <a:pt x="21" y="66"/>
                    </a:lnTo>
                    <a:lnTo>
                      <a:pt x="22" y="69"/>
                    </a:lnTo>
                    <a:lnTo>
                      <a:pt x="23" y="72"/>
                    </a:lnTo>
                    <a:lnTo>
                      <a:pt x="24" y="76"/>
                    </a:lnTo>
                    <a:lnTo>
                      <a:pt x="25" y="79"/>
                    </a:lnTo>
                    <a:lnTo>
                      <a:pt x="26" y="82"/>
                    </a:lnTo>
                    <a:lnTo>
                      <a:pt x="27" y="86"/>
                    </a:lnTo>
                    <a:lnTo>
                      <a:pt x="28" y="89"/>
                    </a:lnTo>
                    <a:lnTo>
                      <a:pt x="29" y="92"/>
                    </a:lnTo>
                    <a:lnTo>
                      <a:pt x="30" y="97"/>
                    </a:lnTo>
                    <a:lnTo>
                      <a:pt x="31" y="100"/>
                    </a:lnTo>
                    <a:lnTo>
                      <a:pt x="32" y="103"/>
                    </a:lnTo>
                    <a:lnTo>
                      <a:pt x="33" y="107"/>
                    </a:lnTo>
                    <a:lnTo>
                      <a:pt x="34" y="111"/>
                    </a:lnTo>
                    <a:lnTo>
                      <a:pt x="35" y="114"/>
                    </a:lnTo>
                    <a:lnTo>
                      <a:pt x="36" y="118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39" y="128"/>
                    </a:lnTo>
                    <a:lnTo>
                      <a:pt x="40" y="132"/>
                    </a:lnTo>
                    <a:lnTo>
                      <a:pt x="41" y="136"/>
                    </a:lnTo>
                    <a:lnTo>
                      <a:pt x="41" y="139"/>
                    </a:lnTo>
                    <a:lnTo>
                      <a:pt x="43" y="143"/>
                    </a:lnTo>
                    <a:lnTo>
                      <a:pt x="44" y="147"/>
                    </a:lnTo>
                    <a:lnTo>
                      <a:pt x="45" y="150"/>
                    </a:lnTo>
                    <a:lnTo>
                      <a:pt x="46" y="154"/>
                    </a:lnTo>
                    <a:lnTo>
                      <a:pt x="46" y="158"/>
                    </a:lnTo>
                    <a:lnTo>
                      <a:pt x="47" y="162"/>
                    </a:lnTo>
                    <a:lnTo>
                      <a:pt x="49" y="165"/>
                    </a:lnTo>
                    <a:lnTo>
                      <a:pt x="50" y="169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89" name="Freeform 177"/>
              <p:cNvSpPr>
                <a:spLocks/>
              </p:cNvSpPr>
              <p:nvPr/>
            </p:nvSpPr>
            <p:spPr bwMode="auto">
              <a:xfrm>
                <a:off x="4312" y="2568"/>
                <a:ext cx="49" cy="1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3" y="15"/>
                  </a:cxn>
                  <a:cxn ang="0">
                    <a:pos x="5" y="19"/>
                  </a:cxn>
                  <a:cxn ang="0">
                    <a:pos x="6" y="22"/>
                  </a:cxn>
                  <a:cxn ang="0">
                    <a:pos x="6" y="26"/>
                  </a:cxn>
                  <a:cxn ang="0">
                    <a:pos x="7" y="30"/>
                  </a:cxn>
                  <a:cxn ang="0">
                    <a:pos x="8" y="34"/>
                  </a:cxn>
                  <a:cxn ang="0">
                    <a:pos x="9" y="37"/>
                  </a:cxn>
                  <a:cxn ang="0">
                    <a:pos x="11" y="41"/>
                  </a:cxn>
                  <a:cxn ang="0">
                    <a:pos x="11" y="45"/>
                  </a:cxn>
                  <a:cxn ang="0">
                    <a:pos x="12" y="48"/>
                  </a:cxn>
                  <a:cxn ang="0">
                    <a:pos x="13" y="52"/>
                  </a:cxn>
                  <a:cxn ang="0">
                    <a:pos x="14" y="56"/>
                  </a:cxn>
                  <a:cxn ang="0">
                    <a:pos x="15" y="59"/>
                  </a:cxn>
                  <a:cxn ang="0">
                    <a:pos x="16" y="63"/>
                  </a:cxn>
                  <a:cxn ang="0">
                    <a:pos x="17" y="67"/>
                  </a:cxn>
                  <a:cxn ang="0">
                    <a:pos x="18" y="70"/>
                  </a:cxn>
                  <a:cxn ang="0">
                    <a:pos x="19" y="74"/>
                  </a:cxn>
                  <a:cxn ang="0">
                    <a:pos x="20" y="77"/>
                  </a:cxn>
                  <a:cxn ang="0">
                    <a:pos x="21" y="81"/>
                  </a:cxn>
                  <a:cxn ang="0">
                    <a:pos x="21" y="84"/>
                  </a:cxn>
                  <a:cxn ang="0">
                    <a:pos x="23" y="88"/>
                  </a:cxn>
                  <a:cxn ang="0">
                    <a:pos x="24" y="92"/>
                  </a:cxn>
                  <a:cxn ang="0">
                    <a:pos x="25" y="95"/>
                  </a:cxn>
                  <a:cxn ang="0">
                    <a:pos x="26" y="98"/>
                  </a:cxn>
                  <a:cxn ang="0">
                    <a:pos x="27" y="102"/>
                  </a:cxn>
                  <a:cxn ang="0">
                    <a:pos x="27" y="105"/>
                  </a:cxn>
                  <a:cxn ang="0">
                    <a:pos x="29" y="108"/>
                  </a:cxn>
                  <a:cxn ang="0">
                    <a:pos x="30" y="112"/>
                  </a:cxn>
                  <a:cxn ang="0">
                    <a:pos x="31" y="115"/>
                  </a:cxn>
                  <a:cxn ang="0">
                    <a:pos x="32" y="118"/>
                  </a:cxn>
                  <a:cxn ang="0">
                    <a:pos x="32" y="122"/>
                  </a:cxn>
                  <a:cxn ang="0">
                    <a:pos x="33" y="125"/>
                  </a:cxn>
                  <a:cxn ang="0">
                    <a:pos x="35" y="128"/>
                  </a:cxn>
                  <a:cxn ang="0">
                    <a:pos x="36" y="131"/>
                  </a:cxn>
                  <a:cxn ang="0">
                    <a:pos x="37" y="134"/>
                  </a:cxn>
                  <a:cxn ang="0">
                    <a:pos x="37" y="138"/>
                  </a:cxn>
                  <a:cxn ang="0">
                    <a:pos x="38" y="140"/>
                  </a:cxn>
                  <a:cxn ang="0">
                    <a:pos x="39" y="144"/>
                  </a:cxn>
                  <a:cxn ang="0">
                    <a:pos x="41" y="146"/>
                  </a:cxn>
                  <a:cxn ang="0">
                    <a:pos x="42" y="149"/>
                  </a:cxn>
                  <a:cxn ang="0">
                    <a:pos x="42" y="152"/>
                  </a:cxn>
                  <a:cxn ang="0">
                    <a:pos x="43" y="155"/>
                  </a:cxn>
                  <a:cxn ang="0">
                    <a:pos x="44" y="158"/>
                  </a:cxn>
                  <a:cxn ang="0">
                    <a:pos x="45" y="160"/>
                  </a:cxn>
                  <a:cxn ang="0">
                    <a:pos x="47" y="164"/>
                  </a:cxn>
                  <a:cxn ang="0">
                    <a:pos x="47" y="166"/>
                  </a:cxn>
                  <a:cxn ang="0">
                    <a:pos x="48" y="169"/>
                  </a:cxn>
                  <a:cxn ang="0">
                    <a:pos x="49" y="171"/>
                  </a:cxn>
                </a:cxnLst>
                <a:rect l="0" t="0" r="r" b="b"/>
                <a:pathLst>
                  <a:path w="49" h="171">
                    <a:moveTo>
                      <a:pt x="0" y="0"/>
                    </a:moveTo>
                    <a:lnTo>
                      <a:pt x="1" y="4"/>
                    </a:lnTo>
                    <a:lnTo>
                      <a:pt x="1" y="8"/>
                    </a:lnTo>
                    <a:lnTo>
                      <a:pt x="2" y="11"/>
                    </a:lnTo>
                    <a:lnTo>
                      <a:pt x="3" y="15"/>
                    </a:lnTo>
                    <a:lnTo>
                      <a:pt x="5" y="19"/>
                    </a:lnTo>
                    <a:lnTo>
                      <a:pt x="6" y="22"/>
                    </a:lnTo>
                    <a:lnTo>
                      <a:pt x="6" y="26"/>
                    </a:lnTo>
                    <a:lnTo>
                      <a:pt x="7" y="30"/>
                    </a:lnTo>
                    <a:lnTo>
                      <a:pt x="8" y="34"/>
                    </a:lnTo>
                    <a:lnTo>
                      <a:pt x="9" y="37"/>
                    </a:lnTo>
                    <a:lnTo>
                      <a:pt x="11" y="41"/>
                    </a:lnTo>
                    <a:lnTo>
                      <a:pt x="11" y="45"/>
                    </a:lnTo>
                    <a:lnTo>
                      <a:pt x="12" y="48"/>
                    </a:lnTo>
                    <a:lnTo>
                      <a:pt x="13" y="52"/>
                    </a:lnTo>
                    <a:lnTo>
                      <a:pt x="14" y="56"/>
                    </a:lnTo>
                    <a:lnTo>
                      <a:pt x="15" y="59"/>
                    </a:lnTo>
                    <a:lnTo>
                      <a:pt x="16" y="63"/>
                    </a:lnTo>
                    <a:lnTo>
                      <a:pt x="17" y="67"/>
                    </a:lnTo>
                    <a:lnTo>
                      <a:pt x="18" y="70"/>
                    </a:lnTo>
                    <a:lnTo>
                      <a:pt x="19" y="74"/>
                    </a:lnTo>
                    <a:lnTo>
                      <a:pt x="20" y="77"/>
                    </a:lnTo>
                    <a:lnTo>
                      <a:pt x="21" y="81"/>
                    </a:lnTo>
                    <a:lnTo>
                      <a:pt x="21" y="84"/>
                    </a:lnTo>
                    <a:lnTo>
                      <a:pt x="23" y="88"/>
                    </a:lnTo>
                    <a:lnTo>
                      <a:pt x="24" y="92"/>
                    </a:lnTo>
                    <a:lnTo>
                      <a:pt x="25" y="95"/>
                    </a:lnTo>
                    <a:lnTo>
                      <a:pt x="26" y="98"/>
                    </a:lnTo>
                    <a:lnTo>
                      <a:pt x="27" y="102"/>
                    </a:lnTo>
                    <a:lnTo>
                      <a:pt x="27" y="105"/>
                    </a:lnTo>
                    <a:lnTo>
                      <a:pt x="29" y="108"/>
                    </a:lnTo>
                    <a:lnTo>
                      <a:pt x="30" y="112"/>
                    </a:lnTo>
                    <a:lnTo>
                      <a:pt x="31" y="115"/>
                    </a:lnTo>
                    <a:lnTo>
                      <a:pt x="32" y="118"/>
                    </a:lnTo>
                    <a:lnTo>
                      <a:pt x="32" y="122"/>
                    </a:lnTo>
                    <a:lnTo>
                      <a:pt x="33" y="125"/>
                    </a:lnTo>
                    <a:lnTo>
                      <a:pt x="35" y="128"/>
                    </a:lnTo>
                    <a:lnTo>
                      <a:pt x="36" y="131"/>
                    </a:lnTo>
                    <a:lnTo>
                      <a:pt x="37" y="134"/>
                    </a:lnTo>
                    <a:lnTo>
                      <a:pt x="37" y="138"/>
                    </a:lnTo>
                    <a:lnTo>
                      <a:pt x="38" y="140"/>
                    </a:lnTo>
                    <a:lnTo>
                      <a:pt x="39" y="144"/>
                    </a:lnTo>
                    <a:lnTo>
                      <a:pt x="41" y="146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3" y="155"/>
                    </a:lnTo>
                    <a:lnTo>
                      <a:pt x="44" y="158"/>
                    </a:lnTo>
                    <a:lnTo>
                      <a:pt x="45" y="160"/>
                    </a:lnTo>
                    <a:lnTo>
                      <a:pt x="47" y="164"/>
                    </a:lnTo>
                    <a:lnTo>
                      <a:pt x="47" y="166"/>
                    </a:lnTo>
                    <a:lnTo>
                      <a:pt x="48" y="169"/>
                    </a:lnTo>
                    <a:lnTo>
                      <a:pt x="49" y="171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90" name="Freeform 178"/>
              <p:cNvSpPr>
                <a:spLocks/>
              </p:cNvSpPr>
              <p:nvPr/>
            </p:nvSpPr>
            <p:spPr bwMode="auto">
              <a:xfrm>
                <a:off x="4361" y="2739"/>
                <a:ext cx="49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2" y="5"/>
                  </a:cxn>
                  <a:cxn ang="0">
                    <a:pos x="3" y="8"/>
                  </a:cxn>
                  <a:cxn ang="0">
                    <a:pos x="4" y="10"/>
                  </a:cxn>
                  <a:cxn ang="0">
                    <a:pos x="5" y="12"/>
                  </a:cxn>
                  <a:cxn ang="0">
                    <a:pos x="6" y="14"/>
                  </a:cxn>
                  <a:cxn ang="0">
                    <a:pos x="7" y="17"/>
                  </a:cxn>
                  <a:cxn ang="0">
                    <a:pos x="8" y="19"/>
                  </a:cxn>
                  <a:cxn ang="0">
                    <a:pos x="9" y="21"/>
                  </a:cxn>
                  <a:cxn ang="0">
                    <a:pos x="10" y="23"/>
                  </a:cxn>
                  <a:cxn ang="0">
                    <a:pos x="11" y="25"/>
                  </a:cxn>
                  <a:cxn ang="0">
                    <a:pos x="12" y="27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5" y="33"/>
                  </a:cxn>
                  <a:cxn ang="0">
                    <a:pos x="16" y="34"/>
                  </a:cxn>
                  <a:cxn ang="0">
                    <a:pos x="17" y="36"/>
                  </a:cxn>
                  <a:cxn ang="0">
                    <a:pos x="18" y="37"/>
                  </a:cxn>
                  <a:cxn ang="0">
                    <a:pos x="19" y="39"/>
                  </a:cxn>
                  <a:cxn ang="0">
                    <a:pos x="19" y="40"/>
                  </a:cxn>
                  <a:cxn ang="0">
                    <a:pos x="21" y="42"/>
                  </a:cxn>
                  <a:cxn ang="0">
                    <a:pos x="22" y="43"/>
                  </a:cxn>
                  <a:cxn ang="0">
                    <a:pos x="23" y="45"/>
                  </a:cxn>
                  <a:cxn ang="0">
                    <a:pos x="24" y="45"/>
                  </a:cxn>
                  <a:cxn ang="0">
                    <a:pos x="24" y="46"/>
                  </a:cxn>
                  <a:cxn ang="0">
                    <a:pos x="25" y="48"/>
                  </a:cxn>
                  <a:cxn ang="0">
                    <a:pos x="27" y="49"/>
                  </a:cxn>
                  <a:cxn ang="0">
                    <a:pos x="28" y="50"/>
                  </a:cxn>
                  <a:cxn ang="0">
                    <a:pos x="29" y="50"/>
                  </a:cxn>
                  <a:cxn ang="0">
                    <a:pos x="29" y="51"/>
                  </a:cxn>
                  <a:cxn ang="0">
                    <a:pos x="30" y="52"/>
                  </a:cxn>
                  <a:cxn ang="0">
                    <a:pos x="31" y="52"/>
                  </a:cxn>
                  <a:cxn ang="0">
                    <a:pos x="33" y="53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35" y="55"/>
                  </a:cxn>
                  <a:cxn ang="0">
                    <a:pos x="36" y="55"/>
                  </a:cxn>
                  <a:cxn ang="0">
                    <a:pos x="37" y="55"/>
                  </a:cxn>
                  <a:cxn ang="0">
                    <a:pos x="39" y="55"/>
                  </a:cxn>
                  <a:cxn ang="0">
                    <a:pos x="39" y="55"/>
                  </a:cxn>
                  <a:cxn ang="0">
                    <a:pos x="40" y="55"/>
                  </a:cxn>
                  <a:cxn ang="0">
                    <a:pos x="41" y="55"/>
                  </a:cxn>
                  <a:cxn ang="0">
                    <a:pos x="42" y="55"/>
                  </a:cxn>
                  <a:cxn ang="0">
                    <a:pos x="43" y="55"/>
                  </a:cxn>
                  <a:cxn ang="0">
                    <a:pos x="44" y="55"/>
                  </a:cxn>
                  <a:cxn ang="0">
                    <a:pos x="45" y="54"/>
                  </a:cxn>
                  <a:cxn ang="0">
                    <a:pos x="46" y="54"/>
                  </a:cxn>
                  <a:cxn ang="0">
                    <a:pos x="47" y="53"/>
                  </a:cxn>
                  <a:cxn ang="0">
                    <a:pos x="48" y="52"/>
                  </a:cxn>
                  <a:cxn ang="0">
                    <a:pos x="49" y="52"/>
                  </a:cxn>
                  <a:cxn ang="0">
                    <a:pos x="49" y="51"/>
                  </a:cxn>
                </a:cxnLst>
                <a:rect l="0" t="0" r="r" b="b"/>
                <a:pathLst>
                  <a:path w="49" h="55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6" y="14"/>
                    </a:lnTo>
                    <a:lnTo>
                      <a:pt x="7" y="17"/>
                    </a:lnTo>
                    <a:lnTo>
                      <a:pt x="8" y="19"/>
                    </a:lnTo>
                    <a:lnTo>
                      <a:pt x="9" y="21"/>
                    </a:lnTo>
                    <a:lnTo>
                      <a:pt x="10" y="23"/>
                    </a:lnTo>
                    <a:lnTo>
                      <a:pt x="11" y="25"/>
                    </a:lnTo>
                    <a:lnTo>
                      <a:pt x="12" y="27"/>
                    </a:lnTo>
                    <a:lnTo>
                      <a:pt x="13" y="29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6" y="34"/>
                    </a:lnTo>
                    <a:lnTo>
                      <a:pt x="17" y="36"/>
                    </a:lnTo>
                    <a:lnTo>
                      <a:pt x="18" y="37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21" y="42"/>
                    </a:lnTo>
                    <a:lnTo>
                      <a:pt x="22" y="43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51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3" y="53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5" y="55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40" y="55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3" y="55"/>
                    </a:lnTo>
                    <a:lnTo>
                      <a:pt x="44" y="55"/>
                    </a:lnTo>
                    <a:lnTo>
                      <a:pt x="45" y="54"/>
                    </a:lnTo>
                    <a:lnTo>
                      <a:pt x="46" y="54"/>
                    </a:lnTo>
                    <a:lnTo>
                      <a:pt x="47" y="53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91" name="Freeform 179"/>
              <p:cNvSpPr>
                <a:spLocks/>
              </p:cNvSpPr>
              <p:nvPr/>
            </p:nvSpPr>
            <p:spPr bwMode="auto">
              <a:xfrm>
                <a:off x="4410" y="2676"/>
                <a:ext cx="51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2" y="113"/>
                  </a:cxn>
                  <a:cxn ang="0">
                    <a:pos x="3" y="112"/>
                  </a:cxn>
                  <a:cxn ang="0">
                    <a:pos x="4" y="111"/>
                  </a:cxn>
                  <a:cxn ang="0">
                    <a:pos x="5" y="110"/>
                  </a:cxn>
                  <a:cxn ang="0">
                    <a:pos x="6" y="109"/>
                  </a:cxn>
                  <a:cxn ang="0">
                    <a:pos x="6" y="108"/>
                  </a:cxn>
                  <a:cxn ang="0">
                    <a:pos x="8" y="107"/>
                  </a:cxn>
                  <a:cxn ang="0">
                    <a:pos x="9" y="106"/>
                  </a:cxn>
                  <a:cxn ang="0">
                    <a:pos x="10" y="104"/>
                  </a:cxn>
                  <a:cxn ang="0">
                    <a:pos x="11" y="103"/>
                  </a:cxn>
                  <a:cxn ang="0">
                    <a:pos x="11" y="102"/>
                  </a:cxn>
                  <a:cxn ang="0">
                    <a:pos x="12" y="100"/>
                  </a:cxn>
                  <a:cxn ang="0">
                    <a:pos x="14" y="98"/>
                  </a:cxn>
                  <a:cxn ang="0">
                    <a:pos x="15" y="97"/>
                  </a:cxn>
                  <a:cxn ang="0">
                    <a:pos x="16" y="95"/>
                  </a:cxn>
                  <a:cxn ang="0">
                    <a:pos x="16" y="93"/>
                  </a:cxn>
                  <a:cxn ang="0">
                    <a:pos x="17" y="92"/>
                  </a:cxn>
                  <a:cxn ang="0">
                    <a:pos x="18" y="90"/>
                  </a:cxn>
                  <a:cxn ang="0">
                    <a:pos x="20" y="88"/>
                  </a:cxn>
                  <a:cxn ang="0">
                    <a:pos x="21" y="86"/>
                  </a:cxn>
                  <a:cxn ang="0">
                    <a:pos x="21" y="84"/>
                  </a:cxn>
                  <a:cxn ang="0">
                    <a:pos x="22" y="82"/>
                  </a:cxn>
                  <a:cxn ang="0">
                    <a:pos x="23" y="80"/>
                  </a:cxn>
                  <a:cxn ang="0">
                    <a:pos x="24" y="77"/>
                  </a:cxn>
                  <a:cxn ang="0">
                    <a:pos x="26" y="75"/>
                  </a:cxn>
                  <a:cxn ang="0">
                    <a:pos x="26" y="73"/>
                  </a:cxn>
                  <a:cxn ang="0">
                    <a:pos x="27" y="71"/>
                  </a:cxn>
                  <a:cxn ang="0">
                    <a:pos x="28" y="68"/>
                  </a:cxn>
                  <a:cxn ang="0">
                    <a:pos x="29" y="66"/>
                  </a:cxn>
                  <a:cxn ang="0">
                    <a:pos x="30" y="63"/>
                  </a:cxn>
                  <a:cxn ang="0">
                    <a:pos x="31" y="61"/>
                  </a:cxn>
                  <a:cxn ang="0">
                    <a:pos x="32" y="58"/>
                  </a:cxn>
                  <a:cxn ang="0">
                    <a:pos x="33" y="56"/>
                  </a:cxn>
                  <a:cxn ang="0">
                    <a:pos x="34" y="52"/>
                  </a:cxn>
                  <a:cxn ang="0">
                    <a:pos x="35" y="50"/>
                  </a:cxn>
                  <a:cxn ang="0">
                    <a:pos x="36" y="47"/>
                  </a:cxn>
                  <a:cxn ang="0">
                    <a:pos x="37" y="44"/>
                  </a:cxn>
                  <a:cxn ang="0">
                    <a:pos x="38" y="41"/>
                  </a:cxn>
                  <a:cxn ang="0">
                    <a:pos x="39" y="38"/>
                  </a:cxn>
                  <a:cxn ang="0">
                    <a:pos x="40" y="36"/>
                  </a:cxn>
                  <a:cxn ang="0">
                    <a:pos x="41" y="32"/>
                  </a:cxn>
                  <a:cxn ang="0">
                    <a:pos x="42" y="30"/>
                  </a:cxn>
                  <a:cxn ang="0">
                    <a:pos x="42" y="26"/>
                  </a:cxn>
                  <a:cxn ang="0">
                    <a:pos x="44" y="23"/>
                  </a:cxn>
                  <a:cxn ang="0">
                    <a:pos x="45" y="20"/>
                  </a:cxn>
                  <a:cxn ang="0">
                    <a:pos x="46" y="16"/>
                  </a:cxn>
                  <a:cxn ang="0">
                    <a:pos x="47" y="14"/>
                  </a:cxn>
                  <a:cxn ang="0">
                    <a:pos x="47" y="10"/>
                  </a:cxn>
                  <a:cxn ang="0">
                    <a:pos x="48" y="7"/>
                  </a:cxn>
                  <a:cxn ang="0">
                    <a:pos x="50" y="4"/>
                  </a:cxn>
                  <a:cxn ang="0">
                    <a:pos x="51" y="0"/>
                  </a:cxn>
                </a:cxnLst>
                <a:rect l="0" t="0" r="r" b="b"/>
                <a:pathLst>
                  <a:path w="51" h="113">
                    <a:moveTo>
                      <a:pt x="0" y="113"/>
                    </a:moveTo>
                    <a:lnTo>
                      <a:pt x="2" y="113"/>
                    </a:lnTo>
                    <a:lnTo>
                      <a:pt x="3" y="112"/>
                    </a:lnTo>
                    <a:lnTo>
                      <a:pt x="4" y="111"/>
                    </a:lnTo>
                    <a:lnTo>
                      <a:pt x="5" y="110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8" y="107"/>
                    </a:lnTo>
                    <a:lnTo>
                      <a:pt x="9" y="106"/>
                    </a:lnTo>
                    <a:lnTo>
                      <a:pt x="10" y="104"/>
                    </a:lnTo>
                    <a:lnTo>
                      <a:pt x="11" y="103"/>
                    </a:lnTo>
                    <a:lnTo>
                      <a:pt x="11" y="102"/>
                    </a:lnTo>
                    <a:lnTo>
                      <a:pt x="12" y="100"/>
                    </a:lnTo>
                    <a:lnTo>
                      <a:pt x="14" y="98"/>
                    </a:lnTo>
                    <a:lnTo>
                      <a:pt x="15" y="97"/>
                    </a:lnTo>
                    <a:lnTo>
                      <a:pt x="16" y="95"/>
                    </a:lnTo>
                    <a:lnTo>
                      <a:pt x="16" y="93"/>
                    </a:lnTo>
                    <a:lnTo>
                      <a:pt x="17" y="92"/>
                    </a:lnTo>
                    <a:lnTo>
                      <a:pt x="18" y="90"/>
                    </a:lnTo>
                    <a:lnTo>
                      <a:pt x="20" y="88"/>
                    </a:lnTo>
                    <a:lnTo>
                      <a:pt x="21" y="86"/>
                    </a:lnTo>
                    <a:lnTo>
                      <a:pt x="21" y="84"/>
                    </a:lnTo>
                    <a:lnTo>
                      <a:pt x="22" y="82"/>
                    </a:lnTo>
                    <a:lnTo>
                      <a:pt x="23" y="80"/>
                    </a:lnTo>
                    <a:lnTo>
                      <a:pt x="24" y="77"/>
                    </a:lnTo>
                    <a:lnTo>
                      <a:pt x="26" y="75"/>
                    </a:lnTo>
                    <a:lnTo>
                      <a:pt x="26" y="73"/>
                    </a:lnTo>
                    <a:lnTo>
                      <a:pt x="27" y="71"/>
                    </a:lnTo>
                    <a:lnTo>
                      <a:pt x="28" y="68"/>
                    </a:lnTo>
                    <a:lnTo>
                      <a:pt x="29" y="66"/>
                    </a:lnTo>
                    <a:lnTo>
                      <a:pt x="30" y="63"/>
                    </a:lnTo>
                    <a:lnTo>
                      <a:pt x="31" y="61"/>
                    </a:lnTo>
                    <a:lnTo>
                      <a:pt x="32" y="58"/>
                    </a:lnTo>
                    <a:lnTo>
                      <a:pt x="33" y="56"/>
                    </a:lnTo>
                    <a:lnTo>
                      <a:pt x="34" y="52"/>
                    </a:lnTo>
                    <a:lnTo>
                      <a:pt x="35" y="50"/>
                    </a:lnTo>
                    <a:lnTo>
                      <a:pt x="36" y="47"/>
                    </a:lnTo>
                    <a:lnTo>
                      <a:pt x="37" y="44"/>
                    </a:lnTo>
                    <a:lnTo>
                      <a:pt x="38" y="41"/>
                    </a:lnTo>
                    <a:lnTo>
                      <a:pt x="39" y="38"/>
                    </a:lnTo>
                    <a:lnTo>
                      <a:pt x="40" y="36"/>
                    </a:lnTo>
                    <a:lnTo>
                      <a:pt x="41" y="32"/>
                    </a:lnTo>
                    <a:lnTo>
                      <a:pt x="42" y="30"/>
                    </a:lnTo>
                    <a:lnTo>
                      <a:pt x="42" y="26"/>
                    </a:lnTo>
                    <a:lnTo>
                      <a:pt x="44" y="23"/>
                    </a:lnTo>
                    <a:lnTo>
                      <a:pt x="45" y="20"/>
                    </a:lnTo>
                    <a:lnTo>
                      <a:pt x="46" y="16"/>
                    </a:lnTo>
                    <a:lnTo>
                      <a:pt x="47" y="14"/>
                    </a:lnTo>
                    <a:lnTo>
                      <a:pt x="47" y="10"/>
                    </a:lnTo>
                    <a:lnTo>
                      <a:pt x="48" y="7"/>
                    </a:lnTo>
                    <a:lnTo>
                      <a:pt x="50" y="4"/>
                    </a:lnTo>
                    <a:lnTo>
                      <a:pt x="51" y="0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92" name="Freeform 180"/>
              <p:cNvSpPr>
                <a:spLocks/>
              </p:cNvSpPr>
              <p:nvPr/>
            </p:nvSpPr>
            <p:spPr bwMode="auto">
              <a:xfrm>
                <a:off x="4461" y="2491"/>
                <a:ext cx="49" cy="185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1" y="182"/>
                  </a:cxn>
                  <a:cxn ang="0">
                    <a:pos x="1" y="179"/>
                  </a:cxn>
                  <a:cxn ang="0">
                    <a:pos x="2" y="175"/>
                  </a:cxn>
                  <a:cxn ang="0">
                    <a:pos x="3" y="172"/>
                  </a:cxn>
                  <a:cxn ang="0">
                    <a:pos x="5" y="168"/>
                  </a:cxn>
                  <a:cxn ang="0">
                    <a:pos x="6" y="164"/>
                  </a:cxn>
                  <a:cxn ang="0">
                    <a:pos x="6" y="161"/>
                  </a:cxn>
                  <a:cxn ang="0">
                    <a:pos x="7" y="158"/>
                  </a:cxn>
                  <a:cxn ang="0">
                    <a:pos x="8" y="154"/>
                  </a:cxn>
                  <a:cxn ang="0">
                    <a:pos x="9" y="150"/>
                  </a:cxn>
                  <a:cxn ang="0">
                    <a:pos x="11" y="147"/>
                  </a:cxn>
                  <a:cxn ang="0">
                    <a:pos x="11" y="144"/>
                  </a:cxn>
                  <a:cxn ang="0">
                    <a:pos x="12" y="139"/>
                  </a:cxn>
                  <a:cxn ang="0">
                    <a:pos x="13" y="136"/>
                  </a:cxn>
                  <a:cxn ang="0">
                    <a:pos x="14" y="133"/>
                  </a:cxn>
                  <a:cxn ang="0">
                    <a:pos x="15" y="128"/>
                  </a:cxn>
                  <a:cxn ang="0">
                    <a:pos x="16" y="125"/>
                  </a:cxn>
                  <a:cxn ang="0">
                    <a:pos x="17" y="121"/>
                  </a:cxn>
                  <a:cxn ang="0">
                    <a:pos x="18" y="118"/>
                  </a:cxn>
                  <a:cxn ang="0">
                    <a:pos x="19" y="114"/>
                  </a:cxn>
                  <a:cxn ang="0">
                    <a:pos x="20" y="110"/>
                  </a:cxn>
                  <a:cxn ang="0">
                    <a:pos x="21" y="107"/>
                  </a:cxn>
                  <a:cxn ang="0">
                    <a:pos x="22" y="103"/>
                  </a:cxn>
                  <a:cxn ang="0">
                    <a:pos x="23" y="99"/>
                  </a:cxn>
                  <a:cxn ang="0">
                    <a:pos x="24" y="95"/>
                  </a:cxn>
                  <a:cxn ang="0">
                    <a:pos x="25" y="92"/>
                  </a:cxn>
                  <a:cxn ang="0">
                    <a:pos x="26" y="87"/>
                  </a:cxn>
                  <a:cxn ang="0">
                    <a:pos x="26" y="84"/>
                  </a:cxn>
                  <a:cxn ang="0">
                    <a:pos x="28" y="81"/>
                  </a:cxn>
                  <a:cxn ang="0">
                    <a:pos x="29" y="77"/>
                  </a:cxn>
                  <a:cxn ang="0">
                    <a:pos x="30" y="73"/>
                  </a:cxn>
                  <a:cxn ang="0">
                    <a:pos x="31" y="69"/>
                  </a:cxn>
                  <a:cxn ang="0">
                    <a:pos x="32" y="66"/>
                  </a:cxn>
                  <a:cxn ang="0">
                    <a:pos x="32" y="62"/>
                  </a:cxn>
                  <a:cxn ang="0">
                    <a:pos x="34" y="58"/>
                  </a:cxn>
                  <a:cxn ang="0">
                    <a:pos x="35" y="54"/>
                  </a:cxn>
                  <a:cxn ang="0">
                    <a:pos x="36" y="51"/>
                  </a:cxn>
                  <a:cxn ang="0">
                    <a:pos x="37" y="47"/>
                  </a:cxn>
                  <a:cxn ang="0">
                    <a:pos x="37" y="43"/>
                  </a:cxn>
                  <a:cxn ang="0">
                    <a:pos x="38" y="40"/>
                  </a:cxn>
                  <a:cxn ang="0">
                    <a:pos x="40" y="36"/>
                  </a:cxn>
                  <a:cxn ang="0">
                    <a:pos x="41" y="32"/>
                  </a:cxn>
                  <a:cxn ang="0">
                    <a:pos x="42" y="29"/>
                  </a:cxn>
                  <a:cxn ang="0">
                    <a:pos x="42" y="26"/>
                  </a:cxn>
                  <a:cxn ang="0">
                    <a:pos x="43" y="21"/>
                  </a:cxn>
                  <a:cxn ang="0">
                    <a:pos x="44" y="18"/>
                  </a:cxn>
                  <a:cxn ang="0">
                    <a:pos x="46" y="15"/>
                  </a:cxn>
                  <a:cxn ang="0">
                    <a:pos x="47" y="11"/>
                  </a:cxn>
                  <a:cxn ang="0">
                    <a:pos x="47" y="7"/>
                  </a:cxn>
                  <a:cxn ang="0">
                    <a:pos x="48" y="4"/>
                  </a:cxn>
                  <a:cxn ang="0">
                    <a:pos x="49" y="0"/>
                  </a:cxn>
                </a:cxnLst>
                <a:rect l="0" t="0" r="r" b="b"/>
                <a:pathLst>
                  <a:path w="49" h="185">
                    <a:moveTo>
                      <a:pt x="0" y="185"/>
                    </a:moveTo>
                    <a:lnTo>
                      <a:pt x="1" y="182"/>
                    </a:lnTo>
                    <a:lnTo>
                      <a:pt x="1" y="179"/>
                    </a:lnTo>
                    <a:lnTo>
                      <a:pt x="2" y="175"/>
                    </a:lnTo>
                    <a:lnTo>
                      <a:pt x="3" y="172"/>
                    </a:lnTo>
                    <a:lnTo>
                      <a:pt x="5" y="168"/>
                    </a:lnTo>
                    <a:lnTo>
                      <a:pt x="6" y="164"/>
                    </a:lnTo>
                    <a:lnTo>
                      <a:pt x="6" y="161"/>
                    </a:lnTo>
                    <a:lnTo>
                      <a:pt x="7" y="158"/>
                    </a:lnTo>
                    <a:lnTo>
                      <a:pt x="8" y="154"/>
                    </a:lnTo>
                    <a:lnTo>
                      <a:pt x="9" y="150"/>
                    </a:lnTo>
                    <a:lnTo>
                      <a:pt x="11" y="147"/>
                    </a:lnTo>
                    <a:lnTo>
                      <a:pt x="11" y="144"/>
                    </a:lnTo>
                    <a:lnTo>
                      <a:pt x="12" y="139"/>
                    </a:lnTo>
                    <a:lnTo>
                      <a:pt x="13" y="136"/>
                    </a:lnTo>
                    <a:lnTo>
                      <a:pt x="14" y="133"/>
                    </a:lnTo>
                    <a:lnTo>
                      <a:pt x="15" y="128"/>
                    </a:lnTo>
                    <a:lnTo>
                      <a:pt x="16" y="125"/>
                    </a:lnTo>
                    <a:lnTo>
                      <a:pt x="17" y="121"/>
                    </a:lnTo>
                    <a:lnTo>
                      <a:pt x="18" y="118"/>
                    </a:lnTo>
                    <a:lnTo>
                      <a:pt x="19" y="114"/>
                    </a:lnTo>
                    <a:lnTo>
                      <a:pt x="20" y="110"/>
                    </a:lnTo>
                    <a:lnTo>
                      <a:pt x="21" y="107"/>
                    </a:lnTo>
                    <a:lnTo>
                      <a:pt x="22" y="103"/>
                    </a:lnTo>
                    <a:lnTo>
                      <a:pt x="23" y="99"/>
                    </a:lnTo>
                    <a:lnTo>
                      <a:pt x="24" y="95"/>
                    </a:lnTo>
                    <a:lnTo>
                      <a:pt x="25" y="92"/>
                    </a:lnTo>
                    <a:lnTo>
                      <a:pt x="26" y="87"/>
                    </a:lnTo>
                    <a:lnTo>
                      <a:pt x="26" y="84"/>
                    </a:lnTo>
                    <a:lnTo>
                      <a:pt x="28" y="81"/>
                    </a:lnTo>
                    <a:lnTo>
                      <a:pt x="29" y="77"/>
                    </a:lnTo>
                    <a:lnTo>
                      <a:pt x="30" y="73"/>
                    </a:lnTo>
                    <a:lnTo>
                      <a:pt x="31" y="69"/>
                    </a:lnTo>
                    <a:lnTo>
                      <a:pt x="32" y="66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5" y="54"/>
                    </a:lnTo>
                    <a:lnTo>
                      <a:pt x="36" y="51"/>
                    </a:lnTo>
                    <a:lnTo>
                      <a:pt x="37" y="47"/>
                    </a:lnTo>
                    <a:lnTo>
                      <a:pt x="37" y="43"/>
                    </a:lnTo>
                    <a:lnTo>
                      <a:pt x="38" y="40"/>
                    </a:lnTo>
                    <a:lnTo>
                      <a:pt x="40" y="36"/>
                    </a:lnTo>
                    <a:lnTo>
                      <a:pt x="41" y="32"/>
                    </a:lnTo>
                    <a:lnTo>
                      <a:pt x="42" y="29"/>
                    </a:lnTo>
                    <a:lnTo>
                      <a:pt x="42" y="26"/>
                    </a:lnTo>
                    <a:lnTo>
                      <a:pt x="43" y="21"/>
                    </a:lnTo>
                    <a:lnTo>
                      <a:pt x="44" y="18"/>
                    </a:lnTo>
                    <a:lnTo>
                      <a:pt x="46" y="15"/>
                    </a:lnTo>
                    <a:lnTo>
                      <a:pt x="47" y="11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93" name="Freeform 181"/>
              <p:cNvSpPr>
                <a:spLocks/>
              </p:cNvSpPr>
              <p:nvPr/>
            </p:nvSpPr>
            <p:spPr bwMode="auto">
              <a:xfrm>
                <a:off x="4510" y="2347"/>
                <a:ext cx="50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" y="141"/>
                  </a:cxn>
                  <a:cxn ang="0">
                    <a:pos x="3" y="138"/>
                  </a:cxn>
                  <a:cxn ang="0">
                    <a:pos x="3" y="134"/>
                  </a:cxn>
                  <a:cxn ang="0">
                    <a:pos x="4" y="131"/>
                  </a:cxn>
                  <a:cxn ang="0">
                    <a:pos x="5" y="127"/>
                  </a:cxn>
                  <a:cxn ang="0">
                    <a:pos x="6" y="123"/>
                  </a:cxn>
                  <a:cxn ang="0">
                    <a:pos x="7" y="120"/>
                  </a:cxn>
                  <a:cxn ang="0">
                    <a:pos x="8" y="117"/>
                  </a:cxn>
                  <a:cxn ang="0">
                    <a:pos x="9" y="113"/>
                  </a:cxn>
                  <a:cxn ang="0">
                    <a:pos x="10" y="111"/>
                  </a:cxn>
                  <a:cxn ang="0">
                    <a:pos x="11" y="108"/>
                  </a:cxn>
                  <a:cxn ang="0">
                    <a:pos x="12" y="104"/>
                  </a:cxn>
                  <a:cxn ang="0">
                    <a:pos x="13" y="101"/>
                  </a:cxn>
                  <a:cxn ang="0">
                    <a:pos x="14" y="98"/>
                  </a:cxn>
                  <a:cxn ang="0">
                    <a:pos x="15" y="94"/>
                  </a:cxn>
                  <a:cxn ang="0">
                    <a:pos x="16" y="92"/>
                  </a:cxn>
                  <a:cxn ang="0">
                    <a:pos x="17" y="88"/>
                  </a:cxn>
                  <a:cxn ang="0">
                    <a:pos x="18" y="85"/>
                  </a:cxn>
                  <a:cxn ang="0">
                    <a:pos x="19" y="82"/>
                  </a:cxn>
                  <a:cxn ang="0">
                    <a:pos x="19" y="79"/>
                  </a:cxn>
                  <a:cxn ang="0">
                    <a:pos x="21" y="76"/>
                  </a:cxn>
                  <a:cxn ang="0">
                    <a:pos x="22" y="73"/>
                  </a:cxn>
                  <a:cxn ang="0">
                    <a:pos x="23" y="70"/>
                  </a:cxn>
                  <a:cxn ang="0">
                    <a:pos x="24" y="67"/>
                  </a:cxn>
                  <a:cxn ang="0">
                    <a:pos x="24" y="65"/>
                  </a:cxn>
                  <a:cxn ang="0">
                    <a:pos x="25" y="62"/>
                  </a:cxn>
                  <a:cxn ang="0">
                    <a:pos x="27" y="59"/>
                  </a:cxn>
                  <a:cxn ang="0">
                    <a:pos x="28" y="56"/>
                  </a:cxn>
                  <a:cxn ang="0">
                    <a:pos x="29" y="53"/>
                  </a:cxn>
                  <a:cxn ang="0">
                    <a:pos x="29" y="51"/>
                  </a:cxn>
                  <a:cxn ang="0">
                    <a:pos x="30" y="48"/>
                  </a:cxn>
                  <a:cxn ang="0">
                    <a:pos x="31" y="46"/>
                  </a:cxn>
                  <a:cxn ang="0">
                    <a:pos x="33" y="42"/>
                  </a:cxn>
                  <a:cxn ang="0">
                    <a:pos x="34" y="40"/>
                  </a:cxn>
                  <a:cxn ang="0">
                    <a:pos x="34" y="37"/>
                  </a:cxn>
                  <a:cxn ang="0">
                    <a:pos x="35" y="35"/>
                  </a:cxn>
                  <a:cxn ang="0">
                    <a:pos x="36" y="32"/>
                  </a:cxn>
                  <a:cxn ang="0">
                    <a:pos x="37" y="30"/>
                  </a:cxn>
                  <a:cxn ang="0">
                    <a:pos x="39" y="27"/>
                  </a:cxn>
                  <a:cxn ang="0">
                    <a:pos x="39" y="25"/>
                  </a:cxn>
                  <a:cxn ang="0">
                    <a:pos x="40" y="23"/>
                  </a:cxn>
                  <a:cxn ang="0">
                    <a:pos x="41" y="21"/>
                  </a:cxn>
                  <a:cxn ang="0">
                    <a:pos x="42" y="18"/>
                  </a:cxn>
                  <a:cxn ang="0">
                    <a:pos x="43" y="16"/>
                  </a:cxn>
                  <a:cxn ang="0">
                    <a:pos x="44" y="14"/>
                  </a:cxn>
                  <a:cxn ang="0">
                    <a:pos x="45" y="11"/>
                  </a:cxn>
                  <a:cxn ang="0">
                    <a:pos x="46" y="9"/>
                  </a:cxn>
                  <a:cxn ang="0">
                    <a:pos x="47" y="7"/>
                  </a:cxn>
                  <a:cxn ang="0">
                    <a:pos x="48" y="5"/>
                  </a:cxn>
                  <a:cxn ang="0">
                    <a:pos x="49" y="3"/>
                  </a:cxn>
                  <a:cxn ang="0">
                    <a:pos x="50" y="0"/>
                  </a:cxn>
                </a:cxnLst>
                <a:rect l="0" t="0" r="r" b="b"/>
                <a:pathLst>
                  <a:path w="50" h="144">
                    <a:moveTo>
                      <a:pt x="0" y="144"/>
                    </a:moveTo>
                    <a:lnTo>
                      <a:pt x="1" y="141"/>
                    </a:lnTo>
                    <a:lnTo>
                      <a:pt x="3" y="138"/>
                    </a:lnTo>
                    <a:lnTo>
                      <a:pt x="3" y="134"/>
                    </a:lnTo>
                    <a:lnTo>
                      <a:pt x="4" y="131"/>
                    </a:lnTo>
                    <a:lnTo>
                      <a:pt x="5" y="127"/>
                    </a:lnTo>
                    <a:lnTo>
                      <a:pt x="6" y="123"/>
                    </a:lnTo>
                    <a:lnTo>
                      <a:pt x="7" y="120"/>
                    </a:lnTo>
                    <a:lnTo>
                      <a:pt x="8" y="117"/>
                    </a:lnTo>
                    <a:lnTo>
                      <a:pt x="9" y="113"/>
                    </a:lnTo>
                    <a:lnTo>
                      <a:pt x="10" y="111"/>
                    </a:lnTo>
                    <a:lnTo>
                      <a:pt x="11" y="108"/>
                    </a:lnTo>
                    <a:lnTo>
                      <a:pt x="12" y="104"/>
                    </a:lnTo>
                    <a:lnTo>
                      <a:pt x="13" y="101"/>
                    </a:lnTo>
                    <a:lnTo>
                      <a:pt x="14" y="98"/>
                    </a:lnTo>
                    <a:lnTo>
                      <a:pt x="15" y="94"/>
                    </a:lnTo>
                    <a:lnTo>
                      <a:pt x="16" y="92"/>
                    </a:lnTo>
                    <a:lnTo>
                      <a:pt x="17" y="88"/>
                    </a:lnTo>
                    <a:lnTo>
                      <a:pt x="18" y="85"/>
                    </a:lnTo>
                    <a:lnTo>
                      <a:pt x="19" y="82"/>
                    </a:lnTo>
                    <a:lnTo>
                      <a:pt x="19" y="79"/>
                    </a:lnTo>
                    <a:lnTo>
                      <a:pt x="21" y="76"/>
                    </a:lnTo>
                    <a:lnTo>
                      <a:pt x="22" y="73"/>
                    </a:lnTo>
                    <a:lnTo>
                      <a:pt x="23" y="70"/>
                    </a:lnTo>
                    <a:lnTo>
                      <a:pt x="24" y="67"/>
                    </a:lnTo>
                    <a:lnTo>
                      <a:pt x="24" y="65"/>
                    </a:lnTo>
                    <a:lnTo>
                      <a:pt x="25" y="62"/>
                    </a:lnTo>
                    <a:lnTo>
                      <a:pt x="27" y="59"/>
                    </a:lnTo>
                    <a:lnTo>
                      <a:pt x="28" y="56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30" y="48"/>
                    </a:lnTo>
                    <a:lnTo>
                      <a:pt x="31" y="46"/>
                    </a:lnTo>
                    <a:lnTo>
                      <a:pt x="33" y="42"/>
                    </a:lnTo>
                    <a:lnTo>
                      <a:pt x="34" y="40"/>
                    </a:lnTo>
                    <a:lnTo>
                      <a:pt x="34" y="37"/>
                    </a:lnTo>
                    <a:lnTo>
                      <a:pt x="35" y="35"/>
                    </a:lnTo>
                    <a:lnTo>
                      <a:pt x="36" y="32"/>
                    </a:lnTo>
                    <a:lnTo>
                      <a:pt x="37" y="30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42" y="18"/>
                    </a:lnTo>
                    <a:lnTo>
                      <a:pt x="43" y="16"/>
                    </a:lnTo>
                    <a:lnTo>
                      <a:pt x="44" y="14"/>
                    </a:lnTo>
                    <a:lnTo>
                      <a:pt x="45" y="11"/>
                    </a:lnTo>
                    <a:lnTo>
                      <a:pt x="46" y="9"/>
                    </a:lnTo>
                    <a:lnTo>
                      <a:pt x="47" y="7"/>
                    </a:lnTo>
                    <a:lnTo>
                      <a:pt x="48" y="5"/>
                    </a:lnTo>
                    <a:lnTo>
                      <a:pt x="49" y="3"/>
                    </a:lnTo>
                    <a:lnTo>
                      <a:pt x="50" y="0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94" name="Freeform 182"/>
              <p:cNvSpPr>
                <a:spLocks/>
              </p:cNvSpPr>
              <p:nvPr/>
            </p:nvSpPr>
            <p:spPr bwMode="auto">
              <a:xfrm>
                <a:off x="4560" y="2279"/>
                <a:ext cx="50" cy="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" y="67"/>
                  </a:cxn>
                  <a:cxn ang="0">
                    <a:pos x="2" y="64"/>
                  </a:cxn>
                  <a:cxn ang="0">
                    <a:pos x="3" y="63"/>
                  </a:cxn>
                  <a:cxn ang="0">
                    <a:pos x="4" y="61"/>
                  </a:cxn>
                  <a:cxn ang="0">
                    <a:pos x="4" y="58"/>
                  </a:cxn>
                  <a:cxn ang="0">
                    <a:pos x="6" y="57"/>
                  </a:cxn>
                  <a:cxn ang="0">
                    <a:pos x="7" y="55"/>
                  </a:cxn>
                  <a:cxn ang="0">
                    <a:pos x="8" y="53"/>
                  </a:cxn>
                  <a:cxn ang="0">
                    <a:pos x="9" y="52"/>
                  </a:cxn>
                  <a:cxn ang="0">
                    <a:pos x="10" y="50"/>
                  </a:cxn>
                  <a:cxn ang="0">
                    <a:pos x="10" y="48"/>
                  </a:cxn>
                  <a:cxn ang="0">
                    <a:pos x="12" y="47"/>
                  </a:cxn>
                  <a:cxn ang="0">
                    <a:pos x="13" y="44"/>
                  </a:cxn>
                  <a:cxn ang="0">
                    <a:pos x="14" y="43"/>
                  </a:cxn>
                  <a:cxn ang="0">
                    <a:pos x="15" y="42"/>
                  </a:cxn>
                  <a:cxn ang="0">
                    <a:pos x="15" y="40"/>
                  </a:cxn>
                  <a:cxn ang="0">
                    <a:pos x="16" y="38"/>
                  </a:cxn>
                  <a:cxn ang="0">
                    <a:pos x="17" y="37"/>
                  </a:cxn>
                  <a:cxn ang="0">
                    <a:pos x="19" y="35"/>
                  </a:cxn>
                  <a:cxn ang="0">
                    <a:pos x="20" y="33"/>
                  </a:cxn>
                  <a:cxn ang="0">
                    <a:pos x="20" y="32"/>
                  </a:cxn>
                  <a:cxn ang="0">
                    <a:pos x="21" y="31"/>
                  </a:cxn>
                  <a:cxn ang="0">
                    <a:pos x="22" y="29"/>
                  </a:cxn>
                  <a:cxn ang="0">
                    <a:pos x="23" y="28"/>
                  </a:cxn>
                  <a:cxn ang="0">
                    <a:pos x="25" y="27"/>
                  </a:cxn>
                  <a:cxn ang="0">
                    <a:pos x="25" y="26"/>
                  </a:cxn>
                  <a:cxn ang="0">
                    <a:pos x="26" y="24"/>
                  </a:cxn>
                  <a:cxn ang="0">
                    <a:pos x="27" y="22"/>
                  </a:cxn>
                  <a:cxn ang="0">
                    <a:pos x="28" y="22"/>
                  </a:cxn>
                  <a:cxn ang="0">
                    <a:pos x="30" y="20"/>
                  </a:cxn>
                  <a:cxn ang="0">
                    <a:pos x="30" y="19"/>
                  </a:cxn>
                  <a:cxn ang="0">
                    <a:pos x="31" y="18"/>
                  </a:cxn>
                  <a:cxn ang="0">
                    <a:pos x="32" y="17"/>
                  </a:cxn>
                  <a:cxn ang="0">
                    <a:pos x="33" y="16"/>
                  </a:cxn>
                  <a:cxn ang="0">
                    <a:pos x="34" y="15"/>
                  </a:cxn>
                  <a:cxn ang="0">
                    <a:pos x="35" y="13"/>
                  </a:cxn>
                  <a:cxn ang="0">
                    <a:pos x="36" y="12"/>
                  </a:cxn>
                  <a:cxn ang="0">
                    <a:pos x="37" y="12"/>
                  </a:cxn>
                  <a:cxn ang="0">
                    <a:pos x="38" y="11"/>
                  </a:cxn>
                  <a:cxn ang="0">
                    <a:pos x="39" y="9"/>
                  </a:cxn>
                  <a:cxn ang="0">
                    <a:pos x="40" y="8"/>
                  </a:cxn>
                  <a:cxn ang="0">
                    <a:pos x="41" y="7"/>
                  </a:cxn>
                  <a:cxn ang="0">
                    <a:pos x="42" y="7"/>
                  </a:cxn>
                  <a:cxn ang="0">
                    <a:pos x="43" y="6"/>
                  </a:cxn>
                  <a:cxn ang="0">
                    <a:pos x="44" y="5"/>
                  </a:cxn>
                  <a:cxn ang="0">
                    <a:pos x="45" y="4"/>
                  </a:cxn>
                  <a:cxn ang="0">
                    <a:pos x="46" y="3"/>
                  </a:cxn>
                  <a:cxn ang="0">
                    <a:pos x="47" y="2"/>
                  </a:cxn>
                  <a:cxn ang="0">
                    <a:pos x="48" y="2"/>
                  </a:cxn>
                  <a:cxn ang="0">
                    <a:pos x="49" y="1"/>
                  </a:cxn>
                  <a:cxn ang="0">
                    <a:pos x="50" y="0"/>
                  </a:cxn>
                </a:cxnLst>
                <a:rect l="0" t="0" r="r" b="b"/>
                <a:pathLst>
                  <a:path w="50" h="68">
                    <a:moveTo>
                      <a:pt x="0" y="68"/>
                    </a:moveTo>
                    <a:lnTo>
                      <a:pt x="1" y="67"/>
                    </a:lnTo>
                    <a:lnTo>
                      <a:pt x="2" y="64"/>
                    </a:lnTo>
                    <a:lnTo>
                      <a:pt x="3" y="63"/>
                    </a:lnTo>
                    <a:lnTo>
                      <a:pt x="4" y="61"/>
                    </a:lnTo>
                    <a:lnTo>
                      <a:pt x="4" y="58"/>
                    </a:lnTo>
                    <a:lnTo>
                      <a:pt x="6" y="57"/>
                    </a:lnTo>
                    <a:lnTo>
                      <a:pt x="7" y="55"/>
                    </a:lnTo>
                    <a:lnTo>
                      <a:pt x="8" y="53"/>
                    </a:lnTo>
                    <a:lnTo>
                      <a:pt x="9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4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6" y="38"/>
                    </a:lnTo>
                    <a:lnTo>
                      <a:pt x="17" y="37"/>
                    </a:lnTo>
                    <a:lnTo>
                      <a:pt x="19" y="35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1" y="31"/>
                    </a:lnTo>
                    <a:lnTo>
                      <a:pt x="22" y="29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6" y="24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30" y="20"/>
                    </a:lnTo>
                    <a:lnTo>
                      <a:pt x="30" y="19"/>
                    </a:lnTo>
                    <a:lnTo>
                      <a:pt x="31" y="18"/>
                    </a:lnTo>
                    <a:lnTo>
                      <a:pt x="32" y="17"/>
                    </a:lnTo>
                    <a:lnTo>
                      <a:pt x="33" y="16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8" y="11"/>
                    </a:lnTo>
                    <a:lnTo>
                      <a:pt x="39" y="9"/>
                    </a:lnTo>
                    <a:lnTo>
                      <a:pt x="40" y="8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6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1"/>
                    </a:lnTo>
                    <a:lnTo>
                      <a:pt x="50" y="0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95" name="Freeform 183"/>
              <p:cNvSpPr>
                <a:spLocks/>
              </p:cNvSpPr>
              <p:nvPr/>
            </p:nvSpPr>
            <p:spPr bwMode="auto">
              <a:xfrm>
                <a:off x="4610" y="2256"/>
                <a:ext cx="49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" y="22"/>
                  </a:cxn>
                  <a:cxn ang="0">
                    <a:pos x="1" y="21"/>
                  </a:cxn>
                  <a:cxn ang="0">
                    <a:pos x="2" y="20"/>
                  </a:cxn>
                  <a:cxn ang="0">
                    <a:pos x="4" y="19"/>
                  </a:cxn>
                  <a:cxn ang="0">
                    <a:pos x="5" y="19"/>
                  </a:cxn>
                  <a:cxn ang="0">
                    <a:pos x="6" y="19"/>
                  </a:cxn>
                  <a:cxn ang="0">
                    <a:pos x="6" y="18"/>
                  </a:cxn>
                  <a:cxn ang="0">
                    <a:pos x="7" y="17"/>
                  </a:cxn>
                  <a:cxn ang="0">
                    <a:pos x="8" y="16"/>
                  </a:cxn>
                  <a:cxn ang="0">
                    <a:pos x="10" y="15"/>
                  </a:cxn>
                  <a:cxn ang="0">
                    <a:pos x="11" y="15"/>
                  </a:cxn>
                  <a:cxn ang="0">
                    <a:pos x="11" y="14"/>
                  </a:cxn>
                  <a:cxn ang="0">
                    <a:pos x="12" y="14"/>
                  </a:cxn>
                  <a:cxn ang="0">
                    <a:pos x="13" y="14"/>
                  </a:cxn>
                  <a:cxn ang="0">
                    <a:pos x="14" y="13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7" y="11"/>
                  </a:cxn>
                  <a:cxn ang="0">
                    <a:pos x="18" y="10"/>
                  </a:cxn>
                  <a:cxn ang="0">
                    <a:pos x="19" y="10"/>
                  </a:cxn>
                  <a:cxn ang="0">
                    <a:pos x="20" y="9"/>
                  </a:cxn>
                  <a:cxn ang="0">
                    <a:pos x="21" y="9"/>
                  </a:cxn>
                  <a:cxn ang="0">
                    <a:pos x="22" y="9"/>
                  </a:cxn>
                  <a:cxn ang="0">
                    <a:pos x="23" y="9"/>
                  </a:cxn>
                  <a:cxn ang="0">
                    <a:pos x="24" y="8"/>
                  </a:cxn>
                  <a:cxn ang="0">
                    <a:pos x="25" y="8"/>
                  </a:cxn>
                  <a:cxn ang="0">
                    <a:pos x="26" y="7"/>
                  </a:cxn>
                  <a:cxn ang="0">
                    <a:pos x="27" y="7"/>
                  </a:cxn>
                  <a:cxn ang="0">
                    <a:pos x="28" y="6"/>
                  </a:cxn>
                  <a:cxn ang="0">
                    <a:pos x="29" y="6"/>
                  </a:cxn>
                  <a:cxn ang="0">
                    <a:pos x="30" y="5"/>
                  </a:cxn>
                  <a:cxn ang="0">
                    <a:pos x="31" y="5"/>
                  </a:cxn>
                  <a:cxn ang="0">
                    <a:pos x="31" y="5"/>
                  </a:cxn>
                  <a:cxn ang="0">
                    <a:pos x="33" y="4"/>
                  </a:cxn>
                  <a:cxn ang="0">
                    <a:pos x="34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7" y="4"/>
                  </a:cxn>
                  <a:cxn ang="0">
                    <a:pos x="37" y="3"/>
                  </a:cxn>
                  <a:cxn ang="0">
                    <a:pos x="39" y="3"/>
                  </a:cxn>
                  <a:cxn ang="0">
                    <a:pos x="40" y="3"/>
                  </a:cxn>
                  <a:cxn ang="0">
                    <a:pos x="41" y="2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3" y="1"/>
                  </a:cxn>
                  <a:cxn ang="0">
                    <a:pos x="45" y="1"/>
                  </a:cxn>
                  <a:cxn ang="0">
                    <a:pos x="46" y="1"/>
                  </a:cxn>
                  <a:cxn ang="0">
                    <a:pos x="47" y="1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9" y="0"/>
                  </a:cxn>
                </a:cxnLst>
                <a:rect l="0" t="0" r="r" b="b"/>
                <a:pathLst>
                  <a:path w="49" h="23">
                    <a:moveTo>
                      <a:pt x="0" y="23"/>
                    </a:moveTo>
                    <a:lnTo>
                      <a:pt x="1" y="22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3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96" name="Freeform 184"/>
              <p:cNvSpPr>
                <a:spLocks/>
              </p:cNvSpPr>
              <p:nvPr/>
            </p:nvSpPr>
            <p:spPr bwMode="auto">
              <a:xfrm>
                <a:off x="4659" y="2251"/>
                <a:ext cx="5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5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3" y="2"/>
                  </a:cxn>
                  <a:cxn ang="0">
                    <a:pos x="24" y="2"/>
                  </a:cxn>
                  <a:cxn ang="0">
                    <a:pos x="24" y="1"/>
                  </a:cxn>
                  <a:cxn ang="0">
                    <a:pos x="26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29" y="1"/>
                  </a:cxn>
                  <a:cxn ang="0">
                    <a:pos x="29" y="1"/>
                  </a:cxn>
                  <a:cxn ang="0">
                    <a:pos x="30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5">
                    <a:moveTo>
                      <a:pt x="0" y="5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97" name="Freeform 185"/>
              <p:cNvSpPr>
                <a:spLocks/>
              </p:cNvSpPr>
              <p:nvPr/>
            </p:nvSpPr>
            <p:spPr bwMode="auto">
              <a:xfrm>
                <a:off x="4709" y="2250"/>
                <a:ext cx="5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98" name="Freeform 186"/>
              <p:cNvSpPr>
                <a:spLocks/>
              </p:cNvSpPr>
              <p:nvPr/>
            </p:nvSpPr>
            <p:spPr bwMode="auto">
              <a:xfrm>
                <a:off x="4759" y="2250"/>
                <a:ext cx="4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9" y="0"/>
                  </a:cxn>
                </a:cxnLst>
                <a:rect l="0" t="0" r="r" b="b"/>
                <a:pathLst>
                  <a:path w="49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</a:path>
                </a:pathLst>
              </a:custGeom>
              <a:noFill/>
              <a:ln w="17463" cap="flat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3499" name="Line 187"/>
            <p:cNvSpPr>
              <a:spLocks noChangeShapeType="1"/>
            </p:cNvSpPr>
            <p:nvPr/>
          </p:nvSpPr>
          <p:spPr bwMode="auto">
            <a:xfrm>
              <a:off x="4338" y="2668"/>
              <a:ext cx="125" cy="1"/>
            </a:xfrm>
            <a:prstGeom prst="line">
              <a:avLst/>
            </a:prstGeom>
            <a:noFill/>
            <a:ln w="17463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00" name="Line 188"/>
            <p:cNvSpPr>
              <a:spLocks noChangeShapeType="1"/>
            </p:cNvSpPr>
            <p:nvPr/>
          </p:nvSpPr>
          <p:spPr bwMode="auto">
            <a:xfrm>
              <a:off x="4317" y="2571"/>
              <a:ext cx="167" cy="1"/>
            </a:xfrm>
            <a:prstGeom prst="line">
              <a:avLst/>
            </a:prstGeom>
            <a:noFill/>
            <a:ln w="17463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01" name="Line 189"/>
            <p:cNvSpPr>
              <a:spLocks noChangeShapeType="1"/>
            </p:cNvSpPr>
            <p:nvPr/>
          </p:nvSpPr>
          <p:spPr bwMode="auto">
            <a:xfrm>
              <a:off x="4296" y="2487"/>
              <a:ext cx="209" cy="1"/>
            </a:xfrm>
            <a:prstGeom prst="line">
              <a:avLst/>
            </a:prstGeom>
            <a:noFill/>
            <a:ln w="17463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02" name="Line 190"/>
            <p:cNvSpPr>
              <a:spLocks noChangeShapeType="1"/>
            </p:cNvSpPr>
            <p:nvPr/>
          </p:nvSpPr>
          <p:spPr bwMode="auto">
            <a:xfrm>
              <a:off x="4275" y="2428"/>
              <a:ext cx="251" cy="1"/>
            </a:xfrm>
            <a:prstGeom prst="line">
              <a:avLst/>
            </a:prstGeom>
            <a:noFill/>
            <a:ln w="17463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03" name="Line 191"/>
            <p:cNvSpPr>
              <a:spLocks noChangeShapeType="1"/>
            </p:cNvSpPr>
            <p:nvPr/>
          </p:nvSpPr>
          <p:spPr bwMode="auto">
            <a:xfrm>
              <a:off x="4198" y="2285"/>
              <a:ext cx="415" cy="1"/>
            </a:xfrm>
            <a:prstGeom prst="line">
              <a:avLst/>
            </a:prstGeom>
            <a:noFill/>
            <a:ln w="17463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04" name="Line 192"/>
            <p:cNvSpPr>
              <a:spLocks noChangeShapeType="1"/>
            </p:cNvSpPr>
            <p:nvPr/>
          </p:nvSpPr>
          <p:spPr bwMode="auto">
            <a:xfrm>
              <a:off x="4236" y="2327"/>
              <a:ext cx="335" cy="1"/>
            </a:xfrm>
            <a:prstGeom prst="line">
              <a:avLst/>
            </a:prstGeom>
            <a:noFill/>
            <a:ln w="17463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05" name="Line 193"/>
            <p:cNvSpPr>
              <a:spLocks noChangeShapeType="1"/>
            </p:cNvSpPr>
            <p:nvPr/>
          </p:nvSpPr>
          <p:spPr bwMode="auto">
            <a:xfrm>
              <a:off x="4254" y="2372"/>
              <a:ext cx="293" cy="1"/>
            </a:xfrm>
            <a:prstGeom prst="line">
              <a:avLst/>
            </a:prstGeom>
            <a:noFill/>
            <a:ln w="17463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823" name="Group 194"/>
          <p:cNvGrpSpPr>
            <a:grpSpLocks/>
          </p:cNvGrpSpPr>
          <p:nvPr/>
        </p:nvGrpSpPr>
        <p:grpSpPr bwMode="auto">
          <a:xfrm>
            <a:off x="7894638" y="1816100"/>
            <a:ext cx="1366837" cy="863600"/>
            <a:chOff x="4724" y="1538"/>
            <a:chExt cx="795" cy="544"/>
          </a:xfrm>
        </p:grpSpPr>
        <p:grpSp>
          <p:nvGrpSpPr>
            <p:cNvPr id="12826" name="Group 195"/>
            <p:cNvGrpSpPr>
              <a:grpSpLocks/>
            </p:cNvGrpSpPr>
            <p:nvPr/>
          </p:nvGrpSpPr>
          <p:grpSpPr bwMode="auto">
            <a:xfrm>
              <a:off x="4724" y="1538"/>
              <a:ext cx="795" cy="544"/>
              <a:chOff x="4724" y="1538"/>
              <a:chExt cx="795" cy="544"/>
            </a:xfrm>
          </p:grpSpPr>
          <p:sp>
            <p:nvSpPr>
              <p:cNvPr id="13508" name="Freeform 196"/>
              <p:cNvSpPr>
                <a:spLocks/>
              </p:cNvSpPr>
              <p:nvPr/>
            </p:nvSpPr>
            <p:spPr bwMode="auto">
              <a:xfrm>
                <a:off x="4724" y="1538"/>
                <a:ext cx="5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50" y="0"/>
                  </a:cxn>
                  <a:cxn ang="0">
                    <a:pos x="51" y="0"/>
                  </a:cxn>
                </a:cxnLst>
                <a:rect l="0" t="0" r="r" b="b"/>
                <a:pathLst>
                  <a:path w="5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09" name="Freeform 197"/>
              <p:cNvSpPr>
                <a:spLocks/>
              </p:cNvSpPr>
              <p:nvPr/>
            </p:nvSpPr>
            <p:spPr bwMode="auto">
              <a:xfrm>
                <a:off x="4775" y="1538"/>
                <a:ext cx="4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3" y="1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6" y="1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29" y="2"/>
                  </a:cxn>
                  <a:cxn ang="0">
                    <a:pos x="30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35" y="2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7" y="2"/>
                  </a:cxn>
                  <a:cxn ang="0">
                    <a:pos x="38" y="2"/>
                  </a:cxn>
                  <a:cxn ang="0">
                    <a:pos x="40" y="2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6" y="3"/>
                  </a:cxn>
                  <a:cxn ang="0">
                    <a:pos x="46" y="3"/>
                  </a:cxn>
                  <a:cxn ang="0">
                    <a:pos x="47" y="3"/>
                  </a:cxn>
                  <a:cxn ang="0">
                    <a:pos x="48" y="3"/>
                  </a:cxn>
                  <a:cxn ang="0">
                    <a:pos x="49" y="3"/>
                  </a:cxn>
                </a:cxnLst>
                <a:rect l="0" t="0" r="r" b="b"/>
                <a:pathLst>
                  <a:path w="49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9" y="3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10" name="Freeform 198"/>
              <p:cNvSpPr>
                <a:spLocks/>
              </p:cNvSpPr>
              <p:nvPr/>
            </p:nvSpPr>
            <p:spPr bwMode="auto">
              <a:xfrm>
                <a:off x="4824" y="1541"/>
                <a:ext cx="5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7" y="1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9" y="2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3" y="2"/>
                  </a:cxn>
                  <a:cxn ang="0">
                    <a:pos x="23" y="3"/>
                  </a:cxn>
                  <a:cxn ang="0">
                    <a:pos x="24" y="3"/>
                  </a:cxn>
                  <a:cxn ang="0">
                    <a:pos x="25" y="3"/>
                  </a:cxn>
                  <a:cxn ang="0">
                    <a:pos x="27" y="3"/>
                  </a:cxn>
                  <a:cxn ang="0">
                    <a:pos x="28" y="3"/>
                  </a:cxn>
                  <a:cxn ang="0">
                    <a:pos x="28" y="4"/>
                  </a:cxn>
                  <a:cxn ang="0">
                    <a:pos x="29" y="4"/>
                  </a:cxn>
                  <a:cxn ang="0">
                    <a:pos x="30" y="4"/>
                  </a:cxn>
                  <a:cxn ang="0">
                    <a:pos x="31" y="4"/>
                  </a:cxn>
                  <a:cxn ang="0">
                    <a:pos x="33" y="4"/>
                  </a:cxn>
                  <a:cxn ang="0">
                    <a:pos x="33" y="5"/>
                  </a:cxn>
                  <a:cxn ang="0">
                    <a:pos x="34" y="5"/>
                  </a:cxn>
                  <a:cxn ang="0">
                    <a:pos x="35" y="5"/>
                  </a:cxn>
                  <a:cxn ang="0">
                    <a:pos x="36" y="5"/>
                  </a:cxn>
                  <a:cxn ang="0">
                    <a:pos x="37" y="6"/>
                  </a:cxn>
                  <a:cxn ang="0">
                    <a:pos x="38" y="6"/>
                  </a:cxn>
                  <a:cxn ang="0">
                    <a:pos x="39" y="6"/>
                  </a:cxn>
                  <a:cxn ang="0">
                    <a:pos x="40" y="6"/>
                  </a:cxn>
                  <a:cxn ang="0">
                    <a:pos x="41" y="6"/>
                  </a:cxn>
                  <a:cxn ang="0">
                    <a:pos x="42" y="6"/>
                  </a:cxn>
                  <a:cxn ang="0">
                    <a:pos x="43" y="7"/>
                  </a:cxn>
                  <a:cxn ang="0">
                    <a:pos x="44" y="7"/>
                  </a:cxn>
                  <a:cxn ang="0">
                    <a:pos x="45" y="7"/>
                  </a:cxn>
                  <a:cxn ang="0">
                    <a:pos x="46" y="8"/>
                  </a:cxn>
                  <a:cxn ang="0">
                    <a:pos x="47" y="8"/>
                  </a:cxn>
                  <a:cxn ang="0">
                    <a:pos x="48" y="8"/>
                  </a:cxn>
                  <a:cxn ang="0">
                    <a:pos x="48" y="9"/>
                  </a:cxn>
                  <a:cxn ang="0">
                    <a:pos x="50" y="9"/>
                  </a:cxn>
                </a:cxnLst>
                <a:rect l="0" t="0" r="r" b="b"/>
                <a:pathLst>
                  <a:path w="50" h="9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50" y="9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11" name="Freeform 199"/>
              <p:cNvSpPr>
                <a:spLocks/>
              </p:cNvSpPr>
              <p:nvPr/>
            </p:nvSpPr>
            <p:spPr bwMode="auto">
              <a:xfrm>
                <a:off x="4874" y="1550"/>
                <a:ext cx="50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5"/>
                  </a:cxn>
                  <a:cxn ang="0">
                    <a:pos x="11" y="5"/>
                  </a:cxn>
                  <a:cxn ang="0">
                    <a:pos x="13" y="6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5" y="7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9" y="10"/>
                  </a:cxn>
                  <a:cxn ang="0">
                    <a:pos x="20" y="11"/>
                  </a:cxn>
                  <a:cxn ang="0">
                    <a:pos x="21" y="11"/>
                  </a:cxn>
                  <a:cxn ang="0">
                    <a:pos x="22" y="12"/>
                  </a:cxn>
                  <a:cxn ang="0">
                    <a:pos x="23" y="12"/>
                  </a:cxn>
                  <a:cxn ang="0">
                    <a:pos x="24" y="13"/>
                  </a:cxn>
                  <a:cxn ang="0">
                    <a:pos x="25" y="14"/>
                  </a:cxn>
                  <a:cxn ang="0">
                    <a:pos x="26" y="15"/>
                  </a:cxn>
                  <a:cxn ang="0">
                    <a:pos x="27" y="16"/>
                  </a:cxn>
                  <a:cxn ang="0">
                    <a:pos x="28" y="16"/>
                  </a:cxn>
                  <a:cxn ang="0">
                    <a:pos x="29" y="17"/>
                  </a:cxn>
                  <a:cxn ang="0">
                    <a:pos x="30" y="17"/>
                  </a:cxn>
                  <a:cxn ang="0">
                    <a:pos x="31" y="18"/>
                  </a:cxn>
                  <a:cxn ang="0">
                    <a:pos x="32" y="19"/>
                  </a:cxn>
                  <a:cxn ang="0">
                    <a:pos x="33" y="20"/>
                  </a:cxn>
                  <a:cxn ang="0">
                    <a:pos x="34" y="21"/>
                  </a:cxn>
                  <a:cxn ang="0">
                    <a:pos x="35" y="22"/>
                  </a:cxn>
                  <a:cxn ang="0">
                    <a:pos x="36" y="23"/>
                  </a:cxn>
                  <a:cxn ang="0">
                    <a:pos x="37" y="24"/>
                  </a:cxn>
                  <a:cxn ang="0">
                    <a:pos x="38" y="25"/>
                  </a:cxn>
                  <a:cxn ang="0">
                    <a:pos x="39" y="26"/>
                  </a:cxn>
                  <a:cxn ang="0">
                    <a:pos x="39" y="27"/>
                  </a:cxn>
                  <a:cxn ang="0">
                    <a:pos x="41" y="28"/>
                  </a:cxn>
                  <a:cxn ang="0">
                    <a:pos x="42" y="29"/>
                  </a:cxn>
                  <a:cxn ang="0">
                    <a:pos x="43" y="30"/>
                  </a:cxn>
                  <a:cxn ang="0">
                    <a:pos x="44" y="31"/>
                  </a:cxn>
                  <a:cxn ang="0">
                    <a:pos x="45" y="32"/>
                  </a:cxn>
                  <a:cxn ang="0">
                    <a:pos x="45" y="33"/>
                  </a:cxn>
                  <a:cxn ang="0">
                    <a:pos x="46" y="35"/>
                  </a:cxn>
                  <a:cxn ang="0">
                    <a:pos x="48" y="36"/>
                  </a:cxn>
                  <a:cxn ang="0">
                    <a:pos x="49" y="37"/>
                  </a:cxn>
                  <a:cxn ang="0">
                    <a:pos x="50" y="38"/>
                  </a:cxn>
                </a:cxnLst>
                <a:rect l="0" t="0" r="r" b="b"/>
                <a:pathLst>
                  <a:path w="50" h="38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4" y="13"/>
                    </a:lnTo>
                    <a:lnTo>
                      <a:pt x="25" y="14"/>
                    </a:lnTo>
                    <a:lnTo>
                      <a:pt x="26" y="15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8"/>
                    </a:lnTo>
                    <a:lnTo>
                      <a:pt x="32" y="19"/>
                    </a:lnTo>
                    <a:lnTo>
                      <a:pt x="33" y="20"/>
                    </a:lnTo>
                    <a:lnTo>
                      <a:pt x="34" y="21"/>
                    </a:lnTo>
                    <a:lnTo>
                      <a:pt x="35" y="22"/>
                    </a:lnTo>
                    <a:lnTo>
                      <a:pt x="36" y="23"/>
                    </a:lnTo>
                    <a:lnTo>
                      <a:pt x="37" y="24"/>
                    </a:lnTo>
                    <a:lnTo>
                      <a:pt x="38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41" y="28"/>
                    </a:lnTo>
                    <a:lnTo>
                      <a:pt x="42" y="29"/>
                    </a:lnTo>
                    <a:lnTo>
                      <a:pt x="43" y="30"/>
                    </a:lnTo>
                    <a:lnTo>
                      <a:pt x="44" y="31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6" y="35"/>
                    </a:lnTo>
                    <a:lnTo>
                      <a:pt x="48" y="36"/>
                    </a:lnTo>
                    <a:lnTo>
                      <a:pt x="49" y="37"/>
                    </a:lnTo>
                    <a:lnTo>
                      <a:pt x="50" y="38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12" name="Freeform 200"/>
              <p:cNvSpPr>
                <a:spLocks/>
              </p:cNvSpPr>
              <p:nvPr/>
            </p:nvSpPr>
            <p:spPr bwMode="auto">
              <a:xfrm>
                <a:off x="4924" y="1588"/>
                <a:ext cx="49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6" y="10"/>
                  </a:cxn>
                  <a:cxn ang="0">
                    <a:pos x="7" y="10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0" y="15"/>
                  </a:cxn>
                  <a:cxn ang="0">
                    <a:pos x="11" y="16"/>
                  </a:cxn>
                  <a:cxn ang="0">
                    <a:pos x="12" y="18"/>
                  </a:cxn>
                  <a:cxn ang="0">
                    <a:pos x="13" y="20"/>
                  </a:cxn>
                  <a:cxn ang="0">
                    <a:pos x="14" y="21"/>
                  </a:cxn>
                  <a:cxn ang="0">
                    <a:pos x="15" y="23"/>
                  </a:cxn>
                  <a:cxn ang="0">
                    <a:pos x="16" y="25"/>
                  </a:cxn>
                  <a:cxn ang="0">
                    <a:pos x="17" y="26"/>
                  </a:cxn>
                  <a:cxn ang="0">
                    <a:pos x="18" y="28"/>
                  </a:cxn>
                  <a:cxn ang="0">
                    <a:pos x="19" y="30"/>
                  </a:cxn>
                  <a:cxn ang="0">
                    <a:pos x="20" y="31"/>
                  </a:cxn>
                  <a:cxn ang="0">
                    <a:pos x="21" y="33"/>
                  </a:cxn>
                  <a:cxn ang="0">
                    <a:pos x="22" y="35"/>
                  </a:cxn>
                  <a:cxn ang="0">
                    <a:pos x="23" y="37"/>
                  </a:cxn>
                  <a:cxn ang="0">
                    <a:pos x="24" y="39"/>
                  </a:cxn>
                  <a:cxn ang="0">
                    <a:pos x="25" y="41"/>
                  </a:cxn>
                  <a:cxn ang="0">
                    <a:pos x="25" y="43"/>
                  </a:cxn>
                  <a:cxn ang="0">
                    <a:pos x="27" y="45"/>
                  </a:cxn>
                  <a:cxn ang="0">
                    <a:pos x="28" y="46"/>
                  </a:cxn>
                  <a:cxn ang="0">
                    <a:pos x="29" y="49"/>
                  </a:cxn>
                  <a:cxn ang="0">
                    <a:pos x="30" y="51"/>
                  </a:cxn>
                  <a:cxn ang="0">
                    <a:pos x="31" y="53"/>
                  </a:cxn>
                  <a:cxn ang="0">
                    <a:pos x="31" y="55"/>
                  </a:cxn>
                  <a:cxn ang="0">
                    <a:pos x="33" y="57"/>
                  </a:cxn>
                  <a:cxn ang="0">
                    <a:pos x="34" y="60"/>
                  </a:cxn>
                  <a:cxn ang="0">
                    <a:pos x="35" y="61"/>
                  </a:cxn>
                  <a:cxn ang="0">
                    <a:pos x="36" y="64"/>
                  </a:cxn>
                  <a:cxn ang="0">
                    <a:pos x="36" y="66"/>
                  </a:cxn>
                  <a:cxn ang="0">
                    <a:pos x="37" y="68"/>
                  </a:cxn>
                  <a:cxn ang="0">
                    <a:pos x="39" y="71"/>
                  </a:cxn>
                  <a:cxn ang="0">
                    <a:pos x="40" y="73"/>
                  </a:cxn>
                  <a:cxn ang="0">
                    <a:pos x="41" y="76"/>
                  </a:cxn>
                  <a:cxn ang="0">
                    <a:pos x="41" y="78"/>
                  </a:cxn>
                  <a:cxn ang="0">
                    <a:pos x="42" y="81"/>
                  </a:cxn>
                  <a:cxn ang="0">
                    <a:pos x="43" y="83"/>
                  </a:cxn>
                  <a:cxn ang="0">
                    <a:pos x="45" y="86"/>
                  </a:cxn>
                  <a:cxn ang="0">
                    <a:pos x="46" y="88"/>
                  </a:cxn>
                  <a:cxn ang="0">
                    <a:pos x="46" y="91"/>
                  </a:cxn>
                  <a:cxn ang="0">
                    <a:pos x="47" y="93"/>
                  </a:cxn>
                  <a:cxn ang="0">
                    <a:pos x="48" y="96"/>
                  </a:cxn>
                  <a:cxn ang="0">
                    <a:pos x="49" y="99"/>
                  </a:cxn>
                </a:cxnLst>
                <a:rect l="0" t="0" r="r" b="b"/>
                <a:pathLst>
                  <a:path w="49" h="99">
                    <a:moveTo>
                      <a:pt x="0" y="0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2" y="18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5" y="23"/>
                    </a:lnTo>
                    <a:lnTo>
                      <a:pt x="16" y="25"/>
                    </a:lnTo>
                    <a:lnTo>
                      <a:pt x="17" y="26"/>
                    </a:lnTo>
                    <a:lnTo>
                      <a:pt x="18" y="28"/>
                    </a:lnTo>
                    <a:lnTo>
                      <a:pt x="19" y="30"/>
                    </a:lnTo>
                    <a:lnTo>
                      <a:pt x="20" y="31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4" y="39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7" y="45"/>
                    </a:lnTo>
                    <a:lnTo>
                      <a:pt x="28" y="46"/>
                    </a:lnTo>
                    <a:lnTo>
                      <a:pt x="29" y="49"/>
                    </a:lnTo>
                    <a:lnTo>
                      <a:pt x="30" y="51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3" y="57"/>
                    </a:lnTo>
                    <a:lnTo>
                      <a:pt x="34" y="60"/>
                    </a:lnTo>
                    <a:lnTo>
                      <a:pt x="35" y="61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9" y="71"/>
                    </a:lnTo>
                    <a:lnTo>
                      <a:pt x="40" y="73"/>
                    </a:lnTo>
                    <a:lnTo>
                      <a:pt x="41" y="76"/>
                    </a:lnTo>
                    <a:lnTo>
                      <a:pt x="41" y="78"/>
                    </a:lnTo>
                    <a:lnTo>
                      <a:pt x="42" y="81"/>
                    </a:lnTo>
                    <a:lnTo>
                      <a:pt x="43" y="83"/>
                    </a:lnTo>
                    <a:lnTo>
                      <a:pt x="45" y="86"/>
                    </a:lnTo>
                    <a:lnTo>
                      <a:pt x="46" y="88"/>
                    </a:lnTo>
                    <a:lnTo>
                      <a:pt x="46" y="91"/>
                    </a:lnTo>
                    <a:lnTo>
                      <a:pt x="47" y="93"/>
                    </a:lnTo>
                    <a:lnTo>
                      <a:pt x="48" y="96"/>
                    </a:lnTo>
                    <a:lnTo>
                      <a:pt x="49" y="99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13" name="Freeform 201"/>
              <p:cNvSpPr>
                <a:spLocks/>
              </p:cNvSpPr>
              <p:nvPr/>
            </p:nvSpPr>
            <p:spPr bwMode="auto">
              <a:xfrm>
                <a:off x="4973" y="1687"/>
                <a:ext cx="50" cy="1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3" y="8"/>
                  </a:cxn>
                  <a:cxn ang="0">
                    <a:pos x="4" y="11"/>
                  </a:cxn>
                  <a:cxn ang="0">
                    <a:pos x="5" y="13"/>
                  </a:cxn>
                  <a:cxn ang="0">
                    <a:pos x="6" y="17"/>
                  </a:cxn>
                  <a:cxn ang="0">
                    <a:pos x="7" y="19"/>
                  </a:cxn>
                  <a:cxn ang="0">
                    <a:pos x="8" y="23"/>
                  </a:cxn>
                  <a:cxn ang="0">
                    <a:pos x="9" y="25"/>
                  </a:cxn>
                  <a:cxn ang="0">
                    <a:pos x="10" y="29"/>
                  </a:cxn>
                  <a:cxn ang="0">
                    <a:pos x="11" y="31"/>
                  </a:cxn>
                  <a:cxn ang="0">
                    <a:pos x="12" y="34"/>
                  </a:cxn>
                  <a:cxn ang="0">
                    <a:pos x="12" y="38"/>
                  </a:cxn>
                  <a:cxn ang="0">
                    <a:pos x="14" y="40"/>
                  </a:cxn>
                  <a:cxn ang="0">
                    <a:pos x="15" y="44"/>
                  </a:cxn>
                  <a:cxn ang="0">
                    <a:pos x="16" y="47"/>
                  </a:cxn>
                  <a:cxn ang="0">
                    <a:pos x="17" y="50"/>
                  </a:cxn>
                  <a:cxn ang="0">
                    <a:pos x="17" y="53"/>
                  </a:cxn>
                  <a:cxn ang="0">
                    <a:pos x="18" y="56"/>
                  </a:cxn>
                  <a:cxn ang="0">
                    <a:pos x="20" y="60"/>
                  </a:cxn>
                  <a:cxn ang="0">
                    <a:pos x="21" y="63"/>
                  </a:cxn>
                  <a:cxn ang="0">
                    <a:pos x="22" y="66"/>
                  </a:cxn>
                  <a:cxn ang="0">
                    <a:pos x="23" y="70"/>
                  </a:cxn>
                  <a:cxn ang="0">
                    <a:pos x="23" y="73"/>
                  </a:cxn>
                  <a:cxn ang="0">
                    <a:pos x="24" y="76"/>
                  </a:cxn>
                  <a:cxn ang="0">
                    <a:pos x="26" y="80"/>
                  </a:cxn>
                  <a:cxn ang="0">
                    <a:pos x="27" y="83"/>
                  </a:cxn>
                  <a:cxn ang="0">
                    <a:pos x="28" y="86"/>
                  </a:cxn>
                  <a:cxn ang="0">
                    <a:pos x="28" y="90"/>
                  </a:cxn>
                  <a:cxn ang="0">
                    <a:pos x="29" y="93"/>
                  </a:cxn>
                  <a:cxn ang="0">
                    <a:pos x="30" y="97"/>
                  </a:cxn>
                  <a:cxn ang="0">
                    <a:pos x="32" y="101"/>
                  </a:cxn>
                  <a:cxn ang="0">
                    <a:pos x="33" y="104"/>
                  </a:cxn>
                  <a:cxn ang="0">
                    <a:pos x="33" y="107"/>
                  </a:cxn>
                  <a:cxn ang="0">
                    <a:pos x="34" y="111"/>
                  </a:cxn>
                  <a:cxn ang="0">
                    <a:pos x="35" y="115"/>
                  </a:cxn>
                  <a:cxn ang="0">
                    <a:pos x="36" y="118"/>
                  </a:cxn>
                  <a:cxn ang="0">
                    <a:pos x="38" y="121"/>
                  </a:cxn>
                  <a:cxn ang="0">
                    <a:pos x="38" y="126"/>
                  </a:cxn>
                  <a:cxn ang="0">
                    <a:pos x="39" y="129"/>
                  </a:cxn>
                  <a:cxn ang="0">
                    <a:pos x="40" y="132"/>
                  </a:cxn>
                  <a:cxn ang="0">
                    <a:pos x="41" y="137"/>
                  </a:cxn>
                  <a:cxn ang="0">
                    <a:pos x="42" y="140"/>
                  </a:cxn>
                  <a:cxn ang="0">
                    <a:pos x="43" y="144"/>
                  </a:cxn>
                  <a:cxn ang="0">
                    <a:pos x="44" y="147"/>
                  </a:cxn>
                  <a:cxn ang="0">
                    <a:pos x="45" y="151"/>
                  </a:cxn>
                  <a:cxn ang="0">
                    <a:pos x="46" y="155"/>
                  </a:cxn>
                  <a:cxn ang="0">
                    <a:pos x="47" y="158"/>
                  </a:cxn>
                  <a:cxn ang="0">
                    <a:pos x="48" y="162"/>
                  </a:cxn>
                  <a:cxn ang="0">
                    <a:pos x="49" y="166"/>
                  </a:cxn>
                  <a:cxn ang="0">
                    <a:pos x="50" y="170"/>
                  </a:cxn>
                </a:cxnLst>
                <a:rect l="0" t="0" r="r" b="b"/>
                <a:pathLst>
                  <a:path w="50" h="170">
                    <a:moveTo>
                      <a:pt x="0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6" y="17"/>
                    </a:lnTo>
                    <a:lnTo>
                      <a:pt x="7" y="19"/>
                    </a:lnTo>
                    <a:lnTo>
                      <a:pt x="8" y="23"/>
                    </a:lnTo>
                    <a:lnTo>
                      <a:pt x="9" y="25"/>
                    </a:lnTo>
                    <a:lnTo>
                      <a:pt x="10" y="29"/>
                    </a:lnTo>
                    <a:lnTo>
                      <a:pt x="11" y="31"/>
                    </a:lnTo>
                    <a:lnTo>
                      <a:pt x="12" y="34"/>
                    </a:lnTo>
                    <a:lnTo>
                      <a:pt x="12" y="38"/>
                    </a:lnTo>
                    <a:lnTo>
                      <a:pt x="14" y="40"/>
                    </a:lnTo>
                    <a:lnTo>
                      <a:pt x="15" y="44"/>
                    </a:lnTo>
                    <a:lnTo>
                      <a:pt x="16" y="47"/>
                    </a:lnTo>
                    <a:lnTo>
                      <a:pt x="17" y="50"/>
                    </a:lnTo>
                    <a:lnTo>
                      <a:pt x="17" y="53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1" y="63"/>
                    </a:lnTo>
                    <a:lnTo>
                      <a:pt x="22" y="66"/>
                    </a:lnTo>
                    <a:lnTo>
                      <a:pt x="23" y="70"/>
                    </a:lnTo>
                    <a:lnTo>
                      <a:pt x="23" y="73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7" y="83"/>
                    </a:lnTo>
                    <a:lnTo>
                      <a:pt x="28" y="86"/>
                    </a:lnTo>
                    <a:lnTo>
                      <a:pt x="28" y="90"/>
                    </a:lnTo>
                    <a:lnTo>
                      <a:pt x="29" y="93"/>
                    </a:lnTo>
                    <a:lnTo>
                      <a:pt x="30" y="97"/>
                    </a:lnTo>
                    <a:lnTo>
                      <a:pt x="32" y="101"/>
                    </a:lnTo>
                    <a:lnTo>
                      <a:pt x="33" y="104"/>
                    </a:lnTo>
                    <a:lnTo>
                      <a:pt x="33" y="107"/>
                    </a:lnTo>
                    <a:lnTo>
                      <a:pt x="34" y="111"/>
                    </a:lnTo>
                    <a:lnTo>
                      <a:pt x="35" y="115"/>
                    </a:lnTo>
                    <a:lnTo>
                      <a:pt x="36" y="118"/>
                    </a:lnTo>
                    <a:lnTo>
                      <a:pt x="38" y="121"/>
                    </a:lnTo>
                    <a:lnTo>
                      <a:pt x="38" y="126"/>
                    </a:lnTo>
                    <a:lnTo>
                      <a:pt x="39" y="129"/>
                    </a:lnTo>
                    <a:lnTo>
                      <a:pt x="40" y="132"/>
                    </a:lnTo>
                    <a:lnTo>
                      <a:pt x="41" y="137"/>
                    </a:lnTo>
                    <a:lnTo>
                      <a:pt x="42" y="140"/>
                    </a:lnTo>
                    <a:lnTo>
                      <a:pt x="43" y="144"/>
                    </a:lnTo>
                    <a:lnTo>
                      <a:pt x="44" y="147"/>
                    </a:lnTo>
                    <a:lnTo>
                      <a:pt x="45" y="151"/>
                    </a:lnTo>
                    <a:lnTo>
                      <a:pt x="46" y="155"/>
                    </a:lnTo>
                    <a:lnTo>
                      <a:pt x="47" y="158"/>
                    </a:lnTo>
                    <a:lnTo>
                      <a:pt x="48" y="162"/>
                    </a:lnTo>
                    <a:lnTo>
                      <a:pt x="49" y="166"/>
                    </a:lnTo>
                    <a:lnTo>
                      <a:pt x="50" y="170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14" name="Freeform 202"/>
              <p:cNvSpPr>
                <a:spLocks/>
              </p:cNvSpPr>
              <p:nvPr/>
            </p:nvSpPr>
            <p:spPr bwMode="auto">
              <a:xfrm>
                <a:off x="5023" y="1857"/>
                <a:ext cx="50" cy="1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2" y="8"/>
                  </a:cxn>
                  <a:cxn ang="0">
                    <a:pos x="3" y="11"/>
                  </a:cxn>
                  <a:cxn ang="0">
                    <a:pos x="3" y="14"/>
                  </a:cxn>
                  <a:cxn ang="0">
                    <a:pos x="5" y="18"/>
                  </a:cxn>
                  <a:cxn ang="0">
                    <a:pos x="6" y="22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9" y="33"/>
                  </a:cxn>
                  <a:cxn ang="0">
                    <a:pos x="9" y="37"/>
                  </a:cxn>
                  <a:cxn ang="0">
                    <a:pos x="11" y="40"/>
                  </a:cxn>
                  <a:cxn ang="0">
                    <a:pos x="12" y="44"/>
                  </a:cxn>
                  <a:cxn ang="0">
                    <a:pos x="13" y="48"/>
                  </a:cxn>
                  <a:cxn ang="0">
                    <a:pos x="14" y="52"/>
                  </a:cxn>
                  <a:cxn ang="0">
                    <a:pos x="14" y="55"/>
                  </a:cxn>
                  <a:cxn ang="0">
                    <a:pos x="15" y="59"/>
                  </a:cxn>
                  <a:cxn ang="0">
                    <a:pos x="17" y="63"/>
                  </a:cxn>
                  <a:cxn ang="0">
                    <a:pos x="18" y="66"/>
                  </a:cxn>
                  <a:cxn ang="0">
                    <a:pos x="19" y="69"/>
                  </a:cxn>
                  <a:cxn ang="0">
                    <a:pos x="19" y="74"/>
                  </a:cxn>
                  <a:cxn ang="0">
                    <a:pos x="20" y="77"/>
                  </a:cxn>
                  <a:cxn ang="0">
                    <a:pos x="21" y="80"/>
                  </a:cxn>
                  <a:cxn ang="0">
                    <a:pos x="22" y="84"/>
                  </a:cxn>
                  <a:cxn ang="0">
                    <a:pos x="24" y="88"/>
                  </a:cxn>
                  <a:cxn ang="0">
                    <a:pos x="24" y="91"/>
                  </a:cxn>
                  <a:cxn ang="0">
                    <a:pos x="25" y="95"/>
                  </a:cxn>
                  <a:cxn ang="0">
                    <a:pos x="26" y="98"/>
                  </a:cxn>
                  <a:cxn ang="0">
                    <a:pos x="27" y="101"/>
                  </a:cxn>
                  <a:cxn ang="0">
                    <a:pos x="28" y="105"/>
                  </a:cxn>
                  <a:cxn ang="0">
                    <a:pos x="29" y="108"/>
                  </a:cxn>
                  <a:cxn ang="0">
                    <a:pos x="30" y="111"/>
                  </a:cxn>
                  <a:cxn ang="0">
                    <a:pos x="31" y="115"/>
                  </a:cxn>
                  <a:cxn ang="0">
                    <a:pos x="32" y="118"/>
                  </a:cxn>
                  <a:cxn ang="0">
                    <a:pos x="33" y="121"/>
                  </a:cxn>
                  <a:cxn ang="0">
                    <a:pos x="34" y="125"/>
                  </a:cxn>
                  <a:cxn ang="0">
                    <a:pos x="35" y="127"/>
                  </a:cxn>
                  <a:cxn ang="0">
                    <a:pos x="36" y="131"/>
                  </a:cxn>
                  <a:cxn ang="0">
                    <a:pos x="37" y="134"/>
                  </a:cxn>
                  <a:cxn ang="0">
                    <a:pos x="38" y="137"/>
                  </a:cxn>
                  <a:cxn ang="0">
                    <a:pos x="39" y="140"/>
                  </a:cxn>
                  <a:cxn ang="0">
                    <a:pos x="39" y="143"/>
                  </a:cxn>
                  <a:cxn ang="0">
                    <a:pos x="41" y="146"/>
                  </a:cxn>
                  <a:cxn ang="0">
                    <a:pos x="42" y="149"/>
                  </a:cxn>
                  <a:cxn ang="0">
                    <a:pos x="43" y="151"/>
                  </a:cxn>
                  <a:cxn ang="0">
                    <a:pos x="44" y="155"/>
                  </a:cxn>
                  <a:cxn ang="0">
                    <a:pos x="44" y="157"/>
                  </a:cxn>
                  <a:cxn ang="0">
                    <a:pos x="45" y="160"/>
                  </a:cxn>
                  <a:cxn ang="0">
                    <a:pos x="47" y="163"/>
                  </a:cxn>
                  <a:cxn ang="0">
                    <a:pos x="48" y="166"/>
                  </a:cxn>
                  <a:cxn ang="0">
                    <a:pos x="49" y="168"/>
                  </a:cxn>
                  <a:cxn ang="0">
                    <a:pos x="50" y="171"/>
                  </a:cxn>
                </a:cxnLst>
                <a:rect l="0" t="0" r="r" b="b"/>
                <a:pathLst>
                  <a:path w="50" h="171">
                    <a:moveTo>
                      <a:pt x="0" y="0"/>
                    </a:moveTo>
                    <a:lnTo>
                      <a:pt x="1" y="3"/>
                    </a:lnTo>
                    <a:lnTo>
                      <a:pt x="2" y="8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5" y="18"/>
                    </a:lnTo>
                    <a:lnTo>
                      <a:pt x="6" y="22"/>
                    </a:lnTo>
                    <a:lnTo>
                      <a:pt x="7" y="26"/>
                    </a:lnTo>
                    <a:lnTo>
                      <a:pt x="8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11" y="40"/>
                    </a:lnTo>
                    <a:lnTo>
                      <a:pt x="12" y="44"/>
                    </a:lnTo>
                    <a:lnTo>
                      <a:pt x="13" y="48"/>
                    </a:lnTo>
                    <a:lnTo>
                      <a:pt x="14" y="52"/>
                    </a:lnTo>
                    <a:lnTo>
                      <a:pt x="14" y="55"/>
                    </a:lnTo>
                    <a:lnTo>
                      <a:pt x="15" y="59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9" y="74"/>
                    </a:lnTo>
                    <a:lnTo>
                      <a:pt x="20" y="77"/>
                    </a:lnTo>
                    <a:lnTo>
                      <a:pt x="21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4" y="91"/>
                    </a:lnTo>
                    <a:lnTo>
                      <a:pt x="25" y="95"/>
                    </a:lnTo>
                    <a:lnTo>
                      <a:pt x="26" y="98"/>
                    </a:lnTo>
                    <a:lnTo>
                      <a:pt x="27" y="101"/>
                    </a:lnTo>
                    <a:lnTo>
                      <a:pt x="28" y="105"/>
                    </a:lnTo>
                    <a:lnTo>
                      <a:pt x="29" y="108"/>
                    </a:lnTo>
                    <a:lnTo>
                      <a:pt x="30" y="111"/>
                    </a:lnTo>
                    <a:lnTo>
                      <a:pt x="31" y="115"/>
                    </a:lnTo>
                    <a:lnTo>
                      <a:pt x="32" y="118"/>
                    </a:lnTo>
                    <a:lnTo>
                      <a:pt x="33" y="121"/>
                    </a:lnTo>
                    <a:lnTo>
                      <a:pt x="34" y="125"/>
                    </a:lnTo>
                    <a:lnTo>
                      <a:pt x="35" y="127"/>
                    </a:lnTo>
                    <a:lnTo>
                      <a:pt x="36" y="131"/>
                    </a:lnTo>
                    <a:lnTo>
                      <a:pt x="37" y="134"/>
                    </a:lnTo>
                    <a:lnTo>
                      <a:pt x="38" y="137"/>
                    </a:lnTo>
                    <a:lnTo>
                      <a:pt x="39" y="140"/>
                    </a:lnTo>
                    <a:lnTo>
                      <a:pt x="39" y="143"/>
                    </a:lnTo>
                    <a:lnTo>
                      <a:pt x="41" y="146"/>
                    </a:lnTo>
                    <a:lnTo>
                      <a:pt x="42" y="149"/>
                    </a:lnTo>
                    <a:lnTo>
                      <a:pt x="43" y="151"/>
                    </a:lnTo>
                    <a:lnTo>
                      <a:pt x="44" y="155"/>
                    </a:lnTo>
                    <a:lnTo>
                      <a:pt x="44" y="157"/>
                    </a:lnTo>
                    <a:lnTo>
                      <a:pt x="45" y="160"/>
                    </a:lnTo>
                    <a:lnTo>
                      <a:pt x="47" y="163"/>
                    </a:lnTo>
                    <a:lnTo>
                      <a:pt x="48" y="166"/>
                    </a:lnTo>
                    <a:lnTo>
                      <a:pt x="49" y="168"/>
                    </a:lnTo>
                    <a:lnTo>
                      <a:pt x="50" y="171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15" name="Freeform 203"/>
              <p:cNvSpPr>
                <a:spLocks/>
              </p:cNvSpPr>
              <p:nvPr/>
            </p:nvSpPr>
            <p:spPr bwMode="auto">
              <a:xfrm>
                <a:off x="5073" y="2028"/>
                <a:ext cx="49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3" y="7"/>
                  </a:cxn>
                  <a:cxn ang="0">
                    <a:pos x="4" y="10"/>
                  </a:cxn>
                  <a:cxn ang="0">
                    <a:pos x="5" y="11"/>
                  </a:cxn>
                  <a:cxn ang="0">
                    <a:pos x="5" y="14"/>
                  </a:cxn>
                  <a:cxn ang="0">
                    <a:pos x="6" y="16"/>
                  </a:cxn>
                  <a:cxn ang="0">
                    <a:pos x="7" y="18"/>
                  </a:cxn>
                  <a:cxn ang="0">
                    <a:pos x="9" y="21"/>
                  </a:cxn>
                  <a:cxn ang="0">
                    <a:pos x="10" y="22"/>
                  </a:cxn>
                  <a:cxn ang="0">
                    <a:pos x="10" y="25"/>
                  </a:cxn>
                  <a:cxn ang="0">
                    <a:pos x="11" y="27"/>
                  </a:cxn>
                  <a:cxn ang="0">
                    <a:pos x="12" y="28"/>
                  </a:cxn>
                  <a:cxn ang="0">
                    <a:pos x="13" y="30"/>
                  </a:cxn>
                  <a:cxn ang="0">
                    <a:pos x="15" y="32"/>
                  </a:cxn>
                  <a:cxn ang="0">
                    <a:pos x="15" y="34"/>
                  </a:cxn>
                  <a:cxn ang="0">
                    <a:pos x="16" y="36"/>
                  </a:cxn>
                  <a:cxn ang="0">
                    <a:pos x="17" y="37"/>
                  </a:cxn>
                  <a:cxn ang="0">
                    <a:pos x="18" y="38"/>
                  </a:cxn>
                  <a:cxn ang="0">
                    <a:pos x="19" y="40"/>
                  </a:cxn>
                  <a:cxn ang="0">
                    <a:pos x="20" y="42"/>
                  </a:cxn>
                  <a:cxn ang="0">
                    <a:pos x="21" y="42"/>
                  </a:cxn>
                  <a:cxn ang="0">
                    <a:pos x="22" y="44"/>
                  </a:cxn>
                  <a:cxn ang="0">
                    <a:pos x="23" y="45"/>
                  </a:cxn>
                  <a:cxn ang="0">
                    <a:pos x="24" y="46"/>
                  </a:cxn>
                  <a:cxn ang="0">
                    <a:pos x="25" y="47"/>
                  </a:cxn>
                  <a:cxn ang="0">
                    <a:pos x="26" y="48"/>
                  </a:cxn>
                  <a:cxn ang="0">
                    <a:pos x="27" y="49"/>
                  </a:cxn>
                  <a:cxn ang="0">
                    <a:pos x="28" y="50"/>
                  </a:cxn>
                  <a:cxn ang="0">
                    <a:pos x="29" y="51"/>
                  </a:cxn>
                  <a:cxn ang="0">
                    <a:pos x="30" y="52"/>
                  </a:cxn>
                  <a:cxn ang="0">
                    <a:pos x="30" y="52"/>
                  </a:cxn>
                  <a:cxn ang="0">
                    <a:pos x="32" y="52"/>
                  </a:cxn>
                  <a:cxn ang="0">
                    <a:pos x="33" y="53"/>
                  </a:cxn>
                  <a:cxn ang="0">
                    <a:pos x="34" y="53"/>
                  </a:cxn>
                  <a:cxn ang="0">
                    <a:pos x="35" y="54"/>
                  </a:cxn>
                  <a:cxn ang="0">
                    <a:pos x="36" y="54"/>
                  </a:cxn>
                  <a:cxn ang="0">
                    <a:pos x="36" y="54"/>
                  </a:cxn>
                  <a:cxn ang="0">
                    <a:pos x="38" y="54"/>
                  </a:cxn>
                  <a:cxn ang="0">
                    <a:pos x="39" y="54"/>
                  </a:cxn>
                  <a:cxn ang="0">
                    <a:pos x="40" y="54"/>
                  </a:cxn>
                  <a:cxn ang="0">
                    <a:pos x="41" y="54"/>
                  </a:cxn>
                  <a:cxn ang="0">
                    <a:pos x="41" y="54"/>
                  </a:cxn>
                  <a:cxn ang="0">
                    <a:pos x="42" y="54"/>
                  </a:cxn>
                  <a:cxn ang="0">
                    <a:pos x="44" y="54"/>
                  </a:cxn>
                  <a:cxn ang="0">
                    <a:pos x="45" y="53"/>
                  </a:cxn>
                  <a:cxn ang="0">
                    <a:pos x="46" y="53"/>
                  </a:cxn>
                  <a:cxn ang="0">
                    <a:pos x="46" y="52"/>
                  </a:cxn>
                  <a:cxn ang="0">
                    <a:pos x="47" y="52"/>
                  </a:cxn>
                  <a:cxn ang="0">
                    <a:pos x="48" y="52"/>
                  </a:cxn>
                  <a:cxn ang="0">
                    <a:pos x="49" y="51"/>
                  </a:cxn>
                </a:cxnLst>
                <a:rect l="0" t="0" r="r" b="b"/>
                <a:pathLst>
                  <a:path w="49" h="54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0" y="25"/>
                    </a:lnTo>
                    <a:lnTo>
                      <a:pt x="11" y="27"/>
                    </a:lnTo>
                    <a:lnTo>
                      <a:pt x="12" y="28"/>
                    </a:lnTo>
                    <a:lnTo>
                      <a:pt x="13" y="30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6" y="36"/>
                    </a:lnTo>
                    <a:lnTo>
                      <a:pt x="17" y="37"/>
                    </a:lnTo>
                    <a:lnTo>
                      <a:pt x="18" y="38"/>
                    </a:lnTo>
                    <a:lnTo>
                      <a:pt x="19" y="40"/>
                    </a:lnTo>
                    <a:lnTo>
                      <a:pt x="20" y="42"/>
                    </a:lnTo>
                    <a:lnTo>
                      <a:pt x="21" y="42"/>
                    </a:lnTo>
                    <a:lnTo>
                      <a:pt x="22" y="44"/>
                    </a:lnTo>
                    <a:lnTo>
                      <a:pt x="23" y="45"/>
                    </a:lnTo>
                    <a:lnTo>
                      <a:pt x="24" y="46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27" y="49"/>
                    </a:lnTo>
                    <a:lnTo>
                      <a:pt x="28" y="50"/>
                    </a:lnTo>
                    <a:lnTo>
                      <a:pt x="29" y="51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39" y="54"/>
                    </a:lnTo>
                    <a:lnTo>
                      <a:pt x="40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4" y="54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6" y="52"/>
                    </a:lnTo>
                    <a:lnTo>
                      <a:pt x="47" y="52"/>
                    </a:lnTo>
                    <a:lnTo>
                      <a:pt x="48" y="52"/>
                    </a:lnTo>
                    <a:lnTo>
                      <a:pt x="49" y="51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16" name="Freeform 204"/>
              <p:cNvSpPr>
                <a:spLocks/>
              </p:cNvSpPr>
              <p:nvPr/>
            </p:nvSpPr>
            <p:spPr bwMode="auto">
              <a:xfrm>
                <a:off x="5122" y="1965"/>
                <a:ext cx="50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2" y="112"/>
                  </a:cxn>
                  <a:cxn ang="0">
                    <a:pos x="2" y="111"/>
                  </a:cxn>
                  <a:cxn ang="0">
                    <a:pos x="3" y="110"/>
                  </a:cxn>
                  <a:cxn ang="0">
                    <a:pos x="4" y="110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7" y="106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2" y="100"/>
                  </a:cxn>
                  <a:cxn ang="0">
                    <a:pos x="13" y="98"/>
                  </a:cxn>
                  <a:cxn ang="0">
                    <a:pos x="14" y="96"/>
                  </a:cxn>
                  <a:cxn ang="0">
                    <a:pos x="15" y="95"/>
                  </a:cxn>
                  <a:cxn ang="0">
                    <a:pos x="16" y="93"/>
                  </a:cxn>
                  <a:cxn ang="0">
                    <a:pos x="17" y="91"/>
                  </a:cxn>
                  <a:cxn ang="0">
                    <a:pos x="17" y="90"/>
                  </a:cxn>
                  <a:cxn ang="0">
                    <a:pos x="19" y="88"/>
                  </a:cxn>
                  <a:cxn ang="0">
                    <a:pos x="20" y="85"/>
                  </a:cxn>
                  <a:cxn ang="0">
                    <a:pos x="21" y="84"/>
                  </a:cxn>
                  <a:cxn ang="0">
                    <a:pos x="22" y="81"/>
                  </a:cxn>
                  <a:cxn ang="0">
                    <a:pos x="22" y="79"/>
                  </a:cxn>
                  <a:cxn ang="0">
                    <a:pos x="23" y="77"/>
                  </a:cxn>
                  <a:cxn ang="0">
                    <a:pos x="25" y="74"/>
                  </a:cxn>
                  <a:cxn ang="0">
                    <a:pos x="26" y="73"/>
                  </a:cxn>
                  <a:cxn ang="0">
                    <a:pos x="27" y="70"/>
                  </a:cxn>
                  <a:cxn ang="0">
                    <a:pos x="28" y="68"/>
                  </a:cxn>
                  <a:cxn ang="0">
                    <a:pos x="28" y="65"/>
                  </a:cxn>
                  <a:cxn ang="0">
                    <a:pos x="29" y="63"/>
                  </a:cxn>
                  <a:cxn ang="0">
                    <a:pos x="31" y="60"/>
                  </a:cxn>
                  <a:cxn ang="0">
                    <a:pos x="32" y="58"/>
                  </a:cxn>
                  <a:cxn ang="0">
                    <a:pos x="33" y="55"/>
                  </a:cxn>
                  <a:cxn ang="0">
                    <a:pos x="33" y="52"/>
                  </a:cxn>
                  <a:cxn ang="0">
                    <a:pos x="34" y="49"/>
                  </a:cxn>
                  <a:cxn ang="0">
                    <a:pos x="35" y="47"/>
                  </a:cxn>
                  <a:cxn ang="0">
                    <a:pos x="37" y="43"/>
                  </a:cxn>
                  <a:cxn ang="0">
                    <a:pos x="38" y="41"/>
                  </a:cxn>
                  <a:cxn ang="0">
                    <a:pos x="38" y="38"/>
                  </a:cxn>
                  <a:cxn ang="0">
                    <a:pos x="39" y="35"/>
                  </a:cxn>
                  <a:cxn ang="0">
                    <a:pos x="40" y="32"/>
                  </a:cxn>
                  <a:cxn ang="0">
                    <a:pos x="41" y="29"/>
                  </a:cxn>
                  <a:cxn ang="0">
                    <a:pos x="42" y="26"/>
                  </a:cxn>
                  <a:cxn ang="0">
                    <a:pos x="43" y="23"/>
                  </a:cxn>
                  <a:cxn ang="0">
                    <a:pos x="44" y="19"/>
                  </a:cxn>
                  <a:cxn ang="0">
                    <a:pos x="45" y="16"/>
                  </a:cxn>
                  <a:cxn ang="0">
                    <a:pos x="46" y="13"/>
                  </a:cxn>
                  <a:cxn ang="0">
                    <a:pos x="47" y="10"/>
                  </a:cxn>
                  <a:cxn ang="0">
                    <a:pos x="48" y="7"/>
                  </a:cxn>
                  <a:cxn ang="0">
                    <a:pos x="49" y="3"/>
                  </a:cxn>
                  <a:cxn ang="0">
                    <a:pos x="50" y="0"/>
                  </a:cxn>
                </a:cxnLst>
                <a:rect l="0" t="0" r="r" b="b"/>
                <a:pathLst>
                  <a:path w="50" h="113">
                    <a:moveTo>
                      <a:pt x="0" y="113"/>
                    </a:moveTo>
                    <a:lnTo>
                      <a:pt x="2" y="112"/>
                    </a:lnTo>
                    <a:lnTo>
                      <a:pt x="2" y="111"/>
                    </a:lnTo>
                    <a:lnTo>
                      <a:pt x="3" y="110"/>
                    </a:lnTo>
                    <a:lnTo>
                      <a:pt x="4" y="110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7" y="106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2" y="100"/>
                    </a:lnTo>
                    <a:lnTo>
                      <a:pt x="13" y="98"/>
                    </a:lnTo>
                    <a:lnTo>
                      <a:pt x="14" y="96"/>
                    </a:lnTo>
                    <a:lnTo>
                      <a:pt x="15" y="95"/>
                    </a:lnTo>
                    <a:lnTo>
                      <a:pt x="16" y="93"/>
                    </a:lnTo>
                    <a:lnTo>
                      <a:pt x="17" y="91"/>
                    </a:lnTo>
                    <a:lnTo>
                      <a:pt x="17" y="90"/>
                    </a:lnTo>
                    <a:lnTo>
                      <a:pt x="19" y="88"/>
                    </a:lnTo>
                    <a:lnTo>
                      <a:pt x="20" y="85"/>
                    </a:lnTo>
                    <a:lnTo>
                      <a:pt x="21" y="84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3" y="77"/>
                    </a:lnTo>
                    <a:lnTo>
                      <a:pt x="25" y="74"/>
                    </a:lnTo>
                    <a:lnTo>
                      <a:pt x="26" y="73"/>
                    </a:lnTo>
                    <a:lnTo>
                      <a:pt x="27" y="70"/>
                    </a:lnTo>
                    <a:lnTo>
                      <a:pt x="28" y="68"/>
                    </a:lnTo>
                    <a:lnTo>
                      <a:pt x="28" y="65"/>
                    </a:lnTo>
                    <a:lnTo>
                      <a:pt x="29" y="63"/>
                    </a:lnTo>
                    <a:lnTo>
                      <a:pt x="31" y="60"/>
                    </a:lnTo>
                    <a:lnTo>
                      <a:pt x="32" y="58"/>
                    </a:lnTo>
                    <a:lnTo>
                      <a:pt x="33" y="55"/>
                    </a:lnTo>
                    <a:lnTo>
                      <a:pt x="33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7" y="43"/>
                    </a:lnTo>
                    <a:lnTo>
                      <a:pt x="38" y="41"/>
                    </a:lnTo>
                    <a:lnTo>
                      <a:pt x="38" y="38"/>
                    </a:lnTo>
                    <a:lnTo>
                      <a:pt x="39" y="35"/>
                    </a:lnTo>
                    <a:lnTo>
                      <a:pt x="40" y="32"/>
                    </a:lnTo>
                    <a:lnTo>
                      <a:pt x="41" y="29"/>
                    </a:lnTo>
                    <a:lnTo>
                      <a:pt x="42" y="26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5" y="16"/>
                    </a:lnTo>
                    <a:lnTo>
                      <a:pt x="46" y="13"/>
                    </a:lnTo>
                    <a:lnTo>
                      <a:pt x="47" y="10"/>
                    </a:lnTo>
                    <a:lnTo>
                      <a:pt x="48" y="7"/>
                    </a:lnTo>
                    <a:lnTo>
                      <a:pt x="49" y="3"/>
                    </a:lnTo>
                    <a:lnTo>
                      <a:pt x="50" y="0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17" name="Freeform 205"/>
              <p:cNvSpPr>
                <a:spLocks/>
              </p:cNvSpPr>
              <p:nvPr/>
            </p:nvSpPr>
            <p:spPr bwMode="auto">
              <a:xfrm>
                <a:off x="5172" y="1780"/>
                <a:ext cx="49" cy="185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1" y="182"/>
                  </a:cxn>
                  <a:cxn ang="0">
                    <a:pos x="2" y="178"/>
                  </a:cxn>
                  <a:cxn ang="0">
                    <a:pos x="3" y="175"/>
                  </a:cxn>
                  <a:cxn ang="0">
                    <a:pos x="3" y="172"/>
                  </a:cxn>
                  <a:cxn ang="0">
                    <a:pos x="5" y="167"/>
                  </a:cxn>
                  <a:cxn ang="0">
                    <a:pos x="6" y="164"/>
                  </a:cxn>
                  <a:cxn ang="0">
                    <a:pos x="7" y="161"/>
                  </a:cxn>
                  <a:cxn ang="0">
                    <a:pos x="8" y="157"/>
                  </a:cxn>
                  <a:cxn ang="0">
                    <a:pos x="8" y="154"/>
                  </a:cxn>
                  <a:cxn ang="0">
                    <a:pos x="9" y="150"/>
                  </a:cxn>
                  <a:cxn ang="0">
                    <a:pos x="11" y="146"/>
                  </a:cxn>
                  <a:cxn ang="0">
                    <a:pos x="12" y="143"/>
                  </a:cxn>
                  <a:cxn ang="0">
                    <a:pos x="13" y="139"/>
                  </a:cxn>
                  <a:cxn ang="0">
                    <a:pos x="14" y="136"/>
                  </a:cxn>
                  <a:cxn ang="0">
                    <a:pos x="14" y="132"/>
                  </a:cxn>
                  <a:cxn ang="0">
                    <a:pos x="15" y="128"/>
                  </a:cxn>
                  <a:cxn ang="0">
                    <a:pos x="17" y="125"/>
                  </a:cxn>
                  <a:cxn ang="0">
                    <a:pos x="18" y="121"/>
                  </a:cxn>
                  <a:cxn ang="0">
                    <a:pos x="19" y="117"/>
                  </a:cxn>
                  <a:cxn ang="0">
                    <a:pos x="19" y="114"/>
                  </a:cxn>
                  <a:cxn ang="0">
                    <a:pos x="20" y="110"/>
                  </a:cxn>
                  <a:cxn ang="0">
                    <a:pos x="21" y="106"/>
                  </a:cxn>
                  <a:cxn ang="0">
                    <a:pos x="23" y="102"/>
                  </a:cxn>
                  <a:cxn ang="0">
                    <a:pos x="24" y="99"/>
                  </a:cxn>
                  <a:cxn ang="0">
                    <a:pos x="24" y="95"/>
                  </a:cxn>
                  <a:cxn ang="0">
                    <a:pos x="25" y="91"/>
                  </a:cxn>
                  <a:cxn ang="0">
                    <a:pos x="26" y="87"/>
                  </a:cxn>
                  <a:cxn ang="0">
                    <a:pos x="27" y="84"/>
                  </a:cxn>
                  <a:cxn ang="0">
                    <a:pos x="29" y="80"/>
                  </a:cxn>
                  <a:cxn ang="0">
                    <a:pos x="29" y="76"/>
                  </a:cxn>
                  <a:cxn ang="0">
                    <a:pos x="30" y="73"/>
                  </a:cxn>
                  <a:cxn ang="0">
                    <a:pos x="31" y="69"/>
                  </a:cxn>
                  <a:cxn ang="0">
                    <a:pos x="32" y="65"/>
                  </a:cxn>
                  <a:cxn ang="0">
                    <a:pos x="33" y="61"/>
                  </a:cxn>
                  <a:cxn ang="0">
                    <a:pos x="34" y="58"/>
                  </a:cxn>
                  <a:cxn ang="0">
                    <a:pos x="35" y="54"/>
                  </a:cxn>
                  <a:cxn ang="0">
                    <a:pos x="36" y="50"/>
                  </a:cxn>
                  <a:cxn ang="0">
                    <a:pos x="37" y="47"/>
                  </a:cxn>
                  <a:cxn ang="0">
                    <a:pos x="38" y="43"/>
                  </a:cxn>
                  <a:cxn ang="0">
                    <a:pos x="39" y="39"/>
                  </a:cxn>
                  <a:cxn ang="0">
                    <a:pos x="40" y="36"/>
                  </a:cxn>
                  <a:cxn ang="0">
                    <a:pos x="41" y="32"/>
                  </a:cxn>
                  <a:cxn ang="0">
                    <a:pos x="42" y="28"/>
                  </a:cxn>
                  <a:cxn ang="0">
                    <a:pos x="43" y="25"/>
                  </a:cxn>
                  <a:cxn ang="0">
                    <a:pos x="44" y="21"/>
                  </a:cxn>
                  <a:cxn ang="0">
                    <a:pos x="44" y="18"/>
                  </a:cxn>
                  <a:cxn ang="0">
                    <a:pos x="46" y="14"/>
                  </a:cxn>
                  <a:cxn ang="0">
                    <a:pos x="47" y="11"/>
                  </a:cxn>
                  <a:cxn ang="0">
                    <a:pos x="48" y="7"/>
                  </a:cxn>
                  <a:cxn ang="0">
                    <a:pos x="49" y="3"/>
                  </a:cxn>
                  <a:cxn ang="0">
                    <a:pos x="49" y="0"/>
                  </a:cxn>
                </a:cxnLst>
                <a:rect l="0" t="0" r="r" b="b"/>
                <a:pathLst>
                  <a:path w="49" h="185">
                    <a:moveTo>
                      <a:pt x="0" y="185"/>
                    </a:moveTo>
                    <a:lnTo>
                      <a:pt x="1" y="182"/>
                    </a:lnTo>
                    <a:lnTo>
                      <a:pt x="2" y="178"/>
                    </a:lnTo>
                    <a:lnTo>
                      <a:pt x="3" y="175"/>
                    </a:lnTo>
                    <a:lnTo>
                      <a:pt x="3" y="172"/>
                    </a:lnTo>
                    <a:lnTo>
                      <a:pt x="5" y="167"/>
                    </a:lnTo>
                    <a:lnTo>
                      <a:pt x="6" y="164"/>
                    </a:lnTo>
                    <a:lnTo>
                      <a:pt x="7" y="161"/>
                    </a:lnTo>
                    <a:lnTo>
                      <a:pt x="8" y="157"/>
                    </a:lnTo>
                    <a:lnTo>
                      <a:pt x="8" y="154"/>
                    </a:lnTo>
                    <a:lnTo>
                      <a:pt x="9" y="150"/>
                    </a:lnTo>
                    <a:lnTo>
                      <a:pt x="11" y="146"/>
                    </a:lnTo>
                    <a:lnTo>
                      <a:pt x="12" y="143"/>
                    </a:lnTo>
                    <a:lnTo>
                      <a:pt x="13" y="139"/>
                    </a:lnTo>
                    <a:lnTo>
                      <a:pt x="14" y="136"/>
                    </a:lnTo>
                    <a:lnTo>
                      <a:pt x="14" y="132"/>
                    </a:lnTo>
                    <a:lnTo>
                      <a:pt x="15" y="128"/>
                    </a:lnTo>
                    <a:lnTo>
                      <a:pt x="17" y="125"/>
                    </a:lnTo>
                    <a:lnTo>
                      <a:pt x="18" y="121"/>
                    </a:lnTo>
                    <a:lnTo>
                      <a:pt x="19" y="117"/>
                    </a:lnTo>
                    <a:lnTo>
                      <a:pt x="19" y="114"/>
                    </a:lnTo>
                    <a:lnTo>
                      <a:pt x="20" y="110"/>
                    </a:lnTo>
                    <a:lnTo>
                      <a:pt x="21" y="106"/>
                    </a:lnTo>
                    <a:lnTo>
                      <a:pt x="23" y="102"/>
                    </a:lnTo>
                    <a:lnTo>
                      <a:pt x="24" y="99"/>
                    </a:lnTo>
                    <a:lnTo>
                      <a:pt x="24" y="95"/>
                    </a:lnTo>
                    <a:lnTo>
                      <a:pt x="25" y="91"/>
                    </a:lnTo>
                    <a:lnTo>
                      <a:pt x="26" y="87"/>
                    </a:lnTo>
                    <a:lnTo>
                      <a:pt x="27" y="84"/>
                    </a:lnTo>
                    <a:lnTo>
                      <a:pt x="29" y="80"/>
                    </a:lnTo>
                    <a:lnTo>
                      <a:pt x="29" y="76"/>
                    </a:lnTo>
                    <a:lnTo>
                      <a:pt x="30" y="73"/>
                    </a:lnTo>
                    <a:lnTo>
                      <a:pt x="31" y="69"/>
                    </a:lnTo>
                    <a:lnTo>
                      <a:pt x="32" y="65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5" y="54"/>
                    </a:lnTo>
                    <a:lnTo>
                      <a:pt x="36" y="50"/>
                    </a:lnTo>
                    <a:lnTo>
                      <a:pt x="37" y="47"/>
                    </a:lnTo>
                    <a:lnTo>
                      <a:pt x="38" y="43"/>
                    </a:lnTo>
                    <a:lnTo>
                      <a:pt x="39" y="39"/>
                    </a:lnTo>
                    <a:lnTo>
                      <a:pt x="40" y="36"/>
                    </a:lnTo>
                    <a:lnTo>
                      <a:pt x="41" y="32"/>
                    </a:lnTo>
                    <a:lnTo>
                      <a:pt x="42" y="28"/>
                    </a:lnTo>
                    <a:lnTo>
                      <a:pt x="43" y="25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6" y="14"/>
                    </a:lnTo>
                    <a:lnTo>
                      <a:pt x="47" y="11"/>
                    </a:lnTo>
                    <a:lnTo>
                      <a:pt x="48" y="7"/>
                    </a:lnTo>
                    <a:lnTo>
                      <a:pt x="49" y="3"/>
                    </a:lnTo>
                    <a:lnTo>
                      <a:pt x="49" y="0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18" name="Freeform 206"/>
              <p:cNvSpPr>
                <a:spLocks/>
              </p:cNvSpPr>
              <p:nvPr/>
            </p:nvSpPr>
            <p:spPr bwMode="auto">
              <a:xfrm>
                <a:off x="5221" y="1636"/>
                <a:ext cx="51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" y="141"/>
                  </a:cxn>
                  <a:cxn ang="0">
                    <a:pos x="3" y="137"/>
                  </a:cxn>
                  <a:cxn ang="0">
                    <a:pos x="4" y="134"/>
                  </a:cxn>
                  <a:cxn ang="0">
                    <a:pos x="5" y="131"/>
                  </a:cxn>
                  <a:cxn ang="0">
                    <a:pos x="6" y="126"/>
                  </a:cxn>
                  <a:cxn ang="0">
                    <a:pos x="6" y="123"/>
                  </a:cxn>
                  <a:cxn ang="0">
                    <a:pos x="7" y="120"/>
                  </a:cxn>
                  <a:cxn ang="0">
                    <a:pos x="9" y="116"/>
                  </a:cxn>
                  <a:cxn ang="0">
                    <a:pos x="10" y="113"/>
                  </a:cxn>
                  <a:cxn ang="0">
                    <a:pos x="11" y="111"/>
                  </a:cxn>
                  <a:cxn ang="0">
                    <a:pos x="11" y="107"/>
                  </a:cxn>
                  <a:cxn ang="0">
                    <a:pos x="12" y="104"/>
                  </a:cxn>
                  <a:cxn ang="0">
                    <a:pos x="13" y="100"/>
                  </a:cxn>
                  <a:cxn ang="0">
                    <a:pos x="15" y="97"/>
                  </a:cxn>
                  <a:cxn ang="0">
                    <a:pos x="16" y="94"/>
                  </a:cxn>
                  <a:cxn ang="0">
                    <a:pos x="16" y="91"/>
                  </a:cxn>
                  <a:cxn ang="0">
                    <a:pos x="17" y="88"/>
                  </a:cxn>
                  <a:cxn ang="0">
                    <a:pos x="18" y="85"/>
                  </a:cxn>
                  <a:cxn ang="0">
                    <a:pos x="19" y="82"/>
                  </a:cxn>
                  <a:cxn ang="0">
                    <a:pos x="20" y="79"/>
                  </a:cxn>
                  <a:cxn ang="0">
                    <a:pos x="21" y="75"/>
                  </a:cxn>
                  <a:cxn ang="0">
                    <a:pos x="22" y="73"/>
                  </a:cxn>
                  <a:cxn ang="0">
                    <a:pos x="23" y="70"/>
                  </a:cxn>
                  <a:cxn ang="0">
                    <a:pos x="24" y="67"/>
                  </a:cxn>
                  <a:cxn ang="0">
                    <a:pos x="25" y="64"/>
                  </a:cxn>
                  <a:cxn ang="0">
                    <a:pos x="26" y="61"/>
                  </a:cxn>
                  <a:cxn ang="0">
                    <a:pos x="27" y="59"/>
                  </a:cxn>
                  <a:cxn ang="0">
                    <a:pos x="28" y="55"/>
                  </a:cxn>
                  <a:cxn ang="0">
                    <a:pos x="29" y="53"/>
                  </a:cxn>
                  <a:cxn ang="0">
                    <a:pos x="30" y="50"/>
                  </a:cxn>
                  <a:cxn ang="0">
                    <a:pos x="31" y="48"/>
                  </a:cxn>
                  <a:cxn ang="0">
                    <a:pos x="31" y="45"/>
                  </a:cxn>
                  <a:cxn ang="0">
                    <a:pos x="33" y="42"/>
                  </a:cxn>
                  <a:cxn ang="0">
                    <a:pos x="34" y="39"/>
                  </a:cxn>
                  <a:cxn ang="0">
                    <a:pos x="35" y="37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7" y="29"/>
                  </a:cxn>
                  <a:cxn ang="0">
                    <a:pos x="39" y="27"/>
                  </a:cxn>
                  <a:cxn ang="0">
                    <a:pos x="40" y="24"/>
                  </a:cxn>
                  <a:cxn ang="0">
                    <a:pos x="41" y="23"/>
                  </a:cxn>
                  <a:cxn ang="0">
                    <a:pos x="42" y="20"/>
                  </a:cxn>
                  <a:cxn ang="0">
                    <a:pos x="42" y="18"/>
                  </a:cxn>
                  <a:cxn ang="0">
                    <a:pos x="43" y="15"/>
                  </a:cxn>
                  <a:cxn ang="0">
                    <a:pos x="45" y="13"/>
                  </a:cxn>
                  <a:cxn ang="0">
                    <a:pos x="46" y="11"/>
                  </a:cxn>
                  <a:cxn ang="0">
                    <a:pos x="47" y="8"/>
                  </a:cxn>
                  <a:cxn ang="0">
                    <a:pos x="47" y="7"/>
                  </a:cxn>
                  <a:cxn ang="0">
                    <a:pos x="48" y="4"/>
                  </a:cxn>
                  <a:cxn ang="0">
                    <a:pos x="49" y="3"/>
                  </a:cxn>
                  <a:cxn ang="0">
                    <a:pos x="51" y="0"/>
                  </a:cxn>
                </a:cxnLst>
                <a:rect l="0" t="0" r="r" b="b"/>
                <a:pathLst>
                  <a:path w="51" h="144">
                    <a:moveTo>
                      <a:pt x="0" y="144"/>
                    </a:moveTo>
                    <a:lnTo>
                      <a:pt x="1" y="141"/>
                    </a:lnTo>
                    <a:lnTo>
                      <a:pt x="3" y="137"/>
                    </a:lnTo>
                    <a:lnTo>
                      <a:pt x="4" y="134"/>
                    </a:lnTo>
                    <a:lnTo>
                      <a:pt x="5" y="131"/>
                    </a:lnTo>
                    <a:lnTo>
                      <a:pt x="6" y="126"/>
                    </a:lnTo>
                    <a:lnTo>
                      <a:pt x="6" y="123"/>
                    </a:lnTo>
                    <a:lnTo>
                      <a:pt x="7" y="120"/>
                    </a:lnTo>
                    <a:lnTo>
                      <a:pt x="9" y="116"/>
                    </a:lnTo>
                    <a:lnTo>
                      <a:pt x="10" y="113"/>
                    </a:lnTo>
                    <a:lnTo>
                      <a:pt x="11" y="111"/>
                    </a:lnTo>
                    <a:lnTo>
                      <a:pt x="11" y="107"/>
                    </a:lnTo>
                    <a:lnTo>
                      <a:pt x="12" y="104"/>
                    </a:lnTo>
                    <a:lnTo>
                      <a:pt x="13" y="100"/>
                    </a:lnTo>
                    <a:lnTo>
                      <a:pt x="15" y="97"/>
                    </a:lnTo>
                    <a:lnTo>
                      <a:pt x="16" y="94"/>
                    </a:lnTo>
                    <a:lnTo>
                      <a:pt x="16" y="91"/>
                    </a:lnTo>
                    <a:lnTo>
                      <a:pt x="17" y="88"/>
                    </a:lnTo>
                    <a:lnTo>
                      <a:pt x="18" y="85"/>
                    </a:lnTo>
                    <a:lnTo>
                      <a:pt x="19" y="82"/>
                    </a:lnTo>
                    <a:lnTo>
                      <a:pt x="20" y="79"/>
                    </a:lnTo>
                    <a:lnTo>
                      <a:pt x="21" y="75"/>
                    </a:lnTo>
                    <a:lnTo>
                      <a:pt x="22" y="73"/>
                    </a:lnTo>
                    <a:lnTo>
                      <a:pt x="23" y="70"/>
                    </a:lnTo>
                    <a:lnTo>
                      <a:pt x="24" y="67"/>
                    </a:lnTo>
                    <a:lnTo>
                      <a:pt x="25" y="64"/>
                    </a:lnTo>
                    <a:lnTo>
                      <a:pt x="26" y="61"/>
                    </a:lnTo>
                    <a:lnTo>
                      <a:pt x="27" y="59"/>
                    </a:lnTo>
                    <a:lnTo>
                      <a:pt x="28" y="55"/>
                    </a:lnTo>
                    <a:lnTo>
                      <a:pt x="29" y="53"/>
                    </a:lnTo>
                    <a:lnTo>
                      <a:pt x="30" y="50"/>
                    </a:lnTo>
                    <a:lnTo>
                      <a:pt x="31" y="48"/>
                    </a:lnTo>
                    <a:lnTo>
                      <a:pt x="31" y="45"/>
                    </a:lnTo>
                    <a:lnTo>
                      <a:pt x="33" y="42"/>
                    </a:lnTo>
                    <a:lnTo>
                      <a:pt x="34" y="39"/>
                    </a:lnTo>
                    <a:lnTo>
                      <a:pt x="35" y="37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7" y="29"/>
                    </a:lnTo>
                    <a:lnTo>
                      <a:pt x="39" y="27"/>
                    </a:lnTo>
                    <a:lnTo>
                      <a:pt x="40" y="24"/>
                    </a:lnTo>
                    <a:lnTo>
                      <a:pt x="41" y="23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3" y="15"/>
                    </a:lnTo>
                    <a:lnTo>
                      <a:pt x="45" y="13"/>
                    </a:lnTo>
                    <a:lnTo>
                      <a:pt x="46" y="11"/>
                    </a:lnTo>
                    <a:lnTo>
                      <a:pt x="47" y="8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3"/>
                    </a:lnTo>
                    <a:lnTo>
                      <a:pt x="51" y="0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19" name="Freeform 207"/>
              <p:cNvSpPr>
                <a:spLocks/>
              </p:cNvSpPr>
              <p:nvPr/>
            </p:nvSpPr>
            <p:spPr bwMode="auto">
              <a:xfrm>
                <a:off x="5272" y="1567"/>
                <a:ext cx="49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" y="67"/>
                  </a:cxn>
                  <a:cxn ang="0">
                    <a:pos x="1" y="65"/>
                  </a:cxn>
                  <a:cxn ang="0">
                    <a:pos x="2" y="63"/>
                  </a:cxn>
                  <a:cxn ang="0">
                    <a:pos x="3" y="62"/>
                  </a:cxn>
                  <a:cxn ang="0">
                    <a:pos x="4" y="59"/>
                  </a:cxn>
                  <a:cxn ang="0">
                    <a:pos x="6" y="57"/>
                  </a:cxn>
                  <a:cxn ang="0">
                    <a:pos x="6" y="56"/>
                  </a:cxn>
                  <a:cxn ang="0">
                    <a:pos x="7" y="54"/>
                  </a:cxn>
                  <a:cxn ang="0">
                    <a:pos x="8" y="52"/>
                  </a:cxn>
                  <a:cxn ang="0">
                    <a:pos x="9" y="51"/>
                  </a:cxn>
                  <a:cxn ang="0">
                    <a:pos x="10" y="49"/>
                  </a:cxn>
                  <a:cxn ang="0">
                    <a:pos x="11" y="47"/>
                  </a:cxn>
                  <a:cxn ang="0">
                    <a:pos x="12" y="45"/>
                  </a:cxn>
                  <a:cxn ang="0">
                    <a:pos x="13" y="44"/>
                  </a:cxn>
                  <a:cxn ang="0">
                    <a:pos x="14" y="42"/>
                  </a:cxn>
                  <a:cxn ang="0">
                    <a:pos x="15" y="41"/>
                  </a:cxn>
                  <a:cxn ang="0">
                    <a:pos x="16" y="39"/>
                  </a:cxn>
                  <a:cxn ang="0">
                    <a:pos x="16" y="37"/>
                  </a:cxn>
                  <a:cxn ang="0">
                    <a:pos x="18" y="36"/>
                  </a:cxn>
                  <a:cxn ang="0">
                    <a:pos x="19" y="34"/>
                  </a:cxn>
                  <a:cxn ang="0">
                    <a:pos x="20" y="33"/>
                  </a:cxn>
                  <a:cxn ang="0">
                    <a:pos x="21" y="31"/>
                  </a:cxn>
                  <a:cxn ang="0">
                    <a:pos x="21" y="30"/>
                  </a:cxn>
                  <a:cxn ang="0">
                    <a:pos x="22" y="29"/>
                  </a:cxn>
                  <a:cxn ang="0">
                    <a:pos x="24" y="27"/>
                  </a:cxn>
                  <a:cxn ang="0">
                    <a:pos x="25" y="26"/>
                  </a:cxn>
                  <a:cxn ang="0">
                    <a:pos x="26" y="25"/>
                  </a:cxn>
                  <a:cxn ang="0">
                    <a:pos x="26" y="23"/>
                  </a:cxn>
                  <a:cxn ang="0">
                    <a:pos x="27" y="22"/>
                  </a:cxn>
                  <a:cxn ang="0">
                    <a:pos x="29" y="21"/>
                  </a:cxn>
                  <a:cxn ang="0">
                    <a:pos x="30" y="20"/>
                  </a:cxn>
                  <a:cxn ang="0">
                    <a:pos x="31" y="19"/>
                  </a:cxn>
                  <a:cxn ang="0">
                    <a:pos x="32" y="17"/>
                  </a:cxn>
                  <a:cxn ang="0">
                    <a:pos x="32" y="16"/>
                  </a:cxn>
                  <a:cxn ang="0">
                    <a:pos x="33" y="15"/>
                  </a:cxn>
                  <a:cxn ang="0">
                    <a:pos x="35" y="14"/>
                  </a:cxn>
                  <a:cxn ang="0">
                    <a:pos x="36" y="13"/>
                  </a:cxn>
                  <a:cxn ang="0">
                    <a:pos x="37" y="12"/>
                  </a:cxn>
                  <a:cxn ang="0">
                    <a:pos x="37" y="11"/>
                  </a:cxn>
                  <a:cxn ang="0">
                    <a:pos x="38" y="10"/>
                  </a:cxn>
                  <a:cxn ang="0">
                    <a:pos x="39" y="9"/>
                  </a:cxn>
                  <a:cxn ang="0">
                    <a:pos x="41" y="8"/>
                  </a:cxn>
                  <a:cxn ang="0">
                    <a:pos x="42" y="7"/>
                  </a:cxn>
                  <a:cxn ang="0">
                    <a:pos x="42" y="6"/>
                  </a:cxn>
                  <a:cxn ang="0">
                    <a:pos x="43" y="5"/>
                  </a:cxn>
                  <a:cxn ang="0">
                    <a:pos x="44" y="5"/>
                  </a:cxn>
                  <a:cxn ang="0">
                    <a:pos x="45" y="4"/>
                  </a:cxn>
                  <a:cxn ang="0">
                    <a:pos x="47" y="3"/>
                  </a:cxn>
                  <a:cxn ang="0">
                    <a:pos x="47" y="2"/>
                  </a:cxn>
                  <a:cxn ang="0">
                    <a:pos x="48" y="1"/>
                  </a:cxn>
                  <a:cxn ang="0">
                    <a:pos x="49" y="0"/>
                  </a:cxn>
                </a:cxnLst>
                <a:rect l="0" t="0" r="r" b="b"/>
                <a:pathLst>
                  <a:path w="49" h="69">
                    <a:moveTo>
                      <a:pt x="0" y="69"/>
                    </a:moveTo>
                    <a:lnTo>
                      <a:pt x="1" y="67"/>
                    </a:lnTo>
                    <a:lnTo>
                      <a:pt x="1" y="65"/>
                    </a:lnTo>
                    <a:lnTo>
                      <a:pt x="2" y="63"/>
                    </a:lnTo>
                    <a:lnTo>
                      <a:pt x="3" y="62"/>
                    </a:lnTo>
                    <a:lnTo>
                      <a:pt x="4" y="59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9" y="51"/>
                    </a:lnTo>
                    <a:lnTo>
                      <a:pt x="10" y="49"/>
                    </a:lnTo>
                    <a:lnTo>
                      <a:pt x="11" y="47"/>
                    </a:lnTo>
                    <a:lnTo>
                      <a:pt x="12" y="45"/>
                    </a:lnTo>
                    <a:lnTo>
                      <a:pt x="13" y="44"/>
                    </a:lnTo>
                    <a:lnTo>
                      <a:pt x="14" y="42"/>
                    </a:lnTo>
                    <a:lnTo>
                      <a:pt x="15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8" y="36"/>
                    </a:lnTo>
                    <a:lnTo>
                      <a:pt x="19" y="34"/>
                    </a:lnTo>
                    <a:lnTo>
                      <a:pt x="20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4" y="27"/>
                    </a:lnTo>
                    <a:lnTo>
                      <a:pt x="25" y="26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9" y="21"/>
                    </a:lnTo>
                    <a:lnTo>
                      <a:pt x="30" y="20"/>
                    </a:lnTo>
                    <a:lnTo>
                      <a:pt x="31" y="19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5"/>
                    </a:lnTo>
                    <a:lnTo>
                      <a:pt x="35" y="14"/>
                    </a:lnTo>
                    <a:lnTo>
                      <a:pt x="36" y="13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8" y="10"/>
                    </a:lnTo>
                    <a:lnTo>
                      <a:pt x="39" y="9"/>
                    </a:lnTo>
                    <a:lnTo>
                      <a:pt x="41" y="8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9" y="0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20" name="Freeform 208"/>
              <p:cNvSpPr>
                <a:spLocks/>
              </p:cNvSpPr>
              <p:nvPr/>
            </p:nvSpPr>
            <p:spPr bwMode="auto">
              <a:xfrm>
                <a:off x="5321" y="1545"/>
                <a:ext cx="49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2"/>
                  </a:cxn>
                  <a:cxn ang="0">
                    <a:pos x="2" y="21"/>
                  </a:cxn>
                  <a:cxn ang="0">
                    <a:pos x="3" y="20"/>
                  </a:cxn>
                  <a:cxn ang="0">
                    <a:pos x="4" y="19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7" y="17"/>
                  </a:cxn>
                  <a:cxn ang="0">
                    <a:pos x="8" y="17"/>
                  </a:cxn>
                  <a:cxn ang="0">
                    <a:pos x="8" y="16"/>
                  </a:cxn>
                  <a:cxn ang="0">
                    <a:pos x="10" y="15"/>
                  </a:cxn>
                  <a:cxn ang="0">
                    <a:pos x="11" y="15"/>
                  </a:cxn>
                  <a:cxn ang="0">
                    <a:pos x="12" y="14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4" y="12"/>
                  </a:cxn>
                  <a:cxn ang="0">
                    <a:pos x="16" y="12"/>
                  </a:cxn>
                  <a:cxn ang="0">
                    <a:pos x="17" y="12"/>
                  </a:cxn>
                  <a:cxn ang="0">
                    <a:pos x="18" y="11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20" y="9"/>
                  </a:cxn>
                  <a:cxn ang="0">
                    <a:pos x="22" y="9"/>
                  </a:cxn>
                  <a:cxn ang="0">
                    <a:pos x="23" y="8"/>
                  </a:cxn>
                  <a:cxn ang="0">
                    <a:pos x="24" y="8"/>
                  </a:cxn>
                  <a:cxn ang="0">
                    <a:pos x="24" y="7"/>
                  </a:cxn>
                  <a:cxn ang="0">
                    <a:pos x="25" y="7"/>
                  </a:cxn>
                  <a:cxn ang="0">
                    <a:pos x="26" y="7"/>
                  </a:cxn>
                  <a:cxn ang="0">
                    <a:pos x="28" y="7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30" y="5"/>
                  </a:cxn>
                  <a:cxn ang="0">
                    <a:pos x="31" y="5"/>
                  </a:cxn>
                  <a:cxn ang="0">
                    <a:pos x="32" y="5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5" y="3"/>
                  </a:cxn>
                  <a:cxn ang="0">
                    <a:pos x="36" y="3"/>
                  </a:cxn>
                  <a:cxn ang="0">
                    <a:pos x="37" y="3"/>
                  </a:cxn>
                  <a:cxn ang="0">
                    <a:pos x="38" y="2"/>
                  </a:cxn>
                  <a:cxn ang="0">
                    <a:pos x="39" y="2"/>
                  </a:cxn>
                  <a:cxn ang="0">
                    <a:pos x="40" y="2"/>
                  </a:cxn>
                  <a:cxn ang="0">
                    <a:pos x="41" y="2"/>
                  </a:cxn>
                  <a:cxn ang="0">
                    <a:pos x="42" y="2"/>
                  </a:cxn>
                  <a:cxn ang="0">
                    <a:pos x="43" y="2"/>
                  </a:cxn>
                  <a:cxn ang="0">
                    <a:pos x="44" y="1"/>
                  </a:cxn>
                  <a:cxn ang="0">
                    <a:pos x="45" y="1"/>
                  </a:cxn>
                  <a:cxn ang="0">
                    <a:pos x="46" y="1"/>
                  </a:cxn>
                  <a:cxn ang="0">
                    <a:pos x="47" y="1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49" h="22">
                    <a:moveTo>
                      <a:pt x="0" y="22"/>
                    </a:moveTo>
                    <a:lnTo>
                      <a:pt x="1" y="22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21" name="Freeform 209"/>
              <p:cNvSpPr>
                <a:spLocks/>
              </p:cNvSpPr>
              <p:nvPr/>
            </p:nvSpPr>
            <p:spPr bwMode="auto">
              <a:xfrm>
                <a:off x="5370" y="1540"/>
                <a:ext cx="5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3" y="1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6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29" y="1"/>
                  </a:cxn>
                  <a:cxn ang="0">
                    <a:pos x="30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4" y="1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50" y="0"/>
                  </a:cxn>
                  <a:cxn ang="0">
                    <a:pos x="51" y="0"/>
                  </a:cxn>
                </a:cxnLst>
                <a:rect l="0" t="0" r="r" b="b"/>
                <a:pathLst>
                  <a:path w="51" h="5">
                    <a:moveTo>
                      <a:pt x="0" y="5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22" name="Freeform 210"/>
              <p:cNvSpPr>
                <a:spLocks/>
              </p:cNvSpPr>
              <p:nvPr/>
            </p:nvSpPr>
            <p:spPr bwMode="auto">
              <a:xfrm>
                <a:off x="5421" y="1538"/>
                <a:ext cx="49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3" y="1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30" y="1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9" y="1"/>
                  </a:cxn>
                  <a:cxn ang="0">
                    <a:pos x="41" y="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9" y="0"/>
                  </a:cxn>
                </a:cxnLst>
                <a:rect l="0" t="0" r="r" b="b"/>
                <a:pathLst>
                  <a:path w="49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23" name="Freeform 211"/>
              <p:cNvSpPr>
                <a:spLocks/>
              </p:cNvSpPr>
              <p:nvPr/>
            </p:nvSpPr>
            <p:spPr bwMode="auto">
              <a:xfrm>
                <a:off x="5470" y="1538"/>
                <a:ext cx="4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49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</a:path>
                </a:pathLst>
              </a:custGeom>
              <a:noFill/>
              <a:ln w="174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3524" name="Line 212"/>
            <p:cNvSpPr>
              <a:spLocks noChangeShapeType="1"/>
            </p:cNvSpPr>
            <p:nvPr/>
          </p:nvSpPr>
          <p:spPr bwMode="auto">
            <a:xfrm>
              <a:off x="5049" y="1957"/>
              <a:ext cx="126" cy="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25" name="Line 213"/>
            <p:cNvSpPr>
              <a:spLocks noChangeShapeType="1"/>
            </p:cNvSpPr>
            <p:nvPr/>
          </p:nvSpPr>
          <p:spPr bwMode="auto">
            <a:xfrm>
              <a:off x="5028" y="1860"/>
              <a:ext cx="168" cy="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26" name="Line 214"/>
            <p:cNvSpPr>
              <a:spLocks noChangeShapeType="1"/>
            </p:cNvSpPr>
            <p:nvPr/>
          </p:nvSpPr>
          <p:spPr bwMode="auto">
            <a:xfrm>
              <a:off x="5007" y="1776"/>
              <a:ext cx="209" cy="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27" name="Line 215"/>
            <p:cNvSpPr>
              <a:spLocks noChangeShapeType="1"/>
            </p:cNvSpPr>
            <p:nvPr/>
          </p:nvSpPr>
          <p:spPr bwMode="auto">
            <a:xfrm>
              <a:off x="4986" y="1716"/>
              <a:ext cx="251" cy="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28" name="Line 216"/>
            <p:cNvSpPr>
              <a:spLocks noChangeShapeType="1"/>
            </p:cNvSpPr>
            <p:nvPr/>
          </p:nvSpPr>
          <p:spPr bwMode="auto">
            <a:xfrm>
              <a:off x="4909" y="1573"/>
              <a:ext cx="415" cy="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29" name="Line 217"/>
            <p:cNvSpPr>
              <a:spLocks noChangeShapeType="1"/>
            </p:cNvSpPr>
            <p:nvPr/>
          </p:nvSpPr>
          <p:spPr bwMode="auto">
            <a:xfrm>
              <a:off x="4948" y="1615"/>
              <a:ext cx="335" cy="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30" name="Line 218"/>
            <p:cNvSpPr>
              <a:spLocks noChangeShapeType="1"/>
            </p:cNvSpPr>
            <p:nvPr/>
          </p:nvSpPr>
          <p:spPr bwMode="auto">
            <a:xfrm>
              <a:off x="4965" y="1660"/>
              <a:ext cx="293" cy="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829" name="Group 219"/>
          <p:cNvGrpSpPr>
            <a:grpSpLocks/>
          </p:cNvGrpSpPr>
          <p:nvPr/>
        </p:nvGrpSpPr>
        <p:grpSpPr bwMode="auto">
          <a:xfrm>
            <a:off x="7265988" y="3387725"/>
            <a:ext cx="146050" cy="136525"/>
            <a:chOff x="4359" y="2528"/>
            <a:chExt cx="85" cy="86"/>
          </a:xfrm>
        </p:grpSpPr>
        <p:pic>
          <p:nvPicPr>
            <p:cNvPr id="13532" name="Picture 2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9" y="2528"/>
              <a:ext cx="8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33" name="Picture 2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9" y="2528"/>
              <a:ext cx="8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832" name="Group 222"/>
          <p:cNvGrpSpPr>
            <a:grpSpLocks/>
          </p:cNvGrpSpPr>
          <p:nvPr/>
        </p:nvGrpSpPr>
        <p:grpSpPr bwMode="auto">
          <a:xfrm>
            <a:off x="8483600" y="2259013"/>
            <a:ext cx="146050" cy="134937"/>
            <a:chOff x="5067" y="1817"/>
            <a:chExt cx="85" cy="85"/>
          </a:xfrm>
        </p:grpSpPr>
        <p:pic>
          <p:nvPicPr>
            <p:cNvPr id="13535" name="Picture 2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67" y="1817"/>
              <a:ext cx="8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36" name="Picture 2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7" y="1817"/>
              <a:ext cx="8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835" name="Group 225"/>
          <p:cNvGrpSpPr>
            <a:grpSpLocks/>
          </p:cNvGrpSpPr>
          <p:nvPr/>
        </p:nvGrpSpPr>
        <p:grpSpPr bwMode="auto">
          <a:xfrm>
            <a:off x="8489950" y="2413000"/>
            <a:ext cx="146050" cy="134938"/>
            <a:chOff x="5070" y="1914"/>
            <a:chExt cx="85" cy="85"/>
          </a:xfrm>
        </p:grpSpPr>
        <p:pic>
          <p:nvPicPr>
            <p:cNvPr id="13538" name="Picture 2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70" y="1914"/>
              <a:ext cx="8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39" name="Picture 2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70" y="1914"/>
              <a:ext cx="8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540" name="Freeform 228"/>
          <p:cNvSpPr>
            <a:spLocks noEditPoints="1"/>
          </p:cNvSpPr>
          <p:nvPr/>
        </p:nvSpPr>
        <p:spPr bwMode="auto">
          <a:xfrm>
            <a:off x="7385050" y="2347913"/>
            <a:ext cx="1085850" cy="1069975"/>
          </a:xfrm>
          <a:custGeom>
            <a:avLst/>
            <a:gdLst/>
            <a:ahLst/>
            <a:cxnLst>
              <a:cxn ang="0">
                <a:pos x="0" y="666"/>
              </a:cxn>
              <a:cxn ang="0">
                <a:pos x="604" y="23"/>
              </a:cxn>
              <a:cxn ang="0">
                <a:pos x="612" y="29"/>
              </a:cxn>
              <a:cxn ang="0">
                <a:pos x="8" y="674"/>
              </a:cxn>
              <a:cxn ang="0">
                <a:pos x="0" y="666"/>
              </a:cxn>
              <a:cxn ang="0">
                <a:pos x="588" y="17"/>
              </a:cxn>
              <a:cxn ang="0">
                <a:pos x="631" y="0"/>
              </a:cxn>
              <a:cxn ang="0">
                <a:pos x="619" y="45"/>
              </a:cxn>
              <a:cxn ang="0">
                <a:pos x="588" y="17"/>
              </a:cxn>
            </a:cxnLst>
            <a:rect l="0" t="0" r="r" b="b"/>
            <a:pathLst>
              <a:path w="631" h="674">
                <a:moveTo>
                  <a:pt x="0" y="666"/>
                </a:moveTo>
                <a:lnTo>
                  <a:pt x="604" y="23"/>
                </a:lnTo>
                <a:lnTo>
                  <a:pt x="612" y="29"/>
                </a:lnTo>
                <a:lnTo>
                  <a:pt x="8" y="674"/>
                </a:lnTo>
                <a:lnTo>
                  <a:pt x="0" y="666"/>
                </a:lnTo>
                <a:close/>
                <a:moveTo>
                  <a:pt x="588" y="17"/>
                </a:moveTo>
                <a:lnTo>
                  <a:pt x="631" y="0"/>
                </a:lnTo>
                <a:lnTo>
                  <a:pt x="619" y="45"/>
                </a:lnTo>
                <a:lnTo>
                  <a:pt x="588" y="17"/>
                </a:lnTo>
                <a:close/>
              </a:path>
            </a:pathLst>
          </a:custGeom>
          <a:solidFill>
            <a:srgbClr val="00CC00"/>
          </a:solidFill>
          <a:ln w="3175" cap="flat">
            <a:solidFill>
              <a:srgbClr val="00CC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41" name="Freeform 229"/>
          <p:cNvSpPr>
            <a:spLocks noEditPoints="1"/>
          </p:cNvSpPr>
          <p:nvPr/>
        </p:nvSpPr>
        <p:spPr bwMode="auto">
          <a:xfrm>
            <a:off x="7416800" y="2520950"/>
            <a:ext cx="1084263" cy="868363"/>
          </a:xfrm>
          <a:custGeom>
            <a:avLst/>
            <a:gdLst/>
            <a:ahLst/>
            <a:cxnLst>
              <a:cxn ang="0">
                <a:pos x="0" y="540"/>
              </a:cxn>
              <a:cxn ang="0">
                <a:pos x="601" y="18"/>
              </a:cxn>
              <a:cxn ang="0">
                <a:pos x="608" y="26"/>
              </a:cxn>
              <a:cxn ang="0">
                <a:pos x="6" y="547"/>
              </a:cxn>
              <a:cxn ang="0">
                <a:pos x="0" y="540"/>
              </a:cxn>
              <a:cxn ang="0">
                <a:pos x="586" y="11"/>
              </a:cxn>
              <a:cxn ang="0">
                <a:pos x="631" y="0"/>
              </a:cxn>
              <a:cxn ang="0">
                <a:pos x="613" y="42"/>
              </a:cxn>
              <a:cxn ang="0">
                <a:pos x="586" y="11"/>
              </a:cxn>
            </a:cxnLst>
            <a:rect l="0" t="0" r="r" b="b"/>
            <a:pathLst>
              <a:path w="631" h="547">
                <a:moveTo>
                  <a:pt x="0" y="540"/>
                </a:moveTo>
                <a:lnTo>
                  <a:pt x="601" y="18"/>
                </a:lnTo>
                <a:lnTo>
                  <a:pt x="608" y="26"/>
                </a:lnTo>
                <a:lnTo>
                  <a:pt x="6" y="547"/>
                </a:lnTo>
                <a:lnTo>
                  <a:pt x="0" y="540"/>
                </a:lnTo>
                <a:close/>
                <a:moveTo>
                  <a:pt x="586" y="11"/>
                </a:moveTo>
                <a:lnTo>
                  <a:pt x="631" y="0"/>
                </a:lnTo>
                <a:lnTo>
                  <a:pt x="613" y="42"/>
                </a:lnTo>
                <a:lnTo>
                  <a:pt x="586" y="11"/>
                </a:lnTo>
                <a:close/>
              </a:path>
            </a:pathLst>
          </a:custGeom>
          <a:solidFill>
            <a:srgbClr val="00CC00"/>
          </a:solidFill>
          <a:ln w="3175" cap="flat">
            <a:solidFill>
              <a:srgbClr val="00CC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2838" name="Group 230"/>
          <p:cNvGrpSpPr>
            <a:grpSpLocks/>
          </p:cNvGrpSpPr>
          <p:nvPr/>
        </p:nvGrpSpPr>
        <p:grpSpPr bwMode="auto">
          <a:xfrm>
            <a:off x="8483600" y="2125663"/>
            <a:ext cx="146050" cy="136525"/>
            <a:chOff x="5067" y="1733"/>
            <a:chExt cx="85" cy="86"/>
          </a:xfrm>
        </p:grpSpPr>
        <p:pic>
          <p:nvPicPr>
            <p:cNvPr id="13543" name="Picture 23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67" y="1733"/>
              <a:ext cx="8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44" name="Picture 23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67" y="1733"/>
              <a:ext cx="8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545" name="Freeform 233"/>
          <p:cNvSpPr>
            <a:spLocks noEditPoints="1"/>
          </p:cNvSpPr>
          <p:nvPr/>
        </p:nvSpPr>
        <p:spPr bwMode="auto">
          <a:xfrm>
            <a:off x="7389813" y="2214563"/>
            <a:ext cx="1087437" cy="1201737"/>
          </a:xfrm>
          <a:custGeom>
            <a:avLst/>
            <a:gdLst/>
            <a:ahLst/>
            <a:cxnLst>
              <a:cxn ang="0">
                <a:pos x="0" y="750"/>
              </a:cxn>
              <a:cxn ang="0">
                <a:pos x="606" y="24"/>
              </a:cxn>
              <a:cxn ang="0">
                <a:pos x="614" y="30"/>
              </a:cxn>
              <a:cxn ang="0">
                <a:pos x="8" y="757"/>
              </a:cxn>
              <a:cxn ang="0">
                <a:pos x="0" y="750"/>
              </a:cxn>
              <a:cxn ang="0">
                <a:pos x="589" y="19"/>
              </a:cxn>
              <a:cxn ang="0">
                <a:pos x="632" y="0"/>
              </a:cxn>
              <a:cxn ang="0">
                <a:pos x="621" y="46"/>
              </a:cxn>
              <a:cxn ang="0">
                <a:pos x="589" y="19"/>
              </a:cxn>
            </a:cxnLst>
            <a:rect l="0" t="0" r="r" b="b"/>
            <a:pathLst>
              <a:path w="632" h="757">
                <a:moveTo>
                  <a:pt x="0" y="750"/>
                </a:moveTo>
                <a:lnTo>
                  <a:pt x="606" y="24"/>
                </a:lnTo>
                <a:lnTo>
                  <a:pt x="614" y="30"/>
                </a:lnTo>
                <a:lnTo>
                  <a:pt x="8" y="757"/>
                </a:lnTo>
                <a:lnTo>
                  <a:pt x="0" y="750"/>
                </a:lnTo>
                <a:close/>
                <a:moveTo>
                  <a:pt x="589" y="19"/>
                </a:moveTo>
                <a:lnTo>
                  <a:pt x="632" y="0"/>
                </a:lnTo>
                <a:lnTo>
                  <a:pt x="621" y="46"/>
                </a:lnTo>
                <a:lnTo>
                  <a:pt x="589" y="19"/>
                </a:lnTo>
                <a:close/>
              </a:path>
            </a:pathLst>
          </a:custGeom>
          <a:solidFill>
            <a:srgbClr val="00CC00"/>
          </a:solidFill>
          <a:ln w="3175" cap="flat">
            <a:solidFill>
              <a:srgbClr val="00CC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46" name="Line 234"/>
          <p:cNvSpPr>
            <a:spLocks noChangeShapeType="1"/>
          </p:cNvSpPr>
          <p:nvPr/>
        </p:nvSpPr>
        <p:spPr bwMode="auto">
          <a:xfrm>
            <a:off x="6094413" y="2946400"/>
            <a:ext cx="609600" cy="1588"/>
          </a:xfrm>
          <a:prstGeom prst="line">
            <a:avLst/>
          </a:prstGeom>
          <a:noFill/>
          <a:ln w="33338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47" name="Line 235"/>
          <p:cNvSpPr>
            <a:spLocks noChangeShapeType="1"/>
          </p:cNvSpPr>
          <p:nvPr/>
        </p:nvSpPr>
        <p:spPr bwMode="auto">
          <a:xfrm>
            <a:off x="7246938" y="1816100"/>
            <a:ext cx="647700" cy="1588"/>
          </a:xfrm>
          <a:prstGeom prst="line">
            <a:avLst/>
          </a:prstGeom>
          <a:noFill/>
          <a:ln w="33338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48" name="Rectangle 236"/>
          <p:cNvSpPr>
            <a:spLocks noChangeArrowheads="1"/>
          </p:cNvSpPr>
          <p:nvPr/>
        </p:nvSpPr>
        <p:spPr bwMode="auto">
          <a:xfrm>
            <a:off x="6224588" y="3073400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>
                <a:solidFill>
                  <a:srgbClr val="CC00FF"/>
                </a:solidFill>
              </a:rPr>
              <a:t>1</a:t>
            </a:r>
            <a:endParaRPr lang="en-US" altLang="ja-JP"/>
          </a:p>
        </p:txBody>
      </p:sp>
      <p:sp>
        <p:nvSpPr>
          <p:cNvPr id="13549" name="Rectangle 237"/>
          <p:cNvSpPr>
            <a:spLocks noChangeArrowheads="1"/>
          </p:cNvSpPr>
          <p:nvPr/>
        </p:nvSpPr>
        <p:spPr bwMode="auto">
          <a:xfrm>
            <a:off x="6342063" y="3071813"/>
            <a:ext cx="1333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2100" i="1">
                <a:solidFill>
                  <a:srgbClr val="CC00FF"/>
                </a:solidFill>
              </a:rPr>
              <a:t>S</a:t>
            </a:r>
            <a:endParaRPr lang="en-US" altLang="ja-JP"/>
          </a:p>
        </p:txBody>
      </p:sp>
      <p:sp>
        <p:nvSpPr>
          <p:cNvPr id="13550" name="Rectangle 238"/>
          <p:cNvSpPr>
            <a:spLocks noChangeArrowheads="1"/>
          </p:cNvSpPr>
          <p:nvPr/>
        </p:nvSpPr>
        <p:spPr bwMode="auto">
          <a:xfrm>
            <a:off x="6465888" y="3217863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>
                <a:solidFill>
                  <a:srgbClr val="CC00FF"/>
                </a:solidFill>
              </a:rPr>
              <a:t>0</a:t>
            </a:r>
            <a:endParaRPr lang="en-US" altLang="ja-JP"/>
          </a:p>
        </p:txBody>
      </p:sp>
      <p:sp>
        <p:nvSpPr>
          <p:cNvPr id="13551" name="Rectangle 239"/>
          <p:cNvSpPr>
            <a:spLocks noChangeArrowheads="1"/>
          </p:cNvSpPr>
          <p:nvPr/>
        </p:nvSpPr>
        <p:spPr bwMode="auto">
          <a:xfrm>
            <a:off x="7375525" y="1412875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>
                <a:solidFill>
                  <a:srgbClr val="006600"/>
                </a:solidFill>
              </a:rPr>
              <a:t>3</a:t>
            </a:r>
            <a:endParaRPr lang="en-US" altLang="ja-JP"/>
          </a:p>
        </p:txBody>
      </p:sp>
      <p:sp>
        <p:nvSpPr>
          <p:cNvPr id="13552" name="Rectangle 240"/>
          <p:cNvSpPr>
            <a:spLocks noChangeArrowheads="1"/>
          </p:cNvSpPr>
          <p:nvPr/>
        </p:nvSpPr>
        <p:spPr bwMode="auto">
          <a:xfrm>
            <a:off x="7496175" y="1411288"/>
            <a:ext cx="1635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2100" i="1">
                <a:solidFill>
                  <a:srgbClr val="006600"/>
                </a:solidFill>
              </a:rPr>
              <a:t>P</a:t>
            </a:r>
            <a:endParaRPr lang="en-US" altLang="ja-JP"/>
          </a:p>
        </p:txBody>
      </p:sp>
      <p:sp>
        <p:nvSpPr>
          <p:cNvPr id="13553" name="Rectangle 241"/>
          <p:cNvSpPr>
            <a:spLocks noChangeArrowheads="1"/>
          </p:cNvSpPr>
          <p:nvPr/>
        </p:nvSpPr>
        <p:spPr bwMode="auto">
          <a:xfrm>
            <a:off x="7650163" y="1555750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>
                <a:solidFill>
                  <a:srgbClr val="006600"/>
                </a:solidFill>
              </a:rPr>
              <a:t>0</a:t>
            </a:r>
            <a:endParaRPr lang="en-US" altLang="ja-JP"/>
          </a:p>
        </p:txBody>
      </p:sp>
      <p:grpSp>
        <p:nvGrpSpPr>
          <p:cNvPr id="12841" name="Group 242"/>
          <p:cNvGrpSpPr>
            <a:grpSpLocks/>
          </p:cNvGrpSpPr>
          <p:nvPr/>
        </p:nvGrpSpPr>
        <p:grpSpPr bwMode="auto">
          <a:xfrm>
            <a:off x="6670675" y="2946400"/>
            <a:ext cx="1368425" cy="863600"/>
            <a:chOff x="4013" y="2250"/>
            <a:chExt cx="795" cy="544"/>
          </a:xfrm>
        </p:grpSpPr>
        <p:sp>
          <p:nvSpPr>
            <p:cNvPr id="13555" name="Freeform 243"/>
            <p:cNvSpPr>
              <a:spLocks/>
            </p:cNvSpPr>
            <p:nvPr/>
          </p:nvSpPr>
          <p:spPr bwMode="auto">
            <a:xfrm>
              <a:off x="4013" y="2250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0"/>
                </a:cxn>
                <a:cxn ang="0">
                  <a:pos x="50" y="0"/>
                </a:cxn>
              </a:cxnLst>
              <a:rect l="0" t="0" r="r" b="b"/>
              <a:pathLst>
                <a:path w="50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56" name="Freeform 244"/>
            <p:cNvSpPr>
              <a:spLocks/>
            </p:cNvSpPr>
            <p:nvPr/>
          </p:nvSpPr>
          <p:spPr bwMode="auto">
            <a:xfrm>
              <a:off x="4063" y="2250"/>
              <a:ext cx="5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1"/>
                </a:cxn>
                <a:cxn ang="0">
                  <a:pos x="29" y="1"/>
                </a:cxn>
                <a:cxn ang="0">
                  <a:pos x="29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2"/>
                </a:cxn>
                <a:cxn ang="0">
                  <a:pos x="46" y="2"/>
                </a:cxn>
                <a:cxn ang="0">
                  <a:pos x="47" y="2"/>
                </a:cxn>
                <a:cxn ang="0">
                  <a:pos x="48" y="2"/>
                </a:cxn>
                <a:cxn ang="0">
                  <a:pos x="49" y="2"/>
                </a:cxn>
                <a:cxn ang="0">
                  <a:pos x="50" y="3"/>
                </a:cxn>
              </a:cxnLst>
              <a:rect l="0" t="0" r="r" b="b"/>
              <a:pathLst>
                <a:path w="50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3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57" name="Freeform 245"/>
            <p:cNvSpPr>
              <a:spLocks/>
            </p:cNvSpPr>
            <p:nvPr/>
          </p:nvSpPr>
          <p:spPr bwMode="auto">
            <a:xfrm>
              <a:off x="4113" y="2253"/>
              <a:ext cx="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3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6" y="2"/>
                </a:cxn>
                <a:cxn ang="0">
                  <a:pos x="27" y="2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0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3" y="4"/>
                </a:cxn>
                <a:cxn ang="0">
                  <a:pos x="34" y="4"/>
                </a:cxn>
                <a:cxn ang="0">
                  <a:pos x="35" y="4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8" y="5"/>
                </a:cxn>
                <a:cxn ang="0">
                  <a:pos x="39" y="5"/>
                </a:cxn>
                <a:cxn ang="0">
                  <a:pos x="40" y="6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2" y="7"/>
                </a:cxn>
                <a:cxn ang="0">
                  <a:pos x="44" y="7"/>
                </a:cxn>
                <a:cxn ang="0">
                  <a:pos x="45" y="7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7"/>
                </a:cxn>
                <a:cxn ang="0">
                  <a:pos x="48" y="8"/>
                </a:cxn>
                <a:cxn ang="0">
                  <a:pos x="50" y="8"/>
                </a:cxn>
              </a:cxnLst>
              <a:rect l="0" t="0" r="r" b="b"/>
              <a:pathLst>
                <a:path w="50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8" y="8"/>
                  </a:lnTo>
                  <a:lnTo>
                    <a:pt x="50" y="8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58" name="Freeform 246"/>
            <p:cNvSpPr>
              <a:spLocks/>
            </p:cNvSpPr>
            <p:nvPr/>
          </p:nvSpPr>
          <p:spPr bwMode="auto">
            <a:xfrm>
              <a:off x="4163" y="2261"/>
              <a:ext cx="49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5" y="8"/>
                </a:cxn>
                <a:cxn ang="0">
                  <a:pos x="16" y="9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9" y="10"/>
                </a:cxn>
                <a:cxn ang="0">
                  <a:pos x="20" y="11"/>
                </a:cxn>
                <a:cxn ang="0">
                  <a:pos x="21" y="11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24" y="14"/>
                </a:cxn>
                <a:cxn ang="0">
                  <a:pos x="25" y="14"/>
                </a:cxn>
                <a:cxn ang="0">
                  <a:pos x="26" y="15"/>
                </a:cxn>
                <a:cxn ang="0">
                  <a:pos x="27" y="16"/>
                </a:cxn>
                <a:cxn ang="0">
                  <a:pos x="27" y="16"/>
                </a:cxn>
                <a:cxn ang="0">
                  <a:pos x="29" y="17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3" y="21"/>
                </a:cxn>
                <a:cxn ang="0">
                  <a:pos x="35" y="23"/>
                </a:cxn>
                <a:cxn ang="0">
                  <a:pos x="36" y="24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38" y="26"/>
                </a:cxn>
                <a:cxn ang="0">
                  <a:pos x="39" y="27"/>
                </a:cxn>
                <a:cxn ang="0">
                  <a:pos x="41" y="29"/>
                </a:cxn>
                <a:cxn ang="0">
                  <a:pos x="42" y="30"/>
                </a:cxn>
                <a:cxn ang="0">
                  <a:pos x="42" y="30"/>
                </a:cxn>
                <a:cxn ang="0">
                  <a:pos x="43" y="31"/>
                </a:cxn>
                <a:cxn ang="0">
                  <a:pos x="44" y="33"/>
                </a:cxn>
                <a:cxn ang="0">
                  <a:pos x="45" y="34"/>
                </a:cxn>
                <a:cxn ang="0">
                  <a:pos x="46" y="35"/>
                </a:cxn>
                <a:cxn ang="0">
                  <a:pos x="47" y="36"/>
                </a:cxn>
                <a:cxn ang="0">
                  <a:pos x="48" y="37"/>
                </a:cxn>
                <a:cxn ang="0">
                  <a:pos x="49" y="39"/>
                </a:cxn>
              </a:cxnLst>
              <a:rect l="0" t="0" r="r" b="b"/>
              <a:pathLst>
                <a:path w="49" h="39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5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6" y="24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8" y="26"/>
                  </a:lnTo>
                  <a:lnTo>
                    <a:pt x="39" y="27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6" y="35"/>
                  </a:lnTo>
                  <a:lnTo>
                    <a:pt x="47" y="36"/>
                  </a:lnTo>
                  <a:lnTo>
                    <a:pt x="48" y="37"/>
                  </a:lnTo>
                  <a:lnTo>
                    <a:pt x="49" y="39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59" name="Freeform 247"/>
            <p:cNvSpPr>
              <a:spLocks/>
            </p:cNvSpPr>
            <p:nvPr/>
          </p:nvSpPr>
          <p:spPr bwMode="auto">
            <a:xfrm>
              <a:off x="4212" y="2300"/>
              <a:ext cx="50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7" y="9"/>
                </a:cxn>
                <a:cxn ang="0">
                  <a:pos x="8" y="10"/>
                </a:cxn>
                <a:cxn ang="0">
                  <a:pos x="9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12" y="16"/>
                </a:cxn>
                <a:cxn ang="0">
                  <a:pos x="13" y="17"/>
                </a:cxn>
                <a:cxn ang="0">
                  <a:pos x="14" y="19"/>
                </a:cxn>
                <a:cxn ang="0">
                  <a:pos x="14" y="21"/>
                </a:cxn>
                <a:cxn ang="0">
                  <a:pos x="16" y="22"/>
                </a:cxn>
                <a:cxn ang="0">
                  <a:pos x="17" y="24"/>
                </a:cxn>
                <a:cxn ang="0">
                  <a:pos x="18" y="26"/>
                </a:cxn>
                <a:cxn ang="0">
                  <a:pos x="19" y="27"/>
                </a:cxn>
                <a:cxn ang="0">
                  <a:pos x="19" y="29"/>
                </a:cxn>
                <a:cxn ang="0">
                  <a:pos x="20" y="31"/>
                </a:cxn>
                <a:cxn ang="0">
                  <a:pos x="22" y="32"/>
                </a:cxn>
                <a:cxn ang="0">
                  <a:pos x="23" y="35"/>
                </a:cxn>
                <a:cxn ang="0">
                  <a:pos x="24" y="37"/>
                </a:cxn>
                <a:cxn ang="0">
                  <a:pos x="24" y="38"/>
                </a:cxn>
                <a:cxn ang="0">
                  <a:pos x="25" y="40"/>
                </a:cxn>
                <a:cxn ang="0">
                  <a:pos x="26" y="42"/>
                </a:cxn>
                <a:cxn ang="0">
                  <a:pos x="28" y="44"/>
                </a:cxn>
                <a:cxn ang="0">
                  <a:pos x="29" y="46"/>
                </a:cxn>
                <a:cxn ang="0">
                  <a:pos x="29" y="48"/>
                </a:cxn>
                <a:cxn ang="0">
                  <a:pos x="30" y="50"/>
                </a:cxn>
                <a:cxn ang="0">
                  <a:pos x="31" y="52"/>
                </a:cxn>
                <a:cxn ang="0">
                  <a:pos x="32" y="54"/>
                </a:cxn>
                <a:cxn ang="0">
                  <a:pos x="34" y="57"/>
                </a:cxn>
                <a:cxn ang="0">
                  <a:pos x="34" y="59"/>
                </a:cxn>
                <a:cxn ang="0">
                  <a:pos x="35" y="61"/>
                </a:cxn>
                <a:cxn ang="0">
                  <a:pos x="36" y="63"/>
                </a:cxn>
                <a:cxn ang="0">
                  <a:pos x="37" y="66"/>
                </a:cxn>
                <a:cxn ang="0">
                  <a:pos x="38" y="68"/>
                </a:cxn>
                <a:cxn ang="0">
                  <a:pos x="39" y="70"/>
                </a:cxn>
                <a:cxn ang="0">
                  <a:pos x="40" y="73"/>
                </a:cxn>
                <a:cxn ang="0">
                  <a:pos x="41" y="75"/>
                </a:cxn>
                <a:cxn ang="0">
                  <a:pos x="42" y="78"/>
                </a:cxn>
                <a:cxn ang="0">
                  <a:pos x="43" y="80"/>
                </a:cxn>
                <a:cxn ang="0">
                  <a:pos x="44" y="83"/>
                </a:cxn>
                <a:cxn ang="0">
                  <a:pos x="45" y="85"/>
                </a:cxn>
                <a:cxn ang="0">
                  <a:pos x="46" y="88"/>
                </a:cxn>
                <a:cxn ang="0">
                  <a:pos x="47" y="90"/>
                </a:cxn>
                <a:cxn ang="0">
                  <a:pos x="48" y="93"/>
                </a:cxn>
                <a:cxn ang="0">
                  <a:pos x="49" y="95"/>
                </a:cxn>
                <a:cxn ang="0">
                  <a:pos x="50" y="99"/>
                </a:cxn>
              </a:cxnLst>
              <a:rect l="0" t="0" r="r" b="b"/>
              <a:pathLst>
                <a:path w="50" h="99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9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6" y="22"/>
                  </a:lnTo>
                  <a:lnTo>
                    <a:pt x="17" y="24"/>
                  </a:lnTo>
                  <a:lnTo>
                    <a:pt x="18" y="26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22" y="32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6" y="42"/>
                  </a:lnTo>
                  <a:lnTo>
                    <a:pt x="28" y="44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30" y="50"/>
                  </a:lnTo>
                  <a:lnTo>
                    <a:pt x="31" y="52"/>
                  </a:lnTo>
                  <a:lnTo>
                    <a:pt x="32" y="54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35" y="61"/>
                  </a:lnTo>
                  <a:lnTo>
                    <a:pt x="36" y="63"/>
                  </a:lnTo>
                  <a:lnTo>
                    <a:pt x="37" y="66"/>
                  </a:lnTo>
                  <a:lnTo>
                    <a:pt x="38" y="68"/>
                  </a:lnTo>
                  <a:lnTo>
                    <a:pt x="39" y="70"/>
                  </a:lnTo>
                  <a:lnTo>
                    <a:pt x="40" y="73"/>
                  </a:lnTo>
                  <a:lnTo>
                    <a:pt x="41" y="75"/>
                  </a:lnTo>
                  <a:lnTo>
                    <a:pt x="42" y="78"/>
                  </a:lnTo>
                  <a:lnTo>
                    <a:pt x="43" y="80"/>
                  </a:lnTo>
                  <a:lnTo>
                    <a:pt x="44" y="83"/>
                  </a:lnTo>
                  <a:lnTo>
                    <a:pt x="45" y="85"/>
                  </a:lnTo>
                  <a:lnTo>
                    <a:pt x="46" y="88"/>
                  </a:lnTo>
                  <a:lnTo>
                    <a:pt x="47" y="90"/>
                  </a:lnTo>
                  <a:lnTo>
                    <a:pt x="48" y="93"/>
                  </a:lnTo>
                  <a:lnTo>
                    <a:pt x="49" y="95"/>
                  </a:lnTo>
                  <a:lnTo>
                    <a:pt x="50" y="99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60" name="Freeform 248"/>
            <p:cNvSpPr>
              <a:spLocks/>
            </p:cNvSpPr>
            <p:nvPr/>
          </p:nvSpPr>
          <p:spPr bwMode="auto">
            <a:xfrm>
              <a:off x="4262" y="2399"/>
              <a:ext cx="50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5" y="16"/>
                </a:cxn>
                <a:cxn ang="0">
                  <a:pos x="7" y="19"/>
                </a:cxn>
                <a:cxn ang="0">
                  <a:pos x="8" y="22"/>
                </a:cxn>
                <a:cxn ang="0">
                  <a:pos x="9" y="25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1" y="34"/>
                </a:cxn>
                <a:cxn ang="0">
                  <a:pos x="12" y="37"/>
                </a:cxn>
                <a:cxn ang="0">
                  <a:pos x="14" y="40"/>
                </a:cxn>
                <a:cxn ang="0">
                  <a:pos x="15" y="43"/>
                </a:cxn>
                <a:cxn ang="0">
                  <a:pos x="15" y="46"/>
                </a:cxn>
                <a:cxn ang="0">
                  <a:pos x="16" y="50"/>
                </a:cxn>
                <a:cxn ang="0">
                  <a:pos x="17" y="52"/>
                </a:cxn>
                <a:cxn ang="0">
                  <a:pos x="18" y="56"/>
                </a:cxn>
                <a:cxn ang="0">
                  <a:pos x="20" y="59"/>
                </a:cxn>
                <a:cxn ang="0">
                  <a:pos x="20" y="62"/>
                </a:cxn>
                <a:cxn ang="0">
                  <a:pos x="21" y="66"/>
                </a:cxn>
                <a:cxn ang="0">
                  <a:pos x="22" y="69"/>
                </a:cxn>
                <a:cxn ang="0">
                  <a:pos x="23" y="72"/>
                </a:cxn>
                <a:cxn ang="0">
                  <a:pos x="24" y="76"/>
                </a:cxn>
                <a:cxn ang="0">
                  <a:pos x="25" y="79"/>
                </a:cxn>
                <a:cxn ang="0">
                  <a:pos x="26" y="82"/>
                </a:cxn>
                <a:cxn ang="0">
                  <a:pos x="27" y="86"/>
                </a:cxn>
                <a:cxn ang="0">
                  <a:pos x="28" y="89"/>
                </a:cxn>
                <a:cxn ang="0">
                  <a:pos x="29" y="92"/>
                </a:cxn>
                <a:cxn ang="0">
                  <a:pos x="30" y="97"/>
                </a:cxn>
                <a:cxn ang="0">
                  <a:pos x="31" y="100"/>
                </a:cxn>
                <a:cxn ang="0">
                  <a:pos x="32" y="103"/>
                </a:cxn>
                <a:cxn ang="0">
                  <a:pos x="33" y="107"/>
                </a:cxn>
                <a:cxn ang="0">
                  <a:pos x="34" y="111"/>
                </a:cxn>
                <a:cxn ang="0">
                  <a:pos x="35" y="114"/>
                </a:cxn>
                <a:cxn ang="0">
                  <a:pos x="36" y="118"/>
                </a:cxn>
                <a:cxn ang="0">
                  <a:pos x="37" y="121"/>
                </a:cxn>
                <a:cxn ang="0">
                  <a:pos x="38" y="125"/>
                </a:cxn>
                <a:cxn ang="0">
                  <a:pos x="39" y="128"/>
                </a:cxn>
                <a:cxn ang="0">
                  <a:pos x="40" y="132"/>
                </a:cxn>
                <a:cxn ang="0">
                  <a:pos x="41" y="136"/>
                </a:cxn>
                <a:cxn ang="0">
                  <a:pos x="41" y="139"/>
                </a:cxn>
                <a:cxn ang="0">
                  <a:pos x="43" y="143"/>
                </a:cxn>
                <a:cxn ang="0">
                  <a:pos x="44" y="147"/>
                </a:cxn>
                <a:cxn ang="0">
                  <a:pos x="45" y="150"/>
                </a:cxn>
                <a:cxn ang="0">
                  <a:pos x="46" y="154"/>
                </a:cxn>
                <a:cxn ang="0">
                  <a:pos x="46" y="158"/>
                </a:cxn>
                <a:cxn ang="0">
                  <a:pos x="47" y="162"/>
                </a:cxn>
                <a:cxn ang="0">
                  <a:pos x="49" y="165"/>
                </a:cxn>
                <a:cxn ang="0">
                  <a:pos x="50" y="169"/>
                </a:cxn>
              </a:cxnLst>
              <a:rect l="0" t="0" r="r" b="b"/>
              <a:pathLst>
                <a:path w="50" h="169">
                  <a:moveTo>
                    <a:pt x="0" y="0"/>
                  </a:moveTo>
                  <a:lnTo>
                    <a:pt x="1" y="2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10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8" y="22"/>
                  </a:lnTo>
                  <a:lnTo>
                    <a:pt x="9" y="25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34"/>
                  </a:lnTo>
                  <a:lnTo>
                    <a:pt x="12" y="37"/>
                  </a:lnTo>
                  <a:lnTo>
                    <a:pt x="14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6" y="50"/>
                  </a:lnTo>
                  <a:lnTo>
                    <a:pt x="17" y="52"/>
                  </a:lnTo>
                  <a:lnTo>
                    <a:pt x="18" y="56"/>
                  </a:lnTo>
                  <a:lnTo>
                    <a:pt x="20" y="59"/>
                  </a:lnTo>
                  <a:lnTo>
                    <a:pt x="20" y="62"/>
                  </a:lnTo>
                  <a:lnTo>
                    <a:pt x="21" y="66"/>
                  </a:lnTo>
                  <a:lnTo>
                    <a:pt x="22" y="69"/>
                  </a:lnTo>
                  <a:lnTo>
                    <a:pt x="23" y="72"/>
                  </a:lnTo>
                  <a:lnTo>
                    <a:pt x="24" y="76"/>
                  </a:lnTo>
                  <a:lnTo>
                    <a:pt x="25" y="79"/>
                  </a:lnTo>
                  <a:lnTo>
                    <a:pt x="26" y="82"/>
                  </a:lnTo>
                  <a:lnTo>
                    <a:pt x="27" y="86"/>
                  </a:lnTo>
                  <a:lnTo>
                    <a:pt x="28" y="89"/>
                  </a:lnTo>
                  <a:lnTo>
                    <a:pt x="29" y="92"/>
                  </a:lnTo>
                  <a:lnTo>
                    <a:pt x="30" y="97"/>
                  </a:lnTo>
                  <a:lnTo>
                    <a:pt x="31" y="100"/>
                  </a:lnTo>
                  <a:lnTo>
                    <a:pt x="32" y="103"/>
                  </a:lnTo>
                  <a:lnTo>
                    <a:pt x="33" y="107"/>
                  </a:lnTo>
                  <a:lnTo>
                    <a:pt x="34" y="111"/>
                  </a:lnTo>
                  <a:lnTo>
                    <a:pt x="35" y="114"/>
                  </a:lnTo>
                  <a:lnTo>
                    <a:pt x="36" y="118"/>
                  </a:lnTo>
                  <a:lnTo>
                    <a:pt x="37" y="121"/>
                  </a:lnTo>
                  <a:lnTo>
                    <a:pt x="38" y="125"/>
                  </a:lnTo>
                  <a:lnTo>
                    <a:pt x="39" y="128"/>
                  </a:lnTo>
                  <a:lnTo>
                    <a:pt x="40" y="132"/>
                  </a:lnTo>
                  <a:lnTo>
                    <a:pt x="41" y="136"/>
                  </a:lnTo>
                  <a:lnTo>
                    <a:pt x="41" y="139"/>
                  </a:lnTo>
                  <a:lnTo>
                    <a:pt x="43" y="143"/>
                  </a:lnTo>
                  <a:lnTo>
                    <a:pt x="44" y="147"/>
                  </a:lnTo>
                  <a:lnTo>
                    <a:pt x="45" y="150"/>
                  </a:lnTo>
                  <a:lnTo>
                    <a:pt x="46" y="154"/>
                  </a:lnTo>
                  <a:lnTo>
                    <a:pt x="46" y="158"/>
                  </a:lnTo>
                  <a:lnTo>
                    <a:pt x="47" y="162"/>
                  </a:lnTo>
                  <a:lnTo>
                    <a:pt x="49" y="165"/>
                  </a:lnTo>
                  <a:lnTo>
                    <a:pt x="50" y="169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61" name="Freeform 249"/>
            <p:cNvSpPr>
              <a:spLocks/>
            </p:cNvSpPr>
            <p:nvPr/>
          </p:nvSpPr>
          <p:spPr bwMode="auto">
            <a:xfrm>
              <a:off x="4312" y="2568"/>
              <a:ext cx="49" cy="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1" y="8"/>
                </a:cxn>
                <a:cxn ang="0">
                  <a:pos x="2" y="11"/>
                </a:cxn>
                <a:cxn ang="0">
                  <a:pos x="3" y="15"/>
                </a:cxn>
                <a:cxn ang="0">
                  <a:pos x="5" y="19"/>
                </a:cxn>
                <a:cxn ang="0">
                  <a:pos x="6" y="22"/>
                </a:cxn>
                <a:cxn ang="0">
                  <a:pos x="6" y="26"/>
                </a:cxn>
                <a:cxn ang="0">
                  <a:pos x="7" y="30"/>
                </a:cxn>
                <a:cxn ang="0">
                  <a:pos x="8" y="34"/>
                </a:cxn>
                <a:cxn ang="0">
                  <a:pos x="9" y="37"/>
                </a:cxn>
                <a:cxn ang="0">
                  <a:pos x="11" y="41"/>
                </a:cxn>
                <a:cxn ang="0">
                  <a:pos x="11" y="45"/>
                </a:cxn>
                <a:cxn ang="0">
                  <a:pos x="12" y="48"/>
                </a:cxn>
                <a:cxn ang="0">
                  <a:pos x="13" y="52"/>
                </a:cxn>
                <a:cxn ang="0">
                  <a:pos x="14" y="56"/>
                </a:cxn>
                <a:cxn ang="0">
                  <a:pos x="15" y="59"/>
                </a:cxn>
                <a:cxn ang="0">
                  <a:pos x="16" y="63"/>
                </a:cxn>
                <a:cxn ang="0">
                  <a:pos x="17" y="67"/>
                </a:cxn>
                <a:cxn ang="0">
                  <a:pos x="18" y="70"/>
                </a:cxn>
                <a:cxn ang="0">
                  <a:pos x="19" y="74"/>
                </a:cxn>
                <a:cxn ang="0">
                  <a:pos x="20" y="77"/>
                </a:cxn>
                <a:cxn ang="0">
                  <a:pos x="21" y="81"/>
                </a:cxn>
                <a:cxn ang="0">
                  <a:pos x="21" y="84"/>
                </a:cxn>
                <a:cxn ang="0">
                  <a:pos x="23" y="88"/>
                </a:cxn>
                <a:cxn ang="0">
                  <a:pos x="24" y="92"/>
                </a:cxn>
                <a:cxn ang="0">
                  <a:pos x="25" y="95"/>
                </a:cxn>
                <a:cxn ang="0">
                  <a:pos x="26" y="98"/>
                </a:cxn>
                <a:cxn ang="0">
                  <a:pos x="27" y="102"/>
                </a:cxn>
                <a:cxn ang="0">
                  <a:pos x="27" y="105"/>
                </a:cxn>
                <a:cxn ang="0">
                  <a:pos x="29" y="108"/>
                </a:cxn>
                <a:cxn ang="0">
                  <a:pos x="30" y="112"/>
                </a:cxn>
                <a:cxn ang="0">
                  <a:pos x="31" y="115"/>
                </a:cxn>
                <a:cxn ang="0">
                  <a:pos x="32" y="118"/>
                </a:cxn>
                <a:cxn ang="0">
                  <a:pos x="32" y="122"/>
                </a:cxn>
                <a:cxn ang="0">
                  <a:pos x="33" y="125"/>
                </a:cxn>
                <a:cxn ang="0">
                  <a:pos x="35" y="128"/>
                </a:cxn>
                <a:cxn ang="0">
                  <a:pos x="36" y="131"/>
                </a:cxn>
                <a:cxn ang="0">
                  <a:pos x="37" y="134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39" y="144"/>
                </a:cxn>
                <a:cxn ang="0">
                  <a:pos x="41" y="146"/>
                </a:cxn>
                <a:cxn ang="0">
                  <a:pos x="42" y="149"/>
                </a:cxn>
                <a:cxn ang="0">
                  <a:pos x="42" y="152"/>
                </a:cxn>
                <a:cxn ang="0">
                  <a:pos x="43" y="155"/>
                </a:cxn>
                <a:cxn ang="0">
                  <a:pos x="44" y="158"/>
                </a:cxn>
                <a:cxn ang="0">
                  <a:pos x="45" y="160"/>
                </a:cxn>
                <a:cxn ang="0">
                  <a:pos x="47" y="164"/>
                </a:cxn>
                <a:cxn ang="0">
                  <a:pos x="47" y="166"/>
                </a:cxn>
                <a:cxn ang="0">
                  <a:pos x="48" y="169"/>
                </a:cxn>
                <a:cxn ang="0">
                  <a:pos x="49" y="171"/>
                </a:cxn>
              </a:cxnLst>
              <a:rect l="0" t="0" r="r" b="b"/>
              <a:pathLst>
                <a:path w="49" h="171">
                  <a:moveTo>
                    <a:pt x="0" y="0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9" y="37"/>
                  </a:lnTo>
                  <a:lnTo>
                    <a:pt x="11" y="41"/>
                  </a:lnTo>
                  <a:lnTo>
                    <a:pt x="11" y="45"/>
                  </a:lnTo>
                  <a:lnTo>
                    <a:pt x="12" y="48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59"/>
                  </a:lnTo>
                  <a:lnTo>
                    <a:pt x="16" y="63"/>
                  </a:lnTo>
                  <a:lnTo>
                    <a:pt x="17" y="67"/>
                  </a:lnTo>
                  <a:lnTo>
                    <a:pt x="18" y="70"/>
                  </a:lnTo>
                  <a:lnTo>
                    <a:pt x="19" y="74"/>
                  </a:lnTo>
                  <a:lnTo>
                    <a:pt x="20" y="77"/>
                  </a:lnTo>
                  <a:lnTo>
                    <a:pt x="21" y="81"/>
                  </a:lnTo>
                  <a:lnTo>
                    <a:pt x="21" y="84"/>
                  </a:lnTo>
                  <a:lnTo>
                    <a:pt x="23" y="88"/>
                  </a:lnTo>
                  <a:lnTo>
                    <a:pt x="24" y="92"/>
                  </a:lnTo>
                  <a:lnTo>
                    <a:pt x="25" y="95"/>
                  </a:lnTo>
                  <a:lnTo>
                    <a:pt x="26" y="98"/>
                  </a:lnTo>
                  <a:lnTo>
                    <a:pt x="27" y="102"/>
                  </a:lnTo>
                  <a:lnTo>
                    <a:pt x="27" y="105"/>
                  </a:lnTo>
                  <a:lnTo>
                    <a:pt x="29" y="108"/>
                  </a:lnTo>
                  <a:lnTo>
                    <a:pt x="30" y="112"/>
                  </a:lnTo>
                  <a:lnTo>
                    <a:pt x="31" y="115"/>
                  </a:lnTo>
                  <a:lnTo>
                    <a:pt x="32" y="118"/>
                  </a:lnTo>
                  <a:lnTo>
                    <a:pt x="32" y="122"/>
                  </a:lnTo>
                  <a:lnTo>
                    <a:pt x="33" y="125"/>
                  </a:lnTo>
                  <a:lnTo>
                    <a:pt x="35" y="128"/>
                  </a:lnTo>
                  <a:lnTo>
                    <a:pt x="36" y="131"/>
                  </a:lnTo>
                  <a:lnTo>
                    <a:pt x="37" y="134"/>
                  </a:lnTo>
                  <a:lnTo>
                    <a:pt x="37" y="138"/>
                  </a:lnTo>
                  <a:lnTo>
                    <a:pt x="38" y="140"/>
                  </a:lnTo>
                  <a:lnTo>
                    <a:pt x="39" y="144"/>
                  </a:lnTo>
                  <a:lnTo>
                    <a:pt x="41" y="146"/>
                  </a:lnTo>
                  <a:lnTo>
                    <a:pt x="42" y="149"/>
                  </a:lnTo>
                  <a:lnTo>
                    <a:pt x="42" y="152"/>
                  </a:lnTo>
                  <a:lnTo>
                    <a:pt x="43" y="155"/>
                  </a:lnTo>
                  <a:lnTo>
                    <a:pt x="44" y="158"/>
                  </a:lnTo>
                  <a:lnTo>
                    <a:pt x="45" y="160"/>
                  </a:lnTo>
                  <a:lnTo>
                    <a:pt x="47" y="164"/>
                  </a:lnTo>
                  <a:lnTo>
                    <a:pt x="47" y="166"/>
                  </a:lnTo>
                  <a:lnTo>
                    <a:pt x="48" y="169"/>
                  </a:lnTo>
                  <a:lnTo>
                    <a:pt x="49" y="171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62" name="Freeform 250"/>
            <p:cNvSpPr>
              <a:spLocks/>
            </p:cNvSpPr>
            <p:nvPr/>
          </p:nvSpPr>
          <p:spPr bwMode="auto">
            <a:xfrm>
              <a:off x="4361" y="2739"/>
              <a:ext cx="49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2" y="5"/>
                </a:cxn>
                <a:cxn ang="0">
                  <a:pos x="3" y="8"/>
                </a:cxn>
                <a:cxn ang="0">
                  <a:pos x="4" y="10"/>
                </a:cxn>
                <a:cxn ang="0">
                  <a:pos x="5" y="12"/>
                </a:cxn>
                <a:cxn ang="0">
                  <a:pos x="6" y="14"/>
                </a:cxn>
                <a:cxn ang="0">
                  <a:pos x="7" y="17"/>
                </a:cxn>
                <a:cxn ang="0">
                  <a:pos x="8" y="19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1" y="25"/>
                </a:cxn>
                <a:cxn ang="0">
                  <a:pos x="12" y="27"/>
                </a:cxn>
                <a:cxn ang="0">
                  <a:pos x="13" y="29"/>
                </a:cxn>
                <a:cxn ang="0">
                  <a:pos x="14" y="30"/>
                </a:cxn>
                <a:cxn ang="0">
                  <a:pos x="15" y="33"/>
                </a:cxn>
                <a:cxn ang="0">
                  <a:pos x="16" y="34"/>
                </a:cxn>
                <a:cxn ang="0">
                  <a:pos x="17" y="36"/>
                </a:cxn>
                <a:cxn ang="0">
                  <a:pos x="18" y="37"/>
                </a:cxn>
                <a:cxn ang="0">
                  <a:pos x="19" y="39"/>
                </a:cxn>
                <a:cxn ang="0">
                  <a:pos x="19" y="40"/>
                </a:cxn>
                <a:cxn ang="0">
                  <a:pos x="21" y="42"/>
                </a:cxn>
                <a:cxn ang="0">
                  <a:pos x="22" y="43"/>
                </a:cxn>
                <a:cxn ang="0">
                  <a:pos x="23" y="45"/>
                </a:cxn>
                <a:cxn ang="0">
                  <a:pos x="24" y="45"/>
                </a:cxn>
                <a:cxn ang="0">
                  <a:pos x="24" y="46"/>
                </a:cxn>
                <a:cxn ang="0">
                  <a:pos x="25" y="48"/>
                </a:cxn>
                <a:cxn ang="0">
                  <a:pos x="27" y="49"/>
                </a:cxn>
                <a:cxn ang="0">
                  <a:pos x="28" y="50"/>
                </a:cxn>
                <a:cxn ang="0">
                  <a:pos x="29" y="50"/>
                </a:cxn>
                <a:cxn ang="0">
                  <a:pos x="29" y="51"/>
                </a:cxn>
                <a:cxn ang="0">
                  <a:pos x="30" y="52"/>
                </a:cxn>
                <a:cxn ang="0">
                  <a:pos x="31" y="52"/>
                </a:cxn>
                <a:cxn ang="0">
                  <a:pos x="33" y="53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35" y="55"/>
                </a:cxn>
                <a:cxn ang="0">
                  <a:pos x="36" y="55"/>
                </a:cxn>
                <a:cxn ang="0">
                  <a:pos x="37" y="55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40" y="55"/>
                </a:cxn>
                <a:cxn ang="0">
                  <a:pos x="41" y="55"/>
                </a:cxn>
                <a:cxn ang="0">
                  <a:pos x="42" y="55"/>
                </a:cxn>
                <a:cxn ang="0">
                  <a:pos x="43" y="55"/>
                </a:cxn>
                <a:cxn ang="0">
                  <a:pos x="44" y="55"/>
                </a:cxn>
                <a:cxn ang="0">
                  <a:pos x="45" y="54"/>
                </a:cxn>
                <a:cxn ang="0">
                  <a:pos x="46" y="54"/>
                </a:cxn>
                <a:cxn ang="0">
                  <a:pos x="47" y="53"/>
                </a:cxn>
                <a:cxn ang="0">
                  <a:pos x="48" y="52"/>
                </a:cxn>
                <a:cxn ang="0">
                  <a:pos x="49" y="52"/>
                </a:cxn>
                <a:cxn ang="0">
                  <a:pos x="49" y="51"/>
                </a:cxn>
              </a:cxnLst>
              <a:rect l="0" t="0" r="r" b="b"/>
              <a:pathLst>
                <a:path w="49" h="55">
                  <a:moveTo>
                    <a:pt x="0" y="0"/>
                  </a:moveTo>
                  <a:lnTo>
                    <a:pt x="1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8" y="19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2" y="27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8" y="50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40" y="55"/>
                  </a:lnTo>
                  <a:lnTo>
                    <a:pt x="41" y="55"/>
                  </a:lnTo>
                  <a:lnTo>
                    <a:pt x="42" y="55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5" y="54"/>
                  </a:lnTo>
                  <a:lnTo>
                    <a:pt x="46" y="54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63" name="Freeform 251"/>
            <p:cNvSpPr>
              <a:spLocks/>
            </p:cNvSpPr>
            <p:nvPr/>
          </p:nvSpPr>
          <p:spPr bwMode="auto">
            <a:xfrm>
              <a:off x="4410" y="2676"/>
              <a:ext cx="51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2" y="113"/>
                </a:cxn>
                <a:cxn ang="0">
                  <a:pos x="3" y="112"/>
                </a:cxn>
                <a:cxn ang="0">
                  <a:pos x="4" y="111"/>
                </a:cxn>
                <a:cxn ang="0">
                  <a:pos x="5" y="110"/>
                </a:cxn>
                <a:cxn ang="0">
                  <a:pos x="6" y="109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9" y="106"/>
                </a:cxn>
                <a:cxn ang="0">
                  <a:pos x="10" y="104"/>
                </a:cxn>
                <a:cxn ang="0">
                  <a:pos x="11" y="103"/>
                </a:cxn>
                <a:cxn ang="0">
                  <a:pos x="11" y="102"/>
                </a:cxn>
                <a:cxn ang="0">
                  <a:pos x="12" y="100"/>
                </a:cxn>
                <a:cxn ang="0">
                  <a:pos x="14" y="98"/>
                </a:cxn>
                <a:cxn ang="0">
                  <a:pos x="15" y="97"/>
                </a:cxn>
                <a:cxn ang="0">
                  <a:pos x="16" y="95"/>
                </a:cxn>
                <a:cxn ang="0">
                  <a:pos x="16" y="93"/>
                </a:cxn>
                <a:cxn ang="0">
                  <a:pos x="17" y="92"/>
                </a:cxn>
                <a:cxn ang="0">
                  <a:pos x="18" y="90"/>
                </a:cxn>
                <a:cxn ang="0">
                  <a:pos x="20" y="88"/>
                </a:cxn>
                <a:cxn ang="0">
                  <a:pos x="21" y="86"/>
                </a:cxn>
                <a:cxn ang="0">
                  <a:pos x="21" y="84"/>
                </a:cxn>
                <a:cxn ang="0">
                  <a:pos x="22" y="82"/>
                </a:cxn>
                <a:cxn ang="0">
                  <a:pos x="23" y="80"/>
                </a:cxn>
                <a:cxn ang="0">
                  <a:pos x="24" y="77"/>
                </a:cxn>
                <a:cxn ang="0">
                  <a:pos x="26" y="75"/>
                </a:cxn>
                <a:cxn ang="0">
                  <a:pos x="26" y="73"/>
                </a:cxn>
                <a:cxn ang="0">
                  <a:pos x="27" y="71"/>
                </a:cxn>
                <a:cxn ang="0">
                  <a:pos x="28" y="68"/>
                </a:cxn>
                <a:cxn ang="0">
                  <a:pos x="29" y="66"/>
                </a:cxn>
                <a:cxn ang="0">
                  <a:pos x="30" y="63"/>
                </a:cxn>
                <a:cxn ang="0">
                  <a:pos x="31" y="61"/>
                </a:cxn>
                <a:cxn ang="0">
                  <a:pos x="32" y="58"/>
                </a:cxn>
                <a:cxn ang="0">
                  <a:pos x="33" y="56"/>
                </a:cxn>
                <a:cxn ang="0">
                  <a:pos x="34" y="52"/>
                </a:cxn>
                <a:cxn ang="0">
                  <a:pos x="35" y="50"/>
                </a:cxn>
                <a:cxn ang="0">
                  <a:pos x="36" y="47"/>
                </a:cxn>
                <a:cxn ang="0">
                  <a:pos x="37" y="44"/>
                </a:cxn>
                <a:cxn ang="0">
                  <a:pos x="38" y="41"/>
                </a:cxn>
                <a:cxn ang="0">
                  <a:pos x="39" y="38"/>
                </a:cxn>
                <a:cxn ang="0">
                  <a:pos x="40" y="36"/>
                </a:cxn>
                <a:cxn ang="0">
                  <a:pos x="41" y="32"/>
                </a:cxn>
                <a:cxn ang="0">
                  <a:pos x="42" y="30"/>
                </a:cxn>
                <a:cxn ang="0">
                  <a:pos x="42" y="26"/>
                </a:cxn>
                <a:cxn ang="0">
                  <a:pos x="44" y="23"/>
                </a:cxn>
                <a:cxn ang="0">
                  <a:pos x="45" y="20"/>
                </a:cxn>
                <a:cxn ang="0">
                  <a:pos x="46" y="16"/>
                </a:cxn>
                <a:cxn ang="0">
                  <a:pos x="47" y="14"/>
                </a:cxn>
                <a:cxn ang="0">
                  <a:pos x="47" y="10"/>
                </a:cxn>
                <a:cxn ang="0">
                  <a:pos x="48" y="7"/>
                </a:cxn>
                <a:cxn ang="0">
                  <a:pos x="50" y="4"/>
                </a:cxn>
                <a:cxn ang="0">
                  <a:pos x="51" y="0"/>
                </a:cxn>
              </a:cxnLst>
              <a:rect l="0" t="0" r="r" b="b"/>
              <a:pathLst>
                <a:path w="51" h="113">
                  <a:moveTo>
                    <a:pt x="0" y="113"/>
                  </a:moveTo>
                  <a:lnTo>
                    <a:pt x="2" y="113"/>
                  </a:lnTo>
                  <a:lnTo>
                    <a:pt x="3" y="112"/>
                  </a:lnTo>
                  <a:lnTo>
                    <a:pt x="4" y="111"/>
                  </a:lnTo>
                  <a:lnTo>
                    <a:pt x="5" y="110"/>
                  </a:lnTo>
                  <a:lnTo>
                    <a:pt x="6" y="109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9" y="106"/>
                  </a:lnTo>
                  <a:lnTo>
                    <a:pt x="10" y="104"/>
                  </a:lnTo>
                  <a:lnTo>
                    <a:pt x="11" y="103"/>
                  </a:lnTo>
                  <a:lnTo>
                    <a:pt x="11" y="102"/>
                  </a:lnTo>
                  <a:lnTo>
                    <a:pt x="12" y="100"/>
                  </a:lnTo>
                  <a:lnTo>
                    <a:pt x="14" y="98"/>
                  </a:lnTo>
                  <a:lnTo>
                    <a:pt x="15" y="97"/>
                  </a:lnTo>
                  <a:lnTo>
                    <a:pt x="16" y="95"/>
                  </a:lnTo>
                  <a:lnTo>
                    <a:pt x="16" y="93"/>
                  </a:lnTo>
                  <a:lnTo>
                    <a:pt x="17" y="92"/>
                  </a:lnTo>
                  <a:lnTo>
                    <a:pt x="18" y="90"/>
                  </a:lnTo>
                  <a:lnTo>
                    <a:pt x="20" y="88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2" y="82"/>
                  </a:lnTo>
                  <a:lnTo>
                    <a:pt x="23" y="80"/>
                  </a:lnTo>
                  <a:lnTo>
                    <a:pt x="24" y="77"/>
                  </a:lnTo>
                  <a:lnTo>
                    <a:pt x="26" y="75"/>
                  </a:lnTo>
                  <a:lnTo>
                    <a:pt x="26" y="73"/>
                  </a:lnTo>
                  <a:lnTo>
                    <a:pt x="27" y="71"/>
                  </a:lnTo>
                  <a:lnTo>
                    <a:pt x="28" y="68"/>
                  </a:lnTo>
                  <a:lnTo>
                    <a:pt x="29" y="66"/>
                  </a:lnTo>
                  <a:lnTo>
                    <a:pt x="30" y="63"/>
                  </a:lnTo>
                  <a:lnTo>
                    <a:pt x="31" y="61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4" y="52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39" y="38"/>
                  </a:lnTo>
                  <a:lnTo>
                    <a:pt x="40" y="36"/>
                  </a:lnTo>
                  <a:lnTo>
                    <a:pt x="41" y="32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4" y="23"/>
                  </a:lnTo>
                  <a:lnTo>
                    <a:pt x="45" y="20"/>
                  </a:lnTo>
                  <a:lnTo>
                    <a:pt x="46" y="16"/>
                  </a:lnTo>
                  <a:lnTo>
                    <a:pt x="47" y="14"/>
                  </a:lnTo>
                  <a:lnTo>
                    <a:pt x="47" y="10"/>
                  </a:lnTo>
                  <a:lnTo>
                    <a:pt x="48" y="7"/>
                  </a:lnTo>
                  <a:lnTo>
                    <a:pt x="50" y="4"/>
                  </a:lnTo>
                  <a:lnTo>
                    <a:pt x="51" y="0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64" name="Freeform 252"/>
            <p:cNvSpPr>
              <a:spLocks/>
            </p:cNvSpPr>
            <p:nvPr/>
          </p:nvSpPr>
          <p:spPr bwMode="auto">
            <a:xfrm>
              <a:off x="4461" y="2491"/>
              <a:ext cx="49" cy="18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1" y="182"/>
                </a:cxn>
                <a:cxn ang="0">
                  <a:pos x="1" y="179"/>
                </a:cxn>
                <a:cxn ang="0">
                  <a:pos x="2" y="175"/>
                </a:cxn>
                <a:cxn ang="0">
                  <a:pos x="3" y="172"/>
                </a:cxn>
                <a:cxn ang="0">
                  <a:pos x="5" y="168"/>
                </a:cxn>
                <a:cxn ang="0">
                  <a:pos x="6" y="164"/>
                </a:cxn>
                <a:cxn ang="0">
                  <a:pos x="6" y="161"/>
                </a:cxn>
                <a:cxn ang="0">
                  <a:pos x="7" y="158"/>
                </a:cxn>
                <a:cxn ang="0">
                  <a:pos x="8" y="154"/>
                </a:cxn>
                <a:cxn ang="0">
                  <a:pos x="9" y="150"/>
                </a:cxn>
                <a:cxn ang="0">
                  <a:pos x="11" y="147"/>
                </a:cxn>
                <a:cxn ang="0">
                  <a:pos x="11" y="144"/>
                </a:cxn>
                <a:cxn ang="0">
                  <a:pos x="12" y="139"/>
                </a:cxn>
                <a:cxn ang="0">
                  <a:pos x="13" y="136"/>
                </a:cxn>
                <a:cxn ang="0">
                  <a:pos x="14" y="133"/>
                </a:cxn>
                <a:cxn ang="0">
                  <a:pos x="15" y="128"/>
                </a:cxn>
                <a:cxn ang="0">
                  <a:pos x="16" y="125"/>
                </a:cxn>
                <a:cxn ang="0">
                  <a:pos x="17" y="121"/>
                </a:cxn>
                <a:cxn ang="0">
                  <a:pos x="18" y="118"/>
                </a:cxn>
                <a:cxn ang="0">
                  <a:pos x="19" y="114"/>
                </a:cxn>
                <a:cxn ang="0">
                  <a:pos x="20" y="110"/>
                </a:cxn>
                <a:cxn ang="0">
                  <a:pos x="21" y="107"/>
                </a:cxn>
                <a:cxn ang="0">
                  <a:pos x="22" y="103"/>
                </a:cxn>
                <a:cxn ang="0">
                  <a:pos x="23" y="99"/>
                </a:cxn>
                <a:cxn ang="0">
                  <a:pos x="24" y="95"/>
                </a:cxn>
                <a:cxn ang="0">
                  <a:pos x="25" y="92"/>
                </a:cxn>
                <a:cxn ang="0">
                  <a:pos x="26" y="87"/>
                </a:cxn>
                <a:cxn ang="0">
                  <a:pos x="26" y="84"/>
                </a:cxn>
                <a:cxn ang="0">
                  <a:pos x="28" y="81"/>
                </a:cxn>
                <a:cxn ang="0">
                  <a:pos x="29" y="77"/>
                </a:cxn>
                <a:cxn ang="0">
                  <a:pos x="30" y="73"/>
                </a:cxn>
                <a:cxn ang="0">
                  <a:pos x="31" y="69"/>
                </a:cxn>
                <a:cxn ang="0">
                  <a:pos x="32" y="66"/>
                </a:cxn>
                <a:cxn ang="0">
                  <a:pos x="32" y="62"/>
                </a:cxn>
                <a:cxn ang="0">
                  <a:pos x="34" y="58"/>
                </a:cxn>
                <a:cxn ang="0">
                  <a:pos x="35" y="54"/>
                </a:cxn>
                <a:cxn ang="0">
                  <a:pos x="36" y="51"/>
                </a:cxn>
                <a:cxn ang="0">
                  <a:pos x="37" y="47"/>
                </a:cxn>
                <a:cxn ang="0">
                  <a:pos x="37" y="43"/>
                </a:cxn>
                <a:cxn ang="0">
                  <a:pos x="38" y="40"/>
                </a:cxn>
                <a:cxn ang="0">
                  <a:pos x="40" y="36"/>
                </a:cxn>
                <a:cxn ang="0">
                  <a:pos x="41" y="32"/>
                </a:cxn>
                <a:cxn ang="0">
                  <a:pos x="42" y="29"/>
                </a:cxn>
                <a:cxn ang="0">
                  <a:pos x="42" y="26"/>
                </a:cxn>
                <a:cxn ang="0">
                  <a:pos x="43" y="21"/>
                </a:cxn>
                <a:cxn ang="0">
                  <a:pos x="44" y="18"/>
                </a:cxn>
                <a:cxn ang="0">
                  <a:pos x="46" y="15"/>
                </a:cxn>
                <a:cxn ang="0">
                  <a:pos x="47" y="11"/>
                </a:cxn>
                <a:cxn ang="0">
                  <a:pos x="47" y="7"/>
                </a:cxn>
                <a:cxn ang="0">
                  <a:pos x="48" y="4"/>
                </a:cxn>
                <a:cxn ang="0">
                  <a:pos x="49" y="0"/>
                </a:cxn>
              </a:cxnLst>
              <a:rect l="0" t="0" r="r" b="b"/>
              <a:pathLst>
                <a:path w="49" h="185">
                  <a:moveTo>
                    <a:pt x="0" y="185"/>
                  </a:moveTo>
                  <a:lnTo>
                    <a:pt x="1" y="182"/>
                  </a:lnTo>
                  <a:lnTo>
                    <a:pt x="1" y="179"/>
                  </a:lnTo>
                  <a:lnTo>
                    <a:pt x="2" y="175"/>
                  </a:lnTo>
                  <a:lnTo>
                    <a:pt x="3" y="172"/>
                  </a:lnTo>
                  <a:lnTo>
                    <a:pt x="5" y="168"/>
                  </a:lnTo>
                  <a:lnTo>
                    <a:pt x="6" y="164"/>
                  </a:lnTo>
                  <a:lnTo>
                    <a:pt x="6" y="161"/>
                  </a:lnTo>
                  <a:lnTo>
                    <a:pt x="7" y="158"/>
                  </a:lnTo>
                  <a:lnTo>
                    <a:pt x="8" y="154"/>
                  </a:lnTo>
                  <a:lnTo>
                    <a:pt x="9" y="150"/>
                  </a:lnTo>
                  <a:lnTo>
                    <a:pt x="11" y="147"/>
                  </a:lnTo>
                  <a:lnTo>
                    <a:pt x="11" y="144"/>
                  </a:lnTo>
                  <a:lnTo>
                    <a:pt x="12" y="139"/>
                  </a:lnTo>
                  <a:lnTo>
                    <a:pt x="13" y="136"/>
                  </a:lnTo>
                  <a:lnTo>
                    <a:pt x="14" y="133"/>
                  </a:lnTo>
                  <a:lnTo>
                    <a:pt x="15" y="128"/>
                  </a:lnTo>
                  <a:lnTo>
                    <a:pt x="16" y="125"/>
                  </a:lnTo>
                  <a:lnTo>
                    <a:pt x="17" y="121"/>
                  </a:lnTo>
                  <a:lnTo>
                    <a:pt x="18" y="118"/>
                  </a:lnTo>
                  <a:lnTo>
                    <a:pt x="19" y="114"/>
                  </a:lnTo>
                  <a:lnTo>
                    <a:pt x="20" y="110"/>
                  </a:lnTo>
                  <a:lnTo>
                    <a:pt x="21" y="107"/>
                  </a:lnTo>
                  <a:lnTo>
                    <a:pt x="22" y="103"/>
                  </a:lnTo>
                  <a:lnTo>
                    <a:pt x="23" y="99"/>
                  </a:lnTo>
                  <a:lnTo>
                    <a:pt x="24" y="95"/>
                  </a:lnTo>
                  <a:lnTo>
                    <a:pt x="25" y="92"/>
                  </a:lnTo>
                  <a:lnTo>
                    <a:pt x="26" y="87"/>
                  </a:lnTo>
                  <a:lnTo>
                    <a:pt x="26" y="84"/>
                  </a:lnTo>
                  <a:lnTo>
                    <a:pt x="28" y="81"/>
                  </a:lnTo>
                  <a:lnTo>
                    <a:pt x="29" y="77"/>
                  </a:lnTo>
                  <a:lnTo>
                    <a:pt x="30" y="73"/>
                  </a:lnTo>
                  <a:lnTo>
                    <a:pt x="31" y="69"/>
                  </a:lnTo>
                  <a:lnTo>
                    <a:pt x="32" y="66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5" y="54"/>
                  </a:lnTo>
                  <a:lnTo>
                    <a:pt x="36" y="51"/>
                  </a:lnTo>
                  <a:lnTo>
                    <a:pt x="37" y="47"/>
                  </a:lnTo>
                  <a:lnTo>
                    <a:pt x="37" y="43"/>
                  </a:lnTo>
                  <a:lnTo>
                    <a:pt x="38" y="40"/>
                  </a:lnTo>
                  <a:lnTo>
                    <a:pt x="40" y="36"/>
                  </a:lnTo>
                  <a:lnTo>
                    <a:pt x="41" y="32"/>
                  </a:lnTo>
                  <a:lnTo>
                    <a:pt x="42" y="29"/>
                  </a:lnTo>
                  <a:lnTo>
                    <a:pt x="42" y="26"/>
                  </a:lnTo>
                  <a:lnTo>
                    <a:pt x="43" y="21"/>
                  </a:lnTo>
                  <a:lnTo>
                    <a:pt x="44" y="18"/>
                  </a:lnTo>
                  <a:lnTo>
                    <a:pt x="46" y="15"/>
                  </a:lnTo>
                  <a:lnTo>
                    <a:pt x="47" y="11"/>
                  </a:lnTo>
                  <a:lnTo>
                    <a:pt x="47" y="7"/>
                  </a:lnTo>
                  <a:lnTo>
                    <a:pt x="48" y="4"/>
                  </a:lnTo>
                  <a:lnTo>
                    <a:pt x="49" y="0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65" name="Freeform 253"/>
            <p:cNvSpPr>
              <a:spLocks/>
            </p:cNvSpPr>
            <p:nvPr/>
          </p:nvSpPr>
          <p:spPr bwMode="auto">
            <a:xfrm>
              <a:off x="4510" y="2347"/>
              <a:ext cx="50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" y="141"/>
                </a:cxn>
                <a:cxn ang="0">
                  <a:pos x="3" y="138"/>
                </a:cxn>
                <a:cxn ang="0">
                  <a:pos x="3" y="134"/>
                </a:cxn>
                <a:cxn ang="0">
                  <a:pos x="4" y="131"/>
                </a:cxn>
                <a:cxn ang="0">
                  <a:pos x="5" y="127"/>
                </a:cxn>
                <a:cxn ang="0">
                  <a:pos x="6" y="123"/>
                </a:cxn>
                <a:cxn ang="0">
                  <a:pos x="7" y="120"/>
                </a:cxn>
                <a:cxn ang="0">
                  <a:pos x="8" y="117"/>
                </a:cxn>
                <a:cxn ang="0">
                  <a:pos x="9" y="113"/>
                </a:cxn>
                <a:cxn ang="0">
                  <a:pos x="10" y="111"/>
                </a:cxn>
                <a:cxn ang="0">
                  <a:pos x="11" y="108"/>
                </a:cxn>
                <a:cxn ang="0">
                  <a:pos x="12" y="104"/>
                </a:cxn>
                <a:cxn ang="0">
                  <a:pos x="13" y="101"/>
                </a:cxn>
                <a:cxn ang="0">
                  <a:pos x="14" y="98"/>
                </a:cxn>
                <a:cxn ang="0">
                  <a:pos x="15" y="94"/>
                </a:cxn>
                <a:cxn ang="0">
                  <a:pos x="16" y="92"/>
                </a:cxn>
                <a:cxn ang="0">
                  <a:pos x="17" y="88"/>
                </a:cxn>
                <a:cxn ang="0">
                  <a:pos x="18" y="85"/>
                </a:cxn>
                <a:cxn ang="0">
                  <a:pos x="19" y="82"/>
                </a:cxn>
                <a:cxn ang="0">
                  <a:pos x="19" y="79"/>
                </a:cxn>
                <a:cxn ang="0">
                  <a:pos x="21" y="76"/>
                </a:cxn>
                <a:cxn ang="0">
                  <a:pos x="22" y="73"/>
                </a:cxn>
                <a:cxn ang="0">
                  <a:pos x="23" y="70"/>
                </a:cxn>
                <a:cxn ang="0">
                  <a:pos x="24" y="67"/>
                </a:cxn>
                <a:cxn ang="0">
                  <a:pos x="24" y="65"/>
                </a:cxn>
                <a:cxn ang="0">
                  <a:pos x="25" y="62"/>
                </a:cxn>
                <a:cxn ang="0">
                  <a:pos x="27" y="59"/>
                </a:cxn>
                <a:cxn ang="0">
                  <a:pos x="28" y="56"/>
                </a:cxn>
                <a:cxn ang="0">
                  <a:pos x="29" y="53"/>
                </a:cxn>
                <a:cxn ang="0">
                  <a:pos x="29" y="51"/>
                </a:cxn>
                <a:cxn ang="0">
                  <a:pos x="30" y="48"/>
                </a:cxn>
                <a:cxn ang="0">
                  <a:pos x="31" y="46"/>
                </a:cxn>
                <a:cxn ang="0">
                  <a:pos x="33" y="42"/>
                </a:cxn>
                <a:cxn ang="0">
                  <a:pos x="34" y="40"/>
                </a:cxn>
                <a:cxn ang="0">
                  <a:pos x="34" y="37"/>
                </a:cxn>
                <a:cxn ang="0">
                  <a:pos x="35" y="35"/>
                </a:cxn>
                <a:cxn ang="0">
                  <a:pos x="36" y="32"/>
                </a:cxn>
                <a:cxn ang="0">
                  <a:pos x="37" y="30"/>
                </a:cxn>
                <a:cxn ang="0">
                  <a:pos x="39" y="27"/>
                </a:cxn>
                <a:cxn ang="0">
                  <a:pos x="39" y="25"/>
                </a:cxn>
                <a:cxn ang="0">
                  <a:pos x="40" y="23"/>
                </a:cxn>
                <a:cxn ang="0">
                  <a:pos x="41" y="21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4" y="14"/>
                </a:cxn>
                <a:cxn ang="0">
                  <a:pos x="45" y="11"/>
                </a:cxn>
                <a:cxn ang="0">
                  <a:pos x="46" y="9"/>
                </a:cxn>
                <a:cxn ang="0">
                  <a:pos x="47" y="7"/>
                </a:cxn>
                <a:cxn ang="0">
                  <a:pos x="48" y="5"/>
                </a:cxn>
                <a:cxn ang="0">
                  <a:pos x="49" y="3"/>
                </a:cxn>
                <a:cxn ang="0">
                  <a:pos x="50" y="0"/>
                </a:cxn>
              </a:cxnLst>
              <a:rect l="0" t="0" r="r" b="b"/>
              <a:pathLst>
                <a:path w="50" h="144">
                  <a:moveTo>
                    <a:pt x="0" y="144"/>
                  </a:moveTo>
                  <a:lnTo>
                    <a:pt x="1" y="141"/>
                  </a:lnTo>
                  <a:lnTo>
                    <a:pt x="3" y="138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5" y="127"/>
                  </a:lnTo>
                  <a:lnTo>
                    <a:pt x="6" y="123"/>
                  </a:lnTo>
                  <a:lnTo>
                    <a:pt x="7" y="120"/>
                  </a:lnTo>
                  <a:lnTo>
                    <a:pt x="8" y="117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08"/>
                  </a:lnTo>
                  <a:lnTo>
                    <a:pt x="12" y="104"/>
                  </a:lnTo>
                  <a:lnTo>
                    <a:pt x="13" y="101"/>
                  </a:lnTo>
                  <a:lnTo>
                    <a:pt x="14" y="98"/>
                  </a:lnTo>
                  <a:lnTo>
                    <a:pt x="15" y="94"/>
                  </a:lnTo>
                  <a:lnTo>
                    <a:pt x="16" y="92"/>
                  </a:lnTo>
                  <a:lnTo>
                    <a:pt x="17" y="88"/>
                  </a:lnTo>
                  <a:lnTo>
                    <a:pt x="18" y="85"/>
                  </a:lnTo>
                  <a:lnTo>
                    <a:pt x="19" y="82"/>
                  </a:lnTo>
                  <a:lnTo>
                    <a:pt x="19" y="79"/>
                  </a:lnTo>
                  <a:lnTo>
                    <a:pt x="21" y="76"/>
                  </a:lnTo>
                  <a:lnTo>
                    <a:pt x="22" y="73"/>
                  </a:lnTo>
                  <a:lnTo>
                    <a:pt x="23" y="70"/>
                  </a:lnTo>
                  <a:lnTo>
                    <a:pt x="24" y="67"/>
                  </a:lnTo>
                  <a:lnTo>
                    <a:pt x="24" y="65"/>
                  </a:lnTo>
                  <a:lnTo>
                    <a:pt x="25" y="62"/>
                  </a:lnTo>
                  <a:lnTo>
                    <a:pt x="27" y="59"/>
                  </a:lnTo>
                  <a:lnTo>
                    <a:pt x="28" y="56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30" y="48"/>
                  </a:lnTo>
                  <a:lnTo>
                    <a:pt x="31" y="46"/>
                  </a:lnTo>
                  <a:lnTo>
                    <a:pt x="33" y="42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5" y="35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1" y="21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5" y="11"/>
                  </a:lnTo>
                  <a:lnTo>
                    <a:pt x="46" y="9"/>
                  </a:lnTo>
                  <a:lnTo>
                    <a:pt x="47" y="7"/>
                  </a:lnTo>
                  <a:lnTo>
                    <a:pt x="48" y="5"/>
                  </a:lnTo>
                  <a:lnTo>
                    <a:pt x="49" y="3"/>
                  </a:lnTo>
                  <a:lnTo>
                    <a:pt x="50" y="0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66" name="Freeform 254"/>
            <p:cNvSpPr>
              <a:spLocks/>
            </p:cNvSpPr>
            <p:nvPr/>
          </p:nvSpPr>
          <p:spPr bwMode="auto">
            <a:xfrm>
              <a:off x="4560" y="2279"/>
              <a:ext cx="50" cy="6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" y="67"/>
                </a:cxn>
                <a:cxn ang="0">
                  <a:pos x="2" y="64"/>
                </a:cxn>
                <a:cxn ang="0">
                  <a:pos x="3" y="63"/>
                </a:cxn>
                <a:cxn ang="0">
                  <a:pos x="4" y="61"/>
                </a:cxn>
                <a:cxn ang="0">
                  <a:pos x="4" y="58"/>
                </a:cxn>
                <a:cxn ang="0">
                  <a:pos x="6" y="57"/>
                </a:cxn>
                <a:cxn ang="0">
                  <a:pos x="7" y="55"/>
                </a:cxn>
                <a:cxn ang="0">
                  <a:pos x="8" y="53"/>
                </a:cxn>
                <a:cxn ang="0">
                  <a:pos x="9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2" y="47"/>
                </a:cxn>
                <a:cxn ang="0">
                  <a:pos x="13" y="44"/>
                </a:cxn>
                <a:cxn ang="0">
                  <a:pos x="14" y="43"/>
                </a:cxn>
                <a:cxn ang="0">
                  <a:pos x="15" y="42"/>
                </a:cxn>
                <a:cxn ang="0">
                  <a:pos x="15" y="40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0" y="32"/>
                </a:cxn>
                <a:cxn ang="0">
                  <a:pos x="21" y="31"/>
                </a:cxn>
                <a:cxn ang="0">
                  <a:pos x="22" y="29"/>
                </a:cxn>
                <a:cxn ang="0">
                  <a:pos x="23" y="28"/>
                </a:cxn>
                <a:cxn ang="0">
                  <a:pos x="25" y="27"/>
                </a:cxn>
                <a:cxn ang="0">
                  <a:pos x="25" y="26"/>
                </a:cxn>
                <a:cxn ang="0">
                  <a:pos x="26" y="24"/>
                </a:cxn>
                <a:cxn ang="0">
                  <a:pos x="27" y="22"/>
                </a:cxn>
                <a:cxn ang="0">
                  <a:pos x="28" y="22"/>
                </a:cxn>
                <a:cxn ang="0">
                  <a:pos x="30" y="20"/>
                </a:cxn>
                <a:cxn ang="0">
                  <a:pos x="30" y="19"/>
                </a:cxn>
                <a:cxn ang="0">
                  <a:pos x="31" y="18"/>
                </a:cxn>
                <a:cxn ang="0">
                  <a:pos x="32" y="17"/>
                </a:cxn>
                <a:cxn ang="0">
                  <a:pos x="33" y="16"/>
                </a:cxn>
                <a:cxn ang="0">
                  <a:pos x="34" y="15"/>
                </a:cxn>
                <a:cxn ang="0">
                  <a:pos x="35" y="13"/>
                </a:cxn>
                <a:cxn ang="0">
                  <a:pos x="36" y="12"/>
                </a:cxn>
                <a:cxn ang="0">
                  <a:pos x="37" y="12"/>
                </a:cxn>
                <a:cxn ang="0">
                  <a:pos x="38" y="11"/>
                </a:cxn>
                <a:cxn ang="0">
                  <a:pos x="39" y="9"/>
                </a:cxn>
                <a:cxn ang="0">
                  <a:pos x="40" y="8"/>
                </a:cxn>
                <a:cxn ang="0">
                  <a:pos x="41" y="7"/>
                </a:cxn>
                <a:cxn ang="0">
                  <a:pos x="42" y="7"/>
                </a:cxn>
                <a:cxn ang="0">
                  <a:pos x="43" y="6"/>
                </a:cxn>
                <a:cxn ang="0">
                  <a:pos x="44" y="5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47" y="2"/>
                </a:cxn>
                <a:cxn ang="0">
                  <a:pos x="48" y="2"/>
                </a:cxn>
                <a:cxn ang="0">
                  <a:pos x="49" y="1"/>
                </a:cxn>
                <a:cxn ang="0">
                  <a:pos x="50" y="0"/>
                </a:cxn>
              </a:cxnLst>
              <a:rect l="0" t="0" r="r" b="b"/>
              <a:pathLst>
                <a:path w="50" h="68">
                  <a:moveTo>
                    <a:pt x="0" y="68"/>
                  </a:moveTo>
                  <a:lnTo>
                    <a:pt x="1" y="67"/>
                  </a:lnTo>
                  <a:lnTo>
                    <a:pt x="2" y="64"/>
                  </a:lnTo>
                  <a:lnTo>
                    <a:pt x="3" y="63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6" y="57"/>
                  </a:lnTo>
                  <a:lnTo>
                    <a:pt x="7" y="55"/>
                  </a:lnTo>
                  <a:lnTo>
                    <a:pt x="8" y="53"/>
                  </a:lnTo>
                  <a:lnTo>
                    <a:pt x="9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7"/>
                  </a:lnTo>
                  <a:lnTo>
                    <a:pt x="13" y="44"/>
                  </a:lnTo>
                  <a:lnTo>
                    <a:pt x="14" y="43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1" y="31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1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44" y="5"/>
                  </a:lnTo>
                  <a:lnTo>
                    <a:pt x="45" y="4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0" y="0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67" name="Freeform 255"/>
            <p:cNvSpPr>
              <a:spLocks/>
            </p:cNvSpPr>
            <p:nvPr/>
          </p:nvSpPr>
          <p:spPr bwMode="auto">
            <a:xfrm>
              <a:off x="4610" y="2256"/>
              <a:ext cx="49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" y="22"/>
                </a:cxn>
                <a:cxn ang="0">
                  <a:pos x="1" y="21"/>
                </a:cxn>
                <a:cxn ang="0">
                  <a:pos x="2" y="20"/>
                </a:cxn>
                <a:cxn ang="0">
                  <a:pos x="4" y="19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6" y="18"/>
                </a:cxn>
                <a:cxn ang="0">
                  <a:pos x="7" y="17"/>
                </a:cxn>
                <a:cxn ang="0">
                  <a:pos x="8" y="16"/>
                </a:cxn>
                <a:cxn ang="0">
                  <a:pos x="10" y="15"/>
                </a:cxn>
                <a:cxn ang="0">
                  <a:pos x="11" y="15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13" y="14"/>
                </a:cxn>
                <a:cxn ang="0">
                  <a:pos x="14" y="13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7" y="11"/>
                </a:cxn>
                <a:cxn ang="0">
                  <a:pos x="18" y="10"/>
                </a:cxn>
                <a:cxn ang="0">
                  <a:pos x="19" y="10"/>
                </a:cxn>
                <a:cxn ang="0">
                  <a:pos x="20" y="9"/>
                </a:cxn>
                <a:cxn ang="0">
                  <a:pos x="21" y="9"/>
                </a:cxn>
                <a:cxn ang="0">
                  <a:pos x="22" y="9"/>
                </a:cxn>
                <a:cxn ang="0">
                  <a:pos x="23" y="9"/>
                </a:cxn>
                <a:cxn ang="0">
                  <a:pos x="24" y="8"/>
                </a:cxn>
                <a:cxn ang="0">
                  <a:pos x="25" y="8"/>
                </a:cxn>
                <a:cxn ang="0">
                  <a:pos x="26" y="7"/>
                </a:cxn>
                <a:cxn ang="0">
                  <a:pos x="27" y="7"/>
                </a:cxn>
                <a:cxn ang="0">
                  <a:pos x="28" y="6"/>
                </a:cxn>
                <a:cxn ang="0">
                  <a:pos x="29" y="6"/>
                </a:cxn>
                <a:cxn ang="0">
                  <a:pos x="30" y="5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33" y="4"/>
                </a:cxn>
                <a:cxn ang="0">
                  <a:pos x="34" y="4"/>
                </a:cxn>
                <a:cxn ang="0">
                  <a:pos x="35" y="4"/>
                </a:cxn>
                <a:cxn ang="0">
                  <a:pos x="36" y="4"/>
                </a:cxn>
                <a:cxn ang="0">
                  <a:pos x="37" y="4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3" y="1"/>
                </a:cxn>
                <a:cxn ang="0">
                  <a:pos x="45" y="1"/>
                </a:cxn>
                <a:cxn ang="0">
                  <a:pos x="46" y="1"/>
                </a:cxn>
                <a:cxn ang="0">
                  <a:pos x="47" y="1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0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lnTo>
                    <a:pt x="1" y="22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68" name="Freeform 256"/>
            <p:cNvSpPr>
              <a:spLocks/>
            </p:cNvSpPr>
            <p:nvPr/>
          </p:nvSpPr>
          <p:spPr bwMode="auto">
            <a:xfrm>
              <a:off x="4659" y="2251"/>
              <a:ext cx="50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10" y="4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3" y="3"/>
                </a:cxn>
                <a:cxn ang="0">
                  <a:pos x="14" y="3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3" y="2"/>
                </a:cxn>
                <a:cxn ang="0">
                  <a:pos x="24" y="2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29" y="1"/>
                </a:cxn>
                <a:cxn ang="0">
                  <a:pos x="30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4" y="1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2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0"/>
                </a:cxn>
                <a:cxn ang="0">
                  <a:pos x="50" y="0"/>
                </a:cxn>
              </a:cxnLst>
              <a:rect l="0" t="0" r="r" b="b"/>
              <a:pathLst>
                <a:path w="50" h="5">
                  <a:moveTo>
                    <a:pt x="0" y="5"/>
                  </a:move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69" name="Freeform 257"/>
            <p:cNvSpPr>
              <a:spLocks/>
            </p:cNvSpPr>
            <p:nvPr/>
          </p:nvSpPr>
          <p:spPr bwMode="auto">
            <a:xfrm>
              <a:off x="4709" y="2250"/>
              <a:ext cx="5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0"/>
                </a:cxn>
                <a:cxn ang="0">
                  <a:pos x="50" y="0"/>
                </a:cxn>
              </a:cxnLst>
              <a:rect l="0" t="0" r="r" b="b"/>
              <a:pathLst>
                <a:path w="50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70" name="Freeform 258"/>
            <p:cNvSpPr>
              <a:spLocks/>
            </p:cNvSpPr>
            <p:nvPr/>
          </p:nvSpPr>
          <p:spPr bwMode="auto">
            <a:xfrm>
              <a:off x="4759" y="2250"/>
              <a:ext cx="4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0"/>
                </a:cxn>
              </a:cxnLst>
              <a:rect l="0" t="0" r="r" b="b"/>
              <a:pathLst>
                <a:path w="49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</a:path>
              </a:pathLst>
            </a:custGeom>
            <a:noFill/>
            <a:ln w="17463" cap="flat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571" name="Line 259"/>
          <p:cNvSpPr>
            <a:spLocks noChangeShapeType="1"/>
          </p:cNvSpPr>
          <p:nvPr/>
        </p:nvSpPr>
        <p:spPr bwMode="auto">
          <a:xfrm>
            <a:off x="7231063" y="3609975"/>
            <a:ext cx="214312" cy="1588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72" name="Line 260"/>
          <p:cNvSpPr>
            <a:spLocks noChangeShapeType="1"/>
          </p:cNvSpPr>
          <p:nvPr/>
        </p:nvSpPr>
        <p:spPr bwMode="auto">
          <a:xfrm>
            <a:off x="7194550" y="3455988"/>
            <a:ext cx="287338" cy="1587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73" name="Line 261"/>
          <p:cNvSpPr>
            <a:spLocks noChangeShapeType="1"/>
          </p:cNvSpPr>
          <p:nvPr/>
        </p:nvSpPr>
        <p:spPr bwMode="auto">
          <a:xfrm>
            <a:off x="7158038" y="3322638"/>
            <a:ext cx="358775" cy="1587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74" name="Line 262"/>
          <p:cNvSpPr>
            <a:spLocks noChangeShapeType="1"/>
          </p:cNvSpPr>
          <p:nvPr/>
        </p:nvSpPr>
        <p:spPr bwMode="auto">
          <a:xfrm>
            <a:off x="7121525" y="3228975"/>
            <a:ext cx="431800" cy="1588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75" name="Line 263"/>
          <p:cNvSpPr>
            <a:spLocks noChangeShapeType="1"/>
          </p:cNvSpPr>
          <p:nvPr/>
        </p:nvSpPr>
        <p:spPr bwMode="auto">
          <a:xfrm>
            <a:off x="6989763" y="3001963"/>
            <a:ext cx="712787" cy="1587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76" name="Line 264"/>
          <p:cNvSpPr>
            <a:spLocks noChangeShapeType="1"/>
          </p:cNvSpPr>
          <p:nvPr/>
        </p:nvSpPr>
        <p:spPr bwMode="auto">
          <a:xfrm>
            <a:off x="7054850" y="3068638"/>
            <a:ext cx="576263" cy="1587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77" name="Line 265"/>
          <p:cNvSpPr>
            <a:spLocks noChangeShapeType="1"/>
          </p:cNvSpPr>
          <p:nvPr/>
        </p:nvSpPr>
        <p:spPr bwMode="auto">
          <a:xfrm>
            <a:off x="7086600" y="3140075"/>
            <a:ext cx="503238" cy="1588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78" name="Freeform 266"/>
          <p:cNvSpPr>
            <a:spLocks/>
          </p:cNvSpPr>
          <p:nvPr/>
        </p:nvSpPr>
        <p:spPr bwMode="auto">
          <a:xfrm>
            <a:off x="6670675" y="2946400"/>
            <a:ext cx="873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0"/>
              </a:cxn>
              <a:cxn ang="0">
                <a:pos x="12" y="0"/>
              </a:cxn>
              <a:cxn ang="0">
                <a:pos x="13" y="0"/>
              </a:cxn>
              <a:cxn ang="0">
                <a:pos x="14" y="0"/>
              </a:cxn>
              <a:cxn ang="0">
                <a:pos x="15" y="0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19" y="0"/>
              </a:cxn>
              <a:cxn ang="0">
                <a:pos x="20" y="0"/>
              </a:cxn>
              <a:cxn ang="0">
                <a:pos x="21" y="0"/>
              </a:cxn>
              <a:cxn ang="0">
                <a:pos x="22" y="0"/>
              </a:cxn>
              <a:cxn ang="0">
                <a:pos x="23" y="0"/>
              </a:cxn>
              <a:cxn ang="0">
                <a:pos x="23" y="0"/>
              </a:cxn>
              <a:cxn ang="0">
                <a:pos x="25" y="0"/>
              </a:cxn>
              <a:cxn ang="0">
                <a:pos x="26" y="0"/>
              </a:cxn>
              <a:cxn ang="0">
                <a:pos x="27" y="0"/>
              </a:cxn>
              <a:cxn ang="0">
                <a:pos x="28" y="0"/>
              </a:cxn>
              <a:cxn ang="0">
                <a:pos x="28" y="0"/>
              </a:cxn>
              <a:cxn ang="0">
                <a:pos x="29" y="0"/>
              </a:cxn>
              <a:cxn ang="0">
                <a:pos x="31" y="0"/>
              </a:cxn>
              <a:cxn ang="0">
                <a:pos x="32" y="0"/>
              </a:cxn>
              <a:cxn ang="0">
                <a:pos x="33" y="0"/>
              </a:cxn>
              <a:cxn ang="0">
                <a:pos x="33" y="0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8" y="0"/>
              </a:cxn>
              <a:cxn ang="0">
                <a:pos x="38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2" y="0"/>
              </a:cxn>
              <a:cxn ang="0">
                <a:pos x="43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  <a:cxn ang="0">
                <a:pos x="50" y="0"/>
              </a:cxn>
            </a:cxnLst>
            <a:rect l="0" t="0" r="r" b="b"/>
            <a:pathLst>
              <a:path w="50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8" y="0"/>
                </a:lnTo>
                <a:lnTo>
                  <a:pt x="28" y="0"/>
                </a:lnTo>
                <a:lnTo>
                  <a:pt x="29" y="0"/>
                </a:lnTo>
                <a:lnTo>
                  <a:pt x="31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79" name="Freeform 267"/>
          <p:cNvSpPr>
            <a:spLocks/>
          </p:cNvSpPr>
          <p:nvPr/>
        </p:nvSpPr>
        <p:spPr bwMode="auto">
          <a:xfrm>
            <a:off x="6757988" y="2946400"/>
            <a:ext cx="8572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0"/>
              </a:cxn>
              <a:cxn ang="0">
                <a:pos x="12" y="0"/>
              </a:cxn>
              <a:cxn ang="0">
                <a:pos x="13" y="0"/>
              </a:cxn>
              <a:cxn ang="0">
                <a:pos x="14" y="0"/>
              </a:cxn>
              <a:cxn ang="0">
                <a:pos x="14" y="0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19" y="0"/>
              </a:cxn>
              <a:cxn ang="0">
                <a:pos x="19" y="0"/>
              </a:cxn>
              <a:cxn ang="0">
                <a:pos x="20" y="0"/>
              </a:cxn>
              <a:cxn ang="0">
                <a:pos x="22" y="0"/>
              </a:cxn>
              <a:cxn ang="0">
                <a:pos x="23" y="0"/>
              </a:cxn>
              <a:cxn ang="0">
                <a:pos x="24" y="0"/>
              </a:cxn>
              <a:cxn ang="0">
                <a:pos x="24" y="0"/>
              </a:cxn>
              <a:cxn ang="0">
                <a:pos x="25" y="0"/>
              </a:cxn>
              <a:cxn ang="0">
                <a:pos x="26" y="0"/>
              </a:cxn>
              <a:cxn ang="0">
                <a:pos x="27" y="1"/>
              </a:cxn>
              <a:cxn ang="0">
                <a:pos x="29" y="1"/>
              </a:cxn>
              <a:cxn ang="0">
                <a:pos x="29" y="1"/>
              </a:cxn>
              <a:cxn ang="0">
                <a:pos x="30" y="1"/>
              </a:cxn>
              <a:cxn ang="0">
                <a:pos x="31" y="1"/>
              </a:cxn>
              <a:cxn ang="0">
                <a:pos x="32" y="1"/>
              </a:cxn>
              <a:cxn ang="0">
                <a:pos x="33" y="1"/>
              </a:cxn>
              <a:cxn ang="0">
                <a:pos x="34" y="1"/>
              </a:cxn>
              <a:cxn ang="0">
                <a:pos x="35" y="1"/>
              </a:cxn>
              <a:cxn ang="0">
                <a:pos x="36" y="1"/>
              </a:cxn>
              <a:cxn ang="0">
                <a:pos x="37" y="1"/>
              </a:cxn>
              <a:cxn ang="0">
                <a:pos x="38" y="1"/>
              </a:cxn>
              <a:cxn ang="0">
                <a:pos x="39" y="1"/>
              </a:cxn>
              <a:cxn ang="0">
                <a:pos x="40" y="1"/>
              </a:cxn>
              <a:cxn ang="0">
                <a:pos x="41" y="1"/>
              </a:cxn>
              <a:cxn ang="0">
                <a:pos x="42" y="2"/>
              </a:cxn>
              <a:cxn ang="0">
                <a:pos x="43" y="2"/>
              </a:cxn>
              <a:cxn ang="0">
                <a:pos x="44" y="2"/>
              </a:cxn>
              <a:cxn ang="0">
                <a:pos x="45" y="2"/>
              </a:cxn>
              <a:cxn ang="0">
                <a:pos x="46" y="2"/>
              </a:cxn>
              <a:cxn ang="0">
                <a:pos x="47" y="2"/>
              </a:cxn>
              <a:cxn ang="0">
                <a:pos x="48" y="2"/>
              </a:cxn>
              <a:cxn ang="0">
                <a:pos x="49" y="2"/>
              </a:cxn>
              <a:cxn ang="0">
                <a:pos x="50" y="3"/>
              </a:cxn>
            </a:cxnLst>
            <a:rect l="0" t="0" r="r" b="b"/>
            <a:pathLst>
              <a:path w="50" h="3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7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1" y="1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5" y="1"/>
                </a:lnTo>
                <a:lnTo>
                  <a:pt x="36" y="1"/>
                </a:lnTo>
                <a:lnTo>
                  <a:pt x="37" y="1"/>
                </a:lnTo>
                <a:lnTo>
                  <a:pt x="38" y="1"/>
                </a:lnTo>
                <a:lnTo>
                  <a:pt x="39" y="1"/>
                </a:lnTo>
                <a:lnTo>
                  <a:pt x="40" y="1"/>
                </a:lnTo>
                <a:lnTo>
                  <a:pt x="41" y="1"/>
                </a:lnTo>
                <a:lnTo>
                  <a:pt x="42" y="2"/>
                </a:lnTo>
                <a:lnTo>
                  <a:pt x="43" y="2"/>
                </a:lnTo>
                <a:lnTo>
                  <a:pt x="44" y="2"/>
                </a:lnTo>
                <a:lnTo>
                  <a:pt x="45" y="2"/>
                </a:lnTo>
                <a:lnTo>
                  <a:pt x="46" y="2"/>
                </a:lnTo>
                <a:lnTo>
                  <a:pt x="47" y="2"/>
                </a:lnTo>
                <a:lnTo>
                  <a:pt x="48" y="2"/>
                </a:lnTo>
                <a:lnTo>
                  <a:pt x="49" y="2"/>
                </a:lnTo>
                <a:lnTo>
                  <a:pt x="50" y="3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80" name="Freeform 268"/>
          <p:cNvSpPr>
            <a:spLocks/>
          </p:cNvSpPr>
          <p:nvPr/>
        </p:nvSpPr>
        <p:spPr bwMode="auto">
          <a:xfrm>
            <a:off x="6843713" y="2951163"/>
            <a:ext cx="8572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0" y="1"/>
              </a:cxn>
              <a:cxn ang="0">
                <a:pos x="10" y="1"/>
              </a:cxn>
              <a:cxn ang="0">
                <a:pos x="11" y="1"/>
              </a:cxn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8" y="2"/>
              </a:cxn>
              <a:cxn ang="0">
                <a:pos x="19" y="2"/>
              </a:cxn>
              <a:cxn ang="0">
                <a:pos x="20" y="2"/>
              </a:cxn>
              <a:cxn ang="0">
                <a:pos x="21" y="2"/>
              </a:cxn>
              <a:cxn ang="0">
                <a:pos x="22" y="2"/>
              </a:cxn>
              <a:cxn ang="0">
                <a:pos x="23" y="2"/>
              </a:cxn>
              <a:cxn ang="0">
                <a:pos x="24" y="2"/>
              </a:cxn>
              <a:cxn ang="0">
                <a:pos x="25" y="2"/>
              </a:cxn>
              <a:cxn ang="0">
                <a:pos x="26" y="2"/>
              </a:cxn>
              <a:cxn ang="0">
                <a:pos x="27" y="2"/>
              </a:cxn>
              <a:cxn ang="0">
                <a:pos x="28" y="3"/>
              </a:cxn>
              <a:cxn ang="0">
                <a:pos x="29" y="3"/>
              </a:cxn>
              <a:cxn ang="0">
                <a:pos x="30" y="3"/>
              </a:cxn>
              <a:cxn ang="0">
                <a:pos x="31" y="3"/>
              </a:cxn>
              <a:cxn ang="0">
                <a:pos x="32" y="3"/>
              </a:cxn>
              <a:cxn ang="0">
                <a:pos x="33" y="4"/>
              </a:cxn>
              <a:cxn ang="0">
                <a:pos x="34" y="4"/>
              </a:cxn>
              <a:cxn ang="0">
                <a:pos x="35" y="4"/>
              </a:cxn>
              <a:cxn ang="0">
                <a:pos x="36" y="4"/>
              </a:cxn>
              <a:cxn ang="0">
                <a:pos x="36" y="5"/>
              </a:cxn>
              <a:cxn ang="0">
                <a:pos x="38" y="5"/>
              </a:cxn>
              <a:cxn ang="0">
                <a:pos x="39" y="5"/>
              </a:cxn>
              <a:cxn ang="0">
                <a:pos x="40" y="6"/>
              </a:cxn>
              <a:cxn ang="0">
                <a:pos x="41" y="6"/>
              </a:cxn>
              <a:cxn ang="0">
                <a:pos x="41" y="6"/>
              </a:cxn>
              <a:cxn ang="0">
                <a:pos x="42" y="7"/>
              </a:cxn>
              <a:cxn ang="0">
                <a:pos x="44" y="7"/>
              </a:cxn>
              <a:cxn ang="0">
                <a:pos x="45" y="7"/>
              </a:cxn>
              <a:cxn ang="0">
                <a:pos x="46" y="7"/>
              </a:cxn>
              <a:cxn ang="0">
                <a:pos x="46" y="7"/>
              </a:cxn>
              <a:cxn ang="0">
                <a:pos x="47" y="7"/>
              </a:cxn>
              <a:cxn ang="0">
                <a:pos x="48" y="8"/>
              </a:cxn>
              <a:cxn ang="0">
                <a:pos x="50" y="8"/>
              </a:cxn>
            </a:cxnLst>
            <a:rect l="0" t="0" r="r" b="b"/>
            <a:pathLst>
              <a:path w="50" h="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10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20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4" y="2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8" y="3"/>
                </a:lnTo>
                <a:lnTo>
                  <a:pt x="29" y="3"/>
                </a:lnTo>
                <a:lnTo>
                  <a:pt x="30" y="3"/>
                </a:lnTo>
                <a:lnTo>
                  <a:pt x="31" y="3"/>
                </a:lnTo>
                <a:lnTo>
                  <a:pt x="32" y="3"/>
                </a:lnTo>
                <a:lnTo>
                  <a:pt x="33" y="4"/>
                </a:lnTo>
                <a:lnTo>
                  <a:pt x="34" y="4"/>
                </a:lnTo>
                <a:lnTo>
                  <a:pt x="35" y="4"/>
                </a:lnTo>
                <a:lnTo>
                  <a:pt x="36" y="4"/>
                </a:lnTo>
                <a:lnTo>
                  <a:pt x="36" y="5"/>
                </a:lnTo>
                <a:lnTo>
                  <a:pt x="38" y="5"/>
                </a:lnTo>
                <a:lnTo>
                  <a:pt x="39" y="5"/>
                </a:lnTo>
                <a:lnTo>
                  <a:pt x="40" y="6"/>
                </a:lnTo>
                <a:lnTo>
                  <a:pt x="41" y="6"/>
                </a:lnTo>
                <a:lnTo>
                  <a:pt x="41" y="6"/>
                </a:lnTo>
                <a:lnTo>
                  <a:pt x="42" y="7"/>
                </a:lnTo>
                <a:lnTo>
                  <a:pt x="44" y="7"/>
                </a:lnTo>
                <a:lnTo>
                  <a:pt x="45" y="7"/>
                </a:lnTo>
                <a:lnTo>
                  <a:pt x="46" y="7"/>
                </a:lnTo>
                <a:lnTo>
                  <a:pt x="46" y="7"/>
                </a:lnTo>
                <a:lnTo>
                  <a:pt x="47" y="7"/>
                </a:lnTo>
                <a:lnTo>
                  <a:pt x="48" y="8"/>
                </a:lnTo>
                <a:lnTo>
                  <a:pt x="50" y="8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81" name="Freeform 269"/>
          <p:cNvSpPr>
            <a:spLocks/>
          </p:cNvSpPr>
          <p:nvPr/>
        </p:nvSpPr>
        <p:spPr bwMode="auto">
          <a:xfrm>
            <a:off x="6929438" y="2963863"/>
            <a:ext cx="84137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3" y="2"/>
              </a:cxn>
              <a:cxn ang="0">
                <a:pos x="4" y="2"/>
              </a:cxn>
              <a:cxn ang="0">
                <a:pos x="5" y="3"/>
              </a:cxn>
              <a:cxn ang="0">
                <a:pos x="6" y="4"/>
              </a:cxn>
              <a:cxn ang="0">
                <a:pos x="7" y="4"/>
              </a:cxn>
              <a:cxn ang="0">
                <a:pos x="8" y="4"/>
              </a:cxn>
              <a:cxn ang="0">
                <a:pos x="9" y="4"/>
              </a:cxn>
              <a:cxn ang="0">
                <a:pos x="10" y="5"/>
              </a:cxn>
              <a:cxn ang="0">
                <a:pos x="11" y="5"/>
              </a:cxn>
              <a:cxn ang="0">
                <a:pos x="12" y="6"/>
              </a:cxn>
              <a:cxn ang="0">
                <a:pos x="13" y="7"/>
              </a:cxn>
              <a:cxn ang="0">
                <a:pos x="14" y="7"/>
              </a:cxn>
              <a:cxn ang="0">
                <a:pos x="15" y="8"/>
              </a:cxn>
              <a:cxn ang="0">
                <a:pos x="16" y="9"/>
              </a:cxn>
              <a:cxn ang="0">
                <a:pos x="17" y="9"/>
              </a:cxn>
              <a:cxn ang="0">
                <a:pos x="18" y="9"/>
              </a:cxn>
              <a:cxn ang="0">
                <a:pos x="19" y="10"/>
              </a:cxn>
              <a:cxn ang="0">
                <a:pos x="20" y="11"/>
              </a:cxn>
              <a:cxn ang="0">
                <a:pos x="21" y="11"/>
              </a:cxn>
              <a:cxn ang="0">
                <a:pos x="22" y="12"/>
              </a:cxn>
              <a:cxn ang="0">
                <a:pos x="22" y="13"/>
              </a:cxn>
              <a:cxn ang="0">
                <a:pos x="24" y="14"/>
              </a:cxn>
              <a:cxn ang="0">
                <a:pos x="25" y="14"/>
              </a:cxn>
              <a:cxn ang="0">
                <a:pos x="26" y="15"/>
              </a:cxn>
              <a:cxn ang="0">
                <a:pos x="27" y="16"/>
              </a:cxn>
              <a:cxn ang="0">
                <a:pos x="27" y="16"/>
              </a:cxn>
              <a:cxn ang="0">
                <a:pos x="29" y="17"/>
              </a:cxn>
              <a:cxn ang="0">
                <a:pos x="30" y="18"/>
              </a:cxn>
              <a:cxn ang="0">
                <a:pos x="31" y="19"/>
              </a:cxn>
              <a:cxn ang="0">
                <a:pos x="32" y="20"/>
              </a:cxn>
              <a:cxn ang="0">
                <a:pos x="32" y="20"/>
              </a:cxn>
              <a:cxn ang="0">
                <a:pos x="33" y="21"/>
              </a:cxn>
              <a:cxn ang="0">
                <a:pos x="35" y="23"/>
              </a:cxn>
              <a:cxn ang="0">
                <a:pos x="36" y="24"/>
              </a:cxn>
              <a:cxn ang="0">
                <a:pos x="37" y="25"/>
              </a:cxn>
              <a:cxn ang="0">
                <a:pos x="37" y="25"/>
              </a:cxn>
              <a:cxn ang="0">
                <a:pos x="38" y="26"/>
              </a:cxn>
              <a:cxn ang="0">
                <a:pos x="39" y="27"/>
              </a:cxn>
              <a:cxn ang="0">
                <a:pos x="41" y="29"/>
              </a:cxn>
              <a:cxn ang="0">
                <a:pos x="42" y="30"/>
              </a:cxn>
              <a:cxn ang="0">
                <a:pos x="42" y="30"/>
              </a:cxn>
              <a:cxn ang="0">
                <a:pos x="43" y="31"/>
              </a:cxn>
              <a:cxn ang="0">
                <a:pos x="44" y="33"/>
              </a:cxn>
              <a:cxn ang="0">
                <a:pos x="45" y="34"/>
              </a:cxn>
              <a:cxn ang="0">
                <a:pos x="46" y="35"/>
              </a:cxn>
              <a:cxn ang="0">
                <a:pos x="47" y="36"/>
              </a:cxn>
              <a:cxn ang="0">
                <a:pos x="48" y="37"/>
              </a:cxn>
              <a:cxn ang="0">
                <a:pos x="49" y="39"/>
              </a:cxn>
            </a:cxnLst>
            <a:rect l="0" t="0" r="r" b="b"/>
            <a:pathLst>
              <a:path w="49" h="39">
                <a:moveTo>
                  <a:pt x="0" y="0"/>
                </a:move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3" y="2"/>
                </a:lnTo>
                <a:lnTo>
                  <a:pt x="4" y="2"/>
                </a:lnTo>
                <a:lnTo>
                  <a:pt x="5" y="3"/>
                </a:lnTo>
                <a:lnTo>
                  <a:pt x="6" y="4"/>
                </a:lnTo>
                <a:lnTo>
                  <a:pt x="7" y="4"/>
                </a:lnTo>
                <a:lnTo>
                  <a:pt x="8" y="4"/>
                </a:lnTo>
                <a:lnTo>
                  <a:pt x="9" y="4"/>
                </a:lnTo>
                <a:lnTo>
                  <a:pt x="10" y="5"/>
                </a:lnTo>
                <a:lnTo>
                  <a:pt x="11" y="5"/>
                </a:lnTo>
                <a:lnTo>
                  <a:pt x="12" y="6"/>
                </a:lnTo>
                <a:lnTo>
                  <a:pt x="13" y="7"/>
                </a:lnTo>
                <a:lnTo>
                  <a:pt x="14" y="7"/>
                </a:lnTo>
                <a:lnTo>
                  <a:pt x="15" y="8"/>
                </a:lnTo>
                <a:lnTo>
                  <a:pt x="16" y="9"/>
                </a:lnTo>
                <a:lnTo>
                  <a:pt x="17" y="9"/>
                </a:lnTo>
                <a:lnTo>
                  <a:pt x="18" y="9"/>
                </a:lnTo>
                <a:lnTo>
                  <a:pt x="19" y="10"/>
                </a:lnTo>
                <a:lnTo>
                  <a:pt x="20" y="11"/>
                </a:lnTo>
                <a:lnTo>
                  <a:pt x="21" y="11"/>
                </a:lnTo>
                <a:lnTo>
                  <a:pt x="22" y="12"/>
                </a:lnTo>
                <a:lnTo>
                  <a:pt x="22" y="13"/>
                </a:lnTo>
                <a:lnTo>
                  <a:pt x="24" y="14"/>
                </a:lnTo>
                <a:lnTo>
                  <a:pt x="25" y="14"/>
                </a:lnTo>
                <a:lnTo>
                  <a:pt x="26" y="15"/>
                </a:lnTo>
                <a:lnTo>
                  <a:pt x="27" y="16"/>
                </a:lnTo>
                <a:lnTo>
                  <a:pt x="27" y="16"/>
                </a:lnTo>
                <a:lnTo>
                  <a:pt x="29" y="17"/>
                </a:lnTo>
                <a:lnTo>
                  <a:pt x="30" y="18"/>
                </a:lnTo>
                <a:lnTo>
                  <a:pt x="31" y="19"/>
                </a:lnTo>
                <a:lnTo>
                  <a:pt x="32" y="20"/>
                </a:lnTo>
                <a:lnTo>
                  <a:pt x="32" y="20"/>
                </a:lnTo>
                <a:lnTo>
                  <a:pt x="33" y="21"/>
                </a:lnTo>
                <a:lnTo>
                  <a:pt x="35" y="23"/>
                </a:lnTo>
                <a:lnTo>
                  <a:pt x="36" y="24"/>
                </a:lnTo>
                <a:lnTo>
                  <a:pt x="37" y="25"/>
                </a:lnTo>
                <a:lnTo>
                  <a:pt x="37" y="25"/>
                </a:lnTo>
                <a:lnTo>
                  <a:pt x="38" y="26"/>
                </a:lnTo>
                <a:lnTo>
                  <a:pt x="39" y="27"/>
                </a:lnTo>
                <a:lnTo>
                  <a:pt x="41" y="29"/>
                </a:lnTo>
                <a:lnTo>
                  <a:pt x="42" y="30"/>
                </a:lnTo>
                <a:lnTo>
                  <a:pt x="42" y="30"/>
                </a:lnTo>
                <a:lnTo>
                  <a:pt x="43" y="31"/>
                </a:lnTo>
                <a:lnTo>
                  <a:pt x="44" y="33"/>
                </a:lnTo>
                <a:lnTo>
                  <a:pt x="45" y="34"/>
                </a:lnTo>
                <a:lnTo>
                  <a:pt x="46" y="35"/>
                </a:lnTo>
                <a:lnTo>
                  <a:pt x="47" y="36"/>
                </a:lnTo>
                <a:lnTo>
                  <a:pt x="48" y="37"/>
                </a:lnTo>
                <a:lnTo>
                  <a:pt x="49" y="39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82" name="Freeform 270"/>
          <p:cNvSpPr>
            <a:spLocks/>
          </p:cNvSpPr>
          <p:nvPr/>
        </p:nvSpPr>
        <p:spPr bwMode="auto">
          <a:xfrm>
            <a:off x="7013575" y="3025775"/>
            <a:ext cx="85725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"/>
              </a:cxn>
              <a:cxn ang="0">
                <a:pos x="2" y="2"/>
              </a:cxn>
              <a:cxn ang="0">
                <a:pos x="3" y="3"/>
              </a:cxn>
              <a:cxn ang="0">
                <a:pos x="4" y="5"/>
              </a:cxn>
              <a:cxn ang="0">
                <a:pos x="5" y="6"/>
              </a:cxn>
              <a:cxn ang="0">
                <a:pos x="6" y="7"/>
              </a:cxn>
              <a:cxn ang="0">
                <a:pos x="7" y="9"/>
              </a:cxn>
              <a:cxn ang="0">
                <a:pos x="8" y="10"/>
              </a:cxn>
              <a:cxn ang="0">
                <a:pos x="9" y="11"/>
              </a:cxn>
              <a:cxn ang="0">
                <a:pos x="10" y="13"/>
              </a:cxn>
              <a:cxn ang="0">
                <a:pos x="11" y="15"/>
              </a:cxn>
              <a:cxn ang="0">
                <a:pos x="12" y="16"/>
              </a:cxn>
              <a:cxn ang="0">
                <a:pos x="13" y="17"/>
              </a:cxn>
              <a:cxn ang="0">
                <a:pos x="14" y="19"/>
              </a:cxn>
              <a:cxn ang="0">
                <a:pos x="14" y="21"/>
              </a:cxn>
              <a:cxn ang="0">
                <a:pos x="16" y="22"/>
              </a:cxn>
              <a:cxn ang="0">
                <a:pos x="17" y="24"/>
              </a:cxn>
              <a:cxn ang="0">
                <a:pos x="18" y="26"/>
              </a:cxn>
              <a:cxn ang="0">
                <a:pos x="19" y="27"/>
              </a:cxn>
              <a:cxn ang="0">
                <a:pos x="19" y="29"/>
              </a:cxn>
              <a:cxn ang="0">
                <a:pos x="20" y="31"/>
              </a:cxn>
              <a:cxn ang="0">
                <a:pos x="22" y="32"/>
              </a:cxn>
              <a:cxn ang="0">
                <a:pos x="23" y="35"/>
              </a:cxn>
              <a:cxn ang="0">
                <a:pos x="24" y="37"/>
              </a:cxn>
              <a:cxn ang="0">
                <a:pos x="24" y="38"/>
              </a:cxn>
              <a:cxn ang="0">
                <a:pos x="25" y="40"/>
              </a:cxn>
              <a:cxn ang="0">
                <a:pos x="26" y="42"/>
              </a:cxn>
              <a:cxn ang="0">
                <a:pos x="28" y="44"/>
              </a:cxn>
              <a:cxn ang="0">
                <a:pos x="29" y="46"/>
              </a:cxn>
              <a:cxn ang="0">
                <a:pos x="29" y="48"/>
              </a:cxn>
              <a:cxn ang="0">
                <a:pos x="30" y="50"/>
              </a:cxn>
              <a:cxn ang="0">
                <a:pos x="31" y="52"/>
              </a:cxn>
              <a:cxn ang="0">
                <a:pos x="32" y="54"/>
              </a:cxn>
              <a:cxn ang="0">
                <a:pos x="34" y="57"/>
              </a:cxn>
              <a:cxn ang="0">
                <a:pos x="34" y="59"/>
              </a:cxn>
              <a:cxn ang="0">
                <a:pos x="35" y="61"/>
              </a:cxn>
              <a:cxn ang="0">
                <a:pos x="36" y="63"/>
              </a:cxn>
              <a:cxn ang="0">
                <a:pos x="37" y="66"/>
              </a:cxn>
              <a:cxn ang="0">
                <a:pos x="38" y="68"/>
              </a:cxn>
              <a:cxn ang="0">
                <a:pos x="39" y="70"/>
              </a:cxn>
              <a:cxn ang="0">
                <a:pos x="40" y="73"/>
              </a:cxn>
              <a:cxn ang="0">
                <a:pos x="41" y="75"/>
              </a:cxn>
              <a:cxn ang="0">
                <a:pos x="42" y="78"/>
              </a:cxn>
              <a:cxn ang="0">
                <a:pos x="43" y="80"/>
              </a:cxn>
              <a:cxn ang="0">
                <a:pos x="44" y="83"/>
              </a:cxn>
              <a:cxn ang="0">
                <a:pos x="45" y="85"/>
              </a:cxn>
              <a:cxn ang="0">
                <a:pos x="46" y="88"/>
              </a:cxn>
              <a:cxn ang="0">
                <a:pos x="47" y="90"/>
              </a:cxn>
              <a:cxn ang="0">
                <a:pos x="48" y="93"/>
              </a:cxn>
              <a:cxn ang="0">
                <a:pos x="49" y="95"/>
              </a:cxn>
              <a:cxn ang="0">
                <a:pos x="50" y="99"/>
              </a:cxn>
            </a:cxnLst>
            <a:rect l="0" t="0" r="r" b="b"/>
            <a:pathLst>
              <a:path w="50" h="99">
                <a:moveTo>
                  <a:pt x="0" y="0"/>
                </a:moveTo>
                <a:lnTo>
                  <a:pt x="1" y="1"/>
                </a:lnTo>
                <a:lnTo>
                  <a:pt x="2" y="2"/>
                </a:lnTo>
                <a:lnTo>
                  <a:pt x="3" y="3"/>
                </a:lnTo>
                <a:lnTo>
                  <a:pt x="4" y="5"/>
                </a:lnTo>
                <a:lnTo>
                  <a:pt x="5" y="6"/>
                </a:lnTo>
                <a:lnTo>
                  <a:pt x="6" y="7"/>
                </a:lnTo>
                <a:lnTo>
                  <a:pt x="7" y="9"/>
                </a:lnTo>
                <a:lnTo>
                  <a:pt x="8" y="10"/>
                </a:lnTo>
                <a:lnTo>
                  <a:pt x="9" y="11"/>
                </a:lnTo>
                <a:lnTo>
                  <a:pt x="10" y="13"/>
                </a:lnTo>
                <a:lnTo>
                  <a:pt x="11" y="15"/>
                </a:lnTo>
                <a:lnTo>
                  <a:pt x="12" y="16"/>
                </a:lnTo>
                <a:lnTo>
                  <a:pt x="13" y="17"/>
                </a:lnTo>
                <a:lnTo>
                  <a:pt x="14" y="19"/>
                </a:lnTo>
                <a:lnTo>
                  <a:pt x="14" y="21"/>
                </a:lnTo>
                <a:lnTo>
                  <a:pt x="16" y="22"/>
                </a:lnTo>
                <a:lnTo>
                  <a:pt x="17" y="24"/>
                </a:lnTo>
                <a:lnTo>
                  <a:pt x="18" y="26"/>
                </a:lnTo>
                <a:lnTo>
                  <a:pt x="19" y="27"/>
                </a:lnTo>
                <a:lnTo>
                  <a:pt x="19" y="29"/>
                </a:lnTo>
                <a:lnTo>
                  <a:pt x="20" y="31"/>
                </a:lnTo>
                <a:lnTo>
                  <a:pt x="22" y="32"/>
                </a:lnTo>
                <a:lnTo>
                  <a:pt x="23" y="35"/>
                </a:lnTo>
                <a:lnTo>
                  <a:pt x="24" y="37"/>
                </a:lnTo>
                <a:lnTo>
                  <a:pt x="24" y="38"/>
                </a:lnTo>
                <a:lnTo>
                  <a:pt x="25" y="40"/>
                </a:lnTo>
                <a:lnTo>
                  <a:pt x="26" y="42"/>
                </a:lnTo>
                <a:lnTo>
                  <a:pt x="28" y="44"/>
                </a:lnTo>
                <a:lnTo>
                  <a:pt x="29" y="46"/>
                </a:lnTo>
                <a:lnTo>
                  <a:pt x="29" y="48"/>
                </a:lnTo>
                <a:lnTo>
                  <a:pt x="30" y="50"/>
                </a:lnTo>
                <a:lnTo>
                  <a:pt x="31" y="52"/>
                </a:lnTo>
                <a:lnTo>
                  <a:pt x="32" y="54"/>
                </a:lnTo>
                <a:lnTo>
                  <a:pt x="34" y="57"/>
                </a:lnTo>
                <a:lnTo>
                  <a:pt x="34" y="59"/>
                </a:lnTo>
                <a:lnTo>
                  <a:pt x="35" y="61"/>
                </a:lnTo>
                <a:lnTo>
                  <a:pt x="36" y="63"/>
                </a:lnTo>
                <a:lnTo>
                  <a:pt x="37" y="66"/>
                </a:lnTo>
                <a:lnTo>
                  <a:pt x="38" y="68"/>
                </a:lnTo>
                <a:lnTo>
                  <a:pt x="39" y="70"/>
                </a:lnTo>
                <a:lnTo>
                  <a:pt x="40" y="73"/>
                </a:lnTo>
                <a:lnTo>
                  <a:pt x="41" y="75"/>
                </a:lnTo>
                <a:lnTo>
                  <a:pt x="42" y="78"/>
                </a:lnTo>
                <a:lnTo>
                  <a:pt x="43" y="80"/>
                </a:lnTo>
                <a:lnTo>
                  <a:pt x="44" y="83"/>
                </a:lnTo>
                <a:lnTo>
                  <a:pt x="45" y="85"/>
                </a:lnTo>
                <a:lnTo>
                  <a:pt x="46" y="88"/>
                </a:lnTo>
                <a:lnTo>
                  <a:pt x="47" y="90"/>
                </a:lnTo>
                <a:lnTo>
                  <a:pt x="48" y="93"/>
                </a:lnTo>
                <a:lnTo>
                  <a:pt x="49" y="95"/>
                </a:lnTo>
                <a:lnTo>
                  <a:pt x="50" y="99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83" name="Freeform 271"/>
          <p:cNvSpPr>
            <a:spLocks/>
          </p:cNvSpPr>
          <p:nvPr/>
        </p:nvSpPr>
        <p:spPr bwMode="auto">
          <a:xfrm>
            <a:off x="7099300" y="3182938"/>
            <a:ext cx="85725" cy="268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"/>
              </a:cxn>
              <a:cxn ang="0">
                <a:pos x="2" y="5"/>
              </a:cxn>
              <a:cxn ang="0">
                <a:pos x="3" y="7"/>
              </a:cxn>
              <a:cxn ang="0">
                <a:pos x="4" y="10"/>
              </a:cxn>
              <a:cxn ang="0">
                <a:pos x="5" y="13"/>
              </a:cxn>
              <a:cxn ang="0">
                <a:pos x="5" y="16"/>
              </a:cxn>
              <a:cxn ang="0">
                <a:pos x="7" y="19"/>
              </a:cxn>
              <a:cxn ang="0">
                <a:pos x="8" y="22"/>
              </a:cxn>
              <a:cxn ang="0">
                <a:pos x="9" y="25"/>
              </a:cxn>
              <a:cxn ang="0">
                <a:pos x="10" y="28"/>
              </a:cxn>
              <a:cxn ang="0">
                <a:pos x="10" y="30"/>
              </a:cxn>
              <a:cxn ang="0">
                <a:pos x="11" y="34"/>
              </a:cxn>
              <a:cxn ang="0">
                <a:pos x="12" y="37"/>
              </a:cxn>
              <a:cxn ang="0">
                <a:pos x="14" y="40"/>
              </a:cxn>
              <a:cxn ang="0">
                <a:pos x="15" y="43"/>
              </a:cxn>
              <a:cxn ang="0">
                <a:pos x="15" y="46"/>
              </a:cxn>
              <a:cxn ang="0">
                <a:pos x="16" y="50"/>
              </a:cxn>
              <a:cxn ang="0">
                <a:pos x="17" y="52"/>
              </a:cxn>
              <a:cxn ang="0">
                <a:pos x="18" y="56"/>
              </a:cxn>
              <a:cxn ang="0">
                <a:pos x="20" y="59"/>
              </a:cxn>
              <a:cxn ang="0">
                <a:pos x="20" y="62"/>
              </a:cxn>
              <a:cxn ang="0">
                <a:pos x="21" y="66"/>
              </a:cxn>
              <a:cxn ang="0">
                <a:pos x="22" y="69"/>
              </a:cxn>
              <a:cxn ang="0">
                <a:pos x="23" y="72"/>
              </a:cxn>
              <a:cxn ang="0">
                <a:pos x="24" y="76"/>
              </a:cxn>
              <a:cxn ang="0">
                <a:pos x="25" y="79"/>
              </a:cxn>
              <a:cxn ang="0">
                <a:pos x="26" y="82"/>
              </a:cxn>
              <a:cxn ang="0">
                <a:pos x="27" y="86"/>
              </a:cxn>
              <a:cxn ang="0">
                <a:pos x="28" y="89"/>
              </a:cxn>
              <a:cxn ang="0">
                <a:pos x="29" y="92"/>
              </a:cxn>
              <a:cxn ang="0">
                <a:pos x="30" y="97"/>
              </a:cxn>
              <a:cxn ang="0">
                <a:pos x="31" y="100"/>
              </a:cxn>
              <a:cxn ang="0">
                <a:pos x="32" y="103"/>
              </a:cxn>
              <a:cxn ang="0">
                <a:pos x="33" y="107"/>
              </a:cxn>
              <a:cxn ang="0">
                <a:pos x="34" y="111"/>
              </a:cxn>
              <a:cxn ang="0">
                <a:pos x="35" y="114"/>
              </a:cxn>
              <a:cxn ang="0">
                <a:pos x="36" y="118"/>
              </a:cxn>
              <a:cxn ang="0">
                <a:pos x="37" y="121"/>
              </a:cxn>
              <a:cxn ang="0">
                <a:pos x="38" y="125"/>
              </a:cxn>
              <a:cxn ang="0">
                <a:pos x="39" y="128"/>
              </a:cxn>
              <a:cxn ang="0">
                <a:pos x="40" y="132"/>
              </a:cxn>
              <a:cxn ang="0">
                <a:pos x="41" y="136"/>
              </a:cxn>
              <a:cxn ang="0">
                <a:pos x="41" y="139"/>
              </a:cxn>
              <a:cxn ang="0">
                <a:pos x="43" y="143"/>
              </a:cxn>
              <a:cxn ang="0">
                <a:pos x="44" y="147"/>
              </a:cxn>
              <a:cxn ang="0">
                <a:pos x="45" y="150"/>
              </a:cxn>
              <a:cxn ang="0">
                <a:pos x="46" y="154"/>
              </a:cxn>
              <a:cxn ang="0">
                <a:pos x="46" y="158"/>
              </a:cxn>
              <a:cxn ang="0">
                <a:pos x="47" y="162"/>
              </a:cxn>
              <a:cxn ang="0">
                <a:pos x="49" y="165"/>
              </a:cxn>
              <a:cxn ang="0">
                <a:pos x="50" y="169"/>
              </a:cxn>
            </a:cxnLst>
            <a:rect l="0" t="0" r="r" b="b"/>
            <a:pathLst>
              <a:path w="50" h="169">
                <a:moveTo>
                  <a:pt x="0" y="0"/>
                </a:moveTo>
                <a:lnTo>
                  <a:pt x="1" y="2"/>
                </a:lnTo>
                <a:lnTo>
                  <a:pt x="2" y="5"/>
                </a:lnTo>
                <a:lnTo>
                  <a:pt x="3" y="7"/>
                </a:lnTo>
                <a:lnTo>
                  <a:pt x="4" y="10"/>
                </a:lnTo>
                <a:lnTo>
                  <a:pt x="5" y="13"/>
                </a:lnTo>
                <a:lnTo>
                  <a:pt x="5" y="16"/>
                </a:lnTo>
                <a:lnTo>
                  <a:pt x="7" y="19"/>
                </a:lnTo>
                <a:lnTo>
                  <a:pt x="8" y="22"/>
                </a:lnTo>
                <a:lnTo>
                  <a:pt x="9" y="25"/>
                </a:lnTo>
                <a:lnTo>
                  <a:pt x="10" y="28"/>
                </a:lnTo>
                <a:lnTo>
                  <a:pt x="10" y="30"/>
                </a:lnTo>
                <a:lnTo>
                  <a:pt x="11" y="34"/>
                </a:lnTo>
                <a:lnTo>
                  <a:pt x="12" y="37"/>
                </a:lnTo>
                <a:lnTo>
                  <a:pt x="14" y="40"/>
                </a:lnTo>
                <a:lnTo>
                  <a:pt x="15" y="43"/>
                </a:lnTo>
                <a:lnTo>
                  <a:pt x="15" y="46"/>
                </a:lnTo>
                <a:lnTo>
                  <a:pt x="16" y="50"/>
                </a:lnTo>
                <a:lnTo>
                  <a:pt x="17" y="52"/>
                </a:lnTo>
                <a:lnTo>
                  <a:pt x="18" y="56"/>
                </a:lnTo>
                <a:lnTo>
                  <a:pt x="20" y="59"/>
                </a:lnTo>
                <a:lnTo>
                  <a:pt x="20" y="62"/>
                </a:lnTo>
                <a:lnTo>
                  <a:pt x="21" y="66"/>
                </a:lnTo>
                <a:lnTo>
                  <a:pt x="22" y="69"/>
                </a:lnTo>
                <a:lnTo>
                  <a:pt x="23" y="72"/>
                </a:lnTo>
                <a:lnTo>
                  <a:pt x="24" y="76"/>
                </a:lnTo>
                <a:lnTo>
                  <a:pt x="25" y="79"/>
                </a:lnTo>
                <a:lnTo>
                  <a:pt x="26" y="82"/>
                </a:lnTo>
                <a:lnTo>
                  <a:pt x="27" y="86"/>
                </a:lnTo>
                <a:lnTo>
                  <a:pt x="28" y="89"/>
                </a:lnTo>
                <a:lnTo>
                  <a:pt x="29" y="92"/>
                </a:lnTo>
                <a:lnTo>
                  <a:pt x="30" y="97"/>
                </a:lnTo>
                <a:lnTo>
                  <a:pt x="31" y="100"/>
                </a:lnTo>
                <a:lnTo>
                  <a:pt x="32" y="103"/>
                </a:lnTo>
                <a:lnTo>
                  <a:pt x="33" y="107"/>
                </a:lnTo>
                <a:lnTo>
                  <a:pt x="34" y="111"/>
                </a:lnTo>
                <a:lnTo>
                  <a:pt x="35" y="114"/>
                </a:lnTo>
                <a:lnTo>
                  <a:pt x="36" y="118"/>
                </a:lnTo>
                <a:lnTo>
                  <a:pt x="37" y="121"/>
                </a:lnTo>
                <a:lnTo>
                  <a:pt x="38" y="125"/>
                </a:lnTo>
                <a:lnTo>
                  <a:pt x="39" y="128"/>
                </a:lnTo>
                <a:lnTo>
                  <a:pt x="40" y="132"/>
                </a:lnTo>
                <a:lnTo>
                  <a:pt x="41" y="136"/>
                </a:lnTo>
                <a:lnTo>
                  <a:pt x="41" y="139"/>
                </a:lnTo>
                <a:lnTo>
                  <a:pt x="43" y="143"/>
                </a:lnTo>
                <a:lnTo>
                  <a:pt x="44" y="147"/>
                </a:lnTo>
                <a:lnTo>
                  <a:pt x="45" y="150"/>
                </a:lnTo>
                <a:lnTo>
                  <a:pt x="46" y="154"/>
                </a:lnTo>
                <a:lnTo>
                  <a:pt x="46" y="158"/>
                </a:lnTo>
                <a:lnTo>
                  <a:pt x="47" y="162"/>
                </a:lnTo>
                <a:lnTo>
                  <a:pt x="49" y="165"/>
                </a:lnTo>
                <a:lnTo>
                  <a:pt x="50" y="169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84" name="Freeform 272"/>
          <p:cNvSpPr>
            <a:spLocks/>
          </p:cNvSpPr>
          <p:nvPr/>
        </p:nvSpPr>
        <p:spPr bwMode="auto">
          <a:xfrm>
            <a:off x="7185025" y="3451225"/>
            <a:ext cx="84138" cy="271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4"/>
              </a:cxn>
              <a:cxn ang="0">
                <a:pos x="1" y="8"/>
              </a:cxn>
              <a:cxn ang="0">
                <a:pos x="2" y="11"/>
              </a:cxn>
              <a:cxn ang="0">
                <a:pos x="3" y="15"/>
              </a:cxn>
              <a:cxn ang="0">
                <a:pos x="5" y="19"/>
              </a:cxn>
              <a:cxn ang="0">
                <a:pos x="6" y="22"/>
              </a:cxn>
              <a:cxn ang="0">
                <a:pos x="6" y="26"/>
              </a:cxn>
              <a:cxn ang="0">
                <a:pos x="7" y="30"/>
              </a:cxn>
              <a:cxn ang="0">
                <a:pos x="8" y="34"/>
              </a:cxn>
              <a:cxn ang="0">
                <a:pos x="9" y="37"/>
              </a:cxn>
              <a:cxn ang="0">
                <a:pos x="11" y="41"/>
              </a:cxn>
              <a:cxn ang="0">
                <a:pos x="11" y="45"/>
              </a:cxn>
              <a:cxn ang="0">
                <a:pos x="12" y="48"/>
              </a:cxn>
              <a:cxn ang="0">
                <a:pos x="13" y="52"/>
              </a:cxn>
              <a:cxn ang="0">
                <a:pos x="14" y="56"/>
              </a:cxn>
              <a:cxn ang="0">
                <a:pos x="15" y="59"/>
              </a:cxn>
              <a:cxn ang="0">
                <a:pos x="16" y="63"/>
              </a:cxn>
              <a:cxn ang="0">
                <a:pos x="17" y="67"/>
              </a:cxn>
              <a:cxn ang="0">
                <a:pos x="18" y="70"/>
              </a:cxn>
              <a:cxn ang="0">
                <a:pos x="19" y="74"/>
              </a:cxn>
              <a:cxn ang="0">
                <a:pos x="20" y="77"/>
              </a:cxn>
              <a:cxn ang="0">
                <a:pos x="21" y="81"/>
              </a:cxn>
              <a:cxn ang="0">
                <a:pos x="21" y="84"/>
              </a:cxn>
              <a:cxn ang="0">
                <a:pos x="23" y="88"/>
              </a:cxn>
              <a:cxn ang="0">
                <a:pos x="24" y="92"/>
              </a:cxn>
              <a:cxn ang="0">
                <a:pos x="25" y="95"/>
              </a:cxn>
              <a:cxn ang="0">
                <a:pos x="26" y="98"/>
              </a:cxn>
              <a:cxn ang="0">
                <a:pos x="27" y="102"/>
              </a:cxn>
              <a:cxn ang="0">
                <a:pos x="27" y="105"/>
              </a:cxn>
              <a:cxn ang="0">
                <a:pos x="29" y="108"/>
              </a:cxn>
              <a:cxn ang="0">
                <a:pos x="30" y="112"/>
              </a:cxn>
              <a:cxn ang="0">
                <a:pos x="31" y="115"/>
              </a:cxn>
              <a:cxn ang="0">
                <a:pos x="32" y="118"/>
              </a:cxn>
              <a:cxn ang="0">
                <a:pos x="32" y="122"/>
              </a:cxn>
              <a:cxn ang="0">
                <a:pos x="33" y="125"/>
              </a:cxn>
              <a:cxn ang="0">
                <a:pos x="35" y="128"/>
              </a:cxn>
              <a:cxn ang="0">
                <a:pos x="36" y="131"/>
              </a:cxn>
              <a:cxn ang="0">
                <a:pos x="37" y="134"/>
              </a:cxn>
              <a:cxn ang="0">
                <a:pos x="37" y="138"/>
              </a:cxn>
              <a:cxn ang="0">
                <a:pos x="38" y="140"/>
              </a:cxn>
              <a:cxn ang="0">
                <a:pos x="39" y="144"/>
              </a:cxn>
              <a:cxn ang="0">
                <a:pos x="41" y="146"/>
              </a:cxn>
              <a:cxn ang="0">
                <a:pos x="42" y="149"/>
              </a:cxn>
              <a:cxn ang="0">
                <a:pos x="42" y="152"/>
              </a:cxn>
              <a:cxn ang="0">
                <a:pos x="43" y="155"/>
              </a:cxn>
              <a:cxn ang="0">
                <a:pos x="44" y="158"/>
              </a:cxn>
              <a:cxn ang="0">
                <a:pos x="45" y="160"/>
              </a:cxn>
              <a:cxn ang="0">
                <a:pos x="47" y="164"/>
              </a:cxn>
              <a:cxn ang="0">
                <a:pos x="47" y="166"/>
              </a:cxn>
              <a:cxn ang="0">
                <a:pos x="48" y="169"/>
              </a:cxn>
              <a:cxn ang="0">
                <a:pos x="49" y="171"/>
              </a:cxn>
            </a:cxnLst>
            <a:rect l="0" t="0" r="r" b="b"/>
            <a:pathLst>
              <a:path w="49" h="171">
                <a:moveTo>
                  <a:pt x="0" y="0"/>
                </a:moveTo>
                <a:lnTo>
                  <a:pt x="1" y="4"/>
                </a:lnTo>
                <a:lnTo>
                  <a:pt x="1" y="8"/>
                </a:lnTo>
                <a:lnTo>
                  <a:pt x="2" y="11"/>
                </a:lnTo>
                <a:lnTo>
                  <a:pt x="3" y="15"/>
                </a:lnTo>
                <a:lnTo>
                  <a:pt x="5" y="19"/>
                </a:lnTo>
                <a:lnTo>
                  <a:pt x="6" y="22"/>
                </a:lnTo>
                <a:lnTo>
                  <a:pt x="6" y="26"/>
                </a:lnTo>
                <a:lnTo>
                  <a:pt x="7" y="30"/>
                </a:lnTo>
                <a:lnTo>
                  <a:pt x="8" y="34"/>
                </a:lnTo>
                <a:lnTo>
                  <a:pt x="9" y="37"/>
                </a:lnTo>
                <a:lnTo>
                  <a:pt x="11" y="41"/>
                </a:lnTo>
                <a:lnTo>
                  <a:pt x="11" y="45"/>
                </a:lnTo>
                <a:lnTo>
                  <a:pt x="12" y="48"/>
                </a:lnTo>
                <a:lnTo>
                  <a:pt x="13" y="52"/>
                </a:lnTo>
                <a:lnTo>
                  <a:pt x="14" y="56"/>
                </a:lnTo>
                <a:lnTo>
                  <a:pt x="15" y="59"/>
                </a:lnTo>
                <a:lnTo>
                  <a:pt x="16" y="63"/>
                </a:lnTo>
                <a:lnTo>
                  <a:pt x="17" y="67"/>
                </a:lnTo>
                <a:lnTo>
                  <a:pt x="18" y="70"/>
                </a:lnTo>
                <a:lnTo>
                  <a:pt x="19" y="74"/>
                </a:lnTo>
                <a:lnTo>
                  <a:pt x="20" y="77"/>
                </a:lnTo>
                <a:lnTo>
                  <a:pt x="21" y="81"/>
                </a:lnTo>
                <a:lnTo>
                  <a:pt x="21" y="84"/>
                </a:lnTo>
                <a:lnTo>
                  <a:pt x="23" y="88"/>
                </a:lnTo>
                <a:lnTo>
                  <a:pt x="24" y="92"/>
                </a:lnTo>
                <a:lnTo>
                  <a:pt x="25" y="95"/>
                </a:lnTo>
                <a:lnTo>
                  <a:pt x="26" y="98"/>
                </a:lnTo>
                <a:lnTo>
                  <a:pt x="27" y="102"/>
                </a:lnTo>
                <a:lnTo>
                  <a:pt x="27" y="105"/>
                </a:lnTo>
                <a:lnTo>
                  <a:pt x="29" y="108"/>
                </a:lnTo>
                <a:lnTo>
                  <a:pt x="30" y="112"/>
                </a:lnTo>
                <a:lnTo>
                  <a:pt x="31" y="115"/>
                </a:lnTo>
                <a:lnTo>
                  <a:pt x="32" y="118"/>
                </a:lnTo>
                <a:lnTo>
                  <a:pt x="32" y="122"/>
                </a:lnTo>
                <a:lnTo>
                  <a:pt x="33" y="125"/>
                </a:lnTo>
                <a:lnTo>
                  <a:pt x="35" y="128"/>
                </a:lnTo>
                <a:lnTo>
                  <a:pt x="36" y="131"/>
                </a:lnTo>
                <a:lnTo>
                  <a:pt x="37" y="134"/>
                </a:lnTo>
                <a:lnTo>
                  <a:pt x="37" y="138"/>
                </a:lnTo>
                <a:lnTo>
                  <a:pt x="38" y="140"/>
                </a:lnTo>
                <a:lnTo>
                  <a:pt x="39" y="144"/>
                </a:lnTo>
                <a:lnTo>
                  <a:pt x="41" y="146"/>
                </a:lnTo>
                <a:lnTo>
                  <a:pt x="42" y="149"/>
                </a:lnTo>
                <a:lnTo>
                  <a:pt x="42" y="152"/>
                </a:lnTo>
                <a:lnTo>
                  <a:pt x="43" y="155"/>
                </a:lnTo>
                <a:lnTo>
                  <a:pt x="44" y="158"/>
                </a:lnTo>
                <a:lnTo>
                  <a:pt x="45" y="160"/>
                </a:lnTo>
                <a:lnTo>
                  <a:pt x="47" y="164"/>
                </a:lnTo>
                <a:lnTo>
                  <a:pt x="47" y="166"/>
                </a:lnTo>
                <a:lnTo>
                  <a:pt x="48" y="169"/>
                </a:lnTo>
                <a:lnTo>
                  <a:pt x="49" y="171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85" name="Freeform 273"/>
          <p:cNvSpPr>
            <a:spLocks/>
          </p:cNvSpPr>
          <p:nvPr/>
        </p:nvSpPr>
        <p:spPr bwMode="auto">
          <a:xfrm>
            <a:off x="7269163" y="3722688"/>
            <a:ext cx="85725" cy="87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3"/>
              </a:cxn>
              <a:cxn ang="0">
                <a:pos x="2" y="5"/>
              </a:cxn>
              <a:cxn ang="0">
                <a:pos x="3" y="8"/>
              </a:cxn>
              <a:cxn ang="0">
                <a:pos x="4" y="10"/>
              </a:cxn>
              <a:cxn ang="0">
                <a:pos x="5" y="12"/>
              </a:cxn>
              <a:cxn ang="0">
                <a:pos x="6" y="14"/>
              </a:cxn>
              <a:cxn ang="0">
                <a:pos x="7" y="17"/>
              </a:cxn>
              <a:cxn ang="0">
                <a:pos x="8" y="19"/>
              </a:cxn>
              <a:cxn ang="0">
                <a:pos x="9" y="21"/>
              </a:cxn>
              <a:cxn ang="0">
                <a:pos x="10" y="23"/>
              </a:cxn>
              <a:cxn ang="0">
                <a:pos x="11" y="25"/>
              </a:cxn>
              <a:cxn ang="0">
                <a:pos x="12" y="27"/>
              </a:cxn>
              <a:cxn ang="0">
                <a:pos x="13" y="29"/>
              </a:cxn>
              <a:cxn ang="0">
                <a:pos x="14" y="30"/>
              </a:cxn>
              <a:cxn ang="0">
                <a:pos x="15" y="33"/>
              </a:cxn>
              <a:cxn ang="0">
                <a:pos x="16" y="34"/>
              </a:cxn>
              <a:cxn ang="0">
                <a:pos x="17" y="36"/>
              </a:cxn>
              <a:cxn ang="0">
                <a:pos x="18" y="37"/>
              </a:cxn>
              <a:cxn ang="0">
                <a:pos x="19" y="39"/>
              </a:cxn>
              <a:cxn ang="0">
                <a:pos x="19" y="40"/>
              </a:cxn>
              <a:cxn ang="0">
                <a:pos x="21" y="42"/>
              </a:cxn>
              <a:cxn ang="0">
                <a:pos x="22" y="43"/>
              </a:cxn>
              <a:cxn ang="0">
                <a:pos x="23" y="45"/>
              </a:cxn>
              <a:cxn ang="0">
                <a:pos x="24" y="45"/>
              </a:cxn>
              <a:cxn ang="0">
                <a:pos x="24" y="46"/>
              </a:cxn>
              <a:cxn ang="0">
                <a:pos x="25" y="48"/>
              </a:cxn>
              <a:cxn ang="0">
                <a:pos x="27" y="49"/>
              </a:cxn>
              <a:cxn ang="0">
                <a:pos x="28" y="50"/>
              </a:cxn>
              <a:cxn ang="0">
                <a:pos x="29" y="50"/>
              </a:cxn>
              <a:cxn ang="0">
                <a:pos x="29" y="51"/>
              </a:cxn>
              <a:cxn ang="0">
                <a:pos x="30" y="52"/>
              </a:cxn>
              <a:cxn ang="0">
                <a:pos x="31" y="52"/>
              </a:cxn>
              <a:cxn ang="0">
                <a:pos x="33" y="53"/>
              </a:cxn>
              <a:cxn ang="0">
                <a:pos x="34" y="54"/>
              </a:cxn>
              <a:cxn ang="0">
                <a:pos x="34" y="54"/>
              </a:cxn>
              <a:cxn ang="0">
                <a:pos x="35" y="55"/>
              </a:cxn>
              <a:cxn ang="0">
                <a:pos x="36" y="55"/>
              </a:cxn>
              <a:cxn ang="0">
                <a:pos x="37" y="55"/>
              </a:cxn>
              <a:cxn ang="0">
                <a:pos x="39" y="55"/>
              </a:cxn>
              <a:cxn ang="0">
                <a:pos x="39" y="55"/>
              </a:cxn>
              <a:cxn ang="0">
                <a:pos x="40" y="55"/>
              </a:cxn>
              <a:cxn ang="0">
                <a:pos x="41" y="55"/>
              </a:cxn>
              <a:cxn ang="0">
                <a:pos x="42" y="55"/>
              </a:cxn>
              <a:cxn ang="0">
                <a:pos x="43" y="55"/>
              </a:cxn>
              <a:cxn ang="0">
                <a:pos x="44" y="55"/>
              </a:cxn>
              <a:cxn ang="0">
                <a:pos x="45" y="54"/>
              </a:cxn>
              <a:cxn ang="0">
                <a:pos x="46" y="54"/>
              </a:cxn>
              <a:cxn ang="0">
                <a:pos x="47" y="53"/>
              </a:cxn>
              <a:cxn ang="0">
                <a:pos x="48" y="52"/>
              </a:cxn>
              <a:cxn ang="0">
                <a:pos x="49" y="52"/>
              </a:cxn>
              <a:cxn ang="0">
                <a:pos x="49" y="51"/>
              </a:cxn>
            </a:cxnLst>
            <a:rect l="0" t="0" r="r" b="b"/>
            <a:pathLst>
              <a:path w="49" h="55">
                <a:moveTo>
                  <a:pt x="0" y="0"/>
                </a:moveTo>
                <a:lnTo>
                  <a:pt x="1" y="3"/>
                </a:lnTo>
                <a:lnTo>
                  <a:pt x="2" y="5"/>
                </a:lnTo>
                <a:lnTo>
                  <a:pt x="3" y="8"/>
                </a:lnTo>
                <a:lnTo>
                  <a:pt x="4" y="10"/>
                </a:lnTo>
                <a:lnTo>
                  <a:pt x="5" y="12"/>
                </a:lnTo>
                <a:lnTo>
                  <a:pt x="6" y="14"/>
                </a:lnTo>
                <a:lnTo>
                  <a:pt x="7" y="17"/>
                </a:lnTo>
                <a:lnTo>
                  <a:pt x="8" y="19"/>
                </a:lnTo>
                <a:lnTo>
                  <a:pt x="9" y="21"/>
                </a:lnTo>
                <a:lnTo>
                  <a:pt x="10" y="23"/>
                </a:lnTo>
                <a:lnTo>
                  <a:pt x="11" y="25"/>
                </a:lnTo>
                <a:lnTo>
                  <a:pt x="12" y="27"/>
                </a:lnTo>
                <a:lnTo>
                  <a:pt x="13" y="29"/>
                </a:lnTo>
                <a:lnTo>
                  <a:pt x="14" y="30"/>
                </a:lnTo>
                <a:lnTo>
                  <a:pt x="15" y="33"/>
                </a:lnTo>
                <a:lnTo>
                  <a:pt x="16" y="34"/>
                </a:lnTo>
                <a:lnTo>
                  <a:pt x="17" y="36"/>
                </a:lnTo>
                <a:lnTo>
                  <a:pt x="18" y="37"/>
                </a:lnTo>
                <a:lnTo>
                  <a:pt x="19" y="39"/>
                </a:lnTo>
                <a:lnTo>
                  <a:pt x="19" y="40"/>
                </a:lnTo>
                <a:lnTo>
                  <a:pt x="21" y="42"/>
                </a:lnTo>
                <a:lnTo>
                  <a:pt x="22" y="43"/>
                </a:lnTo>
                <a:lnTo>
                  <a:pt x="23" y="45"/>
                </a:lnTo>
                <a:lnTo>
                  <a:pt x="24" y="45"/>
                </a:lnTo>
                <a:lnTo>
                  <a:pt x="24" y="46"/>
                </a:lnTo>
                <a:lnTo>
                  <a:pt x="25" y="48"/>
                </a:lnTo>
                <a:lnTo>
                  <a:pt x="27" y="49"/>
                </a:lnTo>
                <a:lnTo>
                  <a:pt x="28" y="50"/>
                </a:lnTo>
                <a:lnTo>
                  <a:pt x="29" y="50"/>
                </a:lnTo>
                <a:lnTo>
                  <a:pt x="29" y="51"/>
                </a:lnTo>
                <a:lnTo>
                  <a:pt x="30" y="52"/>
                </a:lnTo>
                <a:lnTo>
                  <a:pt x="31" y="52"/>
                </a:lnTo>
                <a:lnTo>
                  <a:pt x="33" y="53"/>
                </a:lnTo>
                <a:lnTo>
                  <a:pt x="34" y="54"/>
                </a:lnTo>
                <a:lnTo>
                  <a:pt x="34" y="54"/>
                </a:lnTo>
                <a:lnTo>
                  <a:pt x="35" y="55"/>
                </a:lnTo>
                <a:lnTo>
                  <a:pt x="36" y="55"/>
                </a:lnTo>
                <a:lnTo>
                  <a:pt x="37" y="55"/>
                </a:lnTo>
                <a:lnTo>
                  <a:pt x="39" y="55"/>
                </a:lnTo>
                <a:lnTo>
                  <a:pt x="39" y="55"/>
                </a:lnTo>
                <a:lnTo>
                  <a:pt x="40" y="55"/>
                </a:lnTo>
                <a:lnTo>
                  <a:pt x="41" y="55"/>
                </a:lnTo>
                <a:lnTo>
                  <a:pt x="42" y="55"/>
                </a:lnTo>
                <a:lnTo>
                  <a:pt x="43" y="55"/>
                </a:lnTo>
                <a:lnTo>
                  <a:pt x="44" y="55"/>
                </a:lnTo>
                <a:lnTo>
                  <a:pt x="45" y="54"/>
                </a:lnTo>
                <a:lnTo>
                  <a:pt x="46" y="54"/>
                </a:lnTo>
                <a:lnTo>
                  <a:pt x="47" y="53"/>
                </a:lnTo>
                <a:lnTo>
                  <a:pt x="48" y="52"/>
                </a:lnTo>
                <a:lnTo>
                  <a:pt x="49" y="52"/>
                </a:lnTo>
                <a:lnTo>
                  <a:pt x="49" y="51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86" name="Freeform 274"/>
          <p:cNvSpPr>
            <a:spLocks/>
          </p:cNvSpPr>
          <p:nvPr/>
        </p:nvSpPr>
        <p:spPr bwMode="auto">
          <a:xfrm>
            <a:off x="7354888" y="3622675"/>
            <a:ext cx="87312" cy="17938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2" y="113"/>
              </a:cxn>
              <a:cxn ang="0">
                <a:pos x="3" y="112"/>
              </a:cxn>
              <a:cxn ang="0">
                <a:pos x="4" y="111"/>
              </a:cxn>
              <a:cxn ang="0">
                <a:pos x="5" y="110"/>
              </a:cxn>
              <a:cxn ang="0">
                <a:pos x="6" y="109"/>
              </a:cxn>
              <a:cxn ang="0">
                <a:pos x="6" y="108"/>
              </a:cxn>
              <a:cxn ang="0">
                <a:pos x="8" y="107"/>
              </a:cxn>
              <a:cxn ang="0">
                <a:pos x="9" y="106"/>
              </a:cxn>
              <a:cxn ang="0">
                <a:pos x="10" y="104"/>
              </a:cxn>
              <a:cxn ang="0">
                <a:pos x="11" y="103"/>
              </a:cxn>
              <a:cxn ang="0">
                <a:pos x="11" y="102"/>
              </a:cxn>
              <a:cxn ang="0">
                <a:pos x="12" y="100"/>
              </a:cxn>
              <a:cxn ang="0">
                <a:pos x="14" y="98"/>
              </a:cxn>
              <a:cxn ang="0">
                <a:pos x="15" y="97"/>
              </a:cxn>
              <a:cxn ang="0">
                <a:pos x="16" y="95"/>
              </a:cxn>
              <a:cxn ang="0">
                <a:pos x="16" y="93"/>
              </a:cxn>
              <a:cxn ang="0">
                <a:pos x="17" y="92"/>
              </a:cxn>
              <a:cxn ang="0">
                <a:pos x="18" y="90"/>
              </a:cxn>
              <a:cxn ang="0">
                <a:pos x="20" y="88"/>
              </a:cxn>
              <a:cxn ang="0">
                <a:pos x="21" y="86"/>
              </a:cxn>
              <a:cxn ang="0">
                <a:pos x="21" y="84"/>
              </a:cxn>
              <a:cxn ang="0">
                <a:pos x="22" y="82"/>
              </a:cxn>
              <a:cxn ang="0">
                <a:pos x="23" y="80"/>
              </a:cxn>
              <a:cxn ang="0">
                <a:pos x="24" y="77"/>
              </a:cxn>
              <a:cxn ang="0">
                <a:pos x="26" y="75"/>
              </a:cxn>
              <a:cxn ang="0">
                <a:pos x="26" y="73"/>
              </a:cxn>
              <a:cxn ang="0">
                <a:pos x="27" y="71"/>
              </a:cxn>
              <a:cxn ang="0">
                <a:pos x="28" y="68"/>
              </a:cxn>
              <a:cxn ang="0">
                <a:pos x="29" y="66"/>
              </a:cxn>
              <a:cxn ang="0">
                <a:pos x="30" y="63"/>
              </a:cxn>
              <a:cxn ang="0">
                <a:pos x="31" y="61"/>
              </a:cxn>
              <a:cxn ang="0">
                <a:pos x="32" y="58"/>
              </a:cxn>
              <a:cxn ang="0">
                <a:pos x="33" y="56"/>
              </a:cxn>
              <a:cxn ang="0">
                <a:pos x="34" y="52"/>
              </a:cxn>
              <a:cxn ang="0">
                <a:pos x="35" y="50"/>
              </a:cxn>
              <a:cxn ang="0">
                <a:pos x="36" y="47"/>
              </a:cxn>
              <a:cxn ang="0">
                <a:pos x="37" y="44"/>
              </a:cxn>
              <a:cxn ang="0">
                <a:pos x="38" y="41"/>
              </a:cxn>
              <a:cxn ang="0">
                <a:pos x="39" y="38"/>
              </a:cxn>
              <a:cxn ang="0">
                <a:pos x="40" y="36"/>
              </a:cxn>
              <a:cxn ang="0">
                <a:pos x="41" y="32"/>
              </a:cxn>
              <a:cxn ang="0">
                <a:pos x="42" y="30"/>
              </a:cxn>
              <a:cxn ang="0">
                <a:pos x="42" y="26"/>
              </a:cxn>
              <a:cxn ang="0">
                <a:pos x="44" y="23"/>
              </a:cxn>
              <a:cxn ang="0">
                <a:pos x="45" y="20"/>
              </a:cxn>
              <a:cxn ang="0">
                <a:pos x="46" y="16"/>
              </a:cxn>
              <a:cxn ang="0">
                <a:pos x="47" y="14"/>
              </a:cxn>
              <a:cxn ang="0">
                <a:pos x="47" y="10"/>
              </a:cxn>
              <a:cxn ang="0">
                <a:pos x="48" y="7"/>
              </a:cxn>
              <a:cxn ang="0">
                <a:pos x="50" y="4"/>
              </a:cxn>
              <a:cxn ang="0">
                <a:pos x="51" y="0"/>
              </a:cxn>
            </a:cxnLst>
            <a:rect l="0" t="0" r="r" b="b"/>
            <a:pathLst>
              <a:path w="51" h="113">
                <a:moveTo>
                  <a:pt x="0" y="113"/>
                </a:moveTo>
                <a:lnTo>
                  <a:pt x="2" y="113"/>
                </a:lnTo>
                <a:lnTo>
                  <a:pt x="3" y="112"/>
                </a:lnTo>
                <a:lnTo>
                  <a:pt x="4" y="111"/>
                </a:lnTo>
                <a:lnTo>
                  <a:pt x="5" y="110"/>
                </a:lnTo>
                <a:lnTo>
                  <a:pt x="6" y="109"/>
                </a:lnTo>
                <a:lnTo>
                  <a:pt x="6" y="108"/>
                </a:lnTo>
                <a:lnTo>
                  <a:pt x="8" y="107"/>
                </a:lnTo>
                <a:lnTo>
                  <a:pt x="9" y="106"/>
                </a:lnTo>
                <a:lnTo>
                  <a:pt x="10" y="104"/>
                </a:lnTo>
                <a:lnTo>
                  <a:pt x="11" y="103"/>
                </a:lnTo>
                <a:lnTo>
                  <a:pt x="11" y="102"/>
                </a:lnTo>
                <a:lnTo>
                  <a:pt x="12" y="100"/>
                </a:lnTo>
                <a:lnTo>
                  <a:pt x="14" y="98"/>
                </a:lnTo>
                <a:lnTo>
                  <a:pt x="15" y="97"/>
                </a:lnTo>
                <a:lnTo>
                  <a:pt x="16" y="95"/>
                </a:lnTo>
                <a:lnTo>
                  <a:pt x="16" y="93"/>
                </a:lnTo>
                <a:lnTo>
                  <a:pt x="17" y="92"/>
                </a:lnTo>
                <a:lnTo>
                  <a:pt x="18" y="90"/>
                </a:lnTo>
                <a:lnTo>
                  <a:pt x="20" y="88"/>
                </a:lnTo>
                <a:lnTo>
                  <a:pt x="21" y="86"/>
                </a:lnTo>
                <a:lnTo>
                  <a:pt x="21" y="84"/>
                </a:lnTo>
                <a:lnTo>
                  <a:pt x="22" y="82"/>
                </a:lnTo>
                <a:lnTo>
                  <a:pt x="23" y="80"/>
                </a:lnTo>
                <a:lnTo>
                  <a:pt x="24" y="77"/>
                </a:lnTo>
                <a:lnTo>
                  <a:pt x="26" y="75"/>
                </a:lnTo>
                <a:lnTo>
                  <a:pt x="26" y="73"/>
                </a:lnTo>
                <a:lnTo>
                  <a:pt x="27" y="71"/>
                </a:lnTo>
                <a:lnTo>
                  <a:pt x="28" y="68"/>
                </a:lnTo>
                <a:lnTo>
                  <a:pt x="29" y="66"/>
                </a:lnTo>
                <a:lnTo>
                  <a:pt x="30" y="63"/>
                </a:lnTo>
                <a:lnTo>
                  <a:pt x="31" y="61"/>
                </a:lnTo>
                <a:lnTo>
                  <a:pt x="32" y="58"/>
                </a:lnTo>
                <a:lnTo>
                  <a:pt x="33" y="56"/>
                </a:lnTo>
                <a:lnTo>
                  <a:pt x="34" y="52"/>
                </a:lnTo>
                <a:lnTo>
                  <a:pt x="35" y="50"/>
                </a:lnTo>
                <a:lnTo>
                  <a:pt x="36" y="47"/>
                </a:lnTo>
                <a:lnTo>
                  <a:pt x="37" y="44"/>
                </a:lnTo>
                <a:lnTo>
                  <a:pt x="38" y="41"/>
                </a:lnTo>
                <a:lnTo>
                  <a:pt x="39" y="38"/>
                </a:lnTo>
                <a:lnTo>
                  <a:pt x="40" y="36"/>
                </a:lnTo>
                <a:lnTo>
                  <a:pt x="41" y="32"/>
                </a:lnTo>
                <a:lnTo>
                  <a:pt x="42" y="30"/>
                </a:lnTo>
                <a:lnTo>
                  <a:pt x="42" y="26"/>
                </a:lnTo>
                <a:lnTo>
                  <a:pt x="44" y="23"/>
                </a:lnTo>
                <a:lnTo>
                  <a:pt x="45" y="20"/>
                </a:lnTo>
                <a:lnTo>
                  <a:pt x="46" y="16"/>
                </a:lnTo>
                <a:lnTo>
                  <a:pt x="47" y="14"/>
                </a:lnTo>
                <a:lnTo>
                  <a:pt x="47" y="10"/>
                </a:lnTo>
                <a:lnTo>
                  <a:pt x="48" y="7"/>
                </a:lnTo>
                <a:lnTo>
                  <a:pt x="50" y="4"/>
                </a:lnTo>
                <a:lnTo>
                  <a:pt x="51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87" name="Freeform 275"/>
          <p:cNvSpPr>
            <a:spLocks/>
          </p:cNvSpPr>
          <p:nvPr/>
        </p:nvSpPr>
        <p:spPr bwMode="auto">
          <a:xfrm>
            <a:off x="7442200" y="3328988"/>
            <a:ext cx="84138" cy="293687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1" y="182"/>
              </a:cxn>
              <a:cxn ang="0">
                <a:pos x="1" y="179"/>
              </a:cxn>
              <a:cxn ang="0">
                <a:pos x="2" y="175"/>
              </a:cxn>
              <a:cxn ang="0">
                <a:pos x="3" y="172"/>
              </a:cxn>
              <a:cxn ang="0">
                <a:pos x="5" y="168"/>
              </a:cxn>
              <a:cxn ang="0">
                <a:pos x="6" y="164"/>
              </a:cxn>
              <a:cxn ang="0">
                <a:pos x="6" y="161"/>
              </a:cxn>
              <a:cxn ang="0">
                <a:pos x="7" y="158"/>
              </a:cxn>
              <a:cxn ang="0">
                <a:pos x="8" y="154"/>
              </a:cxn>
              <a:cxn ang="0">
                <a:pos x="9" y="150"/>
              </a:cxn>
              <a:cxn ang="0">
                <a:pos x="11" y="147"/>
              </a:cxn>
              <a:cxn ang="0">
                <a:pos x="11" y="144"/>
              </a:cxn>
              <a:cxn ang="0">
                <a:pos x="12" y="139"/>
              </a:cxn>
              <a:cxn ang="0">
                <a:pos x="13" y="136"/>
              </a:cxn>
              <a:cxn ang="0">
                <a:pos x="14" y="133"/>
              </a:cxn>
              <a:cxn ang="0">
                <a:pos x="15" y="128"/>
              </a:cxn>
              <a:cxn ang="0">
                <a:pos x="16" y="125"/>
              </a:cxn>
              <a:cxn ang="0">
                <a:pos x="17" y="121"/>
              </a:cxn>
              <a:cxn ang="0">
                <a:pos x="18" y="118"/>
              </a:cxn>
              <a:cxn ang="0">
                <a:pos x="19" y="114"/>
              </a:cxn>
              <a:cxn ang="0">
                <a:pos x="20" y="110"/>
              </a:cxn>
              <a:cxn ang="0">
                <a:pos x="21" y="107"/>
              </a:cxn>
              <a:cxn ang="0">
                <a:pos x="22" y="103"/>
              </a:cxn>
              <a:cxn ang="0">
                <a:pos x="23" y="99"/>
              </a:cxn>
              <a:cxn ang="0">
                <a:pos x="24" y="95"/>
              </a:cxn>
              <a:cxn ang="0">
                <a:pos x="25" y="92"/>
              </a:cxn>
              <a:cxn ang="0">
                <a:pos x="26" y="87"/>
              </a:cxn>
              <a:cxn ang="0">
                <a:pos x="26" y="84"/>
              </a:cxn>
              <a:cxn ang="0">
                <a:pos x="28" y="81"/>
              </a:cxn>
              <a:cxn ang="0">
                <a:pos x="29" y="77"/>
              </a:cxn>
              <a:cxn ang="0">
                <a:pos x="30" y="73"/>
              </a:cxn>
              <a:cxn ang="0">
                <a:pos x="31" y="69"/>
              </a:cxn>
              <a:cxn ang="0">
                <a:pos x="32" y="66"/>
              </a:cxn>
              <a:cxn ang="0">
                <a:pos x="32" y="62"/>
              </a:cxn>
              <a:cxn ang="0">
                <a:pos x="34" y="58"/>
              </a:cxn>
              <a:cxn ang="0">
                <a:pos x="35" y="54"/>
              </a:cxn>
              <a:cxn ang="0">
                <a:pos x="36" y="51"/>
              </a:cxn>
              <a:cxn ang="0">
                <a:pos x="37" y="47"/>
              </a:cxn>
              <a:cxn ang="0">
                <a:pos x="37" y="43"/>
              </a:cxn>
              <a:cxn ang="0">
                <a:pos x="38" y="40"/>
              </a:cxn>
              <a:cxn ang="0">
                <a:pos x="40" y="36"/>
              </a:cxn>
              <a:cxn ang="0">
                <a:pos x="41" y="32"/>
              </a:cxn>
              <a:cxn ang="0">
                <a:pos x="42" y="29"/>
              </a:cxn>
              <a:cxn ang="0">
                <a:pos x="42" y="26"/>
              </a:cxn>
              <a:cxn ang="0">
                <a:pos x="43" y="21"/>
              </a:cxn>
              <a:cxn ang="0">
                <a:pos x="44" y="18"/>
              </a:cxn>
              <a:cxn ang="0">
                <a:pos x="46" y="15"/>
              </a:cxn>
              <a:cxn ang="0">
                <a:pos x="47" y="11"/>
              </a:cxn>
              <a:cxn ang="0">
                <a:pos x="47" y="7"/>
              </a:cxn>
              <a:cxn ang="0">
                <a:pos x="48" y="4"/>
              </a:cxn>
              <a:cxn ang="0">
                <a:pos x="49" y="0"/>
              </a:cxn>
            </a:cxnLst>
            <a:rect l="0" t="0" r="r" b="b"/>
            <a:pathLst>
              <a:path w="49" h="185">
                <a:moveTo>
                  <a:pt x="0" y="185"/>
                </a:moveTo>
                <a:lnTo>
                  <a:pt x="1" y="182"/>
                </a:lnTo>
                <a:lnTo>
                  <a:pt x="1" y="179"/>
                </a:lnTo>
                <a:lnTo>
                  <a:pt x="2" y="175"/>
                </a:lnTo>
                <a:lnTo>
                  <a:pt x="3" y="172"/>
                </a:lnTo>
                <a:lnTo>
                  <a:pt x="5" y="168"/>
                </a:lnTo>
                <a:lnTo>
                  <a:pt x="6" y="164"/>
                </a:lnTo>
                <a:lnTo>
                  <a:pt x="6" y="161"/>
                </a:lnTo>
                <a:lnTo>
                  <a:pt x="7" y="158"/>
                </a:lnTo>
                <a:lnTo>
                  <a:pt x="8" y="154"/>
                </a:lnTo>
                <a:lnTo>
                  <a:pt x="9" y="150"/>
                </a:lnTo>
                <a:lnTo>
                  <a:pt x="11" y="147"/>
                </a:lnTo>
                <a:lnTo>
                  <a:pt x="11" y="144"/>
                </a:lnTo>
                <a:lnTo>
                  <a:pt x="12" y="139"/>
                </a:lnTo>
                <a:lnTo>
                  <a:pt x="13" y="136"/>
                </a:lnTo>
                <a:lnTo>
                  <a:pt x="14" y="133"/>
                </a:lnTo>
                <a:lnTo>
                  <a:pt x="15" y="128"/>
                </a:lnTo>
                <a:lnTo>
                  <a:pt x="16" y="125"/>
                </a:lnTo>
                <a:lnTo>
                  <a:pt x="17" y="121"/>
                </a:lnTo>
                <a:lnTo>
                  <a:pt x="18" y="118"/>
                </a:lnTo>
                <a:lnTo>
                  <a:pt x="19" y="114"/>
                </a:lnTo>
                <a:lnTo>
                  <a:pt x="20" y="110"/>
                </a:lnTo>
                <a:lnTo>
                  <a:pt x="21" y="107"/>
                </a:lnTo>
                <a:lnTo>
                  <a:pt x="22" y="103"/>
                </a:lnTo>
                <a:lnTo>
                  <a:pt x="23" y="99"/>
                </a:lnTo>
                <a:lnTo>
                  <a:pt x="24" y="95"/>
                </a:lnTo>
                <a:lnTo>
                  <a:pt x="25" y="92"/>
                </a:lnTo>
                <a:lnTo>
                  <a:pt x="26" y="87"/>
                </a:lnTo>
                <a:lnTo>
                  <a:pt x="26" y="84"/>
                </a:lnTo>
                <a:lnTo>
                  <a:pt x="28" y="81"/>
                </a:lnTo>
                <a:lnTo>
                  <a:pt x="29" y="77"/>
                </a:lnTo>
                <a:lnTo>
                  <a:pt x="30" y="73"/>
                </a:lnTo>
                <a:lnTo>
                  <a:pt x="31" y="69"/>
                </a:lnTo>
                <a:lnTo>
                  <a:pt x="32" y="66"/>
                </a:lnTo>
                <a:lnTo>
                  <a:pt x="32" y="62"/>
                </a:lnTo>
                <a:lnTo>
                  <a:pt x="34" y="58"/>
                </a:lnTo>
                <a:lnTo>
                  <a:pt x="35" y="54"/>
                </a:lnTo>
                <a:lnTo>
                  <a:pt x="36" y="51"/>
                </a:lnTo>
                <a:lnTo>
                  <a:pt x="37" y="47"/>
                </a:lnTo>
                <a:lnTo>
                  <a:pt x="37" y="43"/>
                </a:lnTo>
                <a:lnTo>
                  <a:pt x="38" y="40"/>
                </a:lnTo>
                <a:lnTo>
                  <a:pt x="40" y="36"/>
                </a:lnTo>
                <a:lnTo>
                  <a:pt x="41" y="32"/>
                </a:lnTo>
                <a:lnTo>
                  <a:pt x="42" y="29"/>
                </a:lnTo>
                <a:lnTo>
                  <a:pt x="42" y="26"/>
                </a:lnTo>
                <a:lnTo>
                  <a:pt x="43" y="21"/>
                </a:lnTo>
                <a:lnTo>
                  <a:pt x="44" y="18"/>
                </a:lnTo>
                <a:lnTo>
                  <a:pt x="46" y="15"/>
                </a:lnTo>
                <a:lnTo>
                  <a:pt x="47" y="11"/>
                </a:lnTo>
                <a:lnTo>
                  <a:pt x="47" y="7"/>
                </a:lnTo>
                <a:lnTo>
                  <a:pt x="48" y="4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88" name="Freeform 276"/>
          <p:cNvSpPr>
            <a:spLocks/>
          </p:cNvSpPr>
          <p:nvPr/>
        </p:nvSpPr>
        <p:spPr bwMode="auto">
          <a:xfrm>
            <a:off x="7526338" y="3100388"/>
            <a:ext cx="85725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" y="141"/>
              </a:cxn>
              <a:cxn ang="0">
                <a:pos x="3" y="138"/>
              </a:cxn>
              <a:cxn ang="0">
                <a:pos x="3" y="134"/>
              </a:cxn>
              <a:cxn ang="0">
                <a:pos x="4" y="131"/>
              </a:cxn>
              <a:cxn ang="0">
                <a:pos x="5" y="127"/>
              </a:cxn>
              <a:cxn ang="0">
                <a:pos x="6" y="123"/>
              </a:cxn>
              <a:cxn ang="0">
                <a:pos x="7" y="120"/>
              </a:cxn>
              <a:cxn ang="0">
                <a:pos x="8" y="117"/>
              </a:cxn>
              <a:cxn ang="0">
                <a:pos x="9" y="113"/>
              </a:cxn>
              <a:cxn ang="0">
                <a:pos x="10" y="111"/>
              </a:cxn>
              <a:cxn ang="0">
                <a:pos x="11" y="108"/>
              </a:cxn>
              <a:cxn ang="0">
                <a:pos x="12" y="104"/>
              </a:cxn>
              <a:cxn ang="0">
                <a:pos x="13" y="101"/>
              </a:cxn>
              <a:cxn ang="0">
                <a:pos x="14" y="98"/>
              </a:cxn>
              <a:cxn ang="0">
                <a:pos x="15" y="94"/>
              </a:cxn>
              <a:cxn ang="0">
                <a:pos x="16" y="92"/>
              </a:cxn>
              <a:cxn ang="0">
                <a:pos x="17" y="88"/>
              </a:cxn>
              <a:cxn ang="0">
                <a:pos x="18" y="85"/>
              </a:cxn>
              <a:cxn ang="0">
                <a:pos x="19" y="82"/>
              </a:cxn>
              <a:cxn ang="0">
                <a:pos x="19" y="79"/>
              </a:cxn>
              <a:cxn ang="0">
                <a:pos x="21" y="76"/>
              </a:cxn>
              <a:cxn ang="0">
                <a:pos x="22" y="73"/>
              </a:cxn>
              <a:cxn ang="0">
                <a:pos x="23" y="70"/>
              </a:cxn>
              <a:cxn ang="0">
                <a:pos x="24" y="67"/>
              </a:cxn>
              <a:cxn ang="0">
                <a:pos x="24" y="65"/>
              </a:cxn>
              <a:cxn ang="0">
                <a:pos x="25" y="62"/>
              </a:cxn>
              <a:cxn ang="0">
                <a:pos x="27" y="59"/>
              </a:cxn>
              <a:cxn ang="0">
                <a:pos x="28" y="56"/>
              </a:cxn>
              <a:cxn ang="0">
                <a:pos x="29" y="53"/>
              </a:cxn>
              <a:cxn ang="0">
                <a:pos x="29" y="51"/>
              </a:cxn>
              <a:cxn ang="0">
                <a:pos x="30" y="48"/>
              </a:cxn>
              <a:cxn ang="0">
                <a:pos x="31" y="46"/>
              </a:cxn>
              <a:cxn ang="0">
                <a:pos x="33" y="42"/>
              </a:cxn>
              <a:cxn ang="0">
                <a:pos x="34" y="40"/>
              </a:cxn>
              <a:cxn ang="0">
                <a:pos x="34" y="37"/>
              </a:cxn>
              <a:cxn ang="0">
                <a:pos x="35" y="35"/>
              </a:cxn>
              <a:cxn ang="0">
                <a:pos x="36" y="32"/>
              </a:cxn>
              <a:cxn ang="0">
                <a:pos x="37" y="30"/>
              </a:cxn>
              <a:cxn ang="0">
                <a:pos x="39" y="27"/>
              </a:cxn>
              <a:cxn ang="0">
                <a:pos x="39" y="25"/>
              </a:cxn>
              <a:cxn ang="0">
                <a:pos x="40" y="23"/>
              </a:cxn>
              <a:cxn ang="0">
                <a:pos x="41" y="21"/>
              </a:cxn>
              <a:cxn ang="0">
                <a:pos x="42" y="18"/>
              </a:cxn>
              <a:cxn ang="0">
                <a:pos x="43" y="16"/>
              </a:cxn>
              <a:cxn ang="0">
                <a:pos x="44" y="14"/>
              </a:cxn>
              <a:cxn ang="0">
                <a:pos x="45" y="11"/>
              </a:cxn>
              <a:cxn ang="0">
                <a:pos x="46" y="9"/>
              </a:cxn>
              <a:cxn ang="0">
                <a:pos x="47" y="7"/>
              </a:cxn>
              <a:cxn ang="0">
                <a:pos x="48" y="5"/>
              </a:cxn>
              <a:cxn ang="0">
                <a:pos x="49" y="3"/>
              </a:cxn>
              <a:cxn ang="0">
                <a:pos x="50" y="0"/>
              </a:cxn>
            </a:cxnLst>
            <a:rect l="0" t="0" r="r" b="b"/>
            <a:pathLst>
              <a:path w="50" h="144">
                <a:moveTo>
                  <a:pt x="0" y="144"/>
                </a:moveTo>
                <a:lnTo>
                  <a:pt x="1" y="141"/>
                </a:lnTo>
                <a:lnTo>
                  <a:pt x="3" y="138"/>
                </a:lnTo>
                <a:lnTo>
                  <a:pt x="3" y="134"/>
                </a:lnTo>
                <a:lnTo>
                  <a:pt x="4" y="131"/>
                </a:lnTo>
                <a:lnTo>
                  <a:pt x="5" y="127"/>
                </a:lnTo>
                <a:lnTo>
                  <a:pt x="6" y="123"/>
                </a:lnTo>
                <a:lnTo>
                  <a:pt x="7" y="120"/>
                </a:lnTo>
                <a:lnTo>
                  <a:pt x="8" y="117"/>
                </a:lnTo>
                <a:lnTo>
                  <a:pt x="9" y="113"/>
                </a:lnTo>
                <a:lnTo>
                  <a:pt x="10" y="111"/>
                </a:lnTo>
                <a:lnTo>
                  <a:pt x="11" y="108"/>
                </a:lnTo>
                <a:lnTo>
                  <a:pt x="12" y="104"/>
                </a:lnTo>
                <a:lnTo>
                  <a:pt x="13" y="101"/>
                </a:lnTo>
                <a:lnTo>
                  <a:pt x="14" y="98"/>
                </a:lnTo>
                <a:lnTo>
                  <a:pt x="15" y="94"/>
                </a:lnTo>
                <a:lnTo>
                  <a:pt x="16" y="92"/>
                </a:lnTo>
                <a:lnTo>
                  <a:pt x="17" y="88"/>
                </a:lnTo>
                <a:lnTo>
                  <a:pt x="18" y="85"/>
                </a:lnTo>
                <a:lnTo>
                  <a:pt x="19" y="82"/>
                </a:lnTo>
                <a:lnTo>
                  <a:pt x="19" y="79"/>
                </a:lnTo>
                <a:lnTo>
                  <a:pt x="21" y="76"/>
                </a:lnTo>
                <a:lnTo>
                  <a:pt x="22" y="73"/>
                </a:lnTo>
                <a:lnTo>
                  <a:pt x="23" y="70"/>
                </a:lnTo>
                <a:lnTo>
                  <a:pt x="24" y="67"/>
                </a:lnTo>
                <a:lnTo>
                  <a:pt x="24" y="65"/>
                </a:lnTo>
                <a:lnTo>
                  <a:pt x="25" y="62"/>
                </a:lnTo>
                <a:lnTo>
                  <a:pt x="27" y="59"/>
                </a:lnTo>
                <a:lnTo>
                  <a:pt x="28" y="56"/>
                </a:lnTo>
                <a:lnTo>
                  <a:pt x="29" y="53"/>
                </a:lnTo>
                <a:lnTo>
                  <a:pt x="29" y="51"/>
                </a:lnTo>
                <a:lnTo>
                  <a:pt x="30" y="48"/>
                </a:lnTo>
                <a:lnTo>
                  <a:pt x="31" y="46"/>
                </a:lnTo>
                <a:lnTo>
                  <a:pt x="33" y="42"/>
                </a:lnTo>
                <a:lnTo>
                  <a:pt x="34" y="40"/>
                </a:lnTo>
                <a:lnTo>
                  <a:pt x="34" y="37"/>
                </a:lnTo>
                <a:lnTo>
                  <a:pt x="35" y="35"/>
                </a:lnTo>
                <a:lnTo>
                  <a:pt x="36" y="32"/>
                </a:lnTo>
                <a:lnTo>
                  <a:pt x="37" y="30"/>
                </a:lnTo>
                <a:lnTo>
                  <a:pt x="39" y="27"/>
                </a:lnTo>
                <a:lnTo>
                  <a:pt x="39" y="25"/>
                </a:lnTo>
                <a:lnTo>
                  <a:pt x="40" y="23"/>
                </a:lnTo>
                <a:lnTo>
                  <a:pt x="41" y="21"/>
                </a:lnTo>
                <a:lnTo>
                  <a:pt x="42" y="18"/>
                </a:lnTo>
                <a:lnTo>
                  <a:pt x="43" y="16"/>
                </a:lnTo>
                <a:lnTo>
                  <a:pt x="44" y="14"/>
                </a:lnTo>
                <a:lnTo>
                  <a:pt x="45" y="11"/>
                </a:lnTo>
                <a:lnTo>
                  <a:pt x="46" y="9"/>
                </a:lnTo>
                <a:lnTo>
                  <a:pt x="47" y="7"/>
                </a:lnTo>
                <a:lnTo>
                  <a:pt x="48" y="5"/>
                </a:lnTo>
                <a:lnTo>
                  <a:pt x="49" y="3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89" name="Freeform 277"/>
          <p:cNvSpPr>
            <a:spLocks/>
          </p:cNvSpPr>
          <p:nvPr/>
        </p:nvSpPr>
        <p:spPr bwMode="auto">
          <a:xfrm>
            <a:off x="7612063" y="2992438"/>
            <a:ext cx="85725" cy="10795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1" y="67"/>
              </a:cxn>
              <a:cxn ang="0">
                <a:pos x="2" y="64"/>
              </a:cxn>
              <a:cxn ang="0">
                <a:pos x="3" y="63"/>
              </a:cxn>
              <a:cxn ang="0">
                <a:pos x="4" y="61"/>
              </a:cxn>
              <a:cxn ang="0">
                <a:pos x="4" y="58"/>
              </a:cxn>
              <a:cxn ang="0">
                <a:pos x="6" y="57"/>
              </a:cxn>
              <a:cxn ang="0">
                <a:pos x="7" y="55"/>
              </a:cxn>
              <a:cxn ang="0">
                <a:pos x="8" y="53"/>
              </a:cxn>
              <a:cxn ang="0">
                <a:pos x="9" y="52"/>
              </a:cxn>
              <a:cxn ang="0">
                <a:pos x="10" y="50"/>
              </a:cxn>
              <a:cxn ang="0">
                <a:pos x="10" y="48"/>
              </a:cxn>
              <a:cxn ang="0">
                <a:pos x="12" y="47"/>
              </a:cxn>
              <a:cxn ang="0">
                <a:pos x="13" y="44"/>
              </a:cxn>
              <a:cxn ang="0">
                <a:pos x="14" y="43"/>
              </a:cxn>
              <a:cxn ang="0">
                <a:pos x="15" y="42"/>
              </a:cxn>
              <a:cxn ang="0">
                <a:pos x="15" y="40"/>
              </a:cxn>
              <a:cxn ang="0">
                <a:pos x="16" y="38"/>
              </a:cxn>
              <a:cxn ang="0">
                <a:pos x="17" y="37"/>
              </a:cxn>
              <a:cxn ang="0">
                <a:pos x="19" y="35"/>
              </a:cxn>
              <a:cxn ang="0">
                <a:pos x="20" y="33"/>
              </a:cxn>
              <a:cxn ang="0">
                <a:pos x="20" y="32"/>
              </a:cxn>
              <a:cxn ang="0">
                <a:pos x="21" y="31"/>
              </a:cxn>
              <a:cxn ang="0">
                <a:pos x="22" y="29"/>
              </a:cxn>
              <a:cxn ang="0">
                <a:pos x="23" y="28"/>
              </a:cxn>
              <a:cxn ang="0">
                <a:pos x="25" y="27"/>
              </a:cxn>
              <a:cxn ang="0">
                <a:pos x="25" y="26"/>
              </a:cxn>
              <a:cxn ang="0">
                <a:pos x="26" y="24"/>
              </a:cxn>
              <a:cxn ang="0">
                <a:pos x="27" y="22"/>
              </a:cxn>
              <a:cxn ang="0">
                <a:pos x="28" y="22"/>
              </a:cxn>
              <a:cxn ang="0">
                <a:pos x="30" y="20"/>
              </a:cxn>
              <a:cxn ang="0">
                <a:pos x="30" y="19"/>
              </a:cxn>
              <a:cxn ang="0">
                <a:pos x="31" y="18"/>
              </a:cxn>
              <a:cxn ang="0">
                <a:pos x="32" y="17"/>
              </a:cxn>
              <a:cxn ang="0">
                <a:pos x="33" y="16"/>
              </a:cxn>
              <a:cxn ang="0">
                <a:pos x="34" y="15"/>
              </a:cxn>
              <a:cxn ang="0">
                <a:pos x="35" y="13"/>
              </a:cxn>
              <a:cxn ang="0">
                <a:pos x="36" y="12"/>
              </a:cxn>
              <a:cxn ang="0">
                <a:pos x="37" y="12"/>
              </a:cxn>
              <a:cxn ang="0">
                <a:pos x="38" y="11"/>
              </a:cxn>
              <a:cxn ang="0">
                <a:pos x="39" y="9"/>
              </a:cxn>
              <a:cxn ang="0">
                <a:pos x="40" y="8"/>
              </a:cxn>
              <a:cxn ang="0">
                <a:pos x="41" y="7"/>
              </a:cxn>
              <a:cxn ang="0">
                <a:pos x="42" y="7"/>
              </a:cxn>
              <a:cxn ang="0">
                <a:pos x="43" y="6"/>
              </a:cxn>
              <a:cxn ang="0">
                <a:pos x="44" y="5"/>
              </a:cxn>
              <a:cxn ang="0">
                <a:pos x="45" y="4"/>
              </a:cxn>
              <a:cxn ang="0">
                <a:pos x="46" y="3"/>
              </a:cxn>
              <a:cxn ang="0">
                <a:pos x="47" y="2"/>
              </a:cxn>
              <a:cxn ang="0">
                <a:pos x="48" y="2"/>
              </a:cxn>
              <a:cxn ang="0">
                <a:pos x="49" y="1"/>
              </a:cxn>
              <a:cxn ang="0">
                <a:pos x="50" y="0"/>
              </a:cxn>
            </a:cxnLst>
            <a:rect l="0" t="0" r="r" b="b"/>
            <a:pathLst>
              <a:path w="50" h="68">
                <a:moveTo>
                  <a:pt x="0" y="68"/>
                </a:moveTo>
                <a:lnTo>
                  <a:pt x="1" y="67"/>
                </a:lnTo>
                <a:lnTo>
                  <a:pt x="2" y="64"/>
                </a:lnTo>
                <a:lnTo>
                  <a:pt x="3" y="63"/>
                </a:lnTo>
                <a:lnTo>
                  <a:pt x="4" y="61"/>
                </a:lnTo>
                <a:lnTo>
                  <a:pt x="4" y="58"/>
                </a:lnTo>
                <a:lnTo>
                  <a:pt x="6" y="57"/>
                </a:lnTo>
                <a:lnTo>
                  <a:pt x="7" y="55"/>
                </a:lnTo>
                <a:lnTo>
                  <a:pt x="8" y="53"/>
                </a:lnTo>
                <a:lnTo>
                  <a:pt x="9" y="52"/>
                </a:lnTo>
                <a:lnTo>
                  <a:pt x="10" y="50"/>
                </a:lnTo>
                <a:lnTo>
                  <a:pt x="10" y="48"/>
                </a:lnTo>
                <a:lnTo>
                  <a:pt x="12" y="47"/>
                </a:lnTo>
                <a:lnTo>
                  <a:pt x="13" y="44"/>
                </a:lnTo>
                <a:lnTo>
                  <a:pt x="14" y="43"/>
                </a:lnTo>
                <a:lnTo>
                  <a:pt x="15" y="42"/>
                </a:lnTo>
                <a:lnTo>
                  <a:pt x="15" y="40"/>
                </a:lnTo>
                <a:lnTo>
                  <a:pt x="16" y="38"/>
                </a:lnTo>
                <a:lnTo>
                  <a:pt x="17" y="37"/>
                </a:lnTo>
                <a:lnTo>
                  <a:pt x="19" y="35"/>
                </a:lnTo>
                <a:lnTo>
                  <a:pt x="20" y="33"/>
                </a:lnTo>
                <a:lnTo>
                  <a:pt x="20" y="32"/>
                </a:lnTo>
                <a:lnTo>
                  <a:pt x="21" y="31"/>
                </a:lnTo>
                <a:lnTo>
                  <a:pt x="22" y="29"/>
                </a:lnTo>
                <a:lnTo>
                  <a:pt x="23" y="28"/>
                </a:lnTo>
                <a:lnTo>
                  <a:pt x="25" y="27"/>
                </a:lnTo>
                <a:lnTo>
                  <a:pt x="25" y="26"/>
                </a:lnTo>
                <a:lnTo>
                  <a:pt x="26" y="24"/>
                </a:lnTo>
                <a:lnTo>
                  <a:pt x="27" y="22"/>
                </a:lnTo>
                <a:lnTo>
                  <a:pt x="28" y="22"/>
                </a:lnTo>
                <a:lnTo>
                  <a:pt x="30" y="20"/>
                </a:lnTo>
                <a:lnTo>
                  <a:pt x="30" y="19"/>
                </a:lnTo>
                <a:lnTo>
                  <a:pt x="31" y="18"/>
                </a:lnTo>
                <a:lnTo>
                  <a:pt x="32" y="17"/>
                </a:lnTo>
                <a:lnTo>
                  <a:pt x="33" y="16"/>
                </a:lnTo>
                <a:lnTo>
                  <a:pt x="34" y="15"/>
                </a:lnTo>
                <a:lnTo>
                  <a:pt x="35" y="13"/>
                </a:lnTo>
                <a:lnTo>
                  <a:pt x="36" y="12"/>
                </a:lnTo>
                <a:lnTo>
                  <a:pt x="37" y="12"/>
                </a:lnTo>
                <a:lnTo>
                  <a:pt x="38" y="11"/>
                </a:lnTo>
                <a:lnTo>
                  <a:pt x="39" y="9"/>
                </a:lnTo>
                <a:lnTo>
                  <a:pt x="40" y="8"/>
                </a:lnTo>
                <a:lnTo>
                  <a:pt x="41" y="7"/>
                </a:lnTo>
                <a:lnTo>
                  <a:pt x="42" y="7"/>
                </a:lnTo>
                <a:lnTo>
                  <a:pt x="43" y="6"/>
                </a:lnTo>
                <a:lnTo>
                  <a:pt x="44" y="5"/>
                </a:lnTo>
                <a:lnTo>
                  <a:pt x="45" y="4"/>
                </a:lnTo>
                <a:lnTo>
                  <a:pt x="46" y="3"/>
                </a:lnTo>
                <a:lnTo>
                  <a:pt x="47" y="2"/>
                </a:lnTo>
                <a:lnTo>
                  <a:pt x="48" y="2"/>
                </a:lnTo>
                <a:lnTo>
                  <a:pt x="49" y="1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90" name="Freeform 278"/>
          <p:cNvSpPr>
            <a:spLocks/>
          </p:cNvSpPr>
          <p:nvPr/>
        </p:nvSpPr>
        <p:spPr bwMode="auto">
          <a:xfrm>
            <a:off x="7697788" y="2955925"/>
            <a:ext cx="84137" cy="36513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" y="22"/>
              </a:cxn>
              <a:cxn ang="0">
                <a:pos x="1" y="21"/>
              </a:cxn>
              <a:cxn ang="0">
                <a:pos x="2" y="20"/>
              </a:cxn>
              <a:cxn ang="0">
                <a:pos x="4" y="19"/>
              </a:cxn>
              <a:cxn ang="0">
                <a:pos x="5" y="19"/>
              </a:cxn>
              <a:cxn ang="0">
                <a:pos x="6" y="19"/>
              </a:cxn>
              <a:cxn ang="0">
                <a:pos x="6" y="18"/>
              </a:cxn>
              <a:cxn ang="0">
                <a:pos x="7" y="17"/>
              </a:cxn>
              <a:cxn ang="0">
                <a:pos x="8" y="16"/>
              </a:cxn>
              <a:cxn ang="0">
                <a:pos x="10" y="15"/>
              </a:cxn>
              <a:cxn ang="0">
                <a:pos x="11" y="15"/>
              </a:cxn>
              <a:cxn ang="0">
                <a:pos x="11" y="14"/>
              </a:cxn>
              <a:cxn ang="0">
                <a:pos x="12" y="14"/>
              </a:cxn>
              <a:cxn ang="0">
                <a:pos x="13" y="14"/>
              </a:cxn>
              <a:cxn ang="0">
                <a:pos x="14" y="13"/>
              </a:cxn>
              <a:cxn ang="0">
                <a:pos x="16" y="12"/>
              </a:cxn>
              <a:cxn ang="0">
                <a:pos x="16" y="12"/>
              </a:cxn>
              <a:cxn ang="0">
                <a:pos x="17" y="11"/>
              </a:cxn>
              <a:cxn ang="0">
                <a:pos x="18" y="10"/>
              </a:cxn>
              <a:cxn ang="0">
                <a:pos x="19" y="10"/>
              </a:cxn>
              <a:cxn ang="0">
                <a:pos x="20" y="9"/>
              </a:cxn>
              <a:cxn ang="0">
                <a:pos x="21" y="9"/>
              </a:cxn>
              <a:cxn ang="0">
                <a:pos x="22" y="9"/>
              </a:cxn>
              <a:cxn ang="0">
                <a:pos x="23" y="9"/>
              </a:cxn>
              <a:cxn ang="0">
                <a:pos x="24" y="8"/>
              </a:cxn>
              <a:cxn ang="0">
                <a:pos x="25" y="8"/>
              </a:cxn>
              <a:cxn ang="0">
                <a:pos x="26" y="7"/>
              </a:cxn>
              <a:cxn ang="0">
                <a:pos x="27" y="7"/>
              </a:cxn>
              <a:cxn ang="0">
                <a:pos x="28" y="6"/>
              </a:cxn>
              <a:cxn ang="0">
                <a:pos x="29" y="6"/>
              </a:cxn>
              <a:cxn ang="0">
                <a:pos x="30" y="5"/>
              </a:cxn>
              <a:cxn ang="0">
                <a:pos x="31" y="5"/>
              </a:cxn>
              <a:cxn ang="0">
                <a:pos x="31" y="5"/>
              </a:cxn>
              <a:cxn ang="0">
                <a:pos x="33" y="4"/>
              </a:cxn>
              <a:cxn ang="0">
                <a:pos x="34" y="4"/>
              </a:cxn>
              <a:cxn ang="0">
                <a:pos x="35" y="4"/>
              </a:cxn>
              <a:cxn ang="0">
                <a:pos x="36" y="4"/>
              </a:cxn>
              <a:cxn ang="0">
                <a:pos x="37" y="4"/>
              </a:cxn>
              <a:cxn ang="0">
                <a:pos x="37" y="3"/>
              </a:cxn>
              <a:cxn ang="0">
                <a:pos x="39" y="3"/>
              </a:cxn>
              <a:cxn ang="0">
                <a:pos x="40" y="3"/>
              </a:cxn>
              <a:cxn ang="0">
                <a:pos x="41" y="2"/>
              </a:cxn>
              <a:cxn ang="0">
                <a:pos x="42" y="2"/>
              </a:cxn>
              <a:cxn ang="0">
                <a:pos x="42" y="2"/>
              </a:cxn>
              <a:cxn ang="0">
                <a:pos x="43" y="1"/>
              </a:cxn>
              <a:cxn ang="0">
                <a:pos x="45" y="1"/>
              </a:cxn>
              <a:cxn ang="0">
                <a:pos x="46" y="1"/>
              </a:cxn>
              <a:cxn ang="0">
                <a:pos x="47" y="1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" y="22"/>
                </a:lnTo>
                <a:lnTo>
                  <a:pt x="1" y="21"/>
                </a:lnTo>
                <a:lnTo>
                  <a:pt x="2" y="20"/>
                </a:lnTo>
                <a:lnTo>
                  <a:pt x="4" y="19"/>
                </a:lnTo>
                <a:lnTo>
                  <a:pt x="5" y="19"/>
                </a:lnTo>
                <a:lnTo>
                  <a:pt x="6" y="19"/>
                </a:lnTo>
                <a:lnTo>
                  <a:pt x="6" y="18"/>
                </a:lnTo>
                <a:lnTo>
                  <a:pt x="7" y="17"/>
                </a:lnTo>
                <a:lnTo>
                  <a:pt x="8" y="16"/>
                </a:lnTo>
                <a:lnTo>
                  <a:pt x="10" y="15"/>
                </a:lnTo>
                <a:lnTo>
                  <a:pt x="11" y="15"/>
                </a:lnTo>
                <a:lnTo>
                  <a:pt x="11" y="14"/>
                </a:lnTo>
                <a:lnTo>
                  <a:pt x="12" y="14"/>
                </a:lnTo>
                <a:lnTo>
                  <a:pt x="13" y="14"/>
                </a:lnTo>
                <a:lnTo>
                  <a:pt x="14" y="13"/>
                </a:lnTo>
                <a:lnTo>
                  <a:pt x="16" y="12"/>
                </a:lnTo>
                <a:lnTo>
                  <a:pt x="16" y="12"/>
                </a:lnTo>
                <a:lnTo>
                  <a:pt x="17" y="11"/>
                </a:lnTo>
                <a:lnTo>
                  <a:pt x="18" y="10"/>
                </a:lnTo>
                <a:lnTo>
                  <a:pt x="19" y="10"/>
                </a:lnTo>
                <a:lnTo>
                  <a:pt x="20" y="9"/>
                </a:lnTo>
                <a:lnTo>
                  <a:pt x="21" y="9"/>
                </a:lnTo>
                <a:lnTo>
                  <a:pt x="22" y="9"/>
                </a:lnTo>
                <a:lnTo>
                  <a:pt x="23" y="9"/>
                </a:lnTo>
                <a:lnTo>
                  <a:pt x="24" y="8"/>
                </a:lnTo>
                <a:lnTo>
                  <a:pt x="25" y="8"/>
                </a:lnTo>
                <a:lnTo>
                  <a:pt x="26" y="7"/>
                </a:lnTo>
                <a:lnTo>
                  <a:pt x="27" y="7"/>
                </a:lnTo>
                <a:lnTo>
                  <a:pt x="28" y="6"/>
                </a:lnTo>
                <a:lnTo>
                  <a:pt x="29" y="6"/>
                </a:lnTo>
                <a:lnTo>
                  <a:pt x="30" y="5"/>
                </a:lnTo>
                <a:lnTo>
                  <a:pt x="31" y="5"/>
                </a:lnTo>
                <a:lnTo>
                  <a:pt x="31" y="5"/>
                </a:lnTo>
                <a:lnTo>
                  <a:pt x="33" y="4"/>
                </a:lnTo>
                <a:lnTo>
                  <a:pt x="34" y="4"/>
                </a:lnTo>
                <a:lnTo>
                  <a:pt x="35" y="4"/>
                </a:lnTo>
                <a:lnTo>
                  <a:pt x="36" y="4"/>
                </a:lnTo>
                <a:lnTo>
                  <a:pt x="37" y="4"/>
                </a:lnTo>
                <a:lnTo>
                  <a:pt x="37" y="3"/>
                </a:lnTo>
                <a:lnTo>
                  <a:pt x="39" y="3"/>
                </a:lnTo>
                <a:lnTo>
                  <a:pt x="40" y="3"/>
                </a:lnTo>
                <a:lnTo>
                  <a:pt x="41" y="2"/>
                </a:lnTo>
                <a:lnTo>
                  <a:pt x="42" y="2"/>
                </a:lnTo>
                <a:lnTo>
                  <a:pt x="42" y="2"/>
                </a:lnTo>
                <a:lnTo>
                  <a:pt x="43" y="1"/>
                </a:lnTo>
                <a:lnTo>
                  <a:pt x="45" y="1"/>
                </a:lnTo>
                <a:lnTo>
                  <a:pt x="46" y="1"/>
                </a:lnTo>
                <a:lnTo>
                  <a:pt x="47" y="1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91" name="Freeform 279"/>
          <p:cNvSpPr>
            <a:spLocks/>
          </p:cNvSpPr>
          <p:nvPr/>
        </p:nvSpPr>
        <p:spPr bwMode="auto">
          <a:xfrm>
            <a:off x="7781925" y="2947988"/>
            <a:ext cx="85725" cy="79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" y="5"/>
              </a:cxn>
              <a:cxn ang="0">
                <a:pos x="3" y="4"/>
              </a:cxn>
              <a:cxn ang="0">
                <a:pos x="3" y="4"/>
              </a:cxn>
              <a:cxn ang="0">
                <a:pos x="4" y="4"/>
              </a:cxn>
              <a:cxn ang="0">
                <a:pos x="5" y="4"/>
              </a:cxn>
              <a:cxn ang="0">
                <a:pos x="6" y="4"/>
              </a:cxn>
              <a:cxn ang="0">
                <a:pos x="8" y="4"/>
              </a:cxn>
              <a:cxn ang="0">
                <a:pos x="8" y="4"/>
              </a:cxn>
              <a:cxn ang="0">
                <a:pos x="9" y="4"/>
              </a:cxn>
              <a:cxn ang="0">
                <a:pos x="10" y="4"/>
              </a:cxn>
              <a:cxn ang="0">
                <a:pos x="11" y="3"/>
              </a:cxn>
              <a:cxn ang="0">
                <a:pos x="12" y="3"/>
              </a:cxn>
              <a:cxn ang="0">
                <a:pos x="13" y="3"/>
              </a:cxn>
              <a:cxn ang="0">
                <a:pos x="14" y="3"/>
              </a:cxn>
              <a:cxn ang="0">
                <a:pos x="15" y="3"/>
              </a:cxn>
              <a:cxn ang="0">
                <a:pos x="16" y="3"/>
              </a:cxn>
              <a:cxn ang="0">
                <a:pos x="17" y="2"/>
              </a:cxn>
              <a:cxn ang="0">
                <a:pos x="18" y="2"/>
              </a:cxn>
              <a:cxn ang="0">
                <a:pos x="18" y="2"/>
              </a:cxn>
              <a:cxn ang="0">
                <a:pos x="20" y="2"/>
              </a:cxn>
              <a:cxn ang="0">
                <a:pos x="21" y="2"/>
              </a:cxn>
              <a:cxn ang="0">
                <a:pos x="22" y="2"/>
              </a:cxn>
              <a:cxn ang="0">
                <a:pos x="23" y="2"/>
              </a:cxn>
              <a:cxn ang="0">
                <a:pos x="24" y="2"/>
              </a:cxn>
              <a:cxn ang="0">
                <a:pos x="24" y="1"/>
              </a:cxn>
              <a:cxn ang="0">
                <a:pos x="26" y="1"/>
              </a:cxn>
              <a:cxn ang="0">
                <a:pos x="27" y="1"/>
              </a:cxn>
              <a:cxn ang="0">
                <a:pos x="28" y="1"/>
              </a:cxn>
              <a:cxn ang="0">
                <a:pos x="29" y="1"/>
              </a:cxn>
              <a:cxn ang="0">
                <a:pos x="29" y="1"/>
              </a:cxn>
              <a:cxn ang="0">
                <a:pos x="30" y="1"/>
              </a:cxn>
              <a:cxn ang="0">
                <a:pos x="32" y="1"/>
              </a:cxn>
              <a:cxn ang="0">
                <a:pos x="33" y="1"/>
              </a:cxn>
              <a:cxn ang="0">
                <a:pos x="34" y="1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8" y="0"/>
              </a:cxn>
              <a:cxn ang="0">
                <a:pos x="39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2" y="0"/>
              </a:cxn>
              <a:cxn ang="0">
                <a:pos x="44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  <a:cxn ang="0">
                <a:pos x="50" y="0"/>
              </a:cxn>
            </a:cxnLst>
            <a:rect l="0" t="0" r="r" b="b"/>
            <a:pathLst>
              <a:path w="50" h="5">
                <a:moveTo>
                  <a:pt x="0" y="5"/>
                </a:move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5" y="4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9" y="4"/>
                </a:lnTo>
                <a:lnTo>
                  <a:pt x="10" y="4"/>
                </a:lnTo>
                <a:lnTo>
                  <a:pt x="11" y="3"/>
                </a:lnTo>
                <a:lnTo>
                  <a:pt x="12" y="3"/>
                </a:lnTo>
                <a:lnTo>
                  <a:pt x="13" y="3"/>
                </a:lnTo>
                <a:lnTo>
                  <a:pt x="14" y="3"/>
                </a:lnTo>
                <a:lnTo>
                  <a:pt x="15" y="3"/>
                </a:lnTo>
                <a:lnTo>
                  <a:pt x="16" y="3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20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4" y="2"/>
                </a:lnTo>
                <a:lnTo>
                  <a:pt x="24" y="1"/>
                </a:lnTo>
                <a:lnTo>
                  <a:pt x="26" y="1"/>
                </a:lnTo>
                <a:lnTo>
                  <a:pt x="27" y="1"/>
                </a:lnTo>
                <a:lnTo>
                  <a:pt x="28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2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92" name="Freeform 280"/>
          <p:cNvSpPr>
            <a:spLocks/>
          </p:cNvSpPr>
          <p:nvPr/>
        </p:nvSpPr>
        <p:spPr bwMode="auto">
          <a:xfrm>
            <a:off x="7867650" y="2946400"/>
            <a:ext cx="87313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9" y="0"/>
              </a:cxn>
              <a:cxn ang="0">
                <a:pos x="11" y="0"/>
              </a:cxn>
              <a:cxn ang="0">
                <a:pos x="12" y="0"/>
              </a:cxn>
              <a:cxn ang="0">
                <a:pos x="13" y="0"/>
              </a:cxn>
              <a:cxn ang="0">
                <a:pos x="14" y="0"/>
              </a:cxn>
              <a:cxn ang="0">
                <a:pos x="15" y="0"/>
              </a:cxn>
              <a:cxn ang="0">
                <a:pos x="15" y="0"/>
              </a:cxn>
              <a:cxn ang="0">
                <a:pos x="17" y="0"/>
              </a:cxn>
              <a:cxn ang="0">
                <a:pos x="18" y="0"/>
              </a:cxn>
              <a:cxn ang="0">
                <a:pos x="19" y="0"/>
              </a:cxn>
              <a:cxn ang="0">
                <a:pos x="20" y="0"/>
              </a:cxn>
              <a:cxn ang="0">
                <a:pos x="20" y="0"/>
              </a:cxn>
              <a:cxn ang="0">
                <a:pos x="21" y="0"/>
              </a:cxn>
              <a:cxn ang="0">
                <a:pos x="22" y="0"/>
              </a:cxn>
              <a:cxn ang="0">
                <a:pos x="24" y="0"/>
              </a:cxn>
              <a:cxn ang="0">
                <a:pos x="25" y="0"/>
              </a:cxn>
              <a:cxn ang="0">
                <a:pos x="25" y="0"/>
              </a:cxn>
              <a:cxn ang="0">
                <a:pos x="26" y="0"/>
              </a:cxn>
              <a:cxn ang="0">
                <a:pos x="27" y="0"/>
              </a:cxn>
              <a:cxn ang="0">
                <a:pos x="28" y="0"/>
              </a:cxn>
              <a:cxn ang="0">
                <a:pos x="30" y="0"/>
              </a:cxn>
              <a:cxn ang="0">
                <a:pos x="30" y="0"/>
              </a:cxn>
              <a:cxn ang="0">
                <a:pos x="31" y="0"/>
              </a:cxn>
              <a:cxn ang="0">
                <a:pos x="32" y="0"/>
              </a:cxn>
              <a:cxn ang="0">
                <a:pos x="33" y="0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7" y="0"/>
              </a:cxn>
              <a:cxn ang="0">
                <a:pos x="38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2" y="0"/>
              </a:cxn>
              <a:cxn ang="0">
                <a:pos x="43" y="0"/>
              </a:cxn>
              <a:cxn ang="0">
                <a:pos x="44" y="0"/>
              </a:cxn>
              <a:cxn ang="0">
                <a:pos x="45" y="0"/>
              </a:cxn>
              <a:cxn ang="0">
                <a:pos x="45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  <a:cxn ang="0">
                <a:pos x="50" y="0"/>
              </a:cxn>
            </a:cxnLst>
            <a:rect l="0" t="0" r="r" b="b"/>
            <a:pathLst>
              <a:path w="50" h="1">
                <a:moveTo>
                  <a:pt x="0" y="1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8" y="0"/>
                </a:lnTo>
                <a:lnTo>
                  <a:pt x="30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7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93" name="Freeform 281"/>
          <p:cNvSpPr>
            <a:spLocks/>
          </p:cNvSpPr>
          <p:nvPr/>
        </p:nvSpPr>
        <p:spPr bwMode="auto">
          <a:xfrm>
            <a:off x="7954963" y="2946400"/>
            <a:ext cx="8413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1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6" y="0"/>
              </a:cxn>
              <a:cxn ang="0">
                <a:pos x="7" y="0"/>
              </a:cxn>
              <a:cxn ang="0">
                <a:pos x="9" y="0"/>
              </a:cxn>
              <a:cxn ang="0">
                <a:pos x="10" y="0"/>
              </a:cxn>
              <a:cxn ang="0">
                <a:pos x="11" y="0"/>
              </a:cxn>
              <a:cxn ang="0">
                <a:pos x="11" y="0"/>
              </a:cxn>
              <a:cxn ang="0">
                <a:pos x="12" y="0"/>
              </a:cxn>
              <a:cxn ang="0">
                <a:pos x="13" y="0"/>
              </a:cxn>
              <a:cxn ang="0">
                <a:pos x="15" y="0"/>
              </a:cxn>
              <a:cxn ang="0">
                <a:pos x="16" y="0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1" y="0"/>
              </a:cxn>
              <a:cxn ang="0">
                <a:pos x="22" y="0"/>
              </a:cxn>
              <a:cxn ang="0">
                <a:pos x="23" y="0"/>
              </a:cxn>
              <a:cxn ang="0">
                <a:pos x="24" y="0"/>
              </a:cxn>
              <a:cxn ang="0">
                <a:pos x="25" y="0"/>
              </a:cxn>
              <a:cxn ang="0">
                <a:pos x="26" y="0"/>
              </a:cxn>
              <a:cxn ang="0">
                <a:pos x="27" y="0"/>
              </a:cxn>
              <a:cxn ang="0">
                <a:pos x="28" y="0"/>
              </a:cxn>
              <a:cxn ang="0">
                <a:pos x="29" y="0"/>
              </a:cxn>
              <a:cxn ang="0">
                <a:pos x="30" y="0"/>
              </a:cxn>
              <a:cxn ang="0">
                <a:pos x="31" y="0"/>
              </a:cxn>
              <a:cxn ang="0">
                <a:pos x="32" y="0"/>
              </a:cxn>
              <a:cxn ang="0">
                <a:pos x="33" y="0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6" y="0"/>
              </a:cxn>
              <a:cxn ang="0">
                <a:pos x="38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2" y="0"/>
              </a:cxn>
              <a:cxn ang="0">
                <a:pos x="42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7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</a:cxnLst>
            <a:rect l="0" t="0" r="r" b="b"/>
            <a:pathLst>
              <a:path w="49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94" name="Freeform 282"/>
          <p:cNvSpPr>
            <a:spLocks/>
          </p:cNvSpPr>
          <p:nvPr/>
        </p:nvSpPr>
        <p:spPr bwMode="auto">
          <a:xfrm>
            <a:off x="6670675" y="2946400"/>
            <a:ext cx="873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0"/>
              </a:cxn>
              <a:cxn ang="0">
                <a:pos x="12" y="0"/>
              </a:cxn>
              <a:cxn ang="0">
                <a:pos x="13" y="0"/>
              </a:cxn>
              <a:cxn ang="0">
                <a:pos x="14" y="0"/>
              </a:cxn>
              <a:cxn ang="0">
                <a:pos x="15" y="0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19" y="0"/>
              </a:cxn>
              <a:cxn ang="0">
                <a:pos x="20" y="0"/>
              </a:cxn>
              <a:cxn ang="0">
                <a:pos x="21" y="0"/>
              </a:cxn>
              <a:cxn ang="0">
                <a:pos x="22" y="0"/>
              </a:cxn>
              <a:cxn ang="0">
                <a:pos x="23" y="0"/>
              </a:cxn>
              <a:cxn ang="0">
                <a:pos x="23" y="0"/>
              </a:cxn>
              <a:cxn ang="0">
                <a:pos x="25" y="0"/>
              </a:cxn>
              <a:cxn ang="0">
                <a:pos x="26" y="0"/>
              </a:cxn>
              <a:cxn ang="0">
                <a:pos x="27" y="0"/>
              </a:cxn>
              <a:cxn ang="0">
                <a:pos x="28" y="0"/>
              </a:cxn>
              <a:cxn ang="0">
                <a:pos x="28" y="0"/>
              </a:cxn>
              <a:cxn ang="0">
                <a:pos x="29" y="0"/>
              </a:cxn>
              <a:cxn ang="0">
                <a:pos x="31" y="0"/>
              </a:cxn>
              <a:cxn ang="0">
                <a:pos x="32" y="0"/>
              </a:cxn>
              <a:cxn ang="0">
                <a:pos x="33" y="0"/>
              </a:cxn>
              <a:cxn ang="0">
                <a:pos x="33" y="0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8" y="0"/>
              </a:cxn>
              <a:cxn ang="0">
                <a:pos x="38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2" y="0"/>
              </a:cxn>
              <a:cxn ang="0">
                <a:pos x="43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  <a:cxn ang="0">
                <a:pos x="50" y="0"/>
              </a:cxn>
            </a:cxnLst>
            <a:rect l="0" t="0" r="r" b="b"/>
            <a:pathLst>
              <a:path w="50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8" y="0"/>
                </a:lnTo>
                <a:lnTo>
                  <a:pt x="28" y="0"/>
                </a:lnTo>
                <a:lnTo>
                  <a:pt x="29" y="0"/>
                </a:lnTo>
                <a:lnTo>
                  <a:pt x="31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95" name="Freeform 283"/>
          <p:cNvSpPr>
            <a:spLocks/>
          </p:cNvSpPr>
          <p:nvPr/>
        </p:nvSpPr>
        <p:spPr bwMode="auto">
          <a:xfrm>
            <a:off x="6757988" y="2946400"/>
            <a:ext cx="8572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0"/>
              </a:cxn>
              <a:cxn ang="0">
                <a:pos x="12" y="0"/>
              </a:cxn>
              <a:cxn ang="0">
                <a:pos x="13" y="0"/>
              </a:cxn>
              <a:cxn ang="0">
                <a:pos x="14" y="0"/>
              </a:cxn>
              <a:cxn ang="0">
                <a:pos x="14" y="0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19" y="0"/>
              </a:cxn>
              <a:cxn ang="0">
                <a:pos x="19" y="0"/>
              </a:cxn>
              <a:cxn ang="0">
                <a:pos x="20" y="0"/>
              </a:cxn>
              <a:cxn ang="0">
                <a:pos x="22" y="0"/>
              </a:cxn>
              <a:cxn ang="0">
                <a:pos x="23" y="0"/>
              </a:cxn>
              <a:cxn ang="0">
                <a:pos x="24" y="0"/>
              </a:cxn>
              <a:cxn ang="0">
                <a:pos x="24" y="0"/>
              </a:cxn>
              <a:cxn ang="0">
                <a:pos x="25" y="0"/>
              </a:cxn>
              <a:cxn ang="0">
                <a:pos x="26" y="0"/>
              </a:cxn>
              <a:cxn ang="0">
                <a:pos x="27" y="1"/>
              </a:cxn>
              <a:cxn ang="0">
                <a:pos x="29" y="1"/>
              </a:cxn>
              <a:cxn ang="0">
                <a:pos x="29" y="1"/>
              </a:cxn>
              <a:cxn ang="0">
                <a:pos x="30" y="1"/>
              </a:cxn>
              <a:cxn ang="0">
                <a:pos x="31" y="1"/>
              </a:cxn>
              <a:cxn ang="0">
                <a:pos x="32" y="1"/>
              </a:cxn>
              <a:cxn ang="0">
                <a:pos x="33" y="1"/>
              </a:cxn>
              <a:cxn ang="0">
                <a:pos x="34" y="1"/>
              </a:cxn>
              <a:cxn ang="0">
                <a:pos x="35" y="1"/>
              </a:cxn>
              <a:cxn ang="0">
                <a:pos x="36" y="1"/>
              </a:cxn>
              <a:cxn ang="0">
                <a:pos x="37" y="1"/>
              </a:cxn>
              <a:cxn ang="0">
                <a:pos x="38" y="1"/>
              </a:cxn>
              <a:cxn ang="0">
                <a:pos x="39" y="1"/>
              </a:cxn>
              <a:cxn ang="0">
                <a:pos x="40" y="1"/>
              </a:cxn>
              <a:cxn ang="0">
                <a:pos x="41" y="1"/>
              </a:cxn>
              <a:cxn ang="0">
                <a:pos x="42" y="2"/>
              </a:cxn>
              <a:cxn ang="0">
                <a:pos x="43" y="2"/>
              </a:cxn>
              <a:cxn ang="0">
                <a:pos x="44" y="2"/>
              </a:cxn>
              <a:cxn ang="0">
                <a:pos x="45" y="2"/>
              </a:cxn>
              <a:cxn ang="0">
                <a:pos x="46" y="2"/>
              </a:cxn>
              <a:cxn ang="0">
                <a:pos x="47" y="2"/>
              </a:cxn>
              <a:cxn ang="0">
                <a:pos x="48" y="2"/>
              </a:cxn>
              <a:cxn ang="0">
                <a:pos x="49" y="2"/>
              </a:cxn>
              <a:cxn ang="0">
                <a:pos x="50" y="3"/>
              </a:cxn>
            </a:cxnLst>
            <a:rect l="0" t="0" r="r" b="b"/>
            <a:pathLst>
              <a:path w="50" h="3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7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1" y="1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5" y="1"/>
                </a:lnTo>
                <a:lnTo>
                  <a:pt x="36" y="1"/>
                </a:lnTo>
                <a:lnTo>
                  <a:pt x="37" y="1"/>
                </a:lnTo>
                <a:lnTo>
                  <a:pt x="38" y="1"/>
                </a:lnTo>
                <a:lnTo>
                  <a:pt x="39" y="1"/>
                </a:lnTo>
                <a:lnTo>
                  <a:pt x="40" y="1"/>
                </a:lnTo>
                <a:lnTo>
                  <a:pt x="41" y="1"/>
                </a:lnTo>
                <a:lnTo>
                  <a:pt x="42" y="2"/>
                </a:lnTo>
                <a:lnTo>
                  <a:pt x="43" y="2"/>
                </a:lnTo>
                <a:lnTo>
                  <a:pt x="44" y="2"/>
                </a:lnTo>
                <a:lnTo>
                  <a:pt x="45" y="2"/>
                </a:lnTo>
                <a:lnTo>
                  <a:pt x="46" y="2"/>
                </a:lnTo>
                <a:lnTo>
                  <a:pt x="47" y="2"/>
                </a:lnTo>
                <a:lnTo>
                  <a:pt x="48" y="2"/>
                </a:lnTo>
                <a:lnTo>
                  <a:pt x="49" y="2"/>
                </a:lnTo>
                <a:lnTo>
                  <a:pt x="50" y="3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96" name="Freeform 284"/>
          <p:cNvSpPr>
            <a:spLocks/>
          </p:cNvSpPr>
          <p:nvPr/>
        </p:nvSpPr>
        <p:spPr bwMode="auto">
          <a:xfrm>
            <a:off x="6843713" y="2951163"/>
            <a:ext cx="8572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0" y="1"/>
              </a:cxn>
              <a:cxn ang="0">
                <a:pos x="10" y="1"/>
              </a:cxn>
              <a:cxn ang="0">
                <a:pos x="11" y="1"/>
              </a:cxn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8" y="2"/>
              </a:cxn>
              <a:cxn ang="0">
                <a:pos x="19" y="2"/>
              </a:cxn>
              <a:cxn ang="0">
                <a:pos x="20" y="2"/>
              </a:cxn>
              <a:cxn ang="0">
                <a:pos x="21" y="2"/>
              </a:cxn>
              <a:cxn ang="0">
                <a:pos x="22" y="2"/>
              </a:cxn>
              <a:cxn ang="0">
                <a:pos x="23" y="2"/>
              </a:cxn>
              <a:cxn ang="0">
                <a:pos x="24" y="2"/>
              </a:cxn>
              <a:cxn ang="0">
                <a:pos x="25" y="2"/>
              </a:cxn>
              <a:cxn ang="0">
                <a:pos x="26" y="2"/>
              </a:cxn>
              <a:cxn ang="0">
                <a:pos x="27" y="2"/>
              </a:cxn>
              <a:cxn ang="0">
                <a:pos x="28" y="3"/>
              </a:cxn>
              <a:cxn ang="0">
                <a:pos x="29" y="3"/>
              </a:cxn>
              <a:cxn ang="0">
                <a:pos x="30" y="3"/>
              </a:cxn>
              <a:cxn ang="0">
                <a:pos x="31" y="3"/>
              </a:cxn>
              <a:cxn ang="0">
                <a:pos x="32" y="3"/>
              </a:cxn>
              <a:cxn ang="0">
                <a:pos x="33" y="4"/>
              </a:cxn>
              <a:cxn ang="0">
                <a:pos x="34" y="4"/>
              </a:cxn>
              <a:cxn ang="0">
                <a:pos x="35" y="4"/>
              </a:cxn>
              <a:cxn ang="0">
                <a:pos x="36" y="4"/>
              </a:cxn>
              <a:cxn ang="0">
                <a:pos x="36" y="5"/>
              </a:cxn>
              <a:cxn ang="0">
                <a:pos x="38" y="5"/>
              </a:cxn>
              <a:cxn ang="0">
                <a:pos x="39" y="5"/>
              </a:cxn>
              <a:cxn ang="0">
                <a:pos x="40" y="6"/>
              </a:cxn>
              <a:cxn ang="0">
                <a:pos x="41" y="6"/>
              </a:cxn>
              <a:cxn ang="0">
                <a:pos x="41" y="6"/>
              </a:cxn>
              <a:cxn ang="0">
                <a:pos x="42" y="7"/>
              </a:cxn>
              <a:cxn ang="0">
                <a:pos x="44" y="7"/>
              </a:cxn>
              <a:cxn ang="0">
                <a:pos x="45" y="7"/>
              </a:cxn>
              <a:cxn ang="0">
                <a:pos x="46" y="7"/>
              </a:cxn>
              <a:cxn ang="0">
                <a:pos x="46" y="7"/>
              </a:cxn>
              <a:cxn ang="0">
                <a:pos x="47" y="7"/>
              </a:cxn>
              <a:cxn ang="0">
                <a:pos x="48" y="8"/>
              </a:cxn>
              <a:cxn ang="0">
                <a:pos x="50" y="8"/>
              </a:cxn>
            </a:cxnLst>
            <a:rect l="0" t="0" r="r" b="b"/>
            <a:pathLst>
              <a:path w="50" h="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10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20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4" y="2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8" y="3"/>
                </a:lnTo>
                <a:lnTo>
                  <a:pt x="29" y="3"/>
                </a:lnTo>
                <a:lnTo>
                  <a:pt x="30" y="3"/>
                </a:lnTo>
                <a:lnTo>
                  <a:pt x="31" y="3"/>
                </a:lnTo>
                <a:lnTo>
                  <a:pt x="32" y="3"/>
                </a:lnTo>
                <a:lnTo>
                  <a:pt x="33" y="4"/>
                </a:lnTo>
                <a:lnTo>
                  <a:pt x="34" y="4"/>
                </a:lnTo>
                <a:lnTo>
                  <a:pt x="35" y="4"/>
                </a:lnTo>
                <a:lnTo>
                  <a:pt x="36" y="4"/>
                </a:lnTo>
                <a:lnTo>
                  <a:pt x="36" y="5"/>
                </a:lnTo>
                <a:lnTo>
                  <a:pt x="38" y="5"/>
                </a:lnTo>
                <a:lnTo>
                  <a:pt x="39" y="5"/>
                </a:lnTo>
                <a:lnTo>
                  <a:pt x="40" y="6"/>
                </a:lnTo>
                <a:lnTo>
                  <a:pt x="41" y="6"/>
                </a:lnTo>
                <a:lnTo>
                  <a:pt x="41" y="6"/>
                </a:lnTo>
                <a:lnTo>
                  <a:pt x="42" y="7"/>
                </a:lnTo>
                <a:lnTo>
                  <a:pt x="44" y="7"/>
                </a:lnTo>
                <a:lnTo>
                  <a:pt x="45" y="7"/>
                </a:lnTo>
                <a:lnTo>
                  <a:pt x="46" y="7"/>
                </a:lnTo>
                <a:lnTo>
                  <a:pt x="46" y="7"/>
                </a:lnTo>
                <a:lnTo>
                  <a:pt x="47" y="7"/>
                </a:lnTo>
                <a:lnTo>
                  <a:pt x="48" y="8"/>
                </a:lnTo>
                <a:lnTo>
                  <a:pt x="50" y="8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97" name="Freeform 285"/>
          <p:cNvSpPr>
            <a:spLocks/>
          </p:cNvSpPr>
          <p:nvPr/>
        </p:nvSpPr>
        <p:spPr bwMode="auto">
          <a:xfrm>
            <a:off x="6929438" y="2963863"/>
            <a:ext cx="84137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3" y="2"/>
              </a:cxn>
              <a:cxn ang="0">
                <a:pos x="4" y="2"/>
              </a:cxn>
              <a:cxn ang="0">
                <a:pos x="5" y="3"/>
              </a:cxn>
              <a:cxn ang="0">
                <a:pos x="6" y="4"/>
              </a:cxn>
              <a:cxn ang="0">
                <a:pos x="7" y="4"/>
              </a:cxn>
              <a:cxn ang="0">
                <a:pos x="8" y="4"/>
              </a:cxn>
              <a:cxn ang="0">
                <a:pos x="9" y="4"/>
              </a:cxn>
              <a:cxn ang="0">
                <a:pos x="10" y="5"/>
              </a:cxn>
              <a:cxn ang="0">
                <a:pos x="11" y="5"/>
              </a:cxn>
              <a:cxn ang="0">
                <a:pos x="12" y="6"/>
              </a:cxn>
              <a:cxn ang="0">
                <a:pos x="13" y="7"/>
              </a:cxn>
              <a:cxn ang="0">
                <a:pos x="14" y="7"/>
              </a:cxn>
              <a:cxn ang="0">
                <a:pos x="15" y="8"/>
              </a:cxn>
              <a:cxn ang="0">
                <a:pos x="16" y="9"/>
              </a:cxn>
              <a:cxn ang="0">
                <a:pos x="17" y="9"/>
              </a:cxn>
              <a:cxn ang="0">
                <a:pos x="18" y="9"/>
              </a:cxn>
              <a:cxn ang="0">
                <a:pos x="19" y="10"/>
              </a:cxn>
              <a:cxn ang="0">
                <a:pos x="20" y="11"/>
              </a:cxn>
              <a:cxn ang="0">
                <a:pos x="21" y="11"/>
              </a:cxn>
              <a:cxn ang="0">
                <a:pos x="22" y="12"/>
              </a:cxn>
              <a:cxn ang="0">
                <a:pos x="22" y="13"/>
              </a:cxn>
              <a:cxn ang="0">
                <a:pos x="24" y="14"/>
              </a:cxn>
              <a:cxn ang="0">
                <a:pos x="25" y="14"/>
              </a:cxn>
              <a:cxn ang="0">
                <a:pos x="26" y="15"/>
              </a:cxn>
              <a:cxn ang="0">
                <a:pos x="27" y="16"/>
              </a:cxn>
              <a:cxn ang="0">
                <a:pos x="27" y="16"/>
              </a:cxn>
              <a:cxn ang="0">
                <a:pos x="29" y="17"/>
              </a:cxn>
              <a:cxn ang="0">
                <a:pos x="30" y="18"/>
              </a:cxn>
              <a:cxn ang="0">
                <a:pos x="31" y="19"/>
              </a:cxn>
              <a:cxn ang="0">
                <a:pos x="32" y="20"/>
              </a:cxn>
              <a:cxn ang="0">
                <a:pos x="32" y="20"/>
              </a:cxn>
              <a:cxn ang="0">
                <a:pos x="33" y="21"/>
              </a:cxn>
              <a:cxn ang="0">
                <a:pos x="35" y="23"/>
              </a:cxn>
              <a:cxn ang="0">
                <a:pos x="36" y="24"/>
              </a:cxn>
              <a:cxn ang="0">
                <a:pos x="37" y="25"/>
              </a:cxn>
              <a:cxn ang="0">
                <a:pos x="37" y="25"/>
              </a:cxn>
              <a:cxn ang="0">
                <a:pos x="38" y="26"/>
              </a:cxn>
              <a:cxn ang="0">
                <a:pos x="39" y="27"/>
              </a:cxn>
              <a:cxn ang="0">
                <a:pos x="41" y="29"/>
              </a:cxn>
              <a:cxn ang="0">
                <a:pos x="42" y="30"/>
              </a:cxn>
              <a:cxn ang="0">
                <a:pos x="42" y="30"/>
              </a:cxn>
              <a:cxn ang="0">
                <a:pos x="43" y="31"/>
              </a:cxn>
              <a:cxn ang="0">
                <a:pos x="44" y="33"/>
              </a:cxn>
              <a:cxn ang="0">
                <a:pos x="45" y="34"/>
              </a:cxn>
              <a:cxn ang="0">
                <a:pos x="46" y="35"/>
              </a:cxn>
              <a:cxn ang="0">
                <a:pos x="47" y="36"/>
              </a:cxn>
              <a:cxn ang="0">
                <a:pos x="48" y="37"/>
              </a:cxn>
              <a:cxn ang="0">
                <a:pos x="49" y="39"/>
              </a:cxn>
            </a:cxnLst>
            <a:rect l="0" t="0" r="r" b="b"/>
            <a:pathLst>
              <a:path w="49" h="39">
                <a:moveTo>
                  <a:pt x="0" y="0"/>
                </a:move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3" y="2"/>
                </a:lnTo>
                <a:lnTo>
                  <a:pt x="4" y="2"/>
                </a:lnTo>
                <a:lnTo>
                  <a:pt x="5" y="3"/>
                </a:lnTo>
                <a:lnTo>
                  <a:pt x="6" y="4"/>
                </a:lnTo>
                <a:lnTo>
                  <a:pt x="7" y="4"/>
                </a:lnTo>
                <a:lnTo>
                  <a:pt x="8" y="4"/>
                </a:lnTo>
                <a:lnTo>
                  <a:pt x="9" y="4"/>
                </a:lnTo>
                <a:lnTo>
                  <a:pt x="10" y="5"/>
                </a:lnTo>
                <a:lnTo>
                  <a:pt x="11" y="5"/>
                </a:lnTo>
                <a:lnTo>
                  <a:pt x="12" y="6"/>
                </a:lnTo>
                <a:lnTo>
                  <a:pt x="13" y="7"/>
                </a:lnTo>
                <a:lnTo>
                  <a:pt x="14" y="7"/>
                </a:lnTo>
                <a:lnTo>
                  <a:pt x="15" y="8"/>
                </a:lnTo>
                <a:lnTo>
                  <a:pt x="16" y="9"/>
                </a:lnTo>
                <a:lnTo>
                  <a:pt x="17" y="9"/>
                </a:lnTo>
                <a:lnTo>
                  <a:pt x="18" y="9"/>
                </a:lnTo>
                <a:lnTo>
                  <a:pt x="19" y="10"/>
                </a:lnTo>
                <a:lnTo>
                  <a:pt x="20" y="11"/>
                </a:lnTo>
                <a:lnTo>
                  <a:pt x="21" y="11"/>
                </a:lnTo>
                <a:lnTo>
                  <a:pt x="22" y="12"/>
                </a:lnTo>
                <a:lnTo>
                  <a:pt x="22" y="13"/>
                </a:lnTo>
                <a:lnTo>
                  <a:pt x="24" y="14"/>
                </a:lnTo>
                <a:lnTo>
                  <a:pt x="25" y="14"/>
                </a:lnTo>
                <a:lnTo>
                  <a:pt x="26" y="15"/>
                </a:lnTo>
                <a:lnTo>
                  <a:pt x="27" y="16"/>
                </a:lnTo>
                <a:lnTo>
                  <a:pt x="27" y="16"/>
                </a:lnTo>
                <a:lnTo>
                  <a:pt x="29" y="17"/>
                </a:lnTo>
                <a:lnTo>
                  <a:pt x="30" y="18"/>
                </a:lnTo>
                <a:lnTo>
                  <a:pt x="31" y="19"/>
                </a:lnTo>
                <a:lnTo>
                  <a:pt x="32" y="20"/>
                </a:lnTo>
                <a:lnTo>
                  <a:pt x="32" y="20"/>
                </a:lnTo>
                <a:lnTo>
                  <a:pt x="33" y="21"/>
                </a:lnTo>
                <a:lnTo>
                  <a:pt x="35" y="23"/>
                </a:lnTo>
                <a:lnTo>
                  <a:pt x="36" y="24"/>
                </a:lnTo>
                <a:lnTo>
                  <a:pt x="37" y="25"/>
                </a:lnTo>
                <a:lnTo>
                  <a:pt x="37" y="25"/>
                </a:lnTo>
                <a:lnTo>
                  <a:pt x="38" y="26"/>
                </a:lnTo>
                <a:lnTo>
                  <a:pt x="39" y="27"/>
                </a:lnTo>
                <a:lnTo>
                  <a:pt x="41" y="29"/>
                </a:lnTo>
                <a:lnTo>
                  <a:pt x="42" y="30"/>
                </a:lnTo>
                <a:lnTo>
                  <a:pt x="42" y="30"/>
                </a:lnTo>
                <a:lnTo>
                  <a:pt x="43" y="31"/>
                </a:lnTo>
                <a:lnTo>
                  <a:pt x="44" y="33"/>
                </a:lnTo>
                <a:lnTo>
                  <a:pt x="45" y="34"/>
                </a:lnTo>
                <a:lnTo>
                  <a:pt x="46" y="35"/>
                </a:lnTo>
                <a:lnTo>
                  <a:pt x="47" y="36"/>
                </a:lnTo>
                <a:lnTo>
                  <a:pt x="48" y="37"/>
                </a:lnTo>
                <a:lnTo>
                  <a:pt x="49" y="39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98" name="Freeform 286"/>
          <p:cNvSpPr>
            <a:spLocks/>
          </p:cNvSpPr>
          <p:nvPr/>
        </p:nvSpPr>
        <p:spPr bwMode="auto">
          <a:xfrm>
            <a:off x="7013575" y="3025775"/>
            <a:ext cx="85725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"/>
              </a:cxn>
              <a:cxn ang="0">
                <a:pos x="2" y="2"/>
              </a:cxn>
              <a:cxn ang="0">
                <a:pos x="3" y="3"/>
              </a:cxn>
              <a:cxn ang="0">
                <a:pos x="4" y="5"/>
              </a:cxn>
              <a:cxn ang="0">
                <a:pos x="5" y="6"/>
              </a:cxn>
              <a:cxn ang="0">
                <a:pos x="6" y="7"/>
              </a:cxn>
              <a:cxn ang="0">
                <a:pos x="7" y="9"/>
              </a:cxn>
              <a:cxn ang="0">
                <a:pos x="8" y="10"/>
              </a:cxn>
              <a:cxn ang="0">
                <a:pos x="9" y="11"/>
              </a:cxn>
              <a:cxn ang="0">
                <a:pos x="10" y="13"/>
              </a:cxn>
              <a:cxn ang="0">
                <a:pos x="11" y="15"/>
              </a:cxn>
              <a:cxn ang="0">
                <a:pos x="12" y="16"/>
              </a:cxn>
              <a:cxn ang="0">
                <a:pos x="13" y="17"/>
              </a:cxn>
              <a:cxn ang="0">
                <a:pos x="14" y="19"/>
              </a:cxn>
              <a:cxn ang="0">
                <a:pos x="14" y="21"/>
              </a:cxn>
              <a:cxn ang="0">
                <a:pos x="16" y="22"/>
              </a:cxn>
              <a:cxn ang="0">
                <a:pos x="17" y="24"/>
              </a:cxn>
              <a:cxn ang="0">
                <a:pos x="18" y="26"/>
              </a:cxn>
              <a:cxn ang="0">
                <a:pos x="19" y="27"/>
              </a:cxn>
              <a:cxn ang="0">
                <a:pos x="19" y="29"/>
              </a:cxn>
              <a:cxn ang="0">
                <a:pos x="20" y="31"/>
              </a:cxn>
              <a:cxn ang="0">
                <a:pos x="22" y="32"/>
              </a:cxn>
              <a:cxn ang="0">
                <a:pos x="23" y="35"/>
              </a:cxn>
              <a:cxn ang="0">
                <a:pos x="24" y="37"/>
              </a:cxn>
              <a:cxn ang="0">
                <a:pos x="24" y="38"/>
              </a:cxn>
              <a:cxn ang="0">
                <a:pos x="25" y="40"/>
              </a:cxn>
              <a:cxn ang="0">
                <a:pos x="26" y="42"/>
              </a:cxn>
              <a:cxn ang="0">
                <a:pos x="28" y="44"/>
              </a:cxn>
              <a:cxn ang="0">
                <a:pos x="29" y="46"/>
              </a:cxn>
              <a:cxn ang="0">
                <a:pos x="29" y="48"/>
              </a:cxn>
              <a:cxn ang="0">
                <a:pos x="30" y="50"/>
              </a:cxn>
              <a:cxn ang="0">
                <a:pos x="31" y="52"/>
              </a:cxn>
              <a:cxn ang="0">
                <a:pos x="32" y="54"/>
              </a:cxn>
              <a:cxn ang="0">
                <a:pos x="34" y="57"/>
              </a:cxn>
              <a:cxn ang="0">
                <a:pos x="34" y="59"/>
              </a:cxn>
              <a:cxn ang="0">
                <a:pos x="35" y="61"/>
              </a:cxn>
              <a:cxn ang="0">
                <a:pos x="36" y="63"/>
              </a:cxn>
              <a:cxn ang="0">
                <a:pos x="37" y="66"/>
              </a:cxn>
              <a:cxn ang="0">
                <a:pos x="38" y="68"/>
              </a:cxn>
              <a:cxn ang="0">
                <a:pos x="39" y="70"/>
              </a:cxn>
              <a:cxn ang="0">
                <a:pos x="40" y="73"/>
              </a:cxn>
              <a:cxn ang="0">
                <a:pos x="41" y="75"/>
              </a:cxn>
              <a:cxn ang="0">
                <a:pos x="42" y="78"/>
              </a:cxn>
              <a:cxn ang="0">
                <a:pos x="43" y="80"/>
              </a:cxn>
              <a:cxn ang="0">
                <a:pos x="44" y="83"/>
              </a:cxn>
              <a:cxn ang="0">
                <a:pos x="45" y="85"/>
              </a:cxn>
              <a:cxn ang="0">
                <a:pos x="46" y="88"/>
              </a:cxn>
              <a:cxn ang="0">
                <a:pos x="47" y="90"/>
              </a:cxn>
              <a:cxn ang="0">
                <a:pos x="48" y="93"/>
              </a:cxn>
              <a:cxn ang="0">
                <a:pos x="49" y="95"/>
              </a:cxn>
              <a:cxn ang="0">
                <a:pos x="50" y="99"/>
              </a:cxn>
            </a:cxnLst>
            <a:rect l="0" t="0" r="r" b="b"/>
            <a:pathLst>
              <a:path w="50" h="99">
                <a:moveTo>
                  <a:pt x="0" y="0"/>
                </a:moveTo>
                <a:lnTo>
                  <a:pt x="1" y="1"/>
                </a:lnTo>
                <a:lnTo>
                  <a:pt x="2" y="2"/>
                </a:lnTo>
                <a:lnTo>
                  <a:pt x="3" y="3"/>
                </a:lnTo>
                <a:lnTo>
                  <a:pt x="4" y="5"/>
                </a:lnTo>
                <a:lnTo>
                  <a:pt x="5" y="6"/>
                </a:lnTo>
                <a:lnTo>
                  <a:pt x="6" y="7"/>
                </a:lnTo>
                <a:lnTo>
                  <a:pt x="7" y="9"/>
                </a:lnTo>
                <a:lnTo>
                  <a:pt x="8" y="10"/>
                </a:lnTo>
                <a:lnTo>
                  <a:pt x="9" y="11"/>
                </a:lnTo>
                <a:lnTo>
                  <a:pt x="10" y="13"/>
                </a:lnTo>
                <a:lnTo>
                  <a:pt x="11" y="15"/>
                </a:lnTo>
                <a:lnTo>
                  <a:pt x="12" y="16"/>
                </a:lnTo>
                <a:lnTo>
                  <a:pt x="13" y="17"/>
                </a:lnTo>
                <a:lnTo>
                  <a:pt x="14" y="19"/>
                </a:lnTo>
                <a:lnTo>
                  <a:pt x="14" y="21"/>
                </a:lnTo>
                <a:lnTo>
                  <a:pt x="16" y="22"/>
                </a:lnTo>
                <a:lnTo>
                  <a:pt x="17" y="24"/>
                </a:lnTo>
                <a:lnTo>
                  <a:pt x="18" y="26"/>
                </a:lnTo>
                <a:lnTo>
                  <a:pt x="19" y="27"/>
                </a:lnTo>
                <a:lnTo>
                  <a:pt x="19" y="29"/>
                </a:lnTo>
                <a:lnTo>
                  <a:pt x="20" y="31"/>
                </a:lnTo>
                <a:lnTo>
                  <a:pt x="22" y="32"/>
                </a:lnTo>
                <a:lnTo>
                  <a:pt x="23" y="35"/>
                </a:lnTo>
                <a:lnTo>
                  <a:pt x="24" y="37"/>
                </a:lnTo>
                <a:lnTo>
                  <a:pt x="24" y="38"/>
                </a:lnTo>
                <a:lnTo>
                  <a:pt x="25" y="40"/>
                </a:lnTo>
                <a:lnTo>
                  <a:pt x="26" y="42"/>
                </a:lnTo>
                <a:lnTo>
                  <a:pt x="28" y="44"/>
                </a:lnTo>
                <a:lnTo>
                  <a:pt x="29" y="46"/>
                </a:lnTo>
                <a:lnTo>
                  <a:pt x="29" y="48"/>
                </a:lnTo>
                <a:lnTo>
                  <a:pt x="30" y="50"/>
                </a:lnTo>
                <a:lnTo>
                  <a:pt x="31" y="52"/>
                </a:lnTo>
                <a:lnTo>
                  <a:pt x="32" y="54"/>
                </a:lnTo>
                <a:lnTo>
                  <a:pt x="34" y="57"/>
                </a:lnTo>
                <a:lnTo>
                  <a:pt x="34" y="59"/>
                </a:lnTo>
                <a:lnTo>
                  <a:pt x="35" y="61"/>
                </a:lnTo>
                <a:lnTo>
                  <a:pt x="36" y="63"/>
                </a:lnTo>
                <a:lnTo>
                  <a:pt x="37" y="66"/>
                </a:lnTo>
                <a:lnTo>
                  <a:pt x="38" y="68"/>
                </a:lnTo>
                <a:lnTo>
                  <a:pt x="39" y="70"/>
                </a:lnTo>
                <a:lnTo>
                  <a:pt x="40" y="73"/>
                </a:lnTo>
                <a:lnTo>
                  <a:pt x="41" y="75"/>
                </a:lnTo>
                <a:lnTo>
                  <a:pt x="42" y="78"/>
                </a:lnTo>
                <a:lnTo>
                  <a:pt x="43" y="80"/>
                </a:lnTo>
                <a:lnTo>
                  <a:pt x="44" y="83"/>
                </a:lnTo>
                <a:lnTo>
                  <a:pt x="45" y="85"/>
                </a:lnTo>
                <a:lnTo>
                  <a:pt x="46" y="88"/>
                </a:lnTo>
                <a:lnTo>
                  <a:pt x="47" y="90"/>
                </a:lnTo>
                <a:lnTo>
                  <a:pt x="48" y="93"/>
                </a:lnTo>
                <a:lnTo>
                  <a:pt x="49" y="95"/>
                </a:lnTo>
                <a:lnTo>
                  <a:pt x="50" y="99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599" name="Freeform 287"/>
          <p:cNvSpPr>
            <a:spLocks/>
          </p:cNvSpPr>
          <p:nvPr/>
        </p:nvSpPr>
        <p:spPr bwMode="auto">
          <a:xfrm>
            <a:off x="7099300" y="3182938"/>
            <a:ext cx="85725" cy="268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"/>
              </a:cxn>
              <a:cxn ang="0">
                <a:pos x="2" y="5"/>
              </a:cxn>
              <a:cxn ang="0">
                <a:pos x="3" y="7"/>
              </a:cxn>
              <a:cxn ang="0">
                <a:pos x="4" y="10"/>
              </a:cxn>
              <a:cxn ang="0">
                <a:pos x="5" y="13"/>
              </a:cxn>
              <a:cxn ang="0">
                <a:pos x="5" y="16"/>
              </a:cxn>
              <a:cxn ang="0">
                <a:pos x="7" y="19"/>
              </a:cxn>
              <a:cxn ang="0">
                <a:pos x="8" y="22"/>
              </a:cxn>
              <a:cxn ang="0">
                <a:pos x="9" y="25"/>
              </a:cxn>
              <a:cxn ang="0">
                <a:pos x="10" y="28"/>
              </a:cxn>
              <a:cxn ang="0">
                <a:pos x="10" y="30"/>
              </a:cxn>
              <a:cxn ang="0">
                <a:pos x="11" y="34"/>
              </a:cxn>
              <a:cxn ang="0">
                <a:pos x="12" y="37"/>
              </a:cxn>
              <a:cxn ang="0">
                <a:pos x="14" y="40"/>
              </a:cxn>
              <a:cxn ang="0">
                <a:pos x="15" y="43"/>
              </a:cxn>
              <a:cxn ang="0">
                <a:pos x="15" y="46"/>
              </a:cxn>
              <a:cxn ang="0">
                <a:pos x="16" y="50"/>
              </a:cxn>
              <a:cxn ang="0">
                <a:pos x="17" y="52"/>
              </a:cxn>
              <a:cxn ang="0">
                <a:pos x="18" y="56"/>
              </a:cxn>
              <a:cxn ang="0">
                <a:pos x="20" y="59"/>
              </a:cxn>
              <a:cxn ang="0">
                <a:pos x="20" y="62"/>
              </a:cxn>
              <a:cxn ang="0">
                <a:pos x="21" y="66"/>
              </a:cxn>
              <a:cxn ang="0">
                <a:pos x="22" y="69"/>
              </a:cxn>
              <a:cxn ang="0">
                <a:pos x="23" y="72"/>
              </a:cxn>
              <a:cxn ang="0">
                <a:pos x="24" y="76"/>
              </a:cxn>
              <a:cxn ang="0">
                <a:pos x="25" y="79"/>
              </a:cxn>
              <a:cxn ang="0">
                <a:pos x="26" y="82"/>
              </a:cxn>
              <a:cxn ang="0">
                <a:pos x="27" y="86"/>
              </a:cxn>
              <a:cxn ang="0">
                <a:pos x="28" y="89"/>
              </a:cxn>
              <a:cxn ang="0">
                <a:pos x="29" y="92"/>
              </a:cxn>
              <a:cxn ang="0">
                <a:pos x="30" y="97"/>
              </a:cxn>
              <a:cxn ang="0">
                <a:pos x="31" y="100"/>
              </a:cxn>
              <a:cxn ang="0">
                <a:pos x="32" y="103"/>
              </a:cxn>
              <a:cxn ang="0">
                <a:pos x="33" y="107"/>
              </a:cxn>
              <a:cxn ang="0">
                <a:pos x="34" y="111"/>
              </a:cxn>
              <a:cxn ang="0">
                <a:pos x="35" y="114"/>
              </a:cxn>
              <a:cxn ang="0">
                <a:pos x="36" y="118"/>
              </a:cxn>
              <a:cxn ang="0">
                <a:pos x="37" y="121"/>
              </a:cxn>
              <a:cxn ang="0">
                <a:pos x="38" y="125"/>
              </a:cxn>
              <a:cxn ang="0">
                <a:pos x="39" y="128"/>
              </a:cxn>
              <a:cxn ang="0">
                <a:pos x="40" y="132"/>
              </a:cxn>
              <a:cxn ang="0">
                <a:pos x="41" y="136"/>
              </a:cxn>
              <a:cxn ang="0">
                <a:pos x="41" y="139"/>
              </a:cxn>
              <a:cxn ang="0">
                <a:pos x="43" y="143"/>
              </a:cxn>
              <a:cxn ang="0">
                <a:pos x="44" y="147"/>
              </a:cxn>
              <a:cxn ang="0">
                <a:pos x="45" y="150"/>
              </a:cxn>
              <a:cxn ang="0">
                <a:pos x="46" y="154"/>
              </a:cxn>
              <a:cxn ang="0">
                <a:pos x="46" y="158"/>
              </a:cxn>
              <a:cxn ang="0">
                <a:pos x="47" y="162"/>
              </a:cxn>
              <a:cxn ang="0">
                <a:pos x="49" y="165"/>
              </a:cxn>
              <a:cxn ang="0">
                <a:pos x="50" y="169"/>
              </a:cxn>
            </a:cxnLst>
            <a:rect l="0" t="0" r="r" b="b"/>
            <a:pathLst>
              <a:path w="50" h="169">
                <a:moveTo>
                  <a:pt x="0" y="0"/>
                </a:moveTo>
                <a:lnTo>
                  <a:pt x="1" y="2"/>
                </a:lnTo>
                <a:lnTo>
                  <a:pt x="2" y="5"/>
                </a:lnTo>
                <a:lnTo>
                  <a:pt x="3" y="7"/>
                </a:lnTo>
                <a:lnTo>
                  <a:pt x="4" y="10"/>
                </a:lnTo>
                <a:lnTo>
                  <a:pt x="5" y="13"/>
                </a:lnTo>
                <a:lnTo>
                  <a:pt x="5" y="16"/>
                </a:lnTo>
                <a:lnTo>
                  <a:pt x="7" y="19"/>
                </a:lnTo>
                <a:lnTo>
                  <a:pt x="8" y="22"/>
                </a:lnTo>
                <a:lnTo>
                  <a:pt x="9" y="25"/>
                </a:lnTo>
                <a:lnTo>
                  <a:pt x="10" y="28"/>
                </a:lnTo>
                <a:lnTo>
                  <a:pt x="10" y="30"/>
                </a:lnTo>
                <a:lnTo>
                  <a:pt x="11" y="34"/>
                </a:lnTo>
                <a:lnTo>
                  <a:pt x="12" y="37"/>
                </a:lnTo>
                <a:lnTo>
                  <a:pt x="14" y="40"/>
                </a:lnTo>
                <a:lnTo>
                  <a:pt x="15" y="43"/>
                </a:lnTo>
                <a:lnTo>
                  <a:pt x="15" y="46"/>
                </a:lnTo>
                <a:lnTo>
                  <a:pt x="16" y="50"/>
                </a:lnTo>
                <a:lnTo>
                  <a:pt x="17" y="52"/>
                </a:lnTo>
                <a:lnTo>
                  <a:pt x="18" y="56"/>
                </a:lnTo>
                <a:lnTo>
                  <a:pt x="20" y="59"/>
                </a:lnTo>
                <a:lnTo>
                  <a:pt x="20" y="62"/>
                </a:lnTo>
                <a:lnTo>
                  <a:pt x="21" y="66"/>
                </a:lnTo>
                <a:lnTo>
                  <a:pt x="22" y="69"/>
                </a:lnTo>
                <a:lnTo>
                  <a:pt x="23" y="72"/>
                </a:lnTo>
                <a:lnTo>
                  <a:pt x="24" y="76"/>
                </a:lnTo>
                <a:lnTo>
                  <a:pt x="25" y="79"/>
                </a:lnTo>
                <a:lnTo>
                  <a:pt x="26" y="82"/>
                </a:lnTo>
                <a:lnTo>
                  <a:pt x="27" y="86"/>
                </a:lnTo>
                <a:lnTo>
                  <a:pt x="28" y="89"/>
                </a:lnTo>
                <a:lnTo>
                  <a:pt x="29" y="92"/>
                </a:lnTo>
                <a:lnTo>
                  <a:pt x="30" y="97"/>
                </a:lnTo>
                <a:lnTo>
                  <a:pt x="31" y="100"/>
                </a:lnTo>
                <a:lnTo>
                  <a:pt x="32" y="103"/>
                </a:lnTo>
                <a:lnTo>
                  <a:pt x="33" y="107"/>
                </a:lnTo>
                <a:lnTo>
                  <a:pt x="34" y="111"/>
                </a:lnTo>
                <a:lnTo>
                  <a:pt x="35" y="114"/>
                </a:lnTo>
                <a:lnTo>
                  <a:pt x="36" y="118"/>
                </a:lnTo>
                <a:lnTo>
                  <a:pt x="37" y="121"/>
                </a:lnTo>
                <a:lnTo>
                  <a:pt x="38" y="125"/>
                </a:lnTo>
                <a:lnTo>
                  <a:pt x="39" y="128"/>
                </a:lnTo>
                <a:lnTo>
                  <a:pt x="40" y="132"/>
                </a:lnTo>
                <a:lnTo>
                  <a:pt x="41" y="136"/>
                </a:lnTo>
                <a:lnTo>
                  <a:pt x="41" y="139"/>
                </a:lnTo>
                <a:lnTo>
                  <a:pt x="43" y="143"/>
                </a:lnTo>
                <a:lnTo>
                  <a:pt x="44" y="147"/>
                </a:lnTo>
                <a:lnTo>
                  <a:pt x="45" y="150"/>
                </a:lnTo>
                <a:lnTo>
                  <a:pt x="46" y="154"/>
                </a:lnTo>
                <a:lnTo>
                  <a:pt x="46" y="158"/>
                </a:lnTo>
                <a:lnTo>
                  <a:pt x="47" y="162"/>
                </a:lnTo>
                <a:lnTo>
                  <a:pt x="49" y="165"/>
                </a:lnTo>
                <a:lnTo>
                  <a:pt x="50" y="169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00" name="Freeform 288"/>
          <p:cNvSpPr>
            <a:spLocks/>
          </p:cNvSpPr>
          <p:nvPr/>
        </p:nvSpPr>
        <p:spPr bwMode="auto">
          <a:xfrm>
            <a:off x="7185025" y="3451225"/>
            <a:ext cx="84138" cy="271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4"/>
              </a:cxn>
              <a:cxn ang="0">
                <a:pos x="1" y="8"/>
              </a:cxn>
              <a:cxn ang="0">
                <a:pos x="2" y="11"/>
              </a:cxn>
              <a:cxn ang="0">
                <a:pos x="3" y="15"/>
              </a:cxn>
              <a:cxn ang="0">
                <a:pos x="5" y="19"/>
              </a:cxn>
              <a:cxn ang="0">
                <a:pos x="6" y="22"/>
              </a:cxn>
              <a:cxn ang="0">
                <a:pos x="6" y="26"/>
              </a:cxn>
              <a:cxn ang="0">
                <a:pos x="7" y="30"/>
              </a:cxn>
              <a:cxn ang="0">
                <a:pos x="8" y="34"/>
              </a:cxn>
              <a:cxn ang="0">
                <a:pos x="9" y="37"/>
              </a:cxn>
              <a:cxn ang="0">
                <a:pos x="11" y="41"/>
              </a:cxn>
              <a:cxn ang="0">
                <a:pos x="11" y="45"/>
              </a:cxn>
              <a:cxn ang="0">
                <a:pos x="12" y="48"/>
              </a:cxn>
              <a:cxn ang="0">
                <a:pos x="13" y="52"/>
              </a:cxn>
              <a:cxn ang="0">
                <a:pos x="14" y="56"/>
              </a:cxn>
              <a:cxn ang="0">
                <a:pos x="15" y="59"/>
              </a:cxn>
              <a:cxn ang="0">
                <a:pos x="16" y="63"/>
              </a:cxn>
              <a:cxn ang="0">
                <a:pos x="17" y="67"/>
              </a:cxn>
              <a:cxn ang="0">
                <a:pos x="18" y="70"/>
              </a:cxn>
              <a:cxn ang="0">
                <a:pos x="19" y="74"/>
              </a:cxn>
              <a:cxn ang="0">
                <a:pos x="20" y="77"/>
              </a:cxn>
              <a:cxn ang="0">
                <a:pos x="21" y="81"/>
              </a:cxn>
              <a:cxn ang="0">
                <a:pos x="21" y="84"/>
              </a:cxn>
              <a:cxn ang="0">
                <a:pos x="23" y="88"/>
              </a:cxn>
              <a:cxn ang="0">
                <a:pos x="24" y="92"/>
              </a:cxn>
              <a:cxn ang="0">
                <a:pos x="25" y="95"/>
              </a:cxn>
              <a:cxn ang="0">
                <a:pos x="26" y="98"/>
              </a:cxn>
              <a:cxn ang="0">
                <a:pos x="27" y="102"/>
              </a:cxn>
              <a:cxn ang="0">
                <a:pos x="27" y="105"/>
              </a:cxn>
              <a:cxn ang="0">
                <a:pos x="29" y="108"/>
              </a:cxn>
              <a:cxn ang="0">
                <a:pos x="30" y="112"/>
              </a:cxn>
              <a:cxn ang="0">
                <a:pos x="31" y="115"/>
              </a:cxn>
              <a:cxn ang="0">
                <a:pos x="32" y="118"/>
              </a:cxn>
              <a:cxn ang="0">
                <a:pos x="32" y="122"/>
              </a:cxn>
              <a:cxn ang="0">
                <a:pos x="33" y="125"/>
              </a:cxn>
              <a:cxn ang="0">
                <a:pos x="35" y="128"/>
              </a:cxn>
              <a:cxn ang="0">
                <a:pos x="36" y="131"/>
              </a:cxn>
              <a:cxn ang="0">
                <a:pos x="37" y="134"/>
              </a:cxn>
              <a:cxn ang="0">
                <a:pos x="37" y="138"/>
              </a:cxn>
              <a:cxn ang="0">
                <a:pos x="38" y="140"/>
              </a:cxn>
              <a:cxn ang="0">
                <a:pos x="39" y="144"/>
              </a:cxn>
              <a:cxn ang="0">
                <a:pos x="41" y="146"/>
              </a:cxn>
              <a:cxn ang="0">
                <a:pos x="42" y="149"/>
              </a:cxn>
              <a:cxn ang="0">
                <a:pos x="42" y="152"/>
              </a:cxn>
              <a:cxn ang="0">
                <a:pos x="43" y="155"/>
              </a:cxn>
              <a:cxn ang="0">
                <a:pos x="44" y="158"/>
              </a:cxn>
              <a:cxn ang="0">
                <a:pos x="45" y="160"/>
              </a:cxn>
              <a:cxn ang="0">
                <a:pos x="47" y="164"/>
              </a:cxn>
              <a:cxn ang="0">
                <a:pos x="47" y="166"/>
              </a:cxn>
              <a:cxn ang="0">
                <a:pos x="48" y="169"/>
              </a:cxn>
              <a:cxn ang="0">
                <a:pos x="49" y="171"/>
              </a:cxn>
            </a:cxnLst>
            <a:rect l="0" t="0" r="r" b="b"/>
            <a:pathLst>
              <a:path w="49" h="171">
                <a:moveTo>
                  <a:pt x="0" y="0"/>
                </a:moveTo>
                <a:lnTo>
                  <a:pt x="1" y="4"/>
                </a:lnTo>
                <a:lnTo>
                  <a:pt x="1" y="8"/>
                </a:lnTo>
                <a:lnTo>
                  <a:pt x="2" y="11"/>
                </a:lnTo>
                <a:lnTo>
                  <a:pt x="3" y="15"/>
                </a:lnTo>
                <a:lnTo>
                  <a:pt x="5" y="19"/>
                </a:lnTo>
                <a:lnTo>
                  <a:pt x="6" y="22"/>
                </a:lnTo>
                <a:lnTo>
                  <a:pt x="6" y="26"/>
                </a:lnTo>
                <a:lnTo>
                  <a:pt x="7" y="30"/>
                </a:lnTo>
                <a:lnTo>
                  <a:pt x="8" y="34"/>
                </a:lnTo>
                <a:lnTo>
                  <a:pt x="9" y="37"/>
                </a:lnTo>
                <a:lnTo>
                  <a:pt x="11" y="41"/>
                </a:lnTo>
                <a:lnTo>
                  <a:pt x="11" y="45"/>
                </a:lnTo>
                <a:lnTo>
                  <a:pt x="12" y="48"/>
                </a:lnTo>
                <a:lnTo>
                  <a:pt x="13" y="52"/>
                </a:lnTo>
                <a:lnTo>
                  <a:pt x="14" y="56"/>
                </a:lnTo>
                <a:lnTo>
                  <a:pt x="15" y="59"/>
                </a:lnTo>
                <a:lnTo>
                  <a:pt x="16" y="63"/>
                </a:lnTo>
                <a:lnTo>
                  <a:pt x="17" y="67"/>
                </a:lnTo>
                <a:lnTo>
                  <a:pt x="18" y="70"/>
                </a:lnTo>
                <a:lnTo>
                  <a:pt x="19" y="74"/>
                </a:lnTo>
                <a:lnTo>
                  <a:pt x="20" y="77"/>
                </a:lnTo>
                <a:lnTo>
                  <a:pt x="21" y="81"/>
                </a:lnTo>
                <a:lnTo>
                  <a:pt x="21" y="84"/>
                </a:lnTo>
                <a:lnTo>
                  <a:pt x="23" y="88"/>
                </a:lnTo>
                <a:lnTo>
                  <a:pt x="24" y="92"/>
                </a:lnTo>
                <a:lnTo>
                  <a:pt x="25" y="95"/>
                </a:lnTo>
                <a:lnTo>
                  <a:pt x="26" y="98"/>
                </a:lnTo>
                <a:lnTo>
                  <a:pt x="27" y="102"/>
                </a:lnTo>
                <a:lnTo>
                  <a:pt x="27" y="105"/>
                </a:lnTo>
                <a:lnTo>
                  <a:pt x="29" y="108"/>
                </a:lnTo>
                <a:lnTo>
                  <a:pt x="30" y="112"/>
                </a:lnTo>
                <a:lnTo>
                  <a:pt x="31" y="115"/>
                </a:lnTo>
                <a:lnTo>
                  <a:pt x="32" y="118"/>
                </a:lnTo>
                <a:lnTo>
                  <a:pt x="32" y="122"/>
                </a:lnTo>
                <a:lnTo>
                  <a:pt x="33" y="125"/>
                </a:lnTo>
                <a:lnTo>
                  <a:pt x="35" y="128"/>
                </a:lnTo>
                <a:lnTo>
                  <a:pt x="36" y="131"/>
                </a:lnTo>
                <a:lnTo>
                  <a:pt x="37" y="134"/>
                </a:lnTo>
                <a:lnTo>
                  <a:pt x="37" y="138"/>
                </a:lnTo>
                <a:lnTo>
                  <a:pt x="38" y="140"/>
                </a:lnTo>
                <a:lnTo>
                  <a:pt x="39" y="144"/>
                </a:lnTo>
                <a:lnTo>
                  <a:pt x="41" y="146"/>
                </a:lnTo>
                <a:lnTo>
                  <a:pt x="42" y="149"/>
                </a:lnTo>
                <a:lnTo>
                  <a:pt x="42" y="152"/>
                </a:lnTo>
                <a:lnTo>
                  <a:pt x="43" y="155"/>
                </a:lnTo>
                <a:lnTo>
                  <a:pt x="44" y="158"/>
                </a:lnTo>
                <a:lnTo>
                  <a:pt x="45" y="160"/>
                </a:lnTo>
                <a:lnTo>
                  <a:pt x="47" y="164"/>
                </a:lnTo>
                <a:lnTo>
                  <a:pt x="47" y="166"/>
                </a:lnTo>
                <a:lnTo>
                  <a:pt x="48" y="169"/>
                </a:lnTo>
                <a:lnTo>
                  <a:pt x="49" y="171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01" name="Freeform 289"/>
          <p:cNvSpPr>
            <a:spLocks/>
          </p:cNvSpPr>
          <p:nvPr/>
        </p:nvSpPr>
        <p:spPr bwMode="auto">
          <a:xfrm>
            <a:off x="7269163" y="3722688"/>
            <a:ext cx="85725" cy="87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3"/>
              </a:cxn>
              <a:cxn ang="0">
                <a:pos x="2" y="5"/>
              </a:cxn>
              <a:cxn ang="0">
                <a:pos x="3" y="8"/>
              </a:cxn>
              <a:cxn ang="0">
                <a:pos x="4" y="10"/>
              </a:cxn>
              <a:cxn ang="0">
                <a:pos x="5" y="12"/>
              </a:cxn>
              <a:cxn ang="0">
                <a:pos x="6" y="14"/>
              </a:cxn>
              <a:cxn ang="0">
                <a:pos x="7" y="17"/>
              </a:cxn>
              <a:cxn ang="0">
                <a:pos x="8" y="19"/>
              </a:cxn>
              <a:cxn ang="0">
                <a:pos x="9" y="21"/>
              </a:cxn>
              <a:cxn ang="0">
                <a:pos x="10" y="23"/>
              </a:cxn>
              <a:cxn ang="0">
                <a:pos x="11" y="25"/>
              </a:cxn>
              <a:cxn ang="0">
                <a:pos x="12" y="27"/>
              </a:cxn>
              <a:cxn ang="0">
                <a:pos x="13" y="29"/>
              </a:cxn>
              <a:cxn ang="0">
                <a:pos x="14" y="30"/>
              </a:cxn>
              <a:cxn ang="0">
                <a:pos x="15" y="33"/>
              </a:cxn>
              <a:cxn ang="0">
                <a:pos x="16" y="34"/>
              </a:cxn>
              <a:cxn ang="0">
                <a:pos x="17" y="36"/>
              </a:cxn>
              <a:cxn ang="0">
                <a:pos x="18" y="37"/>
              </a:cxn>
              <a:cxn ang="0">
                <a:pos x="19" y="39"/>
              </a:cxn>
              <a:cxn ang="0">
                <a:pos x="19" y="40"/>
              </a:cxn>
              <a:cxn ang="0">
                <a:pos x="21" y="42"/>
              </a:cxn>
              <a:cxn ang="0">
                <a:pos x="22" y="43"/>
              </a:cxn>
              <a:cxn ang="0">
                <a:pos x="23" y="45"/>
              </a:cxn>
              <a:cxn ang="0">
                <a:pos x="24" y="45"/>
              </a:cxn>
              <a:cxn ang="0">
                <a:pos x="24" y="46"/>
              </a:cxn>
              <a:cxn ang="0">
                <a:pos x="25" y="48"/>
              </a:cxn>
              <a:cxn ang="0">
                <a:pos x="27" y="49"/>
              </a:cxn>
              <a:cxn ang="0">
                <a:pos x="28" y="50"/>
              </a:cxn>
              <a:cxn ang="0">
                <a:pos x="29" y="50"/>
              </a:cxn>
              <a:cxn ang="0">
                <a:pos x="29" y="51"/>
              </a:cxn>
              <a:cxn ang="0">
                <a:pos x="30" y="52"/>
              </a:cxn>
              <a:cxn ang="0">
                <a:pos x="31" y="52"/>
              </a:cxn>
              <a:cxn ang="0">
                <a:pos x="33" y="53"/>
              </a:cxn>
              <a:cxn ang="0">
                <a:pos x="34" y="54"/>
              </a:cxn>
              <a:cxn ang="0">
                <a:pos x="34" y="54"/>
              </a:cxn>
              <a:cxn ang="0">
                <a:pos x="35" y="55"/>
              </a:cxn>
              <a:cxn ang="0">
                <a:pos x="36" y="55"/>
              </a:cxn>
              <a:cxn ang="0">
                <a:pos x="37" y="55"/>
              </a:cxn>
              <a:cxn ang="0">
                <a:pos x="39" y="55"/>
              </a:cxn>
              <a:cxn ang="0">
                <a:pos x="39" y="55"/>
              </a:cxn>
              <a:cxn ang="0">
                <a:pos x="40" y="55"/>
              </a:cxn>
              <a:cxn ang="0">
                <a:pos x="41" y="55"/>
              </a:cxn>
              <a:cxn ang="0">
                <a:pos x="42" y="55"/>
              </a:cxn>
              <a:cxn ang="0">
                <a:pos x="43" y="55"/>
              </a:cxn>
              <a:cxn ang="0">
                <a:pos x="44" y="55"/>
              </a:cxn>
              <a:cxn ang="0">
                <a:pos x="45" y="54"/>
              </a:cxn>
              <a:cxn ang="0">
                <a:pos x="46" y="54"/>
              </a:cxn>
              <a:cxn ang="0">
                <a:pos x="47" y="53"/>
              </a:cxn>
              <a:cxn ang="0">
                <a:pos x="48" y="52"/>
              </a:cxn>
              <a:cxn ang="0">
                <a:pos x="49" y="52"/>
              </a:cxn>
              <a:cxn ang="0">
                <a:pos x="49" y="51"/>
              </a:cxn>
            </a:cxnLst>
            <a:rect l="0" t="0" r="r" b="b"/>
            <a:pathLst>
              <a:path w="49" h="55">
                <a:moveTo>
                  <a:pt x="0" y="0"/>
                </a:moveTo>
                <a:lnTo>
                  <a:pt x="1" y="3"/>
                </a:lnTo>
                <a:lnTo>
                  <a:pt x="2" y="5"/>
                </a:lnTo>
                <a:lnTo>
                  <a:pt x="3" y="8"/>
                </a:lnTo>
                <a:lnTo>
                  <a:pt x="4" y="10"/>
                </a:lnTo>
                <a:lnTo>
                  <a:pt x="5" y="12"/>
                </a:lnTo>
                <a:lnTo>
                  <a:pt x="6" y="14"/>
                </a:lnTo>
                <a:lnTo>
                  <a:pt x="7" y="17"/>
                </a:lnTo>
                <a:lnTo>
                  <a:pt x="8" y="19"/>
                </a:lnTo>
                <a:lnTo>
                  <a:pt x="9" y="21"/>
                </a:lnTo>
                <a:lnTo>
                  <a:pt x="10" y="23"/>
                </a:lnTo>
                <a:lnTo>
                  <a:pt x="11" y="25"/>
                </a:lnTo>
                <a:lnTo>
                  <a:pt x="12" y="27"/>
                </a:lnTo>
                <a:lnTo>
                  <a:pt x="13" y="29"/>
                </a:lnTo>
                <a:lnTo>
                  <a:pt x="14" y="30"/>
                </a:lnTo>
                <a:lnTo>
                  <a:pt x="15" y="33"/>
                </a:lnTo>
                <a:lnTo>
                  <a:pt x="16" y="34"/>
                </a:lnTo>
                <a:lnTo>
                  <a:pt x="17" y="36"/>
                </a:lnTo>
                <a:lnTo>
                  <a:pt x="18" y="37"/>
                </a:lnTo>
                <a:lnTo>
                  <a:pt x="19" y="39"/>
                </a:lnTo>
                <a:lnTo>
                  <a:pt x="19" y="40"/>
                </a:lnTo>
                <a:lnTo>
                  <a:pt x="21" y="42"/>
                </a:lnTo>
                <a:lnTo>
                  <a:pt x="22" y="43"/>
                </a:lnTo>
                <a:lnTo>
                  <a:pt x="23" y="45"/>
                </a:lnTo>
                <a:lnTo>
                  <a:pt x="24" y="45"/>
                </a:lnTo>
                <a:lnTo>
                  <a:pt x="24" y="46"/>
                </a:lnTo>
                <a:lnTo>
                  <a:pt x="25" y="48"/>
                </a:lnTo>
                <a:lnTo>
                  <a:pt x="27" y="49"/>
                </a:lnTo>
                <a:lnTo>
                  <a:pt x="28" y="50"/>
                </a:lnTo>
                <a:lnTo>
                  <a:pt x="29" y="50"/>
                </a:lnTo>
                <a:lnTo>
                  <a:pt x="29" y="51"/>
                </a:lnTo>
                <a:lnTo>
                  <a:pt x="30" y="52"/>
                </a:lnTo>
                <a:lnTo>
                  <a:pt x="31" y="52"/>
                </a:lnTo>
                <a:lnTo>
                  <a:pt x="33" y="53"/>
                </a:lnTo>
                <a:lnTo>
                  <a:pt x="34" y="54"/>
                </a:lnTo>
                <a:lnTo>
                  <a:pt x="34" y="54"/>
                </a:lnTo>
                <a:lnTo>
                  <a:pt x="35" y="55"/>
                </a:lnTo>
                <a:lnTo>
                  <a:pt x="36" y="55"/>
                </a:lnTo>
                <a:lnTo>
                  <a:pt x="37" y="55"/>
                </a:lnTo>
                <a:lnTo>
                  <a:pt x="39" y="55"/>
                </a:lnTo>
                <a:lnTo>
                  <a:pt x="39" y="55"/>
                </a:lnTo>
                <a:lnTo>
                  <a:pt x="40" y="55"/>
                </a:lnTo>
                <a:lnTo>
                  <a:pt x="41" y="55"/>
                </a:lnTo>
                <a:lnTo>
                  <a:pt x="42" y="55"/>
                </a:lnTo>
                <a:lnTo>
                  <a:pt x="43" y="55"/>
                </a:lnTo>
                <a:lnTo>
                  <a:pt x="44" y="55"/>
                </a:lnTo>
                <a:lnTo>
                  <a:pt x="45" y="54"/>
                </a:lnTo>
                <a:lnTo>
                  <a:pt x="46" y="54"/>
                </a:lnTo>
                <a:lnTo>
                  <a:pt x="47" y="53"/>
                </a:lnTo>
                <a:lnTo>
                  <a:pt x="48" y="52"/>
                </a:lnTo>
                <a:lnTo>
                  <a:pt x="49" y="52"/>
                </a:lnTo>
                <a:lnTo>
                  <a:pt x="49" y="51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02" name="Freeform 290"/>
          <p:cNvSpPr>
            <a:spLocks/>
          </p:cNvSpPr>
          <p:nvPr/>
        </p:nvSpPr>
        <p:spPr bwMode="auto">
          <a:xfrm>
            <a:off x="7354888" y="3622675"/>
            <a:ext cx="87312" cy="17938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2" y="113"/>
              </a:cxn>
              <a:cxn ang="0">
                <a:pos x="3" y="112"/>
              </a:cxn>
              <a:cxn ang="0">
                <a:pos x="4" y="111"/>
              </a:cxn>
              <a:cxn ang="0">
                <a:pos x="5" y="110"/>
              </a:cxn>
              <a:cxn ang="0">
                <a:pos x="6" y="109"/>
              </a:cxn>
              <a:cxn ang="0">
                <a:pos x="6" y="108"/>
              </a:cxn>
              <a:cxn ang="0">
                <a:pos x="8" y="107"/>
              </a:cxn>
              <a:cxn ang="0">
                <a:pos x="9" y="106"/>
              </a:cxn>
              <a:cxn ang="0">
                <a:pos x="10" y="104"/>
              </a:cxn>
              <a:cxn ang="0">
                <a:pos x="11" y="103"/>
              </a:cxn>
              <a:cxn ang="0">
                <a:pos x="11" y="102"/>
              </a:cxn>
              <a:cxn ang="0">
                <a:pos x="12" y="100"/>
              </a:cxn>
              <a:cxn ang="0">
                <a:pos x="14" y="98"/>
              </a:cxn>
              <a:cxn ang="0">
                <a:pos x="15" y="97"/>
              </a:cxn>
              <a:cxn ang="0">
                <a:pos x="16" y="95"/>
              </a:cxn>
              <a:cxn ang="0">
                <a:pos x="16" y="93"/>
              </a:cxn>
              <a:cxn ang="0">
                <a:pos x="17" y="92"/>
              </a:cxn>
              <a:cxn ang="0">
                <a:pos x="18" y="90"/>
              </a:cxn>
              <a:cxn ang="0">
                <a:pos x="20" y="88"/>
              </a:cxn>
              <a:cxn ang="0">
                <a:pos x="21" y="86"/>
              </a:cxn>
              <a:cxn ang="0">
                <a:pos x="21" y="84"/>
              </a:cxn>
              <a:cxn ang="0">
                <a:pos x="22" y="82"/>
              </a:cxn>
              <a:cxn ang="0">
                <a:pos x="23" y="80"/>
              </a:cxn>
              <a:cxn ang="0">
                <a:pos x="24" y="77"/>
              </a:cxn>
              <a:cxn ang="0">
                <a:pos x="26" y="75"/>
              </a:cxn>
              <a:cxn ang="0">
                <a:pos x="26" y="73"/>
              </a:cxn>
              <a:cxn ang="0">
                <a:pos x="27" y="71"/>
              </a:cxn>
              <a:cxn ang="0">
                <a:pos x="28" y="68"/>
              </a:cxn>
              <a:cxn ang="0">
                <a:pos x="29" y="66"/>
              </a:cxn>
              <a:cxn ang="0">
                <a:pos x="30" y="63"/>
              </a:cxn>
              <a:cxn ang="0">
                <a:pos x="31" y="61"/>
              </a:cxn>
              <a:cxn ang="0">
                <a:pos x="32" y="58"/>
              </a:cxn>
              <a:cxn ang="0">
                <a:pos x="33" y="56"/>
              </a:cxn>
              <a:cxn ang="0">
                <a:pos x="34" y="52"/>
              </a:cxn>
              <a:cxn ang="0">
                <a:pos x="35" y="50"/>
              </a:cxn>
              <a:cxn ang="0">
                <a:pos x="36" y="47"/>
              </a:cxn>
              <a:cxn ang="0">
                <a:pos x="37" y="44"/>
              </a:cxn>
              <a:cxn ang="0">
                <a:pos x="38" y="41"/>
              </a:cxn>
              <a:cxn ang="0">
                <a:pos x="39" y="38"/>
              </a:cxn>
              <a:cxn ang="0">
                <a:pos x="40" y="36"/>
              </a:cxn>
              <a:cxn ang="0">
                <a:pos x="41" y="32"/>
              </a:cxn>
              <a:cxn ang="0">
                <a:pos x="42" y="30"/>
              </a:cxn>
              <a:cxn ang="0">
                <a:pos x="42" y="26"/>
              </a:cxn>
              <a:cxn ang="0">
                <a:pos x="44" y="23"/>
              </a:cxn>
              <a:cxn ang="0">
                <a:pos x="45" y="20"/>
              </a:cxn>
              <a:cxn ang="0">
                <a:pos x="46" y="16"/>
              </a:cxn>
              <a:cxn ang="0">
                <a:pos x="47" y="14"/>
              </a:cxn>
              <a:cxn ang="0">
                <a:pos x="47" y="10"/>
              </a:cxn>
              <a:cxn ang="0">
                <a:pos x="48" y="7"/>
              </a:cxn>
              <a:cxn ang="0">
                <a:pos x="50" y="4"/>
              </a:cxn>
              <a:cxn ang="0">
                <a:pos x="51" y="0"/>
              </a:cxn>
            </a:cxnLst>
            <a:rect l="0" t="0" r="r" b="b"/>
            <a:pathLst>
              <a:path w="51" h="113">
                <a:moveTo>
                  <a:pt x="0" y="113"/>
                </a:moveTo>
                <a:lnTo>
                  <a:pt x="2" y="113"/>
                </a:lnTo>
                <a:lnTo>
                  <a:pt x="3" y="112"/>
                </a:lnTo>
                <a:lnTo>
                  <a:pt x="4" y="111"/>
                </a:lnTo>
                <a:lnTo>
                  <a:pt x="5" y="110"/>
                </a:lnTo>
                <a:lnTo>
                  <a:pt x="6" y="109"/>
                </a:lnTo>
                <a:lnTo>
                  <a:pt x="6" y="108"/>
                </a:lnTo>
                <a:lnTo>
                  <a:pt x="8" y="107"/>
                </a:lnTo>
                <a:lnTo>
                  <a:pt x="9" y="106"/>
                </a:lnTo>
                <a:lnTo>
                  <a:pt x="10" y="104"/>
                </a:lnTo>
                <a:lnTo>
                  <a:pt x="11" y="103"/>
                </a:lnTo>
                <a:lnTo>
                  <a:pt x="11" y="102"/>
                </a:lnTo>
                <a:lnTo>
                  <a:pt x="12" y="100"/>
                </a:lnTo>
                <a:lnTo>
                  <a:pt x="14" y="98"/>
                </a:lnTo>
                <a:lnTo>
                  <a:pt x="15" y="97"/>
                </a:lnTo>
                <a:lnTo>
                  <a:pt x="16" y="95"/>
                </a:lnTo>
                <a:lnTo>
                  <a:pt x="16" y="93"/>
                </a:lnTo>
                <a:lnTo>
                  <a:pt x="17" y="92"/>
                </a:lnTo>
                <a:lnTo>
                  <a:pt x="18" y="90"/>
                </a:lnTo>
                <a:lnTo>
                  <a:pt x="20" y="88"/>
                </a:lnTo>
                <a:lnTo>
                  <a:pt x="21" y="86"/>
                </a:lnTo>
                <a:lnTo>
                  <a:pt x="21" y="84"/>
                </a:lnTo>
                <a:lnTo>
                  <a:pt x="22" y="82"/>
                </a:lnTo>
                <a:lnTo>
                  <a:pt x="23" y="80"/>
                </a:lnTo>
                <a:lnTo>
                  <a:pt x="24" y="77"/>
                </a:lnTo>
                <a:lnTo>
                  <a:pt x="26" y="75"/>
                </a:lnTo>
                <a:lnTo>
                  <a:pt x="26" y="73"/>
                </a:lnTo>
                <a:lnTo>
                  <a:pt x="27" y="71"/>
                </a:lnTo>
                <a:lnTo>
                  <a:pt x="28" y="68"/>
                </a:lnTo>
                <a:lnTo>
                  <a:pt x="29" y="66"/>
                </a:lnTo>
                <a:lnTo>
                  <a:pt x="30" y="63"/>
                </a:lnTo>
                <a:lnTo>
                  <a:pt x="31" y="61"/>
                </a:lnTo>
                <a:lnTo>
                  <a:pt x="32" y="58"/>
                </a:lnTo>
                <a:lnTo>
                  <a:pt x="33" y="56"/>
                </a:lnTo>
                <a:lnTo>
                  <a:pt x="34" y="52"/>
                </a:lnTo>
                <a:lnTo>
                  <a:pt x="35" y="50"/>
                </a:lnTo>
                <a:lnTo>
                  <a:pt x="36" y="47"/>
                </a:lnTo>
                <a:lnTo>
                  <a:pt x="37" y="44"/>
                </a:lnTo>
                <a:lnTo>
                  <a:pt x="38" y="41"/>
                </a:lnTo>
                <a:lnTo>
                  <a:pt x="39" y="38"/>
                </a:lnTo>
                <a:lnTo>
                  <a:pt x="40" y="36"/>
                </a:lnTo>
                <a:lnTo>
                  <a:pt x="41" y="32"/>
                </a:lnTo>
                <a:lnTo>
                  <a:pt x="42" y="30"/>
                </a:lnTo>
                <a:lnTo>
                  <a:pt x="42" y="26"/>
                </a:lnTo>
                <a:lnTo>
                  <a:pt x="44" y="23"/>
                </a:lnTo>
                <a:lnTo>
                  <a:pt x="45" y="20"/>
                </a:lnTo>
                <a:lnTo>
                  <a:pt x="46" y="16"/>
                </a:lnTo>
                <a:lnTo>
                  <a:pt x="47" y="14"/>
                </a:lnTo>
                <a:lnTo>
                  <a:pt x="47" y="10"/>
                </a:lnTo>
                <a:lnTo>
                  <a:pt x="48" y="7"/>
                </a:lnTo>
                <a:lnTo>
                  <a:pt x="50" y="4"/>
                </a:lnTo>
                <a:lnTo>
                  <a:pt x="51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03" name="Freeform 291"/>
          <p:cNvSpPr>
            <a:spLocks/>
          </p:cNvSpPr>
          <p:nvPr/>
        </p:nvSpPr>
        <p:spPr bwMode="auto">
          <a:xfrm>
            <a:off x="7442200" y="3328988"/>
            <a:ext cx="84138" cy="293687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1" y="182"/>
              </a:cxn>
              <a:cxn ang="0">
                <a:pos x="1" y="179"/>
              </a:cxn>
              <a:cxn ang="0">
                <a:pos x="2" y="175"/>
              </a:cxn>
              <a:cxn ang="0">
                <a:pos x="3" y="172"/>
              </a:cxn>
              <a:cxn ang="0">
                <a:pos x="5" y="168"/>
              </a:cxn>
              <a:cxn ang="0">
                <a:pos x="6" y="164"/>
              </a:cxn>
              <a:cxn ang="0">
                <a:pos x="6" y="161"/>
              </a:cxn>
              <a:cxn ang="0">
                <a:pos x="7" y="158"/>
              </a:cxn>
              <a:cxn ang="0">
                <a:pos x="8" y="154"/>
              </a:cxn>
              <a:cxn ang="0">
                <a:pos x="9" y="150"/>
              </a:cxn>
              <a:cxn ang="0">
                <a:pos x="11" y="147"/>
              </a:cxn>
              <a:cxn ang="0">
                <a:pos x="11" y="144"/>
              </a:cxn>
              <a:cxn ang="0">
                <a:pos x="12" y="139"/>
              </a:cxn>
              <a:cxn ang="0">
                <a:pos x="13" y="136"/>
              </a:cxn>
              <a:cxn ang="0">
                <a:pos x="14" y="133"/>
              </a:cxn>
              <a:cxn ang="0">
                <a:pos x="15" y="128"/>
              </a:cxn>
              <a:cxn ang="0">
                <a:pos x="16" y="125"/>
              </a:cxn>
              <a:cxn ang="0">
                <a:pos x="17" y="121"/>
              </a:cxn>
              <a:cxn ang="0">
                <a:pos x="18" y="118"/>
              </a:cxn>
              <a:cxn ang="0">
                <a:pos x="19" y="114"/>
              </a:cxn>
              <a:cxn ang="0">
                <a:pos x="20" y="110"/>
              </a:cxn>
              <a:cxn ang="0">
                <a:pos x="21" y="107"/>
              </a:cxn>
              <a:cxn ang="0">
                <a:pos x="22" y="103"/>
              </a:cxn>
              <a:cxn ang="0">
                <a:pos x="23" y="99"/>
              </a:cxn>
              <a:cxn ang="0">
                <a:pos x="24" y="95"/>
              </a:cxn>
              <a:cxn ang="0">
                <a:pos x="25" y="92"/>
              </a:cxn>
              <a:cxn ang="0">
                <a:pos x="26" y="87"/>
              </a:cxn>
              <a:cxn ang="0">
                <a:pos x="26" y="84"/>
              </a:cxn>
              <a:cxn ang="0">
                <a:pos x="28" y="81"/>
              </a:cxn>
              <a:cxn ang="0">
                <a:pos x="29" y="77"/>
              </a:cxn>
              <a:cxn ang="0">
                <a:pos x="30" y="73"/>
              </a:cxn>
              <a:cxn ang="0">
                <a:pos x="31" y="69"/>
              </a:cxn>
              <a:cxn ang="0">
                <a:pos x="32" y="66"/>
              </a:cxn>
              <a:cxn ang="0">
                <a:pos x="32" y="62"/>
              </a:cxn>
              <a:cxn ang="0">
                <a:pos x="34" y="58"/>
              </a:cxn>
              <a:cxn ang="0">
                <a:pos x="35" y="54"/>
              </a:cxn>
              <a:cxn ang="0">
                <a:pos x="36" y="51"/>
              </a:cxn>
              <a:cxn ang="0">
                <a:pos x="37" y="47"/>
              </a:cxn>
              <a:cxn ang="0">
                <a:pos x="37" y="43"/>
              </a:cxn>
              <a:cxn ang="0">
                <a:pos x="38" y="40"/>
              </a:cxn>
              <a:cxn ang="0">
                <a:pos x="40" y="36"/>
              </a:cxn>
              <a:cxn ang="0">
                <a:pos x="41" y="32"/>
              </a:cxn>
              <a:cxn ang="0">
                <a:pos x="42" y="29"/>
              </a:cxn>
              <a:cxn ang="0">
                <a:pos x="42" y="26"/>
              </a:cxn>
              <a:cxn ang="0">
                <a:pos x="43" y="21"/>
              </a:cxn>
              <a:cxn ang="0">
                <a:pos x="44" y="18"/>
              </a:cxn>
              <a:cxn ang="0">
                <a:pos x="46" y="15"/>
              </a:cxn>
              <a:cxn ang="0">
                <a:pos x="47" y="11"/>
              </a:cxn>
              <a:cxn ang="0">
                <a:pos x="47" y="7"/>
              </a:cxn>
              <a:cxn ang="0">
                <a:pos x="48" y="4"/>
              </a:cxn>
              <a:cxn ang="0">
                <a:pos x="49" y="0"/>
              </a:cxn>
            </a:cxnLst>
            <a:rect l="0" t="0" r="r" b="b"/>
            <a:pathLst>
              <a:path w="49" h="185">
                <a:moveTo>
                  <a:pt x="0" y="185"/>
                </a:moveTo>
                <a:lnTo>
                  <a:pt x="1" y="182"/>
                </a:lnTo>
                <a:lnTo>
                  <a:pt x="1" y="179"/>
                </a:lnTo>
                <a:lnTo>
                  <a:pt x="2" y="175"/>
                </a:lnTo>
                <a:lnTo>
                  <a:pt x="3" y="172"/>
                </a:lnTo>
                <a:lnTo>
                  <a:pt x="5" y="168"/>
                </a:lnTo>
                <a:lnTo>
                  <a:pt x="6" y="164"/>
                </a:lnTo>
                <a:lnTo>
                  <a:pt x="6" y="161"/>
                </a:lnTo>
                <a:lnTo>
                  <a:pt x="7" y="158"/>
                </a:lnTo>
                <a:lnTo>
                  <a:pt x="8" y="154"/>
                </a:lnTo>
                <a:lnTo>
                  <a:pt x="9" y="150"/>
                </a:lnTo>
                <a:lnTo>
                  <a:pt x="11" y="147"/>
                </a:lnTo>
                <a:lnTo>
                  <a:pt x="11" y="144"/>
                </a:lnTo>
                <a:lnTo>
                  <a:pt x="12" y="139"/>
                </a:lnTo>
                <a:lnTo>
                  <a:pt x="13" y="136"/>
                </a:lnTo>
                <a:lnTo>
                  <a:pt x="14" y="133"/>
                </a:lnTo>
                <a:lnTo>
                  <a:pt x="15" y="128"/>
                </a:lnTo>
                <a:lnTo>
                  <a:pt x="16" y="125"/>
                </a:lnTo>
                <a:lnTo>
                  <a:pt x="17" y="121"/>
                </a:lnTo>
                <a:lnTo>
                  <a:pt x="18" y="118"/>
                </a:lnTo>
                <a:lnTo>
                  <a:pt x="19" y="114"/>
                </a:lnTo>
                <a:lnTo>
                  <a:pt x="20" y="110"/>
                </a:lnTo>
                <a:lnTo>
                  <a:pt x="21" y="107"/>
                </a:lnTo>
                <a:lnTo>
                  <a:pt x="22" y="103"/>
                </a:lnTo>
                <a:lnTo>
                  <a:pt x="23" y="99"/>
                </a:lnTo>
                <a:lnTo>
                  <a:pt x="24" y="95"/>
                </a:lnTo>
                <a:lnTo>
                  <a:pt x="25" y="92"/>
                </a:lnTo>
                <a:lnTo>
                  <a:pt x="26" y="87"/>
                </a:lnTo>
                <a:lnTo>
                  <a:pt x="26" y="84"/>
                </a:lnTo>
                <a:lnTo>
                  <a:pt x="28" y="81"/>
                </a:lnTo>
                <a:lnTo>
                  <a:pt x="29" y="77"/>
                </a:lnTo>
                <a:lnTo>
                  <a:pt x="30" y="73"/>
                </a:lnTo>
                <a:lnTo>
                  <a:pt x="31" y="69"/>
                </a:lnTo>
                <a:lnTo>
                  <a:pt x="32" y="66"/>
                </a:lnTo>
                <a:lnTo>
                  <a:pt x="32" y="62"/>
                </a:lnTo>
                <a:lnTo>
                  <a:pt x="34" y="58"/>
                </a:lnTo>
                <a:lnTo>
                  <a:pt x="35" y="54"/>
                </a:lnTo>
                <a:lnTo>
                  <a:pt x="36" y="51"/>
                </a:lnTo>
                <a:lnTo>
                  <a:pt x="37" y="47"/>
                </a:lnTo>
                <a:lnTo>
                  <a:pt x="37" y="43"/>
                </a:lnTo>
                <a:lnTo>
                  <a:pt x="38" y="40"/>
                </a:lnTo>
                <a:lnTo>
                  <a:pt x="40" y="36"/>
                </a:lnTo>
                <a:lnTo>
                  <a:pt x="41" y="32"/>
                </a:lnTo>
                <a:lnTo>
                  <a:pt x="42" y="29"/>
                </a:lnTo>
                <a:lnTo>
                  <a:pt x="42" y="26"/>
                </a:lnTo>
                <a:lnTo>
                  <a:pt x="43" y="21"/>
                </a:lnTo>
                <a:lnTo>
                  <a:pt x="44" y="18"/>
                </a:lnTo>
                <a:lnTo>
                  <a:pt x="46" y="15"/>
                </a:lnTo>
                <a:lnTo>
                  <a:pt x="47" y="11"/>
                </a:lnTo>
                <a:lnTo>
                  <a:pt x="47" y="7"/>
                </a:lnTo>
                <a:lnTo>
                  <a:pt x="48" y="4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04" name="Freeform 292"/>
          <p:cNvSpPr>
            <a:spLocks/>
          </p:cNvSpPr>
          <p:nvPr/>
        </p:nvSpPr>
        <p:spPr bwMode="auto">
          <a:xfrm>
            <a:off x="7526338" y="3100388"/>
            <a:ext cx="85725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" y="141"/>
              </a:cxn>
              <a:cxn ang="0">
                <a:pos x="3" y="138"/>
              </a:cxn>
              <a:cxn ang="0">
                <a:pos x="3" y="134"/>
              </a:cxn>
              <a:cxn ang="0">
                <a:pos x="4" y="131"/>
              </a:cxn>
              <a:cxn ang="0">
                <a:pos x="5" y="127"/>
              </a:cxn>
              <a:cxn ang="0">
                <a:pos x="6" y="123"/>
              </a:cxn>
              <a:cxn ang="0">
                <a:pos x="7" y="120"/>
              </a:cxn>
              <a:cxn ang="0">
                <a:pos x="8" y="117"/>
              </a:cxn>
              <a:cxn ang="0">
                <a:pos x="9" y="113"/>
              </a:cxn>
              <a:cxn ang="0">
                <a:pos x="10" y="111"/>
              </a:cxn>
              <a:cxn ang="0">
                <a:pos x="11" y="108"/>
              </a:cxn>
              <a:cxn ang="0">
                <a:pos x="12" y="104"/>
              </a:cxn>
              <a:cxn ang="0">
                <a:pos x="13" y="101"/>
              </a:cxn>
              <a:cxn ang="0">
                <a:pos x="14" y="98"/>
              </a:cxn>
              <a:cxn ang="0">
                <a:pos x="15" y="94"/>
              </a:cxn>
              <a:cxn ang="0">
                <a:pos x="16" y="92"/>
              </a:cxn>
              <a:cxn ang="0">
                <a:pos x="17" y="88"/>
              </a:cxn>
              <a:cxn ang="0">
                <a:pos x="18" y="85"/>
              </a:cxn>
              <a:cxn ang="0">
                <a:pos x="19" y="82"/>
              </a:cxn>
              <a:cxn ang="0">
                <a:pos x="19" y="79"/>
              </a:cxn>
              <a:cxn ang="0">
                <a:pos x="21" y="76"/>
              </a:cxn>
              <a:cxn ang="0">
                <a:pos x="22" y="73"/>
              </a:cxn>
              <a:cxn ang="0">
                <a:pos x="23" y="70"/>
              </a:cxn>
              <a:cxn ang="0">
                <a:pos x="24" y="67"/>
              </a:cxn>
              <a:cxn ang="0">
                <a:pos x="24" y="65"/>
              </a:cxn>
              <a:cxn ang="0">
                <a:pos x="25" y="62"/>
              </a:cxn>
              <a:cxn ang="0">
                <a:pos x="27" y="59"/>
              </a:cxn>
              <a:cxn ang="0">
                <a:pos x="28" y="56"/>
              </a:cxn>
              <a:cxn ang="0">
                <a:pos x="29" y="53"/>
              </a:cxn>
              <a:cxn ang="0">
                <a:pos x="29" y="51"/>
              </a:cxn>
              <a:cxn ang="0">
                <a:pos x="30" y="48"/>
              </a:cxn>
              <a:cxn ang="0">
                <a:pos x="31" y="46"/>
              </a:cxn>
              <a:cxn ang="0">
                <a:pos x="33" y="42"/>
              </a:cxn>
              <a:cxn ang="0">
                <a:pos x="34" y="40"/>
              </a:cxn>
              <a:cxn ang="0">
                <a:pos x="34" y="37"/>
              </a:cxn>
              <a:cxn ang="0">
                <a:pos x="35" y="35"/>
              </a:cxn>
              <a:cxn ang="0">
                <a:pos x="36" y="32"/>
              </a:cxn>
              <a:cxn ang="0">
                <a:pos x="37" y="30"/>
              </a:cxn>
              <a:cxn ang="0">
                <a:pos x="39" y="27"/>
              </a:cxn>
              <a:cxn ang="0">
                <a:pos x="39" y="25"/>
              </a:cxn>
              <a:cxn ang="0">
                <a:pos x="40" y="23"/>
              </a:cxn>
              <a:cxn ang="0">
                <a:pos x="41" y="21"/>
              </a:cxn>
              <a:cxn ang="0">
                <a:pos x="42" y="18"/>
              </a:cxn>
              <a:cxn ang="0">
                <a:pos x="43" y="16"/>
              </a:cxn>
              <a:cxn ang="0">
                <a:pos x="44" y="14"/>
              </a:cxn>
              <a:cxn ang="0">
                <a:pos x="45" y="11"/>
              </a:cxn>
              <a:cxn ang="0">
                <a:pos x="46" y="9"/>
              </a:cxn>
              <a:cxn ang="0">
                <a:pos x="47" y="7"/>
              </a:cxn>
              <a:cxn ang="0">
                <a:pos x="48" y="5"/>
              </a:cxn>
              <a:cxn ang="0">
                <a:pos x="49" y="3"/>
              </a:cxn>
              <a:cxn ang="0">
                <a:pos x="50" y="0"/>
              </a:cxn>
            </a:cxnLst>
            <a:rect l="0" t="0" r="r" b="b"/>
            <a:pathLst>
              <a:path w="50" h="144">
                <a:moveTo>
                  <a:pt x="0" y="144"/>
                </a:moveTo>
                <a:lnTo>
                  <a:pt x="1" y="141"/>
                </a:lnTo>
                <a:lnTo>
                  <a:pt x="3" y="138"/>
                </a:lnTo>
                <a:lnTo>
                  <a:pt x="3" y="134"/>
                </a:lnTo>
                <a:lnTo>
                  <a:pt x="4" y="131"/>
                </a:lnTo>
                <a:lnTo>
                  <a:pt x="5" y="127"/>
                </a:lnTo>
                <a:lnTo>
                  <a:pt x="6" y="123"/>
                </a:lnTo>
                <a:lnTo>
                  <a:pt x="7" y="120"/>
                </a:lnTo>
                <a:lnTo>
                  <a:pt x="8" y="117"/>
                </a:lnTo>
                <a:lnTo>
                  <a:pt x="9" y="113"/>
                </a:lnTo>
                <a:lnTo>
                  <a:pt x="10" y="111"/>
                </a:lnTo>
                <a:lnTo>
                  <a:pt x="11" y="108"/>
                </a:lnTo>
                <a:lnTo>
                  <a:pt x="12" y="104"/>
                </a:lnTo>
                <a:lnTo>
                  <a:pt x="13" y="101"/>
                </a:lnTo>
                <a:lnTo>
                  <a:pt x="14" y="98"/>
                </a:lnTo>
                <a:lnTo>
                  <a:pt x="15" y="94"/>
                </a:lnTo>
                <a:lnTo>
                  <a:pt x="16" y="92"/>
                </a:lnTo>
                <a:lnTo>
                  <a:pt x="17" y="88"/>
                </a:lnTo>
                <a:lnTo>
                  <a:pt x="18" y="85"/>
                </a:lnTo>
                <a:lnTo>
                  <a:pt x="19" y="82"/>
                </a:lnTo>
                <a:lnTo>
                  <a:pt x="19" y="79"/>
                </a:lnTo>
                <a:lnTo>
                  <a:pt x="21" y="76"/>
                </a:lnTo>
                <a:lnTo>
                  <a:pt x="22" y="73"/>
                </a:lnTo>
                <a:lnTo>
                  <a:pt x="23" y="70"/>
                </a:lnTo>
                <a:lnTo>
                  <a:pt x="24" y="67"/>
                </a:lnTo>
                <a:lnTo>
                  <a:pt x="24" y="65"/>
                </a:lnTo>
                <a:lnTo>
                  <a:pt x="25" y="62"/>
                </a:lnTo>
                <a:lnTo>
                  <a:pt x="27" y="59"/>
                </a:lnTo>
                <a:lnTo>
                  <a:pt x="28" y="56"/>
                </a:lnTo>
                <a:lnTo>
                  <a:pt x="29" y="53"/>
                </a:lnTo>
                <a:lnTo>
                  <a:pt x="29" y="51"/>
                </a:lnTo>
                <a:lnTo>
                  <a:pt x="30" y="48"/>
                </a:lnTo>
                <a:lnTo>
                  <a:pt x="31" y="46"/>
                </a:lnTo>
                <a:lnTo>
                  <a:pt x="33" y="42"/>
                </a:lnTo>
                <a:lnTo>
                  <a:pt x="34" y="40"/>
                </a:lnTo>
                <a:lnTo>
                  <a:pt x="34" y="37"/>
                </a:lnTo>
                <a:lnTo>
                  <a:pt x="35" y="35"/>
                </a:lnTo>
                <a:lnTo>
                  <a:pt x="36" y="32"/>
                </a:lnTo>
                <a:lnTo>
                  <a:pt x="37" y="30"/>
                </a:lnTo>
                <a:lnTo>
                  <a:pt x="39" y="27"/>
                </a:lnTo>
                <a:lnTo>
                  <a:pt x="39" y="25"/>
                </a:lnTo>
                <a:lnTo>
                  <a:pt x="40" y="23"/>
                </a:lnTo>
                <a:lnTo>
                  <a:pt x="41" y="21"/>
                </a:lnTo>
                <a:lnTo>
                  <a:pt x="42" y="18"/>
                </a:lnTo>
                <a:lnTo>
                  <a:pt x="43" y="16"/>
                </a:lnTo>
                <a:lnTo>
                  <a:pt x="44" y="14"/>
                </a:lnTo>
                <a:lnTo>
                  <a:pt x="45" y="11"/>
                </a:lnTo>
                <a:lnTo>
                  <a:pt x="46" y="9"/>
                </a:lnTo>
                <a:lnTo>
                  <a:pt x="47" y="7"/>
                </a:lnTo>
                <a:lnTo>
                  <a:pt x="48" y="5"/>
                </a:lnTo>
                <a:lnTo>
                  <a:pt x="49" y="3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05" name="Freeform 293"/>
          <p:cNvSpPr>
            <a:spLocks/>
          </p:cNvSpPr>
          <p:nvPr/>
        </p:nvSpPr>
        <p:spPr bwMode="auto">
          <a:xfrm>
            <a:off x="7612063" y="2992438"/>
            <a:ext cx="85725" cy="10795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1" y="67"/>
              </a:cxn>
              <a:cxn ang="0">
                <a:pos x="2" y="64"/>
              </a:cxn>
              <a:cxn ang="0">
                <a:pos x="3" y="63"/>
              </a:cxn>
              <a:cxn ang="0">
                <a:pos x="4" y="61"/>
              </a:cxn>
              <a:cxn ang="0">
                <a:pos x="4" y="58"/>
              </a:cxn>
              <a:cxn ang="0">
                <a:pos x="6" y="57"/>
              </a:cxn>
              <a:cxn ang="0">
                <a:pos x="7" y="55"/>
              </a:cxn>
              <a:cxn ang="0">
                <a:pos x="8" y="53"/>
              </a:cxn>
              <a:cxn ang="0">
                <a:pos x="9" y="52"/>
              </a:cxn>
              <a:cxn ang="0">
                <a:pos x="10" y="50"/>
              </a:cxn>
              <a:cxn ang="0">
                <a:pos x="10" y="48"/>
              </a:cxn>
              <a:cxn ang="0">
                <a:pos x="12" y="47"/>
              </a:cxn>
              <a:cxn ang="0">
                <a:pos x="13" y="44"/>
              </a:cxn>
              <a:cxn ang="0">
                <a:pos x="14" y="43"/>
              </a:cxn>
              <a:cxn ang="0">
                <a:pos x="15" y="42"/>
              </a:cxn>
              <a:cxn ang="0">
                <a:pos x="15" y="40"/>
              </a:cxn>
              <a:cxn ang="0">
                <a:pos x="16" y="38"/>
              </a:cxn>
              <a:cxn ang="0">
                <a:pos x="17" y="37"/>
              </a:cxn>
              <a:cxn ang="0">
                <a:pos x="19" y="35"/>
              </a:cxn>
              <a:cxn ang="0">
                <a:pos x="20" y="33"/>
              </a:cxn>
              <a:cxn ang="0">
                <a:pos x="20" y="32"/>
              </a:cxn>
              <a:cxn ang="0">
                <a:pos x="21" y="31"/>
              </a:cxn>
              <a:cxn ang="0">
                <a:pos x="22" y="29"/>
              </a:cxn>
              <a:cxn ang="0">
                <a:pos x="23" y="28"/>
              </a:cxn>
              <a:cxn ang="0">
                <a:pos x="25" y="27"/>
              </a:cxn>
              <a:cxn ang="0">
                <a:pos x="25" y="26"/>
              </a:cxn>
              <a:cxn ang="0">
                <a:pos x="26" y="24"/>
              </a:cxn>
              <a:cxn ang="0">
                <a:pos x="27" y="22"/>
              </a:cxn>
              <a:cxn ang="0">
                <a:pos x="28" y="22"/>
              </a:cxn>
              <a:cxn ang="0">
                <a:pos x="30" y="20"/>
              </a:cxn>
              <a:cxn ang="0">
                <a:pos x="30" y="19"/>
              </a:cxn>
              <a:cxn ang="0">
                <a:pos x="31" y="18"/>
              </a:cxn>
              <a:cxn ang="0">
                <a:pos x="32" y="17"/>
              </a:cxn>
              <a:cxn ang="0">
                <a:pos x="33" y="16"/>
              </a:cxn>
              <a:cxn ang="0">
                <a:pos x="34" y="15"/>
              </a:cxn>
              <a:cxn ang="0">
                <a:pos x="35" y="13"/>
              </a:cxn>
              <a:cxn ang="0">
                <a:pos x="36" y="12"/>
              </a:cxn>
              <a:cxn ang="0">
                <a:pos x="37" y="12"/>
              </a:cxn>
              <a:cxn ang="0">
                <a:pos x="38" y="11"/>
              </a:cxn>
              <a:cxn ang="0">
                <a:pos x="39" y="9"/>
              </a:cxn>
              <a:cxn ang="0">
                <a:pos x="40" y="8"/>
              </a:cxn>
              <a:cxn ang="0">
                <a:pos x="41" y="7"/>
              </a:cxn>
              <a:cxn ang="0">
                <a:pos x="42" y="7"/>
              </a:cxn>
              <a:cxn ang="0">
                <a:pos x="43" y="6"/>
              </a:cxn>
              <a:cxn ang="0">
                <a:pos x="44" y="5"/>
              </a:cxn>
              <a:cxn ang="0">
                <a:pos x="45" y="4"/>
              </a:cxn>
              <a:cxn ang="0">
                <a:pos x="46" y="3"/>
              </a:cxn>
              <a:cxn ang="0">
                <a:pos x="47" y="2"/>
              </a:cxn>
              <a:cxn ang="0">
                <a:pos x="48" y="2"/>
              </a:cxn>
              <a:cxn ang="0">
                <a:pos x="49" y="1"/>
              </a:cxn>
              <a:cxn ang="0">
                <a:pos x="50" y="0"/>
              </a:cxn>
            </a:cxnLst>
            <a:rect l="0" t="0" r="r" b="b"/>
            <a:pathLst>
              <a:path w="50" h="68">
                <a:moveTo>
                  <a:pt x="0" y="68"/>
                </a:moveTo>
                <a:lnTo>
                  <a:pt x="1" y="67"/>
                </a:lnTo>
                <a:lnTo>
                  <a:pt x="2" y="64"/>
                </a:lnTo>
                <a:lnTo>
                  <a:pt x="3" y="63"/>
                </a:lnTo>
                <a:lnTo>
                  <a:pt x="4" y="61"/>
                </a:lnTo>
                <a:lnTo>
                  <a:pt x="4" y="58"/>
                </a:lnTo>
                <a:lnTo>
                  <a:pt x="6" y="57"/>
                </a:lnTo>
                <a:lnTo>
                  <a:pt x="7" y="55"/>
                </a:lnTo>
                <a:lnTo>
                  <a:pt x="8" y="53"/>
                </a:lnTo>
                <a:lnTo>
                  <a:pt x="9" y="52"/>
                </a:lnTo>
                <a:lnTo>
                  <a:pt x="10" y="50"/>
                </a:lnTo>
                <a:lnTo>
                  <a:pt x="10" y="48"/>
                </a:lnTo>
                <a:lnTo>
                  <a:pt x="12" y="47"/>
                </a:lnTo>
                <a:lnTo>
                  <a:pt x="13" y="44"/>
                </a:lnTo>
                <a:lnTo>
                  <a:pt x="14" y="43"/>
                </a:lnTo>
                <a:lnTo>
                  <a:pt x="15" y="42"/>
                </a:lnTo>
                <a:lnTo>
                  <a:pt x="15" y="40"/>
                </a:lnTo>
                <a:lnTo>
                  <a:pt x="16" y="38"/>
                </a:lnTo>
                <a:lnTo>
                  <a:pt x="17" y="37"/>
                </a:lnTo>
                <a:lnTo>
                  <a:pt x="19" y="35"/>
                </a:lnTo>
                <a:lnTo>
                  <a:pt x="20" y="33"/>
                </a:lnTo>
                <a:lnTo>
                  <a:pt x="20" y="32"/>
                </a:lnTo>
                <a:lnTo>
                  <a:pt x="21" y="31"/>
                </a:lnTo>
                <a:lnTo>
                  <a:pt x="22" y="29"/>
                </a:lnTo>
                <a:lnTo>
                  <a:pt x="23" y="28"/>
                </a:lnTo>
                <a:lnTo>
                  <a:pt x="25" y="27"/>
                </a:lnTo>
                <a:lnTo>
                  <a:pt x="25" y="26"/>
                </a:lnTo>
                <a:lnTo>
                  <a:pt x="26" y="24"/>
                </a:lnTo>
                <a:lnTo>
                  <a:pt x="27" y="22"/>
                </a:lnTo>
                <a:lnTo>
                  <a:pt x="28" y="22"/>
                </a:lnTo>
                <a:lnTo>
                  <a:pt x="30" y="20"/>
                </a:lnTo>
                <a:lnTo>
                  <a:pt x="30" y="19"/>
                </a:lnTo>
                <a:lnTo>
                  <a:pt x="31" y="18"/>
                </a:lnTo>
                <a:lnTo>
                  <a:pt x="32" y="17"/>
                </a:lnTo>
                <a:lnTo>
                  <a:pt x="33" y="16"/>
                </a:lnTo>
                <a:lnTo>
                  <a:pt x="34" y="15"/>
                </a:lnTo>
                <a:lnTo>
                  <a:pt x="35" y="13"/>
                </a:lnTo>
                <a:lnTo>
                  <a:pt x="36" y="12"/>
                </a:lnTo>
                <a:lnTo>
                  <a:pt x="37" y="12"/>
                </a:lnTo>
                <a:lnTo>
                  <a:pt x="38" y="11"/>
                </a:lnTo>
                <a:lnTo>
                  <a:pt x="39" y="9"/>
                </a:lnTo>
                <a:lnTo>
                  <a:pt x="40" y="8"/>
                </a:lnTo>
                <a:lnTo>
                  <a:pt x="41" y="7"/>
                </a:lnTo>
                <a:lnTo>
                  <a:pt x="42" y="7"/>
                </a:lnTo>
                <a:lnTo>
                  <a:pt x="43" y="6"/>
                </a:lnTo>
                <a:lnTo>
                  <a:pt x="44" y="5"/>
                </a:lnTo>
                <a:lnTo>
                  <a:pt x="45" y="4"/>
                </a:lnTo>
                <a:lnTo>
                  <a:pt x="46" y="3"/>
                </a:lnTo>
                <a:lnTo>
                  <a:pt x="47" y="2"/>
                </a:lnTo>
                <a:lnTo>
                  <a:pt x="48" y="2"/>
                </a:lnTo>
                <a:lnTo>
                  <a:pt x="49" y="1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06" name="Freeform 294"/>
          <p:cNvSpPr>
            <a:spLocks/>
          </p:cNvSpPr>
          <p:nvPr/>
        </p:nvSpPr>
        <p:spPr bwMode="auto">
          <a:xfrm>
            <a:off x="7697788" y="2955925"/>
            <a:ext cx="84137" cy="36513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" y="22"/>
              </a:cxn>
              <a:cxn ang="0">
                <a:pos x="1" y="21"/>
              </a:cxn>
              <a:cxn ang="0">
                <a:pos x="2" y="20"/>
              </a:cxn>
              <a:cxn ang="0">
                <a:pos x="4" y="19"/>
              </a:cxn>
              <a:cxn ang="0">
                <a:pos x="5" y="19"/>
              </a:cxn>
              <a:cxn ang="0">
                <a:pos x="6" y="19"/>
              </a:cxn>
              <a:cxn ang="0">
                <a:pos x="6" y="18"/>
              </a:cxn>
              <a:cxn ang="0">
                <a:pos x="7" y="17"/>
              </a:cxn>
              <a:cxn ang="0">
                <a:pos x="8" y="16"/>
              </a:cxn>
              <a:cxn ang="0">
                <a:pos x="10" y="15"/>
              </a:cxn>
              <a:cxn ang="0">
                <a:pos x="11" y="15"/>
              </a:cxn>
              <a:cxn ang="0">
                <a:pos x="11" y="14"/>
              </a:cxn>
              <a:cxn ang="0">
                <a:pos x="12" y="14"/>
              </a:cxn>
              <a:cxn ang="0">
                <a:pos x="13" y="14"/>
              </a:cxn>
              <a:cxn ang="0">
                <a:pos x="14" y="13"/>
              </a:cxn>
              <a:cxn ang="0">
                <a:pos x="16" y="12"/>
              </a:cxn>
              <a:cxn ang="0">
                <a:pos x="16" y="12"/>
              </a:cxn>
              <a:cxn ang="0">
                <a:pos x="17" y="11"/>
              </a:cxn>
              <a:cxn ang="0">
                <a:pos x="18" y="10"/>
              </a:cxn>
              <a:cxn ang="0">
                <a:pos x="19" y="10"/>
              </a:cxn>
              <a:cxn ang="0">
                <a:pos x="20" y="9"/>
              </a:cxn>
              <a:cxn ang="0">
                <a:pos x="21" y="9"/>
              </a:cxn>
              <a:cxn ang="0">
                <a:pos x="22" y="9"/>
              </a:cxn>
              <a:cxn ang="0">
                <a:pos x="23" y="9"/>
              </a:cxn>
              <a:cxn ang="0">
                <a:pos x="24" y="8"/>
              </a:cxn>
              <a:cxn ang="0">
                <a:pos x="25" y="8"/>
              </a:cxn>
              <a:cxn ang="0">
                <a:pos x="26" y="7"/>
              </a:cxn>
              <a:cxn ang="0">
                <a:pos x="27" y="7"/>
              </a:cxn>
              <a:cxn ang="0">
                <a:pos x="28" y="6"/>
              </a:cxn>
              <a:cxn ang="0">
                <a:pos x="29" y="6"/>
              </a:cxn>
              <a:cxn ang="0">
                <a:pos x="30" y="5"/>
              </a:cxn>
              <a:cxn ang="0">
                <a:pos x="31" y="5"/>
              </a:cxn>
              <a:cxn ang="0">
                <a:pos x="31" y="5"/>
              </a:cxn>
              <a:cxn ang="0">
                <a:pos x="33" y="4"/>
              </a:cxn>
              <a:cxn ang="0">
                <a:pos x="34" y="4"/>
              </a:cxn>
              <a:cxn ang="0">
                <a:pos x="35" y="4"/>
              </a:cxn>
              <a:cxn ang="0">
                <a:pos x="36" y="4"/>
              </a:cxn>
              <a:cxn ang="0">
                <a:pos x="37" y="4"/>
              </a:cxn>
              <a:cxn ang="0">
                <a:pos x="37" y="3"/>
              </a:cxn>
              <a:cxn ang="0">
                <a:pos x="39" y="3"/>
              </a:cxn>
              <a:cxn ang="0">
                <a:pos x="40" y="3"/>
              </a:cxn>
              <a:cxn ang="0">
                <a:pos x="41" y="2"/>
              </a:cxn>
              <a:cxn ang="0">
                <a:pos x="42" y="2"/>
              </a:cxn>
              <a:cxn ang="0">
                <a:pos x="42" y="2"/>
              </a:cxn>
              <a:cxn ang="0">
                <a:pos x="43" y="1"/>
              </a:cxn>
              <a:cxn ang="0">
                <a:pos x="45" y="1"/>
              </a:cxn>
              <a:cxn ang="0">
                <a:pos x="46" y="1"/>
              </a:cxn>
              <a:cxn ang="0">
                <a:pos x="47" y="1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" y="22"/>
                </a:lnTo>
                <a:lnTo>
                  <a:pt x="1" y="21"/>
                </a:lnTo>
                <a:lnTo>
                  <a:pt x="2" y="20"/>
                </a:lnTo>
                <a:lnTo>
                  <a:pt x="4" y="19"/>
                </a:lnTo>
                <a:lnTo>
                  <a:pt x="5" y="19"/>
                </a:lnTo>
                <a:lnTo>
                  <a:pt x="6" y="19"/>
                </a:lnTo>
                <a:lnTo>
                  <a:pt x="6" y="18"/>
                </a:lnTo>
                <a:lnTo>
                  <a:pt x="7" y="17"/>
                </a:lnTo>
                <a:lnTo>
                  <a:pt x="8" y="16"/>
                </a:lnTo>
                <a:lnTo>
                  <a:pt x="10" y="15"/>
                </a:lnTo>
                <a:lnTo>
                  <a:pt x="11" y="15"/>
                </a:lnTo>
                <a:lnTo>
                  <a:pt x="11" y="14"/>
                </a:lnTo>
                <a:lnTo>
                  <a:pt x="12" y="14"/>
                </a:lnTo>
                <a:lnTo>
                  <a:pt x="13" y="14"/>
                </a:lnTo>
                <a:lnTo>
                  <a:pt x="14" y="13"/>
                </a:lnTo>
                <a:lnTo>
                  <a:pt x="16" y="12"/>
                </a:lnTo>
                <a:lnTo>
                  <a:pt x="16" y="12"/>
                </a:lnTo>
                <a:lnTo>
                  <a:pt x="17" y="11"/>
                </a:lnTo>
                <a:lnTo>
                  <a:pt x="18" y="10"/>
                </a:lnTo>
                <a:lnTo>
                  <a:pt x="19" y="10"/>
                </a:lnTo>
                <a:lnTo>
                  <a:pt x="20" y="9"/>
                </a:lnTo>
                <a:lnTo>
                  <a:pt x="21" y="9"/>
                </a:lnTo>
                <a:lnTo>
                  <a:pt x="22" y="9"/>
                </a:lnTo>
                <a:lnTo>
                  <a:pt x="23" y="9"/>
                </a:lnTo>
                <a:lnTo>
                  <a:pt x="24" y="8"/>
                </a:lnTo>
                <a:lnTo>
                  <a:pt x="25" y="8"/>
                </a:lnTo>
                <a:lnTo>
                  <a:pt x="26" y="7"/>
                </a:lnTo>
                <a:lnTo>
                  <a:pt x="27" y="7"/>
                </a:lnTo>
                <a:lnTo>
                  <a:pt x="28" y="6"/>
                </a:lnTo>
                <a:lnTo>
                  <a:pt x="29" y="6"/>
                </a:lnTo>
                <a:lnTo>
                  <a:pt x="30" y="5"/>
                </a:lnTo>
                <a:lnTo>
                  <a:pt x="31" y="5"/>
                </a:lnTo>
                <a:lnTo>
                  <a:pt x="31" y="5"/>
                </a:lnTo>
                <a:lnTo>
                  <a:pt x="33" y="4"/>
                </a:lnTo>
                <a:lnTo>
                  <a:pt x="34" y="4"/>
                </a:lnTo>
                <a:lnTo>
                  <a:pt x="35" y="4"/>
                </a:lnTo>
                <a:lnTo>
                  <a:pt x="36" y="4"/>
                </a:lnTo>
                <a:lnTo>
                  <a:pt x="37" y="4"/>
                </a:lnTo>
                <a:lnTo>
                  <a:pt x="37" y="3"/>
                </a:lnTo>
                <a:lnTo>
                  <a:pt x="39" y="3"/>
                </a:lnTo>
                <a:lnTo>
                  <a:pt x="40" y="3"/>
                </a:lnTo>
                <a:lnTo>
                  <a:pt x="41" y="2"/>
                </a:lnTo>
                <a:lnTo>
                  <a:pt x="42" y="2"/>
                </a:lnTo>
                <a:lnTo>
                  <a:pt x="42" y="2"/>
                </a:lnTo>
                <a:lnTo>
                  <a:pt x="43" y="1"/>
                </a:lnTo>
                <a:lnTo>
                  <a:pt x="45" y="1"/>
                </a:lnTo>
                <a:lnTo>
                  <a:pt x="46" y="1"/>
                </a:lnTo>
                <a:lnTo>
                  <a:pt x="47" y="1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07" name="Freeform 295"/>
          <p:cNvSpPr>
            <a:spLocks/>
          </p:cNvSpPr>
          <p:nvPr/>
        </p:nvSpPr>
        <p:spPr bwMode="auto">
          <a:xfrm>
            <a:off x="7781925" y="2947988"/>
            <a:ext cx="85725" cy="79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" y="5"/>
              </a:cxn>
              <a:cxn ang="0">
                <a:pos x="3" y="4"/>
              </a:cxn>
              <a:cxn ang="0">
                <a:pos x="3" y="4"/>
              </a:cxn>
              <a:cxn ang="0">
                <a:pos x="4" y="4"/>
              </a:cxn>
              <a:cxn ang="0">
                <a:pos x="5" y="4"/>
              </a:cxn>
              <a:cxn ang="0">
                <a:pos x="6" y="4"/>
              </a:cxn>
              <a:cxn ang="0">
                <a:pos x="8" y="4"/>
              </a:cxn>
              <a:cxn ang="0">
                <a:pos x="8" y="4"/>
              </a:cxn>
              <a:cxn ang="0">
                <a:pos x="9" y="4"/>
              </a:cxn>
              <a:cxn ang="0">
                <a:pos x="10" y="4"/>
              </a:cxn>
              <a:cxn ang="0">
                <a:pos x="11" y="3"/>
              </a:cxn>
              <a:cxn ang="0">
                <a:pos x="12" y="3"/>
              </a:cxn>
              <a:cxn ang="0">
                <a:pos x="13" y="3"/>
              </a:cxn>
              <a:cxn ang="0">
                <a:pos x="14" y="3"/>
              </a:cxn>
              <a:cxn ang="0">
                <a:pos x="15" y="3"/>
              </a:cxn>
              <a:cxn ang="0">
                <a:pos x="16" y="3"/>
              </a:cxn>
              <a:cxn ang="0">
                <a:pos x="17" y="2"/>
              </a:cxn>
              <a:cxn ang="0">
                <a:pos x="18" y="2"/>
              </a:cxn>
              <a:cxn ang="0">
                <a:pos x="18" y="2"/>
              </a:cxn>
              <a:cxn ang="0">
                <a:pos x="20" y="2"/>
              </a:cxn>
              <a:cxn ang="0">
                <a:pos x="21" y="2"/>
              </a:cxn>
              <a:cxn ang="0">
                <a:pos x="22" y="2"/>
              </a:cxn>
              <a:cxn ang="0">
                <a:pos x="23" y="2"/>
              </a:cxn>
              <a:cxn ang="0">
                <a:pos x="24" y="2"/>
              </a:cxn>
              <a:cxn ang="0">
                <a:pos x="24" y="1"/>
              </a:cxn>
              <a:cxn ang="0">
                <a:pos x="26" y="1"/>
              </a:cxn>
              <a:cxn ang="0">
                <a:pos x="27" y="1"/>
              </a:cxn>
              <a:cxn ang="0">
                <a:pos x="28" y="1"/>
              </a:cxn>
              <a:cxn ang="0">
                <a:pos x="29" y="1"/>
              </a:cxn>
              <a:cxn ang="0">
                <a:pos x="29" y="1"/>
              </a:cxn>
              <a:cxn ang="0">
                <a:pos x="30" y="1"/>
              </a:cxn>
              <a:cxn ang="0">
                <a:pos x="32" y="1"/>
              </a:cxn>
              <a:cxn ang="0">
                <a:pos x="33" y="1"/>
              </a:cxn>
              <a:cxn ang="0">
                <a:pos x="34" y="1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8" y="0"/>
              </a:cxn>
              <a:cxn ang="0">
                <a:pos x="39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2" y="0"/>
              </a:cxn>
              <a:cxn ang="0">
                <a:pos x="44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  <a:cxn ang="0">
                <a:pos x="50" y="0"/>
              </a:cxn>
            </a:cxnLst>
            <a:rect l="0" t="0" r="r" b="b"/>
            <a:pathLst>
              <a:path w="50" h="5">
                <a:moveTo>
                  <a:pt x="0" y="5"/>
                </a:move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5" y="4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9" y="4"/>
                </a:lnTo>
                <a:lnTo>
                  <a:pt x="10" y="4"/>
                </a:lnTo>
                <a:lnTo>
                  <a:pt x="11" y="3"/>
                </a:lnTo>
                <a:lnTo>
                  <a:pt x="12" y="3"/>
                </a:lnTo>
                <a:lnTo>
                  <a:pt x="13" y="3"/>
                </a:lnTo>
                <a:lnTo>
                  <a:pt x="14" y="3"/>
                </a:lnTo>
                <a:lnTo>
                  <a:pt x="15" y="3"/>
                </a:lnTo>
                <a:lnTo>
                  <a:pt x="16" y="3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20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4" y="2"/>
                </a:lnTo>
                <a:lnTo>
                  <a:pt x="24" y="1"/>
                </a:lnTo>
                <a:lnTo>
                  <a:pt x="26" y="1"/>
                </a:lnTo>
                <a:lnTo>
                  <a:pt x="27" y="1"/>
                </a:lnTo>
                <a:lnTo>
                  <a:pt x="28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2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08" name="Freeform 296"/>
          <p:cNvSpPr>
            <a:spLocks/>
          </p:cNvSpPr>
          <p:nvPr/>
        </p:nvSpPr>
        <p:spPr bwMode="auto">
          <a:xfrm>
            <a:off x="7867650" y="2946400"/>
            <a:ext cx="87313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9" y="0"/>
              </a:cxn>
              <a:cxn ang="0">
                <a:pos x="11" y="0"/>
              </a:cxn>
              <a:cxn ang="0">
                <a:pos x="12" y="0"/>
              </a:cxn>
              <a:cxn ang="0">
                <a:pos x="13" y="0"/>
              </a:cxn>
              <a:cxn ang="0">
                <a:pos x="14" y="0"/>
              </a:cxn>
              <a:cxn ang="0">
                <a:pos x="15" y="0"/>
              </a:cxn>
              <a:cxn ang="0">
                <a:pos x="15" y="0"/>
              </a:cxn>
              <a:cxn ang="0">
                <a:pos x="17" y="0"/>
              </a:cxn>
              <a:cxn ang="0">
                <a:pos x="18" y="0"/>
              </a:cxn>
              <a:cxn ang="0">
                <a:pos x="19" y="0"/>
              </a:cxn>
              <a:cxn ang="0">
                <a:pos x="20" y="0"/>
              </a:cxn>
              <a:cxn ang="0">
                <a:pos x="20" y="0"/>
              </a:cxn>
              <a:cxn ang="0">
                <a:pos x="21" y="0"/>
              </a:cxn>
              <a:cxn ang="0">
                <a:pos x="22" y="0"/>
              </a:cxn>
              <a:cxn ang="0">
                <a:pos x="24" y="0"/>
              </a:cxn>
              <a:cxn ang="0">
                <a:pos x="25" y="0"/>
              </a:cxn>
              <a:cxn ang="0">
                <a:pos x="25" y="0"/>
              </a:cxn>
              <a:cxn ang="0">
                <a:pos x="26" y="0"/>
              </a:cxn>
              <a:cxn ang="0">
                <a:pos x="27" y="0"/>
              </a:cxn>
              <a:cxn ang="0">
                <a:pos x="28" y="0"/>
              </a:cxn>
              <a:cxn ang="0">
                <a:pos x="30" y="0"/>
              </a:cxn>
              <a:cxn ang="0">
                <a:pos x="30" y="0"/>
              </a:cxn>
              <a:cxn ang="0">
                <a:pos x="31" y="0"/>
              </a:cxn>
              <a:cxn ang="0">
                <a:pos x="32" y="0"/>
              </a:cxn>
              <a:cxn ang="0">
                <a:pos x="33" y="0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7" y="0"/>
              </a:cxn>
              <a:cxn ang="0">
                <a:pos x="38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2" y="0"/>
              </a:cxn>
              <a:cxn ang="0">
                <a:pos x="43" y="0"/>
              </a:cxn>
              <a:cxn ang="0">
                <a:pos x="44" y="0"/>
              </a:cxn>
              <a:cxn ang="0">
                <a:pos x="45" y="0"/>
              </a:cxn>
              <a:cxn ang="0">
                <a:pos x="45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  <a:cxn ang="0">
                <a:pos x="50" y="0"/>
              </a:cxn>
            </a:cxnLst>
            <a:rect l="0" t="0" r="r" b="b"/>
            <a:pathLst>
              <a:path w="50" h="1">
                <a:moveTo>
                  <a:pt x="0" y="1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8" y="0"/>
                </a:lnTo>
                <a:lnTo>
                  <a:pt x="30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7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09" name="Freeform 297"/>
          <p:cNvSpPr>
            <a:spLocks/>
          </p:cNvSpPr>
          <p:nvPr/>
        </p:nvSpPr>
        <p:spPr bwMode="auto">
          <a:xfrm>
            <a:off x="7954963" y="2946400"/>
            <a:ext cx="8413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1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6" y="0"/>
              </a:cxn>
              <a:cxn ang="0">
                <a:pos x="7" y="0"/>
              </a:cxn>
              <a:cxn ang="0">
                <a:pos x="9" y="0"/>
              </a:cxn>
              <a:cxn ang="0">
                <a:pos x="10" y="0"/>
              </a:cxn>
              <a:cxn ang="0">
                <a:pos x="11" y="0"/>
              </a:cxn>
              <a:cxn ang="0">
                <a:pos x="11" y="0"/>
              </a:cxn>
              <a:cxn ang="0">
                <a:pos x="12" y="0"/>
              </a:cxn>
              <a:cxn ang="0">
                <a:pos x="13" y="0"/>
              </a:cxn>
              <a:cxn ang="0">
                <a:pos x="15" y="0"/>
              </a:cxn>
              <a:cxn ang="0">
                <a:pos x="16" y="0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1" y="0"/>
              </a:cxn>
              <a:cxn ang="0">
                <a:pos x="22" y="0"/>
              </a:cxn>
              <a:cxn ang="0">
                <a:pos x="23" y="0"/>
              </a:cxn>
              <a:cxn ang="0">
                <a:pos x="24" y="0"/>
              </a:cxn>
              <a:cxn ang="0">
                <a:pos x="25" y="0"/>
              </a:cxn>
              <a:cxn ang="0">
                <a:pos x="26" y="0"/>
              </a:cxn>
              <a:cxn ang="0">
                <a:pos x="27" y="0"/>
              </a:cxn>
              <a:cxn ang="0">
                <a:pos x="28" y="0"/>
              </a:cxn>
              <a:cxn ang="0">
                <a:pos x="29" y="0"/>
              </a:cxn>
              <a:cxn ang="0">
                <a:pos x="30" y="0"/>
              </a:cxn>
              <a:cxn ang="0">
                <a:pos x="31" y="0"/>
              </a:cxn>
              <a:cxn ang="0">
                <a:pos x="32" y="0"/>
              </a:cxn>
              <a:cxn ang="0">
                <a:pos x="33" y="0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6" y="0"/>
              </a:cxn>
              <a:cxn ang="0">
                <a:pos x="38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2" y="0"/>
              </a:cxn>
              <a:cxn ang="0">
                <a:pos x="42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7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</a:cxnLst>
            <a:rect l="0" t="0" r="r" b="b"/>
            <a:pathLst>
              <a:path w="49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10" name="Line 298"/>
          <p:cNvSpPr>
            <a:spLocks noChangeShapeType="1"/>
          </p:cNvSpPr>
          <p:nvPr/>
        </p:nvSpPr>
        <p:spPr bwMode="auto">
          <a:xfrm>
            <a:off x="7231063" y="3609975"/>
            <a:ext cx="214312" cy="1588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11" name="Line 299"/>
          <p:cNvSpPr>
            <a:spLocks noChangeShapeType="1"/>
          </p:cNvSpPr>
          <p:nvPr/>
        </p:nvSpPr>
        <p:spPr bwMode="auto">
          <a:xfrm>
            <a:off x="7194550" y="3455988"/>
            <a:ext cx="287338" cy="1587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12" name="Line 300"/>
          <p:cNvSpPr>
            <a:spLocks noChangeShapeType="1"/>
          </p:cNvSpPr>
          <p:nvPr/>
        </p:nvSpPr>
        <p:spPr bwMode="auto">
          <a:xfrm>
            <a:off x="7158038" y="3322638"/>
            <a:ext cx="358775" cy="1587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13" name="Line 301"/>
          <p:cNvSpPr>
            <a:spLocks noChangeShapeType="1"/>
          </p:cNvSpPr>
          <p:nvPr/>
        </p:nvSpPr>
        <p:spPr bwMode="auto">
          <a:xfrm>
            <a:off x="7121525" y="3228975"/>
            <a:ext cx="431800" cy="1588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14" name="Line 302"/>
          <p:cNvSpPr>
            <a:spLocks noChangeShapeType="1"/>
          </p:cNvSpPr>
          <p:nvPr/>
        </p:nvSpPr>
        <p:spPr bwMode="auto">
          <a:xfrm>
            <a:off x="6989763" y="3001963"/>
            <a:ext cx="712787" cy="1587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15" name="Line 303"/>
          <p:cNvSpPr>
            <a:spLocks noChangeShapeType="1"/>
          </p:cNvSpPr>
          <p:nvPr/>
        </p:nvSpPr>
        <p:spPr bwMode="auto">
          <a:xfrm>
            <a:off x="7054850" y="3068638"/>
            <a:ext cx="576263" cy="1587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16" name="Line 304"/>
          <p:cNvSpPr>
            <a:spLocks noChangeShapeType="1"/>
          </p:cNvSpPr>
          <p:nvPr/>
        </p:nvSpPr>
        <p:spPr bwMode="auto">
          <a:xfrm>
            <a:off x="7086600" y="3140075"/>
            <a:ext cx="503238" cy="1588"/>
          </a:xfrm>
          <a:prstGeom prst="line">
            <a:avLst/>
          </a:prstGeom>
          <a:noFill/>
          <a:ln w="17463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2844" name="Group 305"/>
          <p:cNvGrpSpPr>
            <a:grpSpLocks/>
          </p:cNvGrpSpPr>
          <p:nvPr/>
        </p:nvGrpSpPr>
        <p:grpSpPr bwMode="auto">
          <a:xfrm>
            <a:off x="7894638" y="1816100"/>
            <a:ext cx="1366837" cy="863600"/>
            <a:chOff x="4724" y="1538"/>
            <a:chExt cx="795" cy="544"/>
          </a:xfrm>
        </p:grpSpPr>
        <p:sp>
          <p:nvSpPr>
            <p:cNvPr id="13618" name="Freeform 306"/>
            <p:cNvSpPr>
              <a:spLocks/>
            </p:cNvSpPr>
            <p:nvPr/>
          </p:nvSpPr>
          <p:spPr bwMode="auto">
            <a:xfrm>
              <a:off x="4724" y="1538"/>
              <a:ext cx="5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2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1" y="0"/>
                </a:cxn>
              </a:cxnLst>
              <a:rect l="0" t="0" r="r" b="b"/>
              <a:pathLst>
                <a:path w="5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19" name="Freeform 307"/>
            <p:cNvSpPr>
              <a:spLocks/>
            </p:cNvSpPr>
            <p:nvPr/>
          </p:nvSpPr>
          <p:spPr bwMode="auto">
            <a:xfrm>
              <a:off x="4775" y="1538"/>
              <a:ext cx="49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6" y="1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4" y="3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7" y="3"/>
                </a:cxn>
                <a:cxn ang="0">
                  <a:pos x="48" y="3"/>
                </a:cxn>
                <a:cxn ang="0">
                  <a:pos x="49" y="3"/>
                </a:cxn>
              </a:cxnLst>
              <a:rect l="0" t="0" r="r" b="b"/>
              <a:pathLst>
                <a:path w="49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9" y="3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20" name="Freeform 308"/>
            <p:cNvSpPr>
              <a:spLocks/>
            </p:cNvSpPr>
            <p:nvPr/>
          </p:nvSpPr>
          <p:spPr bwMode="auto">
            <a:xfrm>
              <a:off x="4824" y="1541"/>
              <a:ext cx="5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7" y="1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3" y="2"/>
                </a:cxn>
                <a:cxn ang="0">
                  <a:pos x="23" y="3"/>
                </a:cxn>
                <a:cxn ang="0">
                  <a:pos x="24" y="3"/>
                </a:cxn>
                <a:cxn ang="0">
                  <a:pos x="25" y="3"/>
                </a:cxn>
                <a:cxn ang="0">
                  <a:pos x="27" y="3"/>
                </a:cxn>
                <a:cxn ang="0">
                  <a:pos x="28" y="3"/>
                </a:cxn>
                <a:cxn ang="0">
                  <a:pos x="28" y="4"/>
                </a:cxn>
                <a:cxn ang="0">
                  <a:pos x="29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3" y="4"/>
                </a:cxn>
                <a:cxn ang="0">
                  <a:pos x="33" y="5"/>
                </a:cxn>
                <a:cxn ang="0">
                  <a:pos x="34" y="5"/>
                </a:cxn>
                <a:cxn ang="0">
                  <a:pos x="35" y="5"/>
                </a:cxn>
                <a:cxn ang="0">
                  <a:pos x="36" y="5"/>
                </a:cxn>
                <a:cxn ang="0">
                  <a:pos x="37" y="6"/>
                </a:cxn>
                <a:cxn ang="0">
                  <a:pos x="38" y="6"/>
                </a:cxn>
                <a:cxn ang="0">
                  <a:pos x="39" y="6"/>
                </a:cxn>
                <a:cxn ang="0">
                  <a:pos x="40" y="6"/>
                </a:cxn>
                <a:cxn ang="0">
                  <a:pos x="41" y="6"/>
                </a:cxn>
                <a:cxn ang="0">
                  <a:pos x="42" y="6"/>
                </a:cxn>
                <a:cxn ang="0">
                  <a:pos x="43" y="7"/>
                </a:cxn>
                <a:cxn ang="0">
                  <a:pos x="44" y="7"/>
                </a:cxn>
                <a:cxn ang="0">
                  <a:pos x="45" y="7"/>
                </a:cxn>
                <a:cxn ang="0">
                  <a:pos x="46" y="8"/>
                </a:cxn>
                <a:cxn ang="0">
                  <a:pos x="47" y="8"/>
                </a:cxn>
                <a:cxn ang="0">
                  <a:pos x="48" y="8"/>
                </a:cxn>
                <a:cxn ang="0">
                  <a:pos x="48" y="9"/>
                </a:cxn>
                <a:cxn ang="0">
                  <a:pos x="50" y="9"/>
                </a:cxn>
              </a:cxnLst>
              <a:rect l="0" t="0" r="r" b="b"/>
              <a:pathLst>
                <a:path w="50" h="9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50" y="9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21" name="Freeform 309"/>
            <p:cNvSpPr>
              <a:spLocks/>
            </p:cNvSpPr>
            <p:nvPr/>
          </p:nvSpPr>
          <p:spPr bwMode="auto">
            <a:xfrm>
              <a:off x="4874" y="1550"/>
              <a:ext cx="50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3" y="6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7" y="8"/>
                </a:cxn>
                <a:cxn ang="0">
                  <a:pos x="19" y="9"/>
                </a:cxn>
                <a:cxn ang="0">
                  <a:pos x="19" y="10"/>
                </a:cxn>
                <a:cxn ang="0">
                  <a:pos x="20" y="11"/>
                </a:cxn>
                <a:cxn ang="0">
                  <a:pos x="21" y="11"/>
                </a:cxn>
                <a:cxn ang="0">
                  <a:pos x="22" y="12"/>
                </a:cxn>
                <a:cxn ang="0">
                  <a:pos x="23" y="12"/>
                </a:cxn>
                <a:cxn ang="0">
                  <a:pos x="24" y="13"/>
                </a:cxn>
                <a:cxn ang="0">
                  <a:pos x="25" y="14"/>
                </a:cxn>
                <a:cxn ang="0">
                  <a:pos x="26" y="15"/>
                </a:cxn>
                <a:cxn ang="0">
                  <a:pos x="27" y="16"/>
                </a:cxn>
                <a:cxn ang="0">
                  <a:pos x="28" y="16"/>
                </a:cxn>
                <a:cxn ang="0">
                  <a:pos x="29" y="17"/>
                </a:cxn>
                <a:cxn ang="0">
                  <a:pos x="30" y="17"/>
                </a:cxn>
                <a:cxn ang="0">
                  <a:pos x="31" y="18"/>
                </a:cxn>
                <a:cxn ang="0">
                  <a:pos x="32" y="19"/>
                </a:cxn>
                <a:cxn ang="0">
                  <a:pos x="33" y="20"/>
                </a:cxn>
                <a:cxn ang="0">
                  <a:pos x="34" y="21"/>
                </a:cxn>
                <a:cxn ang="0">
                  <a:pos x="35" y="22"/>
                </a:cxn>
                <a:cxn ang="0">
                  <a:pos x="36" y="23"/>
                </a:cxn>
                <a:cxn ang="0">
                  <a:pos x="37" y="24"/>
                </a:cxn>
                <a:cxn ang="0">
                  <a:pos x="38" y="25"/>
                </a:cxn>
                <a:cxn ang="0">
                  <a:pos x="39" y="26"/>
                </a:cxn>
                <a:cxn ang="0">
                  <a:pos x="39" y="27"/>
                </a:cxn>
                <a:cxn ang="0">
                  <a:pos x="41" y="28"/>
                </a:cxn>
                <a:cxn ang="0">
                  <a:pos x="42" y="29"/>
                </a:cxn>
                <a:cxn ang="0">
                  <a:pos x="43" y="30"/>
                </a:cxn>
                <a:cxn ang="0">
                  <a:pos x="44" y="31"/>
                </a:cxn>
                <a:cxn ang="0">
                  <a:pos x="45" y="32"/>
                </a:cxn>
                <a:cxn ang="0">
                  <a:pos x="45" y="33"/>
                </a:cxn>
                <a:cxn ang="0">
                  <a:pos x="46" y="35"/>
                </a:cxn>
                <a:cxn ang="0">
                  <a:pos x="48" y="36"/>
                </a:cxn>
                <a:cxn ang="0">
                  <a:pos x="49" y="37"/>
                </a:cxn>
                <a:cxn ang="0">
                  <a:pos x="50" y="38"/>
                </a:cxn>
              </a:cxnLst>
              <a:rect l="0" t="0" r="r" b="b"/>
              <a:pathLst>
                <a:path w="50" h="38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1" y="18"/>
                  </a:lnTo>
                  <a:lnTo>
                    <a:pt x="32" y="19"/>
                  </a:lnTo>
                  <a:lnTo>
                    <a:pt x="33" y="20"/>
                  </a:lnTo>
                  <a:lnTo>
                    <a:pt x="34" y="21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4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3" y="30"/>
                  </a:lnTo>
                  <a:lnTo>
                    <a:pt x="44" y="31"/>
                  </a:lnTo>
                  <a:lnTo>
                    <a:pt x="45" y="32"/>
                  </a:lnTo>
                  <a:lnTo>
                    <a:pt x="45" y="33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9" y="37"/>
                  </a:lnTo>
                  <a:lnTo>
                    <a:pt x="50" y="38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22" name="Freeform 310"/>
            <p:cNvSpPr>
              <a:spLocks/>
            </p:cNvSpPr>
            <p:nvPr/>
          </p:nvSpPr>
          <p:spPr bwMode="auto">
            <a:xfrm>
              <a:off x="4924" y="1588"/>
              <a:ext cx="49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0" y="15"/>
                </a:cxn>
                <a:cxn ang="0">
                  <a:pos x="11" y="16"/>
                </a:cxn>
                <a:cxn ang="0">
                  <a:pos x="12" y="18"/>
                </a:cxn>
                <a:cxn ang="0">
                  <a:pos x="13" y="20"/>
                </a:cxn>
                <a:cxn ang="0">
                  <a:pos x="14" y="21"/>
                </a:cxn>
                <a:cxn ang="0">
                  <a:pos x="15" y="23"/>
                </a:cxn>
                <a:cxn ang="0">
                  <a:pos x="16" y="25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9" y="30"/>
                </a:cxn>
                <a:cxn ang="0">
                  <a:pos x="20" y="31"/>
                </a:cxn>
                <a:cxn ang="0">
                  <a:pos x="21" y="33"/>
                </a:cxn>
                <a:cxn ang="0">
                  <a:pos x="22" y="35"/>
                </a:cxn>
                <a:cxn ang="0">
                  <a:pos x="23" y="37"/>
                </a:cxn>
                <a:cxn ang="0">
                  <a:pos x="24" y="39"/>
                </a:cxn>
                <a:cxn ang="0">
                  <a:pos x="25" y="41"/>
                </a:cxn>
                <a:cxn ang="0">
                  <a:pos x="25" y="43"/>
                </a:cxn>
                <a:cxn ang="0">
                  <a:pos x="27" y="45"/>
                </a:cxn>
                <a:cxn ang="0">
                  <a:pos x="28" y="46"/>
                </a:cxn>
                <a:cxn ang="0">
                  <a:pos x="29" y="49"/>
                </a:cxn>
                <a:cxn ang="0">
                  <a:pos x="30" y="51"/>
                </a:cxn>
                <a:cxn ang="0">
                  <a:pos x="31" y="53"/>
                </a:cxn>
                <a:cxn ang="0">
                  <a:pos x="31" y="55"/>
                </a:cxn>
                <a:cxn ang="0">
                  <a:pos x="33" y="57"/>
                </a:cxn>
                <a:cxn ang="0">
                  <a:pos x="34" y="60"/>
                </a:cxn>
                <a:cxn ang="0">
                  <a:pos x="35" y="61"/>
                </a:cxn>
                <a:cxn ang="0">
                  <a:pos x="36" y="64"/>
                </a:cxn>
                <a:cxn ang="0">
                  <a:pos x="36" y="66"/>
                </a:cxn>
                <a:cxn ang="0">
                  <a:pos x="37" y="68"/>
                </a:cxn>
                <a:cxn ang="0">
                  <a:pos x="39" y="71"/>
                </a:cxn>
                <a:cxn ang="0">
                  <a:pos x="40" y="73"/>
                </a:cxn>
                <a:cxn ang="0">
                  <a:pos x="41" y="76"/>
                </a:cxn>
                <a:cxn ang="0">
                  <a:pos x="41" y="78"/>
                </a:cxn>
                <a:cxn ang="0">
                  <a:pos x="42" y="81"/>
                </a:cxn>
                <a:cxn ang="0">
                  <a:pos x="43" y="83"/>
                </a:cxn>
                <a:cxn ang="0">
                  <a:pos x="45" y="86"/>
                </a:cxn>
                <a:cxn ang="0">
                  <a:pos x="46" y="88"/>
                </a:cxn>
                <a:cxn ang="0">
                  <a:pos x="46" y="91"/>
                </a:cxn>
                <a:cxn ang="0">
                  <a:pos x="47" y="93"/>
                </a:cxn>
                <a:cxn ang="0">
                  <a:pos x="48" y="96"/>
                </a:cxn>
                <a:cxn ang="0">
                  <a:pos x="49" y="99"/>
                </a:cxn>
              </a:cxnLst>
              <a:rect l="0" t="0" r="r" b="b"/>
              <a:pathLst>
                <a:path w="49" h="99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3" y="20"/>
                  </a:lnTo>
                  <a:lnTo>
                    <a:pt x="14" y="21"/>
                  </a:lnTo>
                  <a:lnTo>
                    <a:pt x="15" y="23"/>
                  </a:lnTo>
                  <a:lnTo>
                    <a:pt x="16" y="25"/>
                  </a:lnTo>
                  <a:lnTo>
                    <a:pt x="17" y="26"/>
                  </a:lnTo>
                  <a:lnTo>
                    <a:pt x="18" y="28"/>
                  </a:lnTo>
                  <a:lnTo>
                    <a:pt x="19" y="30"/>
                  </a:lnTo>
                  <a:lnTo>
                    <a:pt x="20" y="31"/>
                  </a:lnTo>
                  <a:lnTo>
                    <a:pt x="21" y="33"/>
                  </a:lnTo>
                  <a:lnTo>
                    <a:pt x="22" y="35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7" y="45"/>
                  </a:lnTo>
                  <a:lnTo>
                    <a:pt x="28" y="46"/>
                  </a:lnTo>
                  <a:lnTo>
                    <a:pt x="29" y="49"/>
                  </a:lnTo>
                  <a:lnTo>
                    <a:pt x="30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3" y="57"/>
                  </a:lnTo>
                  <a:lnTo>
                    <a:pt x="34" y="60"/>
                  </a:lnTo>
                  <a:lnTo>
                    <a:pt x="35" y="61"/>
                  </a:lnTo>
                  <a:lnTo>
                    <a:pt x="36" y="64"/>
                  </a:lnTo>
                  <a:lnTo>
                    <a:pt x="36" y="66"/>
                  </a:lnTo>
                  <a:lnTo>
                    <a:pt x="37" y="68"/>
                  </a:lnTo>
                  <a:lnTo>
                    <a:pt x="39" y="71"/>
                  </a:lnTo>
                  <a:lnTo>
                    <a:pt x="40" y="73"/>
                  </a:lnTo>
                  <a:lnTo>
                    <a:pt x="41" y="76"/>
                  </a:lnTo>
                  <a:lnTo>
                    <a:pt x="41" y="78"/>
                  </a:lnTo>
                  <a:lnTo>
                    <a:pt x="42" y="81"/>
                  </a:lnTo>
                  <a:lnTo>
                    <a:pt x="43" y="83"/>
                  </a:lnTo>
                  <a:lnTo>
                    <a:pt x="45" y="86"/>
                  </a:lnTo>
                  <a:lnTo>
                    <a:pt x="46" y="88"/>
                  </a:lnTo>
                  <a:lnTo>
                    <a:pt x="46" y="91"/>
                  </a:lnTo>
                  <a:lnTo>
                    <a:pt x="47" y="93"/>
                  </a:lnTo>
                  <a:lnTo>
                    <a:pt x="48" y="96"/>
                  </a:lnTo>
                  <a:lnTo>
                    <a:pt x="49" y="99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23" name="Freeform 311"/>
            <p:cNvSpPr>
              <a:spLocks/>
            </p:cNvSpPr>
            <p:nvPr/>
          </p:nvSpPr>
          <p:spPr bwMode="auto">
            <a:xfrm>
              <a:off x="4973" y="1687"/>
              <a:ext cx="50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3" y="8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7"/>
                </a:cxn>
                <a:cxn ang="0">
                  <a:pos x="7" y="19"/>
                </a:cxn>
                <a:cxn ang="0">
                  <a:pos x="8" y="23"/>
                </a:cxn>
                <a:cxn ang="0">
                  <a:pos x="9" y="25"/>
                </a:cxn>
                <a:cxn ang="0">
                  <a:pos x="10" y="29"/>
                </a:cxn>
                <a:cxn ang="0">
                  <a:pos x="11" y="31"/>
                </a:cxn>
                <a:cxn ang="0">
                  <a:pos x="12" y="34"/>
                </a:cxn>
                <a:cxn ang="0">
                  <a:pos x="12" y="38"/>
                </a:cxn>
                <a:cxn ang="0">
                  <a:pos x="14" y="40"/>
                </a:cxn>
                <a:cxn ang="0">
                  <a:pos x="15" y="44"/>
                </a:cxn>
                <a:cxn ang="0">
                  <a:pos x="16" y="47"/>
                </a:cxn>
                <a:cxn ang="0">
                  <a:pos x="17" y="50"/>
                </a:cxn>
                <a:cxn ang="0">
                  <a:pos x="17" y="53"/>
                </a:cxn>
                <a:cxn ang="0">
                  <a:pos x="18" y="56"/>
                </a:cxn>
                <a:cxn ang="0">
                  <a:pos x="20" y="60"/>
                </a:cxn>
                <a:cxn ang="0">
                  <a:pos x="21" y="63"/>
                </a:cxn>
                <a:cxn ang="0">
                  <a:pos x="22" y="66"/>
                </a:cxn>
                <a:cxn ang="0">
                  <a:pos x="23" y="70"/>
                </a:cxn>
                <a:cxn ang="0">
                  <a:pos x="23" y="73"/>
                </a:cxn>
                <a:cxn ang="0">
                  <a:pos x="24" y="76"/>
                </a:cxn>
                <a:cxn ang="0">
                  <a:pos x="26" y="80"/>
                </a:cxn>
                <a:cxn ang="0">
                  <a:pos x="27" y="83"/>
                </a:cxn>
                <a:cxn ang="0">
                  <a:pos x="28" y="86"/>
                </a:cxn>
                <a:cxn ang="0">
                  <a:pos x="28" y="90"/>
                </a:cxn>
                <a:cxn ang="0">
                  <a:pos x="29" y="93"/>
                </a:cxn>
                <a:cxn ang="0">
                  <a:pos x="30" y="97"/>
                </a:cxn>
                <a:cxn ang="0">
                  <a:pos x="32" y="101"/>
                </a:cxn>
                <a:cxn ang="0">
                  <a:pos x="33" y="104"/>
                </a:cxn>
                <a:cxn ang="0">
                  <a:pos x="33" y="107"/>
                </a:cxn>
                <a:cxn ang="0">
                  <a:pos x="34" y="111"/>
                </a:cxn>
                <a:cxn ang="0">
                  <a:pos x="35" y="115"/>
                </a:cxn>
                <a:cxn ang="0">
                  <a:pos x="36" y="118"/>
                </a:cxn>
                <a:cxn ang="0">
                  <a:pos x="38" y="121"/>
                </a:cxn>
                <a:cxn ang="0">
                  <a:pos x="38" y="126"/>
                </a:cxn>
                <a:cxn ang="0">
                  <a:pos x="39" y="129"/>
                </a:cxn>
                <a:cxn ang="0">
                  <a:pos x="40" y="132"/>
                </a:cxn>
                <a:cxn ang="0">
                  <a:pos x="41" y="137"/>
                </a:cxn>
                <a:cxn ang="0">
                  <a:pos x="42" y="140"/>
                </a:cxn>
                <a:cxn ang="0">
                  <a:pos x="43" y="144"/>
                </a:cxn>
                <a:cxn ang="0">
                  <a:pos x="44" y="147"/>
                </a:cxn>
                <a:cxn ang="0">
                  <a:pos x="45" y="151"/>
                </a:cxn>
                <a:cxn ang="0">
                  <a:pos x="46" y="155"/>
                </a:cxn>
                <a:cxn ang="0">
                  <a:pos x="47" y="158"/>
                </a:cxn>
                <a:cxn ang="0">
                  <a:pos x="48" y="162"/>
                </a:cxn>
                <a:cxn ang="0">
                  <a:pos x="49" y="166"/>
                </a:cxn>
                <a:cxn ang="0">
                  <a:pos x="50" y="170"/>
                </a:cxn>
              </a:cxnLst>
              <a:rect l="0" t="0" r="r" b="b"/>
              <a:pathLst>
                <a:path w="50" h="170">
                  <a:moveTo>
                    <a:pt x="0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0" y="29"/>
                  </a:lnTo>
                  <a:lnTo>
                    <a:pt x="11" y="31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5" y="44"/>
                  </a:lnTo>
                  <a:lnTo>
                    <a:pt x="16" y="47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18" y="56"/>
                  </a:lnTo>
                  <a:lnTo>
                    <a:pt x="20" y="60"/>
                  </a:lnTo>
                  <a:lnTo>
                    <a:pt x="21" y="63"/>
                  </a:lnTo>
                  <a:lnTo>
                    <a:pt x="22" y="66"/>
                  </a:lnTo>
                  <a:lnTo>
                    <a:pt x="23" y="70"/>
                  </a:lnTo>
                  <a:lnTo>
                    <a:pt x="23" y="73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7" y="83"/>
                  </a:lnTo>
                  <a:lnTo>
                    <a:pt x="28" y="86"/>
                  </a:lnTo>
                  <a:lnTo>
                    <a:pt x="28" y="90"/>
                  </a:lnTo>
                  <a:lnTo>
                    <a:pt x="29" y="93"/>
                  </a:lnTo>
                  <a:lnTo>
                    <a:pt x="30" y="97"/>
                  </a:lnTo>
                  <a:lnTo>
                    <a:pt x="32" y="101"/>
                  </a:lnTo>
                  <a:lnTo>
                    <a:pt x="33" y="104"/>
                  </a:lnTo>
                  <a:lnTo>
                    <a:pt x="33" y="107"/>
                  </a:lnTo>
                  <a:lnTo>
                    <a:pt x="34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38" y="126"/>
                  </a:lnTo>
                  <a:lnTo>
                    <a:pt x="39" y="129"/>
                  </a:lnTo>
                  <a:lnTo>
                    <a:pt x="40" y="132"/>
                  </a:lnTo>
                  <a:lnTo>
                    <a:pt x="41" y="137"/>
                  </a:lnTo>
                  <a:lnTo>
                    <a:pt x="42" y="140"/>
                  </a:lnTo>
                  <a:lnTo>
                    <a:pt x="43" y="144"/>
                  </a:lnTo>
                  <a:lnTo>
                    <a:pt x="44" y="147"/>
                  </a:lnTo>
                  <a:lnTo>
                    <a:pt x="45" y="151"/>
                  </a:lnTo>
                  <a:lnTo>
                    <a:pt x="46" y="155"/>
                  </a:lnTo>
                  <a:lnTo>
                    <a:pt x="47" y="158"/>
                  </a:lnTo>
                  <a:lnTo>
                    <a:pt x="48" y="162"/>
                  </a:lnTo>
                  <a:lnTo>
                    <a:pt x="49" y="166"/>
                  </a:lnTo>
                  <a:lnTo>
                    <a:pt x="50" y="170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24" name="Freeform 312"/>
            <p:cNvSpPr>
              <a:spLocks/>
            </p:cNvSpPr>
            <p:nvPr/>
          </p:nvSpPr>
          <p:spPr bwMode="auto">
            <a:xfrm>
              <a:off x="5023" y="1857"/>
              <a:ext cx="50" cy="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2" y="8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5" y="18"/>
                </a:cxn>
                <a:cxn ang="0">
                  <a:pos x="6" y="22"/>
                </a:cxn>
                <a:cxn ang="0">
                  <a:pos x="7" y="26"/>
                </a:cxn>
                <a:cxn ang="0">
                  <a:pos x="8" y="29"/>
                </a:cxn>
                <a:cxn ang="0">
                  <a:pos x="9" y="33"/>
                </a:cxn>
                <a:cxn ang="0">
                  <a:pos x="9" y="37"/>
                </a:cxn>
                <a:cxn ang="0">
                  <a:pos x="11" y="40"/>
                </a:cxn>
                <a:cxn ang="0">
                  <a:pos x="12" y="44"/>
                </a:cxn>
                <a:cxn ang="0">
                  <a:pos x="13" y="48"/>
                </a:cxn>
                <a:cxn ang="0">
                  <a:pos x="14" y="52"/>
                </a:cxn>
                <a:cxn ang="0">
                  <a:pos x="14" y="55"/>
                </a:cxn>
                <a:cxn ang="0">
                  <a:pos x="15" y="59"/>
                </a:cxn>
                <a:cxn ang="0">
                  <a:pos x="17" y="63"/>
                </a:cxn>
                <a:cxn ang="0">
                  <a:pos x="18" y="66"/>
                </a:cxn>
                <a:cxn ang="0">
                  <a:pos x="19" y="69"/>
                </a:cxn>
                <a:cxn ang="0">
                  <a:pos x="19" y="74"/>
                </a:cxn>
                <a:cxn ang="0">
                  <a:pos x="20" y="77"/>
                </a:cxn>
                <a:cxn ang="0">
                  <a:pos x="21" y="80"/>
                </a:cxn>
                <a:cxn ang="0">
                  <a:pos x="22" y="84"/>
                </a:cxn>
                <a:cxn ang="0">
                  <a:pos x="24" y="88"/>
                </a:cxn>
                <a:cxn ang="0">
                  <a:pos x="24" y="91"/>
                </a:cxn>
                <a:cxn ang="0">
                  <a:pos x="25" y="95"/>
                </a:cxn>
                <a:cxn ang="0">
                  <a:pos x="26" y="98"/>
                </a:cxn>
                <a:cxn ang="0">
                  <a:pos x="27" y="101"/>
                </a:cxn>
                <a:cxn ang="0">
                  <a:pos x="28" y="105"/>
                </a:cxn>
                <a:cxn ang="0">
                  <a:pos x="29" y="108"/>
                </a:cxn>
                <a:cxn ang="0">
                  <a:pos x="30" y="111"/>
                </a:cxn>
                <a:cxn ang="0">
                  <a:pos x="31" y="115"/>
                </a:cxn>
                <a:cxn ang="0">
                  <a:pos x="32" y="118"/>
                </a:cxn>
                <a:cxn ang="0">
                  <a:pos x="33" y="121"/>
                </a:cxn>
                <a:cxn ang="0">
                  <a:pos x="34" y="125"/>
                </a:cxn>
                <a:cxn ang="0">
                  <a:pos x="35" y="127"/>
                </a:cxn>
                <a:cxn ang="0">
                  <a:pos x="36" y="131"/>
                </a:cxn>
                <a:cxn ang="0">
                  <a:pos x="37" y="134"/>
                </a:cxn>
                <a:cxn ang="0">
                  <a:pos x="38" y="137"/>
                </a:cxn>
                <a:cxn ang="0">
                  <a:pos x="39" y="140"/>
                </a:cxn>
                <a:cxn ang="0">
                  <a:pos x="39" y="143"/>
                </a:cxn>
                <a:cxn ang="0">
                  <a:pos x="41" y="146"/>
                </a:cxn>
                <a:cxn ang="0">
                  <a:pos x="42" y="149"/>
                </a:cxn>
                <a:cxn ang="0">
                  <a:pos x="43" y="151"/>
                </a:cxn>
                <a:cxn ang="0">
                  <a:pos x="44" y="155"/>
                </a:cxn>
                <a:cxn ang="0">
                  <a:pos x="44" y="157"/>
                </a:cxn>
                <a:cxn ang="0">
                  <a:pos x="45" y="160"/>
                </a:cxn>
                <a:cxn ang="0">
                  <a:pos x="47" y="163"/>
                </a:cxn>
                <a:cxn ang="0">
                  <a:pos x="48" y="166"/>
                </a:cxn>
                <a:cxn ang="0">
                  <a:pos x="49" y="168"/>
                </a:cxn>
                <a:cxn ang="0">
                  <a:pos x="50" y="171"/>
                </a:cxn>
              </a:cxnLst>
              <a:rect l="0" t="0" r="r" b="b"/>
              <a:pathLst>
                <a:path w="50" h="171">
                  <a:moveTo>
                    <a:pt x="0" y="0"/>
                  </a:moveTo>
                  <a:lnTo>
                    <a:pt x="1" y="3"/>
                  </a:lnTo>
                  <a:lnTo>
                    <a:pt x="2" y="8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7" y="26"/>
                  </a:lnTo>
                  <a:lnTo>
                    <a:pt x="8" y="29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11" y="40"/>
                  </a:lnTo>
                  <a:lnTo>
                    <a:pt x="12" y="44"/>
                  </a:lnTo>
                  <a:lnTo>
                    <a:pt x="13" y="48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8" y="66"/>
                  </a:lnTo>
                  <a:lnTo>
                    <a:pt x="19" y="69"/>
                  </a:lnTo>
                  <a:lnTo>
                    <a:pt x="19" y="74"/>
                  </a:lnTo>
                  <a:lnTo>
                    <a:pt x="20" y="77"/>
                  </a:lnTo>
                  <a:lnTo>
                    <a:pt x="21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4" y="91"/>
                  </a:lnTo>
                  <a:lnTo>
                    <a:pt x="25" y="95"/>
                  </a:lnTo>
                  <a:lnTo>
                    <a:pt x="26" y="98"/>
                  </a:lnTo>
                  <a:lnTo>
                    <a:pt x="27" y="101"/>
                  </a:lnTo>
                  <a:lnTo>
                    <a:pt x="28" y="105"/>
                  </a:lnTo>
                  <a:lnTo>
                    <a:pt x="29" y="108"/>
                  </a:lnTo>
                  <a:lnTo>
                    <a:pt x="30" y="111"/>
                  </a:lnTo>
                  <a:lnTo>
                    <a:pt x="31" y="115"/>
                  </a:lnTo>
                  <a:lnTo>
                    <a:pt x="32" y="118"/>
                  </a:lnTo>
                  <a:lnTo>
                    <a:pt x="33" y="121"/>
                  </a:lnTo>
                  <a:lnTo>
                    <a:pt x="34" y="125"/>
                  </a:lnTo>
                  <a:lnTo>
                    <a:pt x="35" y="127"/>
                  </a:lnTo>
                  <a:lnTo>
                    <a:pt x="36" y="131"/>
                  </a:lnTo>
                  <a:lnTo>
                    <a:pt x="37" y="134"/>
                  </a:lnTo>
                  <a:lnTo>
                    <a:pt x="38" y="137"/>
                  </a:lnTo>
                  <a:lnTo>
                    <a:pt x="39" y="140"/>
                  </a:lnTo>
                  <a:lnTo>
                    <a:pt x="39" y="143"/>
                  </a:lnTo>
                  <a:lnTo>
                    <a:pt x="41" y="146"/>
                  </a:lnTo>
                  <a:lnTo>
                    <a:pt x="42" y="149"/>
                  </a:lnTo>
                  <a:lnTo>
                    <a:pt x="43" y="151"/>
                  </a:lnTo>
                  <a:lnTo>
                    <a:pt x="44" y="155"/>
                  </a:lnTo>
                  <a:lnTo>
                    <a:pt x="44" y="157"/>
                  </a:lnTo>
                  <a:lnTo>
                    <a:pt x="45" y="160"/>
                  </a:lnTo>
                  <a:lnTo>
                    <a:pt x="47" y="163"/>
                  </a:lnTo>
                  <a:lnTo>
                    <a:pt x="48" y="166"/>
                  </a:lnTo>
                  <a:lnTo>
                    <a:pt x="49" y="168"/>
                  </a:lnTo>
                  <a:lnTo>
                    <a:pt x="50" y="171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25" name="Freeform 313"/>
            <p:cNvSpPr>
              <a:spLocks/>
            </p:cNvSpPr>
            <p:nvPr/>
          </p:nvSpPr>
          <p:spPr bwMode="auto">
            <a:xfrm>
              <a:off x="5073" y="2028"/>
              <a:ext cx="49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3" y="7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6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0" y="22"/>
                </a:cxn>
                <a:cxn ang="0">
                  <a:pos x="10" y="25"/>
                </a:cxn>
                <a:cxn ang="0">
                  <a:pos x="11" y="27"/>
                </a:cxn>
                <a:cxn ang="0">
                  <a:pos x="12" y="28"/>
                </a:cxn>
                <a:cxn ang="0">
                  <a:pos x="13" y="30"/>
                </a:cxn>
                <a:cxn ang="0">
                  <a:pos x="15" y="32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17" y="37"/>
                </a:cxn>
                <a:cxn ang="0">
                  <a:pos x="18" y="38"/>
                </a:cxn>
                <a:cxn ang="0">
                  <a:pos x="19" y="40"/>
                </a:cxn>
                <a:cxn ang="0">
                  <a:pos x="20" y="42"/>
                </a:cxn>
                <a:cxn ang="0">
                  <a:pos x="21" y="42"/>
                </a:cxn>
                <a:cxn ang="0">
                  <a:pos x="22" y="44"/>
                </a:cxn>
                <a:cxn ang="0">
                  <a:pos x="23" y="45"/>
                </a:cxn>
                <a:cxn ang="0">
                  <a:pos x="24" y="46"/>
                </a:cxn>
                <a:cxn ang="0">
                  <a:pos x="25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28" y="50"/>
                </a:cxn>
                <a:cxn ang="0">
                  <a:pos x="29" y="51"/>
                </a:cxn>
                <a:cxn ang="0">
                  <a:pos x="30" y="52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3" y="53"/>
                </a:cxn>
                <a:cxn ang="0">
                  <a:pos x="34" y="53"/>
                </a:cxn>
                <a:cxn ang="0">
                  <a:pos x="35" y="54"/>
                </a:cxn>
                <a:cxn ang="0">
                  <a:pos x="36" y="54"/>
                </a:cxn>
                <a:cxn ang="0">
                  <a:pos x="36" y="54"/>
                </a:cxn>
                <a:cxn ang="0">
                  <a:pos x="38" y="54"/>
                </a:cxn>
                <a:cxn ang="0">
                  <a:pos x="39" y="54"/>
                </a:cxn>
                <a:cxn ang="0">
                  <a:pos x="40" y="54"/>
                </a:cxn>
                <a:cxn ang="0">
                  <a:pos x="41" y="54"/>
                </a:cxn>
                <a:cxn ang="0">
                  <a:pos x="41" y="54"/>
                </a:cxn>
                <a:cxn ang="0">
                  <a:pos x="42" y="54"/>
                </a:cxn>
                <a:cxn ang="0">
                  <a:pos x="44" y="54"/>
                </a:cxn>
                <a:cxn ang="0">
                  <a:pos x="45" y="53"/>
                </a:cxn>
                <a:cxn ang="0">
                  <a:pos x="46" y="53"/>
                </a:cxn>
                <a:cxn ang="0">
                  <a:pos x="46" y="52"/>
                </a:cxn>
                <a:cxn ang="0">
                  <a:pos x="47" y="52"/>
                </a:cxn>
                <a:cxn ang="0">
                  <a:pos x="48" y="52"/>
                </a:cxn>
                <a:cxn ang="0">
                  <a:pos x="49" y="51"/>
                </a:cxn>
              </a:cxnLst>
              <a:rect l="0" t="0" r="r" b="b"/>
              <a:pathLst>
                <a:path w="49" h="54">
                  <a:moveTo>
                    <a:pt x="0" y="0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2" y="28"/>
                  </a:lnTo>
                  <a:lnTo>
                    <a:pt x="13" y="30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8" y="38"/>
                  </a:lnTo>
                  <a:lnTo>
                    <a:pt x="19" y="40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2" y="44"/>
                  </a:lnTo>
                  <a:lnTo>
                    <a:pt x="23" y="45"/>
                  </a:lnTo>
                  <a:lnTo>
                    <a:pt x="24" y="46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7" y="49"/>
                  </a:lnTo>
                  <a:lnTo>
                    <a:pt x="28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5" y="53"/>
                  </a:lnTo>
                  <a:lnTo>
                    <a:pt x="46" y="53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2"/>
                  </a:lnTo>
                  <a:lnTo>
                    <a:pt x="49" y="51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26" name="Freeform 314"/>
            <p:cNvSpPr>
              <a:spLocks/>
            </p:cNvSpPr>
            <p:nvPr/>
          </p:nvSpPr>
          <p:spPr bwMode="auto">
            <a:xfrm>
              <a:off x="5122" y="1965"/>
              <a:ext cx="50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2" y="112"/>
                </a:cxn>
                <a:cxn ang="0">
                  <a:pos x="2" y="111"/>
                </a:cxn>
                <a:cxn ang="0">
                  <a:pos x="3" y="110"/>
                </a:cxn>
                <a:cxn ang="0">
                  <a:pos x="4" y="110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7" y="106"/>
                </a:cxn>
                <a:cxn ang="0">
                  <a:pos x="8" y="105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2" y="100"/>
                </a:cxn>
                <a:cxn ang="0">
                  <a:pos x="13" y="98"/>
                </a:cxn>
                <a:cxn ang="0">
                  <a:pos x="14" y="96"/>
                </a:cxn>
                <a:cxn ang="0">
                  <a:pos x="15" y="95"/>
                </a:cxn>
                <a:cxn ang="0">
                  <a:pos x="16" y="93"/>
                </a:cxn>
                <a:cxn ang="0">
                  <a:pos x="17" y="91"/>
                </a:cxn>
                <a:cxn ang="0">
                  <a:pos x="17" y="90"/>
                </a:cxn>
                <a:cxn ang="0">
                  <a:pos x="19" y="88"/>
                </a:cxn>
                <a:cxn ang="0">
                  <a:pos x="20" y="85"/>
                </a:cxn>
                <a:cxn ang="0">
                  <a:pos x="21" y="84"/>
                </a:cxn>
                <a:cxn ang="0">
                  <a:pos x="22" y="81"/>
                </a:cxn>
                <a:cxn ang="0">
                  <a:pos x="22" y="79"/>
                </a:cxn>
                <a:cxn ang="0">
                  <a:pos x="23" y="77"/>
                </a:cxn>
                <a:cxn ang="0">
                  <a:pos x="25" y="74"/>
                </a:cxn>
                <a:cxn ang="0">
                  <a:pos x="26" y="73"/>
                </a:cxn>
                <a:cxn ang="0">
                  <a:pos x="27" y="70"/>
                </a:cxn>
                <a:cxn ang="0">
                  <a:pos x="28" y="68"/>
                </a:cxn>
                <a:cxn ang="0">
                  <a:pos x="28" y="65"/>
                </a:cxn>
                <a:cxn ang="0">
                  <a:pos x="29" y="63"/>
                </a:cxn>
                <a:cxn ang="0">
                  <a:pos x="31" y="60"/>
                </a:cxn>
                <a:cxn ang="0">
                  <a:pos x="32" y="58"/>
                </a:cxn>
                <a:cxn ang="0">
                  <a:pos x="33" y="55"/>
                </a:cxn>
                <a:cxn ang="0">
                  <a:pos x="33" y="52"/>
                </a:cxn>
                <a:cxn ang="0">
                  <a:pos x="34" y="49"/>
                </a:cxn>
                <a:cxn ang="0">
                  <a:pos x="35" y="47"/>
                </a:cxn>
                <a:cxn ang="0">
                  <a:pos x="37" y="43"/>
                </a:cxn>
                <a:cxn ang="0">
                  <a:pos x="38" y="41"/>
                </a:cxn>
                <a:cxn ang="0">
                  <a:pos x="38" y="38"/>
                </a:cxn>
                <a:cxn ang="0">
                  <a:pos x="39" y="35"/>
                </a:cxn>
                <a:cxn ang="0">
                  <a:pos x="40" y="32"/>
                </a:cxn>
                <a:cxn ang="0">
                  <a:pos x="41" y="29"/>
                </a:cxn>
                <a:cxn ang="0">
                  <a:pos x="42" y="26"/>
                </a:cxn>
                <a:cxn ang="0">
                  <a:pos x="43" y="23"/>
                </a:cxn>
                <a:cxn ang="0">
                  <a:pos x="44" y="19"/>
                </a:cxn>
                <a:cxn ang="0">
                  <a:pos x="45" y="16"/>
                </a:cxn>
                <a:cxn ang="0">
                  <a:pos x="46" y="13"/>
                </a:cxn>
                <a:cxn ang="0">
                  <a:pos x="47" y="10"/>
                </a:cxn>
                <a:cxn ang="0">
                  <a:pos x="48" y="7"/>
                </a:cxn>
                <a:cxn ang="0">
                  <a:pos x="49" y="3"/>
                </a:cxn>
                <a:cxn ang="0">
                  <a:pos x="50" y="0"/>
                </a:cxn>
              </a:cxnLst>
              <a:rect l="0" t="0" r="r" b="b"/>
              <a:pathLst>
                <a:path w="50" h="113">
                  <a:moveTo>
                    <a:pt x="0" y="113"/>
                  </a:moveTo>
                  <a:lnTo>
                    <a:pt x="2" y="112"/>
                  </a:lnTo>
                  <a:lnTo>
                    <a:pt x="2" y="111"/>
                  </a:lnTo>
                  <a:lnTo>
                    <a:pt x="3" y="110"/>
                  </a:lnTo>
                  <a:lnTo>
                    <a:pt x="4" y="110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7" y="106"/>
                  </a:lnTo>
                  <a:lnTo>
                    <a:pt x="8" y="105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2" y="100"/>
                  </a:lnTo>
                  <a:lnTo>
                    <a:pt x="13" y="98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6" y="93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9" y="88"/>
                  </a:lnTo>
                  <a:lnTo>
                    <a:pt x="20" y="85"/>
                  </a:lnTo>
                  <a:lnTo>
                    <a:pt x="21" y="84"/>
                  </a:lnTo>
                  <a:lnTo>
                    <a:pt x="22" y="81"/>
                  </a:lnTo>
                  <a:lnTo>
                    <a:pt x="22" y="79"/>
                  </a:lnTo>
                  <a:lnTo>
                    <a:pt x="23" y="77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7" y="70"/>
                  </a:lnTo>
                  <a:lnTo>
                    <a:pt x="28" y="68"/>
                  </a:lnTo>
                  <a:lnTo>
                    <a:pt x="28" y="65"/>
                  </a:lnTo>
                  <a:lnTo>
                    <a:pt x="29" y="63"/>
                  </a:lnTo>
                  <a:lnTo>
                    <a:pt x="31" y="60"/>
                  </a:lnTo>
                  <a:lnTo>
                    <a:pt x="32" y="58"/>
                  </a:lnTo>
                  <a:lnTo>
                    <a:pt x="33" y="55"/>
                  </a:lnTo>
                  <a:lnTo>
                    <a:pt x="33" y="52"/>
                  </a:lnTo>
                  <a:lnTo>
                    <a:pt x="34" y="49"/>
                  </a:lnTo>
                  <a:lnTo>
                    <a:pt x="35" y="47"/>
                  </a:lnTo>
                  <a:lnTo>
                    <a:pt x="37" y="43"/>
                  </a:lnTo>
                  <a:lnTo>
                    <a:pt x="38" y="41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40" y="32"/>
                  </a:lnTo>
                  <a:lnTo>
                    <a:pt x="41" y="29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4" y="19"/>
                  </a:lnTo>
                  <a:lnTo>
                    <a:pt x="45" y="16"/>
                  </a:lnTo>
                  <a:lnTo>
                    <a:pt x="46" y="13"/>
                  </a:lnTo>
                  <a:lnTo>
                    <a:pt x="47" y="10"/>
                  </a:lnTo>
                  <a:lnTo>
                    <a:pt x="48" y="7"/>
                  </a:lnTo>
                  <a:lnTo>
                    <a:pt x="49" y="3"/>
                  </a:lnTo>
                  <a:lnTo>
                    <a:pt x="50" y="0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27" name="Freeform 315"/>
            <p:cNvSpPr>
              <a:spLocks/>
            </p:cNvSpPr>
            <p:nvPr/>
          </p:nvSpPr>
          <p:spPr bwMode="auto">
            <a:xfrm>
              <a:off x="5172" y="1780"/>
              <a:ext cx="49" cy="18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1" y="182"/>
                </a:cxn>
                <a:cxn ang="0">
                  <a:pos x="2" y="178"/>
                </a:cxn>
                <a:cxn ang="0">
                  <a:pos x="3" y="175"/>
                </a:cxn>
                <a:cxn ang="0">
                  <a:pos x="3" y="172"/>
                </a:cxn>
                <a:cxn ang="0">
                  <a:pos x="5" y="167"/>
                </a:cxn>
                <a:cxn ang="0">
                  <a:pos x="6" y="164"/>
                </a:cxn>
                <a:cxn ang="0">
                  <a:pos x="7" y="161"/>
                </a:cxn>
                <a:cxn ang="0">
                  <a:pos x="8" y="157"/>
                </a:cxn>
                <a:cxn ang="0">
                  <a:pos x="8" y="154"/>
                </a:cxn>
                <a:cxn ang="0">
                  <a:pos x="9" y="150"/>
                </a:cxn>
                <a:cxn ang="0">
                  <a:pos x="11" y="146"/>
                </a:cxn>
                <a:cxn ang="0">
                  <a:pos x="12" y="143"/>
                </a:cxn>
                <a:cxn ang="0">
                  <a:pos x="13" y="139"/>
                </a:cxn>
                <a:cxn ang="0">
                  <a:pos x="14" y="136"/>
                </a:cxn>
                <a:cxn ang="0">
                  <a:pos x="14" y="132"/>
                </a:cxn>
                <a:cxn ang="0">
                  <a:pos x="15" y="128"/>
                </a:cxn>
                <a:cxn ang="0">
                  <a:pos x="17" y="125"/>
                </a:cxn>
                <a:cxn ang="0">
                  <a:pos x="18" y="121"/>
                </a:cxn>
                <a:cxn ang="0">
                  <a:pos x="19" y="117"/>
                </a:cxn>
                <a:cxn ang="0">
                  <a:pos x="19" y="114"/>
                </a:cxn>
                <a:cxn ang="0">
                  <a:pos x="20" y="110"/>
                </a:cxn>
                <a:cxn ang="0">
                  <a:pos x="21" y="106"/>
                </a:cxn>
                <a:cxn ang="0">
                  <a:pos x="23" y="102"/>
                </a:cxn>
                <a:cxn ang="0">
                  <a:pos x="24" y="99"/>
                </a:cxn>
                <a:cxn ang="0">
                  <a:pos x="24" y="95"/>
                </a:cxn>
                <a:cxn ang="0">
                  <a:pos x="25" y="91"/>
                </a:cxn>
                <a:cxn ang="0">
                  <a:pos x="26" y="87"/>
                </a:cxn>
                <a:cxn ang="0">
                  <a:pos x="27" y="84"/>
                </a:cxn>
                <a:cxn ang="0">
                  <a:pos x="29" y="80"/>
                </a:cxn>
                <a:cxn ang="0">
                  <a:pos x="29" y="76"/>
                </a:cxn>
                <a:cxn ang="0">
                  <a:pos x="30" y="73"/>
                </a:cxn>
                <a:cxn ang="0">
                  <a:pos x="31" y="69"/>
                </a:cxn>
                <a:cxn ang="0">
                  <a:pos x="32" y="65"/>
                </a:cxn>
                <a:cxn ang="0">
                  <a:pos x="33" y="61"/>
                </a:cxn>
                <a:cxn ang="0">
                  <a:pos x="34" y="58"/>
                </a:cxn>
                <a:cxn ang="0">
                  <a:pos x="35" y="54"/>
                </a:cxn>
                <a:cxn ang="0">
                  <a:pos x="36" y="50"/>
                </a:cxn>
                <a:cxn ang="0">
                  <a:pos x="37" y="47"/>
                </a:cxn>
                <a:cxn ang="0">
                  <a:pos x="38" y="43"/>
                </a:cxn>
                <a:cxn ang="0">
                  <a:pos x="39" y="39"/>
                </a:cxn>
                <a:cxn ang="0">
                  <a:pos x="40" y="36"/>
                </a:cxn>
                <a:cxn ang="0">
                  <a:pos x="41" y="32"/>
                </a:cxn>
                <a:cxn ang="0">
                  <a:pos x="42" y="28"/>
                </a:cxn>
                <a:cxn ang="0">
                  <a:pos x="43" y="25"/>
                </a:cxn>
                <a:cxn ang="0">
                  <a:pos x="44" y="21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7" y="11"/>
                </a:cxn>
                <a:cxn ang="0">
                  <a:pos x="48" y="7"/>
                </a:cxn>
                <a:cxn ang="0">
                  <a:pos x="49" y="3"/>
                </a:cxn>
                <a:cxn ang="0">
                  <a:pos x="49" y="0"/>
                </a:cxn>
              </a:cxnLst>
              <a:rect l="0" t="0" r="r" b="b"/>
              <a:pathLst>
                <a:path w="49" h="185">
                  <a:moveTo>
                    <a:pt x="0" y="185"/>
                  </a:moveTo>
                  <a:lnTo>
                    <a:pt x="1" y="182"/>
                  </a:lnTo>
                  <a:lnTo>
                    <a:pt x="2" y="178"/>
                  </a:lnTo>
                  <a:lnTo>
                    <a:pt x="3" y="175"/>
                  </a:lnTo>
                  <a:lnTo>
                    <a:pt x="3" y="172"/>
                  </a:lnTo>
                  <a:lnTo>
                    <a:pt x="5" y="167"/>
                  </a:lnTo>
                  <a:lnTo>
                    <a:pt x="6" y="164"/>
                  </a:lnTo>
                  <a:lnTo>
                    <a:pt x="7" y="161"/>
                  </a:lnTo>
                  <a:lnTo>
                    <a:pt x="8" y="157"/>
                  </a:lnTo>
                  <a:lnTo>
                    <a:pt x="8" y="154"/>
                  </a:lnTo>
                  <a:lnTo>
                    <a:pt x="9" y="150"/>
                  </a:lnTo>
                  <a:lnTo>
                    <a:pt x="11" y="146"/>
                  </a:lnTo>
                  <a:lnTo>
                    <a:pt x="12" y="143"/>
                  </a:lnTo>
                  <a:lnTo>
                    <a:pt x="13" y="139"/>
                  </a:lnTo>
                  <a:lnTo>
                    <a:pt x="14" y="136"/>
                  </a:lnTo>
                  <a:lnTo>
                    <a:pt x="14" y="132"/>
                  </a:lnTo>
                  <a:lnTo>
                    <a:pt x="15" y="128"/>
                  </a:lnTo>
                  <a:lnTo>
                    <a:pt x="17" y="125"/>
                  </a:lnTo>
                  <a:lnTo>
                    <a:pt x="18" y="121"/>
                  </a:lnTo>
                  <a:lnTo>
                    <a:pt x="19" y="117"/>
                  </a:lnTo>
                  <a:lnTo>
                    <a:pt x="19" y="114"/>
                  </a:lnTo>
                  <a:lnTo>
                    <a:pt x="20" y="110"/>
                  </a:lnTo>
                  <a:lnTo>
                    <a:pt x="21" y="106"/>
                  </a:lnTo>
                  <a:lnTo>
                    <a:pt x="23" y="102"/>
                  </a:lnTo>
                  <a:lnTo>
                    <a:pt x="24" y="99"/>
                  </a:lnTo>
                  <a:lnTo>
                    <a:pt x="24" y="95"/>
                  </a:lnTo>
                  <a:lnTo>
                    <a:pt x="25" y="91"/>
                  </a:lnTo>
                  <a:lnTo>
                    <a:pt x="26" y="87"/>
                  </a:lnTo>
                  <a:lnTo>
                    <a:pt x="27" y="84"/>
                  </a:lnTo>
                  <a:lnTo>
                    <a:pt x="29" y="80"/>
                  </a:lnTo>
                  <a:lnTo>
                    <a:pt x="29" y="76"/>
                  </a:lnTo>
                  <a:lnTo>
                    <a:pt x="30" y="73"/>
                  </a:lnTo>
                  <a:lnTo>
                    <a:pt x="31" y="69"/>
                  </a:lnTo>
                  <a:lnTo>
                    <a:pt x="32" y="65"/>
                  </a:lnTo>
                  <a:lnTo>
                    <a:pt x="33" y="61"/>
                  </a:lnTo>
                  <a:lnTo>
                    <a:pt x="34" y="58"/>
                  </a:lnTo>
                  <a:lnTo>
                    <a:pt x="35" y="54"/>
                  </a:lnTo>
                  <a:lnTo>
                    <a:pt x="36" y="50"/>
                  </a:lnTo>
                  <a:lnTo>
                    <a:pt x="37" y="47"/>
                  </a:lnTo>
                  <a:lnTo>
                    <a:pt x="38" y="43"/>
                  </a:lnTo>
                  <a:lnTo>
                    <a:pt x="39" y="39"/>
                  </a:lnTo>
                  <a:lnTo>
                    <a:pt x="40" y="36"/>
                  </a:lnTo>
                  <a:lnTo>
                    <a:pt x="41" y="32"/>
                  </a:lnTo>
                  <a:lnTo>
                    <a:pt x="42" y="28"/>
                  </a:lnTo>
                  <a:lnTo>
                    <a:pt x="43" y="25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7" y="11"/>
                  </a:lnTo>
                  <a:lnTo>
                    <a:pt x="48" y="7"/>
                  </a:lnTo>
                  <a:lnTo>
                    <a:pt x="49" y="3"/>
                  </a:lnTo>
                  <a:lnTo>
                    <a:pt x="49" y="0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28" name="Freeform 316"/>
            <p:cNvSpPr>
              <a:spLocks/>
            </p:cNvSpPr>
            <p:nvPr/>
          </p:nvSpPr>
          <p:spPr bwMode="auto">
            <a:xfrm>
              <a:off x="5221" y="1636"/>
              <a:ext cx="51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" y="141"/>
                </a:cxn>
                <a:cxn ang="0">
                  <a:pos x="3" y="137"/>
                </a:cxn>
                <a:cxn ang="0">
                  <a:pos x="4" y="134"/>
                </a:cxn>
                <a:cxn ang="0">
                  <a:pos x="5" y="131"/>
                </a:cxn>
                <a:cxn ang="0">
                  <a:pos x="6" y="126"/>
                </a:cxn>
                <a:cxn ang="0">
                  <a:pos x="6" y="123"/>
                </a:cxn>
                <a:cxn ang="0">
                  <a:pos x="7" y="120"/>
                </a:cxn>
                <a:cxn ang="0">
                  <a:pos x="9" y="116"/>
                </a:cxn>
                <a:cxn ang="0">
                  <a:pos x="10" y="113"/>
                </a:cxn>
                <a:cxn ang="0">
                  <a:pos x="11" y="111"/>
                </a:cxn>
                <a:cxn ang="0">
                  <a:pos x="11" y="107"/>
                </a:cxn>
                <a:cxn ang="0">
                  <a:pos x="12" y="104"/>
                </a:cxn>
                <a:cxn ang="0">
                  <a:pos x="13" y="100"/>
                </a:cxn>
                <a:cxn ang="0">
                  <a:pos x="15" y="97"/>
                </a:cxn>
                <a:cxn ang="0">
                  <a:pos x="16" y="94"/>
                </a:cxn>
                <a:cxn ang="0">
                  <a:pos x="16" y="91"/>
                </a:cxn>
                <a:cxn ang="0">
                  <a:pos x="17" y="88"/>
                </a:cxn>
                <a:cxn ang="0">
                  <a:pos x="18" y="85"/>
                </a:cxn>
                <a:cxn ang="0">
                  <a:pos x="19" y="82"/>
                </a:cxn>
                <a:cxn ang="0">
                  <a:pos x="20" y="79"/>
                </a:cxn>
                <a:cxn ang="0">
                  <a:pos x="21" y="75"/>
                </a:cxn>
                <a:cxn ang="0">
                  <a:pos x="22" y="73"/>
                </a:cxn>
                <a:cxn ang="0">
                  <a:pos x="23" y="70"/>
                </a:cxn>
                <a:cxn ang="0">
                  <a:pos x="24" y="67"/>
                </a:cxn>
                <a:cxn ang="0">
                  <a:pos x="25" y="64"/>
                </a:cxn>
                <a:cxn ang="0">
                  <a:pos x="26" y="61"/>
                </a:cxn>
                <a:cxn ang="0">
                  <a:pos x="27" y="59"/>
                </a:cxn>
                <a:cxn ang="0">
                  <a:pos x="28" y="55"/>
                </a:cxn>
                <a:cxn ang="0">
                  <a:pos x="29" y="53"/>
                </a:cxn>
                <a:cxn ang="0">
                  <a:pos x="30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33" y="42"/>
                </a:cxn>
                <a:cxn ang="0">
                  <a:pos x="34" y="39"/>
                </a:cxn>
                <a:cxn ang="0">
                  <a:pos x="35" y="37"/>
                </a:cxn>
                <a:cxn ang="0">
                  <a:pos x="36" y="34"/>
                </a:cxn>
                <a:cxn ang="0">
                  <a:pos x="36" y="32"/>
                </a:cxn>
                <a:cxn ang="0">
                  <a:pos x="37" y="29"/>
                </a:cxn>
                <a:cxn ang="0">
                  <a:pos x="39" y="27"/>
                </a:cxn>
                <a:cxn ang="0">
                  <a:pos x="40" y="24"/>
                </a:cxn>
                <a:cxn ang="0">
                  <a:pos x="41" y="23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3" y="15"/>
                </a:cxn>
                <a:cxn ang="0">
                  <a:pos x="45" y="13"/>
                </a:cxn>
                <a:cxn ang="0">
                  <a:pos x="46" y="11"/>
                </a:cxn>
                <a:cxn ang="0">
                  <a:pos x="47" y="8"/>
                </a:cxn>
                <a:cxn ang="0">
                  <a:pos x="47" y="7"/>
                </a:cxn>
                <a:cxn ang="0">
                  <a:pos x="48" y="4"/>
                </a:cxn>
                <a:cxn ang="0">
                  <a:pos x="49" y="3"/>
                </a:cxn>
                <a:cxn ang="0">
                  <a:pos x="51" y="0"/>
                </a:cxn>
              </a:cxnLst>
              <a:rect l="0" t="0" r="r" b="b"/>
              <a:pathLst>
                <a:path w="51" h="144">
                  <a:moveTo>
                    <a:pt x="0" y="144"/>
                  </a:moveTo>
                  <a:lnTo>
                    <a:pt x="1" y="141"/>
                  </a:lnTo>
                  <a:lnTo>
                    <a:pt x="3" y="137"/>
                  </a:lnTo>
                  <a:lnTo>
                    <a:pt x="4" y="134"/>
                  </a:lnTo>
                  <a:lnTo>
                    <a:pt x="5" y="131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7" y="120"/>
                  </a:lnTo>
                  <a:lnTo>
                    <a:pt x="9" y="116"/>
                  </a:lnTo>
                  <a:lnTo>
                    <a:pt x="10" y="113"/>
                  </a:lnTo>
                  <a:lnTo>
                    <a:pt x="11" y="111"/>
                  </a:lnTo>
                  <a:lnTo>
                    <a:pt x="11" y="107"/>
                  </a:lnTo>
                  <a:lnTo>
                    <a:pt x="12" y="104"/>
                  </a:lnTo>
                  <a:lnTo>
                    <a:pt x="13" y="100"/>
                  </a:lnTo>
                  <a:lnTo>
                    <a:pt x="15" y="97"/>
                  </a:lnTo>
                  <a:lnTo>
                    <a:pt x="16" y="94"/>
                  </a:lnTo>
                  <a:lnTo>
                    <a:pt x="16" y="91"/>
                  </a:lnTo>
                  <a:lnTo>
                    <a:pt x="17" y="88"/>
                  </a:lnTo>
                  <a:lnTo>
                    <a:pt x="18" y="85"/>
                  </a:lnTo>
                  <a:lnTo>
                    <a:pt x="19" y="82"/>
                  </a:lnTo>
                  <a:lnTo>
                    <a:pt x="20" y="79"/>
                  </a:lnTo>
                  <a:lnTo>
                    <a:pt x="21" y="75"/>
                  </a:lnTo>
                  <a:lnTo>
                    <a:pt x="22" y="73"/>
                  </a:lnTo>
                  <a:lnTo>
                    <a:pt x="23" y="70"/>
                  </a:lnTo>
                  <a:lnTo>
                    <a:pt x="24" y="67"/>
                  </a:lnTo>
                  <a:lnTo>
                    <a:pt x="25" y="64"/>
                  </a:lnTo>
                  <a:lnTo>
                    <a:pt x="26" y="61"/>
                  </a:lnTo>
                  <a:lnTo>
                    <a:pt x="27" y="59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30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3" y="42"/>
                  </a:lnTo>
                  <a:lnTo>
                    <a:pt x="34" y="39"/>
                  </a:lnTo>
                  <a:lnTo>
                    <a:pt x="35" y="37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7"/>
                  </a:lnTo>
                  <a:lnTo>
                    <a:pt x="40" y="24"/>
                  </a:lnTo>
                  <a:lnTo>
                    <a:pt x="41" y="23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6" y="11"/>
                  </a:lnTo>
                  <a:lnTo>
                    <a:pt x="47" y="8"/>
                  </a:lnTo>
                  <a:lnTo>
                    <a:pt x="47" y="7"/>
                  </a:lnTo>
                  <a:lnTo>
                    <a:pt x="48" y="4"/>
                  </a:lnTo>
                  <a:lnTo>
                    <a:pt x="49" y="3"/>
                  </a:lnTo>
                  <a:lnTo>
                    <a:pt x="51" y="0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29" name="Freeform 317"/>
            <p:cNvSpPr>
              <a:spLocks/>
            </p:cNvSpPr>
            <p:nvPr/>
          </p:nvSpPr>
          <p:spPr bwMode="auto">
            <a:xfrm>
              <a:off x="5272" y="1567"/>
              <a:ext cx="49" cy="69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" y="67"/>
                </a:cxn>
                <a:cxn ang="0">
                  <a:pos x="1" y="65"/>
                </a:cxn>
                <a:cxn ang="0">
                  <a:pos x="2" y="63"/>
                </a:cxn>
                <a:cxn ang="0">
                  <a:pos x="3" y="62"/>
                </a:cxn>
                <a:cxn ang="0">
                  <a:pos x="4" y="59"/>
                </a:cxn>
                <a:cxn ang="0">
                  <a:pos x="6" y="57"/>
                </a:cxn>
                <a:cxn ang="0">
                  <a:pos x="6" y="56"/>
                </a:cxn>
                <a:cxn ang="0">
                  <a:pos x="7" y="54"/>
                </a:cxn>
                <a:cxn ang="0">
                  <a:pos x="8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1" y="47"/>
                </a:cxn>
                <a:cxn ang="0">
                  <a:pos x="12" y="45"/>
                </a:cxn>
                <a:cxn ang="0">
                  <a:pos x="13" y="44"/>
                </a:cxn>
                <a:cxn ang="0">
                  <a:pos x="14" y="42"/>
                </a:cxn>
                <a:cxn ang="0">
                  <a:pos x="15" y="41"/>
                </a:cxn>
                <a:cxn ang="0">
                  <a:pos x="16" y="39"/>
                </a:cxn>
                <a:cxn ang="0">
                  <a:pos x="16" y="37"/>
                </a:cxn>
                <a:cxn ang="0">
                  <a:pos x="18" y="36"/>
                </a:cxn>
                <a:cxn ang="0">
                  <a:pos x="19" y="34"/>
                </a:cxn>
                <a:cxn ang="0">
                  <a:pos x="20" y="33"/>
                </a:cxn>
                <a:cxn ang="0">
                  <a:pos x="21" y="31"/>
                </a:cxn>
                <a:cxn ang="0">
                  <a:pos x="21" y="30"/>
                </a:cxn>
                <a:cxn ang="0">
                  <a:pos x="22" y="29"/>
                </a:cxn>
                <a:cxn ang="0">
                  <a:pos x="24" y="27"/>
                </a:cxn>
                <a:cxn ang="0">
                  <a:pos x="25" y="26"/>
                </a:cxn>
                <a:cxn ang="0">
                  <a:pos x="26" y="25"/>
                </a:cxn>
                <a:cxn ang="0">
                  <a:pos x="26" y="23"/>
                </a:cxn>
                <a:cxn ang="0">
                  <a:pos x="27" y="22"/>
                </a:cxn>
                <a:cxn ang="0">
                  <a:pos x="29" y="21"/>
                </a:cxn>
                <a:cxn ang="0">
                  <a:pos x="30" y="20"/>
                </a:cxn>
                <a:cxn ang="0">
                  <a:pos x="31" y="19"/>
                </a:cxn>
                <a:cxn ang="0">
                  <a:pos x="32" y="17"/>
                </a:cxn>
                <a:cxn ang="0">
                  <a:pos x="32" y="16"/>
                </a:cxn>
                <a:cxn ang="0">
                  <a:pos x="33" y="15"/>
                </a:cxn>
                <a:cxn ang="0">
                  <a:pos x="35" y="14"/>
                </a:cxn>
                <a:cxn ang="0">
                  <a:pos x="36" y="13"/>
                </a:cxn>
                <a:cxn ang="0">
                  <a:pos x="37" y="12"/>
                </a:cxn>
                <a:cxn ang="0">
                  <a:pos x="37" y="11"/>
                </a:cxn>
                <a:cxn ang="0">
                  <a:pos x="38" y="10"/>
                </a:cxn>
                <a:cxn ang="0">
                  <a:pos x="39" y="9"/>
                </a:cxn>
                <a:cxn ang="0">
                  <a:pos x="41" y="8"/>
                </a:cxn>
                <a:cxn ang="0">
                  <a:pos x="42" y="7"/>
                </a:cxn>
                <a:cxn ang="0">
                  <a:pos x="42" y="6"/>
                </a:cxn>
                <a:cxn ang="0">
                  <a:pos x="43" y="5"/>
                </a:cxn>
                <a:cxn ang="0">
                  <a:pos x="44" y="5"/>
                </a:cxn>
                <a:cxn ang="0">
                  <a:pos x="45" y="4"/>
                </a:cxn>
                <a:cxn ang="0">
                  <a:pos x="47" y="3"/>
                </a:cxn>
                <a:cxn ang="0">
                  <a:pos x="47" y="2"/>
                </a:cxn>
                <a:cxn ang="0">
                  <a:pos x="48" y="1"/>
                </a:cxn>
                <a:cxn ang="0">
                  <a:pos x="49" y="0"/>
                </a:cxn>
              </a:cxnLst>
              <a:rect l="0" t="0" r="r" b="b"/>
              <a:pathLst>
                <a:path w="49" h="69">
                  <a:moveTo>
                    <a:pt x="0" y="69"/>
                  </a:moveTo>
                  <a:lnTo>
                    <a:pt x="1" y="67"/>
                  </a:lnTo>
                  <a:lnTo>
                    <a:pt x="1" y="65"/>
                  </a:lnTo>
                  <a:lnTo>
                    <a:pt x="2" y="63"/>
                  </a:lnTo>
                  <a:lnTo>
                    <a:pt x="3" y="62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7" y="54"/>
                  </a:lnTo>
                  <a:lnTo>
                    <a:pt x="8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1" y="47"/>
                  </a:lnTo>
                  <a:lnTo>
                    <a:pt x="12" y="45"/>
                  </a:lnTo>
                  <a:lnTo>
                    <a:pt x="13" y="44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8" y="36"/>
                  </a:lnTo>
                  <a:lnTo>
                    <a:pt x="19" y="34"/>
                  </a:lnTo>
                  <a:lnTo>
                    <a:pt x="20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8" y="10"/>
                  </a:lnTo>
                  <a:lnTo>
                    <a:pt x="39" y="9"/>
                  </a:lnTo>
                  <a:lnTo>
                    <a:pt x="41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5" y="4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8" y="1"/>
                  </a:lnTo>
                  <a:lnTo>
                    <a:pt x="49" y="0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30" name="Freeform 318"/>
            <p:cNvSpPr>
              <a:spLocks/>
            </p:cNvSpPr>
            <p:nvPr/>
          </p:nvSpPr>
          <p:spPr bwMode="auto">
            <a:xfrm>
              <a:off x="5321" y="1545"/>
              <a:ext cx="49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" y="22"/>
                </a:cxn>
                <a:cxn ang="0">
                  <a:pos x="2" y="21"/>
                </a:cxn>
                <a:cxn ang="0">
                  <a:pos x="3" y="20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6" y="18"/>
                </a:cxn>
                <a:cxn ang="0">
                  <a:pos x="7" y="17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10" y="15"/>
                </a:cxn>
                <a:cxn ang="0">
                  <a:pos x="11" y="15"/>
                </a:cxn>
                <a:cxn ang="0">
                  <a:pos x="12" y="14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14" y="12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18" y="11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20" y="9"/>
                </a:cxn>
                <a:cxn ang="0">
                  <a:pos x="22" y="9"/>
                </a:cxn>
                <a:cxn ang="0">
                  <a:pos x="23" y="8"/>
                </a:cxn>
                <a:cxn ang="0">
                  <a:pos x="24" y="8"/>
                </a:cxn>
                <a:cxn ang="0">
                  <a:pos x="24" y="7"/>
                </a:cxn>
                <a:cxn ang="0">
                  <a:pos x="25" y="7"/>
                </a:cxn>
                <a:cxn ang="0">
                  <a:pos x="26" y="7"/>
                </a:cxn>
                <a:cxn ang="0">
                  <a:pos x="28" y="7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30" y="5"/>
                </a:cxn>
                <a:cxn ang="0">
                  <a:pos x="31" y="5"/>
                </a:cxn>
                <a:cxn ang="0">
                  <a:pos x="32" y="5"/>
                </a:cxn>
                <a:cxn ang="0">
                  <a:pos x="34" y="4"/>
                </a:cxn>
                <a:cxn ang="0">
                  <a:pos x="34" y="4"/>
                </a:cxn>
                <a:cxn ang="0">
                  <a:pos x="35" y="3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8" y="2"/>
                </a:cxn>
                <a:cxn ang="0">
                  <a:pos x="39" y="2"/>
                </a:cxn>
                <a:cxn ang="0">
                  <a:pos x="40" y="2"/>
                </a:cxn>
                <a:cxn ang="0">
                  <a:pos x="41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1"/>
                </a:cxn>
                <a:cxn ang="0">
                  <a:pos x="45" y="1"/>
                </a:cxn>
                <a:cxn ang="0">
                  <a:pos x="46" y="1"/>
                </a:cxn>
                <a:cxn ang="0">
                  <a:pos x="47" y="1"/>
                </a:cxn>
                <a:cxn ang="0">
                  <a:pos x="48" y="0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49" h="22">
                  <a:moveTo>
                    <a:pt x="0" y="22"/>
                  </a:moveTo>
                  <a:lnTo>
                    <a:pt x="1" y="22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31" name="Freeform 319"/>
            <p:cNvSpPr>
              <a:spLocks/>
            </p:cNvSpPr>
            <p:nvPr/>
          </p:nvSpPr>
          <p:spPr bwMode="auto">
            <a:xfrm>
              <a:off x="5370" y="1540"/>
              <a:ext cx="5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6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4" y="1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2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1" y="0"/>
                </a:cxn>
              </a:cxnLst>
              <a:rect l="0" t="0" r="r" b="b"/>
              <a:pathLst>
                <a:path w="51" h="5">
                  <a:moveTo>
                    <a:pt x="0" y="5"/>
                  </a:moveTo>
                  <a:lnTo>
                    <a:pt x="2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32" name="Freeform 320"/>
            <p:cNvSpPr>
              <a:spLocks/>
            </p:cNvSpPr>
            <p:nvPr/>
          </p:nvSpPr>
          <p:spPr bwMode="auto">
            <a:xfrm>
              <a:off x="5421" y="1538"/>
              <a:ext cx="49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6" y="1"/>
                </a:cxn>
                <a:cxn ang="0">
                  <a:pos x="26" y="1"/>
                </a:cxn>
                <a:cxn ang="0">
                  <a:pos x="27" y="1"/>
                </a:cxn>
                <a:cxn ang="0">
                  <a:pos x="29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1" y="1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0"/>
                </a:cxn>
              </a:cxnLst>
              <a:rect l="0" t="0" r="r" b="b"/>
              <a:pathLst>
                <a:path w="49" h="2">
                  <a:moveTo>
                    <a:pt x="0" y="2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33" name="Freeform 321"/>
            <p:cNvSpPr>
              <a:spLocks/>
            </p:cNvSpPr>
            <p:nvPr/>
          </p:nvSpPr>
          <p:spPr bwMode="auto">
            <a:xfrm>
              <a:off x="5470" y="1538"/>
              <a:ext cx="4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49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634" name="Line 322"/>
          <p:cNvSpPr>
            <a:spLocks noChangeShapeType="1"/>
          </p:cNvSpPr>
          <p:nvPr/>
        </p:nvSpPr>
        <p:spPr bwMode="auto">
          <a:xfrm>
            <a:off x="8453438" y="2481263"/>
            <a:ext cx="215900" cy="1587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35" name="Line 323"/>
          <p:cNvSpPr>
            <a:spLocks noChangeShapeType="1"/>
          </p:cNvSpPr>
          <p:nvPr/>
        </p:nvSpPr>
        <p:spPr bwMode="auto">
          <a:xfrm>
            <a:off x="8416925" y="2327275"/>
            <a:ext cx="288925" cy="158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36" name="Line 324"/>
          <p:cNvSpPr>
            <a:spLocks noChangeShapeType="1"/>
          </p:cNvSpPr>
          <p:nvPr/>
        </p:nvSpPr>
        <p:spPr bwMode="auto">
          <a:xfrm>
            <a:off x="8380413" y="2193925"/>
            <a:ext cx="360362" cy="158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37" name="Line 325"/>
          <p:cNvSpPr>
            <a:spLocks noChangeShapeType="1"/>
          </p:cNvSpPr>
          <p:nvPr/>
        </p:nvSpPr>
        <p:spPr bwMode="auto">
          <a:xfrm>
            <a:off x="8345488" y="2098675"/>
            <a:ext cx="430212" cy="158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38" name="Line 326"/>
          <p:cNvSpPr>
            <a:spLocks noChangeShapeType="1"/>
          </p:cNvSpPr>
          <p:nvPr/>
        </p:nvSpPr>
        <p:spPr bwMode="auto">
          <a:xfrm>
            <a:off x="8212138" y="1871663"/>
            <a:ext cx="714375" cy="1587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39" name="Line 327"/>
          <p:cNvSpPr>
            <a:spLocks noChangeShapeType="1"/>
          </p:cNvSpPr>
          <p:nvPr/>
        </p:nvSpPr>
        <p:spPr bwMode="auto">
          <a:xfrm>
            <a:off x="8278813" y="1938338"/>
            <a:ext cx="576262" cy="1587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40" name="Line 328"/>
          <p:cNvSpPr>
            <a:spLocks noChangeShapeType="1"/>
          </p:cNvSpPr>
          <p:nvPr/>
        </p:nvSpPr>
        <p:spPr bwMode="auto">
          <a:xfrm>
            <a:off x="8308975" y="2009775"/>
            <a:ext cx="503238" cy="158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41" name="Freeform 329"/>
          <p:cNvSpPr>
            <a:spLocks/>
          </p:cNvSpPr>
          <p:nvPr/>
        </p:nvSpPr>
        <p:spPr bwMode="auto">
          <a:xfrm>
            <a:off x="7894638" y="1816100"/>
            <a:ext cx="873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0" y="0"/>
              </a:cxn>
              <a:cxn ang="0">
                <a:pos x="11" y="0"/>
              </a:cxn>
              <a:cxn ang="0">
                <a:pos x="12" y="0"/>
              </a:cxn>
              <a:cxn ang="0">
                <a:pos x="14" y="0"/>
              </a:cxn>
              <a:cxn ang="0">
                <a:pos x="15" y="0"/>
              </a:cxn>
              <a:cxn ang="0">
                <a:pos x="15" y="0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20" y="0"/>
              </a:cxn>
              <a:cxn ang="0">
                <a:pos x="20" y="0"/>
              </a:cxn>
              <a:cxn ang="0">
                <a:pos x="21" y="0"/>
              </a:cxn>
              <a:cxn ang="0">
                <a:pos x="22" y="0"/>
              </a:cxn>
              <a:cxn ang="0">
                <a:pos x="23" y="0"/>
              </a:cxn>
              <a:cxn ang="0">
                <a:pos x="24" y="0"/>
              </a:cxn>
              <a:cxn ang="0">
                <a:pos x="25" y="0"/>
              </a:cxn>
              <a:cxn ang="0">
                <a:pos x="26" y="0"/>
              </a:cxn>
              <a:cxn ang="0">
                <a:pos x="27" y="0"/>
              </a:cxn>
              <a:cxn ang="0">
                <a:pos x="28" y="0"/>
              </a:cxn>
              <a:cxn ang="0">
                <a:pos x="29" y="0"/>
              </a:cxn>
              <a:cxn ang="0">
                <a:pos x="30" y="0"/>
              </a:cxn>
              <a:cxn ang="0">
                <a:pos x="31" y="0"/>
              </a:cxn>
              <a:cxn ang="0">
                <a:pos x="32" y="0"/>
              </a:cxn>
              <a:cxn ang="0">
                <a:pos x="33" y="0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6" y="0"/>
              </a:cxn>
              <a:cxn ang="0">
                <a:pos x="38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1" y="0"/>
              </a:cxn>
              <a:cxn ang="0">
                <a:pos x="42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6" y="0"/>
              </a:cxn>
              <a:cxn ang="0">
                <a:pos x="47" y="0"/>
              </a:cxn>
              <a:cxn ang="0">
                <a:pos x="48" y="0"/>
              </a:cxn>
              <a:cxn ang="0">
                <a:pos x="50" y="0"/>
              </a:cxn>
              <a:cxn ang="0">
                <a:pos x="51" y="0"/>
              </a:cxn>
            </a:cxnLst>
            <a:rect l="0" t="0" r="r" b="b"/>
            <a:pathLst>
              <a:path w="51">
                <a:moveTo>
                  <a:pt x="0" y="0"/>
                </a:move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7" y="0"/>
                </a:lnTo>
                <a:lnTo>
                  <a:pt x="48" y="0"/>
                </a:lnTo>
                <a:lnTo>
                  <a:pt x="50" y="0"/>
                </a:lnTo>
                <a:lnTo>
                  <a:pt x="51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42" name="Freeform 330"/>
          <p:cNvSpPr>
            <a:spLocks/>
          </p:cNvSpPr>
          <p:nvPr/>
        </p:nvSpPr>
        <p:spPr bwMode="auto">
          <a:xfrm>
            <a:off x="7981950" y="1816100"/>
            <a:ext cx="84138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  <a:cxn ang="0">
                <a:pos x="2" y="0"/>
              </a:cxn>
              <a:cxn ang="0">
                <a:pos x="3" y="0"/>
              </a:cxn>
              <a:cxn ang="0">
                <a:pos x="5" y="1"/>
              </a:cxn>
              <a:cxn ang="0">
                <a:pos x="5" y="1"/>
              </a:cxn>
              <a:cxn ang="0">
                <a:pos x="6" y="1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  <a:cxn ang="0">
                <a:pos x="10" y="1"/>
              </a:cxn>
              <a:cxn ang="0">
                <a:pos x="11" y="1"/>
              </a:cxn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5" y="1"/>
              </a:cxn>
              <a:cxn ang="0">
                <a:pos x="16" y="1"/>
              </a:cxn>
              <a:cxn ang="0">
                <a:pos x="17" y="1"/>
              </a:cxn>
              <a:cxn ang="0">
                <a:pos x="18" y="1"/>
              </a:cxn>
              <a:cxn ang="0">
                <a:pos x="19" y="1"/>
              </a:cxn>
              <a:cxn ang="0">
                <a:pos x="20" y="1"/>
              </a:cxn>
              <a:cxn ang="0">
                <a:pos x="21" y="1"/>
              </a:cxn>
              <a:cxn ang="0">
                <a:pos x="22" y="1"/>
              </a:cxn>
              <a:cxn ang="0">
                <a:pos x="23" y="1"/>
              </a:cxn>
              <a:cxn ang="0">
                <a:pos x="24" y="1"/>
              </a:cxn>
              <a:cxn ang="0">
                <a:pos x="25" y="1"/>
              </a:cxn>
              <a:cxn ang="0">
                <a:pos x="26" y="1"/>
              </a:cxn>
              <a:cxn ang="0">
                <a:pos x="26" y="2"/>
              </a:cxn>
              <a:cxn ang="0">
                <a:pos x="28" y="2"/>
              </a:cxn>
              <a:cxn ang="0">
                <a:pos x="29" y="2"/>
              </a:cxn>
              <a:cxn ang="0">
                <a:pos x="30" y="2"/>
              </a:cxn>
              <a:cxn ang="0">
                <a:pos x="31" y="2"/>
              </a:cxn>
              <a:cxn ang="0">
                <a:pos x="31" y="2"/>
              </a:cxn>
              <a:cxn ang="0">
                <a:pos x="32" y="2"/>
              </a:cxn>
              <a:cxn ang="0">
                <a:pos x="34" y="2"/>
              </a:cxn>
              <a:cxn ang="0">
                <a:pos x="35" y="2"/>
              </a:cxn>
              <a:cxn ang="0">
                <a:pos x="36" y="2"/>
              </a:cxn>
              <a:cxn ang="0">
                <a:pos x="36" y="2"/>
              </a:cxn>
              <a:cxn ang="0">
                <a:pos x="37" y="2"/>
              </a:cxn>
              <a:cxn ang="0">
                <a:pos x="38" y="2"/>
              </a:cxn>
              <a:cxn ang="0">
                <a:pos x="40" y="2"/>
              </a:cxn>
              <a:cxn ang="0">
                <a:pos x="41" y="2"/>
              </a:cxn>
              <a:cxn ang="0">
                <a:pos x="41" y="3"/>
              </a:cxn>
              <a:cxn ang="0">
                <a:pos x="42" y="3"/>
              </a:cxn>
              <a:cxn ang="0">
                <a:pos x="43" y="3"/>
              </a:cxn>
              <a:cxn ang="0">
                <a:pos x="44" y="3"/>
              </a:cxn>
              <a:cxn ang="0">
                <a:pos x="46" y="3"/>
              </a:cxn>
              <a:cxn ang="0">
                <a:pos x="46" y="3"/>
              </a:cxn>
              <a:cxn ang="0">
                <a:pos x="47" y="3"/>
              </a:cxn>
              <a:cxn ang="0">
                <a:pos x="48" y="3"/>
              </a:cxn>
              <a:cxn ang="0">
                <a:pos x="49" y="3"/>
              </a:cxn>
            </a:cxnLst>
            <a:rect l="0" t="0" r="r" b="b"/>
            <a:pathLst>
              <a:path w="49" h="3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10" y="1"/>
                </a:lnTo>
                <a:lnTo>
                  <a:pt x="10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8" y="1"/>
                </a:lnTo>
                <a:lnTo>
                  <a:pt x="19" y="1"/>
                </a:lnTo>
                <a:lnTo>
                  <a:pt x="20" y="1"/>
                </a:lnTo>
                <a:lnTo>
                  <a:pt x="21" y="1"/>
                </a:lnTo>
                <a:lnTo>
                  <a:pt x="22" y="1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6" y="1"/>
                </a:lnTo>
                <a:lnTo>
                  <a:pt x="26" y="2"/>
                </a:lnTo>
                <a:lnTo>
                  <a:pt x="28" y="2"/>
                </a:lnTo>
                <a:lnTo>
                  <a:pt x="29" y="2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2" y="2"/>
                </a:lnTo>
                <a:lnTo>
                  <a:pt x="34" y="2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7" y="2"/>
                </a:lnTo>
                <a:lnTo>
                  <a:pt x="38" y="2"/>
                </a:lnTo>
                <a:lnTo>
                  <a:pt x="40" y="2"/>
                </a:lnTo>
                <a:lnTo>
                  <a:pt x="41" y="2"/>
                </a:lnTo>
                <a:lnTo>
                  <a:pt x="41" y="3"/>
                </a:lnTo>
                <a:lnTo>
                  <a:pt x="42" y="3"/>
                </a:lnTo>
                <a:lnTo>
                  <a:pt x="43" y="3"/>
                </a:lnTo>
                <a:lnTo>
                  <a:pt x="44" y="3"/>
                </a:lnTo>
                <a:lnTo>
                  <a:pt x="46" y="3"/>
                </a:lnTo>
                <a:lnTo>
                  <a:pt x="46" y="3"/>
                </a:lnTo>
                <a:lnTo>
                  <a:pt x="47" y="3"/>
                </a:lnTo>
                <a:lnTo>
                  <a:pt x="48" y="3"/>
                </a:lnTo>
                <a:lnTo>
                  <a:pt x="49" y="3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43" name="Freeform 331"/>
          <p:cNvSpPr>
            <a:spLocks/>
          </p:cNvSpPr>
          <p:nvPr/>
        </p:nvSpPr>
        <p:spPr bwMode="auto">
          <a:xfrm>
            <a:off x="8066088" y="1820863"/>
            <a:ext cx="8572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1"/>
              </a:cxn>
              <a:cxn ang="0">
                <a:pos x="11" y="1"/>
              </a:cxn>
              <a:cxn ang="0">
                <a:pos x="12" y="1"/>
              </a:cxn>
              <a:cxn ang="0">
                <a:pos x="13" y="1"/>
              </a:cxn>
              <a:cxn ang="0">
                <a:pos x="13" y="1"/>
              </a:cxn>
              <a:cxn ang="0">
                <a:pos x="15" y="1"/>
              </a:cxn>
              <a:cxn ang="0">
                <a:pos x="16" y="1"/>
              </a:cxn>
              <a:cxn ang="0">
                <a:pos x="17" y="1"/>
              </a:cxn>
              <a:cxn ang="0">
                <a:pos x="18" y="2"/>
              </a:cxn>
              <a:cxn ang="0">
                <a:pos x="18" y="2"/>
              </a:cxn>
              <a:cxn ang="0">
                <a:pos x="19" y="2"/>
              </a:cxn>
              <a:cxn ang="0">
                <a:pos x="21" y="2"/>
              </a:cxn>
              <a:cxn ang="0">
                <a:pos x="22" y="2"/>
              </a:cxn>
              <a:cxn ang="0">
                <a:pos x="23" y="2"/>
              </a:cxn>
              <a:cxn ang="0">
                <a:pos x="23" y="3"/>
              </a:cxn>
              <a:cxn ang="0">
                <a:pos x="24" y="3"/>
              </a:cxn>
              <a:cxn ang="0">
                <a:pos x="25" y="3"/>
              </a:cxn>
              <a:cxn ang="0">
                <a:pos x="27" y="3"/>
              </a:cxn>
              <a:cxn ang="0">
                <a:pos x="28" y="3"/>
              </a:cxn>
              <a:cxn ang="0">
                <a:pos x="28" y="4"/>
              </a:cxn>
              <a:cxn ang="0">
                <a:pos x="29" y="4"/>
              </a:cxn>
              <a:cxn ang="0">
                <a:pos x="30" y="4"/>
              </a:cxn>
              <a:cxn ang="0">
                <a:pos x="31" y="4"/>
              </a:cxn>
              <a:cxn ang="0">
                <a:pos x="33" y="4"/>
              </a:cxn>
              <a:cxn ang="0">
                <a:pos x="33" y="5"/>
              </a:cxn>
              <a:cxn ang="0">
                <a:pos x="34" y="5"/>
              </a:cxn>
              <a:cxn ang="0">
                <a:pos x="35" y="5"/>
              </a:cxn>
              <a:cxn ang="0">
                <a:pos x="36" y="5"/>
              </a:cxn>
              <a:cxn ang="0">
                <a:pos x="37" y="6"/>
              </a:cxn>
              <a:cxn ang="0">
                <a:pos x="38" y="6"/>
              </a:cxn>
              <a:cxn ang="0">
                <a:pos x="39" y="6"/>
              </a:cxn>
              <a:cxn ang="0">
                <a:pos x="40" y="6"/>
              </a:cxn>
              <a:cxn ang="0">
                <a:pos x="41" y="6"/>
              </a:cxn>
              <a:cxn ang="0">
                <a:pos x="42" y="6"/>
              </a:cxn>
              <a:cxn ang="0">
                <a:pos x="43" y="7"/>
              </a:cxn>
              <a:cxn ang="0">
                <a:pos x="44" y="7"/>
              </a:cxn>
              <a:cxn ang="0">
                <a:pos x="45" y="7"/>
              </a:cxn>
              <a:cxn ang="0">
                <a:pos x="46" y="8"/>
              </a:cxn>
              <a:cxn ang="0">
                <a:pos x="47" y="8"/>
              </a:cxn>
              <a:cxn ang="0">
                <a:pos x="48" y="8"/>
              </a:cxn>
              <a:cxn ang="0">
                <a:pos x="48" y="9"/>
              </a:cxn>
              <a:cxn ang="0">
                <a:pos x="50" y="9"/>
              </a:cxn>
            </a:cxnLst>
            <a:rect l="0" t="0" r="r" b="b"/>
            <a:pathLst>
              <a:path w="50" h="9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3" y="3"/>
                </a:lnTo>
                <a:lnTo>
                  <a:pt x="24" y="3"/>
                </a:lnTo>
                <a:lnTo>
                  <a:pt x="25" y="3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30" y="4"/>
                </a:lnTo>
                <a:lnTo>
                  <a:pt x="31" y="4"/>
                </a:lnTo>
                <a:lnTo>
                  <a:pt x="33" y="4"/>
                </a:lnTo>
                <a:lnTo>
                  <a:pt x="33" y="5"/>
                </a:lnTo>
                <a:lnTo>
                  <a:pt x="34" y="5"/>
                </a:lnTo>
                <a:lnTo>
                  <a:pt x="35" y="5"/>
                </a:lnTo>
                <a:lnTo>
                  <a:pt x="36" y="5"/>
                </a:lnTo>
                <a:lnTo>
                  <a:pt x="37" y="6"/>
                </a:lnTo>
                <a:lnTo>
                  <a:pt x="38" y="6"/>
                </a:lnTo>
                <a:lnTo>
                  <a:pt x="39" y="6"/>
                </a:lnTo>
                <a:lnTo>
                  <a:pt x="40" y="6"/>
                </a:lnTo>
                <a:lnTo>
                  <a:pt x="41" y="6"/>
                </a:lnTo>
                <a:lnTo>
                  <a:pt x="42" y="6"/>
                </a:lnTo>
                <a:lnTo>
                  <a:pt x="43" y="7"/>
                </a:lnTo>
                <a:lnTo>
                  <a:pt x="44" y="7"/>
                </a:lnTo>
                <a:lnTo>
                  <a:pt x="45" y="7"/>
                </a:lnTo>
                <a:lnTo>
                  <a:pt x="46" y="8"/>
                </a:lnTo>
                <a:lnTo>
                  <a:pt x="47" y="8"/>
                </a:lnTo>
                <a:lnTo>
                  <a:pt x="48" y="8"/>
                </a:lnTo>
                <a:lnTo>
                  <a:pt x="48" y="9"/>
                </a:lnTo>
                <a:lnTo>
                  <a:pt x="50" y="9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44" name="Freeform 332"/>
          <p:cNvSpPr>
            <a:spLocks/>
          </p:cNvSpPr>
          <p:nvPr/>
        </p:nvSpPr>
        <p:spPr bwMode="auto">
          <a:xfrm>
            <a:off x="8151813" y="1835150"/>
            <a:ext cx="85725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"/>
              </a:cxn>
              <a:cxn ang="0">
                <a:pos x="2" y="1"/>
              </a:cxn>
              <a:cxn ang="0">
                <a:pos x="3" y="1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7" y="3"/>
              </a:cxn>
              <a:cxn ang="0">
                <a:pos x="8" y="3"/>
              </a:cxn>
              <a:cxn ang="0">
                <a:pos x="9" y="4"/>
              </a:cxn>
              <a:cxn ang="0">
                <a:pos x="9" y="4"/>
              </a:cxn>
              <a:cxn ang="0">
                <a:pos x="10" y="5"/>
              </a:cxn>
              <a:cxn ang="0">
                <a:pos x="11" y="5"/>
              </a:cxn>
              <a:cxn ang="0">
                <a:pos x="13" y="6"/>
              </a:cxn>
              <a:cxn ang="0">
                <a:pos x="14" y="7"/>
              </a:cxn>
              <a:cxn ang="0">
                <a:pos x="14" y="7"/>
              </a:cxn>
              <a:cxn ang="0">
                <a:pos x="15" y="7"/>
              </a:cxn>
              <a:cxn ang="0">
                <a:pos x="16" y="8"/>
              </a:cxn>
              <a:cxn ang="0">
                <a:pos x="17" y="8"/>
              </a:cxn>
              <a:cxn ang="0">
                <a:pos x="19" y="9"/>
              </a:cxn>
              <a:cxn ang="0">
                <a:pos x="19" y="10"/>
              </a:cxn>
              <a:cxn ang="0">
                <a:pos x="20" y="11"/>
              </a:cxn>
              <a:cxn ang="0">
                <a:pos x="21" y="11"/>
              </a:cxn>
              <a:cxn ang="0">
                <a:pos x="22" y="12"/>
              </a:cxn>
              <a:cxn ang="0">
                <a:pos x="23" y="12"/>
              </a:cxn>
              <a:cxn ang="0">
                <a:pos x="24" y="13"/>
              </a:cxn>
              <a:cxn ang="0">
                <a:pos x="25" y="14"/>
              </a:cxn>
              <a:cxn ang="0">
                <a:pos x="26" y="15"/>
              </a:cxn>
              <a:cxn ang="0">
                <a:pos x="27" y="16"/>
              </a:cxn>
              <a:cxn ang="0">
                <a:pos x="28" y="16"/>
              </a:cxn>
              <a:cxn ang="0">
                <a:pos x="29" y="17"/>
              </a:cxn>
              <a:cxn ang="0">
                <a:pos x="30" y="17"/>
              </a:cxn>
              <a:cxn ang="0">
                <a:pos x="31" y="18"/>
              </a:cxn>
              <a:cxn ang="0">
                <a:pos x="32" y="19"/>
              </a:cxn>
              <a:cxn ang="0">
                <a:pos x="33" y="20"/>
              </a:cxn>
              <a:cxn ang="0">
                <a:pos x="34" y="21"/>
              </a:cxn>
              <a:cxn ang="0">
                <a:pos x="35" y="22"/>
              </a:cxn>
              <a:cxn ang="0">
                <a:pos x="36" y="23"/>
              </a:cxn>
              <a:cxn ang="0">
                <a:pos x="37" y="24"/>
              </a:cxn>
              <a:cxn ang="0">
                <a:pos x="38" y="25"/>
              </a:cxn>
              <a:cxn ang="0">
                <a:pos x="39" y="26"/>
              </a:cxn>
              <a:cxn ang="0">
                <a:pos x="39" y="27"/>
              </a:cxn>
              <a:cxn ang="0">
                <a:pos x="41" y="28"/>
              </a:cxn>
              <a:cxn ang="0">
                <a:pos x="42" y="29"/>
              </a:cxn>
              <a:cxn ang="0">
                <a:pos x="43" y="30"/>
              </a:cxn>
              <a:cxn ang="0">
                <a:pos x="44" y="31"/>
              </a:cxn>
              <a:cxn ang="0">
                <a:pos x="45" y="32"/>
              </a:cxn>
              <a:cxn ang="0">
                <a:pos x="45" y="33"/>
              </a:cxn>
              <a:cxn ang="0">
                <a:pos x="46" y="35"/>
              </a:cxn>
              <a:cxn ang="0">
                <a:pos x="48" y="36"/>
              </a:cxn>
              <a:cxn ang="0">
                <a:pos x="49" y="37"/>
              </a:cxn>
              <a:cxn ang="0">
                <a:pos x="50" y="38"/>
              </a:cxn>
            </a:cxnLst>
            <a:rect l="0" t="0" r="r" b="b"/>
            <a:pathLst>
              <a:path w="50" h="38">
                <a:moveTo>
                  <a:pt x="0" y="0"/>
                </a:move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7" y="3"/>
                </a:lnTo>
                <a:lnTo>
                  <a:pt x="8" y="3"/>
                </a:lnTo>
                <a:lnTo>
                  <a:pt x="9" y="4"/>
                </a:lnTo>
                <a:lnTo>
                  <a:pt x="9" y="4"/>
                </a:lnTo>
                <a:lnTo>
                  <a:pt x="10" y="5"/>
                </a:lnTo>
                <a:lnTo>
                  <a:pt x="11" y="5"/>
                </a:lnTo>
                <a:lnTo>
                  <a:pt x="13" y="6"/>
                </a:lnTo>
                <a:lnTo>
                  <a:pt x="14" y="7"/>
                </a:lnTo>
                <a:lnTo>
                  <a:pt x="14" y="7"/>
                </a:lnTo>
                <a:lnTo>
                  <a:pt x="15" y="7"/>
                </a:lnTo>
                <a:lnTo>
                  <a:pt x="16" y="8"/>
                </a:lnTo>
                <a:lnTo>
                  <a:pt x="17" y="8"/>
                </a:lnTo>
                <a:lnTo>
                  <a:pt x="19" y="9"/>
                </a:lnTo>
                <a:lnTo>
                  <a:pt x="19" y="10"/>
                </a:lnTo>
                <a:lnTo>
                  <a:pt x="20" y="11"/>
                </a:lnTo>
                <a:lnTo>
                  <a:pt x="21" y="11"/>
                </a:lnTo>
                <a:lnTo>
                  <a:pt x="22" y="12"/>
                </a:lnTo>
                <a:lnTo>
                  <a:pt x="23" y="12"/>
                </a:lnTo>
                <a:lnTo>
                  <a:pt x="24" y="13"/>
                </a:lnTo>
                <a:lnTo>
                  <a:pt x="25" y="14"/>
                </a:lnTo>
                <a:lnTo>
                  <a:pt x="26" y="15"/>
                </a:lnTo>
                <a:lnTo>
                  <a:pt x="27" y="16"/>
                </a:lnTo>
                <a:lnTo>
                  <a:pt x="28" y="16"/>
                </a:lnTo>
                <a:lnTo>
                  <a:pt x="29" y="17"/>
                </a:lnTo>
                <a:lnTo>
                  <a:pt x="30" y="17"/>
                </a:lnTo>
                <a:lnTo>
                  <a:pt x="31" y="18"/>
                </a:lnTo>
                <a:lnTo>
                  <a:pt x="32" y="19"/>
                </a:lnTo>
                <a:lnTo>
                  <a:pt x="33" y="20"/>
                </a:lnTo>
                <a:lnTo>
                  <a:pt x="34" y="21"/>
                </a:lnTo>
                <a:lnTo>
                  <a:pt x="35" y="22"/>
                </a:lnTo>
                <a:lnTo>
                  <a:pt x="36" y="23"/>
                </a:lnTo>
                <a:lnTo>
                  <a:pt x="37" y="24"/>
                </a:lnTo>
                <a:lnTo>
                  <a:pt x="38" y="25"/>
                </a:lnTo>
                <a:lnTo>
                  <a:pt x="39" y="26"/>
                </a:lnTo>
                <a:lnTo>
                  <a:pt x="39" y="27"/>
                </a:lnTo>
                <a:lnTo>
                  <a:pt x="41" y="28"/>
                </a:lnTo>
                <a:lnTo>
                  <a:pt x="42" y="29"/>
                </a:lnTo>
                <a:lnTo>
                  <a:pt x="43" y="30"/>
                </a:lnTo>
                <a:lnTo>
                  <a:pt x="44" y="31"/>
                </a:lnTo>
                <a:lnTo>
                  <a:pt x="45" y="32"/>
                </a:lnTo>
                <a:lnTo>
                  <a:pt x="45" y="33"/>
                </a:lnTo>
                <a:lnTo>
                  <a:pt x="46" y="35"/>
                </a:lnTo>
                <a:lnTo>
                  <a:pt x="48" y="36"/>
                </a:lnTo>
                <a:lnTo>
                  <a:pt x="49" y="37"/>
                </a:lnTo>
                <a:lnTo>
                  <a:pt x="50" y="38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45" name="Freeform 333"/>
          <p:cNvSpPr>
            <a:spLocks/>
          </p:cNvSpPr>
          <p:nvPr/>
        </p:nvSpPr>
        <p:spPr bwMode="auto">
          <a:xfrm>
            <a:off x="8237538" y="1895475"/>
            <a:ext cx="84137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1" y="3"/>
              </a:cxn>
              <a:cxn ang="0">
                <a:pos x="2" y="4"/>
              </a:cxn>
              <a:cxn ang="0">
                <a:pos x="4" y="5"/>
              </a:cxn>
              <a:cxn ang="0">
                <a:pos x="5" y="7"/>
              </a:cxn>
              <a:cxn ang="0">
                <a:pos x="5" y="8"/>
              </a:cxn>
              <a:cxn ang="0">
                <a:pos x="6" y="10"/>
              </a:cxn>
              <a:cxn ang="0">
                <a:pos x="7" y="10"/>
              </a:cxn>
              <a:cxn ang="0">
                <a:pos x="8" y="12"/>
              </a:cxn>
              <a:cxn ang="0">
                <a:pos x="10" y="14"/>
              </a:cxn>
              <a:cxn ang="0">
                <a:pos x="10" y="15"/>
              </a:cxn>
              <a:cxn ang="0">
                <a:pos x="11" y="16"/>
              </a:cxn>
              <a:cxn ang="0">
                <a:pos x="12" y="18"/>
              </a:cxn>
              <a:cxn ang="0">
                <a:pos x="13" y="20"/>
              </a:cxn>
              <a:cxn ang="0">
                <a:pos x="14" y="21"/>
              </a:cxn>
              <a:cxn ang="0">
                <a:pos x="15" y="23"/>
              </a:cxn>
              <a:cxn ang="0">
                <a:pos x="16" y="25"/>
              </a:cxn>
              <a:cxn ang="0">
                <a:pos x="17" y="26"/>
              </a:cxn>
              <a:cxn ang="0">
                <a:pos x="18" y="28"/>
              </a:cxn>
              <a:cxn ang="0">
                <a:pos x="19" y="30"/>
              </a:cxn>
              <a:cxn ang="0">
                <a:pos x="20" y="31"/>
              </a:cxn>
              <a:cxn ang="0">
                <a:pos x="21" y="33"/>
              </a:cxn>
              <a:cxn ang="0">
                <a:pos x="22" y="35"/>
              </a:cxn>
              <a:cxn ang="0">
                <a:pos x="23" y="37"/>
              </a:cxn>
              <a:cxn ang="0">
                <a:pos x="24" y="39"/>
              </a:cxn>
              <a:cxn ang="0">
                <a:pos x="25" y="41"/>
              </a:cxn>
              <a:cxn ang="0">
                <a:pos x="25" y="43"/>
              </a:cxn>
              <a:cxn ang="0">
                <a:pos x="27" y="45"/>
              </a:cxn>
              <a:cxn ang="0">
                <a:pos x="28" y="46"/>
              </a:cxn>
              <a:cxn ang="0">
                <a:pos x="29" y="49"/>
              </a:cxn>
              <a:cxn ang="0">
                <a:pos x="30" y="51"/>
              </a:cxn>
              <a:cxn ang="0">
                <a:pos x="31" y="53"/>
              </a:cxn>
              <a:cxn ang="0">
                <a:pos x="31" y="55"/>
              </a:cxn>
              <a:cxn ang="0">
                <a:pos x="33" y="57"/>
              </a:cxn>
              <a:cxn ang="0">
                <a:pos x="34" y="60"/>
              </a:cxn>
              <a:cxn ang="0">
                <a:pos x="35" y="61"/>
              </a:cxn>
              <a:cxn ang="0">
                <a:pos x="36" y="64"/>
              </a:cxn>
              <a:cxn ang="0">
                <a:pos x="36" y="66"/>
              </a:cxn>
              <a:cxn ang="0">
                <a:pos x="37" y="68"/>
              </a:cxn>
              <a:cxn ang="0">
                <a:pos x="39" y="71"/>
              </a:cxn>
              <a:cxn ang="0">
                <a:pos x="40" y="73"/>
              </a:cxn>
              <a:cxn ang="0">
                <a:pos x="41" y="76"/>
              </a:cxn>
              <a:cxn ang="0">
                <a:pos x="41" y="78"/>
              </a:cxn>
              <a:cxn ang="0">
                <a:pos x="42" y="81"/>
              </a:cxn>
              <a:cxn ang="0">
                <a:pos x="43" y="83"/>
              </a:cxn>
              <a:cxn ang="0">
                <a:pos x="45" y="86"/>
              </a:cxn>
              <a:cxn ang="0">
                <a:pos x="46" y="88"/>
              </a:cxn>
              <a:cxn ang="0">
                <a:pos x="46" y="91"/>
              </a:cxn>
              <a:cxn ang="0">
                <a:pos x="47" y="93"/>
              </a:cxn>
              <a:cxn ang="0">
                <a:pos x="48" y="96"/>
              </a:cxn>
              <a:cxn ang="0">
                <a:pos x="49" y="99"/>
              </a:cxn>
            </a:cxnLst>
            <a:rect l="0" t="0" r="r" b="b"/>
            <a:pathLst>
              <a:path w="49" h="99">
                <a:moveTo>
                  <a:pt x="0" y="0"/>
                </a:moveTo>
                <a:lnTo>
                  <a:pt x="0" y="1"/>
                </a:lnTo>
                <a:lnTo>
                  <a:pt x="1" y="3"/>
                </a:lnTo>
                <a:lnTo>
                  <a:pt x="2" y="4"/>
                </a:lnTo>
                <a:lnTo>
                  <a:pt x="4" y="5"/>
                </a:lnTo>
                <a:lnTo>
                  <a:pt x="5" y="7"/>
                </a:lnTo>
                <a:lnTo>
                  <a:pt x="5" y="8"/>
                </a:lnTo>
                <a:lnTo>
                  <a:pt x="6" y="10"/>
                </a:lnTo>
                <a:lnTo>
                  <a:pt x="7" y="10"/>
                </a:lnTo>
                <a:lnTo>
                  <a:pt x="8" y="12"/>
                </a:lnTo>
                <a:lnTo>
                  <a:pt x="10" y="14"/>
                </a:lnTo>
                <a:lnTo>
                  <a:pt x="10" y="15"/>
                </a:lnTo>
                <a:lnTo>
                  <a:pt x="11" y="16"/>
                </a:lnTo>
                <a:lnTo>
                  <a:pt x="12" y="18"/>
                </a:lnTo>
                <a:lnTo>
                  <a:pt x="13" y="20"/>
                </a:lnTo>
                <a:lnTo>
                  <a:pt x="14" y="21"/>
                </a:lnTo>
                <a:lnTo>
                  <a:pt x="15" y="23"/>
                </a:lnTo>
                <a:lnTo>
                  <a:pt x="16" y="25"/>
                </a:lnTo>
                <a:lnTo>
                  <a:pt x="17" y="26"/>
                </a:lnTo>
                <a:lnTo>
                  <a:pt x="18" y="28"/>
                </a:lnTo>
                <a:lnTo>
                  <a:pt x="19" y="30"/>
                </a:lnTo>
                <a:lnTo>
                  <a:pt x="20" y="31"/>
                </a:lnTo>
                <a:lnTo>
                  <a:pt x="21" y="33"/>
                </a:lnTo>
                <a:lnTo>
                  <a:pt x="22" y="35"/>
                </a:lnTo>
                <a:lnTo>
                  <a:pt x="23" y="37"/>
                </a:lnTo>
                <a:lnTo>
                  <a:pt x="24" y="39"/>
                </a:lnTo>
                <a:lnTo>
                  <a:pt x="25" y="41"/>
                </a:lnTo>
                <a:lnTo>
                  <a:pt x="25" y="43"/>
                </a:lnTo>
                <a:lnTo>
                  <a:pt x="27" y="45"/>
                </a:lnTo>
                <a:lnTo>
                  <a:pt x="28" y="46"/>
                </a:lnTo>
                <a:lnTo>
                  <a:pt x="29" y="49"/>
                </a:lnTo>
                <a:lnTo>
                  <a:pt x="30" y="51"/>
                </a:lnTo>
                <a:lnTo>
                  <a:pt x="31" y="53"/>
                </a:lnTo>
                <a:lnTo>
                  <a:pt x="31" y="55"/>
                </a:lnTo>
                <a:lnTo>
                  <a:pt x="33" y="57"/>
                </a:lnTo>
                <a:lnTo>
                  <a:pt x="34" y="60"/>
                </a:lnTo>
                <a:lnTo>
                  <a:pt x="35" y="61"/>
                </a:lnTo>
                <a:lnTo>
                  <a:pt x="36" y="64"/>
                </a:lnTo>
                <a:lnTo>
                  <a:pt x="36" y="66"/>
                </a:lnTo>
                <a:lnTo>
                  <a:pt x="37" y="68"/>
                </a:lnTo>
                <a:lnTo>
                  <a:pt x="39" y="71"/>
                </a:lnTo>
                <a:lnTo>
                  <a:pt x="40" y="73"/>
                </a:lnTo>
                <a:lnTo>
                  <a:pt x="41" y="76"/>
                </a:lnTo>
                <a:lnTo>
                  <a:pt x="41" y="78"/>
                </a:lnTo>
                <a:lnTo>
                  <a:pt x="42" y="81"/>
                </a:lnTo>
                <a:lnTo>
                  <a:pt x="43" y="83"/>
                </a:lnTo>
                <a:lnTo>
                  <a:pt x="45" y="86"/>
                </a:lnTo>
                <a:lnTo>
                  <a:pt x="46" y="88"/>
                </a:lnTo>
                <a:lnTo>
                  <a:pt x="46" y="91"/>
                </a:lnTo>
                <a:lnTo>
                  <a:pt x="47" y="93"/>
                </a:lnTo>
                <a:lnTo>
                  <a:pt x="48" y="96"/>
                </a:lnTo>
                <a:lnTo>
                  <a:pt x="49" y="99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46" name="Freeform 334"/>
          <p:cNvSpPr>
            <a:spLocks/>
          </p:cNvSpPr>
          <p:nvPr/>
        </p:nvSpPr>
        <p:spPr bwMode="auto">
          <a:xfrm>
            <a:off x="8321675" y="2052638"/>
            <a:ext cx="87313" cy="26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3"/>
              </a:cxn>
              <a:cxn ang="0">
                <a:pos x="2" y="5"/>
              </a:cxn>
              <a:cxn ang="0">
                <a:pos x="3" y="8"/>
              </a:cxn>
              <a:cxn ang="0">
                <a:pos x="4" y="11"/>
              </a:cxn>
              <a:cxn ang="0">
                <a:pos x="5" y="13"/>
              </a:cxn>
              <a:cxn ang="0">
                <a:pos x="6" y="17"/>
              </a:cxn>
              <a:cxn ang="0">
                <a:pos x="7" y="19"/>
              </a:cxn>
              <a:cxn ang="0">
                <a:pos x="8" y="23"/>
              </a:cxn>
              <a:cxn ang="0">
                <a:pos x="9" y="25"/>
              </a:cxn>
              <a:cxn ang="0">
                <a:pos x="10" y="29"/>
              </a:cxn>
              <a:cxn ang="0">
                <a:pos x="11" y="31"/>
              </a:cxn>
              <a:cxn ang="0">
                <a:pos x="12" y="34"/>
              </a:cxn>
              <a:cxn ang="0">
                <a:pos x="12" y="38"/>
              </a:cxn>
              <a:cxn ang="0">
                <a:pos x="14" y="40"/>
              </a:cxn>
              <a:cxn ang="0">
                <a:pos x="15" y="44"/>
              </a:cxn>
              <a:cxn ang="0">
                <a:pos x="16" y="47"/>
              </a:cxn>
              <a:cxn ang="0">
                <a:pos x="17" y="50"/>
              </a:cxn>
              <a:cxn ang="0">
                <a:pos x="17" y="53"/>
              </a:cxn>
              <a:cxn ang="0">
                <a:pos x="18" y="56"/>
              </a:cxn>
              <a:cxn ang="0">
                <a:pos x="20" y="60"/>
              </a:cxn>
              <a:cxn ang="0">
                <a:pos x="21" y="63"/>
              </a:cxn>
              <a:cxn ang="0">
                <a:pos x="22" y="66"/>
              </a:cxn>
              <a:cxn ang="0">
                <a:pos x="23" y="70"/>
              </a:cxn>
              <a:cxn ang="0">
                <a:pos x="23" y="73"/>
              </a:cxn>
              <a:cxn ang="0">
                <a:pos x="24" y="76"/>
              </a:cxn>
              <a:cxn ang="0">
                <a:pos x="26" y="80"/>
              </a:cxn>
              <a:cxn ang="0">
                <a:pos x="27" y="83"/>
              </a:cxn>
              <a:cxn ang="0">
                <a:pos x="28" y="86"/>
              </a:cxn>
              <a:cxn ang="0">
                <a:pos x="28" y="90"/>
              </a:cxn>
              <a:cxn ang="0">
                <a:pos x="29" y="93"/>
              </a:cxn>
              <a:cxn ang="0">
                <a:pos x="30" y="97"/>
              </a:cxn>
              <a:cxn ang="0">
                <a:pos x="32" y="101"/>
              </a:cxn>
              <a:cxn ang="0">
                <a:pos x="33" y="104"/>
              </a:cxn>
              <a:cxn ang="0">
                <a:pos x="33" y="107"/>
              </a:cxn>
              <a:cxn ang="0">
                <a:pos x="34" y="111"/>
              </a:cxn>
              <a:cxn ang="0">
                <a:pos x="35" y="115"/>
              </a:cxn>
              <a:cxn ang="0">
                <a:pos x="36" y="118"/>
              </a:cxn>
              <a:cxn ang="0">
                <a:pos x="38" y="121"/>
              </a:cxn>
              <a:cxn ang="0">
                <a:pos x="38" y="126"/>
              </a:cxn>
              <a:cxn ang="0">
                <a:pos x="39" y="129"/>
              </a:cxn>
              <a:cxn ang="0">
                <a:pos x="40" y="132"/>
              </a:cxn>
              <a:cxn ang="0">
                <a:pos x="41" y="137"/>
              </a:cxn>
              <a:cxn ang="0">
                <a:pos x="42" y="140"/>
              </a:cxn>
              <a:cxn ang="0">
                <a:pos x="43" y="144"/>
              </a:cxn>
              <a:cxn ang="0">
                <a:pos x="44" y="147"/>
              </a:cxn>
              <a:cxn ang="0">
                <a:pos x="45" y="151"/>
              </a:cxn>
              <a:cxn ang="0">
                <a:pos x="46" y="155"/>
              </a:cxn>
              <a:cxn ang="0">
                <a:pos x="47" y="158"/>
              </a:cxn>
              <a:cxn ang="0">
                <a:pos x="48" y="162"/>
              </a:cxn>
              <a:cxn ang="0">
                <a:pos x="49" y="166"/>
              </a:cxn>
              <a:cxn ang="0">
                <a:pos x="50" y="170"/>
              </a:cxn>
            </a:cxnLst>
            <a:rect l="0" t="0" r="r" b="b"/>
            <a:pathLst>
              <a:path w="50" h="170">
                <a:moveTo>
                  <a:pt x="0" y="0"/>
                </a:moveTo>
                <a:lnTo>
                  <a:pt x="2" y="3"/>
                </a:lnTo>
                <a:lnTo>
                  <a:pt x="2" y="5"/>
                </a:lnTo>
                <a:lnTo>
                  <a:pt x="3" y="8"/>
                </a:lnTo>
                <a:lnTo>
                  <a:pt x="4" y="11"/>
                </a:lnTo>
                <a:lnTo>
                  <a:pt x="5" y="13"/>
                </a:lnTo>
                <a:lnTo>
                  <a:pt x="6" y="17"/>
                </a:lnTo>
                <a:lnTo>
                  <a:pt x="7" y="19"/>
                </a:lnTo>
                <a:lnTo>
                  <a:pt x="8" y="23"/>
                </a:lnTo>
                <a:lnTo>
                  <a:pt x="9" y="25"/>
                </a:lnTo>
                <a:lnTo>
                  <a:pt x="10" y="29"/>
                </a:lnTo>
                <a:lnTo>
                  <a:pt x="11" y="31"/>
                </a:lnTo>
                <a:lnTo>
                  <a:pt x="12" y="34"/>
                </a:lnTo>
                <a:lnTo>
                  <a:pt x="12" y="38"/>
                </a:lnTo>
                <a:lnTo>
                  <a:pt x="14" y="40"/>
                </a:lnTo>
                <a:lnTo>
                  <a:pt x="15" y="44"/>
                </a:lnTo>
                <a:lnTo>
                  <a:pt x="16" y="47"/>
                </a:lnTo>
                <a:lnTo>
                  <a:pt x="17" y="50"/>
                </a:lnTo>
                <a:lnTo>
                  <a:pt x="17" y="53"/>
                </a:lnTo>
                <a:lnTo>
                  <a:pt x="18" y="56"/>
                </a:lnTo>
                <a:lnTo>
                  <a:pt x="20" y="60"/>
                </a:lnTo>
                <a:lnTo>
                  <a:pt x="21" y="63"/>
                </a:lnTo>
                <a:lnTo>
                  <a:pt x="22" y="66"/>
                </a:lnTo>
                <a:lnTo>
                  <a:pt x="23" y="70"/>
                </a:lnTo>
                <a:lnTo>
                  <a:pt x="23" y="73"/>
                </a:lnTo>
                <a:lnTo>
                  <a:pt x="24" y="76"/>
                </a:lnTo>
                <a:lnTo>
                  <a:pt x="26" y="80"/>
                </a:lnTo>
                <a:lnTo>
                  <a:pt x="27" y="83"/>
                </a:lnTo>
                <a:lnTo>
                  <a:pt x="28" y="86"/>
                </a:lnTo>
                <a:lnTo>
                  <a:pt x="28" y="90"/>
                </a:lnTo>
                <a:lnTo>
                  <a:pt x="29" y="93"/>
                </a:lnTo>
                <a:lnTo>
                  <a:pt x="30" y="97"/>
                </a:lnTo>
                <a:lnTo>
                  <a:pt x="32" y="101"/>
                </a:lnTo>
                <a:lnTo>
                  <a:pt x="33" y="104"/>
                </a:lnTo>
                <a:lnTo>
                  <a:pt x="33" y="107"/>
                </a:lnTo>
                <a:lnTo>
                  <a:pt x="34" y="111"/>
                </a:lnTo>
                <a:lnTo>
                  <a:pt x="35" y="115"/>
                </a:lnTo>
                <a:lnTo>
                  <a:pt x="36" y="118"/>
                </a:lnTo>
                <a:lnTo>
                  <a:pt x="38" y="121"/>
                </a:lnTo>
                <a:lnTo>
                  <a:pt x="38" y="126"/>
                </a:lnTo>
                <a:lnTo>
                  <a:pt x="39" y="129"/>
                </a:lnTo>
                <a:lnTo>
                  <a:pt x="40" y="132"/>
                </a:lnTo>
                <a:lnTo>
                  <a:pt x="41" y="137"/>
                </a:lnTo>
                <a:lnTo>
                  <a:pt x="42" y="140"/>
                </a:lnTo>
                <a:lnTo>
                  <a:pt x="43" y="144"/>
                </a:lnTo>
                <a:lnTo>
                  <a:pt x="44" y="147"/>
                </a:lnTo>
                <a:lnTo>
                  <a:pt x="45" y="151"/>
                </a:lnTo>
                <a:lnTo>
                  <a:pt x="46" y="155"/>
                </a:lnTo>
                <a:lnTo>
                  <a:pt x="47" y="158"/>
                </a:lnTo>
                <a:lnTo>
                  <a:pt x="48" y="162"/>
                </a:lnTo>
                <a:lnTo>
                  <a:pt x="49" y="166"/>
                </a:lnTo>
                <a:lnTo>
                  <a:pt x="50" y="17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47" name="Freeform 335"/>
          <p:cNvSpPr>
            <a:spLocks/>
          </p:cNvSpPr>
          <p:nvPr/>
        </p:nvSpPr>
        <p:spPr bwMode="auto">
          <a:xfrm>
            <a:off x="8408988" y="2322513"/>
            <a:ext cx="85725" cy="271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3"/>
              </a:cxn>
              <a:cxn ang="0">
                <a:pos x="2" y="8"/>
              </a:cxn>
              <a:cxn ang="0">
                <a:pos x="3" y="11"/>
              </a:cxn>
              <a:cxn ang="0">
                <a:pos x="3" y="14"/>
              </a:cxn>
              <a:cxn ang="0">
                <a:pos x="5" y="18"/>
              </a:cxn>
              <a:cxn ang="0">
                <a:pos x="6" y="22"/>
              </a:cxn>
              <a:cxn ang="0">
                <a:pos x="7" y="26"/>
              </a:cxn>
              <a:cxn ang="0">
                <a:pos x="8" y="29"/>
              </a:cxn>
              <a:cxn ang="0">
                <a:pos x="9" y="33"/>
              </a:cxn>
              <a:cxn ang="0">
                <a:pos x="9" y="37"/>
              </a:cxn>
              <a:cxn ang="0">
                <a:pos x="11" y="40"/>
              </a:cxn>
              <a:cxn ang="0">
                <a:pos x="12" y="44"/>
              </a:cxn>
              <a:cxn ang="0">
                <a:pos x="13" y="48"/>
              </a:cxn>
              <a:cxn ang="0">
                <a:pos x="14" y="52"/>
              </a:cxn>
              <a:cxn ang="0">
                <a:pos x="14" y="55"/>
              </a:cxn>
              <a:cxn ang="0">
                <a:pos x="15" y="59"/>
              </a:cxn>
              <a:cxn ang="0">
                <a:pos x="17" y="63"/>
              </a:cxn>
              <a:cxn ang="0">
                <a:pos x="18" y="66"/>
              </a:cxn>
              <a:cxn ang="0">
                <a:pos x="19" y="69"/>
              </a:cxn>
              <a:cxn ang="0">
                <a:pos x="19" y="74"/>
              </a:cxn>
              <a:cxn ang="0">
                <a:pos x="20" y="77"/>
              </a:cxn>
              <a:cxn ang="0">
                <a:pos x="21" y="80"/>
              </a:cxn>
              <a:cxn ang="0">
                <a:pos x="22" y="84"/>
              </a:cxn>
              <a:cxn ang="0">
                <a:pos x="24" y="88"/>
              </a:cxn>
              <a:cxn ang="0">
                <a:pos x="24" y="91"/>
              </a:cxn>
              <a:cxn ang="0">
                <a:pos x="25" y="95"/>
              </a:cxn>
              <a:cxn ang="0">
                <a:pos x="26" y="98"/>
              </a:cxn>
              <a:cxn ang="0">
                <a:pos x="27" y="101"/>
              </a:cxn>
              <a:cxn ang="0">
                <a:pos x="28" y="105"/>
              </a:cxn>
              <a:cxn ang="0">
                <a:pos x="29" y="108"/>
              </a:cxn>
              <a:cxn ang="0">
                <a:pos x="30" y="111"/>
              </a:cxn>
              <a:cxn ang="0">
                <a:pos x="31" y="115"/>
              </a:cxn>
              <a:cxn ang="0">
                <a:pos x="32" y="118"/>
              </a:cxn>
              <a:cxn ang="0">
                <a:pos x="33" y="121"/>
              </a:cxn>
              <a:cxn ang="0">
                <a:pos x="34" y="125"/>
              </a:cxn>
              <a:cxn ang="0">
                <a:pos x="35" y="127"/>
              </a:cxn>
              <a:cxn ang="0">
                <a:pos x="36" y="131"/>
              </a:cxn>
              <a:cxn ang="0">
                <a:pos x="37" y="134"/>
              </a:cxn>
              <a:cxn ang="0">
                <a:pos x="38" y="137"/>
              </a:cxn>
              <a:cxn ang="0">
                <a:pos x="39" y="140"/>
              </a:cxn>
              <a:cxn ang="0">
                <a:pos x="39" y="143"/>
              </a:cxn>
              <a:cxn ang="0">
                <a:pos x="41" y="146"/>
              </a:cxn>
              <a:cxn ang="0">
                <a:pos x="42" y="149"/>
              </a:cxn>
              <a:cxn ang="0">
                <a:pos x="43" y="151"/>
              </a:cxn>
              <a:cxn ang="0">
                <a:pos x="44" y="155"/>
              </a:cxn>
              <a:cxn ang="0">
                <a:pos x="44" y="157"/>
              </a:cxn>
              <a:cxn ang="0">
                <a:pos x="45" y="160"/>
              </a:cxn>
              <a:cxn ang="0">
                <a:pos x="47" y="163"/>
              </a:cxn>
              <a:cxn ang="0">
                <a:pos x="48" y="166"/>
              </a:cxn>
              <a:cxn ang="0">
                <a:pos x="49" y="168"/>
              </a:cxn>
              <a:cxn ang="0">
                <a:pos x="50" y="171"/>
              </a:cxn>
            </a:cxnLst>
            <a:rect l="0" t="0" r="r" b="b"/>
            <a:pathLst>
              <a:path w="50" h="171">
                <a:moveTo>
                  <a:pt x="0" y="0"/>
                </a:moveTo>
                <a:lnTo>
                  <a:pt x="1" y="3"/>
                </a:lnTo>
                <a:lnTo>
                  <a:pt x="2" y="8"/>
                </a:lnTo>
                <a:lnTo>
                  <a:pt x="3" y="11"/>
                </a:lnTo>
                <a:lnTo>
                  <a:pt x="3" y="14"/>
                </a:lnTo>
                <a:lnTo>
                  <a:pt x="5" y="18"/>
                </a:lnTo>
                <a:lnTo>
                  <a:pt x="6" y="22"/>
                </a:lnTo>
                <a:lnTo>
                  <a:pt x="7" y="26"/>
                </a:lnTo>
                <a:lnTo>
                  <a:pt x="8" y="29"/>
                </a:lnTo>
                <a:lnTo>
                  <a:pt x="9" y="33"/>
                </a:lnTo>
                <a:lnTo>
                  <a:pt x="9" y="37"/>
                </a:lnTo>
                <a:lnTo>
                  <a:pt x="11" y="40"/>
                </a:lnTo>
                <a:lnTo>
                  <a:pt x="12" y="44"/>
                </a:lnTo>
                <a:lnTo>
                  <a:pt x="13" y="48"/>
                </a:lnTo>
                <a:lnTo>
                  <a:pt x="14" y="52"/>
                </a:lnTo>
                <a:lnTo>
                  <a:pt x="14" y="55"/>
                </a:lnTo>
                <a:lnTo>
                  <a:pt x="15" y="59"/>
                </a:lnTo>
                <a:lnTo>
                  <a:pt x="17" y="63"/>
                </a:lnTo>
                <a:lnTo>
                  <a:pt x="18" y="66"/>
                </a:lnTo>
                <a:lnTo>
                  <a:pt x="19" y="69"/>
                </a:lnTo>
                <a:lnTo>
                  <a:pt x="19" y="74"/>
                </a:lnTo>
                <a:lnTo>
                  <a:pt x="20" y="77"/>
                </a:lnTo>
                <a:lnTo>
                  <a:pt x="21" y="80"/>
                </a:lnTo>
                <a:lnTo>
                  <a:pt x="22" y="84"/>
                </a:lnTo>
                <a:lnTo>
                  <a:pt x="24" y="88"/>
                </a:lnTo>
                <a:lnTo>
                  <a:pt x="24" y="91"/>
                </a:lnTo>
                <a:lnTo>
                  <a:pt x="25" y="95"/>
                </a:lnTo>
                <a:lnTo>
                  <a:pt x="26" y="98"/>
                </a:lnTo>
                <a:lnTo>
                  <a:pt x="27" y="101"/>
                </a:lnTo>
                <a:lnTo>
                  <a:pt x="28" y="105"/>
                </a:lnTo>
                <a:lnTo>
                  <a:pt x="29" y="108"/>
                </a:lnTo>
                <a:lnTo>
                  <a:pt x="30" y="111"/>
                </a:lnTo>
                <a:lnTo>
                  <a:pt x="31" y="115"/>
                </a:lnTo>
                <a:lnTo>
                  <a:pt x="32" y="118"/>
                </a:lnTo>
                <a:lnTo>
                  <a:pt x="33" y="121"/>
                </a:lnTo>
                <a:lnTo>
                  <a:pt x="34" y="125"/>
                </a:lnTo>
                <a:lnTo>
                  <a:pt x="35" y="127"/>
                </a:lnTo>
                <a:lnTo>
                  <a:pt x="36" y="131"/>
                </a:lnTo>
                <a:lnTo>
                  <a:pt x="37" y="134"/>
                </a:lnTo>
                <a:lnTo>
                  <a:pt x="38" y="137"/>
                </a:lnTo>
                <a:lnTo>
                  <a:pt x="39" y="140"/>
                </a:lnTo>
                <a:lnTo>
                  <a:pt x="39" y="143"/>
                </a:lnTo>
                <a:lnTo>
                  <a:pt x="41" y="146"/>
                </a:lnTo>
                <a:lnTo>
                  <a:pt x="42" y="149"/>
                </a:lnTo>
                <a:lnTo>
                  <a:pt x="43" y="151"/>
                </a:lnTo>
                <a:lnTo>
                  <a:pt x="44" y="155"/>
                </a:lnTo>
                <a:lnTo>
                  <a:pt x="44" y="157"/>
                </a:lnTo>
                <a:lnTo>
                  <a:pt x="45" y="160"/>
                </a:lnTo>
                <a:lnTo>
                  <a:pt x="47" y="163"/>
                </a:lnTo>
                <a:lnTo>
                  <a:pt x="48" y="166"/>
                </a:lnTo>
                <a:lnTo>
                  <a:pt x="49" y="168"/>
                </a:lnTo>
                <a:lnTo>
                  <a:pt x="50" y="171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48" name="Freeform 336"/>
          <p:cNvSpPr>
            <a:spLocks/>
          </p:cNvSpPr>
          <p:nvPr/>
        </p:nvSpPr>
        <p:spPr bwMode="auto">
          <a:xfrm>
            <a:off x="8494713" y="2593975"/>
            <a:ext cx="84137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1" y="5"/>
              </a:cxn>
              <a:cxn ang="0">
                <a:pos x="3" y="7"/>
              </a:cxn>
              <a:cxn ang="0">
                <a:pos x="4" y="10"/>
              </a:cxn>
              <a:cxn ang="0">
                <a:pos x="5" y="11"/>
              </a:cxn>
              <a:cxn ang="0">
                <a:pos x="5" y="14"/>
              </a:cxn>
              <a:cxn ang="0">
                <a:pos x="6" y="16"/>
              </a:cxn>
              <a:cxn ang="0">
                <a:pos x="7" y="18"/>
              </a:cxn>
              <a:cxn ang="0">
                <a:pos x="9" y="21"/>
              </a:cxn>
              <a:cxn ang="0">
                <a:pos x="10" y="22"/>
              </a:cxn>
              <a:cxn ang="0">
                <a:pos x="10" y="25"/>
              </a:cxn>
              <a:cxn ang="0">
                <a:pos x="11" y="27"/>
              </a:cxn>
              <a:cxn ang="0">
                <a:pos x="12" y="28"/>
              </a:cxn>
              <a:cxn ang="0">
                <a:pos x="13" y="30"/>
              </a:cxn>
              <a:cxn ang="0">
                <a:pos x="15" y="32"/>
              </a:cxn>
              <a:cxn ang="0">
                <a:pos x="15" y="34"/>
              </a:cxn>
              <a:cxn ang="0">
                <a:pos x="16" y="36"/>
              </a:cxn>
              <a:cxn ang="0">
                <a:pos x="17" y="37"/>
              </a:cxn>
              <a:cxn ang="0">
                <a:pos x="18" y="38"/>
              </a:cxn>
              <a:cxn ang="0">
                <a:pos x="19" y="40"/>
              </a:cxn>
              <a:cxn ang="0">
                <a:pos x="20" y="42"/>
              </a:cxn>
              <a:cxn ang="0">
                <a:pos x="21" y="42"/>
              </a:cxn>
              <a:cxn ang="0">
                <a:pos x="22" y="44"/>
              </a:cxn>
              <a:cxn ang="0">
                <a:pos x="23" y="45"/>
              </a:cxn>
              <a:cxn ang="0">
                <a:pos x="24" y="46"/>
              </a:cxn>
              <a:cxn ang="0">
                <a:pos x="25" y="47"/>
              </a:cxn>
              <a:cxn ang="0">
                <a:pos x="26" y="48"/>
              </a:cxn>
              <a:cxn ang="0">
                <a:pos x="27" y="49"/>
              </a:cxn>
              <a:cxn ang="0">
                <a:pos x="28" y="50"/>
              </a:cxn>
              <a:cxn ang="0">
                <a:pos x="29" y="51"/>
              </a:cxn>
              <a:cxn ang="0">
                <a:pos x="30" y="52"/>
              </a:cxn>
              <a:cxn ang="0">
                <a:pos x="30" y="52"/>
              </a:cxn>
              <a:cxn ang="0">
                <a:pos x="32" y="52"/>
              </a:cxn>
              <a:cxn ang="0">
                <a:pos x="33" y="53"/>
              </a:cxn>
              <a:cxn ang="0">
                <a:pos x="34" y="53"/>
              </a:cxn>
              <a:cxn ang="0">
                <a:pos x="35" y="54"/>
              </a:cxn>
              <a:cxn ang="0">
                <a:pos x="36" y="54"/>
              </a:cxn>
              <a:cxn ang="0">
                <a:pos x="36" y="54"/>
              </a:cxn>
              <a:cxn ang="0">
                <a:pos x="38" y="54"/>
              </a:cxn>
              <a:cxn ang="0">
                <a:pos x="39" y="54"/>
              </a:cxn>
              <a:cxn ang="0">
                <a:pos x="40" y="54"/>
              </a:cxn>
              <a:cxn ang="0">
                <a:pos x="41" y="54"/>
              </a:cxn>
              <a:cxn ang="0">
                <a:pos x="41" y="54"/>
              </a:cxn>
              <a:cxn ang="0">
                <a:pos x="42" y="54"/>
              </a:cxn>
              <a:cxn ang="0">
                <a:pos x="44" y="54"/>
              </a:cxn>
              <a:cxn ang="0">
                <a:pos x="45" y="53"/>
              </a:cxn>
              <a:cxn ang="0">
                <a:pos x="46" y="53"/>
              </a:cxn>
              <a:cxn ang="0">
                <a:pos x="46" y="52"/>
              </a:cxn>
              <a:cxn ang="0">
                <a:pos x="47" y="52"/>
              </a:cxn>
              <a:cxn ang="0">
                <a:pos x="48" y="52"/>
              </a:cxn>
              <a:cxn ang="0">
                <a:pos x="49" y="51"/>
              </a:cxn>
            </a:cxnLst>
            <a:rect l="0" t="0" r="r" b="b"/>
            <a:pathLst>
              <a:path w="49" h="54">
                <a:moveTo>
                  <a:pt x="0" y="0"/>
                </a:moveTo>
                <a:lnTo>
                  <a:pt x="0" y="2"/>
                </a:lnTo>
                <a:lnTo>
                  <a:pt x="1" y="5"/>
                </a:lnTo>
                <a:lnTo>
                  <a:pt x="3" y="7"/>
                </a:lnTo>
                <a:lnTo>
                  <a:pt x="4" y="10"/>
                </a:lnTo>
                <a:lnTo>
                  <a:pt x="5" y="11"/>
                </a:lnTo>
                <a:lnTo>
                  <a:pt x="5" y="14"/>
                </a:lnTo>
                <a:lnTo>
                  <a:pt x="6" y="16"/>
                </a:lnTo>
                <a:lnTo>
                  <a:pt x="7" y="18"/>
                </a:lnTo>
                <a:lnTo>
                  <a:pt x="9" y="21"/>
                </a:lnTo>
                <a:lnTo>
                  <a:pt x="10" y="22"/>
                </a:lnTo>
                <a:lnTo>
                  <a:pt x="10" y="25"/>
                </a:lnTo>
                <a:lnTo>
                  <a:pt x="11" y="27"/>
                </a:lnTo>
                <a:lnTo>
                  <a:pt x="12" y="28"/>
                </a:lnTo>
                <a:lnTo>
                  <a:pt x="13" y="30"/>
                </a:lnTo>
                <a:lnTo>
                  <a:pt x="15" y="32"/>
                </a:lnTo>
                <a:lnTo>
                  <a:pt x="15" y="34"/>
                </a:lnTo>
                <a:lnTo>
                  <a:pt x="16" y="36"/>
                </a:lnTo>
                <a:lnTo>
                  <a:pt x="17" y="37"/>
                </a:lnTo>
                <a:lnTo>
                  <a:pt x="18" y="38"/>
                </a:lnTo>
                <a:lnTo>
                  <a:pt x="19" y="40"/>
                </a:lnTo>
                <a:lnTo>
                  <a:pt x="20" y="42"/>
                </a:lnTo>
                <a:lnTo>
                  <a:pt x="21" y="42"/>
                </a:lnTo>
                <a:lnTo>
                  <a:pt x="22" y="44"/>
                </a:lnTo>
                <a:lnTo>
                  <a:pt x="23" y="45"/>
                </a:lnTo>
                <a:lnTo>
                  <a:pt x="24" y="46"/>
                </a:lnTo>
                <a:lnTo>
                  <a:pt x="25" y="47"/>
                </a:lnTo>
                <a:lnTo>
                  <a:pt x="26" y="48"/>
                </a:lnTo>
                <a:lnTo>
                  <a:pt x="27" y="49"/>
                </a:lnTo>
                <a:lnTo>
                  <a:pt x="28" y="50"/>
                </a:lnTo>
                <a:lnTo>
                  <a:pt x="29" y="51"/>
                </a:lnTo>
                <a:lnTo>
                  <a:pt x="30" y="52"/>
                </a:lnTo>
                <a:lnTo>
                  <a:pt x="30" y="52"/>
                </a:lnTo>
                <a:lnTo>
                  <a:pt x="32" y="52"/>
                </a:lnTo>
                <a:lnTo>
                  <a:pt x="33" y="53"/>
                </a:lnTo>
                <a:lnTo>
                  <a:pt x="34" y="53"/>
                </a:lnTo>
                <a:lnTo>
                  <a:pt x="35" y="54"/>
                </a:lnTo>
                <a:lnTo>
                  <a:pt x="36" y="54"/>
                </a:lnTo>
                <a:lnTo>
                  <a:pt x="36" y="54"/>
                </a:lnTo>
                <a:lnTo>
                  <a:pt x="38" y="54"/>
                </a:lnTo>
                <a:lnTo>
                  <a:pt x="39" y="54"/>
                </a:lnTo>
                <a:lnTo>
                  <a:pt x="40" y="54"/>
                </a:lnTo>
                <a:lnTo>
                  <a:pt x="41" y="54"/>
                </a:lnTo>
                <a:lnTo>
                  <a:pt x="41" y="54"/>
                </a:lnTo>
                <a:lnTo>
                  <a:pt x="42" y="54"/>
                </a:lnTo>
                <a:lnTo>
                  <a:pt x="44" y="54"/>
                </a:lnTo>
                <a:lnTo>
                  <a:pt x="45" y="53"/>
                </a:lnTo>
                <a:lnTo>
                  <a:pt x="46" y="53"/>
                </a:lnTo>
                <a:lnTo>
                  <a:pt x="46" y="52"/>
                </a:lnTo>
                <a:lnTo>
                  <a:pt x="47" y="52"/>
                </a:lnTo>
                <a:lnTo>
                  <a:pt x="48" y="52"/>
                </a:lnTo>
                <a:lnTo>
                  <a:pt x="49" y="51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49" name="Freeform 337"/>
          <p:cNvSpPr>
            <a:spLocks/>
          </p:cNvSpPr>
          <p:nvPr/>
        </p:nvSpPr>
        <p:spPr bwMode="auto">
          <a:xfrm>
            <a:off x="8578850" y="2493963"/>
            <a:ext cx="85725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2" y="112"/>
              </a:cxn>
              <a:cxn ang="0">
                <a:pos x="2" y="111"/>
              </a:cxn>
              <a:cxn ang="0">
                <a:pos x="3" y="110"/>
              </a:cxn>
              <a:cxn ang="0">
                <a:pos x="4" y="110"/>
              </a:cxn>
              <a:cxn ang="0">
                <a:pos x="5" y="109"/>
              </a:cxn>
              <a:cxn ang="0">
                <a:pos x="6" y="108"/>
              </a:cxn>
              <a:cxn ang="0">
                <a:pos x="7" y="106"/>
              </a:cxn>
              <a:cxn ang="0">
                <a:pos x="8" y="105"/>
              </a:cxn>
              <a:cxn ang="0">
                <a:pos x="9" y="104"/>
              </a:cxn>
              <a:cxn ang="0">
                <a:pos x="10" y="103"/>
              </a:cxn>
              <a:cxn ang="0">
                <a:pos x="11" y="101"/>
              </a:cxn>
              <a:cxn ang="0">
                <a:pos x="12" y="100"/>
              </a:cxn>
              <a:cxn ang="0">
                <a:pos x="13" y="98"/>
              </a:cxn>
              <a:cxn ang="0">
                <a:pos x="14" y="96"/>
              </a:cxn>
              <a:cxn ang="0">
                <a:pos x="15" y="95"/>
              </a:cxn>
              <a:cxn ang="0">
                <a:pos x="16" y="93"/>
              </a:cxn>
              <a:cxn ang="0">
                <a:pos x="17" y="91"/>
              </a:cxn>
              <a:cxn ang="0">
                <a:pos x="17" y="90"/>
              </a:cxn>
              <a:cxn ang="0">
                <a:pos x="19" y="88"/>
              </a:cxn>
              <a:cxn ang="0">
                <a:pos x="20" y="85"/>
              </a:cxn>
              <a:cxn ang="0">
                <a:pos x="21" y="84"/>
              </a:cxn>
              <a:cxn ang="0">
                <a:pos x="22" y="81"/>
              </a:cxn>
              <a:cxn ang="0">
                <a:pos x="22" y="79"/>
              </a:cxn>
              <a:cxn ang="0">
                <a:pos x="23" y="77"/>
              </a:cxn>
              <a:cxn ang="0">
                <a:pos x="25" y="74"/>
              </a:cxn>
              <a:cxn ang="0">
                <a:pos x="26" y="73"/>
              </a:cxn>
              <a:cxn ang="0">
                <a:pos x="27" y="70"/>
              </a:cxn>
              <a:cxn ang="0">
                <a:pos x="28" y="68"/>
              </a:cxn>
              <a:cxn ang="0">
                <a:pos x="28" y="65"/>
              </a:cxn>
              <a:cxn ang="0">
                <a:pos x="29" y="63"/>
              </a:cxn>
              <a:cxn ang="0">
                <a:pos x="31" y="60"/>
              </a:cxn>
              <a:cxn ang="0">
                <a:pos x="32" y="58"/>
              </a:cxn>
              <a:cxn ang="0">
                <a:pos x="33" y="55"/>
              </a:cxn>
              <a:cxn ang="0">
                <a:pos x="33" y="52"/>
              </a:cxn>
              <a:cxn ang="0">
                <a:pos x="34" y="49"/>
              </a:cxn>
              <a:cxn ang="0">
                <a:pos x="35" y="47"/>
              </a:cxn>
              <a:cxn ang="0">
                <a:pos x="37" y="43"/>
              </a:cxn>
              <a:cxn ang="0">
                <a:pos x="38" y="41"/>
              </a:cxn>
              <a:cxn ang="0">
                <a:pos x="38" y="38"/>
              </a:cxn>
              <a:cxn ang="0">
                <a:pos x="39" y="35"/>
              </a:cxn>
              <a:cxn ang="0">
                <a:pos x="40" y="32"/>
              </a:cxn>
              <a:cxn ang="0">
                <a:pos x="41" y="29"/>
              </a:cxn>
              <a:cxn ang="0">
                <a:pos x="42" y="26"/>
              </a:cxn>
              <a:cxn ang="0">
                <a:pos x="43" y="23"/>
              </a:cxn>
              <a:cxn ang="0">
                <a:pos x="44" y="19"/>
              </a:cxn>
              <a:cxn ang="0">
                <a:pos x="45" y="16"/>
              </a:cxn>
              <a:cxn ang="0">
                <a:pos x="46" y="13"/>
              </a:cxn>
              <a:cxn ang="0">
                <a:pos x="47" y="10"/>
              </a:cxn>
              <a:cxn ang="0">
                <a:pos x="48" y="7"/>
              </a:cxn>
              <a:cxn ang="0">
                <a:pos x="49" y="3"/>
              </a:cxn>
              <a:cxn ang="0">
                <a:pos x="50" y="0"/>
              </a:cxn>
            </a:cxnLst>
            <a:rect l="0" t="0" r="r" b="b"/>
            <a:pathLst>
              <a:path w="50" h="113">
                <a:moveTo>
                  <a:pt x="0" y="113"/>
                </a:moveTo>
                <a:lnTo>
                  <a:pt x="2" y="112"/>
                </a:lnTo>
                <a:lnTo>
                  <a:pt x="2" y="111"/>
                </a:lnTo>
                <a:lnTo>
                  <a:pt x="3" y="110"/>
                </a:lnTo>
                <a:lnTo>
                  <a:pt x="4" y="110"/>
                </a:lnTo>
                <a:lnTo>
                  <a:pt x="5" y="109"/>
                </a:lnTo>
                <a:lnTo>
                  <a:pt x="6" y="108"/>
                </a:lnTo>
                <a:lnTo>
                  <a:pt x="7" y="106"/>
                </a:lnTo>
                <a:lnTo>
                  <a:pt x="8" y="105"/>
                </a:lnTo>
                <a:lnTo>
                  <a:pt x="9" y="104"/>
                </a:lnTo>
                <a:lnTo>
                  <a:pt x="10" y="103"/>
                </a:lnTo>
                <a:lnTo>
                  <a:pt x="11" y="101"/>
                </a:lnTo>
                <a:lnTo>
                  <a:pt x="12" y="100"/>
                </a:lnTo>
                <a:lnTo>
                  <a:pt x="13" y="98"/>
                </a:lnTo>
                <a:lnTo>
                  <a:pt x="14" y="96"/>
                </a:lnTo>
                <a:lnTo>
                  <a:pt x="15" y="95"/>
                </a:lnTo>
                <a:lnTo>
                  <a:pt x="16" y="93"/>
                </a:lnTo>
                <a:lnTo>
                  <a:pt x="17" y="91"/>
                </a:lnTo>
                <a:lnTo>
                  <a:pt x="17" y="90"/>
                </a:lnTo>
                <a:lnTo>
                  <a:pt x="19" y="88"/>
                </a:lnTo>
                <a:lnTo>
                  <a:pt x="20" y="85"/>
                </a:lnTo>
                <a:lnTo>
                  <a:pt x="21" y="84"/>
                </a:lnTo>
                <a:lnTo>
                  <a:pt x="22" y="81"/>
                </a:lnTo>
                <a:lnTo>
                  <a:pt x="22" y="79"/>
                </a:lnTo>
                <a:lnTo>
                  <a:pt x="23" y="77"/>
                </a:lnTo>
                <a:lnTo>
                  <a:pt x="25" y="74"/>
                </a:lnTo>
                <a:lnTo>
                  <a:pt x="26" y="73"/>
                </a:lnTo>
                <a:lnTo>
                  <a:pt x="27" y="70"/>
                </a:lnTo>
                <a:lnTo>
                  <a:pt x="28" y="68"/>
                </a:lnTo>
                <a:lnTo>
                  <a:pt x="28" y="65"/>
                </a:lnTo>
                <a:lnTo>
                  <a:pt x="29" y="63"/>
                </a:lnTo>
                <a:lnTo>
                  <a:pt x="31" y="60"/>
                </a:lnTo>
                <a:lnTo>
                  <a:pt x="32" y="58"/>
                </a:lnTo>
                <a:lnTo>
                  <a:pt x="33" y="55"/>
                </a:lnTo>
                <a:lnTo>
                  <a:pt x="33" y="52"/>
                </a:lnTo>
                <a:lnTo>
                  <a:pt x="34" y="49"/>
                </a:lnTo>
                <a:lnTo>
                  <a:pt x="35" y="47"/>
                </a:lnTo>
                <a:lnTo>
                  <a:pt x="37" y="43"/>
                </a:lnTo>
                <a:lnTo>
                  <a:pt x="38" y="41"/>
                </a:lnTo>
                <a:lnTo>
                  <a:pt x="38" y="38"/>
                </a:lnTo>
                <a:lnTo>
                  <a:pt x="39" y="35"/>
                </a:lnTo>
                <a:lnTo>
                  <a:pt x="40" y="32"/>
                </a:lnTo>
                <a:lnTo>
                  <a:pt x="41" y="29"/>
                </a:lnTo>
                <a:lnTo>
                  <a:pt x="42" y="26"/>
                </a:lnTo>
                <a:lnTo>
                  <a:pt x="43" y="23"/>
                </a:lnTo>
                <a:lnTo>
                  <a:pt x="44" y="19"/>
                </a:lnTo>
                <a:lnTo>
                  <a:pt x="45" y="16"/>
                </a:lnTo>
                <a:lnTo>
                  <a:pt x="46" y="13"/>
                </a:lnTo>
                <a:lnTo>
                  <a:pt x="47" y="10"/>
                </a:lnTo>
                <a:lnTo>
                  <a:pt x="48" y="7"/>
                </a:lnTo>
                <a:lnTo>
                  <a:pt x="49" y="3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50" name="Freeform 338"/>
          <p:cNvSpPr>
            <a:spLocks/>
          </p:cNvSpPr>
          <p:nvPr/>
        </p:nvSpPr>
        <p:spPr bwMode="auto">
          <a:xfrm>
            <a:off x="8664575" y="2200275"/>
            <a:ext cx="84138" cy="293688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1" y="182"/>
              </a:cxn>
              <a:cxn ang="0">
                <a:pos x="2" y="178"/>
              </a:cxn>
              <a:cxn ang="0">
                <a:pos x="3" y="175"/>
              </a:cxn>
              <a:cxn ang="0">
                <a:pos x="3" y="172"/>
              </a:cxn>
              <a:cxn ang="0">
                <a:pos x="5" y="167"/>
              </a:cxn>
              <a:cxn ang="0">
                <a:pos x="6" y="164"/>
              </a:cxn>
              <a:cxn ang="0">
                <a:pos x="7" y="161"/>
              </a:cxn>
              <a:cxn ang="0">
                <a:pos x="8" y="157"/>
              </a:cxn>
              <a:cxn ang="0">
                <a:pos x="8" y="154"/>
              </a:cxn>
              <a:cxn ang="0">
                <a:pos x="9" y="150"/>
              </a:cxn>
              <a:cxn ang="0">
                <a:pos x="11" y="146"/>
              </a:cxn>
              <a:cxn ang="0">
                <a:pos x="12" y="143"/>
              </a:cxn>
              <a:cxn ang="0">
                <a:pos x="13" y="139"/>
              </a:cxn>
              <a:cxn ang="0">
                <a:pos x="14" y="136"/>
              </a:cxn>
              <a:cxn ang="0">
                <a:pos x="14" y="132"/>
              </a:cxn>
              <a:cxn ang="0">
                <a:pos x="15" y="128"/>
              </a:cxn>
              <a:cxn ang="0">
                <a:pos x="17" y="125"/>
              </a:cxn>
              <a:cxn ang="0">
                <a:pos x="18" y="121"/>
              </a:cxn>
              <a:cxn ang="0">
                <a:pos x="19" y="117"/>
              </a:cxn>
              <a:cxn ang="0">
                <a:pos x="19" y="114"/>
              </a:cxn>
              <a:cxn ang="0">
                <a:pos x="20" y="110"/>
              </a:cxn>
              <a:cxn ang="0">
                <a:pos x="21" y="106"/>
              </a:cxn>
              <a:cxn ang="0">
                <a:pos x="23" y="102"/>
              </a:cxn>
              <a:cxn ang="0">
                <a:pos x="24" y="99"/>
              </a:cxn>
              <a:cxn ang="0">
                <a:pos x="24" y="95"/>
              </a:cxn>
              <a:cxn ang="0">
                <a:pos x="25" y="91"/>
              </a:cxn>
              <a:cxn ang="0">
                <a:pos x="26" y="87"/>
              </a:cxn>
              <a:cxn ang="0">
                <a:pos x="27" y="84"/>
              </a:cxn>
              <a:cxn ang="0">
                <a:pos x="29" y="80"/>
              </a:cxn>
              <a:cxn ang="0">
                <a:pos x="29" y="76"/>
              </a:cxn>
              <a:cxn ang="0">
                <a:pos x="30" y="73"/>
              </a:cxn>
              <a:cxn ang="0">
                <a:pos x="31" y="69"/>
              </a:cxn>
              <a:cxn ang="0">
                <a:pos x="32" y="65"/>
              </a:cxn>
              <a:cxn ang="0">
                <a:pos x="33" y="61"/>
              </a:cxn>
              <a:cxn ang="0">
                <a:pos x="34" y="58"/>
              </a:cxn>
              <a:cxn ang="0">
                <a:pos x="35" y="54"/>
              </a:cxn>
              <a:cxn ang="0">
                <a:pos x="36" y="50"/>
              </a:cxn>
              <a:cxn ang="0">
                <a:pos x="37" y="47"/>
              </a:cxn>
              <a:cxn ang="0">
                <a:pos x="38" y="43"/>
              </a:cxn>
              <a:cxn ang="0">
                <a:pos x="39" y="39"/>
              </a:cxn>
              <a:cxn ang="0">
                <a:pos x="40" y="36"/>
              </a:cxn>
              <a:cxn ang="0">
                <a:pos x="41" y="32"/>
              </a:cxn>
              <a:cxn ang="0">
                <a:pos x="42" y="28"/>
              </a:cxn>
              <a:cxn ang="0">
                <a:pos x="43" y="25"/>
              </a:cxn>
              <a:cxn ang="0">
                <a:pos x="44" y="21"/>
              </a:cxn>
              <a:cxn ang="0">
                <a:pos x="44" y="18"/>
              </a:cxn>
              <a:cxn ang="0">
                <a:pos x="46" y="14"/>
              </a:cxn>
              <a:cxn ang="0">
                <a:pos x="47" y="11"/>
              </a:cxn>
              <a:cxn ang="0">
                <a:pos x="48" y="7"/>
              </a:cxn>
              <a:cxn ang="0">
                <a:pos x="49" y="3"/>
              </a:cxn>
              <a:cxn ang="0">
                <a:pos x="49" y="0"/>
              </a:cxn>
            </a:cxnLst>
            <a:rect l="0" t="0" r="r" b="b"/>
            <a:pathLst>
              <a:path w="49" h="185">
                <a:moveTo>
                  <a:pt x="0" y="185"/>
                </a:moveTo>
                <a:lnTo>
                  <a:pt x="1" y="182"/>
                </a:lnTo>
                <a:lnTo>
                  <a:pt x="2" y="178"/>
                </a:lnTo>
                <a:lnTo>
                  <a:pt x="3" y="175"/>
                </a:lnTo>
                <a:lnTo>
                  <a:pt x="3" y="172"/>
                </a:lnTo>
                <a:lnTo>
                  <a:pt x="5" y="167"/>
                </a:lnTo>
                <a:lnTo>
                  <a:pt x="6" y="164"/>
                </a:lnTo>
                <a:lnTo>
                  <a:pt x="7" y="161"/>
                </a:lnTo>
                <a:lnTo>
                  <a:pt x="8" y="157"/>
                </a:lnTo>
                <a:lnTo>
                  <a:pt x="8" y="154"/>
                </a:lnTo>
                <a:lnTo>
                  <a:pt x="9" y="150"/>
                </a:lnTo>
                <a:lnTo>
                  <a:pt x="11" y="146"/>
                </a:lnTo>
                <a:lnTo>
                  <a:pt x="12" y="143"/>
                </a:lnTo>
                <a:lnTo>
                  <a:pt x="13" y="139"/>
                </a:lnTo>
                <a:lnTo>
                  <a:pt x="14" y="136"/>
                </a:lnTo>
                <a:lnTo>
                  <a:pt x="14" y="132"/>
                </a:lnTo>
                <a:lnTo>
                  <a:pt x="15" y="128"/>
                </a:lnTo>
                <a:lnTo>
                  <a:pt x="17" y="125"/>
                </a:lnTo>
                <a:lnTo>
                  <a:pt x="18" y="121"/>
                </a:lnTo>
                <a:lnTo>
                  <a:pt x="19" y="117"/>
                </a:lnTo>
                <a:lnTo>
                  <a:pt x="19" y="114"/>
                </a:lnTo>
                <a:lnTo>
                  <a:pt x="20" y="110"/>
                </a:lnTo>
                <a:lnTo>
                  <a:pt x="21" y="106"/>
                </a:lnTo>
                <a:lnTo>
                  <a:pt x="23" y="102"/>
                </a:lnTo>
                <a:lnTo>
                  <a:pt x="24" y="99"/>
                </a:lnTo>
                <a:lnTo>
                  <a:pt x="24" y="95"/>
                </a:lnTo>
                <a:lnTo>
                  <a:pt x="25" y="91"/>
                </a:lnTo>
                <a:lnTo>
                  <a:pt x="26" y="87"/>
                </a:lnTo>
                <a:lnTo>
                  <a:pt x="27" y="84"/>
                </a:lnTo>
                <a:lnTo>
                  <a:pt x="29" y="80"/>
                </a:lnTo>
                <a:lnTo>
                  <a:pt x="29" y="76"/>
                </a:lnTo>
                <a:lnTo>
                  <a:pt x="30" y="73"/>
                </a:lnTo>
                <a:lnTo>
                  <a:pt x="31" y="69"/>
                </a:lnTo>
                <a:lnTo>
                  <a:pt x="32" y="65"/>
                </a:lnTo>
                <a:lnTo>
                  <a:pt x="33" y="61"/>
                </a:lnTo>
                <a:lnTo>
                  <a:pt x="34" y="58"/>
                </a:lnTo>
                <a:lnTo>
                  <a:pt x="35" y="54"/>
                </a:lnTo>
                <a:lnTo>
                  <a:pt x="36" y="50"/>
                </a:lnTo>
                <a:lnTo>
                  <a:pt x="37" y="47"/>
                </a:lnTo>
                <a:lnTo>
                  <a:pt x="38" y="43"/>
                </a:lnTo>
                <a:lnTo>
                  <a:pt x="39" y="39"/>
                </a:lnTo>
                <a:lnTo>
                  <a:pt x="40" y="36"/>
                </a:lnTo>
                <a:lnTo>
                  <a:pt x="41" y="32"/>
                </a:lnTo>
                <a:lnTo>
                  <a:pt x="42" y="28"/>
                </a:lnTo>
                <a:lnTo>
                  <a:pt x="43" y="25"/>
                </a:lnTo>
                <a:lnTo>
                  <a:pt x="44" y="21"/>
                </a:lnTo>
                <a:lnTo>
                  <a:pt x="44" y="18"/>
                </a:lnTo>
                <a:lnTo>
                  <a:pt x="46" y="14"/>
                </a:lnTo>
                <a:lnTo>
                  <a:pt x="47" y="11"/>
                </a:lnTo>
                <a:lnTo>
                  <a:pt x="48" y="7"/>
                </a:lnTo>
                <a:lnTo>
                  <a:pt x="49" y="3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51" name="Freeform 339"/>
          <p:cNvSpPr>
            <a:spLocks/>
          </p:cNvSpPr>
          <p:nvPr/>
        </p:nvSpPr>
        <p:spPr bwMode="auto">
          <a:xfrm>
            <a:off x="8748713" y="1971675"/>
            <a:ext cx="87312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" y="141"/>
              </a:cxn>
              <a:cxn ang="0">
                <a:pos x="3" y="137"/>
              </a:cxn>
              <a:cxn ang="0">
                <a:pos x="4" y="134"/>
              </a:cxn>
              <a:cxn ang="0">
                <a:pos x="5" y="131"/>
              </a:cxn>
              <a:cxn ang="0">
                <a:pos x="6" y="126"/>
              </a:cxn>
              <a:cxn ang="0">
                <a:pos x="6" y="123"/>
              </a:cxn>
              <a:cxn ang="0">
                <a:pos x="7" y="120"/>
              </a:cxn>
              <a:cxn ang="0">
                <a:pos x="9" y="116"/>
              </a:cxn>
              <a:cxn ang="0">
                <a:pos x="10" y="113"/>
              </a:cxn>
              <a:cxn ang="0">
                <a:pos x="11" y="111"/>
              </a:cxn>
              <a:cxn ang="0">
                <a:pos x="11" y="107"/>
              </a:cxn>
              <a:cxn ang="0">
                <a:pos x="12" y="104"/>
              </a:cxn>
              <a:cxn ang="0">
                <a:pos x="13" y="100"/>
              </a:cxn>
              <a:cxn ang="0">
                <a:pos x="15" y="97"/>
              </a:cxn>
              <a:cxn ang="0">
                <a:pos x="16" y="94"/>
              </a:cxn>
              <a:cxn ang="0">
                <a:pos x="16" y="91"/>
              </a:cxn>
              <a:cxn ang="0">
                <a:pos x="17" y="88"/>
              </a:cxn>
              <a:cxn ang="0">
                <a:pos x="18" y="85"/>
              </a:cxn>
              <a:cxn ang="0">
                <a:pos x="19" y="82"/>
              </a:cxn>
              <a:cxn ang="0">
                <a:pos x="20" y="79"/>
              </a:cxn>
              <a:cxn ang="0">
                <a:pos x="21" y="75"/>
              </a:cxn>
              <a:cxn ang="0">
                <a:pos x="22" y="73"/>
              </a:cxn>
              <a:cxn ang="0">
                <a:pos x="23" y="70"/>
              </a:cxn>
              <a:cxn ang="0">
                <a:pos x="24" y="67"/>
              </a:cxn>
              <a:cxn ang="0">
                <a:pos x="25" y="64"/>
              </a:cxn>
              <a:cxn ang="0">
                <a:pos x="26" y="61"/>
              </a:cxn>
              <a:cxn ang="0">
                <a:pos x="27" y="59"/>
              </a:cxn>
              <a:cxn ang="0">
                <a:pos x="28" y="55"/>
              </a:cxn>
              <a:cxn ang="0">
                <a:pos x="29" y="53"/>
              </a:cxn>
              <a:cxn ang="0">
                <a:pos x="30" y="50"/>
              </a:cxn>
              <a:cxn ang="0">
                <a:pos x="31" y="48"/>
              </a:cxn>
              <a:cxn ang="0">
                <a:pos x="31" y="45"/>
              </a:cxn>
              <a:cxn ang="0">
                <a:pos x="33" y="42"/>
              </a:cxn>
              <a:cxn ang="0">
                <a:pos x="34" y="39"/>
              </a:cxn>
              <a:cxn ang="0">
                <a:pos x="35" y="37"/>
              </a:cxn>
              <a:cxn ang="0">
                <a:pos x="36" y="34"/>
              </a:cxn>
              <a:cxn ang="0">
                <a:pos x="36" y="32"/>
              </a:cxn>
              <a:cxn ang="0">
                <a:pos x="37" y="29"/>
              </a:cxn>
              <a:cxn ang="0">
                <a:pos x="39" y="27"/>
              </a:cxn>
              <a:cxn ang="0">
                <a:pos x="40" y="24"/>
              </a:cxn>
              <a:cxn ang="0">
                <a:pos x="41" y="23"/>
              </a:cxn>
              <a:cxn ang="0">
                <a:pos x="42" y="20"/>
              </a:cxn>
              <a:cxn ang="0">
                <a:pos x="42" y="18"/>
              </a:cxn>
              <a:cxn ang="0">
                <a:pos x="43" y="15"/>
              </a:cxn>
              <a:cxn ang="0">
                <a:pos x="45" y="13"/>
              </a:cxn>
              <a:cxn ang="0">
                <a:pos x="46" y="11"/>
              </a:cxn>
              <a:cxn ang="0">
                <a:pos x="47" y="8"/>
              </a:cxn>
              <a:cxn ang="0">
                <a:pos x="47" y="7"/>
              </a:cxn>
              <a:cxn ang="0">
                <a:pos x="48" y="4"/>
              </a:cxn>
              <a:cxn ang="0">
                <a:pos x="49" y="3"/>
              </a:cxn>
              <a:cxn ang="0">
                <a:pos x="51" y="0"/>
              </a:cxn>
            </a:cxnLst>
            <a:rect l="0" t="0" r="r" b="b"/>
            <a:pathLst>
              <a:path w="51" h="144">
                <a:moveTo>
                  <a:pt x="0" y="144"/>
                </a:moveTo>
                <a:lnTo>
                  <a:pt x="1" y="141"/>
                </a:lnTo>
                <a:lnTo>
                  <a:pt x="3" y="137"/>
                </a:lnTo>
                <a:lnTo>
                  <a:pt x="4" y="134"/>
                </a:lnTo>
                <a:lnTo>
                  <a:pt x="5" y="131"/>
                </a:lnTo>
                <a:lnTo>
                  <a:pt x="6" y="126"/>
                </a:lnTo>
                <a:lnTo>
                  <a:pt x="6" y="123"/>
                </a:lnTo>
                <a:lnTo>
                  <a:pt x="7" y="120"/>
                </a:lnTo>
                <a:lnTo>
                  <a:pt x="9" y="116"/>
                </a:lnTo>
                <a:lnTo>
                  <a:pt x="10" y="113"/>
                </a:lnTo>
                <a:lnTo>
                  <a:pt x="11" y="111"/>
                </a:lnTo>
                <a:lnTo>
                  <a:pt x="11" y="107"/>
                </a:lnTo>
                <a:lnTo>
                  <a:pt x="12" y="104"/>
                </a:lnTo>
                <a:lnTo>
                  <a:pt x="13" y="100"/>
                </a:lnTo>
                <a:lnTo>
                  <a:pt x="15" y="97"/>
                </a:lnTo>
                <a:lnTo>
                  <a:pt x="16" y="94"/>
                </a:lnTo>
                <a:lnTo>
                  <a:pt x="16" y="91"/>
                </a:lnTo>
                <a:lnTo>
                  <a:pt x="17" y="88"/>
                </a:lnTo>
                <a:lnTo>
                  <a:pt x="18" y="85"/>
                </a:lnTo>
                <a:lnTo>
                  <a:pt x="19" y="82"/>
                </a:lnTo>
                <a:lnTo>
                  <a:pt x="20" y="79"/>
                </a:lnTo>
                <a:lnTo>
                  <a:pt x="21" y="75"/>
                </a:lnTo>
                <a:lnTo>
                  <a:pt x="22" y="73"/>
                </a:lnTo>
                <a:lnTo>
                  <a:pt x="23" y="70"/>
                </a:lnTo>
                <a:lnTo>
                  <a:pt x="24" y="67"/>
                </a:lnTo>
                <a:lnTo>
                  <a:pt x="25" y="64"/>
                </a:lnTo>
                <a:lnTo>
                  <a:pt x="26" y="61"/>
                </a:lnTo>
                <a:lnTo>
                  <a:pt x="27" y="59"/>
                </a:lnTo>
                <a:lnTo>
                  <a:pt x="28" y="55"/>
                </a:lnTo>
                <a:lnTo>
                  <a:pt x="29" y="53"/>
                </a:lnTo>
                <a:lnTo>
                  <a:pt x="30" y="50"/>
                </a:lnTo>
                <a:lnTo>
                  <a:pt x="31" y="48"/>
                </a:lnTo>
                <a:lnTo>
                  <a:pt x="31" y="45"/>
                </a:lnTo>
                <a:lnTo>
                  <a:pt x="33" y="42"/>
                </a:lnTo>
                <a:lnTo>
                  <a:pt x="34" y="39"/>
                </a:lnTo>
                <a:lnTo>
                  <a:pt x="35" y="37"/>
                </a:lnTo>
                <a:lnTo>
                  <a:pt x="36" y="34"/>
                </a:lnTo>
                <a:lnTo>
                  <a:pt x="36" y="32"/>
                </a:lnTo>
                <a:lnTo>
                  <a:pt x="37" y="29"/>
                </a:lnTo>
                <a:lnTo>
                  <a:pt x="39" y="27"/>
                </a:lnTo>
                <a:lnTo>
                  <a:pt x="40" y="24"/>
                </a:lnTo>
                <a:lnTo>
                  <a:pt x="41" y="23"/>
                </a:lnTo>
                <a:lnTo>
                  <a:pt x="42" y="20"/>
                </a:lnTo>
                <a:lnTo>
                  <a:pt x="42" y="18"/>
                </a:lnTo>
                <a:lnTo>
                  <a:pt x="43" y="15"/>
                </a:lnTo>
                <a:lnTo>
                  <a:pt x="45" y="13"/>
                </a:lnTo>
                <a:lnTo>
                  <a:pt x="46" y="11"/>
                </a:lnTo>
                <a:lnTo>
                  <a:pt x="47" y="8"/>
                </a:lnTo>
                <a:lnTo>
                  <a:pt x="47" y="7"/>
                </a:lnTo>
                <a:lnTo>
                  <a:pt x="48" y="4"/>
                </a:lnTo>
                <a:lnTo>
                  <a:pt x="49" y="3"/>
                </a:lnTo>
                <a:lnTo>
                  <a:pt x="51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52" name="Freeform 340"/>
          <p:cNvSpPr>
            <a:spLocks/>
          </p:cNvSpPr>
          <p:nvPr/>
        </p:nvSpPr>
        <p:spPr bwMode="auto">
          <a:xfrm>
            <a:off x="8836025" y="1862138"/>
            <a:ext cx="84138" cy="109537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1" y="67"/>
              </a:cxn>
              <a:cxn ang="0">
                <a:pos x="1" y="65"/>
              </a:cxn>
              <a:cxn ang="0">
                <a:pos x="2" y="63"/>
              </a:cxn>
              <a:cxn ang="0">
                <a:pos x="3" y="62"/>
              </a:cxn>
              <a:cxn ang="0">
                <a:pos x="4" y="59"/>
              </a:cxn>
              <a:cxn ang="0">
                <a:pos x="6" y="57"/>
              </a:cxn>
              <a:cxn ang="0">
                <a:pos x="6" y="56"/>
              </a:cxn>
              <a:cxn ang="0">
                <a:pos x="7" y="54"/>
              </a:cxn>
              <a:cxn ang="0">
                <a:pos x="8" y="52"/>
              </a:cxn>
              <a:cxn ang="0">
                <a:pos x="9" y="51"/>
              </a:cxn>
              <a:cxn ang="0">
                <a:pos x="10" y="49"/>
              </a:cxn>
              <a:cxn ang="0">
                <a:pos x="11" y="47"/>
              </a:cxn>
              <a:cxn ang="0">
                <a:pos x="12" y="45"/>
              </a:cxn>
              <a:cxn ang="0">
                <a:pos x="13" y="44"/>
              </a:cxn>
              <a:cxn ang="0">
                <a:pos x="14" y="42"/>
              </a:cxn>
              <a:cxn ang="0">
                <a:pos x="15" y="41"/>
              </a:cxn>
              <a:cxn ang="0">
                <a:pos x="16" y="39"/>
              </a:cxn>
              <a:cxn ang="0">
                <a:pos x="16" y="37"/>
              </a:cxn>
              <a:cxn ang="0">
                <a:pos x="18" y="36"/>
              </a:cxn>
              <a:cxn ang="0">
                <a:pos x="19" y="34"/>
              </a:cxn>
              <a:cxn ang="0">
                <a:pos x="20" y="33"/>
              </a:cxn>
              <a:cxn ang="0">
                <a:pos x="21" y="31"/>
              </a:cxn>
              <a:cxn ang="0">
                <a:pos x="21" y="30"/>
              </a:cxn>
              <a:cxn ang="0">
                <a:pos x="22" y="29"/>
              </a:cxn>
              <a:cxn ang="0">
                <a:pos x="24" y="27"/>
              </a:cxn>
              <a:cxn ang="0">
                <a:pos x="25" y="26"/>
              </a:cxn>
              <a:cxn ang="0">
                <a:pos x="26" y="25"/>
              </a:cxn>
              <a:cxn ang="0">
                <a:pos x="26" y="23"/>
              </a:cxn>
              <a:cxn ang="0">
                <a:pos x="27" y="22"/>
              </a:cxn>
              <a:cxn ang="0">
                <a:pos x="29" y="21"/>
              </a:cxn>
              <a:cxn ang="0">
                <a:pos x="30" y="20"/>
              </a:cxn>
              <a:cxn ang="0">
                <a:pos x="31" y="19"/>
              </a:cxn>
              <a:cxn ang="0">
                <a:pos x="32" y="17"/>
              </a:cxn>
              <a:cxn ang="0">
                <a:pos x="32" y="16"/>
              </a:cxn>
              <a:cxn ang="0">
                <a:pos x="33" y="15"/>
              </a:cxn>
              <a:cxn ang="0">
                <a:pos x="35" y="14"/>
              </a:cxn>
              <a:cxn ang="0">
                <a:pos x="36" y="13"/>
              </a:cxn>
              <a:cxn ang="0">
                <a:pos x="37" y="12"/>
              </a:cxn>
              <a:cxn ang="0">
                <a:pos x="37" y="11"/>
              </a:cxn>
              <a:cxn ang="0">
                <a:pos x="38" y="10"/>
              </a:cxn>
              <a:cxn ang="0">
                <a:pos x="39" y="9"/>
              </a:cxn>
              <a:cxn ang="0">
                <a:pos x="41" y="8"/>
              </a:cxn>
              <a:cxn ang="0">
                <a:pos x="42" y="7"/>
              </a:cxn>
              <a:cxn ang="0">
                <a:pos x="42" y="6"/>
              </a:cxn>
              <a:cxn ang="0">
                <a:pos x="43" y="5"/>
              </a:cxn>
              <a:cxn ang="0">
                <a:pos x="44" y="5"/>
              </a:cxn>
              <a:cxn ang="0">
                <a:pos x="45" y="4"/>
              </a:cxn>
              <a:cxn ang="0">
                <a:pos x="47" y="3"/>
              </a:cxn>
              <a:cxn ang="0">
                <a:pos x="47" y="2"/>
              </a:cxn>
              <a:cxn ang="0">
                <a:pos x="48" y="1"/>
              </a:cxn>
              <a:cxn ang="0">
                <a:pos x="49" y="0"/>
              </a:cxn>
            </a:cxnLst>
            <a:rect l="0" t="0" r="r" b="b"/>
            <a:pathLst>
              <a:path w="49" h="69">
                <a:moveTo>
                  <a:pt x="0" y="69"/>
                </a:moveTo>
                <a:lnTo>
                  <a:pt x="1" y="67"/>
                </a:lnTo>
                <a:lnTo>
                  <a:pt x="1" y="65"/>
                </a:lnTo>
                <a:lnTo>
                  <a:pt x="2" y="63"/>
                </a:lnTo>
                <a:lnTo>
                  <a:pt x="3" y="62"/>
                </a:lnTo>
                <a:lnTo>
                  <a:pt x="4" y="59"/>
                </a:lnTo>
                <a:lnTo>
                  <a:pt x="6" y="57"/>
                </a:lnTo>
                <a:lnTo>
                  <a:pt x="6" y="56"/>
                </a:lnTo>
                <a:lnTo>
                  <a:pt x="7" y="54"/>
                </a:lnTo>
                <a:lnTo>
                  <a:pt x="8" y="52"/>
                </a:lnTo>
                <a:lnTo>
                  <a:pt x="9" y="51"/>
                </a:lnTo>
                <a:lnTo>
                  <a:pt x="10" y="49"/>
                </a:lnTo>
                <a:lnTo>
                  <a:pt x="11" y="47"/>
                </a:lnTo>
                <a:lnTo>
                  <a:pt x="12" y="45"/>
                </a:lnTo>
                <a:lnTo>
                  <a:pt x="13" y="44"/>
                </a:lnTo>
                <a:lnTo>
                  <a:pt x="14" y="42"/>
                </a:lnTo>
                <a:lnTo>
                  <a:pt x="15" y="41"/>
                </a:lnTo>
                <a:lnTo>
                  <a:pt x="16" y="39"/>
                </a:lnTo>
                <a:lnTo>
                  <a:pt x="16" y="37"/>
                </a:lnTo>
                <a:lnTo>
                  <a:pt x="18" y="36"/>
                </a:lnTo>
                <a:lnTo>
                  <a:pt x="19" y="34"/>
                </a:lnTo>
                <a:lnTo>
                  <a:pt x="20" y="33"/>
                </a:lnTo>
                <a:lnTo>
                  <a:pt x="21" y="31"/>
                </a:lnTo>
                <a:lnTo>
                  <a:pt x="21" y="30"/>
                </a:lnTo>
                <a:lnTo>
                  <a:pt x="22" y="29"/>
                </a:lnTo>
                <a:lnTo>
                  <a:pt x="24" y="27"/>
                </a:lnTo>
                <a:lnTo>
                  <a:pt x="25" y="26"/>
                </a:lnTo>
                <a:lnTo>
                  <a:pt x="26" y="25"/>
                </a:lnTo>
                <a:lnTo>
                  <a:pt x="26" y="23"/>
                </a:lnTo>
                <a:lnTo>
                  <a:pt x="27" y="22"/>
                </a:lnTo>
                <a:lnTo>
                  <a:pt x="29" y="21"/>
                </a:lnTo>
                <a:lnTo>
                  <a:pt x="30" y="20"/>
                </a:lnTo>
                <a:lnTo>
                  <a:pt x="31" y="19"/>
                </a:lnTo>
                <a:lnTo>
                  <a:pt x="32" y="17"/>
                </a:lnTo>
                <a:lnTo>
                  <a:pt x="32" y="16"/>
                </a:lnTo>
                <a:lnTo>
                  <a:pt x="33" y="15"/>
                </a:lnTo>
                <a:lnTo>
                  <a:pt x="35" y="14"/>
                </a:lnTo>
                <a:lnTo>
                  <a:pt x="36" y="13"/>
                </a:lnTo>
                <a:lnTo>
                  <a:pt x="37" y="12"/>
                </a:lnTo>
                <a:lnTo>
                  <a:pt x="37" y="11"/>
                </a:lnTo>
                <a:lnTo>
                  <a:pt x="38" y="10"/>
                </a:lnTo>
                <a:lnTo>
                  <a:pt x="39" y="9"/>
                </a:lnTo>
                <a:lnTo>
                  <a:pt x="41" y="8"/>
                </a:lnTo>
                <a:lnTo>
                  <a:pt x="42" y="7"/>
                </a:lnTo>
                <a:lnTo>
                  <a:pt x="42" y="6"/>
                </a:lnTo>
                <a:lnTo>
                  <a:pt x="43" y="5"/>
                </a:lnTo>
                <a:lnTo>
                  <a:pt x="44" y="5"/>
                </a:lnTo>
                <a:lnTo>
                  <a:pt x="45" y="4"/>
                </a:lnTo>
                <a:lnTo>
                  <a:pt x="47" y="3"/>
                </a:lnTo>
                <a:lnTo>
                  <a:pt x="47" y="2"/>
                </a:lnTo>
                <a:lnTo>
                  <a:pt x="48" y="1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53" name="Freeform 341"/>
          <p:cNvSpPr>
            <a:spLocks/>
          </p:cNvSpPr>
          <p:nvPr/>
        </p:nvSpPr>
        <p:spPr bwMode="auto">
          <a:xfrm>
            <a:off x="8920163" y="1827213"/>
            <a:ext cx="85725" cy="3492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" y="22"/>
              </a:cxn>
              <a:cxn ang="0">
                <a:pos x="2" y="21"/>
              </a:cxn>
              <a:cxn ang="0">
                <a:pos x="3" y="20"/>
              </a:cxn>
              <a:cxn ang="0">
                <a:pos x="4" y="19"/>
              </a:cxn>
              <a:cxn ang="0">
                <a:pos x="5" y="18"/>
              </a:cxn>
              <a:cxn ang="0">
                <a:pos x="6" y="18"/>
              </a:cxn>
              <a:cxn ang="0">
                <a:pos x="7" y="17"/>
              </a:cxn>
              <a:cxn ang="0">
                <a:pos x="8" y="17"/>
              </a:cxn>
              <a:cxn ang="0">
                <a:pos x="8" y="16"/>
              </a:cxn>
              <a:cxn ang="0">
                <a:pos x="10" y="15"/>
              </a:cxn>
              <a:cxn ang="0">
                <a:pos x="11" y="15"/>
              </a:cxn>
              <a:cxn ang="0">
                <a:pos x="12" y="14"/>
              </a:cxn>
              <a:cxn ang="0">
                <a:pos x="13" y="13"/>
              </a:cxn>
              <a:cxn ang="0">
                <a:pos x="13" y="13"/>
              </a:cxn>
              <a:cxn ang="0">
                <a:pos x="14" y="12"/>
              </a:cxn>
              <a:cxn ang="0">
                <a:pos x="16" y="12"/>
              </a:cxn>
              <a:cxn ang="0">
                <a:pos x="17" y="12"/>
              </a:cxn>
              <a:cxn ang="0">
                <a:pos x="18" y="11"/>
              </a:cxn>
              <a:cxn ang="0">
                <a:pos x="19" y="10"/>
              </a:cxn>
              <a:cxn ang="0">
                <a:pos x="19" y="10"/>
              </a:cxn>
              <a:cxn ang="0">
                <a:pos x="20" y="9"/>
              </a:cxn>
              <a:cxn ang="0">
                <a:pos x="22" y="9"/>
              </a:cxn>
              <a:cxn ang="0">
                <a:pos x="23" y="8"/>
              </a:cxn>
              <a:cxn ang="0">
                <a:pos x="24" y="8"/>
              </a:cxn>
              <a:cxn ang="0">
                <a:pos x="24" y="7"/>
              </a:cxn>
              <a:cxn ang="0">
                <a:pos x="25" y="7"/>
              </a:cxn>
              <a:cxn ang="0">
                <a:pos x="26" y="7"/>
              </a:cxn>
              <a:cxn ang="0">
                <a:pos x="28" y="7"/>
              </a:cxn>
              <a:cxn ang="0">
                <a:pos x="29" y="6"/>
              </a:cxn>
              <a:cxn ang="0">
                <a:pos x="29" y="6"/>
              </a:cxn>
              <a:cxn ang="0">
                <a:pos x="30" y="5"/>
              </a:cxn>
              <a:cxn ang="0">
                <a:pos x="31" y="5"/>
              </a:cxn>
              <a:cxn ang="0">
                <a:pos x="32" y="5"/>
              </a:cxn>
              <a:cxn ang="0">
                <a:pos x="34" y="4"/>
              </a:cxn>
              <a:cxn ang="0">
                <a:pos x="34" y="4"/>
              </a:cxn>
              <a:cxn ang="0">
                <a:pos x="35" y="3"/>
              </a:cxn>
              <a:cxn ang="0">
                <a:pos x="36" y="3"/>
              </a:cxn>
              <a:cxn ang="0">
                <a:pos x="37" y="3"/>
              </a:cxn>
              <a:cxn ang="0">
                <a:pos x="38" y="2"/>
              </a:cxn>
              <a:cxn ang="0">
                <a:pos x="39" y="2"/>
              </a:cxn>
              <a:cxn ang="0">
                <a:pos x="40" y="2"/>
              </a:cxn>
              <a:cxn ang="0">
                <a:pos x="41" y="2"/>
              </a:cxn>
              <a:cxn ang="0">
                <a:pos x="42" y="2"/>
              </a:cxn>
              <a:cxn ang="0">
                <a:pos x="43" y="2"/>
              </a:cxn>
              <a:cxn ang="0">
                <a:pos x="44" y="1"/>
              </a:cxn>
              <a:cxn ang="0">
                <a:pos x="45" y="1"/>
              </a:cxn>
              <a:cxn ang="0">
                <a:pos x="46" y="1"/>
              </a:cxn>
              <a:cxn ang="0">
                <a:pos x="47" y="1"/>
              </a:cxn>
              <a:cxn ang="0">
                <a:pos x="48" y="0"/>
              </a:cxn>
              <a:cxn ang="0">
                <a:pos x="49" y="0"/>
              </a:cxn>
              <a:cxn ang="0">
                <a:pos x="49" y="0"/>
              </a:cxn>
            </a:cxnLst>
            <a:rect l="0" t="0" r="r" b="b"/>
            <a:pathLst>
              <a:path w="49" h="22">
                <a:moveTo>
                  <a:pt x="0" y="22"/>
                </a:moveTo>
                <a:lnTo>
                  <a:pt x="1" y="22"/>
                </a:lnTo>
                <a:lnTo>
                  <a:pt x="2" y="21"/>
                </a:lnTo>
                <a:lnTo>
                  <a:pt x="3" y="20"/>
                </a:lnTo>
                <a:lnTo>
                  <a:pt x="4" y="19"/>
                </a:lnTo>
                <a:lnTo>
                  <a:pt x="5" y="18"/>
                </a:lnTo>
                <a:lnTo>
                  <a:pt x="6" y="18"/>
                </a:lnTo>
                <a:lnTo>
                  <a:pt x="7" y="17"/>
                </a:lnTo>
                <a:lnTo>
                  <a:pt x="8" y="17"/>
                </a:lnTo>
                <a:lnTo>
                  <a:pt x="8" y="16"/>
                </a:lnTo>
                <a:lnTo>
                  <a:pt x="10" y="15"/>
                </a:lnTo>
                <a:lnTo>
                  <a:pt x="11" y="15"/>
                </a:lnTo>
                <a:lnTo>
                  <a:pt x="12" y="14"/>
                </a:lnTo>
                <a:lnTo>
                  <a:pt x="13" y="13"/>
                </a:lnTo>
                <a:lnTo>
                  <a:pt x="13" y="13"/>
                </a:lnTo>
                <a:lnTo>
                  <a:pt x="14" y="12"/>
                </a:lnTo>
                <a:lnTo>
                  <a:pt x="16" y="12"/>
                </a:lnTo>
                <a:lnTo>
                  <a:pt x="17" y="12"/>
                </a:lnTo>
                <a:lnTo>
                  <a:pt x="18" y="11"/>
                </a:lnTo>
                <a:lnTo>
                  <a:pt x="19" y="10"/>
                </a:lnTo>
                <a:lnTo>
                  <a:pt x="19" y="10"/>
                </a:lnTo>
                <a:lnTo>
                  <a:pt x="20" y="9"/>
                </a:lnTo>
                <a:lnTo>
                  <a:pt x="22" y="9"/>
                </a:lnTo>
                <a:lnTo>
                  <a:pt x="23" y="8"/>
                </a:lnTo>
                <a:lnTo>
                  <a:pt x="24" y="8"/>
                </a:lnTo>
                <a:lnTo>
                  <a:pt x="24" y="7"/>
                </a:lnTo>
                <a:lnTo>
                  <a:pt x="25" y="7"/>
                </a:lnTo>
                <a:lnTo>
                  <a:pt x="26" y="7"/>
                </a:lnTo>
                <a:lnTo>
                  <a:pt x="28" y="7"/>
                </a:lnTo>
                <a:lnTo>
                  <a:pt x="29" y="6"/>
                </a:lnTo>
                <a:lnTo>
                  <a:pt x="29" y="6"/>
                </a:lnTo>
                <a:lnTo>
                  <a:pt x="30" y="5"/>
                </a:lnTo>
                <a:lnTo>
                  <a:pt x="31" y="5"/>
                </a:lnTo>
                <a:lnTo>
                  <a:pt x="32" y="5"/>
                </a:lnTo>
                <a:lnTo>
                  <a:pt x="34" y="4"/>
                </a:lnTo>
                <a:lnTo>
                  <a:pt x="34" y="4"/>
                </a:lnTo>
                <a:lnTo>
                  <a:pt x="35" y="3"/>
                </a:lnTo>
                <a:lnTo>
                  <a:pt x="36" y="3"/>
                </a:lnTo>
                <a:lnTo>
                  <a:pt x="37" y="3"/>
                </a:lnTo>
                <a:lnTo>
                  <a:pt x="38" y="2"/>
                </a:lnTo>
                <a:lnTo>
                  <a:pt x="39" y="2"/>
                </a:lnTo>
                <a:lnTo>
                  <a:pt x="40" y="2"/>
                </a:lnTo>
                <a:lnTo>
                  <a:pt x="41" y="2"/>
                </a:lnTo>
                <a:lnTo>
                  <a:pt x="42" y="2"/>
                </a:lnTo>
                <a:lnTo>
                  <a:pt x="43" y="2"/>
                </a:lnTo>
                <a:lnTo>
                  <a:pt x="44" y="1"/>
                </a:lnTo>
                <a:lnTo>
                  <a:pt x="45" y="1"/>
                </a:lnTo>
                <a:lnTo>
                  <a:pt x="46" y="1"/>
                </a:lnTo>
                <a:lnTo>
                  <a:pt x="47" y="1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54" name="Freeform 342"/>
          <p:cNvSpPr>
            <a:spLocks/>
          </p:cNvSpPr>
          <p:nvPr/>
        </p:nvSpPr>
        <p:spPr bwMode="auto">
          <a:xfrm>
            <a:off x="9005888" y="1819275"/>
            <a:ext cx="87312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" y="5"/>
              </a:cxn>
              <a:cxn ang="0">
                <a:pos x="3" y="4"/>
              </a:cxn>
              <a:cxn ang="0">
                <a:pos x="4" y="4"/>
              </a:cxn>
              <a:cxn ang="0">
                <a:pos x="5" y="4"/>
              </a:cxn>
              <a:cxn ang="0">
                <a:pos x="5" y="4"/>
              </a:cxn>
              <a:cxn ang="0">
                <a:pos x="6" y="3"/>
              </a:cxn>
              <a:cxn ang="0">
                <a:pos x="8" y="3"/>
              </a:cxn>
              <a:cxn ang="0">
                <a:pos x="9" y="3"/>
              </a:cxn>
              <a:cxn ang="0">
                <a:pos x="10" y="3"/>
              </a:cxn>
              <a:cxn ang="0">
                <a:pos x="11" y="3"/>
              </a:cxn>
              <a:cxn ang="0">
                <a:pos x="11" y="2"/>
              </a:cxn>
              <a:cxn ang="0">
                <a:pos x="12" y="2"/>
              </a:cxn>
              <a:cxn ang="0">
                <a:pos x="14" y="2"/>
              </a:cxn>
              <a:cxn ang="0">
                <a:pos x="15" y="2"/>
              </a:cxn>
              <a:cxn ang="0">
                <a:pos x="16" y="2"/>
              </a:cxn>
              <a:cxn ang="0">
                <a:pos x="16" y="2"/>
              </a:cxn>
              <a:cxn ang="0">
                <a:pos x="17" y="1"/>
              </a:cxn>
              <a:cxn ang="0">
                <a:pos x="18" y="1"/>
              </a:cxn>
              <a:cxn ang="0">
                <a:pos x="19" y="1"/>
              </a:cxn>
              <a:cxn ang="0">
                <a:pos x="21" y="1"/>
              </a:cxn>
              <a:cxn ang="0">
                <a:pos x="21" y="1"/>
              </a:cxn>
              <a:cxn ang="0">
                <a:pos x="22" y="1"/>
              </a:cxn>
              <a:cxn ang="0">
                <a:pos x="23" y="1"/>
              </a:cxn>
              <a:cxn ang="0">
                <a:pos x="24" y="1"/>
              </a:cxn>
              <a:cxn ang="0">
                <a:pos x="25" y="1"/>
              </a:cxn>
              <a:cxn ang="0">
                <a:pos x="26" y="1"/>
              </a:cxn>
              <a:cxn ang="0">
                <a:pos x="27" y="1"/>
              </a:cxn>
              <a:cxn ang="0">
                <a:pos x="28" y="1"/>
              </a:cxn>
              <a:cxn ang="0">
                <a:pos x="29" y="1"/>
              </a:cxn>
              <a:cxn ang="0">
                <a:pos x="30" y="1"/>
              </a:cxn>
              <a:cxn ang="0">
                <a:pos x="31" y="1"/>
              </a:cxn>
              <a:cxn ang="0">
                <a:pos x="32" y="1"/>
              </a:cxn>
              <a:cxn ang="0">
                <a:pos x="33" y="1"/>
              </a:cxn>
              <a:cxn ang="0">
                <a:pos x="34" y="1"/>
              </a:cxn>
              <a:cxn ang="0">
                <a:pos x="35" y="0"/>
              </a:cxn>
              <a:cxn ang="0">
                <a:pos x="36" y="0"/>
              </a:cxn>
              <a:cxn ang="0">
                <a:pos x="36" y="0"/>
              </a:cxn>
              <a:cxn ang="0">
                <a:pos x="38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1" y="0"/>
              </a:cxn>
              <a:cxn ang="0">
                <a:pos x="42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7" y="0"/>
              </a:cxn>
              <a:cxn ang="0">
                <a:pos x="47" y="0"/>
              </a:cxn>
              <a:cxn ang="0">
                <a:pos x="48" y="0"/>
              </a:cxn>
              <a:cxn ang="0">
                <a:pos x="50" y="0"/>
              </a:cxn>
              <a:cxn ang="0">
                <a:pos x="51" y="0"/>
              </a:cxn>
            </a:cxnLst>
            <a:rect l="0" t="0" r="r" b="b"/>
            <a:pathLst>
              <a:path w="51" h="5">
                <a:moveTo>
                  <a:pt x="0" y="5"/>
                </a:moveTo>
                <a:lnTo>
                  <a:pt x="2" y="5"/>
                </a:lnTo>
                <a:lnTo>
                  <a:pt x="3" y="4"/>
                </a:lnTo>
                <a:lnTo>
                  <a:pt x="4" y="4"/>
                </a:lnTo>
                <a:lnTo>
                  <a:pt x="5" y="4"/>
                </a:lnTo>
                <a:lnTo>
                  <a:pt x="5" y="4"/>
                </a:lnTo>
                <a:lnTo>
                  <a:pt x="6" y="3"/>
                </a:lnTo>
                <a:lnTo>
                  <a:pt x="8" y="3"/>
                </a:lnTo>
                <a:lnTo>
                  <a:pt x="9" y="3"/>
                </a:lnTo>
                <a:lnTo>
                  <a:pt x="10" y="3"/>
                </a:lnTo>
                <a:lnTo>
                  <a:pt x="11" y="3"/>
                </a:lnTo>
                <a:lnTo>
                  <a:pt x="11" y="2"/>
                </a:lnTo>
                <a:lnTo>
                  <a:pt x="12" y="2"/>
                </a:lnTo>
                <a:lnTo>
                  <a:pt x="14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1"/>
                </a:lnTo>
                <a:lnTo>
                  <a:pt x="18" y="1"/>
                </a:lnTo>
                <a:lnTo>
                  <a:pt x="19" y="1"/>
                </a:lnTo>
                <a:lnTo>
                  <a:pt x="21" y="1"/>
                </a:lnTo>
                <a:lnTo>
                  <a:pt x="21" y="1"/>
                </a:lnTo>
                <a:lnTo>
                  <a:pt x="22" y="1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6" y="1"/>
                </a:lnTo>
                <a:lnTo>
                  <a:pt x="27" y="1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1" y="1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50" y="0"/>
                </a:lnTo>
                <a:lnTo>
                  <a:pt x="51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55" name="Freeform 343"/>
          <p:cNvSpPr>
            <a:spLocks/>
          </p:cNvSpPr>
          <p:nvPr/>
        </p:nvSpPr>
        <p:spPr bwMode="auto">
          <a:xfrm>
            <a:off x="9093200" y="1816100"/>
            <a:ext cx="84138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3" y="1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1"/>
              </a:cxn>
              <a:cxn ang="0">
                <a:pos x="8" y="1"/>
              </a:cxn>
              <a:cxn ang="0">
                <a:pos x="9" y="1"/>
              </a:cxn>
              <a:cxn ang="0">
                <a:pos x="11" y="1"/>
              </a:cxn>
              <a:cxn ang="0">
                <a:pos x="11" y="1"/>
              </a:cxn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5" y="1"/>
              </a:cxn>
              <a:cxn ang="0">
                <a:pos x="16" y="1"/>
              </a:cxn>
              <a:cxn ang="0">
                <a:pos x="17" y="1"/>
              </a:cxn>
              <a:cxn ang="0">
                <a:pos x="18" y="1"/>
              </a:cxn>
              <a:cxn ang="0">
                <a:pos x="19" y="1"/>
              </a:cxn>
              <a:cxn ang="0">
                <a:pos x="20" y="1"/>
              </a:cxn>
              <a:cxn ang="0">
                <a:pos x="21" y="1"/>
              </a:cxn>
              <a:cxn ang="0">
                <a:pos x="21" y="1"/>
              </a:cxn>
              <a:cxn ang="0">
                <a:pos x="23" y="1"/>
              </a:cxn>
              <a:cxn ang="0">
                <a:pos x="24" y="1"/>
              </a:cxn>
              <a:cxn ang="0">
                <a:pos x="25" y="1"/>
              </a:cxn>
              <a:cxn ang="0">
                <a:pos x="26" y="1"/>
              </a:cxn>
              <a:cxn ang="0">
                <a:pos x="26" y="1"/>
              </a:cxn>
              <a:cxn ang="0">
                <a:pos x="27" y="1"/>
              </a:cxn>
              <a:cxn ang="0">
                <a:pos x="29" y="1"/>
              </a:cxn>
              <a:cxn ang="0">
                <a:pos x="30" y="1"/>
              </a:cxn>
              <a:cxn ang="0">
                <a:pos x="31" y="1"/>
              </a:cxn>
              <a:cxn ang="0">
                <a:pos x="31" y="1"/>
              </a:cxn>
              <a:cxn ang="0">
                <a:pos x="32" y="1"/>
              </a:cxn>
              <a:cxn ang="0">
                <a:pos x="33" y="1"/>
              </a:cxn>
              <a:cxn ang="0">
                <a:pos x="35" y="1"/>
              </a:cxn>
              <a:cxn ang="0">
                <a:pos x="36" y="1"/>
              </a:cxn>
              <a:cxn ang="0">
                <a:pos x="37" y="1"/>
              </a:cxn>
              <a:cxn ang="0">
                <a:pos x="37" y="1"/>
              </a:cxn>
              <a:cxn ang="0">
                <a:pos x="38" y="1"/>
              </a:cxn>
              <a:cxn ang="0">
                <a:pos x="39" y="1"/>
              </a:cxn>
              <a:cxn ang="0">
                <a:pos x="41" y="1"/>
              </a:cxn>
              <a:cxn ang="0">
                <a:pos x="42" y="0"/>
              </a:cxn>
              <a:cxn ang="0">
                <a:pos x="42" y="0"/>
              </a:cxn>
              <a:cxn ang="0">
                <a:pos x="43" y="0"/>
              </a:cxn>
              <a:cxn ang="0">
                <a:pos x="44" y="0"/>
              </a:cxn>
              <a:cxn ang="0">
                <a:pos x="45" y="0"/>
              </a:cxn>
              <a:cxn ang="0">
                <a:pos x="47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</a:cxnLst>
            <a:rect l="0" t="0" r="r" b="b"/>
            <a:pathLst>
              <a:path w="49" h="2">
                <a:moveTo>
                  <a:pt x="0" y="2"/>
                </a:move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8" y="1"/>
                </a:lnTo>
                <a:lnTo>
                  <a:pt x="19" y="1"/>
                </a:lnTo>
                <a:lnTo>
                  <a:pt x="20" y="1"/>
                </a:lnTo>
                <a:lnTo>
                  <a:pt x="21" y="1"/>
                </a:lnTo>
                <a:lnTo>
                  <a:pt x="21" y="1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9" y="1"/>
                </a:lnTo>
                <a:lnTo>
                  <a:pt x="30" y="1"/>
                </a:lnTo>
                <a:lnTo>
                  <a:pt x="31" y="1"/>
                </a:lnTo>
                <a:lnTo>
                  <a:pt x="31" y="1"/>
                </a:lnTo>
                <a:lnTo>
                  <a:pt x="32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7" y="1"/>
                </a:lnTo>
                <a:lnTo>
                  <a:pt x="37" y="1"/>
                </a:lnTo>
                <a:lnTo>
                  <a:pt x="38" y="1"/>
                </a:lnTo>
                <a:lnTo>
                  <a:pt x="39" y="1"/>
                </a:lnTo>
                <a:lnTo>
                  <a:pt x="41" y="1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56" name="Freeform 344"/>
          <p:cNvSpPr>
            <a:spLocks/>
          </p:cNvSpPr>
          <p:nvPr/>
        </p:nvSpPr>
        <p:spPr bwMode="auto">
          <a:xfrm>
            <a:off x="9177338" y="1816100"/>
            <a:ext cx="8413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0"/>
              </a:cxn>
              <a:cxn ang="0">
                <a:pos x="12" y="0"/>
              </a:cxn>
              <a:cxn ang="0">
                <a:pos x="13" y="0"/>
              </a:cxn>
              <a:cxn ang="0">
                <a:pos x="13" y="0"/>
              </a:cxn>
              <a:cxn ang="0">
                <a:pos x="15" y="0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2" y="0"/>
              </a:cxn>
              <a:cxn ang="0">
                <a:pos x="23" y="0"/>
              </a:cxn>
              <a:cxn ang="0">
                <a:pos x="23" y="0"/>
              </a:cxn>
              <a:cxn ang="0">
                <a:pos x="24" y="0"/>
              </a:cxn>
              <a:cxn ang="0">
                <a:pos x="25" y="0"/>
              </a:cxn>
              <a:cxn ang="0">
                <a:pos x="27" y="0"/>
              </a:cxn>
              <a:cxn ang="0">
                <a:pos x="28" y="0"/>
              </a:cxn>
              <a:cxn ang="0">
                <a:pos x="29" y="0"/>
              </a:cxn>
              <a:cxn ang="0">
                <a:pos x="29" y="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34" y="0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7" y="0"/>
              </a:cxn>
              <a:cxn ang="0">
                <a:pos x="39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2" y="0"/>
              </a:cxn>
              <a:cxn ang="0">
                <a:pos x="43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  <a:cxn ang="0">
                <a:pos x="49" y="0"/>
              </a:cxn>
            </a:cxnLst>
            <a:rect l="0" t="0" r="r" b="b"/>
            <a:pathLst>
              <a:path w="49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57" name="Freeform 345"/>
          <p:cNvSpPr>
            <a:spLocks/>
          </p:cNvSpPr>
          <p:nvPr/>
        </p:nvSpPr>
        <p:spPr bwMode="auto">
          <a:xfrm>
            <a:off x="7894638" y="1816100"/>
            <a:ext cx="873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0" y="0"/>
              </a:cxn>
              <a:cxn ang="0">
                <a:pos x="11" y="0"/>
              </a:cxn>
              <a:cxn ang="0">
                <a:pos x="12" y="0"/>
              </a:cxn>
              <a:cxn ang="0">
                <a:pos x="14" y="0"/>
              </a:cxn>
              <a:cxn ang="0">
                <a:pos x="15" y="0"/>
              </a:cxn>
              <a:cxn ang="0">
                <a:pos x="15" y="0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20" y="0"/>
              </a:cxn>
              <a:cxn ang="0">
                <a:pos x="20" y="0"/>
              </a:cxn>
              <a:cxn ang="0">
                <a:pos x="21" y="0"/>
              </a:cxn>
              <a:cxn ang="0">
                <a:pos x="22" y="0"/>
              </a:cxn>
              <a:cxn ang="0">
                <a:pos x="23" y="0"/>
              </a:cxn>
              <a:cxn ang="0">
                <a:pos x="24" y="0"/>
              </a:cxn>
              <a:cxn ang="0">
                <a:pos x="25" y="0"/>
              </a:cxn>
              <a:cxn ang="0">
                <a:pos x="26" y="0"/>
              </a:cxn>
              <a:cxn ang="0">
                <a:pos x="27" y="0"/>
              </a:cxn>
              <a:cxn ang="0">
                <a:pos x="28" y="0"/>
              </a:cxn>
              <a:cxn ang="0">
                <a:pos x="29" y="0"/>
              </a:cxn>
              <a:cxn ang="0">
                <a:pos x="30" y="0"/>
              </a:cxn>
              <a:cxn ang="0">
                <a:pos x="31" y="0"/>
              </a:cxn>
              <a:cxn ang="0">
                <a:pos x="32" y="0"/>
              </a:cxn>
              <a:cxn ang="0">
                <a:pos x="33" y="0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6" y="0"/>
              </a:cxn>
              <a:cxn ang="0">
                <a:pos x="38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1" y="0"/>
              </a:cxn>
              <a:cxn ang="0">
                <a:pos x="42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6" y="0"/>
              </a:cxn>
              <a:cxn ang="0">
                <a:pos x="47" y="0"/>
              </a:cxn>
              <a:cxn ang="0">
                <a:pos x="48" y="0"/>
              </a:cxn>
              <a:cxn ang="0">
                <a:pos x="50" y="0"/>
              </a:cxn>
              <a:cxn ang="0">
                <a:pos x="51" y="0"/>
              </a:cxn>
            </a:cxnLst>
            <a:rect l="0" t="0" r="r" b="b"/>
            <a:pathLst>
              <a:path w="51">
                <a:moveTo>
                  <a:pt x="0" y="0"/>
                </a:move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7" y="0"/>
                </a:lnTo>
                <a:lnTo>
                  <a:pt x="48" y="0"/>
                </a:lnTo>
                <a:lnTo>
                  <a:pt x="50" y="0"/>
                </a:lnTo>
                <a:lnTo>
                  <a:pt x="51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58" name="Freeform 346"/>
          <p:cNvSpPr>
            <a:spLocks/>
          </p:cNvSpPr>
          <p:nvPr/>
        </p:nvSpPr>
        <p:spPr bwMode="auto">
          <a:xfrm>
            <a:off x="7981950" y="1816100"/>
            <a:ext cx="84138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  <a:cxn ang="0">
                <a:pos x="2" y="0"/>
              </a:cxn>
              <a:cxn ang="0">
                <a:pos x="3" y="0"/>
              </a:cxn>
              <a:cxn ang="0">
                <a:pos x="5" y="1"/>
              </a:cxn>
              <a:cxn ang="0">
                <a:pos x="5" y="1"/>
              </a:cxn>
              <a:cxn ang="0">
                <a:pos x="6" y="1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  <a:cxn ang="0">
                <a:pos x="10" y="1"/>
              </a:cxn>
              <a:cxn ang="0">
                <a:pos x="11" y="1"/>
              </a:cxn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5" y="1"/>
              </a:cxn>
              <a:cxn ang="0">
                <a:pos x="16" y="1"/>
              </a:cxn>
              <a:cxn ang="0">
                <a:pos x="17" y="1"/>
              </a:cxn>
              <a:cxn ang="0">
                <a:pos x="18" y="1"/>
              </a:cxn>
              <a:cxn ang="0">
                <a:pos x="19" y="1"/>
              </a:cxn>
              <a:cxn ang="0">
                <a:pos x="20" y="1"/>
              </a:cxn>
              <a:cxn ang="0">
                <a:pos x="21" y="1"/>
              </a:cxn>
              <a:cxn ang="0">
                <a:pos x="22" y="1"/>
              </a:cxn>
              <a:cxn ang="0">
                <a:pos x="23" y="1"/>
              </a:cxn>
              <a:cxn ang="0">
                <a:pos x="24" y="1"/>
              </a:cxn>
              <a:cxn ang="0">
                <a:pos x="25" y="1"/>
              </a:cxn>
              <a:cxn ang="0">
                <a:pos x="26" y="1"/>
              </a:cxn>
              <a:cxn ang="0">
                <a:pos x="26" y="2"/>
              </a:cxn>
              <a:cxn ang="0">
                <a:pos x="28" y="2"/>
              </a:cxn>
              <a:cxn ang="0">
                <a:pos x="29" y="2"/>
              </a:cxn>
              <a:cxn ang="0">
                <a:pos x="30" y="2"/>
              </a:cxn>
              <a:cxn ang="0">
                <a:pos x="31" y="2"/>
              </a:cxn>
              <a:cxn ang="0">
                <a:pos x="31" y="2"/>
              </a:cxn>
              <a:cxn ang="0">
                <a:pos x="32" y="2"/>
              </a:cxn>
              <a:cxn ang="0">
                <a:pos x="34" y="2"/>
              </a:cxn>
              <a:cxn ang="0">
                <a:pos x="35" y="2"/>
              </a:cxn>
              <a:cxn ang="0">
                <a:pos x="36" y="2"/>
              </a:cxn>
              <a:cxn ang="0">
                <a:pos x="36" y="2"/>
              </a:cxn>
              <a:cxn ang="0">
                <a:pos x="37" y="2"/>
              </a:cxn>
              <a:cxn ang="0">
                <a:pos x="38" y="2"/>
              </a:cxn>
              <a:cxn ang="0">
                <a:pos x="40" y="2"/>
              </a:cxn>
              <a:cxn ang="0">
                <a:pos x="41" y="2"/>
              </a:cxn>
              <a:cxn ang="0">
                <a:pos x="41" y="3"/>
              </a:cxn>
              <a:cxn ang="0">
                <a:pos x="42" y="3"/>
              </a:cxn>
              <a:cxn ang="0">
                <a:pos x="43" y="3"/>
              </a:cxn>
              <a:cxn ang="0">
                <a:pos x="44" y="3"/>
              </a:cxn>
              <a:cxn ang="0">
                <a:pos x="46" y="3"/>
              </a:cxn>
              <a:cxn ang="0">
                <a:pos x="46" y="3"/>
              </a:cxn>
              <a:cxn ang="0">
                <a:pos x="47" y="3"/>
              </a:cxn>
              <a:cxn ang="0">
                <a:pos x="48" y="3"/>
              </a:cxn>
              <a:cxn ang="0">
                <a:pos x="49" y="3"/>
              </a:cxn>
            </a:cxnLst>
            <a:rect l="0" t="0" r="r" b="b"/>
            <a:pathLst>
              <a:path w="49" h="3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10" y="1"/>
                </a:lnTo>
                <a:lnTo>
                  <a:pt x="10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8" y="1"/>
                </a:lnTo>
                <a:lnTo>
                  <a:pt x="19" y="1"/>
                </a:lnTo>
                <a:lnTo>
                  <a:pt x="20" y="1"/>
                </a:lnTo>
                <a:lnTo>
                  <a:pt x="21" y="1"/>
                </a:lnTo>
                <a:lnTo>
                  <a:pt x="22" y="1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6" y="1"/>
                </a:lnTo>
                <a:lnTo>
                  <a:pt x="26" y="2"/>
                </a:lnTo>
                <a:lnTo>
                  <a:pt x="28" y="2"/>
                </a:lnTo>
                <a:lnTo>
                  <a:pt x="29" y="2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2" y="2"/>
                </a:lnTo>
                <a:lnTo>
                  <a:pt x="34" y="2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7" y="2"/>
                </a:lnTo>
                <a:lnTo>
                  <a:pt x="38" y="2"/>
                </a:lnTo>
                <a:lnTo>
                  <a:pt x="40" y="2"/>
                </a:lnTo>
                <a:lnTo>
                  <a:pt x="41" y="2"/>
                </a:lnTo>
                <a:lnTo>
                  <a:pt x="41" y="3"/>
                </a:lnTo>
                <a:lnTo>
                  <a:pt x="42" y="3"/>
                </a:lnTo>
                <a:lnTo>
                  <a:pt x="43" y="3"/>
                </a:lnTo>
                <a:lnTo>
                  <a:pt x="44" y="3"/>
                </a:lnTo>
                <a:lnTo>
                  <a:pt x="46" y="3"/>
                </a:lnTo>
                <a:lnTo>
                  <a:pt x="46" y="3"/>
                </a:lnTo>
                <a:lnTo>
                  <a:pt x="47" y="3"/>
                </a:lnTo>
                <a:lnTo>
                  <a:pt x="48" y="3"/>
                </a:lnTo>
                <a:lnTo>
                  <a:pt x="49" y="3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59" name="Freeform 347"/>
          <p:cNvSpPr>
            <a:spLocks/>
          </p:cNvSpPr>
          <p:nvPr/>
        </p:nvSpPr>
        <p:spPr bwMode="auto">
          <a:xfrm>
            <a:off x="8066088" y="1820863"/>
            <a:ext cx="8572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1"/>
              </a:cxn>
              <a:cxn ang="0">
                <a:pos x="11" y="1"/>
              </a:cxn>
              <a:cxn ang="0">
                <a:pos x="12" y="1"/>
              </a:cxn>
              <a:cxn ang="0">
                <a:pos x="13" y="1"/>
              </a:cxn>
              <a:cxn ang="0">
                <a:pos x="13" y="1"/>
              </a:cxn>
              <a:cxn ang="0">
                <a:pos x="15" y="1"/>
              </a:cxn>
              <a:cxn ang="0">
                <a:pos x="16" y="1"/>
              </a:cxn>
              <a:cxn ang="0">
                <a:pos x="17" y="1"/>
              </a:cxn>
              <a:cxn ang="0">
                <a:pos x="18" y="2"/>
              </a:cxn>
              <a:cxn ang="0">
                <a:pos x="18" y="2"/>
              </a:cxn>
              <a:cxn ang="0">
                <a:pos x="19" y="2"/>
              </a:cxn>
              <a:cxn ang="0">
                <a:pos x="21" y="2"/>
              </a:cxn>
              <a:cxn ang="0">
                <a:pos x="22" y="2"/>
              </a:cxn>
              <a:cxn ang="0">
                <a:pos x="23" y="2"/>
              </a:cxn>
              <a:cxn ang="0">
                <a:pos x="23" y="3"/>
              </a:cxn>
              <a:cxn ang="0">
                <a:pos x="24" y="3"/>
              </a:cxn>
              <a:cxn ang="0">
                <a:pos x="25" y="3"/>
              </a:cxn>
              <a:cxn ang="0">
                <a:pos x="27" y="3"/>
              </a:cxn>
              <a:cxn ang="0">
                <a:pos x="28" y="3"/>
              </a:cxn>
              <a:cxn ang="0">
                <a:pos x="28" y="4"/>
              </a:cxn>
              <a:cxn ang="0">
                <a:pos x="29" y="4"/>
              </a:cxn>
              <a:cxn ang="0">
                <a:pos x="30" y="4"/>
              </a:cxn>
              <a:cxn ang="0">
                <a:pos x="31" y="4"/>
              </a:cxn>
              <a:cxn ang="0">
                <a:pos x="33" y="4"/>
              </a:cxn>
              <a:cxn ang="0">
                <a:pos x="33" y="5"/>
              </a:cxn>
              <a:cxn ang="0">
                <a:pos x="34" y="5"/>
              </a:cxn>
              <a:cxn ang="0">
                <a:pos x="35" y="5"/>
              </a:cxn>
              <a:cxn ang="0">
                <a:pos x="36" y="5"/>
              </a:cxn>
              <a:cxn ang="0">
                <a:pos x="37" y="6"/>
              </a:cxn>
              <a:cxn ang="0">
                <a:pos x="38" y="6"/>
              </a:cxn>
              <a:cxn ang="0">
                <a:pos x="39" y="6"/>
              </a:cxn>
              <a:cxn ang="0">
                <a:pos x="40" y="6"/>
              </a:cxn>
              <a:cxn ang="0">
                <a:pos x="41" y="6"/>
              </a:cxn>
              <a:cxn ang="0">
                <a:pos x="42" y="6"/>
              </a:cxn>
              <a:cxn ang="0">
                <a:pos x="43" y="7"/>
              </a:cxn>
              <a:cxn ang="0">
                <a:pos x="44" y="7"/>
              </a:cxn>
              <a:cxn ang="0">
                <a:pos x="45" y="7"/>
              </a:cxn>
              <a:cxn ang="0">
                <a:pos x="46" y="8"/>
              </a:cxn>
              <a:cxn ang="0">
                <a:pos x="47" y="8"/>
              </a:cxn>
              <a:cxn ang="0">
                <a:pos x="48" y="8"/>
              </a:cxn>
              <a:cxn ang="0">
                <a:pos x="48" y="9"/>
              </a:cxn>
              <a:cxn ang="0">
                <a:pos x="50" y="9"/>
              </a:cxn>
            </a:cxnLst>
            <a:rect l="0" t="0" r="r" b="b"/>
            <a:pathLst>
              <a:path w="50" h="9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3" y="3"/>
                </a:lnTo>
                <a:lnTo>
                  <a:pt x="24" y="3"/>
                </a:lnTo>
                <a:lnTo>
                  <a:pt x="25" y="3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30" y="4"/>
                </a:lnTo>
                <a:lnTo>
                  <a:pt x="31" y="4"/>
                </a:lnTo>
                <a:lnTo>
                  <a:pt x="33" y="4"/>
                </a:lnTo>
                <a:lnTo>
                  <a:pt x="33" y="5"/>
                </a:lnTo>
                <a:lnTo>
                  <a:pt x="34" y="5"/>
                </a:lnTo>
                <a:lnTo>
                  <a:pt x="35" y="5"/>
                </a:lnTo>
                <a:lnTo>
                  <a:pt x="36" y="5"/>
                </a:lnTo>
                <a:lnTo>
                  <a:pt x="37" y="6"/>
                </a:lnTo>
                <a:lnTo>
                  <a:pt x="38" y="6"/>
                </a:lnTo>
                <a:lnTo>
                  <a:pt x="39" y="6"/>
                </a:lnTo>
                <a:lnTo>
                  <a:pt x="40" y="6"/>
                </a:lnTo>
                <a:lnTo>
                  <a:pt x="41" y="6"/>
                </a:lnTo>
                <a:lnTo>
                  <a:pt x="42" y="6"/>
                </a:lnTo>
                <a:lnTo>
                  <a:pt x="43" y="7"/>
                </a:lnTo>
                <a:lnTo>
                  <a:pt x="44" y="7"/>
                </a:lnTo>
                <a:lnTo>
                  <a:pt x="45" y="7"/>
                </a:lnTo>
                <a:lnTo>
                  <a:pt x="46" y="8"/>
                </a:lnTo>
                <a:lnTo>
                  <a:pt x="47" y="8"/>
                </a:lnTo>
                <a:lnTo>
                  <a:pt x="48" y="8"/>
                </a:lnTo>
                <a:lnTo>
                  <a:pt x="48" y="9"/>
                </a:lnTo>
                <a:lnTo>
                  <a:pt x="50" y="9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60" name="Freeform 348"/>
          <p:cNvSpPr>
            <a:spLocks/>
          </p:cNvSpPr>
          <p:nvPr/>
        </p:nvSpPr>
        <p:spPr bwMode="auto">
          <a:xfrm>
            <a:off x="8151813" y="1835150"/>
            <a:ext cx="85725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"/>
              </a:cxn>
              <a:cxn ang="0">
                <a:pos x="2" y="1"/>
              </a:cxn>
              <a:cxn ang="0">
                <a:pos x="3" y="1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7" y="3"/>
              </a:cxn>
              <a:cxn ang="0">
                <a:pos x="8" y="3"/>
              </a:cxn>
              <a:cxn ang="0">
                <a:pos x="9" y="4"/>
              </a:cxn>
              <a:cxn ang="0">
                <a:pos x="9" y="4"/>
              </a:cxn>
              <a:cxn ang="0">
                <a:pos x="10" y="5"/>
              </a:cxn>
              <a:cxn ang="0">
                <a:pos x="11" y="5"/>
              </a:cxn>
              <a:cxn ang="0">
                <a:pos x="13" y="6"/>
              </a:cxn>
              <a:cxn ang="0">
                <a:pos x="14" y="7"/>
              </a:cxn>
              <a:cxn ang="0">
                <a:pos x="14" y="7"/>
              </a:cxn>
              <a:cxn ang="0">
                <a:pos x="15" y="7"/>
              </a:cxn>
              <a:cxn ang="0">
                <a:pos x="16" y="8"/>
              </a:cxn>
              <a:cxn ang="0">
                <a:pos x="17" y="8"/>
              </a:cxn>
              <a:cxn ang="0">
                <a:pos x="19" y="9"/>
              </a:cxn>
              <a:cxn ang="0">
                <a:pos x="19" y="10"/>
              </a:cxn>
              <a:cxn ang="0">
                <a:pos x="20" y="11"/>
              </a:cxn>
              <a:cxn ang="0">
                <a:pos x="21" y="11"/>
              </a:cxn>
              <a:cxn ang="0">
                <a:pos x="22" y="12"/>
              </a:cxn>
              <a:cxn ang="0">
                <a:pos x="23" y="12"/>
              </a:cxn>
              <a:cxn ang="0">
                <a:pos x="24" y="13"/>
              </a:cxn>
              <a:cxn ang="0">
                <a:pos x="25" y="14"/>
              </a:cxn>
              <a:cxn ang="0">
                <a:pos x="26" y="15"/>
              </a:cxn>
              <a:cxn ang="0">
                <a:pos x="27" y="16"/>
              </a:cxn>
              <a:cxn ang="0">
                <a:pos x="28" y="16"/>
              </a:cxn>
              <a:cxn ang="0">
                <a:pos x="29" y="17"/>
              </a:cxn>
              <a:cxn ang="0">
                <a:pos x="30" y="17"/>
              </a:cxn>
              <a:cxn ang="0">
                <a:pos x="31" y="18"/>
              </a:cxn>
              <a:cxn ang="0">
                <a:pos x="32" y="19"/>
              </a:cxn>
              <a:cxn ang="0">
                <a:pos x="33" y="20"/>
              </a:cxn>
              <a:cxn ang="0">
                <a:pos x="34" y="21"/>
              </a:cxn>
              <a:cxn ang="0">
                <a:pos x="35" y="22"/>
              </a:cxn>
              <a:cxn ang="0">
                <a:pos x="36" y="23"/>
              </a:cxn>
              <a:cxn ang="0">
                <a:pos x="37" y="24"/>
              </a:cxn>
              <a:cxn ang="0">
                <a:pos x="38" y="25"/>
              </a:cxn>
              <a:cxn ang="0">
                <a:pos x="39" y="26"/>
              </a:cxn>
              <a:cxn ang="0">
                <a:pos x="39" y="27"/>
              </a:cxn>
              <a:cxn ang="0">
                <a:pos x="41" y="28"/>
              </a:cxn>
              <a:cxn ang="0">
                <a:pos x="42" y="29"/>
              </a:cxn>
              <a:cxn ang="0">
                <a:pos x="43" y="30"/>
              </a:cxn>
              <a:cxn ang="0">
                <a:pos x="44" y="31"/>
              </a:cxn>
              <a:cxn ang="0">
                <a:pos x="45" y="32"/>
              </a:cxn>
              <a:cxn ang="0">
                <a:pos x="45" y="33"/>
              </a:cxn>
              <a:cxn ang="0">
                <a:pos x="46" y="35"/>
              </a:cxn>
              <a:cxn ang="0">
                <a:pos x="48" y="36"/>
              </a:cxn>
              <a:cxn ang="0">
                <a:pos x="49" y="37"/>
              </a:cxn>
              <a:cxn ang="0">
                <a:pos x="50" y="38"/>
              </a:cxn>
            </a:cxnLst>
            <a:rect l="0" t="0" r="r" b="b"/>
            <a:pathLst>
              <a:path w="50" h="38">
                <a:moveTo>
                  <a:pt x="0" y="0"/>
                </a:move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7" y="3"/>
                </a:lnTo>
                <a:lnTo>
                  <a:pt x="8" y="3"/>
                </a:lnTo>
                <a:lnTo>
                  <a:pt x="9" y="4"/>
                </a:lnTo>
                <a:lnTo>
                  <a:pt x="9" y="4"/>
                </a:lnTo>
                <a:lnTo>
                  <a:pt x="10" y="5"/>
                </a:lnTo>
                <a:lnTo>
                  <a:pt x="11" y="5"/>
                </a:lnTo>
                <a:lnTo>
                  <a:pt x="13" y="6"/>
                </a:lnTo>
                <a:lnTo>
                  <a:pt x="14" y="7"/>
                </a:lnTo>
                <a:lnTo>
                  <a:pt x="14" y="7"/>
                </a:lnTo>
                <a:lnTo>
                  <a:pt x="15" y="7"/>
                </a:lnTo>
                <a:lnTo>
                  <a:pt x="16" y="8"/>
                </a:lnTo>
                <a:lnTo>
                  <a:pt x="17" y="8"/>
                </a:lnTo>
                <a:lnTo>
                  <a:pt x="19" y="9"/>
                </a:lnTo>
                <a:lnTo>
                  <a:pt x="19" y="10"/>
                </a:lnTo>
                <a:lnTo>
                  <a:pt x="20" y="11"/>
                </a:lnTo>
                <a:lnTo>
                  <a:pt x="21" y="11"/>
                </a:lnTo>
                <a:lnTo>
                  <a:pt x="22" y="12"/>
                </a:lnTo>
                <a:lnTo>
                  <a:pt x="23" y="12"/>
                </a:lnTo>
                <a:lnTo>
                  <a:pt x="24" y="13"/>
                </a:lnTo>
                <a:lnTo>
                  <a:pt x="25" y="14"/>
                </a:lnTo>
                <a:lnTo>
                  <a:pt x="26" y="15"/>
                </a:lnTo>
                <a:lnTo>
                  <a:pt x="27" y="16"/>
                </a:lnTo>
                <a:lnTo>
                  <a:pt x="28" y="16"/>
                </a:lnTo>
                <a:lnTo>
                  <a:pt x="29" y="17"/>
                </a:lnTo>
                <a:lnTo>
                  <a:pt x="30" y="17"/>
                </a:lnTo>
                <a:lnTo>
                  <a:pt x="31" y="18"/>
                </a:lnTo>
                <a:lnTo>
                  <a:pt x="32" y="19"/>
                </a:lnTo>
                <a:lnTo>
                  <a:pt x="33" y="20"/>
                </a:lnTo>
                <a:lnTo>
                  <a:pt x="34" y="21"/>
                </a:lnTo>
                <a:lnTo>
                  <a:pt x="35" y="22"/>
                </a:lnTo>
                <a:lnTo>
                  <a:pt x="36" y="23"/>
                </a:lnTo>
                <a:lnTo>
                  <a:pt x="37" y="24"/>
                </a:lnTo>
                <a:lnTo>
                  <a:pt x="38" y="25"/>
                </a:lnTo>
                <a:lnTo>
                  <a:pt x="39" y="26"/>
                </a:lnTo>
                <a:lnTo>
                  <a:pt x="39" y="27"/>
                </a:lnTo>
                <a:lnTo>
                  <a:pt x="41" y="28"/>
                </a:lnTo>
                <a:lnTo>
                  <a:pt x="42" y="29"/>
                </a:lnTo>
                <a:lnTo>
                  <a:pt x="43" y="30"/>
                </a:lnTo>
                <a:lnTo>
                  <a:pt x="44" y="31"/>
                </a:lnTo>
                <a:lnTo>
                  <a:pt x="45" y="32"/>
                </a:lnTo>
                <a:lnTo>
                  <a:pt x="45" y="33"/>
                </a:lnTo>
                <a:lnTo>
                  <a:pt x="46" y="35"/>
                </a:lnTo>
                <a:lnTo>
                  <a:pt x="48" y="36"/>
                </a:lnTo>
                <a:lnTo>
                  <a:pt x="49" y="37"/>
                </a:lnTo>
                <a:lnTo>
                  <a:pt x="50" y="38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61" name="Freeform 349"/>
          <p:cNvSpPr>
            <a:spLocks/>
          </p:cNvSpPr>
          <p:nvPr/>
        </p:nvSpPr>
        <p:spPr bwMode="auto">
          <a:xfrm>
            <a:off x="8237538" y="1895475"/>
            <a:ext cx="84137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1" y="3"/>
              </a:cxn>
              <a:cxn ang="0">
                <a:pos x="2" y="4"/>
              </a:cxn>
              <a:cxn ang="0">
                <a:pos x="4" y="5"/>
              </a:cxn>
              <a:cxn ang="0">
                <a:pos x="5" y="7"/>
              </a:cxn>
              <a:cxn ang="0">
                <a:pos x="5" y="8"/>
              </a:cxn>
              <a:cxn ang="0">
                <a:pos x="6" y="10"/>
              </a:cxn>
              <a:cxn ang="0">
                <a:pos x="7" y="10"/>
              </a:cxn>
              <a:cxn ang="0">
                <a:pos x="8" y="12"/>
              </a:cxn>
              <a:cxn ang="0">
                <a:pos x="10" y="14"/>
              </a:cxn>
              <a:cxn ang="0">
                <a:pos x="10" y="15"/>
              </a:cxn>
              <a:cxn ang="0">
                <a:pos x="11" y="16"/>
              </a:cxn>
              <a:cxn ang="0">
                <a:pos x="12" y="18"/>
              </a:cxn>
              <a:cxn ang="0">
                <a:pos x="13" y="20"/>
              </a:cxn>
              <a:cxn ang="0">
                <a:pos x="14" y="21"/>
              </a:cxn>
              <a:cxn ang="0">
                <a:pos x="15" y="23"/>
              </a:cxn>
              <a:cxn ang="0">
                <a:pos x="16" y="25"/>
              </a:cxn>
              <a:cxn ang="0">
                <a:pos x="17" y="26"/>
              </a:cxn>
              <a:cxn ang="0">
                <a:pos x="18" y="28"/>
              </a:cxn>
              <a:cxn ang="0">
                <a:pos x="19" y="30"/>
              </a:cxn>
              <a:cxn ang="0">
                <a:pos x="20" y="31"/>
              </a:cxn>
              <a:cxn ang="0">
                <a:pos x="21" y="33"/>
              </a:cxn>
              <a:cxn ang="0">
                <a:pos x="22" y="35"/>
              </a:cxn>
              <a:cxn ang="0">
                <a:pos x="23" y="37"/>
              </a:cxn>
              <a:cxn ang="0">
                <a:pos x="24" y="39"/>
              </a:cxn>
              <a:cxn ang="0">
                <a:pos x="25" y="41"/>
              </a:cxn>
              <a:cxn ang="0">
                <a:pos x="25" y="43"/>
              </a:cxn>
              <a:cxn ang="0">
                <a:pos x="27" y="45"/>
              </a:cxn>
              <a:cxn ang="0">
                <a:pos x="28" y="46"/>
              </a:cxn>
              <a:cxn ang="0">
                <a:pos x="29" y="49"/>
              </a:cxn>
              <a:cxn ang="0">
                <a:pos x="30" y="51"/>
              </a:cxn>
              <a:cxn ang="0">
                <a:pos x="31" y="53"/>
              </a:cxn>
              <a:cxn ang="0">
                <a:pos x="31" y="55"/>
              </a:cxn>
              <a:cxn ang="0">
                <a:pos x="33" y="57"/>
              </a:cxn>
              <a:cxn ang="0">
                <a:pos x="34" y="60"/>
              </a:cxn>
              <a:cxn ang="0">
                <a:pos x="35" y="61"/>
              </a:cxn>
              <a:cxn ang="0">
                <a:pos x="36" y="64"/>
              </a:cxn>
              <a:cxn ang="0">
                <a:pos x="36" y="66"/>
              </a:cxn>
              <a:cxn ang="0">
                <a:pos x="37" y="68"/>
              </a:cxn>
              <a:cxn ang="0">
                <a:pos x="39" y="71"/>
              </a:cxn>
              <a:cxn ang="0">
                <a:pos x="40" y="73"/>
              </a:cxn>
              <a:cxn ang="0">
                <a:pos x="41" y="76"/>
              </a:cxn>
              <a:cxn ang="0">
                <a:pos x="41" y="78"/>
              </a:cxn>
              <a:cxn ang="0">
                <a:pos x="42" y="81"/>
              </a:cxn>
              <a:cxn ang="0">
                <a:pos x="43" y="83"/>
              </a:cxn>
              <a:cxn ang="0">
                <a:pos x="45" y="86"/>
              </a:cxn>
              <a:cxn ang="0">
                <a:pos x="46" y="88"/>
              </a:cxn>
              <a:cxn ang="0">
                <a:pos x="46" y="91"/>
              </a:cxn>
              <a:cxn ang="0">
                <a:pos x="47" y="93"/>
              </a:cxn>
              <a:cxn ang="0">
                <a:pos x="48" y="96"/>
              </a:cxn>
              <a:cxn ang="0">
                <a:pos x="49" y="99"/>
              </a:cxn>
            </a:cxnLst>
            <a:rect l="0" t="0" r="r" b="b"/>
            <a:pathLst>
              <a:path w="49" h="99">
                <a:moveTo>
                  <a:pt x="0" y="0"/>
                </a:moveTo>
                <a:lnTo>
                  <a:pt x="0" y="1"/>
                </a:lnTo>
                <a:lnTo>
                  <a:pt x="1" y="3"/>
                </a:lnTo>
                <a:lnTo>
                  <a:pt x="2" y="4"/>
                </a:lnTo>
                <a:lnTo>
                  <a:pt x="4" y="5"/>
                </a:lnTo>
                <a:lnTo>
                  <a:pt x="5" y="7"/>
                </a:lnTo>
                <a:lnTo>
                  <a:pt x="5" y="8"/>
                </a:lnTo>
                <a:lnTo>
                  <a:pt x="6" y="10"/>
                </a:lnTo>
                <a:lnTo>
                  <a:pt x="7" y="10"/>
                </a:lnTo>
                <a:lnTo>
                  <a:pt x="8" y="12"/>
                </a:lnTo>
                <a:lnTo>
                  <a:pt x="10" y="14"/>
                </a:lnTo>
                <a:lnTo>
                  <a:pt x="10" y="15"/>
                </a:lnTo>
                <a:lnTo>
                  <a:pt x="11" y="16"/>
                </a:lnTo>
                <a:lnTo>
                  <a:pt x="12" y="18"/>
                </a:lnTo>
                <a:lnTo>
                  <a:pt x="13" y="20"/>
                </a:lnTo>
                <a:lnTo>
                  <a:pt x="14" y="21"/>
                </a:lnTo>
                <a:lnTo>
                  <a:pt x="15" y="23"/>
                </a:lnTo>
                <a:lnTo>
                  <a:pt x="16" y="25"/>
                </a:lnTo>
                <a:lnTo>
                  <a:pt x="17" y="26"/>
                </a:lnTo>
                <a:lnTo>
                  <a:pt x="18" y="28"/>
                </a:lnTo>
                <a:lnTo>
                  <a:pt x="19" y="30"/>
                </a:lnTo>
                <a:lnTo>
                  <a:pt x="20" y="31"/>
                </a:lnTo>
                <a:lnTo>
                  <a:pt x="21" y="33"/>
                </a:lnTo>
                <a:lnTo>
                  <a:pt x="22" y="35"/>
                </a:lnTo>
                <a:lnTo>
                  <a:pt x="23" y="37"/>
                </a:lnTo>
                <a:lnTo>
                  <a:pt x="24" y="39"/>
                </a:lnTo>
                <a:lnTo>
                  <a:pt x="25" y="41"/>
                </a:lnTo>
                <a:lnTo>
                  <a:pt x="25" y="43"/>
                </a:lnTo>
                <a:lnTo>
                  <a:pt x="27" y="45"/>
                </a:lnTo>
                <a:lnTo>
                  <a:pt x="28" y="46"/>
                </a:lnTo>
                <a:lnTo>
                  <a:pt x="29" y="49"/>
                </a:lnTo>
                <a:lnTo>
                  <a:pt x="30" y="51"/>
                </a:lnTo>
                <a:lnTo>
                  <a:pt x="31" y="53"/>
                </a:lnTo>
                <a:lnTo>
                  <a:pt x="31" y="55"/>
                </a:lnTo>
                <a:lnTo>
                  <a:pt x="33" y="57"/>
                </a:lnTo>
                <a:lnTo>
                  <a:pt x="34" y="60"/>
                </a:lnTo>
                <a:lnTo>
                  <a:pt x="35" y="61"/>
                </a:lnTo>
                <a:lnTo>
                  <a:pt x="36" y="64"/>
                </a:lnTo>
                <a:lnTo>
                  <a:pt x="36" y="66"/>
                </a:lnTo>
                <a:lnTo>
                  <a:pt x="37" y="68"/>
                </a:lnTo>
                <a:lnTo>
                  <a:pt x="39" y="71"/>
                </a:lnTo>
                <a:lnTo>
                  <a:pt x="40" y="73"/>
                </a:lnTo>
                <a:lnTo>
                  <a:pt x="41" y="76"/>
                </a:lnTo>
                <a:lnTo>
                  <a:pt x="41" y="78"/>
                </a:lnTo>
                <a:lnTo>
                  <a:pt x="42" y="81"/>
                </a:lnTo>
                <a:lnTo>
                  <a:pt x="43" y="83"/>
                </a:lnTo>
                <a:lnTo>
                  <a:pt x="45" y="86"/>
                </a:lnTo>
                <a:lnTo>
                  <a:pt x="46" y="88"/>
                </a:lnTo>
                <a:lnTo>
                  <a:pt x="46" y="91"/>
                </a:lnTo>
                <a:lnTo>
                  <a:pt x="47" y="93"/>
                </a:lnTo>
                <a:lnTo>
                  <a:pt x="48" y="96"/>
                </a:lnTo>
                <a:lnTo>
                  <a:pt x="49" y="99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62" name="Freeform 350"/>
          <p:cNvSpPr>
            <a:spLocks/>
          </p:cNvSpPr>
          <p:nvPr/>
        </p:nvSpPr>
        <p:spPr bwMode="auto">
          <a:xfrm>
            <a:off x="8321675" y="2052638"/>
            <a:ext cx="87313" cy="26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3"/>
              </a:cxn>
              <a:cxn ang="0">
                <a:pos x="2" y="5"/>
              </a:cxn>
              <a:cxn ang="0">
                <a:pos x="3" y="8"/>
              </a:cxn>
              <a:cxn ang="0">
                <a:pos x="4" y="11"/>
              </a:cxn>
              <a:cxn ang="0">
                <a:pos x="5" y="13"/>
              </a:cxn>
              <a:cxn ang="0">
                <a:pos x="6" y="17"/>
              </a:cxn>
              <a:cxn ang="0">
                <a:pos x="7" y="19"/>
              </a:cxn>
              <a:cxn ang="0">
                <a:pos x="8" y="23"/>
              </a:cxn>
              <a:cxn ang="0">
                <a:pos x="9" y="25"/>
              </a:cxn>
              <a:cxn ang="0">
                <a:pos x="10" y="29"/>
              </a:cxn>
              <a:cxn ang="0">
                <a:pos x="11" y="31"/>
              </a:cxn>
              <a:cxn ang="0">
                <a:pos x="12" y="34"/>
              </a:cxn>
              <a:cxn ang="0">
                <a:pos x="12" y="38"/>
              </a:cxn>
              <a:cxn ang="0">
                <a:pos x="14" y="40"/>
              </a:cxn>
              <a:cxn ang="0">
                <a:pos x="15" y="44"/>
              </a:cxn>
              <a:cxn ang="0">
                <a:pos x="16" y="47"/>
              </a:cxn>
              <a:cxn ang="0">
                <a:pos x="17" y="50"/>
              </a:cxn>
              <a:cxn ang="0">
                <a:pos x="17" y="53"/>
              </a:cxn>
              <a:cxn ang="0">
                <a:pos x="18" y="56"/>
              </a:cxn>
              <a:cxn ang="0">
                <a:pos x="20" y="60"/>
              </a:cxn>
              <a:cxn ang="0">
                <a:pos x="21" y="63"/>
              </a:cxn>
              <a:cxn ang="0">
                <a:pos x="22" y="66"/>
              </a:cxn>
              <a:cxn ang="0">
                <a:pos x="23" y="70"/>
              </a:cxn>
              <a:cxn ang="0">
                <a:pos x="23" y="73"/>
              </a:cxn>
              <a:cxn ang="0">
                <a:pos x="24" y="76"/>
              </a:cxn>
              <a:cxn ang="0">
                <a:pos x="26" y="80"/>
              </a:cxn>
              <a:cxn ang="0">
                <a:pos x="27" y="83"/>
              </a:cxn>
              <a:cxn ang="0">
                <a:pos x="28" y="86"/>
              </a:cxn>
              <a:cxn ang="0">
                <a:pos x="28" y="90"/>
              </a:cxn>
              <a:cxn ang="0">
                <a:pos x="29" y="93"/>
              </a:cxn>
              <a:cxn ang="0">
                <a:pos x="30" y="97"/>
              </a:cxn>
              <a:cxn ang="0">
                <a:pos x="32" y="101"/>
              </a:cxn>
              <a:cxn ang="0">
                <a:pos x="33" y="104"/>
              </a:cxn>
              <a:cxn ang="0">
                <a:pos x="33" y="107"/>
              </a:cxn>
              <a:cxn ang="0">
                <a:pos x="34" y="111"/>
              </a:cxn>
              <a:cxn ang="0">
                <a:pos x="35" y="115"/>
              </a:cxn>
              <a:cxn ang="0">
                <a:pos x="36" y="118"/>
              </a:cxn>
              <a:cxn ang="0">
                <a:pos x="38" y="121"/>
              </a:cxn>
              <a:cxn ang="0">
                <a:pos x="38" y="126"/>
              </a:cxn>
              <a:cxn ang="0">
                <a:pos x="39" y="129"/>
              </a:cxn>
              <a:cxn ang="0">
                <a:pos x="40" y="132"/>
              </a:cxn>
              <a:cxn ang="0">
                <a:pos x="41" y="137"/>
              </a:cxn>
              <a:cxn ang="0">
                <a:pos x="42" y="140"/>
              </a:cxn>
              <a:cxn ang="0">
                <a:pos x="43" y="144"/>
              </a:cxn>
              <a:cxn ang="0">
                <a:pos x="44" y="147"/>
              </a:cxn>
              <a:cxn ang="0">
                <a:pos x="45" y="151"/>
              </a:cxn>
              <a:cxn ang="0">
                <a:pos x="46" y="155"/>
              </a:cxn>
              <a:cxn ang="0">
                <a:pos x="47" y="158"/>
              </a:cxn>
              <a:cxn ang="0">
                <a:pos x="48" y="162"/>
              </a:cxn>
              <a:cxn ang="0">
                <a:pos x="49" y="166"/>
              </a:cxn>
              <a:cxn ang="0">
                <a:pos x="50" y="170"/>
              </a:cxn>
            </a:cxnLst>
            <a:rect l="0" t="0" r="r" b="b"/>
            <a:pathLst>
              <a:path w="50" h="170">
                <a:moveTo>
                  <a:pt x="0" y="0"/>
                </a:moveTo>
                <a:lnTo>
                  <a:pt x="2" y="3"/>
                </a:lnTo>
                <a:lnTo>
                  <a:pt x="2" y="5"/>
                </a:lnTo>
                <a:lnTo>
                  <a:pt x="3" y="8"/>
                </a:lnTo>
                <a:lnTo>
                  <a:pt x="4" y="11"/>
                </a:lnTo>
                <a:lnTo>
                  <a:pt x="5" y="13"/>
                </a:lnTo>
                <a:lnTo>
                  <a:pt x="6" y="17"/>
                </a:lnTo>
                <a:lnTo>
                  <a:pt x="7" y="19"/>
                </a:lnTo>
                <a:lnTo>
                  <a:pt x="8" y="23"/>
                </a:lnTo>
                <a:lnTo>
                  <a:pt x="9" y="25"/>
                </a:lnTo>
                <a:lnTo>
                  <a:pt x="10" y="29"/>
                </a:lnTo>
                <a:lnTo>
                  <a:pt x="11" y="31"/>
                </a:lnTo>
                <a:lnTo>
                  <a:pt x="12" y="34"/>
                </a:lnTo>
                <a:lnTo>
                  <a:pt x="12" y="38"/>
                </a:lnTo>
                <a:lnTo>
                  <a:pt x="14" y="40"/>
                </a:lnTo>
                <a:lnTo>
                  <a:pt x="15" y="44"/>
                </a:lnTo>
                <a:lnTo>
                  <a:pt x="16" y="47"/>
                </a:lnTo>
                <a:lnTo>
                  <a:pt x="17" y="50"/>
                </a:lnTo>
                <a:lnTo>
                  <a:pt x="17" y="53"/>
                </a:lnTo>
                <a:lnTo>
                  <a:pt x="18" y="56"/>
                </a:lnTo>
                <a:lnTo>
                  <a:pt x="20" y="60"/>
                </a:lnTo>
                <a:lnTo>
                  <a:pt x="21" y="63"/>
                </a:lnTo>
                <a:lnTo>
                  <a:pt x="22" y="66"/>
                </a:lnTo>
                <a:lnTo>
                  <a:pt x="23" y="70"/>
                </a:lnTo>
                <a:lnTo>
                  <a:pt x="23" y="73"/>
                </a:lnTo>
                <a:lnTo>
                  <a:pt x="24" y="76"/>
                </a:lnTo>
                <a:lnTo>
                  <a:pt x="26" y="80"/>
                </a:lnTo>
                <a:lnTo>
                  <a:pt x="27" y="83"/>
                </a:lnTo>
                <a:lnTo>
                  <a:pt x="28" y="86"/>
                </a:lnTo>
                <a:lnTo>
                  <a:pt x="28" y="90"/>
                </a:lnTo>
                <a:lnTo>
                  <a:pt x="29" y="93"/>
                </a:lnTo>
                <a:lnTo>
                  <a:pt x="30" y="97"/>
                </a:lnTo>
                <a:lnTo>
                  <a:pt x="32" y="101"/>
                </a:lnTo>
                <a:lnTo>
                  <a:pt x="33" y="104"/>
                </a:lnTo>
                <a:lnTo>
                  <a:pt x="33" y="107"/>
                </a:lnTo>
                <a:lnTo>
                  <a:pt x="34" y="111"/>
                </a:lnTo>
                <a:lnTo>
                  <a:pt x="35" y="115"/>
                </a:lnTo>
                <a:lnTo>
                  <a:pt x="36" y="118"/>
                </a:lnTo>
                <a:lnTo>
                  <a:pt x="38" y="121"/>
                </a:lnTo>
                <a:lnTo>
                  <a:pt x="38" y="126"/>
                </a:lnTo>
                <a:lnTo>
                  <a:pt x="39" y="129"/>
                </a:lnTo>
                <a:lnTo>
                  <a:pt x="40" y="132"/>
                </a:lnTo>
                <a:lnTo>
                  <a:pt x="41" y="137"/>
                </a:lnTo>
                <a:lnTo>
                  <a:pt x="42" y="140"/>
                </a:lnTo>
                <a:lnTo>
                  <a:pt x="43" y="144"/>
                </a:lnTo>
                <a:lnTo>
                  <a:pt x="44" y="147"/>
                </a:lnTo>
                <a:lnTo>
                  <a:pt x="45" y="151"/>
                </a:lnTo>
                <a:lnTo>
                  <a:pt x="46" y="155"/>
                </a:lnTo>
                <a:lnTo>
                  <a:pt x="47" y="158"/>
                </a:lnTo>
                <a:lnTo>
                  <a:pt x="48" y="162"/>
                </a:lnTo>
                <a:lnTo>
                  <a:pt x="49" y="166"/>
                </a:lnTo>
                <a:lnTo>
                  <a:pt x="50" y="17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63" name="Freeform 351"/>
          <p:cNvSpPr>
            <a:spLocks/>
          </p:cNvSpPr>
          <p:nvPr/>
        </p:nvSpPr>
        <p:spPr bwMode="auto">
          <a:xfrm>
            <a:off x="8408988" y="2322513"/>
            <a:ext cx="85725" cy="271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3"/>
              </a:cxn>
              <a:cxn ang="0">
                <a:pos x="2" y="8"/>
              </a:cxn>
              <a:cxn ang="0">
                <a:pos x="3" y="11"/>
              </a:cxn>
              <a:cxn ang="0">
                <a:pos x="3" y="14"/>
              </a:cxn>
              <a:cxn ang="0">
                <a:pos x="5" y="18"/>
              </a:cxn>
              <a:cxn ang="0">
                <a:pos x="6" y="22"/>
              </a:cxn>
              <a:cxn ang="0">
                <a:pos x="7" y="26"/>
              </a:cxn>
              <a:cxn ang="0">
                <a:pos x="8" y="29"/>
              </a:cxn>
              <a:cxn ang="0">
                <a:pos x="9" y="33"/>
              </a:cxn>
              <a:cxn ang="0">
                <a:pos x="9" y="37"/>
              </a:cxn>
              <a:cxn ang="0">
                <a:pos x="11" y="40"/>
              </a:cxn>
              <a:cxn ang="0">
                <a:pos x="12" y="44"/>
              </a:cxn>
              <a:cxn ang="0">
                <a:pos x="13" y="48"/>
              </a:cxn>
              <a:cxn ang="0">
                <a:pos x="14" y="52"/>
              </a:cxn>
              <a:cxn ang="0">
                <a:pos x="14" y="55"/>
              </a:cxn>
              <a:cxn ang="0">
                <a:pos x="15" y="59"/>
              </a:cxn>
              <a:cxn ang="0">
                <a:pos x="17" y="63"/>
              </a:cxn>
              <a:cxn ang="0">
                <a:pos x="18" y="66"/>
              </a:cxn>
              <a:cxn ang="0">
                <a:pos x="19" y="69"/>
              </a:cxn>
              <a:cxn ang="0">
                <a:pos x="19" y="74"/>
              </a:cxn>
              <a:cxn ang="0">
                <a:pos x="20" y="77"/>
              </a:cxn>
              <a:cxn ang="0">
                <a:pos x="21" y="80"/>
              </a:cxn>
              <a:cxn ang="0">
                <a:pos x="22" y="84"/>
              </a:cxn>
              <a:cxn ang="0">
                <a:pos x="24" y="88"/>
              </a:cxn>
              <a:cxn ang="0">
                <a:pos x="24" y="91"/>
              </a:cxn>
              <a:cxn ang="0">
                <a:pos x="25" y="95"/>
              </a:cxn>
              <a:cxn ang="0">
                <a:pos x="26" y="98"/>
              </a:cxn>
              <a:cxn ang="0">
                <a:pos x="27" y="101"/>
              </a:cxn>
              <a:cxn ang="0">
                <a:pos x="28" y="105"/>
              </a:cxn>
              <a:cxn ang="0">
                <a:pos x="29" y="108"/>
              </a:cxn>
              <a:cxn ang="0">
                <a:pos x="30" y="111"/>
              </a:cxn>
              <a:cxn ang="0">
                <a:pos x="31" y="115"/>
              </a:cxn>
              <a:cxn ang="0">
                <a:pos x="32" y="118"/>
              </a:cxn>
              <a:cxn ang="0">
                <a:pos x="33" y="121"/>
              </a:cxn>
              <a:cxn ang="0">
                <a:pos x="34" y="125"/>
              </a:cxn>
              <a:cxn ang="0">
                <a:pos x="35" y="127"/>
              </a:cxn>
              <a:cxn ang="0">
                <a:pos x="36" y="131"/>
              </a:cxn>
              <a:cxn ang="0">
                <a:pos x="37" y="134"/>
              </a:cxn>
              <a:cxn ang="0">
                <a:pos x="38" y="137"/>
              </a:cxn>
              <a:cxn ang="0">
                <a:pos x="39" y="140"/>
              </a:cxn>
              <a:cxn ang="0">
                <a:pos x="39" y="143"/>
              </a:cxn>
              <a:cxn ang="0">
                <a:pos x="41" y="146"/>
              </a:cxn>
              <a:cxn ang="0">
                <a:pos x="42" y="149"/>
              </a:cxn>
              <a:cxn ang="0">
                <a:pos x="43" y="151"/>
              </a:cxn>
              <a:cxn ang="0">
                <a:pos x="44" y="155"/>
              </a:cxn>
              <a:cxn ang="0">
                <a:pos x="44" y="157"/>
              </a:cxn>
              <a:cxn ang="0">
                <a:pos x="45" y="160"/>
              </a:cxn>
              <a:cxn ang="0">
                <a:pos x="47" y="163"/>
              </a:cxn>
              <a:cxn ang="0">
                <a:pos x="48" y="166"/>
              </a:cxn>
              <a:cxn ang="0">
                <a:pos x="49" y="168"/>
              </a:cxn>
              <a:cxn ang="0">
                <a:pos x="50" y="171"/>
              </a:cxn>
            </a:cxnLst>
            <a:rect l="0" t="0" r="r" b="b"/>
            <a:pathLst>
              <a:path w="50" h="171">
                <a:moveTo>
                  <a:pt x="0" y="0"/>
                </a:moveTo>
                <a:lnTo>
                  <a:pt x="1" y="3"/>
                </a:lnTo>
                <a:lnTo>
                  <a:pt x="2" y="8"/>
                </a:lnTo>
                <a:lnTo>
                  <a:pt x="3" y="11"/>
                </a:lnTo>
                <a:lnTo>
                  <a:pt x="3" y="14"/>
                </a:lnTo>
                <a:lnTo>
                  <a:pt x="5" y="18"/>
                </a:lnTo>
                <a:lnTo>
                  <a:pt x="6" y="22"/>
                </a:lnTo>
                <a:lnTo>
                  <a:pt x="7" y="26"/>
                </a:lnTo>
                <a:lnTo>
                  <a:pt x="8" y="29"/>
                </a:lnTo>
                <a:lnTo>
                  <a:pt x="9" y="33"/>
                </a:lnTo>
                <a:lnTo>
                  <a:pt x="9" y="37"/>
                </a:lnTo>
                <a:lnTo>
                  <a:pt x="11" y="40"/>
                </a:lnTo>
                <a:lnTo>
                  <a:pt x="12" y="44"/>
                </a:lnTo>
                <a:lnTo>
                  <a:pt x="13" y="48"/>
                </a:lnTo>
                <a:lnTo>
                  <a:pt x="14" y="52"/>
                </a:lnTo>
                <a:lnTo>
                  <a:pt x="14" y="55"/>
                </a:lnTo>
                <a:lnTo>
                  <a:pt x="15" y="59"/>
                </a:lnTo>
                <a:lnTo>
                  <a:pt x="17" y="63"/>
                </a:lnTo>
                <a:lnTo>
                  <a:pt x="18" y="66"/>
                </a:lnTo>
                <a:lnTo>
                  <a:pt x="19" y="69"/>
                </a:lnTo>
                <a:lnTo>
                  <a:pt x="19" y="74"/>
                </a:lnTo>
                <a:lnTo>
                  <a:pt x="20" y="77"/>
                </a:lnTo>
                <a:lnTo>
                  <a:pt x="21" y="80"/>
                </a:lnTo>
                <a:lnTo>
                  <a:pt x="22" y="84"/>
                </a:lnTo>
                <a:lnTo>
                  <a:pt x="24" y="88"/>
                </a:lnTo>
                <a:lnTo>
                  <a:pt x="24" y="91"/>
                </a:lnTo>
                <a:lnTo>
                  <a:pt x="25" y="95"/>
                </a:lnTo>
                <a:lnTo>
                  <a:pt x="26" y="98"/>
                </a:lnTo>
                <a:lnTo>
                  <a:pt x="27" y="101"/>
                </a:lnTo>
                <a:lnTo>
                  <a:pt x="28" y="105"/>
                </a:lnTo>
                <a:lnTo>
                  <a:pt x="29" y="108"/>
                </a:lnTo>
                <a:lnTo>
                  <a:pt x="30" y="111"/>
                </a:lnTo>
                <a:lnTo>
                  <a:pt x="31" y="115"/>
                </a:lnTo>
                <a:lnTo>
                  <a:pt x="32" y="118"/>
                </a:lnTo>
                <a:lnTo>
                  <a:pt x="33" y="121"/>
                </a:lnTo>
                <a:lnTo>
                  <a:pt x="34" y="125"/>
                </a:lnTo>
                <a:lnTo>
                  <a:pt x="35" y="127"/>
                </a:lnTo>
                <a:lnTo>
                  <a:pt x="36" y="131"/>
                </a:lnTo>
                <a:lnTo>
                  <a:pt x="37" y="134"/>
                </a:lnTo>
                <a:lnTo>
                  <a:pt x="38" y="137"/>
                </a:lnTo>
                <a:lnTo>
                  <a:pt x="39" y="140"/>
                </a:lnTo>
                <a:lnTo>
                  <a:pt x="39" y="143"/>
                </a:lnTo>
                <a:lnTo>
                  <a:pt x="41" y="146"/>
                </a:lnTo>
                <a:lnTo>
                  <a:pt x="42" y="149"/>
                </a:lnTo>
                <a:lnTo>
                  <a:pt x="43" y="151"/>
                </a:lnTo>
                <a:lnTo>
                  <a:pt x="44" y="155"/>
                </a:lnTo>
                <a:lnTo>
                  <a:pt x="44" y="157"/>
                </a:lnTo>
                <a:lnTo>
                  <a:pt x="45" y="160"/>
                </a:lnTo>
                <a:lnTo>
                  <a:pt x="47" y="163"/>
                </a:lnTo>
                <a:lnTo>
                  <a:pt x="48" y="166"/>
                </a:lnTo>
                <a:lnTo>
                  <a:pt x="49" y="168"/>
                </a:lnTo>
                <a:lnTo>
                  <a:pt x="50" y="171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64" name="Freeform 352"/>
          <p:cNvSpPr>
            <a:spLocks/>
          </p:cNvSpPr>
          <p:nvPr/>
        </p:nvSpPr>
        <p:spPr bwMode="auto">
          <a:xfrm>
            <a:off x="8494713" y="2593975"/>
            <a:ext cx="84137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1" y="5"/>
              </a:cxn>
              <a:cxn ang="0">
                <a:pos x="3" y="7"/>
              </a:cxn>
              <a:cxn ang="0">
                <a:pos x="4" y="10"/>
              </a:cxn>
              <a:cxn ang="0">
                <a:pos x="5" y="11"/>
              </a:cxn>
              <a:cxn ang="0">
                <a:pos x="5" y="14"/>
              </a:cxn>
              <a:cxn ang="0">
                <a:pos x="6" y="16"/>
              </a:cxn>
              <a:cxn ang="0">
                <a:pos x="7" y="18"/>
              </a:cxn>
              <a:cxn ang="0">
                <a:pos x="9" y="21"/>
              </a:cxn>
              <a:cxn ang="0">
                <a:pos x="10" y="22"/>
              </a:cxn>
              <a:cxn ang="0">
                <a:pos x="10" y="25"/>
              </a:cxn>
              <a:cxn ang="0">
                <a:pos x="11" y="27"/>
              </a:cxn>
              <a:cxn ang="0">
                <a:pos x="12" y="28"/>
              </a:cxn>
              <a:cxn ang="0">
                <a:pos x="13" y="30"/>
              </a:cxn>
              <a:cxn ang="0">
                <a:pos x="15" y="32"/>
              </a:cxn>
              <a:cxn ang="0">
                <a:pos x="15" y="34"/>
              </a:cxn>
              <a:cxn ang="0">
                <a:pos x="16" y="36"/>
              </a:cxn>
              <a:cxn ang="0">
                <a:pos x="17" y="37"/>
              </a:cxn>
              <a:cxn ang="0">
                <a:pos x="18" y="38"/>
              </a:cxn>
              <a:cxn ang="0">
                <a:pos x="19" y="40"/>
              </a:cxn>
              <a:cxn ang="0">
                <a:pos x="20" y="42"/>
              </a:cxn>
              <a:cxn ang="0">
                <a:pos x="21" y="42"/>
              </a:cxn>
              <a:cxn ang="0">
                <a:pos x="22" y="44"/>
              </a:cxn>
              <a:cxn ang="0">
                <a:pos x="23" y="45"/>
              </a:cxn>
              <a:cxn ang="0">
                <a:pos x="24" y="46"/>
              </a:cxn>
              <a:cxn ang="0">
                <a:pos x="25" y="47"/>
              </a:cxn>
              <a:cxn ang="0">
                <a:pos x="26" y="48"/>
              </a:cxn>
              <a:cxn ang="0">
                <a:pos x="27" y="49"/>
              </a:cxn>
              <a:cxn ang="0">
                <a:pos x="28" y="50"/>
              </a:cxn>
              <a:cxn ang="0">
                <a:pos x="29" y="51"/>
              </a:cxn>
              <a:cxn ang="0">
                <a:pos x="30" y="52"/>
              </a:cxn>
              <a:cxn ang="0">
                <a:pos x="30" y="52"/>
              </a:cxn>
              <a:cxn ang="0">
                <a:pos x="32" y="52"/>
              </a:cxn>
              <a:cxn ang="0">
                <a:pos x="33" y="53"/>
              </a:cxn>
              <a:cxn ang="0">
                <a:pos x="34" y="53"/>
              </a:cxn>
              <a:cxn ang="0">
                <a:pos x="35" y="54"/>
              </a:cxn>
              <a:cxn ang="0">
                <a:pos x="36" y="54"/>
              </a:cxn>
              <a:cxn ang="0">
                <a:pos x="36" y="54"/>
              </a:cxn>
              <a:cxn ang="0">
                <a:pos x="38" y="54"/>
              </a:cxn>
              <a:cxn ang="0">
                <a:pos x="39" y="54"/>
              </a:cxn>
              <a:cxn ang="0">
                <a:pos x="40" y="54"/>
              </a:cxn>
              <a:cxn ang="0">
                <a:pos x="41" y="54"/>
              </a:cxn>
              <a:cxn ang="0">
                <a:pos x="41" y="54"/>
              </a:cxn>
              <a:cxn ang="0">
                <a:pos x="42" y="54"/>
              </a:cxn>
              <a:cxn ang="0">
                <a:pos x="44" y="54"/>
              </a:cxn>
              <a:cxn ang="0">
                <a:pos x="45" y="53"/>
              </a:cxn>
              <a:cxn ang="0">
                <a:pos x="46" y="53"/>
              </a:cxn>
              <a:cxn ang="0">
                <a:pos x="46" y="52"/>
              </a:cxn>
              <a:cxn ang="0">
                <a:pos x="47" y="52"/>
              </a:cxn>
              <a:cxn ang="0">
                <a:pos x="48" y="52"/>
              </a:cxn>
              <a:cxn ang="0">
                <a:pos x="49" y="51"/>
              </a:cxn>
            </a:cxnLst>
            <a:rect l="0" t="0" r="r" b="b"/>
            <a:pathLst>
              <a:path w="49" h="54">
                <a:moveTo>
                  <a:pt x="0" y="0"/>
                </a:moveTo>
                <a:lnTo>
                  <a:pt x="0" y="2"/>
                </a:lnTo>
                <a:lnTo>
                  <a:pt x="1" y="5"/>
                </a:lnTo>
                <a:lnTo>
                  <a:pt x="3" y="7"/>
                </a:lnTo>
                <a:lnTo>
                  <a:pt x="4" y="10"/>
                </a:lnTo>
                <a:lnTo>
                  <a:pt x="5" y="11"/>
                </a:lnTo>
                <a:lnTo>
                  <a:pt x="5" y="14"/>
                </a:lnTo>
                <a:lnTo>
                  <a:pt x="6" y="16"/>
                </a:lnTo>
                <a:lnTo>
                  <a:pt x="7" y="18"/>
                </a:lnTo>
                <a:lnTo>
                  <a:pt x="9" y="21"/>
                </a:lnTo>
                <a:lnTo>
                  <a:pt x="10" y="22"/>
                </a:lnTo>
                <a:lnTo>
                  <a:pt x="10" y="25"/>
                </a:lnTo>
                <a:lnTo>
                  <a:pt x="11" y="27"/>
                </a:lnTo>
                <a:lnTo>
                  <a:pt x="12" y="28"/>
                </a:lnTo>
                <a:lnTo>
                  <a:pt x="13" y="30"/>
                </a:lnTo>
                <a:lnTo>
                  <a:pt x="15" y="32"/>
                </a:lnTo>
                <a:lnTo>
                  <a:pt x="15" y="34"/>
                </a:lnTo>
                <a:lnTo>
                  <a:pt x="16" y="36"/>
                </a:lnTo>
                <a:lnTo>
                  <a:pt x="17" y="37"/>
                </a:lnTo>
                <a:lnTo>
                  <a:pt x="18" y="38"/>
                </a:lnTo>
                <a:lnTo>
                  <a:pt x="19" y="40"/>
                </a:lnTo>
                <a:lnTo>
                  <a:pt x="20" y="42"/>
                </a:lnTo>
                <a:lnTo>
                  <a:pt x="21" y="42"/>
                </a:lnTo>
                <a:lnTo>
                  <a:pt x="22" y="44"/>
                </a:lnTo>
                <a:lnTo>
                  <a:pt x="23" y="45"/>
                </a:lnTo>
                <a:lnTo>
                  <a:pt x="24" y="46"/>
                </a:lnTo>
                <a:lnTo>
                  <a:pt x="25" y="47"/>
                </a:lnTo>
                <a:lnTo>
                  <a:pt x="26" y="48"/>
                </a:lnTo>
                <a:lnTo>
                  <a:pt x="27" y="49"/>
                </a:lnTo>
                <a:lnTo>
                  <a:pt x="28" y="50"/>
                </a:lnTo>
                <a:lnTo>
                  <a:pt x="29" y="51"/>
                </a:lnTo>
                <a:lnTo>
                  <a:pt x="30" y="52"/>
                </a:lnTo>
                <a:lnTo>
                  <a:pt x="30" y="52"/>
                </a:lnTo>
                <a:lnTo>
                  <a:pt x="32" y="52"/>
                </a:lnTo>
                <a:lnTo>
                  <a:pt x="33" y="53"/>
                </a:lnTo>
                <a:lnTo>
                  <a:pt x="34" y="53"/>
                </a:lnTo>
                <a:lnTo>
                  <a:pt x="35" y="54"/>
                </a:lnTo>
                <a:lnTo>
                  <a:pt x="36" y="54"/>
                </a:lnTo>
                <a:lnTo>
                  <a:pt x="36" y="54"/>
                </a:lnTo>
                <a:lnTo>
                  <a:pt x="38" y="54"/>
                </a:lnTo>
                <a:lnTo>
                  <a:pt x="39" y="54"/>
                </a:lnTo>
                <a:lnTo>
                  <a:pt x="40" y="54"/>
                </a:lnTo>
                <a:lnTo>
                  <a:pt x="41" y="54"/>
                </a:lnTo>
                <a:lnTo>
                  <a:pt x="41" y="54"/>
                </a:lnTo>
                <a:lnTo>
                  <a:pt x="42" y="54"/>
                </a:lnTo>
                <a:lnTo>
                  <a:pt x="44" y="54"/>
                </a:lnTo>
                <a:lnTo>
                  <a:pt x="45" y="53"/>
                </a:lnTo>
                <a:lnTo>
                  <a:pt x="46" y="53"/>
                </a:lnTo>
                <a:lnTo>
                  <a:pt x="46" y="52"/>
                </a:lnTo>
                <a:lnTo>
                  <a:pt x="47" y="52"/>
                </a:lnTo>
                <a:lnTo>
                  <a:pt x="48" y="52"/>
                </a:lnTo>
                <a:lnTo>
                  <a:pt x="49" y="51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65" name="Freeform 353"/>
          <p:cNvSpPr>
            <a:spLocks/>
          </p:cNvSpPr>
          <p:nvPr/>
        </p:nvSpPr>
        <p:spPr bwMode="auto">
          <a:xfrm>
            <a:off x="8578850" y="2493963"/>
            <a:ext cx="85725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2" y="112"/>
              </a:cxn>
              <a:cxn ang="0">
                <a:pos x="2" y="111"/>
              </a:cxn>
              <a:cxn ang="0">
                <a:pos x="3" y="110"/>
              </a:cxn>
              <a:cxn ang="0">
                <a:pos x="4" y="110"/>
              </a:cxn>
              <a:cxn ang="0">
                <a:pos x="5" y="109"/>
              </a:cxn>
              <a:cxn ang="0">
                <a:pos x="6" y="108"/>
              </a:cxn>
              <a:cxn ang="0">
                <a:pos x="7" y="106"/>
              </a:cxn>
              <a:cxn ang="0">
                <a:pos x="8" y="105"/>
              </a:cxn>
              <a:cxn ang="0">
                <a:pos x="9" y="104"/>
              </a:cxn>
              <a:cxn ang="0">
                <a:pos x="10" y="103"/>
              </a:cxn>
              <a:cxn ang="0">
                <a:pos x="11" y="101"/>
              </a:cxn>
              <a:cxn ang="0">
                <a:pos x="12" y="100"/>
              </a:cxn>
              <a:cxn ang="0">
                <a:pos x="13" y="98"/>
              </a:cxn>
              <a:cxn ang="0">
                <a:pos x="14" y="96"/>
              </a:cxn>
              <a:cxn ang="0">
                <a:pos x="15" y="95"/>
              </a:cxn>
              <a:cxn ang="0">
                <a:pos x="16" y="93"/>
              </a:cxn>
              <a:cxn ang="0">
                <a:pos x="17" y="91"/>
              </a:cxn>
              <a:cxn ang="0">
                <a:pos x="17" y="90"/>
              </a:cxn>
              <a:cxn ang="0">
                <a:pos x="19" y="88"/>
              </a:cxn>
              <a:cxn ang="0">
                <a:pos x="20" y="85"/>
              </a:cxn>
              <a:cxn ang="0">
                <a:pos x="21" y="84"/>
              </a:cxn>
              <a:cxn ang="0">
                <a:pos x="22" y="81"/>
              </a:cxn>
              <a:cxn ang="0">
                <a:pos x="22" y="79"/>
              </a:cxn>
              <a:cxn ang="0">
                <a:pos x="23" y="77"/>
              </a:cxn>
              <a:cxn ang="0">
                <a:pos x="25" y="74"/>
              </a:cxn>
              <a:cxn ang="0">
                <a:pos x="26" y="73"/>
              </a:cxn>
              <a:cxn ang="0">
                <a:pos x="27" y="70"/>
              </a:cxn>
              <a:cxn ang="0">
                <a:pos x="28" y="68"/>
              </a:cxn>
              <a:cxn ang="0">
                <a:pos x="28" y="65"/>
              </a:cxn>
              <a:cxn ang="0">
                <a:pos x="29" y="63"/>
              </a:cxn>
              <a:cxn ang="0">
                <a:pos x="31" y="60"/>
              </a:cxn>
              <a:cxn ang="0">
                <a:pos x="32" y="58"/>
              </a:cxn>
              <a:cxn ang="0">
                <a:pos x="33" y="55"/>
              </a:cxn>
              <a:cxn ang="0">
                <a:pos x="33" y="52"/>
              </a:cxn>
              <a:cxn ang="0">
                <a:pos x="34" y="49"/>
              </a:cxn>
              <a:cxn ang="0">
                <a:pos x="35" y="47"/>
              </a:cxn>
              <a:cxn ang="0">
                <a:pos x="37" y="43"/>
              </a:cxn>
              <a:cxn ang="0">
                <a:pos x="38" y="41"/>
              </a:cxn>
              <a:cxn ang="0">
                <a:pos x="38" y="38"/>
              </a:cxn>
              <a:cxn ang="0">
                <a:pos x="39" y="35"/>
              </a:cxn>
              <a:cxn ang="0">
                <a:pos x="40" y="32"/>
              </a:cxn>
              <a:cxn ang="0">
                <a:pos x="41" y="29"/>
              </a:cxn>
              <a:cxn ang="0">
                <a:pos x="42" y="26"/>
              </a:cxn>
              <a:cxn ang="0">
                <a:pos x="43" y="23"/>
              </a:cxn>
              <a:cxn ang="0">
                <a:pos x="44" y="19"/>
              </a:cxn>
              <a:cxn ang="0">
                <a:pos x="45" y="16"/>
              </a:cxn>
              <a:cxn ang="0">
                <a:pos x="46" y="13"/>
              </a:cxn>
              <a:cxn ang="0">
                <a:pos x="47" y="10"/>
              </a:cxn>
              <a:cxn ang="0">
                <a:pos x="48" y="7"/>
              </a:cxn>
              <a:cxn ang="0">
                <a:pos x="49" y="3"/>
              </a:cxn>
              <a:cxn ang="0">
                <a:pos x="50" y="0"/>
              </a:cxn>
            </a:cxnLst>
            <a:rect l="0" t="0" r="r" b="b"/>
            <a:pathLst>
              <a:path w="50" h="113">
                <a:moveTo>
                  <a:pt x="0" y="113"/>
                </a:moveTo>
                <a:lnTo>
                  <a:pt x="2" y="112"/>
                </a:lnTo>
                <a:lnTo>
                  <a:pt x="2" y="111"/>
                </a:lnTo>
                <a:lnTo>
                  <a:pt x="3" y="110"/>
                </a:lnTo>
                <a:lnTo>
                  <a:pt x="4" y="110"/>
                </a:lnTo>
                <a:lnTo>
                  <a:pt x="5" y="109"/>
                </a:lnTo>
                <a:lnTo>
                  <a:pt x="6" y="108"/>
                </a:lnTo>
                <a:lnTo>
                  <a:pt x="7" y="106"/>
                </a:lnTo>
                <a:lnTo>
                  <a:pt x="8" y="105"/>
                </a:lnTo>
                <a:lnTo>
                  <a:pt x="9" y="104"/>
                </a:lnTo>
                <a:lnTo>
                  <a:pt x="10" y="103"/>
                </a:lnTo>
                <a:lnTo>
                  <a:pt x="11" y="101"/>
                </a:lnTo>
                <a:lnTo>
                  <a:pt x="12" y="100"/>
                </a:lnTo>
                <a:lnTo>
                  <a:pt x="13" y="98"/>
                </a:lnTo>
                <a:lnTo>
                  <a:pt x="14" y="96"/>
                </a:lnTo>
                <a:lnTo>
                  <a:pt x="15" y="95"/>
                </a:lnTo>
                <a:lnTo>
                  <a:pt x="16" y="93"/>
                </a:lnTo>
                <a:lnTo>
                  <a:pt x="17" y="91"/>
                </a:lnTo>
                <a:lnTo>
                  <a:pt x="17" y="90"/>
                </a:lnTo>
                <a:lnTo>
                  <a:pt x="19" y="88"/>
                </a:lnTo>
                <a:lnTo>
                  <a:pt x="20" y="85"/>
                </a:lnTo>
                <a:lnTo>
                  <a:pt x="21" y="84"/>
                </a:lnTo>
                <a:lnTo>
                  <a:pt x="22" y="81"/>
                </a:lnTo>
                <a:lnTo>
                  <a:pt x="22" y="79"/>
                </a:lnTo>
                <a:lnTo>
                  <a:pt x="23" y="77"/>
                </a:lnTo>
                <a:lnTo>
                  <a:pt x="25" y="74"/>
                </a:lnTo>
                <a:lnTo>
                  <a:pt x="26" y="73"/>
                </a:lnTo>
                <a:lnTo>
                  <a:pt x="27" y="70"/>
                </a:lnTo>
                <a:lnTo>
                  <a:pt x="28" y="68"/>
                </a:lnTo>
                <a:lnTo>
                  <a:pt x="28" y="65"/>
                </a:lnTo>
                <a:lnTo>
                  <a:pt x="29" y="63"/>
                </a:lnTo>
                <a:lnTo>
                  <a:pt x="31" y="60"/>
                </a:lnTo>
                <a:lnTo>
                  <a:pt x="32" y="58"/>
                </a:lnTo>
                <a:lnTo>
                  <a:pt x="33" y="55"/>
                </a:lnTo>
                <a:lnTo>
                  <a:pt x="33" y="52"/>
                </a:lnTo>
                <a:lnTo>
                  <a:pt x="34" y="49"/>
                </a:lnTo>
                <a:lnTo>
                  <a:pt x="35" y="47"/>
                </a:lnTo>
                <a:lnTo>
                  <a:pt x="37" y="43"/>
                </a:lnTo>
                <a:lnTo>
                  <a:pt x="38" y="41"/>
                </a:lnTo>
                <a:lnTo>
                  <a:pt x="38" y="38"/>
                </a:lnTo>
                <a:lnTo>
                  <a:pt x="39" y="35"/>
                </a:lnTo>
                <a:lnTo>
                  <a:pt x="40" y="32"/>
                </a:lnTo>
                <a:lnTo>
                  <a:pt x="41" y="29"/>
                </a:lnTo>
                <a:lnTo>
                  <a:pt x="42" y="26"/>
                </a:lnTo>
                <a:lnTo>
                  <a:pt x="43" y="23"/>
                </a:lnTo>
                <a:lnTo>
                  <a:pt x="44" y="19"/>
                </a:lnTo>
                <a:lnTo>
                  <a:pt x="45" y="16"/>
                </a:lnTo>
                <a:lnTo>
                  <a:pt x="46" y="13"/>
                </a:lnTo>
                <a:lnTo>
                  <a:pt x="47" y="10"/>
                </a:lnTo>
                <a:lnTo>
                  <a:pt x="48" y="7"/>
                </a:lnTo>
                <a:lnTo>
                  <a:pt x="49" y="3"/>
                </a:lnTo>
                <a:lnTo>
                  <a:pt x="50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66" name="Freeform 354"/>
          <p:cNvSpPr>
            <a:spLocks/>
          </p:cNvSpPr>
          <p:nvPr/>
        </p:nvSpPr>
        <p:spPr bwMode="auto">
          <a:xfrm>
            <a:off x="8664575" y="2200275"/>
            <a:ext cx="84138" cy="293688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1" y="182"/>
              </a:cxn>
              <a:cxn ang="0">
                <a:pos x="2" y="178"/>
              </a:cxn>
              <a:cxn ang="0">
                <a:pos x="3" y="175"/>
              </a:cxn>
              <a:cxn ang="0">
                <a:pos x="3" y="172"/>
              </a:cxn>
              <a:cxn ang="0">
                <a:pos x="5" y="167"/>
              </a:cxn>
              <a:cxn ang="0">
                <a:pos x="6" y="164"/>
              </a:cxn>
              <a:cxn ang="0">
                <a:pos x="7" y="161"/>
              </a:cxn>
              <a:cxn ang="0">
                <a:pos x="8" y="157"/>
              </a:cxn>
              <a:cxn ang="0">
                <a:pos x="8" y="154"/>
              </a:cxn>
              <a:cxn ang="0">
                <a:pos x="9" y="150"/>
              </a:cxn>
              <a:cxn ang="0">
                <a:pos x="11" y="146"/>
              </a:cxn>
              <a:cxn ang="0">
                <a:pos x="12" y="143"/>
              </a:cxn>
              <a:cxn ang="0">
                <a:pos x="13" y="139"/>
              </a:cxn>
              <a:cxn ang="0">
                <a:pos x="14" y="136"/>
              </a:cxn>
              <a:cxn ang="0">
                <a:pos x="14" y="132"/>
              </a:cxn>
              <a:cxn ang="0">
                <a:pos x="15" y="128"/>
              </a:cxn>
              <a:cxn ang="0">
                <a:pos x="17" y="125"/>
              </a:cxn>
              <a:cxn ang="0">
                <a:pos x="18" y="121"/>
              </a:cxn>
              <a:cxn ang="0">
                <a:pos x="19" y="117"/>
              </a:cxn>
              <a:cxn ang="0">
                <a:pos x="19" y="114"/>
              </a:cxn>
              <a:cxn ang="0">
                <a:pos x="20" y="110"/>
              </a:cxn>
              <a:cxn ang="0">
                <a:pos x="21" y="106"/>
              </a:cxn>
              <a:cxn ang="0">
                <a:pos x="23" y="102"/>
              </a:cxn>
              <a:cxn ang="0">
                <a:pos x="24" y="99"/>
              </a:cxn>
              <a:cxn ang="0">
                <a:pos x="24" y="95"/>
              </a:cxn>
              <a:cxn ang="0">
                <a:pos x="25" y="91"/>
              </a:cxn>
              <a:cxn ang="0">
                <a:pos x="26" y="87"/>
              </a:cxn>
              <a:cxn ang="0">
                <a:pos x="27" y="84"/>
              </a:cxn>
              <a:cxn ang="0">
                <a:pos x="29" y="80"/>
              </a:cxn>
              <a:cxn ang="0">
                <a:pos x="29" y="76"/>
              </a:cxn>
              <a:cxn ang="0">
                <a:pos x="30" y="73"/>
              </a:cxn>
              <a:cxn ang="0">
                <a:pos x="31" y="69"/>
              </a:cxn>
              <a:cxn ang="0">
                <a:pos x="32" y="65"/>
              </a:cxn>
              <a:cxn ang="0">
                <a:pos x="33" y="61"/>
              </a:cxn>
              <a:cxn ang="0">
                <a:pos x="34" y="58"/>
              </a:cxn>
              <a:cxn ang="0">
                <a:pos x="35" y="54"/>
              </a:cxn>
              <a:cxn ang="0">
                <a:pos x="36" y="50"/>
              </a:cxn>
              <a:cxn ang="0">
                <a:pos x="37" y="47"/>
              </a:cxn>
              <a:cxn ang="0">
                <a:pos x="38" y="43"/>
              </a:cxn>
              <a:cxn ang="0">
                <a:pos x="39" y="39"/>
              </a:cxn>
              <a:cxn ang="0">
                <a:pos x="40" y="36"/>
              </a:cxn>
              <a:cxn ang="0">
                <a:pos x="41" y="32"/>
              </a:cxn>
              <a:cxn ang="0">
                <a:pos x="42" y="28"/>
              </a:cxn>
              <a:cxn ang="0">
                <a:pos x="43" y="25"/>
              </a:cxn>
              <a:cxn ang="0">
                <a:pos x="44" y="21"/>
              </a:cxn>
              <a:cxn ang="0">
                <a:pos x="44" y="18"/>
              </a:cxn>
              <a:cxn ang="0">
                <a:pos x="46" y="14"/>
              </a:cxn>
              <a:cxn ang="0">
                <a:pos x="47" y="11"/>
              </a:cxn>
              <a:cxn ang="0">
                <a:pos x="48" y="7"/>
              </a:cxn>
              <a:cxn ang="0">
                <a:pos x="49" y="3"/>
              </a:cxn>
              <a:cxn ang="0">
                <a:pos x="49" y="0"/>
              </a:cxn>
            </a:cxnLst>
            <a:rect l="0" t="0" r="r" b="b"/>
            <a:pathLst>
              <a:path w="49" h="185">
                <a:moveTo>
                  <a:pt x="0" y="185"/>
                </a:moveTo>
                <a:lnTo>
                  <a:pt x="1" y="182"/>
                </a:lnTo>
                <a:lnTo>
                  <a:pt x="2" y="178"/>
                </a:lnTo>
                <a:lnTo>
                  <a:pt x="3" y="175"/>
                </a:lnTo>
                <a:lnTo>
                  <a:pt x="3" y="172"/>
                </a:lnTo>
                <a:lnTo>
                  <a:pt x="5" y="167"/>
                </a:lnTo>
                <a:lnTo>
                  <a:pt x="6" y="164"/>
                </a:lnTo>
                <a:lnTo>
                  <a:pt x="7" y="161"/>
                </a:lnTo>
                <a:lnTo>
                  <a:pt x="8" y="157"/>
                </a:lnTo>
                <a:lnTo>
                  <a:pt x="8" y="154"/>
                </a:lnTo>
                <a:lnTo>
                  <a:pt x="9" y="150"/>
                </a:lnTo>
                <a:lnTo>
                  <a:pt x="11" y="146"/>
                </a:lnTo>
                <a:lnTo>
                  <a:pt x="12" y="143"/>
                </a:lnTo>
                <a:lnTo>
                  <a:pt x="13" y="139"/>
                </a:lnTo>
                <a:lnTo>
                  <a:pt x="14" y="136"/>
                </a:lnTo>
                <a:lnTo>
                  <a:pt x="14" y="132"/>
                </a:lnTo>
                <a:lnTo>
                  <a:pt x="15" y="128"/>
                </a:lnTo>
                <a:lnTo>
                  <a:pt x="17" y="125"/>
                </a:lnTo>
                <a:lnTo>
                  <a:pt x="18" y="121"/>
                </a:lnTo>
                <a:lnTo>
                  <a:pt x="19" y="117"/>
                </a:lnTo>
                <a:lnTo>
                  <a:pt x="19" y="114"/>
                </a:lnTo>
                <a:lnTo>
                  <a:pt x="20" y="110"/>
                </a:lnTo>
                <a:lnTo>
                  <a:pt x="21" y="106"/>
                </a:lnTo>
                <a:lnTo>
                  <a:pt x="23" y="102"/>
                </a:lnTo>
                <a:lnTo>
                  <a:pt x="24" y="99"/>
                </a:lnTo>
                <a:lnTo>
                  <a:pt x="24" y="95"/>
                </a:lnTo>
                <a:lnTo>
                  <a:pt x="25" y="91"/>
                </a:lnTo>
                <a:lnTo>
                  <a:pt x="26" y="87"/>
                </a:lnTo>
                <a:lnTo>
                  <a:pt x="27" y="84"/>
                </a:lnTo>
                <a:lnTo>
                  <a:pt x="29" y="80"/>
                </a:lnTo>
                <a:lnTo>
                  <a:pt x="29" y="76"/>
                </a:lnTo>
                <a:lnTo>
                  <a:pt x="30" y="73"/>
                </a:lnTo>
                <a:lnTo>
                  <a:pt x="31" y="69"/>
                </a:lnTo>
                <a:lnTo>
                  <a:pt x="32" y="65"/>
                </a:lnTo>
                <a:lnTo>
                  <a:pt x="33" y="61"/>
                </a:lnTo>
                <a:lnTo>
                  <a:pt x="34" y="58"/>
                </a:lnTo>
                <a:lnTo>
                  <a:pt x="35" y="54"/>
                </a:lnTo>
                <a:lnTo>
                  <a:pt x="36" y="50"/>
                </a:lnTo>
                <a:lnTo>
                  <a:pt x="37" y="47"/>
                </a:lnTo>
                <a:lnTo>
                  <a:pt x="38" y="43"/>
                </a:lnTo>
                <a:lnTo>
                  <a:pt x="39" y="39"/>
                </a:lnTo>
                <a:lnTo>
                  <a:pt x="40" y="36"/>
                </a:lnTo>
                <a:lnTo>
                  <a:pt x="41" y="32"/>
                </a:lnTo>
                <a:lnTo>
                  <a:pt x="42" y="28"/>
                </a:lnTo>
                <a:lnTo>
                  <a:pt x="43" y="25"/>
                </a:lnTo>
                <a:lnTo>
                  <a:pt x="44" y="21"/>
                </a:lnTo>
                <a:lnTo>
                  <a:pt x="44" y="18"/>
                </a:lnTo>
                <a:lnTo>
                  <a:pt x="46" y="14"/>
                </a:lnTo>
                <a:lnTo>
                  <a:pt x="47" y="11"/>
                </a:lnTo>
                <a:lnTo>
                  <a:pt x="48" y="7"/>
                </a:lnTo>
                <a:lnTo>
                  <a:pt x="49" y="3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67" name="Freeform 355"/>
          <p:cNvSpPr>
            <a:spLocks/>
          </p:cNvSpPr>
          <p:nvPr/>
        </p:nvSpPr>
        <p:spPr bwMode="auto">
          <a:xfrm>
            <a:off x="8748713" y="1971675"/>
            <a:ext cx="87312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" y="141"/>
              </a:cxn>
              <a:cxn ang="0">
                <a:pos x="3" y="137"/>
              </a:cxn>
              <a:cxn ang="0">
                <a:pos x="4" y="134"/>
              </a:cxn>
              <a:cxn ang="0">
                <a:pos x="5" y="131"/>
              </a:cxn>
              <a:cxn ang="0">
                <a:pos x="6" y="126"/>
              </a:cxn>
              <a:cxn ang="0">
                <a:pos x="6" y="123"/>
              </a:cxn>
              <a:cxn ang="0">
                <a:pos x="7" y="120"/>
              </a:cxn>
              <a:cxn ang="0">
                <a:pos x="9" y="116"/>
              </a:cxn>
              <a:cxn ang="0">
                <a:pos x="10" y="113"/>
              </a:cxn>
              <a:cxn ang="0">
                <a:pos x="11" y="111"/>
              </a:cxn>
              <a:cxn ang="0">
                <a:pos x="11" y="107"/>
              </a:cxn>
              <a:cxn ang="0">
                <a:pos x="12" y="104"/>
              </a:cxn>
              <a:cxn ang="0">
                <a:pos x="13" y="100"/>
              </a:cxn>
              <a:cxn ang="0">
                <a:pos x="15" y="97"/>
              </a:cxn>
              <a:cxn ang="0">
                <a:pos x="16" y="94"/>
              </a:cxn>
              <a:cxn ang="0">
                <a:pos x="16" y="91"/>
              </a:cxn>
              <a:cxn ang="0">
                <a:pos x="17" y="88"/>
              </a:cxn>
              <a:cxn ang="0">
                <a:pos x="18" y="85"/>
              </a:cxn>
              <a:cxn ang="0">
                <a:pos x="19" y="82"/>
              </a:cxn>
              <a:cxn ang="0">
                <a:pos x="20" y="79"/>
              </a:cxn>
              <a:cxn ang="0">
                <a:pos x="21" y="75"/>
              </a:cxn>
              <a:cxn ang="0">
                <a:pos x="22" y="73"/>
              </a:cxn>
              <a:cxn ang="0">
                <a:pos x="23" y="70"/>
              </a:cxn>
              <a:cxn ang="0">
                <a:pos x="24" y="67"/>
              </a:cxn>
              <a:cxn ang="0">
                <a:pos x="25" y="64"/>
              </a:cxn>
              <a:cxn ang="0">
                <a:pos x="26" y="61"/>
              </a:cxn>
              <a:cxn ang="0">
                <a:pos x="27" y="59"/>
              </a:cxn>
              <a:cxn ang="0">
                <a:pos x="28" y="55"/>
              </a:cxn>
              <a:cxn ang="0">
                <a:pos x="29" y="53"/>
              </a:cxn>
              <a:cxn ang="0">
                <a:pos x="30" y="50"/>
              </a:cxn>
              <a:cxn ang="0">
                <a:pos x="31" y="48"/>
              </a:cxn>
              <a:cxn ang="0">
                <a:pos x="31" y="45"/>
              </a:cxn>
              <a:cxn ang="0">
                <a:pos x="33" y="42"/>
              </a:cxn>
              <a:cxn ang="0">
                <a:pos x="34" y="39"/>
              </a:cxn>
              <a:cxn ang="0">
                <a:pos x="35" y="37"/>
              </a:cxn>
              <a:cxn ang="0">
                <a:pos x="36" y="34"/>
              </a:cxn>
              <a:cxn ang="0">
                <a:pos x="36" y="32"/>
              </a:cxn>
              <a:cxn ang="0">
                <a:pos x="37" y="29"/>
              </a:cxn>
              <a:cxn ang="0">
                <a:pos x="39" y="27"/>
              </a:cxn>
              <a:cxn ang="0">
                <a:pos x="40" y="24"/>
              </a:cxn>
              <a:cxn ang="0">
                <a:pos x="41" y="23"/>
              </a:cxn>
              <a:cxn ang="0">
                <a:pos x="42" y="20"/>
              </a:cxn>
              <a:cxn ang="0">
                <a:pos x="42" y="18"/>
              </a:cxn>
              <a:cxn ang="0">
                <a:pos x="43" y="15"/>
              </a:cxn>
              <a:cxn ang="0">
                <a:pos x="45" y="13"/>
              </a:cxn>
              <a:cxn ang="0">
                <a:pos x="46" y="11"/>
              </a:cxn>
              <a:cxn ang="0">
                <a:pos x="47" y="8"/>
              </a:cxn>
              <a:cxn ang="0">
                <a:pos x="47" y="7"/>
              </a:cxn>
              <a:cxn ang="0">
                <a:pos x="48" y="4"/>
              </a:cxn>
              <a:cxn ang="0">
                <a:pos x="49" y="3"/>
              </a:cxn>
              <a:cxn ang="0">
                <a:pos x="51" y="0"/>
              </a:cxn>
            </a:cxnLst>
            <a:rect l="0" t="0" r="r" b="b"/>
            <a:pathLst>
              <a:path w="51" h="144">
                <a:moveTo>
                  <a:pt x="0" y="144"/>
                </a:moveTo>
                <a:lnTo>
                  <a:pt x="1" y="141"/>
                </a:lnTo>
                <a:lnTo>
                  <a:pt x="3" y="137"/>
                </a:lnTo>
                <a:lnTo>
                  <a:pt x="4" y="134"/>
                </a:lnTo>
                <a:lnTo>
                  <a:pt x="5" y="131"/>
                </a:lnTo>
                <a:lnTo>
                  <a:pt x="6" y="126"/>
                </a:lnTo>
                <a:lnTo>
                  <a:pt x="6" y="123"/>
                </a:lnTo>
                <a:lnTo>
                  <a:pt x="7" y="120"/>
                </a:lnTo>
                <a:lnTo>
                  <a:pt x="9" y="116"/>
                </a:lnTo>
                <a:lnTo>
                  <a:pt x="10" y="113"/>
                </a:lnTo>
                <a:lnTo>
                  <a:pt x="11" y="111"/>
                </a:lnTo>
                <a:lnTo>
                  <a:pt x="11" y="107"/>
                </a:lnTo>
                <a:lnTo>
                  <a:pt x="12" y="104"/>
                </a:lnTo>
                <a:lnTo>
                  <a:pt x="13" y="100"/>
                </a:lnTo>
                <a:lnTo>
                  <a:pt x="15" y="97"/>
                </a:lnTo>
                <a:lnTo>
                  <a:pt x="16" y="94"/>
                </a:lnTo>
                <a:lnTo>
                  <a:pt x="16" y="91"/>
                </a:lnTo>
                <a:lnTo>
                  <a:pt x="17" y="88"/>
                </a:lnTo>
                <a:lnTo>
                  <a:pt x="18" y="85"/>
                </a:lnTo>
                <a:lnTo>
                  <a:pt x="19" y="82"/>
                </a:lnTo>
                <a:lnTo>
                  <a:pt x="20" y="79"/>
                </a:lnTo>
                <a:lnTo>
                  <a:pt x="21" y="75"/>
                </a:lnTo>
                <a:lnTo>
                  <a:pt x="22" y="73"/>
                </a:lnTo>
                <a:lnTo>
                  <a:pt x="23" y="70"/>
                </a:lnTo>
                <a:lnTo>
                  <a:pt x="24" y="67"/>
                </a:lnTo>
                <a:lnTo>
                  <a:pt x="25" y="64"/>
                </a:lnTo>
                <a:lnTo>
                  <a:pt x="26" y="61"/>
                </a:lnTo>
                <a:lnTo>
                  <a:pt x="27" y="59"/>
                </a:lnTo>
                <a:lnTo>
                  <a:pt x="28" y="55"/>
                </a:lnTo>
                <a:lnTo>
                  <a:pt x="29" y="53"/>
                </a:lnTo>
                <a:lnTo>
                  <a:pt x="30" y="50"/>
                </a:lnTo>
                <a:lnTo>
                  <a:pt x="31" y="48"/>
                </a:lnTo>
                <a:lnTo>
                  <a:pt x="31" y="45"/>
                </a:lnTo>
                <a:lnTo>
                  <a:pt x="33" y="42"/>
                </a:lnTo>
                <a:lnTo>
                  <a:pt x="34" y="39"/>
                </a:lnTo>
                <a:lnTo>
                  <a:pt x="35" y="37"/>
                </a:lnTo>
                <a:lnTo>
                  <a:pt x="36" y="34"/>
                </a:lnTo>
                <a:lnTo>
                  <a:pt x="36" y="32"/>
                </a:lnTo>
                <a:lnTo>
                  <a:pt x="37" y="29"/>
                </a:lnTo>
                <a:lnTo>
                  <a:pt x="39" y="27"/>
                </a:lnTo>
                <a:lnTo>
                  <a:pt x="40" y="24"/>
                </a:lnTo>
                <a:lnTo>
                  <a:pt x="41" y="23"/>
                </a:lnTo>
                <a:lnTo>
                  <a:pt x="42" y="20"/>
                </a:lnTo>
                <a:lnTo>
                  <a:pt x="42" y="18"/>
                </a:lnTo>
                <a:lnTo>
                  <a:pt x="43" y="15"/>
                </a:lnTo>
                <a:lnTo>
                  <a:pt x="45" y="13"/>
                </a:lnTo>
                <a:lnTo>
                  <a:pt x="46" y="11"/>
                </a:lnTo>
                <a:lnTo>
                  <a:pt x="47" y="8"/>
                </a:lnTo>
                <a:lnTo>
                  <a:pt x="47" y="7"/>
                </a:lnTo>
                <a:lnTo>
                  <a:pt x="48" y="4"/>
                </a:lnTo>
                <a:lnTo>
                  <a:pt x="49" y="3"/>
                </a:lnTo>
                <a:lnTo>
                  <a:pt x="51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68" name="Freeform 356"/>
          <p:cNvSpPr>
            <a:spLocks/>
          </p:cNvSpPr>
          <p:nvPr/>
        </p:nvSpPr>
        <p:spPr bwMode="auto">
          <a:xfrm>
            <a:off x="8836025" y="1862138"/>
            <a:ext cx="84138" cy="109537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1" y="67"/>
              </a:cxn>
              <a:cxn ang="0">
                <a:pos x="1" y="65"/>
              </a:cxn>
              <a:cxn ang="0">
                <a:pos x="2" y="63"/>
              </a:cxn>
              <a:cxn ang="0">
                <a:pos x="3" y="62"/>
              </a:cxn>
              <a:cxn ang="0">
                <a:pos x="4" y="59"/>
              </a:cxn>
              <a:cxn ang="0">
                <a:pos x="6" y="57"/>
              </a:cxn>
              <a:cxn ang="0">
                <a:pos x="6" y="56"/>
              </a:cxn>
              <a:cxn ang="0">
                <a:pos x="7" y="54"/>
              </a:cxn>
              <a:cxn ang="0">
                <a:pos x="8" y="52"/>
              </a:cxn>
              <a:cxn ang="0">
                <a:pos x="9" y="51"/>
              </a:cxn>
              <a:cxn ang="0">
                <a:pos x="10" y="49"/>
              </a:cxn>
              <a:cxn ang="0">
                <a:pos x="11" y="47"/>
              </a:cxn>
              <a:cxn ang="0">
                <a:pos x="12" y="45"/>
              </a:cxn>
              <a:cxn ang="0">
                <a:pos x="13" y="44"/>
              </a:cxn>
              <a:cxn ang="0">
                <a:pos x="14" y="42"/>
              </a:cxn>
              <a:cxn ang="0">
                <a:pos x="15" y="41"/>
              </a:cxn>
              <a:cxn ang="0">
                <a:pos x="16" y="39"/>
              </a:cxn>
              <a:cxn ang="0">
                <a:pos x="16" y="37"/>
              </a:cxn>
              <a:cxn ang="0">
                <a:pos x="18" y="36"/>
              </a:cxn>
              <a:cxn ang="0">
                <a:pos x="19" y="34"/>
              </a:cxn>
              <a:cxn ang="0">
                <a:pos x="20" y="33"/>
              </a:cxn>
              <a:cxn ang="0">
                <a:pos x="21" y="31"/>
              </a:cxn>
              <a:cxn ang="0">
                <a:pos x="21" y="30"/>
              </a:cxn>
              <a:cxn ang="0">
                <a:pos x="22" y="29"/>
              </a:cxn>
              <a:cxn ang="0">
                <a:pos x="24" y="27"/>
              </a:cxn>
              <a:cxn ang="0">
                <a:pos x="25" y="26"/>
              </a:cxn>
              <a:cxn ang="0">
                <a:pos x="26" y="25"/>
              </a:cxn>
              <a:cxn ang="0">
                <a:pos x="26" y="23"/>
              </a:cxn>
              <a:cxn ang="0">
                <a:pos x="27" y="22"/>
              </a:cxn>
              <a:cxn ang="0">
                <a:pos x="29" y="21"/>
              </a:cxn>
              <a:cxn ang="0">
                <a:pos x="30" y="20"/>
              </a:cxn>
              <a:cxn ang="0">
                <a:pos x="31" y="19"/>
              </a:cxn>
              <a:cxn ang="0">
                <a:pos x="32" y="17"/>
              </a:cxn>
              <a:cxn ang="0">
                <a:pos x="32" y="16"/>
              </a:cxn>
              <a:cxn ang="0">
                <a:pos x="33" y="15"/>
              </a:cxn>
              <a:cxn ang="0">
                <a:pos x="35" y="14"/>
              </a:cxn>
              <a:cxn ang="0">
                <a:pos x="36" y="13"/>
              </a:cxn>
              <a:cxn ang="0">
                <a:pos x="37" y="12"/>
              </a:cxn>
              <a:cxn ang="0">
                <a:pos x="37" y="11"/>
              </a:cxn>
              <a:cxn ang="0">
                <a:pos x="38" y="10"/>
              </a:cxn>
              <a:cxn ang="0">
                <a:pos x="39" y="9"/>
              </a:cxn>
              <a:cxn ang="0">
                <a:pos x="41" y="8"/>
              </a:cxn>
              <a:cxn ang="0">
                <a:pos x="42" y="7"/>
              </a:cxn>
              <a:cxn ang="0">
                <a:pos x="42" y="6"/>
              </a:cxn>
              <a:cxn ang="0">
                <a:pos x="43" y="5"/>
              </a:cxn>
              <a:cxn ang="0">
                <a:pos x="44" y="5"/>
              </a:cxn>
              <a:cxn ang="0">
                <a:pos x="45" y="4"/>
              </a:cxn>
              <a:cxn ang="0">
                <a:pos x="47" y="3"/>
              </a:cxn>
              <a:cxn ang="0">
                <a:pos x="47" y="2"/>
              </a:cxn>
              <a:cxn ang="0">
                <a:pos x="48" y="1"/>
              </a:cxn>
              <a:cxn ang="0">
                <a:pos x="49" y="0"/>
              </a:cxn>
            </a:cxnLst>
            <a:rect l="0" t="0" r="r" b="b"/>
            <a:pathLst>
              <a:path w="49" h="69">
                <a:moveTo>
                  <a:pt x="0" y="69"/>
                </a:moveTo>
                <a:lnTo>
                  <a:pt x="1" y="67"/>
                </a:lnTo>
                <a:lnTo>
                  <a:pt x="1" y="65"/>
                </a:lnTo>
                <a:lnTo>
                  <a:pt x="2" y="63"/>
                </a:lnTo>
                <a:lnTo>
                  <a:pt x="3" y="62"/>
                </a:lnTo>
                <a:lnTo>
                  <a:pt x="4" y="59"/>
                </a:lnTo>
                <a:lnTo>
                  <a:pt x="6" y="57"/>
                </a:lnTo>
                <a:lnTo>
                  <a:pt x="6" y="56"/>
                </a:lnTo>
                <a:lnTo>
                  <a:pt x="7" y="54"/>
                </a:lnTo>
                <a:lnTo>
                  <a:pt x="8" y="52"/>
                </a:lnTo>
                <a:lnTo>
                  <a:pt x="9" y="51"/>
                </a:lnTo>
                <a:lnTo>
                  <a:pt x="10" y="49"/>
                </a:lnTo>
                <a:lnTo>
                  <a:pt x="11" y="47"/>
                </a:lnTo>
                <a:lnTo>
                  <a:pt x="12" y="45"/>
                </a:lnTo>
                <a:lnTo>
                  <a:pt x="13" y="44"/>
                </a:lnTo>
                <a:lnTo>
                  <a:pt x="14" y="42"/>
                </a:lnTo>
                <a:lnTo>
                  <a:pt x="15" y="41"/>
                </a:lnTo>
                <a:lnTo>
                  <a:pt x="16" y="39"/>
                </a:lnTo>
                <a:lnTo>
                  <a:pt x="16" y="37"/>
                </a:lnTo>
                <a:lnTo>
                  <a:pt x="18" y="36"/>
                </a:lnTo>
                <a:lnTo>
                  <a:pt x="19" y="34"/>
                </a:lnTo>
                <a:lnTo>
                  <a:pt x="20" y="33"/>
                </a:lnTo>
                <a:lnTo>
                  <a:pt x="21" y="31"/>
                </a:lnTo>
                <a:lnTo>
                  <a:pt x="21" y="30"/>
                </a:lnTo>
                <a:lnTo>
                  <a:pt x="22" y="29"/>
                </a:lnTo>
                <a:lnTo>
                  <a:pt x="24" y="27"/>
                </a:lnTo>
                <a:lnTo>
                  <a:pt x="25" y="26"/>
                </a:lnTo>
                <a:lnTo>
                  <a:pt x="26" y="25"/>
                </a:lnTo>
                <a:lnTo>
                  <a:pt x="26" y="23"/>
                </a:lnTo>
                <a:lnTo>
                  <a:pt x="27" y="22"/>
                </a:lnTo>
                <a:lnTo>
                  <a:pt x="29" y="21"/>
                </a:lnTo>
                <a:lnTo>
                  <a:pt x="30" y="20"/>
                </a:lnTo>
                <a:lnTo>
                  <a:pt x="31" y="19"/>
                </a:lnTo>
                <a:lnTo>
                  <a:pt x="32" y="17"/>
                </a:lnTo>
                <a:lnTo>
                  <a:pt x="32" y="16"/>
                </a:lnTo>
                <a:lnTo>
                  <a:pt x="33" y="15"/>
                </a:lnTo>
                <a:lnTo>
                  <a:pt x="35" y="14"/>
                </a:lnTo>
                <a:lnTo>
                  <a:pt x="36" y="13"/>
                </a:lnTo>
                <a:lnTo>
                  <a:pt x="37" y="12"/>
                </a:lnTo>
                <a:lnTo>
                  <a:pt x="37" y="11"/>
                </a:lnTo>
                <a:lnTo>
                  <a:pt x="38" y="10"/>
                </a:lnTo>
                <a:lnTo>
                  <a:pt x="39" y="9"/>
                </a:lnTo>
                <a:lnTo>
                  <a:pt x="41" y="8"/>
                </a:lnTo>
                <a:lnTo>
                  <a:pt x="42" y="7"/>
                </a:lnTo>
                <a:lnTo>
                  <a:pt x="42" y="6"/>
                </a:lnTo>
                <a:lnTo>
                  <a:pt x="43" y="5"/>
                </a:lnTo>
                <a:lnTo>
                  <a:pt x="44" y="5"/>
                </a:lnTo>
                <a:lnTo>
                  <a:pt x="45" y="4"/>
                </a:lnTo>
                <a:lnTo>
                  <a:pt x="47" y="3"/>
                </a:lnTo>
                <a:lnTo>
                  <a:pt x="47" y="2"/>
                </a:lnTo>
                <a:lnTo>
                  <a:pt x="48" y="1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69" name="Freeform 357"/>
          <p:cNvSpPr>
            <a:spLocks/>
          </p:cNvSpPr>
          <p:nvPr/>
        </p:nvSpPr>
        <p:spPr bwMode="auto">
          <a:xfrm>
            <a:off x="8920163" y="1827213"/>
            <a:ext cx="85725" cy="3492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" y="22"/>
              </a:cxn>
              <a:cxn ang="0">
                <a:pos x="2" y="21"/>
              </a:cxn>
              <a:cxn ang="0">
                <a:pos x="3" y="20"/>
              </a:cxn>
              <a:cxn ang="0">
                <a:pos x="4" y="19"/>
              </a:cxn>
              <a:cxn ang="0">
                <a:pos x="5" y="18"/>
              </a:cxn>
              <a:cxn ang="0">
                <a:pos x="6" y="18"/>
              </a:cxn>
              <a:cxn ang="0">
                <a:pos x="7" y="17"/>
              </a:cxn>
              <a:cxn ang="0">
                <a:pos x="8" y="17"/>
              </a:cxn>
              <a:cxn ang="0">
                <a:pos x="8" y="16"/>
              </a:cxn>
              <a:cxn ang="0">
                <a:pos x="10" y="15"/>
              </a:cxn>
              <a:cxn ang="0">
                <a:pos x="11" y="15"/>
              </a:cxn>
              <a:cxn ang="0">
                <a:pos x="12" y="14"/>
              </a:cxn>
              <a:cxn ang="0">
                <a:pos x="13" y="13"/>
              </a:cxn>
              <a:cxn ang="0">
                <a:pos x="13" y="13"/>
              </a:cxn>
              <a:cxn ang="0">
                <a:pos x="14" y="12"/>
              </a:cxn>
              <a:cxn ang="0">
                <a:pos x="16" y="12"/>
              </a:cxn>
              <a:cxn ang="0">
                <a:pos x="17" y="12"/>
              </a:cxn>
              <a:cxn ang="0">
                <a:pos x="18" y="11"/>
              </a:cxn>
              <a:cxn ang="0">
                <a:pos x="19" y="10"/>
              </a:cxn>
              <a:cxn ang="0">
                <a:pos x="19" y="10"/>
              </a:cxn>
              <a:cxn ang="0">
                <a:pos x="20" y="9"/>
              </a:cxn>
              <a:cxn ang="0">
                <a:pos x="22" y="9"/>
              </a:cxn>
              <a:cxn ang="0">
                <a:pos x="23" y="8"/>
              </a:cxn>
              <a:cxn ang="0">
                <a:pos x="24" y="8"/>
              </a:cxn>
              <a:cxn ang="0">
                <a:pos x="24" y="7"/>
              </a:cxn>
              <a:cxn ang="0">
                <a:pos x="25" y="7"/>
              </a:cxn>
              <a:cxn ang="0">
                <a:pos x="26" y="7"/>
              </a:cxn>
              <a:cxn ang="0">
                <a:pos x="28" y="7"/>
              </a:cxn>
              <a:cxn ang="0">
                <a:pos x="29" y="6"/>
              </a:cxn>
              <a:cxn ang="0">
                <a:pos x="29" y="6"/>
              </a:cxn>
              <a:cxn ang="0">
                <a:pos x="30" y="5"/>
              </a:cxn>
              <a:cxn ang="0">
                <a:pos x="31" y="5"/>
              </a:cxn>
              <a:cxn ang="0">
                <a:pos x="32" y="5"/>
              </a:cxn>
              <a:cxn ang="0">
                <a:pos x="34" y="4"/>
              </a:cxn>
              <a:cxn ang="0">
                <a:pos x="34" y="4"/>
              </a:cxn>
              <a:cxn ang="0">
                <a:pos x="35" y="3"/>
              </a:cxn>
              <a:cxn ang="0">
                <a:pos x="36" y="3"/>
              </a:cxn>
              <a:cxn ang="0">
                <a:pos x="37" y="3"/>
              </a:cxn>
              <a:cxn ang="0">
                <a:pos x="38" y="2"/>
              </a:cxn>
              <a:cxn ang="0">
                <a:pos x="39" y="2"/>
              </a:cxn>
              <a:cxn ang="0">
                <a:pos x="40" y="2"/>
              </a:cxn>
              <a:cxn ang="0">
                <a:pos x="41" y="2"/>
              </a:cxn>
              <a:cxn ang="0">
                <a:pos x="42" y="2"/>
              </a:cxn>
              <a:cxn ang="0">
                <a:pos x="43" y="2"/>
              </a:cxn>
              <a:cxn ang="0">
                <a:pos x="44" y="1"/>
              </a:cxn>
              <a:cxn ang="0">
                <a:pos x="45" y="1"/>
              </a:cxn>
              <a:cxn ang="0">
                <a:pos x="46" y="1"/>
              </a:cxn>
              <a:cxn ang="0">
                <a:pos x="47" y="1"/>
              </a:cxn>
              <a:cxn ang="0">
                <a:pos x="48" y="0"/>
              </a:cxn>
              <a:cxn ang="0">
                <a:pos x="49" y="0"/>
              </a:cxn>
              <a:cxn ang="0">
                <a:pos x="49" y="0"/>
              </a:cxn>
            </a:cxnLst>
            <a:rect l="0" t="0" r="r" b="b"/>
            <a:pathLst>
              <a:path w="49" h="22">
                <a:moveTo>
                  <a:pt x="0" y="22"/>
                </a:moveTo>
                <a:lnTo>
                  <a:pt x="1" y="22"/>
                </a:lnTo>
                <a:lnTo>
                  <a:pt x="2" y="21"/>
                </a:lnTo>
                <a:lnTo>
                  <a:pt x="3" y="20"/>
                </a:lnTo>
                <a:lnTo>
                  <a:pt x="4" y="19"/>
                </a:lnTo>
                <a:lnTo>
                  <a:pt x="5" y="18"/>
                </a:lnTo>
                <a:lnTo>
                  <a:pt x="6" y="18"/>
                </a:lnTo>
                <a:lnTo>
                  <a:pt x="7" y="17"/>
                </a:lnTo>
                <a:lnTo>
                  <a:pt x="8" y="17"/>
                </a:lnTo>
                <a:lnTo>
                  <a:pt x="8" y="16"/>
                </a:lnTo>
                <a:lnTo>
                  <a:pt x="10" y="15"/>
                </a:lnTo>
                <a:lnTo>
                  <a:pt x="11" y="15"/>
                </a:lnTo>
                <a:lnTo>
                  <a:pt x="12" y="14"/>
                </a:lnTo>
                <a:lnTo>
                  <a:pt x="13" y="13"/>
                </a:lnTo>
                <a:lnTo>
                  <a:pt x="13" y="13"/>
                </a:lnTo>
                <a:lnTo>
                  <a:pt x="14" y="12"/>
                </a:lnTo>
                <a:lnTo>
                  <a:pt x="16" y="12"/>
                </a:lnTo>
                <a:lnTo>
                  <a:pt x="17" y="12"/>
                </a:lnTo>
                <a:lnTo>
                  <a:pt x="18" y="11"/>
                </a:lnTo>
                <a:lnTo>
                  <a:pt x="19" y="10"/>
                </a:lnTo>
                <a:lnTo>
                  <a:pt x="19" y="10"/>
                </a:lnTo>
                <a:lnTo>
                  <a:pt x="20" y="9"/>
                </a:lnTo>
                <a:lnTo>
                  <a:pt x="22" y="9"/>
                </a:lnTo>
                <a:lnTo>
                  <a:pt x="23" y="8"/>
                </a:lnTo>
                <a:lnTo>
                  <a:pt x="24" y="8"/>
                </a:lnTo>
                <a:lnTo>
                  <a:pt x="24" y="7"/>
                </a:lnTo>
                <a:lnTo>
                  <a:pt x="25" y="7"/>
                </a:lnTo>
                <a:lnTo>
                  <a:pt x="26" y="7"/>
                </a:lnTo>
                <a:lnTo>
                  <a:pt x="28" y="7"/>
                </a:lnTo>
                <a:lnTo>
                  <a:pt x="29" y="6"/>
                </a:lnTo>
                <a:lnTo>
                  <a:pt x="29" y="6"/>
                </a:lnTo>
                <a:lnTo>
                  <a:pt x="30" y="5"/>
                </a:lnTo>
                <a:lnTo>
                  <a:pt x="31" y="5"/>
                </a:lnTo>
                <a:lnTo>
                  <a:pt x="32" y="5"/>
                </a:lnTo>
                <a:lnTo>
                  <a:pt x="34" y="4"/>
                </a:lnTo>
                <a:lnTo>
                  <a:pt x="34" y="4"/>
                </a:lnTo>
                <a:lnTo>
                  <a:pt x="35" y="3"/>
                </a:lnTo>
                <a:lnTo>
                  <a:pt x="36" y="3"/>
                </a:lnTo>
                <a:lnTo>
                  <a:pt x="37" y="3"/>
                </a:lnTo>
                <a:lnTo>
                  <a:pt x="38" y="2"/>
                </a:lnTo>
                <a:lnTo>
                  <a:pt x="39" y="2"/>
                </a:lnTo>
                <a:lnTo>
                  <a:pt x="40" y="2"/>
                </a:lnTo>
                <a:lnTo>
                  <a:pt x="41" y="2"/>
                </a:lnTo>
                <a:lnTo>
                  <a:pt x="42" y="2"/>
                </a:lnTo>
                <a:lnTo>
                  <a:pt x="43" y="2"/>
                </a:lnTo>
                <a:lnTo>
                  <a:pt x="44" y="1"/>
                </a:lnTo>
                <a:lnTo>
                  <a:pt x="45" y="1"/>
                </a:lnTo>
                <a:lnTo>
                  <a:pt x="46" y="1"/>
                </a:lnTo>
                <a:lnTo>
                  <a:pt x="47" y="1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70" name="Freeform 358"/>
          <p:cNvSpPr>
            <a:spLocks/>
          </p:cNvSpPr>
          <p:nvPr/>
        </p:nvSpPr>
        <p:spPr bwMode="auto">
          <a:xfrm>
            <a:off x="9005888" y="1819275"/>
            <a:ext cx="87312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" y="5"/>
              </a:cxn>
              <a:cxn ang="0">
                <a:pos x="3" y="4"/>
              </a:cxn>
              <a:cxn ang="0">
                <a:pos x="4" y="4"/>
              </a:cxn>
              <a:cxn ang="0">
                <a:pos x="5" y="4"/>
              </a:cxn>
              <a:cxn ang="0">
                <a:pos x="5" y="4"/>
              </a:cxn>
              <a:cxn ang="0">
                <a:pos x="6" y="3"/>
              </a:cxn>
              <a:cxn ang="0">
                <a:pos x="8" y="3"/>
              </a:cxn>
              <a:cxn ang="0">
                <a:pos x="9" y="3"/>
              </a:cxn>
              <a:cxn ang="0">
                <a:pos x="10" y="3"/>
              </a:cxn>
              <a:cxn ang="0">
                <a:pos x="11" y="3"/>
              </a:cxn>
              <a:cxn ang="0">
                <a:pos x="11" y="2"/>
              </a:cxn>
              <a:cxn ang="0">
                <a:pos x="12" y="2"/>
              </a:cxn>
              <a:cxn ang="0">
                <a:pos x="14" y="2"/>
              </a:cxn>
              <a:cxn ang="0">
                <a:pos x="15" y="2"/>
              </a:cxn>
              <a:cxn ang="0">
                <a:pos x="16" y="2"/>
              </a:cxn>
              <a:cxn ang="0">
                <a:pos x="16" y="2"/>
              </a:cxn>
              <a:cxn ang="0">
                <a:pos x="17" y="1"/>
              </a:cxn>
              <a:cxn ang="0">
                <a:pos x="18" y="1"/>
              </a:cxn>
              <a:cxn ang="0">
                <a:pos x="19" y="1"/>
              </a:cxn>
              <a:cxn ang="0">
                <a:pos x="21" y="1"/>
              </a:cxn>
              <a:cxn ang="0">
                <a:pos x="21" y="1"/>
              </a:cxn>
              <a:cxn ang="0">
                <a:pos x="22" y="1"/>
              </a:cxn>
              <a:cxn ang="0">
                <a:pos x="23" y="1"/>
              </a:cxn>
              <a:cxn ang="0">
                <a:pos x="24" y="1"/>
              </a:cxn>
              <a:cxn ang="0">
                <a:pos x="25" y="1"/>
              </a:cxn>
              <a:cxn ang="0">
                <a:pos x="26" y="1"/>
              </a:cxn>
              <a:cxn ang="0">
                <a:pos x="27" y="1"/>
              </a:cxn>
              <a:cxn ang="0">
                <a:pos x="28" y="1"/>
              </a:cxn>
              <a:cxn ang="0">
                <a:pos x="29" y="1"/>
              </a:cxn>
              <a:cxn ang="0">
                <a:pos x="30" y="1"/>
              </a:cxn>
              <a:cxn ang="0">
                <a:pos x="31" y="1"/>
              </a:cxn>
              <a:cxn ang="0">
                <a:pos x="32" y="1"/>
              </a:cxn>
              <a:cxn ang="0">
                <a:pos x="33" y="1"/>
              </a:cxn>
              <a:cxn ang="0">
                <a:pos x="34" y="1"/>
              </a:cxn>
              <a:cxn ang="0">
                <a:pos x="35" y="0"/>
              </a:cxn>
              <a:cxn ang="0">
                <a:pos x="36" y="0"/>
              </a:cxn>
              <a:cxn ang="0">
                <a:pos x="36" y="0"/>
              </a:cxn>
              <a:cxn ang="0">
                <a:pos x="38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1" y="0"/>
              </a:cxn>
              <a:cxn ang="0">
                <a:pos x="42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7" y="0"/>
              </a:cxn>
              <a:cxn ang="0">
                <a:pos x="47" y="0"/>
              </a:cxn>
              <a:cxn ang="0">
                <a:pos x="48" y="0"/>
              </a:cxn>
              <a:cxn ang="0">
                <a:pos x="50" y="0"/>
              </a:cxn>
              <a:cxn ang="0">
                <a:pos x="51" y="0"/>
              </a:cxn>
            </a:cxnLst>
            <a:rect l="0" t="0" r="r" b="b"/>
            <a:pathLst>
              <a:path w="51" h="5">
                <a:moveTo>
                  <a:pt x="0" y="5"/>
                </a:moveTo>
                <a:lnTo>
                  <a:pt x="2" y="5"/>
                </a:lnTo>
                <a:lnTo>
                  <a:pt x="3" y="4"/>
                </a:lnTo>
                <a:lnTo>
                  <a:pt x="4" y="4"/>
                </a:lnTo>
                <a:lnTo>
                  <a:pt x="5" y="4"/>
                </a:lnTo>
                <a:lnTo>
                  <a:pt x="5" y="4"/>
                </a:lnTo>
                <a:lnTo>
                  <a:pt x="6" y="3"/>
                </a:lnTo>
                <a:lnTo>
                  <a:pt x="8" y="3"/>
                </a:lnTo>
                <a:lnTo>
                  <a:pt x="9" y="3"/>
                </a:lnTo>
                <a:lnTo>
                  <a:pt x="10" y="3"/>
                </a:lnTo>
                <a:lnTo>
                  <a:pt x="11" y="3"/>
                </a:lnTo>
                <a:lnTo>
                  <a:pt x="11" y="2"/>
                </a:lnTo>
                <a:lnTo>
                  <a:pt x="12" y="2"/>
                </a:lnTo>
                <a:lnTo>
                  <a:pt x="14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1"/>
                </a:lnTo>
                <a:lnTo>
                  <a:pt x="18" y="1"/>
                </a:lnTo>
                <a:lnTo>
                  <a:pt x="19" y="1"/>
                </a:lnTo>
                <a:lnTo>
                  <a:pt x="21" y="1"/>
                </a:lnTo>
                <a:lnTo>
                  <a:pt x="21" y="1"/>
                </a:lnTo>
                <a:lnTo>
                  <a:pt x="22" y="1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6" y="1"/>
                </a:lnTo>
                <a:lnTo>
                  <a:pt x="27" y="1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1" y="1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50" y="0"/>
                </a:lnTo>
                <a:lnTo>
                  <a:pt x="51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71" name="Freeform 359"/>
          <p:cNvSpPr>
            <a:spLocks/>
          </p:cNvSpPr>
          <p:nvPr/>
        </p:nvSpPr>
        <p:spPr bwMode="auto">
          <a:xfrm>
            <a:off x="9093200" y="1816100"/>
            <a:ext cx="84138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3" y="1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1"/>
              </a:cxn>
              <a:cxn ang="0">
                <a:pos x="8" y="1"/>
              </a:cxn>
              <a:cxn ang="0">
                <a:pos x="9" y="1"/>
              </a:cxn>
              <a:cxn ang="0">
                <a:pos x="11" y="1"/>
              </a:cxn>
              <a:cxn ang="0">
                <a:pos x="11" y="1"/>
              </a:cxn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5" y="1"/>
              </a:cxn>
              <a:cxn ang="0">
                <a:pos x="16" y="1"/>
              </a:cxn>
              <a:cxn ang="0">
                <a:pos x="17" y="1"/>
              </a:cxn>
              <a:cxn ang="0">
                <a:pos x="18" y="1"/>
              </a:cxn>
              <a:cxn ang="0">
                <a:pos x="19" y="1"/>
              </a:cxn>
              <a:cxn ang="0">
                <a:pos x="20" y="1"/>
              </a:cxn>
              <a:cxn ang="0">
                <a:pos x="21" y="1"/>
              </a:cxn>
              <a:cxn ang="0">
                <a:pos x="21" y="1"/>
              </a:cxn>
              <a:cxn ang="0">
                <a:pos x="23" y="1"/>
              </a:cxn>
              <a:cxn ang="0">
                <a:pos x="24" y="1"/>
              </a:cxn>
              <a:cxn ang="0">
                <a:pos x="25" y="1"/>
              </a:cxn>
              <a:cxn ang="0">
                <a:pos x="26" y="1"/>
              </a:cxn>
              <a:cxn ang="0">
                <a:pos x="26" y="1"/>
              </a:cxn>
              <a:cxn ang="0">
                <a:pos x="27" y="1"/>
              </a:cxn>
              <a:cxn ang="0">
                <a:pos x="29" y="1"/>
              </a:cxn>
              <a:cxn ang="0">
                <a:pos x="30" y="1"/>
              </a:cxn>
              <a:cxn ang="0">
                <a:pos x="31" y="1"/>
              </a:cxn>
              <a:cxn ang="0">
                <a:pos x="31" y="1"/>
              </a:cxn>
              <a:cxn ang="0">
                <a:pos x="32" y="1"/>
              </a:cxn>
              <a:cxn ang="0">
                <a:pos x="33" y="1"/>
              </a:cxn>
              <a:cxn ang="0">
                <a:pos x="35" y="1"/>
              </a:cxn>
              <a:cxn ang="0">
                <a:pos x="36" y="1"/>
              </a:cxn>
              <a:cxn ang="0">
                <a:pos x="37" y="1"/>
              </a:cxn>
              <a:cxn ang="0">
                <a:pos x="37" y="1"/>
              </a:cxn>
              <a:cxn ang="0">
                <a:pos x="38" y="1"/>
              </a:cxn>
              <a:cxn ang="0">
                <a:pos x="39" y="1"/>
              </a:cxn>
              <a:cxn ang="0">
                <a:pos x="41" y="1"/>
              </a:cxn>
              <a:cxn ang="0">
                <a:pos x="42" y="0"/>
              </a:cxn>
              <a:cxn ang="0">
                <a:pos x="42" y="0"/>
              </a:cxn>
              <a:cxn ang="0">
                <a:pos x="43" y="0"/>
              </a:cxn>
              <a:cxn ang="0">
                <a:pos x="44" y="0"/>
              </a:cxn>
              <a:cxn ang="0">
                <a:pos x="45" y="0"/>
              </a:cxn>
              <a:cxn ang="0">
                <a:pos x="47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</a:cxnLst>
            <a:rect l="0" t="0" r="r" b="b"/>
            <a:pathLst>
              <a:path w="49" h="2">
                <a:moveTo>
                  <a:pt x="0" y="2"/>
                </a:move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8" y="1"/>
                </a:lnTo>
                <a:lnTo>
                  <a:pt x="19" y="1"/>
                </a:lnTo>
                <a:lnTo>
                  <a:pt x="20" y="1"/>
                </a:lnTo>
                <a:lnTo>
                  <a:pt x="21" y="1"/>
                </a:lnTo>
                <a:lnTo>
                  <a:pt x="21" y="1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9" y="1"/>
                </a:lnTo>
                <a:lnTo>
                  <a:pt x="30" y="1"/>
                </a:lnTo>
                <a:lnTo>
                  <a:pt x="31" y="1"/>
                </a:lnTo>
                <a:lnTo>
                  <a:pt x="31" y="1"/>
                </a:lnTo>
                <a:lnTo>
                  <a:pt x="32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7" y="1"/>
                </a:lnTo>
                <a:lnTo>
                  <a:pt x="37" y="1"/>
                </a:lnTo>
                <a:lnTo>
                  <a:pt x="38" y="1"/>
                </a:lnTo>
                <a:lnTo>
                  <a:pt x="39" y="1"/>
                </a:lnTo>
                <a:lnTo>
                  <a:pt x="41" y="1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72" name="Freeform 360"/>
          <p:cNvSpPr>
            <a:spLocks/>
          </p:cNvSpPr>
          <p:nvPr/>
        </p:nvSpPr>
        <p:spPr bwMode="auto">
          <a:xfrm>
            <a:off x="9177338" y="1816100"/>
            <a:ext cx="8413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0"/>
              </a:cxn>
              <a:cxn ang="0">
                <a:pos x="12" y="0"/>
              </a:cxn>
              <a:cxn ang="0">
                <a:pos x="13" y="0"/>
              </a:cxn>
              <a:cxn ang="0">
                <a:pos x="13" y="0"/>
              </a:cxn>
              <a:cxn ang="0">
                <a:pos x="15" y="0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2" y="0"/>
              </a:cxn>
              <a:cxn ang="0">
                <a:pos x="23" y="0"/>
              </a:cxn>
              <a:cxn ang="0">
                <a:pos x="23" y="0"/>
              </a:cxn>
              <a:cxn ang="0">
                <a:pos x="24" y="0"/>
              </a:cxn>
              <a:cxn ang="0">
                <a:pos x="25" y="0"/>
              </a:cxn>
              <a:cxn ang="0">
                <a:pos x="27" y="0"/>
              </a:cxn>
              <a:cxn ang="0">
                <a:pos x="28" y="0"/>
              </a:cxn>
              <a:cxn ang="0">
                <a:pos x="29" y="0"/>
              </a:cxn>
              <a:cxn ang="0">
                <a:pos x="29" y="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34" y="0"/>
              </a:cxn>
              <a:cxn ang="0">
                <a:pos x="34" y="0"/>
              </a:cxn>
              <a:cxn ang="0">
                <a:pos x="35" y="0"/>
              </a:cxn>
              <a:cxn ang="0">
                <a:pos x="36" y="0"/>
              </a:cxn>
              <a:cxn ang="0">
                <a:pos x="37" y="0"/>
              </a:cxn>
              <a:cxn ang="0">
                <a:pos x="39" y="0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2" y="0"/>
              </a:cxn>
              <a:cxn ang="0">
                <a:pos x="43" y="0"/>
              </a:cxn>
              <a:cxn ang="0">
                <a:pos x="44" y="0"/>
              </a:cxn>
              <a:cxn ang="0">
                <a:pos x="45" y="0"/>
              </a:cxn>
              <a:cxn ang="0">
                <a:pos x="46" y="0"/>
              </a:cxn>
              <a:cxn ang="0">
                <a:pos x="47" y="0"/>
              </a:cxn>
              <a:cxn ang="0">
                <a:pos x="48" y="0"/>
              </a:cxn>
              <a:cxn ang="0">
                <a:pos x="49" y="0"/>
              </a:cxn>
              <a:cxn ang="0">
                <a:pos x="49" y="0"/>
              </a:cxn>
            </a:cxnLst>
            <a:rect l="0" t="0" r="r" b="b"/>
            <a:pathLst>
              <a:path w="49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6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73" name="Line 361"/>
          <p:cNvSpPr>
            <a:spLocks noChangeShapeType="1"/>
          </p:cNvSpPr>
          <p:nvPr/>
        </p:nvSpPr>
        <p:spPr bwMode="auto">
          <a:xfrm>
            <a:off x="8453438" y="2481263"/>
            <a:ext cx="215900" cy="1587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74" name="Line 362"/>
          <p:cNvSpPr>
            <a:spLocks noChangeShapeType="1"/>
          </p:cNvSpPr>
          <p:nvPr/>
        </p:nvSpPr>
        <p:spPr bwMode="auto">
          <a:xfrm>
            <a:off x="8416925" y="2327275"/>
            <a:ext cx="288925" cy="158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75" name="Line 363"/>
          <p:cNvSpPr>
            <a:spLocks noChangeShapeType="1"/>
          </p:cNvSpPr>
          <p:nvPr/>
        </p:nvSpPr>
        <p:spPr bwMode="auto">
          <a:xfrm>
            <a:off x="8380413" y="2193925"/>
            <a:ext cx="360362" cy="158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76" name="Line 364"/>
          <p:cNvSpPr>
            <a:spLocks noChangeShapeType="1"/>
          </p:cNvSpPr>
          <p:nvPr/>
        </p:nvSpPr>
        <p:spPr bwMode="auto">
          <a:xfrm>
            <a:off x="8345488" y="2098675"/>
            <a:ext cx="430212" cy="158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77" name="Line 365"/>
          <p:cNvSpPr>
            <a:spLocks noChangeShapeType="1"/>
          </p:cNvSpPr>
          <p:nvPr/>
        </p:nvSpPr>
        <p:spPr bwMode="auto">
          <a:xfrm>
            <a:off x="8212138" y="1871663"/>
            <a:ext cx="714375" cy="1587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78" name="Line 366"/>
          <p:cNvSpPr>
            <a:spLocks noChangeShapeType="1"/>
          </p:cNvSpPr>
          <p:nvPr/>
        </p:nvSpPr>
        <p:spPr bwMode="auto">
          <a:xfrm>
            <a:off x="8278813" y="1938338"/>
            <a:ext cx="576262" cy="1587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79" name="Line 367"/>
          <p:cNvSpPr>
            <a:spLocks noChangeShapeType="1"/>
          </p:cNvSpPr>
          <p:nvPr/>
        </p:nvSpPr>
        <p:spPr bwMode="auto">
          <a:xfrm>
            <a:off x="8308975" y="2009775"/>
            <a:ext cx="503238" cy="158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2847" name="Group 368"/>
          <p:cNvGrpSpPr>
            <a:grpSpLocks/>
          </p:cNvGrpSpPr>
          <p:nvPr/>
        </p:nvGrpSpPr>
        <p:grpSpPr bwMode="auto">
          <a:xfrm>
            <a:off x="7265988" y="3387725"/>
            <a:ext cx="146050" cy="136525"/>
            <a:chOff x="4359" y="2528"/>
            <a:chExt cx="85" cy="86"/>
          </a:xfrm>
        </p:grpSpPr>
        <p:pic>
          <p:nvPicPr>
            <p:cNvPr id="13681" name="Picture 36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9" y="2528"/>
              <a:ext cx="8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82" name="Picture 3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9" y="2528"/>
              <a:ext cx="8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850" name="Group 371"/>
          <p:cNvGrpSpPr>
            <a:grpSpLocks/>
          </p:cNvGrpSpPr>
          <p:nvPr/>
        </p:nvGrpSpPr>
        <p:grpSpPr bwMode="auto">
          <a:xfrm>
            <a:off x="8483600" y="2259013"/>
            <a:ext cx="146050" cy="134937"/>
            <a:chOff x="5067" y="1817"/>
            <a:chExt cx="85" cy="85"/>
          </a:xfrm>
        </p:grpSpPr>
        <p:pic>
          <p:nvPicPr>
            <p:cNvPr id="13684" name="Picture 37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67" y="1817"/>
              <a:ext cx="8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85" name="Picture 37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7" y="1817"/>
              <a:ext cx="8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853" name="Group 374"/>
          <p:cNvGrpSpPr>
            <a:grpSpLocks/>
          </p:cNvGrpSpPr>
          <p:nvPr/>
        </p:nvGrpSpPr>
        <p:grpSpPr bwMode="auto">
          <a:xfrm>
            <a:off x="8489950" y="2413000"/>
            <a:ext cx="146050" cy="134938"/>
            <a:chOff x="5070" y="1914"/>
            <a:chExt cx="85" cy="85"/>
          </a:xfrm>
        </p:grpSpPr>
        <p:pic>
          <p:nvPicPr>
            <p:cNvPr id="13687" name="Picture 37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70" y="1914"/>
              <a:ext cx="8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88" name="Picture 37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70" y="1914"/>
              <a:ext cx="8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689" name="Freeform 377"/>
          <p:cNvSpPr>
            <a:spLocks noEditPoints="1"/>
          </p:cNvSpPr>
          <p:nvPr/>
        </p:nvSpPr>
        <p:spPr bwMode="auto">
          <a:xfrm>
            <a:off x="7385050" y="2347913"/>
            <a:ext cx="1085850" cy="1069975"/>
          </a:xfrm>
          <a:custGeom>
            <a:avLst/>
            <a:gdLst/>
            <a:ahLst/>
            <a:cxnLst>
              <a:cxn ang="0">
                <a:pos x="0" y="666"/>
              </a:cxn>
              <a:cxn ang="0">
                <a:pos x="604" y="23"/>
              </a:cxn>
              <a:cxn ang="0">
                <a:pos x="612" y="29"/>
              </a:cxn>
              <a:cxn ang="0">
                <a:pos x="8" y="674"/>
              </a:cxn>
              <a:cxn ang="0">
                <a:pos x="0" y="666"/>
              </a:cxn>
              <a:cxn ang="0">
                <a:pos x="588" y="17"/>
              </a:cxn>
              <a:cxn ang="0">
                <a:pos x="631" y="0"/>
              </a:cxn>
              <a:cxn ang="0">
                <a:pos x="619" y="45"/>
              </a:cxn>
              <a:cxn ang="0">
                <a:pos x="588" y="17"/>
              </a:cxn>
            </a:cxnLst>
            <a:rect l="0" t="0" r="r" b="b"/>
            <a:pathLst>
              <a:path w="631" h="674">
                <a:moveTo>
                  <a:pt x="0" y="666"/>
                </a:moveTo>
                <a:lnTo>
                  <a:pt x="604" y="23"/>
                </a:lnTo>
                <a:lnTo>
                  <a:pt x="612" y="29"/>
                </a:lnTo>
                <a:lnTo>
                  <a:pt x="8" y="674"/>
                </a:lnTo>
                <a:lnTo>
                  <a:pt x="0" y="666"/>
                </a:lnTo>
                <a:close/>
                <a:moveTo>
                  <a:pt x="588" y="17"/>
                </a:moveTo>
                <a:lnTo>
                  <a:pt x="631" y="0"/>
                </a:lnTo>
                <a:lnTo>
                  <a:pt x="619" y="45"/>
                </a:lnTo>
                <a:lnTo>
                  <a:pt x="588" y="17"/>
                </a:lnTo>
                <a:close/>
              </a:path>
            </a:pathLst>
          </a:custGeom>
          <a:solidFill>
            <a:srgbClr val="00CC00"/>
          </a:solidFill>
          <a:ln w="3175" cap="flat">
            <a:solidFill>
              <a:srgbClr val="00CC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90" name="Freeform 378"/>
          <p:cNvSpPr>
            <a:spLocks noEditPoints="1"/>
          </p:cNvSpPr>
          <p:nvPr/>
        </p:nvSpPr>
        <p:spPr bwMode="auto">
          <a:xfrm>
            <a:off x="7416800" y="2520950"/>
            <a:ext cx="1084263" cy="868363"/>
          </a:xfrm>
          <a:custGeom>
            <a:avLst/>
            <a:gdLst/>
            <a:ahLst/>
            <a:cxnLst>
              <a:cxn ang="0">
                <a:pos x="0" y="540"/>
              </a:cxn>
              <a:cxn ang="0">
                <a:pos x="601" y="18"/>
              </a:cxn>
              <a:cxn ang="0">
                <a:pos x="608" y="26"/>
              </a:cxn>
              <a:cxn ang="0">
                <a:pos x="6" y="547"/>
              </a:cxn>
              <a:cxn ang="0">
                <a:pos x="0" y="540"/>
              </a:cxn>
              <a:cxn ang="0">
                <a:pos x="586" y="11"/>
              </a:cxn>
              <a:cxn ang="0">
                <a:pos x="631" y="0"/>
              </a:cxn>
              <a:cxn ang="0">
                <a:pos x="613" y="42"/>
              </a:cxn>
              <a:cxn ang="0">
                <a:pos x="586" y="11"/>
              </a:cxn>
            </a:cxnLst>
            <a:rect l="0" t="0" r="r" b="b"/>
            <a:pathLst>
              <a:path w="631" h="547">
                <a:moveTo>
                  <a:pt x="0" y="540"/>
                </a:moveTo>
                <a:lnTo>
                  <a:pt x="601" y="18"/>
                </a:lnTo>
                <a:lnTo>
                  <a:pt x="608" y="26"/>
                </a:lnTo>
                <a:lnTo>
                  <a:pt x="6" y="547"/>
                </a:lnTo>
                <a:lnTo>
                  <a:pt x="0" y="540"/>
                </a:lnTo>
                <a:close/>
                <a:moveTo>
                  <a:pt x="586" y="11"/>
                </a:moveTo>
                <a:lnTo>
                  <a:pt x="631" y="0"/>
                </a:lnTo>
                <a:lnTo>
                  <a:pt x="613" y="42"/>
                </a:lnTo>
                <a:lnTo>
                  <a:pt x="586" y="11"/>
                </a:lnTo>
                <a:close/>
              </a:path>
            </a:pathLst>
          </a:custGeom>
          <a:solidFill>
            <a:srgbClr val="00CC00"/>
          </a:solidFill>
          <a:ln w="3175" cap="flat">
            <a:solidFill>
              <a:srgbClr val="00CC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2856" name="Group 379"/>
          <p:cNvGrpSpPr>
            <a:grpSpLocks/>
          </p:cNvGrpSpPr>
          <p:nvPr/>
        </p:nvGrpSpPr>
        <p:grpSpPr bwMode="auto">
          <a:xfrm>
            <a:off x="8483600" y="2125663"/>
            <a:ext cx="146050" cy="136525"/>
            <a:chOff x="5067" y="1733"/>
            <a:chExt cx="85" cy="86"/>
          </a:xfrm>
        </p:grpSpPr>
        <p:pic>
          <p:nvPicPr>
            <p:cNvPr id="13692" name="Picture 38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67" y="1733"/>
              <a:ext cx="8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93" name="Picture 38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67" y="1733"/>
              <a:ext cx="8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694" name="Freeform 382"/>
          <p:cNvSpPr>
            <a:spLocks noEditPoints="1"/>
          </p:cNvSpPr>
          <p:nvPr/>
        </p:nvSpPr>
        <p:spPr bwMode="auto">
          <a:xfrm>
            <a:off x="7389813" y="2214563"/>
            <a:ext cx="1087437" cy="1201737"/>
          </a:xfrm>
          <a:custGeom>
            <a:avLst/>
            <a:gdLst/>
            <a:ahLst/>
            <a:cxnLst>
              <a:cxn ang="0">
                <a:pos x="0" y="750"/>
              </a:cxn>
              <a:cxn ang="0">
                <a:pos x="606" y="24"/>
              </a:cxn>
              <a:cxn ang="0">
                <a:pos x="614" y="30"/>
              </a:cxn>
              <a:cxn ang="0">
                <a:pos x="8" y="757"/>
              </a:cxn>
              <a:cxn ang="0">
                <a:pos x="0" y="750"/>
              </a:cxn>
              <a:cxn ang="0">
                <a:pos x="589" y="19"/>
              </a:cxn>
              <a:cxn ang="0">
                <a:pos x="632" y="0"/>
              </a:cxn>
              <a:cxn ang="0">
                <a:pos x="621" y="46"/>
              </a:cxn>
              <a:cxn ang="0">
                <a:pos x="589" y="19"/>
              </a:cxn>
            </a:cxnLst>
            <a:rect l="0" t="0" r="r" b="b"/>
            <a:pathLst>
              <a:path w="632" h="757">
                <a:moveTo>
                  <a:pt x="0" y="750"/>
                </a:moveTo>
                <a:lnTo>
                  <a:pt x="606" y="24"/>
                </a:lnTo>
                <a:lnTo>
                  <a:pt x="614" y="30"/>
                </a:lnTo>
                <a:lnTo>
                  <a:pt x="8" y="757"/>
                </a:lnTo>
                <a:lnTo>
                  <a:pt x="0" y="750"/>
                </a:lnTo>
                <a:close/>
                <a:moveTo>
                  <a:pt x="589" y="19"/>
                </a:moveTo>
                <a:lnTo>
                  <a:pt x="632" y="0"/>
                </a:lnTo>
                <a:lnTo>
                  <a:pt x="621" y="46"/>
                </a:lnTo>
                <a:lnTo>
                  <a:pt x="589" y="19"/>
                </a:lnTo>
                <a:close/>
              </a:path>
            </a:pathLst>
          </a:custGeom>
          <a:solidFill>
            <a:srgbClr val="00CC00"/>
          </a:solidFill>
          <a:ln w="3175" cap="flat">
            <a:solidFill>
              <a:srgbClr val="00CC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95" name="Rectangle 383"/>
          <p:cNvSpPr>
            <a:spLocks noChangeArrowheads="1"/>
          </p:cNvSpPr>
          <p:nvPr/>
        </p:nvSpPr>
        <p:spPr bwMode="auto">
          <a:xfrm>
            <a:off x="1698625" y="2679700"/>
            <a:ext cx="1076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2200" i="1" dirty="0" err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altLang="ja-JP" sz="2200" i="1" dirty="0" err="1">
                <a:solidFill>
                  <a:schemeClr val="accent2"/>
                </a:solidFill>
              </a:rPr>
              <a:t>n</a:t>
            </a:r>
            <a:r>
              <a:rPr lang="en-US" altLang="ja-JP" sz="2200" dirty="0">
                <a:solidFill>
                  <a:schemeClr val="accent2"/>
                </a:solidFill>
                <a:latin typeface="Symbol" pitchFamily="18" charset="2"/>
              </a:rPr>
              <a:t>=-1</a:t>
            </a:r>
            <a:endParaRPr lang="en-US" altLang="ja-JP" dirty="0">
              <a:solidFill>
                <a:schemeClr val="accent2"/>
              </a:solidFill>
            </a:endParaRPr>
          </a:p>
        </p:txBody>
      </p:sp>
      <p:sp>
        <p:nvSpPr>
          <p:cNvPr id="13696" name="Rectangle 384"/>
          <p:cNvSpPr>
            <a:spLocks noChangeArrowheads="1"/>
          </p:cNvSpPr>
          <p:nvPr/>
        </p:nvSpPr>
        <p:spPr bwMode="auto">
          <a:xfrm>
            <a:off x="2478088" y="3760788"/>
            <a:ext cx="1076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2200" i="1">
                <a:latin typeface="Symbol" pitchFamily="18" charset="2"/>
              </a:rPr>
              <a:t>D</a:t>
            </a:r>
            <a:r>
              <a:rPr lang="en-US" altLang="ja-JP" sz="2200" i="1"/>
              <a:t>n</a:t>
            </a:r>
            <a:r>
              <a:rPr lang="en-US" altLang="ja-JP" sz="2200">
                <a:latin typeface="Symbol" pitchFamily="18" charset="2"/>
              </a:rPr>
              <a:t>=0</a:t>
            </a:r>
            <a:endParaRPr lang="en-US" altLang="ja-JP"/>
          </a:p>
        </p:txBody>
      </p:sp>
      <p:sp>
        <p:nvSpPr>
          <p:cNvPr id="13697" name="Rectangle 385"/>
          <p:cNvSpPr>
            <a:spLocks noChangeArrowheads="1"/>
          </p:cNvSpPr>
          <p:nvPr/>
        </p:nvSpPr>
        <p:spPr bwMode="auto">
          <a:xfrm>
            <a:off x="6907213" y="2371725"/>
            <a:ext cx="1076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22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altLang="ja-JP" sz="2200">
                <a:solidFill>
                  <a:srgbClr val="FF3300"/>
                </a:solidFill>
              </a:rPr>
              <a:t>n</a:t>
            </a:r>
            <a:r>
              <a:rPr lang="en-US" altLang="ja-JP" sz="2200">
                <a:solidFill>
                  <a:srgbClr val="FF3300"/>
                </a:solidFill>
                <a:latin typeface="Symbol" pitchFamily="18" charset="2"/>
              </a:rPr>
              <a:t>=+1</a:t>
            </a:r>
            <a:endParaRPr lang="en-US" altLang="ja-JP"/>
          </a:p>
        </p:txBody>
      </p:sp>
      <p:sp>
        <p:nvSpPr>
          <p:cNvPr id="13698" name="Rectangle 386"/>
          <p:cNvSpPr>
            <a:spLocks noChangeArrowheads="1"/>
          </p:cNvSpPr>
          <p:nvPr/>
        </p:nvSpPr>
        <p:spPr bwMode="auto">
          <a:xfrm>
            <a:off x="7531100" y="3189288"/>
            <a:ext cx="1076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22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altLang="ja-JP" sz="2200">
                <a:solidFill>
                  <a:srgbClr val="FF3300"/>
                </a:solidFill>
              </a:rPr>
              <a:t>n</a:t>
            </a:r>
            <a:r>
              <a:rPr lang="en-US" altLang="ja-JP" sz="2200">
                <a:solidFill>
                  <a:srgbClr val="FF3300"/>
                </a:solidFill>
                <a:latin typeface="Symbol" pitchFamily="18" charset="2"/>
              </a:rPr>
              <a:t>=-1</a:t>
            </a:r>
            <a:endParaRPr lang="en-US" altLang="ja-JP"/>
          </a:p>
        </p:txBody>
      </p:sp>
      <p:sp>
        <p:nvSpPr>
          <p:cNvPr id="13699" name="Rectangle 387"/>
          <p:cNvSpPr>
            <a:spLocks noChangeArrowheads="1"/>
          </p:cNvSpPr>
          <p:nvPr/>
        </p:nvSpPr>
        <p:spPr bwMode="auto">
          <a:xfrm>
            <a:off x="8232775" y="2803525"/>
            <a:ext cx="1076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22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altLang="ja-JP" sz="2200">
                <a:solidFill>
                  <a:srgbClr val="FF3300"/>
                </a:solidFill>
              </a:rPr>
              <a:t>n</a:t>
            </a:r>
            <a:r>
              <a:rPr lang="en-US" altLang="ja-JP" sz="2200">
                <a:solidFill>
                  <a:srgbClr val="FF3300"/>
                </a:solidFill>
                <a:latin typeface="Symbol" pitchFamily="18" charset="2"/>
              </a:rPr>
              <a:t>=0</a:t>
            </a:r>
            <a:endParaRPr lang="en-US" altLang="ja-JP"/>
          </a:p>
        </p:txBody>
      </p:sp>
      <p:sp>
        <p:nvSpPr>
          <p:cNvPr id="13700" name="Line 388"/>
          <p:cNvSpPr>
            <a:spLocks noChangeShapeType="1"/>
          </p:cNvSpPr>
          <p:nvPr/>
        </p:nvSpPr>
        <p:spPr bwMode="auto">
          <a:xfrm flipH="1" flipV="1">
            <a:off x="8232775" y="2587625"/>
            <a:ext cx="157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701" name="Rectangle 389"/>
          <p:cNvSpPr>
            <a:spLocks noChangeArrowheads="1"/>
          </p:cNvSpPr>
          <p:nvPr/>
        </p:nvSpPr>
        <p:spPr bwMode="auto">
          <a:xfrm>
            <a:off x="3181350" y="5165725"/>
            <a:ext cx="330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702" name="Text Box 390"/>
          <p:cNvSpPr txBox="1">
            <a:spLocks noChangeArrowheads="1"/>
          </p:cNvSpPr>
          <p:nvPr/>
        </p:nvSpPr>
        <p:spPr bwMode="auto">
          <a:xfrm>
            <a:off x="5715000" y="3917950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dirty="0" smtClean="0">
                <a:solidFill>
                  <a:srgbClr val="333300"/>
                </a:solidFill>
              </a:rPr>
              <a:t>調和ポテンシャル中に束縛された原子の振動スペクトル</a:t>
            </a:r>
            <a:endParaRPr lang="ja-JP" altLang="en-US" dirty="0">
              <a:solidFill>
                <a:srgbClr val="333300"/>
              </a:solidFill>
            </a:endParaRPr>
          </a:p>
        </p:txBody>
      </p:sp>
      <p:sp>
        <p:nvSpPr>
          <p:cNvPr id="13703" name="Text Box 391"/>
          <p:cNvSpPr txBox="1">
            <a:spLocks noChangeArrowheads="1"/>
          </p:cNvSpPr>
          <p:nvPr/>
        </p:nvSpPr>
        <p:spPr bwMode="auto">
          <a:xfrm>
            <a:off x="4419600" y="4114800"/>
            <a:ext cx="121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000" dirty="0" smtClean="0">
                <a:solidFill>
                  <a:srgbClr val="FF1F1F"/>
                </a:solidFill>
              </a:rPr>
              <a:t>加熱サイドバンド</a:t>
            </a:r>
            <a:endParaRPr lang="en-US" altLang="ja-JP" sz="2000" dirty="0">
              <a:solidFill>
                <a:srgbClr val="FF1F1F"/>
              </a:solidFill>
            </a:endParaRPr>
          </a:p>
        </p:txBody>
      </p:sp>
      <p:sp>
        <p:nvSpPr>
          <p:cNvPr id="13704" name="Text Box 392"/>
          <p:cNvSpPr txBox="1">
            <a:spLocks noChangeArrowheads="1"/>
          </p:cNvSpPr>
          <p:nvPr/>
        </p:nvSpPr>
        <p:spPr bwMode="auto">
          <a:xfrm>
            <a:off x="1765300" y="2971800"/>
            <a:ext cx="1206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000" dirty="0" smtClean="0">
                <a:solidFill>
                  <a:schemeClr val="accent2"/>
                </a:solidFill>
              </a:rPr>
              <a:t>冷却サイドバンド</a:t>
            </a:r>
            <a:endParaRPr lang="en-US" altLang="ja-JP" sz="2000" dirty="0">
              <a:solidFill>
                <a:schemeClr val="accent2"/>
              </a:solidFill>
            </a:endParaRPr>
          </a:p>
        </p:txBody>
      </p:sp>
      <p:sp>
        <p:nvSpPr>
          <p:cNvPr id="13705" name="Text Box 393"/>
          <p:cNvSpPr txBox="1">
            <a:spLocks noChangeArrowheads="1"/>
          </p:cNvSpPr>
          <p:nvPr/>
        </p:nvSpPr>
        <p:spPr bwMode="auto">
          <a:xfrm>
            <a:off x="2214546" y="4114800"/>
            <a:ext cx="1176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/>
              <a:t>キャリア</a:t>
            </a:r>
            <a:endParaRPr lang="en-US" altLang="ja-JP" dirty="0" smtClean="0"/>
          </a:p>
          <a:p>
            <a:pPr algn="r"/>
            <a:r>
              <a:rPr lang="ja-JP" altLang="en-US" dirty="0" smtClean="0"/>
              <a:t>スペクトル</a:t>
            </a:r>
            <a:endParaRPr lang="en-US" altLang="ja-JP" dirty="0"/>
          </a:p>
        </p:txBody>
      </p:sp>
      <p:sp>
        <p:nvSpPr>
          <p:cNvPr id="13706" name="Rectangle 39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305800" cy="533400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光格子中の原子の精密分光</a:t>
            </a:r>
            <a:endParaRPr lang="ja-JP" altLang="en-US" sz="3200" dirty="0"/>
          </a:p>
        </p:txBody>
      </p:sp>
      <p:grpSp>
        <p:nvGrpSpPr>
          <p:cNvPr id="1442" name="グループ化 1441"/>
          <p:cNvGrpSpPr/>
          <p:nvPr/>
        </p:nvGrpSpPr>
        <p:grpSpPr>
          <a:xfrm>
            <a:off x="285720" y="3213117"/>
            <a:ext cx="2928958" cy="2573337"/>
            <a:chOff x="285720" y="3213117"/>
            <a:chExt cx="2928958" cy="2573337"/>
          </a:xfrm>
        </p:grpSpPr>
        <p:graphicFrame>
          <p:nvGraphicFramePr>
            <p:cNvPr id="1440" name="Object 12"/>
            <p:cNvGraphicFramePr>
              <a:graphicFrameLocks noChangeAspect="1"/>
            </p:cNvGraphicFramePr>
            <p:nvPr/>
          </p:nvGraphicFramePr>
          <p:xfrm>
            <a:off x="285720" y="3213117"/>
            <a:ext cx="2428875" cy="2573337"/>
          </p:xfrm>
          <a:graphic>
            <a:graphicData uri="http://schemas.openxmlformats.org/presentationml/2006/ole">
              <p:oleObj spid="_x0000_s223235" name="Graph" r:id="rId12" imgW="3120480" imgH="3304800" progId="Origin50.Graph">
                <p:embed/>
              </p:oleObj>
            </a:graphicData>
          </a:graphic>
        </p:graphicFrame>
        <p:sp>
          <p:nvSpPr>
            <p:cNvPr id="1441" name="テキスト ボックス 1440"/>
            <p:cNvSpPr txBox="1"/>
            <p:nvPr/>
          </p:nvSpPr>
          <p:spPr>
            <a:xfrm>
              <a:off x="2069813" y="3714752"/>
              <a:ext cx="1144865" cy="64633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  <a:latin typeface="Symbol" pitchFamily="18" charset="2"/>
                </a:rPr>
                <a:t>D</a:t>
              </a:r>
              <a:r>
                <a:rPr kumimoji="1" lang="en-US" altLang="ja-JP" i="1" dirty="0" smtClean="0">
                  <a:solidFill>
                    <a:schemeClr val="tx1"/>
                  </a:solidFill>
                </a:rPr>
                <a:t>f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 = 2.7Hz</a:t>
              </a:r>
            </a:p>
            <a:p>
              <a:r>
                <a:rPr lang="en-US" altLang="ja-JP" dirty="0" smtClean="0">
                  <a:solidFill>
                    <a:schemeClr val="tx1"/>
                  </a:solidFill>
                </a:rPr>
                <a:t>@429THz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972" name="Object 140"/>
          <p:cNvGraphicFramePr>
            <a:graphicFrameLocks noChangeAspect="1"/>
          </p:cNvGraphicFramePr>
          <p:nvPr/>
        </p:nvGraphicFramePr>
        <p:xfrm>
          <a:off x="5875338" y="934999"/>
          <a:ext cx="3116262" cy="2601913"/>
        </p:xfrm>
        <a:graphic>
          <a:graphicData uri="http://schemas.openxmlformats.org/presentationml/2006/ole">
            <p:oleObj spid="_x0000_s402434" name="Graph" r:id="rId4" imgW="3954240" imgH="3301920" progId="Origin50.Graph">
              <p:embed/>
            </p:oleObj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05200" y="1106449"/>
            <a:ext cx="2120900" cy="1130300"/>
            <a:chOff x="2208" y="2764"/>
            <a:chExt cx="1336" cy="712"/>
          </a:xfrm>
        </p:grpSpPr>
        <p:sp>
          <p:nvSpPr>
            <p:cNvPr id="248835" name="Rectangle 3"/>
            <p:cNvSpPr>
              <a:spLocks noChangeArrowheads="1"/>
            </p:cNvSpPr>
            <p:nvPr/>
          </p:nvSpPr>
          <p:spPr bwMode="auto">
            <a:xfrm>
              <a:off x="2256" y="2784"/>
              <a:ext cx="126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8836" name="Oval 4"/>
            <p:cNvSpPr>
              <a:spLocks noChangeArrowheads="1"/>
            </p:cNvSpPr>
            <p:nvPr/>
          </p:nvSpPr>
          <p:spPr bwMode="auto">
            <a:xfrm>
              <a:off x="3436" y="2940"/>
              <a:ext cx="108" cy="36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8837" name="Oval 5"/>
            <p:cNvSpPr>
              <a:spLocks noChangeArrowheads="1"/>
            </p:cNvSpPr>
            <p:nvPr/>
          </p:nvSpPr>
          <p:spPr bwMode="auto">
            <a:xfrm>
              <a:off x="3388" y="2952"/>
              <a:ext cx="124" cy="3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16" y="2976"/>
              <a:ext cx="348" cy="250"/>
              <a:chOff x="2593" y="3462"/>
              <a:chExt cx="348" cy="250"/>
            </a:xfrm>
          </p:grpSpPr>
          <p:sp>
            <p:nvSpPr>
              <p:cNvPr id="248839" name="Line 7"/>
              <p:cNvSpPr>
                <a:spLocks noChangeShapeType="1"/>
              </p:cNvSpPr>
              <p:nvPr/>
            </p:nvSpPr>
            <p:spPr bwMode="auto">
              <a:xfrm>
                <a:off x="2593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40" name="Line 8"/>
              <p:cNvSpPr>
                <a:spLocks noChangeShapeType="1"/>
              </p:cNvSpPr>
              <p:nvPr/>
            </p:nvSpPr>
            <p:spPr bwMode="auto">
              <a:xfrm>
                <a:off x="2669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41" name="Line 9"/>
              <p:cNvSpPr>
                <a:spLocks noChangeShapeType="1"/>
              </p:cNvSpPr>
              <p:nvPr/>
            </p:nvSpPr>
            <p:spPr bwMode="auto">
              <a:xfrm>
                <a:off x="2746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42" name="Line 10"/>
              <p:cNvSpPr>
                <a:spLocks noChangeShapeType="1"/>
              </p:cNvSpPr>
              <p:nvPr/>
            </p:nvSpPr>
            <p:spPr bwMode="auto">
              <a:xfrm>
                <a:off x="2823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43" name="Line 11"/>
              <p:cNvSpPr>
                <a:spLocks noChangeShapeType="1"/>
              </p:cNvSpPr>
              <p:nvPr/>
            </p:nvSpPr>
            <p:spPr bwMode="auto">
              <a:xfrm>
                <a:off x="2901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44" name="Line 12"/>
              <p:cNvSpPr>
                <a:spLocks noChangeShapeType="1"/>
              </p:cNvSpPr>
              <p:nvPr/>
            </p:nvSpPr>
            <p:spPr bwMode="auto">
              <a:xfrm>
                <a:off x="2631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45" name="Line 13"/>
              <p:cNvSpPr>
                <a:spLocks noChangeShapeType="1"/>
              </p:cNvSpPr>
              <p:nvPr/>
            </p:nvSpPr>
            <p:spPr bwMode="auto">
              <a:xfrm>
                <a:off x="2708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46" name="Line 14"/>
              <p:cNvSpPr>
                <a:spLocks noChangeShapeType="1"/>
              </p:cNvSpPr>
              <p:nvPr/>
            </p:nvSpPr>
            <p:spPr bwMode="auto">
              <a:xfrm>
                <a:off x="2785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47" name="Line 15"/>
              <p:cNvSpPr>
                <a:spLocks noChangeShapeType="1"/>
              </p:cNvSpPr>
              <p:nvPr/>
            </p:nvSpPr>
            <p:spPr bwMode="auto">
              <a:xfrm>
                <a:off x="2862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48" name="Line 16"/>
              <p:cNvSpPr>
                <a:spLocks noChangeShapeType="1"/>
              </p:cNvSpPr>
              <p:nvPr/>
            </p:nvSpPr>
            <p:spPr bwMode="auto">
              <a:xfrm>
                <a:off x="2940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901" y="2976"/>
              <a:ext cx="348" cy="250"/>
              <a:chOff x="2978" y="3462"/>
              <a:chExt cx="348" cy="250"/>
            </a:xfrm>
          </p:grpSpPr>
          <p:sp>
            <p:nvSpPr>
              <p:cNvPr id="248850" name="Line 18"/>
              <p:cNvSpPr>
                <a:spLocks noChangeShapeType="1"/>
              </p:cNvSpPr>
              <p:nvPr/>
            </p:nvSpPr>
            <p:spPr bwMode="auto">
              <a:xfrm>
                <a:off x="2978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51" name="Line 19"/>
              <p:cNvSpPr>
                <a:spLocks noChangeShapeType="1"/>
              </p:cNvSpPr>
              <p:nvPr/>
            </p:nvSpPr>
            <p:spPr bwMode="auto">
              <a:xfrm>
                <a:off x="3054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52" name="Line 20"/>
              <p:cNvSpPr>
                <a:spLocks noChangeShapeType="1"/>
              </p:cNvSpPr>
              <p:nvPr/>
            </p:nvSpPr>
            <p:spPr bwMode="auto">
              <a:xfrm>
                <a:off x="3131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53" name="Line 21"/>
              <p:cNvSpPr>
                <a:spLocks noChangeShapeType="1"/>
              </p:cNvSpPr>
              <p:nvPr/>
            </p:nvSpPr>
            <p:spPr bwMode="auto">
              <a:xfrm>
                <a:off x="3208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54" name="Line 22"/>
              <p:cNvSpPr>
                <a:spLocks noChangeShapeType="1"/>
              </p:cNvSpPr>
              <p:nvPr/>
            </p:nvSpPr>
            <p:spPr bwMode="auto">
              <a:xfrm>
                <a:off x="3286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55" name="Line 23"/>
              <p:cNvSpPr>
                <a:spLocks noChangeShapeType="1"/>
              </p:cNvSpPr>
              <p:nvPr/>
            </p:nvSpPr>
            <p:spPr bwMode="auto">
              <a:xfrm>
                <a:off x="3017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56" name="Line 24"/>
              <p:cNvSpPr>
                <a:spLocks noChangeShapeType="1"/>
              </p:cNvSpPr>
              <p:nvPr/>
            </p:nvSpPr>
            <p:spPr bwMode="auto">
              <a:xfrm>
                <a:off x="3093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57" name="Line 25"/>
              <p:cNvSpPr>
                <a:spLocks noChangeShapeType="1"/>
              </p:cNvSpPr>
              <p:nvPr/>
            </p:nvSpPr>
            <p:spPr bwMode="auto">
              <a:xfrm>
                <a:off x="3170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58" name="Line 26"/>
              <p:cNvSpPr>
                <a:spLocks noChangeShapeType="1"/>
              </p:cNvSpPr>
              <p:nvPr/>
            </p:nvSpPr>
            <p:spPr bwMode="auto">
              <a:xfrm>
                <a:off x="3247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859" name="Line 27"/>
              <p:cNvSpPr>
                <a:spLocks noChangeShapeType="1"/>
              </p:cNvSpPr>
              <p:nvPr/>
            </p:nvSpPr>
            <p:spPr bwMode="auto">
              <a:xfrm>
                <a:off x="3325" y="3462"/>
                <a:ext cx="1" cy="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48860" name="Line 28"/>
            <p:cNvSpPr>
              <a:spLocks noChangeShapeType="1"/>
            </p:cNvSpPr>
            <p:nvPr/>
          </p:nvSpPr>
          <p:spPr bwMode="auto">
            <a:xfrm>
              <a:off x="2516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61" name="Line 29"/>
            <p:cNvSpPr>
              <a:spLocks noChangeShapeType="1"/>
            </p:cNvSpPr>
            <p:nvPr/>
          </p:nvSpPr>
          <p:spPr bwMode="auto">
            <a:xfrm>
              <a:off x="2592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62" name="Line 30"/>
            <p:cNvSpPr>
              <a:spLocks noChangeShapeType="1"/>
            </p:cNvSpPr>
            <p:nvPr/>
          </p:nvSpPr>
          <p:spPr bwMode="auto">
            <a:xfrm>
              <a:off x="2669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63" name="Line 31"/>
            <p:cNvSpPr>
              <a:spLocks noChangeShapeType="1"/>
            </p:cNvSpPr>
            <p:nvPr/>
          </p:nvSpPr>
          <p:spPr bwMode="auto">
            <a:xfrm>
              <a:off x="2746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64" name="Line 32"/>
            <p:cNvSpPr>
              <a:spLocks noChangeShapeType="1"/>
            </p:cNvSpPr>
            <p:nvPr/>
          </p:nvSpPr>
          <p:spPr bwMode="auto">
            <a:xfrm>
              <a:off x="2824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65" name="Line 33"/>
            <p:cNvSpPr>
              <a:spLocks noChangeShapeType="1"/>
            </p:cNvSpPr>
            <p:nvPr/>
          </p:nvSpPr>
          <p:spPr bwMode="auto">
            <a:xfrm>
              <a:off x="2554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66" name="Line 34"/>
            <p:cNvSpPr>
              <a:spLocks noChangeShapeType="1"/>
            </p:cNvSpPr>
            <p:nvPr/>
          </p:nvSpPr>
          <p:spPr bwMode="auto">
            <a:xfrm>
              <a:off x="2631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67" name="Line 35"/>
            <p:cNvSpPr>
              <a:spLocks noChangeShapeType="1"/>
            </p:cNvSpPr>
            <p:nvPr/>
          </p:nvSpPr>
          <p:spPr bwMode="auto">
            <a:xfrm>
              <a:off x="2708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2785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69" name="Line 37"/>
            <p:cNvSpPr>
              <a:spLocks noChangeShapeType="1"/>
            </p:cNvSpPr>
            <p:nvPr/>
          </p:nvSpPr>
          <p:spPr bwMode="auto">
            <a:xfrm>
              <a:off x="2863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70" name="Line 38"/>
            <p:cNvSpPr>
              <a:spLocks noChangeShapeType="1"/>
            </p:cNvSpPr>
            <p:nvPr/>
          </p:nvSpPr>
          <p:spPr bwMode="auto">
            <a:xfrm>
              <a:off x="2516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>
              <a:off x="2592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72" name="Line 40"/>
            <p:cNvSpPr>
              <a:spLocks noChangeShapeType="1"/>
            </p:cNvSpPr>
            <p:nvPr/>
          </p:nvSpPr>
          <p:spPr bwMode="auto">
            <a:xfrm>
              <a:off x="2669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73" name="Line 41"/>
            <p:cNvSpPr>
              <a:spLocks noChangeShapeType="1"/>
            </p:cNvSpPr>
            <p:nvPr/>
          </p:nvSpPr>
          <p:spPr bwMode="auto">
            <a:xfrm>
              <a:off x="2746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74" name="Line 42"/>
            <p:cNvSpPr>
              <a:spLocks noChangeShapeType="1"/>
            </p:cNvSpPr>
            <p:nvPr/>
          </p:nvSpPr>
          <p:spPr bwMode="auto">
            <a:xfrm>
              <a:off x="2824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75" name="Line 43"/>
            <p:cNvSpPr>
              <a:spLocks noChangeShapeType="1"/>
            </p:cNvSpPr>
            <p:nvPr/>
          </p:nvSpPr>
          <p:spPr bwMode="auto">
            <a:xfrm>
              <a:off x="2554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76" name="Line 44"/>
            <p:cNvSpPr>
              <a:spLocks noChangeShapeType="1"/>
            </p:cNvSpPr>
            <p:nvPr/>
          </p:nvSpPr>
          <p:spPr bwMode="auto">
            <a:xfrm>
              <a:off x="2631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77" name="Line 45"/>
            <p:cNvSpPr>
              <a:spLocks noChangeShapeType="1"/>
            </p:cNvSpPr>
            <p:nvPr/>
          </p:nvSpPr>
          <p:spPr bwMode="auto">
            <a:xfrm>
              <a:off x="2708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78" name="Line 46"/>
            <p:cNvSpPr>
              <a:spLocks noChangeShapeType="1"/>
            </p:cNvSpPr>
            <p:nvPr/>
          </p:nvSpPr>
          <p:spPr bwMode="auto">
            <a:xfrm>
              <a:off x="2785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79" name="Line 47"/>
            <p:cNvSpPr>
              <a:spLocks noChangeShapeType="1"/>
            </p:cNvSpPr>
            <p:nvPr/>
          </p:nvSpPr>
          <p:spPr bwMode="auto">
            <a:xfrm>
              <a:off x="2863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80" name="Line 48"/>
            <p:cNvSpPr>
              <a:spLocks noChangeShapeType="1"/>
            </p:cNvSpPr>
            <p:nvPr/>
          </p:nvSpPr>
          <p:spPr bwMode="auto">
            <a:xfrm>
              <a:off x="2901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81" name="Line 49"/>
            <p:cNvSpPr>
              <a:spLocks noChangeShapeType="1"/>
            </p:cNvSpPr>
            <p:nvPr/>
          </p:nvSpPr>
          <p:spPr bwMode="auto">
            <a:xfrm>
              <a:off x="2977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82" name="Line 50"/>
            <p:cNvSpPr>
              <a:spLocks noChangeShapeType="1"/>
            </p:cNvSpPr>
            <p:nvPr/>
          </p:nvSpPr>
          <p:spPr bwMode="auto">
            <a:xfrm>
              <a:off x="3054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83" name="Line 51"/>
            <p:cNvSpPr>
              <a:spLocks noChangeShapeType="1"/>
            </p:cNvSpPr>
            <p:nvPr/>
          </p:nvSpPr>
          <p:spPr bwMode="auto">
            <a:xfrm>
              <a:off x="3131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84" name="Line 52"/>
            <p:cNvSpPr>
              <a:spLocks noChangeShapeType="1"/>
            </p:cNvSpPr>
            <p:nvPr/>
          </p:nvSpPr>
          <p:spPr bwMode="auto">
            <a:xfrm>
              <a:off x="3209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85" name="Line 53"/>
            <p:cNvSpPr>
              <a:spLocks noChangeShapeType="1"/>
            </p:cNvSpPr>
            <p:nvPr/>
          </p:nvSpPr>
          <p:spPr bwMode="auto">
            <a:xfrm>
              <a:off x="2940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86" name="Line 54"/>
            <p:cNvSpPr>
              <a:spLocks noChangeShapeType="1"/>
            </p:cNvSpPr>
            <p:nvPr/>
          </p:nvSpPr>
          <p:spPr bwMode="auto">
            <a:xfrm>
              <a:off x="3016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87" name="Line 55"/>
            <p:cNvSpPr>
              <a:spLocks noChangeShapeType="1"/>
            </p:cNvSpPr>
            <p:nvPr/>
          </p:nvSpPr>
          <p:spPr bwMode="auto">
            <a:xfrm>
              <a:off x="3093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88" name="Line 56"/>
            <p:cNvSpPr>
              <a:spLocks noChangeShapeType="1"/>
            </p:cNvSpPr>
            <p:nvPr/>
          </p:nvSpPr>
          <p:spPr bwMode="auto">
            <a:xfrm>
              <a:off x="3170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89" name="Line 57"/>
            <p:cNvSpPr>
              <a:spLocks noChangeShapeType="1"/>
            </p:cNvSpPr>
            <p:nvPr/>
          </p:nvSpPr>
          <p:spPr bwMode="auto">
            <a:xfrm>
              <a:off x="3248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90" name="Line 58"/>
            <p:cNvSpPr>
              <a:spLocks noChangeShapeType="1"/>
            </p:cNvSpPr>
            <p:nvPr/>
          </p:nvSpPr>
          <p:spPr bwMode="auto">
            <a:xfrm>
              <a:off x="2901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91" name="Line 59"/>
            <p:cNvSpPr>
              <a:spLocks noChangeShapeType="1"/>
            </p:cNvSpPr>
            <p:nvPr/>
          </p:nvSpPr>
          <p:spPr bwMode="auto">
            <a:xfrm>
              <a:off x="2977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92" name="Line 60"/>
            <p:cNvSpPr>
              <a:spLocks noChangeShapeType="1"/>
            </p:cNvSpPr>
            <p:nvPr/>
          </p:nvSpPr>
          <p:spPr bwMode="auto">
            <a:xfrm>
              <a:off x="3054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93" name="Line 61"/>
            <p:cNvSpPr>
              <a:spLocks noChangeShapeType="1"/>
            </p:cNvSpPr>
            <p:nvPr/>
          </p:nvSpPr>
          <p:spPr bwMode="auto">
            <a:xfrm>
              <a:off x="3131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94" name="Line 62"/>
            <p:cNvSpPr>
              <a:spLocks noChangeShapeType="1"/>
            </p:cNvSpPr>
            <p:nvPr/>
          </p:nvSpPr>
          <p:spPr bwMode="auto">
            <a:xfrm>
              <a:off x="3209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95" name="Line 63"/>
            <p:cNvSpPr>
              <a:spLocks noChangeShapeType="1"/>
            </p:cNvSpPr>
            <p:nvPr/>
          </p:nvSpPr>
          <p:spPr bwMode="auto">
            <a:xfrm>
              <a:off x="2940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96" name="Line 64"/>
            <p:cNvSpPr>
              <a:spLocks noChangeShapeType="1"/>
            </p:cNvSpPr>
            <p:nvPr/>
          </p:nvSpPr>
          <p:spPr bwMode="auto">
            <a:xfrm>
              <a:off x="3016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97" name="Line 65"/>
            <p:cNvSpPr>
              <a:spLocks noChangeShapeType="1"/>
            </p:cNvSpPr>
            <p:nvPr/>
          </p:nvSpPr>
          <p:spPr bwMode="auto">
            <a:xfrm>
              <a:off x="3093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98" name="Line 66"/>
            <p:cNvSpPr>
              <a:spLocks noChangeShapeType="1"/>
            </p:cNvSpPr>
            <p:nvPr/>
          </p:nvSpPr>
          <p:spPr bwMode="auto">
            <a:xfrm>
              <a:off x="3170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899" name="Line 67"/>
            <p:cNvSpPr>
              <a:spLocks noChangeShapeType="1"/>
            </p:cNvSpPr>
            <p:nvPr/>
          </p:nvSpPr>
          <p:spPr bwMode="auto">
            <a:xfrm>
              <a:off x="3248" y="2976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900" name="Rectangle 68"/>
            <p:cNvSpPr>
              <a:spLocks noChangeArrowheads="1"/>
            </p:cNvSpPr>
            <p:nvPr/>
          </p:nvSpPr>
          <p:spPr bwMode="auto">
            <a:xfrm>
              <a:off x="3307" y="3060"/>
              <a:ext cx="125" cy="1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8901" name="Rectangle 69"/>
            <p:cNvSpPr>
              <a:spLocks noChangeArrowheads="1"/>
            </p:cNvSpPr>
            <p:nvPr/>
          </p:nvSpPr>
          <p:spPr bwMode="auto">
            <a:xfrm>
              <a:off x="2248" y="3268"/>
              <a:ext cx="126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" name="Group 70"/>
            <p:cNvGrpSpPr>
              <a:grpSpLocks/>
            </p:cNvGrpSpPr>
            <p:nvPr/>
          </p:nvGrpSpPr>
          <p:grpSpPr bwMode="auto">
            <a:xfrm>
              <a:off x="2244" y="3140"/>
              <a:ext cx="1280" cy="245"/>
              <a:chOff x="2332" y="3316"/>
              <a:chExt cx="1246" cy="259"/>
            </a:xfrm>
          </p:grpSpPr>
          <p:sp>
            <p:nvSpPr>
              <p:cNvPr id="248903" name="Oval 71"/>
              <p:cNvSpPr>
                <a:spLocks noChangeArrowheads="1"/>
              </p:cNvSpPr>
              <p:nvPr/>
            </p:nvSpPr>
            <p:spPr bwMode="auto">
              <a:xfrm>
                <a:off x="2334" y="3318"/>
                <a:ext cx="1242" cy="25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8904" name="Oval 72"/>
              <p:cNvSpPr>
                <a:spLocks noChangeArrowheads="1"/>
              </p:cNvSpPr>
              <p:nvPr/>
            </p:nvSpPr>
            <p:spPr bwMode="auto">
              <a:xfrm>
                <a:off x="2332" y="3316"/>
                <a:ext cx="1246" cy="25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2244" y="2844"/>
              <a:ext cx="1280" cy="245"/>
              <a:chOff x="2332" y="3316"/>
              <a:chExt cx="1246" cy="259"/>
            </a:xfrm>
          </p:grpSpPr>
          <p:sp>
            <p:nvSpPr>
              <p:cNvPr id="248906" name="Oval 74"/>
              <p:cNvSpPr>
                <a:spLocks noChangeArrowheads="1"/>
              </p:cNvSpPr>
              <p:nvPr/>
            </p:nvSpPr>
            <p:spPr bwMode="auto">
              <a:xfrm>
                <a:off x="2334" y="3318"/>
                <a:ext cx="1242" cy="25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8907" name="Oval 75"/>
              <p:cNvSpPr>
                <a:spLocks noChangeArrowheads="1"/>
              </p:cNvSpPr>
              <p:nvPr/>
            </p:nvSpPr>
            <p:spPr bwMode="auto">
              <a:xfrm>
                <a:off x="2332" y="3316"/>
                <a:ext cx="1246" cy="25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48908" name="Oval 76"/>
            <p:cNvSpPr>
              <a:spLocks noChangeArrowheads="1"/>
            </p:cNvSpPr>
            <p:nvPr/>
          </p:nvSpPr>
          <p:spPr bwMode="auto">
            <a:xfrm>
              <a:off x="2208" y="2972"/>
              <a:ext cx="48" cy="29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8909" name="Rectangle 77"/>
            <p:cNvSpPr>
              <a:spLocks noChangeArrowheads="1"/>
            </p:cNvSpPr>
            <p:nvPr/>
          </p:nvSpPr>
          <p:spPr bwMode="auto">
            <a:xfrm>
              <a:off x="2244" y="3268"/>
              <a:ext cx="1268" cy="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8910" name="Rectangle 78"/>
            <p:cNvSpPr>
              <a:spLocks noChangeArrowheads="1"/>
            </p:cNvSpPr>
            <p:nvPr/>
          </p:nvSpPr>
          <p:spPr bwMode="auto">
            <a:xfrm>
              <a:off x="2244" y="2764"/>
              <a:ext cx="1268" cy="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48911" name="Text Box 79"/>
          <p:cNvSpPr txBox="1">
            <a:spLocks noChangeArrowheads="1"/>
          </p:cNvSpPr>
          <p:nvPr/>
        </p:nvSpPr>
        <p:spPr bwMode="auto">
          <a:xfrm>
            <a:off x="1214414" y="1928802"/>
            <a:ext cx="723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600" i="1" dirty="0" err="1" smtClean="0"/>
              <a:t>f</a:t>
            </a:r>
            <a:r>
              <a:rPr lang="en-US" altLang="ja-JP" sz="1600" i="1" baseline="-25000" dirty="0" err="1" smtClean="0"/>
              <a:t>cavity</a:t>
            </a:r>
            <a:endParaRPr lang="en-US" altLang="ja-JP" sz="1600" baseline="-25000" dirty="0"/>
          </a:p>
        </p:txBody>
      </p:sp>
      <p:sp>
        <p:nvSpPr>
          <p:cNvPr id="248912" name="Text Box 80"/>
          <p:cNvSpPr txBox="1">
            <a:spLocks noChangeArrowheads="1"/>
          </p:cNvSpPr>
          <p:nvPr/>
        </p:nvSpPr>
        <p:spPr bwMode="auto">
          <a:xfrm>
            <a:off x="2209800" y="2122449"/>
            <a:ext cx="569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1600" i="1"/>
              <a:t>f</a:t>
            </a:r>
            <a:r>
              <a:rPr lang="en-US" altLang="ja-JP" sz="1600" baseline="-25000"/>
              <a:t>AOM</a:t>
            </a:r>
            <a:endParaRPr lang="en-US" altLang="ja-JP" sz="1600"/>
          </a:p>
        </p:txBody>
      </p:sp>
      <p:sp>
        <p:nvSpPr>
          <p:cNvPr id="248913" name="Line 81"/>
          <p:cNvSpPr>
            <a:spLocks noChangeShapeType="1"/>
          </p:cNvSpPr>
          <p:nvPr/>
        </p:nvSpPr>
        <p:spPr bwMode="auto">
          <a:xfrm>
            <a:off x="2209800" y="1838287"/>
            <a:ext cx="0" cy="925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8914" name="Text Box 82"/>
          <p:cNvSpPr txBox="1">
            <a:spLocks noChangeArrowheads="1"/>
          </p:cNvSpPr>
          <p:nvPr/>
        </p:nvSpPr>
        <p:spPr bwMode="auto">
          <a:xfrm>
            <a:off x="1911350" y="1487449"/>
            <a:ext cx="666750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1600" dirty="0"/>
              <a:t>AOM</a:t>
            </a:r>
          </a:p>
        </p:txBody>
      </p:sp>
      <p:sp>
        <p:nvSpPr>
          <p:cNvPr id="248915" name="Line 83"/>
          <p:cNvSpPr>
            <a:spLocks noChangeShapeType="1"/>
          </p:cNvSpPr>
          <p:nvPr/>
        </p:nvSpPr>
        <p:spPr bwMode="auto">
          <a:xfrm flipH="1" flipV="1">
            <a:off x="4572000" y="2351049"/>
            <a:ext cx="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8916" name="Rectangle 84"/>
          <p:cNvSpPr>
            <a:spLocks noChangeArrowheads="1"/>
          </p:cNvSpPr>
          <p:nvPr/>
        </p:nvSpPr>
        <p:spPr bwMode="auto">
          <a:xfrm>
            <a:off x="3581400" y="1131849"/>
            <a:ext cx="19613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600" dirty="0"/>
              <a:t>Optical lattice with </a:t>
            </a:r>
            <a:r>
              <a:rPr lang="en-US" altLang="ja-JP" sz="1600" dirty="0" err="1"/>
              <a:t>Sr</a:t>
            </a:r>
            <a:endParaRPr lang="en-US" altLang="ja-JP" sz="1600" dirty="0"/>
          </a:p>
        </p:txBody>
      </p:sp>
      <p:sp>
        <p:nvSpPr>
          <p:cNvPr id="248917" name="Text Box 85"/>
          <p:cNvSpPr txBox="1">
            <a:spLocks noChangeArrowheads="1"/>
          </p:cNvSpPr>
          <p:nvPr/>
        </p:nvSpPr>
        <p:spPr bwMode="auto">
          <a:xfrm>
            <a:off x="571472" y="1363611"/>
            <a:ext cx="1123897" cy="58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/>
              <a:t>Probe </a:t>
            </a:r>
            <a:r>
              <a:rPr lang="en-US" altLang="ja-JP" sz="1600" dirty="0"/>
              <a:t>laser</a:t>
            </a:r>
          </a:p>
          <a:p>
            <a:pPr algn="ctr"/>
            <a:r>
              <a:rPr lang="en-US" altLang="ja-JP" sz="1600" dirty="0"/>
              <a:t>(698 nm)</a:t>
            </a:r>
          </a:p>
        </p:txBody>
      </p:sp>
      <p:sp>
        <p:nvSpPr>
          <p:cNvPr id="248918" name="Line 86"/>
          <p:cNvSpPr>
            <a:spLocks noChangeShapeType="1"/>
          </p:cNvSpPr>
          <p:nvPr/>
        </p:nvSpPr>
        <p:spPr bwMode="auto">
          <a:xfrm>
            <a:off x="1676400" y="1665249"/>
            <a:ext cx="228600" cy="0"/>
          </a:xfrm>
          <a:prstGeom prst="line">
            <a:avLst/>
          </a:prstGeom>
          <a:noFill/>
          <a:ln w="22225">
            <a:solidFill>
              <a:srgbClr val="FF46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8919" name="Line 87"/>
          <p:cNvSpPr>
            <a:spLocks noChangeShapeType="1"/>
          </p:cNvSpPr>
          <p:nvPr/>
        </p:nvSpPr>
        <p:spPr bwMode="auto">
          <a:xfrm flipV="1">
            <a:off x="2590800" y="1658899"/>
            <a:ext cx="914400" cy="0"/>
          </a:xfrm>
          <a:prstGeom prst="line">
            <a:avLst/>
          </a:prstGeom>
          <a:noFill/>
          <a:ln w="22225">
            <a:solidFill>
              <a:srgbClr val="FF460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8920" name="Line 88"/>
          <p:cNvSpPr>
            <a:spLocks noChangeShapeType="1"/>
          </p:cNvSpPr>
          <p:nvPr/>
        </p:nvSpPr>
        <p:spPr bwMode="auto">
          <a:xfrm rot="-5400000">
            <a:off x="919134" y="2140371"/>
            <a:ext cx="381000" cy="0"/>
          </a:xfrm>
          <a:prstGeom prst="line">
            <a:avLst/>
          </a:prstGeom>
          <a:noFill/>
          <a:ln w="22225">
            <a:solidFill>
              <a:srgbClr val="FF4600"/>
            </a:solidFill>
            <a:round/>
            <a:headEnd type="triangle" w="med" len="sm"/>
            <a:tailEnd type="triangle" w="med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8921" name="Oval 89"/>
          <p:cNvSpPr>
            <a:spLocks noChangeArrowheads="1"/>
          </p:cNvSpPr>
          <p:nvPr/>
        </p:nvSpPr>
        <p:spPr bwMode="auto">
          <a:xfrm>
            <a:off x="4419600" y="1512849"/>
            <a:ext cx="304800" cy="304800"/>
          </a:xfrm>
          <a:prstGeom prst="ellipse">
            <a:avLst/>
          </a:prstGeom>
          <a:solidFill>
            <a:srgbClr val="96969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500034" y="2337118"/>
            <a:ext cx="1295400" cy="777875"/>
            <a:chOff x="288" y="1670"/>
            <a:chExt cx="816" cy="490"/>
          </a:xfrm>
        </p:grpSpPr>
        <p:sp>
          <p:nvSpPr>
            <p:cNvPr id="248923" name="Rectangle 91"/>
            <p:cNvSpPr>
              <a:spLocks noChangeArrowheads="1"/>
            </p:cNvSpPr>
            <p:nvPr/>
          </p:nvSpPr>
          <p:spPr bwMode="auto">
            <a:xfrm>
              <a:off x="336" y="1670"/>
              <a:ext cx="6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600" dirty="0"/>
                <a:t>ULE cavity</a:t>
              </a:r>
            </a:p>
          </p:txBody>
        </p:sp>
        <p:sp>
          <p:nvSpPr>
            <p:cNvPr id="248924" name="Rectangle 92"/>
            <p:cNvSpPr>
              <a:spLocks noChangeArrowheads="1"/>
            </p:cNvSpPr>
            <p:nvPr/>
          </p:nvSpPr>
          <p:spPr bwMode="auto">
            <a:xfrm>
              <a:off x="288" y="1670"/>
              <a:ext cx="816" cy="4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8" name="Group 93"/>
            <p:cNvGrpSpPr>
              <a:grpSpLocks/>
            </p:cNvGrpSpPr>
            <p:nvPr/>
          </p:nvGrpSpPr>
          <p:grpSpPr bwMode="auto">
            <a:xfrm>
              <a:off x="372" y="1886"/>
              <a:ext cx="199" cy="240"/>
              <a:chOff x="3120" y="3435"/>
              <a:chExt cx="279" cy="336"/>
            </a:xfrm>
          </p:grpSpPr>
          <p:sp>
            <p:nvSpPr>
              <p:cNvPr id="248926" name="Rectangle 94"/>
              <p:cNvSpPr>
                <a:spLocks noChangeArrowheads="1"/>
              </p:cNvSpPr>
              <p:nvPr/>
            </p:nvSpPr>
            <p:spPr bwMode="auto">
              <a:xfrm>
                <a:off x="3120" y="3456"/>
                <a:ext cx="144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8927" name="Oval 95"/>
              <p:cNvSpPr>
                <a:spLocks noChangeArrowheads="1"/>
              </p:cNvSpPr>
              <p:nvPr/>
            </p:nvSpPr>
            <p:spPr bwMode="auto">
              <a:xfrm>
                <a:off x="3189" y="3459"/>
                <a:ext cx="144" cy="2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8928" name="Rectangle 96"/>
              <p:cNvSpPr>
                <a:spLocks noChangeArrowheads="1"/>
              </p:cNvSpPr>
              <p:nvPr/>
            </p:nvSpPr>
            <p:spPr bwMode="auto">
              <a:xfrm>
                <a:off x="3255" y="3435"/>
                <a:ext cx="144" cy="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9" name="Group 97"/>
            <p:cNvGrpSpPr>
              <a:grpSpLocks/>
            </p:cNvGrpSpPr>
            <p:nvPr/>
          </p:nvGrpSpPr>
          <p:grpSpPr bwMode="auto">
            <a:xfrm>
              <a:off x="845" y="1901"/>
              <a:ext cx="155" cy="208"/>
              <a:chOff x="1074" y="2922"/>
              <a:chExt cx="216" cy="291"/>
            </a:xfrm>
          </p:grpSpPr>
          <p:sp>
            <p:nvSpPr>
              <p:cNvPr id="248930" name="Rectangle 98"/>
              <p:cNvSpPr>
                <a:spLocks noChangeArrowheads="1"/>
              </p:cNvSpPr>
              <p:nvPr/>
            </p:nvSpPr>
            <p:spPr bwMode="auto">
              <a:xfrm>
                <a:off x="1146" y="2922"/>
                <a:ext cx="144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8931" name="Oval 99"/>
              <p:cNvSpPr>
                <a:spLocks noChangeArrowheads="1"/>
              </p:cNvSpPr>
              <p:nvPr/>
            </p:nvSpPr>
            <p:spPr bwMode="auto">
              <a:xfrm>
                <a:off x="1074" y="2925"/>
                <a:ext cx="144" cy="2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48932" name="Rectangle 100"/>
            <p:cNvSpPr>
              <a:spLocks noChangeArrowheads="1"/>
            </p:cNvSpPr>
            <p:nvPr/>
          </p:nvSpPr>
          <p:spPr bwMode="auto">
            <a:xfrm>
              <a:off x="804" y="1886"/>
              <a:ext cx="103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248933" name="Object 101"/>
          <p:cNvGraphicFramePr>
            <a:graphicFrameLocks noChangeAspect="1"/>
          </p:cNvGraphicFramePr>
          <p:nvPr/>
        </p:nvGraphicFramePr>
        <p:xfrm>
          <a:off x="327025" y="4516399"/>
          <a:ext cx="4473575" cy="452438"/>
        </p:xfrm>
        <a:graphic>
          <a:graphicData uri="http://schemas.openxmlformats.org/presentationml/2006/ole">
            <p:oleObj spid="_x0000_s402435" name="数式" r:id="rId5" imgW="2387520" imgH="241200" progId="Equation.3">
              <p:embed/>
            </p:oleObj>
          </a:graphicData>
        </a:graphic>
      </p:graphicFrame>
      <p:graphicFrame>
        <p:nvGraphicFramePr>
          <p:cNvPr id="248935" name="Object 103"/>
          <p:cNvGraphicFramePr>
            <a:graphicFrameLocks noChangeAspect="1"/>
          </p:cNvGraphicFramePr>
          <p:nvPr/>
        </p:nvGraphicFramePr>
        <p:xfrm>
          <a:off x="331788" y="4135399"/>
          <a:ext cx="3402012" cy="471488"/>
        </p:xfrm>
        <a:graphic>
          <a:graphicData uri="http://schemas.openxmlformats.org/presentationml/2006/ole">
            <p:oleObj spid="_x0000_s402436" name="数式" r:id="rId6" imgW="1739880" imgH="241200" progId="Equation.3">
              <p:embed/>
            </p:oleObj>
          </a:graphicData>
        </a:graphic>
      </p:graphicFrame>
      <p:sp>
        <p:nvSpPr>
          <p:cNvPr id="248936" name="Text Box 104"/>
          <p:cNvSpPr txBox="1">
            <a:spLocks noChangeArrowheads="1"/>
          </p:cNvSpPr>
          <p:nvPr/>
        </p:nvSpPr>
        <p:spPr bwMode="auto">
          <a:xfrm>
            <a:off x="304800" y="3768687"/>
            <a:ext cx="381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1800" dirty="0"/>
              <a:t>Digital servo loop with PC control</a:t>
            </a:r>
          </a:p>
        </p:txBody>
      </p:sp>
      <p:sp>
        <p:nvSpPr>
          <p:cNvPr id="248937" name="Rectangle 105"/>
          <p:cNvSpPr>
            <a:spLocks noChangeArrowheads="1"/>
          </p:cNvSpPr>
          <p:nvPr/>
        </p:nvSpPr>
        <p:spPr bwMode="auto">
          <a:xfrm>
            <a:off x="228600" y="3754399"/>
            <a:ext cx="4648200" cy="2743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48938" name="Object 106"/>
          <p:cNvGraphicFramePr>
            <a:graphicFrameLocks noChangeAspect="1"/>
          </p:cNvGraphicFramePr>
          <p:nvPr/>
        </p:nvGraphicFramePr>
        <p:xfrm>
          <a:off x="4800600" y="2089112"/>
          <a:ext cx="587375" cy="369887"/>
        </p:xfrm>
        <a:graphic>
          <a:graphicData uri="http://schemas.openxmlformats.org/presentationml/2006/ole">
            <p:oleObj spid="_x0000_s402437" name="数式" r:id="rId7" imgW="342720" imgH="215640" progId="Equation.3">
              <p:embed/>
            </p:oleObj>
          </a:graphicData>
        </a:graphic>
      </p:graphicFrame>
      <p:sp>
        <p:nvSpPr>
          <p:cNvPr id="248940" name="Rectangle 108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285728"/>
            <a:ext cx="8572560" cy="533400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chemeClr val="tx2"/>
                </a:solidFill>
              </a:rPr>
              <a:t>時計遷移への時計レーザーの周波数安定化</a:t>
            </a:r>
            <a:endParaRPr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248942" name="AutoShape 110"/>
          <p:cNvSpPr>
            <a:spLocks noChangeArrowheads="1"/>
          </p:cNvSpPr>
          <p:nvPr/>
        </p:nvSpPr>
        <p:spPr bwMode="auto">
          <a:xfrm rot="5400000">
            <a:off x="4419600" y="2046249"/>
            <a:ext cx="304800" cy="304800"/>
          </a:xfrm>
          <a:prstGeom prst="flowChartDelay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8943" name="Line 111"/>
          <p:cNvSpPr>
            <a:spLocks noChangeShapeType="1"/>
          </p:cNvSpPr>
          <p:nvPr/>
        </p:nvSpPr>
        <p:spPr bwMode="auto">
          <a:xfrm flipH="1">
            <a:off x="2209800" y="2763799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8944" name="AutoShape 112"/>
          <p:cNvSpPr>
            <a:spLocks noChangeArrowheads="1"/>
          </p:cNvSpPr>
          <p:nvPr/>
        </p:nvSpPr>
        <p:spPr bwMode="auto">
          <a:xfrm flipH="1">
            <a:off x="5410200" y="2839999"/>
            <a:ext cx="381000" cy="1371600"/>
          </a:xfrm>
          <a:prstGeom prst="curvedLeftArrow">
            <a:avLst>
              <a:gd name="adj1" fmla="val 72000"/>
              <a:gd name="adj2" fmla="val 144000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48945" name="Object 113"/>
          <p:cNvGraphicFramePr>
            <a:graphicFrameLocks noChangeAspect="1"/>
          </p:cNvGraphicFramePr>
          <p:nvPr/>
        </p:nvGraphicFramePr>
        <p:xfrm>
          <a:off x="5073650" y="3313113"/>
          <a:ext cx="674688" cy="246062"/>
        </p:xfrm>
        <a:graphic>
          <a:graphicData uri="http://schemas.openxmlformats.org/presentationml/2006/ole">
            <p:oleObj spid="_x0000_s402438" name="数式" r:id="rId8" imgW="520560" imgH="190440" progId="Equation.3">
              <p:embed/>
            </p:oleObj>
          </a:graphicData>
        </a:graphic>
      </p:graphicFrame>
      <p:sp>
        <p:nvSpPr>
          <p:cNvPr id="248950" name="Text Box 118"/>
          <p:cNvSpPr txBox="1">
            <a:spLocks noChangeArrowheads="1"/>
          </p:cNvSpPr>
          <p:nvPr/>
        </p:nvSpPr>
        <p:spPr bwMode="auto">
          <a:xfrm>
            <a:off x="1752600" y="6100724"/>
            <a:ext cx="2621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66"/>
                </a:solidFill>
              </a:rPr>
              <a:t>Critical damping at </a:t>
            </a:r>
            <a:r>
              <a:rPr lang="en-US" altLang="ja-JP" sz="2000" i="1" dirty="0" smtClean="0">
                <a:solidFill>
                  <a:srgbClr val="000066"/>
                </a:solidFill>
              </a:rPr>
              <a:t>g</a:t>
            </a:r>
            <a:r>
              <a:rPr lang="en-US" altLang="ja-JP" sz="2000" dirty="0" smtClean="0">
                <a:solidFill>
                  <a:srgbClr val="000066"/>
                </a:solidFill>
              </a:rPr>
              <a:t>=</a:t>
            </a:r>
            <a:r>
              <a:rPr lang="ja-JP" altLang="en-US" sz="2000" dirty="0" smtClean="0">
                <a:solidFill>
                  <a:srgbClr val="000066"/>
                </a:solidFill>
              </a:rPr>
              <a:t>１</a:t>
            </a:r>
            <a:endParaRPr lang="ja-JP" altLang="en-US" sz="2000" dirty="0">
              <a:solidFill>
                <a:srgbClr val="000066"/>
              </a:solidFill>
            </a:endParaRPr>
          </a:p>
        </p:txBody>
      </p:sp>
      <p:sp>
        <p:nvSpPr>
          <p:cNvPr id="248956" name="AutoShape 124"/>
          <p:cNvSpPr>
            <a:spLocks noChangeArrowheads="1"/>
          </p:cNvSpPr>
          <p:nvPr/>
        </p:nvSpPr>
        <p:spPr bwMode="auto">
          <a:xfrm rot="5400000">
            <a:off x="2819400" y="2001799"/>
            <a:ext cx="1066800" cy="1524000"/>
          </a:xfrm>
          <a:prstGeom prst="flowChartMerg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8957" name="Line 125"/>
          <p:cNvSpPr>
            <a:spLocks noChangeShapeType="1"/>
          </p:cNvSpPr>
          <p:nvPr/>
        </p:nvSpPr>
        <p:spPr bwMode="auto">
          <a:xfrm flipH="1">
            <a:off x="4114800" y="2763799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8958" name="Text Box 126"/>
          <p:cNvSpPr txBox="1">
            <a:spLocks noChangeArrowheads="1"/>
          </p:cNvSpPr>
          <p:nvPr/>
        </p:nvSpPr>
        <p:spPr bwMode="auto">
          <a:xfrm>
            <a:off x="3000364" y="2421910"/>
            <a:ext cx="1132618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1600" dirty="0"/>
              <a:t>PC +</a:t>
            </a:r>
          </a:p>
          <a:p>
            <a:pPr algn="r"/>
            <a:r>
              <a:rPr lang="en-US" altLang="ja-JP" sz="1600" dirty="0"/>
              <a:t>Synthesizer</a:t>
            </a:r>
          </a:p>
        </p:txBody>
      </p:sp>
      <p:sp>
        <p:nvSpPr>
          <p:cNvPr id="248968" name="Line 136"/>
          <p:cNvSpPr>
            <a:spLocks noChangeShapeType="1"/>
          </p:cNvSpPr>
          <p:nvPr/>
        </p:nvSpPr>
        <p:spPr bwMode="auto">
          <a:xfrm flipV="1">
            <a:off x="7696200" y="1620799"/>
            <a:ext cx="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8969" name="Line 137"/>
          <p:cNvSpPr>
            <a:spLocks noChangeShapeType="1"/>
          </p:cNvSpPr>
          <p:nvPr/>
        </p:nvSpPr>
        <p:spPr bwMode="auto">
          <a:xfrm flipV="1">
            <a:off x="7162800" y="2535199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48973" name="Object 141"/>
          <p:cNvGraphicFramePr>
            <a:graphicFrameLocks noChangeAspect="1"/>
          </p:cNvGraphicFramePr>
          <p:nvPr/>
        </p:nvGraphicFramePr>
        <p:xfrm>
          <a:off x="5715000" y="3373399"/>
          <a:ext cx="3294063" cy="2595563"/>
        </p:xfrm>
        <a:graphic>
          <a:graphicData uri="http://schemas.openxmlformats.org/presentationml/2006/ole">
            <p:oleObj spid="_x0000_s402439" name="Graph" r:id="rId9" imgW="4132800" imgH="3255840" progId="Origin50.Graph">
              <p:embed/>
            </p:oleObj>
          </a:graphicData>
        </a:graphic>
      </p:graphicFrame>
      <p:sp>
        <p:nvSpPr>
          <p:cNvPr id="248974" name="Text Box 142"/>
          <p:cNvSpPr txBox="1">
            <a:spLocks noChangeArrowheads="1"/>
          </p:cNvSpPr>
          <p:nvPr/>
        </p:nvSpPr>
        <p:spPr bwMode="auto">
          <a:xfrm>
            <a:off x="7467600" y="1049521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400" i="1" dirty="0" err="1" smtClean="0">
                <a:solidFill>
                  <a:srgbClr val="FF0000"/>
                </a:solidFill>
              </a:rPr>
              <a:t>f</a:t>
            </a:r>
            <a:r>
              <a:rPr lang="en-US" altLang="ja-JP" sz="1400" baseline="-25000" dirty="0" err="1" smtClean="0">
                <a:solidFill>
                  <a:srgbClr val="FF0000"/>
                </a:solidFill>
              </a:rPr>
              <a:t>Sr</a:t>
            </a:r>
            <a:endParaRPr lang="en-US" altLang="ja-JP" sz="1400" baseline="-25000" dirty="0">
              <a:solidFill>
                <a:srgbClr val="FF0000"/>
              </a:solidFill>
            </a:endParaRPr>
          </a:p>
        </p:txBody>
      </p:sp>
      <p:sp>
        <p:nvSpPr>
          <p:cNvPr id="248946" name="Text Box 114"/>
          <p:cNvSpPr txBox="1">
            <a:spLocks noChangeArrowheads="1"/>
          </p:cNvSpPr>
          <p:nvPr/>
        </p:nvSpPr>
        <p:spPr bwMode="auto">
          <a:xfrm>
            <a:off x="7586697" y="3714752"/>
            <a:ext cx="1128707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66"/>
                </a:solidFill>
              </a:rPr>
              <a:t>Error signal</a:t>
            </a:r>
            <a:endParaRPr lang="ja-JP" altLang="en-US" sz="1600" dirty="0">
              <a:solidFill>
                <a:srgbClr val="000066"/>
              </a:solidFill>
            </a:endParaRPr>
          </a:p>
        </p:txBody>
      </p:sp>
      <p:sp>
        <p:nvSpPr>
          <p:cNvPr id="248976" name="Line 144"/>
          <p:cNvSpPr>
            <a:spLocks noChangeShapeType="1"/>
          </p:cNvSpPr>
          <p:nvPr/>
        </p:nvSpPr>
        <p:spPr bwMode="auto">
          <a:xfrm flipV="1">
            <a:off x="7391400" y="1392199"/>
            <a:ext cx="0" cy="41148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48977" name="Object 145"/>
          <p:cNvGraphicFramePr>
            <a:graphicFrameLocks noChangeAspect="1"/>
          </p:cNvGraphicFramePr>
          <p:nvPr/>
        </p:nvGraphicFramePr>
        <p:xfrm>
          <a:off x="1365250" y="4913274"/>
          <a:ext cx="2901950" cy="452438"/>
        </p:xfrm>
        <a:graphic>
          <a:graphicData uri="http://schemas.openxmlformats.org/presentationml/2006/ole">
            <p:oleObj spid="_x0000_s402440" name="数式" r:id="rId10" imgW="1549080" imgH="241200" progId="Equation.3">
              <p:embed/>
            </p:oleObj>
          </a:graphicData>
        </a:graphic>
      </p:graphicFrame>
      <p:graphicFrame>
        <p:nvGraphicFramePr>
          <p:cNvPr id="248978" name="Object 146"/>
          <p:cNvGraphicFramePr>
            <a:graphicFrameLocks noChangeAspect="1"/>
          </p:cNvGraphicFramePr>
          <p:nvPr/>
        </p:nvGraphicFramePr>
        <p:xfrm>
          <a:off x="1371600" y="5165687"/>
          <a:ext cx="2997200" cy="809625"/>
        </p:xfrm>
        <a:graphic>
          <a:graphicData uri="http://schemas.openxmlformats.org/presentationml/2006/ole">
            <p:oleObj spid="_x0000_s402441" name="数式" r:id="rId11" imgW="1600200" imgH="431640" progId="Equation.3">
              <p:embed/>
            </p:oleObj>
          </a:graphicData>
        </a:graphic>
      </p:graphicFrame>
      <p:sp>
        <p:nvSpPr>
          <p:cNvPr id="248979" name="Text Box 147"/>
          <p:cNvSpPr txBox="1">
            <a:spLocks noChangeArrowheads="1"/>
          </p:cNvSpPr>
          <p:nvPr/>
        </p:nvSpPr>
        <p:spPr bwMode="auto">
          <a:xfrm>
            <a:off x="428596" y="5818207"/>
            <a:ext cx="289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000" u="sng" dirty="0">
                <a:solidFill>
                  <a:srgbClr val="000066"/>
                </a:solidFill>
              </a:rPr>
              <a:t>1st order integral feedback</a:t>
            </a:r>
          </a:p>
        </p:txBody>
      </p:sp>
      <p:graphicFrame>
        <p:nvGraphicFramePr>
          <p:cNvPr id="248980" name="Object 148"/>
          <p:cNvGraphicFramePr>
            <a:graphicFrameLocks noChangeAspect="1"/>
          </p:cNvGraphicFramePr>
          <p:nvPr/>
        </p:nvGraphicFramePr>
        <p:xfrm>
          <a:off x="7756525" y="2246313"/>
          <a:ext cx="277813" cy="246062"/>
        </p:xfrm>
        <a:graphic>
          <a:graphicData uri="http://schemas.openxmlformats.org/presentationml/2006/ole">
            <p:oleObj spid="_x0000_s402442" name="数式" r:id="rId12" imgW="215640" imgH="190440" progId="Equation.3">
              <p:embed/>
            </p:oleObj>
          </a:graphicData>
        </a:graphic>
      </p:graphicFrame>
      <p:graphicFrame>
        <p:nvGraphicFramePr>
          <p:cNvPr id="248981" name="Object 149"/>
          <p:cNvGraphicFramePr>
            <a:graphicFrameLocks noChangeAspect="1"/>
          </p:cNvGraphicFramePr>
          <p:nvPr/>
        </p:nvGraphicFramePr>
        <p:xfrm>
          <a:off x="6786578" y="2500306"/>
          <a:ext cx="261937" cy="246062"/>
        </p:xfrm>
        <a:graphic>
          <a:graphicData uri="http://schemas.openxmlformats.org/presentationml/2006/ole">
            <p:oleObj spid="_x0000_s402443" name="数式" r:id="rId13" imgW="203040" imgH="190440" progId="Equation.3">
              <p:embed/>
            </p:oleObj>
          </a:graphicData>
        </a:graphic>
      </p:graphicFrame>
      <p:sp>
        <p:nvSpPr>
          <p:cNvPr id="248982" name="Line 150"/>
          <p:cNvSpPr>
            <a:spLocks noChangeShapeType="1"/>
          </p:cNvSpPr>
          <p:nvPr/>
        </p:nvSpPr>
        <p:spPr bwMode="auto">
          <a:xfrm flipV="1">
            <a:off x="7391400" y="4135399"/>
            <a:ext cx="0" cy="533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86" name="Object 118"/>
          <p:cNvGraphicFramePr>
            <a:graphicFrameLocks noChangeAspect="1"/>
          </p:cNvGraphicFramePr>
          <p:nvPr/>
        </p:nvGraphicFramePr>
        <p:xfrm>
          <a:off x="3678238" y="1524000"/>
          <a:ext cx="5008562" cy="3856038"/>
        </p:xfrm>
        <a:graphic>
          <a:graphicData uri="http://schemas.openxmlformats.org/presentationml/2006/ole">
            <p:oleObj spid="_x0000_s225282" name="Graph" r:id="rId4" imgW="4001760" imgH="3083040" progId="Origin50.Graph">
              <p:embed/>
            </p:oleObj>
          </a:graphicData>
        </a:graphic>
      </p:graphicFrame>
      <p:graphicFrame>
        <p:nvGraphicFramePr>
          <p:cNvPr id="109687" name="Object 119"/>
          <p:cNvGraphicFramePr>
            <a:graphicFrameLocks noChangeAspect="1"/>
          </p:cNvGraphicFramePr>
          <p:nvPr/>
        </p:nvGraphicFramePr>
        <p:xfrm>
          <a:off x="7696200" y="2895600"/>
          <a:ext cx="1447800" cy="685800"/>
        </p:xfrm>
        <a:graphic>
          <a:graphicData uri="http://schemas.openxmlformats.org/presentationml/2006/ole">
            <p:oleObj spid="_x0000_s225283" name="数式" r:id="rId5" imgW="1079280" imgH="393480" progId="Equation.3">
              <p:embed/>
            </p:oleObj>
          </a:graphicData>
        </a:graphic>
      </p:graphicFrame>
      <p:sp>
        <p:nvSpPr>
          <p:cNvPr id="109688" name="Line 120"/>
          <p:cNvSpPr>
            <a:spLocks noChangeShapeType="1"/>
          </p:cNvSpPr>
          <p:nvPr/>
        </p:nvSpPr>
        <p:spPr bwMode="auto">
          <a:xfrm flipV="1">
            <a:off x="2606675" y="2795588"/>
            <a:ext cx="0" cy="2362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9689" name="Line 121"/>
          <p:cNvSpPr>
            <a:spLocks noChangeShapeType="1"/>
          </p:cNvSpPr>
          <p:nvPr/>
        </p:nvSpPr>
        <p:spPr bwMode="auto">
          <a:xfrm>
            <a:off x="931863" y="4760913"/>
            <a:ext cx="773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1704975" y="4305300"/>
            <a:ext cx="1096963" cy="914400"/>
            <a:chOff x="1722" y="3617"/>
            <a:chExt cx="691" cy="444"/>
          </a:xfrm>
        </p:grpSpPr>
        <p:grpSp>
          <p:nvGrpSpPr>
            <p:cNvPr id="3" name="Group 123"/>
            <p:cNvGrpSpPr>
              <a:grpSpLocks/>
            </p:cNvGrpSpPr>
            <p:nvPr/>
          </p:nvGrpSpPr>
          <p:grpSpPr bwMode="auto">
            <a:xfrm>
              <a:off x="1722" y="3666"/>
              <a:ext cx="691" cy="173"/>
              <a:chOff x="1973" y="3339"/>
              <a:chExt cx="771" cy="318"/>
            </a:xfrm>
          </p:grpSpPr>
          <p:sp>
            <p:nvSpPr>
              <p:cNvPr id="109692" name="Line 124"/>
              <p:cNvSpPr>
                <a:spLocks noChangeShapeType="1"/>
              </p:cNvSpPr>
              <p:nvPr/>
            </p:nvSpPr>
            <p:spPr bwMode="auto">
              <a:xfrm flipV="1">
                <a:off x="1973" y="3339"/>
                <a:ext cx="227" cy="3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93" name="Line 125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" name="Group 126"/>
            <p:cNvGrpSpPr>
              <a:grpSpLocks/>
            </p:cNvGrpSpPr>
            <p:nvPr/>
          </p:nvGrpSpPr>
          <p:grpSpPr bwMode="auto">
            <a:xfrm>
              <a:off x="1722" y="3715"/>
              <a:ext cx="691" cy="124"/>
              <a:chOff x="1973" y="3339"/>
              <a:chExt cx="771" cy="318"/>
            </a:xfrm>
          </p:grpSpPr>
          <p:sp>
            <p:nvSpPr>
              <p:cNvPr id="109695" name="Line 127"/>
              <p:cNvSpPr>
                <a:spLocks noChangeShapeType="1"/>
              </p:cNvSpPr>
              <p:nvPr/>
            </p:nvSpPr>
            <p:spPr bwMode="auto">
              <a:xfrm flipV="1">
                <a:off x="1973" y="3339"/>
                <a:ext cx="227" cy="3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96" name="Line 128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" name="Group 129"/>
            <p:cNvGrpSpPr>
              <a:grpSpLocks/>
            </p:cNvGrpSpPr>
            <p:nvPr/>
          </p:nvGrpSpPr>
          <p:grpSpPr bwMode="auto">
            <a:xfrm>
              <a:off x="1722" y="3765"/>
              <a:ext cx="691" cy="73"/>
              <a:chOff x="1973" y="3339"/>
              <a:chExt cx="771" cy="318"/>
            </a:xfrm>
          </p:grpSpPr>
          <p:sp>
            <p:nvSpPr>
              <p:cNvPr id="109698" name="Line 130"/>
              <p:cNvSpPr>
                <a:spLocks noChangeShapeType="1"/>
              </p:cNvSpPr>
              <p:nvPr/>
            </p:nvSpPr>
            <p:spPr bwMode="auto">
              <a:xfrm flipV="1">
                <a:off x="1973" y="3339"/>
                <a:ext cx="227" cy="3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99" name="Line 131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6" name="Group 132"/>
            <p:cNvGrpSpPr>
              <a:grpSpLocks/>
            </p:cNvGrpSpPr>
            <p:nvPr/>
          </p:nvGrpSpPr>
          <p:grpSpPr bwMode="auto">
            <a:xfrm>
              <a:off x="1722" y="3814"/>
              <a:ext cx="691" cy="24"/>
              <a:chOff x="1973" y="3339"/>
              <a:chExt cx="771" cy="318"/>
            </a:xfrm>
          </p:grpSpPr>
          <p:sp>
            <p:nvSpPr>
              <p:cNvPr id="109701" name="Line 133"/>
              <p:cNvSpPr>
                <a:spLocks noChangeShapeType="1"/>
              </p:cNvSpPr>
              <p:nvPr/>
            </p:nvSpPr>
            <p:spPr bwMode="auto">
              <a:xfrm flipV="1">
                <a:off x="1973" y="3339"/>
                <a:ext cx="227" cy="3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02" name="Line 134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" name="Group 135"/>
            <p:cNvGrpSpPr>
              <a:grpSpLocks/>
            </p:cNvGrpSpPr>
            <p:nvPr/>
          </p:nvGrpSpPr>
          <p:grpSpPr bwMode="auto">
            <a:xfrm>
              <a:off x="1722" y="3617"/>
              <a:ext cx="691" cy="222"/>
              <a:chOff x="1973" y="3339"/>
              <a:chExt cx="771" cy="318"/>
            </a:xfrm>
          </p:grpSpPr>
          <p:sp>
            <p:nvSpPr>
              <p:cNvPr id="109704" name="Line 136"/>
              <p:cNvSpPr>
                <a:spLocks noChangeShapeType="1"/>
              </p:cNvSpPr>
              <p:nvPr/>
            </p:nvSpPr>
            <p:spPr bwMode="auto">
              <a:xfrm flipV="1">
                <a:off x="1973" y="3339"/>
                <a:ext cx="227" cy="3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05" name="Line 137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8" name="Group 138"/>
            <p:cNvGrpSpPr>
              <a:grpSpLocks/>
            </p:cNvGrpSpPr>
            <p:nvPr/>
          </p:nvGrpSpPr>
          <p:grpSpPr bwMode="auto">
            <a:xfrm flipV="1">
              <a:off x="1722" y="3839"/>
              <a:ext cx="691" cy="173"/>
              <a:chOff x="1973" y="3339"/>
              <a:chExt cx="771" cy="318"/>
            </a:xfrm>
          </p:grpSpPr>
          <p:sp>
            <p:nvSpPr>
              <p:cNvPr id="109707" name="Line 139"/>
              <p:cNvSpPr>
                <a:spLocks noChangeShapeType="1"/>
              </p:cNvSpPr>
              <p:nvPr/>
            </p:nvSpPr>
            <p:spPr bwMode="auto">
              <a:xfrm flipV="1">
                <a:off x="1973" y="3339"/>
                <a:ext cx="227" cy="3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08" name="Line 140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9" name="Group 141"/>
            <p:cNvGrpSpPr>
              <a:grpSpLocks/>
            </p:cNvGrpSpPr>
            <p:nvPr/>
          </p:nvGrpSpPr>
          <p:grpSpPr bwMode="auto">
            <a:xfrm flipV="1">
              <a:off x="1722" y="3839"/>
              <a:ext cx="691" cy="124"/>
              <a:chOff x="1973" y="3339"/>
              <a:chExt cx="771" cy="318"/>
            </a:xfrm>
          </p:grpSpPr>
          <p:sp>
            <p:nvSpPr>
              <p:cNvPr id="109710" name="Line 142"/>
              <p:cNvSpPr>
                <a:spLocks noChangeShapeType="1"/>
              </p:cNvSpPr>
              <p:nvPr/>
            </p:nvSpPr>
            <p:spPr bwMode="auto">
              <a:xfrm flipV="1">
                <a:off x="1973" y="3339"/>
                <a:ext cx="227" cy="3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11" name="Line 143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" name="Group 144"/>
            <p:cNvGrpSpPr>
              <a:grpSpLocks/>
            </p:cNvGrpSpPr>
            <p:nvPr/>
          </p:nvGrpSpPr>
          <p:grpSpPr bwMode="auto">
            <a:xfrm flipV="1">
              <a:off x="1722" y="3840"/>
              <a:ext cx="691" cy="73"/>
              <a:chOff x="1973" y="3339"/>
              <a:chExt cx="771" cy="318"/>
            </a:xfrm>
          </p:grpSpPr>
          <p:sp>
            <p:nvSpPr>
              <p:cNvPr id="109713" name="Line 145"/>
              <p:cNvSpPr>
                <a:spLocks noChangeShapeType="1"/>
              </p:cNvSpPr>
              <p:nvPr/>
            </p:nvSpPr>
            <p:spPr bwMode="auto">
              <a:xfrm flipV="1">
                <a:off x="1973" y="3339"/>
                <a:ext cx="227" cy="3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14" name="Line 146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1" name="Group 147"/>
            <p:cNvGrpSpPr>
              <a:grpSpLocks/>
            </p:cNvGrpSpPr>
            <p:nvPr/>
          </p:nvGrpSpPr>
          <p:grpSpPr bwMode="auto">
            <a:xfrm flipV="1">
              <a:off x="1722" y="3840"/>
              <a:ext cx="691" cy="24"/>
              <a:chOff x="1973" y="3339"/>
              <a:chExt cx="771" cy="318"/>
            </a:xfrm>
          </p:grpSpPr>
          <p:sp>
            <p:nvSpPr>
              <p:cNvPr id="109716" name="Line 148"/>
              <p:cNvSpPr>
                <a:spLocks noChangeShapeType="1"/>
              </p:cNvSpPr>
              <p:nvPr/>
            </p:nvSpPr>
            <p:spPr bwMode="auto">
              <a:xfrm flipV="1">
                <a:off x="1973" y="3339"/>
                <a:ext cx="227" cy="3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17" name="Line 149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" name="Group 150"/>
            <p:cNvGrpSpPr>
              <a:grpSpLocks/>
            </p:cNvGrpSpPr>
            <p:nvPr/>
          </p:nvGrpSpPr>
          <p:grpSpPr bwMode="auto">
            <a:xfrm flipV="1">
              <a:off x="1722" y="3839"/>
              <a:ext cx="691" cy="222"/>
              <a:chOff x="1973" y="3339"/>
              <a:chExt cx="771" cy="318"/>
            </a:xfrm>
          </p:grpSpPr>
          <p:sp>
            <p:nvSpPr>
              <p:cNvPr id="109719" name="Line 151"/>
              <p:cNvSpPr>
                <a:spLocks noChangeShapeType="1"/>
              </p:cNvSpPr>
              <p:nvPr/>
            </p:nvSpPr>
            <p:spPr bwMode="auto">
              <a:xfrm flipV="1">
                <a:off x="1973" y="3339"/>
                <a:ext cx="227" cy="3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20" name="Line 152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09721" name="Text Box 153"/>
          <p:cNvSpPr txBox="1">
            <a:spLocks noChangeArrowheads="1"/>
          </p:cNvSpPr>
          <p:nvPr/>
        </p:nvSpPr>
        <p:spPr bwMode="auto">
          <a:xfrm>
            <a:off x="211138" y="4833938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aseline="30000"/>
              <a:t>1</a:t>
            </a:r>
            <a:r>
              <a:rPr lang="en-US" altLang="ja-JP" i="1"/>
              <a:t>S</a:t>
            </a:r>
            <a:r>
              <a:rPr lang="en-US" altLang="ja-JP" baseline="-25000"/>
              <a:t>0</a:t>
            </a:r>
            <a:r>
              <a:rPr lang="en-US" altLang="ja-JP"/>
              <a:t>(</a:t>
            </a:r>
            <a:r>
              <a:rPr lang="en-US" altLang="ja-JP" i="1"/>
              <a:t>F</a:t>
            </a:r>
            <a:r>
              <a:rPr lang="en-US" altLang="ja-JP"/>
              <a:t>=9/2)</a:t>
            </a:r>
          </a:p>
        </p:txBody>
      </p:sp>
      <p:sp>
        <p:nvSpPr>
          <p:cNvPr id="109722" name="Oval 154"/>
          <p:cNvSpPr>
            <a:spLocks noChangeArrowheads="1"/>
          </p:cNvSpPr>
          <p:nvPr/>
        </p:nvSpPr>
        <p:spPr bwMode="auto">
          <a:xfrm>
            <a:off x="2541588" y="5151438"/>
            <a:ext cx="142875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723" name="Text Box 155"/>
          <p:cNvSpPr txBox="1">
            <a:spLocks noChangeArrowheads="1"/>
          </p:cNvSpPr>
          <p:nvPr/>
        </p:nvSpPr>
        <p:spPr bwMode="auto">
          <a:xfrm>
            <a:off x="2730500" y="4041775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/>
              <a:t>m</a:t>
            </a:r>
            <a:r>
              <a:rPr lang="en-US" altLang="ja-JP" i="1" baseline="-25000"/>
              <a:t>F </a:t>
            </a:r>
            <a:r>
              <a:rPr lang="en-US" altLang="ja-JP"/>
              <a:t>= -9/2</a:t>
            </a:r>
          </a:p>
        </p:txBody>
      </p:sp>
      <p:sp>
        <p:nvSpPr>
          <p:cNvPr id="109724" name="Oval 156"/>
          <p:cNvSpPr>
            <a:spLocks noChangeArrowheads="1"/>
          </p:cNvSpPr>
          <p:nvPr/>
        </p:nvSpPr>
        <p:spPr bwMode="auto">
          <a:xfrm>
            <a:off x="2151063" y="4229100"/>
            <a:ext cx="146050" cy="144463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725" name="Text Box 157"/>
          <p:cNvSpPr txBox="1">
            <a:spLocks noChangeArrowheads="1"/>
          </p:cNvSpPr>
          <p:nvPr/>
        </p:nvSpPr>
        <p:spPr bwMode="auto">
          <a:xfrm>
            <a:off x="2730500" y="4951413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/>
              <a:t>m</a:t>
            </a:r>
            <a:r>
              <a:rPr lang="en-US" altLang="ja-JP" i="1" baseline="-25000"/>
              <a:t>F </a:t>
            </a:r>
            <a:r>
              <a:rPr lang="en-US" altLang="ja-JP"/>
              <a:t>= +9/2</a:t>
            </a:r>
          </a:p>
        </p:txBody>
      </p:sp>
      <p:sp>
        <p:nvSpPr>
          <p:cNvPr id="109726" name="Text Box 158"/>
          <p:cNvSpPr txBox="1">
            <a:spLocks noChangeArrowheads="1"/>
          </p:cNvSpPr>
          <p:nvPr/>
        </p:nvSpPr>
        <p:spPr bwMode="auto">
          <a:xfrm>
            <a:off x="246063" y="1879600"/>
            <a:ext cx="152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aseline="30000"/>
              <a:t>3</a:t>
            </a:r>
            <a:r>
              <a:rPr lang="en-US" altLang="ja-JP" i="1"/>
              <a:t>P</a:t>
            </a:r>
            <a:r>
              <a:rPr lang="en-US" altLang="ja-JP" baseline="-25000"/>
              <a:t>0</a:t>
            </a:r>
            <a:r>
              <a:rPr lang="en-US" altLang="ja-JP"/>
              <a:t>(</a:t>
            </a:r>
            <a:r>
              <a:rPr lang="en-US" altLang="ja-JP" i="1"/>
              <a:t>F</a:t>
            </a:r>
            <a:r>
              <a:rPr lang="en-US" altLang="ja-JP"/>
              <a:t>=9/2)</a:t>
            </a:r>
          </a:p>
        </p:txBody>
      </p:sp>
      <p:sp>
        <p:nvSpPr>
          <p:cNvPr id="109727" name="Oval 159"/>
          <p:cNvSpPr>
            <a:spLocks noChangeArrowheads="1"/>
          </p:cNvSpPr>
          <p:nvPr/>
        </p:nvSpPr>
        <p:spPr bwMode="auto">
          <a:xfrm>
            <a:off x="2540000" y="2665413"/>
            <a:ext cx="144463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728" name="Line 160"/>
          <p:cNvSpPr>
            <a:spLocks noChangeShapeType="1"/>
          </p:cNvSpPr>
          <p:nvPr/>
        </p:nvSpPr>
        <p:spPr bwMode="auto">
          <a:xfrm>
            <a:off x="893763" y="2384425"/>
            <a:ext cx="774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13" name="Group 161"/>
          <p:cNvGrpSpPr>
            <a:grpSpLocks/>
          </p:cNvGrpSpPr>
          <p:nvPr/>
        </p:nvGrpSpPr>
        <p:grpSpPr bwMode="auto">
          <a:xfrm>
            <a:off x="1668463" y="2109788"/>
            <a:ext cx="1096962" cy="274637"/>
            <a:chOff x="1973" y="3339"/>
            <a:chExt cx="771" cy="318"/>
          </a:xfrm>
        </p:grpSpPr>
        <p:sp>
          <p:nvSpPr>
            <p:cNvPr id="109730" name="Line 162"/>
            <p:cNvSpPr>
              <a:spLocks noChangeShapeType="1"/>
            </p:cNvSpPr>
            <p:nvPr/>
          </p:nvSpPr>
          <p:spPr bwMode="auto">
            <a:xfrm flipV="1">
              <a:off x="1973" y="3339"/>
              <a:ext cx="227" cy="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31" name="Line 163"/>
            <p:cNvSpPr>
              <a:spLocks noChangeShapeType="1"/>
            </p:cNvSpPr>
            <p:nvPr/>
          </p:nvSpPr>
          <p:spPr bwMode="auto">
            <a:xfrm>
              <a:off x="2200" y="3339"/>
              <a:ext cx="54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164"/>
          <p:cNvGrpSpPr>
            <a:grpSpLocks/>
          </p:cNvGrpSpPr>
          <p:nvPr/>
        </p:nvGrpSpPr>
        <p:grpSpPr bwMode="auto">
          <a:xfrm>
            <a:off x="1668463" y="2187575"/>
            <a:ext cx="1096962" cy="196850"/>
            <a:chOff x="1973" y="3339"/>
            <a:chExt cx="771" cy="318"/>
          </a:xfrm>
        </p:grpSpPr>
        <p:sp>
          <p:nvSpPr>
            <p:cNvPr id="109733" name="Line 165"/>
            <p:cNvSpPr>
              <a:spLocks noChangeShapeType="1"/>
            </p:cNvSpPr>
            <p:nvPr/>
          </p:nvSpPr>
          <p:spPr bwMode="auto">
            <a:xfrm flipV="1">
              <a:off x="1973" y="3339"/>
              <a:ext cx="227" cy="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34" name="Line 166"/>
            <p:cNvSpPr>
              <a:spLocks noChangeShapeType="1"/>
            </p:cNvSpPr>
            <p:nvPr/>
          </p:nvSpPr>
          <p:spPr bwMode="auto">
            <a:xfrm>
              <a:off x="2200" y="3339"/>
              <a:ext cx="54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5" name="Group 167"/>
          <p:cNvGrpSpPr>
            <a:grpSpLocks/>
          </p:cNvGrpSpPr>
          <p:nvPr/>
        </p:nvGrpSpPr>
        <p:grpSpPr bwMode="auto">
          <a:xfrm>
            <a:off x="1668463" y="2266950"/>
            <a:ext cx="1096962" cy="115888"/>
            <a:chOff x="1973" y="3339"/>
            <a:chExt cx="771" cy="318"/>
          </a:xfrm>
        </p:grpSpPr>
        <p:sp>
          <p:nvSpPr>
            <p:cNvPr id="109736" name="Line 168"/>
            <p:cNvSpPr>
              <a:spLocks noChangeShapeType="1"/>
            </p:cNvSpPr>
            <p:nvPr/>
          </p:nvSpPr>
          <p:spPr bwMode="auto">
            <a:xfrm flipV="1">
              <a:off x="1973" y="3339"/>
              <a:ext cx="227" cy="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37" name="Line 169"/>
            <p:cNvSpPr>
              <a:spLocks noChangeShapeType="1"/>
            </p:cNvSpPr>
            <p:nvPr/>
          </p:nvSpPr>
          <p:spPr bwMode="auto">
            <a:xfrm>
              <a:off x="2200" y="3339"/>
              <a:ext cx="54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" name="Group 170"/>
          <p:cNvGrpSpPr>
            <a:grpSpLocks/>
          </p:cNvGrpSpPr>
          <p:nvPr/>
        </p:nvGrpSpPr>
        <p:grpSpPr bwMode="auto">
          <a:xfrm>
            <a:off x="1668463" y="2344738"/>
            <a:ext cx="1096962" cy="38100"/>
            <a:chOff x="1973" y="3339"/>
            <a:chExt cx="771" cy="318"/>
          </a:xfrm>
        </p:grpSpPr>
        <p:sp>
          <p:nvSpPr>
            <p:cNvPr id="109739" name="Line 171"/>
            <p:cNvSpPr>
              <a:spLocks noChangeShapeType="1"/>
            </p:cNvSpPr>
            <p:nvPr/>
          </p:nvSpPr>
          <p:spPr bwMode="auto">
            <a:xfrm flipV="1">
              <a:off x="1973" y="3339"/>
              <a:ext cx="227" cy="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40" name="Line 172"/>
            <p:cNvSpPr>
              <a:spLocks noChangeShapeType="1"/>
            </p:cNvSpPr>
            <p:nvPr/>
          </p:nvSpPr>
          <p:spPr bwMode="auto">
            <a:xfrm>
              <a:off x="2200" y="3339"/>
              <a:ext cx="54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7" name="Group 173"/>
          <p:cNvGrpSpPr>
            <a:grpSpLocks/>
          </p:cNvGrpSpPr>
          <p:nvPr/>
        </p:nvGrpSpPr>
        <p:grpSpPr bwMode="auto">
          <a:xfrm>
            <a:off x="1668463" y="2032000"/>
            <a:ext cx="1096962" cy="352425"/>
            <a:chOff x="1973" y="3339"/>
            <a:chExt cx="771" cy="318"/>
          </a:xfrm>
        </p:grpSpPr>
        <p:sp>
          <p:nvSpPr>
            <p:cNvPr id="109742" name="Line 174"/>
            <p:cNvSpPr>
              <a:spLocks noChangeShapeType="1"/>
            </p:cNvSpPr>
            <p:nvPr/>
          </p:nvSpPr>
          <p:spPr bwMode="auto">
            <a:xfrm flipV="1">
              <a:off x="1973" y="3339"/>
              <a:ext cx="227" cy="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43" name="Line 175"/>
            <p:cNvSpPr>
              <a:spLocks noChangeShapeType="1"/>
            </p:cNvSpPr>
            <p:nvPr/>
          </p:nvSpPr>
          <p:spPr bwMode="auto">
            <a:xfrm>
              <a:off x="2200" y="3339"/>
              <a:ext cx="54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" name="Group 176"/>
          <p:cNvGrpSpPr>
            <a:grpSpLocks/>
          </p:cNvGrpSpPr>
          <p:nvPr/>
        </p:nvGrpSpPr>
        <p:grpSpPr bwMode="auto">
          <a:xfrm flipV="1">
            <a:off x="1668463" y="2384425"/>
            <a:ext cx="1096962" cy="274638"/>
            <a:chOff x="1973" y="3339"/>
            <a:chExt cx="771" cy="318"/>
          </a:xfrm>
        </p:grpSpPr>
        <p:sp>
          <p:nvSpPr>
            <p:cNvPr id="109745" name="Line 177"/>
            <p:cNvSpPr>
              <a:spLocks noChangeShapeType="1"/>
            </p:cNvSpPr>
            <p:nvPr/>
          </p:nvSpPr>
          <p:spPr bwMode="auto">
            <a:xfrm flipV="1">
              <a:off x="1973" y="3339"/>
              <a:ext cx="227" cy="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46" name="Line 178"/>
            <p:cNvSpPr>
              <a:spLocks noChangeShapeType="1"/>
            </p:cNvSpPr>
            <p:nvPr/>
          </p:nvSpPr>
          <p:spPr bwMode="auto">
            <a:xfrm>
              <a:off x="2200" y="3339"/>
              <a:ext cx="54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9" name="Group 179"/>
          <p:cNvGrpSpPr>
            <a:grpSpLocks/>
          </p:cNvGrpSpPr>
          <p:nvPr/>
        </p:nvGrpSpPr>
        <p:grpSpPr bwMode="auto">
          <a:xfrm flipV="1">
            <a:off x="1668463" y="2384425"/>
            <a:ext cx="1096962" cy="196850"/>
            <a:chOff x="1973" y="3339"/>
            <a:chExt cx="771" cy="318"/>
          </a:xfrm>
        </p:grpSpPr>
        <p:sp>
          <p:nvSpPr>
            <p:cNvPr id="109748" name="Line 180"/>
            <p:cNvSpPr>
              <a:spLocks noChangeShapeType="1"/>
            </p:cNvSpPr>
            <p:nvPr/>
          </p:nvSpPr>
          <p:spPr bwMode="auto">
            <a:xfrm flipV="1">
              <a:off x="1973" y="3339"/>
              <a:ext cx="227" cy="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49" name="Line 181"/>
            <p:cNvSpPr>
              <a:spLocks noChangeShapeType="1"/>
            </p:cNvSpPr>
            <p:nvPr/>
          </p:nvSpPr>
          <p:spPr bwMode="auto">
            <a:xfrm>
              <a:off x="2200" y="3339"/>
              <a:ext cx="54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0" name="Group 182"/>
          <p:cNvGrpSpPr>
            <a:grpSpLocks/>
          </p:cNvGrpSpPr>
          <p:nvPr/>
        </p:nvGrpSpPr>
        <p:grpSpPr bwMode="auto">
          <a:xfrm flipV="1">
            <a:off x="1668463" y="2386013"/>
            <a:ext cx="1096962" cy="115887"/>
            <a:chOff x="1973" y="3339"/>
            <a:chExt cx="771" cy="318"/>
          </a:xfrm>
        </p:grpSpPr>
        <p:sp>
          <p:nvSpPr>
            <p:cNvPr id="109751" name="Line 183"/>
            <p:cNvSpPr>
              <a:spLocks noChangeShapeType="1"/>
            </p:cNvSpPr>
            <p:nvPr/>
          </p:nvSpPr>
          <p:spPr bwMode="auto">
            <a:xfrm flipV="1">
              <a:off x="1973" y="3339"/>
              <a:ext cx="227" cy="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52" name="Line 184"/>
            <p:cNvSpPr>
              <a:spLocks noChangeShapeType="1"/>
            </p:cNvSpPr>
            <p:nvPr/>
          </p:nvSpPr>
          <p:spPr bwMode="auto">
            <a:xfrm>
              <a:off x="2200" y="3339"/>
              <a:ext cx="54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1" name="Group 185"/>
          <p:cNvGrpSpPr>
            <a:grpSpLocks/>
          </p:cNvGrpSpPr>
          <p:nvPr/>
        </p:nvGrpSpPr>
        <p:grpSpPr bwMode="auto">
          <a:xfrm flipV="1">
            <a:off x="1668463" y="2386013"/>
            <a:ext cx="1096962" cy="38100"/>
            <a:chOff x="1973" y="3339"/>
            <a:chExt cx="771" cy="318"/>
          </a:xfrm>
        </p:grpSpPr>
        <p:sp>
          <p:nvSpPr>
            <p:cNvPr id="109754" name="Line 186"/>
            <p:cNvSpPr>
              <a:spLocks noChangeShapeType="1"/>
            </p:cNvSpPr>
            <p:nvPr/>
          </p:nvSpPr>
          <p:spPr bwMode="auto">
            <a:xfrm flipV="1">
              <a:off x="1973" y="3339"/>
              <a:ext cx="227" cy="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55" name="Line 187"/>
            <p:cNvSpPr>
              <a:spLocks noChangeShapeType="1"/>
            </p:cNvSpPr>
            <p:nvPr/>
          </p:nvSpPr>
          <p:spPr bwMode="auto">
            <a:xfrm>
              <a:off x="2200" y="3339"/>
              <a:ext cx="54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2" name="Group 188"/>
          <p:cNvGrpSpPr>
            <a:grpSpLocks/>
          </p:cNvGrpSpPr>
          <p:nvPr/>
        </p:nvGrpSpPr>
        <p:grpSpPr bwMode="auto">
          <a:xfrm flipV="1">
            <a:off x="1668463" y="2384425"/>
            <a:ext cx="1096962" cy="352425"/>
            <a:chOff x="1973" y="3339"/>
            <a:chExt cx="771" cy="318"/>
          </a:xfrm>
        </p:grpSpPr>
        <p:sp>
          <p:nvSpPr>
            <p:cNvPr id="109757" name="Line 189"/>
            <p:cNvSpPr>
              <a:spLocks noChangeShapeType="1"/>
            </p:cNvSpPr>
            <p:nvPr/>
          </p:nvSpPr>
          <p:spPr bwMode="auto">
            <a:xfrm flipV="1">
              <a:off x="1973" y="3339"/>
              <a:ext cx="227" cy="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58" name="Line 190"/>
            <p:cNvSpPr>
              <a:spLocks noChangeShapeType="1"/>
            </p:cNvSpPr>
            <p:nvPr/>
          </p:nvSpPr>
          <p:spPr bwMode="auto">
            <a:xfrm>
              <a:off x="2200" y="3339"/>
              <a:ext cx="54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9759" name="Text Box 191"/>
          <p:cNvSpPr txBox="1">
            <a:spLocks noChangeArrowheads="1"/>
          </p:cNvSpPr>
          <p:nvPr/>
        </p:nvSpPr>
        <p:spPr bwMode="auto">
          <a:xfrm>
            <a:off x="2767013" y="1735138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/>
              <a:t>m</a:t>
            </a:r>
            <a:r>
              <a:rPr lang="en-US" altLang="ja-JP" i="1" baseline="-25000"/>
              <a:t>F </a:t>
            </a:r>
            <a:r>
              <a:rPr lang="en-US" altLang="ja-JP"/>
              <a:t>= -9/2</a:t>
            </a:r>
          </a:p>
        </p:txBody>
      </p:sp>
      <p:sp>
        <p:nvSpPr>
          <p:cNvPr id="109760" name="Text Box 192"/>
          <p:cNvSpPr txBox="1">
            <a:spLocks noChangeArrowheads="1"/>
          </p:cNvSpPr>
          <p:nvPr/>
        </p:nvSpPr>
        <p:spPr bwMode="auto">
          <a:xfrm>
            <a:off x="2820988" y="257492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/>
              <a:t>m</a:t>
            </a:r>
            <a:r>
              <a:rPr lang="en-US" altLang="ja-JP" i="1" baseline="-25000"/>
              <a:t>F </a:t>
            </a:r>
            <a:r>
              <a:rPr lang="en-US" altLang="ja-JP"/>
              <a:t>= +9/2</a:t>
            </a:r>
          </a:p>
        </p:txBody>
      </p:sp>
      <p:sp>
        <p:nvSpPr>
          <p:cNvPr id="109761" name="Text Box 193"/>
          <p:cNvSpPr txBox="1">
            <a:spLocks noChangeArrowheads="1"/>
          </p:cNvSpPr>
          <p:nvPr/>
        </p:nvSpPr>
        <p:spPr bwMode="auto">
          <a:xfrm>
            <a:off x="2651125" y="3546475"/>
            <a:ext cx="64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i="1"/>
              <a:t>f</a:t>
            </a:r>
            <a:r>
              <a:rPr lang="en-US" altLang="ja-JP" baseline="-25000"/>
              <a:t>+9/2</a:t>
            </a:r>
          </a:p>
        </p:txBody>
      </p:sp>
      <p:sp>
        <p:nvSpPr>
          <p:cNvPr id="109762" name="Text Box 194"/>
          <p:cNvSpPr txBox="1">
            <a:spLocks noChangeArrowheads="1"/>
          </p:cNvSpPr>
          <p:nvPr/>
        </p:nvSpPr>
        <p:spPr bwMode="auto">
          <a:xfrm>
            <a:off x="1630363" y="3089275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i="1"/>
              <a:t>f</a:t>
            </a:r>
            <a:r>
              <a:rPr lang="en-US" altLang="ja-JP" baseline="-25000"/>
              <a:t>-9/2</a:t>
            </a:r>
          </a:p>
        </p:txBody>
      </p:sp>
      <p:sp>
        <p:nvSpPr>
          <p:cNvPr id="109763" name="Line 195"/>
          <p:cNvSpPr>
            <a:spLocks noChangeShapeType="1"/>
          </p:cNvSpPr>
          <p:nvPr/>
        </p:nvSpPr>
        <p:spPr bwMode="auto">
          <a:xfrm flipV="1">
            <a:off x="1236663" y="2403475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9764" name="Text Box 196"/>
          <p:cNvSpPr txBox="1">
            <a:spLocks noChangeArrowheads="1"/>
          </p:cNvSpPr>
          <p:nvPr/>
        </p:nvSpPr>
        <p:spPr bwMode="auto">
          <a:xfrm>
            <a:off x="839788" y="324167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i="1"/>
              <a:t>f</a:t>
            </a:r>
            <a:r>
              <a:rPr lang="en-US" altLang="ja-JP" baseline="-25000"/>
              <a:t>0</a:t>
            </a:r>
          </a:p>
        </p:txBody>
      </p:sp>
      <p:sp>
        <p:nvSpPr>
          <p:cNvPr id="109765" name="Text Box 197"/>
          <p:cNvSpPr txBox="1">
            <a:spLocks noChangeArrowheads="1"/>
          </p:cNvSpPr>
          <p:nvPr/>
        </p:nvSpPr>
        <p:spPr bwMode="auto">
          <a:xfrm>
            <a:off x="5943600" y="37020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800">
                <a:latin typeface="Arial" charset="0"/>
              </a:rPr>
              <a:t>0.16Hz/s corresponds to the ULE drift rate</a:t>
            </a:r>
          </a:p>
        </p:txBody>
      </p:sp>
      <p:sp>
        <p:nvSpPr>
          <p:cNvPr id="109766" name="Text Box 198"/>
          <p:cNvSpPr txBox="1">
            <a:spLocks noChangeArrowheads="1"/>
          </p:cNvSpPr>
          <p:nvPr/>
        </p:nvSpPr>
        <p:spPr bwMode="auto">
          <a:xfrm>
            <a:off x="4267200" y="1828800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(B</a:t>
            </a:r>
            <a:r>
              <a:rPr lang="en-US" altLang="ja-JP" sz="1800" baseline="-25000"/>
              <a:t>z</a:t>
            </a:r>
            <a:r>
              <a:rPr lang="en-US" altLang="ja-JP" sz="1800"/>
              <a:t> = 1.9 Gauss)</a:t>
            </a:r>
          </a:p>
        </p:txBody>
      </p:sp>
      <p:sp>
        <p:nvSpPr>
          <p:cNvPr id="109767" name="Text Box 199"/>
          <p:cNvSpPr txBox="1">
            <a:spLocks noChangeArrowheads="1"/>
          </p:cNvSpPr>
          <p:nvPr/>
        </p:nvSpPr>
        <p:spPr bwMode="auto">
          <a:xfrm rot="16200000">
            <a:off x="-520700" y="3216275"/>
            <a:ext cx="19050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/>
              <a:t>Clock Transition</a:t>
            </a:r>
          </a:p>
          <a:p>
            <a:pPr algn="ctr"/>
            <a:r>
              <a:rPr lang="en-US" altLang="ja-JP" sz="2000">
                <a:latin typeface="Symbol" pitchFamily="18" charset="2"/>
              </a:rPr>
              <a:t>l </a:t>
            </a:r>
            <a:r>
              <a:rPr lang="en-US" altLang="ja-JP" sz="2000"/>
              <a:t>= 698 nm</a:t>
            </a:r>
          </a:p>
        </p:txBody>
      </p:sp>
      <p:sp>
        <p:nvSpPr>
          <p:cNvPr id="109768" name="Text Box 200"/>
          <p:cNvSpPr txBox="1">
            <a:spLocks noChangeArrowheads="1"/>
          </p:cNvSpPr>
          <p:nvPr/>
        </p:nvSpPr>
        <p:spPr bwMode="auto">
          <a:xfrm>
            <a:off x="8534400" y="2057400"/>
            <a:ext cx="64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i="1"/>
              <a:t>f</a:t>
            </a:r>
            <a:r>
              <a:rPr lang="en-US" altLang="ja-JP" baseline="-25000"/>
              <a:t>+9/2</a:t>
            </a:r>
          </a:p>
        </p:txBody>
      </p:sp>
      <p:sp>
        <p:nvSpPr>
          <p:cNvPr id="109769" name="Text Box 201"/>
          <p:cNvSpPr txBox="1">
            <a:spLocks noChangeArrowheads="1"/>
          </p:cNvSpPr>
          <p:nvPr/>
        </p:nvSpPr>
        <p:spPr bwMode="auto">
          <a:xfrm>
            <a:off x="8547100" y="4267200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i="1"/>
              <a:t>f</a:t>
            </a:r>
            <a:r>
              <a:rPr lang="en-US" altLang="ja-JP" baseline="-25000"/>
              <a:t>-9/2</a:t>
            </a:r>
          </a:p>
        </p:txBody>
      </p:sp>
      <p:sp>
        <p:nvSpPr>
          <p:cNvPr id="109770" name="Line 202"/>
          <p:cNvSpPr>
            <a:spLocks noChangeShapeType="1"/>
          </p:cNvSpPr>
          <p:nvPr/>
        </p:nvSpPr>
        <p:spPr bwMode="auto">
          <a:xfrm flipH="1" flipV="1">
            <a:off x="5867400" y="3581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9771" name="Rectangle 203"/>
          <p:cNvSpPr>
            <a:spLocks noChangeArrowheads="1"/>
          </p:cNvSpPr>
          <p:nvPr/>
        </p:nvSpPr>
        <p:spPr bwMode="auto">
          <a:xfrm>
            <a:off x="4114800" y="5791200"/>
            <a:ext cx="4800600" cy="40011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000" dirty="0" smtClean="0"/>
              <a:t>Output : Atomic resonance </a:t>
            </a:r>
            <a:r>
              <a:rPr lang="en-US" altLang="ja-JP" sz="2000" dirty="0" err="1" smtClean="0"/>
              <a:t>frequecy</a:t>
            </a:r>
            <a:r>
              <a:rPr lang="ja-JP" altLang="en-US" sz="2000" dirty="0" smtClean="0"/>
              <a:t> </a:t>
            </a:r>
            <a:r>
              <a:rPr lang="en-US" altLang="ja-JP" sz="2000" i="1" dirty="0" smtClean="0"/>
              <a:t>f</a:t>
            </a:r>
            <a:r>
              <a:rPr lang="en-US" altLang="ja-JP" sz="2000" baseline="-25000" dirty="0" smtClean="0"/>
              <a:t>0</a:t>
            </a:r>
            <a:endParaRPr lang="ja-JP" altLang="en-US" sz="2000" dirty="0"/>
          </a:p>
        </p:txBody>
      </p:sp>
      <p:sp>
        <p:nvSpPr>
          <p:cNvPr id="109772" name="Oval 204"/>
          <p:cNvSpPr>
            <a:spLocks noChangeArrowheads="1"/>
          </p:cNvSpPr>
          <p:nvPr/>
        </p:nvSpPr>
        <p:spPr bwMode="auto">
          <a:xfrm>
            <a:off x="2151063" y="1962150"/>
            <a:ext cx="142875" cy="144463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773" name="Line 205"/>
          <p:cNvSpPr>
            <a:spLocks noChangeShapeType="1"/>
          </p:cNvSpPr>
          <p:nvPr/>
        </p:nvSpPr>
        <p:spPr bwMode="auto">
          <a:xfrm flipV="1">
            <a:off x="2220913" y="2074863"/>
            <a:ext cx="6350" cy="2159000"/>
          </a:xfrm>
          <a:prstGeom prst="line">
            <a:avLst/>
          </a:prstGeom>
          <a:noFill/>
          <a:ln w="38100" cap="rnd">
            <a:solidFill>
              <a:srgbClr val="000066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9774" name="Rectangle 206"/>
          <p:cNvSpPr>
            <a:spLocks noGrp="1" noChangeArrowheads="1"/>
          </p:cNvSpPr>
          <p:nvPr>
            <p:ph type="title" idx="4294967295"/>
          </p:nvPr>
        </p:nvSpPr>
        <p:spPr>
          <a:xfrm>
            <a:off x="270459" y="304800"/>
            <a:ext cx="8458200" cy="914400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solidFill>
                  <a:schemeClr val="tx2"/>
                </a:solidFill>
              </a:rPr>
              <a:t>時計遷移への時計レーザーの周波数安定化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7496"/>
            <a:ext cx="2438400" cy="762000"/>
          </a:xfrm>
        </p:spPr>
        <p:txBody>
          <a:bodyPr/>
          <a:lstStyle/>
          <a:p>
            <a:r>
              <a:rPr lang="en-US" altLang="ja-JP" sz="3600" dirty="0">
                <a:solidFill>
                  <a:srgbClr val="000066"/>
                </a:solidFill>
                <a:latin typeface="+mn-lt"/>
              </a:rPr>
              <a:t>Outline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442" y="1400360"/>
            <a:ext cx="8517838" cy="4886160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時間・周波数標準のイントロダクション </a:t>
            </a:r>
            <a:r>
              <a:rPr lang="en-US" altLang="ja-JP" sz="2800" dirty="0" smtClean="0">
                <a:solidFill>
                  <a:srgbClr val="FF0000"/>
                </a:solidFill>
              </a:rPr>
              <a:t>: “</a:t>
            </a:r>
            <a:r>
              <a:rPr lang="ja-JP" altLang="en-US" sz="2800" dirty="0" smtClean="0">
                <a:solidFill>
                  <a:srgbClr val="FF0000"/>
                </a:solidFill>
              </a:rPr>
              <a:t>原子時計</a:t>
            </a:r>
            <a:r>
              <a:rPr lang="en-US" altLang="ja-JP" sz="2800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FF0000"/>
                </a:solidFill>
              </a:rPr>
              <a:t>現在の秒の定義</a:t>
            </a:r>
            <a:r>
              <a:rPr lang="en-US" altLang="ja-JP" sz="2400" dirty="0" smtClean="0">
                <a:solidFill>
                  <a:srgbClr val="FF0000"/>
                </a:solidFill>
              </a:rPr>
              <a:t>: “</a:t>
            </a:r>
            <a:r>
              <a:rPr lang="ja-JP" altLang="en-US" sz="2400" dirty="0" smtClean="0">
                <a:solidFill>
                  <a:srgbClr val="FF0000"/>
                </a:solidFill>
              </a:rPr>
              <a:t>セシウム原子時計</a:t>
            </a:r>
            <a:r>
              <a:rPr lang="en-US" altLang="ja-JP" sz="2400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FF0000"/>
                </a:solidFill>
              </a:rPr>
              <a:t>次世代の原子時計</a:t>
            </a:r>
            <a:r>
              <a:rPr lang="en-US" altLang="ja-JP" sz="2400" dirty="0" smtClean="0">
                <a:solidFill>
                  <a:srgbClr val="FF0000"/>
                </a:solidFill>
              </a:rPr>
              <a:t>: “</a:t>
            </a:r>
            <a:r>
              <a:rPr lang="ja-JP" altLang="en-US" sz="2400" dirty="0" smtClean="0">
                <a:solidFill>
                  <a:srgbClr val="FF0000"/>
                </a:solidFill>
              </a:rPr>
              <a:t>イオン時計</a:t>
            </a:r>
            <a:r>
              <a:rPr lang="en-US" altLang="ja-JP" sz="2400" dirty="0" smtClean="0">
                <a:solidFill>
                  <a:srgbClr val="FF0000"/>
                </a:solidFill>
              </a:rPr>
              <a:t>”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or “</a:t>
            </a:r>
            <a:r>
              <a:rPr lang="ja-JP" altLang="en-US" sz="2400" dirty="0" smtClean="0">
                <a:solidFill>
                  <a:srgbClr val="FF0000"/>
                </a:solidFill>
              </a:rPr>
              <a:t>光格子時計</a:t>
            </a:r>
            <a:r>
              <a:rPr lang="en-US" altLang="ja-JP" sz="2400" dirty="0" smtClean="0">
                <a:solidFill>
                  <a:srgbClr val="FF0000"/>
                </a:solidFill>
              </a:rPr>
              <a:t>”</a:t>
            </a:r>
            <a:endParaRPr lang="en-US" altLang="ja-JP" sz="2400" i="1" dirty="0">
              <a:solidFill>
                <a:srgbClr val="FF0000"/>
              </a:solidFill>
            </a:endParaRPr>
          </a:p>
          <a:p>
            <a:r>
              <a:rPr lang="en-US" altLang="ja-JP" sz="2800" dirty="0" smtClean="0">
                <a:solidFill>
                  <a:srgbClr val="000066"/>
                </a:solidFill>
              </a:rPr>
              <a:t>“</a:t>
            </a:r>
            <a:r>
              <a:rPr lang="ja-JP" altLang="en-US" sz="2800" dirty="0" smtClean="0">
                <a:solidFill>
                  <a:srgbClr val="000066"/>
                </a:solidFill>
              </a:rPr>
              <a:t>レーザー冷却＆トラップ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  <a:r>
              <a:rPr lang="ja-JP" altLang="en-US" sz="2800" dirty="0" smtClean="0">
                <a:solidFill>
                  <a:srgbClr val="000066"/>
                </a:solidFill>
              </a:rPr>
              <a:t>の原理</a:t>
            </a:r>
            <a:endParaRPr lang="en-US" altLang="ja-JP" sz="2800" dirty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光格子中の極低温原子の超精密分光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周波数安定化光源の開発</a:t>
            </a:r>
            <a:endParaRPr lang="en-US" altLang="ja-JP" sz="2400" dirty="0" smtClean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000066"/>
                </a:solidFill>
              </a:rPr>
              <a:t>“</a:t>
            </a:r>
            <a:r>
              <a:rPr lang="ja-JP" altLang="en-US" sz="2800" dirty="0" smtClean="0">
                <a:solidFill>
                  <a:srgbClr val="000066"/>
                </a:solidFill>
              </a:rPr>
              <a:t>光格子時計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  <a:r>
              <a:rPr lang="ja-JP" altLang="en-US" sz="2800" dirty="0" smtClean="0">
                <a:solidFill>
                  <a:srgbClr val="000066"/>
                </a:solidFill>
              </a:rPr>
              <a:t>のパフォーマンスの評価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絶対周波数測定</a:t>
            </a:r>
            <a:r>
              <a:rPr lang="en-US" altLang="ja-JP" sz="2400" dirty="0" smtClean="0">
                <a:solidFill>
                  <a:srgbClr val="000066"/>
                </a:solidFill>
              </a:rPr>
              <a:t> (OLC vs. Cs clock (SI second))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２台の光格子時計間の直接周波数比較</a:t>
            </a:r>
            <a:r>
              <a:rPr lang="en-US" altLang="ja-JP" sz="2400" dirty="0" smtClean="0">
                <a:solidFill>
                  <a:srgbClr val="000066"/>
                </a:solidFill>
              </a:rPr>
              <a:t> (1D vs. 3D)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今後の展望</a:t>
            </a:r>
            <a:r>
              <a:rPr lang="en-US" altLang="ja-JP" sz="2800" dirty="0" smtClean="0">
                <a:solidFill>
                  <a:srgbClr val="000066"/>
                </a:solidFill>
              </a:rPr>
              <a:t>: </a:t>
            </a:r>
            <a:r>
              <a:rPr lang="ja-JP" altLang="en-US" sz="2800" dirty="0" smtClean="0">
                <a:solidFill>
                  <a:srgbClr val="000066"/>
                </a:solidFill>
              </a:rPr>
              <a:t>水銀光格子時計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, </a:t>
            </a:r>
            <a:r>
              <a:rPr lang="ja-JP" altLang="en-US" sz="2800" dirty="0" smtClean="0">
                <a:solidFill>
                  <a:srgbClr val="000066"/>
                </a:solidFill>
              </a:rPr>
              <a:t>クライオ光格子時計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まとめ</a:t>
            </a:r>
            <a:endParaRPr lang="en-US" altLang="ja-JP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603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86665"/>
            <a:ext cx="9143999" cy="1332099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ja-JP" altLang="en-US" sz="2400" dirty="0" smtClean="0"/>
              <a:t>時間・周波数 ： 最も精密に計測できる物理量</a:t>
            </a:r>
          </a:p>
          <a:p>
            <a:pPr lvl="1">
              <a:lnSpc>
                <a:spcPct val="70000"/>
              </a:lnSpc>
            </a:pPr>
            <a:r>
              <a:rPr lang="ja-JP" altLang="en-US" sz="2200" dirty="0" smtClean="0"/>
              <a:t>“</a:t>
            </a:r>
            <a:r>
              <a:rPr lang="en-US" altLang="ja-JP" sz="2200" dirty="0" smtClean="0"/>
              <a:t>1</a:t>
            </a:r>
            <a:r>
              <a:rPr lang="ja-JP" altLang="en-US" sz="2200" dirty="0" smtClean="0"/>
              <a:t>秒の定義”は</a:t>
            </a:r>
            <a:r>
              <a:rPr lang="en-US" altLang="ja-JP" sz="2200" dirty="0" smtClean="0"/>
              <a:t>SI</a:t>
            </a:r>
            <a:r>
              <a:rPr lang="ja-JP" altLang="en-US" sz="2200" dirty="0" smtClean="0"/>
              <a:t>単位系のかなめ（長さ、電圧も時間・周波数に還元）</a:t>
            </a:r>
            <a:endParaRPr lang="en-US" altLang="ja-JP" sz="2200" dirty="0" smtClean="0"/>
          </a:p>
          <a:p>
            <a:pPr lvl="1" eaLnBrk="1" hangingPunct="1">
              <a:lnSpc>
                <a:spcPct val="70000"/>
              </a:lnSpc>
            </a:pPr>
            <a:r>
              <a:rPr lang="en-US" altLang="ja-JP" sz="2200" dirty="0" smtClean="0"/>
              <a:t>GPS</a:t>
            </a:r>
            <a:r>
              <a:rPr lang="ja-JP" altLang="en-US" sz="2200" dirty="0" smtClean="0"/>
              <a:t>による測位・電波時計・ネットワークの同期</a:t>
            </a:r>
            <a:r>
              <a:rPr lang="en-US" altLang="ja-JP" sz="2200" dirty="0" smtClean="0"/>
              <a:t>, </a:t>
            </a:r>
            <a:r>
              <a:rPr lang="ja-JP" altLang="en-US" sz="2200" dirty="0" smtClean="0"/>
              <a:t>電波天文学・</a:t>
            </a:r>
            <a:r>
              <a:rPr lang="en-US" altLang="ja-JP" sz="2200" dirty="0" smtClean="0"/>
              <a:t>VLBI</a:t>
            </a:r>
            <a:endParaRPr lang="ja-JP" altLang="en-US" sz="2200" dirty="0" smtClean="0"/>
          </a:p>
          <a:p>
            <a:pPr lvl="1" eaLnBrk="1" hangingPunct="1">
              <a:lnSpc>
                <a:spcPct val="70000"/>
              </a:lnSpc>
            </a:pPr>
            <a:r>
              <a:rPr lang="ja-JP" altLang="en-US" sz="2200" dirty="0" smtClean="0"/>
              <a:t>精密分光：量子力学への貢献、相対論検証、物理定数の恒常性</a:t>
            </a:r>
          </a:p>
        </p:txBody>
      </p:sp>
      <p:sp>
        <p:nvSpPr>
          <p:cNvPr id="8192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7438"/>
            <a:ext cx="82296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200" dirty="0" smtClean="0"/>
              <a:t>時計研究の意義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" y="6072206"/>
            <a:ext cx="909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これらのツールの性能をいかす</a:t>
            </a:r>
            <a:r>
              <a:rPr lang="ja-JP" altLang="en-US" sz="2000" dirty="0" smtClean="0">
                <a:solidFill>
                  <a:srgbClr val="FF0000"/>
                </a:solidFill>
              </a:rPr>
              <a:t>には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、より正確かつ安定な時計（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-&gt;10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-19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）が必要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0" y="2283555"/>
            <a:ext cx="9144000" cy="102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周波数計測とは ： 基準</a:t>
            </a:r>
            <a:r>
              <a:rPr lang="ja-JP" altLang="en-US" sz="2400" dirty="0" smtClean="0"/>
              <a:t>となる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時計との比較</a:t>
            </a:r>
          </a:p>
          <a:p>
            <a:pPr marL="742950" marR="0" lvl="1" indent="-28575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現在の“秒”の定義である</a:t>
            </a:r>
            <a:r>
              <a:rPr kumimoji="1" lang="en-US" altLang="ja-JP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</a:t>
            </a:r>
            <a:r>
              <a:rPr kumimoji="1" lang="ja-JP" alt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原子時計</a:t>
            </a:r>
            <a:r>
              <a:rPr kumimoji="1" lang="ja-JP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charset="-128"/>
                <a:ea typeface="+mn-ea"/>
                <a:cs typeface="+mn-cs"/>
              </a:rPr>
              <a:t>との周波数比較</a:t>
            </a:r>
            <a:endParaRPr kumimoji="1" lang="en-US" altLang="ja-JP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charset="-128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kumimoji="1" lang="ja-JP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桁強の周波数計測が実現</a:t>
            </a:r>
            <a:endParaRPr kumimoji="1" lang="en-US" altLang="ja-JP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19"/>
          <p:cNvSpPr txBox="1">
            <a:spLocks noChangeArrowheads="1"/>
          </p:cNvSpPr>
          <p:nvPr/>
        </p:nvSpPr>
        <p:spPr>
          <a:xfrm>
            <a:off x="0" y="3295698"/>
            <a:ext cx="6147582" cy="35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近年の周波数計測・伝送技術の発展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092" y="3684286"/>
            <a:ext cx="94921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ja-JP" altLang="en-US" sz="2200" dirty="0" smtClean="0"/>
              <a:t>光周波数コム：光周波数のシンセサイザー</a:t>
            </a:r>
            <a:r>
              <a:rPr lang="ja-JP" altLang="en-US" sz="1900" dirty="0" smtClean="0"/>
              <a:t>（</a:t>
            </a:r>
            <a:r>
              <a:rPr lang="en-US" altLang="ja-JP" sz="1900" dirty="0" err="1" smtClean="0"/>
              <a:t>Hänsch</a:t>
            </a:r>
            <a:r>
              <a:rPr lang="en-US" altLang="ja-JP" sz="1900" dirty="0" smtClean="0"/>
              <a:t>, Hall,2005</a:t>
            </a:r>
            <a:r>
              <a:rPr lang="ja-JP" altLang="en-US" sz="1900" dirty="0" smtClean="0"/>
              <a:t>年ノーベル賞）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defRPr/>
            </a:pPr>
            <a:r>
              <a:rPr lang="ja-JP" altLang="en-US" sz="2200" dirty="0" smtClean="0">
                <a:solidFill>
                  <a:srgbClr val="7030A0"/>
                </a:solidFill>
              </a:rPr>
              <a:t>		⇒</a:t>
            </a:r>
            <a:r>
              <a:rPr lang="en-US" altLang="ja-JP" sz="2200" b="1" dirty="0" smtClean="0">
                <a:solidFill>
                  <a:srgbClr val="7030A0"/>
                </a:solidFill>
              </a:rPr>
              <a:t>19</a:t>
            </a:r>
            <a:r>
              <a:rPr lang="ja-JP" altLang="en-US" sz="2200" b="1" dirty="0" smtClean="0">
                <a:solidFill>
                  <a:srgbClr val="7030A0"/>
                </a:solidFill>
              </a:rPr>
              <a:t>桁</a:t>
            </a:r>
            <a:r>
              <a:rPr lang="ja-JP" altLang="en-US" sz="2200" dirty="0" smtClean="0">
                <a:solidFill>
                  <a:srgbClr val="7030A0"/>
                </a:solidFill>
              </a:rPr>
              <a:t>の周波数比較を実現</a:t>
            </a:r>
            <a:endParaRPr lang="en-US" altLang="ja-JP" sz="2200" dirty="0" smtClean="0">
              <a:solidFill>
                <a:srgbClr val="7030A0"/>
              </a:solidFill>
            </a:endParaRP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altLang="ja-JP" sz="2200" dirty="0" smtClean="0">
                <a:solidFill>
                  <a:srgbClr val="7030A0"/>
                </a:solidFill>
                <a:latin typeface="ＭＳ Ｐゴシック" charset="-128"/>
              </a:rPr>
              <a:t>		(L. Ma et al., Science 303, 1843 (2004))</a:t>
            </a:r>
            <a:r>
              <a:rPr lang="en-US" altLang="ja-JP" sz="2200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678" y="4671492"/>
            <a:ext cx="9141322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ja-JP" altLang="en-US" sz="2200" dirty="0" smtClean="0"/>
              <a:t>光ファイバによる高安定・高精度長距離周波数伝送</a:t>
            </a:r>
            <a:endParaRPr lang="ja-JP" altLang="en-US" sz="1900" dirty="0" smtClean="0"/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defRPr/>
            </a:pPr>
            <a:r>
              <a:rPr lang="ja-JP" altLang="en-US" sz="2200" dirty="0" smtClean="0">
                <a:solidFill>
                  <a:srgbClr val="7030A0"/>
                </a:solidFill>
              </a:rPr>
              <a:t>		⇒</a:t>
            </a:r>
            <a:r>
              <a:rPr lang="en-US" altLang="ja-JP" sz="2200" b="1" dirty="0" smtClean="0">
                <a:solidFill>
                  <a:srgbClr val="7030A0"/>
                </a:solidFill>
              </a:rPr>
              <a:t>19</a:t>
            </a:r>
            <a:r>
              <a:rPr lang="ja-JP" altLang="en-US" sz="2200" b="1" dirty="0" smtClean="0">
                <a:solidFill>
                  <a:srgbClr val="7030A0"/>
                </a:solidFill>
              </a:rPr>
              <a:t>桁</a:t>
            </a:r>
            <a:r>
              <a:rPr lang="ja-JP" altLang="en-US" sz="2200" dirty="0" smtClean="0">
                <a:solidFill>
                  <a:srgbClr val="7030A0"/>
                </a:solidFill>
              </a:rPr>
              <a:t>で長距離</a:t>
            </a:r>
            <a:r>
              <a:rPr lang="en-US" altLang="ja-JP" sz="2200" dirty="0" smtClean="0">
                <a:solidFill>
                  <a:srgbClr val="7030A0"/>
                </a:solidFill>
              </a:rPr>
              <a:t>(251km)</a:t>
            </a:r>
            <a:r>
              <a:rPr lang="ja-JP" altLang="en-US" sz="2200" dirty="0" smtClean="0">
                <a:solidFill>
                  <a:srgbClr val="7030A0"/>
                </a:solidFill>
              </a:rPr>
              <a:t>周波数伝送を実現</a:t>
            </a:r>
            <a:endParaRPr lang="en-US" altLang="ja-JP" sz="2200" dirty="0" smtClean="0">
              <a:solidFill>
                <a:srgbClr val="7030A0"/>
              </a:solidFill>
            </a:endParaRP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altLang="ja-JP" sz="2200" dirty="0" smtClean="0">
                <a:solidFill>
                  <a:srgbClr val="7030A0"/>
                </a:solidFill>
              </a:rPr>
              <a:t>		</a:t>
            </a:r>
            <a:r>
              <a:rPr lang="en-US" altLang="ja-JP" sz="2200" dirty="0" smtClean="0">
                <a:solidFill>
                  <a:srgbClr val="7030A0"/>
                </a:solidFill>
                <a:latin typeface="ＭＳ Ｐゴシック" charset="-128"/>
              </a:rPr>
              <a:t>(N. R. Newbury et al., Opt. </a:t>
            </a:r>
            <a:r>
              <a:rPr lang="en-US" altLang="ja-JP" sz="2200" dirty="0" err="1" smtClean="0">
                <a:solidFill>
                  <a:srgbClr val="7030A0"/>
                </a:solidFill>
                <a:latin typeface="ＭＳ Ｐゴシック" charset="-128"/>
              </a:rPr>
              <a:t>Lett</a:t>
            </a:r>
            <a:r>
              <a:rPr lang="en-US" altLang="ja-JP" sz="2200" dirty="0" smtClean="0">
                <a:solidFill>
                  <a:srgbClr val="7030A0"/>
                </a:solidFill>
                <a:latin typeface="ＭＳ Ｐゴシック" charset="-128"/>
              </a:rPr>
              <a:t>. 32, 3056 (2007))</a:t>
            </a:r>
            <a:r>
              <a:rPr lang="en-US" altLang="ja-JP" sz="2200" dirty="0" smtClean="0">
                <a:solidFill>
                  <a:srgbClr val="7030A0"/>
                </a:solidFill>
              </a:rPr>
              <a:t> 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altLang="ja-JP" sz="2200" dirty="0" smtClean="0">
                <a:solidFill>
                  <a:srgbClr val="7030A0"/>
                </a:solidFill>
              </a:rPr>
              <a:t>(Fiber link &amp; comb : I. </a:t>
            </a:r>
            <a:r>
              <a:rPr lang="en-US" altLang="ja-JP" sz="2200" dirty="0" err="1" smtClean="0">
                <a:solidFill>
                  <a:srgbClr val="7030A0"/>
                </a:solidFill>
              </a:rPr>
              <a:t>Coddington</a:t>
            </a:r>
            <a:r>
              <a:rPr lang="en-US" altLang="ja-JP" sz="2200" dirty="0" smtClean="0">
                <a:solidFill>
                  <a:srgbClr val="7030A0"/>
                </a:solidFill>
              </a:rPr>
              <a:t> et al., Nature Photonics 1, 283 (2007))</a:t>
            </a:r>
            <a:endParaRPr lang="en-US" altLang="ja-JP" sz="22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603" grpId="0" build="p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5652146" y="2362200"/>
            <a:ext cx="914400" cy="762000"/>
          </a:xfrm>
          <a:prstGeom prst="roundRect">
            <a:avLst>
              <a:gd name="adj" fmla="val 16667"/>
            </a:avLst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4677" name="AutoShape 581"/>
          <p:cNvSpPr>
            <a:spLocks noChangeArrowheads="1"/>
          </p:cNvSpPr>
          <p:nvPr/>
        </p:nvSpPr>
        <p:spPr bwMode="auto">
          <a:xfrm>
            <a:off x="2579432" y="2209800"/>
            <a:ext cx="2005914" cy="1066800"/>
          </a:xfrm>
          <a:prstGeom prst="roundRect">
            <a:avLst>
              <a:gd name="adj" fmla="val 16667"/>
            </a:avLst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4167" name="AutoShape 71"/>
          <p:cNvSpPr>
            <a:spLocks noChangeArrowheads="1"/>
          </p:cNvSpPr>
          <p:nvPr/>
        </p:nvSpPr>
        <p:spPr bwMode="auto">
          <a:xfrm>
            <a:off x="1765946" y="1094704"/>
            <a:ext cx="2819400" cy="1038896"/>
          </a:xfrm>
          <a:prstGeom prst="roundRect">
            <a:avLst>
              <a:gd name="adj" fmla="val 16667"/>
            </a:avLst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5677904" y="2595763"/>
            <a:ext cx="879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 i="1" dirty="0" smtClean="0"/>
              <a:t>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atoms</a:t>
            </a:r>
            <a:endParaRPr lang="ja-JP" altLang="en-US" sz="1600" dirty="0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 flipV="1">
            <a:off x="3747146" y="3124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 flipH="1">
            <a:off x="3747146" y="3810000"/>
            <a:ext cx="930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6153796" y="2590800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6306196" y="2438400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6001396" y="2971800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6337946" y="2971800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6047404" y="2439836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6414146" y="2623870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5848996" y="2514600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6195492" y="2862530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5728346" y="2895600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3404246" y="24003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 rot="-5400000">
            <a:off x="4601221" y="3581400"/>
            <a:ext cx="609600" cy="4572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4096396" y="2743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V="1">
            <a:off x="3747146" y="1943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H="1">
            <a:off x="2680346" y="167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8146" y="2438400"/>
            <a:ext cx="16764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3189294" y="1386528"/>
            <a:ext cx="1143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 smtClean="0"/>
              <a:t>Frequency</a:t>
            </a:r>
          </a:p>
          <a:p>
            <a:pPr algn="ctr"/>
            <a:r>
              <a:rPr lang="en-US" altLang="ja-JP" dirty="0" smtClean="0"/>
              <a:t>divider</a:t>
            </a:r>
            <a:endParaRPr lang="ja-JP" altLang="en-US" dirty="0" smtClean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537596" y="2628900"/>
            <a:ext cx="457200" cy="228600"/>
            <a:chOff x="672" y="12192"/>
            <a:chExt cx="576" cy="288"/>
          </a:xfrm>
        </p:grpSpPr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960" y="12336"/>
              <a:ext cx="288" cy="144"/>
              <a:chOff x="960" y="12336"/>
              <a:chExt cx="288" cy="144"/>
            </a:xfrm>
          </p:grpSpPr>
          <p:sp>
            <p:nvSpPr>
              <p:cNvPr id="4135" name="Arc 39"/>
              <p:cNvSpPr>
                <a:spLocks/>
              </p:cNvSpPr>
              <p:nvPr/>
            </p:nvSpPr>
            <p:spPr bwMode="auto">
              <a:xfrm flipV="1">
                <a:off x="1104" y="12336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36" name="Arc 40"/>
              <p:cNvSpPr>
                <a:spLocks/>
              </p:cNvSpPr>
              <p:nvPr/>
            </p:nvSpPr>
            <p:spPr bwMode="auto">
              <a:xfrm flipH="1" flipV="1">
                <a:off x="960" y="12336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 flipV="1">
              <a:off x="672" y="12192"/>
              <a:ext cx="288" cy="144"/>
              <a:chOff x="960" y="12336"/>
              <a:chExt cx="288" cy="144"/>
            </a:xfrm>
          </p:grpSpPr>
          <p:sp>
            <p:nvSpPr>
              <p:cNvPr id="4138" name="Arc 42"/>
              <p:cNvSpPr>
                <a:spLocks/>
              </p:cNvSpPr>
              <p:nvPr/>
            </p:nvSpPr>
            <p:spPr bwMode="auto">
              <a:xfrm flipV="1">
                <a:off x="1104" y="12336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39" name="Arc 43"/>
              <p:cNvSpPr>
                <a:spLocks/>
              </p:cNvSpPr>
              <p:nvPr/>
            </p:nvSpPr>
            <p:spPr bwMode="auto">
              <a:xfrm flipH="1" flipV="1">
                <a:off x="960" y="12336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6125221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 flipH="1">
            <a:off x="5134621" y="38100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7023078" y="271186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7018315" y="408346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7138965" y="2864265"/>
            <a:ext cx="1295400" cy="1092200"/>
            <a:chOff x="4752" y="12528"/>
            <a:chExt cx="1056" cy="688"/>
          </a:xfrm>
        </p:grpSpPr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752" y="12528"/>
              <a:ext cx="528" cy="688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480" y="48"/>
                </a:cxn>
                <a:cxn ang="0">
                  <a:pos x="432" y="288"/>
                </a:cxn>
                <a:cxn ang="0">
                  <a:pos x="384" y="576"/>
                </a:cxn>
                <a:cxn ang="0">
                  <a:pos x="288" y="672"/>
                </a:cxn>
                <a:cxn ang="0">
                  <a:pos x="0" y="672"/>
                </a:cxn>
              </a:cxnLst>
              <a:rect l="0" t="0" r="r" b="b"/>
              <a:pathLst>
                <a:path w="528" h="688">
                  <a:moveTo>
                    <a:pt x="528" y="0"/>
                  </a:moveTo>
                  <a:cubicBezTo>
                    <a:pt x="512" y="0"/>
                    <a:pt x="496" y="0"/>
                    <a:pt x="480" y="48"/>
                  </a:cubicBezTo>
                  <a:cubicBezTo>
                    <a:pt x="464" y="96"/>
                    <a:pt x="448" y="200"/>
                    <a:pt x="432" y="288"/>
                  </a:cubicBezTo>
                  <a:cubicBezTo>
                    <a:pt x="416" y="376"/>
                    <a:pt x="408" y="512"/>
                    <a:pt x="384" y="576"/>
                  </a:cubicBezTo>
                  <a:cubicBezTo>
                    <a:pt x="360" y="640"/>
                    <a:pt x="352" y="656"/>
                    <a:pt x="288" y="672"/>
                  </a:cubicBezTo>
                  <a:cubicBezTo>
                    <a:pt x="224" y="688"/>
                    <a:pt x="112" y="680"/>
                    <a:pt x="0" y="6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 flipH="1">
              <a:off x="5280" y="12528"/>
              <a:ext cx="528" cy="688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480" y="48"/>
                </a:cxn>
                <a:cxn ang="0">
                  <a:pos x="432" y="288"/>
                </a:cxn>
                <a:cxn ang="0">
                  <a:pos x="384" y="576"/>
                </a:cxn>
                <a:cxn ang="0">
                  <a:pos x="288" y="672"/>
                </a:cxn>
                <a:cxn ang="0">
                  <a:pos x="0" y="672"/>
                </a:cxn>
              </a:cxnLst>
              <a:rect l="0" t="0" r="r" b="b"/>
              <a:pathLst>
                <a:path w="528" h="688">
                  <a:moveTo>
                    <a:pt x="528" y="0"/>
                  </a:moveTo>
                  <a:cubicBezTo>
                    <a:pt x="512" y="0"/>
                    <a:pt x="496" y="0"/>
                    <a:pt x="480" y="48"/>
                  </a:cubicBezTo>
                  <a:cubicBezTo>
                    <a:pt x="464" y="96"/>
                    <a:pt x="448" y="200"/>
                    <a:pt x="432" y="288"/>
                  </a:cubicBezTo>
                  <a:cubicBezTo>
                    <a:pt x="416" y="376"/>
                    <a:pt x="408" y="512"/>
                    <a:pt x="384" y="576"/>
                  </a:cubicBezTo>
                  <a:cubicBezTo>
                    <a:pt x="360" y="640"/>
                    <a:pt x="352" y="656"/>
                    <a:pt x="288" y="672"/>
                  </a:cubicBezTo>
                  <a:cubicBezTo>
                    <a:pt x="224" y="688"/>
                    <a:pt x="112" y="680"/>
                    <a:pt x="0" y="6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7639028" y="4035840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800" i="1"/>
              <a:t>f</a:t>
            </a:r>
            <a:r>
              <a:rPr lang="en-US" altLang="ja-JP" sz="1800" baseline="-25000"/>
              <a:t>0</a:t>
            </a:r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7977165" y="3016665"/>
            <a:ext cx="70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800">
                <a:latin typeface="Symbol" pitchFamily="18" charset="2"/>
              </a:rPr>
              <a:t>D</a:t>
            </a:r>
            <a:r>
              <a:rPr lang="en-US" altLang="ja-JP" sz="1800" i="1"/>
              <a:t>f</a:t>
            </a:r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7780315" y="2711865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8662965" y="3945352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800" i="1"/>
              <a:t>f</a:t>
            </a:r>
            <a:r>
              <a:rPr lang="en-US" altLang="ja-JP" sz="1800" baseline="-25000"/>
              <a:t>osc</a:t>
            </a:r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>
            <a:off x="7399315" y="339766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 flipH="1">
            <a:off x="7900965" y="339766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 rot="-5400000">
            <a:off x="6256874" y="3229488"/>
            <a:ext cx="1232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/>
              <a:t>Excitation rate</a:t>
            </a:r>
          </a:p>
        </p:txBody>
      </p:sp>
      <p:sp>
        <p:nvSpPr>
          <p:cNvPr id="4160" name="AutoShape 64"/>
          <p:cNvSpPr>
            <a:spLocks noChangeArrowheads="1"/>
          </p:cNvSpPr>
          <p:nvPr/>
        </p:nvSpPr>
        <p:spPr bwMode="auto">
          <a:xfrm rot="5400000">
            <a:off x="5972821" y="3276600"/>
            <a:ext cx="304800" cy="304800"/>
          </a:xfrm>
          <a:prstGeom prst="flowChartDelay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7307676" y="2203819"/>
            <a:ext cx="940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/>
              <a:t>Atomic</a:t>
            </a:r>
          </a:p>
          <a:p>
            <a:pPr algn="ctr"/>
            <a:r>
              <a:rPr lang="en-US" altLang="ja-JP" sz="1400" dirty="0" smtClean="0"/>
              <a:t>resonance</a:t>
            </a:r>
            <a:endParaRPr lang="ja-JP" altLang="en-US" sz="1400" baseline="-25000" dirty="0"/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2604146" y="17668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800" dirty="0" smtClean="0"/>
              <a:t>1Hz</a:t>
            </a:r>
            <a:endParaRPr lang="en-US" altLang="ja-JP" sz="1800" dirty="0"/>
          </a:p>
        </p:txBody>
      </p:sp>
      <p:grpSp>
        <p:nvGrpSpPr>
          <p:cNvPr id="6" name="グループ化 70"/>
          <p:cNvGrpSpPr/>
          <p:nvPr/>
        </p:nvGrpSpPr>
        <p:grpSpPr>
          <a:xfrm>
            <a:off x="993912" y="3056752"/>
            <a:ext cx="1523812" cy="1130935"/>
            <a:chOff x="993912" y="3056752"/>
            <a:chExt cx="1523812" cy="1130935"/>
          </a:xfrm>
        </p:grpSpPr>
        <p:sp>
          <p:nvSpPr>
            <p:cNvPr id="4682" name="Rectangle 586"/>
            <p:cNvSpPr>
              <a:spLocks noChangeArrowheads="1"/>
            </p:cNvSpPr>
            <p:nvPr/>
          </p:nvSpPr>
          <p:spPr bwMode="auto">
            <a:xfrm>
              <a:off x="993912" y="3505200"/>
              <a:ext cx="1444487" cy="6824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78" name="Text Box 582"/>
            <p:cNvSpPr txBox="1">
              <a:spLocks noChangeArrowheads="1"/>
            </p:cNvSpPr>
            <p:nvPr/>
          </p:nvSpPr>
          <p:spPr bwMode="auto">
            <a:xfrm>
              <a:off x="1008010" y="3506788"/>
              <a:ext cx="1509714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Laser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（</a:t>
              </a:r>
              <a:r>
                <a:rPr lang="en-US" altLang="ja-JP" sz="2000" dirty="0">
                  <a:solidFill>
                    <a:srgbClr val="FF0000"/>
                  </a:solidFill>
                </a:rPr>
                <a:t>1960</a:t>
              </a:r>
              <a:r>
                <a:rPr lang="ja-JP" altLang="en-US" sz="2000" dirty="0">
                  <a:solidFill>
                    <a:srgbClr val="FF0000"/>
                  </a:solidFill>
                </a:rPr>
                <a:t>）</a:t>
              </a:r>
            </a:p>
          </p:txBody>
        </p:sp>
        <p:sp>
          <p:nvSpPr>
            <p:cNvPr id="4679" name="AutoShape 583"/>
            <p:cNvSpPr>
              <a:spLocks noChangeArrowheads="1"/>
            </p:cNvSpPr>
            <p:nvPr/>
          </p:nvSpPr>
          <p:spPr bwMode="auto">
            <a:xfrm rot="7881324">
              <a:off x="1699688" y="3056752"/>
              <a:ext cx="381000" cy="381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80" name="Text Box 584"/>
            <p:cNvSpPr txBox="1">
              <a:spLocks noChangeArrowheads="1"/>
            </p:cNvSpPr>
            <p:nvPr/>
          </p:nvSpPr>
          <p:spPr bwMode="auto">
            <a:xfrm>
              <a:off x="1163526" y="3822700"/>
              <a:ext cx="1164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i="1" dirty="0" smtClean="0"/>
                <a:t>f</a:t>
              </a:r>
              <a:r>
                <a:rPr lang="en-US" altLang="ja-JP" sz="1600" baseline="-25000" dirty="0" smtClean="0"/>
                <a:t>osc</a:t>
              </a:r>
              <a:r>
                <a:rPr lang="en-US" altLang="ja-JP" sz="1600" dirty="0" smtClean="0">
                  <a:latin typeface="Symbol" pitchFamily="18" charset="2"/>
                </a:rPr>
                <a:t>~</a:t>
              </a:r>
              <a:r>
                <a:rPr lang="en-US" altLang="ja-JP" sz="1600" dirty="0" smtClean="0"/>
                <a:t>500THz</a:t>
              </a:r>
              <a:endParaRPr lang="ja-JP" altLang="en-US" sz="1600" dirty="0"/>
            </a:p>
          </p:txBody>
        </p:sp>
      </p:grpSp>
      <p:sp>
        <p:nvSpPr>
          <p:cNvPr id="4684" name="Rectangle 588"/>
          <p:cNvSpPr>
            <a:spLocks noChangeArrowheads="1"/>
          </p:cNvSpPr>
          <p:nvPr/>
        </p:nvSpPr>
        <p:spPr bwMode="auto">
          <a:xfrm>
            <a:off x="4509146" y="405288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i="1"/>
              <a:t>f</a:t>
            </a:r>
            <a:r>
              <a:rPr lang="en-US" altLang="ja-JP" sz="1800" baseline="-25000"/>
              <a:t>osc</a:t>
            </a:r>
            <a:r>
              <a:rPr lang="en-US" altLang="ja-JP" sz="1800"/>
              <a:t>→ </a:t>
            </a:r>
            <a:r>
              <a:rPr lang="en-US" altLang="ja-JP" sz="1800" i="1"/>
              <a:t>f</a:t>
            </a:r>
            <a:r>
              <a:rPr lang="en-US" altLang="ja-JP" sz="1800" baseline="-25000"/>
              <a:t>0</a:t>
            </a:r>
          </a:p>
        </p:txBody>
      </p:sp>
      <p:sp>
        <p:nvSpPr>
          <p:cNvPr id="73" name="Rectangle 20"/>
          <p:cNvSpPr txBox="1">
            <a:spLocks noChangeArrowheads="1"/>
          </p:cNvSpPr>
          <p:nvPr/>
        </p:nvSpPr>
        <p:spPr>
          <a:xfrm>
            <a:off x="457200" y="17729"/>
            <a:ext cx="8229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原子時計の仕組み</a:t>
            </a:r>
          </a:p>
        </p:txBody>
      </p:sp>
      <p:sp>
        <p:nvSpPr>
          <p:cNvPr id="79" name="角丸四角形 78"/>
          <p:cNvSpPr/>
          <p:nvPr/>
        </p:nvSpPr>
        <p:spPr>
          <a:xfrm>
            <a:off x="5418167" y="1569493"/>
            <a:ext cx="1419366" cy="6960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Frequency reference </a:t>
            </a:r>
            <a:r>
              <a:rPr lang="en-US" altLang="ja-JP" i="1" dirty="0" smtClean="0"/>
              <a:t>f</a:t>
            </a:r>
            <a:r>
              <a:rPr lang="en-US" altLang="ja-JP" baseline="-25000" dirty="0" smtClean="0"/>
              <a:t>0</a:t>
            </a:r>
            <a:endParaRPr kumimoji="1" lang="ja-JP" altLang="en-US" baseline="-25000" dirty="0"/>
          </a:p>
        </p:txBody>
      </p:sp>
      <p:sp>
        <p:nvSpPr>
          <p:cNvPr id="77" name="角丸四角形 76"/>
          <p:cNvSpPr/>
          <p:nvPr/>
        </p:nvSpPr>
        <p:spPr>
          <a:xfrm>
            <a:off x="3222244" y="846159"/>
            <a:ext cx="1025856" cy="4526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Counter</a:t>
            </a:r>
            <a:endParaRPr kumimoji="1" lang="ja-JP" altLang="en-US" baseline="-25000" dirty="0"/>
          </a:p>
        </p:txBody>
      </p:sp>
      <p:sp>
        <p:nvSpPr>
          <p:cNvPr id="78" name="角丸四角形 77"/>
          <p:cNvSpPr/>
          <p:nvPr/>
        </p:nvSpPr>
        <p:spPr>
          <a:xfrm>
            <a:off x="1978930" y="2402006"/>
            <a:ext cx="1271516" cy="6164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Oscillator </a:t>
            </a:r>
            <a:r>
              <a:rPr lang="en-US" altLang="ja-JP" i="1" dirty="0" err="1" smtClean="0"/>
              <a:t>f</a:t>
            </a:r>
            <a:r>
              <a:rPr lang="en-US" altLang="ja-JP" i="1" baseline="-25000" dirty="0" err="1" smtClean="0"/>
              <a:t>osc</a:t>
            </a:r>
            <a:endParaRPr kumimoji="1" lang="ja-JP" altLang="en-US" baseline="-25000" dirty="0"/>
          </a:p>
        </p:txBody>
      </p:sp>
      <p:pic>
        <p:nvPicPr>
          <p:cNvPr id="1670148" name="Picture 4" descr="C:\Users\Masao Takamoto\AppData\Local\Microsoft\Windows\Temporary Internet Files\Content.IE5\T04ULC02\MCj042423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3144" y="1364775"/>
            <a:ext cx="636655" cy="636655"/>
          </a:xfrm>
          <a:prstGeom prst="rect">
            <a:avLst/>
          </a:prstGeom>
          <a:noFill/>
        </p:spPr>
      </p:pic>
      <p:grpSp>
        <p:nvGrpSpPr>
          <p:cNvPr id="7" name="グループ化 79"/>
          <p:cNvGrpSpPr/>
          <p:nvPr/>
        </p:nvGrpSpPr>
        <p:grpSpPr>
          <a:xfrm>
            <a:off x="108939" y="4611264"/>
            <a:ext cx="8595126" cy="1997679"/>
            <a:chOff x="108939" y="4611264"/>
            <a:chExt cx="8595126" cy="1997679"/>
          </a:xfrm>
        </p:grpSpPr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158857" y="5210885"/>
              <a:ext cx="12009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000066"/>
                </a:buClr>
                <a:buFont typeface="Wingdings" pitchFamily="2" charset="2"/>
                <a:buChar char="l"/>
              </a:pPr>
              <a:r>
                <a:rPr lang="en-US" altLang="ja-JP" sz="2000" dirty="0">
                  <a:solidFill>
                    <a:srgbClr val="000066"/>
                  </a:solidFill>
                </a:rPr>
                <a:t>  </a:t>
              </a:r>
              <a:r>
                <a:rPr lang="ja-JP" altLang="en-US" sz="2000" dirty="0" smtClean="0">
                  <a:solidFill>
                    <a:srgbClr val="000066"/>
                  </a:solidFill>
                </a:rPr>
                <a:t>正確さ</a:t>
              </a:r>
              <a:endParaRPr lang="en-US" altLang="ja-JP" sz="2000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58857" y="5877767"/>
              <a:ext cx="1330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en-US" altLang="ja-JP" sz="2000" dirty="0">
                  <a:solidFill>
                    <a:srgbClr val="000066"/>
                  </a:solidFill>
                </a:rPr>
                <a:t>  </a:t>
              </a:r>
              <a:r>
                <a:rPr lang="ja-JP" altLang="en-US" sz="2000" dirty="0" smtClean="0">
                  <a:solidFill>
                    <a:srgbClr val="000066"/>
                  </a:solidFill>
                </a:rPr>
                <a:t>安定度</a:t>
              </a:r>
              <a:r>
                <a:rPr lang="en-US" altLang="ja-JP" sz="2000" dirty="0" smtClean="0">
                  <a:solidFill>
                    <a:srgbClr val="000066"/>
                  </a:solidFill>
                  <a:latin typeface="Arial" charset="0"/>
                </a:rPr>
                <a:t> </a:t>
              </a:r>
              <a:endParaRPr lang="en-US" altLang="ja-JP" sz="2000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2292457" y="5145011"/>
              <a:ext cx="23220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Clr>
                  <a:srgbClr val="000066"/>
                </a:buClr>
                <a:buFont typeface="Wingdings" pitchFamily="2" charset="2"/>
                <a:buNone/>
              </a:pPr>
              <a:r>
                <a:rPr lang="ja-JP" altLang="en-US" sz="1800" dirty="0">
                  <a:solidFill>
                    <a:srgbClr val="000066"/>
                  </a:solidFill>
                  <a:latin typeface="Symbol" pitchFamily="18" charset="2"/>
                </a:rPr>
                <a:t>（</a:t>
              </a:r>
              <a:r>
                <a:rPr lang="en-US" altLang="ja-JP" sz="1800" dirty="0" err="1">
                  <a:solidFill>
                    <a:srgbClr val="000066"/>
                  </a:solidFill>
                  <a:latin typeface="Symbol" pitchFamily="18" charset="2"/>
                </a:rPr>
                <a:t>d</a:t>
              </a:r>
              <a:r>
                <a:rPr lang="en-US" altLang="ja-JP" sz="1800" i="1" dirty="0" err="1">
                  <a:solidFill>
                    <a:srgbClr val="000066"/>
                  </a:solidFill>
                </a:rPr>
                <a:t>f</a:t>
              </a:r>
              <a:r>
                <a:rPr lang="en-US" altLang="ja-JP" sz="1800" dirty="0">
                  <a:solidFill>
                    <a:srgbClr val="000066"/>
                  </a:solidFill>
                </a:rPr>
                <a:t> : </a:t>
              </a:r>
              <a:r>
                <a:rPr lang="ja-JP" altLang="en-US" sz="1800" dirty="0" smtClean="0">
                  <a:solidFill>
                    <a:srgbClr val="000066"/>
                  </a:solidFill>
                </a:rPr>
                <a:t>外乱による周波数シフト）</a:t>
              </a:r>
              <a:endParaRPr lang="ja-JP" altLang="en-US" sz="1800" dirty="0">
                <a:solidFill>
                  <a:srgbClr val="000066"/>
                </a:solidFill>
                <a:latin typeface="Arial" charset="0"/>
              </a:endParaRPr>
            </a:p>
          </p:txBody>
        </p:sp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1867437" y="5182574"/>
            <a:ext cx="324966" cy="533400"/>
          </p:xfrm>
          <a:graphic>
            <a:graphicData uri="http://schemas.openxmlformats.org/presentationml/2006/ole">
              <p:oleObj spid="_x0000_s216066" name="数式" r:id="rId6" imgW="215640" imgH="431640" progId="Equation.3">
                <p:embed/>
              </p:oleObj>
            </a:graphicData>
          </a:graphic>
        </p:graphicFrame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108939" y="6208833"/>
              <a:ext cx="15135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000066"/>
                </a:buClr>
                <a:buFont typeface="Wingdings" pitchFamily="2" charset="2"/>
                <a:buNone/>
              </a:pPr>
              <a:r>
                <a:rPr lang="en-US" altLang="ja-JP" sz="2000" dirty="0" smtClean="0">
                  <a:solidFill>
                    <a:srgbClr val="000066"/>
                  </a:solidFill>
                </a:rPr>
                <a:t>(</a:t>
              </a:r>
              <a:r>
                <a:rPr lang="ja-JP" altLang="en-US" sz="2000" dirty="0" smtClean="0">
                  <a:solidFill>
                    <a:srgbClr val="000066"/>
                  </a:solidFill>
                </a:rPr>
                <a:t>アラン分散</a:t>
              </a:r>
              <a:r>
                <a:rPr lang="en-US" altLang="ja-JP" sz="2000" dirty="0" smtClean="0">
                  <a:solidFill>
                    <a:srgbClr val="000066"/>
                  </a:solidFill>
                </a:rPr>
                <a:t>)</a:t>
              </a:r>
              <a:endParaRPr lang="ja-JP" altLang="en-US" sz="2000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672" name="Text Box 576"/>
            <p:cNvSpPr txBox="1">
              <a:spLocks noChangeArrowheads="1"/>
            </p:cNvSpPr>
            <p:nvPr/>
          </p:nvSpPr>
          <p:spPr bwMode="auto">
            <a:xfrm>
              <a:off x="143976" y="4663694"/>
              <a:ext cx="23391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solidFill>
                    <a:srgbClr val="002060"/>
                  </a:solidFill>
                </a:rPr>
                <a:t>原子時計の性能</a:t>
              </a:r>
              <a:endParaRPr lang="ja-JP" altLang="en-US" sz="2400" dirty="0">
                <a:solidFill>
                  <a:srgbClr val="002060"/>
                </a:solidFill>
              </a:endParaRPr>
            </a:p>
          </p:txBody>
        </p:sp>
        <p:graphicFrame>
          <p:nvGraphicFramePr>
            <p:cNvPr id="1665028" name="Object 4"/>
            <p:cNvGraphicFramePr>
              <a:graphicFrameLocks noChangeAspect="1"/>
            </p:cNvGraphicFramePr>
            <p:nvPr/>
          </p:nvGraphicFramePr>
          <p:xfrm>
            <a:off x="1895218" y="5881844"/>
            <a:ext cx="2871028" cy="719611"/>
          </p:xfrm>
          <a:graphic>
            <a:graphicData uri="http://schemas.openxmlformats.org/presentationml/2006/ole">
              <p:oleObj spid="_x0000_s216067" name="数式" r:id="rId7" imgW="1726920" imgH="431640" progId="Equation.3">
                <p:embed/>
              </p:oleObj>
            </a:graphicData>
          </a:graphic>
        </p:graphicFrame>
        <p:cxnSp>
          <p:nvCxnSpPr>
            <p:cNvPr id="74" name="直線コネクタ 73"/>
            <p:cNvCxnSpPr/>
            <p:nvPr/>
          </p:nvCxnSpPr>
          <p:spPr>
            <a:xfrm>
              <a:off x="530736" y="4611264"/>
              <a:ext cx="8173329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5"/>
          <p:cNvGrpSpPr/>
          <p:nvPr/>
        </p:nvGrpSpPr>
        <p:grpSpPr>
          <a:xfrm>
            <a:off x="4929190" y="4694616"/>
            <a:ext cx="3957104" cy="2163408"/>
            <a:chOff x="4917672" y="4694616"/>
            <a:chExt cx="3957104" cy="2163408"/>
          </a:xfrm>
        </p:grpSpPr>
        <p:sp>
          <p:nvSpPr>
            <p:cNvPr id="75" name="Text Box 12"/>
            <p:cNvSpPr txBox="1">
              <a:spLocks noChangeArrowheads="1"/>
            </p:cNvSpPr>
            <p:nvPr/>
          </p:nvSpPr>
          <p:spPr bwMode="auto">
            <a:xfrm>
              <a:off x="4917672" y="4694616"/>
              <a:ext cx="2861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000066"/>
                </a:buClr>
                <a:buFont typeface="Wingdings" pitchFamily="2" charset="2"/>
                <a:buNone/>
              </a:pPr>
              <a:r>
                <a:rPr lang="en-US" altLang="ja-JP" sz="2000" dirty="0" smtClean="0">
                  <a:solidFill>
                    <a:srgbClr val="000066"/>
                  </a:solidFill>
                </a:rPr>
                <a:t>e.g. </a:t>
              </a:r>
              <a:r>
                <a:rPr lang="ja-JP" altLang="en-US" sz="2000" dirty="0" smtClean="0">
                  <a:solidFill>
                    <a:srgbClr val="000066"/>
                  </a:solidFill>
                </a:rPr>
                <a:t>セシウム原子泉時計</a:t>
              </a:r>
              <a:endParaRPr lang="en-US" altLang="ja-JP" sz="2000" dirty="0" smtClean="0">
                <a:solidFill>
                  <a:srgbClr val="000066"/>
                </a:solidFill>
              </a:endParaRPr>
            </a:p>
          </p:txBody>
        </p:sp>
        <p:graphicFrame>
          <p:nvGraphicFramePr>
            <p:cNvPr id="1670149" name="Object 2"/>
            <p:cNvGraphicFramePr>
              <a:graphicFrameLocks noChangeAspect="1"/>
            </p:cNvGraphicFramePr>
            <p:nvPr/>
          </p:nvGraphicFramePr>
          <p:xfrm>
            <a:off x="5822950" y="5094151"/>
            <a:ext cx="1304925" cy="708025"/>
          </p:xfrm>
          <a:graphic>
            <a:graphicData uri="http://schemas.openxmlformats.org/presentationml/2006/ole">
              <p:oleObj spid="_x0000_s216068" name="数式" r:id="rId8" imgW="825480" imgH="431640" progId="Equation.3">
                <p:embed/>
              </p:oleObj>
            </a:graphicData>
          </a:graphic>
        </p:graphicFrame>
        <p:graphicFrame>
          <p:nvGraphicFramePr>
            <p:cNvPr id="1670150" name="Object 2"/>
            <p:cNvGraphicFramePr>
              <a:graphicFrameLocks noChangeAspect="1"/>
            </p:cNvGraphicFramePr>
            <p:nvPr/>
          </p:nvGraphicFramePr>
          <p:xfrm>
            <a:off x="5822568" y="5800801"/>
            <a:ext cx="2024062" cy="414281"/>
          </p:xfrm>
          <a:graphic>
            <a:graphicData uri="http://schemas.openxmlformats.org/presentationml/2006/ole">
              <p:oleObj spid="_x0000_s216069" name="数式" r:id="rId9" imgW="1282680" imgH="266400" progId="Equation.3">
                <p:embed/>
              </p:oleObj>
            </a:graphicData>
          </a:graphic>
        </p:graphicFrame>
        <p:sp>
          <p:nvSpPr>
            <p:cNvPr id="81" name="Text Box 12"/>
            <p:cNvSpPr txBox="1">
              <a:spLocks noChangeArrowheads="1"/>
            </p:cNvSpPr>
            <p:nvPr/>
          </p:nvSpPr>
          <p:spPr bwMode="auto">
            <a:xfrm>
              <a:off x="6215074" y="6211693"/>
              <a:ext cx="26597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000066"/>
                </a:buClr>
                <a:buFont typeface="Wingdings" pitchFamily="2" charset="2"/>
                <a:buNone/>
              </a:pPr>
              <a:r>
                <a:rPr lang="en-US" altLang="ja-JP" i="1" dirty="0" smtClean="0">
                  <a:solidFill>
                    <a:srgbClr val="000066"/>
                  </a:solidFill>
                  <a:latin typeface="Symbol" pitchFamily="18" charset="2"/>
                </a:rPr>
                <a:t>t </a:t>
              </a:r>
              <a:r>
                <a:rPr lang="en-US" altLang="ja-JP" dirty="0" smtClean="0">
                  <a:solidFill>
                    <a:srgbClr val="000066"/>
                  </a:solidFill>
                </a:rPr>
                <a:t>=10,000 s </a:t>
              </a:r>
              <a:r>
                <a:rPr lang="ja-JP" altLang="en-US" dirty="0" smtClean="0">
                  <a:solidFill>
                    <a:srgbClr val="000066"/>
                  </a:solidFill>
                </a:rPr>
                <a:t>の積算時間で</a:t>
              </a:r>
              <a:endParaRPr lang="en-US" altLang="ja-JP" dirty="0" smtClean="0">
                <a:solidFill>
                  <a:srgbClr val="000066"/>
                </a:solidFill>
              </a:endParaRPr>
            </a:p>
            <a:p>
              <a:pPr>
                <a:buClr>
                  <a:srgbClr val="000066"/>
                </a:buClr>
                <a:buFont typeface="Wingdings" pitchFamily="2" charset="2"/>
                <a:buNone/>
              </a:pPr>
              <a:r>
                <a:rPr lang="en-US" altLang="ja-JP" dirty="0" smtClean="0">
                  <a:solidFill>
                    <a:srgbClr val="000066"/>
                  </a:solidFill>
                </a:rPr>
                <a:t>3×10</a:t>
              </a:r>
              <a:r>
                <a:rPr lang="en-US" altLang="ja-JP" baseline="30000" dirty="0" smtClean="0">
                  <a:solidFill>
                    <a:srgbClr val="000066"/>
                  </a:solidFill>
                </a:rPr>
                <a:t>-16</a:t>
              </a:r>
              <a:r>
                <a:rPr lang="ja-JP" altLang="en-US" dirty="0" smtClean="0">
                  <a:solidFill>
                    <a:srgbClr val="000066"/>
                  </a:solidFill>
                </a:rPr>
                <a:t>の安定度に到達</a:t>
              </a:r>
              <a:endParaRPr lang="en-US" altLang="ja-JP" dirty="0" smtClean="0">
                <a:solidFill>
                  <a:srgbClr val="000066"/>
                </a:solidFill>
              </a:endParaRPr>
            </a:p>
          </p:txBody>
        </p:sp>
      </p:grpSp>
      <p:grpSp>
        <p:nvGrpSpPr>
          <p:cNvPr id="10" name="グループ化 92"/>
          <p:cNvGrpSpPr/>
          <p:nvPr/>
        </p:nvGrpSpPr>
        <p:grpSpPr>
          <a:xfrm>
            <a:off x="4648958" y="861392"/>
            <a:ext cx="858619" cy="648951"/>
            <a:chOff x="4463430" y="861392"/>
            <a:chExt cx="858619" cy="648951"/>
          </a:xfrm>
        </p:grpSpPr>
        <p:sp>
          <p:nvSpPr>
            <p:cNvPr id="92" name="円/楕円 91"/>
            <p:cNvSpPr/>
            <p:nvPr/>
          </p:nvSpPr>
          <p:spPr>
            <a:xfrm>
              <a:off x="4890049" y="887896"/>
              <a:ext cx="432000" cy="43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AutoShape 76"/>
            <p:cNvSpPr>
              <a:spLocks noChangeArrowheads="1"/>
            </p:cNvSpPr>
            <p:nvPr/>
          </p:nvSpPr>
          <p:spPr bwMode="auto">
            <a:xfrm rot="19884651">
              <a:off x="4463430" y="1129343"/>
              <a:ext cx="381000" cy="381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4929808" y="861392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</a:rPr>
                <a:t>?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875712" y="6259110"/>
            <a:ext cx="6268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66"/>
                </a:solidFill>
              </a:rPr>
              <a:t>( </a:t>
            </a:r>
            <a:r>
              <a:rPr lang="en-US" altLang="ja-JP" i="1" dirty="0" smtClean="0">
                <a:solidFill>
                  <a:srgbClr val="000066"/>
                </a:solidFill>
              </a:rPr>
              <a:t>T</a:t>
            </a:r>
            <a:r>
              <a:rPr lang="en-US" altLang="ja-JP" i="1" dirty="0">
                <a:solidFill>
                  <a:srgbClr val="000066"/>
                </a:solidFill>
              </a:rPr>
              <a:t>. W. </a:t>
            </a:r>
            <a:r>
              <a:rPr lang="en-US" altLang="ja-JP" i="1" dirty="0" err="1">
                <a:solidFill>
                  <a:srgbClr val="000066"/>
                </a:solidFill>
              </a:rPr>
              <a:t>H</a:t>
            </a:r>
            <a:r>
              <a:rPr lang="en-US" altLang="ja-JP" i="1" dirty="0" err="1">
                <a:solidFill>
                  <a:srgbClr val="000066"/>
                </a:solidFill>
                <a:cs typeface="Times New Roman" pitchFamily="18" charset="0"/>
              </a:rPr>
              <a:t>ä</a:t>
            </a:r>
            <a:r>
              <a:rPr lang="en-US" altLang="ja-JP" i="1" dirty="0" err="1">
                <a:solidFill>
                  <a:srgbClr val="000066"/>
                </a:solidFill>
              </a:rPr>
              <a:t>nsch</a:t>
            </a:r>
            <a:r>
              <a:rPr lang="en-US" altLang="ja-JP" i="1" dirty="0">
                <a:solidFill>
                  <a:srgbClr val="000066"/>
                </a:solidFill>
              </a:rPr>
              <a:t> </a:t>
            </a:r>
            <a:r>
              <a:rPr lang="en-US" altLang="ja-JP" i="1" dirty="0" smtClean="0">
                <a:solidFill>
                  <a:srgbClr val="000066"/>
                </a:solidFill>
              </a:rPr>
              <a:t>&amp; </a:t>
            </a:r>
            <a:r>
              <a:rPr lang="en-US" altLang="ja-JP" i="1" dirty="0">
                <a:solidFill>
                  <a:srgbClr val="000066"/>
                </a:solidFill>
              </a:rPr>
              <a:t>J. L. </a:t>
            </a:r>
            <a:r>
              <a:rPr lang="en-US" altLang="ja-JP" i="1" dirty="0" smtClean="0">
                <a:solidFill>
                  <a:srgbClr val="000066"/>
                </a:solidFill>
              </a:rPr>
              <a:t>Hall:  the Nobel prize in Physics 2005 </a:t>
            </a:r>
            <a:r>
              <a:rPr lang="en-US" altLang="ja-JP" dirty="0" smtClean="0">
                <a:solidFill>
                  <a:srgbClr val="000066"/>
                </a:solidFill>
              </a:rPr>
              <a:t>)</a:t>
            </a:r>
            <a:endParaRPr lang="ja-JP" altLang="en-US" dirty="0">
              <a:solidFill>
                <a:srgbClr val="000066"/>
              </a:solidFill>
            </a:endParaRP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446" y="404813"/>
            <a:ext cx="8926643" cy="587375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rgbClr val="002060"/>
                </a:solidFill>
              </a:rPr>
              <a:t>光周波数コム－ 周波数軸上の“ものさし”</a:t>
            </a:r>
            <a:endParaRPr lang="ja-JP" altLang="en-US" sz="2800" dirty="0">
              <a:solidFill>
                <a:srgbClr val="002060"/>
              </a:solidFill>
            </a:endParaRPr>
          </a:p>
        </p:txBody>
      </p:sp>
      <p:pic>
        <p:nvPicPr>
          <p:cNvPr id="111621" name="Picture 5" descr="図3-pu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44663"/>
            <a:ext cx="3033713" cy="2260600"/>
          </a:xfrm>
          <a:prstGeom prst="rect">
            <a:avLst/>
          </a:prstGeom>
          <a:noFill/>
        </p:spPr>
      </p:pic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276190" y="1219200"/>
            <a:ext cx="3581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 u="sng" dirty="0" smtClean="0">
                <a:solidFill>
                  <a:srgbClr val="000066"/>
                </a:solidFill>
              </a:rPr>
              <a:t>モード同期超短パルスレーザー</a:t>
            </a:r>
            <a:endParaRPr lang="ja-JP" altLang="en-US" sz="2000" u="sng" dirty="0">
              <a:solidFill>
                <a:srgbClr val="000066"/>
              </a:solidFill>
            </a:endParaRP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056861" y="5466521"/>
            <a:ext cx="6484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66"/>
                </a:solidFill>
              </a:rPr>
              <a:t>10</a:t>
            </a:r>
            <a:r>
              <a:rPr lang="en-US" altLang="ja-JP" sz="2000" baseline="30000" dirty="0" smtClean="0">
                <a:solidFill>
                  <a:srgbClr val="000066"/>
                </a:solidFill>
              </a:rPr>
              <a:t>-19</a:t>
            </a:r>
            <a:r>
              <a:rPr lang="ja-JP" altLang="en-US" sz="2000" dirty="0" smtClean="0">
                <a:solidFill>
                  <a:srgbClr val="000066"/>
                </a:solidFill>
              </a:rPr>
              <a:t> の精度での周波数比較がすでにデモンストレート済み</a:t>
            </a:r>
            <a:endParaRPr lang="ja-JP" altLang="en-US" sz="2000" dirty="0">
              <a:solidFill>
                <a:srgbClr val="000066"/>
              </a:solidFill>
            </a:endParaRPr>
          </a:p>
        </p:txBody>
      </p:sp>
      <p:pic>
        <p:nvPicPr>
          <p:cNvPr id="11162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417353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962400" y="1803400"/>
            <a:ext cx="4808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r>
              <a:rPr lang="en-US" altLang="ja-JP" dirty="0">
                <a:solidFill>
                  <a:srgbClr val="006600"/>
                </a:solidFill>
                <a:latin typeface="Tahoma" pitchFamily="34" charset="0"/>
              </a:rPr>
              <a:t>The Fourier transformation between time and frequency axes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4119562" y="2682875"/>
            <a:ext cx="5024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US" altLang="ja-JP" sz="2400" i="1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f</a:t>
            </a:r>
            <a:r>
              <a:rPr lang="en-US" altLang="ja-JP" sz="2400" baseline="-25000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n</a:t>
            </a:r>
            <a:r>
              <a:rPr lang="en-US" altLang="ja-JP" sz="2400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 </a:t>
            </a:r>
            <a:r>
              <a:rPr lang="en-US" altLang="ja-JP" sz="2400" dirty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= </a:t>
            </a:r>
            <a:r>
              <a:rPr lang="en-US" altLang="ja-JP" sz="2400" i="1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n </a:t>
            </a:r>
            <a:r>
              <a:rPr lang="en-US" altLang="ja-JP" sz="2400" i="1" dirty="0" err="1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f</a:t>
            </a:r>
            <a:r>
              <a:rPr lang="en-US" altLang="ja-JP" sz="2400" baseline="-30000" dirty="0" err="1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rep</a:t>
            </a:r>
            <a:r>
              <a:rPr lang="en-US" altLang="ja-JP" sz="2400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 </a:t>
            </a:r>
            <a:r>
              <a:rPr lang="en-US" altLang="ja-JP" sz="2400" dirty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+ </a:t>
            </a:r>
            <a:r>
              <a:rPr lang="en-US" altLang="ja-JP" sz="2400" i="1" dirty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f</a:t>
            </a:r>
            <a:r>
              <a:rPr lang="en-US" altLang="ja-JP" sz="2400" baseline="-30000" dirty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0</a:t>
            </a:r>
            <a:r>
              <a:rPr lang="en-US" altLang="ja-JP" sz="2400" dirty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  ,   </a:t>
            </a:r>
            <a:r>
              <a:rPr lang="en-US" altLang="ja-JP" sz="2400" i="1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f</a:t>
            </a:r>
            <a:r>
              <a:rPr lang="en-US" altLang="ja-JP" sz="2400" baseline="-30000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0</a:t>
            </a:r>
            <a:r>
              <a:rPr lang="en-US" altLang="ja-JP" sz="2400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 = (</a:t>
            </a:r>
            <a:r>
              <a:rPr lang="en-US" altLang="ja-JP" sz="2400" dirty="0" smtClean="0">
                <a:solidFill>
                  <a:schemeClr val="tx2"/>
                </a:solidFill>
                <a:latin typeface="Symbol" pitchFamily="18" charset="2"/>
                <a:ea typeface="ＭＳ 明朝" pitchFamily="17" charset="-128"/>
              </a:rPr>
              <a:t>D</a:t>
            </a:r>
            <a:r>
              <a:rPr lang="en-US" altLang="ja-JP" sz="2400" i="1" dirty="0" smtClean="0">
                <a:solidFill>
                  <a:schemeClr val="tx2"/>
                </a:solidFill>
                <a:latin typeface="Symbol" pitchFamily="18" charset="2"/>
                <a:ea typeface="ＭＳ 明朝" pitchFamily="17" charset="-128"/>
              </a:rPr>
              <a:t>f</a:t>
            </a:r>
            <a:r>
              <a:rPr lang="en-US" altLang="ja-JP" sz="2400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/2</a:t>
            </a:r>
            <a:r>
              <a:rPr lang="en-US" altLang="ja-JP" sz="2400" dirty="0" smtClean="0">
                <a:solidFill>
                  <a:schemeClr val="tx2"/>
                </a:solidFill>
                <a:latin typeface="Symbol" pitchFamily="18" charset="2"/>
                <a:ea typeface="ＭＳ 明朝" pitchFamily="17" charset="-128"/>
              </a:rPr>
              <a:t>p</a:t>
            </a:r>
            <a:r>
              <a:rPr lang="en-US" altLang="ja-JP" sz="2400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)</a:t>
            </a:r>
            <a:r>
              <a:rPr lang="en-US" altLang="ja-JP" sz="2400" i="1" dirty="0" err="1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f</a:t>
            </a:r>
            <a:r>
              <a:rPr lang="en-US" altLang="ja-JP" sz="2400" baseline="-30000" dirty="0" err="1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r</a:t>
            </a:r>
            <a:endParaRPr lang="en-US" altLang="ja-JP" sz="2400" dirty="0">
              <a:solidFill>
                <a:schemeClr val="tx2"/>
              </a:solidFill>
              <a:latin typeface="Tahoma" pitchFamily="34" charset="0"/>
              <a:ea typeface="ＭＳ 明朝" pitchFamily="17" charset="-128"/>
            </a:endParaRP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035425" y="3235325"/>
            <a:ext cx="520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Ref.: Th. Udem </a:t>
            </a:r>
            <a:r>
              <a:rPr lang="en-US" altLang="ja-JP" sz="1600" i="1">
                <a:solidFill>
                  <a:srgbClr val="993366"/>
                </a:solidFill>
                <a:latin typeface="Tahoma" pitchFamily="34" charset="0"/>
              </a:rPr>
              <a:t>et al.</a:t>
            </a:r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, Phy. Rev. Lett., </a:t>
            </a:r>
            <a:r>
              <a:rPr lang="en-US" altLang="ja-JP" sz="1600" u="sng">
                <a:solidFill>
                  <a:srgbClr val="993366"/>
                </a:solidFill>
                <a:latin typeface="Tahoma" pitchFamily="34" charset="0"/>
              </a:rPr>
              <a:t>82</a:t>
            </a:r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, 3568 (1999).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4035425" y="3641725"/>
            <a:ext cx="4641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Ref.</a:t>
            </a:r>
            <a:r>
              <a:rPr lang="ja-JP" altLang="en-US" sz="1600">
                <a:solidFill>
                  <a:srgbClr val="993366"/>
                </a:solidFill>
                <a:latin typeface="Tahoma" pitchFamily="34" charset="0"/>
              </a:rPr>
              <a:t>： </a:t>
            </a:r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D. J. Jones </a:t>
            </a:r>
            <a:r>
              <a:rPr lang="en-US" altLang="ja-JP" sz="1600" i="1">
                <a:solidFill>
                  <a:srgbClr val="993366"/>
                </a:solidFill>
                <a:latin typeface="Tahoma" pitchFamily="34" charset="0"/>
              </a:rPr>
              <a:t>et al.</a:t>
            </a:r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, Science, </a:t>
            </a:r>
            <a:r>
              <a:rPr lang="en-US" altLang="ja-JP" sz="1600" u="sng">
                <a:solidFill>
                  <a:srgbClr val="993366"/>
                </a:solidFill>
                <a:latin typeface="Tahoma" pitchFamily="34" charset="0"/>
              </a:rPr>
              <a:t>288</a:t>
            </a:r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, 635 (2000).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31749" y="4618293"/>
            <a:ext cx="74628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0066"/>
                </a:solidFill>
              </a:rPr>
              <a:t>周波数軸上に等間隔に並ぶモードにより、光周波数</a:t>
            </a:r>
            <a:r>
              <a:rPr lang="en-US" altLang="ja-JP" sz="2000" dirty="0" smtClean="0">
                <a:solidFill>
                  <a:srgbClr val="000066"/>
                </a:solidFill>
              </a:rPr>
              <a:t>  </a:t>
            </a:r>
            <a:r>
              <a:rPr lang="en-US" altLang="ja-JP" sz="2000" i="1" dirty="0" smtClean="0">
                <a:solidFill>
                  <a:srgbClr val="000066"/>
                </a:solidFill>
              </a:rPr>
              <a:t>f</a:t>
            </a:r>
            <a:r>
              <a:rPr lang="en-US" altLang="ja-JP" sz="2000" baseline="-25000" dirty="0" smtClean="0">
                <a:solidFill>
                  <a:srgbClr val="000066"/>
                </a:solidFill>
              </a:rPr>
              <a:t>n</a:t>
            </a:r>
            <a:r>
              <a:rPr lang="en-US" altLang="ja-JP" sz="2000" dirty="0" smtClean="0">
                <a:solidFill>
                  <a:srgbClr val="000066"/>
                </a:solidFill>
              </a:rPr>
              <a:t> (</a:t>
            </a:r>
            <a:r>
              <a:rPr lang="en-US" altLang="ja-JP" sz="2000" dirty="0" smtClean="0">
                <a:solidFill>
                  <a:srgbClr val="000066"/>
                </a:solidFill>
                <a:latin typeface="Symbol" pitchFamily="18" charset="2"/>
              </a:rPr>
              <a:t>~</a:t>
            </a:r>
            <a:r>
              <a:rPr lang="en-US" altLang="ja-JP" sz="2000" dirty="0" smtClean="0">
                <a:solidFill>
                  <a:srgbClr val="000066"/>
                </a:solidFill>
              </a:rPr>
              <a:t>100THz) </a:t>
            </a:r>
            <a:r>
              <a:rPr lang="ja-JP" altLang="en-US" sz="2000" dirty="0" smtClean="0">
                <a:solidFill>
                  <a:srgbClr val="000066"/>
                </a:solidFill>
              </a:rPr>
              <a:t>をラジオ周波数</a:t>
            </a:r>
            <a:r>
              <a:rPr lang="en-US" altLang="ja-JP" sz="2000" dirty="0" smtClean="0">
                <a:solidFill>
                  <a:srgbClr val="000066"/>
                </a:solidFill>
              </a:rPr>
              <a:t>  </a:t>
            </a:r>
            <a:r>
              <a:rPr lang="en-US" altLang="ja-JP" sz="2000" i="1" dirty="0" err="1" smtClean="0">
                <a:solidFill>
                  <a:srgbClr val="000066"/>
                </a:solidFill>
              </a:rPr>
              <a:t>f</a:t>
            </a:r>
            <a:r>
              <a:rPr lang="en-US" altLang="ja-JP" sz="2000" baseline="-25000" dirty="0" err="1" smtClean="0">
                <a:solidFill>
                  <a:srgbClr val="000066"/>
                </a:solidFill>
              </a:rPr>
              <a:t>rep</a:t>
            </a:r>
            <a:r>
              <a:rPr lang="en-US" altLang="ja-JP" sz="2000" dirty="0" smtClean="0">
                <a:solidFill>
                  <a:srgbClr val="000066"/>
                </a:solidFill>
              </a:rPr>
              <a:t> (</a:t>
            </a:r>
            <a:r>
              <a:rPr lang="en-US" altLang="ja-JP" sz="2000" dirty="0" smtClean="0">
                <a:solidFill>
                  <a:srgbClr val="000066"/>
                </a:solidFill>
                <a:latin typeface="Symbol" pitchFamily="18" charset="2"/>
              </a:rPr>
              <a:t>~</a:t>
            </a:r>
            <a:r>
              <a:rPr lang="en-US" altLang="ja-JP" sz="2000" dirty="0" smtClean="0">
                <a:solidFill>
                  <a:srgbClr val="000066"/>
                </a:solidFill>
              </a:rPr>
              <a:t>100MHz) </a:t>
            </a:r>
            <a:r>
              <a:rPr lang="ja-JP" altLang="en-US" sz="2000" dirty="0" err="1" smtClean="0">
                <a:solidFill>
                  <a:srgbClr val="000066"/>
                </a:solidFill>
              </a:rPr>
              <a:t>まで</a:t>
            </a:r>
            <a:r>
              <a:rPr lang="ja-JP" altLang="en-US" sz="2000" dirty="0" smtClean="0">
                <a:solidFill>
                  <a:srgbClr val="000066"/>
                </a:solidFill>
              </a:rPr>
              <a:t>分周できる</a:t>
            </a:r>
            <a:endParaRPr lang="ja-JP" altLang="en-US" sz="2000" dirty="0">
              <a:solidFill>
                <a:srgbClr val="000066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67066" y="3853935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f</a:t>
            </a:r>
            <a:r>
              <a:rPr lang="en-US" altLang="ja-JP" baseline="-25000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n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266122" y="2968487"/>
            <a:ext cx="79513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134999" y="2899778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f</a:t>
            </a:r>
            <a:r>
              <a:rPr lang="en-US" altLang="ja-JP" baseline="-30000" dirty="0" smtClean="0">
                <a:solidFill>
                  <a:schemeClr val="tx2"/>
                </a:solidFill>
                <a:latin typeface="Tahoma" pitchFamily="34" charset="0"/>
                <a:ea typeface="ＭＳ 明朝" pitchFamily="17" charset="-128"/>
              </a:rPr>
              <a:t>0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286248" y="5920899"/>
            <a:ext cx="4786346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rgbClr val="7030A0"/>
                </a:solidFill>
                <a:latin typeface="ＭＳ Ｐゴシック" charset="-128"/>
              </a:rPr>
              <a:t>Ref.: L. Ma et al., Science 303, 1843 (2004)</a:t>
            </a:r>
            <a:endParaRPr lang="en-US" altLang="ja-JP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ja-JP" altLang="en-US" sz="3600" dirty="0" smtClean="0">
                <a:latin typeface="Tahoma" pitchFamily="34" charset="0"/>
              </a:rPr>
              <a:t>光時計の有力な候補</a:t>
            </a:r>
            <a:endParaRPr lang="en-US" altLang="ja-JP" sz="3600" dirty="0">
              <a:latin typeface="Tahoma" pitchFamily="34" charset="0"/>
            </a:endParaRPr>
          </a:p>
        </p:txBody>
      </p:sp>
      <p:sp>
        <p:nvSpPr>
          <p:cNvPr id="1311747" name="Text Box 3"/>
          <p:cNvSpPr txBox="1">
            <a:spLocks noChangeArrowheads="1"/>
          </p:cNvSpPr>
          <p:nvPr/>
        </p:nvSpPr>
        <p:spPr bwMode="auto">
          <a:xfrm>
            <a:off x="922037" y="838200"/>
            <a:ext cx="70616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6600"/>
                </a:solidFill>
                <a:latin typeface="Tahoma" pitchFamily="34" charset="0"/>
              </a:rPr>
              <a:t>単一イオン時計</a:t>
            </a:r>
            <a:endParaRPr lang="en-US" altLang="ja-JP" sz="2400" dirty="0">
              <a:solidFill>
                <a:srgbClr val="006600"/>
              </a:solidFill>
              <a:latin typeface="Tahoma" pitchFamily="34" charset="0"/>
            </a:endParaRPr>
          </a:p>
          <a:p>
            <a:r>
              <a:rPr lang="en-US" altLang="ja-JP" dirty="0">
                <a:solidFill>
                  <a:srgbClr val="006600"/>
                </a:solidFill>
                <a:latin typeface="Symbol" pitchFamily="18" charset="2"/>
              </a:rPr>
              <a:t>-</a:t>
            </a:r>
            <a:r>
              <a:rPr lang="en-US" altLang="ja-JP" dirty="0">
                <a:solidFill>
                  <a:srgbClr val="006600"/>
                </a:solidFill>
                <a:latin typeface="Tahoma" pitchFamily="34" charset="0"/>
              </a:rPr>
              <a:t> Hg</a:t>
            </a:r>
            <a:r>
              <a:rPr lang="en-US" altLang="ja-JP" baseline="30000" dirty="0">
                <a:solidFill>
                  <a:srgbClr val="006600"/>
                </a:solidFill>
                <a:latin typeface="Tahoma" pitchFamily="34" charset="0"/>
              </a:rPr>
              <a:t>+</a:t>
            </a:r>
            <a:r>
              <a:rPr lang="en-US" altLang="ja-JP" dirty="0">
                <a:solidFill>
                  <a:srgbClr val="006600"/>
                </a:solidFill>
                <a:latin typeface="Tahoma" pitchFamily="34" charset="0"/>
              </a:rPr>
              <a:t>(NIST), </a:t>
            </a:r>
            <a:r>
              <a:rPr lang="en-US" altLang="ja-JP" dirty="0" err="1">
                <a:solidFill>
                  <a:srgbClr val="006600"/>
                </a:solidFill>
                <a:latin typeface="Tahoma" pitchFamily="34" charset="0"/>
              </a:rPr>
              <a:t>Yb</a:t>
            </a:r>
            <a:r>
              <a:rPr lang="en-US" altLang="ja-JP" baseline="30000" dirty="0">
                <a:solidFill>
                  <a:srgbClr val="006600"/>
                </a:solidFill>
                <a:latin typeface="Tahoma" pitchFamily="34" charset="0"/>
              </a:rPr>
              <a:t>+</a:t>
            </a:r>
            <a:r>
              <a:rPr lang="en-US" altLang="ja-JP" dirty="0">
                <a:solidFill>
                  <a:srgbClr val="006600"/>
                </a:solidFill>
                <a:latin typeface="Tahoma" pitchFamily="34" charset="0"/>
              </a:rPr>
              <a:t>(NPL,PTB), </a:t>
            </a:r>
            <a:r>
              <a:rPr lang="en-US" altLang="ja-JP" dirty="0" err="1">
                <a:solidFill>
                  <a:srgbClr val="006600"/>
                </a:solidFill>
                <a:latin typeface="Tahoma" pitchFamily="34" charset="0"/>
              </a:rPr>
              <a:t>Sr</a:t>
            </a:r>
            <a:r>
              <a:rPr lang="en-US" altLang="ja-JP" baseline="30000" dirty="0">
                <a:solidFill>
                  <a:srgbClr val="006600"/>
                </a:solidFill>
                <a:latin typeface="Tahoma" pitchFamily="34" charset="0"/>
              </a:rPr>
              <a:t>+</a:t>
            </a:r>
            <a:r>
              <a:rPr lang="en-US" altLang="ja-JP" dirty="0">
                <a:solidFill>
                  <a:srgbClr val="006600"/>
                </a:solidFill>
                <a:latin typeface="Tahoma" pitchFamily="34" charset="0"/>
              </a:rPr>
              <a:t>(NPL,NRC), Al</a:t>
            </a:r>
            <a:r>
              <a:rPr lang="en-US" altLang="ja-JP" baseline="30000" dirty="0">
                <a:solidFill>
                  <a:srgbClr val="006600"/>
                </a:solidFill>
                <a:latin typeface="Tahoma" pitchFamily="34" charset="0"/>
              </a:rPr>
              <a:t>+</a:t>
            </a:r>
            <a:r>
              <a:rPr lang="en-US" altLang="ja-JP" dirty="0">
                <a:solidFill>
                  <a:srgbClr val="006600"/>
                </a:solidFill>
                <a:latin typeface="Tahoma" pitchFamily="34" charset="0"/>
              </a:rPr>
              <a:t>(NIST), In</a:t>
            </a:r>
            <a:r>
              <a:rPr lang="en-US" altLang="ja-JP" baseline="30000" dirty="0">
                <a:solidFill>
                  <a:srgbClr val="006600"/>
                </a:solidFill>
                <a:latin typeface="Tahoma" pitchFamily="34" charset="0"/>
              </a:rPr>
              <a:t>+</a:t>
            </a:r>
            <a:r>
              <a:rPr lang="en-US" altLang="ja-JP" dirty="0">
                <a:solidFill>
                  <a:srgbClr val="006600"/>
                </a:solidFill>
                <a:latin typeface="Tahoma" pitchFamily="34" charset="0"/>
              </a:rPr>
              <a:t>(MPQ</a:t>
            </a:r>
            <a:r>
              <a:rPr lang="en-US" altLang="ja-JP" dirty="0" smtClean="0">
                <a:solidFill>
                  <a:srgbClr val="006600"/>
                </a:solidFill>
                <a:latin typeface="Tahoma" pitchFamily="34" charset="0"/>
              </a:rPr>
              <a:t>)…</a:t>
            </a:r>
            <a:endParaRPr lang="en-US" altLang="ja-JP" dirty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311749" name="Text Box 5"/>
          <p:cNvSpPr txBox="1">
            <a:spLocks noChangeArrowheads="1"/>
          </p:cNvSpPr>
          <p:nvPr/>
        </p:nvSpPr>
        <p:spPr bwMode="auto">
          <a:xfrm>
            <a:off x="1021975" y="1600200"/>
            <a:ext cx="56461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0000CC"/>
                </a:solidFill>
                <a:latin typeface="Tahoma" pitchFamily="34" charset="0"/>
              </a:rPr>
              <a:t>イオントラップ中に強く束縛することによるドップラーシフトの抑制</a:t>
            </a:r>
            <a:endParaRPr lang="en-US" altLang="ja-JP" dirty="0" smtClean="0">
              <a:solidFill>
                <a:srgbClr val="0000CC"/>
              </a:solidFill>
              <a:latin typeface="Tahoma" pitchFamily="34" charset="0"/>
            </a:endParaRPr>
          </a:p>
          <a:p>
            <a:r>
              <a:rPr lang="ja-JP" altLang="en-US" dirty="0" smtClean="0">
                <a:solidFill>
                  <a:srgbClr val="0000CC"/>
                </a:solidFill>
                <a:latin typeface="Tahoma" pitchFamily="34" charset="0"/>
              </a:rPr>
              <a:t>衝突シフトがない</a:t>
            </a:r>
            <a:endParaRPr lang="en-US" altLang="ja-JP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311803" name="Text Box 59"/>
          <p:cNvSpPr txBox="1">
            <a:spLocks noChangeArrowheads="1"/>
          </p:cNvSpPr>
          <p:nvPr/>
        </p:nvSpPr>
        <p:spPr bwMode="auto">
          <a:xfrm>
            <a:off x="1070182" y="2483971"/>
            <a:ext cx="5687070" cy="46166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  <a:latin typeface="Tahoma" pitchFamily="34" charset="0"/>
              </a:rPr>
              <a:t>Very accurate clock :</a:t>
            </a:r>
            <a:r>
              <a:rPr lang="ja-JP" altLang="en-US" dirty="0" smtClean="0">
                <a:solidFill>
                  <a:schemeClr val="accent2"/>
                </a:solidFill>
                <a:latin typeface="Tahoma" pitchFamily="34" charset="0"/>
              </a:rPr>
              <a:t>　正確さ </a:t>
            </a:r>
            <a:r>
              <a:rPr lang="en-US" altLang="ja-JP" dirty="0" smtClean="0">
                <a:solidFill>
                  <a:schemeClr val="accent2"/>
                </a:solidFill>
                <a:latin typeface="Tahoma" pitchFamily="34" charset="0"/>
              </a:rPr>
              <a:t>(Accuracy) </a:t>
            </a:r>
            <a:r>
              <a:rPr lang="en-US" altLang="ja-JP" sz="2400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altLang="ja-JP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ja-JP" sz="2400" dirty="0" smtClean="0">
                <a:solidFill>
                  <a:schemeClr val="accent2"/>
                </a:solidFill>
                <a:latin typeface="Times New Roman" pitchFamily="18" charset="0"/>
              </a:rPr>
              <a:t>/ </a:t>
            </a:r>
            <a:r>
              <a:rPr lang="en-US" altLang="ja-JP" sz="2400" i="1" dirty="0" smtClean="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altLang="ja-JP" sz="2400" baseline="-25000" dirty="0" smtClean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altLang="ja-JP" sz="2400" dirty="0">
                <a:solidFill>
                  <a:schemeClr val="accent2"/>
                </a:solidFill>
                <a:latin typeface="Times New Roman" pitchFamily="18" charset="0"/>
              </a:rPr>
              <a:t>~</a:t>
            </a:r>
            <a:r>
              <a:rPr lang="en-US" altLang="ja-JP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altLang="ja-JP" dirty="0" smtClean="0">
                <a:solidFill>
                  <a:schemeClr val="accent2"/>
                </a:solidFill>
                <a:latin typeface="Tahoma" pitchFamily="34" charset="0"/>
              </a:rPr>
              <a:t>10</a:t>
            </a:r>
            <a:r>
              <a:rPr lang="en-US" altLang="ja-JP" baseline="30000" dirty="0" smtClean="0">
                <a:solidFill>
                  <a:schemeClr val="accent2"/>
                </a:solidFill>
                <a:latin typeface="Tahoma" pitchFamily="34" charset="0"/>
              </a:rPr>
              <a:t>-18</a:t>
            </a:r>
            <a:endParaRPr lang="en-US" altLang="ja-JP" dirty="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3" name="グループ化 42"/>
          <p:cNvGrpSpPr/>
          <p:nvPr/>
        </p:nvGrpSpPr>
        <p:grpSpPr>
          <a:xfrm>
            <a:off x="7459230" y="1672157"/>
            <a:ext cx="1414463" cy="1241425"/>
            <a:chOff x="1806575" y="2786063"/>
            <a:chExt cx="1414463" cy="1241425"/>
          </a:xfrm>
        </p:grpSpPr>
        <p:sp>
          <p:nvSpPr>
            <p:cNvPr id="24" name="Oval 1040"/>
            <p:cNvSpPr>
              <a:spLocks noChangeArrowheads="1"/>
            </p:cNvSpPr>
            <p:nvPr/>
          </p:nvSpPr>
          <p:spPr bwMode="auto">
            <a:xfrm>
              <a:off x="24384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1806575" y="2786063"/>
              <a:ext cx="1414463" cy="1241425"/>
              <a:chOff x="3063" y="1350"/>
              <a:chExt cx="2039" cy="2153"/>
            </a:xfrm>
          </p:grpSpPr>
          <p:grpSp>
            <p:nvGrpSpPr>
              <p:cNvPr id="5" name="Group 1042"/>
              <p:cNvGrpSpPr>
                <a:grpSpLocks/>
              </p:cNvGrpSpPr>
              <p:nvPr/>
            </p:nvGrpSpPr>
            <p:grpSpPr bwMode="auto">
              <a:xfrm>
                <a:off x="3063" y="1452"/>
                <a:ext cx="2039" cy="1953"/>
                <a:chOff x="1031" y="1315"/>
                <a:chExt cx="2039" cy="1953"/>
              </a:xfrm>
            </p:grpSpPr>
            <p:sp>
              <p:nvSpPr>
                <p:cNvPr id="39" name="Oval 1043"/>
                <p:cNvSpPr>
                  <a:spLocks noChangeArrowheads="1"/>
                </p:cNvSpPr>
                <p:nvPr/>
              </p:nvSpPr>
              <p:spPr bwMode="auto">
                <a:xfrm>
                  <a:off x="1049" y="1315"/>
                  <a:ext cx="2020" cy="439"/>
                </a:xfrm>
                <a:prstGeom prst="ellips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" name="Freeform 1044"/>
                <p:cNvSpPr>
                  <a:spLocks/>
                </p:cNvSpPr>
                <p:nvPr/>
              </p:nvSpPr>
              <p:spPr bwMode="auto">
                <a:xfrm>
                  <a:off x="1031" y="1539"/>
                  <a:ext cx="499" cy="151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516" y="748"/>
                    </a:cxn>
                    <a:cxn ang="0">
                      <a:pos x="0" y="1513"/>
                    </a:cxn>
                  </a:cxnLst>
                  <a:rect l="0" t="0" r="r" b="b"/>
                  <a:pathLst>
                    <a:path w="517" h="1513">
                      <a:moveTo>
                        <a:pt x="8" y="0"/>
                      </a:moveTo>
                      <a:cubicBezTo>
                        <a:pt x="262" y="248"/>
                        <a:pt x="517" y="496"/>
                        <a:pt x="516" y="748"/>
                      </a:cubicBezTo>
                      <a:cubicBezTo>
                        <a:pt x="515" y="1000"/>
                        <a:pt x="86" y="1385"/>
                        <a:pt x="0" y="1513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" name="Freeform 1045"/>
                <p:cNvSpPr>
                  <a:spLocks/>
                </p:cNvSpPr>
                <p:nvPr/>
              </p:nvSpPr>
              <p:spPr bwMode="auto">
                <a:xfrm>
                  <a:off x="2579" y="1548"/>
                  <a:ext cx="491" cy="1504"/>
                </a:xfrm>
                <a:custGeom>
                  <a:avLst/>
                  <a:gdLst/>
                  <a:ahLst/>
                  <a:cxnLst>
                    <a:cxn ang="0">
                      <a:pos x="500" y="0"/>
                    </a:cxn>
                    <a:cxn ang="0">
                      <a:pos x="1" y="748"/>
                    </a:cxn>
                    <a:cxn ang="0">
                      <a:pos x="508" y="1504"/>
                    </a:cxn>
                  </a:cxnLst>
                  <a:rect l="0" t="0" r="r" b="b"/>
                  <a:pathLst>
                    <a:path w="508" h="1504">
                      <a:moveTo>
                        <a:pt x="500" y="0"/>
                      </a:moveTo>
                      <a:cubicBezTo>
                        <a:pt x="250" y="248"/>
                        <a:pt x="0" y="497"/>
                        <a:pt x="1" y="748"/>
                      </a:cubicBezTo>
                      <a:cubicBezTo>
                        <a:pt x="2" y="999"/>
                        <a:pt x="423" y="1378"/>
                        <a:pt x="508" y="1504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" name="Oval 1046"/>
                <p:cNvSpPr>
                  <a:spLocks noChangeArrowheads="1"/>
                </p:cNvSpPr>
                <p:nvPr/>
              </p:nvSpPr>
              <p:spPr bwMode="auto">
                <a:xfrm>
                  <a:off x="1042" y="2829"/>
                  <a:ext cx="2020" cy="439"/>
                </a:xfrm>
                <a:prstGeom prst="ellips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8" name="Oval 1047"/>
              <p:cNvSpPr>
                <a:spLocks noChangeArrowheads="1"/>
              </p:cNvSpPr>
              <p:nvPr/>
            </p:nvSpPr>
            <p:spPr bwMode="auto">
              <a:xfrm>
                <a:off x="3076" y="3064"/>
                <a:ext cx="2020" cy="439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" name="Freeform 1048"/>
              <p:cNvSpPr>
                <a:spLocks/>
              </p:cNvSpPr>
              <p:nvPr/>
            </p:nvSpPr>
            <p:spPr bwMode="auto">
              <a:xfrm>
                <a:off x="3081" y="2830"/>
                <a:ext cx="1994" cy="413"/>
              </a:xfrm>
              <a:custGeom>
                <a:avLst/>
                <a:gdLst/>
                <a:ahLst/>
                <a:cxnLst>
                  <a:cxn ang="0">
                    <a:pos x="0" y="585"/>
                  </a:cxn>
                  <a:cxn ang="0">
                    <a:pos x="1006" y="1"/>
                  </a:cxn>
                  <a:cxn ang="0">
                    <a:pos x="1994" y="577"/>
                  </a:cxn>
                </a:cxnLst>
                <a:rect l="0" t="0" r="r" b="b"/>
                <a:pathLst>
                  <a:path w="1994" h="585">
                    <a:moveTo>
                      <a:pt x="0" y="585"/>
                    </a:moveTo>
                    <a:cubicBezTo>
                      <a:pt x="337" y="293"/>
                      <a:pt x="674" y="2"/>
                      <a:pt x="1006" y="1"/>
                    </a:cubicBezTo>
                    <a:cubicBezTo>
                      <a:pt x="1338" y="0"/>
                      <a:pt x="1829" y="481"/>
                      <a:pt x="1994" y="577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1" name="Freeform 1049"/>
              <p:cNvSpPr>
                <a:spLocks/>
              </p:cNvSpPr>
              <p:nvPr/>
            </p:nvSpPr>
            <p:spPr bwMode="auto">
              <a:xfrm>
                <a:off x="3098" y="1612"/>
                <a:ext cx="1977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9" y="585"/>
                  </a:cxn>
                  <a:cxn ang="0">
                    <a:pos x="1977" y="9"/>
                  </a:cxn>
                </a:cxnLst>
                <a:rect l="0" t="0" r="r" b="b"/>
                <a:pathLst>
                  <a:path w="1977" h="586">
                    <a:moveTo>
                      <a:pt x="0" y="0"/>
                    </a:moveTo>
                    <a:cubicBezTo>
                      <a:pt x="330" y="292"/>
                      <a:pt x="660" y="584"/>
                      <a:pt x="989" y="585"/>
                    </a:cubicBezTo>
                    <a:cubicBezTo>
                      <a:pt x="1318" y="586"/>
                      <a:pt x="1812" y="105"/>
                      <a:pt x="1977" y="9"/>
                    </a:cubicBezTo>
                  </a:path>
                </a:pathLst>
              </a:cu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2" name="Oval 1050"/>
              <p:cNvSpPr>
                <a:spLocks noChangeArrowheads="1"/>
              </p:cNvSpPr>
              <p:nvPr/>
            </p:nvSpPr>
            <p:spPr bwMode="auto">
              <a:xfrm>
                <a:off x="3077" y="1350"/>
                <a:ext cx="2020" cy="4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" name="Line 1051"/>
              <p:cNvSpPr>
                <a:spLocks noChangeShapeType="1"/>
              </p:cNvSpPr>
              <p:nvPr/>
            </p:nvSpPr>
            <p:spPr bwMode="auto">
              <a:xfrm>
                <a:off x="3064" y="3197"/>
                <a:ext cx="51" cy="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4" name="Line 1052"/>
              <p:cNvSpPr>
                <a:spLocks noChangeShapeType="1"/>
              </p:cNvSpPr>
              <p:nvPr/>
            </p:nvSpPr>
            <p:spPr bwMode="auto">
              <a:xfrm flipH="1">
                <a:off x="5042" y="3214"/>
                <a:ext cx="43" cy="4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" name="Line 1053"/>
              <p:cNvSpPr>
                <a:spLocks noChangeShapeType="1"/>
              </p:cNvSpPr>
              <p:nvPr/>
            </p:nvSpPr>
            <p:spPr bwMode="auto">
              <a:xfrm>
                <a:off x="3365" y="1822"/>
                <a:ext cx="240" cy="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" name="Line 1054"/>
              <p:cNvSpPr>
                <a:spLocks noChangeShapeType="1"/>
              </p:cNvSpPr>
              <p:nvPr/>
            </p:nvSpPr>
            <p:spPr bwMode="auto">
              <a:xfrm flipV="1">
                <a:off x="4508" y="1839"/>
                <a:ext cx="241" cy="2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52" name="グループ化 51"/>
          <p:cNvGrpSpPr/>
          <p:nvPr/>
        </p:nvGrpSpPr>
        <p:grpSpPr>
          <a:xfrm>
            <a:off x="1071538" y="3022845"/>
            <a:ext cx="6858048" cy="3763741"/>
            <a:chOff x="1071538" y="3022845"/>
            <a:chExt cx="6858048" cy="3763741"/>
          </a:xfrm>
        </p:grpSpPr>
        <p:sp>
          <p:nvSpPr>
            <p:cNvPr id="21" name="Rectangle 1059"/>
            <p:cNvSpPr>
              <a:spLocks noChangeArrowheads="1"/>
            </p:cNvSpPr>
            <p:nvPr/>
          </p:nvSpPr>
          <p:spPr bwMode="auto">
            <a:xfrm>
              <a:off x="1071538" y="3022845"/>
              <a:ext cx="5010375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dirty="0" smtClean="0"/>
                <a:t>Al</a:t>
              </a:r>
              <a:r>
                <a:rPr lang="en-US" altLang="ja-JP" baseline="30000" dirty="0"/>
                <a:t>+</a:t>
              </a:r>
              <a:r>
                <a:rPr lang="en-US" altLang="ja-JP" dirty="0"/>
                <a:t>-Hg</a:t>
              </a:r>
              <a:r>
                <a:rPr lang="en-US" altLang="ja-JP" baseline="30000" dirty="0"/>
                <a:t>+</a:t>
              </a:r>
              <a:r>
                <a:rPr lang="en-US" altLang="ja-JP" dirty="0"/>
                <a:t> </a:t>
              </a:r>
              <a:r>
                <a:rPr lang="ja-JP" altLang="en-US" dirty="0" smtClean="0"/>
                <a:t>イオン時計間の</a:t>
              </a:r>
              <a:r>
                <a:rPr lang="en-US" altLang="ja-JP" dirty="0" smtClean="0"/>
                <a:t>17</a:t>
              </a:r>
              <a:r>
                <a:rPr lang="ja-JP" altLang="en-US" dirty="0" smtClean="0"/>
                <a:t>桁の周波数比較</a:t>
              </a:r>
              <a:r>
                <a:rPr lang="en-US" altLang="ja-JP" dirty="0" smtClean="0"/>
                <a:t> (NIST):</a:t>
              </a:r>
            </a:p>
            <a:p>
              <a:r>
                <a:rPr lang="en-US" altLang="ja-JP" dirty="0" smtClean="0"/>
                <a:t>T. </a:t>
              </a:r>
              <a:r>
                <a:rPr lang="en-US" altLang="ja-JP" dirty="0" err="1" smtClean="0"/>
                <a:t>Rosenband</a:t>
              </a:r>
              <a:r>
                <a:rPr lang="en-US" altLang="ja-JP" dirty="0" smtClean="0"/>
                <a:t>, et al.,    </a:t>
              </a:r>
              <a:r>
                <a:rPr lang="en-US" altLang="ja-JP" i="1" dirty="0" smtClean="0"/>
                <a:t>Science</a:t>
              </a:r>
              <a:r>
                <a:rPr lang="en-US" altLang="ja-JP" dirty="0" smtClean="0"/>
                <a:t> 319, 1808 (2008)</a:t>
              </a:r>
              <a:endParaRPr lang="en-US" altLang="ja-JP" dirty="0"/>
            </a:p>
          </p:txBody>
        </p:sp>
        <p:grpSp>
          <p:nvGrpSpPr>
            <p:cNvPr id="49" name="グループ化 35"/>
            <p:cNvGrpSpPr/>
            <p:nvPr/>
          </p:nvGrpSpPr>
          <p:grpSpPr>
            <a:xfrm>
              <a:off x="1313136" y="3809989"/>
              <a:ext cx="6616450" cy="2976597"/>
              <a:chOff x="1582220" y="3931814"/>
              <a:chExt cx="6616450" cy="2976597"/>
            </a:xfrm>
          </p:grpSpPr>
          <p:pic>
            <p:nvPicPr>
              <p:cNvPr id="50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04160" y="5003384"/>
                <a:ext cx="3920490" cy="1905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2220" y="3931814"/>
                <a:ext cx="6616450" cy="1062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04800" y="1385044"/>
            <a:ext cx="52219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dirty="0"/>
              <a:t>光の定在波の作るシュタルクポテンシャルを利用し、各格子点に強く束縛された中性原子</a:t>
            </a:r>
            <a:r>
              <a:rPr lang="ja-JP" altLang="en-US" dirty="0" smtClean="0"/>
              <a:t>（</a:t>
            </a:r>
            <a:r>
              <a:rPr lang="en-US" altLang="ja-JP" i="1" dirty="0" smtClean="0"/>
              <a:t>N</a:t>
            </a:r>
            <a:r>
              <a:rPr lang="ja-JP" altLang="en-US" dirty="0" smtClean="0"/>
              <a:t>～</a:t>
            </a:r>
            <a:r>
              <a:rPr lang="ja-JP" altLang="en-US" dirty="0"/>
              <a:t>10</a:t>
            </a:r>
            <a:r>
              <a:rPr lang="ja-JP" altLang="en-US" baseline="30000" dirty="0"/>
              <a:t>6</a:t>
            </a:r>
            <a:r>
              <a:rPr lang="ja-JP" altLang="en-US" dirty="0"/>
              <a:t>個</a:t>
            </a:r>
            <a:r>
              <a:rPr lang="ja-JP" altLang="en-US" dirty="0" smtClean="0"/>
              <a:t>）を</a:t>
            </a:r>
            <a:r>
              <a:rPr lang="ja-JP" altLang="en-US" dirty="0"/>
              <a:t>同時観測することにより、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73050" y="3119904"/>
            <a:ext cx="467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 i="1" dirty="0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ja-JP" sz="2000" dirty="0" smtClean="0">
                <a:solidFill>
                  <a:schemeClr val="accent2"/>
                </a:solidFill>
                <a:latin typeface="Times New Roman" pitchFamily="18" charset="0"/>
              </a:rPr>
              <a:t>=</a:t>
            </a:r>
            <a:r>
              <a:rPr lang="ja-JP" alt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ja-JP" altLang="en-US" sz="2000" baseline="30000" dirty="0" smtClean="0">
                <a:solidFill>
                  <a:schemeClr val="accent2"/>
                </a:solidFill>
                <a:latin typeface="Times New Roman" pitchFamily="18" charset="0"/>
              </a:rPr>
              <a:t>6</a:t>
            </a:r>
            <a:r>
              <a:rPr lang="ja-JP" alt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個</a:t>
            </a:r>
            <a:r>
              <a:rPr lang="ja-JP" altLang="en-US" sz="2000" dirty="0">
                <a:solidFill>
                  <a:schemeClr val="accent2"/>
                </a:solidFill>
                <a:latin typeface="Times New Roman" pitchFamily="18" charset="0"/>
              </a:rPr>
              <a:t>の</a:t>
            </a:r>
            <a:r>
              <a:rPr lang="ja-JP" alt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原子による高い安定度</a:t>
            </a:r>
            <a:endParaRPr lang="ja-JP" altLang="en-US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" name="グループ化 17"/>
          <p:cNvGrpSpPr/>
          <p:nvPr/>
        </p:nvGrpSpPr>
        <p:grpSpPr>
          <a:xfrm>
            <a:off x="286497" y="2335304"/>
            <a:ext cx="3168557" cy="772332"/>
            <a:chOff x="286497" y="2335304"/>
            <a:chExt cx="3168557" cy="772332"/>
          </a:xfrm>
        </p:grpSpPr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>
              <a:off x="345141" y="2335304"/>
              <a:ext cx="31099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 sz="2000" dirty="0">
                  <a:solidFill>
                    <a:schemeClr val="accent2"/>
                  </a:solidFill>
                  <a:latin typeface="Times New Roman" pitchFamily="18" charset="0"/>
                </a:rPr>
                <a:t>ドップラーシフトの抑制</a:t>
              </a:r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86497" y="2707526"/>
              <a:ext cx="30973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2000" dirty="0">
                  <a:solidFill>
                    <a:schemeClr val="accent2"/>
                  </a:solidFill>
                  <a:latin typeface="Times New Roman" pitchFamily="18" charset="0"/>
                </a:rPr>
                <a:t>原子間の衝突シフトの抑制</a:t>
              </a:r>
            </a:p>
          </p:txBody>
        </p:sp>
      </p:grp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600200" y="6248400"/>
            <a:ext cx="5715000" cy="461665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000066"/>
                </a:solidFill>
                <a:latin typeface="Times New Roman" pitchFamily="18" charset="0"/>
              </a:rPr>
              <a:t>１８桁レベル</a:t>
            </a:r>
            <a:r>
              <a:rPr lang="ja-JP" altLang="en-US" sz="2400" dirty="0" smtClean="0">
                <a:solidFill>
                  <a:srgbClr val="000066"/>
                </a:solidFill>
                <a:latin typeface="Times New Roman" pitchFamily="18" charset="0"/>
              </a:rPr>
              <a:t>で正確かつ</a:t>
            </a:r>
            <a:r>
              <a:rPr lang="ja-JP" altLang="en-US" sz="2400" dirty="0">
                <a:solidFill>
                  <a:srgbClr val="000066"/>
                </a:solidFill>
                <a:latin typeface="Times New Roman" pitchFamily="18" charset="0"/>
              </a:rPr>
              <a:t>高安定な原子時計</a:t>
            </a:r>
            <a:endParaRPr lang="en-US" altLang="ja-JP" sz="24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7833" name="Rectangle 9"/>
          <p:cNvSpPr>
            <a:spLocks noGrp="1"/>
          </p:cNvSpPr>
          <p:nvPr>
            <p:ph type="title" idx="4294967295"/>
          </p:nvPr>
        </p:nvSpPr>
        <p:spPr>
          <a:xfrm>
            <a:off x="0" y="58271"/>
            <a:ext cx="9144000" cy="1420906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光格子中の原子集団を用いる時計  「光格子時計」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000" dirty="0" smtClean="0">
                <a:solidFill>
                  <a:srgbClr val="006600"/>
                </a:solidFill>
                <a:latin typeface="Symbol" pitchFamily="18" charset="2"/>
              </a:rPr>
              <a:t>-  </a:t>
            </a:r>
            <a:r>
              <a:rPr lang="en-US" altLang="ja-JP" sz="2000" dirty="0" err="1" smtClean="0">
                <a:solidFill>
                  <a:srgbClr val="006600"/>
                </a:solidFill>
                <a:latin typeface="Tahoma" pitchFamily="34" charset="0"/>
              </a:rPr>
              <a:t>Sr</a:t>
            </a:r>
            <a:r>
              <a:rPr lang="en-US" altLang="ja-JP" sz="2000" dirty="0" smtClean="0">
                <a:solidFill>
                  <a:srgbClr val="006600"/>
                </a:solidFill>
                <a:latin typeface="Tahoma" pitchFamily="34" charset="0"/>
              </a:rPr>
              <a:t> (Tokyo, JILA, SYRTE, PTB, LENS, NICT, NPL, NIM), </a:t>
            </a:r>
            <a:br>
              <a:rPr lang="en-US" altLang="ja-JP" sz="2000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n-US" altLang="ja-JP" sz="2000" dirty="0" smtClean="0">
                <a:solidFill>
                  <a:srgbClr val="006600"/>
                </a:solidFill>
                <a:latin typeface="Tahoma" pitchFamily="34" charset="0"/>
              </a:rPr>
              <a:t>    </a:t>
            </a:r>
            <a:r>
              <a:rPr lang="en-US" altLang="ja-JP" sz="2000" dirty="0" err="1" smtClean="0">
                <a:solidFill>
                  <a:srgbClr val="006600"/>
                </a:solidFill>
                <a:latin typeface="Tahoma" pitchFamily="34" charset="0"/>
              </a:rPr>
              <a:t>Yb</a:t>
            </a:r>
            <a:r>
              <a:rPr lang="en-US" altLang="ja-JP" sz="2000" dirty="0" smtClean="0">
                <a:solidFill>
                  <a:srgbClr val="006600"/>
                </a:solidFill>
                <a:latin typeface="Tahoma" pitchFamily="34" charset="0"/>
              </a:rPr>
              <a:t>(NIST, NMIJ/AIST, INRIM, Washington, KRISS), Hg(Tokyo, SYRTE)</a:t>
            </a:r>
            <a:endParaRPr lang="ja-JP" altLang="en-US" sz="3200" dirty="0" smtClean="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76836" y="3491751"/>
            <a:ext cx="4823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Times New Roman" pitchFamily="18" charset="0"/>
              </a:rPr>
              <a:t>「単一イオン時計」を10</a:t>
            </a:r>
            <a:r>
              <a:rPr lang="ja-JP" altLang="en-US" sz="2000" baseline="30000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ja-JP" altLang="en-US" sz="2000" dirty="0">
                <a:solidFill>
                  <a:srgbClr val="FF0000"/>
                </a:solidFill>
                <a:latin typeface="Times New Roman" pitchFamily="18" charset="0"/>
              </a:rPr>
              <a:t>台同時にオペレート</a:t>
            </a:r>
          </a:p>
        </p:txBody>
      </p:sp>
      <p:graphicFrame>
        <p:nvGraphicFramePr>
          <p:cNvPr id="92160" name="Object 0"/>
          <p:cNvGraphicFramePr>
            <a:graphicFrameLocks noChangeAspect="1"/>
          </p:cNvGraphicFramePr>
          <p:nvPr/>
        </p:nvGraphicFramePr>
        <p:xfrm>
          <a:off x="1435942" y="4329954"/>
          <a:ext cx="3960812" cy="1219200"/>
        </p:xfrm>
        <a:graphic>
          <a:graphicData uri="http://schemas.openxmlformats.org/presentationml/2006/ole">
            <p:oleObj spid="_x0000_s253954" name="Equation" r:id="rId4" imgW="2882880" imgH="888840" progId="">
              <p:embed/>
            </p:oleObj>
          </a:graphicData>
        </a:graphic>
      </p:graphicFrame>
      <p:sp>
        <p:nvSpPr>
          <p:cNvPr id="77837" name="Oval 13"/>
          <p:cNvSpPr>
            <a:spLocks noChangeArrowheads="1"/>
          </p:cNvSpPr>
          <p:nvPr/>
        </p:nvSpPr>
        <p:spPr bwMode="auto">
          <a:xfrm>
            <a:off x="2514600" y="5181600"/>
            <a:ext cx="1206500" cy="4556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809625" y="5715000"/>
            <a:ext cx="337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accent2"/>
                </a:solidFill>
                <a:latin typeface="Times New Roman" pitchFamily="18" charset="0"/>
              </a:rPr>
              <a:t>単一イオンを10日間積算</a:t>
            </a:r>
            <a:endParaRPr lang="en-US" altLang="ja-JP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V="1">
            <a:off x="2667000" y="5588000"/>
            <a:ext cx="134938" cy="203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4419600" y="5181600"/>
            <a:ext cx="1143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 flipH="1" flipV="1">
            <a:off x="5410200" y="5486400"/>
            <a:ext cx="3810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257642" y="3926541"/>
            <a:ext cx="37016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latin typeface="Times New Roman" pitchFamily="18" charset="0"/>
              </a:rPr>
              <a:t>e.g.) １８</a:t>
            </a:r>
            <a:r>
              <a:rPr lang="ja-JP" altLang="en-US" sz="2000" dirty="0">
                <a:latin typeface="Times New Roman" pitchFamily="18" charset="0"/>
              </a:rPr>
              <a:t>桁の安定度を得るには、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4648200" y="5715000"/>
            <a:ext cx="3497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40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ja-JP" altLang="en-US" sz="2400" baseline="30000">
                <a:solidFill>
                  <a:schemeClr val="accent2"/>
                </a:solidFill>
                <a:latin typeface="Times New Roman" pitchFamily="18" charset="0"/>
              </a:rPr>
              <a:t>6</a:t>
            </a:r>
            <a:r>
              <a:rPr lang="ja-JP" altLang="en-US" sz="2400">
                <a:solidFill>
                  <a:schemeClr val="accent2"/>
                </a:solidFill>
                <a:latin typeface="Times New Roman" pitchFamily="18" charset="0"/>
              </a:rPr>
              <a:t>個の原子を１秒間積算</a:t>
            </a:r>
            <a:endParaRPr lang="en-US" altLang="ja-JP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2993" y="1571612"/>
            <a:ext cx="2909157" cy="356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正方形/長方形 19"/>
          <p:cNvSpPr/>
          <p:nvPr/>
        </p:nvSpPr>
        <p:spPr>
          <a:xfrm>
            <a:off x="5885644" y="1604511"/>
            <a:ext cx="244699" cy="34129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2" grpId="0" animBg="1"/>
      <p:bldP spid="77834" grpId="0"/>
      <p:bldP spid="77837" grpId="0" animBg="1"/>
      <p:bldP spid="77838" grpId="0"/>
      <p:bldP spid="77839" grpId="0" animBg="1"/>
      <p:bldP spid="77840" grpId="0" animBg="1"/>
      <p:bldP spid="77842" grpId="0" animBg="1"/>
      <p:bldP spid="77843" grpId="0"/>
      <p:bldP spid="778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7496"/>
            <a:ext cx="2438400" cy="762000"/>
          </a:xfrm>
        </p:spPr>
        <p:txBody>
          <a:bodyPr/>
          <a:lstStyle/>
          <a:p>
            <a:r>
              <a:rPr lang="en-US" altLang="ja-JP" sz="3600" dirty="0">
                <a:solidFill>
                  <a:srgbClr val="000066"/>
                </a:solidFill>
                <a:latin typeface="+mn-lt"/>
              </a:rPr>
              <a:t>Outline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442" y="1400360"/>
            <a:ext cx="8517838" cy="4886160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 smtClean="0">
                <a:solidFill>
                  <a:srgbClr val="000066"/>
                </a:solidFill>
              </a:rPr>
              <a:t>時間・周波数標準のイントロダクション </a:t>
            </a:r>
            <a:r>
              <a:rPr lang="en-US" altLang="ja-JP" sz="2800" dirty="0" smtClean="0">
                <a:solidFill>
                  <a:srgbClr val="000066"/>
                </a:solidFill>
              </a:rPr>
              <a:t>: “</a:t>
            </a:r>
            <a:r>
              <a:rPr lang="ja-JP" altLang="en-US" sz="2800" dirty="0" smtClean="0">
                <a:solidFill>
                  <a:srgbClr val="000066"/>
                </a:solidFill>
              </a:rPr>
              <a:t>原子時計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現在の秒の定義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セシウム原子時計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次世代の原子時計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イオン時計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r>
              <a:rPr lang="ja-JP" altLang="en-US" sz="2400" dirty="0" smtClean="0">
                <a:solidFill>
                  <a:srgbClr val="000066"/>
                </a:solidFill>
              </a:rPr>
              <a:t> </a:t>
            </a:r>
            <a:r>
              <a:rPr lang="en-US" altLang="ja-JP" sz="2400" dirty="0" smtClean="0">
                <a:solidFill>
                  <a:srgbClr val="000066"/>
                </a:solidFill>
              </a:rPr>
              <a:t>or “</a:t>
            </a:r>
            <a:r>
              <a:rPr lang="ja-JP" altLang="en-US" sz="2400" dirty="0" smtClean="0">
                <a:solidFill>
                  <a:srgbClr val="000066"/>
                </a:solidFill>
              </a:rPr>
              <a:t>光格子時計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endParaRPr lang="en-US" altLang="ja-JP" sz="2400" i="1" dirty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“</a:t>
            </a:r>
            <a:r>
              <a:rPr lang="ja-JP" altLang="en-US" sz="2800" dirty="0" smtClean="0">
                <a:solidFill>
                  <a:srgbClr val="FF0000"/>
                </a:solidFill>
              </a:rPr>
              <a:t>レーザー冷却＆トラップ</a:t>
            </a:r>
            <a:r>
              <a:rPr lang="en-US" altLang="ja-JP" sz="2800" dirty="0" smtClean="0">
                <a:solidFill>
                  <a:srgbClr val="FF0000"/>
                </a:solidFill>
              </a:rPr>
              <a:t>”</a:t>
            </a:r>
            <a:r>
              <a:rPr lang="ja-JP" altLang="en-US" sz="2800" dirty="0" smtClean="0">
                <a:solidFill>
                  <a:srgbClr val="FF0000"/>
                </a:solidFill>
              </a:rPr>
              <a:t>の原理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光格子中の極低温原子の超精密分光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周波数安定化光源の開発</a:t>
            </a:r>
            <a:endParaRPr lang="en-US" altLang="ja-JP" sz="2400" dirty="0" smtClean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000066"/>
                </a:solidFill>
              </a:rPr>
              <a:t>“</a:t>
            </a:r>
            <a:r>
              <a:rPr lang="ja-JP" altLang="en-US" sz="2800" dirty="0" smtClean="0">
                <a:solidFill>
                  <a:srgbClr val="000066"/>
                </a:solidFill>
              </a:rPr>
              <a:t>光格子時計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  <a:r>
              <a:rPr lang="ja-JP" altLang="en-US" sz="2800" dirty="0" smtClean="0">
                <a:solidFill>
                  <a:srgbClr val="000066"/>
                </a:solidFill>
              </a:rPr>
              <a:t>のパフォーマンスの評価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絶対周波数測定</a:t>
            </a:r>
            <a:r>
              <a:rPr lang="en-US" altLang="ja-JP" sz="2400" dirty="0" smtClean="0">
                <a:solidFill>
                  <a:srgbClr val="000066"/>
                </a:solidFill>
              </a:rPr>
              <a:t> (OLC vs. Cs clock (SI second))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２台の光格子時計間の直接周波数比較</a:t>
            </a:r>
            <a:r>
              <a:rPr lang="en-US" altLang="ja-JP" sz="2400" dirty="0" smtClean="0">
                <a:solidFill>
                  <a:srgbClr val="000066"/>
                </a:solidFill>
              </a:rPr>
              <a:t> (1D vs. 3D)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今後の展望</a:t>
            </a:r>
            <a:r>
              <a:rPr lang="en-US" altLang="ja-JP" sz="2800" dirty="0" smtClean="0">
                <a:solidFill>
                  <a:srgbClr val="000066"/>
                </a:solidFill>
              </a:rPr>
              <a:t>: </a:t>
            </a:r>
            <a:r>
              <a:rPr lang="ja-JP" altLang="en-US" sz="2800" dirty="0" smtClean="0">
                <a:solidFill>
                  <a:srgbClr val="000066"/>
                </a:solidFill>
              </a:rPr>
              <a:t>水銀光格子時計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, </a:t>
            </a:r>
            <a:r>
              <a:rPr lang="ja-JP" altLang="en-US" sz="2800" dirty="0" smtClean="0">
                <a:solidFill>
                  <a:srgbClr val="000066"/>
                </a:solidFill>
              </a:rPr>
              <a:t>クライオ光格子時計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まとめ</a:t>
            </a:r>
            <a:endParaRPr lang="en-US" altLang="ja-JP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1876</Words>
  <Application>Microsoft Office PowerPoint</Application>
  <PresentationFormat>画面に合わせる (4:3)</PresentationFormat>
  <Paragraphs>390</Paragraphs>
  <Slides>26</Slides>
  <Notes>26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5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Office テーマ</vt:lpstr>
      <vt:lpstr>数式</vt:lpstr>
      <vt:lpstr>Equation</vt:lpstr>
      <vt:lpstr>ｸﾞﾗﾌ</vt:lpstr>
      <vt:lpstr>Origin Graph</vt:lpstr>
      <vt:lpstr>Graph</vt:lpstr>
      <vt:lpstr>光格子時計の紹介と今後の展望について</vt:lpstr>
      <vt:lpstr>Outline</vt:lpstr>
      <vt:lpstr>Outline</vt:lpstr>
      <vt:lpstr>時計研究の意義</vt:lpstr>
      <vt:lpstr>スライド 5</vt:lpstr>
      <vt:lpstr>光周波数コム－ 周波数軸上の“ものさし”</vt:lpstr>
      <vt:lpstr>光時計の有力な候補</vt:lpstr>
      <vt:lpstr>光格子中の原子集団を用いる時計  「光格子時計」 -  Sr (Tokyo, JILA, SYRTE, PTB, LENS, NICT, NPL, NIM),      Yb(NIST, NMIJ/AIST, INRIM, Washington, KRISS), Hg(Tokyo, SYRTE)</vt:lpstr>
      <vt:lpstr>Outline</vt:lpstr>
      <vt:lpstr>レーザー冷却: Momentum exchange between atom and photon</vt:lpstr>
      <vt:lpstr>レーザー冷却: Momentum exchange between atom and photon</vt:lpstr>
      <vt:lpstr>スライド 12</vt:lpstr>
      <vt:lpstr>スライド 13</vt:lpstr>
      <vt:lpstr>スライド 14</vt:lpstr>
      <vt:lpstr>Sr原子のレーザー冷却とトラップ</vt:lpstr>
      <vt:lpstr>Sr原子のレーザー冷却とトラップ</vt:lpstr>
      <vt:lpstr>スライド 17</vt:lpstr>
      <vt:lpstr>Outline</vt:lpstr>
      <vt:lpstr>時計遷移分光用高安定化レーザーシステム</vt:lpstr>
      <vt:lpstr>スライド 20</vt:lpstr>
      <vt:lpstr>振動ノイズへの感度の低い共振器のデザイン</vt:lpstr>
      <vt:lpstr>スライド 22</vt:lpstr>
      <vt:lpstr>スライド 23</vt:lpstr>
      <vt:lpstr>光格子中の原子の精密分光</vt:lpstr>
      <vt:lpstr>時計遷移への時計レーザーの周波数安定化</vt:lpstr>
      <vt:lpstr>時計遷移への時計レーザーの周波数安定化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Lattice Clocks with Single  Occupancy Bosons and Spin-Polarized  Fermions toward 10-17 accuracy</dc:title>
  <dc:creator>Masao</dc:creator>
  <cp:lastModifiedBy>Masao</cp:lastModifiedBy>
  <cp:revision>626</cp:revision>
  <dcterms:created xsi:type="dcterms:W3CDTF">2009-06-06T02:36:29Z</dcterms:created>
  <dcterms:modified xsi:type="dcterms:W3CDTF">2009-12-02T10:07:16Z</dcterms:modified>
</cp:coreProperties>
</file>