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310" r:id="rId3"/>
    <p:sldId id="337" r:id="rId4"/>
    <p:sldId id="287" r:id="rId5"/>
    <p:sldId id="301" r:id="rId6"/>
    <p:sldId id="326" r:id="rId7"/>
    <p:sldId id="311" r:id="rId8"/>
    <p:sldId id="257" r:id="rId9"/>
    <p:sldId id="338" r:id="rId10"/>
    <p:sldId id="314" r:id="rId11"/>
    <p:sldId id="302" r:id="rId12"/>
    <p:sldId id="290" r:id="rId13"/>
    <p:sldId id="315" r:id="rId14"/>
    <p:sldId id="304" r:id="rId15"/>
    <p:sldId id="293" r:id="rId16"/>
    <p:sldId id="294" r:id="rId17"/>
    <p:sldId id="267" r:id="rId18"/>
    <p:sldId id="317" r:id="rId19"/>
    <p:sldId id="339" r:id="rId20"/>
    <p:sldId id="327" r:id="rId21"/>
    <p:sldId id="269" r:id="rId22"/>
    <p:sldId id="318" r:id="rId23"/>
    <p:sldId id="295" r:id="rId24"/>
    <p:sldId id="279" r:id="rId25"/>
    <p:sldId id="282" r:id="rId26"/>
    <p:sldId id="296" r:id="rId27"/>
    <p:sldId id="321" r:id="rId28"/>
    <p:sldId id="281" r:id="rId29"/>
    <p:sldId id="313" r:id="rId30"/>
    <p:sldId id="331" r:id="rId31"/>
    <p:sldId id="322" r:id="rId32"/>
    <p:sldId id="323" r:id="rId33"/>
    <p:sldId id="271" r:id="rId34"/>
    <p:sldId id="280" r:id="rId35"/>
    <p:sldId id="307" r:id="rId36"/>
    <p:sldId id="324" r:id="rId37"/>
    <p:sldId id="335" r:id="rId38"/>
    <p:sldId id="332" r:id="rId39"/>
    <p:sldId id="283" r:id="rId40"/>
    <p:sldId id="284" r:id="rId41"/>
    <p:sldId id="334" r:id="rId42"/>
    <p:sldId id="325" r:id="rId43"/>
    <p:sldId id="273" r:id="rId44"/>
    <p:sldId id="285" r:id="rId45"/>
    <p:sldId id="333" r:id="rId46"/>
    <p:sldId id="340" r:id="rId47"/>
    <p:sldId id="274" r:id="rId48"/>
    <p:sldId id="308" r:id="rId49"/>
    <p:sldId id="336" r:id="rId5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BC77A-42ED-AB43-B9A8-BC4936612422}" type="datetimeFigureOut">
              <a:rPr kumimoji="1" lang="ja-JP" altLang="en-US" smtClean="0"/>
              <a:t>20/12/09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100DD-7C82-9D4E-834B-721D9249F6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34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要は、雑音を減らして測定精度を上げなければいけない。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100DD-7C82-9D4E-834B-721D9249F63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434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 dirty="0" smtClean="0"/>
              <a:t>Probe</a:t>
            </a:r>
            <a:r>
              <a:rPr kumimoji="1" lang="ja-JP" altLang="en-US" dirty="0" smtClean="0"/>
              <a:t>の位置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を測定している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100DD-7C82-9D4E-834B-721D9249F63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992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dirty="0" smtClean="0"/>
              <a:t>N</a:t>
            </a:r>
            <a:r>
              <a:rPr kumimoji="1" lang="ja-JP" altLang="en-US" dirty="0" smtClean="0"/>
              <a:t>はトルクを表している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D</a:t>
            </a:r>
            <a:r>
              <a:rPr kumimoji="1" lang="ja-JP" altLang="en-US" dirty="0" smtClean="0"/>
              <a:t>アルファが回転方向、</a:t>
            </a:r>
            <a:r>
              <a:rPr kumimoji="1" lang="en-US" altLang="ja-JP" dirty="0" err="1" smtClean="0"/>
              <a:t>dr</a:t>
            </a:r>
            <a:r>
              <a:rPr kumimoji="1" lang="ja-JP" altLang="en-US" dirty="0" smtClean="0"/>
              <a:t>が並進方向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100DD-7C82-9D4E-834B-721D9249F63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604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R</a:t>
            </a:r>
            <a:r>
              <a:rPr kumimoji="1" lang="ja-JP" altLang="en-US" dirty="0" smtClean="0"/>
              <a:t>は図の時正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100DD-7C82-9D4E-834B-721D9249F63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685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共振器の安定条件</a:t>
            </a:r>
            <a:endParaRPr kumimoji="1" lang="en-US" altLang="ja-JP" dirty="0" smtClean="0"/>
          </a:p>
          <a:p>
            <a:r>
              <a:rPr kumimoji="1" lang="ja-JP" altLang="en-US" dirty="0" smtClean="0"/>
              <a:t>上側にも共振器が必要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100DD-7C82-9D4E-834B-721D9249F63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708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100DD-7C82-9D4E-834B-721D9249F63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7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PITCH</a:t>
            </a:r>
            <a:r>
              <a:rPr kumimoji="1" lang="ja-JP" altLang="en-US" dirty="0" smtClean="0"/>
              <a:t>方向はなぜ考えない？</a:t>
            </a:r>
            <a:r>
              <a:rPr kumimoji="1" lang="en-US" altLang="ja-JP" dirty="0" smtClean="0"/>
              <a:t>→</a:t>
            </a:r>
            <a:r>
              <a:rPr kumimoji="1" lang="ja-JP" altLang="en-US" dirty="0" smtClean="0"/>
              <a:t>局所的に並進運動とみなせる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100DD-7C82-9D4E-834B-721D9249F63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58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E0C4-627C-2B42-8AA1-2B7B78189AE5}" type="datetimeFigureOut">
              <a:rPr kumimoji="1" lang="ja-JP" altLang="en-US" smtClean="0"/>
              <a:t>20/12/09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CD2F-BC25-A94F-89DD-53C022A71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15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E0C4-627C-2B42-8AA1-2B7B78189AE5}" type="datetimeFigureOut">
              <a:rPr kumimoji="1" lang="ja-JP" altLang="en-US" smtClean="0"/>
              <a:t>20/12/09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CD2F-BC25-A94F-89DD-53C022A71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6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E0C4-627C-2B42-8AA1-2B7B78189AE5}" type="datetimeFigureOut">
              <a:rPr kumimoji="1" lang="ja-JP" altLang="en-US" smtClean="0"/>
              <a:t>20/12/09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CD2F-BC25-A94F-89DD-53C022A71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0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E0C4-627C-2B42-8AA1-2B7B78189AE5}" type="datetimeFigureOut">
              <a:rPr kumimoji="1" lang="ja-JP" altLang="en-US" smtClean="0"/>
              <a:t>20/12/09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CD2F-BC25-A94F-89DD-53C022A71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38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E0C4-627C-2B42-8AA1-2B7B78189AE5}" type="datetimeFigureOut">
              <a:rPr kumimoji="1" lang="ja-JP" altLang="en-US" smtClean="0"/>
              <a:t>20/12/09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CD2F-BC25-A94F-89DD-53C022A71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46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E0C4-627C-2B42-8AA1-2B7B78189AE5}" type="datetimeFigureOut">
              <a:rPr kumimoji="1" lang="ja-JP" altLang="en-US" smtClean="0"/>
              <a:t>20/12/09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CD2F-BC25-A94F-89DD-53C022A71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8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E0C4-627C-2B42-8AA1-2B7B78189AE5}" type="datetimeFigureOut">
              <a:rPr kumimoji="1" lang="ja-JP" altLang="en-US" smtClean="0"/>
              <a:t>20/12/09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CD2F-BC25-A94F-89DD-53C022A71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82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E0C4-627C-2B42-8AA1-2B7B78189AE5}" type="datetimeFigureOut">
              <a:rPr kumimoji="1" lang="ja-JP" altLang="en-US" smtClean="0"/>
              <a:t>20/12/09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CD2F-BC25-A94F-89DD-53C022A71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67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E0C4-627C-2B42-8AA1-2B7B78189AE5}" type="datetimeFigureOut">
              <a:rPr kumimoji="1" lang="ja-JP" altLang="en-US" smtClean="0"/>
              <a:t>20/12/09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CD2F-BC25-A94F-89DD-53C022A71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80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E0C4-627C-2B42-8AA1-2B7B78189AE5}" type="datetimeFigureOut">
              <a:rPr kumimoji="1" lang="ja-JP" altLang="en-US" smtClean="0"/>
              <a:t>20/12/09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CD2F-BC25-A94F-89DD-53C022A71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34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E0C4-627C-2B42-8AA1-2B7B78189AE5}" type="datetimeFigureOut">
              <a:rPr kumimoji="1" lang="ja-JP" altLang="en-US" smtClean="0"/>
              <a:t>20/12/09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CD2F-BC25-A94F-89DD-53C022A71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79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AE0C4-627C-2B42-8AA1-2B7B78189AE5}" type="datetimeFigureOut">
              <a:rPr kumimoji="1" lang="ja-JP" altLang="en-US" smtClean="0"/>
              <a:t>20/12/09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4CD2F-BC25-A94F-89DD-53C022A71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77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0.png"/><Relationship Id="rId5" Type="http://schemas.openxmlformats.org/officeDocument/2006/relationships/image" Target="../media/image49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光学浮上基礎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Hiroki Chiyoda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023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818490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光学</a:t>
            </a:r>
            <a:r>
              <a:rPr lang="en-US" altLang="en-US" dirty="0" smtClean="0"/>
              <a:t>浮上は実現できるのか？</a:t>
            </a:r>
            <a:br>
              <a:rPr lang="en-US" altLang="en-US" dirty="0" smtClean="0"/>
            </a:br>
            <a:r>
              <a:rPr lang="en-US" altLang="en-US" dirty="0" smtClean="0"/>
              <a:t>〜理論的</a:t>
            </a:r>
            <a:r>
              <a:rPr lang="ja-JP" altLang="en-US" dirty="0" smtClean="0"/>
              <a:t>検証</a:t>
            </a:r>
            <a:r>
              <a:rPr lang="en-US" altLang="en-US" dirty="0" smtClean="0"/>
              <a:t>〜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53" y="2514929"/>
            <a:ext cx="1144845" cy="335596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488745" y="3126312"/>
            <a:ext cx="466096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88745" y="3126312"/>
            <a:ext cx="4660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kumimoji="1" lang="ja-JP" altLang="en-US" sz="3200" dirty="0" smtClean="0"/>
              <a:t>浮上鏡を下に凸にする</a:t>
            </a:r>
            <a:endParaRPr kumimoji="1" lang="en-US" altLang="ja-JP" sz="3200" dirty="0" smtClean="0"/>
          </a:p>
          <a:p>
            <a:pPr marL="514350" indent="-514350">
              <a:buAutoNum type="arabicPeriod"/>
            </a:pPr>
            <a:r>
              <a:rPr lang="ja-JP" altLang="en-US" sz="3200" dirty="0" smtClean="0"/>
              <a:t>上側にも共振器を作る</a:t>
            </a:r>
            <a:endParaRPr lang="en-US" altLang="ja-JP" sz="3200" dirty="0"/>
          </a:p>
          <a:p>
            <a:r>
              <a:rPr lang="ja-JP" altLang="en-US" sz="3200" dirty="0" smtClean="0"/>
              <a:t>ことが必要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14844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光学浮上の</a:t>
            </a:r>
            <a:r>
              <a:rPr kumimoji="1" lang="ja-JP" altLang="en-US" dirty="0" smtClean="0"/>
              <a:t>安定性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kumimoji="1" lang="ja-JP" altLang="en-US" dirty="0" smtClean="0"/>
              <a:t>浮上鏡が力学的に安定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⇔</a:t>
            </a:r>
            <a:r>
              <a:rPr lang="ja-JP" altLang="en-US" dirty="0" smtClean="0"/>
              <a:t>バネ定数行列</a:t>
            </a:r>
            <a:r>
              <a:rPr lang="en-US" altLang="ja-JP" dirty="0" smtClean="0"/>
              <a:t>K</a:t>
            </a:r>
            <a:r>
              <a:rPr lang="ja-JP" altLang="en-US" dirty="0" smtClean="0"/>
              <a:t>の固有値が全て正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 descr="texclip202005261213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72" y="3927706"/>
            <a:ext cx="2857025" cy="76801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181" y="3882923"/>
            <a:ext cx="2197100" cy="8128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334" y="1420068"/>
            <a:ext cx="3212504" cy="246886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040" y="1420068"/>
            <a:ext cx="3702410" cy="23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6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06" y="1523047"/>
            <a:ext cx="4897588" cy="191597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236443" y="4698357"/>
            <a:ext cx="232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光学ばね定数（後述）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383" y="4568113"/>
            <a:ext cx="2486012" cy="32077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443" y="944550"/>
            <a:ext cx="2555194" cy="294214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967506" y="5064506"/>
            <a:ext cx="2176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浮上鏡が</a:t>
            </a:r>
            <a:endParaRPr kumimoji="1" lang="en-US" altLang="ja-JP" dirty="0" smtClean="0"/>
          </a:p>
          <a:p>
            <a:r>
              <a:rPr lang="en-US" altLang="ja-JP" dirty="0"/>
              <a:t>	</a:t>
            </a:r>
            <a:r>
              <a:rPr lang="ja-JP" altLang="en-US" dirty="0" smtClean="0"/>
              <a:t>上にあるとき：</a:t>
            </a:r>
            <a:endParaRPr lang="en-US" altLang="ja-JP" dirty="0" smtClean="0"/>
          </a:p>
          <a:p>
            <a:r>
              <a:rPr kumimoji="1" lang="en-US" altLang="ja-JP" dirty="0"/>
              <a:t>	</a:t>
            </a:r>
            <a:r>
              <a:rPr kumimoji="1" lang="ja-JP" altLang="en-US" dirty="0" smtClean="0"/>
              <a:t>下にあるとき：</a:t>
            </a:r>
            <a:endParaRPr kumimoji="1" lang="ja-JP" altLang="en-US" dirty="0"/>
          </a:p>
        </p:txBody>
      </p:sp>
      <p:pic>
        <p:nvPicPr>
          <p:cNvPr id="12" name="図 11" descr="texclip202006011225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462" y="5712410"/>
            <a:ext cx="851750" cy="217600"/>
          </a:xfrm>
          <a:prstGeom prst="rect">
            <a:avLst/>
          </a:prstGeom>
        </p:spPr>
      </p:pic>
      <p:pic>
        <p:nvPicPr>
          <p:cNvPr id="13" name="図 12" descr="texclip2020060112245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462" y="5385602"/>
            <a:ext cx="851750" cy="2176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4483" y="3642372"/>
            <a:ext cx="2242851" cy="71771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506" y="3537298"/>
            <a:ext cx="1932050" cy="84189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67506" y="4517941"/>
            <a:ext cx="189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曲率中心間距離：</a:t>
            </a:r>
            <a:endParaRPr kumimoji="1" lang="ja-JP" altLang="en-US" dirty="0"/>
          </a:p>
        </p:txBody>
      </p:sp>
      <p:sp>
        <p:nvSpPr>
          <p:cNvPr id="15" name="コンテンツ プレースホルダー 14"/>
          <p:cNvSpPr>
            <a:spLocks noGrp="1"/>
          </p:cNvSpPr>
          <p:nvPr>
            <p:ph idx="1"/>
          </p:nvPr>
        </p:nvSpPr>
        <p:spPr>
          <a:xfrm>
            <a:off x="457200" y="663794"/>
            <a:ext cx="8229600" cy="5462369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z</a:t>
            </a:r>
            <a:r>
              <a:rPr kumimoji="1" lang="ja-JP" altLang="en-US" dirty="0" smtClean="0"/>
              <a:t>軸回転対称性をもつとき</a:t>
            </a:r>
            <a:endParaRPr kumimoji="1"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4733450" y="4199217"/>
            <a:ext cx="6538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5108662" y="4199217"/>
            <a:ext cx="1760612" cy="499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554331" y="4360084"/>
            <a:ext cx="3110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2713075" y="4360084"/>
            <a:ext cx="295387" cy="2080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9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安定となる条件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K</a:t>
            </a:r>
            <a:r>
              <a:rPr lang="ja-JP" altLang="en-US" dirty="0" smtClean="0"/>
              <a:t>の固有値が全て正</a:t>
            </a:r>
            <a:r>
              <a:rPr lang="en-US" altLang="ja-JP" dirty="0" smtClean="0"/>
              <a:t>⇔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 smtClean="0"/>
              <a:t>安定共振器となる条件</a:t>
            </a:r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457200" lvl="1" indent="0">
              <a:buNone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147" y="2286218"/>
            <a:ext cx="4137558" cy="40300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682" y="3265881"/>
            <a:ext cx="2713118" cy="3123980"/>
          </a:xfrm>
          <a:prstGeom prst="rect">
            <a:avLst/>
          </a:prstGeom>
        </p:spPr>
      </p:pic>
      <p:pic>
        <p:nvPicPr>
          <p:cNvPr id="11" name="図 10" descr="texclip2020060213302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98" y="3434044"/>
            <a:ext cx="4459181" cy="565169"/>
          </a:xfrm>
          <a:prstGeom prst="rect">
            <a:avLst/>
          </a:prstGeom>
        </p:spPr>
      </p:pic>
      <p:cxnSp>
        <p:nvCxnSpPr>
          <p:cNvPr id="13" name="直線コネクタ 12"/>
          <p:cNvCxnSpPr/>
          <p:nvPr/>
        </p:nvCxnSpPr>
        <p:spPr>
          <a:xfrm>
            <a:off x="4786558" y="2689227"/>
            <a:ext cx="181414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716461" y="4105193"/>
            <a:ext cx="425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片側のみだと</a:t>
            </a:r>
            <a:r>
              <a:rPr lang="en-US" altLang="ja-JP" sz="2400" dirty="0" smtClean="0"/>
              <a:t>w</a:t>
            </a:r>
            <a:r>
              <a:rPr kumimoji="1" lang="en-US" altLang="ja-JP" sz="2400" dirty="0" smtClean="0"/>
              <a:t>&lt;0</a:t>
            </a:r>
            <a:r>
              <a:rPr kumimoji="1" lang="ja-JP" altLang="en-US" sz="2400" dirty="0" smtClean="0"/>
              <a:t>となってしまう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51254" y="4709857"/>
            <a:ext cx="4507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上側に共振器を作った場合：</a:t>
            </a:r>
            <a:endParaRPr kumimoji="1" lang="ja-JP" altLang="en-US" sz="2400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375" y="4790490"/>
            <a:ext cx="1283442" cy="33593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751916" y="5312160"/>
            <a:ext cx="375388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上下</a:t>
            </a:r>
            <a:r>
              <a:rPr kumimoji="1" lang="en-US" altLang="ja-JP" sz="2400" dirty="0" smtClean="0"/>
              <a:t>2</a:t>
            </a:r>
            <a:r>
              <a:rPr kumimoji="1" lang="ja-JP" altLang="en-US" sz="2400" dirty="0" smtClean="0"/>
              <a:t>つの共振器を作って全体として</a:t>
            </a:r>
            <a:r>
              <a:rPr kumimoji="1" lang="en-US" altLang="ja-JP" sz="2400" dirty="0" smtClean="0"/>
              <a:t>w&gt;0</a:t>
            </a:r>
            <a:r>
              <a:rPr lang="ja-JP" altLang="en-US" sz="2400" dirty="0" smtClean="0"/>
              <a:t>を</a:t>
            </a:r>
            <a:r>
              <a:rPr kumimoji="1" lang="ja-JP" altLang="en-US" sz="2400" dirty="0" smtClean="0"/>
              <a:t>実現させる</a:t>
            </a:r>
            <a:endParaRPr kumimoji="1" lang="ja-JP" altLang="en-US" sz="2400" dirty="0"/>
          </a:p>
        </p:txBody>
      </p:sp>
      <p:sp>
        <p:nvSpPr>
          <p:cNvPr id="22" name="右矢印 21"/>
          <p:cNvSpPr/>
          <p:nvPr/>
        </p:nvSpPr>
        <p:spPr>
          <a:xfrm>
            <a:off x="1116398" y="4239494"/>
            <a:ext cx="488424" cy="28213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>
            <a:off x="1116398" y="5610389"/>
            <a:ext cx="488424" cy="28213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86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光学バネ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共振状態から</a:t>
            </a:r>
            <a:r>
              <a:rPr lang="en-US" altLang="ja-JP" dirty="0" err="1" smtClean="0"/>
              <a:t>δx</a:t>
            </a:r>
            <a:r>
              <a:rPr lang="ja-JP" altLang="en-US" dirty="0" smtClean="0"/>
              <a:t>だけ変位させる</a:t>
            </a:r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350" y="2408409"/>
            <a:ext cx="3949825" cy="189201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3" y="2601426"/>
            <a:ext cx="2812971" cy="4336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13" y="3354417"/>
            <a:ext cx="2812691" cy="48251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00" y="4487863"/>
            <a:ext cx="74295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4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電場の周波数応答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68" y="1938294"/>
            <a:ext cx="5024244" cy="13634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007" y="5533351"/>
            <a:ext cx="1659601" cy="39560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168" y="5581609"/>
            <a:ext cx="1546313" cy="29145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988877" y="1499714"/>
            <a:ext cx="123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のもとで、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36" y="1582600"/>
            <a:ext cx="1262019" cy="25755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68" y="3494115"/>
            <a:ext cx="6548374" cy="183328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636675" y="5928627"/>
            <a:ext cx="129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ja-JP" dirty="0" smtClean="0">
                <a:solidFill>
                  <a:schemeClr val="accent1"/>
                </a:solidFill>
              </a:rPr>
              <a:t>Detuning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636675" y="5928954"/>
            <a:ext cx="15369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98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複素ばね定数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322" y="3070483"/>
            <a:ext cx="4593069" cy="46963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505" y="3763430"/>
            <a:ext cx="4221337" cy="276818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997" y="2069157"/>
            <a:ext cx="3379394" cy="44079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267" y="1566363"/>
            <a:ext cx="1683250" cy="33284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27972" y="1479415"/>
            <a:ext cx="3084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鏡の受ける輻射圧は</a:t>
            </a:r>
            <a:endParaRPr kumimoji="1" lang="ja-JP" altLang="en-US" sz="2400" dirty="0"/>
          </a:p>
        </p:txBody>
      </p:sp>
      <p:sp>
        <p:nvSpPr>
          <p:cNvPr id="8" name="右矢印 7"/>
          <p:cNvSpPr/>
          <p:nvPr/>
        </p:nvSpPr>
        <p:spPr>
          <a:xfrm>
            <a:off x="872186" y="2118068"/>
            <a:ext cx="488424" cy="28213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07137" y="2006412"/>
            <a:ext cx="2204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複素ばね定数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893129" y="2641440"/>
            <a:ext cx="488424" cy="28213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07137" y="2529784"/>
            <a:ext cx="2832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実部と虚部に対して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83191" y="4228900"/>
            <a:ext cx="161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4F81BD"/>
                </a:solidFill>
              </a:rPr>
              <a:t>ばね定数</a:t>
            </a:r>
            <a:endParaRPr kumimoji="1" lang="ja-JP" altLang="en-US" sz="2400" dirty="0">
              <a:solidFill>
                <a:srgbClr val="4F81BD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69237" y="5554792"/>
            <a:ext cx="196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4F81BD"/>
                </a:solidFill>
              </a:rPr>
              <a:t>Damping</a:t>
            </a:r>
            <a:r>
              <a:rPr lang="ja-JP" altLang="en-US" sz="2400" dirty="0" smtClean="0">
                <a:solidFill>
                  <a:srgbClr val="4F81BD"/>
                </a:solidFill>
              </a:rPr>
              <a:t> </a:t>
            </a:r>
            <a:r>
              <a:rPr lang="en-US" altLang="ja-JP" sz="2400" dirty="0" smtClean="0">
                <a:solidFill>
                  <a:srgbClr val="4F81BD"/>
                </a:solidFill>
              </a:rPr>
              <a:t>rate</a:t>
            </a:r>
            <a:endParaRPr kumimoji="1" lang="ja-JP" altLang="en-US" sz="2400" dirty="0">
              <a:solidFill>
                <a:srgbClr val="4F81BD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5370842" y="4459733"/>
            <a:ext cx="1012349" cy="64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3" idx="1"/>
          </p:cNvCxnSpPr>
          <p:nvPr/>
        </p:nvCxnSpPr>
        <p:spPr>
          <a:xfrm flipH="1">
            <a:off x="5370842" y="5785625"/>
            <a:ext cx="998395" cy="64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19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ダンピングとアンチダンピング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「正バネかつダンピング」が必要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➡︎</a:t>
            </a:r>
            <a:r>
              <a:rPr lang="ja-JP" altLang="en-US" dirty="0" smtClean="0"/>
              <a:t>一つの光バネでは条件を満たすことができない</a:t>
            </a:r>
            <a:endParaRPr lang="en-US" altLang="ja-JP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5" y="3195165"/>
            <a:ext cx="3985384" cy="28380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54" y="3195165"/>
            <a:ext cx="3806845" cy="30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6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optical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spring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729840"/>
            <a:ext cx="55880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08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なぜ光学浮上をしたいのか？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標準量子限界</a:t>
            </a:r>
            <a:endParaRPr kumimoji="1" lang="en-US" altLang="ja-JP" dirty="0" smtClean="0"/>
          </a:p>
          <a:p>
            <a:r>
              <a:rPr lang="ja-JP" altLang="en-US" dirty="0" smtClean="0"/>
              <a:t>光学浮上の理論的検証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力学的安定条件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光学バネ</a:t>
            </a:r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光学浮上の実験的検証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安東研究室での先行研究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今後やろうとしていること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フォトニック結晶と高反射率コーティング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387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なぜ光学浮上をしたいのか？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標準量子限界</a:t>
            </a:r>
            <a:endParaRPr kumimoji="1" lang="en-US" altLang="ja-JP" dirty="0" smtClean="0"/>
          </a:p>
          <a:p>
            <a:r>
              <a:rPr lang="ja-JP" altLang="en-US" dirty="0" smtClean="0"/>
              <a:t>光学浮上の理論的検証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力学的安定条件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光学バネ</a:t>
            </a:r>
            <a:endParaRPr kumimoji="1" lang="en-US" altLang="ja-JP" dirty="0" smtClean="0"/>
          </a:p>
          <a:p>
            <a:r>
              <a:rPr lang="ja-JP" altLang="en-US" dirty="0" smtClean="0"/>
              <a:t>光学浮上の実験的検証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安東研究室での先行研究</a:t>
            </a:r>
            <a:endParaRPr lang="en-US" altLang="ja-JP" dirty="0" smtClean="0"/>
          </a:p>
          <a:p>
            <a:r>
              <a:rPr lang="ja-JP" altLang="en-US" dirty="0" smtClean="0"/>
              <a:t>今後やろうとしていること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フォトニック結晶と高反射率コーティング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1466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860361"/>
            <a:ext cx="7772400" cy="1470025"/>
          </a:xfrm>
        </p:spPr>
        <p:txBody>
          <a:bodyPr/>
          <a:lstStyle/>
          <a:p>
            <a:r>
              <a:rPr lang="ja-JP" altLang="en-US" dirty="0" smtClean="0"/>
              <a:t>光学浮上は実現できるのか？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〜</a:t>
            </a:r>
            <a:r>
              <a:rPr lang="ja-JP" altLang="en-US" dirty="0" smtClean="0"/>
              <a:t>実験的検証</a:t>
            </a:r>
            <a:r>
              <a:rPr lang="en-US" altLang="ja-JP" dirty="0" smtClean="0"/>
              <a:t>〜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732" y="2710323"/>
            <a:ext cx="1144845" cy="335596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921349" y="3224010"/>
            <a:ext cx="42004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復元力を確認する</a:t>
            </a:r>
            <a:endParaRPr kumimoji="1" lang="en-US" altLang="ja-JP" sz="4000" dirty="0" smtClean="0"/>
          </a:p>
          <a:p>
            <a:r>
              <a:rPr lang="ja-JP" altLang="en-US" sz="2800" dirty="0" smtClean="0"/>
              <a:t>ことで実証する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935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安東研究室での先行研究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桑原</a:t>
            </a:r>
            <a:r>
              <a:rPr lang="ja-JP" altLang="en-US" dirty="0" smtClean="0"/>
              <a:t>祐也</a:t>
            </a:r>
            <a:r>
              <a:rPr lang="en-US" altLang="ja-JP" dirty="0" smtClean="0"/>
              <a:t>, </a:t>
            </a:r>
            <a:r>
              <a:rPr lang="ja-JP" altLang="en-US" dirty="0" smtClean="0"/>
              <a:t>修士論文</a:t>
            </a:r>
            <a:r>
              <a:rPr lang="en-US" altLang="ja-JP" dirty="0" smtClean="0"/>
              <a:t> (2015)</a:t>
            </a:r>
          </a:p>
          <a:p>
            <a:pPr lvl="1"/>
            <a:r>
              <a:rPr lang="ja-JP" altLang="en-US" dirty="0" smtClean="0"/>
              <a:t>ねじれ振り子を使って制御</a:t>
            </a:r>
            <a:endParaRPr kumimoji="1" lang="en-US" altLang="ja-JP" dirty="0" smtClean="0"/>
          </a:p>
          <a:p>
            <a:r>
              <a:rPr kumimoji="1" lang="ja-JP" altLang="en-US" dirty="0" smtClean="0"/>
              <a:t>和田</a:t>
            </a:r>
            <a:r>
              <a:rPr lang="ja-JP" altLang="en-US" dirty="0" smtClean="0"/>
              <a:t>祥太郎</a:t>
            </a:r>
            <a:r>
              <a:rPr lang="en-US" altLang="ja-JP" dirty="0" smtClean="0"/>
              <a:t>,</a:t>
            </a:r>
            <a:r>
              <a:rPr lang="ja-JP" altLang="en-US" dirty="0" smtClean="0"/>
              <a:t> 修士論文</a:t>
            </a:r>
            <a:r>
              <a:rPr lang="en-US" altLang="ja-JP" dirty="0"/>
              <a:t> </a:t>
            </a:r>
            <a:r>
              <a:rPr lang="en-US" altLang="ja-JP" dirty="0" smtClean="0"/>
              <a:t>(2017)</a:t>
            </a:r>
          </a:p>
          <a:p>
            <a:pPr lvl="1"/>
            <a:r>
              <a:rPr lang="ja-JP" altLang="en-US" dirty="0" smtClean="0"/>
              <a:t>ねじれ振り子の共振周波数（ばね定数）の測定に成功</a:t>
            </a:r>
            <a:endParaRPr kumimoji="1" lang="en-US" altLang="ja-JP" dirty="0" smtClean="0"/>
          </a:p>
          <a:p>
            <a:r>
              <a:rPr lang="ja-JP" altLang="en-US" dirty="0" smtClean="0"/>
              <a:t>川崎拓也</a:t>
            </a:r>
            <a:r>
              <a:rPr lang="en-US" altLang="ja-JP" dirty="0" smtClean="0"/>
              <a:t>,</a:t>
            </a:r>
            <a:r>
              <a:rPr lang="ja-JP" altLang="en-US" dirty="0" smtClean="0"/>
              <a:t> 修士論文</a:t>
            </a:r>
            <a:r>
              <a:rPr lang="en-US" altLang="ja-JP" dirty="0" smtClean="0"/>
              <a:t> (2018)</a:t>
            </a:r>
          </a:p>
          <a:p>
            <a:pPr lvl="1"/>
            <a:r>
              <a:rPr lang="ja-JP" altLang="en-US" dirty="0" smtClean="0"/>
              <a:t>上下</a:t>
            </a:r>
            <a:r>
              <a:rPr lang="en-US" altLang="ja-JP" dirty="0" smtClean="0"/>
              <a:t>2</a:t>
            </a:r>
            <a:r>
              <a:rPr lang="ja-JP" altLang="en-US" dirty="0" smtClean="0"/>
              <a:t>つの共振器を独立に扱うことに成功</a:t>
            </a:r>
            <a:endParaRPr lang="en-US" altLang="ja-JP" dirty="0" smtClean="0"/>
          </a:p>
          <a:p>
            <a:r>
              <a:rPr kumimoji="1" lang="ja-JP" altLang="en-US" dirty="0" smtClean="0"/>
              <a:t>喜多直紀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修士論文</a:t>
            </a:r>
            <a:r>
              <a:rPr kumimoji="1" lang="en-US" altLang="ja-JP" dirty="0" smtClean="0"/>
              <a:t> (2019)</a:t>
            </a:r>
          </a:p>
          <a:p>
            <a:pPr lvl="1"/>
            <a:r>
              <a:rPr lang="ja-JP" altLang="en-US" dirty="0" smtClean="0"/>
              <a:t>復元力を確認し、光学浮上の安定性を検証することに成功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50274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安東研究室での先行研究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桑原</a:t>
            </a:r>
            <a:r>
              <a:rPr lang="ja-JP" altLang="en-US" dirty="0" smtClean="0">
                <a:solidFill>
                  <a:srgbClr val="FF0000"/>
                </a:solidFill>
              </a:rPr>
              <a:t>祐也</a:t>
            </a:r>
            <a:r>
              <a:rPr lang="en-US" altLang="ja-JP" dirty="0" smtClean="0">
                <a:solidFill>
                  <a:srgbClr val="FF0000"/>
                </a:solidFill>
              </a:rPr>
              <a:t>, </a:t>
            </a:r>
            <a:r>
              <a:rPr lang="ja-JP" altLang="en-US" dirty="0" smtClean="0">
                <a:solidFill>
                  <a:srgbClr val="FF0000"/>
                </a:solidFill>
              </a:rPr>
              <a:t>修士論文</a:t>
            </a:r>
            <a:r>
              <a:rPr lang="en-US" altLang="ja-JP" dirty="0" smtClean="0">
                <a:solidFill>
                  <a:srgbClr val="FF0000"/>
                </a:solidFill>
              </a:rPr>
              <a:t> (2015)</a:t>
            </a:r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ねじれ振り子を使って制御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/>
              <a:t>和田</a:t>
            </a:r>
            <a:r>
              <a:rPr lang="ja-JP" altLang="en-US" dirty="0" smtClean="0"/>
              <a:t>祥太郎</a:t>
            </a:r>
            <a:r>
              <a:rPr lang="en-US" altLang="ja-JP" dirty="0" smtClean="0"/>
              <a:t>,</a:t>
            </a:r>
            <a:r>
              <a:rPr lang="ja-JP" altLang="en-US" dirty="0" smtClean="0"/>
              <a:t> 修士論文</a:t>
            </a:r>
            <a:r>
              <a:rPr lang="en-US" altLang="ja-JP" dirty="0"/>
              <a:t> </a:t>
            </a:r>
            <a:r>
              <a:rPr lang="en-US" altLang="ja-JP" dirty="0" smtClean="0"/>
              <a:t>(2017)</a:t>
            </a:r>
          </a:p>
          <a:p>
            <a:pPr lvl="1"/>
            <a:r>
              <a:rPr lang="ja-JP" altLang="en-US" dirty="0" smtClean="0"/>
              <a:t>ねじれ振り子の共振周波数（ばね定数）の測定に成功</a:t>
            </a:r>
            <a:endParaRPr kumimoji="1" lang="en-US" altLang="ja-JP" dirty="0" smtClean="0"/>
          </a:p>
          <a:p>
            <a:r>
              <a:rPr lang="ja-JP" altLang="en-US" dirty="0" smtClean="0"/>
              <a:t>川崎拓也</a:t>
            </a:r>
            <a:r>
              <a:rPr lang="en-US" altLang="ja-JP" dirty="0" smtClean="0"/>
              <a:t>,</a:t>
            </a:r>
            <a:r>
              <a:rPr lang="ja-JP" altLang="en-US" dirty="0" smtClean="0"/>
              <a:t> 修士論文</a:t>
            </a:r>
            <a:r>
              <a:rPr lang="en-US" altLang="ja-JP" dirty="0" smtClean="0"/>
              <a:t> (2018)</a:t>
            </a:r>
          </a:p>
          <a:p>
            <a:pPr lvl="1"/>
            <a:r>
              <a:rPr lang="ja-JP" altLang="en-US" dirty="0" smtClean="0"/>
              <a:t>上下</a:t>
            </a:r>
            <a:r>
              <a:rPr lang="en-US" altLang="ja-JP" dirty="0" smtClean="0"/>
              <a:t>2</a:t>
            </a:r>
            <a:r>
              <a:rPr lang="ja-JP" altLang="en-US" dirty="0" smtClean="0"/>
              <a:t>つの共振器を独立に扱うことに成功</a:t>
            </a:r>
            <a:endParaRPr lang="en-US" altLang="ja-JP" dirty="0" smtClean="0"/>
          </a:p>
          <a:p>
            <a:r>
              <a:rPr kumimoji="1" lang="ja-JP" altLang="en-US" dirty="0" smtClean="0"/>
              <a:t>喜多直紀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修士論文</a:t>
            </a:r>
            <a:r>
              <a:rPr kumimoji="1" lang="en-US" altLang="ja-JP" dirty="0" smtClean="0"/>
              <a:t> (2019)</a:t>
            </a:r>
          </a:p>
          <a:p>
            <a:pPr lvl="1"/>
            <a:r>
              <a:rPr lang="ja-JP" altLang="en-US" dirty="0" smtClean="0"/>
              <a:t>復元力を確認し、光学浮上の安定性を検証することに成功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55785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セットアップ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38" y="1417638"/>
            <a:ext cx="5485184" cy="497558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241365" y="1516262"/>
            <a:ext cx="27072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mg</a:t>
            </a:r>
            <a:r>
              <a:rPr lang="ja-JP" altLang="en-US" sz="2000" dirty="0"/>
              <a:t>鏡は壊れやすく</a:t>
            </a:r>
            <a:r>
              <a:rPr lang="ja-JP" altLang="en-US" sz="2000" dirty="0" smtClean="0"/>
              <a:t>扱いにくい</a:t>
            </a:r>
            <a:endParaRPr lang="en-US" altLang="ja-JP" sz="2000" dirty="0" smtClean="0"/>
          </a:p>
          <a:p>
            <a:r>
              <a:rPr lang="en-US" altLang="ja-JP" sz="2000" dirty="0" smtClean="0"/>
              <a:t>→</a:t>
            </a:r>
            <a:r>
              <a:rPr lang="ja-JP" altLang="en-US" sz="2000" dirty="0"/>
              <a:t>ねじれ振り子を吊るして、先端にハーフインチ鏡を</a:t>
            </a:r>
            <a:r>
              <a:rPr lang="ja-JP" altLang="en-US" sz="2000" dirty="0" smtClean="0"/>
              <a:t>取り付ける</a:t>
            </a:r>
            <a:endParaRPr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41365" y="4931670"/>
            <a:ext cx="2543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上下の共振器で周波数をずらす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41365" y="3759073"/>
            <a:ext cx="2281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下側共振器のみに光バネを導入</a:t>
            </a:r>
            <a:endParaRPr kumimoji="1" lang="ja-JP" altLang="en-US" sz="2000" dirty="0"/>
          </a:p>
        </p:txBody>
      </p:sp>
      <p:cxnSp>
        <p:nvCxnSpPr>
          <p:cNvPr id="7" name="直線矢印コネクタ 6"/>
          <p:cNvCxnSpPr>
            <a:endCxn id="9" idx="1"/>
          </p:cNvCxnSpPr>
          <p:nvPr/>
        </p:nvCxnSpPr>
        <p:spPr>
          <a:xfrm>
            <a:off x="4381863" y="5285613"/>
            <a:ext cx="18595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endCxn id="10" idx="1"/>
          </p:cNvCxnSpPr>
          <p:nvPr/>
        </p:nvCxnSpPr>
        <p:spPr>
          <a:xfrm>
            <a:off x="3642250" y="3147478"/>
            <a:ext cx="2599115" cy="965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5037747" y="2568043"/>
            <a:ext cx="12036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98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ねじれ振り子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ワイヤー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n: </a:t>
            </a:r>
            <a:r>
              <a:rPr lang="ja-JP" altLang="en-US" dirty="0" smtClean="0"/>
              <a:t>剛性率</a:t>
            </a:r>
            <a:r>
              <a:rPr lang="en-US" altLang="ja-JP" dirty="0" smtClean="0"/>
              <a:t>, a: </a:t>
            </a:r>
            <a:r>
              <a:rPr lang="ja-JP" altLang="en-US" dirty="0" smtClean="0"/>
              <a:t>半径</a:t>
            </a:r>
            <a:r>
              <a:rPr lang="en-US" altLang="ja-JP" dirty="0" smtClean="0"/>
              <a:t>, l: </a:t>
            </a:r>
            <a:r>
              <a:rPr lang="ja-JP" altLang="en-US" dirty="0" smtClean="0"/>
              <a:t>長さ</a:t>
            </a:r>
            <a:endParaRPr lang="en-US" altLang="ja-JP" dirty="0"/>
          </a:p>
          <a:p>
            <a:r>
              <a:rPr lang="ja-JP" altLang="en-US" dirty="0" smtClean="0"/>
              <a:t>振り子</a:t>
            </a:r>
            <a:endParaRPr lang="en-US" altLang="ja-JP" dirty="0" smtClean="0"/>
          </a:p>
          <a:p>
            <a:pPr lvl="1"/>
            <a:r>
              <a:rPr lang="en-US" altLang="ja-JP" dirty="0"/>
              <a:t>m</a:t>
            </a:r>
            <a:r>
              <a:rPr lang="en-US" altLang="ja-JP" dirty="0" smtClean="0"/>
              <a:t>: </a:t>
            </a:r>
            <a:r>
              <a:rPr lang="ja-JP" altLang="en-US" dirty="0" smtClean="0"/>
              <a:t>質量</a:t>
            </a:r>
            <a:r>
              <a:rPr lang="en-US" altLang="ja-JP" dirty="0" smtClean="0"/>
              <a:t>, I: </a:t>
            </a:r>
            <a:r>
              <a:rPr lang="ja-JP" altLang="en-US" dirty="0" smtClean="0"/>
              <a:t>慣性モーメント</a:t>
            </a:r>
            <a:r>
              <a:rPr lang="en-US" altLang="ja-JP" dirty="0" smtClean="0"/>
              <a:t>,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L: </a:t>
            </a:r>
            <a:r>
              <a:rPr lang="ja-JP" altLang="en-US" dirty="0" smtClean="0"/>
              <a:t>懸架点から中心までの距離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d: </a:t>
            </a:r>
            <a:r>
              <a:rPr lang="ja-JP" altLang="en-US" dirty="0" smtClean="0"/>
              <a:t>懸架点と重心の距離</a:t>
            </a:r>
            <a:endParaRPr lang="en-US" altLang="ja-JP" dirty="0" smtClean="0"/>
          </a:p>
          <a:p>
            <a:r>
              <a:rPr lang="ja-JP" altLang="en-US" dirty="0" smtClean="0"/>
              <a:t>共振周波数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714" y="1417638"/>
            <a:ext cx="2931086" cy="264970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273" y="4639434"/>
            <a:ext cx="2631912" cy="148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どうやって安定性を検証するか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サンドイッチ型共振器による復元力を確認したい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ja-JP" dirty="0"/>
              <a:t>　</a:t>
            </a:r>
            <a:r>
              <a:rPr lang="ja-JP" altLang="en-US" dirty="0" smtClean="0"/>
              <a:t>　　共振器の有無による、ねじれ振り子の</a:t>
            </a:r>
            <a:r>
              <a:rPr lang="ja-JP" altLang="en-US" dirty="0" smtClean="0">
                <a:solidFill>
                  <a:schemeClr val="accent1"/>
                </a:solidFill>
              </a:rPr>
              <a:t>ばね定数の変化</a:t>
            </a:r>
            <a:r>
              <a:rPr lang="ja-JP" altLang="en-US" dirty="0" smtClean="0"/>
              <a:t>を確認したい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　ねじれ振り子の</a:t>
            </a:r>
            <a:r>
              <a:rPr lang="ja-JP" altLang="en-US" dirty="0" smtClean="0">
                <a:solidFill>
                  <a:srgbClr val="4F81BD"/>
                </a:solidFill>
              </a:rPr>
              <a:t>共振周波数の変化</a:t>
            </a:r>
            <a:r>
              <a:rPr lang="ja-JP" altLang="en-US" dirty="0" smtClean="0"/>
              <a:t>を測定する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511" y="4768065"/>
            <a:ext cx="5880100" cy="1054100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>
            <a:off x="627973" y="2746122"/>
            <a:ext cx="488424" cy="28213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641928" y="3737051"/>
            <a:ext cx="488424" cy="28213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74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ねじれ振り子の制御方法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コイルマグネットアクチュエータによるフィードバック制御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31" y="2961664"/>
            <a:ext cx="7054723" cy="31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6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フォトセンサ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640087"/>
            <a:ext cx="6734334" cy="221464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93" y="3852503"/>
            <a:ext cx="3360718" cy="261142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87400" y="4466161"/>
            <a:ext cx="3753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入射する光量によって、変位を測定して、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フィードバック制御する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30998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共振周波数の測定方法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4F81BD"/>
                </a:solidFill>
              </a:rPr>
              <a:t>オープンループ伝達関数</a:t>
            </a:r>
            <a:r>
              <a:rPr kumimoji="1" lang="ja-JP" altLang="en-US" dirty="0" smtClean="0"/>
              <a:t>の測定</a:t>
            </a:r>
            <a:r>
              <a:rPr kumimoji="1" lang="en-US" altLang="ja-JP" dirty="0" smtClean="0"/>
              <a:t>≒</a:t>
            </a:r>
            <a:r>
              <a:rPr kumimoji="1" lang="ja-JP" altLang="en-US" dirty="0" smtClean="0"/>
              <a:t>ねじれ振り子の伝達関数の測定</a:t>
            </a:r>
            <a:endParaRPr kumimoji="1" lang="en-US" altLang="ja-JP" dirty="0" smtClean="0"/>
          </a:p>
          <a:p>
            <a:r>
              <a:rPr lang="ja-JP" altLang="ja-JP" dirty="0" smtClean="0"/>
              <a:t>Q</a:t>
            </a:r>
            <a:r>
              <a:rPr lang="ja-JP" altLang="en-US" dirty="0" smtClean="0"/>
              <a:t>値、共振周波数をフィッティングパラメータとしてフィッティングする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088" y="3838106"/>
            <a:ext cx="3648982" cy="26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73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伝達関数とは？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 smtClean="0"/>
              <a:t>入力</a:t>
            </a:r>
            <a:r>
              <a:rPr kumimoji="1" lang="en-US" altLang="ja-JP" sz="2800" dirty="0" smtClean="0"/>
              <a:t>x(t)</a:t>
            </a:r>
            <a:r>
              <a:rPr kumimoji="1" lang="ja-JP" altLang="en-US" sz="2800" dirty="0" smtClean="0"/>
              <a:t>、出力</a:t>
            </a:r>
            <a:r>
              <a:rPr kumimoji="1" lang="en-US" altLang="ja-JP" sz="2800" dirty="0" smtClean="0"/>
              <a:t>x(t)</a:t>
            </a:r>
            <a:r>
              <a:rPr lang="ja-JP" altLang="en-US" sz="2800" dirty="0" smtClean="0"/>
              <a:t>を持つ線形システムについて</a:t>
            </a:r>
            <a:r>
              <a:rPr kumimoji="1" lang="en-US" altLang="ja-JP" sz="2800" dirty="0" smtClean="0"/>
              <a:t>Laplace</a:t>
            </a:r>
            <a:r>
              <a:rPr kumimoji="1" lang="ja-JP" altLang="en-US" sz="2800" dirty="0" smtClean="0"/>
              <a:t>変換を考えると</a:t>
            </a:r>
            <a:endParaRPr kumimoji="1" lang="en-US" altLang="ja-JP" sz="2800" dirty="0" smtClean="0"/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 smtClean="0"/>
          </a:p>
          <a:p>
            <a:r>
              <a:rPr lang="ja-JP" altLang="en-US" sz="2800" dirty="0" smtClean="0"/>
              <a:t>周波数空間についても同様に</a:t>
            </a:r>
            <a:r>
              <a:rPr lang="en-US" altLang="ja-JP" sz="2800" dirty="0" smtClean="0"/>
              <a:t>H(</a:t>
            </a:r>
            <a:r>
              <a:rPr lang="en-US" altLang="ja-JP" sz="2800" dirty="0" err="1" smtClean="0"/>
              <a:t>iω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を考えることができる。</a:t>
            </a:r>
            <a:endParaRPr lang="en-US" altLang="ja-JP" sz="2800" dirty="0" smtClean="0"/>
          </a:p>
          <a:p>
            <a:r>
              <a:rPr lang="ja-JP" altLang="en-US" sz="2800" dirty="0" smtClean="0"/>
              <a:t>ねじれ振り子の場合</a:t>
            </a:r>
            <a:endParaRPr lang="en-US" altLang="ja-JP" sz="2800" dirty="0" smtClean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027" y="2659110"/>
            <a:ext cx="2758446" cy="79550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241" y="2826591"/>
            <a:ext cx="2374891" cy="43896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151" y="4128302"/>
            <a:ext cx="3774648" cy="2606774"/>
          </a:xfrm>
          <a:prstGeom prst="rect">
            <a:avLst/>
          </a:prstGeom>
        </p:spPr>
      </p:pic>
      <p:pic>
        <p:nvPicPr>
          <p:cNvPr id="4" name="図 3" descr="texclip2020060310533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3" y="5316840"/>
            <a:ext cx="3298890" cy="57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なぜ光学浮上をしたいのか？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rgbClr val="FF0000"/>
                </a:solidFill>
              </a:rPr>
              <a:t>標準量子限界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光学浮上の理論的検証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力学的安定条件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光学バネ</a:t>
            </a:r>
            <a:endParaRPr kumimoji="1" lang="en-US" altLang="ja-JP" dirty="0" smtClean="0"/>
          </a:p>
          <a:p>
            <a:r>
              <a:rPr lang="ja-JP" altLang="en-US" dirty="0" smtClean="0"/>
              <a:t>光学浮上の実験的検証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安東研究室での先行研究</a:t>
            </a:r>
            <a:endParaRPr lang="en-US" altLang="ja-JP" dirty="0" smtClean="0"/>
          </a:p>
          <a:p>
            <a:r>
              <a:rPr lang="ja-JP" altLang="en-US" dirty="0" smtClean="0"/>
              <a:t>今後やろうとしていること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フォトニック結晶と高反射率コーティング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1143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ねじれ振り子の伝達関数</a:t>
            </a:r>
            <a:endParaRPr kumimoji="1" lang="ja-JP" altLang="en-US" dirty="0"/>
          </a:p>
        </p:txBody>
      </p:sp>
      <p:pic>
        <p:nvPicPr>
          <p:cNvPr id="4" name="図 3" descr="texclip202006181229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583926"/>
            <a:ext cx="4927644" cy="713659"/>
          </a:xfrm>
          <a:prstGeom prst="rect">
            <a:avLst/>
          </a:prstGeom>
        </p:spPr>
      </p:pic>
      <p:pic>
        <p:nvPicPr>
          <p:cNvPr id="6" name="図 5" descr="texclip202006181232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2899131"/>
            <a:ext cx="4494556" cy="746604"/>
          </a:xfrm>
          <a:prstGeom prst="rect">
            <a:avLst/>
          </a:prstGeom>
        </p:spPr>
      </p:pic>
      <p:pic>
        <p:nvPicPr>
          <p:cNvPr id="7" name="図 6" descr="texclip202006031053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24" y="4698431"/>
            <a:ext cx="3474669" cy="60859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152" y="3921339"/>
            <a:ext cx="3774648" cy="260677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642129" y="2297585"/>
            <a:ext cx="1646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1"/>
                </a:solidFill>
              </a:rPr>
              <a:t>振り子の変位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88817" y="2297585"/>
            <a:ext cx="1618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2"/>
                </a:solidFill>
              </a:rPr>
              <a:t>地面の変位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4744693" y="2149340"/>
            <a:ext cx="4186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401630" y="2149340"/>
            <a:ext cx="43155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823345" y="4033502"/>
            <a:ext cx="1660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伝達関数</a:t>
            </a:r>
            <a:endParaRPr kumimoji="1" lang="ja-JP" altLang="en-US" sz="24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024" y="5582702"/>
            <a:ext cx="1049392" cy="6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81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ROLL</a:t>
            </a:r>
            <a:r>
              <a:rPr kumimoji="1" lang="ja-JP" altLang="en-US" dirty="0" smtClean="0"/>
              <a:t>方向の共振周波数は測定できたが、</a:t>
            </a:r>
            <a:r>
              <a:rPr kumimoji="1" lang="en-US" altLang="ja-JP" dirty="0" smtClean="0"/>
              <a:t>YAW</a:t>
            </a:r>
            <a:r>
              <a:rPr kumimoji="1" lang="ja-JP" altLang="en-US" dirty="0" smtClean="0"/>
              <a:t>方向で誤差が大きかった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85" y="2861134"/>
            <a:ext cx="3648982" cy="267771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948" y="2929792"/>
            <a:ext cx="3498075" cy="260906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107202" y="5728917"/>
            <a:ext cx="120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ROLL</a:t>
            </a:r>
            <a:r>
              <a:rPr kumimoji="1" lang="ja-JP" altLang="en-US" dirty="0" smtClean="0"/>
              <a:t>方向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91348" y="5728917"/>
            <a:ext cx="124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YAW</a:t>
            </a:r>
            <a:r>
              <a:rPr kumimoji="1" lang="ja-JP" altLang="en-US" dirty="0" smtClean="0"/>
              <a:t>方向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8116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先行研究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桑原</a:t>
            </a:r>
            <a:r>
              <a:rPr lang="ja-JP" altLang="en-US" dirty="0" smtClean="0"/>
              <a:t>祐也</a:t>
            </a:r>
            <a:r>
              <a:rPr lang="en-US" altLang="ja-JP" dirty="0" smtClean="0"/>
              <a:t>, </a:t>
            </a:r>
            <a:r>
              <a:rPr lang="ja-JP" altLang="en-US" dirty="0" smtClean="0"/>
              <a:t>修士論文</a:t>
            </a:r>
            <a:r>
              <a:rPr lang="en-US" altLang="ja-JP" dirty="0" smtClean="0"/>
              <a:t> (2015)</a:t>
            </a:r>
          </a:p>
          <a:p>
            <a:pPr lvl="1"/>
            <a:r>
              <a:rPr lang="ja-JP" altLang="en-US" dirty="0" smtClean="0"/>
              <a:t>ねじれ振り子を使って制御</a:t>
            </a:r>
            <a:endParaRPr kumimoji="1" lang="en-US" altLang="ja-JP" dirty="0" smtClean="0"/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和田</a:t>
            </a:r>
            <a:r>
              <a:rPr lang="ja-JP" altLang="en-US" dirty="0" smtClean="0">
                <a:solidFill>
                  <a:srgbClr val="FF0000"/>
                </a:solidFill>
              </a:rPr>
              <a:t>祥太郎</a:t>
            </a:r>
            <a:r>
              <a:rPr lang="en-US" altLang="ja-JP" dirty="0" smtClean="0">
                <a:solidFill>
                  <a:srgbClr val="FF0000"/>
                </a:solidFill>
              </a:rPr>
              <a:t>,</a:t>
            </a:r>
            <a:r>
              <a:rPr lang="ja-JP" altLang="en-US" dirty="0" smtClean="0">
                <a:solidFill>
                  <a:srgbClr val="FF0000"/>
                </a:solidFill>
              </a:rPr>
              <a:t> 修士論文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(2017)</a:t>
            </a:r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ねじれ振り子の共振周波数（ばね定数）の測定に成功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川崎拓也</a:t>
            </a:r>
            <a:r>
              <a:rPr lang="en-US" altLang="ja-JP" dirty="0" smtClean="0"/>
              <a:t>,</a:t>
            </a:r>
            <a:r>
              <a:rPr lang="ja-JP" altLang="en-US" dirty="0" smtClean="0"/>
              <a:t> 修士論文</a:t>
            </a:r>
            <a:r>
              <a:rPr lang="en-US" altLang="ja-JP" dirty="0" smtClean="0"/>
              <a:t> (2018)</a:t>
            </a:r>
          </a:p>
          <a:p>
            <a:pPr lvl="1"/>
            <a:r>
              <a:rPr lang="ja-JP" altLang="en-US" dirty="0" smtClean="0"/>
              <a:t>上下</a:t>
            </a:r>
            <a:r>
              <a:rPr lang="en-US" altLang="ja-JP" dirty="0" smtClean="0"/>
              <a:t>2</a:t>
            </a:r>
            <a:r>
              <a:rPr lang="ja-JP" altLang="en-US" dirty="0" smtClean="0"/>
              <a:t>つの共振器を独立に扱うことに成功</a:t>
            </a:r>
            <a:endParaRPr lang="en-US" altLang="ja-JP" dirty="0" smtClean="0"/>
          </a:p>
          <a:p>
            <a:r>
              <a:rPr kumimoji="1" lang="ja-JP" altLang="en-US" dirty="0" smtClean="0"/>
              <a:t>喜多直紀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修士論文</a:t>
            </a:r>
            <a:r>
              <a:rPr kumimoji="1" lang="en-US" altLang="ja-JP" dirty="0" smtClean="0"/>
              <a:t> (2019)</a:t>
            </a:r>
          </a:p>
          <a:p>
            <a:pPr lvl="1"/>
            <a:r>
              <a:rPr lang="ja-JP" altLang="en-US" dirty="0" smtClean="0"/>
              <a:t>復元力を確認し、光学浮上の安定性を検証することに成功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4637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和田さんの実験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ja-JP" dirty="0" smtClean="0"/>
              <a:t>Y</a:t>
            </a:r>
            <a:r>
              <a:rPr lang="en-US" altLang="ja-JP" dirty="0" smtClean="0"/>
              <a:t>AW</a:t>
            </a:r>
            <a:r>
              <a:rPr lang="ja-JP" altLang="en-US" dirty="0" smtClean="0"/>
              <a:t>方向の制御に</a:t>
            </a:r>
            <a:r>
              <a:rPr lang="ja-JP" altLang="en-US" dirty="0" smtClean="0">
                <a:solidFill>
                  <a:schemeClr val="accent1"/>
                </a:solidFill>
              </a:rPr>
              <a:t>光てこ</a:t>
            </a:r>
            <a:r>
              <a:rPr lang="ja-JP" altLang="en-US" dirty="0" smtClean="0"/>
              <a:t>を用いた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678" y="2581995"/>
            <a:ext cx="6408073" cy="34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8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光てこ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62" y="1642753"/>
            <a:ext cx="4535045" cy="237198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80201"/>
            <a:ext cx="8037912" cy="25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1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67" y="1417638"/>
            <a:ext cx="4276303" cy="514325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570" y="2580894"/>
            <a:ext cx="3509502" cy="34476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004570" y="1730637"/>
            <a:ext cx="3410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YAW</a:t>
            </a:r>
            <a:r>
              <a:rPr kumimoji="1" lang="ja-JP" altLang="en-US" sz="2400" dirty="0" smtClean="0"/>
              <a:t>方向の共振周波数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04570" y="3642712"/>
            <a:ext cx="368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光共振器により、周波数が変化することは確認できなかった。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→</a:t>
            </a:r>
            <a:r>
              <a:rPr lang="ja-JP" altLang="en-US" sz="2400" dirty="0" smtClean="0"/>
              <a:t>共振器内のパワー不足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4404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先行研究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桑原</a:t>
            </a:r>
            <a:r>
              <a:rPr lang="ja-JP" altLang="en-US" dirty="0" smtClean="0"/>
              <a:t>祐也</a:t>
            </a:r>
            <a:r>
              <a:rPr lang="en-US" altLang="ja-JP" dirty="0" smtClean="0"/>
              <a:t>, </a:t>
            </a:r>
            <a:r>
              <a:rPr lang="ja-JP" altLang="en-US" dirty="0" smtClean="0"/>
              <a:t>修士論文</a:t>
            </a:r>
            <a:r>
              <a:rPr lang="en-US" altLang="ja-JP" dirty="0" smtClean="0"/>
              <a:t> (2015)</a:t>
            </a:r>
          </a:p>
          <a:p>
            <a:pPr lvl="1"/>
            <a:r>
              <a:rPr lang="ja-JP" altLang="en-US" dirty="0" smtClean="0"/>
              <a:t>ねじれ振り子を使って制御</a:t>
            </a:r>
            <a:endParaRPr kumimoji="1" lang="en-US" altLang="ja-JP" dirty="0" smtClean="0"/>
          </a:p>
          <a:p>
            <a:r>
              <a:rPr kumimoji="1" lang="ja-JP" altLang="en-US" dirty="0" smtClean="0"/>
              <a:t>和田</a:t>
            </a:r>
            <a:r>
              <a:rPr lang="ja-JP" altLang="en-US" dirty="0" smtClean="0"/>
              <a:t>祥太郎</a:t>
            </a:r>
            <a:r>
              <a:rPr lang="en-US" altLang="ja-JP" dirty="0" smtClean="0"/>
              <a:t>,</a:t>
            </a:r>
            <a:r>
              <a:rPr lang="ja-JP" altLang="en-US" dirty="0" smtClean="0"/>
              <a:t> 修士論文</a:t>
            </a:r>
            <a:r>
              <a:rPr lang="en-US" altLang="ja-JP" dirty="0"/>
              <a:t> </a:t>
            </a:r>
            <a:r>
              <a:rPr lang="en-US" altLang="ja-JP" dirty="0" smtClean="0"/>
              <a:t>(2017)</a:t>
            </a:r>
          </a:p>
          <a:p>
            <a:pPr lvl="1"/>
            <a:r>
              <a:rPr lang="ja-JP" altLang="en-US" dirty="0" smtClean="0"/>
              <a:t>ねじれ振り子の共振周波数（ばね定数）の測定に成功</a:t>
            </a:r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川崎拓也</a:t>
            </a:r>
            <a:r>
              <a:rPr lang="en-US" altLang="ja-JP" dirty="0" smtClean="0">
                <a:solidFill>
                  <a:srgbClr val="FF0000"/>
                </a:solidFill>
              </a:rPr>
              <a:t>,</a:t>
            </a:r>
            <a:r>
              <a:rPr lang="ja-JP" altLang="en-US" dirty="0" smtClean="0">
                <a:solidFill>
                  <a:srgbClr val="FF0000"/>
                </a:solidFill>
              </a:rPr>
              <a:t> 修士論文</a:t>
            </a:r>
            <a:r>
              <a:rPr lang="en-US" altLang="ja-JP" dirty="0" smtClean="0">
                <a:solidFill>
                  <a:srgbClr val="FF0000"/>
                </a:solidFill>
              </a:rPr>
              <a:t> (2018)</a:t>
            </a:r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上下</a:t>
            </a:r>
            <a:r>
              <a:rPr lang="en-US" altLang="ja-JP" dirty="0" smtClean="0">
                <a:solidFill>
                  <a:srgbClr val="FF0000"/>
                </a:solidFill>
              </a:rPr>
              <a:t>2</a:t>
            </a:r>
            <a:r>
              <a:rPr lang="ja-JP" altLang="en-US" dirty="0" smtClean="0">
                <a:solidFill>
                  <a:srgbClr val="FF0000"/>
                </a:solidFill>
              </a:rPr>
              <a:t>つの共振器を独立に扱うことに成功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/>
              <a:t>喜多直紀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修士論文</a:t>
            </a:r>
            <a:r>
              <a:rPr kumimoji="1" lang="en-US" altLang="ja-JP" dirty="0" smtClean="0"/>
              <a:t> (2019)</a:t>
            </a:r>
          </a:p>
          <a:p>
            <a:pPr lvl="1"/>
            <a:r>
              <a:rPr lang="ja-JP" altLang="en-US" dirty="0" smtClean="0"/>
              <a:t>復元力を確認し、光学浮上の安定性を検証することに成功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81433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川崎さんの実験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上下共振器それぞれの透過光を</a:t>
            </a:r>
            <a:r>
              <a:rPr lang="ja-JP" altLang="en-US" dirty="0" smtClean="0">
                <a:solidFill>
                  <a:srgbClr val="4F81BD"/>
                </a:solidFill>
              </a:rPr>
              <a:t>直接評価</a:t>
            </a:r>
            <a:r>
              <a:rPr lang="ja-JP" altLang="en-US" dirty="0" smtClean="0"/>
              <a:t>できるようにした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654" y="2351523"/>
            <a:ext cx="4941395" cy="39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41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5651767" y="2065600"/>
            <a:ext cx="265144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複屈折問題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88" y="4024170"/>
            <a:ext cx="8055512" cy="194284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88" y="1417638"/>
            <a:ext cx="4392949" cy="244567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651767" y="2065600"/>
            <a:ext cx="2818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1</a:t>
            </a:r>
            <a:r>
              <a:rPr lang="en-US" altLang="ja-JP" sz="2400" dirty="0" smtClean="0"/>
              <a:t>/4λ</a:t>
            </a:r>
            <a:r>
              <a:rPr lang="ja-JP" altLang="en-US" sz="2400" dirty="0" smtClean="0"/>
              <a:t>板を</a:t>
            </a:r>
            <a:r>
              <a:rPr lang="en-US" altLang="ja-JP" sz="2400" dirty="0" smtClean="0"/>
              <a:t>45°</a:t>
            </a:r>
            <a:r>
              <a:rPr lang="ja-JP" altLang="en-US" sz="2400" dirty="0" smtClean="0"/>
              <a:t>ずつ回転させると・・・</a:t>
            </a:r>
            <a:endParaRPr kumimoji="1" lang="ja-JP" altLang="en-US" sz="2400" dirty="0"/>
          </a:p>
        </p:txBody>
      </p:sp>
      <p:cxnSp>
        <p:nvCxnSpPr>
          <p:cNvPr id="13" name="直線矢印コネクタ 12"/>
          <p:cNvCxnSpPr>
            <a:stCxn id="11" idx="2"/>
          </p:cNvCxnSpPr>
          <p:nvPr/>
        </p:nvCxnSpPr>
        <p:spPr>
          <a:xfrm>
            <a:off x="6977490" y="2896597"/>
            <a:ext cx="13954" cy="11275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46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偏光を変える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472" y="1880079"/>
            <a:ext cx="5119064" cy="42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900378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なぜ光学浮上をしたいのか？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124" y="2514929"/>
            <a:ext cx="1144845" cy="335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1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透過光を分離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透過光を直接観測できるようにした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→</a:t>
            </a:r>
            <a:r>
              <a:rPr kumimoji="1" lang="ja-JP" altLang="en-US" dirty="0" smtClean="0"/>
              <a:t>共振器内パワーを直接評価できる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523" y="2867457"/>
            <a:ext cx="3693168" cy="352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91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YAW</a:t>
            </a:r>
            <a:r>
              <a:rPr kumimoji="1" lang="ja-JP" altLang="en-US" dirty="0" smtClean="0"/>
              <a:t>方向の共振周波数の変化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26" y="2785398"/>
            <a:ext cx="4327516" cy="3340765"/>
          </a:xfrm>
          <a:prstGeom prst="rect">
            <a:avLst/>
          </a:prstGeom>
        </p:spPr>
      </p:pic>
      <p:pic>
        <p:nvPicPr>
          <p:cNvPr id="5" name="図 4" descr="texclip202006151245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2378609"/>
            <a:ext cx="61055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038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先行研究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桑原</a:t>
            </a:r>
            <a:r>
              <a:rPr lang="ja-JP" altLang="en-US" dirty="0" smtClean="0"/>
              <a:t>祐也</a:t>
            </a:r>
            <a:r>
              <a:rPr lang="en-US" altLang="ja-JP" dirty="0" smtClean="0"/>
              <a:t>, </a:t>
            </a:r>
            <a:r>
              <a:rPr lang="ja-JP" altLang="en-US" dirty="0" smtClean="0"/>
              <a:t>修士論文</a:t>
            </a:r>
            <a:r>
              <a:rPr lang="en-US" altLang="ja-JP" dirty="0" smtClean="0"/>
              <a:t> (2015)</a:t>
            </a:r>
          </a:p>
          <a:p>
            <a:pPr lvl="1"/>
            <a:r>
              <a:rPr lang="ja-JP" altLang="en-US" dirty="0" smtClean="0"/>
              <a:t>ねじれ振り子を使って制御</a:t>
            </a:r>
            <a:endParaRPr kumimoji="1" lang="en-US" altLang="ja-JP" dirty="0" smtClean="0"/>
          </a:p>
          <a:p>
            <a:r>
              <a:rPr kumimoji="1" lang="ja-JP" altLang="en-US" dirty="0" smtClean="0"/>
              <a:t>和田</a:t>
            </a:r>
            <a:r>
              <a:rPr lang="ja-JP" altLang="en-US" dirty="0" smtClean="0"/>
              <a:t>祥太郎</a:t>
            </a:r>
            <a:r>
              <a:rPr lang="en-US" altLang="ja-JP" dirty="0" smtClean="0"/>
              <a:t>,</a:t>
            </a:r>
            <a:r>
              <a:rPr lang="ja-JP" altLang="en-US" dirty="0" smtClean="0"/>
              <a:t> 修士論文</a:t>
            </a:r>
            <a:r>
              <a:rPr lang="en-US" altLang="ja-JP" dirty="0"/>
              <a:t> </a:t>
            </a:r>
            <a:r>
              <a:rPr lang="en-US" altLang="ja-JP" dirty="0" smtClean="0"/>
              <a:t>(2017)</a:t>
            </a:r>
          </a:p>
          <a:p>
            <a:pPr lvl="1"/>
            <a:r>
              <a:rPr lang="ja-JP" altLang="en-US" dirty="0" smtClean="0"/>
              <a:t>ねじれ振り子の共振周波数（ばね定数）の測定に成功</a:t>
            </a:r>
            <a:endParaRPr kumimoji="1" lang="en-US" altLang="ja-JP" dirty="0" smtClean="0"/>
          </a:p>
          <a:p>
            <a:r>
              <a:rPr lang="ja-JP" altLang="en-US" dirty="0" smtClean="0"/>
              <a:t>川崎拓也</a:t>
            </a:r>
            <a:r>
              <a:rPr lang="en-US" altLang="ja-JP" dirty="0" smtClean="0"/>
              <a:t>,</a:t>
            </a:r>
            <a:r>
              <a:rPr lang="ja-JP" altLang="en-US" dirty="0" smtClean="0"/>
              <a:t> 修士論文</a:t>
            </a:r>
            <a:r>
              <a:rPr lang="en-US" altLang="ja-JP" dirty="0" smtClean="0"/>
              <a:t> (2018)</a:t>
            </a:r>
          </a:p>
          <a:p>
            <a:pPr lvl="1"/>
            <a:r>
              <a:rPr lang="ja-JP" altLang="en-US" dirty="0" smtClean="0"/>
              <a:t>上下</a:t>
            </a:r>
            <a:r>
              <a:rPr lang="en-US" altLang="ja-JP" dirty="0" smtClean="0"/>
              <a:t>2</a:t>
            </a:r>
            <a:r>
              <a:rPr lang="ja-JP" altLang="en-US" dirty="0" smtClean="0"/>
              <a:t>つの共振器を独立に扱うことに成功</a:t>
            </a:r>
            <a:endParaRPr lang="en-US" altLang="ja-JP" dirty="0" smtClean="0"/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喜多直紀</a:t>
            </a:r>
            <a:r>
              <a:rPr kumimoji="1" lang="en-US" altLang="ja-JP" dirty="0" smtClean="0">
                <a:solidFill>
                  <a:srgbClr val="FF0000"/>
                </a:solidFill>
              </a:rPr>
              <a:t>, </a:t>
            </a:r>
            <a:r>
              <a:rPr kumimoji="1" lang="ja-JP" altLang="en-US" dirty="0" smtClean="0">
                <a:solidFill>
                  <a:srgbClr val="FF0000"/>
                </a:solidFill>
              </a:rPr>
              <a:t>修士論文</a:t>
            </a:r>
            <a:r>
              <a:rPr kumimoji="1" lang="en-US" altLang="ja-JP" dirty="0" smtClean="0">
                <a:solidFill>
                  <a:srgbClr val="FF0000"/>
                </a:solidFill>
              </a:rPr>
              <a:t> (2019)</a:t>
            </a:r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復元力を確認し、光学浮上の安定性を検証することに成功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70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喜多さんの実験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二段ねじれ振り子を導入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596" y="2539811"/>
            <a:ext cx="5919799" cy="341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176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二段ねじれ振り子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地面振動雑音を低減する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968" y="2972788"/>
            <a:ext cx="4415832" cy="331371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03" y="2847177"/>
            <a:ext cx="3571165" cy="311454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486846" y="4766754"/>
            <a:ext cx="79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∝f^-4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43349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YAW</a:t>
            </a:r>
            <a:r>
              <a:rPr kumimoji="1" lang="ja-JP" altLang="en-US" dirty="0" smtClean="0"/>
              <a:t>方向共振周波数の変化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021" y="3056529"/>
            <a:ext cx="4494779" cy="3347378"/>
          </a:xfrm>
          <a:prstGeom prst="rect">
            <a:avLst/>
          </a:prstGeom>
        </p:spPr>
      </p:pic>
      <p:pic>
        <p:nvPicPr>
          <p:cNvPr id="8" name="図 7" descr="texclip202006151252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2392490"/>
            <a:ext cx="6115050" cy="29527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781479" y="3475232"/>
            <a:ext cx="3070095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1479" y="3475232"/>
            <a:ext cx="3181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共振器による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復元力を確認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することができた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101657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なぜ光学浮上をしたいのか？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標準量子限界</a:t>
            </a:r>
            <a:endParaRPr kumimoji="1" lang="en-US" altLang="ja-JP" dirty="0" smtClean="0"/>
          </a:p>
          <a:p>
            <a:r>
              <a:rPr lang="ja-JP" altLang="en-US" dirty="0" smtClean="0"/>
              <a:t>光学浮上の理論的検証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力学的安定条件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光学バネ</a:t>
            </a:r>
            <a:endParaRPr kumimoji="1" lang="en-US" altLang="ja-JP" dirty="0" smtClean="0"/>
          </a:p>
          <a:p>
            <a:r>
              <a:rPr lang="ja-JP" altLang="en-US" dirty="0" smtClean="0"/>
              <a:t>光学浮上の実験的検証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安東研究室での先行研究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今後やろうとしていること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rgbClr val="FF0000"/>
                </a:solidFill>
              </a:rPr>
              <a:t>フォトニック結晶と高反射率コーティング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49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今後やろうとしてること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 smtClean="0"/>
              <a:t>安定性が検証できたので、実際に</a:t>
            </a:r>
            <a:r>
              <a:rPr lang="en-US" altLang="ja-JP" sz="2400" dirty="0" smtClean="0"/>
              <a:t>mg</a:t>
            </a:r>
            <a:r>
              <a:rPr lang="ja-JP" altLang="en-US" sz="2400" dirty="0" smtClean="0"/>
              <a:t>鏡を使って検証したい</a:t>
            </a:r>
            <a:endParaRPr lang="en-US" altLang="ja-JP" sz="2400" dirty="0" smtClean="0"/>
          </a:p>
          <a:p>
            <a:r>
              <a:rPr lang="ja-JP" altLang="en-US" sz="2400" dirty="0" smtClean="0"/>
              <a:t>しかし、要件を満たす</a:t>
            </a:r>
            <a:r>
              <a:rPr lang="en-US" altLang="ja-JP" sz="2400" dirty="0" smtClean="0"/>
              <a:t>mg</a:t>
            </a:r>
            <a:r>
              <a:rPr lang="ja-JP" altLang="en-US" sz="2400" dirty="0" smtClean="0"/>
              <a:t>鏡を作ることができていない</a:t>
            </a:r>
            <a:endParaRPr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r>
              <a:rPr lang="ja-JP" altLang="en-US" sz="2400" dirty="0" smtClean="0"/>
              <a:t>平面鏡にコーティングしながら曲率をつける方法を検討</a:t>
            </a:r>
            <a:endParaRPr lang="en-US" altLang="ja-JP" sz="2400" dirty="0" smtClean="0"/>
          </a:p>
        </p:txBody>
      </p:sp>
      <p:pic>
        <p:nvPicPr>
          <p:cNvPr id="4" name="コンテンツ プレースホルダー 4" descr="スクリーンショット 2020-04-16 12.12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9" b="12899"/>
          <a:stretch>
            <a:fillRect/>
          </a:stretch>
        </p:blipFill>
        <p:spPr>
          <a:xfrm>
            <a:off x="890083" y="2659442"/>
            <a:ext cx="4734735" cy="255709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070416" y="3224011"/>
            <a:ext cx="244212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コーティングの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2400" dirty="0" smtClean="0"/>
              <a:t>ストレスで鏡が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2400" dirty="0" smtClean="0"/>
              <a:t>割れてしまう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6756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フォトニック結晶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平面鏡でありながら、穴を開けることで実効的に</a:t>
            </a:r>
            <a:r>
              <a:rPr kumimoji="1" lang="ja-JP" altLang="en-US" dirty="0" smtClean="0">
                <a:solidFill>
                  <a:srgbClr val="FF0000"/>
                </a:solidFill>
              </a:rPr>
              <a:t>曲率をつけることができる</a:t>
            </a:r>
            <a:r>
              <a:rPr kumimoji="1" lang="ja-JP" altLang="en-US" dirty="0" smtClean="0"/>
              <a:t>技術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1" y="2985758"/>
            <a:ext cx="79375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99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光学浮上によって古典雑音を減らして測定精度を上げ、巨視的量子力学を検証したい</a:t>
            </a:r>
            <a:endParaRPr kumimoji="1" lang="en-US" altLang="ja-JP" dirty="0" smtClean="0"/>
          </a:p>
          <a:p>
            <a:r>
              <a:rPr lang="ja-JP" altLang="en-US" dirty="0" smtClean="0"/>
              <a:t>これまでの研究により、サンドイッチ型光学浮上の安定性が確認された</a:t>
            </a:r>
            <a:endParaRPr lang="en-US" altLang="ja-JP" dirty="0" smtClean="0"/>
          </a:p>
          <a:p>
            <a:r>
              <a:rPr kumimoji="1" lang="ja-JP" altLang="en-US" dirty="0" smtClean="0"/>
              <a:t>現在、光学浮上に向けた</a:t>
            </a:r>
            <a:r>
              <a:rPr kumimoji="1" lang="en-US" altLang="ja-JP" dirty="0" smtClean="0"/>
              <a:t>mg</a:t>
            </a:r>
            <a:r>
              <a:rPr kumimoji="1" lang="ja-JP" altLang="en-US" dirty="0" smtClean="0"/>
              <a:t>鏡の開発に動き出している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441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なぜ光学浮上をしたいのか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accent1"/>
                </a:solidFill>
              </a:rPr>
              <a:t>巨視的量子力学</a:t>
            </a:r>
            <a:r>
              <a:rPr lang="ja-JP" altLang="en-US" dirty="0" smtClean="0"/>
              <a:t>を検証するため</a:t>
            </a:r>
            <a:endParaRPr lang="en-US" altLang="ja-JP" dirty="0" smtClean="0"/>
          </a:p>
          <a:p>
            <a:r>
              <a:rPr kumimoji="1" lang="ja-JP" altLang="en-US" dirty="0" smtClean="0"/>
              <a:t>そのためには、測定精度が次に述べる</a:t>
            </a:r>
            <a:r>
              <a:rPr kumimoji="1" lang="ja-JP" altLang="en-US" dirty="0" smtClean="0">
                <a:solidFill>
                  <a:srgbClr val="4F81BD"/>
                </a:solidFill>
              </a:rPr>
              <a:t>標準量子限界</a:t>
            </a:r>
            <a:r>
              <a:rPr kumimoji="1" lang="ja-JP" altLang="en-US" dirty="0" smtClean="0"/>
              <a:t>に到達していることが条件</a:t>
            </a:r>
            <a:endParaRPr kumimoji="1" lang="en-US" altLang="ja-JP" dirty="0" smtClean="0"/>
          </a:p>
          <a:p>
            <a:r>
              <a:rPr lang="ja-JP" altLang="en-US" dirty="0" smtClean="0"/>
              <a:t>測定精度を上げるには、</a:t>
            </a:r>
            <a:r>
              <a:rPr kumimoji="1" lang="ja-JP" altLang="en-US" dirty="0" smtClean="0">
                <a:solidFill>
                  <a:srgbClr val="4F81BD"/>
                </a:solidFill>
              </a:rPr>
              <a:t>熱雑音の低減</a:t>
            </a:r>
            <a:r>
              <a:rPr kumimoji="1" lang="ja-JP" altLang="en-US" dirty="0" smtClean="0"/>
              <a:t>が不可欠</a:t>
            </a:r>
            <a:endParaRPr kumimoji="1" lang="en-US" altLang="ja-JP" dirty="0" smtClean="0"/>
          </a:p>
          <a:p>
            <a:pPr marL="457200" lvl="1" indent="0">
              <a:buNone/>
            </a:pPr>
            <a:endParaRPr kumimoji="1" lang="en-US" altLang="ja-JP" dirty="0" smtClean="0"/>
          </a:p>
          <a:p>
            <a:pPr marL="0" indent="0" algn="ctr">
              <a:buNone/>
            </a:pPr>
            <a:r>
              <a:rPr kumimoji="1" lang="en-US" altLang="ja-JP" dirty="0" smtClean="0">
                <a:solidFill>
                  <a:srgbClr val="FF0000"/>
                </a:solidFill>
              </a:rPr>
              <a:t>→</a:t>
            </a:r>
            <a:r>
              <a:rPr kumimoji="1" lang="ja-JP" altLang="en-US" dirty="0" smtClean="0">
                <a:solidFill>
                  <a:srgbClr val="FF0000"/>
                </a:solidFill>
              </a:rPr>
              <a:t> 光学浮上により</a:t>
            </a:r>
            <a:r>
              <a:rPr lang="ja-JP" altLang="en-US" dirty="0" smtClean="0">
                <a:solidFill>
                  <a:srgbClr val="FF0000"/>
                </a:solidFill>
              </a:rPr>
              <a:t>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懸架系からの</a:t>
            </a:r>
            <a:r>
              <a:rPr kumimoji="1" lang="en-US" altLang="ja-JP" dirty="0" smtClean="0">
                <a:solidFill>
                  <a:srgbClr val="FF0000"/>
                </a:solidFill>
              </a:rPr>
              <a:t/>
            </a:r>
            <a:br>
              <a:rPr kumimoji="1" lang="en-US" altLang="ja-JP" dirty="0" smtClean="0">
                <a:solidFill>
                  <a:srgbClr val="FF0000"/>
                </a:solidFill>
              </a:rPr>
            </a:br>
            <a:r>
              <a:rPr kumimoji="1" lang="ja-JP" altLang="en-US" dirty="0" smtClean="0">
                <a:solidFill>
                  <a:srgbClr val="FF0000"/>
                </a:solidFill>
              </a:rPr>
              <a:t>雑音を減らせる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8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懸架系からの熱雑音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086" y="1926031"/>
            <a:ext cx="1561874" cy="351710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831" y="1926031"/>
            <a:ext cx="3634646" cy="3670633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>
            <a:off x="3111960" y="3628756"/>
            <a:ext cx="11722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528217" y="5596664"/>
            <a:ext cx="383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懸架による熱雑音が直接伝わらない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24960" y="5596664"/>
            <a:ext cx="1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通常の場合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786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標準量子限界とは？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標準量子限界： 量子力学的な測定精度の限界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dirty="0" smtClean="0"/>
              <a:t>機械光学系において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697" y="2220407"/>
            <a:ext cx="4085171" cy="1028337"/>
          </a:xfrm>
          <a:prstGeom prst="rect">
            <a:avLst/>
          </a:prstGeom>
        </p:spPr>
      </p:pic>
      <p:pic>
        <p:nvPicPr>
          <p:cNvPr id="5" name="図 4" descr="texclip202005271319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62" y="3977524"/>
            <a:ext cx="5346272" cy="62983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562" y="5162624"/>
            <a:ext cx="6311435" cy="64235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02444" y="4626664"/>
            <a:ext cx="601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1"/>
                </a:solidFill>
              </a:rPr>
              <a:t>ノイズスペクトル：</a:t>
            </a:r>
            <a:r>
              <a:rPr lang="en-US" altLang="ja-JP" dirty="0" smtClean="0">
                <a:solidFill>
                  <a:schemeClr val="accent1"/>
                </a:solidFill>
              </a:rPr>
              <a:t> </a:t>
            </a:r>
            <a:r>
              <a:rPr lang="ja-JP" altLang="en-US" dirty="0" smtClean="0">
                <a:solidFill>
                  <a:schemeClr val="accent1"/>
                </a:solidFill>
              </a:rPr>
              <a:t>その周波数での測定の不確かさを表す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1880562" y="4607359"/>
            <a:ext cx="9522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880562" y="5804983"/>
            <a:ext cx="63114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610979" y="5810413"/>
            <a:ext cx="255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4F81BD"/>
                </a:solidFill>
              </a:rPr>
              <a:t>ノイズスペクトルの定義</a:t>
            </a:r>
            <a:endParaRPr kumimoji="1" lang="ja-JP" altLang="en-US" dirty="0">
              <a:solidFill>
                <a:srgbClr val="4F81BD"/>
              </a:solidFill>
            </a:endParaRPr>
          </a:p>
        </p:txBody>
      </p:sp>
      <p:cxnSp>
        <p:nvCxnSpPr>
          <p:cNvPr id="16" name="直線コネクタ 15"/>
          <p:cNvCxnSpPr>
            <a:endCxn id="4" idx="2"/>
          </p:cNvCxnSpPr>
          <p:nvPr/>
        </p:nvCxnSpPr>
        <p:spPr>
          <a:xfrm>
            <a:off x="3499339" y="3248744"/>
            <a:ext cx="3819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391380" y="2581999"/>
            <a:ext cx="207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4F81BD"/>
                </a:solidFill>
              </a:rPr>
              <a:t>測定によって</a:t>
            </a:r>
            <a:r>
              <a:rPr kumimoji="1" lang="en-US" altLang="ja-JP" dirty="0" smtClean="0">
                <a:solidFill>
                  <a:srgbClr val="4F81BD"/>
                </a:solidFill>
              </a:rPr>
              <a:t>Probe</a:t>
            </a:r>
            <a:r>
              <a:rPr kumimoji="1" lang="ja-JP" altLang="en-US" dirty="0" smtClean="0">
                <a:solidFill>
                  <a:srgbClr val="4F81BD"/>
                </a:solidFill>
              </a:rPr>
              <a:t>に働く力</a:t>
            </a:r>
            <a:endParaRPr kumimoji="1" lang="ja-JP" altLang="en-US" dirty="0">
              <a:solidFill>
                <a:srgbClr val="4F81BD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3881283" y="2916962"/>
            <a:ext cx="2510097" cy="153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22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060578" y="4129586"/>
            <a:ext cx="2679356" cy="1243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標準量子限界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輻射圧雑音と散射雑音はトレードオフ</a:t>
            </a:r>
          </a:p>
          <a:p>
            <a:r>
              <a:rPr lang="ja-JP" altLang="en-US" dirty="0" smtClean="0"/>
              <a:t>巨視的量子力学の検証のためには、古典雑音を減らして、</a:t>
            </a:r>
            <a:r>
              <a:rPr lang="en-US" altLang="ja-JP" dirty="0" smtClean="0"/>
              <a:t>SQL</a:t>
            </a:r>
            <a:r>
              <a:rPr lang="ja-JP" altLang="en-US" dirty="0" smtClean="0"/>
              <a:t>に到達することが必要</a:t>
            </a:r>
            <a:endParaRPr lang="en-US" altLang="en-US" dirty="0" smtClean="0"/>
          </a:p>
          <a:p>
            <a:endParaRPr lang="en-US" altLang="en-US" dirty="0" smtClean="0"/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196" y="4313014"/>
            <a:ext cx="2055632" cy="92454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310" y="3306138"/>
            <a:ext cx="4617490" cy="340387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 rot="3320231">
            <a:off x="5243736" y="4443787"/>
            <a:ext cx="251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/>
              <a:t>Radiation pressure noise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67463" y="5668650"/>
            <a:ext cx="117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Shot noise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>
            <a:stCxn id="8" idx="3"/>
          </p:cNvCxnSpPr>
          <p:nvPr/>
        </p:nvCxnSpPr>
        <p:spPr>
          <a:xfrm flipV="1">
            <a:off x="3739934" y="4313014"/>
            <a:ext cx="1339678" cy="4384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76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なぜ光学浮上をしたいのか？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標準量子限界</a:t>
            </a:r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光学浮上の理論的検証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力学的安定条件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rgbClr val="FF0000"/>
                </a:solidFill>
              </a:rPr>
              <a:t>光学バネ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光学浮上の実験的検証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安東研究室での先行研究</a:t>
            </a:r>
            <a:endParaRPr lang="en-US" altLang="ja-JP" dirty="0" smtClean="0"/>
          </a:p>
          <a:p>
            <a:r>
              <a:rPr lang="ja-JP" altLang="en-US" dirty="0" smtClean="0"/>
              <a:t>今後やろうとしていること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フォトニック結晶と高反射率コーティング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3872603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1460</Words>
  <Application>Microsoft Macintosh PowerPoint</Application>
  <PresentationFormat>画面に合わせる (4:3)</PresentationFormat>
  <Paragraphs>259</Paragraphs>
  <Slides>49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0" baseType="lpstr">
      <vt:lpstr>ホワイト</vt:lpstr>
      <vt:lpstr>光学浮上基礎</vt:lpstr>
      <vt:lpstr>目次</vt:lpstr>
      <vt:lpstr>目次</vt:lpstr>
      <vt:lpstr>なぜ光学浮上をしたいのか？</vt:lpstr>
      <vt:lpstr>なぜ光学浮上をしたいのか</vt:lpstr>
      <vt:lpstr>懸架系からの熱雑音</vt:lpstr>
      <vt:lpstr>標準量子限界とは？</vt:lpstr>
      <vt:lpstr>標準量子限界</vt:lpstr>
      <vt:lpstr>目次</vt:lpstr>
      <vt:lpstr>光学浮上は実現できるのか？ 〜理論的検証〜</vt:lpstr>
      <vt:lpstr>光学浮上の安定性</vt:lpstr>
      <vt:lpstr>PowerPoint プレゼンテーション</vt:lpstr>
      <vt:lpstr>安定となる条件</vt:lpstr>
      <vt:lpstr>光学バネ</vt:lpstr>
      <vt:lpstr>電場の周波数応答</vt:lpstr>
      <vt:lpstr>複素ばね定数</vt:lpstr>
      <vt:lpstr>ダンピングとアンチダンピング</vt:lpstr>
      <vt:lpstr>Double optical spring</vt:lpstr>
      <vt:lpstr>目次</vt:lpstr>
      <vt:lpstr>光学浮上は実現できるのか？ 〜実験的検証〜</vt:lpstr>
      <vt:lpstr>安東研究室での先行研究</vt:lpstr>
      <vt:lpstr>安東研究室での先行研究</vt:lpstr>
      <vt:lpstr>セットアップ</vt:lpstr>
      <vt:lpstr>ねじれ振り子</vt:lpstr>
      <vt:lpstr>どうやって安定性を検証するか</vt:lpstr>
      <vt:lpstr>ねじれ振り子の制御方法</vt:lpstr>
      <vt:lpstr>フォトセンサ</vt:lpstr>
      <vt:lpstr>共振周波数の測定方法</vt:lpstr>
      <vt:lpstr>伝達関数とは？</vt:lpstr>
      <vt:lpstr>ねじれ振り子の伝達関数</vt:lpstr>
      <vt:lpstr>実験結果</vt:lpstr>
      <vt:lpstr>先行研究</vt:lpstr>
      <vt:lpstr>和田さんの実験</vt:lpstr>
      <vt:lpstr>光てこ</vt:lpstr>
      <vt:lpstr>実験結果</vt:lpstr>
      <vt:lpstr>先行研究</vt:lpstr>
      <vt:lpstr>川崎さんの実験</vt:lpstr>
      <vt:lpstr>複屈折問題</vt:lpstr>
      <vt:lpstr>偏光を変える</vt:lpstr>
      <vt:lpstr>透過光を分離</vt:lpstr>
      <vt:lpstr>実験結果</vt:lpstr>
      <vt:lpstr>先行研究</vt:lpstr>
      <vt:lpstr>喜多さんの実験</vt:lpstr>
      <vt:lpstr>二段ねじれ振り子</vt:lpstr>
      <vt:lpstr>実験結果</vt:lpstr>
      <vt:lpstr>目次</vt:lpstr>
      <vt:lpstr>今後やろうとしてること</vt:lpstr>
      <vt:lpstr>フォトニック結晶</vt:lpstr>
      <vt:lpstr>まとめ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光学浮上基礎</dc:title>
  <dc:creator>千代田 大樹</dc:creator>
  <cp:lastModifiedBy>千代田 大樹</cp:lastModifiedBy>
  <cp:revision>110</cp:revision>
  <dcterms:created xsi:type="dcterms:W3CDTF">2020-05-19T03:28:29Z</dcterms:created>
  <dcterms:modified xsi:type="dcterms:W3CDTF">2020-12-09T08:18:21Z</dcterms:modified>
</cp:coreProperties>
</file>