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ja-JP"/>
    </a:defPPr>
    <a:lvl1pPr marL="0" algn="l" defTabSz="132424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1pPr>
    <a:lvl2pPr marL="662123" algn="l" defTabSz="132424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2pPr>
    <a:lvl3pPr marL="1324246" algn="l" defTabSz="132424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3pPr>
    <a:lvl4pPr marL="1986368" algn="l" defTabSz="132424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4pPr>
    <a:lvl5pPr marL="2648491" algn="l" defTabSz="132424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5pPr>
    <a:lvl6pPr marL="3310614" algn="l" defTabSz="132424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6pPr>
    <a:lvl7pPr marL="3972737" algn="l" defTabSz="132424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7pPr>
    <a:lvl8pPr marL="4634859" algn="l" defTabSz="132424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8pPr>
    <a:lvl9pPr marL="5296982" algn="l" defTabSz="132424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3333"/>
    <a:srgbClr val="5F5F5F"/>
    <a:srgbClr val="DDDDDD"/>
    <a:srgbClr val="B2B2B2"/>
    <a:srgbClr val="969696"/>
    <a:srgbClr val="6699FF"/>
    <a:srgbClr val="3366FF"/>
    <a:srgbClr val="99CC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537" autoAdjust="0"/>
    <p:restoredTop sz="94660"/>
  </p:normalViewPr>
  <p:slideViewPr>
    <p:cSldViewPr>
      <p:cViewPr>
        <p:scale>
          <a:sx n="130" d="100"/>
          <a:sy n="130" d="100"/>
        </p:scale>
        <p:origin x="-1014" y="544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D101A-C991-42B9-9B68-4CE72D9273CA}" type="datetimeFigureOut">
              <a:rPr kumimoji="1" lang="ja-JP" altLang="en-US" smtClean="0"/>
              <a:pPr/>
              <a:t>2010/7/24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11C34-1DD8-499E-AE11-C3E5370FF97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80264" rtl="0" eaLnBrk="1" latinLnBrk="0" hangingPunct="1">
      <a:defRPr kumimoji="1" sz="400" kern="1200">
        <a:solidFill>
          <a:schemeClr val="tx1"/>
        </a:solidFill>
        <a:latin typeface="+mn-lt"/>
        <a:ea typeface="+mn-ea"/>
        <a:cs typeface="+mn-cs"/>
      </a:defRPr>
    </a:lvl1pPr>
    <a:lvl2pPr marL="140132" algn="l" defTabSz="280264" rtl="0" eaLnBrk="1" latinLnBrk="0" hangingPunct="1">
      <a:defRPr kumimoji="1" sz="400" kern="1200">
        <a:solidFill>
          <a:schemeClr val="tx1"/>
        </a:solidFill>
        <a:latin typeface="+mn-lt"/>
        <a:ea typeface="+mn-ea"/>
        <a:cs typeface="+mn-cs"/>
      </a:defRPr>
    </a:lvl2pPr>
    <a:lvl3pPr marL="280264" algn="l" defTabSz="280264" rtl="0" eaLnBrk="1" latinLnBrk="0" hangingPunct="1">
      <a:defRPr kumimoji="1" sz="400" kern="1200">
        <a:solidFill>
          <a:schemeClr val="tx1"/>
        </a:solidFill>
        <a:latin typeface="+mn-lt"/>
        <a:ea typeface="+mn-ea"/>
        <a:cs typeface="+mn-cs"/>
      </a:defRPr>
    </a:lvl3pPr>
    <a:lvl4pPr marL="420395" algn="l" defTabSz="280264" rtl="0" eaLnBrk="1" latinLnBrk="0" hangingPunct="1">
      <a:defRPr kumimoji="1" sz="400" kern="1200">
        <a:solidFill>
          <a:schemeClr val="tx1"/>
        </a:solidFill>
        <a:latin typeface="+mn-lt"/>
        <a:ea typeface="+mn-ea"/>
        <a:cs typeface="+mn-cs"/>
      </a:defRPr>
    </a:lvl4pPr>
    <a:lvl5pPr marL="560527" algn="l" defTabSz="280264" rtl="0" eaLnBrk="1" latinLnBrk="0" hangingPunct="1">
      <a:defRPr kumimoji="1" sz="400" kern="1200">
        <a:solidFill>
          <a:schemeClr val="tx1"/>
        </a:solidFill>
        <a:latin typeface="+mn-lt"/>
        <a:ea typeface="+mn-ea"/>
        <a:cs typeface="+mn-cs"/>
      </a:defRPr>
    </a:lvl5pPr>
    <a:lvl6pPr marL="700659" algn="l" defTabSz="280264" rtl="0" eaLnBrk="1" latinLnBrk="0" hangingPunct="1">
      <a:defRPr kumimoji="1" sz="400" kern="1200">
        <a:solidFill>
          <a:schemeClr val="tx1"/>
        </a:solidFill>
        <a:latin typeface="+mn-lt"/>
        <a:ea typeface="+mn-ea"/>
        <a:cs typeface="+mn-cs"/>
      </a:defRPr>
    </a:lvl6pPr>
    <a:lvl7pPr marL="840791" algn="l" defTabSz="280264" rtl="0" eaLnBrk="1" latinLnBrk="0" hangingPunct="1">
      <a:defRPr kumimoji="1" sz="400" kern="1200">
        <a:solidFill>
          <a:schemeClr val="tx1"/>
        </a:solidFill>
        <a:latin typeface="+mn-lt"/>
        <a:ea typeface="+mn-ea"/>
        <a:cs typeface="+mn-cs"/>
      </a:defRPr>
    </a:lvl7pPr>
    <a:lvl8pPr marL="980923" algn="l" defTabSz="280264" rtl="0" eaLnBrk="1" latinLnBrk="0" hangingPunct="1">
      <a:defRPr kumimoji="1" sz="400" kern="1200">
        <a:solidFill>
          <a:schemeClr val="tx1"/>
        </a:solidFill>
        <a:latin typeface="+mn-lt"/>
        <a:ea typeface="+mn-ea"/>
        <a:cs typeface="+mn-cs"/>
      </a:defRPr>
    </a:lvl8pPr>
    <a:lvl9pPr marL="1121054" algn="l" defTabSz="280264" rtl="0" eaLnBrk="1" latinLnBrk="0" hangingPunct="1">
      <a:defRPr kumimoji="1"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1C34-1DD8-499E-AE11-C3E5370FF971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www.scphys.kyoto-u.ac.jp/gcoe/common/img/share/cover-jp-Blue.png"/>
          <p:cNvPicPr>
            <a:picLocks noChangeAspect="1" noChangeArrowheads="1"/>
          </p:cNvPicPr>
          <p:nvPr userDrawn="1"/>
        </p:nvPicPr>
        <p:blipFill>
          <a:blip r:embed="rId2" cstate="print">
            <a:lum bright="80000" contrast="10000"/>
          </a:blip>
          <a:srcRect/>
          <a:stretch>
            <a:fillRect/>
          </a:stretch>
        </p:blipFill>
        <p:spPr bwMode="auto">
          <a:xfrm rot="5400000">
            <a:off x="-1592384" y="1592385"/>
            <a:ext cx="12785969" cy="9601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6A67-326D-48EB-81F8-3ADBA501237B}" type="datetimeFigureOut">
              <a:rPr kumimoji="1" lang="ja-JP" altLang="en-US" smtClean="0"/>
              <a:pPr/>
              <a:t>2010/7/24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EDC3-E6DB-43F1-A65A-8D1B3436ED8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80061" y="512658"/>
            <a:ext cx="6320790" cy="1092284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6A67-326D-48EB-81F8-3ADBA501237B}" type="datetimeFigureOut">
              <a:rPr kumimoji="1" lang="ja-JP" altLang="en-US" smtClean="0"/>
              <a:pPr/>
              <a:t>2010/7/24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EDC3-E6DB-43F1-A65A-8D1B3436ED8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6A67-326D-48EB-81F8-3ADBA501237B}" type="datetimeFigureOut">
              <a:rPr kumimoji="1" lang="ja-JP" altLang="en-US" smtClean="0"/>
              <a:pPr/>
              <a:t>2010/7/24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EDC3-E6DB-43F1-A65A-8D1B3436ED8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621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42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863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484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3106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727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6348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969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6A67-326D-48EB-81F8-3ADBA501237B}" type="datetimeFigureOut">
              <a:rPr kumimoji="1" lang="ja-JP" altLang="en-US" smtClean="0"/>
              <a:pPr/>
              <a:t>2010/7/24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EDC3-E6DB-43F1-A65A-8D1B3436ED8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6A67-326D-48EB-81F8-3ADBA501237B}" type="datetimeFigureOut">
              <a:rPr kumimoji="1" lang="ja-JP" altLang="en-US" smtClean="0"/>
              <a:pPr/>
              <a:t>2010/7/24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EDC3-E6DB-43F1-A65A-8D1B3436ED8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2123" indent="0">
              <a:buNone/>
              <a:defRPr sz="2900" b="1"/>
            </a:lvl2pPr>
            <a:lvl3pPr marL="1324246" indent="0">
              <a:buNone/>
              <a:defRPr sz="2600" b="1"/>
            </a:lvl3pPr>
            <a:lvl4pPr marL="1986368" indent="0">
              <a:buNone/>
              <a:defRPr sz="2300" b="1"/>
            </a:lvl4pPr>
            <a:lvl5pPr marL="2648491" indent="0">
              <a:buNone/>
              <a:defRPr sz="2300" b="1"/>
            </a:lvl5pPr>
            <a:lvl6pPr marL="3310614" indent="0">
              <a:buNone/>
              <a:defRPr sz="2300" b="1"/>
            </a:lvl6pPr>
            <a:lvl7pPr marL="3972737" indent="0">
              <a:buNone/>
              <a:defRPr sz="2300" b="1"/>
            </a:lvl7pPr>
            <a:lvl8pPr marL="4634859" indent="0">
              <a:buNone/>
              <a:defRPr sz="2300" b="1"/>
            </a:lvl8pPr>
            <a:lvl9pPr marL="5296982" indent="0">
              <a:buNone/>
              <a:defRPr sz="23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0" y="4059767"/>
            <a:ext cx="4242197" cy="7375738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2123" indent="0">
              <a:buNone/>
              <a:defRPr sz="2900" b="1"/>
            </a:lvl2pPr>
            <a:lvl3pPr marL="1324246" indent="0">
              <a:buNone/>
              <a:defRPr sz="2600" b="1"/>
            </a:lvl3pPr>
            <a:lvl4pPr marL="1986368" indent="0">
              <a:buNone/>
              <a:defRPr sz="2300" b="1"/>
            </a:lvl4pPr>
            <a:lvl5pPr marL="2648491" indent="0">
              <a:buNone/>
              <a:defRPr sz="2300" b="1"/>
            </a:lvl5pPr>
            <a:lvl6pPr marL="3310614" indent="0">
              <a:buNone/>
              <a:defRPr sz="2300" b="1"/>
            </a:lvl6pPr>
            <a:lvl7pPr marL="3972737" indent="0">
              <a:buNone/>
              <a:defRPr sz="2300" b="1"/>
            </a:lvl7pPr>
            <a:lvl8pPr marL="4634859" indent="0">
              <a:buNone/>
              <a:defRPr sz="2300" b="1"/>
            </a:lvl8pPr>
            <a:lvl9pPr marL="5296982" indent="0">
              <a:buNone/>
              <a:defRPr sz="23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877277" y="4059767"/>
            <a:ext cx="4243864" cy="7375738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6A67-326D-48EB-81F8-3ADBA501237B}" type="datetimeFigureOut">
              <a:rPr kumimoji="1" lang="ja-JP" altLang="en-US" smtClean="0"/>
              <a:pPr/>
              <a:t>2010/7/24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EDC3-E6DB-43F1-A65A-8D1B3436ED8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6A67-326D-48EB-81F8-3ADBA501237B}" type="datetimeFigureOut">
              <a:rPr kumimoji="1" lang="ja-JP" altLang="en-US" smtClean="0"/>
              <a:pPr/>
              <a:t>2010/7/24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EDC3-E6DB-43F1-A65A-8D1B3436ED8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6A67-326D-48EB-81F8-3ADBA501237B}" type="datetimeFigureOut">
              <a:rPr kumimoji="1" lang="ja-JP" altLang="en-US" smtClean="0"/>
              <a:pPr/>
              <a:t>2010/7/24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EDC3-E6DB-43F1-A65A-8D1B3436ED8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53803" y="509694"/>
            <a:ext cx="5367337" cy="1092581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80061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62123" indent="0">
              <a:buNone/>
              <a:defRPr sz="1700"/>
            </a:lvl2pPr>
            <a:lvl3pPr marL="1324246" indent="0">
              <a:buNone/>
              <a:defRPr sz="1400"/>
            </a:lvl3pPr>
            <a:lvl4pPr marL="1986368" indent="0">
              <a:buNone/>
              <a:defRPr sz="1300"/>
            </a:lvl4pPr>
            <a:lvl5pPr marL="2648491" indent="0">
              <a:buNone/>
              <a:defRPr sz="1300"/>
            </a:lvl5pPr>
            <a:lvl6pPr marL="3310614" indent="0">
              <a:buNone/>
              <a:defRPr sz="1300"/>
            </a:lvl6pPr>
            <a:lvl7pPr marL="3972737" indent="0">
              <a:buNone/>
              <a:defRPr sz="1300"/>
            </a:lvl7pPr>
            <a:lvl8pPr marL="4634859" indent="0">
              <a:buNone/>
              <a:defRPr sz="1300"/>
            </a:lvl8pPr>
            <a:lvl9pPr marL="5296982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6A67-326D-48EB-81F8-3ADBA501237B}" type="datetimeFigureOut">
              <a:rPr kumimoji="1" lang="ja-JP" altLang="en-US" smtClean="0"/>
              <a:pPr/>
              <a:t>2010/7/24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EDC3-E6DB-43F1-A65A-8D1B3436ED8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3" y="8961120"/>
            <a:ext cx="5760720" cy="105791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81903" y="1143847"/>
            <a:ext cx="5760720" cy="7680960"/>
          </a:xfrm>
        </p:spPr>
        <p:txBody>
          <a:bodyPr/>
          <a:lstStyle>
            <a:lvl1pPr marL="0" indent="0">
              <a:buNone/>
              <a:defRPr sz="4600"/>
            </a:lvl1pPr>
            <a:lvl2pPr marL="662123" indent="0">
              <a:buNone/>
              <a:defRPr sz="4000"/>
            </a:lvl2pPr>
            <a:lvl3pPr marL="1324246" indent="0">
              <a:buNone/>
              <a:defRPr sz="3500"/>
            </a:lvl3pPr>
            <a:lvl4pPr marL="1986368" indent="0">
              <a:buNone/>
              <a:defRPr sz="2900"/>
            </a:lvl4pPr>
            <a:lvl5pPr marL="2648491" indent="0">
              <a:buNone/>
              <a:defRPr sz="2900"/>
            </a:lvl5pPr>
            <a:lvl6pPr marL="3310614" indent="0">
              <a:buNone/>
              <a:defRPr sz="2900"/>
            </a:lvl6pPr>
            <a:lvl7pPr marL="3972737" indent="0">
              <a:buNone/>
              <a:defRPr sz="2900"/>
            </a:lvl7pPr>
            <a:lvl8pPr marL="4634859" indent="0">
              <a:buNone/>
              <a:defRPr sz="2900"/>
            </a:lvl8pPr>
            <a:lvl9pPr marL="5296982" indent="0">
              <a:buNone/>
              <a:defRPr sz="29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81903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62123" indent="0">
              <a:buNone/>
              <a:defRPr sz="1700"/>
            </a:lvl2pPr>
            <a:lvl3pPr marL="1324246" indent="0">
              <a:buNone/>
              <a:defRPr sz="1400"/>
            </a:lvl3pPr>
            <a:lvl4pPr marL="1986368" indent="0">
              <a:buNone/>
              <a:defRPr sz="1300"/>
            </a:lvl4pPr>
            <a:lvl5pPr marL="2648491" indent="0">
              <a:buNone/>
              <a:defRPr sz="1300"/>
            </a:lvl5pPr>
            <a:lvl6pPr marL="3310614" indent="0">
              <a:buNone/>
              <a:defRPr sz="1300"/>
            </a:lvl6pPr>
            <a:lvl7pPr marL="3972737" indent="0">
              <a:buNone/>
              <a:defRPr sz="1300"/>
            </a:lvl7pPr>
            <a:lvl8pPr marL="4634859" indent="0">
              <a:buNone/>
              <a:defRPr sz="1300"/>
            </a:lvl8pPr>
            <a:lvl9pPr marL="5296982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6A67-326D-48EB-81F8-3ADBA501237B}" type="datetimeFigureOut">
              <a:rPr kumimoji="1" lang="ja-JP" altLang="en-US" smtClean="0"/>
              <a:pPr/>
              <a:t>2010/7/24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EDC3-E6DB-43F1-A65A-8D1B3436ED8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32425" tIns="66212" rIns="132425" bIns="66212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32425" tIns="66212" rIns="132425" bIns="6621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 vert="horz" lIns="132425" tIns="66212" rIns="132425" bIns="6621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6A67-326D-48EB-81F8-3ADBA501237B}" type="datetimeFigureOut">
              <a:rPr kumimoji="1" lang="ja-JP" altLang="en-US" smtClean="0"/>
              <a:pPr/>
              <a:t>2010/7/24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 vert="horz" lIns="132425" tIns="66212" rIns="132425" bIns="6621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 vert="horz" lIns="132425" tIns="66212" rIns="132425" bIns="6621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0EDC3-E6DB-43F1-A65A-8D1B3436ED8B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24246" rtl="0" eaLnBrk="1" latinLnBrk="0" hangingPunct="1">
        <a:spcBef>
          <a:spcPct val="0"/>
        </a:spcBef>
        <a:buNone/>
        <a:defRPr kumimoji="1"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6592" indent="-496592" algn="l" defTabSz="1324246" rtl="0" eaLnBrk="1" latinLnBrk="0" hangingPunct="1">
        <a:spcBef>
          <a:spcPct val="20000"/>
        </a:spcBef>
        <a:buFont typeface="Arial" pitchFamily="34" charset="0"/>
        <a:buChar char="•"/>
        <a:defRPr kumimoji="1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75950" indent="-413827" algn="l" defTabSz="1324246" rtl="0" eaLnBrk="1" latinLnBrk="0" hangingPunct="1">
        <a:spcBef>
          <a:spcPct val="20000"/>
        </a:spcBef>
        <a:buFont typeface="Arial" pitchFamily="34" charset="0"/>
        <a:buChar char="–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55307" indent="-331061" algn="l" defTabSz="1324246" rtl="0" eaLnBrk="1" latinLnBrk="0" hangingPunct="1">
        <a:spcBef>
          <a:spcPct val="20000"/>
        </a:spcBef>
        <a:buFont typeface="Arial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7430" indent="-331061" algn="l" defTabSz="1324246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9552" indent="-331061" algn="l" defTabSz="1324246" rtl="0" eaLnBrk="1" latinLnBrk="0" hangingPunct="1">
        <a:spcBef>
          <a:spcPct val="20000"/>
        </a:spcBef>
        <a:buFont typeface="Arial" pitchFamily="34" charset="0"/>
        <a:buChar char="»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41675" indent="-331061" algn="l" defTabSz="1324246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03798" indent="-331061" algn="l" defTabSz="1324246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65921" indent="-331061" algn="l" defTabSz="1324246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28043" indent="-331061" algn="l" defTabSz="1324246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424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2123" algn="l" defTabSz="132424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4246" algn="l" defTabSz="132424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6368" algn="l" defTabSz="132424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8491" algn="l" defTabSz="132424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10614" algn="l" defTabSz="132424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72737" algn="l" defTabSz="132424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34859" algn="l" defTabSz="132424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96982" algn="l" defTabSz="132424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角丸四角形 117"/>
          <p:cNvSpPr/>
          <p:nvPr/>
        </p:nvSpPr>
        <p:spPr bwMode="auto">
          <a:xfrm>
            <a:off x="6888832" y="10505256"/>
            <a:ext cx="2448272" cy="1728192"/>
          </a:xfrm>
          <a:prstGeom prst="roundRect">
            <a:avLst>
              <a:gd name="adj" fmla="val 5131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  <a:cs typeface="Tahoma" pitchFamily="34" charset="0"/>
            </a:endParaRPr>
          </a:p>
        </p:txBody>
      </p:sp>
      <p:sp>
        <p:nvSpPr>
          <p:cNvPr id="175" name="AutoShape 194"/>
          <p:cNvSpPr>
            <a:spLocks noChangeArrowheads="1"/>
          </p:cNvSpPr>
          <p:nvPr/>
        </p:nvSpPr>
        <p:spPr bwMode="auto">
          <a:xfrm>
            <a:off x="4656584" y="10151303"/>
            <a:ext cx="4752528" cy="2313920"/>
          </a:xfrm>
          <a:prstGeom prst="roundRect">
            <a:avLst>
              <a:gd name="adj" fmla="val 5120"/>
            </a:avLst>
          </a:prstGeom>
          <a:noFill/>
          <a:ln w="63500">
            <a:solidFill>
              <a:schemeClr val="accent4">
                <a:lumMod val="75000"/>
                <a:alpha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77" name="Rectangle 195"/>
          <p:cNvSpPr>
            <a:spLocks noChangeArrowheads="1"/>
          </p:cNvSpPr>
          <p:nvPr/>
        </p:nvSpPr>
        <p:spPr bwMode="auto">
          <a:xfrm>
            <a:off x="4944616" y="10088959"/>
            <a:ext cx="2088232" cy="144016"/>
          </a:xfrm>
          <a:prstGeom prst="rect">
            <a:avLst/>
          </a:prstGeom>
          <a:solidFill>
            <a:srgbClr val="E6F0FF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29" name="Text Box 208"/>
          <p:cNvSpPr txBox="1">
            <a:spLocks noChangeArrowheads="1"/>
          </p:cNvSpPr>
          <p:nvPr/>
        </p:nvSpPr>
        <p:spPr bwMode="auto">
          <a:xfrm>
            <a:off x="4872608" y="9944943"/>
            <a:ext cx="2736850" cy="4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ja-JP" altLang="en-US" sz="2000" dirty="0">
                <a:latin typeface="HGP創英角ﾎﾟｯﾌﾟ体" pitchFamily="50" charset="-128"/>
                <a:ea typeface="HGP創英角ﾎﾟｯﾌﾟ体" pitchFamily="50" charset="-128"/>
              </a:rPr>
              <a:t>将来計画</a:t>
            </a:r>
            <a:r>
              <a:rPr kumimoji="0"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： </a:t>
            </a:r>
            <a:r>
              <a:rPr kumimoji="0"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DECIGO</a:t>
            </a:r>
            <a:endParaRPr kumimoji="0" lang="en-US" altLang="ja-JP" sz="2000" dirty="0">
              <a:solidFill>
                <a:schemeClr val="accent4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559" name="Picture 1"/>
          <p:cNvPicPr>
            <a:picLocks noChangeAspect="1" noChangeArrowheads="1"/>
          </p:cNvPicPr>
          <p:nvPr/>
        </p:nvPicPr>
        <p:blipFill>
          <a:blip r:embed="rId3" cstate="print"/>
          <a:srcRect t="13895" r="68272" b="29528"/>
          <a:stretch>
            <a:fillRect/>
          </a:stretch>
        </p:blipFill>
        <p:spPr bwMode="auto">
          <a:xfrm>
            <a:off x="3432448" y="10330861"/>
            <a:ext cx="864096" cy="86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3576464" y="5608712"/>
            <a:ext cx="5904656" cy="411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AutoShape 198"/>
          <p:cNvSpPr>
            <a:spLocks noChangeArrowheads="1"/>
          </p:cNvSpPr>
          <p:nvPr/>
        </p:nvSpPr>
        <p:spPr bwMode="auto">
          <a:xfrm>
            <a:off x="3648472" y="6866165"/>
            <a:ext cx="1008112" cy="1354347"/>
          </a:xfrm>
          <a:prstGeom prst="roundRect">
            <a:avLst>
              <a:gd name="adj" fmla="val 3537"/>
            </a:avLst>
          </a:prstGeom>
          <a:solidFill>
            <a:schemeClr val="bg1">
              <a:lumMod val="95000"/>
              <a:alpha val="10000"/>
            </a:schemeClr>
          </a:solidFill>
          <a:ln w="6350">
            <a:solidFill>
              <a:schemeClr val="bg1">
                <a:alpha val="3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51" name="AutoShape 198"/>
          <p:cNvSpPr>
            <a:spLocks noChangeArrowheads="1"/>
          </p:cNvSpPr>
          <p:nvPr/>
        </p:nvSpPr>
        <p:spPr bwMode="auto">
          <a:xfrm>
            <a:off x="4872608" y="5817134"/>
            <a:ext cx="2304256" cy="840243"/>
          </a:xfrm>
          <a:prstGeom prst="roundRect">
            <a:avLst>
              <a:gd name="adj" fmla="val 3537"/>
            </a:avLst>
          </a:prstGeom>
          <a:solidFill>
            <a:schemeClr val="bg1">
              <a:lumMod val="95000"/>
              <a:alpha val="10000"/>
            </a:schemeClr>
          </a:solidFill>
          <a:ln w="6350">
            <a:solidFill>
              <a:schemeClr val="bg1">
                <a:alpha val="3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42" name="AutoShape 198"/>
          <p:cNvSpPr>
            <a:spLocks noChangeArrowheads="1"/>
          </p:cNvSpPr>
          <p:nvPr/>
        </p:nvSpPr>
        <p:spPr bwMode="auto">
          <a:xfrm>
            <a:off x="7248872" y="8106228"/>
            <a:ext cx="2088232" cy="1296144"/>
          </a:xfrm>
          <a:prstGeom prst="roundRect">
            <a:avLst>
              <a:gd name="adj" fmla="val 3537"/>
            </a:avLst>
          </a:prstGeom>
          <a:solidFill>
            <a:schemeClr val="bg1">
              <a:lumMod val="95000"/>
              <a:alpha val="10000"/>
            </a:schemeClr>
          </a:solidFill>
          <a:ln w="6350">
            <a:solidFill>
              <a:schemeClr val="bg1">
                <a:alpha val="3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39" name="AutoShape 198"/>
          <p:cNvSpPr>
            <a:spLocks noChangeArrowheads="1"/>
          </p:cNvSpPr>
          <p:nvPr/>
        </p:nvSpPr>
        <p:spPr bwMode="auto">
          <a:xfrm>
            <a:off x="7248872" y="6617913"/>
            <a:ext cx="2016224" cy="1246571"/>
          </a:xfrm>
          <a:prstGeom prst="roundRect">
            <a:avLst>
              <a:gd name="adj" fmla="val 3537"/>
            </a:avLst>
          </a:prstGeom>
          <a:solidFill>
            <a:schemeClr val="bg1">
              <a:lumMod val="95000"/>
              <a:alpha val="10000"/>
            </a:schemeClr>
          </a:solidFill>
          <a:ln w="6350">
            <a:solidFill>
              <a:schemeClr val="bg1">
                <a:alpha val="3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19" name="AutoShape 198"/>
          <p:cNvSpPr>
            <a:spLocks noChangeArrowheads="1"/>
          </p:cNvSpPr>
          <p:nvPr/>
        </p:nvSpPr>
        <p:spPr bwMode="auto">
          <a:xfrm>
            <a:off x="264096" y="7886676"/>
            <a:ext cx="3240360" cy="1811693"/>
          </a:xfrm>
          <a:prstGeom prst="roundRect">
            <a:avLst>
              <a:gd name="adj" fmla="val 3537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 w="6350">
            <a:solidFill>
              <a:srgbClr val="DDDDDD">
                <a:alpha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24" name="AutoShape 198"/>
          <p:cNvSpPr>
            <a:spLocks noChangeArrowheads="1"/>
          </p:cNvSpPr>
          <p:nvPr/>
        </p:nvSpPr>
        <p:spPr bwMode="auto">
          <a:xfrm>
            <a:off x="552128" y="7757459"/>
            <a:ext cx="936104" cy="227517"/>
          </a:xfrm>
          <a:prstGeom prst="roundRect">
            <a:avLst>
              <a:gd name="adj" fmla="val 3537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16" name="AutoShape 198"/>
          <p:cNvSpPr>
            <a:spLocks noChangeArrowheads="1"/>
          </p:cNvSpPr>
          <p:nvPr/>
        </p:nvSpPr>
        <p:spPr bwMode="auto">
          <a:xfrm>
            <a:off x="264096" y="5669227"/>
            <a:ext cx="3240360" cy="1955709"/>
          </a:xfrm>
          <a:prstGeom prst="roundRect">
            <a:avLst>
              <a:gd name="adj" fmla="val 3537"/>
            </a:avLst>
          </a:prstGeom>
          <a:solidFill>
            <a:schemeClr val="accent1">
              <a:lumMod val="20000"/>
              <a:lumOff val="80000"/>
              <a:alpha val="30000"/>
            </a:schemeClr>
          </a:solidFill>
          <a:ln w="6350">
            <a:solidFill>
              <a:srgbClr val="DDDDDD">
                <a:alpha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23" name="AutoShape 198"/>
          <p:cNvSpPr>
            <a:spLocks noChangeArrowheads="1"/>
          </p:cNvSpPr>
          <p:nvPr/>
        </p:nvSpPr>
        <p:spPr bwMode="auto">
          <a:xfrm>
            <a:off x="587753" y="5537086"/>
            <a:ext cx="504056" cy="227517"/>
          </a:xfrm>
          <a:prstGeom prst="roundRect">
            <a:avLst>
              <a:gd name="adj" fmla="val 353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17" name="AutoShape 194"/>
          <p:cNvSpPr>
            <a:spLocks noChangeArrowheads="1"/>
          </p:cNvSpPr>
          <p:nvPr/>
        </p:nvSpPr>
        <p:spPr bwMode="auto">
          <a:xfrm>
            <a:off x="120080" y="5440946"/>
            <a:ext cx="9361040" cy="4344230"/>
          </a:xfrm>
          <a:prstGeom prst="roundRect">
            <a:avLst>
              <a:gd name="adj" fmla="val 5120"/>
            </a:avLst>
          </a:prstGeom>
          <a:noFill/>
          <a:ln w="63500">
            <a:solidFill>
              <a:schemeClr val="accent1">
                <a:lumMod val="75000"/>
                <a:alpha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08" name="AutoShape 194"/>
          <p:cNvSpPr>
            <a:spLocks noChangeArrowheads="1"/>
          </p:cNvSpPr>
          <p:nvPr/>
        </p:nvSpPr>
        <p:spPr bwMode="auto">
          <a:xfrm>
            <a:off x="5029168" y="1893776"/>
            <a:ext cx="4379944" cy="3138872"/>
          </a:xfrm>
          <a:prstGeom prst="roundRect">
            <a:avLst>
              <a:gd name="adj" fmla="val 5120"/>
            </a:avLst>
          </a:prstGeom>
          <a:noFill/>
          <a:ln w="63500">
            <a:solidFill>
              <a:schemeClr val="accent1">
                <a:lumMod val="75000"/>
                <a:alpha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0" name="AutoShape 194"/>
          <p:cNvSpPr>
            <a:spLocks noChangeArrowheads="1"/>
          </p:cNvSpPr>
          <p:nvPr/>
        </p:nvSpPr>
        <p:spPr bwMode="auto">
          <a:xfrm>
            <a:off x="0" y="208112"/>
            <a:ext cx="9601200" cy="216024"/>
          </a:xfrm>
          <a:prstGeom prst="roundRect">
            <a:avLst>
              <a:gd name="adj" fmla="val 28188"/>
            </a:avLst>
          </a:prstGeom>
          <a:solidFill>
            <a:schemeClr val="bg1">
              <a:lumMod val="85000"/>
              <a:alpha val="50000"/>
            </a:schemeClr>
          </a:solidFill>
          <a:ln w="254000">
            <a:noFill/>
            <a:round/>
            <a:headEnd/>
            <a:tailEnd/>
          </a:ln>
        </p:spPr>
        <p:txBody>
          <a:bodyPr wrap="none" lIns="28026" tIns="14013" rIns="28026" bIns="14013" anchor="ctr"/>
          <a:lstStyle/>
          <a:p>
            <a:pPr defTabSz="280264">
              <a:defRPr/>
            </a:pPr>
            <a:endParaRPr kumimoji="0" lang="ja-JP" altLang="en-US" sz="600" kern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6" name="AutoShape 194"/>
          <p:cNvSpPr>
            <a:spLocks noChangeArrowheads="1"/>
          </p:cNvSpPr>
          <p:nvPr/>
        </p:nvSpPr>
        <p:spPr bwMode="auto">
          <a:xfrm>
            <a:off x="228568" y="1854632"/>
            <a:ext cx="4572032" cy="3250024"/>
          </a:xfrm>
          <a:prstGeom prst="roundRect">
            <a:avLst>
              <a:gd name="adj" fmla="val 5120"/>
            </a:avLst>
          </a:prstGeom>
          <a:noFill/>
          <a:ln w="63500">
            <a:solidFill>
              <a:schemeClr val="accent1">
                <a:lumMod val="75000"/>
                <a:alpha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100" name="Picture 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562" y="3619492"/>
            <a:ext cx="1617078" cy="155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6" cstate="print"/>
          <a:srcRect l="47429" r="7548" b="2255"/>
          <a:stretch>
            <a:fillRect/>
          </a:stretch>
        </p:blipFill>
        <p:spPr bwMode="auto">
          <a:xfrm>
            <a:off x="336104" y="2395355"/>
            <a:ext cx="1080120" cy="1341149"/>
          </a:xfrm>
          <a:prstGeom prst="roundRect">
            <a:avLst>
              <a:gd name="adj" fmla="val 15139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4731670" y="6773926"/>
            <a:ext cx="2346423" cy="257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" name="Rectangle 195"/>
          <p:cNvSpPr>
            <a:spLocks noChangeArrowheads="1"/>
          </p:cNvSpPr>
          <p:nvPr/>
        </p:nvSpPr>
        <p:spPr bwMode="auto">
          <a:xfrm>
            <a:off x="671481" y="1791148"/>
            <a:ext cx="1500198" cy="142876"/>
          </a:xfrm>
          <a:prstGeom prst="rect">
            <a:avLst/>
          </a:prstGeom>
          <a:solidFill>
            <a:srgbClr val="E6F0FF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01" name="Text Box 47"/>
          <p:cNvSpPr txBox="1">
            <a:spLocks noChangeArrowheads="1"/>
          </p:cNvSpPr>
          <p:nvPr/>
        </p:nvSpPr>
        <p:spPr bwMode="auto">
          <a:xfrm>
            <a:off x="371444" y="2035316"/>
            <a:ext cx="4442222" cy="3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>
                <a:latin typeface="HGP創英角ﾎﾟｯﾌﾟ体" pitchFamily="50" charset="-128"/>
                <a:ea typeface="HGP創英角ﾎﾟｯﾌﾟ体" pitchFamily="50" charset="-128"/>
              </a:rPr>
              <a:t>時空の歪みが波となって</a:t>
            </a:r>
            <a:r>
              <a:rPr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伝わる「</a:t>
            </a:r>
            <a:r>
              <a:rPr lang="ja-JP" altLang="en-US" sz="1600" dirty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時空のさざなみ</a:t>
            </a:r>
            <a:r>
              <a:rPr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」</a:t>
            </a:r>
            <a:r>
              <a:rPr lang="en-US" altLang="ja-JP" sz="1600" dirty="0" smtClean="0"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03" name="Rectangle 63"/>
          <p:cNvSpPr>
            <a:spLocks noChangeArrowheads="1"/>
          </p:cNvSpPr>
          <p:nvPr/>
        </p:nvSpPr>
        <p:spPr bwMode="auto">
          <a:xfrm>
            <a:off x="336104" y="3736504"/>
            <a:ext cx="2304256" cy="39702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HGP創英角ﾎﾟｯﾌﾟ体" pitchFamily="50" charset="-128"/>
              </a:rPr>
              <a:t>宇宙を見る新しい</a:t>
            </a:r>
            <a:r>
              <a:rPr lang="ja-JP" altLang="en-US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HGP創英角ﾎﾟｯﾌﾟ体" pitchFamily="50" charset="-128"/>
              </a:rPr>
              <a:t>目</a:t>
            </a:r>
            <a:endParaRPr lang="ja-JP" altLang="en-US" sz="1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HGP創英角ﾎﾟｯﾌﾟ体" pitchFamily="50" charset="-128"/>
            </a:endParaRPr>
          </a:p>
        </p:txBody>
      </p:sp>
      <p:sp>
        <p:nvSpPr>
          <p:cNvPr id="504" name="Text Box 66"/>
          <p:cNvSpPr txBox="1">
            <a:spLocks noChangeArrowheads="1"/>
          </p:cNvSpPr>
          <p:nvPr/>
        </p:nvSpPr>
        <p:spPr bwMode="auto">
          <a:xfrm>
            <a:off x="300006" y="4090911"/>
            <a:ext cx="3284853" cy="9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・他</a:t>
            </a:r>
            <a:r>
              <a:rPr lang="ja-JP" altLang="en-US" sz="1600" dirty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の天文観測では得られない</a:t>
            </a: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情報</a:t>
            </a:r>
            <a:r>
              <a:rPr lang="en-US" altLang="ja-JP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600" dirty="0">
              <a:solidFill>
                <a:srgbClr val="5F5F5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・激しい</a:t>
            </a:r>
            <a:r>
              <a:rPr lang="ja-JP" altLang="en-US" sz="1600" dirty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天体現象の内部や</a:t>
            </a:r>
            <a:r>
              <a:rPr lang="en-US" altLang="ja-JP" sz="1600" dirty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altLang="ja-JP" sz="1600" dirty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  </a:t>
            </a: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宇宙</a:t>
            </a:r>
            <a:r>
              <a:rPr lang="ja-JP" altLang="en-US" sz="1600" dirty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が出来た直後を直接</a:t>
            </a: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観測</a:t>
            </a:r>
            <a:r>
              <a:rPr lang="en-US" altLang="ja-JP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!!?</a:t>
            </a:r>
            <a:endParaRPr lang="en-US" altLang="ja-JP" sz="1600" dirty="0">
              <a:solidFill>
                <a:srgbClr val="5F5F5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05" name="Text Box 67"/>
          <p:cNvSpPr txBox="1">
            <a:spLocks noChangeArrowheads="1"/>
          </p:cNvSpPr>
          <p:nvPr/>
        </p:nvSpPr>
        <p:spPr bwMode="auto">
          <a:xfrm>
            <a:off x="692158" y="1648272"/>
            <a:ext cx="1608112" cy="3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dirty="0">
                <a:solidFill>
                  <a:schemeClr val="tx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重力波って？</a:t>
            </a:r>
          </a:p>
        </p:txBody>
      </p:sp>
      <p:sp>
        <p:nvSpPr>
          <p:cNvPr id="536" name="Text Box 213"/>
          <p:cNvSpPr txBox="1">
            <a:spLocks noChangeArrowheads="1"/>
          </p:cNvSpPr>
          <p:nvPr/>
        </p:nvSpPr>
        <p:spPr bwMode="auto">
          <a:xfrm>
            <a:off x="5808712" y="208112"/>
            <a:ext cx="3096344" cy="27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ja-JP" altLang="en-US" sz="1100" dirty="0" smtClean="0">
                <a:latin typeface="HGP創英角ﾎﾟｯﾌﾟ体" pitchFamily="50" charset="-128"/>
                <a:ea typeface="HGP創英角ﾎﾟｯﾌﾟ体" pitchFamily="50" charset="-128"/>
              </a:rPr>
              <a:t>安東正樹</a:t>
            </a:r>
            <a:r>
              <a:rPr kumimoji="0" lang="en-US" altLang="ja-JP" sz="1100" dirty="0" smtClean="0">
                <a:latin typeface="HGP創英角ﾎﾟｯﾌﾟ体" pitchFamily="50" charset="-128"/>
                <a:ea typeface="HGP創英角ﾎﾟｯﾌﾟ体" pitchFamily="50" charset="-128"/>
              </a:rPr>
              <a:t> (</a:t>
            </a:r>
            <a:r>
              <a:rPr kumimoji="0" lang="ja-JP" altLang="en-US" sz="1100" dirty="0" smtClean="0">
                <a:latin typeface="HGP創英角ﾎﾟｯﾌﾟ体" pitchFamily="50" charset="-128"/>
                <a:ea typeface="HGP創英角ﾎﾟｯﾌﾟ体" pitchFamily="50" charset="-128"/>
              </a:rPr>
              <a:t>京都大学</a:t>
            </a:r>
            <a:r>
              <a:rPr kumimoji="0" lang="en-US" altLang="ja-JP" sz="1100" dirty="0" smtClean="0">
                <a:latin typeface="HGP創英角ﾎﾟｯﾌﾟ体" pitchFamily="50" charset="-128"/>
                <a:ea typeface="HGP創英角ﾎﾟｯﾌﾟ体" pitchFamily="50" charset="-128"/>
              </a:rPr>
              <a:t>) + DPF</a:t>
            </a:r>
            <a:r>
              <a:rPr kumimoji="0" lang="ja-JP" altLang="en-US" sz="1100" dirty="0" smtClean="0">
                <a:latin typeface="HGP創英角ﾎﾟｯﾌﾟ体" pitchFamily="50" charset="-128"/>
                <a:ea typeface="HGP創英角ﾎﾟｯﾌﾟ体" pitchFamily="50" charset="-128"/>
              </a:rPr>
              <a:t>ワーキンググループ</a:t>
            </a:r>
            <a:endParaRPr kumimoji="0" lang="en-US" altLang="ja-JP" sz="1100" dirty="0" smtClean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10" name="Text Box 91"/>
          <p:cNvSpPr txBox="1">
            <a:spLocks noChangeAspect="1" noChangeArrowheads="1"/>
          </p:cNvSpPr>
          <p:nvPr/>
        </p:nvSpPr>
        <p:spPr bwMode="auto">
          <a:xfrm>
            <a:off x="7298312" y="6461087"/>
            <a:ext cx="1822768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1200" b="1" dirty="0">
                <a:solidFill>
                  <a:srgbClr val="99CCFF"/>
                </a:solidFill>
                <a:latin typeface="HGP創英角ﾎﾟｯﾌﾟ体" pitchFamily="50" charset="-128"/>
                <a:ea typeface="HGP創英角ﾎﾟｯﾌﾟ体" pitchFamily="50" charset="-128"/>
              </a:rPr>
              <a:t>安定化レーザー光源</a:t>
            </a:r>
          </a:p>
        </p:txBody>
      </p:sp>
      <p:sp>
        <p:nvSpPr>
          <p:cNvPr id="511" name="Text Box 93"/>
          <p:cNvSpPr txBox="1">
            <a:spLocks noChangeAspect="1" noChangeArrowheads="1"/>
          </p:cNvSpPr>
          <p:nvPr/>
        </p:nvSpPr>
        <p:spPr bwMode="auto">
          <a:xfrm>
            <a:off x="7248872" y="7946310"/>
            <a:ext cx="2016224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1200" b="1" dirty="0" smtClean="0">
                <a:solidFill>
                  <a:srgbClr val="99CCFF"/>
                </a:solidFill>
                <a:latin typeface="HGP創英角ﾎﾟｯﾌﾟ体" pitchFamily="50" charset="-128"/>
                <a:ea typeface="HGP創英角ﾎﾟｯﾌﾟ体" pitchFamily="50" charset="-128"/>
              </a:rPr>
              <a:t>試験マス・レーザー</a:t>
            </a:r>
            <a:r>
              <a:rPr lang="ja-JP" altLang="en-US" sz="1200" b="1" dirty="0">
                <a:solidFill>
                  <a:srgbClr val="99CCFF"/>
                </a:solidFill>
                <a:latin typeface="HGP創英角ﾎﾟｯﾌﾟ体" pitchFamily="50" charset="-128"/>
                <a:ea typeface="HGP創英角ﾎﾟｯﾌﾟ体" pitchFamily="50" charset="-128"/>
              </a:rPr>
              <a:t>干渉計</a:t>
            </a:r>
          </a:p>
        </p:txBody>
      </p:sp>
      <p:sp>
        <p:nvSpPr>
          <p:cNvPr id="512" name="Text Box 95"/>
          <p:cNvSpPr txBox="1">
            <a:spLocks noChangeAspect="1" noChangeArrowheads="1"/>
          </p:cNvSpPr>
          <p:nvPr/>
        </p:nvSpPr>
        <p:spPr bwMode="auto">
          <a:xfrm>
            <a:off x="3782442" y="9088548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ja-JP" altLang="en-US" sz="1000" b="1" dirty="0">
                <a:solidFill>
                  <a:srgbClr val="99CCFF"/>
                </a:solidFill>
                <a:latin typeface="HGP創英角ﾎﾟｯﾌﾟ体" pitchFamily="50" charset="-128"/>
                <a:ea typeface="HGP創英角ﾎﾟｯﾌﾟ体" pitchFamily="50" charset="-128"/>
              </a:rPr>
              <a:t>小型科学衛星</a:t>
            </a:r>
          </a:p>
          <a:p>
            <a:r>
              <a:rPr lang="ja-JP" altLang="en-US" sz="1000" b="1" dirty="0">
                <a:solidFill>
                  <a:srgbClr val="99CCFF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標準バス</a:t>
            </a:r>
          </a:p>
        </p:txBody>
      </p:sp>
      <p:sp>
        <p:nvSpPr>
          <p:cNvPr id="513" name="Text Box 96"/>
          <p:cNvSpPr txBox="1">
            <a:spLocks noChangeAspect="1" noChangeArrowheads="1"/>
          </p:cNvSpPr>
          <p:nvPr/>
        </p:nvSpPr>
        <p:spPr bwMode="auto">
          <a:xfrm>
            <a:off x="3792488" y="8477311"/>
            <a:ext cx="697607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ja-JP" altLang="en-US" sz="1000" b="1" dirty="0">
                <a:solidFill>
                  <a:srgbClr val="99CCFF"/>
                </a:solidFill>
                <a:latin typeface="HGP創英角ﾎﾟｯﾌﾟ体" pitchFamily="50" charset="-128"/>
                <a:ea typeface="HGP創英角ﾎﾟｯﾌﾟ体" pitchFamily="50" charset="-128"/>
              </a:rPr>
              <a:t>太陽</a:t>
            </a:r>
            <a:r>
              <a:rPr lang="ja-JP" altLang="en-US" sz="1000" b="1" dirty="0" smtClean="0">
                <a:solidFill>
                  <a:srgbClr val="99CCFF"/>
                </a:solidFill>
                <a:latin typeface="HGP創英角ﾎﾟｯﾌﾟ体" pitchFamily="50" charset="-128"/>
                <a:ea typeface="HGP創英角ﾎﾟｯﾌﾟ体" pitchFamily="50" charset="-128"/>
              </a:rPr>
              <a:t>電池</a:t>
            </a:r>
            <a:endParaRPr lang="en-US" altLang="ja-JP" sz="1000" b="1" dirty="0" smtClean="0">
              <a:solidFill>
                <a:srgbClr val="99CC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1000" b="1" dirty="0" smtClean="0">
                <a:solidFill>
                  <a:srgbClr val="99CCFF"/>
                </a:solidFill>
                <a:latin typeface="HGP創英角ﾎﾟｯﾌﾟ体" pitchFamily="50" charset="-128"/>
                <a:ea typeface="HGP創英角ﾎﾟｯﾌﾟ体" pitchFamily="50" charset="-128"/>
              </a:rPr>
              <a:t>   </a:t>
            </a:r>
            <a:r>
              <a:rPr lang="ja-JP" altLang="en-US" sz="1000" b="1" dirty="0" smtClean="0">
                <a:solidFill>
                  <a:srgbClr val="99CCFF"/>
                </a:solidFill>
                <a:latin typeface="HGP創英角ﾎﾟｯﾌﾟ体" pitchFamily="50" charset="-128"/>
                <a:ea typeface="HGP創英角ﾎﾟｯﾌﾟ体" pitchFamily="50" charset="-128"/>
              </a:rPr>
              <a:t>パドル</a:t>
            </a:r>
            <a:endParaRPr lang="ja-JP" altLang="en-US" sz="1000" b="1" dirty="0">
              <a:solidFill>
                <a:srgbClr val="99CC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14" name="Text Box 99"/>
          <p:cNvSpPr txBox="1">
            <a:spLocks noChangeAspect="1" noChangeArrowheads="1"/>
          </p:cNvSpPr>
          <p:nvPr/>
        </p:nvSpPr>
        <p:spPr bwMode="auto">
          <a:xfrm>
            <a:off x="4872608" y="5896066"/>
            <a:ext cx="1656184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1200" b="1" dirty="0" smtClean="0">
                <a:solidFill>
                  <a:srgbClr val="99CCFF"/>
                </a:solidFill>
                <a:latin typeface="HGP創英角ﾎﾟｯﾌﾟ体" pitchFamily="50" charset="-128"/>
                <a:ea typeface="HGP創英角ﾎﾟｯﾌﾟ体" pitchFamily="50" charset="-128"/>
              </a:rPr>
              <a:t>ミッションスラスタ</a:t>
            </a:r>
            <a:endParaRPr lang="ja-JP" altLang="en-US" sz="1200" b="1" dirty="0">
              <a:solidFill>
                <a:srgbClr val="99CC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15" name="Text Box 100"/>
          <p:cNvSpPr txBox="1">
            <a:spLocks noChangeAspect="1" noChangeArrowheads="1"/>
          </p:cNvSpPr>
          <p:nvPr/>
        </p:nvSpPr>
        <p:spPr bwMode="auto">
          <a:xfrm>
            <a:off x="3576464" y="6718932"/>
            <a:ext cx="108232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ja-JP" altLang="en-US" sz="1000" b="1" dirty="0">
                <a:solidFill>
                  <a:srgbClr val="99CCFF"/>
                </a:solidFill>
                <a:latin typeface="HGP創英角ﾎﾟｯﾌﾟ体" pitchFamily="50" charset="-128"/>
                <a:ea typeface="HGP創英角ﾎﾟｯﾌﾟ体" pitchFamily="50" charset="-128"/>
              </a:rPr>
              <a:t>中央</a:t>
            </a:r>
            <a:r>
              <a:rPr lang="ja-JP" altLang="en-US" sz="1000" b="1" dirty="0" smtClean="0">
                <a:solidFill>
                  <a:srgbClr val="99CCFF"/>
                </a:solidFill>
                <a:latin typeface="HGP創英角ﾎﾟｯﾌﾟ体" pitchFamily="50" charset="-128"/>
                <a:ea typeface="HGP創英角ﾎﾟｯﾌﾟ体" pitchFamily="50" charset="-128"/>
              </a:rPr>
              <a:t>処理計算機</a:t>
            </a:r>
            <a:endParaRPr lang="ja-JP" altLang="en-US" sz="1000" b="1" dirty="0">
              <a:solidFill>
                <a:srgbClr val="99CC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17" name="Line 181"/>
          <p:cNvSpPr>
            <a:spLocks noChangeShapeType="1"/>
          </p:cNvSpPr>
          <p:nvPr/>
        </p:nvSpPr>
        <p:spPr bwMode="auto">
          <a:xfrm flipV="1">
            <a:off x="4440561" y="8293713"/>
            <a:ext cx="405312" cy="255605"/>
          </a:xfrm>
          <a:prstGeom prst="line">
            <a:avLst/>
          </a:prstGeom>
          <a:noFill/>
          <a:ln w="25400">
            <a:solidFill>
              <a:schemeClr val="bg1">
                <a:alpha val="70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18" name="Line 183"/>
          <p:cNvSpPr>
            <a:spLocks noChangeShapeType="1"/>
          </p:cNvSpPr>
          <p:nvPr/>
        </p:nvSpPr>
        <p:spPr bwMode="auto">
          <a:xfrm flipV="1">
            <a:off x="4728592" y="8941783"/>
            <a:ext cx="791917" cy="255607"/>
          </a:xfrm>
          <a:prstGeom prst="line">
            <a:avLst/>
          </a:prstGeom>
          <a:noFill/>
          <a:ln w="25400">
            <a:solidFill>
              <a:schemeClr val="bg1">
                <a:alpha val="70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19" name="Line 184"/>
          <p:cNvSpPr>
            <a:spLocks noChangeShapeType="1"/>
          </p:cNvSpPr>
          <p:nvPr/>
        </p:nvSpPr>
        <p:spPr bwMode="auto">
          <a:xfrm>
            <a:off x="4656584" y="7624936"/>
            <a:ext cx="1005395" cy="139515"/>
          </a:xfrm>
          <a:prstGeom prst="line">
            <a:avLst/>
          </a:prstGeom>
          <a:noFill/>
          <a:ln w="25400">
            <a:solidFill>
              <a:schemeClr val="bg1">
                <a:alpha val="70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20" name="Line 186"/>
          <p:cNvSpPr>
            <a:spLocks noChangeShapeType="1"/>
          </p:cNvSpPr>
          <p:nvPr/>
        </p:nvSpPr>
        <p:spPr bwMode="auto">
          <a:xfrm flipH="1">
            <a:off x="6240760" y="7037151"/>
            <a:ext cx="1008112" cy="648072"/>
          </a:xfrm>
          <a:prstGeom prst="line">
            <a:avLst/>
          </a:prstGeom>
          <a:noFill/>
          <a:ln w="25400">
            <a:solidFill>
              <a:schemeClr val="bg1">
                <a:alpha val="70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21" name="Line 187"/>
          <p:cNvSpPr>
            <a:spLocks noChangeShapeType="1"/>
          </p:cNvSpPr>
          <p:nvPr/>
        </p:nvSpPr>
        <p:spPr bwMode="auto">
          <a:xfrm>
            <a:off x="5592688" y="7181167"/>
            <a:ext cx="590851" cy="590161"/>
          </a:xfrm>
          <a:prstGeom prst="line">
            <a:avLst/>
          </a:prstGeom>
          <a:noFill/>
          <a:ln w="25400">
            <a:solidFill>
              <a:schemeClr val="bg1">
                <a:alpha val="70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22" name="Line 189"/>
          <p:cNvSpPr>
            <a:spLocks noChangeShapeType="1"/>
          </p:cNvSpPr>
          <p:nvPr/>
        </p:nvSpPr>
        <p:spPr bwMode="auto">
          <a:xfrm flipH="1" flipV="1">
            <a:off x="6322626" y="8186432"/>
            <a:ext cx="926246" cy="218870"/>
          </a:xfrm>
          <a:prstGeom prst="line">
            <a:avLst/>
          </a:prstGeom>
          <a:noFill/>
          <a:ln w="25400">
            <a:solidFill>
              <a:schemeClr val="bg1">
                <a:alpha val="70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26" name="Text Box 193"/>
          <p:cNvSpPr txBox="1">
            <a:spLocks noChangeArrowheads="1"/>
          </p:cNvSpPr>
          <p:nvPr/>
        </p:nvSpPr>
        <p:spPr bwMode="auto">
          <a:xfrm>
            <a:off x="264096" y="5741235"/>
            <a:ext cx="3315311" cy="9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宇宙と地球の観測</a:t>
            </a:r>
            <a:endParaRPr lang="en-US" altLang="ja-JP" sz="16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・銀河</a:t>
            </a:r>
            <a:r>
              <a:rPr lang="ja-JP" altLang="en-US" sz="1600" dirty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中心での</a:t>
            </a:r>
            <a:r>
              <a:rPr kumimoji="0" lang="ja-JP" altLang="en-US" sz="1600" dirty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ブラックホール</a:t>
            </a:r>
            <a:r>
              <a:rPr kumimoji="0" lang="ja-JP" altLang="en-US" sz="1600" dirty="0" smtClean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合体</a:t>
            </a:r>
            <a:r>
              <a:rPr kumimoji="0" lang="en-US" altLang="ja-JP" sz="1600" dirty="0" smtClean="0"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6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　・</a:t>
            </a:r>
            <a:r>
              <a:rPr lang="ja-JP" altLang="en-US" sz="1600" dirty="0" smtClean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地球の重力場</a:t>
            </a:r>
            <a:r>
              <a:rPr lang="ja-JP" altLang="en-US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変動</a:t>
            </a:r>
            <a:r>
              <a:rPr lang="en-US" altLang="ja-JP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kumimoji="0" lang="ja-JP" altLang="en-US" sz="1600" dirty="0">
              <a:solidFill>
                <a:srgbClr val="333333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28" name="Line 207"/>
          <p:cNvSpPr>
            <a:spLocks noChangeShapeType="1"/>
          </p:cNvSpPr>
          <p:nvPr/>
        </p:nvSpPr>
        <p:spPr bwMode="auto">
          <a:xfrm>
            <a:off x="5592688" y="6677111"/>
            <a:ext cx="0" cy="1008111"/>
          </a:xfrm>
          <a:prstGeom prst="line">
            <a:avLst/>
          </a:prstGeom>
          <a:noFill/>
          <a:ln w="25400">
            <a:solidFill>
              <a:schemeClr val="bg1">
                <a:alpha val="70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32" name="Text Box 211"/>
          <p:cNvSpPr txBox="1">
            <a:spLocks noChangeArrowheads="1"/>
          </p:cNvSpPr>
          <p:nvPr/>
        </p:nvSpPr>
        <p:spPr bwMode="auto">
          <a:xfrm>
            <a:off x="7608912" y="5969923"/>
            <a:ext cx="1742765" cy="4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en-US" altLang="ja-JP" sz="1000" dirty="0" smtClean="0">
                <a:solidFill>
                  <a:schemeClr val="bg1">
                    <a:lumMod val="8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itchFamily="2" charset="2"/>
              </a:rPr>
              <a:t></a:t>
            </a:r>
            <a:r>
              <a:rPr kumimoji="0" lang="ja-JP" altLang="en-US" sz="1000" dirty="0" smtClean="0">
                <a:solidFill>
                  <a:schemeClr val="bg1">
                    <a:lumMod val="8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振動</a:t>
            </a:r>
            <a:r>
              <a:rPr kumimoji="0" lang="ja-JP" altLang="en-US" sz="1000" dirty="0">
                <a:solidFill>
                  <a:schemeClr val="bg1">
                    <a:lumMod val="8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・磁場変動・温度変動</a:t>
            </a:r>
          </a:p>
          <a:p>
            <a:pPr>
              <a:lnSpc>
                <a:spcPct val="110000"/>
              </a:lnSpc>
            </a:pPr>
            <a:r>
              <a:rPr kumimoji="0" lang="ja-JP" altLang="en-US" sz="1000" dirty="0" smtClean="0">
                <a:solidFill>
                  <a:schemeClr val="bg1">
                    <a:lumMod val="8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 </a:t>
            </a:r>
            <a:r>
              <a:rPr kumimoji="0" lang="ja-JP" altLang="en-US" sz="1000" dirty="0">
                <a:solidFill>
                  <a:schemeClr val="bg1">
                    <a:lumMod val="8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の影響を避ける</a:t>
            </a:r>
            <a:r>
              <a:rPr kumimoji="0" lang="ja-JP" altLang="en-US" sz="1000" dirty="0" smtClean="0">
                <a:solidFill>
                  <a:schemeClr val="bg1">
                    <a:lumMod val="8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設計</a:t>
            </a:r>
            <a:r>
              <a:rPr kumimoji="0" lang="en-US" altLang="ja-JP" sz="1000" dirty="0" smtClean="0">
                <a:solidFill>
                  <a:schemeClr val="bg1">
                    <a:lumMod val="8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kumimoji="0" lang="ja-JP" altLang="en-US" sz="1000" dirty="0">
              <a:solidFill>
                <a:schemeClr val="bg1">
                  <a:lumMod val="8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37" name="AutoShape 214"/>
          <p:cNvSpPr>
            <a:spLocks noChangeArrowheads="1"/>
          </p:cNvSpPr>
          <p:nvPr/>
        </p:nvSpPr>
        <p:spPr bwMode="auto">
          <a:xfrm rot="5400000">
            <a:off x="5521027" y="11801747"/>
            <a:ext cx="144016" cy="287338"/>
          </a:xfrm>
          <a:custGeom>
            <a:avLst/>
            <a:gdLst>
              <a:gd name="T0" fmla="*/ 104971 w 21600"/>
              <a:gd name="T1" fmla="*/ 0 h 21600"/>
              <a:gd name="T2" fmla="*/ 0 w 21600"/>
              <a:gd name="T3" fmla="*/ 143669 h 21600"/>
              <a:gd name="T4" fmla="*/ 104971 w 21600"/>
              <a:gd name="T5" fmla="*/ 287338 h 21600"/>
              <a:gd name="T6" fmla="*/ 215900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995 h 21600"/>
              <a:gd name="T14" fmla="*/ 16662 w 21600"/>
              <a:gd name="T15" fmla="*/ 156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502" y="0"/>
                </a:moveTo>
                <a:lnTo>
                  <a:pt x="10502" y="5995"/>
                </a:lnTo>
                <a:lnTo>
                  <a:pt x="3375" y="5995"/>
                </a:lnTo>
                <a:lnTo>
                  <a:pt x="3375" y="15605"/>
                </a:lnTo>
                <a:lnTo>
                  <a:pt x="10502" y="15605"/>
                </a:lnTo>
                <a:lnTo>
                  <a:pt x="1050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995"/>
                </a:moveTo>
                <a:lnTo>
                  <a:pt x="1350" y="15605"/>
                </a:lnTo>
                <a:lnTo>
                  <a:pt x="2700" y="15605"/>
                </a:lnTo>
                <a:lnTo>
                  <a:pt x="2700" y="5995"/>
                </a:lnTo>
                <a:close/>
              </a:path>
              <a:path w="21600" h="21600">
                <a:moveTo>
                  <a:pt x="0" y="5995"/>
                </a:moveTo>
                <a:lnTo>
                  <a:pt x="0" y="15605"/>
                </a:lnTo>
                <a:lnTo>
                  <a:pt x="675" y="15605"/>
                </a:lnTo>
                <a:lnTo>
                  <a:pt x="675" y="59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5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38" name="Text Box 215"/>
          <p:cNvSpPr txBox="1">
            <a:spLocks noChangeArrowheads="1"/>
          </p:cNvSpPr>
          <p:nvPr/>
        </p:nvSpPr>
        <p:spPr bwMode="auto">
          <a:xfrm>
            <a:off x="6912768" y="5104656"/>
            <a:ext cx="2520280" cy="24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でさいご　　　　　　　ぱすふぁいんだー</a:t>
            </a:r>
          </a:p>
        </p:txBody>
      </p:sp>
      <p:sp>
        <p:nvSpPr>
          <p:cNvPr id="539" name="Text Box 216"/>
          <p:cNvSpPr txBox="1">
            <a:spLocks noChangeArrowheads="1"/>
          </p:cNvSpPr>
          <p:nvPr/>
        </p:nvSpPr>
        <p:spPr bwMode="auto">
          <a:xfrm>
            <a:off x="6293718" y="9857184"/>
            <a:ext cx="5032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でさいご</a:t>
            </a:r>
          </a:p>
        </p:txBody>
      </p:sp>
      <p:sp>
        <p:nvSpPr>
          <p:cNvPr id="540" name="Text Box 217"/>
          <p:cNvSpPr txBox="1">
            <a:spLocks noChangeArrowheads="1"/>
          </p:cNvSpPr>
          <p:nvPr/>
        </p:nvSpPr>
        <p:spPr bwMode="auto">
          <a:xfrm>
            <a:off x="4684911" y="10334376"/>
            <a:ext cx="1978407" cy="9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600" dirty="0">
                <a:latin typeface="HGP創英角ﾎﾟｯﾌﾟ体" pitchFamily="50" charset="-128"/>
                <a:ea typeface="HGP創英角ﾎﾟｯﾌﾟ体" pitchFamily="50" charset="-128"/>
              </a:rPr>
              <a:t>3</a:t>
            </a:r>
            <a:r>
              <a:rPr lang="ja-JP" altLang="en-US" sz="1600" dirty="0">
                <a:latin typeface="HGP創英角ﾎﾟｯﾌﾟ体" pitchFamily="50" charset="-128"/>
                <a:ea typeface="HGP創英角ﾎﾟｯﾌﾟ体" pitchFamily="50" charset="-128"/>
              </a:rPr>
              <a:t>機の</a:t>
            </a:r>
            <a:r>
              <a:rPr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宇宙機に</a:t>
            </a:r>
            <a:r>
              <a:rPr lang="ja-JP" altLang="en-US" sz="1600" dirty="0">
                <a:latin typeface="HGP創英角ﾎﾟｯﾌﾟ体" pitchFamily="50" charset="-128"/>
                <a:ea typeface="HGP創英角ﾎﾟｯﾌﾟ体" pitchFamily="50" charset="-128"/>
              </a:rPr>
              <a:t>よる</a:t>
            </a:r>
            <a:r>
              <a:rPr lang="en-US" altLang="ja-JP" sz="1600" dirty="0" smtClean="0">
                <a:latin typeface="HGP創英角ﾎﾟｯﾌﾟ体" pitchFamily="50" charset="-128"/>
                <a:ea typeface="HGP創英角ﾎﾟｯﾌﾟ体" pitchFamily="50" charset="-128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　大きさ</a:t>
            </a:r>
            <a:r>
              <a:rPr lang="en-US" altLang="ja-JP" sz="1600" dirty="0" smtClean="0">
                <a:solidFill>
                  <a:schemeClr val="accent4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1000km</a:t>
            </a:r>
            <a:r>
              <a:rPr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の</a:t>
            </a:r>
            <a:endParaRPr lang="en-US" altLang="ja-JP" sz="16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　　　レーザー干渉計</a:t>
            </a:r>
            <a:r>
              <a:rPr lang="en-US" altLang="ja-JP" sz="1600" dirty="0" smtClean="0"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41" name="Text Box 218"/>
          <p:cNvSpPr txBox="1">
            <a:spLocks noChangeArrowheads="1"/>
          </p:cNvSpPr>
          <p:nvPr/>
        </p:nvSpPr>
        <p:spPr bwMode="auto">
          <a:xfrm>
            <a:off x="4759617" y="11989676"/>
            <a:ext cx="2201223" cy="3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>
                <a:solidFill>
                  <a:schemeClr val="accent4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宇宙創生の謎に迫る</a:t>
            </a:r>
            <a:r>
              <a:rPr lang="en-US" altLang="ja-JP" sz="1600" dirty="0" smtClean="0">
                <a:solidFill>
                  <a:schemeClr val="accent4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!!</a:t>
            </a:r>
            <a:endParaRPr lang="en-US" altLang="ja-JP" sz="1600" dirty="0">
              <a:solidFill>
                <a:schemeClr val="accent4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43" name="Text Box 220"/>
          <p:cNvSpPr txBox="1">
            <a:spLocks noChangeArrowheads="1"/>
          </p:cNvSpPr>
          <p:nvPr/>
        </p:nvSpPr>
        <p:spPr bwMode="auto">
          <a:xfrm>
            <a:off x="4854321" y="11241087"/>
            <a:ext cx="2034511" cy="2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12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(2027</a:t>
            </a:r>
            <a:r>
              <a:rPr lang="ja-JP" altLang="en-US" sz="12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年頃の実現を目指す</a:t>
            </a:r>
            <a:r>
              <a:rPr lang="en-US" altLang="ja-JP" sz="12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  <a:endParaRPr lang="en-US" altLang="ja-JP" sz="1200" dirty="0">
              <a:solidFill>
                <a:srgbClr val="5F5F5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34" name="Text Box 79"/>
          <p:cNvSpPr txBox="1">
            <a:spLocks noChangeArrowheads="1"/>
          </p:cNvSpPr>
          <p:nvPr/>
        </p:nvSpPr>
        <p:spPr bwMode="auto">
          <a:xfrm>
            <a:off x="5592688" y="4600600"/>
            <a:ext cx="3733694" cy="39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800" dirty="0" smtClean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宇宙の</a:t>
            </a:r>
            <a:r>
              <a:rPr lang="ja-JP" altLang="en-US" sz="1800" dirty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無重力環境は、都合がいい</a:t>
            </a:r>
            <a:r>
              <a:rPr lang="en-US" altLang="ja-JP" sz="1800" dirty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!!!</a:t>
            </a:r>
          </a:p>
        </p:txBody>
      </p:sp>
      <p:pic>
        <p:nvPicPr>
          <p:cNvPr id="544" name="Picture 22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80000" contrast="-80000"/>
          </a:blip>
          <a:srcRect/>
          <a:stretch>
            <a:fillRect/>
          </a:stretch>
        </p:blipFill>
        <p:spPr bwMode="auto">
          <a:xfrm>
            <a:off x="7032848" y="2719860"/>
            <a:ext cx="2375917" cy="168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6" name="Text Box 78"/>
          <p:cNvSpPr txBox="1">
            <a:spLocks noChangeArrowheads="1"/>
          </p:cNvSpPr>
          <p:nvPr/>
        </p:nvSpPr>
        <p:spPr bwMode="auto">
          <a:xfrm>
            <a:off x="5088632" y="3869321"/>
            <a:ext cx="3464390" cy="8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400" dirty="0">
                <a:latin typeface="HGP創英角ﾎﾟｯﾌﾟ体" pitchFamily="50" charset="-128"/>
                <a:ea typeface="HGP創英角ﾎﾟｯﾌﾟ体" pitchFamily="50" charset="-128"/>
              </a:rPr>
              <a:t>重力波の効果は小さい</a:t>
            </a:r>
          </a:p>
          <a:p>
            <a:pPr>
              <a:lnSpc>
                <a:spcPct val="110000"/>
              </a:lnSpc>
            </a:pPr>
            <a:r>
              <a:rPr lang="ja-JP" altLang="en-US" sz="1400" dirty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  </a:t>
            </a:r>
            <a:r>
              <a:rPr lang="ja-JP" altLang="en-US" sz="14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レーザー</a:t>
            </a:r>
            <a:r>
              <a:rPr lang="ja-JP" altLang="en-US" sz="1400" dirty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干渉計による精密計測</a:t>
            </a:r>
          </a:p>
          <a:p>
            <a:pPr>
              <a:lnSpc>
                <a:spcPct val="110000"/>
              </a:lnSpc>
            </a:pPr>
            <a:r>
              <a:rPr lang="ja-JP" altLang="en-US" sz="1400" dirty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  </a:t>
            </a:r>
            <a:r>
              <a:rPr lang="ja-JP" altLang="en-US" sz="14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試験</a:t>
            </a:r>
            <a:r>
              <a:rPr lang="ja-JP" altLang="en-US" sz="1400" dirty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マスへの外乱を</a:t>
            </a:r>
            <a:r>
              <a:rPr lang="ja-JP" altLang="en-US" sz="14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避けること  </a:t>
            </a:r>
            <a:r>
              <a:rPr lang="ja-JP" altLang="en-US" sz="1400" dirty="0" smtClean="0">
                <a:latin typeface="HGP創英角ﾎﾟｯﾌﾟ体" pitchFamily="50" charset="-128"/>
                <a:ea typeface="HGP創英角ﾎﾟｯﾌﾟ体" pitchFamily="50" charset="-128"/>
              </a:rPr>
              <a:t>が必要</a:t>
            </a:r>
            <a:r>
              <a:rPr lang="en-US" altLang="ja-JP" sz="1400" dirty="0" smtClean="0"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47" name="Text Box 73"/>
          <p:cNvSpPr txBox="1">
            <a:spLocks noChangeArrowheads="1"/>
          </p:cNvSpPr>
          <p:nvPr/>
        </p:nvSpPr>
        <p:spPr bwMode="auto">
          <a:xfrm>
            <a:off x="5239528" y="2037792"/>
            <a:ext cx="4097576" cy="68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>
                <a:latin typeface="HGP創英角ﾎﾟｯﾌﾟ体" pitchFamily="50" charset="-128"/>
                <a:ea typeface="HGP創英角ﾎﾟｯﾌﾟ体" pitchFamily="50" charset="-128"/>
              </a:rPr>
              <a:t>重力波による時空の歪み  </a:t>
            </a:r>
          </a:p>
          <a:p>
            <a:pPr>
              <a:lnSpc>
                <a:spcPct val="120000"/>
              </a:lnSpc>
            </a:pPr>
            <a:r>
              <a:rPr lang="ja-JP" altLang="en-US" sz="1600" dirty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</a:t>
            </a:r>
            <a:r>
              <a:rPr lang="ja-JP" altLang="en-US" sz="1600" dirty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itchFamily="2" charset="2"/>
              </a:rPr>
              <a:t> </a:t>
            </a:r>
            <a:r>
              <a:rPr lang="ja-JP" altLang="en-US" sz="1600" dirty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  <a:sym typeface="Wingdings" pitchFamily="2" charset="2"/>
              </a:rPr>
              <a:t>空間の</a:t>
            </a:r>
            <a:r>
              <a:rPr lang="en-US" altLang="ja-JP" sz="1600" dirty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  <a:sym typeface="Wingdings" pitchFamily="2" charset="2"/>
              </a:rPr>
              <a:t>2</a:t>
            </a:r>
            <a:r>
              <a:rPr lang="ja-JP" altLang="en-US" sz="1600" dirty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  <a:sym typeface="Wingdings" pitchFamily="2" charset="2"/>
              </a:rPr>
              <a:t>点間の</a:t>
            </a:r>
            <a:r>
              <a:rPr lang="ja-JP" altLang="en-US" sz="1600" dirty="0" smtClean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itchFamily="2" charset="2"/>
              </a:rPr>
              <a:t>距離変化</a:t>
            </a:r>
            <a:r>
              <a:rPr lang="ja-JP" altLang="en-US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を精密に測る</a:t>
            </a:r>
            <a:r>
              <a:rPr lang="en-US" altLang="ja-JP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!</a:t>
            </a:r>
            <a:endParaRPr lang="ja-JP" altLang="en-US" sz="1600" dirty="0">
              <a:solidFill>
                <a:srgbClr val="333333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48" name="Text Box 224"/>
          <p:cNvSpPr txBox="1">
            <a:spLocks noChangeArrowheads="1"/>
          </p:cNvSpPr>
          <p:nvPr/>
        </p:nvSpPr>
        <p:spPr bwMode="auto">
          <a:xfrm>
            <a:off x="5232648" y="2944416"/>
            <a:ext cx="1800200" cy="7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ja-JP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重力波の大きさ：</a:t>
            </a:r>
          </a:p>
          <a:p>
            <a:pPr>
              <a:lnSpc>
                <a:spcPct val="110000"/>
              </a:lnSpc>
            </a:pPr>
            <a:r>
              <a:rPr kumimoji="0" lang="ja-JP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kumimoji="0" lang="en-US" altLang="ja-JP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21</a:t>
            </a:r>
            <a:r>
              <a:rPr kumimoji="0" lang="ja-JP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桁</a:t>
            </a:r>
            <a:r>
              <a:rPr kumimoji="0" lang="ja-JP" alt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程度の小さな</a:t>
            </a:r>
            <a:r>
              <a:rPr kumimoji="0" lang="ja-JP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歪み変動</a:t>
            </a:r>
          </a:p>
          <a:p>
            <a:pPr>
              <a:lnSpc>
                <a:spcPct val="110000"/>
              </a:lnSpc>
            </a:pPr>
            <a:r>
              <a:rPr kumimoji="0" lang="ja-JP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 </a:t>
            </a:r>
            <a:r>
              <a:rPr kumimoji="0" lang="en-US" altLang="ja-JP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itchFamily="2" charset="2"/>
              </a:rPr>
              <a:t></a:t>
            </a:r>
            <a:r>
              <a:rPr kumimoji="0" lang="en-US" altLang="ja-JP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1m</a:t>
            </a:r>
            <a:r>
              <a:rPr kumimoji="0" lang="ja-JP" alt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離れた２</a:t>
            </a:r>
            <a:r>
              <a:rPr kumimoji="0" lang="ja-JP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点間の距離が </a:t>
            </a:r>
          </a:p>
          <a:p>
            <a:pPr>
              <a:lnSpc>
                <a:spcPct val="110000"/>
              </a:lnSpc>
            </a:pPr>
            <a:r>
              <a:rPr kumimoji="0" lang="ja-JP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  </a:t>
            </a:r>
            <a:r>
              <a:rPr kumimoji="0" lang="ja-JP" alt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    </a:t>
            </a:r>
            <a:r>
              <a:rPr kumimoji="0" lang="en-US" altLang="ja-JP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10</a:t>
            </a:r>
            <a:r>
              <a:rPr kumimoji="0" lang="en-US" altLang="ja-JP" sz="1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-21</a:t>
            </a:r>
            <a:r>
              <a:rPr kumimoji="0" lang="en-US" altLang="ja-JP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en-US" altLang="ja-JP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m </a:t>
            </a:r>
            <a:r>
              <a:rPr kumimoji="0" lang="ja-JP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伸び縮み</a:t>
            </a:r>
            <a:r>
              <a:rPr kumimoji="0" lang="ja-JP" alt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する</a:t>
            </a:r>
            <a:r>
              <a:rPr kumimoji="0" lang="en-US" altLang="ja-JP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kumimoji="0" lang="ja-JP" altLang="en-US" sz="1000" dirty="0">
              <a:solidFill>
                <a:schemeClr val="tx2">
                  <a:lumMod val="60000"/>
                  <a:lumOff val="4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6" name="AutoShape 194"/>
          <p:cNvSpPr>
            <a:spLocks noChangeArrowheads="1"/>
          </p:cNvSpPr>
          <p:nvPr/>
        </p:nvSpPr>
        <p:spPr bwMode="auto">
          <a:xfrm>
            <a:off x="408112" y="640160"/>
            <a:ext cx="8784976" cy="864095"/>
          </a:xfrm>
          <a:prstGeom prst="roundRect">
            <a:avLst>
              <a:gd name="adj" fmla="val 12469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88900">
            <a:solidFill>
              <a:schemeClr val="accent1">
                <a:lumMod val="75000"/>
                <a:alpha val="50000"/>
              </a:schemeClr>
            </a:solidFill>
            <a:round/>
            <a:headEnd/>
            <a:tailEnd/>
          </a:ln>
        </p:spPr>
        <p:txBody>
          <a:bodyPr wrap="none" lIns="28026" tIns="14013" rIns="28026" bIns="14013" anchor="ctr"/>
          <a:lstStyle/>
          <a:p>
            <a:pPr defTabSz="280264">
              <a:defRPr/>
            </a:pPr>
            <a:endParaRPr kumimoji="0" lang="ja-JP" altLang="en-US" sz="600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1704256" y="788397"/>
            <a:ext cx="6487841" cy="64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8023" tIns="14012" rIns="28023" bIns="14012">
            <a:spAutoFit/>
          </a:bodyPr>
          <a:lstStyle/>
          <a:p>
            <a:pPr defTabSz="1229562">
              <a:defRPr/>
            </a:pPr>
            <a:r>
              <a:rPr lang="zh-TW" altLang="en-US" sz="4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小型重力波観測衛星（</a:t>
            </a:r>
            <a:r>
              <a:rPr lang="en-US" altLang="zh-TW" sz="4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DPF</a:t>
            </a:r>
            <a:r>
              <a:rPr lang="zh-TW" altLang="en-US" sz="4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）</a:t>
            </a:r>
            <a:endParaRPr lang="en-US" altLang="ja-JP" sz="4000" b="1" spc="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2" name="図 74" descr="kyoto_univ_log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06958" y="101677"/>
            <a:ext cx="389130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Text Box 213"/>
          <p:cNvSpPr txBox="1">
            <a:spLocks noChangeArrowheads="1"/>
          </p:cNvSpPr>
          <p:nvPr/>
        </p:nvSpPr>
        <p:spPr bwMode="auto">
          <a:xfrm>
            <a:off x="1344216" y="118852"/>
            <a:ext cx="4032448" cy="36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023" tIns="14012" rIns="28023" bIns="14012">
            <a:spAutoFit/>
          </a:bodyPr>
          <a:lstStyle/>
          <a:p>
            <a:r>
              <a:rPr kumimoji="0" lang="en-US" altLang="ja-JP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JAXA</a:t>
            </a:r>
            <a:r>
              <a:rPr kumimoji="0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相模原キャンパス特別公開</a:t>
            </a:r>
            <a:r>
              <a:rPr kumimoji="0" lang="en-US" altLang="ja-JP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r>
              <a:rPr kumimoji="0" lang="en-US" altLang="ja-JP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(2010</a:t>
            </a:r>
            <a:r>
              <a:rPr kumimoji="0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年</a:t>
            </a:r>
            <a:r>
              <a:rPr kumimoji="0" lang="en-US" altLang="ja-JP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7</a:t>
            </a:r>
            <a:r>
              <a:rPr kumimoji="0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月</a:t>
            </a:r>
            <a:r>
              <a:rPr kumimoji="0" lang="en-US" altLang="ja-JP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30</a:t>
            </a:r>
            <a:r>
              <a:rPr kumimoji="0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日・</a:t>
            </a:r>
            <a:r>
              <a:rPr kumimoji="0" lang="en-US" altLang="ja-JP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31</a:t>
            </a:r>
            <a:r>
              <a:rPr kumimoji="0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日</a:t>
            </a:r>
            <a:r>
              <a:rPr kumimoji="0" lang="en-US" altLang="ja-JP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</a:p>
        </p:txBody>
      </p:sp>
      <p:pic>
        <p:nvPicPr>
          <p:cNvPr id="186" name="Picture 8" descr="JAXAマーク透明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04" y="124870"/>
            <a:ext cx="792088" cy="43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図 101" descr="universe_mod_cut_crop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8832" y="10505256"/>
            <a:ext cx="2418967" cy="1762704"/>
          </a:xfrm>
          <a:prstGeom prst="rect">
            <a:avLst/>
          </a:prstGeom>
        </p:spPr>
      </p:pic>
      <p:sp>
        <p:nvSpPr>
          <p:cNvPr id="103" name="Text Box 47"/>
          <p:cNvSpPr txBox="1">
            <a:spLocks noChangeArrowheads="1"/>
          </p:cNvSpPr>
          <p:nvPr/>
        </p:nvSpPr>
        <p:spPr bwMode="auto">
          <a:xfrm>
            <a:off x="1416224" y="2417315"/>
            <a:ext cx="3312368" cy="127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・重たい天体の</a:t>
            </a:r>
            <a:r>
              <a:rPr lang="ja-JP" altLang="en-US" sz="1600" dirty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激しい</a:t>
            </a: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運動から放射</a:t>
            </a:r>
            <a:r>
              <a:rPr lang="en-US" altLang="ja-JP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600" dirty="0">
              <a:solidFill>
                <a:srgbClr val="5F5F5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   </a:t>
            </a:r>
            <a:r>
              <a:rPr lang="en-US" altLang="ja-JP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(</a:t>
            </a:r>
            <a:r>
              <a:rPr lang="ja-JP" alt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ブラックホール連星の合体など</a:t>
            </a:r>
            <a:r>
              <a:rPr lang="en-US" altLang="ja-JP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・強い透過力</a:t>
            </a:r>
            <a:r>
              <a:rPr lang="en-US" altLang="ja-JP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:</a:t>
            </a: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　途中の物質によって</a:t>
            </a:r>
            <a:endParaRPr lang="en-US" altLang="ja-JP" sz="1600" dirty="0" smtClean="0">
              <a:solidFill>
                <a:srgbClr val="5F5F5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r>
              <a:rPr lang="en-US" altLang="ja-JP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   </a:t>
            </a: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ほとんど散乱</a:t>
            </a:r>
            <a:r>
              <a:rPr lang="ja-JP" altLang="en-US" sz="1600" dirty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・吸収</a:t>
            </a: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されない</a:t>
            </a:r>
            <a:r>
              <a:rPr lang="en-US" altLang="ja-JP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600" dirty="0">
              <a:solidFill>
                <a:srgbClr val="5F5F5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5" name="曲折矢印 104"/>
          <p:cNvSpPr/>
          <p:nvPr/>
        </p:nvSpPr>
        <p:spPr bwMode="auto">
          <a:xfrm flipH="1" flipV="1">
            <a:off x="2568352" y="3700874"/>
            <a:ext cx="360040" cy="323662"/>
          </a:xfrm>
          <a:prstGeom prst="bentArrow">
            <a:avLst>
              <a:gd name="adj1" fmla="val 53733"/>
              <a:gd name="adj2" fmla="val 43829"/>
              <a:gd name="adj3" fmla="val 25000"/>
              <a:gd name="adj4" fmla="val 4108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  <a:cs typeface="Tahoma" pitchFamily="34" charset="0"/>
            </a:endParaRPr>
          </a:p>
        </p:txBody>
      </p:sp>
      <p:sp>
        <p:nvSpPr>
          <p:cNvPr id="106" name="Rectangle 195"/>
          <p:cNvSpPr>
            <a:spLocks noChangeArrowheads="1"/>
          </p:cNvSpPr>
          <p:nvPr/>
        </p:nvSpPr>
        <p:spPr bwMode="auto">
          <a:xfrm>
            <a:off x="5211970" y="1834618"/>
            <a:ext cx="1604853" cy="131166"/>
          </a:xfrm>
          <a:prstGeom prst="rect">
            <a:avLst/>
          </a:prstGeom>
          <a:solidFill>
            <a:srgbClr val="E6F0FF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07" name="Text Box 67"/>
          <p:cNvSpPr txBox="1">
            <a:spLocks noChangeArrowheads="1"/>
          </p:cNvSpPr>
          <p:nvPr/>
        </p:nvSpPr>
        <p:spPr bwMode="auto">
          <a:xfrm>
            <a:off x="5160640" y="1648272"/>
            <a:ext cx="1701087" cy="4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dirty="0" smtClean="0">
                <a:solidFill>
                  <a:schemeClr val="tx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重力波の観測</a:t>
            </a:r>
          </a:p>
        </p:txBody>
      </p:sp>
      <p:sp>
        <p:nvSpPr>
          <p:cNvPr id="109" name="AutoShape 62"/>
          <p:cNvSpPr>
            <a:spLocks noChangeArrowheads="1"/>
          </p:cNvSpPr>
          <p:nvPr/>
        </p:nvSpPr>
        <p:spPr bwMode="auto">
          <a:xfrm>
            <a:off x="5455552" y="2398526"/>
            <a:ext cx="215900" cy="287338"/>
          </a:xfrm>
          <a:custGeom>
            <a:avLst/>
            <a:gdLst>
              <a:gd name="T0" fmla="*/ 104971 w 21600"/>
              <a:gd name="T1" fmla="*/ 0 h 21600"/>
              <a:gd name="T2" fmla="*/ 0 w 21600"/>
              <a:gd name="T3" fmla="*/ 143669 h 21600"/>
              <a:gd name="T4" fmla="*/ 104971 w 21600"/>
              <a:gd name="T5" fmla="*/ 287338 h 21600"/>
              <a:gd name="T6" fmla="*/ 215900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995 h 21600"/>
              <a:gd name="T14" fmla="*/ 16662 w 21600"/>
              <a:gd name="T15" fmla="*/ 156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502" y="0"/>
                </a:moveTo>
                <a:lnTo>
                  <a:pt x="10502" y="5995"/>
                </a:lnTo>
                <a:lnTo>
                  <a:pt x="3375" y="5995"/>
                </a:lnTo>
                <a:lnTo>
                  <a:pt x="3375" y="15605"/>
                </a:lnTo>
                <a:lnTo>
                  <a:pt x="10502" y="15605"/>
                </a:lnTo>
                <a:lnTo>
                  <a:pt x="1050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995"/>
                </a:moveTo>
                <a:lnTo>
                  <a:pt x="1350" y="15605"/>
                </a:lnTo>
                <a:lnTo>
                  <a:pt x="2700" y="15605"/>
                </a:lnTo>
                <a:lnTo>
                  <a:pt x="2700" y="5995"/>
                </a:lnTo>
                <a:close/>
              </a:path>
              <a:path w="21600" h="21600">
                <a:moveTo>
                  <a:pt x="0" y="5995"/>
                </a:moveTo>
                <a:lnTo>
                  <a:pt x="0" y="15605"/>
                </a:lnTo>
                <a:lnTo>
                  <a:pt x="675" y="15605"/>
                </a:lnTo>
                <a:lnTo>
                  <a:pt x="675" y="599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10" name="Rectangle 195"/>
          <p:cNvSpPr>
            <a:spLocks noChangeArrowheads="1"/>
          </p:cNvSpPr>
          <p:nvPr/>
        </p:nvSpPr>
        <p:spPr bwMode="auto">
          <a:xfrm>
            <a:off x="9374608" y="3367931"/>
            <a:ext cx="106512" cy="720080"/>
          </a:xfrm>
          <a:prstGeom prst="rect">
            <a:avLst/>
          </a:prstGeom>
          <a:solidFill>
            <a:srgbClr val="E6F0FF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545" name="Picture 221" descr="gw_effect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1513" y="2728392"/>
            <a:ext cx="2419607" cy="144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AutoShape 62"/>
          <p:cNvSpPr>
            <a:spLocks noChangeArrowheads="1"/>
          </p:cNvSpPr>
          <p:nvPr/>
        </p:nvSpPr>
        <p:spPr bwMode="auto">
          <a:xfrm>
            <a:off x="5402542" y="4643730"/>
            <a:ext cx="215900" cy="287338"/>
          </a:xfrm>
          <a:custGeom>
            <a:avLst/>
            <a:gdLst>
              <a:gd name="T0" fmla="*/ 104971 w 21600"/>
              <a:gd name="T1" fmla="*/ 0 h 21600"/>
              <a:gd name="T2" fmla="*/ 0 w 21600"/>
              <a:gd name="T3" fmla="*/ 143669 h 21600"/>
              <a:gd name="T4" fmla="*/ 104971 w 21600"/>
              <a:gd name="T5" fmla="*/ 287338 h 21600"/>
              <a:gd name="T6" fmla="*/ 215900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995 h 21600"/>
              <a:gd name="T14" fmla="*/ 16662 w 21600"/>
              <a:gd name="T15" fmla="*/ 156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502" y="0"/>
                </a:moveTo>
                <a:lnTo>
                  <a:pt x="10502" y="5995"/>
                </a:lnTo>
                <a:lnTo>
                  <a:pt x="3375" y="5995"/>
                </a:lnTo>
                <a:lnTo>
                  <a:pt x="3375" y="15605"/>
                </a:lnTo>
                <a:lnTo>
                  <a:pt x="10502" y="15605"/>
                </a:lnTo>
                <a:lnTo>
                  <a:pt x="1050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995"/>
                </a:moveTo>
                <a:lnTo>
                  <a:pt x="1350" y="15605"/>
                </a:lnTo>
                <a:lnTo>
                  <a:pt x="2700" y="15605"/>
                </a:lnTo>
                <a:lnTo>
                  <a:pt x="2700" y="5995"/>
                </a:lnTo>
                <a:close/>
              </a:path>
              <a:path w="21600" h="21600">
                <a:moveTo>
                  <a:pt x="0" y="5995"/>
                </a:moveTo>
                <a:lnTo>
                  <a:pt x="0" y="15605"/>
                </a:lnTo>
                <a:lnTo>
                  <a:pt x="675" y="15605"/>
                </a:lnTo>
                <a:lnTo>
                  <a:pt x="675" y="599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12" name="Rectangle 195"/>
          <p:cNvSpPr>
            <a:spLocks noChangeArrowheads="1"/>
          </p:cNvSpPr>
          <p:nvPr/>
        </p:nvSpPr>
        <p:spPr bwMode="auto">
          <a:xfrm>
            <a:off x="4356916" y="5400536"/>
            <a:ext cx="4832713" cy="80326"/>
          </a:xfrm>
          <a:prstGeom prst="rect">
            <a:avLst/>
          </a:prstGeom>
          <a:solidFill>
            <a:srgbClr val="E6F0FF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13" name="Text Box 67"/>
          <p:cNvSpPr txBox="1">
            <a:spLocks noChangeArrowheads="1"/>
          </p:cNvSpPr>
          <p:nvPr/>
        </p:nvSpPr>
        <p:spPr bwMode="auto">
          <a:xfrm>
            <a:off x="4296544" y="5224922"/>
            <a:ext cx="5028921" cy="4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dirty="0" smtClean="0">
                <a:solidFill>
                  <a:schemeClr val="tx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重力波観測衛星 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DPF (</a:t>
            </a:r>
            <a:r>
              <a:rPr lang="en-US" altLang="ja-JP" sz="2000" u="sng" dirty="0" smtClean="0">
                <a:solidFill>
                  <a:schemeClr val="tx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D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ECIGO </a:t>
            </a:r>
            <a:r>
              <a:rPr lang="en-US" altLang="ja-JP" sz="2000" u="sng" dirty="0" smtClean="0">
                <a:solidFill>
                  <a:schemeClr val="tx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P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ath</a:t>
            </a:r>
            <a:r>
              <a:rPr lang="en-US" altLang="ja-JP" sz="2000" u="sng" dirty="0" smtClean="0">
                <a:solidFill>
                  <a:schemeClr val="tx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f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inder)</a:t>
            </a:r>
          </a:p>
        </p:txBody>
      </p:sp>
      <p:sp>
        <p:nvSpPr>
          <p:cNvPr id="114" name="Text Box 193"/>
          <p:cNvSpPr txBox="1">
            <a:spLocks noChangeArrowheads="1"/>
          </p:cNvSpPr>
          <p:nvPr/>
        </p:nvSpPr>
        <p:spPr bwMode="auto">
          <a:xfrm>
            <a:off x="304435" y="6640677"/>
            <a:ext cx="3272029" cy="9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先端宇宙技術の実証</a:t>
            </a:r>
            <a:endParaRPr kumimoji="0" lang="en-US" altLang="ja-JP" sz="16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ct val="120000"/>
              </a:lnSpc>
            </a:pPr>
            <a:r>
              <a:rPr kumimoji="0"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ja-JP" altLang="en-US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・将来の</a:t>
            </a:r>
            <a:r>
              <a:rPr kumimoji="0" lang="ja-JP" altLang="en-US" sz="1600" dirty="0" smtClean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宇宙重力波望遠鏡</a:t>
            </a:r>
            <a:r>
              <a:rPr kumimoji="0" lang="ja-JP" altLang="en-US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の技術</a:t>
            </a:r>
            <a:r>
              <a:rPr kumimoji="0" lang="en-US" altLang="ja-JP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</a:p>
          <a:p>
            <a:pPr>
              <a:lnSpc>
                <a:spcPct val="120000"/>
              </a:lnSpc>
            </a:pPr>
            <a:r>
              <a:rPr kumimoji="0" lang="en-US" altLang="ja-JP" sz="1600" dirty="0" smtClean="0"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ja-JP" altLang="en-US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・</a:t>
            </a:r>
            <a:r>
              <a:rPr kumimoji="0" lang="ja-JP" altLang="en-US" sz="1600" dirty="0" smtClean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宇宙精密実験室</a:t>
            </a:r>
            <a:r>
              <a:rPr kumimoji="0" lang="ja-JP" altLang="en-US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としての技術</a:t>
            </a:r>
            <a:r>
              <a:rPr kumimoji="0" lang="en-US" altLang="ja-JP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kumimoji="0" lang="ja-JP" altLang="en-US" sz="1600" dirty="0">
              <a:solidFill>
                <a:srgbClr val="333333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5" name="Text Box 193"/>
          <p:cNvSpPr txBox="1">
            <a:spLocks noChangeArrowheads="1"/>
          </p:cNvSpPr>
          <p:nvPr/>
        </p:nvSpPr>
        <p:spPr bwMode="auto">
          <a:xfrm>
            <a:off x="533178" y="5464696"/>
            <a:ext cx="595014" cy="3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目的</a:t>
            </a:r>
            <a:endParaRPr kumimoji="0" lang="ja-JP" altLang="en-US" sz="1600" dirty="0">
              <a:solidFill>
                <a:schemeClr val="accent1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2" name="Text Box 193"/>
          <p:cNvSpPr txBox="1">
            <a:spLocks noChangeArrowheads="1"/>
          </p:cNvSpPr>
          <p:nvPr/>
        </p:nvSpPr>
        <p:spPr bwMode="auto">
          <a:xfrm>
            <a:off x="523250" y="7682145"/>
            <a:ext cx="989353" cy="3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 smtClean="0">
                <a:solidFill>
                  <a:schemeClr val="accent4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主な仕様</a:t>
            </a:r>
            <a:endParaRPr kumimoji="0" lang="ja-JP" altLang="en-US" sz="1600" dirty="0">
              <a:solidFill>
                <a:schemeClr val="accent4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30" name="Text Box 209"/>
          <p:cNvSpPr txBox="1">
            <a:spLocks noChangeArrowheads="1"/>
          </p:cNvSpPr>
          <p:nvPr/>
        </p:nvSpPr>
        <p:spPr bwMode="auto">
          <a:xfrm>
            <a:off x="264096" y="7993927"/>
            <a:ext cx="3328135" cy="179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ja-JP" altLang="en-US" sz="1600" dirty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大きさ： </a:t>
            </a:r>
            <a:r>
              <a:rPr kumimoji="0" lang="en-US" altLang="ja-JP" sz="1600" dirty="0">
                <a:solidFill>
                  <a:srgbClr val="99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90x90x180 cm </a:t>
            </a:r>
            <a:r>
              <a:rPr kumimoji="0" lang="ja-JP" altLang="en-US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程度</a:t>
            </a:r>
            <a:r>
              <a:rPr kumimoji="0" lang="en-US" altLang="ja-JP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kumimoji="0" lang="ja-JP" altLang="en-US" sz="1600" dirty="0">
              <a:solidFill>
                <a:srgbClr val="333333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ct val="120000"/>
              </a:lnSpc>
            </a:pPr>
            <a:r>
              <a:rPr kumimoji="0" lang="ja-JP" altLang="en-US" sz="1600" dirty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重量：    </a:t>
            </a:r>
            <a:r>
              <a:rPr kumimoji="0" lang="en-US" altLang="ja-JP" sz="1600" dirty="0" smtClean="0">
                <a:solidFill>
                  <a:srgbClr val="99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350kg </a:t>
            </a:r>
            <a:r>
              <a:rPr kumimoji="0" lang="ja-JP" altLang="en-US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程度</a:t>
            </a:r>
            <a:r>
              <a:rPr kumimoji="0" lang="en-US" altLang="ja-JP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kumimoji="0" lang="ja-JP" altLang="en-US" sz="1600" dirty="0">
              <a:solidFill>
                <a:srgbClr val="333333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ct val="120000"/>
              </a:lnSpc>
            </a:pPr>
            <a:r>
              <a:rPr kumimoji="0" lang="ja-JP" altLang="en-US" sz="1600" dirty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軌道：   </a:t>
            </a:r>
            <a:r>
              <a:rPr kumimoji="0" lang="ja-JP" altLang="en-US" sz="1600" dirty="0">
                <a:solidFill>
                  <a:srgbClr val="99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地球周回軌道 高度</a:t>
            </a:r>
            <a:r>
              <a:rPr kumimoji="0" lang="en-US" altLang="ja-JP" sz="1600" dirty="0" smtClean="0">
                <a:solidFill>
                  <a:srgbClr val="99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500km</a:t>
            </a:r>
            <a:r>
              <a:rPr kumimoji="0" lang="en-US" altLang="ja-JP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</a:p>
          <a:p>
            <a:pPr>
              <a:lnSpc>
                <a:spcPct val="120000"/>
              </a:lnSpc>
            </a:pPr>
            <a:r>
              <a:rPr kumimoji="0" lang="ja-JP" altLang="en-US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搭載ミッション機器</a:t>
            </a:r>
            <a:r>
              <a:rPr kumimoji="0" lang="en-US" altLang="ja-JP" sz="1600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:</a:t>
            </a:r>
          </a:p>
          <a:p>
            <a:pPr>
              <a:lnSpc>
                <a:spcPct val="120000"/>
              </a:lnSpc>
            </a:pPr>
            <a:r>
              <a:rPr kumimoji="0" lang="en-US" altLang="ja-JP" sz="1400" dirty="0" smtClean="0">
                <a:solidFill>
                  <a:srgbClr val="4D4D4D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</a:t>
            </a:r>
            <a:r>
              <a:rPr kumimoji="0" lang="ja-JP" altLang="en-US" sz="1400" dirty="0" smtClean="0">
                <a:solidFill>
                  <a:srgbClr val="4D4D4D"/>
                </a:solidFill>
                <a:latin typeface="HGP創英角ﾎﾟｯﾌﾟ体" pitchFamily="50" charset="-128"/>
                <a:ea typeface="HGP創英角ﾎﾟｯﾌﾟ体" pitchFamily="50" charset="-128"/>
              </a:rPr>
              <a:t>試験マス </a:t>
            </a:r>
            <a:r>
              <a:rPr kumimoji="0" lang="en-US" altLang="ja-JP" sz="1400" dirty="0" smtClean="0">
                <a:solidFill>
                  <a:srgbClr val="4D4D4D"/>
                </a:solidFill>
                <a:latin typeface="HGP創英角ﾎﾟｯﾌﾟ体" pitchFamily="50" charset="-128"/>
                <a:ea typeface="HGP創英角ﾎﾟｯﾌﾟ体" pitchFamily="50" charset="-128"/>
              </a:rPr>
              <a:t>(2</a:t>
            </a:r>
            <a:r>
              <a:rPr kumimoji="0" lang="ja-JP" altLang="en-US" sz="1400" dirty="0" smtClean="0">
                <a:solidFill>
                  <a:srgbClr val="4D4D4D"/>
                </a:solidFill>
                <a:latin typeface="HGP創英角ﾎﾟｯﾌﾟ体" pitchFamily="50" charset="-128"/>
                <a:ea typeface="HGP創英角ﾎﾟｯﾌﾟ体" pitchFamily="50" charset="-128"/>
              </a:rPr>
              <a:t>つ</a:t>
            </a:r>
            <a:r>
              <a:rPr kumimoji="0" lang="en-US" altLang="ja-JP" sz="1400" dirty="0" smtClean="0">
                <a:solidFill>
                  <a:srgbClr val="4D4D4D"/>
                </a:solidFill>
                <a:latin typeface="HGP創英角ﾎﾟｯﾌﾟ体" pitchFamily="50" charset="-128"/>
                <a:ea typeface="HGP創英角ﾎﾟｯﾌﾟ体" pitchFamily="50" charset="-128"/>
              </a:rPr>
              <a:t>), </a:t>
            </a:r>
            <a:r>
              <a:rPr kumimoji="0" lang="ja-JP" altLang="en-US" sz="1400" dirty="0" smtClean="0">
                <a:solidFill>
                  <a:srgbClr val="4D4D4D"/>
                </a:solidFill>
                <a:latin typeface="HGP創英角ﾎﾟｯﾌﾟ体" pitchFamily="50" charset="-128"/>
                <a:ea typeface="HGP創英角ﾎﾟｯﾌﾟ体" pitchFamily="50" charset="-128"/>
              </a:rPr>
              <a:t>レーザー干渉計</a:t>
            </a:r>
            <a:r>
              <a:rPr kumimoji="0" lang="en-US" altLang="ja-JP" sz="1400" dirty="0" smtClean="0">
                <a:solidFill>
                  <a:srgbClr val="4D4D4D"/>
                </a:solidFill>
                <a:latin typeface="HGP創英角ﾎﾟｯﾌﾟ体" pitchFamily="50" charset="-128"/>
                <a:ea typeface="HGP創英角ﾎﾟｯﾌﾟ体" pitchFamily="50" charset="-128"/>
              </a:rPr>
              <a:t>,</a:t>
            </a:r>
          </a:p>
          <a:p>
            <a:pPr>
              <a:lnSpc>
                <a:spcPct val="120000"/>
              </a:lnSpc>
            </a:pPr>
            <a:r>
              <a:rPr kumimoji="0" lang="en-US" altLang="ja-JP" sz="1400" dirty="0" smtClean="0">
                <a:solidFill>
                  <a:srgbClr val="4D4D4D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</a:t>
            </a:r>
            <a:r>
              <a:rPr kumimoji="0" lang="ja-JP" altLang="en-US" sz="1400" dirty="0" smtClean="0">
                <a:solidFill>
                  <a:srgbClr val="4D4D4D"/>
                </a:solidFill>
                <a:latin typeface="HGP創英角ﾎﾟｯﾌﾟ体" pitchFamily="50" charset="-128"/>
                <a:ea typeface="HGP創英角ﾎﾟｯﾌﾟ体" pitchFamily="50" charset="-128"/>
              </a:rPr>
              <a:t>安定化レーザー光源</a:t>
            </a:r>
            <a:r>
              <a:rPr kumimoji="0" lang="en-US" altLang="ja-JP" sz="1400" dirty="0" smtClean="0">
                <a:solidFill>
                  <a:srgbClr val="4D4D4D"/>
                </a:solidFill>
                <a:latin typeface="HGP創英角ﾎﾟｯﾌﾟ体" pitchFamily="50" charset="-128"/>
                <a:ea typeface="HGP創英角ﾎﾟｯﾌﾟ体" pitchFamily="50" charset="-128"/>
              </a:rPr>
              <a:t>, </a:t>
            </a:r>
            <a:r>
              <a:rPr kumimoji="0" lang="ja-JP" altLang="en-US" sz="1400" dirty="0" smtClean="0">
                <a:solidFill>
                  <a:srgbClr val="4D4D4D"/>
                </a:solidFill>
                <a:latin typeface="HGP創英角ﾎﾟｯﾌﾟ体" pitchFamily="50" charset="-128"/>
                <a:ea typeface="HGP創英角ﾎﾟｯﾌﾟ体" pitchFamily="50" charset="-128"/>
              </a:rPr>
              <a:t>低雑音スラスタ</a:t>
            </a:r>
            <a:r>
              <a:rPr kumimoji="0" lang="en-US" altLang="ja-JP" sz="1400" dirty="0" smtClean="0">
                <a:solidFill>
                  <a:srgbClr val="4D4D4D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</a:p>
        </p:txBody>
      </p:sp>
      <p:sp>
        <p:nvSpPr>
          <p:cNvPr id="125" name="Text Box 215"/>
          <p:cNvSpPr txBox="1">
            <a:spLocks noChangeArrowheads="1"/>
          </p:cNvSpPr>
          <p:nvPr/>
        </p:nvSpPr>
        <p:spPr bwMode="auto">
          <a:xfrm>
            <a:off x="1992288" y="628285"/>
            <a:ext cx="6264696" cy="2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こがた　       　じゅうりょくは　　       かんそくえいせい     でさいご　 ぱすふぁいんだー</a:t>
            </a:r>
            <a:endParaRPr kumimoji="0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8" name="Text Box 91"/>
          <p:cNvSpPr txBox="1">
            <a:spLocks noChangeAspect="1" noChangeArrowheads="1"/>
          </p:cNvSpPr>
          <p:nvPr/>
        </p:nvSpPr>
        <p:spPr bwMode="auto">
          <a:xfrm>
            <a:off x="7329264" y="6696106"/>
            <a:ext cx="207984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10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干渉計にレーザー光を供給</a:t>
            </a:r>
            <a:r>
              <a:rPr lang="en-US" altLang="ja-JP" sz="10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000" b="1" dirty="0">
              <a:solidFill>
                <a:srgbClr val="DDDDDD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29" name="図 128" descr=":PICT0043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20880" y="8466268"/>
            <a:ext cx="8640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0558" y="8466268"/>
            <a:ext cx="992559" cy="64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Text Box 91"/>
          <p:cNvSpPr txBox="1">
            <a:spLocks noChangeAspect="1" noChangeArrowheads="1"/>
          </p:cNvSpPr>
          <p:nvPr/>
        </p:nvSpPr>
        <p:spPr bwMode="auto">
          <a:xfrm>
            <a:off x="7392888" y="8196204"/>
            <a:ext cx="207984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10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重力・重力波観測の中心部</a:t>
            </a:r>
            <a:r>
              <a:rPr lang="en-US" altLang="ja-JP" sz="10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000" b="1" dirty="0">
              <a:solidFill>
                <a:srgbClr val="DDDDDD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15" cstate="print"/>
          <a:srcRect l="13347" t="11864" r="13347" b="2373"/>
          <a:stretch>
            <a:fillRect/>
          </a:stretch>
        </p:blipFill>
        <p:spPr bwMode="auto">
          <a:xfrm>
            <a:off x="7380323" y="6966619"/>
            <a:ext cx="88792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77147" y="6985070"/>
            <a:ext cx="786985" cy="645523"/>
          </a:xfrm>
          <a:prstGeom prst="rect">
            <a:avLst/>
          </a:prstGeom>
          <a:noFill/>
          <a:ln w="1587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40" name="Text Box 91"/>
          <p:cNvSpPr txBox="1">
            <a:spLocks noChangeAspect="1" noChangeArrowheads="1"/>
          </p:cNvSpPr>
          <p:nvPr/>
        </p:nvSpPr>
        <p:spPr bwMode="auto">
          <a:xfrm>
            <a:off x="7274750" y="7574487"/>
            <a:ext cx="108012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レーザー光源 試作品</a:t>
            </a:r>
            <a:endParaRPr lang="en-US" altLang="ja-JP" sz="700" b="1" dirty="0" smtClean="0">
              <a:solidFill>
                <a:srgbClr val="B2B2B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   (NASA/</a:t>
            </a:r>
            <a:r>
              <a:rPr lang="ja-JP" altLang="en-US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ゴダード</a:t>
            </a:r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  <a:endParaRPr lang="ja-JP" altLang="en-US" sz="700" b="1" dirty="0">
              <a:solidFill>
                <a:srgbClr val="B2B2B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1" name="Text Box 91"/>
          <p:cNvSpPr txBox="1">
            <a:spLocks noChangeAspect="1" noChangeArrowheads="1"/>
          </p:cNvSpPr>
          <p:nvPr/>
        </p:nvSpPr>
        <p:spPr bwMode="auto">
          <a:xfrm>
            <a:off x="8184976" y="7582438"/>
            <a:ext cx="108012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安定化システム 試作品</a:t>
            </a:r>
            <a:endParaRPr lang="en-US" altLang="ja-JP" sz="700" b="1" dirty="0" smtClean="0">
              <a:solidFill>
                <a:srgbClr val="B2B2B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(</a:t>
            </a:r>
            <a:r>
              <a:rPr lang="ja-JP" altLang="en-US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電気通信大など</a:t>
            </a:r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  <a:endParaRPr lang="ja-JP" altLang="en-US" sz="700" b="1" dirty="0">
              <a:solidFill>
                <a:srgbClr val="B2B2B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3" name="Text Box 91"/>
          <p:cNvSpPr txBox="1">
            <a:spLocks noChangeAspect="1" noChangeArrowheads="1"/>
          </p:cNvSpPr>
          <p:nvPr/>
        </p:nvSpPr>
        <p:spPr bwMode="auto">
          <a:xfrm>
            <a:off x="7392888" y="9094606"/>
            <a:ext cx="108012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試験マス 試作品</a:t>
            </a:r>
            <a:endParaRPr lang="en-US" altLang="ja-JP" sz="700" b="1" dirty="0" smtClean="0">
              <a:solidFill>
                <a:srgbClr val="B2B2B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   (</a:t>
            </a:r>
            <a:r>
              <a:rPr lang="ja-JP" altLang="en-US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国立天文台</a:t>
            </a:r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  <a:endParaRPr lang="ja-JP" altLang="en-US" sz="700" b="1" dirty="0">
              <a:solidFill>
                <a:srgbClr val="B2B2B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4" name="Text Box 91"/>
          <p:cNvSpPr txBox="1">
            <a:spLocks noChangeAspect="1" noChangeArrowheads="1"/>
          </p:cNvSpPr>
          <p:nvPr/>
        </p:nvSpPr>
        <p:spPr bwMode="auto">
          <a:xfrm>
            <a:off x="8184976" y="9086655"/>
            <a:ext cx="108012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レーザー干渉計 試作品</a:t>
            </a:r>
            <a:endParaRPr lang="en-US" altLang="ja-JP" sz="700" b="1" dirty="0" smtClean="0">
              <a:solidFill>
                <a:srgbClr val="B2B2B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(</a:t>
            </a:r>
            <a:r>
              <a:rPr lang="ja-JP" altLang="en-US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東京大など</a:t>
            </a:r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  <a:endParaRPr lang="ja-JP" altLang="en-US" sz="700" b="1" dirty="0">
              <a:solidFill>
                <a:srgbClr val="B2B2B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5" name="Line 183"/>
          <p:cNvSpPr>
            <a:spLocks noChangeShapeType="1"/>
          </p:cNvSpPr>
          <p:nvPr/>
        </p:nvSpPr>
        <p:spPr bwMode="auto">
          <a:xfrm>
            <a:off x="5448672" y="9281120"/>
            <a:ext cx="891743" cy="152572"/>
          </a:xfrm>
          <a:prstGeom prst="line">
            <a:avLst/>
          </a:prstGeom>
          <a:noFill/>
          <a:ln w="31750">
            <a:solidFill>
              <a:schemeClr val="bg1">
                <a:lumMod val="95000"/>
              </a:schemeClr>
            </a:solidFill>
            <a:round/>
            <a:headEnd type="stealth" w="med" len="lg"/>
            <a:tailEnd type="stealth" w="med" len="lg"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46" name="Text Box 95"/>
          <p:cNvSpPr txBox="1">
            <a:spLocks noChangeAspect="1" noChangeArrowheads="1"/>
          </p:cNvSpPr>
          <p:nvPr/>
        </p:nvSpPr>
        <p:spPr bwMode="auto">
          <a:xfrm>
            <a:off x="5732562" y="9361684"/>
            <a:ext cx="580206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1m</a:t>
            </a:r>
            <a:endParaRPr lang="ja-JP" altLang="en-US" sz="1000" b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47" name="Picture 2" descr="　スリットFEE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40759" y="5865289"/>
            <a:ext cx="8589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ext Box 91"/>
          <p:cNvSpPr txBox="1">
            <a:spLocks noChangeAspect="1" noChangeArrowheads="1"/>
          </p:cNvSpPr>
          <p:nvPr/>
        </p:nvSpPr>
        <p:spPr bwMode="auto">
          <a:xfrm>
            <a:off x="5016624" y="6205004"/>
            <a:ext cx="1296144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10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衛星の変動・姿勢</a:t>
            </a:r>
            <a:endParaRPr lang="en-US" altLang="ja-JP" sz="1000" b="1" dirty="0" smtClean="0">
              <a:solidFill>
                <a:srgbClr val="DDDDDD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10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　  を安定に制御</a:t>
            </a:r>
            <a:r>
              <a:rPr lang="en-US" altLang="ja-JP" sz="10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000" b="1" dirty="0">
              <a:solidFill>
                <a:srgbClr val="DDDDDD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0" name="Text Box 91"/>
          <p:cNvSpPr txBox="1">
            <a:spLocks noChangeAspect="1" noChangeArrowheads="1"/>
          </p:cNvSpPr>
          <p:nvPr/>
        </p:nvSpPr>
        <p:spPr bwMode="auto">
          <a:xfrm>
            <a:off x="6096744" y="6369345"/>
            <a:ext cx="108012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低雑音スラスタ 試作品</a:t>
            </a:r>
            <a:endParaRPr lang="en-US" altLang="ja-JP" sz="700" b="1" dirty="0" smtClean="0">
              <a:solidFill>
                <a:srgbClr val="B2B2B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(JAXA/ISAS</a:t>
            </a:r>
            <a:r>
              <a:rPr lang="ja-JP" altLang="en-US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など</a:t>
            </a:r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  <a:endParaRPr lang="ja-JP" altLang="en-US" sz="700" b="1" dirty="0">
              <a:solidFill>
                <a:srgbClr val="B2B2B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2" name="Text Box 91"/>
          <p:cNvSpPr txBox="1">
            <a:spLocks noChangeAspect="1" noChangeArrowheads="1"/>
          </p:cNvSpPr>
          <p:nvPr/>
        </p:nvSpPr>
        <p:spPr bwMode="auto">
          <a:xfrm>
            <a:off x="4008512" y="4888632"/>
            <a:ext cx="1080120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4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超新星爆発　のイメージ図</a:t>
            </a:r>
            <a:endParaRPr lang="en-US" altLang="ja-JP" sz="400" b="1" dirty="0" smtClean="0">
              <a:solidFill>
                <a:srgbClr val="DDDDDD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r>
              <a:rPr lang="en-US" altLang="ja-JP" sz="4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(</a:t>
            </a:r>
            <a:r>
              <a:rPr lang="ja-JP" altLang="en-US" sz="4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イラスト</a:t>
            </a:r>
            <a:r>
              <a:rPr lang="en-US" altLang="ja-JP" sz="4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/ KAGAYA)</a:t>
            </a:r>
            <a:endParaRPr lang="ja-JP" altLang="en-US" sz="400" b="1" dirty="0">
              <a:solidFill>
                <a:srgbClr val="DDDDDD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3" name="Text Box 91"/>
          <p:cNvSpPr txBox="1">
            <a:spLocks noChangeAspect="1" noChangeArrowheads="1"/>
          </p:cNvSpPr>
          <p:nvPr/>
        </p:nvSpPr>
        <p:spPr bwMode="auto">
          <a:xfrm>
            <a:off x="904217" y="2360992"/>
            <a:ext cx="576064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4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イラスト</a:t>
            </a:r>
            <a:r>
              <a:rPr lang="en-US" altLang="ja-JP" sz="4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/ </a:t>
            </a:r>
          </a:p>
          <a:p>
            <a:r>
              <a:rPr lang="en-US" altLang="ja-JP" sz="4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Tom Haruyama</a:t>
            </a:r>
            <a:endParaRPr lang="ja-JP" altLang="en-US" sz="400" b="1" dirty="0">
              <a:solidFill>
                <a:srgbClr val="DDDDDD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4" name="AutoShape 194"/>
          <p:cNvSpPr>
            <a:spLocks noChangeArrowheads="1"/>
          </p:cNvSpPr>
          <p:nvPr/>
        </p:nvSpPr>
        <p:spPr bwMode="auto">
          <a:xfrm>
            <a:off x="192088" y="10151303"/>
            <a:ext cx="4320480" cy="2313920"/>
          </a:xfrm>
          <a:prstGeom prst="roundRect">
            <a:avLst>
              <a:gd name="adj" fmla="val 5120"/>
            </a:avLst>
          </a:prstGeom>
          <a:noFill/>
          <a:ln w="63500">
            <a:solidFill>
              <a:schemeClr val="accent3">
                <a:lumMod val="75000"/>
                <a:alpha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57" name="Rectangle 195"/>
          <p:cNvSpPr>
            <a:spLocks noChangeArrowheads="1"/>
          </p:cNvSpPr>
          <p:nvPr/>
        </p:nvSpPr>
        <p:spPr bwMode="auto">
          <a:xfrm>
            <a:off x="635001" y="10087819"/>
            <a:ext cx="1500198" cy="142876"/>
          </a:xfrm>
          <a:prstGeom prst="rect">
            <a:avLst/>
          </a:prstGeom>
          <a:solidFill>
            <a:srgbClr val="E6F0FF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58" name="Text Box 47"/>
          <p:cNvSpPr txBox="1">
            <a:spLocks noChangeArrowheads="1"/>
          </p:cNvSpPr>
          <p:nvPr/>
        </p:nvSpPr>
        <p:spPr bwMode="auto">
          <a:xfrm>
            <a:off x="264096" y="10314735"/>
            <a:ext cx="2977077" cy="3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衛星を用いた</a:t>
            </a:r>
            <a:r>
              <a:rPr lang="ja-JP" altLang="en-US" sz="1600" dirty="0" smtClean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地球重力場観測</a:t>
            </a:r>
            <a:r>
              <a:rPr lang="en-US" altLang="ja-JP" sz="1600" dirty="0" smtClean="0"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9" name="Rectangle 63"/>
          <p:cNvSpPr>
            <a:spLocks noChangeArrowheads="1"/>
          </p:cNvSpPr>
          <p:nvPr/>
        </p:nvSpPr>
        <p:spPr bwMode="auto">
          <a:xfrm>
            <a:off x="552128" y="11367173"/>
            <a:ext cx="2304256" cy="39702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HGP創英角ﾎﾟｯﾌﾟ体" pitchFamily="50" charset="-128"/>
              </a:rPr>
              <a:t>地球環境のモニタ</a:t>
            </a:r>
            <a:endParaRPr lang="ja-JP" altLang="en-US" sz="18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HGP創英角ﾎﾟｯﾌﾟ体" pitchFamily="50" charset="-128"/>
            </a:endParaRPr>
          </a:p>
        </p:txBody>
      </p:sp>
      <p:sp>
        <p:nvSpPr>
          <p:cNvPr id="160" name="Text Box 66"/>
          <p:cNvSpPr txBox="1">
            <a:spLocks noChangeArrowheads="1"/>
          </p:cNvSpPr>
          <p:nvPr/>
        </p:nvSpPr>
        <p:spPr bwMode="auto">
          <a:xfrm>
            <a:off x="408112" y="11709961"/>
            <a:ext cx="2699758" cy="68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・国外ミッションを超える性能</a:t>
            </a:r>
            <a:r>
              <a:rPr lang="en-US" altLang="ja-JP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・国際観測網への貢献</a:t>
            </a:r>
            <a:r>
              <a:rPr lang="en-US" altLang="ja-JP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en-US" altLang="ja-JP" sz="1600" dirty="0">
              <a:solidFill>
                <a:srgbClr val="5F5F5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61" name="Text Box 67"/>
          <p:cNvSpPr txBox="1">
            <a:spLocks noChangeArrowheads="1"/>
          </p:cNvSpPr>
          <p:nvPr/>
        </p:nvSpPr>
        <p:spPr bwMode="auto">
          <a:xfrm>
            <a:off x="655678" y="9944943"/>
            <a:ext cx="1467048" cy="4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dirty="0" smtClean="0">
                <a:solidFill>
                  <a:schemeClr val="accent3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地球重力場</a:t>
            </a:r>
            <a:endParaRPr lang="ja-JP" altLang="en-US" sz="2000" dirty="0">
              <a:solidFill>
                <a:schemeClr val="accent3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62" name="Text Box 47"/>
          <p:cNvSpPr txBox="1">
            <a:spLocks noChangeArrowheads="1"/>
          </p:cNvSpPr>
          <p:nvPr/>
        </p:nvSpPr>
        <p:spPr bwMode="auto">
          <a:xfrm>
            <a:off x="408112" y="10647771"/>
            <a:ext cx="3312368" cy="68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・地球の正確な形状を知る</a:t>
            </a:r>
            <a:r>
              <a:rPr lang="en-US" altLang="ja-JP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ja-JP" altLang="en-US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・陸水の季節変動など</a:t>
            </a:r>
            <a:r>
              <a:rPr lang="en-US" altLang="ja-JP" sz="1600" dirty="0" smtClean="0">
                <a:solidFill>
                  <a:srgbClr val="5F5F5F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600" dirty="0">
              <a:solidFill>
                <a:srgbClr val="5F5F5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67" name="AutoShape 62"/>
          <p:cNvSpPr>
            <a:spLocks noChangeArrowheads="1"/>
          </p:cNvSpPr>
          <p:nvPr/>
        </p:nvSpPr>
        <p:spPr bwMode="auto">
          <a:xfrm>
            <a:off x="363248" y="11421929"/>
            <a:ext cx="215900" cy="287338"/>
          </a:xfrm>
          <a:custGeom>
            <a:avLst/>
            <a:gdLst>
              <a:gd name="T0" fmla="*/ 104971 w 21600"/>
              <a:gd name="T1" fmla="*/ 0 h 21600"/>
              <a:gd name="T2" fmla="*/ 0 w 21600"/>
              <a:gd name="T3" fmla="*/ 143669 h 21600"/>
              <a:gd name="T4" fmla="*/ 104971 w 21600"/>
              <a:gd name="T5" fmla="*/ 287338 h 21600"/>
              <a:gd name="T6" fmla="*/ 215900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995 h 21600"/>
              <a:gd name="T14" fmla="*/ 16662 w 21600"/>
              <a:gd name="T15" fmla="*/ 156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502" y="0"/>
                </a:moveTo>
                <a:lnTo>
                  <a:pt x="10502" y="5995"/>
                </a:lnTo>
                <a:lnTo>
                  <a:pt x="3375" y="5995"/>
                </a:lnTo>
                <a:lnTo>
                  <a:pt x="3375" y="15605"/>
                </a:lnTo>
                <a:lnTo>
                  <a:pt x="10502" y="15605"/>
                </a:lnTo>
                <a:lnTo>
                  <a:pt x="1050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995"/>
                </a:moveTo>
                <a:lnTo>
                  <a:pt x="1350" y="15605"/>
                </a:lnTo>
                <a:lnTo>
                  <a:pt x="2700" y="15605"/>
                </a:lnTo>
                <a:lnTo>
                  <a:pt x="2700" y="5995"/>
                </a:lnTo>
                <a:close/>
              </a:path>
              <a:path w="21600" h="21600">
                <a:moveTo>
                  <a:pt x="0" y="5995"/>
                </a:moveTo>
                <a:lnTo>
                  <a:pt x="0" y="15605"/>
                </a:lnTo>
                <a:lnTo>
                  <a:pt x="675" y="15605"/>
                </a:lnTo>
                <a:lnTo>
                  <a:pt x="675" y="599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168" name="Picture 4" descr="grace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51366" t="5999" r="3805" b="56993"/>
          <a:stretch>
            <a:fillRect/>
          </a:stretch>
        </p:blipFill>
        <p:spPr bwMode="auto">
          <a:xfrm>
            <a:off x="3072408" y="11241087"/>
            <a:ext cx="1368152" cy="102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Text Box 91"/>
          <p:cNvSpPr txBox="1">
            <a:spLocks noChangeAspect="1" noChangeArrowheads="1"/>
          </p:cNvSpPr>
          <p:nvPr/>
        </p:nvSpPr>
        <p:spPr bwMode="auto">
          <a:xfrm>
            <a:off x="3288432" y="12049735"/>
            <a:ext cx="1224136" cy="41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altLang="ja-JP" sz="700" b="1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GRACE(NASA) </a:t>
            </a:r>
            <a:r>
              <a:rPr lang="ja-JP" altLang="en-US" sz="700" b="1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で</a:t>
            </a:r>
            <a:endParaRPr lang="en-US" altLang="ja-JP" sz="700" b="1" dirty="0" smtClean="0">
              <a:solidFill>
                <a:srgbClr val="333333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700" b="1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  </a:t>
            </a:r>
            <a:r>
              <a:rPr lang="ja-JP" altLang="en-US" sz="700" b="1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</a:rPr>
              <a:t>観測された季節変動  </a:t>
            </a:r>
            <a:endParaRPr lang="en-US" altLang="ja-JP" sz="700" b="1" dirty="0" smtClean="0">
              <a:solidFill>
                <a:srgbClr val="333333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700" b="1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  <a:sym typeface="Wingdings" pitchFamily="2" charset="2"/>
              </a:rPr>
              <a:t>  </a:t>
            </a:r>
            <a:r>
              <a:rPr lang="ja-JP" altLang="en-US" sz="700" b="1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  <a:sym typeface="Wingdings" pitchFamily="2" charset="2"/>
              </a:rPr>
              <a:t>陸水の移動のモニタ</a:t>
            </a:r>
            <a:r>
              <a:rPr lang="en-US" altLang="ja-JP" sz="700" b="1" dirty="0" smtClean="0">
                <a:solidFill>
                  <a:srgbClr val="333333"/>
                </a:solidFill>
                <a:latin typeface="HGP創英角ﾎﾟｯﾌﾟ体" pitchFamily="50" charset="-128"/>
                <a:ea typeface="HGP創英角ﾎﾟｯﾌﾟ体" pitchFamily="50" charset="-128"/>
                <a:sym typeface="Wingdings" pitchFamily="2" charset="2"/>
              </a:rPr>
              <a:t>.</a:t>
            </a:r>
            <a:endParaRPr lang="ja-JP" altLang="en-US" sz="700" b="1" dirty="0">
              <a:solidFill>
                <a:srgbClr val="333333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70" name="図 16" descr="photo_sat_3_01L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29106" y="7172541"/>
            <a:ext cx="887421" cy="7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Text Box 91"/>
          <p:cNvSpPr txBox="1">
            <a:spLocks noChangeAspect="1" noChangeArrowheads="1"/>
          </p:cNvSpPr>
          <p:nvPr/>
        </p:nvSpPr>
        <p:spPr bwMode="auto">
          <a:xfrm>
            <a:off x="3631220" y="6916458"/>
            <a:ext cx="129614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ja-JP" altLang="en-US" sz="10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信号処理・記録</a:t>
            </a:r>
            <a:r>
              <a:rPr lang="en-US" altLang="ja-JP" sz="1000" b="1" dirty="0" smtClean="0">
                <a:solidFill>
                  <a:srgbClr val="DDDDDD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000" b="1" dirty="0">
              <a:solidFill>
                <a:srgbClr val="DDDDDD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3" name="Text Box 91"/>
          <p:cNvSpPr txBox="1">
            <a:spLocks noChangeAspect="1" noChangeArrowheads="1"/>
          </p:cNvSpPr>
          <p:nvPr/>
        </p:nvSpPr>
        <p:spPr bwMode="auto">
          <a:xfrm>
            <a:off x="3720480" y="7829239"/>
            <a:ext cx="1080120" cy="41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SDS-1/SWIM</a:t>
            </a:r>
          </a:p>
          <a:p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   </a:t>
            </a:r>
            <a:r>
              <a:rPr lang="ja-JP" altLang="en-US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による宇宙実証</a:t>
            </a:r>
            <a:endParaRPr lang="en-US" altLang="ja-JP" sz="700" b="1" dirty="0" smtClean="0">
              <a:solidFill>
                <a:srgbClr val="B2B2B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(JAXA, </a:t>
            </a:r>
            <a:r>
              <a:rPr lang="ja-JP" altLang="en-US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東大</a:t>
            </a:r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, </a:t>
            </a:r>
            <a:r>
              <a:rPr lang="ja-JP" altLang="en-US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京大</a:t>
            </a:r>
            <a:r>
              <a:rPr lang="en-US" altLang="ja-JP" sz="700" b="1" dirty="0" smtClean="0">
                <a:solidFill>
                  <a:srgbClr val="B2B2B2"/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  <a:endParaRPr lang="ja-JP" altLang="en-US" sz="700" b="1" dirty="0">
              <a:solidFill>
                <a:srgbClr val="B2B2B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6" name="Text Box 217"/>
          <p:cNvSpPr txBox="1">
            <a:spLocks noChangeArrowheads="1"/>
          </p:cNvSpPr>
          <p:nvPr/>
        </p:nvSpPr>
        <p:spPr bwMode="auto">
          <a:xfrm>
            <a:off x="4656584" y="11530620"/>
            <a:ext cx="2226871" cy="3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初期宇宙からの重力波</a:t>
            </a:r>
            <a:r>
              <a:rPr lang="en-US" altLang="ja-JP" sz="1600" dirty="0" smtClean="0"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1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9" name="Text Box 211"/>
          <p:cNvSpPr txBox="1">
            <a:spLocks noChangeArrowheads="1"/>
          </p:cNvSpPr>
          <p:nvPr/>
        </p:nvSpPr>
        <p:spPr bwMode="auto">
          <a:xfrm>
            <a:off x="7536904" y="5780331"/>
            <a:ext cx="1728192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ja-JP" altLang="en-US" sz="1000" dirty="0" smtClean="0">
                <a:solidFill>
                  <a:schemeClr val="bg1">
                    <a:lumMod val="8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重力の効果だけを見たい</a:t>
            </a:r>
            <a:r>
              <a:rPr kumimoji="0" lang="en-US" altLang="ja-JP" sz="1000" dirty="0" smtClean="0">
                <a:solidFill>
                  <a:schemeClr val="bg1">
                    <a:lumMod val="8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kumimoji="0" lang="ja-JP" altLang="en-US" sz="1000" dirty="0">
              <a:solidFill>
                <a:schemeClr val="bg1">
                  <a:lumMod val="8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0" name="Text Box 211"/>
          <p:cNvSpPr txBox="1">
            <a:spLocks noChangeArrowheads="1"/>
          </p:cNvSpPr>
          <p:nvPr/>
        </p:nvSpPr>
        <p:spPr bwMode="auto">
          <a:xfrm>
            <a:off x="7824936" y="9485423"/>
            <a:ext cx="1656184" cy="2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en-US" altLang="ja-JP" sz="800" dirty="0" smtClean="0">
                <a:solidFill>
                  <a:schemeClr val="bg1">
                    <a:lumMod val="8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2015</a:t>
            </a:r>
            <a:r>
              <a:rPr kumimoji="0" lang="ja-JP" altLang="en-US" sz="800" dirty="0" smtClean="0">
                <a:solidFill>
                  <a:schemeClr val="bg1">
                    <a:lumMod val="8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年頃の実現を目指す</a:t>
            </a:r>
            <a:r>
              <a:rPr kumimoji="0" lang="en-US" altLang="ja-JP" sz="800" dirty="0" smtClean="0">
                <a:solidFill>
                  <a:schemeClr val="bg1">
                    <a:lumMod val="8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</a:p>
        </p:txBody>
      </p:sp>
      <p:sp>
        <p:nvSpPr>
          <p:cNvPr id="126" name="角丸四角形 125"/>
          <p:cNvSpPr/>
          <p:nvPr/>
        </p:nvSpPr>
        <p:spPr bwMode="auto">
          <a:xfrm>
            <a:off x="4007467" y="7644506"/>
            <a:ext cx="214314" cy="214314"/>
          </a:xfrm>
          <a:prstGeom prst="roundRect">
            <a:avLst>
              <a:gd name="adj" fmla="val 33734"/>
            </a:avLst>
          </a:prstGeom>
          <a:noFill/>
          <a:ln w="15875">
            <a:solidFill>
              <a:schemeClr val="bg1">
                <a:alpha val="7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  <a:alpha val="90000"/>
          </a:schemeClr>
        </a:solidFill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9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  <a:cs typeface="Tahoma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483</Words>
  <Application>Microsoft Office PowerPoint</Application>
  <PresentationFormat>A3 297x420 mm</PresentationFormat>
  <Paragraphs>96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ando</dc:creator>
  <cp:lastModifiedBy>ando</cp:lastModifiedBy>
  <cp:revision>117</cp:revision>
  <dcterms:created xsi:type="dcterms:W3CDTF">2010-02-14T09:23:01Z</dcterms:created>
  <dcterms:modified xsi:type="dcterms:W3CDTF">2010-07-24T06:16:54Z</dcterms:modified>
</cp:coreProperties>
</file>