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808" r:id="rId2"/>
    <p:sldMasterId id="2147483821" r:id="rId3"/>
  </p:sldMasterIdLst>
  <p:notesMasterIdLst>
    <p:notesMasterId r:id="rId39"/>
  </p:notesMasterIdLst>
  <p:handoutMasterIdLst>
    <p:handoutMasterId r:id="rId40"/>
  </p:handoutMasterIdLst>
  <p:sldIdLst>
    <p:sldId id="1095" r:id="rId4"/>
    <p:sldId id="1074" r:id="rId5"/>
    <p:sldId id="1075" r:id="rId6"/>
    <p:sldId id="1105" r:id="rId7"/>
    <p:sldId id="1077" r:id="rId8"/>
    <p:sldId id="1076" r:id="rId9"/>
    <p:sldId id="986" r:id="rId10"/>
    <p:sldId id="1094" r:id="rId11"/>
    <p:sldId id="1096" r:id="rId12"/>
    <p:sldId id="1097" r:id="rId13"/>
    <p:sldId id="1078" r:id="rId14"/>
    <p:sldId id="1082" r:id="rId15"/>
    <p:sldId id="1103" r:id="rId16"/>
    <p:sldId id="1104" r:id="rId17"/>
    <p:sldId id="1086" r:id="rId18"/>
    <p:sldId id="1084" r:id="rId19"/>
    <p:sldId id="1081" r:id="rId20"/>
    <p:sldId id="1083" r:id="rId21"/>
    <p:sldId id="1085" r:id="rId22"/>
    <p:sldId id="976" r:id="rId23"/>
    <p:sldId id="1080" r:id="rId24"/>
    <p:sldId id="1039" r:id="rId25"/>
    <p:sldId id="965" r:id="rId26"/>
    <p:sldId id="1033" r:id="rId27"/>
    <p:sldId id="1069" r:id="rId28"/>
    <p:sldId id="949" r:id="rId29"/>
    <p:sldId id="952" r:id="rId30"/>
    <p:sldId id="1090" r:id="rId31"/>
    <p:sldId id="1089" r:id="rId32"/>
    <p:sldId id="1091" r:id="rId33"/>
    <p:sldId id="1099" r:id="rId34"/>
    <p:sldId id="1100" r:id="rId35"/>
    <p:sldId id="1102" r:id="rId36"/>
    <p:sldId id="1088" r:id="rId37"/>
    <p:sldId id="1087" r:id="rId38"/>
  </p:sldIdLst>
  <p:sldSz cx="9144000" cy="6858000" type="screen4x3"/>
  <p:notesSz cx="6731000" cy="9856788"/>
  <p:custDataLst>
    <p:tags r:id="rId4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CECFF"/>
    <a:srgbClr val="DDDDDD"/>
    <a:srgbClr val="FFFFFF"/>
    <a:srgbClr val="FFFF99"/>
    <a:srgbClr val="99CCFF"/>
    <a:srgbClr val="FFCCCC"/>
    <a:srgbClr val="CCFFCC"/>
    <a:srgbClr val="FF7C80"/>
    <a:srgbClr val="96969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9" autoAdjust="0"/>
    <p:restoredTop sz="99316" autoAdjust="0"/>
  </p:normalViewPr>
  <p:slideViewPr>
    <p:cSldViewPr>
      <p:cViewPr>
        <p:scale>
          <a:sx n="70" d="100"/>
          <a:sy n="70" d="100"/>
        </p:scale>
        <p:origin x="-1428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emf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11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12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1429B-36D7-430F-91B7-7D120D2258BE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E4DAD22-9F71-4DB7-9DC2-90D4A7D58929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E1DC6-B2E1-4928-AC3B-E872A712CA04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AA6E7-B9EA-4F71-BA3B-EFFEFF61F4D8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20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55A5F1A-89F4-4900-B458-8D1F4ADA37C4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23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2595AF-33E8-41EE-90BD-CE11BCF373B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25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2A26E-50C9-43E4-AC39-78BB02834BB8}" type="slidenum">
              <a:rPr lang="en-AU" altLang="ja-JP">
                <a:solidFill>
                  <a:prstClr val="black"/>
                </a:solidFill>
                <a:latin typeface="Arial" pitchFamily="34" charset="0"/>
                <a:ea typeface="ＭＳ Ｐゴシック"/>
              </a:rPr>
              <a:pPr/>
              <a:t>32</a:t>
            </a:fld>
            <a:endParaRPr lang="en-AU" altLang="ja-JP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>
                <a:solidFill>
                  <a:prstClr val="black"/>
                </a:solidFill>
              </a:rPr>
              <a:pPr/>
              <a:t>33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5F088-C536-4B72-9C94-EE508CCF970E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424DE-21D6-42DF-B322-D6658314D412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C6864-0193-4229-AC0C-775B0016A3DA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5852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103313" y="1385888"/>
            <a:ext cx="3595687" cy="23844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851400" y="1385888"/>
            <a:ext cx="3595688" cy="23844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1103313" y="3922713"/>
            <a:ext cx="3595687" cy="238601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851400" y="3922713"/>
            <a:ext cx="3595688" cy="238601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>
          <a:xfrm>
            <a:off x="1103313" y="6588125"/>
            <a:ext cx="7343775" cy="25717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7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3475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4758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solidFill>
                <a:srgbClr val="003366"/>
              </a:solidFill>
            </a:endParaRPr>
          </a:p>
        </p:txBody>
      </p:sp>
      <p:sp>
        <p:nvSpPr>
          <p:cNvPr id="134759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solidFill>
                <a:srgbClr val="003366"/>
              </a:solidFill>
            </a:endParaRPr>
          </a:p>
        </p:txBody>
      </p:sp>
      <p:sp>
        <p:nvSpPr>
          <p:cNvPr id="134759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34759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34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9" grpId="0" animBg="1" autoUpdateAnimBg="0"/>
      <p:bldP spid="1347590" grpId="0" animBg="1" autoUpdateAnimBg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85C01B-0D72-48EE-B390-C868EDD98FD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036705-DA85-4A5D-A493-3FFED520A82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3A497-A321-47AA-8455-7E73E3ADC5A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5969F0-4DF8-4D54-B6EC-4F8F28FBDD8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060A6-9F2D-4B2F-AA5E-080FECEE08E7}" type="slidenum">
              <a:rPr lang="en-US" altLang="ja-JP"/>
              <a:pPr/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2009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年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12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月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18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日 分野紹介 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kumimoji="1" lang="ja-JP" altLang="en-US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京都大学</a:t>
            </a: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D3B95A-EDC1-4122-B462-553FBF52FF3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148485" name="AutoShape 5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86" name="Rectangle 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48487" name="Line 7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48488" name="Picture 8" descr="20070618_csiro7024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</p:spPr>
        </p:pic>
        <p:pic>
          <p:nvPicPr>
            <p:cNvPr id="148489" name="Picture 9" descr="title_slide_nolineslr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</p:spPr>
        </p:pic>
        <p:sp>
          <p:nvSpPr>
            <p:cNvPr id="148490" name="Line 10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4" name="Group 11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148492" name="Line 12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3" name="Line 13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4" name="Line 14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5" name="Line 15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6" name="Line 16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7" name="Line 17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8498" name="Line 18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/>
                <a:endParaRPr lang="ja-JP" alt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484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AU" altLang="ja-JP"/>
              <a:t>Click to edit Master title style</a:t>
            </a:r>
          </a:p>
        </p:txBody>
      </p:sp>
      <p:sp>
        <p:nvSpPr>
          <p:cNvPr id="1485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AU" altLang="ja-JP"/>
              <a:t>Click to edit Master subtitle style</a:t>
            </a:r>
          </a:p>
        </p:txBody>
      </p:sp>
      <p:pic>
        <p:nvPicPr>
          <p:cNvPr id="148501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613" y="-3175"/>
            <a:ext cx="5389562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502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9700" y="0"/>
            <a:ext cx="25415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702" r:id="rId4"/>
    <p:sldLayoutId id="214748380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text_slide_nolines_070618"/>
          <p:cNvPicPr>
            <a:picLocks noChangeAspect="1" noChangeArrowheads="1"/>
          </p:cNvPicPr>
          <p:nvPr/>
        </p:nvPicPr>
        <p:blipFill>
          <a:blip r:embed="rId14" cstate="print"/>
          <a:srcRect t="11275" r="476"/>
          <a:stretch>
            <a:fillRect/>
          </a:stretch>
        </p:blipFill>
        <p:spPr bwMode="auto">
          <a:xfrm>
            <a:off x="0" y="0"/>
            <a:ext cx="9144000" cy="11493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350" y="-19050"/>
            <a:ext cx="411163" cy="6889750"/>
            <a:chOff x="409" y="-1"/>
            <a:chExt cx="259" cy="4331"/>
          </a:xfrm>
        </p:grpSpPr>
        <p:sp>
          <p:nvSpPr>
            <p:cNvPr id="147460" name="Line 4"/>
            <p:cNvSpPr>
              <a:spLocks noChangeShapeType="1"/>
            </p:cNvSpPr>
            <p:nvPr/>
          </p:nvSpPr>
          <p:spPr bwMode="auto">
            <a:xfrm rot="286749" flipH="1">
              <a:off x="651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 rot="286749" flipH="1">
              <a:off x="56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2" name="Line 6"/>
            <p:cNvSpPr>
              <a:spLocks noChangeShapeType="1"/>
            </p:cNvSpPr>
            <p:nvPr/>
          </p:nvSpPr>
          <p:spPr bwMode="auto">
            <a:xfrm rot="286749" flipH="1">
              <a:off x="60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3" name="Line 7"/>
            <p:cNvSpPr>
              <a:spLocks noChangeShapeType="1"/>
            </p:cNvSpPr>
            <p:nvPr/>
          </p:nvSpPr>
          <p:spPr bwMode="auto">
            <a:xfrm rot="286749" flipH="1">
              <a:off x="52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4" name="Line 8"/>
            <p:cNvSpPr>
              <a:spLocks noChangeShapeType="1"/>
            </p:cNvSpPr>
            <p:nvPr/>
          </p:nvSpPr>
          <p:spPr bwMode="auto">
            <a:xfrm rot="286749" flipH="1">
              <a:off x="447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5" name="Line 9"/>
            <p:cNvSpPr>
              <a:spLocks noChangeShapeType="1"/>
            </p:cNvSpPr>
            <p:nvPr/>
          </p:nvSpPr>
          <p:spPr bwMode="auto">
            <a:xfrm rot="286749" flipH="1">
              <a:off x="487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66" name="Line 10"/>
            <p:cNvSpPr>
              <a:spLocks noChangeShapeType="1"/>
            </p:cNvSpPr>
            <p:nvPr/>
          </p:nvSpPr>
          <p:spPr bwMode="auto">
            <a:xfrm rot="286749" flipH="1">
              <a:off x="40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47467" name="Picture 11" descr="20070618_csiro70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8838" y="6332538"/>
            <a:ext cx="323850" cy="388937"/>
          </a:xfrm>
          <a:prstGeom prst="rect">
            <a:avLst/>
          </a:prstGeom>
          <a:noFill/>
        </p:spPr>
      </p:pic>
      <p:sp>
        <p:nvSpPr>
          <p:cNvPr id="14746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ja-JP" smtClean="0"/>
              <a:t>Click to edit Master title style</a:t>
            </a:r>
          </a:p>
        </p:txBody>
      </p:sp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ja-JP" smtClean="0"/>
              <a:t>Click to edit Master text styles</a:t>
            </a:r>
          </a:p>
          <a:p>
            <a:pPr lvl="1"/>
            <a:r>
              <a:rPr lang="en-AU" altLang="ja-JP" smtClean="0"/>
              <a:t>Second level</a:t>
            </a:r>
          </a:p>
          <a:p>
            <a:pPr lvl="2"/>
            <a:r>
              <a:rPr lang="en-AU" altLang="ja-JP" smtClean="0"/>
              <a:t>Third level</a:t>
            </a:r>
          </a:p>
          <a:p>
            <a:pPr lvl="3"/>
            <a:r>
              <a:rPr lang="en-AU" altLang="ja-JP" smtClean="0"/>
              <a:t>Fourth level</a:t>
            </a:r>
          </a:p>
          <a:p>
            <a:pPr lvl="4"/>
            <a:r>
              <a:rPr lang="en-AU" altLang="ja-JP" smtClean="0"/>
              <a:t>Fifth level</a:t>
            </a:r>
          </a:p>
        </p:txBody>
      </p:sp>
      <p:sp>
        <p:nvSpPr>
          <p:cNvPr id="1474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accent1"/>
                </a:solidFill>
                <a:ea typeface="ＭＳ Ｐゴシック" pitchFamily="50" charset="-128"/>
              </a:defRPr>
            </a:lvl1pPr>
          </a:lstStyle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>
              <a:solidFill>
                <a:srgbClr val="0099CC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180975" indent="-18097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6563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>
              <a:solidFill>
                <a:srgbClr val="003366"/>
              </a:solidFill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</a:defRPr>
            </a:lvl1pPr>
          </a:lstStyle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</a:defRPr>
            </a:lvl1pPr>
          </a:lstStyle>
          <a:p>
            <a:fld id="{20D00B2D-2A67-4290-A774-236ED8A38FA2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Roadmap_050609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PulsGravDetWEB.mpg" TargetMode="External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ujihara2009-Kramer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katelescope.org/photo/material/S22-Abb1.jpg" TargetMode="Externa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6" Type="http://schemas.openxmlformats.org/officeDocument/2006/relationships/hyperlink" Target="Fujihara2009-Hazumi.ppt" TargetMode="External"/><Relationship Id="rId5" Type="http://schemas.openxmlformats.org/officeDocument/2006/relationships/hyperlink" Target="Fujihara2009-Meyer.pdf" TargetMode="Externa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2.w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scj_astrovision_ver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重力波分野の紹介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928662" y="1097805"/>
            <a:ext cx="7127875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</a:t>
            </a:r>
            <a:r>
              <a:rPr lang="ja-JP" altLang="en-US" b="1" dirty="0" smtClean="0">
                <a:solidFill>
                  <a:srgbClr val="EAEAEA"/>
                </a:solidFill>
              </a:rPr>
              <a:t>観測</a:t>
            </a: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分野の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</a:t>
            </a:r>
            <a:r>
              <a:rPr lang="ja-JP" altLang="en-US" b="1" dirty="0" smtClean="0">
                <a:solidFill>
                  <a:srgbClr val="EAEAEA"/>
                </a:solidFill>
              </a:rPr>
              <a:t>　　　</a:t>
            </a:r>
            <a:r>
              <a:rPr lang="en-US" altLang="ja-JP" b="1" dirty="0" smtClean="0">
                <a:solidFill>
                  <a:srgbClr val="EAEAEA"/>
                </a:solidFill>
              </a:rPr>
              <a:t>  </a:t>
            </a: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現状と</a:t>
            </a:r>
            <a:r>
              <a:rPr lang="en-US" altLang="ja-JP" b="1" dirty="0" smtClean="0">
                <a:solidFill>
                  <a:srgbClr val="EAEAEA"/>
                </a:solidFill>
              </a:rPr>
              <a:t>2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</a:t>
            </a: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年後の見通しの紹介</a:t>
            </a:r>
            <a:endParaRPr kumimoji="1" lang="en-US" altLang="ja-JP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4" name="Rectangle 8"/>
          <p:cNvSpPr>
            <a:spLocks noChangeArrowheads="1"/>
          </p:cNvSpPr>
          <p:nvPr/>
        </p:nvSpPr>
        <p:spPr bwMode="auto">
          <a:xfrm>
            <a:off x="857224" y="4357694"/>
            <a:ext cx="8072494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参考資料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</a:t>
            </a:r>
            <a:r>
              <a:rPr lang="ja-JP" altLang="en-US" b="1" dirty="0" smtClean="0">
                <a:solidFill>
                  <a:srgbClr val="EAEAEA"/>
                </a:solidFill>
              </a:rPr>
              <a:t>・国際会議</a:t>
            </a:r>
            <a:r>
              <a:rPr lang="en-US" altLang="ja-JP" b="1" dirty="0" smtClean="0">
                <a:solidFill>
                  <a:srgbClr val="EAEAEA"/>
                </a:solidFill>
              </a:rPr>
              <a:t>: Amaldi</a:t>
            </a:r>
            <a:r>
              <a:rPr lang="ja-JP" altLang="en-US" b="1" dirty="0" smtClean="0">
                <a:solidFill>
                  <a:srgbClr val="EAEAEA"/>
                </a:solidFill>
              </a:rPr>
              <a:t>会議</a:t>
            </a:r>
            <a:r>
              <a:rPr lang="en-US" altLang="ja-JP" b="1" dirty="0" smtClean="0">
                <a:solidFill>
                  <a:srgbClr val="EAEAEA"/>
                </a:solidFill>
              </a:rPr>
              <a:t>, Fujihara Seminar</a:t>
            </a:r>
            <a:r>
              <a:rPr lang="ja-JP" altLang="en-US" b="1" dirty="0" smtClean="0">
                <a:solidFill>
                  <a:srgbClr val="EAEAEA"/>
                </a:solidFill>
              </a:rPr>
              <a:t> </a:t>
            </a:r>
            <a:endParaRPr lang="ja-JP" altLang="en-US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</a:t>
            </a:r>
            <a:r>
              <a:rPr lang="ja-JP" altLang="en-US" b="1" dirty="0" smtClean="0">
                <a:solidFill>
                  <a:srgbClr val="EAEAEA"/>
                </a:solidFill>
              </a:rPr>
              <a:t>・</a:t>
            </a:r>
            <a:r>
              <a:rPr lang="en-US" altLang="ja-JP" b="1" dirty="0" smtClean="0">
                <a:solidFill>
                  <a:srgbClr val="EAEAEA"/>
                </a:solidFill>
              </a:rPr>
              <a:t>GWIC </a:t>
            </a:r>
            <a:r>
              <a:rPr lang="ja-JP" altLang="en-US" b="1" dirty="0" smtClean="0">
                <a:solidFill>
                  <a:srgbClr val="EAEAEA"/>
                </a:solidFill>
              </a:rPr>
              <a:t>ロードマップ</a:t>
            </a:r>
            <a:endParaRPr lang="en-US" altLang="ja-JP" b="1" dirty="0" smtClean="0">
              <a:solidFill>
                <a:srgbClr val="EAEAEA"/>
              </a:solidFill>
            </a:endParaRPr>
          </a:p>
          <a:p>
            <a:pPr algn="l"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</a:t>
            </a:r>
            <a:r>
              <a:rPr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・日本</a:t>
            </a:r>
            <a:r>
              <a:rPr lang="ja-JP" altLang="en-US" b="1" dirty="0" smtClean="0">
                <a:solidFill>
                  <a:srgbClr val="EAEAEA"/>
                </a:solidFill>
              </a:rPr>
              <a:t>学術会議　</a:t>
            </a:r>
            <a:r>
              <a:rPr lang="zh-CN" altLang="en-US" b="1" dirty="0" smtClean="0">
                <a:solidFill>
                  <a:srgbClr val="EAEAEA"/>
                </a:solidFill>
              </a:rPr>
              <a:t>天文学宇宙物理学分科会</a:t>
            </a:r>
            <a:endParaRPr lang="en-US" altLang="ja-JP" b="1" dirty="0" smtClean="0">
              <a:solidFill>
                <a:srgbClr val="EAEAEA"/>
              </a:solidFill>
            </a:endParaRPr>
          </a:p>
          <a:p>
            <a:pPr algn="l">
              <a:buNone/>
            </a:pPr>
            <a:r>
              <a:rPr lang="ja-JP" altLang="en-US" b="1" dirty="0" smtClean="0">
                <a:solidFill>
                  <a:srgbClr val="EAEAEA"/>
                </a:solidFill>
              </a:rPr>
              <a:t>　　　 「天文学・宇宙物理学の展望と長期計画」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7" name="Rectangle 11"/>
          <p:cNvSpPr>
            <a:spLocks noChangeArrowheads="1"/>
          </p:cNvSpPr>
          <p:nvPr/>
        </p:nvSpPr>
        <p:spPr bwMode="auto">
          <a:xfrm>
            <a:off x="1857356" y="2357430"/>
            <a:ext cx="450059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重力波観測の目標</a:t>
            </a:r>
            <a:endParaRPr lang="en-US" altLang="ja-JP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現状</a:t>
            </a:r>
            <a:endParaRPr lang="en-US" altLang="ja-JP" b="1" dirty="0" smtClean="0">
              <a:solidFill>
                <a:srgbClr val="CCECFF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CCECFF"/>
                </a:solidFill>
              </a:rPr>
              <a:t>将来計画</a:t>
            </a:r>
            <a:r>
              <a:rPr lang="en-US" altLang="ja-JP" b="1" dirty="0" smtClean="0">
                <a:solidFill>
                  <a:srgbClr val="CCECFF"/>
                </a:solidFill>
              </a:rPr>
              <a:t>,</a:t>
            </a:r>
            <a:r>
              <a:rPr lang="ja-JP" altLang="en-US" b="1" dirty="0" smtClean="0">
                <a:solidFill>
                  <a:srgbClr val="CCECFF"/>
                </a:solidFill>
              </a:rPr>
              <a:t>　見通し</a:t>
            </a:r>
            <a:endParaRPr lang="en-US" altLang="ja-JP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地上</a:t>
            </a:r>
            <a:r>
              <a:rPr lang="ja-JP" altLang="ja-JP" dirty="0" smtClean="0">
                <a:solidFill>
                  <a:srgbClr val="DDDDDD"/>
                </a:solidFill>
              </a:rPr>
              <a:t>重力波</a:t>
            </a:r>
            <a:r>
              <a:rPr lang="ja-JP" altLang="en-US" dirty="0" smtClean="0">
                <a:solidFill>
                  <a:srgbClr val="DDDDDD"/>
                </a:solidFill>
              </a:rPr>
              <a:t>検出器</a:t>
            </a:r>
            <a:r>
              <a:rPr lang="ja-JP" altLang="ja-JP" dirty="0" smtClean="0">
                <a:solidFill>
                  <a:srgbClr val="DDDDDD"/>
                </a:solidFill>
              </a:rPr>
              <a:t>の</a:t>
            </a:r>
            <a:r>
              <a:rPr lang="ja-JP" altLang="ja-JP" dirty="0">
                <a:solidFill>
                  <a:srgbClr val="DDDDDD"/>
                </a:solidFill>
              </a:rPr>
              <a:t>現状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011753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50kpc~14Mpc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765175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3929066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1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1989138"/>
            <a:ext cx="8642350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p:oleObj spid="_x0000_s1071106" name="Drawing" r:id="rId4" imgW="2590560" imgH="1733400" progId="">
                <p:embed/>
              </p:oleObj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p:oleObj spid="_x0000_s1071107" name="Drawing" r:id="rId5" imgW="2581200" imgH="1761840" progId="">
                <p:embed/>
              </p:oleObj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p:oleObj spid="_x0000_s1071108" r:id="rId6" imgW="5248147" imgH="3812213" progId="">
                <p:embed/>
              </p:oleObj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00034" y="5942035"/>
            <a:ext cx="771530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科学的成果が得られつつある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 + 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ネットワーク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, 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多チャンネル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現状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4348" y="857232"/>
            <a:ext cx="80010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LIGO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当初の目標感度を達成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, 3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台で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1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年分の観測データ取得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感度を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2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倍に向上中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(Enhanced LIGO)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今月から観測運転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 2014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年から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Advanced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観測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確実に重力波は検出される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2910" y="2514423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VIRGO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当初の目標感度をほぼ達成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,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と共同観測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感度向上計画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(VIRGO+)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進行中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,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観測に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Join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42910" y="3871745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GEO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アップグレード計画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(GEO-HF)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LIGO/VIRGO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と共同観測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42910" y="5169771"/>
            <a:ext cx="80010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TAMA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防振装置の改良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干渉計方式の改良進行中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今後の見通し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4348" y="857232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LIGO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 Enhanced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後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2014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年から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Advanced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観測 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    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確実に重力波は検出される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2910" y="2285992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VIRGO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 Advanced VIRGO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計画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 Ad.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と同等の感度</a:t>
            </a:r>
            <a:endParaRPr lang="en-US" altLang="ja-JP" sz="2000" b="1" dirty="0" smtClean="0">
              <a:solidFill>
                <a:srgbClr val="FFFFFF"/>
              </a:solidFill>
              <a:latin typeface="+mj-lt"/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LIGO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観測に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Join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42910" y="3571876"/>
            <a:ext cx="80010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LCGT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日本の計画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2015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年頃観測を目指す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ChangeAspect="1" noChangeArrowheads="1"/>
          </p:cNvSpPr>
          <p:nvPr/>
        </p:nvSpPr>
        <p:spPr bwMode="auto">
          <a:xfrm>
            <a:off x="5291138" y="1000109"/>
            <a:ext cx="3529012" cy="5453080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258888" y="1000109"/>
            <a:ext cx="3887787" cy="542928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F8F8F8"/>
                </a:solidFill>
              </a:rPr>
              <a:t>将来計画 </a:t>
            </a: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pic>
        <p:nvPicPr>
          <p:cNvPr id="37892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807494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960019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9750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39750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39750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5788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857356" y="4700588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ECFF"/>
                </a:solidFill>
              </a:rPr>
              <a:t>　のイベントレート</a:t>
            </a:r>
            <a:endParaRPr lang="ja-JP" altLang="en-US" sz="1200" b="1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908175" y="1125538"/>
            <a:ext cx="2663825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</a:rPr>
              <a:t>　　</a:t>
            </a:r>
            <a:r>
              <a:rPr lang="ja-JP" altLang="en-US" sz="1600" b="1" dirty="0">
                <a:solidFill>
                  <a:srgbClr val="F8F8F8"/>
                </a:solidFill>
              </a:rPr>
              <a:t>地上検出器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より遠くを観測 </a:t>
            </a:r>
            <a:r>
              <a:rPr lang="en-US" altLang="ja-JP" sz="1400" b="1" dirty="0">
                <a:solidFill>
                  <a:srgbClr val="DDDDDD"/>
                </a:solidFill>
              </a:rPr>
              <a:t>(10-1kHz)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6372225" y="1220788"/>
            <a:ext cx="1219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宇宙検出器</a:t>
            </a:r>
            <a:endParaRPr lang="ja-JP" altLang="en-US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5221288" y="4508500"/>
            <a:ext cx="15113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</a:rPr>
              <a:t>0.1mHz-10mHz</a:t>
            </a:r>
            <a:endParaRPr lang="en-US" altLang="ja-JP" sz="1200" b="1" dirty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sym typeface="Wingdings" pitchFamily="2" charset="2"/>
              </a:rPr>
              <a:t>確実な重力波源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507038" y="5734050"/>
            <a:ext cx="158273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FFCC"/>
                </a:solidFill>
              </a:rPr>
              <a:t>0.1Hz</a:t>
            </a:r>
            <a:r>
              <a:rPr lang="ja-JP" altLang="en-US" sz="1200" b="1">
                <a:solidFill>
                  <a:srgbClr val="CCFFCC"/>
                </a:solidFill>
              </a:rPr>
              <a:t>帯</a:t>
            </a:r>
            <a:endParaRPr lang="ja-JP" altLang="en-US" sz="1200" b="1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CCFFCC"/>
                </a:solidFill>
                <a:sym typeface="Wingdings" pitchFamily="2" charset="2"/>
              </a:rPr>
              <a:t>宇宙論的な重力波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6059488" y="1471613"/>
            <a:ext cx="24003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長基線長がとれる</a:t>
            </a:r>
          </a:p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低周波数帯の重力波を観測</a:t>
            </a:r>
          </a:p>
        </p:txBody>
      </p:sp>
      <p:pic>
        <p:nvPicPr>
          <p:cNvPr id="37908" name="Picture 20" descr="Fact Sheet: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278188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ＬＣＧＴ</a:t>
            </a: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403350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Ａｄ</a:t>
            </a: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ＬＩＧＯ</a:t>
            </a:r>
          </a:p>
        </p:txBody>
      </p:sp>
      <p:sp>
        <p:nvSpPr>
          <p:cNvPr id="1330201" name="Rectangle 25"/>
          <p:cNvSpPr>
            <a:spLocks noChangeArrowheads="1"/>
          </p:cNvSpPr>
          <p:nvPr/>
        </p:nvSpPr>
        <p:spPr bwMode="auto">
          <a:xfrm>
            <a:off x="5435600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LPF</a:t>
            </a:r>
          </a:p>
        </p:txBody>
      </p:sp>
      <p:sp>
        <p:nvSpPr>
          <p:cNvPr id="1330202" name="Rectangle 26"/>
          <p:cNvSpPr>
            <a:spLocks noChangeArrowheads="1"/>
          </p:cNvSpPr>
          <p:nvPr/>
        </p:nvSpPr>
        <p:spPr bwMode="auto">
          <a:xfrm>
            <a:off x="6948488" y="2060575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DECIGO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476375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296194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30591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45598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4053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 rot="5400000">
            <a:off x="619283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6781800" y="2060575"/>
            <a:ext cx="309563" cy="1223963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 rot="5400000">
            <a:off x="7343776" y="4903787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7862888" y="2133600"/>
            <a:ext cx="309562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7934325" y="3286125"/>
            <a:ext cx="309563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7669213" y="4581525"/>
            <a:ext cx="10795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DECIGO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 rot="5400000">
            <a:off x="6047582" y="5120481"/>
            <a:ext cx="1081088" cy="288925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30215" name="Rectangle 39"/>
          <p:cNvSpPr>
            <a:spLocks noChangeArrowheads="1"/>
          </p:cNvSpPr>
          <p:nvPr/>
        </p:nvSpPr>
        <p:spPr bwMode="auto">
          <a:xfrm>
            <a:off x="5329238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LISA</a:t>
            </a: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5957888" y="5229225"/>
            <a:ext cx="990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BBO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33191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7717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763713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4194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403350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LIGO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3132138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LCGT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995738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2830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997325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ET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6591300" y="2420938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LPF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8099425" y="2371725"/>
            <a:ext cx="642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DPF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7740650" y="3429000"/>
            <a:ext cx="10080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Pre-DECIGO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6664325" y="4005263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LISA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57"/>
          <p:cNvGrpSpPr/>
          <p:nvPr/>
        </p:nvGrpSpPr>
        <p:grpSpPr>
          <a:xfrm rot="15785392">
            <a:off x="7443909" y="5125746"/>
            <a:ext cx="1293092" cy="1174827"/>
            <a:chOff x="9501222" y="714356"/>
            <a:chExt cx="5338763" cy="4864101"/>
          </a:xfrm>
        </p:grpSpPr>
        <p:sp>
          <p:nvSpPr>
            <p:cNvPr id="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重力波による本格的な天文学</a:t>
            </a:r>
            <a:endParaRPr lang="ja-JP" altLang="en-US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539750" y="915988"/>
            <a:ext cx="71628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稼働中の重力波検出器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114425" y="1341438"/>
            <a:ext cx="691356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ただ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そのようなイベントは極めて稀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(10</a:t>
            </a:r>
            <a:r>
              <a:rPr kumimoji="1" lang="en-US" altLang="ja-JP" sz="2000" b="1" kern="1200" baseline="300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-5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event/yr/gal)</a:t>
            </a:r>
            <a:endParaRPr kumimoji="1" lang="en-US" altLang="ja-JP" sz="2000" b="1" kern="120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684213" y="2024063"/>
            <a:ext cx="4608512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本格的な天文学への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つの方向</a:t>
            </a:r>
          </a:p>
        </p:txBody>
      </p:sp>
      <p:sp>
        <p:nvSpPr>
          <p:cNvPr id="1070082" name="AutoShape 2"/>
          <p:cNvSpPr>
            <a:spLocks noChangeAspect="1" noChangeArrowheads="1"/>
          </p:cNvSpPr>
          <p:nvPr/>
        </p:nvSpPr>
        <p:spPr bwMode="auto">
          <a:xfrm>
            <a:off x="539750" y="2636838"/>
            <a:ext cx="3527425" cy="3744912"/>
          </a:xfrm>
          <a:prstGeom prst="roundRect">
            <a:avLst>
              <a:gd name="adj" fmla="val 3796"/>
            </a:avLst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700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429000"/>
            <a:ext cx="3095625" cy="282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70090" name="Rectangle 10"/>
          <p:cNvSpPr>
            <a:spLocks noChangeArrowheads="1"/>
          </p:cNvSpPr>
          <p:nvPr/>
        </p:nvSpPr>
        <p:spPr bwMode="auto">
          <a:xfrm>
            <a:off x="684213" y="2636838"/>
            <a:ext cx="3527425" cy="762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より多くの銀河をカバーする</a:t>
            </a:r>
          </a:p>
        </p:txBody>
      </p:sp>
      <p:sp>
        <p:nvSpPr>
          <p:cNvPr id="1070091" name="Rectangle 11"/>
          <p:cNvSpPr>
            <a:spLocks noChangeArrowheads="1"/>
          </p:cNvSpPr>
          <p:nvPr/>
        </p:nvSpPr>
        <p:spPr bwMode="auto">
          <a:xfrm>
            <a:off x="4857752" y="2738438"/>
            <a:ext cx="3673475" cy="762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広い周波数帯での観測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さまざまな対象を観測</a:t>
            </a:r>
            <a:r>
              <a:rPr kumimoji="1" lang="ja-JP" altLang="en-US" sz="2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33CC33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118" name="AutoShape 38"/>
          <p:cNvSpPr>
            <a:spLocks noChangeAspect="1" noChangeArrowheads="1"/>
          </p:cNvSpPr>
          <p:nvPr/>
        </p:nvSpPr>
        <p:spPr bwMode="auto">
          <a:xfrm>
            <a:off x="4427538" y="2708275"/>
            <a:ext cx="4537075" cy="3673475"/>
          </a:xfrm>
          <a:prstGeom prst="roundRect">
            <a:avLst>
              <a:gd name="adj" fmla="val 3796"/>
            </a:avLst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91"/>
          <p:cNvGrpSpPr/>
          <p:nvPr/>
        </p:nvGrpSpPr>
        <p:grpSpPr>
          <a:xfrm>
            <a:off x="4429124" y="3286124"/>
            <a:ext cx="4500594" cy="3071834"/>
            <a:chOff x="900113" y="1857364"/>
            <a:chExt cx="7743853" cy="4595824"/>
          </a:xfrm>
        </p:grpSpPr>
        <p:sp>
          <p:nvSpPr>
            <p:cNvPr id="65" name="AutoShape 3"/>
            <p:cNvSpPr>
              <a:spLocks noChangeAspect="1" noChangeArrowheads="1"/>
            </p:cNvSpPr>
            <p:nvPr/>
          </p:nvSpPr>
          <p:spPr bwMode="auto">
            <a:xfrm>
              <a:off x="900113" y="2205038"/>
              <a:ext cx="7632701" cy="4222751"/>
            </a:xfrm>
            <a:prstGeom prst="roundRect">
              <a:avLst>
                <a:gd name="adj" fmla="val 1917"/>
              </a:avLst>
            </a:prstGeom>
            <a:solidFill>
              <a:srgbClr val="FFFFFF">
                <a:alpha val="1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pic>
          <p:nvPicPr>
            <p:cNvPr id="6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3775" y="2181225"/>
              <a:ext cx="7343775" cy="42719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67" name="Freeform 5"/>
            <p:cNvSpPr>
              <a:spLocks noChangeAspect="1"/>
            </p:cNvSpPr>
            <p:nvPr/>
          </p:nvSpPr>
          <p:spPr bwMode="auto">
            <a:xfrm>
              <a:off x="4859338" y="2420939"/>
              <a:ext cx="1438275" cy="3330575"/>
            </a:xfrm>
            <a:custGeom>
              <a:avLst/>
              <a:gdLst/>
              <a:ahLst/>
              <a:cxnLst>
                <a:cxn ang="0">
                  <a:pos x="768" y="1776"/>
                </a:cxn>
                <a:cxn ang="0">
                  <a:pos x="384" y="0"/>
                </a:cxn>
                <a:cxn ang="0">
                  <a:pos x="0" y="0"/>
                </a:cxn>
                <a:cxn ang="0">
                  <a:pos x="432" y="1776"/>
                </a:cxn>
                <a:cxn ang="0">
                  <a:pos x="768" y="1776"/>
                </a:cxn>
              </a:cxnLst>
              <a:rect l="0" t="0" r="r" b="b"/>
              <a:pathLst>
                <a:path w="768" h="1776">
                  <a:moveTo>
                    <a:pt x="768" y="1776"/>
                  </a:moveTo>
                  <a:lnTo>
                    <a:pt x="384" y="0"/>
                  </a:lnTo>
                  <a:lnTo>
                    <a:pt x="0" y="0"/>
                  </a:lnTo>
                  <a:lnTo>
                    <a:pt x="432" y="1776"/>
                  </a:lnTo>
                  <a:lnTo>
                    <a:pt x="768" y="1776"/>
                  </a:lnTo>
                  <a:close/>
                </a:path>
              </a:pathLst>
            </a:custGeom>
            <a:solidFill>
              <a:srgbClr val="C0C0C0">
                <a:alpha val="2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643439" y="4143380"/>
              <a:ext cx="1444626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800" b="1" dirty="0">
                  <a:solidFill>
                    <a:srgbClr val="CC99FF"/>
                  </a:solidFill>
                  <a:latin typeface="+mn-ea"/>
                  <a:ea typeface="+mn-ea"/>
                </a:rPr>
                <a:t>  DECIGO </a:t>
              </a:r>
            </a:p>
          </p:txBody>
        </p:sp>
        <p:sp>
          <p:nvSpPr>
            <p:cNvPr id="69" name="Freeform 8"/>
            <p:cNvSpPr>
              <a:spLocks noChangeAspect="1"/>
            </p:cNvSpPr>
            <p:nvPr/>
          </p:nvSpPr>
          <p:spPr bwMode="auto">
            <a:xfrm>
              <a:off x="6786563" y="3354387"/>
              <a:ext cx="719137" cy="7191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70" name="Freeform 9"/>
            <p:cNvSpPr>
              <a:spLocks noChangeAspect="1"/>
            </p:cNvSpPr>
            <p:nvPr/>
          </p:nvSpPr>
          <p:spPr bwMode="auto">
            <a:xfrm>
              <a:off x="6065838" y="3119439"/>
              <a:ext cx="1530349" cy="987425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71" name="Oval 10"/>
            <p:cNvSpPr>
              <a:spLocks noChangeAspect="1" noChangeArrowheads="1"/>
            </p:cNvSpPr>
            <p:nvPr/>
          </p:nvSpPr>
          <p:spPr bwMode="auto">
            <a:xfrm>
              <a:off x="7146924" y="4106862"/>
              <a:ext cx="179388" cy="180976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72" name="Freeform 11"/>
            <p:cNvSpPr>
              <a:spLocks noChangeAspect="1"/>
            </p:cNvSpPr>
            <p:nvPr/>
          </p:nvSpPr>
          <p:spPr bwMode="auto">
            <a:xfrm>
              <a:off x="6065838" y="3836989"/>
              <a:ext cx="539751" cy="900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73" name="Rectangle 12"/>
            <p:cNvSpPr>
              <a:spLocks noChangeAspect="1" noChangeArrowheads="1"/>
            </p:cNvSpPr>
            <p:nvPr/>
          </p:nvSpPr>
          <p:spPr bwMode="auto">
            <a:xfrm>
              <a:off x="7246939" y="4600527"/>
              <a:ext cx="8515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en-US" altLang="ja-JP" sz="800" b="1" dirty="0">
                  <a:solidFill>
                    <a:srgbClr val="FFCC99"/>
                  </a:solidFill>
                  <a:latin typeface="+mn-ea"/>
                  <a:ea typeface="+mn-ea"/>
                </a:rPr>
                <a:t>LCGT</a:t>
              </a:r>
            </a:p>
          </p:txBody>
        </p:sp>
        <p:sp>
          <p:nvSpPr>
            <p:cNvPr id="74" name="Rectangle 13"/>
            <p:cNvSpPr>
              <a:spLocks noChangeAspect="1" noChangeArrowheads="1"/>
            </p:cNvSpPr>
            <p:nvPr/>
          </p:nvSpPr>
          <p:spPr bwMode="auto">
            <a:xfrm>
              <a:off x="6982308" y="3253087"/>
              <a:ext cx="12330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FFFF66"/>
                  </a:solidFill>
                  <a:latin typeface="+mn-ea"/>
                  <a:ea typeface="+mn-ea"/>
                </a:rPr>
                <a:t>Core-collapse</a:t>
              </a:r>
            </a:p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FFFF66"/>
                  </a:solidFill>
                  <a:latin typeface="+mn-ea"/>
                  <a:ea typeface="+mn-ea"/>
                </a:rPr>
                <a:t>Supernovae</a:t>
              </a:r>
            </a:p>
          </p:txBody>
        </p:sp>
        <p:sp>
          <p:nvSpPr>
            <p:cNvPr id="75" name="Rectangle 14"/>
            <p:cNvSpPr>
              <a:spLocks noChangeAspect="1" noChangeArrowheads="1"/>
            </p:cNvSpPr>
            <p:nvPr/>
          </p:nvSpPr>
          <p:spPr bwMode="auto">
            <a:xfrm>
              <a:off x="6000761" y="2967335"/>
              <a:ext cx="9348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CCFFCC"/>
                  </a:solidFill>
                  <a:latin typeface="+mn-ea"/>
                  <a:ea typeface="+mn-ea"/>
                </a:rPr>
                <a:t>NS binary</a:t>
              </a:r>
            </a:p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CCFFCC"/>
                  </a:solidFill>
                  <a:latin typeface="+mn-ea"/>
                  <a:ea typeface="+mn-ea"/>
                </a:rPr>
                <a:t>   inspiral</a:t>
              </a:r>
              <a:endParaRPr lang="ja-JP" altLang="en-US" sz="800" b="1" dirty="0">
                <a:solidFill>
                  <a:srgbClr val="CCFFCC"/>
                </a:solidFill>
                <a:latin typeface="+mn-ea"/>
                <a:ea typeface="+mn-ea"/>
              </a:endParaRPr>
            </a:p>
          </p:txBody>
        </p:sp>
        <p:sp>
          <p:nvSpPr>
            <p:cNvPr id="76" name="Rectangle 15"/>
            <p:cNvSpPr>
              <a:spLocks noChangeAspect="1" noChangeArrowheads="1"/>
            </p:cNvSpPr>
            <p:nvPr/>
          </p:nvSpPr>
          <p:spPr bwMode="auto">
            <a:xfrm>
              <a:off x="7297761" y="3960820"/>
              <a:ext cx="6318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FF9900"/>
                  </a:solidFill>
                  <a:latin typeface="+mn-ea"/>
                  <a:ea typeface="+mn-ea"/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FF9900"/>
                  </a:solidFill>
                  <a:latin typeface="+mn-ea"/>
                  <a:ea typeface="+mn-ea"/>
                </a:rPr>
                <a:t>  (1yr)</a:t>
              </a:r>
            </a:p>
          </p:txBody>
        </p:sp>
        <p:sp>
          <p:nvSpPr>
            <p:cNvPr id="77" name="Rectangle 16"/>
            <p:cNvSpPr>
              <a:spLocks noChangeAspect="1" noChangeArrowheads="1"/>
            </p:cNvSpPr>
            <p:nvPr/>
          </p:nvSpPr>
          <p:spPr bwMode="auto">
            <a:xfrm>
              <a:off x="6113464" y="3900487"/>
              <a:ext cx="75533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FF9900"/>
                  </a:solidFill>
                  <a:latin typeface="+mn-ea"/>
                  <a:ea typeface="+mn-ea"/>
                </a:rPr>
                <a:t>Pulsar</a:t>
              </a:r>
              <a:endParaRPr lang="ja-JP" altLang="en-US" sz="800" b="1" dirty="0">
                <a:solidFill>
                  <a:srgbClr val="FF9900"/>
                </a:solidFill>
                <a:latin typeface="+mn-ea"/>
                <a:ea typeface="+mn-ea"/>
              </a:endParaRPr>
            </a:p>
            <a:p>
              <a:pPr algn="l">
                <a:buFontTx/>
                <a:buNone/>
              </a:pPr>
              <a:r>
                <a: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rPr>
                <a:t>　　  </a:t>
              </a:r>
              <a:r>
                <a:rPr lang="en-US" altLang="ja-JP" sz="800" b="1" dirty="0">
                  <a:solidFill>
                    <a:srgbClr val="FF9900"/>
                  </a:solidFill>
                  <a:latin typeface="+mn-ea"/>
                  <a:ea typeface="+mn-ea"/>
                </a:rPr>
                <a:t>(1yr)</a:t>
              </a:r>
            </a:p>
          </p:txBody>
        </p:sp>
        <p:sp>
          <p:nvSpPr>
            <p:cNvPr id="78" name="Freeform 18"/>
            <p:cNvSpPr>
              <a:spLocks noChangeAspect="1"/>
            </p:cNvSpPr>
            <p:nvPr/>
          </p:nvSpPr>
          <p:spPr bwMode="auto">
            <a:xfrm>
              <a:off x="2339976" y="2757487"/>
              <a:ext cx="2146299" cy="1536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79" name="Freeform 19"/>
            <p:cNvSpPr>
              <a:spLocks noChangeAspect="1"/>
            </p:cNvSpPr>
            <p:nvPr/>
          </p:nvSpPr>
          <p:spPr bwMode="auto">
            <a:xfrm>
              <a:off x="3186112" y="2397124"/>
              <a:ext cx="1890712" cy="1081088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80" name="Freeform 20"/>
            <p:cNvSpPr>
              <a:spLocks noChangeAspect="1"/>
            </p:cNvSpPr>
            <p:nvPr/>
          </p:nvSpPr>
          <p:spPr bwMode="auto">
            <a:xfrm>
              <a:off x="2916238" y="2882900"/>
              <a:ext cx="1371600" cy="8985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81" name="Rectangle 22"/>
            <p:cNvSpPr>
              <a:spLocks noChangeAspect="1" noChangeArrowheads="1"/>
            </p:cNvSpPr>
            <p:nvPr/>
          </p:nvSpPr>
          <p:spPr bwMode="auto">
            <a:xfrm>
              <a:off x="3714744" y="2571744"/>
              <a:ext cx="10663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99CCFF"/>
                  </a:solidFill>
                  <a:latin typeface="+mn-ea"/>
                  <a:ea typeface="+mn-ea"/>
                </a:rPr>
                <a:t>Massive BH</a:t>
              </a:r>
            </a:p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99CCFF"/>
                  </a:solidFill>
                  <a:latin typeface="+mn-ea"/>
                  <a:ea typeface="+mn-ea"/>
                </a:rPr>
                <a:t>     inspirals</a:t>
              </a:r>
              <a:endParaRPr lang="ja-JP" altLang="en-US" sz="800" b="1" dirty="0" smtClean="0">
                <a:solidFill>
                  <a:srgbClr val="99CCFF"/>
                </a:solidFill>
                <a:latin typeface="+mn-ea"/>
                <a:ea typeface="+mn-ea"/>
              </a:endParaRPr>
            </a:p>
          </p:txBody>
        </p:sp>
        <p:sp>
          <p:nvSpPr>
            <p:cNvPr id="82" name="Rectangle 23"/>
            <p:cNvSpPr>
              <a:spLocks noChangeAspect="1" noChangeArrowheads="1"/>
            </p:cNvSpPr>
            <p:nvPr/>
          </p:nvSpPr>
          <p:spPr bwMode="auto">
            <a:xfrm>
              <a:off x="3770177" y="3038773"/>
              <a:ext cx="80182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CC99FF"/>
                  </a:solidFill>
                  <a:latin typeface="+mn-ea"/>
                  <a:ea typeface="+mn-ea"/>
                </a:rPr>
                <a:t>Galaxy</a:t>
              </a:r>
            </a:p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CC99FF"/>
                  </a:solidFill>
                  <a:latin typeface="+mn-ea"/>
                  <a:ea typeface="+mn-ea"/>
                </a:rPr>
                <a:t>binaries</a:t>
              </a:r>
              <a:endParaRPr lang="ja-JP" altLang="en-US" sz="800" b="1" dirty="0">
                <a:solidFill>
                  <a:srgbClr val="CC99FF"/>
                </a:solidFill>
                <a:latin typeface="+mn-ea"/>
                <a:ea typeface="+mn-ea"/>
              </a:endParaRPr>
            </a:p>
          </p:txBody>
        </p:sp>
        <p:sp>
          <p:nvSpPr>
            <p:cNvPr id="83" name="Rectangle 25"/>
            <p:cNvSpPr>
              <a:spLocks noChangeAspect="1" noChangeArrowheads="1"/>
            </p:cNvSpPr>
            <p:nvPr/>
          </p:nvSpPr>
          <p:spPr bwMode="auto">
            <a:xfrm>
              <a:off x="5580064" y="5214950"/>
              <a:ext cx="19960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DDDDDD"/>
                  </a:solidFill>
                  <a:latin typeface="+mn-ea"/>
                  <a:ea typeface="+mn-ea"/>
                </a:rPr>
                <a:t>Gravity-gradient noise</a:t>
              </a:r>
              <a:endParaRPr lang="ja-JP" altLang="en-US" sz="800" b="1" dirty="0">
                <a:solidFill>
                  <a:srgbClr val="DDDDDD"/>
                </a:solidFill>
                <a:latin typeface="+mn-ea"/>
                <a:ea typeface="+mn-ea"/>
              </a:endParaRPr>
            </a:p>
            <a:p>
              <a:pPr algn="l">
                <a:buFontTx/>
                <a:buNone/>
              </a:pPr>
              <a:r>
                <a: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rPr>
                <a:t> </a:t>
              </a:r>
              <a:r>
                <a:rPr lang="en-US" altLang="ja-JP" sz="800" b="1" dirty="0" smtClean="0">
                  <a:solidFill>
                    <a:srgbClr val="DDDDDD"/>
                  </a:solidFill>
                  <a:latin typeface="+mn-ea"/>
                  <a:ea typeface="+mn-ea"/>
                </a:rPr>
                <a:t>(Terrestrial detectors)</a:t>
              </a:r>
              <a:endParaRPr lang="en-US" altLang="ja-JP" sz="800" b="1" dirty="0">
                <a:solidFill>
                  <a:srgbClr val="DDDDDD"/>
                </a:solidFill>
                <a:latin typeface="+mn-ea"/>
                <a:ea typeface="+mn-ea"/>
              </a:endParaRPr>
            </a:p>
          </p:txBody>
        </p:sp>
        <p:sp>
          <p:nvSpPr>
            <p:cNvPr id="84" name="Line 26"/>
            <p:cNvSpPr>
              <a:spLocks noChangeShapeType="1"/>
            </p:cNvSpPr>
            <p:nvPr/>
          </p:nvSpPr>
          <p:spPr bwMode="auto">
            <a:xfrm>
              <a:off x="5435600" y="2541588"/>
              <a:ext cx="72072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85" name="Line 27"/>
            <p:cNvSpPr>
              <a:spLocks noChangeShapeType="1"/>
            </p:cNvSpPr>
            <p:nvPr/>
          </p:nvSpPr>
          <p:spPr bwMode="auto">
            <a:xfrm>
              <a:off x="5321300" y="2397125"/>
              <a:ext cx="142875" cy="1428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86" name="Rectangle 28"/>
            <p:cNvSpPr>
              <a:spLocks noChangeAspect="1" noChangeArrowheads="1"/>
            </p:cNvSpPr>
            <p:nvPr/>
          </p:nvSpPr>
          <p:spPr bwMode="auto">
            <a:xfrm>
              <a:off x="5724526" y="2565400"/>
              <a:ext cx="11128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en-US" altLang="ja-JP" sz="800" b="1" dirty="0">
                  <a:solidFill>
                    <a:srgbClr val="FF9999"/>
                  </a:solidFill>
                  <a:latin typeface="+mn-ea"/>
                  <a:ea typeface="+mn-ea"/>
                </a:rPr>
                <a:t>DPF limit</a:t>
              </a:r>
            </a:p>
          </p:txBody>
        </p:sp>
        <p:sp>
          <p:nvSpPr>
            <p:cNvPr id="87" name="Line 30"/>
            <p:cNvSpPr>
              <a:spLocks noChangeAspect="1" noChangeShapeType="1"/>
            </p:cNvSpPr>
            <p:nvPr/>
          </p:nvSpPr>
          <p:spPr bwMode="auto">
            <a:xfrm flipH="1" flipV="1">
              <a:off x="2339975" y="3062288"/>
              <a:ext cx="3455988" cy="2071687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800" dirty="0">
                <a:latin typeface="+mn-ea"/>
                <a:ea typeface="+mn-ea"/>
              </a:endParaRPr>
            </a:p>
          </p:txBody>
        </p:sp>
        <p:sp>
          <p:nvSpPr>
            <p:cNvPr id="88" name="Rectangle 31"/>
            <p:cNvSpPr>
              <a:spLocks noChangeAspect="1" noChangeArrowheads="1"/>
            </p:cNvSpPr>
            <p:nvPr/>
          </p:nvSpPr>
          <p:spPr bwMode="auto">
            <a:xfrm>
              <a:off x="2955155" y="4317372"/>
              <a:ext cx="1688284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FFCCCC"/>
                  </a:solidFill>
                  <a:latin typeface="+mn-ea"/>
                  <a:ea typeface="+mn-ea"/>
                </a:rPr>
                <a:t>Background GWs</a:t>
              </a:r>
            </a:p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FFCCCC"/>
                  </a:solidFill>
                  <a:latin typeface="+mn-ea"/>
                  <a:ea typeface="+mn-ea"/>
                </a:rPr>
                <a:t>from early universe</a:t>
              </a:r>
              <a:endParaRPr lang="ja-JP" altLang="en-US" sz="800" b="1" dirty="0">
                <a:solidFill>
                  <a:srgbClr val="FFCCCC"/>
                </a:solidFill>
                <a:latin typeface="+mn-ea"/>
                <a:ea typeface="+mn-ea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rPr>
                <a:t>    </a:t>
              </a:r>
              <a:r>
                <a:rPr lang="en-US" altLang="ja-JP" sz="800" b="1" dirty="0">
                  <a:solidFill>
                    <a:srgbClr val="FFCCCC"/>
                  </a:solidFill>
                  <a:latin typeface="+mn-ea"/>
                  <a:ea typeface="+mn-ea"/>
                </a:rPr>
                <a:t>(W</a:t>
              </a:r>
              <a:r>
                <a:rPr lang="en-US" altLang="ja-JP" sz="800" b="1" baseline="-10000" dirty="0">
                  <a:solidFill>
                    <a:srgbClr val="FFCCCC"/>
                  </a:solidFill>
                  <a:latin typeface="+mn-ea"/>
                  <a:ea typeface="+mn-ea"/>
                </a:rPr>
                <a:t>gw</a:t>
              </a:r>
              <a:r>
                <a:rPr lang="en-US" altLang="ja-JP" sz="800" b="1" dirty="0">
                  <a:solidFill>
                    <a:srgbClr val="FFCCCC"/>
                  </a:solidFill>
                  <a:latin typeface="+mn-ea"/>
                  <a:ea typeface="+mn-ea"/>
                </a:rPr>
                <a:t>=10</a:t>
              </a:r>
              <a:r>
                <a:rPr lang="en-US" altLang="ja-JP" sz="800" b="1" baseline="30000" dirty="0">
                  <a:solidFill>
                    <a:srgbClr val="FFCCCC"/>
                  </a:solidFill>
                  <a:latin typeface="+mn-ea"/>
                  <a:ea typeface="+mn-ea"/>
                </a:rPr>
                <a:t>-14</a:t>
              </a:r>
              <a:r>
                <a:rPr lang="en-US" altLang="ja-JP" sz="800" b="1" dirty="0">
                  <a:solidFill>
                    <a:srgbClr val="FFCCCC"/>
                  </a:solidFill>
                  <a:latin typeface="+mn-ea"/>
                  <a:ea typeface="+mn-ea"/>
                </a:rPr>
                <a:t>)</a:t>
              </a:r>
            </a:p>
          </p:txBody>
        </p:sp>
        <p:pic>
          <p:nvPicPr>
            <p:cNvPr id="89" name="図 88" descr="txp_fig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7000892" y="1857364"/>
              <a:ext cx="1643074" cy="438970"/>
            </a:xfrm>
            <a:prstGeom prst="rect">
              <a:avLst/>
            </a:prstGeom>
          </p:spPr>
        </p:pic>
        <p:sp>
          <p:nvSpPr>
            <p:cNvPr id="90" name="Rectangle 21"/>
            <p:cNvSpPr>
              <a:spLocks noChangeAspect="1" noChangeArrowheads="1"/>
            </p:cNvSpPr>
            <p:nvPr/>
          </p:nvSpPr>
          <p:spPr bwMode="auto">
            <a:xfrm>
              <a:off x="2668287" y="3723504"/>
              <a:ext cx="1475085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 smtClean="0">
                  <a:solidFill>
                    <a:srgbClr val="DDDDDD"/>
                  </a:solidFill>
                  <a:latin typeface="+mn-ea"/>
                  <a:ea typeface="+mn-ea"/>
                </a:rPr>
                <a:t>Foreground GWs</a:t>
              </a:r>
              <a:endParaRPr lang="ja-JP" altLang="en-US" sz="800" b="1" dirty="0">
                <a:solidFill>
                  <a:srgbClr val="DDDDDD"/>
                </a:solidFill>
                <a:latin typeface="+mn-ea"/>
                <a:ea typeface="+mn-ea"/>
              </a:endParaRPr>
            </a:p>
          </p:txBody>
        </p:sp>
        <p:sp>
          <p:nvSpPr>
            <p:cNvPr id="91" name="Rectangle 24"/>
            <p:cNvSpPr>
              <a:spLocks noChangeAspect="1" noChangeArrowheads="1"/>
            </p:cNvSpPr>
            <p:nvPr/>
          </p:nvSpPr>
          <p:spPr bwMode="auto">
            <a:xfrm>
              <a:off x="2320924" y="2925763"/>
              <a:ext cx="7938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en-US" altLang="ja-JP" sz="800" b="1" dirty="0">
                  <a:solidFill>
                    <a:srgbClr val="99CCFF"/>
                  </a:solidFill>
                  <a:latin typeface="+mn-ea"/>
                  <a:ea typeface="+mn-ea"/>
                </a:rPr>
                <a:t>LISA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pitchFamily="34" charset="0"/>
              </a:rPr>
              <a:t>LIGO</a:t>
            </a:r>
            <a:r>
              <a:rPr lang="ja-JP" altLang="en-US">
                <a:latin typeface="Tahoma" pitchFamily="34" charset="0"/>
              </a:rPr>
              <a:t>の高感度化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4198" name="AutoShape 22"/>
          <p:cNvSpPr>
            <a:spLocks noChangeAspect="1" noChangeArrowheads="1"/>
          </p:cNvSpPr>
          <p:nvPr/>
        </p:nvSpPr>
        <p:spPr bwMode="auto">
          <a:xfrm>
            <a:off x="4427538" y="1628775"/>
            <a:ext cx="4608512" cy="3816350"/>
          </a:xfrm>
          <a:prstGeom prst="roundRect">
            <a:avLst>
              <a:gd name="adj" fmla="val 3796"/>
            </a:avLst>
          </a:prstGeom>
          <a:solidFill>
            <a:srgbClr val="F8F8F8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4178" name="AutoShape 2"/>
          <p:cNvSpPr>
            <a:spLocks noChangeAspect="1" noChangeArrowheads="1"/>
          </p:cNvSpPr>
          <p:nvPr/>
        </p:nvSpPr>
        <p:spPr bwMode="auto">
          <a:xfrm>
            <a:off x="323850" y="1142984"/>
            <a:ext cx="3816350" cy="2374902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4179" name="AutoShape 3"/>
          <p:cNvSpPr>
            <a:spLocks noChangeAspect="1" noChangeArrowheads="1"/>
          </p:cNvSpPr>
          <p:nvPr/>
        </p:nvSpPr>
        <p:spPr bwMode="auto">
          <a:xfrm>
            <a:off x="323850" y="3716338"/>
            <a:ext cx="3816350" cy="2355868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4181" name="Rectangle 5"/>
          <p:cNvSpPr>
            <a:spLocks noChangeArrowheads="1"/>
          </p:cNvSpPr>
          <p:nvPr/>
        </p:nvSpPr>
        <p:spPr bwMode="auto">
          <a:xfrm>
            <a:off x="323850" y="1196975"/>
            <a:ext cx="338296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Enhanced LIGO</a:t>
            </a:r>
          </a:p>
        </p:txBody>
      </p:sp>
      <p:sp>
        <p:nvSpPr>
          <p:cNvPr id="1074182" name="Rectangle 6"/>
          <p:cNvSpPr>
            <a:spLocks noChangeArrowheads="1"/>
          </p:cNvSpPr>
          <p:nvPr/>
        </p:nvSpPr>
        <p:spPr bwMode="auto">
          <a:xfrm>
            <a:off x="395288" y="3716338"/>
            <a:ext cx="2808287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Advanced LIGO</a:t>
            </a:r>
            <a:endParaRPr kumimoji="1" lang="en-US" altLang="ja-JP" sz="2000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83" name="Rectangle 7"/>
          <p:cNvSpPr>
            <a:spLocks noChangeArrowheads="1"/>
          </p:cNvSpPr>
          <p:nvPr/>
        </p:nvSpPr>
        <p:spPr bwMode="auto">
          <a:xfrm>
            <a:off x="611188" y="1590675"/>
            <a:ext cx="3959225" cy="16158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LIGO</a:t>
            </a:r>
            <a:r>
              <a:rPr kumimoji="1" lang="ja-JP" altLang="en-US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のアップデート </a:t>
            </a:r>
            <a:endParaRPr kumimoji="1" lang="en-US" altLang="ja-JP" sz="18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2007</a:t>
            </a:r>
            <a:r>
              <a:rPr lang="ja-JP" altLang="en-US" sz="1800" b="1" dirty="0" smtClean="0">
                <a:solidFill>
                  <a:srgbClr val="DDDDDD"/>
                </a:solidFill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12</a:t>
            </a:r>
            <a:r>
              <a:rPr lang="ja-JP" altLang="en-US" sz="1800" b="1" dirty="0" smtClean="0">
                <a:solidFill>
                  <a:srgbClr val="DDDDDD"/>
                </a:solidFill>
                <a:sym typeface="Wingdings" pitchFamily="2" charset="2"/>
              </a:rPr>
              <a:t>月開始</a:t>
            </a:r>
            <a:endParaRPr kumimoji="1" lang="ja-JP" altLang="en-US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感度を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倍に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観測可能距離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: 30Mpc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Advanced LIGO</a:t>
            </a:r>
            <a:r>
              <a:rPr kumimoji="1" lang="ja-JP" altLang="en-US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技術の先行導入</a:t>
            </a:r>
          </a:p>
        </p:txBody>
      </p:sp>
      <p:pic>
        <p:nvPicPr>
          <p:cNvPr id="107418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1755775"/>
            <a:ext cx="4537075" cy="3417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4186" name="Rectangle 10"/>
          <p:cNvSpPr>
            <a:spLocks noChangeArrowheads="1"/>
          </p:cNvSpPr>
          <p:nvPr/>
        </p:nvSpPr>
        <p:spPr bwMode="auto">
          <a:xfrm>
            <a:off x="7453313" y="2332038"/>
            <a:ext cx="8636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66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LIGO</a:t>
            </a:r>
            <a:endParaRPr kumimoji="1" lang="en-US" altLang="ja-JP" sz="1400" b="1" kern="1200">
              <a:solidFill>
                <a:srgbClr val="996633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87" name="Rectangle 11"/>
          <p:cNvSpPr>
            <a:spLocks noChangeArrowheads="1"/>
          </p:cNvSpPr>
          <p:nvPr/>
        </p:nvSpPr>
        <p:spPr bwMode="auto">
          <a:xfrm>
            <a:off x="5580063" y="2840038"/>
            <a:ext cx="13684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Enhanced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CC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LIGO </a:t>
            </a:r>
            <a:endParaRPr kumimoji="1" lang="en-US" altLang="ja-JP" sz="1400" b="1" kern="1200">
              <a:solidFill>
                <a:srgbClr val="CC0000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88" name="Rectangle 12"/>
          <p:cNvSpPr>
            <a:spLocks noChangeArrowheads="1"/>
          </p:cNvSpPr>
          <p:nvPr/>
        </p:nvSpPr>
        <p:spPr bwMode="auto">
          <a:xfrm>
            <a:off x="7451725" y="4005263"/>
            <a:ext cx="122396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6600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Advanced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6600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LIGO</a:t>
            </a:r>
            <a:endParaRPr kumimoji="1" lang="en-US" altLang="ja-JP" sz="1400" b="1" kern="1200">
              <a:solidFill>
                <a:srgbClr val="660066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89" name="Rectangle 13"/>
          <p:cNvSpPr>
            <a:spLocks noChangeArrowheads="1"/>
          </p:cNvSpPr>
          <p:nvPr/>
        </p:nvSpPr>
        <p:spPr bwMode="auto">
          <a:xfrm>
            <a:off x="642910" y="4208521"/>
            <a:ext cx="395922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現在の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LIGO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倍の感度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低周波数感度の向上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観測可能距離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: 350Mpc</a:t>
            </a:r>
          </a:p>
        </p:txBody>
      </p:sp>
      <p:sp>
        <p:nvSpPr>
          <p:cNvPr id="1074190" name="Rectangle 14"/>
          <p:cNvSpPr>
            <a:spLocks noChangeArrowheads="1"/>
          </p:cNvSpPr>
          <p:nvPr/>
        </p:nvSpPr>
        <p:spPr bwMode="auto">
          <a:xfrm>
            <a:off x="857224" y="5268913"/>
            <a:ext cx="3167855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20012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　プロジェクト開始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~2016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観測開始</a:t>
            </a:r>
          </a:p>
        </p:txBody>
      </p:sp>
      <p:sp>
        <p:nvSpPr>
          <p:cNvPr id="1074191" name="Rectangle 15"/>
          <p:cNvSpPr>
            <a:spLocks noChangeArrowheads="1"/>
          </p:cNvSpPr>
          <p:nvPr/>
        </p:nvSpPr>
        <p:spPr bwMode="auto">
          <a:xfrm>
            <a:off x="714348" y="3100328"/>
            <a:ext cx="295305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2009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7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月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開始 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(S6)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92" name="Rectangle 16"/>
          <p:cNvSpPr>
            <a:spLocks noChangeArrowheads="1"/>
          </p:cNvSpPr>
          <p:nvPr/>
        </p:nvSpPr>
        <p:spPr bwMode="auto">
          <a:xfrm>
            <a:off x="6443663" y="5048250"/>
            <a:ext cx="13684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周波数</a:t>
            </a:r>
            <a:endParaRPr kumimoji="1" lang="ja-JP" altLang="en-US" sz="1800" b="1" kern="1200">
              <a:solidFill>
                <a:srgbClr val="333333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93" name="Rectangle 17"/>
          <p:cNvSpPr>
            <a:spLocks noChangeArrowheads="1"/>
          </p:cNvSpPr>
          <p:nvPr/>
        </p:nvSpPr>
        <p:spPr bwMode="auto">
          <a:xfrm>
            <a:off x="5938838" y="4868863"/>
            <a:ext cx="576262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r>
              <a:rPr kumimoji="1" lang="en-US" altLang="ja-JP" sz="1800" b="1" kern="1200" baseline="300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</a:t>
            </a:r>
          </a:p>
        </p:txBody>
      </p:sp>
      <p:sp>
        <p:nvSpPr>
          <p:cNvPr id="1074194" name="Rectangle 18"/>
          <p:cNvSpPr>
            <a:spLocks noChangeArrowheads="1"/>
          </p:cNvSpPr>
          <p:nvPr/>
        </p:nvSpPr>
        <p:spPr bwMode="auto">
          <a:xfrm>
            <a:off x="7307263" y="4868863"/>
            <a:ext cx="576262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r>
              <a:rPr kumimoji="1" lang="en-US" altLang="ja-JP" sz="1800" b="1" kern="1200" baseline="300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</a:p>
        </p:txBody>
      </p:sp>
      <p:sp>
        <p:nvSpPr>
          <p:cNvPr id="1074195" name="Rectangle 19"/>
          <p:cNvSpPr>
            <a:spLocks noChangeArrowheads="1"/>
          </p:cNvSpPr>
          <p:nvPr/>
        </p:nvSpPr>
        <p:spPr bwMode="auto">
          <a:xfrm>
            <a:off x="8532813" y="4868863"/>
            <a:ext cx="576262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r>
              <a:rPr kumimoji="1" lang="en-US" altLang="ja-JP" sz="1800" b="1" kern="1200" baseline="300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4</a:t>
            </a:r>
          </a:p>
        </p:txBody>
      </p:sp>
      <p:sp>
        <p:nvSpPr>
          <p:cNvPr id="1074196" name="Rectangle 20"/>
          <p:cNvSpPr>
            <a:spLocks noChangeArrowheads="1"/>
          </p:cNvSpPr>
          <p:nvPr/>
        </p:nvSpPr>
        <p:spPr bwMode="auto">
          <a:xfrm>
            <a:off x="4716463" y="4797425"/>
            <a:ext cx="576262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endParaRPr kumimoji="1" lang="en-US" altLang="ja-JP" sz="1800" b="1" kern="1200" baseline="30000">
              <a:solidFill>
                <a:srgbClr val="333333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4197" name="Rectangle 21"/>
          <p:cNvSpPr>
            <a:spLocks noChangeArrowheads="1"/>
          </p:cNvSpPr>
          <p:nvPr/>
        </p:nvSpPr>
        <p:spPr bwMode="auto">
          <a:xfrm rot="16200000">
            <a:off x="3870325" y="3136384"/>
            <a:ext cx="13684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歪み感度</a:t>
            </a:r>
            <a:endParaRPr kumimoji="1" lang="ja-JP" altLang="en-US" sz="1800" b="1" kern="1200" dirty="0">
              <a:solidFill>
                <a:srgbClr val="333333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LCGT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361937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828676" y="928670"/>
            <a:ext cx="1528746" cy="806437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b="1" dirty="0"/>
              <a:t>LCGT</a:t>
            </a:r>
          </a:p>
        </p:txBody>
      </p:sp>
      <p:sp>
        <p:nvSpPr>
          <p:cNvPr id="1361962" name="AutoShape 42"/>
          <p:cNvSpPr>
            <a:spLocks noChangeArrowheads="1"/>
          </p:cNvSpPr>
          <p:nvPr/>
        </p:nvSpPr>
        <p:spPr bwMode="auto">
          <a:xfrm>
            <a:off x="4787900" y="3213100"/>
            <a:ext cx="4248150" cy="3095625"/>
          </a:xfrm>
          <a:prstGeom prst="roundRect">
            <a:avLst>
              <a:gd name="adj" fmla="val 4505"/>
            </a:avLst>
          </a:prstGeom>
          <a:solidFill>
            <a:srgbClr val="FFFFFF">
              <a:alpha val="60001"/>
            </a:srgbClr>
          </a:solidFill>
          <a:ln w="31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61936" name="AutoShape 16"/>
          <p:cNvSpPr>
            <a:spLocks noChangeArrowheads="1"/>
          </p:cNvSpPr>
          <p:nvPr/>
        </p:nvSpPr>
        <p:spPr bwMode="auto">
          <a:xfrm>
            <a:off x="1230339" y="1720833"/>
            <a:ext cx="7027887" cy="857256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61938" name="Rectangle 18"/>
          <p:cNvSpPr>
            <a:spLocks noChangeArrowheads="1"/>
          </p:cNvSpPr>
          <p:nvPr/>
        </p:nvSpPr>
        <p:spPr bwMode="auto">
          <a:xfrm>
            <a:off x="1230339" y="1692271"/>
            <a:ext cx="705643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1600" b="1" dirty="0">
                <a:solidFill>
                  <a:srgbClr val="DDDDDD"/>
                </a:solidFill>
              </a:rPr>
              <a:t>低温干渉計</a:t>
            </a:r>
            <a:r>
              <a:rPr kumimoji="0" lang="ja-JP" altLang="en-US" sz="1600" b="1" dirty="0">
                <a:solidFill>
                  <a:srgbClr val="000000"/>
                </a:solidFill>
              </a:rPr>
              <a:t>   </a:t>
            </a:r>
            <a:r>
              <a:rPr lang="ja-JP" altLang="en-US" sz="1600" b="1" dirty="0">
                <a:solidFill>
                  <a:srgbClr val="33CC33"/>
                </a:solidFill>
                <a:sym typeface="Wingdings" pitchFamily="2" charset="2"/>
              </a:rPr>
              <a:t>鏡の温度</a:t>
            </a:r>
            <a:r>
              <a:rPr lang="en-US" altLang="ja-JP" sz="1600" b="1" dirty="0">
                <a:solidFill>
                  <a:srgbClr val="33CC33"/>
                </a:solidFill>
                <a:sym typeface="Wingdings" pitchFamily="2" charset="2"/>
              </a:rPr>
              <a:t>: 20K</a:t>
            </a:r>
            <a:r>
              <a:rPr lang="en-US" altLang="ja-JP" sz="1600" b="1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</a:rPr>
              <a:t> </a:t>
            </a:r>
            <a:r>
              <a:rPr lang="en-US" altLang="ja-JP" sz="1600" b="1" dirty="0">
                <a:solidFill>
                  <a:srgbClr val="008000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008000"/>
                </a:solidFill>
                <a:sym typeface="Wingdings" pitchFamily="2" charset="2"/>
              </a:rPr>
              <a:t>熱雑音の低減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地下に設置</a:t>
            </a:r>
            <a:r>
              <a:rPr lang="ja-JP" altLang="en-US" sz="1600" b="1" dirty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ja-JP" altLang="en-US" sz="1600" b="1" dirty="0">
                <a:solidFill>
                  <a:srgbClr val="33CC33"/>
                </a:solidFill>
                <a:sym typeface="Wingdings" pitchFamily="2" charset="2"/>
              </a:rPr>
              <a:t>神岡鉱山 </a:t>
            </a:r>
            <a:r>
              <a:rPr lang="en-US" altLang="ja-JP" sz="1600" b="1" dirty="0">
                <a:solidFill>
                  <a:srgbClr val="33CC33"/>
                </a:solidFill>
                <a:sym typeface="Wingdings" pitchFamily="2" charset="2"/>
              </a:rPr>
              <a:t>(</a:t>
            </a:r>
            <a:r>
              <a:rPr lang="ja-JP" altLang="en-US" sz="1600" b="1" dirty="0">
                <a:solidFill>
                  <a:srgbClr val="33CC33"/>
                </a:solidFill>
                <a:sym typeface="Wingdings" pitchFamily="2" charset="2"/>
              </a:rPr>
              <a:t>地下 </a:t>
            </a:r>
            <a:r>
              <a:rPr lang="en-US" altLang="ja-JP" sz="1600" b="1" dirty="0">
                <a:solidFill>
                  <a:srgbClr val="33CC33"/>
                </a:solidFill>
                <a:sym typeface="Wingdings" pitchFamily="2" charset="2"/>
              </a:rPr>
              <a:t>1000m)  </a:t>
            </a:r>
            <a:r>
              <a:rPr lang="en-US" altLang="ja-JP" sz="1600" b="1" dirty="0">
                <a:solidFill>
                  <a:srgbClr val="008000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008000"/>
                </a:solidFill>
                <a:sym typeface="Wingdings" pitchFamily="2" charset="2"/>
              </a:rPr>
              <a:t>地面振動の低減</a:t>
            </a:r>
            <a:r>
              <a:rPr lang="en-US" altLang="ja-JP" sz="1600" b="1" dirty="0">
                <a:solidFill>
                  <a:srgbClr val="008000"/>
                </a:solidFill>
                <a:sym typeface="Wingdings" pitchFamily="2" charset="2"/>
              </a:rPr>
              <a:t>, </a:t>
            </a:r>
            <a:r>
              <a:rPr lang="ja-JP" altLang="en-US" sz="1600" b="1" dirty="0">
                <a:solidFill>
                  <a:srgbClr val="008000"/>
                </a:solidFill>
                <a:sym typeface="Wingdings" pitchFamily="2" charset="2"/>
              </a:rPr>
              <a:t>安定な連続動作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大型干渉計</a:t>
            </a:r>
            <a:r>
              <a:rPr lang="ja-JP" altLang="en-US" sz="1600" b="1" dirty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ja-JP" altLang="en-US" sz="1600" b="1" dirty="0">
                <a:solidFill>
                  <a:srgbClr val="33CC33"/>
                </a:solidFill>
                <a:sym typeface="Wingdings" pitchFamily="2" charset="2"/>
              </a:rPr>
              <a:t>基線長 </a:t>
            </a:r>
            <a:r>
              <a:rPr lang="en-US" altLang="ja-JP" sz="1600" b="1" dirty="0">
                <a:solidFill>
                  <a:srgbClr val="33CC33"/>
                </a:solidFill>
                <a:sym typeface="Wingdings" pitchFamily="2" charset="2"/>
              </a:rPr>
              <a:t>3km </a:t>
            </a:r>
            <a:r>
              <a:rPr lang="en-US" altLang="ja-JP" sz="1600" b="1" dirty="0" smtClean="0">
                <a:solidFill>
                  <a:srgbClr val="33CC33"/>
                </a:solidFill>
                <a:sym typeface="Wingdings" pitchFamily="2" charset="2"/>
              </a:rPr>
              <a:t>, </a:t>
            </a:r>
            <a:r>
              <a:rPr lang="ja-JP" altLang="en-US" sz="1600" b="1" dirty="0">
                <a:solidFill>
                  <a:srgbClr val="33CC33"/>
                </a:solidFill>
                <a:sym typeface="Wingdings" pitchFamily="2" charset="2"/>
              </a:rPr>
              <a:t>高出力</a:t>
            </a:r>
            <a:r>
              <a:rPr lang="ja-JP" altLang="en-US" sz="1600" b="1" dirty="0" smtClean="0">
                <a:solidFill>
                  <a:srgbClr val="33CC33"/>
                </a:solidFill>
                <a:sym typeface="Wingdings" pitchFamily="2" charset="2"/>
              </a:rPr>
              <a:t>レーザー</a:t>
            </a:r>
            <a:endParaRPr lang="ja-JP" altLang="en-US" sz="1600" b="1" dirty="0">
              <a:solidFill>
                <a:srgbClr val="33CC33"/>
              </a:solidFill>
              <a:sym typeface="Wingdings" pitchFamily="2" charset="2"/>
            </a:endParaRPr>
          </a:p>
        </p:txBody>
      </p:sp>
      <p:sp>
        <p:nvSpPr>
          <p:cNvPr id="1361939" name="Rectangle 19"/>
          <p:cNvSpPr>
            <a:spLocks noChangeArrowheads="1"/>
          </p:cNvSpPr>
          <p:nvPr/>
        </p:nvSpPr>
        <p:spPr bwMode="auto">
          <a:xfrm>
            <a:off x="1633582" y="935015"/>
            <a:ext cx="56959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B2B2B2"/>
                </a:solidFill>
              </a:rPr>
              <a:t>(Large-scale cryogenic Gravitational-wave Telescope)</a:t>
            </a:r>
          </a:p>
        </p:txBody>
      </p:sp>
      <p:pic>
        <p:nvPicPr>
          <p:cNvPr id="1361940" name="Picture 20" descr="FM-sec04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9813" y="3243263"/>
            <a:ext cx="4095750" cy="3138487"/>
          </a:xfrm>
          <a:prstGeom prst="rect">
            <a:avLst/>
          </a:prstGeom>
          <a:noFill/>
        </p:spPr>
      </p:pic>
      <p:sp>
        <p:nvSpPr>
          <p:cNvPr id="1361941" name="Text Box 21"/>
          <p:cNvSpPr txBox="1">
            <a:spLocks noChangeAspect="1" noChangeArrowheads="1"/>
          </p:cNvSpPr>
          <p:nvPr/>
        </p:nvSpPr>
        <p:spPr bwMode="auto">
          <a:xfrm>
            <a:off x="7769225" y="4848225"/>
            <a:ext cx="1131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SPI sub-mirror</a:t>
            </a:r>
          </a:p>
        </p:txBody>
      </p:sp>
      <p:sp>
        <p:nvSpPr>
          <p:cNvPr id="1361942" name="Text Box 22"/>
          <p:cNvSpPr txBox="1">
            <a:spLocks noChangeAspect="1" noChangeArrowheads="1"/>
          </p:cNvSpPr>
          <p:nvPr/>
        </p:nvSpPr>
        <p:spPr bwMode="auto">
          <a:xfrm>
            <a:off x="7500938" y="3867150"/>
            <a:ext cx="1525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SAS: </a:t>
            </a:r>
          </a:p>
          <a:p>
            <a:pPr algn="l">
              <a:buFontTx/>
              <a:buNone/>
            </a:pPr>
            <a:r>
              <a:rPr lang="en-US" altLang="ja-JP" sz="1000" b="1"/>
              <a:t>three stages with </a:t>
            </a:r>
          </a:p>
          <a:p>
            <a:pPr algn="l">
              <a:buFontTx/>
              <a:buNone/>
            </a:pPr>
            <a:r>
              <a:rPr lang="en-US" altLang="ja-JP" sz="1000" b="1"/>
              <a:t>inverted pendulum</a:t>
            </a:r>
          </a:p>
          <a:p>
            <a:pPr algn="l">
              <a:buFontTx/>
              <a:buNone/>
            </a:pPr>
            <a:r>
              <a:rPr lang="en-US" altLang="ja-JP" sz="1000" b="1"/>
              <a:t>      </a:t>
            </a:r>
          </a:p>
        </p:txBody>
      </p:sp>
      <p:sp>
        <p:nvSpPr>
          <p:cNvPr id="1361943" name="Text Box 23"/>
          <p:cNvSpPr txBox="1">
            <a:spLocks noChangeAspect="1" noChangeArrowheads="1"/>
          </p:cNvSpPr>
          <p:nvPr/>
        </p:nvSpPr>
        <p:spPr bwMode="auto">
          <a:xfrm>
            <a:off x="7726363" y="5992813"/>
            <a:ext cx="931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Main mirror</a:t>
            </a:r>
          </a:p>
        </p:txBody>
      </p:sp>
      <p:sp>
        <p:nvSpPr>
          <p:cNvPr id="1361944" name="Text Box 24"/>
          <p:cNvSpPr txBox="1">
            <a:spLocks noChangeAspect="1" noChangeArrowheads="1"/>
          </p:cNvSpPr>
          <p:nvPr/>
        </p:nvSpPr>
        <p:spPr bwMode="auto">
          <a:xfrm>
            <a:off x="4921250" y="5040313"/>
            <a:ext cx="1379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Heat links extend</a:t>
            </a:r>
          </a:p>
          <a:p>
            <a:pPr algn="l">
              <a:buFontTx/>
              <a:buNone/>
            </a:pPr>
            <a:r>
              <a:rPr lang="en-US" altLang="ja-JP" sz="1000" b="1"/>
              <a:t> to the inner shield</a:t>
            </a:r>
          </a:p>
          <a:p>
            <a:pPr algn="l">
              <a:buFontTx/>
              <a:buNone/>
            </a:pPr>
            <a:r>
              <a:rPr lang="en-US" altLang="ja-JP" sz="1000" b="1"/>
              <a:t>heat anchor.</a:t>
            </a:r>
          </a:p>
        </p:txBody>
      </p:sp>
      <p:sp>
        <p:nvSpPr>
          <p:cNvPr id="1361945" name="Line 25"/>
          <p:cNvSpPr>
            <a:spLocks noChangeAspect="1" noChangeShapeType="1"/>
          </p:cNvSpPr>
          <p:nvPr/>
        </p:nvSpPr>
        <p:spPr bwMode="auto">
          <a:xfrm flipH="1">
            <a:off x="6994525" y="5072063"/>
            <a:ext cx="774700" cy="581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46" name="Line 26"/>
          <p:cNvSpPr>
            <a:spLocks noChangeAspect="1" noChangeShapeType="1"/>
          </p:cNvSpPr>
          <p:nvPr/>
        </p:nvSpPr>
        <p:spPr bwMode="auto">
          <a:xfrm>
            <a:off x="6253163" y="5265738"/>
            <a:ext cx="644525" cy="225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47" name="Line 27"/>
          <p:cNvSpPr>
            <a:spLocks noChangeAspect="1" noChangeShapeType="1"/>
          </p:cNvSpPr>
          <p:nvPr/>
        </p:nvSpPr>
        <p:spPr bwMode="auto">
          <a:xfrm>
            <a:off x="6994525" y="5813425"/>
            <a:ext cx="741363" cy="258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48" name="Line 28"/>
          <p:cNvSpPr>
            <a:spLocks noChangeAspect="1" noChangeShapeType="1"/>
          </p:cNvSpPr>
          <p:nvPr/>
        </p:nvSpPr>
        <p:spPr bwMode="auto">
          <a:xfrm flipH="1">
            <a:off x="7091363" y="391160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49" name="Line 29"/>
          <p:cNvSpPr>
            <a:spLocks noChangeAspect="1" noChangeShapeType="1"/>
          </p:cNvSpPr>
          <p:nvPr/>
        </p:nvSpPr>
        <p:spPr bwMode="auto">
          <a:xfrm flipH="1">
            <a:off x="7091363" y="3911600"/>
            <a:ext cx="387350" cy="2905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50" name="Line 30"/>
          <p:cNvSpPr>
            <a:spLocks noChangeAspect="1" noChangeShapeType="1"/>
          </p:cNvSpPr>
          <p:nvPr/>
        </p:nvSpPr>
        <p:spPr bwMode="auto">
          <a:xfrm flipH="1">
            <a:off x="7091363" y="3911600"/>
            <a:ext cx="387350" cy="806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51" name="Line 31"/>
          <p:cNvSpPr>
            <a:spLocks noChangeAspect="1" noChangeShapeType="1"/>
          </p:cNvSpPr>
          <p:nvPr/>
        </p:nvSpPr>
        <p:spPr bwMode="auto">
          <a:xfrm>
            <a:off x="6865938" y="3621088"/>
            <a:ext cx="644525" cy="419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52" name="Text Box 32"/>
          <p:cNvSpPr txBox="1">
            <a:spLocks noChangeAspect="1" noChangeArrowheads="1"/>
          </p:cNvSpPr>
          <p:nvPr/>
        </p:nvSpPr>
        <p:spPr bwMode="auto">
          <a:xfrm>
            <a:off x="4930775" y="3213100"/>
            <a:ext cx="1893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008000"/>
                </a:solidFill>
              </a:rPr>
              <a:t>Suspension system</a:t>
            </a:r>
          </a:p>
        </p:txBody>
      </p:sp>
      <p:sp>
        <p:nvSpPr>
          <p:cNvPr id="1361953" name="Text Box 33"/>
          <p:cNvSpPr txBox="1">
            <a:spLocks noChangeAspect="1" noChangeArrowheads="1"/>
          </p:cNvSpPr>
          <p:nvPr/>
        </p:nvSpPr>
        <p:spPr bwMode="auto">
          <a:xfrm>
            <a:off x="4778375" y="4591050"/>
            <a:ext cx="1681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Outer shield of cryostat</a:t>
            </a:r>
          </a:p>
        </p:txBody>
      </p:sp>
      <p:sp>
        <p:nvSpPr>
          <p:cNvPr id="1361954" name="Line 34"/>
          <p:cNvSpPr>
            <a:spLocks noChangeAspect="1" noChangeShapeType="1"/>
          </p:cNvSpPr>
          <p:nvPr/>
        </p:nvSpPr>
        <p:spPr bwMode="auto">
          <a:xfrm flipH="1" flipV="1">
            <a:off x="6219825" y="4846638"/>
            <a:ext cx="549275" cy="419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55" name="Text Box 35"/>
          <p:cNvSpPr txBox="1">
            <a:spLocks noChangeAspect="1" noChangeArrowheads="1"/>
          </p:cNvSpPr>
          <p:nvPr/>
        </p:nvSpPr>
        <p:spPr bwMode="auto">
          <a:xfrm>
            <a:off x="5051425" y="3857625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>
                <a:solidFill>
                  <a:srgbClr val="FF9900"/>
                </a:solidFill>
              </a:rPr>
              <a:t>Vacuum is common</a:t>
            </a:r>
          </a:p>
        </p:txBody>
      </p:sp>
      <p:sp>
        <p:nvSpPr>
          <p:cNvPr id="1361956" name="Text Box 36"/>
          <p:cNvSpPr txBox="1">
            <a:spLocks noChangeAspect="1" noChangeArrowheads="1"/>
          </p:cNvSpPr>
          <p:nvPr/>
        </p:nvSpPr>
        <p:spPr bwMode="auto">
          <a:xfrm>
            <a:off x="7759700" y="5157788"/>
            <a:ext cx="134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/>
              <a:t>Sapphire fiber </a:t>
            </a:r>
          </a:p>
          <a:p>
            <a:pPr algn="l">
              <a:buFontTx/>
              <a:buNone/>
            </a:pPr>
            <a:r>
              <a:rPr lang="en-US" altLang="ja-JP" sz="1000" b="1"/>
              <a:t>suspending mirror</a:t>
            </a:r>
          </a:p>
        </p:txBody>
      </p:sp>
      <p:sp>
        <p:nvSpPr>
          <p:cNvPr id="1361957" name="Line 37"/>
          <p:cNvSpPr>
            <a:spLocks noChangeAspect="1" noChangeShapeType="1"/>
          </p:cNvSpPr>
          <p:nvPr/>
        </p:nvSpPr>
        <p:spPr bwMode="auto">
          <a:xfrm flipV="1">
            <a:off x="6994525" y="5362575"/>
            <a:ext cx="774700" cy="419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61958" name="Text Box 38"/>
          <p:cNvSpPr txBox="1">
            <a:spLocks noChangeAspect="1" noChangeArrowheads="1"/>
          </p:cNvSpPr>
          <p:nvPr/>
        </p:nvSpPr>
        <p:spPr bwMode="auto">
          <a:xfrm>
            <a:off x="6624638" y="60801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endParaRPr lang="ja-JP" altLang="ja-JP" sz="1000" b="1"/>
          </a:p>
        </p:txBody>
      </p:sp>
      <p:sp>
        <p:nvSpPr>
          <p:cNvPr id="1361959" name="Rectangle 39"/>
          <p:cNvSpPr>
            <a:spLocks noChangeArrowheads="1"/>
          </p:cNvSpPr>
          <p:nvPr/>
        </p:nvSpPr>
        <p:spPr bwMode="auto">
          <a:xfrm>
            <a:off x="979421" y="2571744"/>
            <a:ext cx="309251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sym typeface="Wingdings" pitchFamily="2" charset="2"/>
              </a:rPr>
              <a:t>2018</a:t>
            </a:r>
            <a:r>
              <a:rPr lang="ja-JP" altLang="en-US" sz="1800" b="1" dirty="0" smtClean="0">
                <a:solidFill>
                  <a:schemeClr val="bg1"/>
                </a:solidFill>
                <a:sym typeface="Wingdings" pitchFamily="2" charset="2"/>
              </a:rPr>
              <a:t>年</a:t>
            </a:r>
            <a:r>
              <a:rPr lang="ja-JP" altLang="en-US" sz="1800" b="1" dirty="0">
                <a:solidFill>
                  <a:schemeClr val="bg1"/>
                </a:solidFill>
                <a:sym typeface="Wingdings" pitchFamily="2" charset="2"/>
              </a:rPr>
              <a:t>頃 観測開始を目指す</a:t>
            </a:r>
          </a:p>
        </p:txBody>
      </p:sp>
      <p:sp>
        <p:nvSpPr>
          <p:cNvPr id="1361960" name="Rectangle 40"/>
          <p:cNvSpPr>
            <a:spLocks noChangeArrowheads="1"/>
          </p:cNvSpPr>
          <p:nvPr/>
        </p:nvSpPr>
        <p:spPr bwMode="auto">
          <a:xfrm>
            <a:off x="984276" y="1346196"/>
            <a:ext cx="55784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>
                <a:solidFill>
                  <a:srgbClr val="DDDDDD"/>
                </a:solidFill>
                <a:sym typeface="Wingdings" pitchFamily="2" charset="2"/>
              </a:rPr>
              <a:t>Advanced LIGO</a:t>
            </a:r>
            <a:r>
              <a:rPr lang="ja-JP" altLang="en-US" sz="1600" b="1">
                <a:solidFill>
                  <a:srgbClr val="DDDDDD"/>
                </a:solidFill>
                <a:sym typeface="Wingdings" pitchFamily="2" charset="2"/>
              </a:rPr>
              <a:t>と同等の感度  </a:t>
            </a:r>
            <a:r>
              <a:rPr lang="en-US" altLang="ja-JP" sz="1600" b="1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b="1">
                <a:solidFill>
                  <a:srgbClr val="DDDDDD"/>
                </a:solidFill>
                <a:sym typeface="Wingdings" pitchFamily="2" charset="2"/>
              </a:rPr>
              <a:t>検出可能距離　</a:t>
            </a:r>
            <a:r>
              <a:rPr lang="en-US" altLang="ja-JP" sz="1600" b="1">
                <a:solidFill>
                  <a:srgbClr val="DDDDDD"/>
                </a:solidFill>
                <a:sym typeface="Wingdings" pitchFamily="2" charset="2"/>
              </a:rPr>
              <a:t>~200Mpc)</a:t>
            </a:r>
          </a:p>
        </p:txBody>
      </p:sp>
      <p:pic>
        <p:nvPicPr>
          <p:cNvPr id="1361961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141663"/>
            <a:ext cx="4105275" cy="32718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高感度化の価値</a:t>
            </a:r>
          </a:p>
        </p:txBody>
      </p:sp>
      <p:sp>
        <p:nvSpPr>
          <p:cNvPr id="4198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7025" name="Picture 1" descr="international_GW"/>
          <p:cNvPicPr>
            <a:picLocks noChangeAspect="1" noChangeArrowheads="1"/>
          </p:cNvPicPr>
          <p:nvPr/>
        </p:nvPicPr>
        <p:blipFill>
          <a:blip r:embed="rId3" cstate="print"/>
          <a:srcRect t="25266" r="38675" b="17668"/>
          <a:stretch>
            <a:fillRect/>
          </a:stretch>
        </p:blipFill>
        <p:spPr bwMode="auto">
          <a:xfrm>
            <a:off x="785786" y="857232"/>
            <a:ext cx="7929618" cy="5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937627" y="6072206"/>
            <a:ext cx="7777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kern="1200" dirty="0" err="1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K.Kuroda</a:t>
            </a:r>
            <a:endParaRPr lang="en-US" altLang="ja-JP" sz="10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solidFill>
                  <a:srgbClr val="F8F8F8"/>
                </a:solidFill>
              </a:rPr>
              <a:t>LCGT</a:t>
            </a:r>
            <a:r>
              <a:rPr lang="ja-JP" altLang="en-US" dirty="0" smtClean="0">
                <a:solidFill>
                  <a:srgbClr val="F8F8F8"/>
                </a:solidFill>
              </a:rPr>
              <a:t>と</a:t>
            </a:r>
            <a:r>
              <a:rPr lang="en-US" altLang="ja-JP" dirty="0" err="1" smtClean="0">
                <a:solidFill>
                  <a:srgbClr val="F8F8F8"/>
                </a:solidFill>
              </a:rPr>
              <a:t>Ad.</a:t>
            </a:r>
            <a:r>
              <a:rPr lang="en-US" altLang="ja-JP" dirty="0" smtClean="0">
                <a:solidFill>
                  <a:srgbClr val="F8F8F8"/>
                </a:solidFill>
              </a:rPr>
              <a:t> LIGO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sp>
        <p:nvSpPr>
          <p:cNvPr id="4096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0963" name="AutoShape 2"/>
          <p:cNvSpPr>
            <a:spLocks noChangeArrowheads="1"/>
          </p:cNvSpPr>
          <p:nvPr/>
        </p:nvSpPr>
        <p:spPr bwMode="auto">
          <a:xfrm>
            <a:off x="762000" y="1557338"/>
            <a:ext cx="3048000" cy="4191000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838200" y="1938338"/>
            <a:ext cx="3124200" cy="37856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1 detector </a:t>
            </a:r>
            <a:r>
              <a:rPr lang="en-US" altLang="ja-JP" sz="1600" b="1" dirty="0">
                <a:solidFill>
                  <a:srgbClr val="F8F8F8"/>
                </a:solidFill>
              </a:rPr>
              <a:t>(3km)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Long baseline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Better seismic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attenuation system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Underground site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000000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Low-mechanical-loss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 mirrors and suspensions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Cryogenic (20k)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000000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High-power laser source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Low-loss optics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Broad-band </a:t>
            </a:r>
            <a:r>
              <a:rPr lang="en-US" altLang="ja-JP" sz="1600" b="1" dirty="0">
                <a:solidFill>
                  <a:srgbClr val="CCFFCC"/>
                </a:solidFill>
              </a:rPr>
              <a:t>RSE </a:t>
            </a:r>
            <a:r>
              <a:rPr lang="en-US" altLang="ja-JP" sz="1600" b="1" dirty="0" err="1">
                <a:solidFill>
                  <a:srgbClr val="CCFFCC"/>
                </a:solidFill>
              </a:rPr>
              <a:t>config</a:t>
            </a:r>
            <a:r>
              <a:rPr lang="en-US" altLang="ja-JP" sz="1600" b="1" dirty="0">
                <a:solidFill>
                  <a:srgbClr val="CCFFCC"/>
                </a:solidFill>
              </a:rPr>
              <a:t>.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506538" y="1571625"/>
            <a:ext cx="141922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CCFFCC"/>
                </a:solidFill>
              </a:rPr>
              <a:t>LCGT </a:t>
            </a:r>
            <a:r>
              <a:rPr lang="en-US" altLang="ja-JP" sz="1600" b="1" dirty="0">
                <a:solidFill>
                  <a:srgbClr val="CCFFCC"/>
                </a:solidFill>
              </a:rPr>
              <a:t>(JPN)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810000" y="2090738"/>
            <a:ext cx="1924050" cy="3387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Scale</a:t>
            </a:r>
          </a:p>
          <a:p>
            <a:pPr>
              <a:buFontTx/>
              <a:buNone/>
            </a:pPr>
            <a:endParaRPr lang="en-US" altLang="ja-JP" sz="1800" b="1">
              <a:solidFill>
                <a:srgbClr val="F8F8F8"/>
              </a:solidFill>
            </a:endParaRP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Seismic noise </a:t>
            </a: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reduction</a:t>
            </a:r>
          </a:p>
          <a:p>
            <a:pPr>
              <a:buFontTx/>
              <a:buNone/>
            </a:pPr>
            <a:endParaRPr lang="en-US" altLang="ja-JP" sz="1800" b="1">
              <a:solidFill>
                <a:srgbClr val="F8F8F8"/>
              </a:solidFill>
            </a:endParaRPr>
          </a:p>
          <a:p>
            <a:pPr>
              <a:buFontTx/>
              <a:buNone/>
            </a:pPr>
            <a:endParaRPr lang="en-US" altLang="ja-JP" sz="1800" b="1">
              <a:solidFill>
                <a:srgbClr val="F8F8F8"/>
              </a:solidFill>
            </a:endParaRPr>
          </a:p>
          <a:p>
            <a:pPr>
              <a:buFontTx/>
              <a:buNone/>
            </a:pPr>
            <a:endParaRPr lang="en-US" altLang="ja-JP" sz="1800" b="1">
              <a:solidFill>
                <a:srgbClr val="F8F8F8"/>
              </a:solidFill>
            </a:endParaRP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Thermal noise</a:t>
            </a: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reduction</a:t>
            </a:r>
          </a:p>
          <a:p>
            <a:pPr>
              <a:buFontTx/>
              <a:buNone/>
            </a:pPr>
            <a:endParaRPr lang="en-US" altLang="ja-JP" sz="1800" b="1">
              <a:solidFill>
                <a:srgbClr val="F8F8F8"/>
              </a:solidFill>
            </a:endParaRP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Quantum noise</a:t>
            </a:r>
          </a:p>
          <a:p>
            <a:pPr>
              <a:buFontTx/>
              <a:buNone/>
            </a:pPr>
            <a:r>
              <a:rPr lang="en-US" altLang="ja-JP" sz="1800" b="1">
                <a:solidFill>
                  <a:srgbClr val="F8F8F8"/>
                </a:solidFill>
              </a:rPr>
              <a:t>reduction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5715000" y="1557338"/>
            <a:ext cx="2971800" cy="4191000"/>
          </a:xfrm>
          <a:prstGeom prst="roundRect">
            <a:avLst>
              <a:gd name="adj" fmla="val 4505"/>
            </a:avLst>
          </a:prstGeom>
          <a:solidFill>
            <a:srgbClr val="FF99CC">
              <a:alpha val="10000"/>
            </a:srgbClr>
          </a:solidFill>
          <a:ln w="3175">
            <a:solidFill>
              <a:srgbClr val="FFCC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5791200" y="1938338"/>
            <a:ext cx="2971800" cy="3759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3 detectors (4km)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(2 close, 1 separated)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000000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Long baseline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Better seismic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attenuation system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Suburban site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F8F8F8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Low-mechanical-loss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 mirrors and suspensions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FCCCC"/>
                </a:solidFill>
              </a:rPr>
              <a:t>Flat-top beam </a:t>
            </a:r>
          </a:p>
          <a:p>
            <a:pPr algn="l">
              <a:buFontTx/>
              <a:buNone/>
            </a:pPr>
            <a:endParaRPr lang="en-US" altLang="ja-JP" sz="1600" b="1" dirty="0">
              <a:solidFill>
                <a:srgbClr val="000000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High-power laser source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Low-loss optics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FCCCC"/>
                </a:solidFill>
              </a:rPr>
              <a:t>Detuned RSE </a:t>
            </a:r>
            <a:r>
              <a:rPr lang="en-US" altLang="ja-JP" sz="1600" b="1" dirty="0" err="1">
                <a:solidFill>
                  <a:srgbClr val="FFCCCC"/>
                </a:solidFill>
              </a:rPr>
              <a:t>config</a:t>
            </a:r>
            <a:r>
              <a:rPr lang="en-US" altLang="ja-JP" sz="1600" b="1" dirty="0">
                <a:solidFill>
                  <a:srgbClr val="FFCCCC"/>
                </a:solidFill>
              </a:rPr>
              <a:t>.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5867400" y="1571625"/>
            <a:ext cx="262572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FFCCCC"/>
                </a:solidFill>
              </a:rPr>
              <a:t>Advanced LIGO </a:t>
            </a:r>
            <a:r>
              <a:rPr lang="en-US" altLang="ja-JP" sz="1600" b="1" dirty="0">
                <a:solidFill>
                  <a:srgbClr val="FFCCCC"/>
                </a:solidFill>
              </a:rPr>
              <a:t>(USA)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ET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4505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88988"/>
            <a:ext cx="8386762" cy="5711825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ja-JP" sz="2400" b="1" dirty="0" smtClean="0">
                <a:solidFill>
                  <a:srgbClr val="F8F8F8"/>
                </a:solidFill>
              </a:rPr>
              <a:t>ET</a:t>
            </a:r>
          </a:p>
        </p:txBody>
      </p:sp>
      <p:pic>
        <p:nvPicPr>
          <p:cNvPr id="45059" name="Picture 11" descr="ET-fp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2636838"/>
            <a:ext cx="5254625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1000100" y="857232"/>
            <a:ext cx="43132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(Einstein Gravitational-Wave Telescope)</a:t>
            </a:r>
          </a:p>
        </p:txBody>
      </p:sp>
      <p:sp>
        <p:nvSpPr>
          <p:cNvPr id="45063" name="Rectangle 8"/>
          <p:cNvSpPr>
            <a:spLocks noChangeArrowheads="1"/>
          </p:cNvSpPr>
          <p:nvPr/>
        </p:nvSpPr>
        <p:spPr bwMode="auto">
          <a:xfrm>
            <a:off x="827088" y="1285860"/>
            <a:ext cx="5117106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F8F8F8"/>
                </a:solidFill>
                <a:sym typeface="Wingdings" pitchFamily="2" charset="2"/>
              </a:rPr>
              <a:t>ヨーロッパの計画</a:t>
            </a:r>
          </a:p>
          <a:p>
            <a:pPr algn="l">
              <a:buFontTx/>
              <a:buNone/>
            </a:pPr>
            <a:r>
              <a:rPr kumimoji="0" lang="ja-JP" altLang="en-US" sz="1800" b="1" dirty="0">
                <a:solidFill>
                  <a:srgbClr val="CCECFF"/>
                </a:solidFill>
                <a:sym typeface="Wingdings" pitchFamily="2" charset="2"/>
              </a:rPr>
              <a:t>基線長</a:t>
            </a:r>
            <a:r>
              <a:rPr kumimoji="0" lang="en-US" altLang="ja-JP" sz="1800" b="1" dirty="0">
                <a:solidFill>
                  <a:srgbClr val="CCECFF"/>
                </a:solidFill>
                <a:sym typeface="Wingdings" pitchFamily="2" charset="2"/>
              </a:rPr>
              <a:t>10-30km</a:t>
            </a:r>
            <a:r>
              <a:rPr kumimoji="0" lang="ja-JP" altLang="en-US" sz="1800" b="1" dirty="0">
                <a:solidFill>
                  <a:srgbClr val="CCECFF"/>
                </a:solidFill>
                <a:sym typeface="Wingdings" pitchFamily="2" charset="2"/>
              </a:rPr>
              <a:t>の低温・地下干渉計</a:t>
            </a:r>
          </a:p>
          <a:p>
            <a:pPr algn="l">
              <a:buFontTx/>
              <a:buNone/>
            </a:pPr>
            <a:r>
              <a:rPr kumimoji="0" lang="en-US" altLang="ja-JP" sz="1800" b="1" dirty="0">
                <a:solidFill>
                  <a:srgbClr val="F8F8F8"/>
                </a:solidFill>
                <a:sym typeface="Wingdings" pitchFamily="2" charset="2"/>
              </a:rPr>
              <a:t>Advanced LIGO/ LCGT 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の</a:t>
            </a:r>
            <a:r>
              <a:rPr kumimoji="0" lang="en-US" altLang="ja-JP" sz="1800" b="1" dirty="0">
                <a:solidFill>
                  <a:srgbClr val="F8F8F8"/>
                </a:solidFill>
                <a:sym typeface="Wingdings" pitchFamily="2" charset="2"/>
              </a:rPr>
              <a:t>10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倍の感度を目指す</a:t>
            </a: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827088" y="2205032"/>
            <a:ext cx="211613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2021</a:t>
            </a:r>
            <a:r>
              <a:rPr lang="ja-JP" altLang="en-US" sz="1800" b="1" dirty="0">
                <a:solidFill>
                  <a:srgbClr val="CCECFF"/>
                </a:solidFill>
                <a:sym typeface="Wingdings" pitchFamily="2" charset="2"/>
              </a:rPr>
              <a:t>年 観測開始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?</a:t>
            </a:r>
          </a:p>
        </p:txBody>
      </p:sp>
      <p:sp>
        <p:nvSpPr>
          <p:cNvPr id="45065" name="Text Box 12"/>
          <p:cNvSpPr txBox="1">
            <a:spLocks noChangeArrowheads="1"/>
          </p:cNvSpPr>
          <p:nvPr/>
        </p:nvSpPr>
        <p:spPr bwMode="auto">
          <a:xfrm rot="-5400000">
            <a:off x="-1320800" y="4814888"/>
            <a:ext cx="314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kumimoji="0" lang="en-US" altLang="ja-JP" sz="900" b="1">
                <a:solidFill>
                  <a:schemeClr val="bg2"/>
                </a:solidFill>
                <a:ea typeface="ＭＳ Ｐゴシック" pitchFamily="50" charset="-128"/>
              </a:rPr>
              <a:t>Image: J. van den Brand / K. Huyser / NIKHEF</a:t>
            </a:r>
          </a:p>
        </p:txBody>
      </p:sp>
      <p:pic>
        <p:nvPicPr>
          <p:cNvPr id="4506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113" y="3141663"/>
            <a:ext cx="3563937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6551613" y="3208338"/>
            <a:ext cx="2376487" cy="57467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66"/>
            </a:solidFill>
            <a:miter lim="800000"/>
            <a:headEnd/>
            <a:tailEnd/>
          </a:ln>
        </p:spPr>
        <p:txBody>
          <a:bodyPr lIns="45720" tIns="27432" bIns="27432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kumimoji="0" lang="en-US" altLang="ja-JP" sz="1000" b="1">
                <a:solidFill>
                  <a:srgbClr val="FF0000"/>
                </a:solidFill>
                <a:ea typeface="ＭＳ Ｐゴシック" pitchFamily="50" charset="-128"/>
              </a:rPr>
              <a:t>Initial LIGO / Virgo</a:t>
            </a:r>
          </a:p>
          <a:p>
            <a:pPr algn="l">
              <a:spcBef>
                <a:spcPct val="20000"/>
              </a:spcBef>
              <a:buFontTx/>
              <a:buNone/>
            </a:pPr>
            <a:r>
              <a:rPr kumimoji="0" lang="en-US" altLang="ja-JP" sz="1000" b="1">
                <a:solidFill>
                  <a:srgbClr val="00CC00"/>
                </a:solidFill>
                <a:ea typeface="ＭＳ Ｐゴシック" pitchFamily="50" charset="-128"/>
              </a:rPr>
              <a:t>AdvLIGO / AdVirgo / LCGT / AIGO</a:t>
            </a:r>
          </a:p>
          <a:p>
            <a:pPr algn="l">
              <a:spcBef>
                <a:spcPct val="20000"/>
              </a:spcBef>
              <a:buFontTx/>
              <a:buNone/>
            </a:pPr>
            <a:r>
              <a:rPr kumimoji="0" lang="en-US" altLang="ja-JP" sz="1000" b="1">
                <a:solidFill>
                  <a:srgbClr val="0066FF"/>
                </a:solidFill>
                <a:ea typeface="ＭＳ Ｐゴシック" pitchFamily="50" charset="-128"/>
              </a:rPr>
              <a:t>Einstein Telescope</a:t>
            </a:r>
          </a:p>
        </p:txBody>
      </p:sp>
      <p:sp>
        <p:nvSpPr>
          <p:cNvPr id="45068" name="Text Box 15"/>
          <p:cNvSpPr txBox="1">
            <a:spLocks noChangeArrowheads="1"/>
          </p:cNvSpPr>
          <p:nvPr/>
        </p:nvSpPr>
        <p:spPr bwMode="auto">
          <a:xfrm>
            <a:off x="6911975" y="5438775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kumimoji="0" lang="en-US" altLang="ja-JP" sz="900" b="1">
                <a:solidFill>
                  <a:srgbClr val="F8F8F8"/>
                </a:solidFill>
                <a:ea typeface="ＭＳ Ｐゴシック" pitchFamily="50" charset="-128"/>
              </a:rPr>
              <a:t>M. Punturo, GW Advanced</a:t>
            </a:r>
            <a:br>
              <a:rPr kumimoji="0" lang="en-US" altLang="ja-JP" sz="900" b="1">
                <a:solidFill>
                  <a:srgbClr val="F8F8F8"/>
                </a:solidFill>
                <a:ea typeface="ＭＳ Ｐゴシック" pitchFamily="50" charset="-128"/>
              </a:rPr>
            </a:br>
            <a:r>
              <a:rPr kumimoji="0" lang="en-US" altLang="ja-JP" sz="900" b="1">
                <a:solidFill>
                  <a:srgbClr val="F8F8F8"/>
                </a:solidFill>
                <a:ea typeface="ＭＳ Ｐゴシック" pitchFamily="50" charset="-128"/>
              </a:rPr>
              <a:t>Detector Worksohp, May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GWIC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00100" y="857232"/>
            <a:ext cx="72152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GWIC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(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G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ravitational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W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ave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I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nternational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C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ommittee)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+mj-lt"/>
                <a:cs typeface="+mn-cs"/>
              </a:rPr>
              <a:t>世界の重力波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観測グループを代表する運営組織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cs typeface="+mn-cs"/>
              </a:rPr>
              <a:t>  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重力波観測を目指す主な機関が参加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18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          </a:t>
            </a:r>
            <a:r>
              <a:rPr kumimoji="1" lang="ja-JP" altLang="en-US" sz="18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 </a:t>
            </a:r>
            <a:r>
              <a:rPr kumimoji="1" lang="ja-JP" altLang="en-US" sz="18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干渉計</a:t>
            </a:r>
            <a:r>
              <a:rPr lang="ja-JP" altLang="en-US" sz="1800" b="1" dirty="0" smtClean="0">
                <a:solidFill>
                  <a:srgbClr val="DDDDDD"/>
                </a:solidFill>
              </a:rPr>
              <a:t>型検出器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DDDDDD"/>
                </a:solidFill>
                <a:latin typeface="+mj-lt"/>
              </a:rPr>
              <a:t>共振型検出器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</a:rPr>
              <a:t>, </a:t>
            </a:r>
            <a:r>
              <a:rPr lang="ja-JP" altLang="en-US" sz="1800" b="1" dirty="0" smtClean="0">
                <a:solidFill>
                  <a:srgbClr val="DDDDDD"/>
                </a:solidFill>
                <a:latin typeface="+mj-lt"/>
              </a:rPr>
              <a:t>パルサータイミング</a:t>
            </a:r>
            <a:endParaRPr lang="en-US" altLang="ja-JP" sz="1800" b="1" dirty="0" smtClean="0">
              <a:solidFill>
                <a:srgbClr val="DDDDDD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         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地上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/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宇宙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,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データ解析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,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数値計算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,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+mj-lt"/>
                <a:cs typeface="+mn-cs"/>
              </a:rPr>
              <a:t>理論</a:t>
            </a:r>
            <a:r>
              <a:rPr lang="ja-JP" altLang="en-US" sz="1800" b="1" dirty="0" smtClean="0">
                <a:solidFill>
                  <a:srgbClr val="DDDDDD"/>
                </a:solidFill>
                <a:latin typeface="+mj-lt"/>
              </a:rPr>
              <a:t>解析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cs typeface="+mn-cs"/>
            </a:endParaRPr>
          </a:p>
        </p:txBody>
      </p:sp>
      <p:pic>
        <p:nvPicPr>
          <p:cNvPr id="100864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4000528" cy="307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00100" y="4929198"/>
            <a:ext cx="342902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</a:rPr>
              <a:t>GWIC Web page: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</a:rPr>
              <a:t>    http://gwic.ligo.org</a:t>
            </a:r>
            <a:endParaRPr kumimoji="1" lang="en-US" altLang="ja-JP" sz="18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86050" y="2714620"/>
            <a:ext cx="5643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今後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30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年を見通した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Roadmap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を製作中</a:t>
            </a:r>
            <a:endParaRPr kumimoji="1" lang="en-US" altLang="ja-JP" sz="20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2357422" y="2786058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Detector sensitivity</a:t>
            </a:r>
            <a:endParaRPr lang="ja-JP" altLang="en-US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143380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354388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3119438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4106863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836988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600526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253087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967335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960819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900488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757488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397125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882900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571744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3038773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Galaxy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214950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54158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397125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565400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</a:rPr>
              <a:t>DPF limit</a:t>
            </a: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3062288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317372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7000892" y="1857364"/>
            <a:ext cx="1643074" cy="438970"/>
          </a:xfrm>
          <a:prstGeom prst="rect">
            <a:avLst/>
          </a:prstGeom>
        </p:spPr>
      </p:pic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723505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925763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宇宙重力波望遠鏡</a:t>
            </a:r>
          </a:p>
        </p:txBody>
      </p:sp>
      <p:sp>
        <p:nvSpPr>
          <p:cNvPr id="2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6883" name="Picture 3" descr="LISA-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924175"/>
            <a:ext cx="4319587" cy="3240088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323850" y="981075"/>
            <a:ext cx="4881563" cy="1619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(Laser Interferometer Space</a:t>
            </a:r>
            <a:r>
              <a:rPr kumimoji="1"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Antenna)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台の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S/C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ja-JP" altLang="en-US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</a:t>
            </a:r>
            <a:r>
              <a:rPr kumimoji="1" lang="ja-JP" altLang="en-US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</a:t>
            </a:r>
            <a:r>
              <a:rPr kumimoji="1" lang="en-US" altLang="ja-JP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km</a:t>
            </a:r>
            <a:r>
              <a:rPr kumimoji="1" lang="ja-JP" altLang="en-US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の干渉計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を構成</a:t>
            </a:r>
            <a:r>
              <a:rPr kumimoji="1" lang="ja-JP" altLang="en-US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ターゲット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r>
              <a:rPr kumimoji="1" lang="en-US" altLang="ja-JP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1mHz </a:t>
            </a:r>
            <a:r>
              <a:rPr kumimoji="1" lang="ja-JP" altLang="en-US" sz="16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前後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の周波数帯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ESA/NASA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共同プロジェクト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打ち上げ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2018</a:t>
            </a:r>
            <a:r>
              <a: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年目標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16463" y="981075"/>
            <a:ext cx="4427537" cy="5446713"/>
            <a:chOff x="2971" y="618"/>
            <a:chExt cx="2789" cy="3431"/>
          </a:xfrm>
        </p:grpSpPr>
        <p:sp>
          <p:nvSpPr>
            <p:cNvPr id="1146886" name="AutoShape 6"/>
            <p:cNvSpPr>
              <a:spLocks noChangeAspect="1" noChangeArrowheads="1"/>
            </p:cNvSpPr>
            <p:nvPr/>
          </p:nvSpPr>
          <p:spPr bwMode="auto">
            <a:xfrm>
              <a:off x="3061" y="1661"/>
              <a:ext cx="2541" cy="2388"/>
            </a:xfrm>
            <a:prstGeom prst="roundRect">
              <a:avLst>
                <a:gd name="adj" fmla="val 3630"/>
              </a:avLst>
            </a:prstGeom>
            <a:solidFill>
              <a:srgbClr val="FFFFFF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243" y="1698"/>
              <a:ext cx="2405" cy="2186"/>
              <a:chOff x="2020" y="700"/>
              <a:chExt cx="3582" cy="3257"/>
            </a:xfrm>
          </p:grpSpPr>
          <p:sp>
            <p:nvSpPr>
              <p:cNvPr id="1146888" name="Freeform 8"/>
              <p:cNvSpPr>
                <a:spLocks/>
              </p:cNvSpPr>
              <p:nvPr/>
            </p:nvSpPr>
            <p:spPr bwMode="auto">
              <a:xfrm rot="14397729">
                <a:off x="3637" y="2294"/>
                <a:ext cx="136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89" name="Freeform 9"/>
              <p:cNvSpPr>
                <a:spLocks/>
              </p:cNvSpPr>
              <p:nvPr/>
            </p:nvSpPr>
            <p:spPr bwMode="auto">
              <a:xfrm rot="14397729" flipV="1">
                <a:off x="3720" y="2248"/>
                <a:ext cx="136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0" name="Freeform 10"/>
              <p:cNvSpPr>
                <a:spLocks/>
              </p:cNvSpPr>
              <p:nvPr/>
            </p:nvSpPr>
            <p:spPr bwMode="auto">
              <a:xfrm rot="14397729">
                <a:off x="3690" y="2155"/>
                <a:ext cx="1264" cy="12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1" name="Rectangle 11"/>
              <p:cNvSpPr>
                <a:spLocks noChangeArrowheads="1"/>
              </p:cNvSpPr>
              <p:nvPr/>
            </p:nvSpPr>
            <p:spPr bwMode="auto">
              <a:xfrm rot="-9855440">
                <a:off x="3839" y="1333"/>
                <a:ext cx="24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2" name="Rectangle 12"/>
              <p:cNvSpPr>
                <a:spLocks noChangeArrowheads="1"/>
              </p:cNvSpPr>
              <p:nvPr/>
            </p:nvSpPr>
            <p:spPr bwMode="auto">
              <a:xfrm rot="9888311">
                <a:off x="3686" y="1328"/>
                <a:ext cx="25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3" name="Rectangle 13"/>
              <p:cNvSpPr>
                <a:spLocks noChangeArrowheads="1"/>
              </p:cNvSpPr>
              <p:nvPr/>
            </p:nvSpPr>
            <p:spPr bwMode="auto">
              <a:xfrm rot="10780961">
                <a:off x="3747" y="1144"/>
                <a:ext cx="26" cy="221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4" name="Line 14"/>
              <p:cNvSpPr>
                <a:spLocks noChangeShapeType="1"/>
              </p:cNvSpPr>
              <p:nvPr/>
            </p:nvSpPr>
            <p:spPr bwMode="auto">
              <a:xfrm rot="7209001" flipV="1">
                <a:off x="3325" y="1272"/>
                <a:ext cx="880" cy="1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5" name="Rectangle 15"/>
              <p:cNvSpPr>
                <a:spLocks noChangeArrowheads="1"/>
              </p:cNvSpPr>
              <p:nvPr/>
            </p:nvSpPr>
            <p:spPr bwMode="auto">
              <a:xfrm rot="7209001">
                <a:off x="3833" y="912"/>
                <a:ext cx="221" cy="11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6" name="Freeform 16"/>
              <p:cNvSpPr>
                <a:spLocks/>
              </p:cNvSpPr>
              <p:nvPr/>
            </p:nvSpPr>
            <p:spPr bwMode="auto">
              <a:xfrm rot="7209001">
                <a:off x="3619" y="1438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7" name="Line 17"/>
              <p:cNvSpPr>
                <a:spLocks noChangeShapeType="1"/>
              </p:cNvSpPr>
              <p:nvPr/>
            </p:nvSpPr>
            <p:spPr bwMode="auto">
              <a:xfrm rot="7209001">
                <a:off x="3656" y="150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8" name="Line 18"/>
              <p:cNvSpPr>
                <a:spLocks noChangeShapeType="1"/>
              </p:cNvSpPr>
              <p:nvPr/>
            </p:nvSpPr>
            <p:spPr bwMode="auto">
              <a:xfrm rot="7209001">
                <a:off x="3585" y="1465"/>
                <a:ext cx="4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 rot="7209001">
                <a:off x="3284" y="1623"/>
                <a:ext cx="378" cy="314"/>
                <a:chOff x="4785" y="11039"/>
                <a:chExt cx="829" cy="688"/>
              </a:xfrm>
            </p:grpSpPr>
            <p:sp>
              <p:nvSpPr>
                <p:cNvPr id="1146900" name="Freeform 2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1" name="Line 2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2" name="Line 2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3" name="Line 2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4" name="Arc 2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05" name="Freeform 25"/>
              <p:cNvSpPr>
                <a:spLocks/>
              </p:cNvSpPr>
              <p:nvPr/>
            </p:nvSpPr>
            <p:spPr bwMode="auto">
              <a:xfrm rot="9872463">
                <a:off x="3521" y="1503"/>
                <a:ext cx="137" cy="13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6" name="Freeform 26"/>
              <p:cNvSpPr>
                <a:spLocks/>
              </p:cNvSpPr>
              <p:nvPr/>
            </p:nvSpPr>
            <p:spPr bwMode="auto">
              <a:xfrm rot="7209001">
                <a:off x="3445" y="1509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7" name="Arc 27"/>
              <p:cNvSpPr>
                <a:spLocks/>
              </p:cNvSpPr>
              <p:nvPr/>
            </p:nvSpPr>
            <p:spPr bwMode="auto">
              <a:xfrm rot="14146499">
                <a:off x="3638" y="1433"/>
                <a:ext cx="182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8" name="Arc 28"/>
              <p:cNvSpPr>
                <a:spLocks/>
              </p:cNvSpPr>
              <p:nvPr/>
            </p:nvSpPr>
            <p:spPr bwMode="auto">
              <a:xfrm rot="271502" flipV="1">
                <a:off x="3459" y="1331"/>
                <a:ext cx="184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5" name="Group 29"/>
              <p:cNvGrpSpPr>
                <a:grpSpLocks/>
              </p:cNvGrpSpPr>
              <p:nvPr/>
            </p:nvGrpSpPr>
            <p:grpSpPr bwMode="auto">
              <a:xfrm rot="7209001">
                <a:off x="3284" y="1622"/>
                <a:ext cx="378" cy="315"/>
                <a:chOff x="4785" y="11039"/>
                <a:chExt cx="829" cy="688"/>
              </a:xfrm>
            </p:grpSpPr>
            <p:sp>
              <p:nvSpPr>
                <p:cNvPr id="1146910" name="Freeform 3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1" name="Line 3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2" name="Line 3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3" name="Line 3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4" name="Arc 3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15" name="Arc 35"/>
              <p:cNvSpPr>
                <a:spLocks/>
              </p:cNvSpPr>
              <p:nvPr/>
            </p:nvSpPr>
            <p:spPr bwMode="auto">
              <a:xfrm rot="9872463" flipH="1" flipV="1">
                <a:off x="3457" y="1501"/>
                <a:ext cx="222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6" name="Arc 36"/>
              <p:cNvSpPr>
                <a:spLocks/>
              </p:cNvSpPr>
              <p:nvPr/>
            </p:nvSpPr>
            <p:spPr bwMode="auto">
              <a:xfrm rot="9872463">
                <a:off x="3503" y="1414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7" name="Arc 37"/>
              <p:cNvSpPr>
                <a:spLocks/>
              </p:cNvSpPr>
              <p:nvPr/>
            </p:nvSpPr>
            <p:spPr bwMode="auto">
              <a:xfrm rot="9872463">
                <a:off x="3619" y="1402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8" name="Arc 38"/>
              <p:cNvSpPr>
                <a:spLocks/>
              </p:cNvSpPr>
              <p:nvPr/>
            </p:nvSpPr>
            <p:spPr bwMode="auto">
              <a:xfrm rot="9872463" flipH="1" flipV="1">
                <a:off x="3577" y="1476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9" name="Line 39"/>
              <p:cNvSpPr>
                <a:spLocks noChangeShapeType="1"/>
              </p:cNvSpPr>
              <p:nvPr/>
            </p:nvSpPr>
            <p:spPr bwMode="auto">
              <a:xfrm rot="9016332" flipV="1">
                <a:off x="3889" y="1228"/>
                <a:ext cx="0" cy="462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0" name="Freeform 40"/>
              <p:cNvSpPr>
                <a:spLocks/>
              </p:cNvSpPr>
              <p:nvPr/>
            </p:nvSpPr>
            <p:spPr bwMode="auto">
              <a:xfrm rot="3616332">
                <a:off x="3874" y="1438"/>
                <a:ext cx="49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1" name="Line 41"/>
              <p:cNvSpPr>
                <a:spLocks noChangeShapeType="1"/>
              </p:cNvSpPr>
              <p:nvPr/>
            </p:nvSpPr>
            <p:spPr bwMode="auto">
              <a:xfrm rot="3616332">
                <a:off x="3913" y="146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2" name="Line 42"/>
              <p:cNvSpPr>
                <a:spLocks noChangeShapeType="1"/>
              </p:cNvSpPr>
              <p:nvPr/>
            </p:nvSpPr>
            <p:spPr bwMode="auto">
              <a:xfrm rot="3616332">
                <a:off x="3843" y="1506"/>
                <a:ext cx="4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3" name="Freeform 43"/>
              <p:cNvSpPr>
                <a:spLocks/>
              </p:cNvSpPr>
              <p:nvPr/>
            </p:nvSpPr>
            <p:spPr bwMode="auto">
              <a:xfrm rot="3616332">
                <a:off x="3952" y="1552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4" name="Line 44"/>
              <p:cNvSpPr>
                <a:spLocks noChangeShapeType="1"/>
              </p:cNvSpPr>
              <p:nvPr/>
            </p:nvSpPr>
            <p:spPr bwMode="auto">
              <a:xfrm rot="3616332">
                <a:off x="3978" y="1497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5" name="Line 45"/>
              <p:cNvSpPr>
                <a:spLocks noChangeShapeType="1"/>
              </p:cNvSpPr>
              <p:nvPr/>
            </p:nvSpPr>
            <p:spPr bwMode="auto">
              <a:xfrm rot="3616332">
                <a:off x="4049" y="1608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6" name="Line 46"/>
              <p:cNvSpPr>
                <a:spLocks noChangeShapeType="1"/>
              </p:cNvSpPr>
              <p:nvPr/>
            </p:nvSpPr>
            <p:spPr bwMode="auto">
              <a:xfrm rot="3616332">
                <a:off x="3843" y="1726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7" name="Arc 47"/>
              <p:cNvSpPr>
                <a:spLocks/>
              </p:cNvSpPr>
              <p:nvPr/>
            </p:nvSpPr>
            <p:spPr bwMode="auto">
              <a:xfrm rot="38744832">
                <a:off x="3926" y="1644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8" name="Freeform 48"/>
              <p:cNvSpPr>
                <a:spLocks/>
              </p:cNvSpPr>
              <p:nvPr/>
            </p:nvSpPr>
            <p:spPr bwMode="auto">
              <a:xfrm rot="6279794">
                <a:off x="3881" y="1507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9" name="Freeform 49"/>
              <p:cNvSpPr>
                <a:spLocks/>
              </p:cNvSpPr>
              <p:nvPr/>
            </p:nvSpPr>
            <p:spPr bwMode="auto">
              <a:xfrm rot="3616332">
                <a:off x="3813" y="1510"/>
                <a:ext cx="285" cy="144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0" name="Arc 50"/>
              <p:cNvSpPr>
                <a:spLocks/>
              </p:cNvSpPr>
              <p:nvPr/>
            </p:nvSpPr>
            <p:spPr bwMode="auto">
              <a:xfrm rot="10553830">
                <a:off x="3900" y="1331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1" name="Arc 51"/>
              <p:cNvSpPr>
                <a:spLocks/>
              </p:cNvSpPr>
              <p:nvPr/>
            </p:nvSpPr>
            <p:spPr bwMode="auto">
              <a:xfrm rot="18278834" flipV="1">
                <a:off x="3721" y="1436"/>
                <a:ext cx="185" cy="21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 rot="3616332">
                <a:off x="3882" y="1622"/>
                <a:ext cx="378" cy="316"/>
                <a:chOff x="4785" y="11039"/>
                <a:chExt cx="829" cy="688"/>
              </a:xfrm>
            </p:grpSpPr>
            <p:sp>
              <p:nvSpPr>
                <p:cNvPr id="1146933" name="Freeform 5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4" name="Line 5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5" name="Line 5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6" name="Line 5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7" name="Arc 5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38" name="Arc 58"/>
              <p:cNvSpPr>
                <a:spLocks/>
              </p:cNvSpPr>
              <p:nvPr/>
            </p:nvSpPr>
            <p:spPr bwMode="auto">
              <a:xfrm rot="6279794" flipH="1" flipV="1">
                <a:off x="3864" y="1503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9" name="Arc 59"/>
              <p:cNvSpPr>
                <a:spLocks/>
              </p:cNvSpPr>
              <p:nvPr/>
            </p:nvSpPr>
            <p:spPr bwMode="auto">
              <a:xfrm rot="6279794">
                <a:off x="3812" y="1420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0" name="Arc 60"/>
              <p:cNvSpPr>
                <a:spLocks/>
              </p:cNvSpPr>
              <p:nvPr/>
            </p:nvSpPr>
            <p:spPr bwMode="auto">
              <a:xfrm rot="6279794">
                <a:off x="3836" y="1404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1" name="Arc 61"/>
              <p:cNvSpPr>
                <a:spLocks/>
              </p:cNvSpPr>
              <p:nvPr/>
            </p:nvSpPr>
            <p:spPr bwMode="auto">
              <a:xfrm rot="6279794" flipH="1" flipV="1">
                <a:off x="3877" y="1476"/>
                <a:ext cx="89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2" name="Line 62"/>
              <p:cNvSpPr>
                <a:spLocks noChangeShapeType="1"/>
              </p:cNvSpPr>
              <p:nvPr/>
            </p:nvSpPr>
            <p:spPr bwMode="auto">
              <a:xfrm rot="7209001">
                <a:off x="3562" y="1158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3" name="Line 63"/>
              <p:cNvSpPr>
                <a:spLocks noChangeShapeType="1"/>
              </p:cNvSpPr>
              <p:nvPr/>
            </p:nvSpPr>
            <p:spPr bwMode="auto">
              <a:xfrm rot="14429284">
                <a:off x="3985" y="1163"/>
                <a:ext cx="0" cy="327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14462297">
                <a:off x="4103" y="1169"/>
                <a:ext cx="141" cy="114"/>
                <a:chOff x="5504" y="8144"/>
                <a:chExt cx="291" cy="236"/>
              </a:xfrm>
            </p:grpSpPr>
            <p:sp>
              <p:nvSpPr>
                <p:cNvPr id="114694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4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" name="Group 67"/>
              <p:cNvGrpSpPr>
                <a:grpSpLocks/>
              </p:cNvGrpSpPr>
              <p:nvPr/>
            </p:nvGrpSpPr>
            <p:grpSpPr bwMode="auto">
              <a:xfrm rot="7209001">
                <a:off x="3315" y="1158"/>
                <a:ext cx="142" cy="114"/>
                <a:chOff x="5504" y="8144"/>
                <a:chExt cx="291" cy="236"/>
              </a:xfrm>
            </p:grpSpPr>
            <p:sp>
              <p:nvSpPr>
                <p:cNvPr id="1146948" name="Rectangle 68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49" name="Rectangle 69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50" name="Rectangle 70"/>
              <p:cNvSpPr>
                <a:spLocks noChangeArrowheads="1"/>
              </p:cNvSpPr>
              <p:nvPr/>
            </p:nvSpPr>
            <p:spPr bwMode="auto">
              <a:xfrm rot="10780961">
                <a:off x="3745" y="1143"/>
                <a:ext cx="27" cy="221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1" name="Rectangle 71"/>
              <p:cNvSpPr>
                <a:spLocks noChangeArrowheads="1"/>
              </p:cNvSpPr>
              <p:nvPr/>
            </p:nvSpPr>
            <p:spPr bwMode="auto">
              <a:xfrm rot="9888311">
                <a:off x="3686" y="1328"/>
                <a:ext cx="25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2" name="Rectangle 72"/>
              <p:cNvSpPr>
                <a:spLocks noChangeArrowheads="1"/>
              </p:cNvSpPr>
              <p:nvPr/>
            </p:nvSpPr>
            <p:spPr bwMode="auto">
              <a:xfrm rot="-9855440">
                <a:off x="3839" y="1333"/>
                <a:ext cx="24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3" name="Rectangle 73"/>
              <p:cNvSpPr>
                <a:spLocks noChangeArrowheads="1"/>
              </p:cNvSpPr>
              <p:nvPr/>
            </p:nvSpPr>
            <p:spPr bwMode="auto">
              <a:xfrm rot="17064441" flipH="1">
                <a:off x="4808" y="3005"/>
                <a:ext cx="24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4" name="Rectangle 74"/>
              <p:cNvSpPr>
                <a:spLocks noChangeArrowheads="1"/>
              </p:cNvSpPr>
              <p:nvPr/>
            </p:nvSpPr>
            <p:spPr bwMode="auto">
              <a:xfrm rot="18920690" flipH="1">
                <a:off x="4736" y="3139"/>
                <a:ext cx="25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5" name="Rectangle 75"/>
              <p:cNvSpPr>
                <a:spLocks noChangeArrowheads="1"/>
              </p:cNvSpPr>
              <p:nvPr/>
            </p:nvSpPr>
            <p:spPr bwMode="auto">
              <a:xfrm rot="18028040" flipH="1">
                <a:off x="4878" y="3096"/>
                <a:ext cx="26" cy="221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6" name="Line 76"/>
              <p:cNvSpPr>
                <a:spLocks noChangeShapeType="1"/>
              </p:cNvSpPr>
              <p:nvPr/>
            </p:nvSpPr>
            <p:spPr bwMode="auto">
              <a:xfrm flipH="1" flipV="1">
                <a:off x="4437" y="3193"/>
                <a:ext cx="880" cy="1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7" name="Rectangle 77"/>
              <p:cNvSpPr>
                <a:spLocks noChangeArrowheads="1"/>
              </p:cNvSpPr>
              <p:nvPr/>
            </p:nvSpPr>
            <p:spPr bwMode="auto">
              <a:xfrm flipH="1">
                <a:off x="5119" y="3133"/>
                <a:ext cx="221" cy="11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8" name="Freeform 78"/>
              <p:cNvSpPr>
                <a:spLocks/>
              </p:cNvSpPr>
              <p:nvPr/>
            </p:nvSpPr>
            <p:spPr bwMode="auto">
              <a:xfrm flipH="1">
                <a:off x="4610" y="3148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9" name="Line 79"/>
              <p:cNvSpPr>
                <a:spLocks noChangeShapeType="1"/>
              </p:cNvSpPr>
              <p:nvPr/>
            </p:nvSpPr>
            <p:spPr bwMode="auto">
              <a:xfrm flipH="1">
                <a:off x="4612" y="315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0" name="Line 80"/>
              <p:cNvSpPr>
                <a:spLocks noChangeShapeType="1"/>
              </p:cNvSpPr>
              <p:nvPr/>
            </p:nvSpPr>
            <p:spPr bwMode="auto">
              <a:xfrm flipH="1">
                <a:off x="4611" y="3234"/>
                <a:ext cx="4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9" name="Group 81"/>
              <p:cNvGrpSpPr>
                <a:grpSpLocks/>
              </p:cNvGrpSpPr>
              <p:nvPr/>
            </p:nvGrpSpPr>
            <p:grpSpPr bwMode="auto">
              <a:xfrm flipH="1">
                <a:off x="4103" y="3035"/>
                <a:ext cx="378" cy="314"/>
                <a:chOff x="4785" y="11039"/>
                <a:chExt cx="829" cy="688"/>
              </a:xfrm>
            </p:grpSpPr>
            <p:sp>
              <p:nvSpPr>
                <p:cNvPr id="1146962" name="Freeform 8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3" name="Line 8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4" name="Line 8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5" name="Line 8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6" name="Arc 8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67" name="Freeform 87"/>
              <p:cNvSpPr>
                <a:spLocks/>
              </p:cNvSpPr>
              <p:nvPr/>
            </p:nvSpPr>
            <p:spPr bwMode="auto">
              <a:xfrm rot="18936538" flipH="1">
                <a:off x="4463" y="3127"/>
                <a:ext cx="137" cy="13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8" name="Freeform 88"/>
              <p:cNvSpPr>
                <a:spLocks/>
              </p:cNvSpPr>
              <p:nvPr/>
            </p:nvSpPr>
            <p:spPr bwMode="auto">
              <a:xfrm flipH="1">
                <a:off x="4379" y="3121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9" name="Arc 89"/>
              <p:cNvSpPr>
                <a:spLocks/>
              </p:cNvSpPr>
              <p:nvPr/>
            </p:nvSpPr>
            <p:spPr bwMode="auto">
              <a:xfrm rot="14662502" flipH="1">
                <a:off x="4538" y="2985"/>
                <a:ext cx="182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0" name="Arc 90"/>
              <p:cNvSpPr>
                <a:spLocks/>
              </p:cNvSpPr>
              <p:nvPr/>
            </p:nvSpPr>
            <p:spPr bwMode="auto">
              <a:xfrm rot="6937498" flipH="1" flipV="1">
                <a:off x="4537" y="3190"/>
                <a:ext cx="184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0" name="Group 91"/>
              <p:cNvGrpSpPr>
                <a:grpSpLocks/>
              </p:cNvGrpSpPr>
              <p:nvPr/>
            </p:nvGrpSpPr>
            <p:grpSpPr bwMode="auto">
              <a:xfrm flipH="1">
                <a:off x="4103" y="3034"/>
                <a:ext cx="378" cy="315"/>
                <a:chOff x="4785" y="11039"/>
                <a:chExt cx="829" cy="688"/>
              </a:xfrm>
            </p:grpSpPr>
            <p:sp>
              <p:nvSpPr>
                <p:cNvPr id="1146972" name="Freeform 9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3" name="Line 9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4" name="Line 9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5" name="Line 9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6" name="Arc 9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77" name="Arc 97"/>
              <p:cNvSpPr>
                <a:spLocks/>
              </p:cNvSpPr>
              <p:nvPr/>
            </p:nvSpPr>
            <p:spPr bwMode="auto">
              <a:xfrm rot="18936538" flipV="1">
                <a:off x="4373" y="3081"/>
                <a:ext cx="222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8" name="Arc 98"/>
              <p:cNvSpPr>
                <a:spLocks/>
              </p:cNvSpPr>
              <p:nvPr/>
            </p:nvSpPr>
            <p:spPr bwMode="auto">
              <a:xfrm rot="18936538" flipH="1">
                <a:off x="4472" y="3086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9" name="Arc 99"/>
              <p:cNvSpPr>
                <a:spLocks/>
              </p:cNvSpPr>
              <p:nvPr/>
            </p:nvSpPr>
            <p:spPr bwMode="auto">
              <a:xfrm rot="18936538" flipH="1">
                <a:off x="4631" y="3149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0" name="Arc 100"/>
              <p:cNvSpPr>
                <a:spLocks/>
              </p:cNvSpPr>
              <p:nvPr/>
            </p:nvSpPr>
            <p:spPr bwMode="auto">
              <a:xfrm rot="18936538" flipV="1">
                <a:off x="4547" y="3148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1" name="Line 101"/>
              <p:cNvSpPr>
                <a:spLocks noChangeShapeType="1"/>
              </p:cNvSpPr>
              <p:nvPr/>
            </p:nvSpPr>
            <p:spPr bwMode="auto">
              <a:xfrm rot="-1807332" flipH="1" flipV="1">
                <a:off x="4778" y="2762"/>
                <a:ext cx="0" cy="462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2" name="Freeform 102"/>
              <p:cNvSpPr>
                <a:spLocks/>
              </p:cNvSpPr>
              <p:nvPr/>
            </p:nvSpPr>
            <p:spPr bwMode="auto">
              <a:xfrm rot="3592668" flipH="1">
                <a:off x="4739" y="2927"/>
                <a:ext cx="49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3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4776" y="2951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4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4704" y="2989"/>
                <a:ext cx="4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5" name="Freeform 105"/>
              <p:cNvSpPr>
                <a:spLocks/>
              </p:cNvSpPr>
              <p:nvPr/>
            </p:nvSpPr>
            <p:spPr bwMode="auto">
              <a:xfrm rot="3592668" flipH="1">
                <a:off x="4602" y="2669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6" name="Line 106"/>
              <p:cNvSpPr>
                <a:spLocks noChangeShapeType="1"/>
              </p:cNvSpPr>
              <p:nvPr/>
            </p:nvSpPr>
            <p:spPr bwMode="auto">
              <a:xfrm rot="3592668" flipH="1">
                <a:off x="4682" y="2707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7" name="Line 107"/>
              <p:cNvSpPr>
                <a:spLocks noChangeShapeType="1"/>
              </p:cNvSpPr>
              <p:nvPr/>
            </p:nvSpPr>
            <p:spPr bwMode="auto">
              <a:xfrm rot="3592668" flipH="1">
                <a:off x="4701" y="2728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8" name="Line 108"/>
              <p:cNvSpPr>
                <a:spLocks noChangeShapeType="1"/>
              </p:cNvSpPr>
              <p:nvPr/>
            </p:nvSpPr>
            <p:spPr bwMode="auto">
              <a:xfrm rot="3592668" flipH="1">
                <a:off x="4494" y="2845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9" name="Arc 109"/>
              <p:cNvSpPr>
                <a:spLocks/>
              </p:cNvSpPr>
              <p:nvPr/>
            </p:nvSpPr>
            <p:spPr bwMode="auto">
              <a:xfrm rot="11664170" flipH="1">
                <a:off x="4419" y="2488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0" name="Freeform 110"/>
              <p:cNvSpPr>
                <a:spLocks/>
              </p:cNvSpPr>
              <p:nvPr/>
            </p:nvSpPr>
            <p:spPr bwMode="auto">
              <a:xfrm rot="929206" flipH="1">
                <a:off x="4641" y="2814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1" name="Freeform 111"/>
              <p:cNvSpPr>
                <a:spLocks/>
              </p:cNvSpPr>
              <p:nvPr/>
            </p:nvSpPr>
            <p:spPr bwMode="auto">
              <a:xfrm rot="3592668" flipH="1">
                <a:off x="4563" y="2801"/>
                <a:ext cx="285" cy="144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2" name="Arc 112"/>
              <p:cNvSpPr>
                <a:spLocks/>
              </p:cNvSpPr>
              <p:nvPr/>
            </p:nvSpPr>
            <p:spPr bwMode="auto">
              <a:xfrm rot="18255170" flipH="1">
                <a:off x="4757" y="2809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3" name="Arc 113"/>
              <p:cNvSpPr>
                <a:spLocks/>
              </p:cNvSpPr>
              <p:nvPr/>
            </p:nvSpPr>
            <p:spPr bwMode="auto">
              <a:xfrm rot="10530167" flipH="1" flipV="1">
                <a:off x="4578" y="2912"/>
                <a:ext cx="185" cy="21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1" name="Group 114"/>
              <p:cNvGrpSpPr>
                <a:grpSpLocks/>
              </p:cNvGrpSpPr>
              <p:nvPr/>
            </p:nvGrpSpPr>
            <p:grpSpPr bwMode="auto">
              <a:xfrm rot="3592668" flipH="1">
                <a:off x="4403" y="2516"/>
                <a:ext cx="378" cy="316"/>
                <a:chOff x="4785" y="11039"/>
                <a:chExt cx="829" cy="688"/>
              </a:xfrm>
            </p:grpSpPr>
            <p:sp>
              <p:nvSpPr>
                <p:cNvPr id="1146995" name="Freeform 11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6" name="Line 11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7" name="Line 11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8" name="Line 11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9" name="Arc 11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00" name="Arc 120"/>
              <p:cNvSpPr>
                <a:spLocks/>
              </p:cNvSpPr>
              <p:nvPr/>
            </p:nvSpPr>
            <p:spPr bwMode="auto">
              <a:xfrm rot="929206" flipV="1">
                <a:off x="4577" y="2728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1" name="Arc 121"/>
              <p:cNvSpPr>
                <a:spLocks/>
              </p:cNvSpPr>
              <p:nvPr/>
            </p:nvSpPr>
            <p:spPr bwMode="auto">
              <a:xfrm rot="929206" flipH="1">
                <a:off x="4622" y="2816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2" name="Arc 122"/>
              <p:cNvSpPr>
                <a:spLocks/>
              </p:cNvSpPr>
              <p:nvPr/>
            </p:nvSpPr>
            <p:spPr bwMode="auto">
              <a:xfrm rot="929206" flipH="1">
                <a:off x="4738" y="2961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3" name="Arc 123"/>
              <p:cNvSpPr>
                <a:spLocks/>
              </p:cNvSpPr>
              <p:nvPr/>
            </p:nvSpPr>
            <p:spPr bwMode="auto">
              <a:xfrm rot="929206" flipV="1">
                <a:off x="4697" y="2888"/>
                <a:ext cx="89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4" name="Line 124"/>
              <p:cNvSpPr>
                <a:spLocks noChangeShapeType="1"/>
              </p:cNvSpPr>
              <p:nvPr/>
            </p:nvSpPr>
            <p:spPr bwMode="auto">
              <a:xfrm flipH="1">
                <a:off x="4733" y="3180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5" name="Line 125"/>
              <p:cNvSpPr>
                <a:spLocks noChangeShapeType="1"/>
              </p:cNvSpPr>
              <p:nvPr/>
            </p:nvSpPr>
            <p:spPr bwMode="auto">
              <a:xfrm rot="14379716" flipH="1">
                <a:off x="4942" y="2812"/>
                <a:ext cx="0" cy="327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rot="14346703" flipH="1">
                <a:off x="5052" y="2807"/>
                <a:ext cx="141" cy="114"/>
                <a:chOff x="5504" y="8144"/>
                <a:chExt cx="291" cy="236"/>
              </a:xfrm>
            </p:grpSpPr>
            <p:sp>
              <p:nvSpPr>
                <p:cNvPr id="114700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0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3" name="Group 129"/>
              <p:cNvGrpSpPr>
                <a:grpSpLocks/>
              </p:cNvGrpSpPr>
              <p:nvPr/>
            </p:nvGrpSpPr>
            <p:grpSpPr bwMode="auto">
              <a:xfrm flipH="1">
                <a:off x="4666" y="3494"/>
                <a:ext cx="142" cy="114"/>
                <a:chOff x="5504" y="8144"/>
                <a:chExt cx="291" cy="236"/>
              </a:xfrm>
            </p:grpSpPr>
            <p:sp>
              <p:nvSpPr>
                <p:cNvPr id="1147010" name="Rectangle 13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12" name="Rectangle 132"/>
              <p:cNvSpPr>
                <a:spLocks noChangeArrowheads="1"/>
              </p:cNvSpPr>
              <p:nvPr/>
            </p:nvSpPr>
            <p:spPr bwMode="auto">
              <a:xfrm rot="18028040" flipH="1">
                <a:off x="4877" y="3097"/>
                <a:ext cx="27" cy="221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3" name="Rectangle 133"/>
              <p:cNvSpPr>
                <a:spLocks noChangeArrowheads="1"/>
              </p:cNvSpPr>
              <p:nvPr/>
            </p:nvSpPr>
            <p:spPr bwMode="auto">
              <a:xfrm rot="18920690" flipH="1">
                <a:off x="4736" y="3139"/>
                <a:ext cx="25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4" name="Rectangle 134"/>
              <p:cNvSpPr>
                <a:spLocks noChangeArrowheads="1"/>
              </p:cNvSpPr>
              <p:nvPr/>
            </p:nvSpPr>
            <p:spPr bwMode="auto">
              <a:xfrm rot="17064441" flipH="1">
                <a:off x="4808" y="3005"/>
                <a:ext cx="24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5" name="Text Box 135"/>
              <p:cNvSpPr txBox="1">
                <a:spLocks noChangeArrowheads="1"/>
              </p:cNvSpPr>
              <p:nvPr/>
            </p:nvSpPr>
            <p:spPr bwMode="auto">
              <a:xfrm>
                <a:off x="2145" y="3247"/>
                <a:ext cx="676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Laser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6" name="Text Box 136"/>
              <p:cNvSpPr txBox="1">
                <a:spLocks noChangeArrowheads="1"/>
              </p:cNvSpPr>
              <p:nvPr/>
            </p:nvSpPr>
            <p:spPr bwMode="auto">
              <a:xfrm>
                <a:off x="4224" y="1543"/>
                <a:ext cx="1267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7" name="Rectangle 137"/>
              <p:cNvSpPr>
                <a:spLocks noChangeArrowheads="1"/>
              </p:cNvSpPr>
              <p:nvPr/>
            </p:nvSpPr>
            <p:spPr bwMode="auto">
              <a:xfrm rot="-17064441">
                <a:off x="2712" y="3009"/>
                <a:ext cx="24" cy="112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8" name="Rectangle 138"/>
              <p:cNvSpPr>
                <a:spLocks noChangeArrowheads="1"/>
              </p:cNvSpPr>
              <p:nvPr/>
            </p:nvSpPr>
            <p:spPr bwMode="auto">
              <a:xfrm rot="2679310">
                <a:off x="2783" y="3142"/>
                <a:ext cx="25" cy="112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9" name="Rectangle 139"/>
              <p:cNvSpPr>
                <a:spLocks noChangeArrowheads="1"/>
              </p:cNvSpPr>
              <p:nvPr/>
            </p:nvSpPr>
            <p:spPr bwMode="auto">
              <a:xfrm rot="3571960">
                <a:off x="2641" y="3100"/>
                <a:ext cx="26" cy="221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0" name="Line 140"/>
              <p:cNvSpPr>
                <a:spLocks noChangeShapeType="1"/>
              </p:cNvSpPr>
              <p:nvPr/>
            </p:nvSpPr>
            <p:spPr bwMode="auto">
              <a:xfrm flipV="1">
                <a:off x="2227" y="3196"/>
                <a:ext cx="2071" cy="1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1" name="Text Box 141"/>
              <p:cNvSpPr txBox="1">
                <a:spLocks noChangeArrowheads="1"/>
              </p:cNvSpPr>
              <p:nvPr/>
            </p:nvSpPr>
            <p:spPr bwMode="auto">
              <a:xfrm>
                <a:off x="3417" y="3264"/>
                <a:ext cx="76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Arm cavity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2" name="Text Box 142"/>
              <p:cNvSpPr txBox="1">
                <a:spLocks noChangeArrowheads="1"/>
              </p:cNvSpPr>
              <p:nvPr/>
            </p:nvSpPr>
            <p:spPr bwMode="auto">
              <a:xfrm>
                <a:off x="2462" y="1995"/>
                <a:ext cx="8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Arm cavity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3" name="Rectangle 143"/>
              <p:cNvSpPr>
                <a:spLocks noChangeArrowheads="1"/>
              </p:cNvSpPr>
              <p:nvPr/>
            </p:nvSpPr>
            <p:spPr bwMode="auto">
              <a:xfrm>
                <a:off x="2204" y="3137"/>
                <a:ext cx="221" cy="11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4" name="Oval 144"/>
              <p:cNvSpPr>
                <a:spLocks noChangeArrowheads="1"/>
              </p:cNvSpPr>
              <p:nvPr/>
            </p:nvSpPr>
            <p:spPr bwMode="auto">
              <a:xfrm>
                <a:off x="2086" y="2629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5" name="Freeform 145"/>
              <p:cNvSpPr>
                <a:spLocks/>
              </p:cNvSpPr>
              <p:nvPr/>
            </p:nvSpPr>
            <p:spPr bwMode="auto">
              <a:xfrm>
                <a:off x="2884" y="3152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6" name="Line 146"/>
              <p:cNvSpPr>
                <a:spLocks noChangeShapeType="1"/>
              </p:cNvSpPr>
              <p:nvPr/>
            </p:nvSpPr>
            <p:spPr bwMode="auto">
              <a:xfrm>
                <a:off x="2888" y="3156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7" name="Line 147"/>
              <p:cNvSpPr>
                <a:spLocks noChangeShapeType="1"/>
              </p:cNvSpPr>
              <p:nvPr/>
            </p:nvSpPr>
            <p:spPr bwMode="auto">
              <a:xfrm>
                <a:off x="2890" y="3238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4" name="Group 148"/>
              <p:cNvGrpSpPr>
                <a:grpSpLocks/>
              </p:cNvGrpSpPr>
              <p:nvPr/>
            </p:nvGrpSpPr>
            <p:grpSpPr bwMode="auto">
              <a:xfrm>
                <a:off x="3063" y="3039"/>
                <a:ext cx="378" cy="315"/>
                <a:chOff x="4785" y="11039"/>
                <a:chExt cx="829" cy="688"/>
              </a:xfrm>
            </p:grpSpPr>
            <p:sp>
              <p:nvSpPr>
                <p:cNvPr id="1147029" name="Freeform 14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0" name="Line 15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1" name="Line 15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2" name="Line 15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3" name="Arc 15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34" name="Freeform 154"/>
              <p:cNvSpPr>
                <a:spLocks/>
              </p:cNvSpPr>
              <p:nvPr/>
            </p:nvSpPr>
            <p:spPr bwMode="auto">
              <a:xfrm>
                <a:off x="3011" y="3137"/>
                <a:ext cx="1364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5" name="Freeform 155"/>
              <p:cNvSpPr>
                <a:spLocks/>
              </p:cNvSpPr>
              <p:nvPr/>
            </p:nvSpPr>
            <p:spPr bwMode="auto">
              <a:xfrm flipV="1">
                <a:off x="3010" y="3234"/>
                <a:ext cx="136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6" name="Freeform 156"/>
              <p:cNvSpPr>
                <a:spLocks/>
              </p:cNvSpPr>
              <p:nvPr/>
            </p:nvSpPr>
            <p:spPr bwMode="auto">
              <a:xfrm rot="2663462">
                <a:off x="2944" y="3131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7" name="Freeform 157"/>
              <p:cNvSpPr>
                <a:spLocks/>
              </p:cNvSpPr>
              <p:nvPr/>
            </p:nvSpPr>
            <p:spPr bwMode="auto">
              <a:xfrm>
                <a:off x="3132" y="3137"/>
                <a:ext cx="1265" cy="125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31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8" name="Freeform 158"/>
              <p:cNvSpPr>
                <a:spLocks/>
              </p:cNvSpPr>
              <p:nvPr/>
            </p:nvSpPr>
            <p:spPr bwMode="auto">
              <a:xfrm>
                <a:off x="2881" y="3125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9" name="Arc 159"/>
              <p:cNvSpPr>
                <a:spLocks/>
              </p:cNvSpPr>
              <p:nvPr/>
            </p:nvSpPr>
            <p:spPr bwMode="auto">
              <a:xfrm rot="6937498">
                <a:off x="2823" y="2989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0" name="Arc 160"/>
              <p:cNvSpPr>
                <a:spLocks/>
              </p:cNvSpPr>
              <p:nvPr/>
            </p:nvSpPr>
            <p:spPr bwMode="auto">
              <a:xfrm rot="14662502" flipV="1">
                <a:off x="2823" y="3194"/>
                <a:ext cx="185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1" name="Freeform 161"/>
              <p:cNvSpPr>
                <a:spLocks/>
              </p:cNvSpPr>
              <p:nvPr/>
            </p:nvSpPr>
            <p:spPr bwMode="auto">
              <a:xfrm flipH="1">
                <a:off x="4368" y="3077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2" name="Line 162"/>
              <p:cNvSpPr>
                <a:spLocks noChangeShapeType="1"/>
              </p:cNvSpPr>
              <p:nvPr/>
            </p:nvSpPr>
            <p:spPr bwMode="auto">
              <a:xfrm flipH="1">
                <a:off x="4475" y="3068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3" name="Line 163"/>
              <p:cNvSpPr>
                <a:spLocks noChangeShapeType="1"/>
              </p:cNvSpPr>
              <p:nvPr/>
            </p:nvSpPr>
            <p:spPr bwMode="auto">
              <a:xfrm flipH="1">
                <a:off x="4366" y="3075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4" name="Line 164"/>
              <p:cNvSpPr>
                <a:spLocks noChangeShapeType="1"/>
              </p:cNvSpPr>
              <p:nvPr/>
            </p:nvSpPr>
            <p:spPr bwMode="auto">
              <a:xfrm flipH="1">
                <a:off x="4363" y="3311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5" name="Arc 165"/>
              <p:cNvSpPr>
                <a:spLocks/>
              </p:cNvSpPr>
              <p:nvPr/>
            </p:nvSpPr>
            <p:spPr bwMode="auto">
              <a:xfrm rot="8071501" flipH="1">
                <a:off x="4106" y="3031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6" name="Freeform 166"/>
              <p:cNvSpPr>
                <a:spLocks/>
              </p:cNvSpPr>
              <p:nvPr/>
            </p:nvSpPr>
            <p:spPr bwMode="auto">
              <a:xfrm>
                <a:off x="3070" y="3081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7" name="Line 167"/>
              <p:cNvSpPr>
                <a:spLocks noChangeShapeType="1"/>
              </p:cNvSpPr>
              <p:nvPr/>
            </p:nvSpPr>
            <p:spPr bwMode="auto">
              <a:xfrm>
                <a:off x="3069" y="3072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8" name="Line 168"/>
              <p:cNvSpPr>
                <a:spLocks noChangeShapeType="1"/>
              </p:cNvSpPr>
              <p:nvPr/>
            </p:nvSpPr>
            <p:spPr bwMode="auto">
              <a:xfrm>
                <a:off x="3063" y="3315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9" name="Arc 169"/>
              <p:cNvSpPr>
                <a:spLocks/>
              </p:cNvSpPr>
              <p:nvPr/>
            </p:nvSpPr>
            <p:spPr bwMode="auto">
              <a:xfrm rot="35128499">
                <a:off x="3122" y="3035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0" name="Arc 170"/>
              <p:cNvSpPr>
                <a:spLocks/>
              </p:cNvSpPr>
              <p:nvPr/>
            </p:nvSpPr>
            <p:spPr bwMode="auto">
              <a:xfrm rot="2663462" flipH="1" flipV="1">
                <a:off x="2949" y="3084"/>
                <a:ext cx="222" cy="22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1" name="Arc 171"/>
              <p:cNvSpPr>
                <a:spLocks/>
              </p:cNvSpPr>
              <p:nvPr/>
            </p:nvSpPr>
            <p:spPr bwMode="auto">
              <a:xfrm rot="2663462">
                <a:off x="2851" y="3090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2" name="Arc 172"/>
              <p:cNvSpPr>
                <a:spLocks/>
              </p:cNvSpPr>
              <p:nvPr/>
            </p:nvSpPr>
            <p:spPr bwMode="auto">
              <a:xfrm rot="2663462">
                <a:off x="2825" y="3153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3" name="Arc 173"/>
              <p:cNvSpPr>
                <a:spLocks/>
              </p:cNvSpPr>
              <p:nvPr/>
            </p:nvSpPr>
            <p:spPr bwMode="auto">
              <a:xfrm rot="2663462" flipH="1" flipV="1">
                <a:off x="2908" y="3152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4" name="Line 174"/>
              <p:cNvSpPr>
                <a:spLocks noChangeShapeType="1"/>
              </p:cNvSpPr>
              <p:nvPr/>
            </p:nvSpPr>
            <p:spPr bwMode="auto">
              <a:xfrm rot="1807332" flipV="1">
                <a:off x="2819" y="2568"/>
                <a:ext cx="1" cy="674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5" name="Freeform 175"/>
              <p:cNvSpPr>
                <a:spLocks/>
              </p:cNvSpPr>
              <p:nvPr/>
            </p:nvSpPr>
            <p:spPr bwMode="auto">
              <a:xfrm rot="-3592668">
                <a:off x="2756" y="2930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6" name="Line 176"/>
              <p:cNvSpPr>
                <a:spLocks noChangeShapeType="1"/>
              </p:cNvSpPr>
              <p:nvPr/>
            </p:nvSpPr>
            <p:spPr bwMode="auto">
              <a:xfrm rot="-3592668">
                <a:off x="2725" y="2953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7" name="Line 177"/>
              <p:cNvSpPr>
                <a:spLocks noChangeShapeType="1"/>
              </p:cNvSpPr>
              <p:nvPr/>
            </p:nvSpPr>
            <p:spPr bwMode="auto">
              <a:xfrm rot="-3592668">
                <a:off x="2797" y="2992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5" name="Group 178"/>
              <p:cNvGrpSpPr>
                <a:grpSpLocks/>
              </p:cNvGrpSpPr>
              <p:nvPr/>
            </p:nvGrpSpPr>
            <p:grpSpPr bwMode="auto">
              <a:xfrm rot="-3592668">
                <a:off x="2764" y="2520"/>
                <a:ext cx="378" cy="315"/>
                <a:chOff x="4785" y="11039"/>
                <a:chExt cx="829" cy="688"/>
              </a:xfrm>
            </p:grpSpPr>
            <p:sp>
              <p:nvSpPr>
                <p:cNvPr id="1147059" name="Freeform 1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0" name="Line 1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1" name="Line 1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2" name="Line 1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3" name="Arc 1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64" name="Freeform 184"/>
              <p:cNvSpPr>
                <a:spLocks/>
              </p:cNvSpPr>
              <p:nvPr/>
            </p:nvSpPr>
            <p:spPr bwMode="auto">
              <a:xfrm rot="-3592668">
                <a:off x="2452" y="2260"/>
                <a:ext cx="1364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5" name="Freeform 185"/>
              <p:cNvSpPr>
                <a:spLocks/>
              </p:cNvSpPr>
              <p:nvPr/>
            </p:nvSpPr>
            <p:spPr bwMode="auto">
              <a:xfrm rot="18007332" flipV="1">
                <a:off x="2534" y="2309"/>
                <a:ext cx="136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6" name="Freeform 186"/>
              <p:cNvSpPr>
                <a:spLocks/>
              </p:cNvSpPr>
              <p:nvPr/>
            </p:nvSpPr>
            <p:spPr bwMode="auto">
              <a:xfrm rot="-929206">
                <a:off x="2766" y="2818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7" name="Freeform 187"/>
              <p:cNvSpPr>
                <a:spLocks/>
              </p:cNvSpPr>
              <p:nvPr/>
            </p:nvSpPr>
            <p:spPr bwMode="auto">
              <a:xfrm rot="-3592668">
                <a:off x="2583" y="2163"/>
                <a:ext cx="1264" cy="125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31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8" name="Freeform 188"/>
              <p:cNvSpPr>
                <a:spLocks/>
              </p:cNvSpPr>
              <p:nvPr/>
            </p:nvSpPr>
            <p:spPr bwMode="auto">
              <a:xfrm rot="-3592668">
                <a:off x="2696" y="2804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9" name="Arc 189"/>
              <p:cNvSpPr>
                <a:spLocks/>
              </p:cNvSpPr>
              <p:nvPr/>
            </p:nvSpPr>
            <p:spPr bwMode="auto">
              <a:xfrm rot="3344830">
                <a:off x="2604" y="2812"/>
                <a:ext cx="183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0" name="Arc 190"/>
              <p:cNvSpPr>
                <a:spLocks/>
              </p:cNvSpPr>
              <p:nvPr/>
            </p:nvSpPr>
            <p:spPr bwMode="auto">
              <a:xfrm rot="11069833" flipV="1">
                <a:off x="2781" y="2914"/>
                <a:ext cx="185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1" name="Freeform 191"/>
              <p:cNvSpPr>
                <a:spLocks/>
              </p:cNvSpPr>
              <p:nvPr/>
            </p:nvSpPr>
            <p:spPr bwMode="auto">
              <a:xfrm rot="18007332" flipH="1">
                <a:off x="3484" y="1549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2" name="Line 192"/>
              <p:cNvSpPr>
                <a:spLocks noChangeShapeType="1"/>
              </p:cNvSpPr>
              <p:nvPr/>
            </p:nvSpPr>
            <p:spPr bwMode="auto">
              <a:xfrm rot="18007332" flipH="1">
                <a:off x="3564" y="1493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3" name="Line 193"/>
              <p:cNvSpPr>
                <a:spLocks noChangeShapeType="1"/>
              </p:cNvSpPr>
              <p:nvPr/>
            </p:nvSpPr>
            <p:spPr bwMode="auto">
              <a:xfrm rot="18007332" flipH="1">
                <a:off x="3379" y="1604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4" name="Line 194"/>
              <p:cNvSpPr>
                <a:spLocks noChangeShapeType="1"/>
              </p:cNvSpPr>
              <p:nvPr/>
            </p:nvSpPr>
            <p:spPr bwMode="auto">
              <a:xfrm rot="18007332" flipH="1">
                <a:off x="3581" y="1723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5" name="Arc 195"/>
              <p:cNvSpPr>
                <a:spLocks/>
              </p:cNvSpPr>
              <p:nvPr/>
            </p:nvSpPr>
            <p:spPr bwMode="auto">
              <a:xfrm rot="4478833" flipH="1">
                <a:off x="3298" y="1640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6" name="Freeform 196"/>
              <p:cNvSpPr>
                <a:spLocks/>
              </p:cNvSpPr>
              <p:nvPr/>
            </p:nvSpPr>
            <p:spPr bwMode="auto">
              <a:xfrm rot="-3592668">
                <a:off x="2836" y="2672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7" name="Line 197"/>
              <p:cNvSpPr>
                <a:spLocks noChangeShapeType="1"/>
              </p:cNvSpPr>
              <p:nvPr/>
            </p:nvSpPr>
            <p:spPr bwMode="auto">
              <a:xfrm rot="-3592668">
                <a:off x="2862" y="2710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8" name="Line 198"/>
              <p:cNvSpPr>
                <a:spLocks noChangeShapeType="1"/>
              </p:cNvSpPr>
              <p:nvPr/>
            </p:nvSpPr>
            <p:spPr bwMode="auto">
              <a:xfrm rot="-3592668">
                <a:off x="2729" y="2731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9" name="Line 199"/>
              <p:cNvSpPr>
                <a:spLocks noChangeShapeType="1"/>
              </p:cNvSpPr>
              <p:nvPr/>
            </p:nvSpPr>
            <p:spPr bwMode="auto">
              <a:xfrm rot="-3592668">
                <a:off x="2932" y="2848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0" name="Arc 200"/>
              <p:cNvSpPr>
                <a:spLocks/>
              </p:cNvSpPr>
              <p:nvPr/>
            </p:nvSpPr>
            <p:spPr bwMode="auto">
              <a:xfrm rot="31535830">
                <a:off x="2809" y="2491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1" name="Arc 201"/>
              <p:cNvSpPr>
                <a:spLocks/>
              </p:cNvSpPr>
              <p:nvPr/>
            </p:nvSpPr>
            <p:spPr bwMode="auto">
              <a:xfrm rot="-929206" flipH="1" flipV="1">
                <a:off x="2746" y="2731"/>
                <a:ext cx="222" cy="22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2" name="Arc 202"/>
              <p:cNvSpPr>
                <a:spLocks/>
              </p:cNvSpPr>
              <p:nvPr/>
            </p:nvSpPr>
            <p:spPr bwMode="auto">
              <a:xfrm rot="-929206">
                <a:off x="2701" y="2819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3" name="Arc 203"/>
              <p:cNvSpPr>
                <a:spLocks/>
              </p:cNvSpPr>
              <p:nvPr/>
            </p:nvSpPr>
            <p:spPr bwMode="auto">
              <a:xfrm rot="-929206">
                <a:off x="2718" y="2965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4" name="Arc 204"/>
              <p:cNvSpPr>
                <a:spLocks/>
              </p:cNvSpPr>
              <p:nvPr/>
            </p:nvSpPr>
            <p:spPr bwMode="auto">
              <a:xfrm rot="-929206" flipH="1" flipV="1">
                <a:off x="2758" y="2892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5" name="Text Box 205"/>
              <p:cNvSpPr txBox="1">
                <a:spLocks noChangeArrowheads="1"/>
              </p:cNvSpPr>
              <p:nvPr/>
            </p:nvSpPr>
            <p:spPr bwMode="auto">
              <a:xfrm>
                <a:off x="2020" y="3749"/>
                <a:ext cx="145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6" name="Text Box 206"/>
              <p:cNvSpPr txBox="1">
                <a:spLocks noChangeArrowheads="1"/>
              </p:cNvSpPr>
              <p:nvPr/>
            </p:nvSpPr>
            <p:spPr bwMode="auto">
              <a:xfrm>
                <a:off x="4248" y="3740"/>
                <a:ext cx="1354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7" name="Line 207"/>
              <p:cNvSpPr>
                <a:spLocks noChangeShapeType="1"/>
              </p:cNvSpPr>
              <p:nvPr/>
            </p:nvSpPr>
            <p:spPr bwMode="auto">
              <a:xfrm>
                <a:off x="2810" y="3184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8" name="Line 208"/>
              <p:cNvSpPr>
                <a:spLocks noChangeShapeType="1"/>
              </p:cNvSpPr>
              <p:nvPr/>
            </p:nvSpPr>
            <p:spPr bwMode="auto">
              <a:xfrm rot="7220284">
                <a:off x="2603" y="2816"/>
                <a:ext cx="0" cy="328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6" name="Group 209"/>
              <p:cNvGrpSpPr>
                <a:grpSpLocks/>
              </p:cNvGrpSpPr>
              <p:nvPr/>
            </p:nvGrpSpPr>
            <p:grpSpPr bwMode="auto">
              <a:xfrm rot="7253297">
                <a:off x="2350" y="2810"/>
                <a:ext cx="142" cy="114"/>
                <a:chOff x="5504" y="8144"/>
                <a:chExt cx="291" cy="236"/>
              </a:xfrm>
            </p:grpSpPr>
            <p:sp>
              <p:nvSpPr>
                <p:cNvPr id="1147090" name="Rectangle 21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91" name="Rectangle 21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7" name="Group 212"/>
              <p:cNvGrpSpPr>
                <a:grpSpLocks/>
              </p:cNvGrpSpPr>
              <p:nvPr/>
            </p:nvGrpSpPr>
            <p:grpSpPr bwMode="auto">
              <a:xfrm>
                <a:off x="2737" y="3498"/>
                <a:ext cx="141" cy="114"/>
                <a:chOff x="5504" y="8144"/>
                <a:chExt cx="291" cy="236"/>
              </a:xfrm>
            </p:grpSpPr>
            <p:sp>
              <p:nvSpPr>
                <p:cNvPr id="1147093" name="Rectangle 21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94" name="Rectangle 21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95" name="Rectangle 215"/>
              <p:cNvSpPr>
                <a:spLocks noChangeArrowheads="1"/>
              </p:cNvSpPr>
              <p:nvPr/>
            </p:nvSpPr>
            <p:spPr bwMode="auto">
              <a:xfrm rot="3571960">
                <a:off x="2640" y="3100"/>
                <a:ext cx="27" cy="221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6" name="Rectangle 216"/>
              <p:cNvSpPr>
                <a:spLocks noChangeArrowheads="1"/>
              </p:cNvSpPr>
              <p:nvPr/>
            </p:nvSpPr>
            <p:spPr bwMode="auto">
              <a:xfrm rot="2679310">
                <a:off x="2783" y="3142"/>
                <a:ext cx="25" cy="112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7" name="Rectangle 217"/>
              <p:cNvSpPr>
                <a:spLocks noChangeArrowheads="1"/>
              </p:cNvSpPr>
              <p:nvPr/>
            </p:nvSpPr>
            <p:spPr bwMode="auto">
              <a:xfrm rot="-17064441">
                <a:off x="2712" y="3008"/>
                <a:ext cx="24" cy="112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8" name="Oval 218"/>
              <p:cNvSpPr>
                <a:spLocks noChangeArrowheads="1"/>
              </p:cNvSpPr>
              <p:nvPr/>
            </p:nvSpPr>
            <p:spPr bwMode="auto">
              <a:xfrm>
                <a:off x="3197" y="700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9" name="Oval 219"/>
              <p:cNvSpPr>
                <a:spLocks noChangeArrowheads="1"/>
              </p:cNvSpPr>
              <p:nvPr/>
            </p:nvSpPr>
            <p:spPr bwMode="auto">
              <a:xfrm>
                <a:off x="4312" y="2629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100" name="Text Box 220"/>
              <p:cNvSpPr txBox="1">
                <a:spLocks noChangeArrowheads="1"/>
              </p:cNvSpPr>
              <p:nvPr/>
            </p:nvSpPr>
            <p:spPr bwMode="auto">
              <a:xfrm>
                <a:off x="2135" y="2892"/>
                <a:ext cx="40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PD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101" name="Text Box 221"/>
              <p:cNvSpPr txBox="1">
                <a:spLocks noChangeArrowheads="1"/>
              </p:cNvSpPr>
              <p:nvPr/>
            </p:nvSpPr>
            <p:spPr bwMode="auto">
              <a:xfrm>
                <a:off x="2486" y="3498"/>
                <a:ext cx="3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PD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47102" name="Rectangle 222"/>
            <p:cNvSpPr>
              <a:spLocks noChangeArrowheads="1"/>
            </p:cNvSpPr>
            <p:nvPr/>
          </p:nvSpPr>
          <p:spPr bwMode="auto">
            <a:xfrm>
              <a:off x="2971" y="618"/>
              <a:ext cx="2789" cy="10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rgbClr val="003366"/>
                </a:buClr>
                <a:buSzPct val="70000"/>
              </a:pPr>
              <a:r>
                <a:rPr lang="en-US" altLang="ja-JP" sz="20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DECIGO</a:t>
              </a:r>
            </a:p>
            <a:p>
              <a:pPr algn="l">
                <a:buClr>
                  <a:srgbClr val="003366"/>
                </a:buClr>
                <a:buSzPct val="70000"/>
              </a:pP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(Deci-hertz Interferometer 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</a:p>
            <a:p>
              <a:pPr algn="l">
                <a:buClr>
                  <a:srgbClr val="003366"/>
                </a:buClr>
                <a:buSzPct val="70000"/>
              </a:pP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　　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Gravitational Wave Observatory)</a:t>
              </a:r>
            </a:p>
            <a:p>
              <a:pPr algn="l">
                <a:buClr>
                  <a:srgbClr val="003366"/>
                </a:buClr>
                <a:buSzPct val="70000"/>
              </a:pPr>
              <a:r>
                <a:rPr kumimoji="1" lang="en-US" altLang="ja-JP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ja-JP" altLang="en-US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台の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S/C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基線長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1000km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の干渉計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を構成</a:t>
              </a:r>
            </a:p>
            <a:p>
              <a:pPr algn="l">
                <a:buClr>
                  <a:srgbClr val="003366"/>
                </a:buClr>
                <a:buSzPct val="70000"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ターゲット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</a:t>
              </a:r>
              <a:r>
                <a:rPr kumimoji="1" lang="en-US" altLang="ja-JP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0.1Hz 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前後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の周波数帯</a:t>
              </a:r>
            </a:p>
            <a:p>
              <a:pPr algn="l">
                <a:buClr>
                  <a:srgbClr val="003366"/>
                </a:buClr>
                <a:buSzPct val="70000"/>
              </a:pPr>
              <a:r>
                <a:rPr kumimoji="1" lang="ja-JP" altLang="en-US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打ち上げ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2025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285928"/>
            <a:ext cx="3429024" cy="2143140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2357366"/>
            <a:ext cx="341946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Arm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Finesse:       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diameter: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mass: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power: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wavelength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：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532 </a:t>
            </a:r>
            <a:r>
              <a:rPr lang="en-US" altLang="ja-JP" sz="1800" b="1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1991016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1967203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538839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662547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824855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649323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181517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539103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43449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824591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18164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577108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0056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039037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428868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-16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857920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780373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1000100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  <a:cs typeface="+mn-cs"/>
              </a:rPr>
              <a:t>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Stoch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4286248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786314" y="857232"/>
            <a:ext cx="4071966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  (Inflation, Dark energy)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cutaway image of SN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029" y="928670"/>
            <a:ext cx="1599897" cy="1455907"/>
          </a:xfrm>
          <a:prstGeom prst="rect">
            <a:avLst/>
          </a:prstGeom>
          <a:noFill/>
        </p:spPr>
      </p:pic>
      <p:sp>
        <p:nvSpPr>
          <p:cNvPr id="96358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Standard Sources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 分野紹介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京都大学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63586" name="AutoShape 1026"/>
          <p:cNvSpPr>
            <a:spLocks noChangeArrowheads="1"/>
          </p:cNvSpPr>
          <p:nvPr/>
        </p:nvSpPr>
        <p:spPr bwMode="auto">
          <a:xfrm>
            <a:off x="500034" y="2285992"/>
            <a:ext cx="8001000" cy="3938604"/>
          </a:xfrm>
          <a:prstGeom prst="roundRect">
            <a:avLst>
              <a:gd name="adj" fmla="val 4505"/>
            </a:avLst>
          </a:prstGeom>
          <a:solidFill>
            <a:srgbClr val="CCECFF">
              <a:alpha val="15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630" name="Text Box 1070"/>
          <p:cNvSpPr txBox="1">
            <a:spLocks noChangeArrowheads="1"/>
          </p:cNvSpPr>
          <p:nvPr/>
        </p:nvSpPr>
        <p:spPr bwMode="auto">
          <a:xfrm>
            <a:off x="620684" y="3092443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power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or amplitude </a:t>
            </a:r>
          </a:p>
        </p:txBody>
      </p:sp>
      <p:sp>
        <p:nvSpPr>
          <p:cNvPr id="963631" name="Text Box 1071"/>
          <p:cNvSpPr txBox="1">
            <a:spLocks noChangeArrowheads="1"/>
          </p:cNvSpPr>
          <p:nvPr/>
        </p:nvSpPr>
        <p:spPr bwMode="auto">
          <a:xfrm>
            <a:off x="2214546" y="2357430"/>
            <a:ext cx="6286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Supernova (EM wave) </a:t>
            </a:r>
            <a:r>
              <a:rPr kumimoji="1" lang="ja-JP" altLang="en-US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Neutron-star binary (GW)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‘Standard Candle’                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‘Standard Siren’</a:t>
            </a:r>
          </a:p>
        </p:txBody>
      </p:sp>
      <p:sp>
        <p:nvSpPr>
          <p:cNvPr id="963632" name="Text Box 1072"/>
          <p:cNvSpPr txBox="1">
            <a:spLocks noChangeArrowheads="1"/>
          </p:cNvSpPr>
          <p:nvPr/>
        </p:nvSpPr>
        <p:spPr bwMode="auto">
          <a:xfrm>
            <a:off x="2549497" y="3092443"/>
            <a:ext cx="2792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Extrapolated from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nearby events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</a:p>
        </p:txBody>
      </p:sp>
      <p:sp>
        <p:nvSpPr>
          <p:cNvPr id="963633" name="Text Box 1073"/>
          <p:cNvSpPr txBox="1">
            <a:spLocks noChangeArrowheads="1"/>
          </p:cNvSpPr>
          <p:nvPr/>
        </p:nvSpPr>
        <p:spPr bwMode="auto">
          <a:xfrm>
            <a:off x="5605434" y="316864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General Relativity</a:t>
            </a:r>
          </a:p>
        </p:txBody>
      </p:sp>
      <p:sp>
        <p:nvSpPr>
          <p:cNvPr id="963634" name="Text Box 1074"/>
          <p:cNvSpPr txBox="1">
            <a:spLocks noChangeArrowheads="1"/>
          </p:cNvSpPr>
          <p:nvPr/>
        </p:nvSpPr>
        <p:spPr bwMode="auto">
          <a:xfrm>
            <a:off x="881034" y="3878268"/>
            <a:ext cx="1238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Event rate</a:t>
            </a:r>
          </a:p>
        </p:txBody>
      </p:sp>
      <p:sp>
        <p:nvSpPr>
          <p:cNvPr id="963635" name="Text Box 1075"/>
          <p:cNvSpPr txBox="1">
            <a:spLocks noChangeArrowheads="1"/>
          </p:cNvSpPr>
          <p:nvPr/>
        </p:nvSpPr>
        <p:spPr bwMode="auto">
          <a:xfrm>
            <a:off x="2557434" y="3871918"/>
            <a:ext cx="204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2000/yr 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SNAP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6" name="Text Box 1076"/>
          <p:cNvSpPr txBox="1">
            <a:spLocks noChangeArrowheads="1"/>
          </p:cNvSpPr>
          <p:nvPr/>
        </p:nvSpPr>
        <p:spPr bwMode="auto">
          <a:xfrm>
            <a:off x="5453034" y="384016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/yr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7" name="Text Box 1077"/>
          <p:cNvSpPr txBox="1">
            <a:spLocks noChangeArrowheads="1"/>
          </p:cNvSpPr>
          <p:nvPr/>
        </p:nvSpPr>
        <p:spPr bwMode="auto">
          <a:xfrm>
            <a:off x="576234" y="4360872"/>
            <a:ext cx="187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Error in distance</a:t>
            </a:r>
          </a:p>
        </p:txBody>
      </p:sp>
      <p:sp>
        <p:nvSpPr>
          <p:cNvPr id="963638" name="Text Box 1078"/>
          <p:cNvSpPr txBox="1">
            <a:spLocks noChangeArrowheads="1"/>
          </p:cNvSpPr>
          <p:nvPr/>
        </p:nvSpPr>
        <p:spPr bwMode="auto">
          <a:xfrm>
            <a:off x="2786034" y="4410084"/>
            <a:ext cx="151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~10%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sp>
        <p:nvSpPr>
          <p:cNvPr id="963639" name="Text Box 1079"/>
          <p:cNvSpPr txBox="1">
            <a:spLocks noChangeArrowheads="1"/>
          </p:cNvSpPr>
          <p:nvPr/>
        </p:nvSpPr>
        <p:spPr bwMode="auto">
          <a:xfrm>
            <a:off x="652434" y="4803789"/>
            <a:ext cx="1824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Identification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of host galaxy</a:t>
            </a:r>
          </a:p>
        </p:txBody>
      </p:sp>
      <p:sp>
        <p:nvSpPr>
          <p:cNvPr id="963640" name="Text Box 1080"/>
          <p:cNvSpPr txBox="1">
            <a:spLocks noChangeArrowheads="1"/>
          </p:cNvSpPr>
          <p:nvPr/>
        </p:nvSpPr>
        <p:spPr bwMode="auto">
          <a:xfrm>
            <a:off x="1033434" y="5489565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Others</a:t>
            </a: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963641" name="Text Box 1081"/>
          <p:cNvSpPr txBox="1">
            <a:spLocks noChangeArrowheads="1"/>
          </p:cNvSpPr>
          <p:nvPr/>
        </p:nvSpPr>
        <p:spPr bwMode="auto">
          <a:xfrm>
            <a:off x="2481234" y="5489565"/>
            <a:ext cx="1869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Uncertainty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dust absorption</a:t>
            </a:r>
          </a:p>
        </p:txBody>
      </p:sp>
      <p:sp>
        <p:nvSpPr>
          <p:cNvPr id="963642" name="Text Box 1082"/>
          <p:cNvSpPr txBox="1">
            <a:spLocks noChangeArrowheads="1"/>
          </p:cNvSpPr>
          <p:nvPr/>
        </p:nvSpPr>
        <p:spPr bwMode="auto">
          <a:xfrm>
            <a:off x="5453034" y="5513377"/>
            <a:ext cx="2393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Negligible interaction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with matters</a:t>
            </a:r>
          </a:p>
        </p:txBody>
      </p:sp>
      <p:sp>
        <p:nvSpPr>
          <p:cNvPr id="963643" name="Text Box 1083"/>
          <p:cNvSpPr txBox="1">
            <a:spLocks noChangeArrowheads="1"/>
          </p:cNvSpPr>
          <p:nvPr/>
        </p:nvSpPr>
        <p:spPr bwMode="auto">
          <a:xfrm>
            <a:off x="4767234" y="3213093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4" name="Text Box 1084"/>
          <p:cNvSpPr txBox="1">
            <a:spLocks noChangeArrowheads="1"/>
          </p:cNvSpPr>
          <p:nvPr/>
        </p:nvSpPr>
        <p:spPr bwMode="auto">
          <a:xfrm>
            <a:off x="4767234" y="3795718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5" name="Text Box 1085"/>
          <p:cNvSpPr txBox="1">
            <a:spLocks noChangeArrowheads="1"/>
          </p:cNvSpPr>
          <p:nvPr/>
        </p:nvSpPr>
        <p:spPr bwMode="auto">
          <a:xfrm>
            <a:off x="4835497" y="5635615"/>
            <a:ext cx="388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grpSp>
        <p:nvGrpSpPr>
          <p:cNvPr id="2" name="Group 1093"/>
          <p:cNvGrpSpPr>
            <a:grpSpLocks/>
          </p:cNvGrpSpPr>
          <p:nvPr/>
        </p:nvGrpSpPr>
        <p:grpSpPr bwMode="auto">
          <a:xfrm>
            <a:off x="4767234" y="4354522"/>
            <a:ext cx="388938" cy="431800"/>
            <a:chOff x="3024" y="2304"/>
            <a:chExt cx="245" cy="272"/>
          </a:xfrm>
        </p:grpSpPr>
        <p:sp>
          <p:nvSpPr>
            <p:cNvPr id="963646" name="Text Box 1086"/>
            <p:cNvSpPr txBox="1">
              <a:spLocks noChangeArrowheads="1"/>
            </p:cNvSpPr>
            <p:nvPr/>
          </p:nvSpPr>
          <p:spPr bwMode="auto">
            <a:xfrm>
              <a:off x="3024" y="236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  <p:sp>
          <p:nvSpPr>
            <p:cNvPr id="963647" name="Text Box 1087"/>
            <p:cNvSpPr txBox="1">
              <a:spLocks noChangeArrowheads="1"/>
            </p:cNvSpPr>
            <p:nvPr/>
          </p:nvSpPr>
          <p:spPr bwMode="auto">
            <a:xfrm>
              <a:off x="3024" y="230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</p:grpSp>
      <p:sp>
        <p:nvSpPr>
          <p:cNvPr id="963648" name="Text Box 1088"/>
          <p:cNvSpPr txBox="1">
            <a:spLocks noChangeArrowheads="1"/>
          </p:cNvSpPr>
          <p:nvPr/>
        </p:nvSpPr>
        <p:spPr bwMode="auto">
          <a:xfrm>
            <a:off x="4843434" y="4954602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＞</a:t>
            </a:r>
          </a:p>
        </p:txBody>
      </p:sp>
      <p:sp>
        <p:nvSpPr>
          <p:cNvPr id="963649" name="Text Box 1089"/>
          <p:cNvSpPr txBox="1">
            <a:spLocks noChangeArrowheads="1"/>
          </p:cNvSpPr>
          <p:nvPr/>
        </p:nvSpPr>
        <p:spPr bwMode="auto">
          <a:xfrm>
            <a:off x="5300634" y="4848239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 multiple detectors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or statistics</a:t>
            </a:r>
          </a:p>
        </p:txBody>
      </p:sp>
      <p:sp>
        <p:nvSpPr>
          <p:cNvPr id="963650" name="Rectangle 1090"/>
          <p:cNvSpPr>
            <a:spLocks noChangeArrowheads="1"/>
          </p:cNvSpPr>
          <p:nvPr/>
        </p:nvSpPr>
        <p:spPr bwMode="auto">
          <a:xfrm>
            <a:off x="6864380" y="6226196"/>
            <a:ext cx="1922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R.Takahashi (2006)</a:t>
            </a:r>
          </a:p>
        </p:txBody>
      </p:sp>
      <p:sp>
        <p:nvSpPr>
          <p:cNvPr id="963652" name="Text Box 1092"/>
          <p:cNvSpPr txBox="1">
            <a:spLocks noChangeArrowheads="1"/>
          </p:cNvSpPr>
          <p:nvPr/>
        </p:nvSpPr>
        <p:spPr bwMode="auto">
          <a:xfrm>
            <a:off x="5681634" y="4360872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963654" name="Text Box 1094"/>
          <p:cNvSpPr txBox="1">
            <a:spLocks noChangeArrowheads="1"/>
          </p:cNvSpPr>
          <p:nvPr/>
        </p:nvSpPr>
        <p:spPr bwMode="auto">
          <a:xfrm>
            <a:off x="2949547" y="4999052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Easy?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grpSp>
        <p:nvGrpSpPr>
          <p:cNvPr id="458" name="グループ化 457"/>
          <p:cNvGrpSpPr/>
          <p:nvPr/>
        </p:nvGrpSpPr>
        <p:grpSpPr>
          <a:xfrm rot="15785392">
            <a:off x="6983380" y="997381"/>
            <a:ext cx="1871983" cy="1789429"/>
            <a:chOff x="9501222" y="714356"/>
            <a:chExt cx="5338763" cy="4864101"/>
          </a:xfrm>
        </p:grpSpPr>
        <p:sp>
          <p:nvSpPr>
            <p:cNvPr id="24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0" name="Group 16"/>
            <p:cNvGrpSpPr>
              <a:grpSpLocks/>
            </p:cNvGrpSpPr>
            <p:nvPr/>
          </p:nvGrpSpPr>
          <p:grpSpPr bwMode="auto">
            <a:xfrm rot="7209001">
              <a:off x="11449062" y="2208227"/>
              <a:ext cx="600081" cy="495300"/>
              <a:chOff x="4785" y="11039"/>
              <a:chExt cx="829" cy="688"/>
            </a:xfrm>
          </p:grpSpPr>
          <p:sp>
            <p:nvSpPr>
              <p:cNvPr id="45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5" name="Group 26"/>
            <p:cNvGrpSpPr>
              <a:grpSpLocks/>
            </p:cNvGrpSpPr>
            <p:nvPr/>
          </p:nvGrpSpPr>
          <p:grpSpPr bwMode="auto">
            <a:xfrm rot="7209001">
              <a:off x="11403024" y="2178063"/>
              <a:ext cx="600081" cy="500063"/>
              <a:chOff x="4785" y="11039"/>
              <a:chExt cx="829" cy="688"/>
            </a:xfrm>
          </p:grpSpPr>
          <p:sp>
            <p:nvSpPr>
              <p:cNvPr id="44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49"/>
            <p:cNvGrpSpPr>
              <a:grpSpLocks/>
            </p:cNvGrpSpPr>
            <p:nvPr/>
          </p:nvGrpSpPr>
          <p:grpSpPr bwMode="auto">
            <a:xfrm rot="3616332">
              <a:off x="12330163" y="2190764"/>
              <a:ext cx="600081" cy="503238"/>
              <a:chOff x="4785" y="11039"/>
              <a:chExt cx="829" cy="688"/>
            </a:xfrm>
          </p:grpSpPr>
          <p:sp>
            <p:nvSpPr>
              <p:cNvPr id="44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4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9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3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9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3" name="Group 78"/>
            <p:cNvGrpSpPr>
              <a:grpSpLocks/>
            </p:cNvGrpSpPr>
            <p:nvPr/>
          </p:nvGrpSpPr>
          <p:grpSpPr bwMode="auto">
            <a:xfrm flipH="1">
              <a:off x="12703170" y="4371956"/>
              <a:ext cx="600081" cy="495300"/>
              <a:chOff x="4785" y="11039"/>
              <a:chExt cx="829" cy="688"/>
            </a:xfrm>
          </p:grpSpPr>
          <p:sp>
            <p:nvSpPr>
              <p:cNvPr id="43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8" name="Group 88"/>
            <p:cNvGrpSpPr>
              <a:grpSpLocks/>
            </p:cNvGrpSpPr>
            <p:nvPr/>
          </p:nvGrpSpPr>
          <p:grpSpPr bwMode="auto">
            <a:xfrm flipH="1">
              <a:off x="12703170" y="4416406"/>
              <a:ext cx="600081" cy="500063"/>
              <a:chOff x="4785" y="11039"/>
              <a:chExt cx="829" cy="688"/>
            </a:xfrm>
          </p:grpSpPr>
          <p:sp>
            <p:nvSpPr>
              <p:cNvPr id="42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11"/>
            <p:cNvGrpSpPr>
              <a:grpSpLocks/>
            </p:cNvGrpSpPr>
            <p:nvPr/>
          </p:nvGrpSpPr>
          <p:grpSpPr bwMode="auto">
            <a:xfrm rot="3592668" flipH="1">
              <a:off x="13154039" y="3611511"/>
              <a:ext cx="600081" cy="503238"/>
              <a:chOff x="4785" y="11039"/>
              <a:chExt cx="829" cy="688"/>
            </a:xfrm>
          </p:grpSpPr>
          <p:sp>
            <p:nvSpPr>
              <p:cNvPr id="42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2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3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2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6" name="Group 141"/>
            <p:cNvGrpSpPr>
              <a:grpSpLocks/>
            </p:cNvGrpSpPr>
            <p:nvPr/>
          </p:nvGrpSpPr>
          <p:grpSpPr bwMode="auto">
            <a:xfrm>
              <a:off x="11052244" y="4424344"/>
              <a:ext cx="600081" cy="500063"/>
              <a:chOff x="4785" y="11039"/>
              <a:chExt cx="829" cy="688"/>
            </a:xfrm>
          </p:grpSpPr>
          <p:sp>
            <p:nvSpPr>
              <p:cNvPr id="41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1" name="Group 171"/>
            <p:cNvGrpSpPr>
              <a:grpSpLocks/>
            </p:cNvGrpSpPr>
            <p:nvPr/>
          </p:nvGrpSpPr>
          <p:grpSpPr bwMode="auto">
            <a:xfrm rot="18007332">
              <a:off x="10577562" y="3603573"/>
              <a:ext cx="600081" cy="500063"/>
              <a:chOff x="4785" y="11039"/>
              <a:chExt cx="829" cy="688"/>
            </a:xfrm>
          </p:grpSpPr>
          <p:sp>
            <p:nvSpPr>
              <p:cNvPr id="41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0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9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0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59" name="Rectangle 1090"/>
          <p:cNvSpPr>
            <a:spLocks noChangeArrowheads="1"/>
          </p:cNvSpPr>
          <p:nvPr/>
        </p:nvSpPr>
        <p:spPr bwMode="auto">
          <a:xfrm>
            <a:off x="506398" y="1374804"/>
            <a:ext cx="850892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Fig. from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SNAP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 web page</a:t>
            </a:r>
            <a:endParaRPr kumimoji="1" lang="en-US" altLang="ja-JP" sz="10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(~2014)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2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3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8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5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6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(~2024)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>
          <a:xfrm>
            <a:off x="962025" y="17463"/>
            <a:ext cx="6261100" cy="600075"/>
          </a:xfrm>
        </p:spPr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8" y="2293923"/>
            <a:ext cx="15128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2007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781050"/>
            <a:ext cx="6408737" cy="5683250"/>
          </a:xfrm>
          <a:prstGeom prst="rect">
            <a:avLst/>
          </a:prstGeom>
          <a:noFill/>
        </p:spPr>
      </p:pic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562352" y="5000636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416568" y="6072206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3708400" y="1484313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049447" y="5715016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6804024" y="2857496"/>
            <a:ext cx="768371" cy="21114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156325" y="2133600"/>
            <a:ext cx="1008063" cy="863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4572000" y="2060575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4716463" y="5300663"/>
            <a:ext cx="576262" cy="4333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429124" y="4652963"/>
            <a:ext cx="719139" cy="419111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2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Mast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structure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3" name="Line 19"/>
          <p:cNvSpPr>
            <a:spLocks noChangeShapeType="1"/>
          </p:cNvSpPr>
          <p:nvPr/>
        </p:nvSpPr>
        <p:spPr bwMode="auto">
          <a:xfrm flipH="1">
            <a:off x="6372225" y="1125538"/>
            <a:ext cx="9366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345579"/>
            <a:ext cx="5776954" cy="2059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2010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  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号機ミッション選定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予定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768099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b="1" dirty="0" smtClean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SPRINT-B/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ERG       (~2013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Amaldi-8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00100" y="1000108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8th Edoardo Amaldi Conference on Gravitational Waves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2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年に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1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回開催される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+mj-lt"/>
                <a:cs typeface="+mn-cs"/>
              </a:rPr>
              <a:t>重力波</a:t>
            </a:r>
            <a:r>
              <a:rPr lang="ja-JP" altLang="en-US" sz="2000" b="1" dirty="0" smtClean="0">
                <a:solidFill>
                  <a:srgbClr val="CCECFF"/>
                </a:solidFill>
                <a:latin typeface="+mj-lt"/>
              </a:rPr>
              <a:t>分野で最も大きな会議</a:t>
            </a:r>
            <a:endParaRPr lang="en-US" altLang="ja-JP" sz="2000" b="1" dirty="0" smtClean="0">
              <a:solidFill>
                <a:srgbClr val="CCEC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2009 6/21-26 New York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</a:t>
            </a:r>
            <a:r>
              <a:rPr lang="ja-JP" altLang="en-US" sz="2000" b="1" dirty="0" err="1" smtClean="0">
                <a:solidFill>
                  <a:srgbClr val="FFFFFF"/>
                </a:solidFill>
                <a:latin typeface="+mj-lt"/>
              </a:rPr>
              <a:t>で開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催された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71736" y="2181517"/>
            <a:ext cx="5643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重力波分野の最新の現状が網羅されている</a:t>
            </a:r>
            <a:endParaRPr kumimoji="1" lang="en-US" altLang="ja-JP" sz="20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2143108" y="2219918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09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143248"/>
            <a:ext cx="78676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28992" y="5754563"/>
            <a:ext cx="5500726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</a:rPr>
              <a:t>GWIC Web page: http://www.amaldi8.org/</a:t>
            </a:r>
            <a:endParaRPr kumimoji="1" lang="en-US" altLang="ja-JP" sz="18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重力波の観測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428596" y="3143248"/>
            <a:ext cx="8572560" cy="3214710"/>
          </a:xfrm>
          <a:prstGeom prst="roundRect">
            <a:avLst>
              <a:gd name="adj" fmla="val 2509"/>
            </a:avLst>
          </a:prstGeom>
          <a:solidFill>
            <a:srgbClr val="FFFFFF">
              <a:alpha val="9804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5429256" y="3429000"/>
            <a:ext cx="3500462" cy="2000264"/>
          </a:xfrm>
          <a:prstGeom prst="roundRect">
            <a:avLst>
              <a:gd name="adj" fmla="val 2509"/>
            </a:avLst>
          </a:prstGeom>
          <a:solidFill>
            <a:srgbClr val="000000">
              <a:alpha val="20000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pic>
        <p:nvPicPr>
          <p:cNvPr id="1592323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85794"/>
            <a:ext cx="2844980" cy="21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23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024" y="3429000"/>
            <a:ext cx="34396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パルサータイミングアレー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571472" y="3214686"/>
            <a:ext cx="5429288" cy="306545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b="1" dirty="0" smtClean="0">
                <a:solidFill>
                  <a:schemeClr val="bg1"/>
                </a:solidFill>
              </a:rPr>
              <a:t>European Pulsar Timing Array (EPTA)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600" b="1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電波望遠鏡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Westerbork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Effelsberg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                 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Nancay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JodrellBank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(Cagliari)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普段は個別に運用・高感度が必要な時に同時観測</a:t>
            </a:r>
            <a:endParaRPr lang="en-US" altLang="ja-JP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400" b="1" dirty="0" smtClean="0">
                <a:solidFill>
                  <a:srgbClr val="FFFFFF"/>
                </a:solidFill>
              </a:rPr>
              <a:t>　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9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 (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 Residual &lt; 2.5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μs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)</a:t>
            </a:r>
            <a:endParaRPr lang="ja-JP" altLang="en-US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b="1" dirty="0" smtClean="0">
                <a:solidFill>
                  <a:schemeClr val="bg1"/>
                </a:solidFill>
              </a:rPr>
              <a:t>North American pulsar timing array (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NANOGrav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Arecibo and Green Bank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のデータを使用</a:t>
            </a:r>
            <a:endParaRPr lang="en-US" altLang="ja-JP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17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b="1" dirty="0" err="1" smtClean="0">
                <a:solidFill>
                  <a:schemeClr val="bg1"/>
                </a:solidFill>
              </a:rPr>
              <a:t>Parkes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Pulsar Timing Array (PPTA)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b="1" dirty="0" smtClean="0">
                <a:solidFill>
                  <a:srgbClr val="FFFFFF"/>
                </a:solidFill>
              </a:rPr>
              <a:t>　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Parkes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　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64m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電波望遠鏡 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(Australia)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20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  <a:endParaRPr lang="en-US" altLang="ja-JP" sz="1400" b="1" dirty="0" smtClean="0">
              <a:solidFill>
                <a:srgbClr val="FFFFFF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510218" y="3286124"/>
            <a:ext cx="1633550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b="1" dirty="0" smtClean="0">
                <a:solidFill>
                  <a:srgbClr val="DDDDDD"/>
                </a:solidFill>
              </a:rPr>
              <a:t>Manchester (2009)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500694" y="5500702"/>
            <a:ext cx="35004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30 MSPs being timed in PTA projects world-wide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Circle size ~ (</a:t>
            </a:r>
            <a:r>
              <a:rPr lang="en-US" altLang="ja-JP" sz="11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100" dirty="0" smtClean="0">
                <a:solidFill>
                  <a:srgbClr val="FFFFFF"/>
                </a:solidFill>
              </a:rPr>
              <a:t> residual)-1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12 MSPs being timed at more than one observatory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5105" y="2571744"/>
            <a:ext cx="704613" cy="4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500166" y="2021643"/>
            <a:ext cx="428628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b="1" dirty="0" smtClean="0">
                <a:solidFill>
                  <a:srgbClr val="DDDDDD"/>
                </a:solidFill>
              </a:rPr>
              <a:t>要求条件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   20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個の安定なミリ秒パルサー</a:t>
            </a:r>
            <a:endParaRPr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              100nsec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の精度</a:t>
            </a:r>
            <a:endParaRPr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               5-10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年 毎週の観測</a:t>
            </a:r>
            <a:endParaRPr lang="en-US" altLang="ja-JP" sz="1600" b="1" dirty="0" smtClean="0">
              <a:solidFill>
                <a:srgbClr val="DDDDDD"/>
              </a:solidFill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580996" y="928670"/>
            <a:ext cx="45625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複数のパルサー観測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sym typeface="Wingdings" pitchFamily="2" charset="2"/>
              </a:rPr>
              <a:t>相関解析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142976" y="1326690"/>
            <a:ext cx="4562508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背景重力波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超巨大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BH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合体からの重力波の検出を目指す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928662" y="1398128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pic>
        <p:nvPicPr>
          <p:cNvPr id="25" name="Picture 8" descr="telescopes-19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2571744"/>
            <a:ext cx="714380" cy="510272"/>
          </a:xfrm>
          <a:prstGeom prst="rect">
            <a:avLst/>
          </a:prstGeom>
          <a:noFill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2571744"/>
            <a:ext cx="709622" cy="49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2009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年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12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月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18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日 分野紹介 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(</a:t>
            </a:r>
            <a:r>
              <a:rPr lang="zh-TW" altLang="en-US" smtClean="0">
                <a:solidFill>
                  <a:srgbClr val="0099CC"/>
                </a:solidFill>
                <a:latin typeface="Arial" pitchFamily="34" charset="0"/>
              </a:rPr>
              <a:t>京都大学</a:t>
            </a:r>
            <a:r>
              <a:rPr lang="en-US" altLang="zh-TW" smtClean="0">
                <a:solidFill>
                  <a:srgbClr val="0099CC"/>
                </a:solidFill>
                <a:latin typeface="Arial" pitchFamily="34" charset="0"/>
              </a:rPr>
              <a:t>)</a:t>
            </a:r>
            <a:endParaRPr lang="en-AU" altLang="ja-JP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Square Kilometre Array</a:t>
            </a: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385888"/>
            <a:ext cx="3419475" cy="492283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Next Generation Radio Telescope</a:t>
            </a:r>
          </a:p>
          <a:p>
            <a:pPr>
              <a:lnSpc>
                <a:spcPct val="90000"/>
              </a:lnSpc>
            </a:pPr>
            <a:r>
              <a:rPr lang="en-US"/>
              <a:t>Built in South Africa or Western Australia in ~2020</a:t>
            </a:r>
          </a:p>
          <a:p>
            <a:pPr>
              <a:lnSpc>
                <a:spcPct val="90000"/>
              </a:lnSpc>
            </a:pPr>
            <a:r>
              <a:rPr lang="en-US"/>
              <a:t>50x sensitivity of current best interferometer</a:t>
            </a:r>
          </a:p>
          <a:p>
            <a:pPr>
              <a:lnSpc>
                <a:spcPct val="90000"/>
              </a:lnSpc>
            </a:pPr>
            <a:r>
              <a:rPr lang="en-US"/>
              <a:t>Key science project: “</a:t>
            </a:r>
            <a:r>
              <a:rPr lang="en-US" i="1"/>
              <a:t>Strong field tests of gravity using pulsars and black holes</a:t>
            </a:r>
            <a:r>
              <a:rPr lang="en-US"/>
              <a:t>” - will be used as a “gravitational wave” telescope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781316" name="Picture 4" descr="Picture 1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288" y="1265238"/>
            <a:ext cx="4468812" cy="2879725"/>
          </a:xfrm>
          <a:prstGeom prst="rect">
            <a:avLst/>
          </a:prstGeom>
          <a:noFill/>
        </p:spPr>
      </p:pic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4408488" y="4217988"/>
            <a:ext cx="471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sz="1400" dirty="0">
                <a:solidFill>
                  <a:srgbClr val="0099CC"/>
                </a:solidFill>
                <a:latin typeface="Arial" pitchFamily="34" charset="0"/>
                <a:hlinkClick r:id="rId5"/>
              </a:rPr>
              <a:t>http://www.skatelescope.org/photo/material/S22-Abb1.jpg</a:t>
            </a:r>
            <a:endParaRPr lang="en-US" sz="1400" dirty="0">
              <a:solidFill>
                <a:srgbClr val="0099CC"/>
              </a:solidFill>
              <a:latin typeface="Arial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43570" y="5429264"/>
            <a:ext cx="3143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George Hobbs</a:t>
            </a:r>
          </a:p>
          <a:p>
            <a:pPr algn="l">
              <a:buFontTx/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Australia Telescope National Facility</a:t>
            </a:r>
          </a:p>
          <a:p>
            <a:pPr algn="l">
              <a:buFontTx/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george.hobbs@csiro.au</a:t>
            </a:r>
            <a:endParaRPr lang="en-AU" altLang="ja-JP" sz="1400" dirty="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CMB B-mode </a:t>
            </a:r>
            <a:r>
              <a:rPr lang="ja-JP" altLang="en-US" dirty="0" smtClean="0"/>
              <a:t>偏光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pic>
        <p:nvPicPr>
          <p:cNvPr id="1590273" name="Picture 1" descr="C:\Documents and Settings\ando\デスクトップ\プレゼンテーション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2002"/>
            <a:ext cx="4383105" cy="3287328"/>
          </a:xfrm>
          <a:prstGeom prst="rect">
            <a:avLst/>
          </a:prstGeom>
          <a:noFill/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5720" y="3088335"/>
            <a:ext cx="4371985" cy="2625501"/>
            <a:chOff x="1695" y="1483"/>
            <a:chExt cx="2750" cy="2028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5" y="1483"/>
              <a:ext cx="2670" cy="2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 rot="16200000">
              <a:off x="3677" y="2127"/>
              <a:ext cx="1399" cy="1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buFontTx/>
                <a:buNone/>
              </a:pPr>
              <a:r>
                <a:rPr kumimoji="0" lang="en-US" altLang="ja-JP" sz="800" b="1" dirty="0">
                  <a:solidFill>
                    <a:srgbClr val="003366">
                      <a:lumMod val="40000"/>
                      <a:lumOff val="60000"/>
                    </a:srgbClr>
                  </a:solidFill>
                  <a:latin typeface="Comic Sans MS" pitchFamily="66" charset="0"/>
                </a:rPr>
                <a:t>W. Hu et al. </a:t>
              </a:r>
              <a:r>
                <a:rPr kumimoji="0" lang="en-US" altLang="ja-JP" sz="800" b="1" dirty="0" err="1">
                  <a:solidFill>
                    <a:srgbClr val="003366">
                      <a:lumMod val="40000"/>
                      <a:lumOff val="60000"/>
                    </a:srgbClr>
                  </a:solidFill>
                  <a:latin typeface="Comic Sans MS" pitchFamily="66" charset="0"/>
                </a:rPr>
                <a:t>astro</a:t>
              </a:r>
              <a:r>
                <a:rPr kumimoji="0" lang="en-US" altLang="ja-JP" sz="800" b="1" dirty="0">
                  <a:solidFill>
                    <a:srgbClr val="003366">
                      <a:lumMod val="40000"/>
                      <a:lumOff val="60000"/>
                    </a:srgbClr>
                  </a:solidFill>
                  <a:latin typeface="Comic Sans MS" pitchFamily="66" charset="0"/>
                </a:rPr>
                <a:t>-ph/0210096</a:t>
              </a:r>
            </a:p>
          </p:txBody>
        </p:sp>
      </p:grp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2844828" y="3426690"/>
            <a:ext cx="14414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en-US" altLang="ja-JP" sz="800" b="1" dirty="0">
                <a:solidFill>
                  <a:srgbClr val="000000"/>
                </a:solidFill>
                <a:latin typeface="Tahoma"/>
              </a:rPr>
              <a:t>Temperature Anisotropy</a:t>
            </a:r>
          </a:p>
        </p:txBody>
      </p:sp>
      <p:cxnSp>
        <p:nvCxnSpPr>
          <p:cNvPr id="62" name="直線コネクタ 61"/>
          <p:cNvCxnSpPr/>
          <p:nvPr/>
        </p:nvCxnSpPr>
        <p:spPr bwMode="auto">
          <a:xfrm rot="16200000" flipH="1">
            <a:off x="1519167" y="4337513"/>
            <a:ext cx="2262018" cy="14004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123"/>
          <p:cNvGrpSpPr/>
          <p:nvPr/>
        </p:nvGrpSpPr>
        <p:grpSpPr>
          <a:xfrm>
            <a:off x="857224" y="3642134"/>
            <a:ext cx="1643074" cy="642942"/>
            <a:chOff x="3357554" y="1621387"/>
            <a:chExt cx="4214842" cy="1114123"/>
          </a:xfrm>
        </p:grpSpPr>
        <p:sp>
          <p:nvSpPr>
            <p:cNvPr id="64" name="正方形/長方形 63"/>
            <p:cNvSpPr/>
            <p:nvPr/>
          </p:nvSpPr>
          <p:spPr>
            <a:xfrm>
              <a:off x="3357554" y="1621387"/>
              <a:ext cx="4214842" cy="1114123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buFontTx/>
                <a:buNone/>
                <a:defRPr/>
              </a:pPr>
              <a:endParaRPr lang="ja-JP" altLang="en-US" sz="800" dirty="0">
                <a:solidFill>
                  <a:srgbClr val="CCFFCC"/>
                </a:solidFill>
              </a:endParaRPr>
            </a:p>
          </p:txBody>
        </p:sp>
        <p:grpSp>
          <p:nvGrpSpPr>
            <p:cNvPr id="7" name="Group 29"/>
            <p:cNvGrpSpPr>
              <a:grpSpLocks noChangeAspect="1"/>
            </p:cNvGrpSpPr>
            <p:nvPr/>
          </p:nvGrpSpPr>
          <p:grpSpPr bwMode="auto">
            <a:xfrm>
              <a:off x="3397039" y="1877910"/>
              <a:ext cx="894994" cy="671913"/>
              <a:chOff x="4609" y="1968"/>
              <a:chExt cx="1245" cy="1110"/>
            </a:xfrm>
          </p:grpSpPr>
          <p:sp>
            <p:nvSpPr>
              <p:cNvPr id="93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4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5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6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7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8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99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0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1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2" name="Line 39"/>
              <p:cNvSpPr>
                <a:spLocks noChangeShapeType="1"/>
              </p:cNvSpPr>
              <p:nvPr/>
            </p:nvSpPr>
            <p:spPr bwMode="auto">
              <a:xfrm rot="16216073" flipH="1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8" name="グループ化 122"/>
            <p:cNvGrpSpPr/>
            <p:nvPr/>
          </p:nvGrpSpPr>
          <p:grpSpPr>
            <a:xfrm>
              <a:off x="5715008" y="1683185"/>
              <a:ext cx="1737339" cy="888559"/>
              <a:chOff x="6082024" y="1652334"/>
              <a:chExt cx="1737339" cy="888559"/>
            </a:xfrm>
          </p:grpSpPr>
          <p:grpSp>
            <p:nvGrpSpPr>
              <p:cNvPr id="9" name="Group 3"/>
              <p:cNvGrpSpPr>
                <a:grpSpLocks noChangeAspect="1"/>
              </p:cNvGrpSpPr>
              <p:nvPr/>
            </p:nvGrpSpPr>
            <p:grpSpPr bwMode="auto">
              <a:xfrm>
                <a:off x="6082024" y="1930867"/>
                <a:ext cx="756123" cy="610026"/>
                <a:chOff x="96" y="1776"/>
                <a:chExt cx="1392" cy="1392"/>
              </a:xfrm>
              <a:solidFill>
                <a:schemeClr val="bg1"/>
              </a:solidFill>
            </p:grpSpPr>
            <p:sp>
              <p:nvSpPr>
                <p:cNvPr id="67" name="Oval 4"/>
                <p:cNvSpPr>
                  <a:spLocks noChangeArrowheads="1"/>
                </p:cNvSpPr>
                <p:nvPr/>
              </p:nvSpPr>
              <p:spPr bwMode="auto">
                <a:xfrm>
                  <a:off x="768" y="2448"/>
                  <a:ext cx="48" cy="48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FontTx/>
                    <a:buNone/>
                    <a:defRPr/>
                  </a:pPr>
                  <a:endParaRPr lang="ja-JP" altLang="en-US" sz="800" b="1" dirty="0">
                    <a:ln w="12700">
                      <a:solidFill>
                        <a:srgbClr val="003366">
                          <a:satMod val="155000"/>
                        </a:srgbClr>
                      </a:solidFill>
                      <a:prstDash val="solid"/>
                    </a:ln>
                    <a:solidFill>
                      <a:srgbClr val="E3E2C7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ea typeface="ＭＳ Ｐゴシック" pitchFamily="50" charset="-128"/>
                  </a:endParaRPr>
                </a:p>
              </p:txBody>
            </p:sp>
            <p:sp>
              <p:nvSpPr>
                <p:cNvPr id="68" name="Oval 5"/>
                <p:cNvSpPr>
                  <a:spLocks noChangeArrowheads="1"/>
                </p:cNvSpPr>
                <p:nvPr/>
              </p:nvSpPr>
              <p:spPr bwMode="auto">
                <a:xfrm>
                  <a:off x="288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FontTx/>
                    <a:buNone/>
                    <a:defRPr/>
                  </a:pPr>
                  <a:endParaRPr kumimoji="0" lang="ja-JP" altLang="ja-JP" sz="800" b="1" dirty="0">
                    <a:ln w="12700">
                      <a:solidFill>
                        <a:srgbClr val="003366">
                          <a:satMod val="155000"/>
                        </a:srgbClr>
                      </a:solidFill>
                      <a:prstDash val="solid"/>
                    </a:ln>
                    <a:solidFill>
                      <a:srgbClr val="E3E2C7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  <p:grpSp>
              <p:nvGrpSpPr>
                <p:cNvPr id="10" name="Group 6"/>
                <p:cNvGrpSpPr>
                  <a:grpSpLocks/>
                </p:cNvGrpSpPr>
                <p:nvPr/>
              </p:nvGrpSpPr>
              <p:grpSpPr bwMode="auto">
                <a:xfrm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11" name="Group 9"/>
                <p:cNvGrpSpPr>
                  <a:grpSpLocks/>
                </p:cNvGrpSpPr>
                <p:nvPr/>
              </p:nvGrpSpPr>
              <p:grpSpPr bwMode="auto">
                <a:xfrm rot="5400000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12" name="Group 12"/>
                <p:cNvGrpSpPr>
                  <a:grpSpLocks/>
                </p:cNvGrpSpPr>
                <p:nvPr/>
              </p:nvGrpSpPr>
              <p:grpSpPr bwMode="auto">
                <a:xfrm rot="2638198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13" name="Group 15"/>
                <p:cNvGrpSpPr>
                  <a:grpSpLocks/>
                </p:cNvGrpSpPr>
                <p:nvPr/>
              </p:nvGrpSpPr>
              <p:grpSpPr bwMode="auto">
                <a:xfrm rot="8083927">
                  <a:off x="792" y="1775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3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FontTx/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rgbClr val="003366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E3E2C7">
                          <a:tint val="85000"/>
                          <a:satMod val="155000"/>
                        </a:srgb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</p:grpSp>
          <p:grpSp>
            <p:nvGrpSpPr>
              <p:cNvPr id="14" name="Group 42"/>
              <p:cNvGrpSpPr>
                <a:grpSpLocks noChangeAspect="1"/>
              </p:cNvGrpSpPr>
              <p:nvPr/>
            </p:nvGrpSpPr>
            <p:grpSpPr bwMode="auto">
              <a:xfrm>
                <a:off x="7103368" y="1961813"/>
                <a:ext cx="715995" cy="548121"/>
                <a:chOff x="1739" y="1916"/>
                <a:chExt cx="1091" cy="1060"/>
              </a:xfrm>
            </p:grpSpPr>
            <p:sp>
              <p:nvSpPr>
                <p:cNvPr id="82" name="Oval 43"/>
                <p:cNvSpPr>
                  <a:spLocks noChangeArrowheads="1"/>
                </p:cNvSpPr>
                <p:nvPr/>
              </p:nvSpPr>
              <p:spPr bwMode="auto">
                <a:xfrm>
                  <a:off x="2256" y="24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3" name="Oval 44"/>
                <p:cNvSpPr>
                  <a:spLocks noChangeArrowheads="1"/>
                </p:cNvSpPr>
                <p:nvPr/>
              </p:nvSpPr>
              <p:spPr bwMode="auto">
                <a:xfrm>
                  <a:off x="1776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4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2255" y="177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5" name="Line 46"/>
                <p:cNvSpPr>
                  <a:spLocks noChangeShapeType="1"/>
                </p:cNvSpPr>
                <p:nvPr/>
              </p:nvSpPr>
              <p:spPr bwMode="auto">
                <a:xfrm rot="5400000">
                  <a:off x="2280" y="2784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6" name="Line 47"/>
                <p:cNvSpPr>
                  <a:spLocks noChangeShapeType="1"/>
                </p:cNvSpPr>
                <p:nvPr/>
              </p:nvSpPr>
              <p:spPr bwMode="auto">
                <a:xfrm rot="10781909">
                  <a:off x="2782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7" name="Line 48"/>
                <p:cNvSpPr>
                  <a:spLocks noChangeShapeType="1"/>
                </p:cNvSpPr>
                <p:nvPr/>
              </p:nvSpPr>
              <p:spPr bwMode="auto">
                <a:xfrm rot="10727932">
                  <a:off x="1774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8" name="Line 49"/>
                <p:cNvSpPr>
                  <a:spLocks noChangeShapeType="1"/>
                </p:cNvSpPr>
                <p:nvPr/>
              </p:nvSpPr>
              <p:spPr bwMode="auto">
                <a:xfrm rot="8182038">
                  <a:off x="2630" y="191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89" name="Line 50"/>
                <p:cNvSpPr>
                  <a:spLocks noChangeShapeType="1"/>
                </p:cNvSpPr>
                <p:nvPr/>
              </p:nvSpPr>
              <p:spPr bwMode="auto">
                <a:xfrm rot="8038198">
                  <a:off x="1930" y="2642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90" name="Line 51"/>
                <p:cNvSpPr>
                  <a:spLocks noChangeShapeType="1"/>
                </p:cNvSpPr>
                <p:nvPr/>
              </p:nvSpPr>
              <p:spPr bwMode="auto">
                <a:xfrm rot="-8008195">
                  <a:off x="2637" y="263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91" name="Line 52"/>
                <p:cNvSpPr>
                  <a:spLocks noChangeShapeType="1"/>
                </p:cNvSpPr>
                <p:nvPr/>
              </p:nvSpPr>
              <p:spPr bwMode="auto">
                <a:xfrm rot="-8349700">
                  <a:off x="1921" y="192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FontTx/>
                    <a:buNone/>
                  </a:pPr>
                  <a:endParaRPr lang="ja-JP" altLang="en-US" sz="800">
                    <a:solidFill>
                      <a:srgbClr val="003366"/>
                    </a:solidFill>
                  </a:endParaRPr>
                </a:p>
              </p:txBody>
            </p:sp>
          </p:grpSp>
          <p:sp>
            <p:nvSpPr>
              <p:cNvPr id="103" name="テキスト ボックス 54"/>
              <p:cNvSpPr txBox="1">
                <a:spLocks noChangeArrowheads="1"/>
              </p:cNvSpPr>
              <p:nvPr/>
            </p:nvSpPr>
            <p:spPr bwMode="auto">
              <a:xfrm>
                <a:off x="6358418" y="1652334"/>
                <a:ext cx="1122091" cy="361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>
                    <a:solidFill>
                      <a:srgbClr val="003366"/>
                    </a:solidFill>
                  </a:rPr>
                  <a:t>E-mode</a:t>
                </a: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104" name="テキスト ボックス 55"/>
            <p:cNvSpPr txBox="1">
              <a:spLocks noChangeArrowheads="1"/>
            </p:cNvSpPr>
            <p:nvPr/>
          </p:nvSpPr>
          <p:spPr bwMode="auto">
            <a:xfrm>
              <a:off x="4107771" y="1621387"/>
              <a:ext cx="1128847" cy="36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>
                  <a:solidFill>
                    <a:srgbClr val="FF0000"/>
                  </a:solidFill>
                </a:rPr>
                <a:t>B-mode</a:t>
              </a:r>
              <a:endParaRPr lang="ja-JP" altLang="en-US" sz="800">
                <a:solidFill>
                  <a:srgbClr val="FF0000"/>
                </a:solidFill>
              </a:endParaRPr>
            </a:p>
          </p:txBody>
        </p:sp>
        <p:grpSp>
          <p:nvGrpSpPr>
            <p:cNvPr id="15" name="Group 29"/>
            <p:cNvGrpSpPr>
              <a:grpSpLocks noChangeAspect="1"/>
            </p:cNvGrpSpPr>
            <p:nvPr/>
          </p:nvGrpSpPr>
          <p:grpSpPr bwMode="auto">
            <a:xfrm flipH="1">
              <a:off x="4605700" y="1899917"/>
              <a:ext cx="894994" cy="671913"/>
              <a:chOff x="4609" y="1968"/>
              <a:chExt cx="1245" cy="1110"/>
            </a:xfrm>
          </p:grpSpPr>
          <p:sp>
            <p:nvSpPr>
              <p:cNvPr id="112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3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4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5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6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7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8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9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20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  <p:sp>
            <p:nvSpPr>
              <p:cNvPr id="121" name="Line 39"/>
              <p:cNvSpPr>
                <a:spLocks noChangeShapeType="1"/>
              </p:cNvSpPr>
              <p:nvPr/>
            </p:nvSpPr>
            <p:spPr bwMode="auto">
              <a:xfrm rot="5383927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FontTx/>
                  <a:buNone/>
                </a:pPr>
                <a:endParaRPr lang="ja-JP" altLang="en-US" sz="80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83" name="テキスト ボックス 12"/>
          <p:cNvSpPr txBox="1">
            <a:spLocks noChangeArrowheads="1"/>
          </p:cNvSpPr>
          <p:nvPr/>
        </p:nvSpPr>
        <p:spPr bwMode="auto">
          <a:xfrm>
            <a:off x="2065075" y="3166210"/>
            <a:ext cx="6495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b="1" dirty="0">
                <a:solidFill>
                  <a:srgbClr val="000000"/>
                </a:solidFill>
              </a:rPr>
              <a:t>~2deg</a:t>
            </a:r>
            <a:endParaRPr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86" name="Rectangle 6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52434" y="1357298"/>
            <a:ext cx="691996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CCECFF"/>
                </a:solidFill>
              </a:rPr>
              <a:t>宇宙背景放射 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(CMB, Cosmic Microwave Background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lang="en-US" altLang="ja-JP" sz="1800" b="1" dirty="0" smtClean="0">
                <a:solidFill>
                  <a:srgbClr val="CCECFF"/>
                </a:solidFill>
              </a:rPr>
              <a:t>B-mode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偏光成分から重力波を観測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187" name="Rectangle 69"/>
          <p:cNvSpPr>
            <a:spLocks noChangeArrowheads="1"/>
          </p:cNvSpPr>
          <p:nvPr/>
        </p:nvSpPr>
        <p:spPr bwMode="auto">
          <a:xfrm>
            <a:off x="1438252" y="2112636"/>
            <a:ext cx="556264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初期宇宙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(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インフレーション期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) 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からの重力波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188" name="右矢印 187"/>
          <p:cNvSpPr/>
          <p:nvPr/>
        </p:nvSpPr>
        <p:spPr>
          <a:xfrm>
            <a:off x="1214414" y="2214554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endParaRPr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189" name="正方形/長方形 188">
            <a:hlinkClick r:id="rId6" action="ppaction://hlinkpres?slideindex=1&amp;slidetitle="/>
          </p:cNvPr>
          <p:cNvSpPr/>
          <p:nvPr/>
        </p:nvSpPr>
        <p:spPr>
          <a:xfrm>
            <a:off x="6909405" y="2425429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FontTx/>
              <a:buNone/>
              <a:defRPr/>
            </a:pPr>
            <a:r>
              <a:rPr lang="en-US" altLang="ja-JP" sz="1000" b="1" kern="0" dirty="0" smtClean="0">
                <a:solidFill>
                  <a:srgbClr val="CCCC99">
                    <a:lumMod val="40000"/>
                    <a:lumOff val="60000"/>
                  </a:srgbClr>
                </a:solidFill>
                <a:latin typeface="Tahoma"/>
                <a:ea typeface="ＭＳ Ｐゴシック"/>
              </a:rPr>
              <a:t>Masashi </a:t>
            </a:r>
            <a:r>
              <a:rPr lang="en-US" altLang="ja-JP" sz="1000" b="1" kern="0" dirty="0" err="1" smtClean="0">
                <a:solidFill>
                  <a:srgbClr val="CCCC99">
                    <a:lumMod val="40000"/>
                    <a:lumOff val="60000"/>
                  </a:srgbClr>
                </a:solidFill>
                <a:latin typeface="Tahoma"/>
                <a:ea typeface="ＭＳ Ｐゴシック"/>
              </a:rPr>
              <a:t>Hazumi</a:t>
            </a:r>
            <a:r>
              <a:rPr lang="en-US" altLang="ja-JP" sz="1000" b="1" kern="0" dirty="0" smtClean="0">
                <a:solidFill>
                  <a:srgbClr val="CCCC99">
                    <a:lumMod val="40000"/>
                    <a:lumOff val="60000"/>
                  </a:srgbClr>
                </a:solidFill>
                <a:latin typeface="Tahoma"/>
                <a:ea typeface="ＭＳ Ｐゴシック"/>
              </a:rPr>
              <a:t> </a:t>
            </a:r>
          </a:p>
          <a:p>
            <a:pPr algn="l" eaLnBrk="0" hangingPunct="0">
              <a:spcBef>
                <a:spcPct val="20000"/>
              </a:spcBef>
              <a:buFontTx/>
              <a:buNone/>
              <a:defRPr/>
            </a:pPr>
            <a:r>
              <a:rPr lang="en-US" altLang="ja-JP" sz="1000" b="1" kern="0" dirty="0" smtClean="0">
                <a:solidFill>
                  <a:srgbClr val="CCCC99">
                    <a:lumMod val="40000"/>
                    <a:lumOff val="60000"/>
                  </a:srgbClr>
                </a:solidFill>
                <a:latin typeface="Tahoma"/>
                <a:ea typeface="ＭＳ Ｐゴシック"/>
              </a:rPr>
              <a:t>  Fujihara  Seminar (2009)</a:t>
            </a:r>
            <a:endParaRPr lang="en-US" altLang="ja-JP" sz="1000" b="1" kern="0" dirty="0">
              <a:solidFill>
                <a:srgbClr val="CCCC99">
                  <a:lumMod val="40000"/>
                  <a:lumOff val="60000"/>
                </a:srgbClr>
              </a:solidFill>
              <a:latin typeface="Tahoma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785794"/>
            <a:ext cx="1857388" cy="14803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重力波観測の今後</a:t>
            </a:r>
            <a:endParaRPr lang="en-US" altLang="ja-JP" dirty="0">
              <a:solidFill>
                <a:srgbClr val="F8F8F8"/>
              </a:solidFill>
            </a:endParaRPr>
          </a:p>
        </p:txBody>
      </p:sp>
      <p:sp>
        <p:nvSpPr>
          <p:cNvPr id="3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149956" name="AutoShape 4"/>
          <p:cNvSpPr>
            <a:spLocks noChangeArrowheads="1"/>
          </p:cNvSpPr>
          <p:nvPr/>
        </p:nvSpPr>
        <p:spPr bwMode="auto">
          <a:xfrm>
            <a:off x="539750" y="2515434"/>
            <a:ext cx="8299450" cy="2270888"/>
          </a:xfrm>
          <a:prstGeom prst="roundRect">
            <a:avLst>
              <a:gd name="adj" fmla="val 6694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149957" name="AutoShape 5"/>
          <p:cNvSpPr>
            <a:spLocks noChangeArrowheads="1"/>
          </p:cNvSpPr>
          <p:nvPr/>
        </p:nvSpPr>
        <p:spPr bwMode="auto">
          <a:xfrm>
            <a:off x="3886200" y="2642429"/>
            <a:ext cx="2743200" cy="533400"/>
          </a:xfrm>
          <a:prstGeom prst="roundRect">
            <a:avLst>
              <a:gd name="adj" fmla="val 6694"/>
            </a:avLst>
          </a:prstGeom>
          <a:solidFill>
            <a:srgbClr val="CCFFCC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149958" name="AutoShape 6"/>
          <p:cNvSpPr>
            <a:spLocks noChangeArrowheads="1"/>
          </p:cNvSpPr>
          <p:nvPr/>
        </p:nvSpPr>
        <p:spPr bwMode="auto">
          <a:xfrm>
            <a:off x="5076844" y="3328229"/>
            <a:ext cx="1905000" cy="762000"/>
          </a:xfrm>
          <a:prstGeom prst="roundRect">
            <a:avLst>
              <a:gd name="adj" fmla="val 6694"/>
            </a:avLst>
          </a:prstGeom>
          <a:solidFill>
            <a:srgbClr val="CCFFCC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149959" name="AutoShape 7"/>
          <p:cNvSpPr>
            <a:spLocks noChangeArrowheads="1"/>
          </p:cNvSpPr>
          <p:nvPr/>
        </p:nvSpPr>
        <p:spPr bwMode="auto">
          <a:xfrm>
            <a:off x="7086600" y="3175829"/>
            <a:ext cx="1676400" cy="990600"/>
          </a:xfrm>
          <a:prstGeom prst="roundRect">
            <a:avLst>
              <a:gd name="adj" fmla="val 6694"/>
            </a:avLst>
          </a:prstGeom>
          <a:solidFill>
            <a:srgbClr val="CCFFCC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149960" name="AutoShape 8"/>
          <p:cNvSpPr>
            <a:spLocks noChangeArrowheads="1"/>
          </p:cNvSpPr>
          <p:nvPr/>
        </p:nvSpPr>
        <p:spPr bwMode="auto">
          <a:xfrm>
            <a:off x="1981200" y="2610679"/>
            <a:ext cx="1219200" cy="609600"/>
          </a:xfrm>
          <a:prstGeom prst="roundRect">
            <a:avLst>
              <a:gd name="adj" fmla="val 6694"/>
            </a:avLst>
          </a:prstGeom>
          <a:solidFill>
            <a:srgbClr val="CCFFCC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149961" name="Rectangle 9"/>
          <p:cNvSpPr>
            <a:spLocks noChangeArrowheads="1"/>
          </p:cNvSpPr>
          <p:nvPr/>
        </p:nvSpPr>
        <p:spPr bwMode="auto">
          <a:xfrm>
            <a:off x="2057400" y="2580517"/>
            <a:ext cx="47244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5F5F5F"/>
                </a:solidFill>
                <a:latin typeface="Tahoma" pitchFamily="34" charset="0"/>
              </a:rPr>
              <a:t>LIGO(</a:t>
            </a:r>
            <a:r>
              <a:rPr lang="ja-JP" altLang="en-US" sz="1600" b="1" dirty="0">
                <a:solidFill>
                  <a:srgbClr val="5F5F5F"/>
                </a:solidFill>
                <a:latin typeface="Tahoma" pitchFamily="34" charset="0"/>
              </a:rPr>
              <a:t>米</a:t>
            </a:r>
            <a:r>
              <a:rPr lang="en-US" altLang="ja-JP" sz="1600" b="1" dirty="0">
                <a:solidFill>
                  <a:srgbClr val="5F5F5F"/>
                </a:solidFill>
                <a:latin typeface="Tahoma" pitchFamily="34" charset="0"/>
              </a:rPr>
              <a:t>)       </a:t>
            </a:r>
            <a:r>
              <a:rPr lang="ja-JP" altLang="en-US" sz="1600" b="1" dirty="0">
                <a:solidFill>
                  <a:srgbClr val="5F5F5F"/>
                </a:solidFill>
                <a:latin typeface="Tahoma" pitchFamily="34" charset="0"/>
              </a:rPr>
              <a:t>　　　 </a:t>
            </a:r>
            <a:r>
              <a:rPr lang="en-US" altLang="ja-JP" sz="1600" b="1" dirty="0">
                <a:solidFill>
                  <a:srgbClr val="5F5F5F"/>
                </a:solidFill>
                <a:latin typeface="Tahoma" pitchFamily="34" charset="0"/>
              </a:rPr>
              <a:t>Ad. LIGO</a:t>
            </a:r>
            <a:endParaRPr lang="en-US" altLang="ja-JP" sz="1600" b="1" dirty="0">
              <a:solidFill>
                <a:srgbClr val="5F5F5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62" name="Rectangle 10"/>
          <p:cNvSpPr>
            <a:spLocks noChangeArrowheads="1"/>
          </p:cNvSpPr>
          <p:nvPr/>
        </p:nvSpPr>
        <p:spPr bwMode="auto">
          <a:xfrm>
            <a:off x="2733668" y="2214554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</a:rPr>
              <a:t>現在</a:t>
            </a:r>
            <a:endParaRPr lang="ja-JP" altLang="en-US" sz="1600" b="1" dirty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63" name="Rectangle 11"/>
          <p:cNvSpPr>
            <a:spLocks noChangeArrowheads="1"/>
          </p:cNvSpPr>
          <p:nvPr/>
        </p:nvSpPr>
        <p:spPr bwMode="auto">
          <a:xfrm>
            <a:off x="3352800" y="2214554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1149964" name="Rectangle 12"/>
          <p:cNvSpPr>
            <a:spLocks noChangeArrowheads="1"/>
          </p:cNvSpPr>
          <p:nvPr/>
        </p:nvSpPr>
        <p:spPr bwMode="auto">
          <a:xfrm>
            <a:off x="4648200" y="2214554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149965" name="Rectangle 13"/>
          <p:cNvSpPr>
            <a:spLocks noChangeArrowheads="1"/>
          </p:cNvSpPr>
          <p:nvPr/>
        </p:nvSpPr>
        <p:spPr bwMode="auto">
          <a:xfrm>
            <a:off x="5867400" y="2214554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49966" name="Rectangle 14"/>
          <p:cNvSpPr>
            <a:spLocks noChangeArrowheads="1"/>
          </p:cNvSpPr>
          <p:nvPr/>
        </p:nvSpPr>
        <p:spPr bwMode="auto">
          <a:xfrm>
            <a:off x="7086600" y="2214554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149967" name="Rectangle 15"/>
          <p:cNvSpPr>
            <a:spLocks noChangeArrowheads="1"/>
          </p:cNvSpPr>
          <p:nvPr/>
        </p:nvSpPr>
        <p:spPr bwMode="auto">
          <a:xfrm>
            <a:off x="1981200" y="2885317"/>
            <a:ext cx="47244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5F5F5F"/>
                </a:solidFill>
                <a:latin typeface="Tahoma" pitchFamily="34" charset="0"/>
              </a:rPr>
              <a:t>TAMA (</a:t>
            </a:r>
            <a:r>
              <a:rPr lang="ja-JP" altLang="en-US" sz="1600" b="1">
                <a:solidFill>
                  <a:srgbClr val="5F5F5F"/>
                </a:solidFill>
                <a:latin typeface="Tahoma" pitchFamily="34" charset="0"/>
              </a:rPr>
              <a:t>日</a:t>
            </a:r>
            <a:r>
              <a:rPr lang="en-US" altLang="ja-JP" sz="1600" b="1">
                <a:solidFill>
                  <a:srgbClr val="5F5F5F"/>
                </a:solidFill>
                <a:latin typeface="Tahoma" pitchFamily="34" charset="0"/>
              </a:rPr>
              <a:t>)               </a:t>
            </a:r>
            <a:r>
              <a:rPr lang="ja-JP" altLang="en-US" sz="1600" b="1">
                <a:solidFill>
                  <a:srgbClr val="5F5F5F"/>
                </a:solidFill>
                <a:latin typeface="Tahoma" pitchFamily="34" charset="0"/>
              </a:rPr>
              <a:t>　  </a:t>
            </a:r>
            <a:r>
              <a:rPr lang="en-US" altLang="ja-JP" sz="1600" b="1">
                <a:solidFill>
                  <a:srgbClr val="5F5F5F"/>
                </a:solidFill>
                <a:latin typeface="Tahoma" pitchFamily="34" charset="0"/>
              </a:rPr>
              <a:t>LCGT</a:t>
            </a:r>
            <a:endParaRPr lang="en-US" altLang="ja-JP" sz="1600" b="1">
              <a:solidFill>
                <a:srgbClr val="5F5F5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68" name="Rectangle 16"/>
          <p:cNvSpPr>
            <a:spLocks noChangeArrowheads="1"/>
          </p:cNvSpPr>
          <p:nvPr/>
        </p:nvSpPr>
        <p:spPr bwMode="auto">
          <a:xfrm>
            <a:off x="5029200" y="2594804"/>
            <a:ext cx="16764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33CC33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33CC33"/>
                </a:solidFill>
                <a:latin typeface="Tahoma" pitchFamily="34" charset="0"/>
              </a:rPr>
              <a:t>　のイベントレート</a:t>
            </a:r>
            <a:endParaRPr lang="ja-JP" altLang="en-US" sz="1600" b="1">
              <a:solidFill>
                <a:srgbClr val="33CC33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69" name="Rectangle 17"/>
          <p:cNvSpPr>
            <a:spLocks noChangeArrowheads="1"/>
          </p:cNvSpPr>
          <p:nvPr/>
        </p:nvSpPr>
        <p:spPr bwMode="auto">
          <a:xfrm>
            <a:off x="5076844" y="3296479"/>
            <a:ext cx="20113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5F5F5F"/>
                </a:solidFill>
                <a:latin typeface="Tahoma" pitchFamily="34" charset="0"/>
              </a:rPr>
              <a:t>LISA(NASA/ESA)</a:t>
            </a:r>
            <a:endParaRPr lang="en-US" altLang="ja-JP" sz="1600" b="1" dirty="0">
              <a:solidFill>
                <a:srgbClr val="5F5F5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70" name="Rectangle 18"/>
          <p:cNvSpPr>
            <a:spLocks noChangeArrowheads="1"/>
          </p:cNvSpPr>
          <p:nvPr/>
        </p:nvSpPr>
        <p:spPr bwMode="auto">
          <a:xfrm>
            <a:off x="546100" y="2566229"/>
            <a:ext cx="1577975" cy="762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地上検出器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10-1kHz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より遠くを見る</a:t>
            </a:r>
            <a:endParaRPr lang="ja-JP" altLang="en-US" sz="1400" b="1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71" name="Rectangle 19"/>
          <p:cNvSpPr>
            <a:spLocks noChangeArrowheads="1"/>
          </p:cNvSpPr>
          <p:nvPr/>
        </p:nvSpPr>
        <p:spPr bwMode="auto">
          <a:xfrm>
            <a:off x="544513" y="3382204"/>
            <a:ext cx="1219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</a:rPr>
              <a:t>宇宙検出器</a:t>
            </a:r>
            <a:endParaRPr lang="ja-JP" altLang="en-US" sz="1600" b="1" dirty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72" name="Rectangle 20"/>
          <p:cNvSpPr>
            <a:spLocks noChangeArrowheads="1"/>
          </p:cNvSpPr>
          <p:nvPr/>
        </p:nvSpPr>
        <p:spPr bwMode="auto">
          <a:xfrm>
            <a:off x="7086600" y="3175829"/>
            <a:ext cx="990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5F5F5F"/>
                </a:solidFill>
                <a:latin typeface="Tahoma" pitchFamily="34" charset="0"/>
              </a:rPr>
              <a:t>BBO</a:t>
            </a:r>
            <a:endParaRPr lang="en-US" altLang="ja-JP" sz="1600" b="1">
              <a:solidFill>
                <a:srgbClr val="5F5F5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73" name="Rectangle 21"/>
          <p:cNvSpPr>
            <a:spLocks noChangeArrowheads="1"/>
          </p:cNvSpPr>
          <p:nvPr/>
        </p:nvSpPr>
        <p:spPr bwMode="auto">
          <a:xfrm>
            <a:off x="7086600" y="3404429"/>
            <a:ext cx="1219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5050"/>
                </a:solidFill>
                <a:latin typeface="Tahoma" pitchFamily="34" charset="0"/>
              </a:rPr>
              <a:t>DECIGO</a:t>
            </a:r>
            <a:endParaRPr lang="en-US" altLang="ja-JP" sz="1600" b="1">
              <a:solidFill>
                <a:srgbClr val="FF505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149974" name="Rectangle 22"/>
          <p:cNvSpPr>
            <a:spLocks noChangeArrowheads="1"/>
          </p:cNvSpPr>
          <p:nvPr/>
        </p:nvSpPr>
        <p:spPr bwMode="auto">
          <a:xfrm>
            <a:off x="5153044" y="3556829"/>
            <a:ext cx="21336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33CC33"/>
                </a:solidFill>
                <a:latin typeface="Tahoma" pitchFamily="34" charset="0"/>
              </a:rPr>
              <a:t>0.1mHz-10mHz</a:t>
            </a:r>
            <a:endParaRPr lang="en-US" altLang="ja-JP" sz="1600" b="1" dirty="0">
              <a:solidFill>
                <a:srgbClr val="33CC33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CC33"/>
                </a:solidFill>
                <a:latin typeface="Tahoma" pitchFamily="34" charset="0"/>
                <a:sym typeface="Wingdings" pitchFamily="2" charset="2"/>
              </a:rPr>
              <a:t>確実な重力波源</a:t>
            </a:r>
          </a:p>
        </p:txBody>
      </p:sp>
      <p:sp>
        <p:nvSpPr>
          <p:cNvPr id="1149975" name="Rectangle 23"/>
          <p:cNvSpPr>
            <a:spLocks noChangeArrowheads="1"/>
          </p:cNvSpPr>
          <p:nvPr/>
        </p:nvSpPr>
        <p:spPr bwMode="auto">
          <a:xfrm>
            <a:off x="7010400" y="3625092"/>
            <a:ext cx="19812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33CC33"/>
                </a:solidFill>
                <a:latin typeface="Tahoma" pitchFamily="34" charset="0"/>
              </a:rPr>
              <a:t>0.1Hz</a:t>
            </a:r>
            <a:r>
              <a:rPr lang="ja-JP" altLang="en-US" sz="1600" b="1">
                <a:solidFill>
                  <a:srgbClr val="33CC33"/>
                </a:solidFill>
                <a:latin typeface="Tahoma" pitchFamily="34" charset="0"/>
              </a:rPr>
              <a:t>帯</a:t>
            </a:r>
            <a:endParaRPr lang="ja-JP" altLang="en-US" sz="1600" b="1">
              <a:solidFill>
                <a:srgbClr val="33CC33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33CC33"/>
                </a:solidFill>
                <a:latin typeface="Tahoma" pitchFamily="34" charset="0"/>
                <a:sym typeface="Wingdings" pitchFamily="2" charset="2"/>
              </a:rPr>
              <a:t>宇宙論的な重力波</a:t>
            </a:r>
          </a:p>
        </p:txBody>
      </p:sp>
      <p:sp>
        <p:nvSpPr>
          <p:cNvPr id="1149976" name="Rectangle 24"/>
          <p:cNvSpPr>
            <a:spLocks noChangeArrowheads="1"/>
          </p:cNvSpPr>
          <p:nvPr/>
        </p:nvSpPr>
        <p:spPr bwMode="auto">
          <a:xfrm>
            <a:off x="990600" y="3643314"/>
            <a:ext cx="304800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FFFFCC"/>
                </a:solidFill>
                <a:latin typeface="Tahoma" pitchFamily="34" charset="0"/>
              </a:rPr>
              <a:t>長基線長がとれる</a:t>
            </a:r>
          </a:p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FFFFCC"/>
                </a:solidFill>
                <a:latin typeface="Tahoma" pitchFamily="34" charset="0"/>
              </a:rPr>
              <a:t>地球重力場変動の影響がない</a:t>
            </a:r>
          </a:p>
        </p:txBody>
      </p:sp>
      <p:pic>
        <p:nvPicPr>
          <p:cNvPr id="1149977" name="Picture 25" descr="LISA-wa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87913"/>
            <a:ext cx="2016125" cy="1511300"/>
          </a:xfrm>
          <a:prstGeom prst="rect">
            <a:avLst/>
          </a:prstGeom>
          <a:noFill/>
        </p:spPr>
      </p:pic>
      <p:pic>
        <p:nvPicPr>
          <p:cNvPr id="1149978" name="Picture 26" descr="DECI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4868863"/>
            <a:ext cx="1871662" cy="1531937"/>
          </a:xfrm>
          <a:prstGeom prst="rect">
            <a:avLst/>
          </a:prstGeom>
          <a:noFill/>
        </p:spPr>
      </p:pic>
      <p:pic>
        <p:nvPicPr>
          <p:cNvPr id="1149979" name="Picture 27" descr="Fact Sheet: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4910138"/>
            <a:ext cx="1833563" cy="1485900"/>
          </a:xfrm>
          <a:prstGeom prst="rect">
            <a:avLst/>
          </a:prstGeom>
          <a:noFill/>
        </p:spPr>
      </p:pic>
      <p:pic>
        <p:nvPicPr>
          <p:cNvPr id="1149980" name="Picture 28" descr="Advanced LI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1375" y="870695"/>
            <a:ext cx="1208088" cy="1350963"/>
          </a:xfrm>
          <a:prstGeom prst="rect">
            <a:avLst/>
          </a:prstGeom>
          <a:noFill/>
        </p:spPr>
      </p:pic>
      <p:pic>
        <p:nvPicPr>
          <p:cNvPr id="1149981" name="Picture 29" descr="CLI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877045"/>
            <a:ext cx="2016125" cy="1349375"/>
          </a:xfrm>
          <a:prstGeom prst="rect">
            <a:avLst/>
          </a:prstGeom>
          <a:noFill/>
        </p:spPr>
      </p:pic>
      <p:sp>
        <p:nvSpPr>
          <p:cNvPr id="1149983" name="Rectangle 31"/>
          <p:cNvSpPr>
            <a:spLocks noChangeArrowheads="1"/>
          </p:cNvSpPr>
          <p:nvPr/>
        </p:nvSpPr>
        <p:spPr bwMode="auto">
          <a:xfrm>
            <a:off x="1958975" y="872283"/>
            <a:ext cx="5969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ＣＬＩＯ</a:t>
            </a:r>
          </a:p>
        </p:txBody>
      </p:sp>
      <p:sp>
        <p:nvSpPr>
          <p:cNvPr id="1149984" name="Rectangle 32"/>
          <p:cNvSpPr>
            <a:spLocks noChangeArrowheads="1"/>
          </p:cNvSpPr>
          <p:nvPr/>
        </p:nvSpPr>
        <p:spPr bwMode="auto">
          <a:xfrm>
            <a:off x="5148263" y="877045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ＬＣＧＴ</a:t>
            </a:r>
          </a:p>
        </p:txBody>
      </p:sp>
      <p:sp>
        <p:nvSpPr>
          <p:cNvPr id="1149985" name="Rectangle 33"/>
          <p:cNvSpPr>
            <a:spLocks noChangeArrowheads="1"/>
          </p:cNvSpPr>
          <p:nvPr/>
        </p:nvSpPr>
        <p:spPr bwMode="auto">
          <a:xfrm>
            <a:off x="6156325" y="881808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　ＬＩＧＯ</a:t>
            </a:r>
          </a:p>
        </p:txBody>
      </p:sp>
      <p:sp>
        <p:nvSpPr>
          <p:cNvPr id="1149986" name="Rectangle 34"/>
          <p:cNvSpPr>
            <a:spLocks noChangeArrowheads="1"/>
          </p:cNvSpPr>
          <p:nvPr/>
        </p:nvSpPr>
        <p:spPr bwMode="auto">
          <a:xfrm>
            <a:off x="2555875" y="4941888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LPF</a:t>
            </a:r>
          </a:p>
        </p:txBody>
      </p:sp>
      <p:sp>
        <p:nvSpPr>
          <p:cNvPr id="1149987" name="Rectangle 35"/>
          <p:cNvSpPr>
            <a:spLocks noChangeArrowheads="1"/>
          </p:cNvSpPr>
          <p:nvPr/>
        </p:nvSpPr>
        <p:spPr bwMode="auto">
          <a:xfrm>
            <a:off x="4554538" y="4868863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LISA</a:t>
            </a:r>
          </a:p>
        </p:txBody>
      </p:sp>
      <p:sp>
        <p:nvSpPr>
          <p:cNvPr id="1149988" name="Rectangle 36"/>
          <p:cNvSpPr>
            <a:spLocks noChangeArrowheads="1"/>
          </p:cNvSpPr>
          <p:nvPr/>
        </p:nvSpPr>
        <p:spPr bwMode="auto">
          <a:xfrm>
            <a:off x="6916738" y="4868863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DECIGO</a:t>
            </a:r>
          </a:p>
        </p:txBody>
      </p:sp>
      <p:pic>
        <p:nvPicPr>
          <p:cNvPr id="40" name="Picture 11" descr="ET-fp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908780"/>
            <a:ext cx="1808438" cy="12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7072330" y="878619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4857752" y="4209303"/>
            <a:ext cx="857256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PTA</a:t>
            </a:r>
            <a:endParaRPr lang="en-US" altLang="ja-JP" sz="1600" b="1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auto">
          <a:xfrm>
            <a:off x="5429256" y="4444257"/>
            <a:ext cx="857256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CMB</a:t>
            </a:r>
            <a:endParaRPr lang="en-US" altLang="ja-JP" sz="1600" b="1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4" name="Rectangle 19"/>
          <p:cNvSpPr>
            <a:spLocks noChangeArrowheads="1"/>
          </p:cNvSpPr>
          <p:nvPr/>
        </p:nvSpPr>
        <p:spPr bwMode="auto">
          <a:xfrm>
            <a:off x="642910" y="4304892"/>
            <a:ext cx="12192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電波観測</a:t>
            </a:r>
            <a:endParaRPr lang="ja-JP" altLang="en-US" sz="1600" b="1" dirty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6" name="Rectangle 17"/>
          <p:cNvSpPr>
            <a:spLocks noChangeArrowheads="1"/>
          </p:cNvSpPr>
          <p:nvPr/>
        </p:nvSpPr>
        <p:spPr bwMode="auto">
          <a:xfrm>
            <a:off x="6000760" y="4143380"/>
            <a:ext cx="857256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IPTA</a:t>
            </a:r>
            <a:endParaRPr lang="en-US" altLang="ja-JP" sz="1600" b="1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F8F8F8"/>
                </a:solidFill>
              </a:rPr>
              <a:t>重力波天文学</a:t>
            </a: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分野紹介 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ja-JP" altLang="en-US" sz="2200" b="1">
                <a:ea typeface="HGP創英角ｺﾞｼｯｸUB" pitchFamily="50" charset="-128"/>
              </a:rPr>
              <a:t>重力波天文学の見通し</a:t>
            </a:r>
            <a:endParaRPr lang="ja-JP" altLang="en-US" sz="1600" b="1">
              <a:ea typeface="HGP創英角ｺﾞｼｯｸUB" pitchFamily="50" charset="-128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684213" y="1268413"/>
            <a:ext cx="7127875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2016</a:t>
            </a:r>
            <a:r>
              <a:rPr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年前後 </a:t>
            </a:r>
            <a:r>
              <a:rPr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lang="ja-JP" altLang="en-US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重力波の検出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(Advanced LIGO/LCGT/Advanced Virgo)</a:t>
            </a:r>
            <a:endParaRPr kumimoji="1" lang="en-US" altLang="ja-JP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563938" y="860425"/>
            <a:ext cx="1728787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個人的見解</a:t>
            </a:r>
            <a:r>
              <a:rPr kumimoji="1" lang="en-US" altLang="ja-JP" sz="1600" b="1" kern="120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104902" name="Rectangle 6"/>
          <p:cNvSpPr>
            <a:spLocks noChangeArrowheads="1"/>
          </p:cNvSpPr>
          <p:nvPr/>
        </p:nvSpPr>
        <p:spPr bwMode="auto">
          <a:xfrm>
            <a:off x="2339975" y="1844675"/>
            <a:ext cx="6048375" cy="107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年間</a:t>
            </a:r>
            <a:r>
              <a:rPr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回程度の 連星中性子星合体の検出</a:t>
            </a:r>
            <a:r>
              <a:rPr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</a:t>
            </a:r>
            <a:r>
              <a:rPr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</a:t>
            </a:r>
            <a:r>
              <a: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相対論の検証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           中性子星の状態方程式</a:t>
            </a:r>
            <a:r>
              <a:rPr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ガンマ線バーストの起源</a:t>
            </a:r>
            <a:r>
              <a:rPr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?</a:t>
            </a:r>
            <a:endParaRPr lang="en-US" altLang="ja-JP" sz="16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重力崩壊星からの重力波　        </a:t>
            </a:r>
            <a:r>
              <a:rPr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超新星爆発のメカニズム</a:t>
            </a:r>
            <a:endParaRPr kumimoji="1" lang="ja-JP" altLang="en-US" sz="16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84213" y="3068638"/>
            <a:ext cx="7559675" cy="1708150"/>
            <a:chOff x="431" y="1933"/>
            <a:chExt cx="4762" cy="1076"/>
          </a:xfrm>
        </p:grpSpPr>
        <p:sp>
          <p:nvSpPr>
            <p:cNvPr id="1104904" name="Rectangle 8"/>
            <p:cNvSpPr>
              <a:spLocks noChangeArrowheads="1"/>
            </p:cNvSpPr>
            <p:nvPr/>
          </p:nvSpPr>
          <p:spPr bwMode="auto">
            <a:xfrm>
              <a:off x="431" y="1933"/>
              <a:ext cx="4490" cy="44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ja-JP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2020</a:t>
              </a:r>
              <a:r>
                <a:rPr lang="ja-JP" altLang="en-US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年前後 </a:t>
              </a:r>
              <a:r>
                <a:rPr lang="en-US" altLang="ja-JP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lang="ja-JP" altLang="en-US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重力波による天体観測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</a:t>
              </a:r>
              <a:r>
                <a:rPr lang="en-US" altLang="ja-JP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(LISA, </a:t>
              </a:r>
              <a:r>
                <a:rPr lang="ja-JP" altLang="en-US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地上からの観測</a:t>
              </a:r>
              <a:r>
                <a:rPr lang="en-US" altLang="ja-JP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  <a:endParaRPr kumimoji="1"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4905" name="Rectangle 9"/>
            <p:cNvSpPr>
              <a:spLocks noChangeArrowheads="1"/>
            </p:cNvSpPr>
            <p:nvPr/>
          </p:nvSpPr>
          <p:spPr bwMode="auto">
            <a:xfrm>
              <a:off x="1474" y="2335"/>
              <a:ext cx="3719" cy="6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巨大ブラックホール連星合体       </a:t>
              </a: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銀河形成への知見</a:t>
              </a:r>
              <a:endPara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星の巨大ブラックホールへの落下 </a:t>
              </a: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ブラックホール時空への知見</a:t>
              </a:r>
              <a:endPara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銀河系内連星観測                     </a:t>
              </a: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白色矮星などへの知見</a:t>
              </a:r>
              <a:endPara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パルサーの観測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5650" y="5006975"/>
            <a:ext cx="7848600" cy="1446213"/>
            <a:chOff x="476" y="3154"/>
            <a:chExt cx="4944" cy="911"/>
          </a:xfrm>
        </p:grpSpPr>
        <p:sp>
          <p:nvSpPr>
            <p:cNvPr id="1104907" name="Rectangle 11"/>
            <p:cNvSpPr>
              <a:spLocks noChangeArrowheads="1"/>
            </p:cNvSpPr>
            <p:nvPr/>
          </p:nvSpPr>
          <p:spPr bwMode="auto">
            <a:xfrm>
              <a:off x="476" y="3154"/>
              <a:ext cx="4879" cy="44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ja-JP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2025</a:t>
              </a:r>
              <a:r>
                <a:rPr lang="ja-JP" altLang="en-US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年前後 </a:t>
              </a:r>
              <a:r>
                <a:rPr lang="en-US" altLang="ja-JP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lang="ja-JP" altLang="en-US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重力波による宇宙論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</a:t>
              </a:r>
              <a:r>
                <a:rPr lang="en-US" altLang="ja-JP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(DECIGO, LISA, ET</a:t>
              </a:r>
              <a:r>
                <a:rPr lang="ja-JP" altLang="en-US" sz="16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など地上からの</a:t>
              </a:r>
              <a:r>
                <a:rPr lang="ja-JP" altLang="en-US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観測</a:t>
              </a:r>
              <a:r>
                <a:rPr lang="en-US" altLang="ja-JP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PTA</a:t>
              </a:r>
              <a:r>
                <a:rPr lang="ja-JP" altLang="en-US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観測</a:t>
              </a:r>
              <a:r>
                <a:rPr lang="en-US" altLang="ja-JP" sz="1600" b="1" dirty="0" smtClean="0">
                  <a:solidFill>
                    <a:srgbClr val="EAEAEA"/>
                  </a:solidFill>
                </a:rPr>
                <a:t>, </a:t>
              </a:r>
              <a:r>
                <a:rPr lang="en-US" altLang="ja-JP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CMB</a:t>
              </a:r>
              <a:r>
                <a:rPr lang="ja-JP" altLang="en-US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観測</a:t>
              </a:r>
              <a:r>
                <a:rPr lang="en-US" altLang="ja-JP" sz="16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  <a:endParaRPr kumimoji="1"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4908" name="Rectangle 12"/>
            <p:cNvSpPr>
              <a:spLocks noChangeArrowheads="1"/>
            </p:cNvSpPr>
            <p:nvPr/>
          </p:nvSpPr>
          <p:spPr bwMode="auto">
            <a:xfrm>
              <a:off x="1474" y="3545"/>
              <a:ext cx="3946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遠方の連星の観測     </a:t>
              </a: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インフレーション</a:t>
              </a:r>
              <a:r>
                <a:rPr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ダークエネルギーへの知見</a:t>
              </a:r>
              <a:endPara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中間質量ブラックホール連星合体  </a:t>
              </a: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銀河形成への知見</a:t>
              </a:r>
              <a:endParaRPr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16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全く新しい重力波の発見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日本学術会議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00100" y="857232"/>
            <a:ext cx="7215238" cy="78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日本学術会議　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物理学委員会　天文学・宇宙物理学分科会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28728" y="2600432"/>
            <a:ext cx="671517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</a:rPr>
              <a:t>Web page: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</a:rPr>
              <a:t>      http://www.a.phys.nagoya-u.ac.jp/scj_astro/</a:t>
            </a:r>
            <a:endParaRPr kumimoji="1" lang="en-US" altLang="ja-JP" sz="18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71736" y="1785926"/>
            <a:ext cx="5643602" cy="85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今後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10-20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年を見通した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Roadmap</a:t>
            </a: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を製作中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　「天文学・宇宙物理学の展望と長期計画」</a:t>
            </a:r>
            <a:endParaRPr kumimoji="1" lang="en-US" altLang="ja-JP" sz="2000" b="1" kern="1200" dirty="0" smtClean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2143108" y="1857364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7213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2632" y="3512037"/>
            <a:ext cx="3652772" cy="284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48" y="4061776"/>
            <a:ext cx="44291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国家レベルで推進すべき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　　                 主要観測計画</a:t>
            </a:r>
            <a:endParaRPr lang="en-US" altLang="ja-JP" sz="2000" b="1" dirty="0" smtClean="0">
              <a:solidFill>
                <a:srgbClr val="FFFFFF"/>
              </a:solidFill>
              <a:latin typeface="+mj-lt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   </a:t>
            </a:r>
            <a:r>
              <a:rPr lang="ja-JP" altLang="en-US" sz="2000" b="1" dirty="0" smtClean="0">
                <a:solidFill>
                  <a:srgbClr val="CCECFF"/>
                </a:solidFill>
                <a:latin typeface="+mj-lt"/>
              </a:rPr>
              <a:t>重力波観測装置  </a:t>
            </a:r>
            <a:r>
              <a:rPr lang="en-US" altLang="ja-JP" sz="2000" b="1" dirty="0" smtClean="0">
                <a:solidFill>
                  <a:srgbClr val="CCECFF"/>
                </a:solidFill>
                <a:latin typeface="+mj-lt"/>
              </a:rPr>
              <a:t>(LCGT)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+mj-lt"/>
              </a:rPr>
              <a:t>   次世代超大型望遠鏡 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</a:rPr>
              <a:t>(TMT)</a:t>
            </a: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+mj-lt"/>
                <a:cs typeface="+mn-cs"/>
              </a:rPr>
              <a:t>次世代赤外線天文衛星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cs typeface="+mn-cs"/>
              </a:rPr>
              <a:t>(SPICA)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3555" name="AutoShape 77"/>
          <p:cNvSpPr>
            <a:spLocks noChangeArrowheads="1"/>
          </p:cNvSpPr>
          <p:nvPr/>
        </p:nvSpPr>
        <p:spPr bwMode="auto">
          <a:xfrm>
            <a:off x="395288" y="1125538"/>
            <a:ext cx="4248150" cy="136683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539750" y="1414463"/>
            <a:ext cx="4103688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FFCC"/>
                </a:solidFill>
              </a:rPr>
              <a:t>質量</a:t>
            </a:r>
            <a:r>
              <a:rPr lang="ja-JP" altLang="en-US" sz="1800" b="1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8F8F8"/>
                </a:solidFill>
              </a:rPr>
              <a:t>物質に対して </a:t>
            </a:r>
            <a:r>
              <a:rPr lang="ja-JP" altLang="en-US" sz="1800" b="1">
                <a:solidFill>
                  <a:srgbClr val="CCFFCC"/>
                </a:solidFill>
              </a:rPr>
              <a:t>強い透過力</a:t>
            </a:r>
            <a:r>
              <a:rPr lang="ja-JP" altLang="en-US" sz="1800" b="1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b="1">
                <a:solidFill>
                  <a:srgbClr val="F8F8F8"/>
                </a:solidFill>
              </a:rPr>
              <a:t>&lt; </a:t>
            </a:r>
            <a:r>
              <a:rPr kumimoji="0" lang="ja-JP" altLang="en-US" sz="1800" b="1">
                <a:solidFill>
                  <a:srgbClr val="F8F8F8"/>
                </a:solidFill>
              </a:rPr>
              <a:t>波長 </a:t>
            </a:r>
            <a:r>
              <a:rPr kumimoji="0" lang="ja-JP" altLang="en-US" sz="1800" b="1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b="1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396875" y="1054100"/>
            <a:ext cx="165576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重力波の特徴</a:t>
            </a:r>
          </a:p>
        </p:txBody>
      </p:sp>
      <p:sp>
        <p:nvSpPr>
          <p:cNvPr id="23562" name="Text Box 55"/>
          <p:cNvSpPr txBox="1">
            <a:spLocks noChangeArrowheads="1"/>
          </p:cNvSpPr>
          <p:nvPr/>
        </p:nvSpPr>
        <p:spPr bwMode="auto">
          <a:xfrm>
            <a:off x="4498975" y="6059488"/>
            <a:ext cx="60325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GRBs</a:t>
            </a:r>
          </a:p>
        </p:txBody>
      </p:sp>
      <p:pic>
        <p:nvPicPr>
          <p:cNvPr id="23563" name="Picture 57" descr="wm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3328988"/>
            <a:ext cx="1733550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4" name="Text Box 58"/>
          <p:cNvSpPr txBox="1">
            <a:spLocks noChangeArrowheads="1"/>
          </p:cNvSpPr>
          <p:nvPr/>
        </p:nvSpPr>
        <p:spPr bwMode="auto">
          <a:xfrm>
            <a:off x="827088" y="4116388"/>
            <a:ext cx="515937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CMB</a:t>
            </a:r>
          </a:p>
        </p:txBody>
      </p:sp>
      <p:pic>
        <p:nvPicPr>
          <p:cNvPr id="23565" name="Picture 63" descr="radio_sk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3257550"/>
            <a:ext cx="202247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6" name="Text Box 64"/>
          <p:cNvSpPr txBox="1">
            <a:spLocks noChangeArrowheads="1"/>
          </p:cNvSpPr>
          <p:nvPr/>
        </p:nvSpPr>
        <p:spPr bwMode="auto">
          <a:xfrm>
            <a:off x="4427538" y="4116388"/>
            <a:ext cx="658812" cy="257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Radio</a:t>
            </a:r>
          </a:p>
        </p:txBody>
      </p:sp>
      <p:sp>
        <p:nvSpPr>
          <p:cNvPr id="23567" name="Text Box 70"/>
          <p:cNvSpPr txBox="1">
            <a:spLocks noChangeArrowheads="1"/>
          </p:cNvSpPr>
          <p:nvPr/>
        </p:nvSpPr>
        <p:spPr bwMode="auto">
          <a:xfrm>
            <a:off x="4498975" y="4979988"/>
            <a:ext cx="5984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x-ray</a:t>
            </a:r>
          </a:p>
        </p:txBody>
      </p:sp>
      <p:pic>
        <p:nvPicPr>
          <p:cNvPr id="23569" name="Picture 60" descr="infrared_sk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264025"/>
            <a:ext cx="201612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0" name="Picture 69" descr="xray_sk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4265613"/>
            <a:ext cx="2016125" cy="1008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1" name="Picture 66" descr="gamma_sk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272088"/>
            <a:ext cx="2016125" cy="936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2" name="Picture 54" descr="grb3ma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273675"/>
            <a:ext cx="1866900" cy="954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73" name="Text Box 61"/>
          <p:cNvSpPr txBox="1">
            <a:spLocks noChangeArrowheads="1"/>
          </p:cNvSpPr>
          <p:nvPr/>
        </p:nvSpPr>
        <p:spPr bwMode="auto">
          <a:xfrm>
            <a:off x="898525" y="4979988"/>
            <a:ext cx="3063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IR</a:t>
            </a:r>
          </a:p>
        </p:txBody>
      </p:sp>
      <p:sp>
        <p:nvSpPr>
          <p:cNvPr id="23574" name="Text Box 74"/>
          <p:cNvSpPr txBox="1">
            <a:spLocks noChangeArrowheads="1"/>
          </p:cNvSpPr>
          <p:nvPr/>
        </p:nvSpPr>
        <p:spPr bwMode="auto">
          <a:xfrm>
            <a:off x="827088" y="6037263"/>
            <a:ext cx="550862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  <a:latin typeface="Symbol" pitchFamily="18" charset="2"/>
              </a:rPr>
              <a:t> g</a:t>
            </a:r>
            <a:r>
              <a:rPr kumimoji="0" lang="en-US" altLang="ja-JP" sz="1600" b="1">
                <a:solidFill>
                  <a:srgbClr val="CCECFF"/>
                </a:solidFill>
              </a:rPr>
              <a:t>-ray</a:t>
            </a:r>
          </a:p>
        </p:txBody>
      </p:sp>
      <p:grpSp>
        <p:nvGrpSpPr>
          <p:cNvPr id="2" name="グループ化 26"/>
          <p:cNvGrpSpPr/>
          <p:nvPr/>
        </p:nvGrpSpPr>
        <p:grpSpPr>
          <a:xfrm>
            <a:off x="4759325" y="1046163"/>
            <a:ext cx="4133850" cy="4283075"/>
            <a:chOff x="4759325" y="1046163"/>
            <a:chExt cx="4133850" cy="4283075"/>
          </a:xfrm>
        </p:grpSpPr>
        <p:sp>
          <p:nvSpPr>
            <p:cNvPr id="23568" name="Text Box 73"/>
            <p:cNvSpPr txBox="1">
              <a:spLocks noChangeArrowheads="1"/>
            </p:cNvSpPr>
            <p:nvPr/>
          </p:nvSpPr>
          <p:spPr bwMode="auto">
            <a:xfrm>
              <a:off x="7564438" y="5084763"/>
              <a:ext cx="53657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</a:rPr>
                <a:t>GW ?</a:t>
              </a:r>
            </a:p>
          </p:txBody>
        </p:sp>
        <p:sp>
          <p:nvSpPr>
            <p:cNvPr id="23575" name="Rectangle 75"/>
            <p:cNvSpPr>
              <a:spLocks noChangeArrowheads="1"/>
            </p:cNvSpPr>
            <p:nvPr/>
          </p:nvSpPr>
          <p:spPr bwMode="auto">
            <a:xfrm>
              <a:off x="5508625" y="4292600"/>
              <a:ext cx="647700" cy="676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3200" b="1">
                  <a:solidFill>
                    <a:srgbClr val="F8F8F8"/>
                  </a:solidFill>
                </a:rPr>
                <a:t>+</a:t>
              </a:r>
            </a:p>
          </p:txBody>
        </p:sp>
        <p:grpSp>
          <p:nvGrpSpPr>
            <p:cNvPr id="3" name="グループ化 25"/>
            <p:cNvGrpSpPr/>
            <p:nvPr/>
          </p:nvGrpSpPr>
          <p:grpSpPr>
            <a:xfrm>
              <a:off x="4759325" y="1046163"/>
              <a:ext cx="4133850" cy="1735137"/>
              <a:chOff x="4759325" y="1046163"/>
              <a:chExt cx="4133850" cy="1735137"/>
            </a:xfrm>
          </p:grpSpPr>
          <p:sp>
            <p:nvSpPr>
              <p:cNvPr id="23556" name="AutoShape 2"/>
              <p:cNvSpPr>
                <a:spLocks noChangeArrowheads="1"/>
              </p:cNvSpPr>
              <p:nvPr/>
            </p:nvSpPr>
            <p:spPr bwMode="auto">
              <a:xfrm>
                <a:off x="5184775" y="1085850"/>
                <a:ext cx="3492500" cy="1687513"/>
              </a:xfrm>
              <a:prstGeom prst="roundRect">
                <a:avLst>
                  <a:gd name="adj" fmla="val 5130"/>
                </a:avLst>
              </a:prstGeom>
              <a:solidFill>
                <a:srgbClr val="CCFFCC">
                  <a:alpha val="10000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3560" name="AutoShape 30"/>
              <p:cNvSpPr>
                <a:spLocks noChangeArrowheads="1"/>
              </p:cNvSpPr>
              <p:nvPr/>
            </p:nvSpPr>
            <p:spPr bwMode="auto">
              <a:xfrm>
                <a:off x="4759325" y="1716088"/>
                <a:ext cx="317500" cy="346075"/>
              </a:xfrm>
              <a:custGeom>
                <a:avLst/>
                <a:gdLst>
                  <a:gd name="T0" fmla="*/ 165100 w 21600"/>
                  <a:gd name="T1" fmla="*/ 0 h 21600"/>
                  <a:gd name="T2" fmla="*/ 0 w 21600"/>
                  <a:gd name="T3" fmla="*/ 173038 h 21600"/>
                  <a:gd name="T4" fmla="*/ 165100 w 21600"/>
                  <a:gd name="T5" fmla="*/ 346075 h 21600"/>
                  <a:gd name="T6" fmla="*/ 317500 w 21600"/>
                  <a:gd name="T7" fmla="*/ 17303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255 h 21600"/>
                  <a:gd name="T14" fmla="*/ 14357 w 21600"/>
                  <a:gd name="T15" fmla="*/ 183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32" y="0"/>
                    </a:moveTo>
                    <a:lnTo>
                      <a:pt x="11232" y="3255"/>
                    </a:lnTo>
                    <a:lnTo>
                      <a:pt x="3375" y="3255"/>
                    </a:lnTo>
                    <a:lnTo>
                      <a:pt x="3375" y="18345"/>
                    </a:lnTo>
                    <a:lnTo>
                      <a:pt x="11232" y="18345"/>
                    </a:lnTo>
                    <a:lnTo>
                      <a:pt x="1123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255"/>
                    </a:moveTo>
                    <a:lnTo>
                      <a:pt x="1350" y="18345"/>
                    </a:lnTo>
                    <a:lnTo>
                      <a:pt x="2700" y="18345"/>
                    </a:lnTo>
                    <a:lnTo>
                      <a:pt x="2700" y="3255"/>
                    </a:lnTo>
                    <a:close/>
                  </a:path>
                  <a:path w="21600" h="21600">
                    <a:moveTo>
                      <a:pt x="0" y="3255"/>
                    </a:moveTo>
                    <a:lnTo>
                      <a:pt x="0" y="18345"/>
                    </a:lnTo>
                    <a:lnTo>
                      <a:pt x="675" y="18345"/>
                    </a:lnTo>
                    <a:lnTo>
                      <a:pt x="675" y="3255"/>
                    </a:lnTo>
                    <a:close/>
                  </a:path>
                </a:pathLst>
              </a:custGeom>
              <a:solidFill>
                <a:srgbClr val="CCFFCC">
                  <a:alpha val="50195"/>
                </a:srgbClr>
              </a:solidFill>
              <a:ln w="317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3561" name="Rectangle 31"/>
              <p:cNvSpPr>
                <a:spLocks noChangeArrowheads="1"/>
              </p:cNvSpPr>
              <p:nvPr/>
            </p:nvSpPr>
            <p:spPr bwMode="auto">
              <a:xfrm>
                <a:off x="5184775" y="1046163"/>
                <a:ext cx="3384550" cy="4222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>
                    <a:solidFill>
                      <a:srgbClr val="F8F8F8"/>
                    </a:solidFill>
                  </a:rPr>
                  <a:t>宇宙を観測する新しい手段</a:t>
                </a:r>
              </a:p>
            </p:txBody>
          </p:sp>
          <p:sp>
            <p:nvSpPr>
              <p:cNvPr id="23576" name="Rectangle 76"/>
              <p:cNvSpPr>
                <a:spLocks noChangeArrowheads="1"/>
              </p:cNvSpPr>
              <p:nvPr/>
            </p:nvSpPr>
            <p:spPr bwMode="auto">
              <a:xfrm>
                <a:off x="5473700" y="1404938"/>
                <a:ext cx="3419475" cy="137636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電磁波と相補的・独立な観測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他では見ることの出来ない現象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       </a:t>
                </a:r>
                <a:r>
                  <a:rPr lang="ja-JP" altLang="en-US" sz="1600" b="1" dirty="0">
                    <a:solidFill>
                      <a:srgbClr val="CCFFCC"/>
                    </a:solidFill>
                  </a:rPr>
                  <a:t>‘晴れ上がり’前の初期宇宙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b="1" dirty="0">
                    <a:solidFill>
                      <a:srgbClr val="CCFFCC"/>
                    </a:solidFill>
                  </a:rPr>
                  <a:t>        激しい天体現象の内部</a:t>
                </a:r>
              </a:p>
            </p:txBody>
          </p:sp>
        </p:grpSp>
        <p:pic>
          <p:nvPicPr>
            <p:cNvPr id="23577" name="Picture 7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</a:blip>
            <a:srcRect/>
            <a:stretch>
              <a:fillRect/>
            </a:stretch>
          </p:blipFill>
          <p:spPr bwMode="auto">
            <a:xfrm>
              <a:off x="6156325" y="4176713"/>
              <a:ext cx="1944688" cy="962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重力波による観測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4581" name="AutoShape 17"/>
          <p:cNvSpPr>
            <a:spLocks noChangeArrowheads="1"/>
          </p:cNvSpPr>
          <p:nvPr/>
        </p:nvSpPr>
        <p:spPr bwMode="auto">
          <a:xfrm>
            <a:off x="3635375" y="5013325"/>
            <a:ext cx="1655763" cy="1079500"/>
          </a:xfrm>
          <a:prstGeom prst="roundRect">
            <a:avLst>
              <a:gd name="adj" fmla="val 9560"/>
            </a:avLst>
          </a:prstGeom>
          <a:solidFill>
            <a:srgbClr val="FFFF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4582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4583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4584" name="AutoShape 20"/>
          <p:cNvSpPr>
            <a:spLocks noChangeArrowheads="1"/>
          </p:cNvSpPr>
          <p:nvPr/>
        </p:nvSpPr>
        <p:spPr bwMode="auto">
          <a:xfrm>
            <a:off x="423863" y="3359150"/>
            <a:ext cx="1871662" cy="792163"/>
          </a:xfrm>
          <a:prstGeom prst="roundRect">
            <a:avLst>
              <a:gd name="adj" fmla="val 9560"/>
            </a:avLst>
          </a:prstGeom>
          <a:solidFill>
            <a:srgbClr val="CCECFF">
              <a:alpha val="79999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52725" name="Text Box 21"/>
          <p:cNvSpPr txBox="1">
            <a:spLocks noChangeArrowheads="1"/>
          </p:cNvSpPr>
          <p:nvPr/>
        </p:nvSpPr>
        <p:spPr bwMode="auto">
          <a:xfrm>
            <a:off x="3995738" y="26368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天文学</a:t>
            </a:r>
          </a:p>
        </p:txBody>
      </p:sp>
      <p:sp>
        <p:nvSpPr>
          <p:cNvPr id="1352726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星形成 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恒星進化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銀河</a:t>
            </a:r>
          </a:p>
        </p:txBody>
      </p:sp>
      <p:sp>
        <p:nvSpPr>
          <p:cNvPr id="1352727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ブラックホール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巨大ブラックホール</a:t>
            </a:r>
          </a:p>
        </p:txBody>
      </p:sp>
      <p:sp>
        <p:nvSpPr>
          <p:cNvPr id="1352728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惑星</a:t>
            </a:r>
          </a:p>
        </p:txBody>
      </p:sp>
      <p:sp>
        <p:nvSpPr>
          <p:cNvPr id="1352729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ガンマ線バースト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超新星爆発</a:t>
            </a:r>
          </a:p>
        </p:txBody>
      </p:sp>
      <p:sp>
        <p:nvSpPr>
          <p:cNvPr id="24590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天体現象</a:t>
            </a:r>
          </a:p>
        </p:txBody>
      </p:sp>
      <p:sp>
        <p:nvSpPr>
          <p:cNvPr id="1352731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en-US" altLang="ja-JP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r>
              <a:rPr lang="ja-JP" altLang="en-US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電波</a:t>
            </a:r>
          </a:p>
        </p:txBody>
      </p:sp>
      <p:sp>
        <p:nvSpPr>
          <p:cNvPr id="1352732" name="Text Box 28"/>
          <p:cNvSpPr txBox="1">
            <a:spLocks noChangeArrowheads="1"/>
          </p:cNvSpPr>
          <p:nvPr/>
        </p:nvSpPr>
        <p:spPr bwMode="auto">
          <a:xfrm>
            <a:off x="395288" y="3327400"/>
            <a:ext cx="1900237" cy="822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電磁波による</a:t>
            </a:r>
          </a:p>
          <a:p>
            <a:pPr>
              <a:buFontTx/>
              <a:buNone/>
              <a:defRPr/>
            </a:pPr>
            <a:r>
              <a:rPr lang="ja-JP" altLang="en-US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観測</a:t>
            </a:r>
          </a:p>
        </p:txBody>
      </p:sp>
      <p:sp>
        <p:nvSpPr>
          <p:cNvPr id="1352733" name="Text Box 29"/>
          <p:cNvSpPr txBox="1">
            <a:spLocks noChangeArrowheads="1"/>
          </p:cNvSpPr>
          <p:nvPr/>
        </p:nvSpPr>
        <p:spPr bwMode="auto">
          <a:xfrm>
            <a:off x="3635375" y="4975225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宇宙論</a:t>
            </a:r>
          </a:p>
        </p:txBody>
      </p:sp>
      <p:sp>
        <p:nvSpPr>
          <p:cNvPr id="1352734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インフレーション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ダークマター</a:t>
            </a:r>
          </a:p>
          <a:p>
            <a:pPr>
              <a:buFontTx/>
              <a:buNone/>
              <a:defRPr/>
            </a:pPr>
            <a:r>
              <a:rPr lang="ja-JP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ダークエネルギー</a:t>
            </a:r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4596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4597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放射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39738" y="1204913"/>
            <a:ext cx="4421187" cy="1792287"/>
            <a:chOff x="277" y="759"/>
            <a:chExt cx="2785" cy="1129"/>
          </a:xfrm>
        </p:grpSpPr>
        <p:sp>
          <p:nvSpPr>
            <p:cNvPr id="24619" name="AutoShape 35"/>
            <p:cNvSpPr>
              <a:spLocks noChangeArrowheads="1"/>
            </p:cNvSpPr>
            <p:nvPr/>
          </p:nvSpPr>
          <p:spPr bwMode="auto">
            <a:xfrm>
              <a:off x="1837" y="935"/>
              <a:ext cx="1225" cy="408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50195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52740" name="Text Box 36"/>
            <p:cNvSpPr txBox="1">
              <a:spLocks noChangeArrowheads="1"/>
            </p:cNvSpPr>
            <p:nvPr/>
          </p:nvSpPr>
          <p:spPr bwMode="auto">
            <a:xfrm>
              <a:off x="1837" y="935"/>
              <a:ext cx="916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原子核理論</a:t>
              </a:r>
            </a:p>
          </p:txBody>
        </p:sp>
        <p:sp>
          <p:nvSpPr>
            <p:cNvPr id="1352741" name="Text Box 37"/>
            <p:cNvSpPr txBox="1">
              <a:spLocks noChangeArrowheads="1"/>
            </p:cNvSpPr>
            <p:nvPr/>
          </p:nvSpPr>
          <p:spPr bwMode="auto">
            <a:xfrm>
              <a:off x="1931" y="1116"/>
              <a:ext cx="1131" cy="2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高密度物体の物理</a:t>
              </a:r>
            </a:p>
          </p:txBody>
        </p:sp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277" y="759"/>
              <a:ext cx="1877" cy="1129"/>
              <a:chOff x="277" y="759"/>
              <a:chExt cx="1877" cy="1129"/>
            </a:xfrm>
          </p:grpSpPr>
          <p:sp>
            <p:nvSpPr>
              <p:cNvPr id="24623" name="AutoShape 39"/>
              <p:cNvSpPr>
                <a:spLocks noChangeArrowheads="1"/>
              </p:cNvSpPr>
              <p:nvPr/>
            </p:nvSpPr>
            <p:spPr bwMode="auto">
              <a:xfrm>
                <a:off x="485" y="1298"/>
                <a:ext cx="817" cy="499"/>
              </a:xfrm>
              <a:prstGeom prst="roundRect">
                <a:avLst>
                  <a:gd name="adj" fmla="val 9560"/>
                </a:avLst>
              </a:prstGeom>
              <a:solidFill>
                <a:srgbClr val="FFFFFF">
                  <a:alpha val="70195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24" name="AutoShape 40"/>
              <p:cNvSpPr>
                <a:spLocks noChangeArrowheads="1"/>
              </p:cNvSpPr>
              <p:nvPr/>
            </p:nvSpPr>
            <p:spPr bwMode="auto">
              <a:xfrm>
                <a:off x="277" y="778"/>
                <a:ext cx="1179" cy="499"/>
              </a:xfrm>
              <a:prstGeom prst="roundRect">
                <a:avLst>
                  <a:gd name="adj" fmla="val 9560"/>
                </a:avLst>
              </a:prstGeom>
              <a:solidFill>
                <a:srgbClr val="CCCCFF"/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52745" name="Text Box 41"/>
              <p:cNvSpPr txBox="1">
                <a:spLocks noChangeArrowheads="1"/>
              </p:cNvSpPr>
              <p:nvPr/>
            </p:nvSpPr>
            <p:spPr bwMode="auto">
              <a:xfrm>
                <a:off x="277" y="759"/>
                <a:ext cx="1197" cy="51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宇宙線による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観測</a:t>
                </a:r>
              </a:p>
            </p:txBody>
          </p:sp>
          <p:sp>
            <p:nvSpPr>
              <p:cNvPr id="1352746" name="Text Box 42"/>
              <p:cNvSpPr txBox="1">
                <a:spLocks noChangeArrowheads="1"/>
              </p:cNvSpPr>
              <p:nvPr/>
            </p:nvSpPr>
            <p:spPr bwMode="auto">
              <a:xfrm>
                <a:off x="395" y="1277"/>
                <a:ext cx="925" cy="5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 sz="160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ニュートリノ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sz="160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高エネルギー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sz="160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　　　　　宇宙線</a:t>
                </a:r>
              </a:p>
            </p:txBody>
          </p:sp>
          <p:sp>
            <p:nvSpPr>
              <p:cNvPr id="24627" name="Line 43"/>
              <p:cNvSpPr>
                <a:spLocks noChangeShapeType="1"/>
              </p:cNvSpPr>
              <p:nvPr/>
            </p:nvSpPr>
            <p:spPr bwMode="auto">
              <a:xfrm flipV="1">
                <a:off x="1338" y="1298"/>
                <a:ext cx="544" cy="136"/>
              </a:xfrm>
              <a:prstGeom prst="line">
                <a:avLst/>
              </a:prstGeom>
              <a:noFill/>
              <a:ln w="88900">
                <a:solidFill>
                  <a:srgbClr val="3399FF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28" name="Line 44"/>
              <p:cNvSpPr>
                <a:spLocks noChangeShapeType="1"/>
              </p:cNvSpPr>
              <p:nvPr/>
            </p:nvSpPr>
            <p:spPr bwMode="auto">
              <a:xfrm>
                <a:off x="1338" y="1570"/>
                <a:ext cx="816" cy="318"/>
              </a:xfrm>
              <a:prstGeom prst="line">
                <a:avLst/>
              </a:prstGeom>
              <a:noFill/>
              <a:ln w="88900">
                <a:solidFill>
                  <a:srgbClr val="3399FF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</p:grpSp>
      <p:sp>
        <p:nvSpPr>
          <p:cNvPr id="24599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B2B2B2"/>
                </a:solidFill>
              </a:rPr>
              <a:t>背景画</a:t>
            </a:r>
            <a:r>
              <a:rPr lang="en-US" altLang="ja-JP" sz="1000" b="1">
                <a:solidFill>
                  <a:srgbClr val="B2B2B2"/>
                </a:solidFill>
              </a:rPr>
              <a:t>: NASA/WMAP Science Team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859338" y="908050"/>
            <a:ext cx="4060825" cy="4681538"/>
            <a:chOff x="3061" y="572"/>
            <a:chExt cx="2558" cy="2949"/>
          </a:xfrm>
        </p:grpSpPr>
        <p:sp>
          <p:nvSpPr>
            <p:cNvPr id="24601" name="AutoShape 47"/>
            <p:cNvSpPr>
              <a:spLocks noChangeArrowheads="1"/>
            </p:cNvSpPr>
            <p:nvPr/>
          </p:nvSpPr>
          <p:spPr bwMode="auto">
            <a:xfrm>
              <a:off x="3334" y="572"/>
              <a:ext cx="1315" cy="590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50195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52752" name="Text Box 48"/>
            <p:cNvSpPr txBox="1">
              <a:spLocks noChangeArrowheads="1"/>
            </p:cNvSpPr>
            <p:nvPr/>
          </p:nvSpPr>
          <p:spPr bwMode="auto">
            <a:xfrm>
              <a:off x="3334" y="572"/>
              <a:ext cx="1236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1352753" name="Text Box 49"/>
            <p:cNvSpPr txBox="1">
              <a:spLocks noChangeArrowheads="1"/>
            </p:cNvSpPr>
            <p:nvPr/>
          </p:nvSpPr>
          <p:spPr bwMode="auto">
            <a:xfrm>
              <a:off x="3492" y="796"/>
              <a:ext cx="1203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  <a:defRPr/>
              </a:pPr>
              <a:r>
                <a:rPr lang="ja-JP" altLang="en-US" sz="16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相対性理論</a:t>
              </a:r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061" y="1162"/>
              <a:ext cx="2558" cy="2359"/>
              <a:chOff x="3061" y="1162"/>
              <a:chExt cx="2558" cy="2359"/>
            </a:xfrm>
          </p:grpSpPr>
          <p:sp>
            <p:nvSpPr>
              <p:cNvPr id="24605" name="AutoShape 51"/>
              <p:cNvSpPr>
                <a:spLocks noChangeArrowheads="1"/>
              </p:cNvSpPr>
              <p:nvPr/>
            </p:nvSpPr>
            <p:spPr bwMode="auto">
              <a:xfrm>
                <a:off x="4831" y="1979"/>
                <a:ext cx="726" cy="862"/>
              </a:xfrm>
              <a:prstGeom prst="roundRect">
                <a:avLst>
                  <a:gd name="adj" fmla="val 9560"/>
                </a:avLst>
              </a:prstGeom>
              <a:solidFill>
                <a:srgbClr val="FFFFFF">
                  <a:alpha val="79999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06" name="AutoShape 52"/>
              <p:cNvSpPr>
                <a:spLocks noChangeArrowheads="1"/>
              </p:cNvSpPr>
              <p:nvPr/>
            </p:nvSpPr>
            <p:spPr bwMode="auto">
              <a:xfrm>
                <a:off x="4422" y="1434"/>
                <a:ext cx="1179" cy="499"/>
              </a:xfrm>
              <a:prstGeom prst="roundRect">
                <a:avLst>
                  <a:gd name="adj" fmla="val 9560"/>
                </a:avLst>
              </a:prstGeom>
              <a:solidFill>
                <a:srgbClr val="99FF99">
                  <a:alpha val="70195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52757" name="Text Box 53"/>
              <p:cNvSpPr txBox="1">
                <a:spLocks noChangeArrowheads="1"/>
              </p:cNvSpPr>
              <p:nvPr/>
            </p:nvSpPr>
            <p:spPr bwMode="auto">
              <a:xfrm>
                <a:off x="4422" y="1400"/>
                <a:ext cx="1197" cy="51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重力波による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観測</a:t>
                </a:r>
              </a:p>
            </p:txBody>
          </p:sp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40" y="1979"/>
                <a:ext cx="836" cy="812"/>
                <a:chOff x="4377" y="2387"/>
                <a:chExt cx="836" cy="812"/>
              </a:xfrm>
            </p:grpSpPr>
            <p:sp>
              <p:nvSpPr>
                <p:cNvPr id="135275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377" y="2795"/>
                  <a:ext cx="836" cy="404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ja-JP" altLang="en-US" sz="180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低周波数</a:t>
                  </a:r>
                </a:p>
                <a:p>
                  <a:pPr>
                    <a:buFontTx/>
                    <a:buNone/>
                    <a:defRPr/>
                  </a:pPr>
                  <a:r>
                    <a:rPr lang="ja-JP" altLang="en-US" sz="180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　　　重力波</a:t>
                  </a:r>
                </a:p>
              </p:txBody>
            </p:sp>
            <p:sp>
              <p:nvSpPr>
                <p:cNvPr id="135276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377" y="2387"/>
                  <a:ext cx="836" cy="404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ja-JP" altLang="en-US" sz="180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高周波数</a:t>
                  </a:r>
                </a:p>
                <a:p>
                  <a:pPr>
                    <a:buFontTx/>
                    <a:buNone/>
                    <a:defRPr/>
                  </a:pPr>
                  <a:r>
                    <a:rPr lang="ja-JP" altLang="en-US" sz="180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　　　重力波</a:t>
                  </a:r>
                </a:p>
              </p:txBody>
            </p:sp>
          </p:grpSp>
          <p:sp>
            <p:nvSpPr>
              <p:cNvPr id="24609" name="Line 57"/>
              <p:cNvSpPr>
                <a:spLocks noChangeShapeType="1"/>
              </p:cNvSpPr>
              <p:nvPr/>
            </p:nvSpPr>
            <p:spPr bwMode="auto">
              <a:xfrm flipH="1" flipV="1">
                <a:off x="3969" y="2069"/>
                <a:ext cx="861" cy="182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10" name="Text Box 58"/>
              <p:cNvSpPr txBox="1">
                <a:spLocks noChangeArrowheads="1"/>
              </p:cNvSpPr>
              <p:nvPr/>
            </p:nvSpPr>
            <p:spPr bwMode="auto">
              <a:xfrm>
                <a:off x="3996" y="2236"/>
                <a:ext cx="884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>
                    <a:solidFill>
                      <a:srgbClr val="66FF66"/>
                    </a:solidFill>
                  </a:rPr>
                  <a:t>連星合体現象</a:t>
                </a:r>
              </a:p>
            </p:txBody>
          </p:sp>
          <p:sp>
            <p:nvSpPr>
              <p:cNvPr id="24611" name="Text Box 59"/>
              <p:cNvSpPr txBox="1">
                <a:spLocks noChangeArrowheads="1"/>
              </p:cNvSpPr>
              <p:nvPr/>
            </p:nvSpPr>
            <p:spPr bwMode="auto">
              <a:xfrm>
                <a:off x="3996" y="2381"/>
                <a:ext cx="756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>
                    <a:solidFill>
                      <a:srgbClr val="66FF66"/>
                    </a:solidFill>
                  </a:rPr>
                  <a:t>超新星爆発</a:t>
                </a:r>
              </a:p>
            </p:txBody>
          </p:sp>
          <p:sp>
            <p:nvSpPr>
              <p:cNvPr id="24612" name="Line 60"/>
              <p:cNvSpPr>
                <a:spLocks noChangeShapeType="1"/>
              </p:cNvSpPr>
              <p:nvPr/>
            </p:nvSpPr>
            <p:spPr bwMode="auto">
              <a:xfrm flipH="1">
                <a:off x="3288" y="2704"/>
                <a:ext cx="1497" cy="771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13" name="Text Box 61"/>
              <p:cNvSpPr txBox="1">
                <a:spLocks noChangeArrowheads="1"/>
              </p:cNvSpPr>
              <p:nvPr/>
            </p:nvSpPr>
            <p:spPr bwMode="auto">
              <a:xfrm>
                <a:off x="3914" y="3155"/>
                <a:ext cx="962" cy="36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>
                    <a:solidFill>
                      <a:srgbClr val="66FF66"/>
                    </a:solidFill>
                  </a:rPr>
                  <a:t>バックグラウンド</a:t>
                </a:r>
              </a:p>
              <a:p>
                <a:pPr>
                  <a:buFontTx/>
                  <a:buNone/>
                </a:pPr>
                <a:r>
                  <a:rPr lang="ja-JP" altLang="en-US" sz="1600">
                    <a:solidFill>
                      <a:srgbClr val="66FF66"/>
                    </a:solidFill>
                  </a:rPr>
                  <a:t>       重力波</a:t>
                </a:r>
              </a:p>
            </p:txBody>
          </p:sp>
          <p:sp>
            <p:nvSpPr>
              <p:cNvPr id="24614" name="Line 62"/>
              <p:cNvSpPr>
                <a:spLocks noChangeShapeType="1"/>
              </p:cNvSpPr>
              <p:nvPr/>
            </p:nvSpPr>
            <p:spPr bwMode="auto">
              <a:xfrm flipH="1" flipV="1">
                <a:off x="4059" y="1162"/>
                <a:ext cx="363" cy="998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15" name="Line 63"/>
              <p:cNvSpPr>
                <a:spLocks noChangeShapeType="1"/>
              </p:cNvSpPr>
              <p:nvPr/>
            </p:nvSpPr>
            <p:spPr bwMode="auto">
              <a:xfrm flipH="1" flipV="1">
                <a:off x="3061" y="1253"/>
                <a:ext cx="1089" cy="227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4616" name="Text Box 64"/>
              <p:cNvSpPr txBox="1">
                <a:spLocks noChangeArrowheads="1"/>
              </p:cNvSpPr>
              <p:nvPr/>
            </p:nvSpPr>
            <p:spPr bwMode="auto">
              <a:xfrm>
                <a:off x="4002" y="2526"/>
                <a:ext cx="575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>
                    <a:solidFill>
                      <a:srgbClr val="66FF66"/>
                    </a:solidFill>
                  </a:rPr>
                  <a:t>パルサー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12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 分野紹介 </a:t>
            </a:r>
            <a:r>
              <a:rPr lang="en-US" altLang="ja-JP" smtClean="0"/>
              <a:t>(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5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24268"/>
            <a:ext cx="928694" cy="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ChangeAspect="1" noChangeArrowheads="1"/>
          </p:cNvSpPr>
          <p:nvPr/>
        </p:nvSpPr>
        <p:spPr bwMode="auto">
          <a:xfrm>
            <a:off x="5291138" y="1000109"/>
            <a:ext cx="3529012" cy="5453080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258888" y="1000109"/>
            <a:ext cx="3887787" cy="542928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F8F8F8"/>
                </a:solidFill>
              </a:rPr>
              <a:t>将来計画 </a:t>
            </a: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pic>
        <p:nvPicPr>
          <p:cNvPr id="37892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807494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960019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9750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39750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39750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5788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857356" y="4700588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ECFF"/>
                </a:solidFill>
              </a:rPr>
              <a:t>　のイベントレート</a:t>
            </a:r>
            <a:endParaRPr lang="ja-JP" altLang="en-US" sz="1200" b="1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908175" y="1125538"/>
            <a:ext cx="2663825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</a:rPr>
              <a:t>　　</a:t>
            </a:r>
            <a:r>
              <a:rPr lang="ja-JP" altLang="en-US" sz="1600" b="1" dirty="0">
                <a:solidFill>
                  <a:srgbClr val="F8F8F8"/>
                </a:solidFill>
              </a:rPr>
              <a:t>地上検出器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より遠くを観測 </a:t>
            </a:r>
            <a:r>
              <a:rPr lang="en-US" altLang="ja-JP" sz="1400" b="1" dirty="0">
                <a:solidFill>
                  <a:srgbClr val="DDDDDD"/>
                </a:solidFill>
              </a:rPr>
              <a:t>(10-1kHz)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6372225" y="1220788"/>
            <a:ext cx="1219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宇宙検出器</a:t>
            </a:r>
            <a:endParaRPr lang="ja-JP" altLang="en-US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5221288" y="4508500"/>
            <a:ext cx="15113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</a:rPr>
              <a:t>0.1mHz-10mHz</a:t>
            </a:r>
            <a:endParaRPr lang="en-US" altLang="ja-JP" sz="1200" b="1" dirty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sym typeface="Wingdings" pitchFamily="2" charset="2"/>
              </a:rPr>
              <a:t>確実な重力波源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507038" y="5734050"/>
            <a:ext cx="158273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FFCC"/>
                </a:solidFill>
              </a:rPr>
              <a:t>0.1Hz</a:t>
            </a:r>
            <a:r>
              <a:rPr lang="ja-JP" altLang="en-US" sz="1200" b="1">
                <a:solidFill>
                  <a:srgbClr val="CCFFCC"/>
                </a:solidFill>
              </a:rPr>
              <a:t>帯</a:t>
            </a:r>
            <a:endParaRPr lang="ja-JP" altLang="en-US" sz="1200" b="1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CCFFCC"/>
                </a:solidFill>
                <a:sym typeface="Wingdings" pitchFamily="2" charset="2"/>
              </a:rPr>
              <a:t>宇宙論的な重力波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6059488" y="1471613"/>
            <a:ext cx="24003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長基線長がとれる</a:t>
            </a:r>
          </a:p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低周波数帯の重力波を観測</a:t>
            </a:r>
          </a:p>
        </p:txBody>
      </p:sp>
      <p:pic>
        <p:nvPicPr>
          <p:cNvPr id="37908" name="Picture 20" descr="Fact Sheet: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278188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ＬＣＧＴ</a:t>
            </a: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403350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Ａｄ</a:t>
            </a: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ＬＩＧＯ</a:t>
            </a:r>
          </a:p>
        </p:txBody>
      </p:sp>
      <p:sp>
        <p:nvSpPr>
          <p:cNvPr id="1330201" name="Rectangle 25"/>
          <p:cNvSpPr>
            <a:spLocks noChangeArrowheads="1"/>
          </p:cNvSpPr>
          <p:nvPr/>
        </p:nvSpPr>
        <p:spPr bwMode="auto">
          <a:xfrm>
            <a:off x="5435600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LPF</a:t>
            </a:r>
          </a:p>
        </p:txBody>
      </p:sp>
      <p:sp>
        <p:nvSpPr>
          <p:cNvPr id="1330202" name="Rectangle 26"/>
          <p:cNvSpPr>
            <a:spLocks noChangeArrowheads="1"/>
          </p:cNvSpPr>
          <p:nvPr/>
        </p:nvSpPr>
        <p:spPr bwMode="auto">
          <a:xfrm>
            <a:off x="6948488" y="2060575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DECIGO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476375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296194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30591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45598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405313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 rot="5400000">
            <a:off x="6192838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6781800" y="2060575"/>
            <a:ext cx="309563" cy="1223963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2" name="AutoShape 34"/>
          <p:cNvSpPr>
            <a:spLocks noChangeArrowheads="1"/>
          </p:cNvSpPr>
          <p:nvPr/>
        </p:nvSpPr>
        <p:spPr bwMode="auto">
          <a:xfrm rot="5400000">
            <a:off x="7343776" y="4903787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3" name="AutoShape 35"/>
          <p:cNvSpPr>
            <a:spLocks noChangeArrowheads="1"/>
          </p:cNvSpPr>
          <p:nvPr/>
        </p:nvSpPr>
        <p:spPr bwMode="auto">
          <a:xfrm>
            <a:off x="7862888" y="2133600"/>
            <a:ext cx="309562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7934325" y="3286125"/>
            <a:ext cx="309563" cy="935038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7669213" y="4581525"/>
            <a:ext cx="10795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DECIGO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6" name="AutoShape 38"/>
          <p:cNvSpPr>
            <a:spLocks noChangeArrowheads="1"/>
          </p:cNvSpPr>
          <p:nvPr/>
        </p:nvSpPr>
        <p:spPr bwMode="auto">
          <a:xfrm rot="5400000">
            <a:off x="6047582" y="5120481"/>
            <a:ext cx="1081088" cy="288925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30215" name="Rectangle 39"/>
          <p:cNvSpPr>
            <a:spLocks noChangeArrowheads="1"/>
          </p:cNvSpPr>
          <p:nvPr/>
        </p:nvSpPr>
        <p:spPr bwMode="auto">
          <a:xfrm>
            <a:off x="5329238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LISA</a:t>
            </a: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5957888" y="5229225"/>
            <a:ext cx="990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BBO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33191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7717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763713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4194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403350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LIGO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3132138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LCGT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995738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283075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997325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ET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6591300" y="2420938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LPF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8099425" y="2371725"/>
            <a:ext cx="642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DPF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7740650" y="3429000"/>
            <a:ext cx="10080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Pre-DECIGO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6664325" y="4005263"/>
            <a:ext cx="9318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LISA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57"/>
          <p:cNvGrpSpPr/>
          <p:nvPr/>
        </p:nvGrpSpPr>
        <p:grpSpPr>
          <a:xfrm rot="15785392">
            <a:off x="7443909" y="5125746"/>
            <a:ext cx="1293092" cy="1174827"/>
            <a:chOff x="9501222" y="714356"/>
            <a:chExt cx="5338763" cy="4864101"/>
          </a:xfrm>
        </p:grpSpPr>
        <p:sp>
          <p:nvSpPr>
            <p:cNvPr id="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世界の重力波検出器 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2055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2009</a:t>
            </a:r>
            <a:r>
              <a:rPr lang="zh-TW" altLang="en-US" smtClean="0"/>
              <a:t>年</a:t>
            </a:r>
            <a:r>
              <a:rPr lang="en-US" altLang="zh-TW" smtClean="0"/>
              <a:t>12</a:t>
            </a:r>
            <a:r>
              <a:rPr lang="zh-TW" altLang="en-US" smtClean="0"/>
              <a:t>月</a:t>
            </a:r>
            <a:r>
              <a:rPr lang="en-US" altLang="zh-TW" smtClean="0"/>
              <a:t>18</a:t>
            </a:r>
            <a:r>
              <a:rPr lang="zh-TW" altLang="en-US" smtClean="0"/>
              <a:t>日 分野紹介 </a:t>
            </a:r>
            <a:r>
              <a:rPr lang="en-US" altLang="zh-TW" smtClean="0"/>
              <a:t>(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pic>
        <p:nvPicPr>
          <p:cNvPr id="2056" name="Picture 2" descr="aeri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084763"/>
            <a:ext cx="3502025" cy="11509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2841625" y="1687513"/>
          <a:ext cx="6099175" cy="2894012"/>
        </p:xfrm>
        <a:graphic>
          <a:graphicData uri="http://schemas.openxmlformats.org/presentationml/2006/ole">
            <p:oleObj spid="_x0000_s1070082" name="Drawing" r:id="rId5" imgW="20932920" imgH="9934920" progId="Canvas.Drawing.X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395288" y="1557338"/>
          <a:ext cx="2376487" cy="1589087"/>
        </p:xfrm>
        <a:graphic>
          <a:graphicData uri="http://schemas.openxmlformats.org/presentationml/2006/ole">
            <p:oleObj spid="_x0000_s1070083" name="Drawing" r:id="rId6" imgW="2590560" imgH="1733400" progId="">
              <p:embed/>
            </p:oleObj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395288" y="3178175"/>
          <a:ext cx="2376487" cy="1620838"/>
        </p:xfrm>
        <a:graphic>
          <a:graphicData uri="http://schemas.openxmlformats.org/presentationml/2006/ole">
            <p:oleObj spid="_x0000_s1070084" name="Drawing" r:id="rId7" imgW="2581200" imgH="1761840" progId="">
              <p:embed/>
            </p:oleObj>
          </a:graphicData>
        </a:graphic>
      </p:graphicFrame>
      <p:sp>
        <p:nvSpPr>
          <p:cNvPr id="2058" name="AutoShape 8"/>
          <p:cNvSpPr>
            <a:spLocks noChangeArrowheads="1"/>
          </p:cNvSpPr>
          <p:nvPr/>
        </p:nvSpPr>
        <p:spPr bwMode="auto">
          <a:xfrm>
            <a:off x="1531938" y="2751138"/>
            <a:ext cx="1524000" cy="533400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CC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1493838" y="2767013"/>
            <a:ext cx="163830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LIGO (USA)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4km x 2. 2002-</a:t>
            </a:r>
          </a:p>
        </p:txBody>
      </p:sp>
      <p:sp>
        <p:nvSpPr>
          <p:cNvPr id="2060" name="Line 10"/>
          <p:cNvSpPr>
            <a:spLocks noChangeShapeType="1"/>
          </p:cNvSpPr>
          <p:nvPr/>
        </p:nvSpPr>
        <p:spPr bwMode="auto">
          <a:xfrm flipH="1">
            <a:off x="2987675" y="2420938"/>
            <a:ext cx="4318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1" name="Line 11"/>
          <p:cNvSpPr>
            <a:spLocks noChangeShapeType="1"/>
          </p:cNvSpPr>
          <p:nvPr/>
        </p:nvSpPr>
        <p:spPr bwMode="auto">
          <a:xfrm flipH="1">
            <a:off x="3059113" y="2708275"/>
            <a:ext cx="7921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3924300" y="4743450"/>
          <a:ext cx="2519363" cy="1709738"/>
        </p:xfrm>
        <a:graphic>
          <a:graphicData uri="http://schemas.openxmlformats.org/presentationml/2006/ole">
            <p:oleObj spid="_x0000_s1070085" name="Drawing" r:id="rId8" imgW="2609640" imgH="1771560" progId="">
              <p:embed/>
            </p:oleObj>
          </a:graphicData>
        </a:graphic>
      </p:graphicFrame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5089525" y="4000504"/>
            <a:ext cx="1350963" cy="461962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3" name="Rectangle 14"/>
          <p:cNvSpPr>
            <a:spLocks noChangeArrowheads="1"/>
          </p:cNvSpPr>
          <p:nvPr/>
        </p:nvSpPr>
        <p:spPr bwMode="auto">
          <a:xfrm>
            <a:off x="5038725" y="3983045"/>
            <a:ext cx="147796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CC0000"/>
                </a:solidFill>
              </a:rPr>
              <a:t>GEO (GER-UK)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CC0000"/>
                </a:solidFill>
              </a:rPr>
              <a:t>  600m. 2002-</a:t>
            </a:r>
          </a:p>
        </p:txBody>
      </p:sp>
      <p:sp>
        <p:nvSpPr>
          <p:cNvPr id="2064" name="Line 15"/>
          <p:cNvSpPr>
            <a:spLocks noChangeShapeType="1"/>
          </p:cNvSpPr>
          <p:nvPr/>
        </p:nvSpPr>
        <p:spPr bwMode="auto">
          <a:xfrm flipH="1">
            <a:off x="3635375" y="2420938"/>
            <a:ext cx="2016125" cy="2386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1979613" y="4797425"/>
            <a:ext cx="1676400" cy="496888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6" name="Rectangle 17"/>
          <p:cNvSpPr>
            <a:spLocks noChangeArrowheads="1"/>
          </p:cNvSpPr>
          <p:nvPr/>
        </p:nvSpPr>
        <p:spPr bwMode="auto">
          <a:xfrm>
            <a:off x="1958975" y="4797425"/>
            <a:ext cx="17494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VIRGO (ITA-FRA)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3km. 2004-</a:t>
            </a:r>
          </a:p>
        </p:txBody>
      </p:sp>
      <p:sp>
        <p:nvSpPr>
          <p:cNvPr id="2067" name="Line 18"/>
          <p:cNvSpPr>
            <a:spLocks noChangeShapeType="1"/>
          </p:cNvSpPr>
          <p:nvPr/>
        </p:nvSpPr>
        <p:spPr bwMode="auto">
          <a:xfrm>
            <a:off x="5508625" y="2349501"/>
            <a:ext cx="277821" cy="16510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graphicFrame>
        <p:nvGraphicFramePr>
          <p:cNvPr id="2054" name="Object 19"/>
          <p:cNvGraphicFramePr>
            <a:graphicFrameLocks noChangeAspect="1"/>
          </p:cNvGraphicFramePr>
          <p:nvPr/>
        </p:nvGraphicFramePr>
        <p:xfrm>
          <a:off x="6516688" y="4714875"/>
          <a:ext cx="2393950" cy="1738313"/>
        </p:xfrm>
        <a:graphic>
          <a:graphicData uri="http://schemas.openxmlformats.org/presentationml/2006/ole">
            <p:oleObj spid="_x0000_s1070086" r:id="rId9" imgW="5248147" imgH="3812213" progId="">
              <p:embed/>
            </p:oleObj>
          </a:graphicData>
        </a:graphic>
      </p:graphicFrame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6804025" y="4071942"/>
            <a:ext cx="1446213" cy="461962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CC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6805613" y="4054483"/>
            <a:ext cx="14319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TAMA (JPN)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300m. 1999-</a:t>
            </a: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>
            <a:off x="7429520" y="2636839"/>
            <a:ext cx="382568" cy="14351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684213" y="836613"/>
            <a:ext cx="80232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DDDDDD"/>
                </a:solidFill>
              </a:rPr>
              <a:t>稼働中の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ja-JP" altLang="en-US" sz="2000" b="1" dirty="0">
                <a:solidFill>
                  <a:srgbClr val="FFCCCC"/>
                </a:solidFill>
              </a:rPr>
              <a:t>レーザー干渉計型検出器 </a:t>
            </a:r>
            <a:r>
              <a:rPr lang="en-US" altLang="ja-JP" sz="2000" b="1" dirty="0">
                <a:solidFill>
                  <a:srgbClr val="FFCCCC"/>
                </a:solidFill>
              </a:rPr>
              <a:t>: 6</a:t>
            </a:r>
            <a:r>
              <a:rPr lang="ja-JP" altLang="en-US" sz="2000" b="1" dirty="0">
                <a:solidFill>
                  <a:srgbClr val="FFCCCC"/>
                </a:solidFill>
              </a:rPr>
              <a:t>台 </a:t>
            </a:r>
            <a:r>
              <a:rPr lang="en-US" altLang="ja-JP" sz="2000" b="1" dirty="0">
                <a:solidFill>
                  <a:srgbClr val="FFCCCC"/>
                </a:solidFill>
              </a:rPr>
              <a:t>(4</a:t>
            </a:r>
            <a:r>
              <a:rPr lang="ja-JP" altLang="en-US" sz="2000" b="1" dirty="0">
                <a:solidFill>
                  <a:srgbClr val="FFCCCC"/>
                </a:solidFill>
              </a:rPr>
              <a:t>プロジェクト</a:t>
            </a:r>
            <a:r>
              <a:rPr lang="en-US" altLang="ja-JP" sz="2000" b="1" dirty="0">
                <a:solidFill>
                  <a:srgbClr val="FFCCCC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heme/theme1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necsiro_powerpoint_070705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000"/>
          </a:srgbClr>
        </a:solidFill>
        <a:ln w="19050">
          <a:solidFill>
            <a:srgbClr val="FFFFFF"/>
          </a:solidFill>
        </a:ln>
      </a:spPr>
      <a:bodyPr wrap="square" rtlCol="0" anchor="ctr">
        <a:noAutofit/>
      </a:bodyPr>
      <a:lstStyle>
        <a:defPPr algn="l">
          <a:lnSpc>
            <a:spcPct val="120000"/>
          </a:lnSpc>
          <a:buNone/>
          <a:defRPr kumimoji="1" sz="1400" b="1" dirty="0" err="1" smtClean="0">
            <a:solidFill>
              <a:srgbClr val="DDDDDD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buNone/>
          <a:defRPr kumimoji="1" sz="1800" b="1" dirty="0" err="1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42752</TotalTime>
  <Words>2738</Words>
  <Application>Microsoft Office PowerPoint</Application>
  <PresentationFormat>画面に合わせる (4:3)</PresentationFormat>
  <Paragraphs>856</Paragraphs>
  <Slides>35</Slides>
  <Notes>35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9" baseType="lpstr">
      <vt:lpstr>2_Straight Edge</vt:lpstr>
      <vt:lpstr>onecsiro_powerpoint_070705</vt:lpstr>
      <vt:lpstr>3_Straight Edge</vt:lpstr>
      <vt:lpstr>Drawing</vt:lpstr>
      <vt:lpstr>重力波分野の紹介</vt:lpstr>
      <vt:lpstr>GWIC</vt:lpstr>
      <vt:lpstr>Amaldi-8</vt:lpstr>
      <vt:lpstr>日本学術会議</vt:lpstr>
      <vt:lpstr>重力波による天文学</vt:lpstr>
      <vt:lpstr>重力波による観測</vt:lpstr>
      <vt:lpstr>Stochastic Background GWs</vt:lpstr>
      <vt:lpstr>将来計画 </vt:lpstr>
      <vt:lpstr>世界の重力波検出器 </vt:lpstr>
      <vt:lpstr>地上重力波検出器の現状</vt:lpstr>
      <vt:lpstr>現状</vt:lpstr>
      <vt:lpstr>今後の見通し</vt:lpstr>
      <vt:lpstr>将来計画 </vt:lpstr>
      <vt:lpstr>重力波による本格的な天文学</vt:lpstr>
      <vt:lpstr>LIGOの高感度化</vt:lpstr>
      <vt:lpstr>LCGT</vt:lpstr>
      <vt:lpstr>高感度化の価値</vt:lpstr>
      <vt:lpstr>LCGTとAd. LIGO</vt:lpstr>
      <vt:lpstr>ET</vt:lpstr>
      <vt:lpstr>Detector sensitivity</vt:lpstr>
      <vt:lpstr>宇宙重力波望遠鏡</vt:lpstr>
      <vt:lpstr>Pre-Conceptual Design</vt:lpstr>
      <vt:lpstr>Targets and Science</vt:lpstr>
      <vt:lpstr>Standard Sources</vt:lpstr>
      <vt:lpstr>LCGT and DECIGO</vt:lpstr>
      <vt:lpstr>Roadmap</vt:lpstr>
      <vt:lpstr>DPF satellite</vt:lpstr>
      <vt:lpstr>小型科学衛星シリーズ</vt:lpstr>
      <vt:lpstr>DPF技術開発</vt:lpstr>
      <vt:lpstr>衛星スケールの検討</vt:lpstr>
      <vt:lpstr>パルサータイミングアレー</vt:lpstr>
      <vt:lpstr>The Square Kilometre Array</vt:lpstr>
      <vt:lpstr>CMB B-mode 偏光</vt:lpstr>
      <vt:lpstr>重力波観測の今後</vt:lpstr>
      <vt:lpstr>重力波天文学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2746</cp:revision>
  <dcterms:created xsi:type="dcterms:W3CDTF">2002-03-19T09:15:24Z</dcterms:created>
  <dcterms:modified xsi:type="dcterms:W3CDTF">2010-05-15T07:10:14Z</dcterms:modified>
</cp:coreProperties>
</file>