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45"/>
  </p:notesMasterIdLst>
  <p:handoutMasterIdLst>
    <p:handoutMasterId r:id="rId46"/>
  </p:handoutMasterIdLst>
  <p:sldIdLst>
    <p:sldId id="711" r:id="rId2"/>
    <p:sldId id="713" r:id="rId3"/>
    <p:sldId id="719" r:id="rId4"/>
    <p:sldId id="712" r:id="rId5"/>
    <p:sldId id="675" r:id="rId6"/>
    <p:sldId id="750" r:id="rId7"/>
    <p:sldId id="693" r:id="rId8"/>
    <p:sldId id="722" r:id="rId9"/>
    <p:sldId id="724" r:id="rId10"/>
    <p:sldId id="726" r:id="rId11"/>
    <p:sldId id="717" r:id="rId12"/>
    <p:sldId id="747" r:id="rId13"/>
    <p:sldId id="728" r:id="rId14"/>
    <p:sldId id="730" r:id="rId15"/>
    <p:sldId id="743" r:id="rId16"/>
    <p:sldId id="731" r:id="rId17"/>
    <p:sldId id="732" r:id="rId18"/>
    <p:sldId id="733" r:id="rId19"/>
    <p:sldId id="736" r:id="rId20"/>
    <p:sldId id="749" r:id="rId21"/>
    <p:sldId id="738" r:id="rId22"/>
    <p:sldId id="748" r:id="rId23"/>
    <p:sldId id="740" r:id="rId24"/>
    <p:sldId id="691" r:id="rId25"/>
    <p:sldId id="742" r:id="rId26"/>
    <p:sldId id="680" r:id="rId27"/>
    <p:sldId id="659" r:id="rId28"/>
    <p:sldId id="744" r:id="rId29"/>
    <p:sldId id="684" r:id="rId30"/>
    <p:sldId id="697" r:id="rId31"/>
    <p:sldId id="698" r:id="rId32"/>
    <p:sldId id="699" r:id="rId33"/>
    <p:sldId id="700" r:id="rId34"/>
    <p:sldId id="701" r:id="rId35"/>
    <p:sldId id="702" r:id="rId36"/>
    <p:sldId id="703" r:id="rId37"/>
    <p:sldId id="704" r:id="rId38"/>
    <p:sldId id="705" r:id="rId39"/>
    <p:sldId id="706" r:id="rId40"/>
    <p:sldId id="707" r:id="rId41"/>
    <p:sldId id="708" r:id="rId42"/>
    <p:sldId id="709" r:id="rId43"/>
    <p:sldId id="710" r:id="rId44"/>
  </p:sldIdLst>
  <p:sldSz cx="9144000" cy="6858000" type="screen4x3"/>
  <p:notesSz cx="6731000" cy="9856788"/>
  <p:custDataLst>
    <p:tags r:id="rId47"/>
  </p:custDataLst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F8F8F8"/>
    <a:srgbClr val="333333"/>
    <a:srgbClr val="99CCFF"/>
    <a:srgbClr val="99FF99"/>
    <a:srgbClr val="C0C0C0"/>
    <a:srgbClr val="DDDDDD"/>
    <a:srgbClr val="FF6699"/>
    <a:srgbClr val="000032"/>
    <a:srgbClr val="000000"/>
    <a:srgbClr val="00000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163" autoAdjust="0"/>
    <p:restoredTop sz="99321" autoAdjust="0"/>
  </p:normalViewPr>
  <p:slideViewPr>
    <p:cSldViewPr>
      <p:cViewPr>
        <p:scale>
          <a:sx n="70" d="100"/>
          <a:sy n="70" d="100"/>
        </p:scale>
        <p:origin x="-1908" y="-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9.xml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1EACC3-3DA0-4C39-B123-9C484106C659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/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/>
            </a:lvl1pPr>
          </a:lstStyle>
          <a:p>
            <a:fld id="{3A201BED-0A25-4722-A1D9-719D83CB86E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423015C-C8AF-4826-A0A1-DF6637EEEBA0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7273B05-3BD9-445D-9694-4D8DB495431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D9383678-688F-48D0-8265-7DDD7B7FC1DE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C63E765-CB9D-496D-871C-161C4ADD992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8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C168090-DD8E-456D-B1B8-19BDA5AEC4F3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2117F5C-9520-42C7-8F37-48CFF7F84CB0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559AFAC-E6A2-4FBB-8EB0-38D1634F630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787436F-060A-447B-8C85-2C2FBB845FA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8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8520BF4-2B15-491E-A300-43389C7165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6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9AD1D5-57F7-48B5-B2B2-E1B55C9FA44D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B9230-7AEA-4B81-B03D-77EB654B061F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84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CB34F-51C5-48F2-9889-B76E3A86261E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78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806F178-9420-4808-9947-E20FF41ED5E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C8A00CF-0A45-4FF9-BD69-9B435EB1E19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5466545F-385D-4F87-AE0D-057BAFF385D1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CA94B6D-1E2B-4AC7-AAFD-A6D2406B8B1A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32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999C45B-D64A-4308-81C2-2090C77DADC5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2010/5/26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9511586-A993-4C53-ABA6-232579A7793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3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89C8DE0-FD4B-427D-B903-98825780DD52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2010/5/26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DF6AE4E-BAEB-4223-9D62-BE4D25053E8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508F5B6-BF27-4359-B23F-6C672FC19FB9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2010/5/26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25F5DD-2DC1-4723-9956-8FF1CA306BED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4D1AD92-55AD-488E-BF3F-F57D1696C81F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2010/5/26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26D1560-57EC-489F-A899-3D0B9BBABE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7644A2D-DCD2-4C1E-B4BE-07629BA3B0A7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2010/5/26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722D4EC-B787-43C6-9F1C-F27226FEB4C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67B69B9-E9DD-4AF8-B946-85DE505B0CAA}" type="datetime1">
              <a:rPr kumimoji="1" lang="ja-JP" altLang="en-US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2010/5/26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A6712C9-92E2-45BB-BD42-881158B95FE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4563A56-F40C-4811-957D-CA8189731FE6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40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F6D0174-C2AD-49EA-9302-3C5620DD0A3A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41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F6D0174-C2AD-49EA-9302-3C5620DD0A3A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42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F6D0174-C2AD-49EA-9302-3C5620DD0A3A}" type="slidenum">
              <a:rPr kumimoji="1" lang="en-US" altLang="ja-JP" sz="12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43</a:t>
            </a:fld>
            <a:endParaRPr kumimoji="1" lang="en-US" altLang="ja-JP" sz="1200" kern="1200">
              <a:solidFill>
                <a:srgbClr val="000000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95BDD0A-63F4-4C91-93D5-89E4F1E74C1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13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" name="Rectangle 512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Rectangle 512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ja-JP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" name="Rectangle 512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1555" name="Rectangle 5123"/>
          <p:cNvSpPr>
            <a:spLocks noGrp="1" noChangeArrowheads="1"/>
          </p:cNvSpPr>
          <p:nvPr>
            <p:ph type="ctrTitle"/>
          </p:nvPr>
        </p:nvSpPr>
        <p:spPr>
          <a:xfrm>
            <a:off x="1001713" y="542908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512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8" name="Rectangle 5128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F27E5D8-7D5A-4668-B35B-B6D3C600FCF0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F375994-799D-4FD9-9B03-563410EE8E46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kumimoji="0" sz="1200" b="1">
                <a:solidFill>
                  <a:srgbClr val="EAEAEA"/>
                </a:solidFill>
                <a:latin typeface="+mn-lt"/>
                <a:ea typeface="HGP創英角ｺﾞｼｯｸUB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kern="1200" smtClean="0">
                <a:latin typeface="Tahoma"/>
                <a:cs typeface="+mn-cs"/>
              </a:rPr>
              <a:t>日本物理学会　第</a:t>
            </a:r>
            <a:r>
              <a:rPr lang="en-US" altLang="zh-CN" kern="1200" smtClean="0">
                <a:latin typeface="Tahoma"/>
                <a:cs typeface="+mn-cs"/>
              </a:rPr>
              <a:t>64</a:t>
            </a:r>
            <a:r>
              <a:rPr lang="zh-CN" altLang="en-US" kern="1200" smtClean="0">
                <a:latin typeface="Tahoma"/>
                <a:cs typeface="+mn-cs"/>
              </a:rPr>
              <a:t>回年次大会 </a:t>
            </a:r>
            <a:r>
              <a:rPr lang="en-US" altLang="zh-CN" kern="1200" smtClean="0">
                <a:latin typeface="Tahoma"/>
                <a:cs typeface="+mn-cs"/>
              </a:rPr>
              <a:t>(2009</a:t>
            </a:r>
            <a:r>
              <a:rPr lang="zh-CN" altLang="en-US" kern="1200" smtClean="0">
                <a:latin typeface="Tahoma"/>
                <a:cs typeface="+mn-cs"/>
              </a:rPr>
              <a:t>年</a:t>
            </a:r>
            <a:r>
              <a:rPr lang="en-US" altLang="zh-CN" kern="1200" smtClean="0">
                <a:latin typeface="Tahoma"/>
                <a:cs typeface="+mn-cs"/>
              </a:rPr>
              <a:t>3</a:t>
            </a:r>
            <a:r>
              <a:rPr lang="zh-CN" altLang="en-US" kern="1200" smtClean="0">
                <a:latin typeface="Tahoma"/>
                <a:cs typeface="+mn-cs"/>
              </a:rPr>
              <a:t>月</a:t>
            </a:r>
            <a:r>
              <a:rPr lang="en-US" altLang="zh-CN" kern="1200" smtClean="0">
                <a:latin typeface="Tahoma"/>
                <a:cs typeface="+mn-cs"/>
              </a:rPr>
              <a:t>30</a:t>
            </a:r>
            <a:r>
              <a:rPr lang="zh-CN" altLang="en-US" kern="1200" smtClean="0">
                <a:latin typeface="Tahoma"/>
                <a:cs typeface="+mn-cs"/>
              </a:rPr>
              <a:t>日</a:t>
            </a:r>
            <a:r>
              <a:rPr lang="en-US" altLang="zh-CN" kern="1200" smtClean="0">
                <a:latin typeface="Tahoma"/>
                <a:cs typeface="+mn-cs"/>
              </a:rPr>
              <a:t>, </a:t>
            </a:r>
            <a:r>
              <a:rPr lang="zh-CN" altLang="en-US" kern="1200" smtClean="0">
                <a:latin typeface="Tahoma"/>
                <a:cs typeface="+mn-cs"/>
              </a:rPr>
              <a:t>立教大学</a:t>
            </a:r>
            <a:r>
              <a:rPr lang="en-US" altLang="zh-CN" kern="1200" smtClean="0">
                <a:latin typeface="Tahoma"/>
                <a:cs typeface="+mn-cs"/>
              </a:rPr>
              <a:t>, </a:t>
            </a:r>
            <a:r>
              <a:rPr lang="zh-CN" altLang="en-US" kern="1200" smtClean="0">
                <a:latin typeface="Tahoma"/>
                <a:cs typeface="+mn-cs"/>
              </a:rPr>
              <a:t>東京</a:t>
            </a:r>
            <a:r>
              <a:rPr lang="en-US" altLang="zh-CN" kern="1200" smtClean="0">
                <a:latin typeface="Tahoma"/>
                <a:cs typeface="+mn-cs"/>
              </a:rPr>
              <a:t>)</a:t>
            </a:r>
            <a:endParaRPr lang="en-US" altLang="ja-JP" kern="1200">
              <a:latin typeface="Tahoma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  <a:ea typeface="HGP創英角ｺﾞｼｯｸUB" pitchFamily="50" charset="-128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67B132A-E7EB-44E0-AF50-12E930FADE50}" type="slidenum">
              <a:rPr lang="en-US" altLang="ja-JP" kern="1200">
                <a:latin typeface="Tahom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lang="en-US" altLang="ja-JP" kern="1200">
              <a:latin typeface="Tahoma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 baseline="0">
          <a:solidFill>
            <a:srgbClr val="EAEAEA"/>
          </a:solidFill>
          <a:latin typeface="Tahoma" pitchFamily="34" charset="0"/>
          <a:ea typeface="HGP創英角ｺﾞｼｯｸUB" pitchFamily="50" charset="-128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emf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24.jpeg"/><Relationship Id="rId4" Type="http://schemas.openxmlformats.org/officeDocument/2006/relationships/image" Target="../media/image37.jpeg"/><Relationship Id="rId9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37.jpeg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R0016338.AVI" TargetMode="External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ndo\documents\ando_talks\&#20013;&#38291;&#30330;&#34920;&#20250;090317\R0016338.AVI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emf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4099"/>
          <p:cNvSpPr>
            <a:spLocks noGrp="1" noChangeArrowheads="1"/>
          </p:cNvSpPr>
          <p:nvPr>
            <p:ph type="ctrTitle"/>
          </p:nvPr>
        </p:nvSpPr>
        <p:spPr>
          <a:xfrm>
            <a:off x="1001713" y="571480"/>
            <a:ext cx="7380287" cy="457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 smtClean="0">
                <a:ea typeface="HGS創英角ｺﾞｼｯｸUB" pitchFamily="50" charset="-128"/>
              </a:rPr>
              <a:t>スペース重力波アンテナ</a:t>
            </a:r>
            <a:r>
              <a:rPr lang="en-US" altLang="ja-JP" dirty="0" smtClean="0">
                <a:ea typeface="HGS創英角ｺﾞｼｯｸUB" pitchFamily="50" charset="-128"/>
              </a:rPr>
              <a:t>DECIGO</a:t>
            </a:r>
            <a:r>
              <a:rPr lang="ja-JP" altLang="en-US" dirty="0" smtClean="0">
                <a:ea typeface="HGS創英角ｺﾞｼｯｸUB" pitchFamily="50" charset="-128"/>
              </a:rPr>
              <a:t>計画 </a:t>
            </a:r>
            <a:r>
              <a:rPr lang="en-US" altLang="ja-JP" dirty="0" smtClean="0">
                <a:ea typeface="HGS創英角ｺﾞｼｯｸUB" pitchFamily="50" charset="-128"/>
              </a:rPr>
              <a:t>(19)</a:t>
            </a:r>
            <a:r>
              <a:rPr lang="ja-JP" altLang="en-US" dirty="0">
                <a:ea typeface="HGS創英角ｺﾞｼｯｸUB" pitchFamily="50" charset="-128"/>
              </a:rPr>
              <a:t/>
            </a:r>
            <a:br>
              <a:rPr lang="ja-JP" altLang="en-US" dirty="0">
                <a:ea typeface="HGS創英角ｺﾞｼｯｸUB" pitchFamily="50" charset="-128"/>
              </a:rPr>
            </a:br>
            <a:r>
              <a:rPr lang="en-US" altLang="ja-JP" dirty="0">
                <a:ea typeface="HGS創英角ｺﾞｼｯｸUB" pitchFamily="50" charset="-128"/>
              </a:rPr>
              <a:t>DECIGO</a:t>
            </a:r>
            <a:r>
              <a:rPr lang="ja-JP" altLang="en-US" dirty="0" smtClean="0">
                <a:ea typeface="HGS創英角ｺﾞｼｯｸUB" pitchFamily="50" charset="-128"/>
              </a:rPr>
              <a:t>パスファインダー</a:t>
            </a:r>
            <a:endParaRPr lang="en-US" altLang="ja-JP" dirty="0">
              <a:ea typeface="HGS創英角ｺﾞｼｯｸUB" pitchFamily="50" charset="-128"/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Rectangle 512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792590" name="Picture 4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2581" name="Rectangle 4101"/>
          <p:cNvSpPr>
            <a:spLocks noChangeArrowheads="1"/>
          </p:cNvSpPr>
          <p:nvPr/>
        </p:nvSpPr>
        <p:spPr bwMode="auto">
          <a:xfrm>
            <a:off x="323850" y="1676400"/>
            <a:ext cx="7380288" cy="49552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安東正樹 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京都大学・大学院理学研究科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，</a:t>
            </a:r>
            <a:endParaRPr kumimoji="1" lang="ja-JP" altLang="en-US" sz="16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川村静児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佐藤修一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中村卓史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坪野公夫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新谷昌人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船木一幸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井岡邦仁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神田展行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森脇成典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中澤知洋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沼田健司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坂井真一郎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瀬戸直樹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高島健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田中貴浩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長野重夫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我妻一博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青柳巧介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新井宏二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浅田秀樹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麻生洋一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千葉剛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戎崎俊一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江尻悠美子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榎基宏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江里口良治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藤本眞克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藤田龍一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福嶋美津広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二間瀬敏史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雁津克彦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原田知広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橋本樹明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端山和大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疋田渉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姫本宣朗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平林久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平松尚志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洪鋒雷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堀澤秀之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細川瑞彦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市來淨與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池上健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井上開輝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石徹白晃治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石原秀樹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石川毅彦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石崎秀晴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伊東宏之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伊藤洋介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河島信樹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川添史子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岸本直子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木内建太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小林史歩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郡和範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小泉宏之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小嶌康史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苔山圭以子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穀山渉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固武慶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古在由秀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工藤秀明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國森裕生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國中均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黒田和明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前田恵一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松原英雄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蓑泰志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宮川治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三代木伸二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森本睦子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森岡友子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森澤理之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向山信治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内藤勲夫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中村康二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中野寛之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中尾憲一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中須賀真一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中山宜典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西田恵里奈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西山和孝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西澤篤志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丹羽佳人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能見大河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大渕喜之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大橋正健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大石奈緒子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大河正志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岡田則夫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小野里光司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大原謙一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佐合紀親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en-US" altLang="ja-JP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西條統之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阪上雅昭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阪田紫帆里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佐々木節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柴田大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真貝寿明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宗宮健太郎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祖谷元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杉山直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諏訪雄大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鈴木理恵子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田越秀行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高橋史宜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高橋走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高橋慶太郎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高橋竜太郎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高橋龍一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高橋忠幸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高橋弘毅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高森昭光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高野忠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谷口敬介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樽家篤史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田代寛之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鳥居泰男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豊嶋守生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辻川信二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常定芳基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上田暁俊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植田憲一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歌島昌由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若林野花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山川宏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山元一広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山崎利孝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横山順一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柳哲文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吉田至順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zh-TW" altLang="en-US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吉野泰造</a:t>
            </a:r>
            <a:r>
              <a:rPr kumimoji="1" lang="en-US" altLang="zh-TW" sz="12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z="12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103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D71C223-9244-4416-81AA-62E7A6109DDA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33255" name="Picture 106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57" name="AutoShape 1065"/>
          <p:cNvSpPr>
            <a:spLocks noChangeArrowheads="1"/>
          </p:cNvSpPr>
          <p:nvPr/>
        </p:nvSpPr>
        <p:spPr bwMode="auto">
          <a:xfrm>
            <a:off x="76200" y="1600200"/>
            <a:ext cx="3352800" cy="39624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A146BD2-1749-431B-A6B1-69A6687293D4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6947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06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06949" name="Freeform 5"/>
          <p:cNvSpPr>
            <a:spLocks noChangeAspect="1"/>
          </p:cNvSpPr>
          <p:nvPr/>
        </p:nvSpPr>
        <p:spPr bwMode="auto">
          <a:xfrm>
            <a:off x="4859338" y="2420938"/>
            <a:ext cx="184730" cy="46166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6950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2068195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DECIGO</a:t>
            </a:r>
            <a:r>
              <a:rPr kumimoji="1" lang="en-US" altLang="ja-JP" sz="12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000" b="1" kern="1200" baseline="300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m,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100kg, 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レーザー光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10W,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波長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532nm</a:t>
            </a:r>
          </a:p>
          <a:p>
            <a: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テレスコープ径 </a:t>
            </a:r>
            <a:r>
              <a:rPr kumimoji="1" lang="en-US" altLang="ja-JP" sz="1000" b="1" kern="1200">
                <a:solidFill>
                  <a:srgbClr val="CC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7" y="2852738"/>
            <a:ext cx="1981199" cy="1922462"/>
            <a:chOff x="3821" y="1797"/>
            <a:chExt cx="1248" cy="1211"/>
          </a:xfrm>
        </p:grpSpPr>
        <p:sp>
          <p:nvSpPr>
            <p:cNvPr id="1106952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116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3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116" cy="291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4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64" cy="409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5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116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56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>
                  <a:solidFill>
                    <a:srgbClr val="FFCC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LCGT</a:t>
              </a:r>
            </a:p>
          </p:txBody>
        </p:sp>
        <p:sp>
          <p:nvSpPr>
            <p:cNvPr id="1106957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60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FF66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重力崩壊型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FF66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超新星爆発</a:t>
              </a:r>
            </a:p>
          </p:txBody>
        </p:sp>
        <p:sp>
          <p:nvSpPr>
            <p:cNvPr id="1106958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中性子星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連星合体</a:t>
              </a:r>
            </a:p>
          </p:txBody>
        </p:sp>
        <p:sp>
          <p:nvSpPr>
            <p:cNvPr id="1106959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40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ScoX-1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(1yr)</a:t>
              </a:r>
            </a:p>
          </p:txBody>
        </p:sp>
        <p:sp>
          <p:nvSpPr>
            <p:cNvPr id="1106960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6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パルサー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  </a:t>
              </a:r>
              <a:r>
                <a:rPr kumimoji="1" lang="en-US" altLang="ja-JP" sz="1000" b="1" kern="1200">
                  <a:solidFill>
                    <a:srgbClr val="FF99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1"/>
            <a:ext cx="2916238" cy="1949451"/>
            <a:chOff x="1462" y="1480"/>
            <a:chExt cx="1837" cy="1228"/>
          </a:xfrm>
        </p:grpSpPr>
        <p:sp>
          <p:nvSpPr>
            <p:cNvPr id="1106962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63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6" cy="29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64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116" cy="2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65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5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銀河系内連星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バックグラウンド雑音</a:t>
              </a:r>
            </a:p>
          </p:txBody>
        </p:sp>
        <p:sp>
          <p:nvSpPr>
            <p:cNvPr id="1106966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7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大質量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ブラックホール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連星合体</a:t>
              </a:r>
            </a:p>
          </p:txBody>
        </p:sp>
        <p:sp>
          <p:nvSpPr>
            <p:cNvPr id="1106967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660066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銀河系内連星</a:t>
              </a:r>
            </a:p>
          </p:txBody>
        </p:sp>
        <p:sp>
          <p:nvSpPr>
            <p:cNvPr id="1106968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LISA</a:t>
              </a:r>
            </a:p>
          </p:txBody>
        </p:sp>
      </p:grpSp>
      <p:sp>
        <p:nvSpPr>
          <p:cNvPr id="1106969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重力場変動雑音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地上検出器</a:t>
            </a: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106970" name="Line 26"/>
          <p:cNvSpPr>
            <a:spLocks noChangeShapeType="1"/>
          </p:cNvSpPr>
          <p:nvPr/>
        </p:nvSpPr>
        <p:spPr bwMode="auto">
          <a:xfrm>
            <a:off x="5435600" y="2541588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6971" name="Line 27"/>
          <p:cNvSpPr>
            <a:spLocks noChangeShapeType="1"/>
          </p:cNvSpPr>
          <p:nvPr/>
        </p:nvSpPr>
        <p:spPr bwMode="auto">
          <a:xfrm>
            <a:off x="5321300" y="2397125"/>
            <a:ext cx="142875" cy="142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6972" name="Rectangle 28"/>
          <p:cNvSpPr>
            <a:spLocks noChangeAspect="1" noChangeArrowheads="1"/>
          </p:cNvSpPr>
          <p:nvPr/>
        </p:nvSpPr>
        <p:spPr bwMode="auto">
          <a:xfrm>
            <a:off x="5724525" y="2565400"/>
            <a:ext cx="11128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limit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4100" cy="2071687"/>
            <a:chOff x="1474" y="1929"/>
            <a:chExt cx="2264" cy="1305"/>
          </a:xfrm>
        </p:grpSpPr>
        <p:sp>
          <p:nvSpPr>
            <p:cNvPr id="1106974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6975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初期宇宙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からの重力波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ja-JP" altLang="en-US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(</a:t>
              </a:r>
              <a:r>
                <a:rPr kumimoji="1" lang="en-US" altLang="ja-JP" sz="1000" b="1" kern="1200">
                  <a:solidFill>
                    <a:srgbClr val="FFCCCC"/>
                  </a:solidFill>
                  <a:latin typeface="Symbol" pitchFamily="18" charset="2"/>
                  <a:ea typeface="HGP創英角ｺﾞｼｯｸUB" pitchFamily="50" charset="-128"/>
                  <a:cs typeface="+mn-cs"/>
                </a:rPr>
                <a:t>W</a:t>
              </a:r>
              <a:r>
                <a:rPr kumimoji="1" lang="en-US" altLang="ja-JP" sz="1000" b="1" kern="1200" baseline="-100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gw</a:t>
              </a:r>
              <a:r>
                <a:rPr kumimoji="1" lang="en-US" altLang="ja-JP" sz="10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=10</a:t>
              </a:r>
              <a:r>
                <a:rPr kumimoji="1" lang="en-US" altLang="ja-JP" sz="1000" b="1" kern="1200" baseline="300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-14</a:t>
              </a:r>
              <a:r>
                <a:rPr kumimoji="1" lang="en-US" altLang="ja-JP" sz="1200" b="1" kern="1200">
                  <a:solidFill>
                    <a:srgbClr val="FFCC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)</a:t>
              </a:r>
            </a:p>
          </p:txBody>
        </p:sp>
      </p:grpSp>
      <p:sp>
        <p:nvSpPr>
          <p:cNvPr id="1106976" name="Rectangle 32"/>
          <p:cNvSpPr>
            <a:spLocks noChangeArrowheads="1"/>
          </p:cNvSpPr>
          <p:nvPr/>
        </p:nvSpPr>
        <p:spPr bwMode="auto">
          <a:xfrm>
            <a:off x="357158" y="928670"/>
            <a:ext cx="871543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地上干渉計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10Hz - 1kHz      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中性子星など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   : 0.1 - 1Hz             </a:t>
            </a: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中間質量</a:t>
            </a: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など</a:t>
            </a:r>
            <a:r>
              <a:rPr kumimoji="1" lang="en-US" altLang="ja-JP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初期宇宙からの重力波</a:t>
            </a:r>
            <a:endParaRPr kumimoji="1" lang="ja-JP" altLang="en-US" sz="2000" b="1" kern="1200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          : 1mHz – 10mHz 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大質量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BH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など</a:t>
            </a:r>
            <a:endParaRPr kumimoji="1" lang="ja-JP" altLang="en-US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　第</a:t>
            </a:r>
            <a:r>
              <a:rPr lang="en-US" altLang="zh-CN" smtClean="0"/>
              <a:t>64</a:t>
            </a:r>
            <a:r>
              <a:rPr lang="zh-CN" altLang="en-US" smtClean="0"/>
              <a:t>回年次大会 </a:t>
            </a:r>
            <a:r>
              <a:rPr lang="en-US" altLang="zh-CN" smtClean="0"/>
              <a:t>(2009</a:t>
            </a:r>
            <a:r>
              <a:rPr lang="zh-CN" altLang="en-US" smtClean="0"/>
              <a:t>年</a:t>
            </a:r>
            <a:r>
              <a:rPr lang="en-US" altLang="zh-CN" smtClean="0"/>
              <a:t>3</a:t>
            </a:r>
            <a:r>
              <a:rPr lang="zh-CN" altLang="en-US" smtClean="0"/>
              <a:t>月</a:t>
            </a:r>
            <a:r>
              <a:rPr lang="en-US" altLang="zh-CN" smtClean="0"/>
              <a:t>30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立教大学</a:t>
            </a:r>
            <a:r>
              <a:rPr lang="en-US" altLang="zh-CN" smtClean="0"/>
              <a:t>, </a:t>
            </a:r>
            <a:r>
              <a:rPr lang="zh-CN" altLang="en-US" smtClean="0"/>
              <a:t>東京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258347-7E78-45D1-A13B-3920B299E49B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77107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357158" y="812821"/>
            <a:ext cx="8386762" cy="5688013"/>
          </a:xfrm>
        </p:spPr>
        <p:txBody>
          <a:bodyPr/>
          <a:lstStyle/>
          <a:p>
            <a:pPr>
              <a:buNone/>
            </a:pPr>
            <a:r>
              <a:rPr lang="en-US" altLang="ja-JP" sz="2200" b="1" dirty="0"/>
              <a:t>DPF</a:t>
            </a:r>
            <a:r>
              <a:rPr lang="ja-JP" altLang="en-US" sz="2200" b="1" dirty="0"/>
              <a:t>で期待できる重力波源</a:t>
            </a:r>
            <a:endParaRPr lang="ja-JP" altLang="en-US" sz="1600" b="1" dirty="0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557210" y="4786322"/>
            <a:ext cx="3657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中心で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のイベントを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　 </a:t>
            </a: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SNR~5 </a:t>
            </a:r>
            <a:r>
              <a:rPr lang="ja-JP" altLang="en-US" sz="2000" b="1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で検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出できる</a:t>
            </a: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85786" y="3571876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71563" y="3611562"/>
            <a:ext cx="3657600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18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準固有振動からの重力波</a:t>
            </a: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258888" y="4000504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85786" y="2214554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85786" y="2211380"/>
            <a:ext cx="3657600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中間質量ブラックホール合体</a:t>
            </a: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763713" y="3092450"/>
            <a:ext cx="26638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観測時間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数千秒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85863" y="2559050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4932363" y="1052513"/>
            <a:ext cx="38449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29575" y="3111500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4473073" cy="28971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95355" y="1302237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我々の銀河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00034" y="5643578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6C8EC2-999A-4B90-A894-3027F05413A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1001713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　　軌道検知用</a:t>
            </a:r>
            <a:r>
              <a:rPr kumimoji="1" lang="ja-JP" altLang="en-US" sz="2000" kern="1200">
                <a:solidFill>
                  <a:srgbClr val="FFCCCC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ＧＰＳ受信機</a:t>
            </a:r>
            <a:r>
              <a:rPr kumimoji="1" lang="en-US" altLang="ja-JP" sz="2000" kern="120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kern="120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および</a:t>
            </a:r>
            <a:r>
              <a:rPr kumimoji="1" lang="ja-JP" altLang="en-US" sz="2000" kern="1200">
                <a:solidFill>
                  <a:srgbClr val="FFCCCC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加速度計</a:t>
            </a:r>
            <a:r>
              <a:rPr kumimoji="1" lang="ja-JP" altLang="en-US" sz="2000" kern="120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で構成</a:t>
            </a:r>
            <a:endParaRPr kumimoji="1" lang="ja-JP" altLang="en-US" sz="2400" b="1" kern="120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876800" y="2133600"/>
            <a:ext cx="3886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地球重力場観測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Global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な重力ポテンシャルの決定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密度分布のモニタ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地球規模の水の監視技術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（海洋・陸水・氷床等）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 地球環境モニタ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181600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C99E788-A04A-45F4-8627-7B055634F954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80323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0324" name="AutoShape 4"/>
          <p:cNvSpPr>
            <a:spLocks noChangeArrowheads="1"/>
          </p:cNvSpPr>
          <p:nvPr/>
        </p:nvSpPr>
        <p:spPr bwMode="auto">
          <a:xfrm>
            <a:off x="4953000" y="1143000"/>
            <a:ext cx="4038600" cy="48006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347048-1BD4-40DA-9887-2D9F958CEEE7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graphicFrame>
        <p:nvGraphicFramePr>
          <p:cNvPr id="1039570" name="Object 210"/>
          <p:cNvGraphicFramePr>
            <a:graphicFrameLocks noChangeAspect="1"/>
          </p:cNvGraphicFramePr>
          <p:nvPr/>
        </p:nvGraphicFramePr>
        <p:xfrm>
          <a:off x="611188" y="3933825"/>
          <a:ext cx="2879725" cy="1039813"/>
        </p:xfrm>
        <a:graphic>
          <a:graphicData uri="http://schemas.openxmlformats.org/presentationml/2006/ole">
            <p:oleObj spid="_x0000_s873474" name="Drawing" r:id="rId4" imgW="4212000" imgH="1521000" progId="Canvas.Drawing.X">
              <p:embed/>
            </p:oleObj>
          </a:graphicData>
        </a:graphic>
      </p:graphicFrame>
      <p:graphicFrame>
        <p:nvGraphicFramePr>
          <p:cNvPr id="1039571" name="Object 211"/>
          <p:cNvGraphicFramePr>
            <a:graphicFrameLocks noChangeAspect="1"/>
          </p:cNvGraphicFramePr>
          <p:nvPr/>
        </p:nvGraphicFramePr>
        <p:xfrm>
          <a:off x="755650" y="2781300"/>
          <a:ext cx="2752725" cy="1039813"/>
        </p:xfrm>
        <a:graphic>
          <a:graphicData uri="http://schemas.openxmlformats.org/presentationml/2006/ole">
            <p:oleObj spid="_x0000_s873475" name="Drawing" r:id="rId5" imgW="4026600" imgH="1521000" progId="Canvas.Drawing.X">
              <p:embed/>
            </p:oleObj>
          </a:graphicData>
        </a:graphic>
      </p:graphicFrame>
      <p:graphicFrame>
        <p:nvGraphicFramePr>
          <p:cNvPr id="1039572" name="Object 212"/>
          <p:cNvGraphicFramePr>
            <a:graphicFrameLocks noChangeAspect="1"/>
          </p:cNvGraphicFramePr>
          <p:nvPr/>
        </p:nvGraphicFramePr>
        <p:xfrm>
          <a:off x="954088" y="1557338"/>
          <a:ext cx="2403475" cy="1062037"/>
        </p:xfrm>
        <a:graphic>
          <a:graphicData uri="http://schemas.openxmlformats.org/presentationml/2006/ole">
            <p:oleObj spid="_x0000_s873476" name="Drawing" r:id="rId6" imgW="3510000" imgH="1550160" progId="Canvas.Drawing.X">
              <p:embed/>
            </p:oleObj>
          </a:graphicData>
        </a:graphic>
      </p:graphicFrame>
      <p:graphicFrame>
        <p:nvGraphicFramePr>
          <p:cNvPr id="1039573" name="Object 213"/>
          <p:cNvGraphicFramePr>
            <a:graphicFrameLocks noChangeAspect="1"/>
          </p:cNvGraphicFramePr>
          <p:nvPr/>
        </p:nvGraphicFramePr>
        <p:xfrm>
          <a:off x="1044575" y="5121275"/>
          <a:ext cx="2447925" cy="1187450"/>
        </p:xfrm>
        <a:graphic>
          <a:graphicData uri="http://schemas.openxmlformats.org/presentationml/2006/ole">
            <p:oleObj spid="_x0000_s873477" name="Drawing" r:id="rId7" imgW="3578040" imgH="1735200" progId="Canvas.Drawing.X">
              <p:embed/>
            </p:oleObj>
          </a:graphicData>
        </a:graphic>
      </p:graphicFrame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500034" y="1077913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74B774-4512-4FFA-84EB-9054C2C624D2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地上干渉計では豊富な実績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-19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の変動測定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宇宙では、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干渉計は実現されていない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(LPF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MZ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干渉計を使用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程度の変位感度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宇宙空間での精密計測技術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基礎物理学実験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  無重力環境下での精密計測</a:t>
            </a:r>
            <a:endParaRPr kumimoji="1" lang="ja-JP" altLang="en-US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p:oleObj spid="_x0000_s868354" name="Drawing" r:id="rId4" imgW="3510000" imgH="1550160" progId="Canvas.Drawing.X">
              <p:embed/>
            </p:oleObj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785786" y="4005263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183352" y="5051425"/>
            <a:ext cx="253205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429388" y="5389583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干渉計による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en-US" altLang="ja-JP" sz="16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6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6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</a:t>
            </a: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143636" y="5084763"/>
            <a:ext cx="2532052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290E9E8-DF3C-4724-9FD6-80B019D46D5B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4" y="1116013"/>
            <a:ext cx="25654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重力波検出器での実績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-6</a:t>
            </a:r>
            <a:r>
              <a:rPr kumimoji="1" lang="en-US" altLang="ja-JP" sz="14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Hz/Hz</a:t>
            </a:r>
            <a:r>
              <a:rPr kumimoji="1" lang="en-US" altLang="ja-JP" sz="14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の相対安定度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宇宙空間での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広い応用範囲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多くの地上研究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数 </a:t>
            </a:r>
            <a:r>
              <a:rPr kumimoji="1" lang="en-US" altLang="ja-JP" sz="16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Hz/Hz</a:t>
            </a:r>
            <a:r>
              <a:rPr kumimoji="1" lang="en-US" altLang="ja-JP" sz="1600" b="1" kern="1200" baseline="300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の安定度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光周波数標準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原子・分子の精密分光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光通信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宇宙では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高安定レーザーの実績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外部基準による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p:oleObj spid="_x0000_s869378" name="Drawing" r:id="rId4" imgW="4026600" imgH="1521000" progId="Canvas.Drawing.X">
              <p:embed/>
            </p:oleObj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714348" y="4605338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357950" y="5556250"/>
            <a:ext cx="25352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357951" y="5516562"/>
            <a:ext cx="2462200" cy="698519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BC1702E-686A-4E62-98B0-95CF007236A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642910" y="4445509"/>
            <a:ext cx="15128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ナビゲーションシステムの開発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1972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lang="en-US" altLang="ja-JP" sz="16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TRAID-1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で初実証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精密基礎物理実験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2004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 </a:t>
            </a:r>
            <a:r>
              <a:rPr lang="en-US" altLang="ja-JP" sz="16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Gravity Probe-B</a:t>
            </a:r>
            <a:endParaRPr kumimoji="1" lang="en-US" altLang="ja-JP" sz="1600" b="1" kern="1200" dirty="0">
              <a:solidFill>
                <a:srgbClr val="FF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LPF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(2010/11) L1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太陽輻射圧雑音以下への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衛星変動安定化  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6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6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6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6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基礎物理学実験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のための基礎技術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p:oleObj spid="_x0000_s870402" name="Drawing" r:id="rId4" imgW="4212000" imgH="1521000" progId="Canvas.Drawing.X">
              <p:embed/>
            </p:oleObj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国内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高高度気球からの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自由落下 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600" b="1" kern="120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BOV</a:t>
            </a:r>
            <a:r>
              <a:rPr kumimoji="1" lang="en-US" altLang="ja-JP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215074" y="5556250"/>
            <a:ext cx="2533639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215074" y="5589588"/>
            <a:ext cx="2749539" cy="625494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6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785794"/>
            <a:ext cx="758250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84CE967-6271-473E-B79A-64D8704AF13F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50825" y="3284538"/>
            <a:ext cx="21605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 84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137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目次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80BF84D-A803-4D04-93F5-F7912AE3158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88516" name="Rectangle 4"/>
          <p:cNvSpPr>
            <a:spLocks noChangeArrowheads="1"/>
          </p:cNvSpPr>
          <p:nvPr/>
        </p:nvSpPr>
        <p:spPr bwMode="auto">
          <a:xfrm>
            <a:off x="1835150" y="1571612"/>
            <a:ext cx="5040313" cy="40811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イントロダクション</a:t>
            </a:r>
            <a:endParaRPr kumimoji="1" lang="en-US" altLang="ja-JP" sz="24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の概要・科学的意義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b="1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　　　　観測による成果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b="1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　　　　科学技術の確立</a:t>
            </a:r>
            <a:endParaRPr kumimoji="1" lang="ja-JP" altLang="en-US" sz="2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ミッションの現状　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b="1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　　　　開発研究の</a:t>
            </a:r>
            <a:r>
              <a:rPr kumimoji="1" lang="ja-JP" altLang="en-US" sz="2400" b="1" kern="1200" dirty="0" smtClean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現状</a:t>
            </a:r>
            <a:endParaRPr kumimoji="1" lang="ja-JP" altLang="en-US" sz="2400" b="1" kern="1200" dirty="0">
              <a:solidFill>
                <a:srgbClr val="CCECFF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400" b="1" kern="1200" dirty="0" smtClean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　　　　推進・</a:t>
            </a:r>
            <a:r>
              <a:rPr lang="ja-JP" altLang="en-US" b="1" dirty="0">
                <a:solidFill>
                  <a:srgbClr val="CCECFF"/>
                </a:solidFill>
                <a:ea typeface="HGP創英角ｺﾞｼｯｸUB" pitchFamily="50" charset="-128"/>
              </a:rPr>
              <a:t>協力</a:t>
            </a:r>
            <a:r>
              <a:rPr kumimoji="1" lang="ja-JP" altLang="en-US" sz="2400" b="1" kern="1200" dirty="0" smtClean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体制</a:t>
            </a:r>
            <a:endParaRPr kumimoji="1" lang="en-US" altLang="ja-JP" sz="2400" b="1" kern="1200" dirty="0" smtClean="0">
              <a:solidFill>
                <a:srgbClr val="CCECFF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b="1" dirty="0">
                <a:solidFill>
                  <a:srgbClr val="CCECFF"/>
                </a:solidFill>
                <a:ea typeface="HGP創英角ｺﾞｼｯｸUB" pitchFamily="50" charset="-128"/>
              </a:rPr>
              <a:t>　</a:t>
            </a:r>
            <a:r>
              <a:rPr lang="ja-JP" altLang="en-US" b="1" dirty="0" smtClean="0">
                <a:solidFill>
                  <a:srgbClr val="CCECFF"/>
                </a:solidFill>
                <a:ea typeface="HGP創英角ｺﾞｼｯｸUB" pitchFamily="50" charset="-128"/>
              </a:rPr>
              <a:t>　　　ミッション審査の現状</a:t>
            </a:r>
            <a:endParaRPr kumimoji="1" lang="ja-JP" altLang="en-US" sz="2400" b="1" kern="1200" dirty="0" smtClean="0">
              <a:solidFill>
                <a:srgbClr val="CCECFF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まとめ</a:t>
            </a:r>
            <a:endParaRPr kumimoji="1" lang="ja-JP" altLang="en-US" sz="2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5F796D4-E0CF-408F-9AB5-F2D816C32A9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2200" b="1"/>
              <a:t>検討・開発の現状　（１）</a:t>
            </a:r>
            <a:endParaRPr lang="ja-JP" altLang="en-US" sz="1600" b="1"/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214422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21920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347799" y="2500306"/>
            <a:ext cx="322420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中村氏、長野氏講演</a:t>
            </a:r>
            <a:endParaRPr kumimoji="1" lang="ja-JP" altLang="en-US" sz="1800" b="1" kern="1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グループ化 29"/>
          <p:cNvGrpSpPr/>
          <p:nvPr/>
        </p:nvGrpSpPr>
        <p:grpSpPr>
          <a:xfrm>
            <a:off x="642910" y="2571744"/>
            <a:ext cx="8215370" cy="2145399"/>
            <a:chOff x="642910" y="2571744"/>
            <a:chExt cx="8215370" cy="2145399"/>
          </a:xfrm>
        </p:grpSpPr>
        <p:pic>
          <p:nvPicPr>
            <p:cNvPr id="29" name="図 28" descr=":PICT00430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6578" y="3143248"/>
              <a:ext cx="2071702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397" name="Rectangle 21"/>
            <p:cNvSpPr>
              <a:spLocks noChangeArrowheads="1"/>
            </p:cNvSpPr>
            <p:nvPr/>
          </p:nvSpPr>
          <p:spPr bwMode="auto">
            <a:xfrm>
              <a:off x="7786710" y="2571744"/>
              <a:ext cx="92551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佐藤氏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資料より</a:t>
              </a:r>
            </a:p>
          </p:txBody>
        </p:sp>
        <p:sp>
          <p:nvSpPr>
            <p:cNvPr id="1125391" name="Rectangle 15"/>
            <p:cNvSpPr>
              <a:spLocks noChangeArrowheads="1"/>
            </p:cNvSpPr>
            <p:nvPr/>
          </p:nvSpPr>
          <p:spPr bwMode="auto">
            <a:xfrm>
              <a:off x="642910" y="2959908"/>
              <a:ext cx="4000528" cy="137883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干渉計・ハウジング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プロトタイプの設計・製作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基本性能の試験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　地球重力場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観測用センサ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の試作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125395" name="図 5" descr="DSCF4909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72132" y="2925559"/>
              <a:ext cx="1246017" cy="1360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398" name="Rectangle 22"/>
            <p:cNvSpPr>
              <a:spLocks noChangeArrowheads="1"/>
            </p:cNvSpPr>
            <p:nvPr/>
          </p:nvSpPr>
          <p:spPr bwMode="auto">
            <a:xfrm>
              <a:off x="4408488" y="3070024"/>
              <a:ext cx="92551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新谷氏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資料より</a:t>
              </a: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1357290" y="4286256"/>
              <a:ext cx="3224201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lang="ja-JP" altLang="en-US" sz="2000" b="1" dirty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若林</a:t>
              </a:r>
              <a:r>
                <a:rPr kumimoji="1" lang="ja-JP" altLang="en-US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氏、佐藤氏講演</a:t>
              </a:r>
              <a:endParaRPr kumimoji="1" lang="ja-JP" altLang="en-US" sz="1800" b="1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3" name="グループ化 26"/>
          <p:cNvGrpSpPr/>
          <p:nvPr/>
        </p:nvGrpSpPr>
        <p:grpSpPr>
          <a:xfrm>
            <a:off x="785813" y="4714884"/>
            <a:ext cx="8215343" cy="1705026"/>
            <a:chOff x="785813" y="4714884"/>
            <a:chExt cx="8215343" cy="1705026"/>
          </a:xfrm>
        </p:grpSpPr>
        <p:pic>
          <p:nvPicPr>
            <p:cNvPr id="25" name="図 16" descr="photo_sat_3_01L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96681" y="4714884"/>
              <a:ext cx="2054181" cy="1643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392" name="Rectangle 16"/>
            <p:cNvSpPr>
              <a:spLocks noChangeArrowheads="1"/>
            </p:cNvSpPr>
            <p:nvPr/>
          </p:nvSpPr>
          <p:spPr bwMode="auto">
            <a:xfrm>
              <a:off x="785813" y="4786322"/>
              <a:ext cx="3857625" cy="107414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信号処理・制御</a:t>
              </a: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SDS-1/SWIM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1/23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打上げ  </a:t>
              </a:r>
              <a:r>
                <a:rPr kumimoji="1" lang="ja-JP" altLang="en-US" sz="18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宇宙実証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試験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25399" name="Rectangle 23"/>
            <p:cNvSpPr>
              <a:spLocks noChangeArrowheads="1"/>
            </p:cNvSpPr>
            <p:nvPr/>
          </p:nvSpPr>
          <p:spPr bwMode="auto">
            <a:xfrm>
              <a:off x="1447800" y="6019800"/>
              <a:ext cx="2743200" cy="40011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endParaRPr kumimoji="1" lang="en-US" altLang="ja-JP" sz="20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pic>
          <p:nvPicPr>
            <p:cNvPr id="1125400" name="Picture 24" descr="IMG_312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18321" y="5095108"/>
              <a:ext cx="1285884" cy="12029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5401" name="Rectangle 25"/>
            <p:cNvSpPr>
              <a:spLocks noChangeArrowheads="1"/>
            </p:cNvSpPr>
            <p:nvPr/>
          </p:nvSpPr>
          <p:spPr bwMode="auto">
            <a:xfrm>
              <a:off x="8075643" y="5715016"/>
              <a:ext cx="925513" cy="5232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写真：</a:t>
              </a:r>
              <a:r>
                <a:rPr kumimoji="1" lang="en-US" altLang="ja-JP" sz="14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JAXA</a:t>
              </a:r>
            </a:p>
          </p:txBody>
        </p:sp>
        <p:sp>
          <p:nvSpPr>
            <p:cNvPr id="22" name="Rectangle 14"/>
            <p:cNvSpPr>
              <a:spLocks noChangeArrowheads="1"/>
            </p:cNvSpPr>
            <p:nvPr/>
          </p:nvSpPr>
          <p:spPr bwMode="auto">
            <a:xfrm>
              <a:off x="1419237" y="5927071"/>
              <a:ext cx="3224201" cy="40197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 </a:t>
              </a:r>
              <a:r>
                <a:rPr lang="ja-JP" altLang="en-US" sz="2000" b="1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穀山氏</a:t>
              </a:r>
              <a:r>
                <a:rPr kumimoji="1" lang="ja-JP" altLang="en-US" sz="2000" b="1" kern="1200" dirty="0" smtClean="0">
                  <a:solidFill>
                    <a:schemeClr val="tx1">
                      <a:lumMod val="40000"/>
                      <a:lumOff val="60000"/>
                    </a:schemeClr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講演</a:t>
              </a:r>
              <a:endParaRPr kumimoji="1" lang="ja-JP" altLang="en-US" sz="1800" b="1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1071546"/>
            <a:ext cx="2043771" cy="1676399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4734139-6159-4ADA-8258-D5DC49A9AD62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2200" b="1"/>
              <a:t>検討・開発の現状　（２）</a:t>
            </a:r>
            <a:endParaRPr lang="ja-JP" altLang="en-US" sz="1600" b="1"/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416141"/>
            <a:ext cx="5183187" cy="20128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</a:t>
            </a: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762000" y="3643314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857232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85407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体制の強化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F7232B-E8D6-437C-B392-CFB4F241BF0C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857224" y="933702"/>
            <a:ext cx="7929618" cy="5852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宇宙機のダイナミクスや宇宙機の航法・誘導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/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制御技術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Bob </a:t>
            </a:r>
            <a:r>
              <a:rPr lang="en-US" altLang="ja-JP" sz="18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Byer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レーザーの大家である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Dan Debra: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ドラッグフリー衛星の創始者，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Gravity Probe B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の副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PI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のための紫外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LED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を用いた試験マスの帯電制御，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のための回転球体試験マス使用の可能性の検討，</a:t>
            </a:r>
          </a:p>
          <a:p>
            <a:pPr algn="l">
              <a:lnSpc>
                <a:spcPct val="110000"/>
              </a:lnSpc>
              <a:buNone/>
            </a:pP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大学の工学系研究室との協力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UNISEC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(University Space Engineering Consortium)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への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呼びかけ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衛星システムや搭載機器の研究・開発に関して，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実行力のある工学系研究者の参加を求める</a:t>
            </a:r>
          </a:p>
          <a:p>
            <a:pPr algn="l">
              <a:lnSpc>
                <a:spcPct val="110000"/>
              </a:lnSpc>
              <a:buNone/>
            </a:pP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B6C8290-437B-4619-8CCF-E669466E874F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65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/>
              <a:t>　　　　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7238" y="917575"/>
            <a:ext cx="8386762" cy="606425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585758" y="2714620"/>
            <a:ext cx="5386397" cy="1857388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57158" y="2714620"/>
            <a:ext cx="5688013" cy="184665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フリーマス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   レーザー光源とその安定化システム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ドラッグ・フリーの組み込み</a:t>
            </a: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1066800" y="5818207"/>
            <a:ext cx="47244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84888" y="2133600"/>
            <a:ext cx="2909887" cy="2927350"/>
            <a:chOff x="3833" y="1480"/>
            <a:chExt cx="1833" cy="1844"/>
          </a:xfrm>
        </p:grpSpPr>
        <p:sp>
          <p:nvSpPr>
            <p:cNvPr id="1109000" name="AutoShape 8"/>
            <p:cNvSpPr>
              <a:spLocks noChangeAspect="1" noChangeArrowheads="1"/>
            </p:cNvSpPr>
            <p:nvPr/>
          </p:nvSpPr>
          <p:spPr bwMode="auto">
            <a:xfrm rot="5400000">
              <a:off x="3819" y="2221"/>
              <a:ext cx="135" cy="108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1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5544" y="2241"/>
              <a:ext cx="135" cy="109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2" name="Oval 10"/>
            <p:cNvSpPr>
              <a:spLocks noChangeAspect="1" noChangeArrowheads="1"/>
            </p:cNvSpPr>
            <p:nvPr/>
          </p:nvSpPr>
          <p:spPr bwMode="auto">
            <a:xfrm>
              <a:off x="3931" y="1480"/>
              <a:ext cx="1638" cy="1637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3" name="Text Box 11"/>
            <p:cNvSpPr txBox="1">
              <a:spLocks noChangeAspect="1" noChangeArrowheads="1"/>
            </p:cNvSpPr>
            <p:nvPr/>
          </p:nvSpPr>
          <p:spPr bwMode="auto">
            <a:xfrm>
              <a:off x="4458" y="1819"/>
              <a:ext cx="97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109004" name="Text Box 12"/>
            <p:cNvSpPr txBox="1">
              <a:spLocks noChangeAspect="1" noChangeArrowheads="1"/>
            </p:cNvSpPr>
            <p:nvPr/>
          </p:nvSpPr>
          <p:spPr bwMode="auto">
            <a:xfrm>
              <a:off x="4545" y="2645"/>
              <a:ext cx="634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1109005" name="Rectangle 13"/>
            <p:cNvSpPr>
              <a:spLocks noChangeAspect="1" noChangeArrowheads="1"/>
            </p:cNvSpPr>
            <p:nvPr/>
          </p:nvSpPr>
          <p:spPr bwMode="auto">
            <a:xfrm rot="2679310">
              <a:off x="4309" y="2265"/>
              <a:ext cx="18" cy="87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6" name="Line 14"/>
            <p:cNvSpPr>
              <a:spLocks noChangeAspect="1" noChangeShapeType="1"/>
            </p:cNvSpPr>
            <p:nvPr/>
          </p:nvSpPr>
          <p:spPr bwMode="auto">
            <a:xfrm>
              <a:off x="4329" y="2297"/>
              <a:ext cx="1" cy="256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7" name="Line 15"/>
            <p:cNvSpPr>
              <a:spLocks noChangeAspect="1" noChangeShapeType="1"/>
            </p:cNvSpPr>
            <p:nvPr/>
          </p:nvSpPr>
          <p:spPr bwMode="auto">
            <a:xfrm>
              <a:off x="4327" y="2631"/>
              <a:ext cx="1" cy="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8" name="Line 16"/>
            <p:cNvSpPr>
              <a:spLocks noChangeAspect="1" noChangeShapeType="1"/>
            </p:cNvSpPr>
            <p:nvPr/>
          </p:nvSpPr>
          <p:spPr bwMode="auto">
            <a:xfrm>
              <a:off x="4325" y="2696"/>
              <a:ext cx="169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9" name="Line 17"/>
            <p:cNvSpPr>
              <a:spLocks noChangeAspect="1" noChangeShapeType="1"/>
            </p:cNvSpPr>
            <p:nvPr/>
          </p:nvSpPr>
          <p:spPr bwMode="auto">
            <a:xfrm flipV="1">
              <a:off x="4487" y="2426"/>
              <a:ext cx="0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0" name="Line 18"/>
            <p:cNvSpPr>
              <a:spLocks noChangeAspect="1" noChangeShapeType="1"/>
            </p:cNvSpPr>
            <p:nvPr/>
          </p:nvSpPr>
          <p:spPr bwMode="auto">
            <a:xfrm>
              <a:off x="4480" y="2435"/>
              <a:ext cx="10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4272" y="2543"/>
              <a:ext cx="110" cy="88"/>
              <a:chOff x="5504" y="8144"/>
              <a:chExt cx="291" cy="236"/>
            </a:xfrm>
          </p:grpSpPr>
          <p:sp>
            <p:nvSpPr>
              <p:cNvPr id="11090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14" name="Rectangle 22"/>
            <p:cNvSpPr>
              <a:spLocks noChangeAspect="1" noChangeArrowheads="1"/>
            </p:cNvSpPr>
            <p:nvPr/>
          </p:nvSpPr>
          <p:spPr bwMode="auto">
            <a:xfrm>
              <a:off x="4604" y="2340"/>
              <a:ext cx="35" cy="127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5" name="Line 23"/>
            <p:cNvSpPr>
              <a:spLocks noChangeAspect="1" noChangeShapeType="1"/>
            </p:cNvSpPr>
            <p:nvPr/>
          </p:nvSpPr>
          <p:spPr bwMode="auto">
            <a:xfrm flipH="1" flipV="1">
              <a:off x="5457" y="2167"/>
              <a:ext cx="1" cy="1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6" name="Line 24"/>
            <p:cNvSpPr>
              <a:spLocks noChangeAspect="1" noChangeShapeType="1"/>
            </p:cNvSpPr>
            <p:nvPr/>
          </p:nvSpPr>
          <p:spPr bwMode="auto">
            <a:xfrm flipH="1" flipV="1">
              <a:off x="5315" y="2171"/>
              <a:ext cx="1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7" name="Line 25"/>
            <p:cNvSpPr>
              <a:spLocks noChangeAspect="1" noChangeShapeType="1"/>
            </p:cNvSpPr>
            <p:nvPr/>
          </p:nvSpPr>
          <p:spPr bwMode="auto">
            <a:xfrm flipH="1" flipV="1">
              <a:off x="5454" y="2295"/>
              <a:ext cx="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8" name="Rectangle 26"/>
            <p:cNvSpPr>
              <a:spLocks noChangeAspect="1" noChangeArrowheads="1"/>
            </p:cNvSpPr>
            <p:nvPr/>
          </p:nvSpPr>
          <p:spPr bwMode="auto">
            <a:xfrm flipH="1">
              <a:off x="5301" y="2138"/>
              <a:ext cx="35" cy="127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9" name="Text Box 27"/>
            <p:cNvSpPr txBox="1">
              <a:spLocks noChangeAspect="1" noChangeArrowheads="1"/>
            </p:cNvSpPr>
            <p:nvPr/>
          </p:nvSpPr>
          <p:spPr bwMode="auto">
            <a:xfrm>
              <a:off x="4984" y="3162"/>
              <a:ext cx="60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1109020" name="Line 28"/>
            <p:cNvSpPr>
              <a:spLocks noChangeAspect="1" noChangeShapeType="1"/>
            </p:cNvSpPr>
            <p:nvPr/>
          </p:nvSpPr>
          <p:spPr bwMode="auto">
            <a:xfrm flipH="1" flipV="1">
              <a:off x="4634" y="2484"/>
              <a:ext cx="180" cy="16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1" name="Line 29"/>
            <p:cNvSpPr>
              <a:spLocks noChangeAspect="1" noChangeShapeType="1"/>
            </p:cNvSpPr>
            <p:nvPr/>
          </p:nvSpPr>
          <p:spPr bwMode="auto">
            <a:xfrm>
              <a:off x="5156" y="1996"/>
              <a:ext cx="150" cy="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2" name="Freeform 30"/>
            <p:cNvSpPr>
              <a:spLocks noChangeAspect="1"/>
            </p:cNvSpPr>
            <p:nvPr/>
          </p:nvSpPr>
          <p:spPr bwMode="auto">
            <a:xfrm>
              <a:off x="4735" y="2276"/>
              <a:ext cx="469" cy="64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1"/>
            <p:cNvGrpSpPr>
              <a:grpSpLocks noChangeAspect="1"/>
            </p:cNvGrpSpPr>
            <p:nvPr/>
          </p:nvGrpSpPr>
          <p:grpSpPr bwMode="auto">
            <a:xfrm flipH="1">
              <a:off x="4974" y="2176"/>
              <a:ext cx="295" cy="245"/>
              <a:chOff x="4785" y="11039"/>
              <a:chExt cx="829" cy="688"/>
            </a:xfrm>
          </p:grpSpPr>
          <p:sp>
            <p:nvSpPr>
              <p:cNvPr id="1109024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5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6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7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8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37"/>
            <p:cNvGrpSpPr>
              <a:grpSpLocks noChangeAspect="1"/>
            </p:cNvGrpSpPr>
            <p:nvPr/>
          </p:nvGrpSpPr>
          <p:grpSpPr bwMode="auto">
            <a:xfrm>
              <a:off x="4671" y="2184"/>
              <a:ext cx="295" cy="245"/>
              <a:chOff x="4785" y="11039"/>
              <a:chExt cx="829" cy="688"/>
            </a:xfrm>
          </p:grpSpPr>
          <p:sp>
            <p:nvSpPr>
              <p:cNvPr id="1109030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1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2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3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4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35" name="Line 43"/>
            <p:cNvSpPr>
              <a:spLocks noChangeAspect="1" noChangeShapeType="1"/>
            </p:cNvSpPr>
            <p:nvPr/>
          </p:nvSpPr>
          <p:spPr bwMode="auto">
            <a:xfrm flipV="1">
              <a:off x="4135" y="2307"/>
              <a:ext cx="614" cy="1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6" name="Rectangle 44"/>
            <p:cNvSpPr>
              <a:spLocks noChangeAspect="1" noChangeArrowheads="1"/>
            </p:cNvSpPr>
            <p:nvPr/>
          </p:nvSpPr>
          <p:spPr bwMode="auto">
            <a:xfrm>
              <a:off x="4067" y="2260"/>
              <a:ext cx="172" cy="91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7" name="Rectangle 45"/>
            <p:cNvSpPr>
              <a:spLocks noChangeAspect="1" noChangeArrowheads="1"/>
            </p:cNvSpPr>
            <p:nvPr/>
          </p:nvSpPr>
          <p:spPr bwMode="auto">
            <a:xfrm rot="2679310">
              <a:off x="4309" y="2265"/>
              <a:ext cx="18" cy="87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8" name="Line 46"/>
            <p:cNvSpPr>
              <a:spLocks noChangeShapeType="1"/>
            </p:cNvSpPr>
            <p:nvPr/>
          </p:nvSpPr>
          <p:spPr bwMode="auto">
            <a:xfrm flipV="1">
              <a:off x="5409" y="2391"/>
              <a:ext cx="182" cy="816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1066800" y="5376882"/>
            <a:ext cx="5181600" cy="396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などのための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2465192" y="4726196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941388" y="1357298"/>
            <a:ext cx="5688012" cy="12003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のための最初の前哨衛星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51" name="スライド番号プレースホルダ 5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CB3F76-33B0-4DED-88BB-8BB452EE020D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68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</a:t>
            </a:r>
            <a:r>
              <a:rPr lang="en-US" altLang="ja-JP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　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終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  <p:pic>
        <p:nvPicPr>
          <p:cNvPr id="1068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システム検討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　第</a:t>
            </a:r>
            <a:r>
              <a:rPr lang="en-US" altLang="zh-CN" smtClean="0"/>
              <a:t>64</a:t>
            </a:r>
            <a:r>
              <a:rPr lang="zh-CN" altLang="en-US" smtClean="0"/>
              <a:t>回年次大会 </a:t>
            </a:r>
            <a:r>
              <a:rPr lang="en-US" altLang="zh-CN" smtClean="0"/>
              <a:t>(2009</a:t>
            </a:r>
            <a:r>
              <a:rPr lang="zh-CN" altLang="en-US" smtClean="0"/>
              <a:t>年</a:t>
            </a:r>
            <a:r>
              <a:rPr lang="en-US" altLang="zh-CN" smtClean="0"/>
              <a:t>3</a:t>
            </a:r>
            <a:r>
              <a:rPr lang="zh-CN" altLang="en-US" smtClean="0"/>
              <a:t>月</a:t>
            </a:r>
            <a:r>
              <a:rPr lang="en-US" altLang="zh-CN" smtClean="0"/>
              <a:t>30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立教大学</a:t>
            </a:r>
            <a:r>
              <a:rPr lang="en-US" altLang="zh-CN" smtClean="0"/>
              <a:t>, </a:t>
            </a:r>
            <a:r>
              <a:rPr lang="zh-CN" altLang="en-US" smtClean="0"/>
              <a:t>東京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6250B1-0C9B-4CEF-A8EF-4CC7F0959C56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84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6880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ja-JP" altLang="en-US" sz="2200" b="1"/>
              <a:t>検討・開発の現状</a:t>
            </a:r>
            <a:endParaRPr lang="ja-JP" altLang="en-US" sz="1600" b="1"/>
          </a:p>
        </p:txBody>
      </p:sp>
      <p:sp>
        <p:nvSpPr>
          <p:cNvPr id="842757" name="Rectangle 5"/>
          <p:cNvSpPr>
            <a:spLocks noChangeArrowheads="1"/>
          </p:cNvSpPr>
          <p:nvPr/>
        </p:nvSpPr>
        <p:spPr bwMode="auto">
          <a:xfrm>
            <a:off x="641350" y="3213100"/>
            <a:ext cx="4938713" cy="1298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安定化レーザー光源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Yb:YAG (NPRO)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光源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ヨウ素飽和吸収による安定化制御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安定度向上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パッケージ化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42758" name="Rectangle 6"/>
          <p:cNvSpPr>
            <a:spLocks noChangeArrowheads="1"/>
          </p:cNvSpPr>
          <p:nvPr/>
        </p:nvSpPr>
        <p:spPr bwMode="auto">
          <a:xfrm>
            <a:off x="4932363" y="3416300"/>
            <a:ext cx="3095625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ハウジング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プロトタイプの設計・製作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基本性能の試験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42759" name="Rectangle 7"/>
          <p:cNvSpPr>
            <a:spLocks noChangeArrowheads="1"/>
          </p:cNvSpPr>
          <p:nvPr/>
        </p:nvSpPr>
        <p:spPr bwMode="auto">
          <a:xfrm>
            <a:off x="1258888" y="4508500"/>
            <a:ext cx="2160587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中村さんの発表</a:t>
            </a:r>
          </a:p>
        </p:txBody>
      </p:sp>
      <p:sp>
        <p:nvSpPr>
          <p:cNvPr id="842760" name="Rectangle 8"/>
          <p:cNvSpPr>
            <a:spLocks noChangeArrowheads="1"/>
          </p:cNvSpPr>
          <p:nvPr/>
        </p:nvSpPr>
        <p:spPr bwMode="auto">
          <a:xfrm>
            <a:off x="5580063" y="4424363"/>
            <a:ext cx="216058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佐藤さんの発表</a:t>
            </a:r>
          </a:p>
        </p:txBody>
      </p:sp>
      <p:sp>
        <p:nvSpPr>
          <p:cNvPr id="842761" name="Rectangle 9"/>
          <p:cNvSpPr>
            <a:spLocks noChangeArrowheads="1"/>
          </p:cNvSpPr>
          <p:nvPr/>
        </p:nvSpPr>
        <p:spPr bwMode="auto">
          <a:xfrm>
            <a:off x="1074738" y="6015038"/>
            <a:ext cx="2160587" cy="3667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穀山さんの発表</a:t>
            </a:r>
          </a:p>
        </p:txBody>
      </p:sp>
      <p:sp>
        <p:nvSpPr>
          <p:cNvPr id="842762" name="Rectangle 10"/>
          <p:cNvSpPr>
            <a:spLocks noChangeArrowheads="1"/>
          </p:cNvSpPr>
          <p:nvPr/>
        </p:nvSpPr>
        <p:spPr bwMode="auto">
          <a:xfrm>
            <a:off x="642938" y="5013325"/>
            <a:ext cx="3857625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信号処理・制御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SWIM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の製作、衛星総合試験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宇宙実証試験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42765" name="Rectangle 13"/>
          <p:cNvSpPr>
            <a:spLocks noChangeArrowheads="1"/>
          </p:cNvSpPr>
          <p:nvPr/>
        </p:nvSpPr>
        <p:spPr bwMode="auto">
          <a:xfrm>
            <a:off x="5003800" y="5013325"/>
            <a:ext cx="3095625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スラスタ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推力雑音評価装置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スラスタスタンド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製作</a:t>
            </a:r>
          </a:p>
        </p:txBody>
      </p:sp>
      <p:sp>
        <p:nvSpPr>
          <p:cNvPr id="842766" name="Rectangle 14"/>
          <p:cNvSpPr>
            <a:spLocks noChangeArrowheads="1"/>
          </p:cNvSpPr>
          <p:nvPr/>
        </p:nvSpPr>
        <p:spPr bwMode="auto">
          <a:xfrm>
            <a:off x="611188" y="1268413"/>
            <a:ext cx="5183187" cy="16002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姿勢制御・ドラッグフリー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姿勢制御のためのホイールを搭載しない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重力傾度安定による受動安定化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衛星にマスト構造を取り付ける</a:t>
            </a:r>
            <a:endParaRPr lang="ja-JP" altLang="en-US" sz="1800" b="1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ミッション部スラスタによるドラッグフリー制御</a:t>
            </a:r>
          </a:p>
        </p:txBody>
      </p:sp>
      <p:pic>
        <p:nvPicPr>
          <p:cNvPr id="842767" name="Picture 1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1173163"/>
            <a:ext cx="3814763" cy="1895475"/>
          </a:xfrm>
          <a:prstGeom prst="rect">
            <a:avLst/>
          </a:prstGeom>
          <a:noFill/>
        </p:spPr>
      </p:pic>
      <p:sp>
        <p:nvSpPr>
          <p:cNvPr id="842768" name="Rectangle 16"/>
          <p:cNvSpPr>
            <a:spLocks noChangeArrowheads="1"/>
          </p:cNvSpPr>
          <p:nvPr/>
        </p:nvSpPr>
        <p:spPr bwMode="auto">
          <a:xfrm>
            <a:off x="7380288" y="1066800"/>
            <a:ext cx="16557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森脇氏の設計・検討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rgbClr val="333333"/>
                </a:solidFill>
              </a:rPr>
              <a:t>まとめ</a:t>
            </a:r>
            <a:r>
              <a:rPr lang="ja-JP" altLang="en-US"/>
              <a:t> </a:t>
            </a:r>
            <a:endParaRPr lang="ja-JP" altLang="en-US" sz="1800"/>
          </a:p>
        </p:txBody>
      </p:sp>
      <p:sp>
        <p:nvSpPr>
          <p:cNvPr id="1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　第</a:t>
            </a:r>
            <a:r>
              <a:rPr lang="en-US" altLang="zh-CN" smtClean="0"/>
              <a:t>64</a:t>
            </a:r>
            <a:r>
              <a:rPr lang="zh-CN" altLang="en-US" smtClean="0"/>
              <a:t>回年次大会 </a:t>
            </a:r>
            <a:r>
              <a:rPr lang="en-US" altLang="zh-CN" smtClean="0"/>
              <a:t>(2009</a:t>
            </a:r>
            <a:r>
              <a:rPr lang="zh-CN" altLang="en-US" smtClean="0"/>
              <a:t>年</a:t>
            </a:r>
            <a:r>
              <a:rPr lang="en-US" altLang="zh-CN" smtClean="0"/>
              <a:t>3</a:t>
            </a:r>
            <a:r>
              <a:rPr lang="zh-CN" altLang="en-US" smtClean="0"/>
              <a:t>月</a:t>
            </a:r>
            <a:r>
              <a:rPr lang="en-US" altLang="zh-CN" smtClean="0"/>
              <a:t>30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立教大学</a:t>
            </a:r>
            <a:r>
              <a:rPr lang="en-US" altLang="zh-CN" smtClean="0"/>
              <a:t>, </a:t>
            </a:r>
            <a:r>
              <a:rPr lang="zh-CN" altLang="en-US" smtClean="0"/>
              <a:t>東京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4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40C5F9-84A6-4AF3-8E99-C4FC17C799A3}" type="slidenum">
              <a:rPr lang="en-US" altLang="ja-JP"/>
              <a:pPr/>
              <a:t>27</a:t>
            </a:fld>
            <a:endParaRPr lang="en-US" altLang="ja-JP"/>
          </a:p>
        </p:txBody>
      </p:sp>
      <p:sp>
        <p:nvSpPr>
          <p:cNvPr id="782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688013"/>
          </a:xfrm>
        </p:spPr>
        <p:txBody>
          <a:bodyPr/>
          <a:lstStyle/>
          <a:p>
            <a:pPr>
              <a:buNone/>
            </a:pPr>
            <a:r>
              <a:rPr lang="ja-JP" altLang="en-US" sz="2200" b="1" dirty="0"/>
              <a:t>重力波天文学にむけて</a:t>
            </a:r>
          </a:p>
        </p:txBody>
      </p:sp>
      <p:grpSp>
        <p:nvGrpSpPr>
          <p:cNvPr id="832519" name="Group 7"/>
          <p:cNvGrpSpPr>
            <a:grpSpLocks/>
          </p:cNvGrpSpPr>
          <p:nvPr/>
        </p:nvGrpSpPr>
        <p:grpSpPr bwMode="auto">
          <a:xfrm>
            <a:off x="900113" y="2584450"/>
            <a:ext cx="7467600" cy="1420813"/>
            <a:chOff x="580" y="1575"/>
            <a:chExt cx="4704" cy="895"/>
          </a:xfrm>
        </p:grpSpPr>
        <p:sp>
          <p:nvSpPr>
            <p:cNvPr id="782340" name="Rectangle 4"/>
            <p:cNvSpPr>
              <a:spLocks noChangeArrowheads="1"/>
            </p:cNvSpPr>
            <p:nvPr/>
          </p:nvSpPr>
          <p:spPr bwMode="auto">
            <a:xfrm>
              <a:off x="580" y="1575"/>
              <a:ext cx="4704" cy="404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endParaRPr lang="en-US" altLang="ja-JP" sz="1800" b="1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endParaRP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endParaRPr lang="en-US" altLang="ja-JP" sz="1800" b="1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endParaRPr>
            </a:p>
          </p:txBody>
        </p:sp>
        <p:sp>
          <p:nvSpPr>
            <p:cNvPr id="782346" name="Rectangle 10"/>
            <p:cNvSpPr>
              <a:spLocks noChangeArrowheads="1"/>
            </p:cNvSpPr>
            <p:nvPr/>
          </p:nvSpPr>
          <p:spPr bwMode="auto">
            <a:xfrm>
              <a:off x="612" y="1616"/>
              <a:ext cx="4536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DECIGO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の最初の前哨ミッション 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: </a:t>
              </a:r>
              <a:r>
                <a:rPr lang="en-US" altLang="ja-JP" sz="1800" b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DECIGO</a:t>
              </a:r>
              <a:r>
                <a:rPr lang="ja-JP" altLang="en-US" sz="1800" b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パスファインダー</a:t>
              </a:r>
              <a:r>
                <a:rPr lang="en-US" altLang="ja-JP" sz="1800" b="1" dirty="0">
                  <a:solidFill>
                    <a:srgbClr val="008000"/>
                  </a:solidFill>
                  <a:latin typeface="Tahoma" pitchFamily="34" charset="0"/>
                  <a:ea typeface="HGP創英角ｺﾞｼｯｸUB" pitchFamily="50" charset="-128"/>
                </a:rPr>
                <a:t>(DPF)</a:t>
              </a:r>
            </a:p>
          </p:txBody>
        </p:sp>
        <p:sp>
          <p:nvSpPr>
            <p:cNvPr id="782347" name="Rectangle 11"/>
            <p:cNvSpPr>
              <a:spLocks noChangeArrowheads="1"/>
            </p:cNvSpPr>
            <p:nvPr/>
          </p:nvSpPr>
          <p:spPr bwMode="auto">
            <a:xfrm>
              <a:off x="884" y="1842"/>
              <a:ext cx="4083" cy="6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宇宙での技術実証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</a:rPr>
                <a:t>0.1-1 Hz</a:t>
              </a:r>
              <a:r>
                <a:rPr lang="ja-JP" altLang="en-US" sz="1800" b="1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</a:rPr>
                <a:t>周波数帯での重力波観測</a:t>
              </a:r>
              <a:r>
                <a:rPr lang="ja-JP" altLang="en-US" sz="1800" b="1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</a:rPr>
                <a:t>が期待できる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33CC33"/>
                  </a:solidFill>
                  <a:latin typeface="Tahoma" pitchFamily="34" charset="0"/>
                  <a:ea typeface="HGP創英角ｺﾞｼｯｸUB" pitchFamily="50" charset="-128"/>
                </a:rPr>
                <a:t>小型科学衛星シリーズ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の候補の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1</a:t>
              </a:r>
              <a:r>
                <a:rPr lang="ja-JP" altLang="en-US" sz="1800" b="1" dirty="0" err="1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つに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挙げられている</a:t>
              </a:r>
            </a:p>
          </p:txBody>
        </p:sp>
      </p:grpSp>
      <p:sp>
        <p:nvSpPr>
          <p:cNvPr id="832514" name="Rectangle 2"/>
          <p:cNvSpPr>
            <a:spLocks noChangeArrowheads="1"/>
          </p:cNvSpPr>
          <p:nvPr/>
        </p:nvSpPr>
        <p:spPr bwMode="auto">
          <a:xfrm>
            <a:off x="900113" y="1341438"/>
            <a:ext cx="7467600" cy="996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では、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　電磁波観測・他の重力波観測器では得られない知見が期待できる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          </a:t>
            </a:r>
            <a:r>
              <a:rPr lang="ja-JP" altLang="en-US" sz="1800" b="1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</a:rPr>
              <a:t>宇宙の起源とその進化</a:t>
            </a:r>
            <a:r>
              <a:rPr lang="en-US" altLang="ja-JP" sz="1800" b="1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>
                <a:solidFill>
                  <a:srgbClr val="3366FF"/>
                </a:solidFill>
                <a:latin typeface="Tahoma" pitchFamily="34" charset="0"/>
                <a:ea typeface="HGP創英角ｺﾞｼｯｸUB" pitchFamily="50" charset="-128"/>
              </a:rPr>
              <a:t>ブラックホールの起源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  <p:grpSp>
        <p:nvGrpSpPr>
          <p:cNvPr id="832518" name="Group 6"/>
          <p:cNvGrpSpPr>
            <a:grpSpLocks/>
          </p:cNvGrpSpPr>
          <p:nvPr/>
        </p:nvGrpSpPr>
        <p:grpSpPr bwMode="auto">
          <a:xfrm>
            <a:off x="971550" y="4435475"/>
            <a:ext cx="7489825" cy="1298575"/>
            <a:chOff x="747" y="2931"/>
            <a:chExt cx="4718" cy="818"/>
          </a:xfrm>
        </p:grpSpPr>
        <p:sp>
          <p:nvSpPr>
            <p:cNvPr id="832515" name="Rectangle 3"/>
            <p:cNvSpPr>
              <a:spLocks noChangeArrowheads="1"/>
            </p:cNvSpPr>
            <p:nvPr/>
          </p:nvSpPr>
          <p:spPr bwMode="auto">
            <a:xfrm>
              <a:off x="747" y="2931"/>
              <a:ext cx="4718" cy="81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超小型重力波検出器 </a:t>
              </a:r>
              <a:r>
                <a:rPr lang="en-US" altLang="ja-JP" sz="1800" b="1" dirty="0" err="1">
                  <a:solidFill>
                    <a:srgbClr val="CC9900"/>
                  </a:solidFill>
                  <a:latin typeface="Tahoma" pitchFamily="34" charset="0"/>
                  <a:ea typeface="HGP創英角ｺﾞｼｯｸUB" pitchFamily="50" charset="-128"/>
                </a:rPr>
                <a:t>SWIM</a:t>
              </a:r>
              <a:r>
                <a:rPr lang="en-US" altLang="ja-JP" sz="1800" b="1" dirty="0" err="1">
                  <a:solidFill>
                    <a:srgbClr val="CC9900"/>
                  </a:solidFill>
                  <a:latin typeface="Symbol" pitchFamily="18" charset="2"/>
                  <a:ea typeface="HGP創英角ｺﾞｼｯｸUB" pitchFamily="50" charset="-128"/>
                </a:rPr>
                <a:t>mn</a:t>
              </a:r>
              <a:endParaRPr lang="en-US" altLang="ja-JP" sz="1800" b="1" dirty="0">
                <a:solidFill>
                  <a:srgbClr val="DDDDDD"/>
                </a:solidFill>
                <a:latin typeface="Symbol" pitchFamily="18" charset="2"/>
                <a:ea typeface="HGP創英角ｺﾞｼｯｸUB" pitchFamily="50" charset="-128"/>
              </a:endParaRP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     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超小型試験マスモジュール 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 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DPF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のハウジング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     </a:t>
              </a:r>
              <a:r>
                <a:rPr lang="en-US" altLang="ja-JP" sz="1800" b="1" dirty="0" err="1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SpaceWire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通信    小型科学衛星</a:t>
              </a:r>
              <a:r>
                <a:rPr lang="en-US" altLang="ja-JP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, </a:t>
              </a: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他の衛星への貢献</a:t>
              </a:r>
            </a:p>
            <a:p>
              <a:pPr algn="l">
                <a:lnSpc>
                  <a:spcPct val="11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1800" b="1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sym typeface="Wingdings" pitchFamily="2" charset="2"/>
                </a:rPr>
                <a:t>               将来へ向けての経験と実績の蓄積      </a:t>
              </a:r>
              <a:endParaRPr lang="ja-JP" altLang="en-US" sz="1800" b="1" dirty="0">
                <a:solidFill>
                  <a:srgbClr val="DDDDDD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832517" name="AutoShape 5"/>
            <p:cNvSpPr>
              <a:spLocks noChangeArrowheads="1"/>
            </p:cNvSpPr>
            <p:nvPr/>
          </p:nvSpPr>
          <p:spPr bwMode="auto">
            <a:xfrm>
              <a:off x="1212" y="3536"/>
              <a:ext cx="171" cy="212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12700">
              <a:solidFill>
                <a:srgbClr val="CC9900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ja-JP" sz="800"/>
            </a:p>
          </p:txBody>
        </p:sp>
      </p:grp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1116013" y="5608638"/>
            <a:ext cx="7467600" cy="641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800" b="1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800" b="1">
              <a:solidFill>
                <a:srgbClr val="000000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/>
              <a:t>DPF</a:t>
            </a:r>
            <a:r>
              <a:rPr lang="ja-JP" altLang="en-US" sz="2800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1D774EC-6B75-4C0A-8925-D0C5BCA76EF7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9750" y="485775"/>
            <a:ext cx="8280400" cy="6096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ja-JP" altLang="en-US" sz="3200" dirty="0" smtClean="0">
                <a:ea typeface="HGP創英角ｺﾞｼｯｸUB" pitchFamily="50" charset="-128"/>
              </a:rPr>
              <a:t>超小型宇宙重力波検出器　</a:t>
            </a:r>
            <a:r>
              <a:rPr lang="en-US" altLang="ja-JP" sz="3200" dirty="0" err="1" smtClean="0">
                <a:ea typeface="HGP創英角ｺﾞｼｯｸUB" pitchFamily="50" charset="-128"/>
              </a:rPr>
              <a:t>SWIM</a:t>
            </a:r>
            <a:r>
              <a:rPr lang="en-US" altLang="ja-JP" sz="3200" dirty="0" err="1" smtClean="0">
                <a:latin typeface="Symbol" pitchFamily="18" charset="2"/>
                <a:ea typeface="HGP創英角ｺﾞｼｯｸUB" pitchFamily="50" charset="-128"/>
              </a:rPr>
              <a:t>mn</a:t>
            </a:r>
            <a:endParaRPr lang="ja-JP" altLang="en-US" sz="3200" dirty="0">
              <a:latin typeface="Symbol" pitchFamily="18" charset="2"/>
              <a:ea typeface="HGP創英角ｺﾞｼｯｸUB" pitchFamily="50" charset="-128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9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91"/>
            <a:ext cx="5180074" cy="414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Rectangle 6"/>
          <p:cNvSpPr>
            <a:spLocks noChangeArrowheads="1"/>
          </p:cNvSpPr>
          <p:nvPr/>
        </p:nvSpPr>
        <p:spPr bwMode="auto">
          <a:xfrm>
            <a:off x="5643570" y="1947465"/>
            <a:ext cx="1422184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安東正樹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572132" y="2857523"/>
            <a:ext cx="342902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穀山渉， ，高島健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森脇成典， </a:t>
            </a: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石徹白晃治，高橋走，新谷昌人， </a:t>
            </a: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麻生洋一，中澤知洋， 高橋忠幸，</a:t>
            </a:r>
            <a:endParaRPr kumimoji="1" lang="en-US" altLang="ja-JP" sz="16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国分紀秀，吉光徹雄， 小高裕和，湯浅孝行，石川毅彦， 榎戸輝揚，苔山圭以子， 坂井真一郎，</a:t>
            </a:r>
            <a:endParaRPr kumimoji="1" lang="en-US" altLang="ja-JP" sz="16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佐藤修一，高森昭光， 坪野公夫，</a:t>
            </a: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戸田知朗，橋本樹明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857852" y="2376093"/>
            <a:ext cx="28575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京都大学　理学研究科</a:t>
            </a:r>
            <a:r>
              <a:rPr kumimoji="1" lang="en-US" altLang="ja-JP" sz="1600" kern="1200" dirty="0">
                <a:solidFill>
                  <a:srgbClr val="CCECFF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600" kern="1200" dirty="0">
              <a:solidFill>
                <a:srgbClr val="CCECFF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643570" y="5119255"/>
            <a:ext cx="34290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東京大学，宇宙航空研究開発機構，</a:t>
            </a:r>
            <a:endParaRPr kumimoji="1" lang="en-US" altLang="ja-JP" sz="14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国立天文台，お茶の水大学，</a:t>
            </a:r>
            <a:endParaRPr kumimoji="1" lang="en-US" altLang="ja-JP" sz="1400" kern="1200" dirty="0">
              <a:solidFill>
                <a:srgbClr val="DDDDDD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  <a:p>
            <a:pPr algn="ctr" defTabSz="3657600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DDDDDD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法政大学，カリフォルニア工科大学</a:t>
            </a: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5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A838053-6248-4972-9348-146709BD57F8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388" y="2349500"/>
            <a:ext cx="151288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2007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09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(3-4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70250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333399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2209800" y="2286000"/>
            <a:ext cx="1981200" cy="200025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角丸四角形 251"/>
          <p:cNvSpPr/>
          <p:nvPr/>
        </p:nvSpPr>
        <p:spPr bwMode="auto">
          <a:xfrm>
            <a:off x="3786182" y="4000504"/>
            <a:ext cx="5143536" cy="2357454"/>
          </a:xfrm>
          <a:prstGeom prst="roundRect">
            <a:avLst>
              <a:gd name="adj" fmla="val 5063"/>
            </a:avLst>
          </a:prstGeom>
          <a:solidFill>
            <a:srgbClr val="CCE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1" name="角丸四角形 250"/>
          <p:cNvSpPr/>
          <p:nvPr/>
        </p:nvSpPr>
        <p:spPr bwMode="auto">
          <a:xfrm>
            <a:off x="3571868" y="857232"/>
            <a:ext cx="4929222" cy="2928958"/>
          </a:xfrm>
          <a:prstGeom prst="roundRect">
            <a:avLst>
              <a:gd name="adj" fmla="val 5063"/>
            </a:avLst>
          </a:prstGeom>
          <a:solidFill>
            <a:srgbClr val="CCFFCC">
              <a:alpha val="22745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6" name="角丸四角形 235"/>
          <p:cNvSpPr/>
          <p:nvPr/>
        </p:nvSpPr>
        <p:spPr bwMode="auto">
          <a:xfrm>
            <a:off x="357158" y="918957"/>
            <a:ext cx="2214578" cy="5429288"/>
          </a:xfrm>
          <a:prstGeom prst="roundRect">
            <a:avLst>
              <a:gd name="adj" fmla="val 5063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3" cstate="print"/>
          <a:srcRect l="46587" t="8589" r="12499" b="10931"/>
          <a:stretch>
            <a:fillRect/>
          </a:stretch>
        </p:blipFill>
        <p:spPr bwMode="auto">
          <a:xfrm>
            <a:off x="3929058" y="4255550"/>
            <a:ext cx="2054353" cy="19595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3" name="角丸四角形 12"/>
          <p:cNvSpPr/>
          <p:nvPr/>
        </p:nvSpPr>
        <p:spPr bwMode="auto">
          <a:xfrm>
            <a:off x="4143371" y="1714488"/>
            <a:ext cx="1500198" cy="1285884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5" name="Picture 5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220" y="3684534"/>
            <a:ext cx="1743640" cy="164307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 / SDS-1</a:t>
            </a:r>
            <a:r>
              <a:rPr lang="ja-JP" altLang="en-US" sz="2800" dirty="0" smtClean="0"/>
              <a:t>　の意義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84528"/>
            <a:ext cx="1500198" cy="4431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47366" y="1777051"/>
            <a:ext cx="1772618" cy="164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円/楕円 29"/>
          <p:cNvSpPr/>
          <p:nvPr/>
        </p:nvSpPr>
        <p:spPr bwMode="auto">
          <a:xfrm>
            <a:off x="1214414" y="2571744"/>
            <a:ext cx="285752" cy="285752"/>
          </a:xfrm>
          <a:prstGeom prst="ellipse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32" name="直線矢印コネクタ 31"/>
          <p:cNvCxnSpPr/>
          <p:nvPr/>
        </p:nvCxnSpPr>
        <p:spPr bwMode="auto">
          <a:xfrm rot="16200000" flipH="1">
            <a:off x="1015212" y="3271015"/>
            <a:ext cx="969911" cy="285751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714348" y="5286664"/>
            <a:ext cx="1500198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643174" y="2134870"/>
            <a:ext cx="1500198" cy="7574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宇宙実証</a:t>
            </a:r>
            <a:endParaRPr kumimoji="1" lang="en-US" altLang="ja-JP" sz="20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5572132" y="6000768"/>
            <a:ext cx="1500198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1563256"/>
            <a:ext cx="1857388" cy="139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72264" y="1339997"/>
            <a:ext cx="1628866" cy="230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50"/>
          <p:cNvGrpSpPr>
            <a:grpSpLocks/>
          </p:cNvGrpSpPr>
          <p:nvPr/>
        </p:nvGrpSpPr>
        <p:grpSpPr bwMode="auto">
          <a:xfrm>
            <a:off x="6929454" y="4143380"/>
            <a:ext cx="1857388" cy="1758952"/>
            <a:chOff x="335" y="1710"/>
            <a:chExt cx="2393" cy="2190"/>
          </a:xfrm>
        </p:grpSpPr>
        <p:sp>
          <p:nvSpPr>
            <p:cNvPr id="23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2"/>
            <p:cNvGrpSpPr>
              <a:grpSpLocks/>
            </p:cNvGrpSpPr>
            <p:nvPr/>
          </p:nvGrpSpPr>
          <p:grpSpPr bwMode="auto">
            <a:xfrm>
              <a:off x="1061" y="3383"/>
              <a:ext cx="272" cy="224"/>
              <a:chOff x="4785" y="11039"/>
              <a:chExt cx="829" cy="688"/>
            </a:xfrm>
          </p:grpSpPr>
          <p:sp>
            <p:nvSpPr>
              <p:cNvPr id="21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187"/>
            <p:cNvGrpSpPr>
              <a:grpSpLocks/>
            </p:cNvGrpSpPr>
            <p:nvPr/>
          </p:nvGrpSpPr>
          <p:grpSpPr bwMode="auto">
            <a:xfrm rot="-3592668">
              <a:off x="835" y="3010"/>
              <a:ext cx="272" cy="227"/>
              <a:chOff x="4785" y="11039"/>
              <a:chExt cx="829" cy="688"/>
            </a:xfrm>
          </p:grpSpPr>
          <p:sp>
            <p:nvSpPr>
              <p:cNvPr id="2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2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6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211"/>
            <p:cNvGrpSpPr>
              <a:grpSpLocks/>
            </p:cNvGrpSpPr>
            <p:nvPr/>
          </p:nvGrpSpPr>
          <p:grpSpPr bwMode="auto">
            <a:xfrm rot="7253297">
              <a:off x="563" y="3220"/>
              <a:ext cx="101" cy="80"/>
              <a:chOff x="5504" y="8144"/>
              <a:chExt cx="291" cy="236"/>
            </a:xfrm>
          </p:grpSpPr>
          <p:sp>
            <p:nvSpPr>
              <p:cNvPr id="210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" name="Group 214"/>
            <p:cNvGrpSpPr>
              <a:grpSpLocks/>
            </p:cNvGrpSpPr>
            <p:nvPr/>
          </p:nvGrpSpPr>
          <p:grpSpPr bwMode="auto">
            <a:xfrm>
              <a:off x="817" y="3710"/>
              <a:ext cx="100" cy="80"/>
              <a:chOff x="5504" y="8144"/>
              <a:chExt cx="291" cy="236"/>
            </a:xfrm>
          </p:grpSpPr>
          <p:sp>
            <p:nvSpPr>
              <p:cNvPr id="208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" name="Group 231"/>
            <p:cNvGrpSpPr>
              <a:grpSpLocks/>
            </p:cNvGrpSpPr>
            <p:nvPr/>
          </p:nvGrpSpPr>
          <p:grpSpPr bwMode="auto">
            <a:xfrm rot="7200911">
              <a:off x="1166" y="2399"/>
              <a:ext cx="272" cy="224"/>
              <a:chOff x="4785" y="11039"/>
              <a:chExt cx="829" cy="688"/>
            </a:xfrm>
          </p:grpSpPr>
          <p:sp>
            <p:nvSpPr>
              <p:cNvPr id="203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7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7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9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6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7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253"/>
            <p:cNvGrpSpPr>
              <a:grpSpLocks/>
            </p:cNvGrpSpPr>
            <p:nvPr/>
          </p:nvGrpSpPr>
          <p:grpSpPr bwMode="auto">
            <a:xfrm rot="3608242">
              <a:off x="1601" y="2388"/>
              <a:ext cx="272" cy="227"/>
              <a:chOff x="4785" y="11039"/>
              <a:chExt cx="829" cy="688"/>
            </a:xfrm>
          </p:grpSpPr>
          <p:sp>
            <p:nvSpPr>
              <p:cNvPr id="19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4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9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274"/>
            <p:cNvGrpSpPr>
              <a:grpSpLocks/>
            </p:cNvGrpSpPr>
            <p:nvPr/>
          </p:nvGrpSpPr>
          <p:grpSpPr bwMode="auto">
            <a:xfrm rot="14454207">
              <a:off x="1746" y="2084"/>
              <a:ext cx="101" cy="80"/>
              <a:chOff x="5504" y="8144"/>
              <a:chExt cx="291" cy="236"/>
            </a:xfrm>
          </p:grpSpPr>
          <p:sp>
            <p:nvSpPr>
              <p:cNvPr id="196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" name="Group 277"/>
            <p:cNvGrpSpPr>
              <a:grpSpLocks/>
            </p:cNvGrpSpPr>
            <p:nvPr/>
          </p:nvGrpSpPr>
          <p:grpSpPr bwMode="auto">
            <a:xfrm rot="7200911">
              <a:off x="1195" y="2059"/>
              <a:ext cx="100" cy="80"/>
              <a:chOff x="5504" y="8144"/>
              <a:chExt cx="291" cy="236"/>
            </a:xfrm>
          </p:grpSpPr>
          <p:sp>
            <p:nvSpPr>
              <p:cNvPr id="194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5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31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291"/>
            <p:cNvGrpSpPr>
              <a:grpSpLocks/>
            </p:cNvGrpSpPr>
            <p:nvPr/>
          </p:nvGrpSpPr>
          <p:grpSpPr bwMode="auto">
            <a:xfrm rot="-28819849">
              <a:off x="1957" y="2986"/>
              <a:ext cx="272" cy="224"/>
              <a:chOff x="4785" y="11039"/>
              <a:chExt cx="829" cy="688"/>
            </a:xfrm>
          </p:grpSpPr>
          <p:sp>
            <p:nvSpPr>
              <p:cNvPr id="189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3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" name="Group 313"/>
            <p:cNvGrpSpPr>
              <a:grpSpLocks/>
            </p:cNvGrpSpPr>
            <p:nvPr/>
          </p:nvGrpSpPr>
          <p:grpSpPr bwMode="auto">
            <a:xfrm rot="-32412517">
              <a:off x="1748" y="3367"/>
              <a:ext cx="272" cy="227"/>
              <a:chOff x="4785" y="11039"/>
              <a:chExt cx="829" cy="688"/>
            </a:xfrm>
          </p:grpSpPr>
          <p:sp>
            <p:nvSpPr>
              <p:cNvPr id="184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8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0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8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9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4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5" name="Group 334"/>
            <p:cNvGrpSpPr>
              <a:grpSpLocks/>
            </p:cNvGrpSpPr>
            <p:nvPr/>
          </p:nvGrpSpPr>
          <p:grpSpPr bwMode="auto">
            <a:xfrm rot="-21566552">
              <a:off x="2134" y="3679"/>
              <a:ext cx="101" cy="80"/>
              <a:chOff x="5504" y="8144"/>
              <a:chExt cx="291" cy="236"/>
            </a:xfrm>
          </p:grpSpPr>
          <p:sp>
            <p:nvSpPr>
              <p:cNvPr id="182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" name="Group 337"/>
            <p:cNvGrpSpPr>
              <a:grpSpLocks/>
            </p:cNvGrpSpPr>
            <p:nvPr/>
          </p:nvGrpSpPr>
          <p:grpSpPr bwMode="auto">
            <a:xfrm rot="-28819849">
              <a:off x="2427" y="3214"/>
              <a:ext cx="100" cy="80"/>
              <a:chOff x="5504" y="8144"/>
              <a:chExt cx="291" cy="236"/>
            </a:xfrm>
          </p:grpSpPr>
          <p:sp>
            <p:nvSpPr>
              <p:cNvPr id="180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1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7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8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9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3" name="Rectangle 4"/>
          <p:cNvSpPr>
            <a:spLocks noChangeArrowheads="1"/>
          </p:cNvSpPr>
          <p:nvPr/>
        </p:nvSpPr>
        <p:spPr bwMode="auto">
          <a:xfrm>
            <a:off x="7572396" y="6000768"/>
            <a:ext cx="1214446" cy="4431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</a:p>
        </p:txBody>
      </p:sp>
      <p:sp>
        <p:nvSpPr>
          <p:cNvPr id="224" name="Rectangle 4"/>
          <p:cNvSpPr>
            <a:spLocks noChangeArrowheads="1"/>
          </p:cNvSpPr>
          <p:nvPr/>
        </p:nvSpPr>
        <p:spPr bwMode="auto">
          <a:xfrm>
            <a:off x="2571736" y="4135134"/>
            <a:ext cx="1643074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テストマス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制御・測定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" name="Rectangle 4"/>
          <p:cNvSpPr>
            <a:spLocks noChangeArrowheads="1"/>
          </p:cNvSpPr>
          <p:nvPr/>
        </p:nvSpPr>
        <p:spPr bwMode="auto">
          <a:xfrm>
            <a:off x="4000496" y="848986"/>
            <a:ext cx="2071702" cy="7940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衛星シリーズ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6" name="Rectangle 4"/>
          <p:cNvSpPr>
            <a:spLocks noChangeArrowheads="1"/>
          </p:cNvSpPr>
          <p:nvPr/>
        </p:nvSpPr>
        <p:spPr bwMode="auto">
          <a:xfrm>
            <a:off x="6429388" y="928670"/>
            <a:ext cx="2071702" cy="408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ASTRO-H, etc.</a:t>
            </a:r>
          </a:p>
        </p:txBody>
      </p:sp>
      <p:cxnSp>
        <p:nvCxnSpPr>
          <p:cNvPr id="227" name="直線矢印コネクタ 226"/>
          <p:cNvCxnSpPr/>
          <p:nvPr/>
        </p:nvCxnSpPr>
        <p:spPr bwMode="auto">
          <a:xfrm flipV="1">
            <a:off x="2714612" y="3000372"/>
            <a:ext cx="1285884" cy="64294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0" name="直線矢印コネクタ 229"/>
          <p:cNvCxnSpPr>
            <a:endCxn id="18" idx="1"/>
          </p:cNvCxnSpPr>
          <p:nvPr/>
        </p:nvCxnSpPr>
        <p:spPr bwMode="auto">
          <a:xfrm>
            <a:off x="2643174" y="4898492"/>
            <a:ext cx="1285884" cy="336824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ECFF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2" name="直線矢印コネクタ 231"/>
          <p:cNvCxnSpPr/>
          <p:nvPr/>
        </p:nvCxnSpPr>
        <p:spPr bwMode="auto">
          <a:xfrm rot="16200000" flipH="1">
            <a:off x="4286248" y="3214686"/>
            <a:ext cx="1071570" cy="78581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B2B2B2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直線矢印コネクタ 239"/>
          <p:cNvCxnSpPr/>
          <p:nvPr/>
        </p:nvCxnSpPr>
        <p:spPr bwMode="auto">
          <a:xfrm>
            <a:off x="5929322" y="5500702"/>
            <a:ext cx="857256" cy="7143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ECFF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5" name="直線矢印コネクタ 244"/>
          <p:cNvCxnSpPr/>
          <p:nvPr/>
        </p:nvCxnSpPr>
        <p:spPr bwMode="auto">
          <a:xfrm flipV="1">
            <a:off x="2714612" y="3071810"/>
            <a:ext cx="3714776" cy="642942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76200" cap="flat" cmpd="sng" algn="ctr">
            <a:solidFill>
              <a:srgbClr val="CCFFCC">
                <a:alpha val="50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9" name="Rectangle 6"/>
          <p:cNvSpPr>
            <a:spLocks noChangeArrowheads="1"/>
          </p:cNvSpPr>
          <p:nvPr/>
        </p:nvSpPr>
        <p:spPr bwMode="auto">
          <a:xfrm>
            <a:off x="428596" y="1191268"/>
            <a:ext cx="2962266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(Small Demonstration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Satellite</a:t>
            </a: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- 1)</a:t>
            </a:r>
          </a:p>
        </p:txBody>
      </p:sp>
      <p:sp>
        <p:nvSpPr>
          <p:cNvPr id="250" name="Rectangle 22"/>
          <p:cNvSpPr>
            <a:spLocks noChangeArrowheads="1"/>
          </p:cNvSpPr>
          <p:nvPr/>
        </p:nvSpPr>
        <p:spPr bwMode="auto">
          <a:xfrm>
            <a:off x="785786" y="5619294"/>
            <a:ext cx="1714512" cy="7386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 wire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demonstration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module)</a:t>
            </a:r>
          </a:p>
        </p:txBody>
      </p:sp>
      <p:sp>
        <p:nvSpPr>
          <p:cNvPr id="228" name="スライド番号プレースホルダ 2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SDS-1</a:t>
            </a:r>
            <a:r>
              <a:rPr lang="ja-JP" altLang="en-US" sz="2800" dirty="0"/>
              <a:t>衛星での実証</a:t>
            </a:r>
          </a:p>
        </p:txBody>
      </p:sp>
      <p:sp>
        <p:nvSpPr>
          <p:cNvPr id="24578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4580" name="AutoShape 2"/>
          <p:cNvSpPr>
            <a:spLocks noChangeArrowheads="1"/>
          </p:cNvSpPr>
          <p:nvPr/>
        </p:nvSpPr>
        <p:spPr bwMode="auto">
          <a:xfrm>
            <a:off x="323850" y="3429000"/>
            <a:ext cx="5688013" cy="3024188"/>
          </a:xfrm>
          <a:prstGeom prst="roundRect">
            <a:avLst>
              <a:gd name="adj" fmla="val 3069"/>
            </a:avLst>
          </a:prstGeom>
          <a:solidFill>
            <a:srgbClr val="C0C0C0">
              <a:alpha val="89803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581" name="AutoShape 3"/>
          <p:cNvSpPr>
            <a:spLocks noChangeArrowheads="1"/>
          </p:cNvSpPr>
          <p:nvPr/>
        </p:nvSpPr>
        <p:spPr bwMode="auto">
          <a:xfrm>
            <a:off x="395288" y="4292600"/>
            <a:ext cx="1655762" cy="576263"/>
          </a:xfrm>
          <a:prstGeom prst="roundRect">
            <a:avLst>
              <a:gd name="adj" fmla="val 16667"/>
            </a:avLst>
          </a:prstGeom>
          <a:solidFill>
            <a:srgbClr val="99CCFF">
              <a:alpha val="50195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827088" y="1285860"/>
            <a:ext cx="481648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100kg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級の技術実証衛星 </a:t>
            </a:r>
          </a:p>
        </p:txBody>
      </p:sp>
      <p:sp>
        <p:nvSpPr>
          <p:cNvPr id="24584" name="Rectangle 6"/>
          <p:cNvSpPr>
            <a:spLocks noChangeArrowheads="1"/>
          </p:cNvSpPr>
          <p:nvPr/>
        </p:nvSpPr>
        <p:spPr bwMode="auto">
          <a:xfrm>
            <a:off x="323850" y="836613"/>
            <a:ext cx="6481763" cy="39889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 </a:t>
            </a:r>
            <a:r>
              <a:rPr kumimoji="1" lang="en-US" altLang="ja-JP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(Small Demonstration Satellite</a:t>
            </a: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- 1)</a:t>
            </a:r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1000100" y="1785926"/>
            <a:ext cx="4965703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70x70x60cm,Weight : 100kg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&gt;100W, Downlink : ~5kbps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Orbit   : SSO (~660km)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Spin stabilization and 3-axis attitude control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Lifetime : ~Half year (nominal) </a:t>
            </a:r>
          </a:p>
        </p:txBody>
      </p:sp>
      <p:pic>
        <p:nvPicPr>
          <p:cNvPr id="24586" name="Picture 8" descr="Mission equipment loaded on the SDS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5E0E6"/>
              </a:clrFrom>
              <a:clrTo>
                <a:srgbClr val="E5E0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3500438"/>
            <a:ext cx="561657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Rectangle 9"/>
          <p:cNvSpPr>
            <a:spLocks noChangeArrowheads="1"/>
          </p:cNvSpPr>
          <p:nvPr/>
        </p:nvSpPr>
        <p:spPr bwMode="auto">
          <a:xfrm>
            <a:off x="755650" y="6237288"/>
            <a:ext cx="3024188" cy="2270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http://www.iat.jaxa.jp/info/prm/2007/019/01.html</a:t>
            </a:r>
          </a:p>
        </p:txBody>
      </p:sp>
      <p:sp>
        <p:nvSpPr>
          <p:cNvPr id="24588" name="Rectangle 10"/>
          <p:cNvSpPr>
            <a:spLocks noChangeArrowheads="1"/>
          </p:cNvSpPr>
          <p:nvPr/>
        </p:nvSpPr>
        <p:spPr bwMode="auto">
          <a:xfrm>
            <a:off x="6156325" y="1412875"/>
            <a:ext cx="2808288" cy="5492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SDS-1 and GOSAT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(Press Release, November 4, 2008)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Photo from Nainich Newspapser Web</a:t>
            </a:r>
          </a:p>
        </p:txBody>
      </p:sp>
      <p:pic>
        <p:nvPicPr>
          <p:cNvPr id="24589" name="Picture 11" descr="20081104-00000024-maip-soci-view-0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850" y="1989138"/>
            <a:ext cx="26003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 </a:t>
            </a:r>
            <a:endParaRPr lang="en-US" altLang="ja-JP" sz="2000" dirty="0"/>
          </a:p>
        </p:txBody>
      </p:sp>
      <p:sp>
        <p:nvSpPr>
          <p:cNvPr id="22530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2533" name="AutoShape 3"/>
          <p:cNvSpPr>
            <a:spLocks noChangeArrowheads="1"/>
          </p:cNvSpPr>
          <p:nvPr/>
        </p:nvSpPr>
        <p:spPr bwMode="auto">
          <a:xfrm>
            <a:off x="179388" y="5318117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4500563" y="2366955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35" name="AutoShape 5"/>
          <p:cNvSpPr>
            <a:spLocks noChangeArrowheads="1"/>
          </p:cNvSpPr>
          <p:nvPr/>
        </p:nvSpPr>
        <p:spPr bwMode="auto">
          <a:xfrm>
            <a:off x="179388" y="2366955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36" name="Rectangle 6"/>
          <p:cNvSpPr>
            <a:spLocks noChangeArrowheads="1"/>
          </p:cNvSpPr>
          <p:nvPr/>
        </p:nvSpPr>
        <p:spPr bwMode="auto">
          <a:xfrm>
            <a:off x="179388" y="2663817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253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2727317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776530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9"/>
          <p:cNvSpPr>
            <a:spLocks noChangeArrowheads="1"/>
          </p:cNvSpPr>
          <p:nvPr/>
        </p:nvSpPr>
        <p:spPr bwMode="auto">
          <a:xfrm>
            <a:off x="142876" y="2357430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22540" name="Rectangle 10"/>
          <p:cNvSpPr>
            <a:spLocks noChangeArrowheads="1"/>
          </p:cNvSpPr>
          <p:nvPr/>
        </p:nvSpPr>
        <p:spPr bwMode="auto">
          <a:xfrm>
            <a:off x="4716463" y="2366955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22541" name="Rectangle 11"/>
          <p:cNvSpPr>
            <a:spLocks noChangeArrowheads="1"/>
          </p:cNvSpPr>
          <p:nvPr/>
        </p:nvSpPr>
        <p:spPr bwMode="auto">
          <a:xfrm>
            <a:off x="6910388" y="2582855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22542" name="Rectangle 12"/>
          <p:cNvSpPr>
            <a:spLocks noChangeArrowheads="1"/>
          </p:cNvSpPr>
          <p:nvPr/>
        </p:nvSpPr>
        <p:spPr bwMode="auto">
          <a:xfrm>
            <a:off x="252413" y="4454517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22543" name="AutoShape 13"/>
          <p:cNvSpPr>
            <a:spLocks/>
          </p:cNvSpPr>
          <p:nvPr/>
        </p:nvSpPr>
        <p:spPr bwMode="auto">
          <a:xfrm rot="16200000" flipV="1">
            <a:off x="4201319" y="4825199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44" name="Rectangle 14"/>
          <p:cNvSpPr>
            <a:spLocks noChangeArrowheads="1"/>
          </p:cNvSpPr>
          <p:nvPr/>
        </p:nvSpPr>
        <p:spPr bwMode="auto">
          <a:xfrm>
            <a:off x="3708400" y="5614980"/>
            <a:ext cx="259080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±15V, +5V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x2 for CMD/TLM</a:t>
            </a:r>
          </a:p>
        </p:txBody>
      </p:sp>
      <p:sp>
        <p:nvSpPr>
          <p:cNvPr id="22545" name="Rectangle 15"/>
          <p:cNvSpPr>
            <a:spLocks noChangeArrowheads="1"/>
          </p:cNvSpPr>
          <p:nvPr/>
        </p:nvSpPr>
        <p:spPr bwMode="auto">
          <a:xfrm>
            <a:off x="7019925" y="4276717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22546" name="Freeform 16"/>
          <p:cNvSpPr>
            <a:spLocks/>
          </p:cNvSpPr>
          <p:nvPr/>
        </p:nvSpPr>
        <p:spPr bwMode="auto">
          <a:xfrm>
            <a:off x="1331913" y="5030780"/>
            <a:ext cx="1295400" cy="576262"/>
          </a:xfrm>
          <a:custGeom>
            <a:avLst/>
            <a:gdLst>
              <a:gd name="T0" fmla="*/ 635 w 635"/>
              <a:gd name="T1" fmla="*/ 0 h 181"/>
              <a:gd name="T2" fmla="*/ 624 w 635"/>
              <a:gd name="T3" fmla="*/ 178 h 181"/>
              <a:gd name="T4" fmla="*/ 0 w 635"/>
              <a:gd name="T5" fmla="*/ 181 h 181"/>
              <a:gd name="T6" fmla="*/ 0 60000 65536"/>
              <a:gd name="T7" fmla="*/ 0 60000 65536"/>
              <a:gd name="T8" fmla="*/ 0 60000 65536"/>
              <a:gd name="T9" fmla="*/ 0 w 635"/>
              <a:gd name="T10" fmla="*/ 0 h 181"/>
              <a:gd name="T11" fmla="*/ 635 w 635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547" name="Rectangle 17"/>
          <p:cNvSpPr>
            <a:spLocks noChangeArrowheads="1"/>
          </p:cNvSpPr>
          <p:nvPr/>
        </p:nvSpPr>
        <p:spPr bwMode="auto">
          <a:xfrm>
            <a:off x="1476375" y="5689620"/>
            <a:ext cx="20161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+28V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RS422 for CMD/TLM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signal</a:t>
            </a:r>
          </a:p>
        </p:txBody>
      </p:sp>
      <p:sp>
        <p:nvSpPr>
          <p:cNvPr id="22548" name="Rectangle 18"/>
          <p:cNvSpPr>
            <a:spLocks noChangeArrowheads="1"/>
          </p:cNvSpPr>
          <p:nvPr/>
        </p:nvSpPr>
        <p:spPr bwMode="auto">
          <a:xfrm>
            <a:off x="150813" y="5399080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Bus System</a:t>
            </a:r>
          </a:p>
        </p:txBody>
      </p:sp>
      <p:sp>
        <p:nvSpPr>
          <p:cNvPr id="22549" name="Rectangle 20"/>
          <p:cNvSpPr>
            <a:spLocks noChangeArrowheads="1"/>
          </p:cNvSpPr>
          <p:nvPr/>
        </p:nvSpPr>
        <p:spPr bwMode="auto">
          <a:xfrm>
            <a:off x="6083300" y="4787892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2550" name="Rectangle 21"/>
          <p:cNvSpPr>
            <a:spLocks noChangeArrowheads="1"/>
          </p:cNvSpPr>
          <p:nvPr/>
        </p:nvSpPr>
        <p:spPr bwMode="auto">
          <a:xfrm>
            <a:off x="3419475" y="4816467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2551" name="Rectangle 22"/>
          <p:cNvSpPr>
            <a:spLocks noChangeArrowheads="1"/>
          </p:cNvSpPr>
          <p:nvPr/>
        </p:nvSpPr>
        <p:spPr bwMode="auto">
          <a:xfrm>
            <a:off x="395288" y="947738"/>
            <a:ext cx="874871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搭載の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 </a:t>
            </a:r>
            <a:r>
              <a:rPr kumimoji="1" lang="en-US" altLang="ja-JP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(Space wire demonstration module)</a:t>
            </a:r>
          </a:p>
        </p:txBody>
      </p:sp>
      <p:sp>
        <p:nvSpPr>
          <p:cNvPr id="22552" name="Rectangle 23"/>
          <p:cNvSpPr>
            <a:spLocks noChangeArrowheads="1"/>
          </p:cNvSpPr>
          <p:nvPr/>
        </p:nvSpPr>
        <p:spPr bwMode="auto">
          <a:xfrm>
            <a:off x="722313" y="1428750"/>
            <a:ext cx="7921625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小型衛星標準バス 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通信・信号処理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電源制御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err="1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Snm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DPF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ミッション部  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デジタル制御ボード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AD/DA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コンバータ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センサモジュール</a:t>
            </a: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24" name="スライド番号プレースホルダ 2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1449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SWIM</a:t>
            </a:r>
            <a:r>
              <a:rPr lang="en-US" altLang="ja-JP" sz="2800" dirty="0" smtClean="0">
                <a:latin typeface="Symbol" pitchFamily="18" charset="2"/>
              </a:rPr>
              <a:t> </a:t>
            </a:r>
            <a:r>
              <a:rPr lang="ja-JP" altLang="en-US" sz="2800" dirty="0" smtClean="0"/>
              <a:t>制御・信号処理</a:t>
            </a:r>
            <a:endParaRPr lang="en-US" altLang="ja-JP" sz="2800" dirty="0"/>
          </a:p>
        </p:txBody>
      </p:sp>
      <p:sp>
        <p:nvSpPr>
          <p:cNvPr id="46" name="フッター プレースホルダ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22591" name="Text Box 31"/>
          <p:cNvSpPr txBox="1">
            <a:spLocks noChangeArrowheads="1"/>
          </p:cNvSpPr>
          <p:nvPr/>
        </p:nvSpPr>
        <p:spPr bwMode="auto">
          <a:xfrm>
            <a:off x="6723457" y="835207"/>
            <a:ext cx="2063385" cy="30777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</a:t>
            </a:r>
            <a:r>
              <a:rPr kumimoji="1" lang="en-US" altLang="ja-JP" sz="1400" b="1" kern="1200" dirty="0" err="1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3" name="Picture 281" descr="ISC2008_proceedings_kokuy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142984"/>
            <a:ext cx="8501122" cy="3363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9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643446"/>
            <a:ext cx="1785950" cy="173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50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4668858"/>
            <a:ext cx="1805133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10" descr="IMG_02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5169" y="5500702"/>
            <a:ext cx="1214446" cy="911139"/>
          </a:xfrm>
          <a:prstGeom prst="rect">
            <a:avLst/>
          </a:prstGeom>
          <a:noFill/>
        </p:spPr>
      </p:pic>
      <p:pic>
        <p:nvPicPr>
          <p:cNvPr id="52" name="Picture 11" descr="IMG_024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1012" y="5126189"/>
            <a:ext cx="1071570" cy="803141"/>
          </a:xfrm>
          <a:prstGeom prst="rect">
            <a:avLst/>
          </a:prstGeom>
          <a:noFill/>
        </p:spPr>
      </p:pic>
      <p:pic>
        <p:nvPicPr>
          <p:cNvPr id="53" name="Picture 12" descr="IMG_02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577" y="4542523"/>
            <a:ext cx="1229889" cy="921490"/>
          </a:xfrm>
          <a:prstGeom prst="rect">
            <a:avLst/>
          </a:prstGeom>
          <a:noFill/>
        </p:spPr>
      </p:pic>
      <p:pic>
        <p:nvPicPr>
          <p:cNvPr id="55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4687588"/>
            <a:ext cx="1673012" cy="16668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AutoShape 60"/>
          <p:cNvSpPr>
            <a:spLocks noChangeArrowheads="1"/>
          </p:cNvSpPr>
          <p:nvPr/>
        </p:nvSpPr>
        <p:spPr bwMode="auto">
          <a:xfrm>
            <a:off x="4929191" y="5259073"/>
            <a:ext cx="1857388" cy="1098885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8" name="図 13" descr="11_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3428999"/>
            <a:ext cx="1928826" cy="28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SWIM</a:t>
            </a:r>
            <a:r>
              <a:rPr lang="ja-JP" altLang="en-US" sz="2800" dirty="0" smtClean="0"/>
              <a:t>開発</a:t>
            </a:r>
            <a:endParaRPr lang="ja-JP" altLang="en-US" sz="2800" dirty="0"/>
          </a:p>
        </p:txBody>
      </p:sp>
      <p:sp>
        <p:nvSpPr>
          <p:cNvPr id="46" name="フッター プレースホルダ 4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26732" name="AutoShape 76"/>
          <p:cNvSpPr>
            <a:spLocks noChangeArrowheads="1"/>
          </p:cNvSpPr>
          <p:nvPr/>
        </p:nvSpPr>
        <p:spPr bwMode="auto">
          <a:xfrm>
            <a:off x="2500298" y="1077343"/>
            <a:ext cx="1784365" cy="571504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31" name="AutoShape 75"/>
          <p:cNvSpPr>
            <a:spLocks noChangeArrowheads="1"/>
          </p:cNvSpPr>
          <p:nvPr/>
        </p:nvSpPr>
        <p:spPr bwMode="auto">
          <a:xfrm>
            <a:off x="4572000" y="1000108"/>
            <a:ext cx="2643206" cy="650907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6" name="AutoShape 60"/>
          <p:cNvSpPr>
            <a:spLocks noChangeArrowheads="1"/>
          </p:cNvSpPr>
          <p:nvPr/>
        </p:nvSpPr>
        <p:spPr bwMode="auto">
          <a:xfrm>
            <a:off x="2643174" y="4687569"/>
            <a:ext cx="2143141" cy="884571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4" name="AutoShape 58"/>
          <p:cNvSpPr>
            <a:spLocks noChangeArrowheads="1"/>
          </p:cNvSpPr>
          <p:nvPr/>
        </p:nvSpPr>
        <p:spPr bwMode="auto">
          <a:xfrm>
            <a:off x="3643307" y="3630308"/>
            <a:ext cx="2000264" cy="862014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2" name="AutoShape 56"/>
          <p:cNvSpPr>
            <a:spLocks noChangeArrowheads="1"/>
          </p:cNvSpPr>
          <p:nvPr/>
        </p:nvSpPr>
        <p:spPr bwMode="auto">
          <a:xfrm>
            <a:off x="4714876" y="1938352"/>
            <a:ext cx="1928826" cy="1512888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1" name="AutoShape 55"/>
          <p:cNvSpPr>
            <a:spLocks noChangeArrowheads="1"/>
          </p:cNvSpPr>
          <p:nvPr/>
        </p:nvSpPr>
        <p:spPr bwMode="auto">
          <a:xfrm>
            <a:off x="2227234" y="2019307"/>
            <a:ext cx="2232026" cy="1071570"/>
          </a:xfrm>
          <a:prstGeom prst="roundRect">
            <a:avLst>
              <a:gd name="adj" fmla="val 6949"/>
            </a:avLst>
          </a:prstGeom>
          <a:solidFill>
            <a:srgbClr val="99CCFF">
              <a:alpha val="2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26684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703652"/>
            <a:ext cx="1871662" cy="1763713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326685" name="Text Box 29"/>
          <p:cNvSpPr txBox="1">
            <a:spLocks noChangeArrowheads="1"/>
          </p:cNvSpPr>
          <p:nvPr/>
        </p:nvSpPr>
        <p:spPr bwMode="auto">
          <a:xfrm>
            <a:off x="982663" y="3703652"/>
            <a:ext cx="1255472" cy="246221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000" b="1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電源・</a:t>
            </a:r>
            <a:r>
              <a:rPr kumimoji="1" lang="en-US" altLang="ja-JP" sz="1000" b="1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ja-JP" altLang="en-US" sz="1000" b="1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ケーブル</a:t>
            </a:r>
          </a:p>
        </p:txBody>
      </p:sp>
      <p:sp>
        <p:nvSpPr>
          <p:cNvPr id="326686" name="Text Box 30"/>
          <p:cNvSpPr txBox="1">
            <a:spLocks noChangeArrowheads="1"/>
          </p:cNvSpPr>
          <p:nvPr/>
        </p:nvSpPr>
        <p:spPr bwMode="auto">
          <a:xfrm>
            <a:off x="716674" y="5447900"/>
            <a:ext cx="712054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</a:p>
        </p:txBody>
      </p:sp>
      <p:sp>
        <p:nvSpPr>
          <p:cNvPr id="326687" name="Text Box 31"/>
          <p:cNvSpPr txBox="1">
            <a:spLocks noChangeArrowheads="1"/>
          </p:cNvSpPr>
          <p:nvPr/>
        </p:nvSpPr>
        <p:spPr bwMode="auto">
          <a:xfrm>
            <a:off x="1436489" y="5447900"/>
            <a:ext cx="1135247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en-US" altLang="ja-JP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693" name="Rectangle 37"/>
          <p:cNvSpPr>
            <a:spLocks noChangeArrowheads="1"/>
          </p:cNvSpPr>
          <p:nvPr/>
        </p:nvSpPr>
        <p:spPr bwMode="auto">
          <a:xfrm>
            <a:off x="4786314" y="1876000"/>
            <a:ext cx="199709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Smn</a:t>
            </a: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696" name="Rectangle 40"/>
          <p:cNvSpPr>
            <a:spLocks noChangeArrowheads="1"/>
          </p:cNvSpPr>
          <p:nvPr/>
        </p:nvSpPr>
        <p:spPr bwMode="auto">
          <a:xfrm>
            <a:off x="5010172" y="2819746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698" name="Rectangle 42"/>
          <p:cNvSpPr>
            <a:spLocks noChangeArrowheads="1"/>
          </p:cNvSpPr>
          <p:nvPr/>
        </p:nvSpPr>
        <p:spPr bwMode="auto">
          <a:xfrm>
            <a:off x="4714876" y="2233621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無重力動作試験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(2007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699" name="Rectangle 43"/>
          <p:cNvSpPr>
            <a:spLocks noChangeArrowheads="1"/>
          </p:cNvSpPr>
          <p:nvPr/>
        </p:nvSpPr>
        <p:spPr bwMode="auto">
          <a:xfrm>
            <a:off x="3844932" y="3836109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熱真空試験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4-5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00" name="Rectangle 44"/>
          <p:cNvSpPr>
            <a:spLocks noChangeArrowheads="1"/>
          </p:cNvSpPr>
          <p:nvPr/>
        </p:nvSpPr>
        <p:spPr bwMode="auto">
          <a:xfrm>
            <a:off x="2589184" y="2376497"/>
            <a:ext cx="1727200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振動試験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01" name="Rectangle 45"/>
          <p:cNvSpPr>
            <a:spLocks noChangeArrowheads="1"/>
          </p:cNvSpPr>
          <p:nvPr/>
        </p:nvSpPr>
        <p:spPr bwMode="auto">
          <a:xfrm>
            <a:off x="2227234" y="2019307"/>
            <a:ext cx="2232025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 (SpC2)</a:t>
            </a:r>
          </a:p>
        </p:txBody>
      </p:sp>
      <p:sp>
        <p:nvSpPr>
          <p:cNvPr id="326703" name="Rectangle 47"/>
          <p:cNvSpPr>
            <a:spLocks noChangeArrowheads="1"/>
          </p:cNvSpPr>
          <p:nvPr/>
        </p:nvSpPr>
        <p:spPr bwMode="auto">
          <a:xfrm>
            <a:off x="2714613" y="4929198"/>
            <a:ext cx="216058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衛星総合試験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5-10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04" name="AutoShape 48"/>
          <p:cNvSpPr>
            <a:spLocks noChangeArrowheads="1"/>
          </p:cNvSpPr>
          <p:nvPr/>
        </p:nvSpPr>
        <p:spPr bwMode="auto">
          <a:xfrm>
            <a:off x="2516159" y="2376497"/>
            <a:ext cx="1627213" cy="571504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5" name="AutoShape 49"/>
          <p:cNvSpPr>
            <a:spLocks noChangeArrowheads="1"/>
          </p:cNvSpPr>
          <p:nvPr/>
        </p:nvSpPr>
        <p:spPr bwMode="auto">
          <a:xfrm>
            <a:off x="4929191" y="2874977"/>
            <a:ext cx="1605114" cy="5032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6" name="AutoShape 50"/>
          <p:cNvSpPr>
            <a:spLocks noChangeArrowheads="1"/>
          </p:cNvSpPr>
          <p:nvPr/>
        </p:nvSpPr>
        <p:spPr bwMode="auto">
          <a:xfrm>
            <a:off x="4759018" y="2233621"/>
            <a:ext cx="1643074" cy="568331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7" name="AutoShape 51"/>
          <p:cNvSpPr>
            <a:spLocks noChangeArrowheads="1"/>
          </p:cNvSpPr>
          <p:nvPr/>
        </p:nvSpPr>
        <p:spPr bwMode="auto">
          <a:xfrm>
            <a:off x="3822368" y="3876702"/>
            <a:ext cx="1678326" cy="5032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8" name="AutoShape 52"/>
          <p:cNvSpPr>
            <a:spLocks noChangeArrowheads="1"/>
          </p:cNvSpPr>
          <p:nvPr/>
        </p:nvSpPr>
        <p:spPr bwMode="auto">
          <a:xfrm>
            <a:off x="2714612" y="4969744"/>
            <a:ext cx="1981445" cy="503238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09" name="Line 53"/>
          <p:cNvSpPr>
            <a:spLocks noChangeShapeType="1"/>
          </p:cNvSpPr>
          <p:nvPr/>
        </p:nvSpPr>
        <p:spPr bwMode="auto">
          <a:xfrm flipH="1">
            <a:off x="5143504" y="3378215"/>
            <a:ext cx="220659" cy="265099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0" name="Line 54"/>
          <p:cNvSpPr>
            <a:spLocks noChangeShapeType="1"/>
          </p:cNvSpPr>
          <p:nvPr/>
        </p:nvSpPr>
        <p:spPr bwMode="auto">
          <a:xfrm>
            <a:off x="3357554" y="3000373"/>
            <a:ext cx="500066" cy="642942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3" name="Rectangle 57"/>
          <p:cNvSpPr>
            <a:spLocks noChangeArrowheads="1"/>
          </p:cNvSpPr>
          <p:nvPr/>
        </p:nvSpPr>
        <p:spPr bwMode="auto">
          <a:xfrm>
            <a:off x="3851276" y="3571876"/>
            <a:ext cx="114935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</a:p>
        </p:txBody>
      </p:sp>
      <p:sp>
        <p:nvSpPr>
          <p:cNvPr id="326715" name="Line 59"/>
          <p:cNvSpPr>
            <a:spLocks noChangeShapeType="1"/>
          </p:cNvSpPr>
          <p:nvPr/>
        </p:nvSpPr>
        <p:spPr bwMode="auto">
          <a:xfrm flipH="1">
            <a:off x="4143371" y="4401817"/>
            <a:ext cx="285751" cy="313067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17" name="Rectangle 61"/>
          <p:cNvSpPr>
            <a:spLocks noChangeArrowheads="1"/>
          </p:cNvSpPr>
          <p:nvPr/>
        </p:nvSpPr>
        <p:spPr bwMode="auto">
          <a:xfrm>
            <a:off x="2857489" y="4643446"/>
            <a:ext cx="1006476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pic>
        <p:nvPicPr>
          <p:cNvPr id="326718" name="Picture 62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1917715"/>
            <a:ext cx="1584325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6719" name="Picture 63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67513" y="1722452"/>
            <a:ext cx="16922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721" name="Text Box 65"/>
          <p:cNvSpPr txBox="1">
            <a:spLocks noChangeArrowheads="1"/>
          </p:cNvSpPr>
          <p:nvPr/>
        </p:nvSpPr>
        <p:spPr bwMode="auto">
          <a:xfrm>
            <a:off x="500034" y="1428736"/>
            <a:ext cx="974947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</a:p>
        </p:txBody>
      </p:sp>
      <p:sp>
        <p:nvSpPr>
          <p:cNvPr id="326722" name="Text Box 66"/>
          <p:cNvSpPr txBox="1">
            <a:spLocks noChangeArrowheads="1"/>
          </p:cNvSpPr>
          <p:nvPr/>
        </p:nvSpPr>
        <p:spPr bwMode="auto">
          <a:xfrm>
            <a:off x="7572396" y="1285860"/>
            <a:ext cx="1609736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b="1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en-US" altLang="ja-JP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23" name="Text Box 67"/>
          <p:cNvSpPr txBox="1">
            <a:spLocks noChangeArrowheads="1"/>
          </p:cNvSpPr>
          <p:nvPr/>
        </p:nvSpPr>
        <p:spPr bwMode="auto">
          <a:xfrm>
            <a:off x="6990532" y="3429000"/>
            <a:ext cx="748923" cy="30777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HII-A </a:t>
            </a:r>
            <a:endParaRPr kumimoji="1" lang="ja-JP" altLang="en-US" sz="14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29" name="Rectangle 73"/>
          <p:cNvSpPr>
            <a:spLocks noChangeArrowheads="1"/>
          </p:cNvSpPr>
          <p:nvPr/>
        </p:nvSpPr>
        <p:spPr bwMode="auto">
          <a:xfrm>
            <a:off x="4643438" y="1000108"/>
            <a:ext cx="237648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検討開始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(2005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26730" name="Rectangle 74"/>
          <p:cNvSpPr>
            <a:spLocks noChangeArrowheads="1"/>
          </p:cNvSpPr>
          <p:nvPr/>
        </p:nvSpPr>
        <p:spPr bwMode="auto">
          <a:xfrm>
            <a:off x="4643438" y="1285860"/>
            <a:ext cx="2592387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要素技術開発と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EM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品試験</a:t>
            </a:r>
          </a:p>
        </p:txBody>
      </p:sp>
      <p:sp>
        <p:nvSpPr>
          <p:cNvPr id="326733" name="Rectangle 77"/>
          <p:cNvSpPr>
            <a:spLocks noChangeArrowheads="1"/>
          </p:cNvSpPr>
          <p:nvPr/>
        </p:nvSpPr>
        <p:spPr bwMode="auto">
          <a:xfrm>
            <a:off x="2500298" y="1000108"/>
            <a:ext cx="178436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EM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en-US" altLang="ja-JP" sz="1600" b="1" kern="1200" dirty="0" err="1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SpCmini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開発と動作試験</a:t>
            </a:r>
          </a:p>
        </p:txBody>
      </p:sp>
      <p:sp>
        <p:nvSpPr>
          <p:cNvPr id="326734" name="Line 78"/>
          <p:cNvSpPr>
            <a:spLocks noChangeShapeType="1"/>
          </p:cNvSpPr>
          <p:nvPr/>
        </p:nvSpPr>
        <p:spPr bwMode="auto">
          <a:xfrm>
            <a:off x="3092422" y="1662117"/>
            <a:ext cx="0" cy="358775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6735" name="Line 79"/>
          <p:cNvSpPr>
            <a:spLocks noChangeShapeType="1"/>
          </p:cNvSpPr>
          <p:nvPr/>
        </p:nvSpPr>
        <p:spPr bwMode="auto">
          <a:xfrm>
            <a:off x="5653087" y="1652602"/>
            <a:ext cx="0" cy="285750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Line 59"/>
          <p:cNvSpPr>
            <a:spLocks noChangeShapeType="1"/>
          </p:cNvSpPr>
          <p:nvPr/>
        </p:nvSpPr>
        <p:spPr bwMode="auto">
          <a:xfrm>
            <a:off x="4429125" y="5572140"/>
            <a:ext cx="428627" cy="285752"/>
          </a:xfrm>
          <a:prstGeom prst="line">
            <a:avLst/>
          </a:prstGeom>
          <a:noFill/>
          <a:ln w="25400">
            <a:solidFill>
              <a:srgbClr val="B2B2B2"/>
            </a:solidFill>
            <a:round/>
            <a:headEnd/>
            <a:tailEnd type="stealth" w="med" len="lg"/>
          </a:ln>
          <a:effectLst/>
        </p:spPr>
        <p:txBody>
          <a:bodyPr wrap="none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61"/>
          <p:cNvSpPr>
            <a:spLocks noChangeArrowheads="1"/>
          </p:cNvSpPr>
          <p:nvPr/>
        </p:nvSpPr>
        <p:spPr bwMode="auto">
          <a:xfrm>
            <a:off x="4994284" y="5305024"/>
            <a:ext cx="1649418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HII-A/GOSAT</a:t>
            </a: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>
            <a:off x="5044171" y="5715016"/>
            <a:ext cx="2160585" cy="5847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打ち上げ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0" name="AutoShape 52"/>
          <p:cNvSpPr>
            <a:spLocks noChangeArrowheads="1"/>
          </p:cNvSpPr>
          <p:nvPr/>
        </p:nvSpPr>
        <p:spPr bwMode="auto">
          <a:xfrm>
            <a:off x="5000628" y="5711844"/>
            <a:ext cx="1714512" cy="574676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B2B2B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b="1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スライド番号プレースホルダ 5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0016338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453211" y="2285992"/>
            <a:ext cx="2476507" cy="1857380"/>
          </a:xfrm>
          <a:prstGeom prst="rect">
            <a:avLst/>
          </a:prstGeom>
        </p:spPr>
      </p:pic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 dirty="0"/>
              <a:t>無重力動作試験</a:t>
            </a:r>
          </a:p>
        </p:txBody>
      </p:sp>
      <p:sp>
        <p:nvSpPr>
          <p:cNvPr id="40" name="フッター プレースホルダ 3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0617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None/>
            </a:pPr>
            <a:r>
              <a:rPr lang="ja-JP" altLang="en-US" dirty="0"/>
              <a:t>航空機の弾道飛行による動作試験</a:t>
            </a:r>
          </a:p>
        </p:txBody>
      </p:sp>
      <p:sp>
        <p:nvSpPr>
          <p:cNvPr id="306216" name="AutoShape 40"/>
          <p:cNvSpPr>
            <a:spLocks noChangeArrowheads="1"/>
          </p:cNvSpPr>
          <p:nvPr/>
        </p:nvSpPr>
        <p:spPr bwMode="auto">
          <a:xfrm>
            <a:off x="962035" y="5572140"/>
            <a:ext cx="4967287" cy="801078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80" name="AutoShape 4"/>
          <p:cNvSpPr>
            <a:spLocks noChangeArrowheads="1"/>
          </p:cNvSpPr>
          <p:nvPr/>
        </p:nvSpPr>
        <p:spPr bwMode="auto">
          <a:xfrm>
            <a:off x="428596" y="1928802"/>
            <a:ext cx="5616575" cy="2613035"/>
          </a:xfrm>
          <a:prstGeom prst="roundRect">
            <a:avLst>
              <a:gd name="adj" fmla="val 3069"/>
            </a:avLst>
          </a:prstGeom>
          <a:solidFill>
            <a:srgbClr val="C0C0C0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6181" name="Picture 5" descr="AccZandG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4187807"/>
            <a:ext cx="26638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6182" name="Rectangle 6"/>
          <p:cNvSpPr>
            <a:spLocks noChangeArrowheads="1"/>
          </p:cNvSpPr>
          <p:nvPr/>
        </p:nvSpPr>
        <p:spPr bwMode="auto">
          <a:xfrm>
            <a:off x="828675" y="1500174"/>
            <a:ext cx="511175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無重力下での試験マスモジュールの動作確認</a:t>
            </a:r>
            <a:endParaRPr kumimoji="1" lang="ja-JP" altLang="en-US" sz="2000" b="1" kern="1200" dirty="0">
              <a:solidFill>
                <a:srgbClr val="EAEAEA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85" name="Rectangle 9"/>
          <p:cNvSpPr>
            <a:spLocks noChangeArrowheads="1"/>
          </p:cNvSpPr>
          <p:nvPr/>
        </p:nvSpPr>
        <p:spPr bwMode="auto">
          <a:xfrm>
            <a:off x="500034" y="4643446"/>
            <a:ext cx="5872191" cy="8309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秒程度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 10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回の弾道飛行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27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回の‘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Release and Catch’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 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合計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64sec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の浮上動作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最長連続動作 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6sec</a:t>
            </a:r>
          </a:p>
        </p:txBody>
      </p:sp>
      <p:pic>
        <p:nvPicPr>
          <p:cNvPr id="306186" name="Picture 10" descr="CIMG08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25" y="814369"/>
            <a:ext cx="2411413" cy="1392238"/>
          </a:xfrm>
          <a:prstGeom prst="rect">
            <a:avLst/>
          </a:prstGeom>
          <a:noFill/>
        </p:spPr>
      </p:pic>
      <p:sp>
        <p:nvSpPr>
          <p:cNvPr id="306187" name="Rectangle 11"/>
          <p:cNvSpPr>
            <a:spLocks noChangeArrowheads="1"/>
          </p:cNvSpPr>
          <p:nvPr/>
        </p:nvSpPr>
        <p:spPr bwMode="auto">
          <a:xfrm>
            <a:off x="6343650" y="785794"/>
            <a:ext cx="2230438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333333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Gulf Stream II (Diamond Air Service)</a:t>
            </a:r>
          </a:p>
        </p:txBody>
      </p:sp>
      <p:sp>
        <p:nvSpPr>
          <p:cNvPr id="306188" name="Text Box 12"/>
          <p:cNvSpPr txBox="1">
            <a:spLocks noChangeArrowheads="1"/>
          </p:cNvSpPr>
          <p:nvPr/>
        </p:nvSpPr>
        <p:spPr bwMode="auto">
          <a:xfrm rot="16200000">
            <a:off x="5846198" y="5220396"/>
            <a:ext cx="123303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Acceleration [G]</a:t>
            </a:r>
          </a:p>
        </p:txBody>
      </p:sp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7451725" y="6286482"/>
            <a:ext cx="8627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 [sec]</a:t>
            </a:r>
          </a:p>
        </p:txBody>
      </p:sp>
      <p:sp>
        <p:nvSpPr>
          <p:cNvPr id="306190" name="Rectangle 14"/>
          <p:cNvSpPr>
            <a:spLocks noChangeArrowheads="1"/>
          </p:cNvSpPr>
          <p:nvPr/>
        </p:nvSpPr>
        <p:spPr bwMode="auto">
          <a:xfrm>
            <a:off x="582575" y="1988098"/>
            <a:ext cx="266382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Test Module</a:t>
            </a:r>
          </a:p>
        </p:txBody>
      </p:sp>
      <p:sp>
        <p:nvSpPr>
          <p:cNvPr id="306191" name="Rectangle 15"/>
          <p:cNvSpPr>
            <a:spLocks noChangeArrowheads="1"/>
          </p:cNvSpPr>
          <p:nvPr/>
        </p:nvSpPr>
        <p:spPr bwMode="auto">
          <a:xfrm>
            <a:off x="506379" y="2440895"/>
            <a:ext cx="3311525" cy="1988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Spherical shape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   28cm diameter, 7.5kg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TAM</a:t>
            </a:r>
            <a:r>
              <a:rPr lang="en-US" altLang="ja-JP" sz="1400" b="1" kern="1200" dirty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</a:t>
            </a: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at the center (FM and EM)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Control circuits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2 ADC boards </a:t>
            </a: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for DAQ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SpaceCube-1</a:t>
            </a:r>
            <a:r>
              <a:rPr lang="en-US" altLang="ja-JP" sz="1400" b="1" kern="1200" dirty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</a:t>
            </a: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for data record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Stand-alone operation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Tahoma" pitchFamily="34" charset="0"/>
              </a:rPr>
              <a:t>    with batteries, IR power SW</a:t>
            </a:r>
          </a:p>
        </p:txBody>
      </p:sp>
      <p:pic>
        <p:nvPicPr>
          <p:cNvPr id="306192" name="Picture 16" descr="nakako_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30502"/>
              </a:clrFrom>
              <a:clrTo>
                <a:srgbClr val="0305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2783" y="2001828"/>
            <a:ext cx="2520950" cy="2463800"/>
          </a:xfrm>
          <a:prstGeom prst="rect">
            <a:avLst/>
          </a:prstGeom>
          <a:noFill/>
        </p:spPr>
      </p:pic>
      <p:sp>
        <p:nvSpPr>
          <p:cNvPr id="306194" name="Rectangle 18"/>
          <p:cNvSpPr>
            <a:spLocks noChangeArrowheads="1"/>
          </p:cNvSpPr>
          <p:nvPr/>
        </p:nvSpPr>
        <p:spPr bwMode="auto">
          <a:xfrm>
            <a:off x="1513814" y="5702012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試験マスモジュールの </a:t>
            </a:r>
            <a:r>
              <a:rPr lang="ja-JP" altLang="en-US" sz="1600" b="1" kern="1200" dirty="0">
                <a:solidFill>
                  <a:srgbClr val="99FF99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安定動作を確認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 err="1">
                <a:solidFill>
                  <a:srgbClr val="99FF99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SpW</a:t>
            </a:r>
            <a:r>
              <a:rPr lang="ja-JP" altLang="en-US" sz="1600" b="1" kern="1200" dirty="0">
                <a:solidFill>
                  <a:srgbClr val="99FF99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を用いた信号取得系 </a:t>
            </a:r>
            <a:r>
              <a:rPr lang="ja-JP" altLang="en-US" sz="16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正常動作</a:t>
            </a:r>
          </a:p>
        </p:txBody>
      </p:sp>
      <p:sp>
        <p:nvSpPr>
          <p:cNvPr id="306195" name="AutoShape 19"/>
          <p:cNvSpPr>
            <a:spLocks noChangeArrowheads="1"/>
          </p:cNvSpPr>
          <p:nvPr/>
        </p:nvSpPr>
        <p:spPr bwMode="auto">
          <a:xfrm>
            <a:off x="1066778" y="5786454"/>
            <a:ext cx="288949" cy="37784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96" name="Line 20"/>
          <p:cNvSpPr>
            <a:spLocks noChangeShapeType="1"/>
          </p:cNvSpPr>
          <p:nvPr/>
        </p:nvSpPr>
        <p:spPr bwMode="auto">
          <a:xfrm>
            <a:off x="7451725" y="5565757"/>
            <a:ext cx="360363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stealth" w="med" len="med"/>
            <a:tailEnd type="stealth" w="med" len="med"/>
          </a:ln>
          <a:effectLst/>
        </p:spPr>
        <p:txBody>
          <a:bodyPr wrap="non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97" name="Line 21"/>
          <p:cNvSpPr>
            <a:spLocks noChangeShapeType="1"/>
          </p:cNvSpPr>
          <p:nvPr/>
        </p:nvSpPr>
        <p:spPr bwMode="auto">
          <a:xfrm>
            <a:off x="7956550" y="5565757"/>
            <a:ext cx="2159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 type="stealth" w="med" len="med"/>
            <a:tailEnd type="stealth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198" name="Text Box 22"/>
          <p:cNvSpPr txBox="1">
            <a:spLocks noChangeArrowheads="1"/>
          </p:cNvSpPr>
          <p:nvPr/>
        </p:nvSpPr>
        <p:spPr bwMode="auto">
          <a:xfrm>
            <a:off x="7164388" y="4341794"/>
            <a:ext cx="14494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3333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Blue:    Aircraft Acc.</a:t>
            </a:r>
          </a:p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Green: TAM Acc.</a:t>
            </a:r>
          </a:p>
        </p:txBody>
      </p:sp>
      <p:sp>
        <p:nvSpPr>
          <p:cNvPr id="306199" name="Line 23"/>
          <p:cNvSpPr>
            <a:spLocks noChangeShapeType="1"/>
          </p:cNvSpPr>
          <p:nvPr/>
        </p:nvSpPr>
        <p:spPr bwMode="auto">
          <a:xfrm flipV="1">
            <a:off x="6948488" y="4702157"/>
            <a:ext cx="287337" cy="288925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 type="stealth" w="med" len="med"/>
            <a:tailEnd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6200" name="Text Box 24"/>
          <p:cNvSpPr txBox="1">
            <a:spLocks noChangeArrowheads="1"/>
          </p:cNvSpPr>
          <p:nvPr/>
        </p:nvSpPr>
        <p:spPr bwMode="auto">
          <a:xfrm>
            <a:off x="8718550" y="4962507"/>
            <a:ext cx="36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1G</a:t>
            </a:r>
          </a:p>
        </p:txBody>
      </p:sp>
      <p:sp>
        <p:nvSpPr>
          <p:cNvPr id="306201" name="Text Box 25"/>
          <p:cNvSpPr txBox="1">
            <a:spLocks noChangeArrowheads="1"/>
          </p:cNvSpPr>
          <p:nvPr/>
        </p:nvSpPr>
        <p:spPr bwMode="auto">
          <a:xfrm>
            <a:off x="8723313" y="5700694"/>
            <a:ext cx="36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0G</a:t>
            </a:r>
          </a:p>
        </p:txBody>
      </p:sp>
      <p:sp>
        <p:nvSpPr>
          <p:cNvPr id="306202" name="Text Box 26"/>
          <p:cNvSpPr txBox="1">
            <a:spLocks noChangeArrowheads="1"/>
          </p:cNvSpPr>
          <p:nvPr/>
        </p:nvSpPr>
        <p:spPr bwMode="auto">
          <a:xfrm>
            <a:off x="8715375" y="4270357"/>
            <a:ext cx="362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2G</a:t>
            </a:r>
          </a:p>
        </p:txBody>
      </p:sp>
      <p:sp>
        <p:nvSpPr>
          <p:cNvPr id="306203" name="Text Box 27"/>
          <p:cNvSpPr txBox="1">
            <a:spLocks noChangeArrowheads="1"/>
          </p:cNvSpPr>
          <p:nvPr/>
        </p:nvSpPr>
        <p:spPr bwMode="auto">
          <a:xfrm>
            <a:off x="6697663" y="6151544"/>
            <a:ext cx="2664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</a:t>
            </a:r>
          </a:p>
        </p:txBody>
      </p:sp>
      <p:sp>
        <p:nvSpPr>
          <p:cNvPr id="306204" name="Text Box 28"/>
          <p:cNvSpPr txBox="1">
            <a:spLocks noChangeArrowheads="1"/>
          </p:cNvSpPr>
          <p:nvPr/>
        </p:nvSpPr>
        <p:spPr bwMode="auto">
          <a:xfrm>
            <a:off x="7308850" y="5249844"/>
            <a:ext cx="100219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Free floating</a:t>
            </a:r>
          </a:p>
        </p:txBody>
      </p:sp>
      <p:sp>
        <p:nvSpPr>
          <p:cNvPr id="306205" name="Text Box 29"/>
          <p:cNvSpPr txBox="1">
            <a:spLocks noChangeArrowheads="1"/>
          </p:cNvSpPr>
          <p:nvPr/>
        </p:nvSpPr>
        <p:spPr bwMode="auto">
          <a:xfrm>
            <a:off x="6981825" y="6142019"/>
            <a:ext cx="2664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</a:p>
        </p:txBody>
      </p:sp>
      <p:sp>
        <p:nvSpPr>
          <p:cNvPr id="306206" name="Text Box 30"/>
          <p:cNvSpPr txBox="1">
            <a:spLocks noChangeArrowheads="1"/>
          </p:cNvSpPr>
          <p:nvPr/>
        </p:nvSpPr>
        <p:spPr bwMode="auto">
          <a:xfrm>
            <a:off x="7264400" y="6157894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</a:p>
        </p:txBody>
      </p:sp>
      <p:sp>
        <p:nvSpPr>
          <p:cNvPr id="306207" name="Text Box 31"/>
          <p:cNvSpPr txBox="1">
            <a:spLocks noChangeArrowheads="1"/>
          </p:cNvSpPr>
          <p:nvPr/>
        </p:nvSpPr>
        <p:spPr bwMode="auto">
          <a:xfrm>
            <a:off x="7539038" y="6151544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</a:t>
            </a:r>
          </a:p>
        </p:txBody>
      </p:sp>
      <p:sp>
        <p:nvSpPr>
          <p:cNvPr id="306208" name="Text Box 32"/>
          <p:cNvSpPr txBox="1">
            <a:spLocks noChangeArrowheads="1"/>
          </p:cNvSpPr>
          <p:nvPr/>
        </p:nvSpPr>
        <p:spPr bwMode="auto">
          <a:xfrm>
            <a:off x="7818438" y="6142019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</a:p>
        </p:txBody>
      </p:sp>
      <p:sp>
        <p:nvSpPr>
          <p:cNvPr id="306209" name="Text Box 33"/>
          <p:cNvSpPr txBox="1">
            <a:spLocks noChangeArrowheads="1"/>
          </p:cNvSpPr>
          <p:nvPr/>
        </p:nvSpPr>
        <p:spPr bwMode="auto">
          <a:xfrm>
            <a:off x="8096250" y="6142019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25</a:t>
            </a:r>
          </a:p>
        </p:txBody>
      </p:sp>
      <p:sp>
        <p:nvSpPr>
          <p:cNvPr id="306210" name="Text Box 34"/>
          <p:cNvSpPr txBox="1">
            <a:spLocks noChangeArrowheads="1"/>
          </p:cNvSpPr>
          <p:nvPr/>
        </p:nvSpPr>
        <p:spPr bwMode="auto">
          <a:xfrm>
            <a:off x="8374063" y="6142019"/>
            <a:ext cx="3481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defTabSz="3657600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b="1" kern="1200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</a:t>
            </a:r>
          </a:p>
        </p:txBody>
      </p:sp>
      <p:sp>
        <p:nvSpPr>
          <p:cNvPr id="306212" name="Rectangle 36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6429389" y="3929066"/>
            <a:ext cx="1166800" cy="21544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(Click to Play)</a:t>
            </a:r>
          </a:p>
        </p:txBody>
      </p:sp>
      <p:sp>
        <p:nvSpPr>
          <p:cNvPr id="306213" name="Rectangle 37"/>
          <p:cNvSpPr>
            <a:spLocks noChangeArrowheads="1"/>
          </p:cNvSpPr>
          <p:nvPr/>
        </p:nvSpPr>
        <p:spPr bwMode="auto">
          <a:xfrm>
            <a:off x="2071670" y="1142984"/>
            <a:ext cx="3959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(2007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19-20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名古屋空港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06214" name="Rectangle 38"/>
          <p:cNvSpPr>
            <a:spLocks noChangeArrowheads="1"/>
          </p:cNvSpPr>
          <p:nvPr/>
        </p:nvSpPr>
        <p:spPr bwMode="auto">
          <a:xfrm>
            <a:off x="5072066" y="5786454"/>
            <a:ext cx="107950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を確認</a:t>
            </a:r>
          </a:p>
        </p:txBody>
      </p:sp>
      <p:sp>
        <p:nvSpPr>
          <p:cNvPr id="306215" name="AutoShape 39"/>
          <p:cNvSpPr>
            <a:spLocks noChangeArrowheads="1"/>
          </p:cNvSpPr>
          <p:nvPr/>
        </p:nvSpPr>
        <p:spPr bwMode="auto">
          <a:xfrm>
            <a:off x="1500166" y="5783282"/>
            <a:ext cx="3600450" cy="431800"/>
          </a:xfrm>
          <a:prstGeom prst="bracketPair">
            <a:avLst>
              <a:gd name="adj" fmla="val 16667"/>
            </a:avLst>
          </a:prstGeom>
          <a:noFill/>
          <a:ln w="25400">
            <a:solidFill>
              <a:srgbClr val="EAEAEA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EAEAEA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1" name="スライド番号プレースホルダ 4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47" name="Rectangle 23"/>
          <p:cNvSpPr>
            <a:spLocks noChangeArrowheads="1"/>
          </p:cNvSpPr>
          <p:nvPr/>
        </p:nvSpPr>
        <p:spPr bwMode="auto">
          <a:xfrm>
            <a:off x="677869" y="2857496"/>
            <a:ext cx="4751387" cy="2654308"/>
          </a:xfrm>
          <a:prstGeom prst="rect">
            <a:avLst/>
          </a:prstGeom>
          <a:solidFill>
            <a:srgbClr val="DDDDDD">
              <a:alpha val="90000"/>
            </a:srgbClr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err="1"/>
              <a:t>SWIMmn</a:t>
            </a:r>
            <a:r>
              <a:rPr lang="en-US" altLang="ja-JP" sz="2800" dirty="0"/>
              <a:t> </a:t>
            </a:r>
            <a:r>
              <a:rPr lang="ja-JP" altLang="en-US" sz="2800" dirty="0"/>
              <a:t>振動試験</a:t>
            </a:r>
          </a:p>
        </p:txBody>
      </p:sp>
      <p:sp>
        <p:nvSpPr>
          <p:cNvPr id="34" name="フッター プレースホルダ 3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08227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>
              <a:buNone/>
            </a:pPr>
            <a:r>
              <a:rPr lang="zh-TW" altLang="en-US" dirty="0"/>
              <a:t>振動試験</a:t>
            </a:r>
            <a:endParaRPr lang="ja-JP" altLang="en-US" dirty="0"/>
          </a:p>
        </p:txBody>
      </p:sp>
      <p:sp>
        <p:nvSpPr>
          <p:cNvPr id="308257" name="AutoShape 33"/>
          <p:cNvSpPr>
            <a:spLocks noChangeArrowheads="1"/>
          </p:cNvSpPr>
          <p:nvPr/>
        </p:nvSpPr>
        <p:spPr bwMode="auto">
          <a:xfrm>
            <a:off x="1643042" y="5786454"/>
            <a:ext cx="3316284" cy="642942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8228" name="Picture 4" descr="CIMG1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3" y="1214422"/>
            <a:ext cx="3248018" cy="2436441"/>
          </a:xfrm>
          <a:prstGeom prst="rect">
            <a:avLst/>
          </a:prstGeom>
          <a:noFill/>
        </p:spPr>
      </p:pic>
      <p:pic>
        <p:nvPicPr>
          <p:cNvPr id="308229" name="Picture 5" descr="CIMG12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911178"/>
            <a:ext cx="3238501" cy="2429301"/>
          </a:xfrm>
          <a:prstGeom prst="rect">
            <a:avLst/>
          </a:prstGeom>
          <a:noFill/>
        </p:spPr>
      </p:pic>
      <p:sp>
        <p:nvSpPr>
          <p:cNvPr id="308230" name="Text Box 6"/>
          <p:cNvSpPr txBox="1">
            <a:spLocks noChangeArrowheads="1"/>
          </p:cNvSpPr>
          <p:nvPr/>
        </p:nvSpPr>
        <p:spPr bwMode="auto">
          <a:xfrm>
            <a:off x="7235825" y="3253988"/>
            <a:ext cx="71755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加振台</a:t>
            </a:r>
          </a:p>
        </p:txBody>
      </p:sp>
      <p:sp>
        <p:nvSpPr>
          <p:cNvPr id="308231" name="Text Box 7"/>
          <p:cNvSpPr txBox="1">
            <a:spLocks noChangeArrowheads="1"/>
          </p:cNvSpPr>
          <p:nvPr/>
        </p:nvSpPr>
        <p:spPr bwMode="auto">
          <a:xfrm>
            <a:off x="5867400" y="2245925"/>
            <a:ext cx="71755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加振器</a:t>
            </a:r>
          </a:p>
        </p:txBody>
      </p:sp>
      <p:sp>
        <p:nvSpPr>
          <p:cNvPr id="308232" name="Line 8"/>
          <p:cNvSpPr>
            <a:spLocks noChangeShapeType="1"/>
          </p:cNvSpPr>
          <p:nvPr/>
        </p:nvSpPr>
        <p:spPr bwMode="auto">
          <a:xfrm>
            <a:off x="6372225" y="2534850"/>
            <a:ext cx="287338" cy="714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3" name="Line 9"/>
          <p:cNvSpPr>
            <a:spLocks noChangeShapeType="1"/>
          </p:cNvSpPr>
          <p:nvPr/>
        </p:nvSpPr>
        <p:spPr bwMode="auto">
          <a:xfrm flipH="1" flipV="1">
            <a:off x="7451725" y="2966650"/>
            <a:ext cx="71438" cy="3603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4" name="Text Box 10"/>
          <p:cNvSpPr txBox="1">
            <a:spLocks noChangeArrowheads="1"/>
          </p:cNvSpPr>
          <p:nvPr/>
        </p:nvSpPr>
        <p:spPr bwMode="auto">
          <a:xfrm>
            <a:off x="7956550" y="2966650"/>
            <a:ext cx="89535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制御装置</a:t>
            </a:r>
          </a:p>
        </p:txBody>
      </p:sp>
      <p:sp>
        <p:nvSpPr>
          <p:cNvPr id="308235" name="Line 11"/>
          <p:cNvSpPr>
            <a:spLocks noChangeShapeType="1"/>
          </p:cNvSpPr>
          <p:nvPr/>
        </p:nvSpPr>
        <p:spPr bwMode="auto">
          <a:xfrm flipH="1" flipV="1">
            <a:off x="8388350" y="2677725"/>
            <a:ext cx="71438" cy="360363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6" name="Line 12"/>
          <p:cNvSpPr>
            <a:spLocks noChangeShapeType="1"/>
          </p:cNvSpPr>
          <p:nvPr/>
        </p:nvSpPr>
        <p:spPr bwMode="auto">
          <a:xfrm>
            <a:off x="7956550" y="5683250"/>
            <a:ext cx="719138" cy="2159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7" name="Line 13"/>
          <p:cNvSpPr>
            <a:spLocks noChangeShapeType="1"/>
          </p:cNvSpPr>
          <p:nvPr/>
        </p:nvSpPr>
        <p:spPr bwMode="auto">
          <a:xfrm flipH="1">
            <a:off x="6588125" y="5899150"/>
            <a:ext cx="288925" cy="360363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38" name="Text Box 14"/>
          <p:cNvSpPr txBox="1">
            <a:spLocks noChangeArrowheads="1"/>
          </p:cNvSpPr>
          <p:nvPr/>
        </p:nvSpPr>
        <p:spPr bwMode="auto">
          <a:xfrm rot="824943">
            <a:off x="8389938" y="5519738"/>
            <a:ext cx="490537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+X</a:t>
            </a:r>
          </a:p>
        </p:txBody>
      </p:sp>
      <p:sp>
        <p:nvSpPr>
          <p:cNvPr id="308239" name="Text Box 15"/>
          <p:cNvSpPr txBox="1">
            <a:spLocks noChangeArrowheads="1"/>
          </p:cNvSpPr>
          <p:nvPr/>
        </p:nvSpPr>
        <p:spPr bwMode="auto">
          <a:xfrm rot="895942">
            <a:off x="6732588" y="5972175"/>
            <a:ext cx="487362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+Y</a:t>
            </a:r>
          </a:p>
        </p:txBody>
      </p:sp>
      <p:sp>
        <p:nvSpPr>
          <p:cNvPr id="308240" name="Text Box 16"/>
          <p:cNvSpPr txBox="1">
            <a:spLocks noChangeArrowheads="1"/>
          </p:cNvSpPr>
          <p:nvPr/>
        </p:nvSpPr>
        <p:spPr bwMode="auto">
          <a:xfrm>
            <a:off x="5572132" y="1231499"/>
            <a:ext cx="1839912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 dirty="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明星電気 振動試験室</a:t>
            </a:r>
          </a:p>
        </p:txBody>
      </p:sp>
      <p:sp>
        <p:nvSpPr>
          <p:cNvPr id="308241" name="Line 17"/>
          <p:cNvSpPr>
            <a:spLocks noChangeShapeType="1"/>
          </p:cNvSpPr>
          <p:nvPr/>
        </p:nvSpPr>
        <p:spPr bwMode="auto">
          <a:xfrm flipV="1">
            <a:off x="7380288" y="4027488"/>
            <a:ext cx="0" cy="3587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42" name="Text Box 18"/>
          <p:cNvSpPr txBox="1">
            <a:spLocks noChangeArrowheads="1"/>
          </p:cNvSpPr>
          <p:nvPr/>
        </p:nvSpPr>
        <p:spPr bwMode="auto">
          <a:xfrm>
            <a:off x="7380288" y="4027488"/>
            <a:ext cx="477837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b="1" kern="1200">
                <a:solidFill>
                  <a:srgbClr val="FFFF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+Z</a:t>
            </a:r>
          </a:p>
        </p:txBody>
      </p:sp>
      <p:sp>
        <p:nvSpPr>
          <p:cNvPr id="308244" name="Line 20"/>
          <p:cNvSpPr>
            <a:spLocks noChangeShapeType="1"/>
          </p:cNvSpPr>
          <p:nvPr/>
        </p:nvSpPr>
        <p:spPr bwMode="auto">
          <a:xfrm>
            <a:off x="8243888" y="5035550"/>
            <a:ext cx="504825" cy="144463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45" name="Text Box 21"/>
          <p:cNvSpPr txBox="1">
            <a:spLocks noChangeArrowheads="1"/>
          </p:cNvSpPr>
          <p:nvPr/>
        </p:nvSpPr>
        <p:spPr bwMode="auto">
          <a:xfrm rot="1050051">
            <a:off x="8164454" y="4627712"/>
            <a:ext cx="800219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FF33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加振</a:t>
            </a:r>
          </a:p>
        </p:txBody>
      </p:sp>
      <p:pic>
        <p:nvPicPr>
          <p:cNvPr id="308249" name="Picture 2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3130536"/>
            <a:ext cx="4751387" cy="237966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</p:pic>
      <p:sp>
        <p:nvSpPr>
          <p:cNvPr id="308250" name="Text Box 26"/>
          <p:cNvSpPr txBox="1">
            <a:spLocks noChangeArrowheads="1"/>
          </p:cNvSpPr>
          <p:nvPr/>
        </p:nvSpPr>
        <p:spPr bwMode="auto">
          <a:xfrm>
            <a:off x="1315987" y="2868598"/>
            <a:ext cx="3935693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</a:t>
            </a:r>
            <a:r>
              <a:rPr kumimoji="1" lang="ja-JP" altLang="en-US" sz="1600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軸ランダム加振時の各軸加速度スペクトル</a:t>
            </a:r>
          </a:p>
        </p:txBody>
      </p:sp>
      <p:sp>
        <p:nvSpPr>
          <p:cNvPr id="308251" name="Text Box 27"/>
          <p:cNvSpPr txBox="1">
            <a:spLocks noChangeArrowheads="1"/>
          </p:cNvSpPr>
          <p:nvPr/>
        </p:nvSpPr>
        <p:spPr bwMode="auto">
          <a:xfrm>
            <a:off x="1643042" y="5786454"/>
            <a:ext cx="3693640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モーダル加振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en-US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外観検査</a:t>
            </a:r>
            <a:r>
              <a:rPr kumimoji="1" lang="en-US" altLang="ja-JP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EAEAEA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電気機能試験により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正常を確認</a:t>
            </a:r>
          </a:p>
        </p:txBody>
      </p:sp>
      <p:sp>
        <p:nvSpPr>
          <p:cNvPr id="308252" name="Text Box 28"/>
          <p:cNvSpPr txBox="1">
            <a:spLocks noChangeArrowheads="1"/>
          </p:cNvSpPr>
          <p:nvPr/>
        </p:nvSpPr>
        <p:spPr bwMode="auto">
          <a:xfrm>
            <a:off x="4314797" y="4387836"/>
            <a:ext cx="882650" cy="2444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0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共振・反共振</a:t>
            </a:r>
          </a:p>
        </p:txBody>
      </p:sp>
      <p:sp>
        <p:nvSpPr>
          <p:cNvPr id="308253" name="Text Box 29"/>
          <p:cNvSpPr txBox="1">
            <a:spLocks noChangeArrowheads="1"/>
          </p:cNvSpPr>
          <p:nvPr/>
        </p:nvSpPr>
        <p:spPr bwMode="auto">
          <a:xfrm>
            <a:off x="1362047" y="4100498"/>
            <a:ext cx="585788" cy="2444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000" kern="1200">
                <a:solidFill>
                  <a:srgbClr val="000000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t>Control</a:t>
            </a:r>
          </a:p>
        </p:txBody>
      </p:sp>
      <p:sp>
        <p:nvSpPr>
          <p:cNvPr id="308254" name="Text Box 30"/>
          <p:cNvSpPr txBox="1">
            <a:spLocks noChangeArrowheads="1"/>
          </p:cNvSpPr>
          <p:nvPr/>
        </p:nvSpPr>
        <p:spPr bwMode="auto">
          <a:xfrm>
            <a:off x="884238" y="1606535"/>
            <a:ext cx="4608954" cy="1077218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X,Y,Z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軸にそれぞれについて、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・ランダム加振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規定スペクトル、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15.28G</a:t>
            </a:r>
            <a:r>
              <a:rPr kumimoji="1" lang="en-US" altLang="ja-JP" sz="1600" kern="1200" baseline="-250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rms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60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・正弦波加振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(5-100Hz Sweep, 5.0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22G</a:t>
            </a:r>
            <a:r>
              <a:rPr kumimoji="1" lang="en-US" altLang="ja-JP" sz="1600" kern="1200" baseline="-250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0-p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は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120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秒かけてスイープ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往復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08255" name="Text Box 31"/>
          <p:cNvSpPr txBox="1">
            <a:spLocks noChangeArrowheads="1"/>
          </p:cNvSpPr>
          <p:nvPr/>
        </p:nvSpPr>
        <p:spPr bwMode="auto">
          <a:xfrm>
            <a:off x="720725" y="1214422"/>
            <a:ext cx="2574744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 err="1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Smn</a:t>
            </a:r>
            <a:r>
              <a:rPr kumimoji="1" lang="ja-JP" altLang="en-US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単体での試験</a:t>
            </a:r>
          </a:p>
        </p:txBody>
      </p:sp>
      <p:sp>
        <p:nvSpPr>
          <p:cNvPr id="308256" name="AutoShape 32"/>
          <p:cNvSpPr>
            <a:spLocks noChangeArrowheads="1"/>
          </p:cNvSpPr>
          <p:nvPr/>
        </p:nvSpPr>
        <p:spPr bwMode="auto">
          <a:xfrm>
            <a:off x="1285852" y="5857892"/>
            <a:ext cx="239692" cy="485796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9525">
            <a:solidFill>
              <a:srgbClr val="CCFFCC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8258" name="Rectangle 34"/>
          <p:cNvSpPr>
            <a:spLocks noChangeArrowheads="1"/>
          </p:cNvSpPr>
          <p:nvPr/>
        </p:nvSpPr>
        <p:spPr bwMode="auto">
          <a:xfrm>
            <a:off x="2000232" y="785794"/>
            <a:ext cx="39592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en-US" altLang="zh-TW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2008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TW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TW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23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TW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明星電気</a:t>
            </a:r>
            <a:r>
              <a:rPr lang="en-US" altLang="ja-JP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3" name="スライド番号プレースホルダ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SWIM </a:t>
            </a:r>
            <a:r>
              <a:rPr lang="ja-JP" altLang="en-US" sz="2800" dirty="0"/>
              <a:t>熱真空試験</a:t>
            </a:r>
          </a:p>
        </p:txBody>
      </p:sp>
      <p:sp>
        <p:nvSpPr>
          <p:cNvPr id="64" name="フッター プレースホルダ 6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7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0" y="765175"/>
            <a:ext cx="8386763" cy="5711825"/>
          </a:xfrm>
        </p:spPr>
        <p:txBody>
          <a:bodyPr/>
          <a:lstStyle/>
          <a:p>
            <a:pPr>
              <a:buNone/>
            </a:pPr>
            <a:r>
              <a:rPr lang="ja-JP" altLang="en-US" dirty="0"/>
              <a:t>熱真空試験</a:t>
            </a:r>
            <a:endParaRPr lang="ja-JP" altLang="en-US" sz="1800" dirty="0"/>
          </a:p>
        </p:txBody>
      </p:sp>
      <p:sp>
        <p:nvSpPr>
          <p:cNvPr id="310276" name="Rectangle 4" descr="Rectangle: Click to edit Master text styles&#10;Second level&#10;Third level&#10;Fourth level&#10;Fifth level"/>
          <p:cNvSpPr>
            <a:spLocks noChangeArrowheads="1"/>
          </p:cNvSpPr>
          <p:nvPr/>
        </p:nvSpPr>
        <p:spPr bwMode="auto">
          <a:xfrm>
            <a:off x="358775" y="1917700"/>
            <a:ext cx="87852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rtl="0" fontAlgn="base">
              <a:spcBef>
                <a:spcPct val="5000"/>
              </a:spcBef>
              <a:spcAft>
                <a:spcPct val="0"/>
              </a:spcAft>
              <a:buClr>
                <a:srgbClr val="003366"/>
              </a:buClr>
              <a:buSzPct val="80000"/>
              <a:buFont typeface="Wingdings" pitchFamily="2" charset="2"/>
              <a:buChar char="u"/>
            </a:pPr>
            <a:endParaRPr kumimoji="1" lang="ja-JP" altLang="ja-JP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10277" name="Picture 5" descr="CIMG14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909638"/>
            <a:ext cx="1812925" cy="2417762"/>
          </a:xfrm>
          <a:prstGeom prst="rect">
            <a:avLst/>
          </a:prstGeom>
          <a:noFill/>
        </p:spPr>
      </p:pic>
      <p:pic>
        <p:nvPicPr>
          <p:cNvPr id="310278" name="Picture 6" descr="CIMG15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0200" y="981075"/>
            <a:ext cx="2951163" cy="2212975"/>
          </a:xfrm>
          <a:prstGeom prst="rect">
            <a:avLst/>
          </a:prstGeom>
          <a:noFill/>
        </p:spPr>
      </p:pic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7740650" y="2349500"/>
            <a:ext cx="800219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真空槽</a:t>
            </a:r>
          </a:p>
        </p:txBody>
      </p:sp>
      <p:sp>
        <p:nvSpPr>
          <p:cNvPr id="310280" name="Text Box 8"/>
          <p:cNvSpPr txBox="1">
            <a:spLocks noChangeArrowheads="1"/>
          </p:cNvSpPr>
          <p:nvPr/>
        </p:nvSpPr>
        <p:spPr bwMode="auto">
          <a:xfrm>
            <a:off x="8027988" y="2925763"/>
            <a:ext cx="800219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恒温槽</a:t>
            </a:r>
          </a:p>
        </p:txBody>
      </p:sp>
      <p:sp>
        <p:nvSpPr>
          <p:cNvPr id="310281" name="Oval 9"/>
          <p:cNvSpPr>
            <a:spLocks noChangeArrowheads="1"/>
          </p:cNvSpPr>
          <p:nvPr/>
        </p:nvSpPr>
        <p:spPr bwMode="auto">
          <a:xfrm>
            <a:off x="7812088" y="1773238"/>
            <a:ext cx="503237" cy="431800"/>
          </a:xfrm>
          <a:prstGeom prst="ellipse">
            <a:avLst/>
          </a:prstGeom>
          <a:noFill/>
          <a:ln w="25400" algn="ctr">
            <a:solidFill>
              <a:srgbClr val="FFFF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 flipV="1">
            <a:off x="6948488" y="1989138"/>
            <a:ext cx="863600" cy="1444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3" name="Text Box 11"/>
          <p:cNvSpPr txBox="1">
            <a:spLocks noChangeArrowheads="1"/>
          </p:cNvSpPr>
          <p:nvPr/>
        </p:nvSpPr>
        <p:spPr bwMode="auto">
          <a:xfrm>
            <a:off x="5857884" y="1090182"/>
            <a:ext cx="1292341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</a:t>
            </a:r>
          </a:p>
        </p:txBody>
      </p:sp>
      <p:sp>
        <p:nvSpPr>
          <p:cNvPr id="310284" name="Text Box 12"/>
          <p:cNvSpPr txBox="1">
            <a:spLocks noChangeArrowheads="1"/>
          </p:cNvSpPr>
          <p:nvPr/>
        </p:nvSpPr>
        <p:spPr bwMode="auto">
          <a:xfrm>
            <a:off x="4714876" y="947306"/>
            <a:ext cx="1005403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 dirty="0" err="1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en-US" altLang="ja-JP" sz="1600" kern="1200" dirty="0">
              <a:solidFill>
                <a:srgbClr val="FFFF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5" name="Text Box 13"/>
          <p:cNvSpPr txBox="1">
            <a:spLocks noChangeArrowheads="1"/>
          </p:cNvSpPr>
          <p:nvPr/>
        </p:nvSpPr>
        <p:spPr bwMode="auto">
          <a:xfrm>
            <a:off x="5437188" y="2852738"/>
            <a:ext cx="1532792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モニタ用温度計</a:t>
            </a:r>
          </a:p>
        </p:txBody>
      </p:sp>
      <p:sp>
        <p:nvSpPr>
          <p:cNvPr id="310287" name="Line 15"/>
          <p:cNvSpPr>
            <a:spLocks noChangeShapeType="1"/>
          </p:cNvSpPr>
          <p:nvPr/>
        </p:nvSpPr>
        <p:spPr bwMode="auto">
          <a:xfrm>
            <a:off x="5292725" y="1270000"/>
            <a:ext cx="144463" cy="215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8" name="Line 16"/>
          <p:cNvSpPr>
            <a:spLocks noChangeShapeType="1"/>
          </p:cNvSpPr>
          <p:nvPr/>
        </p:nvSpPr>
        <p:spPr bwMode="auto">
          <a:xfrm flipH="1">
            <a:off x="6372225" y="1412875"/>
            <a:ext cx="215900" cy="215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89" name="Line 17"/>
          <p:cNvSpPr>
            <a:spLocks noChangeShapeType="1"/>
          </p:cNvSpPr>
          <p:nvPr/>
        </p:nvSpPr>
        <p:spPr bwMode="auto">
          <a:xfrm flipH="1" flipV="1">
            <a:off x="5653088" y="2205038"/>
            <a:ext cx="287337" cy="647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0" name="Line 18"/>
          <p:cNvSpPr>
            <a:spLocks noChangeShapeType="1"/>
          </p:cNvSpPr>
          <p:nvPr/>
        </p:nvSpPr>
        <p:spPr bwMode="auto">
          <a:xfrm flipV="1">
            <a:off x="5940425" y="2565400"/>
            <a:ext cx="288925" cy="28733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1" name="Line 19"/>
          <p:cNvSpPr>
            <a:spLocks noChangeShapeType="1"/>
          </p:cNvSpPr>
          <p:nvPr/>
        </p:nvSpPr>
        <p:spPr bwMode="auto">
          <a:xfrm flipH="1" flipV="1">
            <a:off x="5148263" y="2493963"/>
            <a:ext cx="792162" cy="358775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3" name="Rectangle 21"/>
          <p:cNvSpPr>
            <a:spLocks noChangeArrowheads="1"/>
          </p:cNvSpPr>
          <p:nvPr/>
        </p:nvSpPr>
        <p:spPr bwMode="auto">
          <a:xfrm>
            <a:off x="179388" y="3429000"/>
            <a:ext cx="8713788" cy="3168650"/>
          </a:xfrm>
          <a:prstGeom prst="rect">
            <a:avLst/>
          </a:prstGeom>
          <a:solidFill>
            <a:srgbClr val="FFFFFF"/>
          </a:solidFill>
          <a:ln w="127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4" name="Line 22"/>
          <p:cNvSpPr>
            <a:spLocks noChangeShapeType="1"/>
          </p:cNvSpPr>
          <p:nvPr/>
        </p:nvSpPr>
        <p:spPr bwMode="auto">
          <a:xfrm>
            <a:off x="990600" y="4487863"/>
            <a:ext cx="20574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5" name="Line 23"/>
          <p:cNvSpPr>
            <a:spLocks noChangeShapeType="1"/>
          </p:cNvSpPr>
          <p:nvPr/>
        </p:nvSpPr>
        <p:spPr bwMode="auto">
          <a:xfrm flipV="1">
            <a:off x="685800" y="4487863"/>
            <a:ext cx="304800" cy="533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6" name="Line 24"/>
          <p:cNvSpPr>
            <a:spLocks noChangeShapeType="1"/>
          </p:cNvSpPr>
          <p:nvPr/>
        </p:nvSpPr>
        <p:spPr bwMode="auto">
          <a:xfrm>
            <a:off x="3048000" y="4487863"/>
            <a:ext cx="444500" cy="1246187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7" name="Line 25"/>
          <p:cNvSpPr>
            <a:spLocks noChangeShapeType="1"/>
          </p:cNvSpPr>
          <p:nvPr/>
        </p:nvSpPr>
        <p:spPr bwMode="auto">
          <a:xfrm>
            <a:off x="3505200" y="5707063"/>
            <a:ext cx="685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8" name="Line 26"/>
          <p:cNvSpPr>
            <a:spLocks noChangeShapeType="1"/>
          </p:cNvSpPr>
          <p:nvPr/>
        </p:nvSpPr>
        <p:spPr bwMode="auto">
          <a:xfrm flipV="1">
            <a:off x="4191000" y="5326063"/>
            <a:ext cx="152400" cy="381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299" name="Line 27"/>
          <p:cNvSpPr>
            <a:spLocks noChangeShapeType="1"/>
          </p:cNvSpPr>
          <p:nvPr/>
        </p:nvSpPr>
        <p:spPr bwMode="auto">
          <a:xfrm>
            <a:off x="4343400" y="5326063"/>
            <a:ext cx="4572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0" name="Line 28"/>
          <p:cNvSpPr>
            <a:spLocks noChangeShapeType="1"/>
          </p:cNvSpPr>
          <p:nvPr/>
        </p:nvSpPr>
        <p:spPr bwMode="auto">
          <a:xfrm flipV="1">
            <a:off x="4800600" y="4792663"/>
            <a:ext cx="228600" cy="533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1" name="Line 29"/>
          <p:cNvSpPr>
            <a:spLocks noChangeShapeType="1"/>
          </p:cNvSpPr>
          <p:nvPr/>
        </p:nvSpPr>
        <p:spPr bwMode="auto">
          <a:xfrm>
            <a:off x="5029200" y="4792663"/>
            <a:ext cx="6096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2" name="Text Box 30"/>
          <p:cNvSpPr txBox="1">
            <a:spLocks noChangeArrowheads="1"/>
          </p:cNvSpPr>
          <p:nvPr/>
        </p:nvSpPr>
        <p:spPr bwMode="auto">
          <a:xfrm>
            <a:off x="1600200" y="4106863"/>
            <a:ext cx="105349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+60℃</a:t>
            </a:r>
          </a:p>
        </p:txBody>
      </p:sp>
      <p:sp>
        <p:nvSpPr>
          <p:cNvPr id="310303" name="Text Box 31"/>
          <p:cNvSpPr txBox="1">
            <a:spLocks noChangeArrowheads="1"/>
          </p:cNvSpPr>
          <p:nvPr/>
        </p:nvSpPr>
        <p:spPr bwMode="auto">
          <a:xfrm>
            <a:off x="2921000" y="5783263"/>
            <a:ext cx="1949573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-35℃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低温さらし</a:t>
            </a:r>
          </a:p>
        </p:txBody>
      </p:sp>
      <p:sp>
        <p:nvSpPr>
          <p:cNvPr id="310304" name="Text Box 32"/>
          <p:cNvSpPr txBox="1">
            <a:spLocks noChangeArrowheads="1"/>
          </p:cNvSpPr>
          <p:nvPr/>
        </p:nvSpPr>
        <p:spPr bwMode="auto">
          <a:xfrm>
            <a:off x="4211638" y="4941888"/>
            <a:ext cx="885179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+0℃</a:t>
            </a:r>
          </a:p>
        </p:txBody>
      </p:sp>
      <p:sp>
        <p:nvSpPr>
          <p:cNvPr id="310305" name="Text Box 33"/>
          <p:cNvSpPr txBox="1">
            <a:spLocks noChangeArrowheads="1"/>
          </p:cNvSpPr>
          <p:nvPr/>
        </p:nvSpPr>
        <p:spPr bwMode="auto">
          <a:xfrm>
            <a:off x="4986980" y="4742180"/>
            <a:ext cx="105349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+40℃</a:t>
            </a:r>
          </a:p>
        </p:txBody>
      </p:sp>
      <p:sp>
        <p:nvSpPr>
          <p:cNvPr id="310306" name="Line 34"/>
          <p:cNvSpPr>
            <a:spLocks noChangeShapeType="1"/>
          </p:cNvSpPr>
          <p:nvPr/>
        </p:nvSpPr>
        <p:spPr bwMode="auto">
          <a:xfrm flipV="1">
            <a:off x="5638800" y="4487863"/>
            <a:ext cx="152400" cy="304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7" name="Line 35"/>
          <p:cNvSpPr>
            <a:spLocks noChangeShapeType="1"/>
          </p:cNvSpPr>
          <p:nvPr/>
        </p:nvSpPr>
        <p:spPr bwMode="auto">
          <a:xfrm>
            <a:off x="5791200" y="4487863"/>
            <a:ext cx="7620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8" name="Line 36"/>
          <p:cNvSpPr>
            <a:spLocks noChangeShapeType="1"/>
          </p:cNvSpPr>
          <p:nvPr/>
        </p:nvSpPr>
        <p:spPr bwMode="auto">
          <a:xfrm>
            <a:off x="6553200" y="4487863"/>
            <a:ext cx="533400" cy="1219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09" name="Line 37"/>
          <p:cNvSpPr>
            <a:spLocks noChangeShapeType="1"/>
          </p:cNvSpPr>
          <p:nvPr/>
        </p:nvSpPr>
        <p:spPr bwMode="auto">
          <a:xfrm>
            <a:off x="3059113" y="3933825"/>
            <a:ext cx="3455988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0" name="Text Box 38"/>
          <p:cNvSpPr txBox="1">
            <a:spLocks noChangeArrowheads="1"/>
          </p:cNvSpPr>
          <p:nvPr/>
        </p:nvSpPr>
        <p:spPr bwMode="auto">
          <a:xfrm>
            <a:off x="3563938" y="3573463"/>
            <a:ext cx="2956257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サイクル</a:t>
            </a: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所要～</a:t>
            </a: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24</a:t>
            </a: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時間</a:t>
            </a:r>
            <a:r>
              <a:rPr kumimoji="1" lang="en-US" altLang="ja-JP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310311" name="Line 39"/>
          <p:cNvSpPr>
            <a:spLocks noChangeShapeType="1"/>
          </p:cNvSpPr>
          <p:nvPr/>
        </p:nvSpPr>
        <p:spPr bwMode="auto">
          <a:xfrm>
            <a:off x="7524750" y="5302250"/>
            <a:ext cx="1152525" cy="0"/>
          </a:xfrm>
          <a:prstGeom prst="line">
            <a:avLst/>
          </a:prstGeom>
          <a:noFill/>
          <a:ln w="50800" cap="rnd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2" name="Text Box 40"/>
          <p:cNvSpPr txBox="1">
            <a:spLocks noChangeArrowheads="1"/>
          </p:cNvSpPr>
          <p:nvPr/>
        </p:nvSpPr>
        <p:spPr bwMode="auto">
          <a:xfrm>
            <a:off x="6858016" y="4868863"/>
            <a:ext cx="2121093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サイクル繰り返す</a:t>
            </a:r>
          </a:p>
        </p:txBody>
      </p:sp>
      <p:sp>
        <p:nvSpPr>
          <p:cNvPr id="310313" name="Oval 41"/>
          <p:cNvSpPr>
            <a:spLocks noChangeArrowheads="1"/>
          </p:cNvSpPr>
          <p:nvPr/>
        </p:nvSpPr>
        <p:spPr bwMode="auto">
          <a:xfrm>
            <a:off x="5334000" y="4716463"/>
            <a:ext cx="76200" cy="76200"/>
          </a:xfrm>
          <a:prstGeom prst="ellipse">
            <a:avLst/>
          </a:prstGeom>
          <a:solidFill>
            <a:srgbClr val="FF33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kern="1200">
              <a:solidFill>
                <a:srgbClr val="FF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4" name="Oval 42"/>
          <p:cNvSpPr>
            <a:spLocks noChangeArrowheads="1"/>
          </p:cNvSpPr>
          <p:nvPr/>
        </p:nvSpPr>
        <p:spPr bwMode="auto">
          <a:xfrm>
            <a:off x="4572000" y="5249863"/>
            <a:ext cx="76200" cy="76200"/>
          </a:xfrm>
          <a:prstGeom prst="ellipse">
            <a:avLst/>
          </a:prstGeom>
          <a:solidFill>
            <a:srgbClr val="FF33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ja-JP" kern="1200">
              <a:solidFill>
                <a:srgbClr val="FF000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5" name="Text Box 43"/>
          <p:cNvSpPr txBox="1">
            <a:spLocks noChangeArrowheads="1"/>
          </p:cNvSpPr>
          <p:nvPr/>
        </p:nvSpPr>
        <p:spPr bwMode="auto">
          <a:xfrm>
            <a:off x="1042988" y="3860800"/>
            <a:ext cx="2098651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72</a:t>
            </a:r>
            <a:r>
              <a:rPr kumimoji="1" lang="ja-JP" altLang="en-US" sz="20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時間ベーキング</a:t>
            </a:r>
          </a:p>
        </p:txBody>
      </p:sp>
      <p:sp>
        <p:nvSpPr>
          <p:cNvPr id="310316" name="Line 44"/>
          <p:cNvSpPr>
            <a:spLocks noChangeShapeType="1"/>
          </p:cNvSpPr>
          <p:nvPr/>
        </p:nvSpPr>
        <p:spPr bwMode="auto">
          <a:xfrm>
            <a:off x="457200" y="3573463"/>
            <a:ext cx="0" cy="26670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7" name="Line 45"/>
          <p:cNvSpPr>
            <a:spLocks noChangeShapeType="1"/>
          </p:cNvSpPr>
          <p:nvPr/>
        </p:nvSpPr>
        <p:spPr bwMode="auto">
          <a:xfrm flipH="1">
            <a:off x="457200" y="6240463"/>
            <a:ext cx="76200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18" name="Text Box 46"/>
          <p:cNvSpPr txBox="1">
            <a:spLocks noChangeArrowheads="1"/>
          </p:cNvSpPr>
          <p:nvPr/>
        </p:nvSpPr>
        <p:spPr bwMode="auto">
          <a:xfrm>
            <a:off x="3733800" y="6240463"/>
            <a:ext cx="627063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Time</a:t>
            </a:r>
          </a:p>
        </p:txBody>
      </p:sp>
      <p:sp>
        <p:nvSpPr>
          <p:cNvPr id="310319" name="Text Box 47"/>
          <p:cNvSpPr txBox="1">
            <a:spLocks noChangeArrowheads="1"/>
          </p:cNvSpPr>
          <p:nvPr/>
        </p:nvSpPr>
        <p:spPr bwMode="auto">
          <a:xfrm rot="16200000">
            <a:off x="-57150" y="4849813"/>
            <a:ext cx="755650" cy="33655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Temp.</a:t>
            </a:r>
          </a:p>
        </p:txBody>
      </p:sp>
      <p:sp>
        <p:nvSpPr>
          <p:cNvPr id="310320" name="Text Box 48"/>
          <p:cNvSpPr txBox="1">
            <a:spLocks noChangeArrowheads="1"/>
          </p:cNvSpPr>
          <p:nvPr/>
        </p:nvSpPr>
        <p:spPr bwMode="auto">
          <a:xfrm>
            <a:off x="5562600" y="4106863"/>
            <a:ext cx="1321195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高温さらし</a:t>
            </a:r>
          </a:p>
        </p:txBody>
      </p:sp>
      <p:sp>
        <p:nvSpPr>
          <p:cNvPr id="310321" name="Text Box 49"/>
          <p:cNvSpPr txBox="1">
            <a:spLocks noChangeArrowheads="1"/>
          </p:cNvSpPr>
          <p:nvPr/>
        </p:nvSpPr>
        <p:spPr bwMode="auto">
          <a:xfrm>
            <a:off x="1447800" y="5097463"/>
            <a:ext cx="1692275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温度変化</a:t>
            </a:r>
            <a:r>
              <a:rPr kumimoji="1" lang="en-US" altLang="ja-JP" sz="1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15℃/hour</a:t>
            </a:r>
          </a:p>
        </p:txBody>
      </p:sp>
      <p:sp>
        <p:nvSpPr>
          <p:cNvPr id="310322" name="Text Box 50"/>
          <p:cNvSpPr txBox="1">
            <a:spLocks noChangeArrowheads="1"/>
          </p:cNvSpPr>
          <p:nvPr/>
        </p:nvSpPr>
        <p:spPr bwMode="auto">
          <a:xfrm>
            <a:off x="4787900" y="5661025"/>
            <a:ext cx="1790700" cy="3048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kern="1200">
                <a:solidFill>
                  <a:srgbClr val="FF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</a:t>
            </a:r>
            <a:r>
              <a:rPr kumimoji="1" lang="en-US" altLang="ja-JP" sz="1400" kern="1200">
                <a:solidFill>
                  <a:srgbClr val="FF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ON</a:t>
            </a:r>
            <a:r>
              <a:rPr kumimoji="1" lang="ja-JP" altLang="en-US" sz="1400" kern="1200">
                <a:solidFill>
                  <a:srgbClr val="FF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して機能確認</a:t>
            </a:r>
          </a:p>
        </p:txBody>
      </p:sp>
      <p:sp>
        <p:nvSpPr>
          <p:cNvPr id="310323" name="Line 51"/>
          <p:cNvSpPr>
            <a:spLocks noChangeShapeType="1"/>
          </p:cNvSpPr>
          <p:nvPr/>
        </p:nvSpPr>
        <p:spPr bwMode="auto">
          <a:xfrm flipV="1">
            <a:off x="5148263" y="5157788"/>
            <a:ext cx="215900" cy="503237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24" name="Line 52"/>
          <p:cNvSpPr>
            <a:spLocks noChangeShapeType="1"/>
          </p:cNvSpPr>
          <p:nvPr/>
        </p:nvSpPr>
        <p:spPr bwMode="auto">
          <a:xfrm flipH="1" flipV="1">
            <a:off x="4787900" y="5445125"/>
            <a:ext cx="360363" cy="21590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25" name="Line 53"/>
          <p:cNvSpPr>
            <a:spLocks noChangeShapeType="1"/>
          </p:cNvSpPr>
          <p:nvPr/>
        </p:nvSpPr>
        <p:spPr bwMode="auto">
          <a:xfrm>
            <a:off x="7092950" y="5734050"/>
            <a:ext cx="6477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26" name="Text Box 54"/>
          <p:cNvSpPr txBox="1">
            <a:spLocks noChangeArrowheads="1"/>
          </p:cNvSpPr>
          <p:nvPr/>
        </p:nvSpPr>
        <p:spPr bwMode="auto">
          <a:xfrm>
            <a:off x="6877050" y="3502025"/>
            <a:ext cx="1950727" cy="830997"/>
          </a:xfrm>
          <a:prstGeom prst="rect">
            <a:avLst/>
          </a:prstGeom>
          <a:noFill/>
          <a:ln w="12700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真空度</a:t>
            </a: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(Typ.)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1.2×10</a:t>
            </a:r>
            <a:r>
              <a:rPr kumimoji="1" lang="en-US" altLang="ja-JP" sz="1600" kern="1200" baseline="300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-4 </a:t>
            </a: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Pa(-35℃)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7.0×10</a:t>
            </a:r>
            <a:r>
              <a:rPr kumimoji="1" lang="en-US" altLang="ja-JP" sz="1600" kern="1200" baseline="300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-4 </a:t>
            </a:r>
            <a:r>
              <a:rPr kumimoji="1" lang="en-US" altLang="ja-JP" sz="16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Pa(60℃)</a:t>
            </a:r>
          </a:p>
        </p:txBody>
      </p:sp>
      <p:sp>
        <p:nvSpPr>
          <p:cNvPr id="310327" name="Text Box 55"/>
          <p:cNvSpPr txBox="1">
            <a:spLocks noChangeArrowheads="1"/>
          </p:cNvSpPr>
          <p:nvPr/>
        </p:nvSpPr>
        <p:spPr bwMode="auto">
          <a:xfrm>
            <a:off x="900113" y="3490916"/>
            <a:ext cx="1292341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シーケンス</a:t>
            </a:r>
          </a:p>
        </p:txBody>
      </p:sp>
      <p:sp>
        <p:nvSpPr>
          <p:cNvPr id="310328" name="Text Box 56"/>
          <p:cNvSpPr txBox="1">
            <a:spLocks noChangeArrowheads="1"/>
          </p:cNvSpPr>
          <p:nvPr/>
        </p:nvSpPr>
        <p:spPr bwMode="auto">
          <a:xfrm>
            <a:off x="3388048" y="5393052"/>
            <a:ext cx="915635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2hour</a:t>
            </a:r>
          </a:p>
        </p:txBody>
      </p:sp>
      <p:sp>
        <p:nvSpPr>
          <p:cNvPr id="310329" name="Text Box 57"/>
          <p:cNvSpPr txBox="1">
            <a:spLocks noChangeArrowheads="1"/>
          </p:cNvSpPr>
          <p:nvPr/>
        </p:nvSpPr>
        <p:spPr bwMode="auto">
          <a:xfrm>
            <a:off x="5691511" y="4466878"/>
            <a:ext cx="915635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2hour</a:t>
            </a:r>
          </a:p>
        </p:txBody>
      </p:sp>
      <p:sp>
        <p:nvSpPr>
          <p:cNvPr id="310332" name="Text Box 60"/>
          <p:cNvSpPr txBox="1">
            <a:spLocks noChangeArrowheads="1"/>
          </p:cNvSpPr>
          <p:nvPr/>
        </p:nvSpPr>
        <p:spPr bwMode="auto">
          <a:xfrm>
            <a:off x="635000" y="1714488"/>
            <a:ext cx="3216275" cy="82550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 + </a:t>
            </a:r>
            <a:r>
              <a:rPr kumimoji="1" lang="en-US" altLang="ja-JP" sz="1600" kern="1200" dirty="0" err="1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Smn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の構成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保管温度での熱サイクル試験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高温・低温でのターンオン</a:t>
            </a:r>
            <a:r>
              <a:rPr kumimoji="1" lang="en-US" altLang="ja-JP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600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動作試験</a:t>
            </a:r>
          </a:p>
        </p:txBody>
      </p:sp>
      <p:sp>
        <p:nvSpPr>
          <p:cNvPr id="310335" name="Rectangle 63"/>
          <p:cNvSpPr>
            <a:spLocks noChangeArrowheads="1"/>
          </p:cNvSpPr>
          <p:nvPr/>
        </p:nvSpPr>
        <p:spPr bwMode="auto">
          <a:xfrm>
            <a:off x="542922" y="1142984"/>
            <a:ext cx="3671888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-5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間の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日間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宇宙科学研究本部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</a:t>
            </a:r>
            <a:r>
              <a:rPr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棟熱真空試験室</a:t>
            </a:r>
            <a:r>
              <a:rPr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10336" name="AutoShape 64"/>
          <p:cNvSpPr>
            <a:spLocks noChangeArrowheads="1"/>
          </p:cNvSpPr>
          <p:nvPr/>
        </p:nvSpPr>
        <p:spPr bwMode="auto">
          <a:xfrm>
            <a:off x="1936724" y="2724145"/>
            <a:ext cx="1682769" cy="352423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0337" name="Text Box 65"/>
          <p:cNvSpPr txBox="1">
            <a:spLocks noChangeArrowheads="1"/>
          </p:cNvSpPr>
          <p:nvPr/>
        </p:nvSpPr>
        <p:spPr bwMode="auto">
          <a:xfrm>
            <a:off x="1900231" y="2714620"/>
            <a:ext cx="2282997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正常動作を確認</a:t>
            </a:r>
          </a:p>
        </p:txBody>
      </p:sp>
      <p:sp>
        <p:nvSpPr>
          <p:cNvPr id="310338" name="AutoShape 66"/>
          <p:cNvSpPr>
            <a:spLocks noChangeArrowheads="1"/>
          </p:cNvSpPr>
          <p:nvPr/>
        </p:nvSpPr>
        <p:spPr bwMode="auto">
          <a:xfrm>
            <a:off x="1579534" y="2724145"/>
            <a:ext cx="249259" cy="35242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9525">
            <a:solidFill>
              <a:srgbClr val="CCFFCC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2" name="スライド番号プレースホルダ 6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SWIM</a:t>
            </a:r>
            <a:r>
              <a:rPr lang="ja-JP" altLang="en-US" sz="2800" dirty="0"/>
              <a:t>動作時 </a:t>
            </a:r>
            <a:r>
              <a:rPr lang="zh-TW" altLang="en-US" sz="2800" dirty="0"/>
              <a:t>磁気特性測定</a:t>
            </a:r>
            <a:endParaRPr lang="ja-JP" altLang="en-US" sz="2800" dirty="0"/>
          </a:p>
        </p:txBody>
      </p:sp>
      <p:sp>
        <p:nvSpPr>
          <p:cNvPr id="32" name="フッター プレースホルダ 3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232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4294967295"/>
          </p:nvPr>
        </p:nvSpPr>
        <p:spPr>
          <a:xfrm>
            <a:off x="257203" y="788988"/>
            <a:ext cx="8386763" cy="5711825"/>
          </a:xfrm>
        </p:spPr>
        <p:txBody>
          <a:bodyPr/>
          <a:lstStyle/>
          <a:p>
            <a:pPr>
              <a:buNone/>
            </a:pPr>
            <a:r>
              <a:rPr lang="ja-JP" altLang="en-US" dirty="0"/>
              <a:t>磁気特性測定</a:t>
            </a:r>
          </a:p>
        </p:txBody>
      </p:sp>
      <p:pic>
        <p:nvPicPr>
          <p:cNvPr id="312324" name="Picture 4" descr="CIMG18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116013"/>
            <a:ext cx="4041775" cy="5226050"/>
          </a:xfrm>
          <a:prstGeom prst="rect">
            <a:avLst/>
          </a:prstGeom>
          <a:noFill/>
        </p:spPr>
      </p:pic>
      <p:sp>
        <p:nvSpPr>
          <p:cNvPr id="312325" name="Text Box 5"/>
          <p:cNvSpPr txBox="1">
            <a:spLocks noChangeArrowheads="1"/>
          </p:cNvSpPr>
          <p:nvPr/>
        </p:nvSpPr>
        <p:spPr bwMode="auto">
          <a:xfrm>
            <a:off x="6516688" y="5797550"/>
            <a:ext cx="203132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回転式支持台</a:t>
            </a:r>
          </a:p>
        </p:txBody>
      </p:sp>
      <p:sp>
        <p:nvSpPr>
          <p:cNvPr id="312326" name="Text Box 6"/>
          <p:cNvSpPr txBox="1">
            <a:spLocks noChangeArrowheads="1"/>
          </p:cNvSpPr>
          <p:nvPr/>
        </p:nvSpPr>
        <p:spPr bwMode="auto">
          <a:xfrm>
            <a:off x="7740650" y="2197100"/>
            <a:ext cx="1367682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003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磁場センサ</a:t>
            </a:r>
          </a:p>
        </p:txBody>
      </p:sp>
      <p:sp>
        <p:nvSpPr>
          <p:cNvPr id="312327" name="Text Box 7"/>
          <p:cNvSpPr txBox="1">
            <a:spLocks noChangeArrowheads="1"/>
          </p:cNvSpPr>
          <p:nvPr/>
        </p:nvSpPr>
        <p:spPr bwMode="auto">
          <a:xfrm>
            <a:off x="5435600" y="2052638"/>
            <a:ext cx="1016625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kern="1200">
                <a:solidFill>
                  <a:srgbClr val="FFFF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sp>
        <p:nvSpPr>
          <p:cNvPr id="312328" name="Line 8"/>
          <p:cNvSpPr>
            <a:spLocks noChangeShapeType="1"/>
          </p:cNvSpPr>
          <p:nvPr/>
        </p:nvSpPr>
        <p:spPr bwMode="auto">
          <a:xfrm flipH="1">
            <a:off x="7956550" y="2557463"/>
            <a:ext cx="144463" cy="6477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29" name="Line 9"/>
          <p:cNvSpPr>
            <a:spLocks noChangeShapeType="1"/>
          </p:cNvSpPr>
          <p:nvPr/>
        </p:nvSpPr>
        <p:spPr bwMode="auto">
          <a:xfrm flipH="1">
            <a:off x="7669213" y="2557463"/>
            <a:ext cx="431800" cy="4318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30" name="Line 10"/>
          <p:cNvSpPr>
            <a:spLocks noChangeShapeType="1"/>
          </p:cNvSpPr>
          <p:nvPr/>
        </p:nvSpPr>
        <p:spPr bwMode="auto">
          <a:xfrm flipH="1">
            <a:off x="7308850" y="2989263"/>
            <a:ext cx="360363" cy="360362"/>
          </a:xfrm>
          <a:prstGeom prst="line">
            <a:avLst/>
          </a:prstGeom>
          <a:noFill/>
          <a:ln w="50800">
            <a:solidFill>
              <a:srgbClr val="0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35" name="AutoShape 15"/>
          <p:cNvSpPr>
            <a:spLocks noChangeArrowheads="1"/>
          </p:cNvSpPr>
          <p:nvPr/>
        </p:nvSpPr>
        <p:spPr bwMode="auto">
          <a:xfrm>
            <a:off x="971550" y="1849426"/>
            <a:ext cx="3743326" cy="1293822"/>
          </a:xfrm>
          <a:prstGeom prst="roundRect">
            <a:avLst>
              <a:gd name="adj" fmla="val 6130"/>
            </a:avLst>
          </a:prstGeom>
          <a:solidFill>
            <a:srgbClr val="99CCFF">
              <a:alpha val="20000"/>
            </a:srgbClr>
          </a:solidFill>
          <a:ln w="5080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None/>
            </a:pPr>
            <a:endParaRPr kumimoji="1" lang="ja-JP" altLang="ja-JP" sz="20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36" name="Text Box 16"/>
          <p:cNvSpPr txBox="1">
            <a:spLocks noChangeArrowheads="1"/>
          </p:cNvSpPr>
          <p:nvPr/>
        </p:nvSpPr>
        <p:spPr bwMode="auto">
          <a:xfrm>
            <a:off x="971550" y="1785926"/>
            <a:ext cx="1008063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測定法：</a:t>
            </a:r>
          </a:p>
        </p:txBody>
      </p:sp>
      <p:sp>
        <p:nvSpPr>
          <p:cNvPr id="312337" name="Text Box 17"/>
          <p:cNvSpPr txBox="1">
            <a:spLocks noChangeArrowheads="1"/>
          </p:cNvSpPr>
          <p:nvPr/>
        </p:nvSpPr>
        <p:spPr bwMode="auto">
          <a:xfrm>
            <a:off x="1116013" y="2092313"/>
            <a:ext cx="3584636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・地磁気をキャンセルした測定室</a:t>
            </a:r>
          </a:p>
        </p:txBody>
      </p:sp>
      <p:sp>
        <p:nvSpPr>
          <p:cNvPr id="312338" name="Text Box 18"/>
          <p:cNvSpPr txBox="1">
            <a:spLocks noChangeArrowheads="1"/>
          </p:cNvSpPr>
          <p:nvPr/>
        </p:nvSpPr>
        <p:spPr bwMode="auto">
          <a:xfrm>
            <a:off x="1116013" y="2378063"/>
            <a:ext cx="3579826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・衛星をゆっくり</a:t>
            </a:r>
            <a:r>
              <a:rPr kumimoji="1" lang="en-US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</a:t>
            </a:r>
            <a:r>
              <a:rPr kumimoji="1" lang="en-US" altLang="ja-JP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2000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一回転</a:t>
            </a:r>
          </a:p>
        </p:txBody>
      </p:sp>
      <p:sp>
        <p:nvSpPr>
          <p:cNvPr id="312339" name="Text Box 19"/>
          <p:cNvSpPr txBox="1">
            <a:spLocks noChangeArrowheads="1"/>
          </p:cNvSpPr>
          <p:nvPr/>
        </p:nvSpPr>
        <p:spPr bwMode="auto">
          <a:xfrm>
            <a:off x="1116013" y="2674926"/>
            <a:ext cx="3637534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1~2m</a:t>
            </a:r>
            <a:r>
              <a:rPr kumimoji="1" lang="ja-JP" altLang="en-US" sz="2000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離れたセンサで磁場測定</a:t>
            </a:r>
          </a:p>
        </p:txBody>
      </p:sp>
      <p:sp>
        <p:nvSpPr>
          <p:cNvPr id="312341" name="Text Box 21"/>
          <p:cNvSpPr txBox="1">
            <a:spLocks noChangeArrowheads="1"/>
          </p:cNvSpPr>
          <p:nvPr/>
        </p:nvSpPr>
        <p:spPr bwMode="auto">
          <a:xfrm>
            <a:off x="500034" y="3357562"/>
            <a:ext cx="4414991" cy="58477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en-US" altLang="ja-JP" sz="1600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制御用コイルに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¼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フルスケールの電流</a:t>
            </a:r>
          </a:p>
          <a:p>
            <a:pPr algn="l">
              <a:buNone/>
            </a:pP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・＋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Z/-Z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の同方向の磁場を発生させ、</a:t>
            </a:r>
            <a:r>
              <a:rPr kumimoji="1" lang="en-US" altLang="ja-JP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回測定</a:t>
            </a:r>
          </a:p>
        </p:txBody>
      </p:sp>
      <p:sp>
        <p:nvSpPr>
          <p:cNvPr id="312344" name="Rectangle 24"/>
          <p:cNvSpPr>
            <a:spLocks noChangeArrowheads="1"/>
          </p:cNvSpPr>
          <p:nvPr/>
        </p:nvSpPr>
        <p:spPr bwMode="auto">
          <a:xfrm>
            <a:off x="642910" y="4071942"/>
            <a:ext cx="3929090" cy="2303463"/>
          </a:xfrm>
          <a:prstGeom prst="rect">
            <a:avLst/>
          </a:prstGeom>
          <a:solidFill>
            <a:srgbClr val="CCFFCC">
              <a:alpha val="20000"/>
            </a:srgbClr>
          </a:solidFill>
          <a:ln w="508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45" name="Text Box 25"/>
          <p:cNvSpPr txBox="1">
            <a:spLocks noChangeArrowheads="1"/>
          </p:cNvSpPr>
          <p:nvPr/>
        </p:nvSpPr>
        <p:spPr bwMode="auto">
          <a:xfrm>
            <a:off x="1652194" y="5643578"/>
            <a:ext cx="2634054" cy="707886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の動作による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磁場は</a:t>
            </a:r>
            <a:r>
              <a:rPr kumimoji="1" lang="ja-JP" altLang="en-US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衛星に影響なし</a:t>
            </a:r>
          </a:p>
        </p:txBody>
      </p:sp>
      <p:sp>
        <p:nvSpPr>
          <p:cNvPr id="312346" name="Text Box 26"/>
          <p:cNvSpPr txBox="1">
            <a:spLocks noChangeArrowheads="1"/>
          </p:cNvSpPr>
          <p:nvPr/>
        </p:nvSpPr>
        <p:spPr bwMode="auto">
          <a:xfrm>
            <a:off x="649970" y="4071942"/>
            <a:ext cx="3148619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結果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合成磁気モーメント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：</a:t>
            </a:r>
          </a:p>
        </p:txBody>
      </p:sp>
      <p:sp>
        <p:nvSpPr>
          <p:cNvPr id="312347" name="Text Box 27"/>
          <p:cNvSpPr txBox="1">
            <a:spLocks noChangeArrowheads="1"/>
          </p:cNvSpPr>
          <p:nvPr/>
        </p:nvSpPr>
        <p:spPr bwMode="auto">
          <a:xfrm>
            <a:off x="860869" y="4500570"/>
            <a:ext cx="2989921" cy="73590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 err="1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動作による増分 </a:t>
            </a:r>
            <a:endParaRPr kumimoji="1" lang="en-US" altLang="ja-JP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|DM/2|=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0.02 Am</a:t>
            </a:r>
            <a:r>
              <a:rPr kumimoji="1" lang="en-US" altLang="ja-JP" sz="2000" kern="1200" baseline="300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312348" name="Text Box 28"/>
          <p:cNvSpPr txBox="1">
            <a:spLocks noChangeArrowheads="1"/>
          </p:cNvSpPr>
          <p:nvPr/>
        </p:nvSpPr>
        <p:spPr bwMode="auto">
          <a:xfrm>
            <a:off x="714348" y="5286388"/>
            <a:ext cx="3869136" cy="40011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cf.) 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OFF </a:t>
            </a:r>
            <a:r>
              <a:rPr kumimoji="1" lang="ja-JP" altLang="en-US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時： </a:t>
            </a:r>
            <a:r>
              <a:rPr kumimoji="1" lang="en-US" altLang="ja-JP" sz="2000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|M|~</a:t>
            </a:r>
            <a:r>
              <a:rPr kumimoji="1" lang="en-US" altLang="ja-JP" sz="2000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0.263 Am</a:t>
            </a:r>
            <a:r>
              <a:rPr kumimoji="1" lang="en-US" altLang="ja-JP" sz="2000" kern="1200" baseline="300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</a:p>
        </p:txBody>
      </p:sp>
      <p:sp>
        <p:nvSpPr>
          <p:cNvPr id="312349" name="Line 29"/>
          <p:cNvSpPr>
            <a:spLocks noChangeShapeType="1"/>
          </p:cNvSpPr>
          <p:nvPr/>
        </p:nvSpPr>
        <p:spPr bwMode="auto">
          <a:xfrm>
            <a:off x="1714480" y="4857760"/>
            <a:ext cx="215900" cy="0"/>
          </a:xfrm>
          <a:prstGeom prst="line">
            <a:avLst/>
          </a:prstGeom>
          <a:noFill/>
          <a:ln w="12700">
            <a:solidFill>
              <a:srgbClr val="DDDDDD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52" name="Line 32"/>
          <p:cNvSpPr>
            <a:spLocks noChangeShapeType="1"/>
          </p:cNvSpPr>
          <p:nvPr/>
        </p:nvSpPr>
        <p:spPr bwMode="auto">
          <a:xfrm>
            <a:off x="2784464" y="5340980"/>
            <a:ext cx="215900" cy="0"/>
          </a:xfrm>
          <a:prstGeom prst="line">
            <a:avLst/>
          </a:prstGeom>
          <a:noFill/>
          <a:ln w="12700">
            <a:solidFill>
              <a:srgbClr val="DDDDDD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53" name="Line 33"/>
          <p:cNvSpPr>
            <a:spLocks noChangeShapeType="1"/>
          </p:cNvSpPr>
          <p:nvPr/>
        </p:nvSpPr>
        <p:spPr bwMode="auto">
          <a:xfrm flipH="1" flipV="1">
            <a:off x="6948488" y="5581650"/>
            <a:ext cx="144462" cy="2159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12354" name="Rectangle 34"/>
          <p:cNvSpPr>
            <a:spLocks noChangeArrowheads="1"/>
          </p:cNvSpPr>
          <p:nvPr/>
        </p:nvSpPr>
        <p:spPr bwMode="auto">
          <a:xfrm>
            <a:off x="785786" y="1142984"/>
            <a:ext cx="3671887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(2008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JAXA</a:t>
            </a:r>
            <a:r>
              <a:rPr lang="ja-JP" altLang="en-US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筑波宇宙センター磁気試験棟</a:t>
            </a:r>
            <a:r>
              <a:rPr lang="en-US" altLang="ja-JP" sz="16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</p:txBody>
      </p:sp>
      <p:sp>
        <p:nvSpPr>
          <p:cNvPr id="312355" name="AutoShape 35"/>
          <p:cNvSpPr>
            <a:spLocks noChangeArrowheads="1"/>
          </p:cNvSpPr>
          <p:nvPr/>
        </p:nvSpPr>
        <p:spPr bwMode="auto">
          <a:xfrm>
            <a:off x="1298532" y="5715016"/>
            <a:ext cx="273072" cy="549295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0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9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E9F2802-1554-4B44-9F9C-E5D2EB87BDC5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図 14" descr="14_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000500"/>
            <a:ext cx="32861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/>
              <a:t>SDS-1</a:t>
            </a:r>
            <a:r>
              <a:rPr lang="ja-JP" altLang="en-US" sz="2800" dirty="0" smtClean="0"/>
              <a:t>衛星</a:t>
            </a:r>
            <a:r>
              <a:rPr lang="ja-JP" altLang="en-US" sz="2800" dirty="0"/>
              <a:t>　</a:t>
            </a:r>
            <a:r>
              <a:rPr lang="ja-JP" altLang="en-US" sz="2800" dirty="0" smtClean="0"/>
              <a:t>打ち上げ</a:t>
            </a:r>
            <a:endParaRPr lang="ja-JP" altLang="en-US" sz="2800" dirty="0"/>
          </a:p>
        </p:txBody>
      </p:sp>
      <p:sp>
        <p:nvSpPr>
          <p:cNvPr id="25603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681038" y="836613"/>
            <a:ext cx="7677150" cy="498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</a:t>
            </a:r>
            <a:r>
              <a:rPr kumimoji="1" lang="ja-JP" altLang="en-US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23</a:t>
            </a:r>
            <a:r>
              <a:rPr kumimoji="1" lang="ja-JP" altLang="en-US" sz="24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　種子島宇宙センターより打ち上げ</a:t>
            </a:r>
            <a:endParaRPr kumimoji="1" lang="en-US" altLang="ja-JP" sz="2400" b="1" kern="120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607" name="図 13" descr="11_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38" y="1428750"/>
            <a:ext cx="1758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図 16" descr="photo_sat_3_01L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9400" y="2000250"/>
            <a:ext cx="482282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10"/>
          <p:cNvSpPr>
            <a:spLocks noChangeArrowheads="1"/>
          </p:cNvSpPr>
          <p:nvPr/>
        </p:nvSpPr>
        <p:spPr bwMode="auto">
          <a:xfrm>
            <a:off x="6156325" y="1412875"/>
            <a:ext cx="2808288" cy="523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「いぶき」搭載カメラによる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衛星分離の様子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214313" y="3714750"/>
            <a:ext cx="1428750" cy="5238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打ち上げ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前夜の射場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1" name="Rectangle 10"/>
          <p:cNvSpPr>
            <a:spLocks noChangeArrowheads="1"/>
          </p:cNvSpPr>
          <p:nvPr/>
        </p:nvSpPr>
        <p:spPr bwMode="auto">
          <a:xfrm>
            <a:off x="500063" y="1857375"/>
            <a:ext cx="1071562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打ち上げ</a:t>
            </a:r>
            <a:endParaRPr kumimoji="1" lang="en-US" altLang="ja-JP" sz="1400" b="1" kern="120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2" name="角丸四角形 20"/>
          <p:cNvSpPr>
            <a:spLocks noChangeArrowheads="1"/>
          </p:cNvSpPr>
          <p:nvPr/>
        </p:nvSpPr>
        <p:spPr bwMode="auto">
          <a:xfrm>
            <a:off x="5500688" y="4500563"/>
            <a:ext cx="1500187" cy="1214437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99CC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613" name="Rectangle 10"/>
          <p:cNvSpPr>
            <a:spLocks noChangeArrowheads="1"/>
          </p:cNvSpPr>
          <p:nvPr/>
        </p:nvSpPr>
        <p:spPr bwMode="auto">
          <a:xfrm>
            <a:off x="6286500" y="5715000"/>
            <a:ext cx="857250" cy="307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ja-JP" altLang="en-US" sz="2800" dirty="0" smtClean="0"/>
              <a:t>運用</a:t>
            </a:r>
            <a:endParaRPr lang="ja-JP" altLang="en-US" sz="2800" dirty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357158" y="928670"/>
            <a:ext cx="76771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初期チェックアウト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9-13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 筑波宇宙センター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pic>
        <p:nvPicPr>
          <p:cNvPr id="26630" name="図 15" descr="IMG_917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43" y="1874848"/>
            <a:ext cx="407193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785818" y="1727193"/>
            <a:ext cx="457200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2-3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1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 約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分の運用</a:t>
            </a:r>
            <a:endParaRPr kumimoji="1" lang="en-US" altLang="ja-JP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コマンド運用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HK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運用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パス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26633" name="Rectangle 6"/>
          <p:cNvSpPr>
            <a:spLocks noChangeArrowheads="1"/>
          </p:cNvSpPr>
          <p:nvPr/>
        </p:nvSpPr>
        <p:spPr bwMode="auto">
          <a:xfrm>
            <a:off x="1428728" y="4357694"/>
            <a:ext cx="328612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概ね正常動作を確認</a:t>
            </a:r>
            <a:endParaRPr kumimoji="1" lang="en-US" altLang="ja-JP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34" name="Rectangle 6"/>
          <p:cNvSpPr>
            <a:spLocks noChangeArrowheads="1"/>
          </p:cNvSpPr>
          <p:nvPr/>
        </p:nvSpPr>
        <p:spPr bwMode="auto">
          <a:xfrm>
            <a:off x="785813" y="2500306"/>
            <a:ext cx="3929063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電源投入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各部動作確認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制御試験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635" name="Rectangle 6"/>
          <p:cNvSpPr>
            <a:spLocks noChangeArrowheads="1"/>
          </p:cNvSpPr>
          <p:nvPr/>
        </p:nvSpPr>
        <p:spPr bwMode="auto">
          <a:xfrm>
            <a:off x="785813" y="2935281"/>
            <a:ext cx="3419475" cy="14462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取得データ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センサ動作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~10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試験マス制御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~1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試験マス制御 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~20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　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長時間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HK    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～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分 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28596" y="4945575"/>
            <a:ext cx="76771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定常運用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(2009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14-16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  筑波宇宙センター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38213" y="5715016"/>
            <a:ext cx="3705225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制御パラメータ調節</a:t>
            </a:r>
            <a:r>
              <a:rPr kumimoji="1" lang="en-US" altLang="ja-JP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制御特製評価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None/>
            </a:pPr>
            <a:r>
              <a:rPr kumimoji="1" lang="ja-JP" altLang="en-US" sz="16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コイル動作確認</a:t>
            </a:r>
            <a:endParaRPr kumimoji="1" lang="en-US" altLang="ja-JP" sz="16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AutoShape 66"/>
          <p:cNvSpPr>
            <a:spLocks noChangeArrowheads="1"/>
          </p:cNvSpPr>
          <p:nvPr/>
        </p:nvSpPr>
        <p:spPr bwMode="auto">
          <a:xfrm>
            <a:off x="1156624" y="4398638"/>
            <a:ext cx="249259" cy="352423"/>
          </a:xfrm>
          <a:custGeom>
            <a:avLst/>
            <a:gdLst>
              <a:gd name="G0" fmla="+- 11475 0 0"/>
              <a:gd name="G1" fmla="+- 4469 0 0"/>
              <a:gd name="G2" fmla="+- 21600 0 4469"/>
              <a:gd name="G3" fmla="+- 10800 0 4469"/>
              <a:gd name="G4" fmla="+- 21600 0 11475"/>
              <a:gd name="G5" fmla="*/ G4 G3 10800"/>
              <a:gd name="G6" fmla="+- 21600 0 G5"/>
              <a:gd name="T0" fmla="*/ 11475 w 21600"/>
              <a:gd name="T1" fmla="*/ 0 h 21600"/>
              <a:gd name="T2" fmla="*/ 0 w 21600"/>
              <a:gd name="T3" fmla="*/ 10800 h 21600"/>
              <a:gd name="T4" fmla="*/ 11475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475" y="0"/>
                </a:moveTo>
                <a:lnTo>
                  <a:pt x="11475" y="4469"/>
                </a:lnTo>
                <a:lnTo>
                  <a:pt x="3375" y="4469"/>
                </a:lnTo>
                <a:lnTo>
                  <a:pt x="3375" y="17131"/>
                </a:lnTo>
                <a:lnTo>
                  <a:pt x="11475" y="17131"/>
                </a:lnTo>
                <a:lnTo>
                  <a:pt x="11475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69"/>
                </a:moveTo>
                <a:lnTo>
                  <a:pt x="1350" y="17131"/>
                </a:lnTo>
                <a:lnTo>
                  <a:pt x="2700" y="17131"/>
                </a:lnTo>
                <a:lnTo>
                  <a:pt x="2700" y="4469"/>
                </a:lnTo>
                <a:close/>
              </a:path>
              <a:path w="21600" h="21600">
                <a:moveTo>
                  <a:pt x="0" y="4469"/>
                </a:moveTo>
                <a:lnTo>
                  <a:pt x="0" y="17131"/>
                </a:lnTo>
                <a:lnTo>
                  <a:pt x="675" y="17131"/>
                </a:lnTo>
                <a:lnTo>
                  <a:pt x="675" y="4469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9525">
            <a:solidFill>
              <a:srgbClr val="CCFFCC">
                <a:alpha val="20000"/>
              </a:srgbClr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ja-JP" altLang="en-US" sz="2800" dirty="0" smtClean="0"/>
              <a:t>初期チェックアウト結果</a:t>
            </a:r>
            <a:endParaRPr lang="ja-JP" altLang="en-US" sz="2800" dirty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571472" y="1000108"/>
            <a:ext cx="785818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初期チェックアウト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概ね正常動作を確認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071538" y="1497915"/>
            <a:ext cx="46434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簡易解析 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TAM1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の正常制御を確認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428596" y="1500174"/>
          <a:ext cx="8501122" cy="4720122"/>
        </p:xfrm>
        <a:graphic>
          <a:graphicData uri="http://schemas.openxmlformats.org/presentationml/2006/ole">
            <p:oleObj spid="_x0000_s863234" name="Acrobat Document" r:id="rId4" imgW="7578000" imgH="5355000" progId="AcroExch.Document.7">
              <p:embed/>
            </p:oleObj>
          </a:graphicData>
        </a:graphic>
      </p:graphicFrame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smtClean="0"/>
              <a:t>SWIM</a:t>
            </a:r>
            <a:r>
              <a:rPr lang="ja-JP" altLang="en-US" sz="2800" dirty="0" smtClean="0"/>
              <a:t>制御結果</a:t>
            </a:r>
            <a:endParaRPr lang="ja-JP" altLang="en-US" sz="2800" dirty="0"/>
          </a:p>
        </p:txBody>
      </p:sp>
      <p:sp>
        <p:nvSpPr>
          <p:cNvPr id="26626" name="フッター プレースホルダ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500034" y="1000108"/>
            <a:ext cx="350046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初期チェックアウト時のデータ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2770" name="Picture 2" descr="制御ON"/>
          <p:cNvPicPr>
            <a:picLocks noChangeAspect="1" noChangeArrowheads="1"/>
          </p:cNvPicPr>
          <p:nvPr/>
        </p:nvPicPr>
        <p:blipFill>
          <a:blip r:embed="rId3" cstate="print"/>
          <a:srcRect l="11431" t="4077" r="36505" b="68136"/>
          <a:stretch>
            <a:fillRect/>
          </a:stretch>
        </p:blipFill>
        <p:spPr bwMode="auto">
          <a:xfrm>
            <a:off x="785786" y="2857496"/>
            <a:ext cx="8000865" cy="27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直線矢印コネクタ 15"/>
          <p:cNvCxnSpPr/>
          <p:nvPr/>
        </p:nvCxnSpPr>
        <p:spPr bwMode="auto">
          <a:xfrm>
            <a:off x="5500694" y="5786454"/>
            <a:ext cx="1357322" cy="1588"/>
          </a:xfrm>
          <a:prstGeom prst="straightConnector1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arrow" w="med" len="lg"/>
            <a:tailEnd type="arrow" w="med" len="lg"/>
          </a:ln>
          <a:effectLst/>
        </p:spPr>
      </p:cxn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715008" y="5927071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約</a:t>
            </a:r>
            <a:r>
              <a:rPr kumimoji="1" lang="en-US" altLang="ja-JP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60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秒</a:t>
            </a:r>
            <a:endParaRPr kumimoji="1" lang="en-US" altLang="ja-JP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5429256" y="242660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制御信号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928662" y="2428868"/>
            <a:ext cx="200026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変動検出信号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1071538" y="1497915"/>
            <a:ext cx="46434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簡易解析 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en-US" altLang="ja-JP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TAM1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の正常制御を確認</a:t>
            </a:r>
            <a:endParaRPr kumimoji="1" lang="en-US" altLang="ja-JP" sz="20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ミッションの現状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　第</a:t>
            </a:r>
            <a:r>
              <a:rPr lang="en-US" altLang="zh-CN" smtClean="0"/>
              <a:t>64</a:t>
            </a:r>
            <a:r>
              <a:rPr lang="zh-CN" altLang="en-US" smtClean="0"/>
              <a:t>回年次大会 </a:t>
            </a:r>
            <a:r>
              <a:rPr lang="en-US" altLang="zh-CN" smtClean="0"/>
              <a:t>(2009</a:t>
            </a:r>
            <a:r>
              <a:rPr lang="zh-CN" altLang="en-US" smtClean="0"/>
              <a:t>年</a:t>
            </a:r>
            <a:r>
              <a:rPr lang="en-US" altLang="zh-CN" smtClean="0"/>
              <a:t>3</a:t>
            </a:r>
            <a:r>
              <a:rPr lang="zh-CN" altLang="en-US" smtClean="0"/>
              <a:t>月</a:t>
            </a:r>
            <a:r>
              <a:rPr lang="en-US" altLang="zh-CN" smtClean="0"/>
              <a:t>30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立教大学</a:t>
            </a:r>
            <a:r>
              <a:rPr lang="en-US" altLang="zh-CN" smtClean="0"/>
              <a:t>, </a:t>
            </a:r>
            <a:r>
              <a:rPr lang="zh-CN" altLang="en-US" smtClean="0"/>
              <a:t>東京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000108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500174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412875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04843" y="2357430"/>
            <a:ext cx="4824413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最初のミッション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):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SPRINT-A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番目の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選定中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3" name="Rectangle 25"/>
          <p:cNvSpPr>
            <a:spLocks noChangeArrowheads="1"/>
          </p:cNvSpPr>
          <p:nvPr/>
        </p:nvSpPr>
        <p:spPr bwMode="auto">
          <a:xfrm>
            <a:off x="898527" y="3103406"/>
            <a:ext cx="4816481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786446" y="3357562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 (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旧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TOPS)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 bwMode="auto">
          <a:xfrm>
            <a:off x="6072198" y="1500174"/>
            <a:ext cx="2571768" cy="1714512"/>
          </a:xfrm>
          <a:prstGeom prst="roundRect">
            <a:avLst>
              <a:gd name="adj" fmla="val 15252"/>
            </a:avLst>
          </a:prstGeom>
          <a:solidFill>
            <a:srgbClr val="DDDDDD">
              <a:alpha val="23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928670"/>
            <a:ext cx="3185214" cy="239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グループ化 23"/>
          <p:cNvGrpSpPr/>
          <p:nvPr/>
        </p:nvGrpSpPr>
        <p:grpSpPr>
          <a:xfrm>
            <a:off x="500034" y="3824591"/>
            <a:ext cx="8358246" cy="2649307"/>
            <a:chOff x="500034" y="3824591"/>
            <a:chExt cx="8358246" cy="2649307"/>
          </a:xfrm>
        </p:grpSpPr>
        <p:sp>
          <p:nvSpPr>
            <p:cNvPr id="23" name="角丸四角形 22"/>
            <p:cNvSpPr/>
            <p:nvPr/>
          </p:nvSpPr>
          <p:spPr bwMode="auto">
            <a:xfrm>
              <a:off x="500034" y="3857628"/>
              <a:ext cx="8286808" cy="2571768"/>
            </a:xfrm>
            <a:prstGeom prst="roundRect">
              <a:avLst>
                <a:gd name="adj" fmla="val 4694"/>
              </a:avLst>
            </a:prstGeom>
            <a:solidFill>
              <a:srgbClr val="DDDDDD">
                <a:alpha val="23000"/>
              </a:srgbClr>
            </a:solidFill>
            <a:ln w="6350">
              <a:noFill/>
              <a:miter lim="800000"/>
              <a:headEnd/>
              <a:tailEnd/>
            </a:ln>
            <a:effectLst/>
          </p:spPr>
          <p:txBody>
            <a:bodyPr rtlCol="0" anchor="ctr">
              <a:no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0" name="Rectangle 24"/>
            <p:cNvSpPr>
              <a:spLocks noChangeArrowheads="1"/>
            </p:cNvSpPr>
            <p:nvPr/>
          </p:nvSpPr>
          <p:spPr bwMode="auto">
            <a:xfrm>
              <a:off x="571472" y="3824591"/>
              <a:ext cx="7358114" cy="461665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lnSpc>
                  <a:spcPct val="120000"/>
                </a:lnSpc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DPF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に対する　</a:t>
              </a:r>
              <a:r>
                <a:rPr lang="ja-JP" altLang="en-US" sz="2000" b="1" dirty="0" smtClean="0">
                  <a:solidFill>
                    <a:srgbClr val="C0C0C0"/>
                  </a:solidFill>
                  <a:latin typeface="Tahoma" pitchFamily="34" charset="0"/>
                  <a:ea typeface="HGP創英角ｺﾞｼｯｸUB" pitchFamily="50" charset="-128"/>
                </a:rPr>
                <a:t>小型科学衛星専門委員会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</a:rPr>
                <a:t>のコメント</a:t>
              </a:r>
              <a:endPara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826409" name="Rectangle 41"/>
            <p:cNvSpPr>
              <a:spLocks noChangeArrowheads="1"/>
            </p:cNvSpPr>
            <p:nvPr/>
          </p:nvSpPr>
          <p:spPr bwMode="auto">
            <a:xfrm>
              <a:off x="571472" y="4214818"/>
              <a:ext cx="3929090" cy="2259080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>
                <a:lnSpc>
                  <a:spcPct val="110000"/>
                </a:lnSpc>
                <a:buNone/>
              </a:pPr>
              <a:r>
                <a:rPr kumimoji="1" lang="ja-JP" sz="16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高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い</a:t>
              </a:r>
              <a:r>
                <a:rPr kumimoji="1" lang="ja-JP" sz="16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評価</a:t>
              </a:r>
              <a:endParaRPr kumimoji="1" lang="ja-JP" sz="16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・</a:t>
              </a:r>
              <a:r>
                <a:rPr kumimoji="1" lang="ja-JP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重力波検出という極めて重要な</a:t>
              </a:r>
              <a:endParaRPr kumimoji="1" lang="en-US" altLang="ja-JP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lang="en-US" altLang="ja-JP" sz="1600" b="1" dirty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 </a:t>
              </a:r>
              <a:r>
                <a:rPr lang="en-US" altLang="ja-JP" sz="1600" b="1" dirty="0" smtClean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  </a:t>
              </a:r>
              <a:r>
                <a:rPr kumimoji="1" lang="ja-JP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課題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への</a:t>
              </a:r>
              <a:r>
                <a:rPr kumimoji="1" lang="ja-JP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明確な位置付け</a:t>
              </a:r>
              <a:endParaRPr kumimoji="1" lang="ja-JP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・</a:t>
              </a:r>
              <a:r>
                <a:rPr kumimoji="1" lang="en-US" altLang="ja-JP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LISA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計画とは異なる</a:t>
              </a:r>
              <a:endParaRPr kumimoji="1" lang="en-US" altLang="ja-JP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lang="ja-JP" altLang="en-US" sz="1600" b="1" dirty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　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独自性</a:t>
              </a:r>
              <a:r>
                <a:rPr kumimoji="1" lang="en-US" altLang="ja-JP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(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ファブリ・ペロー干渉計</a:t>
              </a:r>
              <a:r>
                <a:rPr kumimoji="1" lang="en-US" altLang="ja-JP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)</a:t>
              </a:r>
              <a:endParaRPr kumimoji="1" lang="ja-JP" altLang="en-US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・宇宙実験としては新しいグループ</a:t>
              </a:r>
              <a:r>
                <a:rPr lang="ja-JP" altLang="en-US" sz="1600" b="1" dirty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だが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、</a:t>
              </a:r>
              <a:endParaRPr kumimoji="1" lang="en-US" altLang="ja-JP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lang="ja-JP" altLang="en-US" sz="1600" b="1" dirty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　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地上実験では十分な実績をもち、</a:t>
              </a:r>
              <a:endParaRPr kumimoji="1" lang="en-US" altLang="ja-JP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lang="ja-JP" altLang="en-US" sz="1600" b="1" dirty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　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宇宙への参入に積極的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にとりくんでいる点</a:t>
              </a:r>
              <a:endParaRPr kumimoji="1" lang="ja-JP" altLang="en-US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22" name="Rectangle 41"/>
            <p:cNvSpPr>
              <a:spLocks noChangeArrowheads="1"/>
            </p:cNvSpPr>
            <p:nvPr/>
          </p:nvSpPr>
          <p:spPr bwMode="auto">
            <a:xfrm>
              <a:off x="4643438" y="4286256"/>
              <a:ext cx="4214842" cy="1446550"/>
            </a:xfrm>
            <a:prstGeom prst="rect">
              <a:avLst/>
            </a:prstGeom>
            <a:noFill/>
            <a:ln w="15875" cap="flat" cmpd="sng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110000"/>
                </a:lnSpc>
                <a:buNone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問題点</a:t>
              </a:r>
              <a:endParaRPr kumimoji="1" lang="ja-JP" altLang="en-US" sz="16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・</a:t>
              </a:r>
              <a:r>
                <a:rPr kumimoji="1" lang="en-US" altLang="ja-JP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DPF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単独ミッションの意義・目標について、</a:t>
              </a:r>
              <a:endParaRPr kumimoji="1" lang="en-US" altLang="ja-JP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　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小型科学衛星一機分としての説得力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がない</a:t>
              </a:r>
              <a:endParaRPr kumimoji="1" lang="ja-JP" altLang="en-US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・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実現可能性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について、十分に議論できる</a:t>
              </a:r>
              <a:endParaRPr kumimoji="1" lang="en-US" altLang="ja-JP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  <a:cs typeface="ＭＳ 明朝" pitchFamily="17" charset="-128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None/>
                <a:tabLst/>
              </a:pPr>
              <a:r>
                <a:rPr lang="ja-JP" altLang="en-US" sz="1600" b="1" dirty="0">
                  <a:solidFill>
                    <a:srgbClr val="F8F8F8"/>
                  </a:solidFill>
                  <a:ea typeface="HGP創英角ｺﾞｼｯｸUB" pitchFamily="50" charset="-128"/>
                  <a:cs typeface="ＭＳ 明朝" pitchFamily="17" charset="-128"/>
                </a:rPr>
                <a:t>　</a:t>
              </a:r>
              <a:r>
                <a:rPr kumimoji="1" lang="ja-JP" altLang="en-US" sz="1600" b="1" i="0" u="none" strike="noStrike" cap="none" normalizeH="0" baseline="0" dirty="0" smtClean="0">
                  <a:ln>
                    <a:noFill/>
                  </a:ln>
                  <a:solidFill>
                    <a:srgbClr val="F8F8F8"/>
                  </a:solidFill>
                  <a:effectLst/>
                  <a:latin typeface="Times New Roman" pitchFamily="18" charset="0"/>
                  <a:ea typeface="HGP創英角ｺﾞｼｯｸUB" pitchFamily="50" charset="-128"/>
                  <a:cs typeface="ＭＳ 明朝" pitchFamily="17" charset="-128"/>
                </a:rPr>
                <a:t>レベルにはまだないとの判断</a:t>
              </a:r>
              <a:endParaRPr kumimoji="1" lang="ja-JP" altLang="en-US" sz="1600" b="1" i="0" u="none" strike="noStrike" cap="none" normalizeH="0" baseline="0" dirty="0" smtClean="0">
                <a:ln>
                  <a:noFill/>
                </a:ln>
                <a:solidFill>
                  <a:srgbClr val="F8F8F8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</p:grp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 smtClean="0"/>
              <a:t>日本物理学会　第</a:t>
            </a:r>
            <a:r>
              <a:rPr lang="en-US" altLang="zh-CN" smtClean="0"/>
              <a:t>64</a:t>
            </a:r>
            <a:r>
              <a:rPr lang="zh-CN" altLang="en-US" smtClean="0"/>
              <a:t>回年次大会 </a:t>
            </a:r>
            <a:r>
              <a:rPr lang="en-US" altLang="zh-CN" smtClean="0"/>
              <a:t>(2009</a:t>
            </a:r>
            <a:r>
              <a:rPr lang="zh-CN" altLang="en-US" smtClean="0"/>
              <a:t>年</a:t>
            </a:r>
            <a:r>
              <a:rPr lang="en-US" altLang="zh-CN" smtClean="0"/>
              <a:t>3</a:t>
            </a:r>
            <a:r>
              <a:rPr lang="zh-CN" altLang="en-US" smtClean="0"/>
              <a:t>月</a:t>
            </a:r>
            <a:r>
              <a:rPr lang="en-US" altLang="zh-CN" smtClean="0"/>
              <a:t>30</a:t>
            </a:r>
            <a:r>
              <a:rPr lang="zh-CN" altLang="en-US" smtClean="0"/>
              <a:t>日</a:t>
            </a:r>
            <a:r>
              <a:rPr lang="en-US" altLang="zh-CN" smtClean="0"/>
              <a:t>, </a:t>
            </a:r>
            <a:r>
              <a:rPr lang="zh-CN" altLang="en-US" smtClean="0"/>
              <a:t>立教大学</a:t>
            </a:r>
            <a:r>
              <a:rPr lang="en-US" altLang="zh-CN" smtClean="0"/>
              <a:t>, </a:t>
            </a:r>
            <a:r>
              <a:rPr lang="zh-CN" altLang="en-US" smtClean="0"/>
              <a:t>東京</a:t>
            </a:r>
            <a:r>
              <a:rPr lang="en-US" altLang="zh-CN" smtClean="0"/>
              <a:t>)</a:t>
            </a:r>
            <a:endParaRPr lang="en-US" altLang="ja-JP"/>
          </a:p>
        </p:txBody>
      </p:sp>
      <p:sp>
        <p:nvSpPr>
          <p:cNvPr id="17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46BC33B-4F3F-4556-941B-C95EEADCD779}" type="slidenum">
              <a:rPr lang="en-US" altLang="ja-JP"/>
              <a:pPr/>
              <a:t>6</a:t>
            </a:fld>
            <a:endParaRPr lang="en-US" altLang="ja-JP"/>
          </a:p>
        </p:txBody>
      </p:sp>
      <p:pic>
        <p:nvPicPr>
          <p:cNvPr id="21" name="図 20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275" y="785794"/>
            <a:ext cx="7965869" cy="5804736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781050"/>
            <a:ext cx="6408737" cy="5683250"/>
          </a:xfrm>
          <a:prstGeom prst="rect">
            <a:avLst/>
          </a:prstGeom>
          <a:noFill/>
        </p:spPr>
      </p:pic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6948488" y="179705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348038" y="5157788"/>
            <a:ext cx="1103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148263" y="6045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3708400" y="1484313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3779838" y="5688013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6804025" y="2852738"/>
            <a:ext cx="431800" cy="2159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156325" y="2133600"/>
            <a:ext cx="1008063" cy="863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4572000" y="2060575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4716463" y="5300663"/>
            <a:ext cx="576262" cy="4333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356100" y="4652963"/>
            <a:ext cx="792163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2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137683" name="Line 19"/>
          <p:cNvSpPr>
            <a:spLocks noChangeShapeType="1"/>
          </p:cNvSpPr>
          <p:nvPr/>
        </p:nvSpPr>
        <p:spPr bwMode="auto">
          <a:xfrm flipH="1">
            <a:off x="6372225" y="1125538"/>
            <a:ext cx="936625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571876"/>
            <a:ext cx="2808288" cy="2857520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571876"/>
            <a:ext cx="2959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Bus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071546"/>
            <a:ext cx="2808287" cy="1785949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071546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28934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214818"/>
            <a:ext cx="2449512" cy="22590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 Thrusters x 4</a:t>
            </a:r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6FCFF9-91D2-435C-9DB0-50F04E63AF99}" type="slidenum">
              <a:rPr lang="en-US" altLang="ja-JP" sz="14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5E9C96B-4817-4C1C-B070-70B61932EB13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0"/>
            <a:ext cx="3397250" cy="1314450"/>
            <a:chOff x="3235" y="3192"/>
            <a:chExt cx="2140" cy="828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テストマス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1kg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日本物理学会　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64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回年次大会 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(2009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30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立教大学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zh-CN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東京</a:t>
            </a:r>
            <a:r>
              <a:rPr lang="en-US" altLang="zh-CN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251A3A-99AB-4C4F-B701-A3774F0B0A19}" type="slidenum">
              <a:rPr lang="en-US" altLang="ja-JP" sz="1400" b="1" kern="120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ja-JP" sz="14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タイトルとテキスト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HGPゴシック+Tahoma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CCFFCC">
            <a:alpha val="20000"/>
          </a:srgbClr>
        </a:solidFill>
        <a:ln w="6350">
          <a:noFill/>
          <a:miter lim="800000"/>
          <a:headEnd/>
          <a:tailEnd/>
        </a:ln>
        <a:effectLst/>
      </a:spPr>
      <a:bodyPr rtlCol="0" anchor="ctr">
        <a:noAutofit/>
      </a:bodyPr>
      <a:lstStyle>
        <a:defPPr algn="ctr">
          <a:defRPr kumimoji="1"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buNone/>
          <a:defRPr kumimoji="1" sz="2000" b="1" dirty="0" err="1" smtClean="0">
            <a:solidFill>
              <a:srgbClr val="EAEAEA"/>
            </a:solidFill>
            <a:latin typeface="Tahoma" pitchFamily="34" charset="0"/>
            <a:ea typeface="HGP創英角ｺﾞｼｯｸUB" pitchFamily="50" charset="-128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36703</TotalTime>
  <Words>3473</Words>
  <Application>Microsoft Office PowerPoint</Application>
  <PresentationFormat>画面に合わせる (4:3)</PresentationFormat>
  <Paragraphs>885</Paragraphs>
  <Slides>43</Slides>
  <Notes>43</Notes>
  <HiddenSlides>0</HiddenSlides>
  <MMClips>1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43</vt:i4>
      </vt:variant>
    </vt:vector>
  </HeadingPairs>
  <TitlesOfParts>
    <vt:vector size="46" baseType="lpstr">
      <vt:lpstr>タイトルとテキスト</vt:lpstr>
      <vt:lpstr>Drawing</vt:lpstr>
      <vt:lpstr>Acrobat Document</vt:lpstr>
      <vt:lpstr>スペース重力波アンテナDECIGO計画 (19) DECIGOパスファインダー</vt:lpstr>
      <vt:lpstr>目次</vt:lpstr>
      <vt:lpstr>DECIGOのロードマップ</vt:lpstr>
      <vt:lpstr>DPF概要</vt:lpstr>
      <vt:lpstr>DPFミッションの現状</vt:lpstr>
      <vt:lpstr>初期宇宙の観測</vt:lpstr>
      <vt:lpstr>DPFシステム概要</vt:lpstr>
      <vt:lpstr>DPFミッション機器構成</vt:lpstr>
      <vt:lpstr>DPFが目指す科学的成果</vt:lpstr>
      <vt:lpstr>DPFが目指す科学的成果</vt:lpstr>
      <vt:lpstr>観測周波数帯と観測対象</vt:lpstr>
      <vt:lpstr>DPFの観測対象</vt:lpstr>
      <vt:lpstr>地球重力場観測</vt:lpstr>
      <vt:lpstr>DPFが目指す科学的成果</vt:lpstr>
      <vt:lpstr>DECIGOのための根幹技術実証</vt:lpstr>
      <vt:lpstr>宇宙干渉計による精密計測</vt:lpstr>
      <vt:lpstr>安定化レーザー光源の実現</vt:lpstr>
      <vt:lpstr>ドラッグフリー制御の実現</vt:lpstr>
      <vt:lpstr>推進体制</vt:lpstr>
      <vt:lpstr>DPF技術開発</vt:lpstr>
      <vt:lpstr>DPF技術開発</vt:lpstr>
      <vt:lpstr>体制の強化</vt:lpstr>
      <vt:lpstr>スライド 23</vt:lpstr>
      <vt:lpstr>DECIGO-PF</vt:lpstr>
      <vt:lpstr>スライド 25</vt:lpstr>
      <vt:lpstr>DPFシステム検討</vt:lpstr>
      <vt:lpstr>まとめ </vt:lpstr>
      <vt:lpstr>DPFシステム要求値</vt:lpstr>
      <vt:lpstr>超小型宇宙重力波検出器　SWIMmn</vt:lpstr>
      <vt:lpstr>SWIM / SDS-1　の意義</vt:lpstr>
      <vt:lpstr>SDS-1衛星での実証</vt:lpstr>
      <vt:lpstr>SWIM </vt:lpstr>
      <vt:lpstr>SWIMmn　センサーモジュール</vt:lpstr>
      <vt:lpstr>SWIM 制御・信号処理</vt:lpstr>
      <vt:lpstr>SWIM開発</vt:lpstr>
      <vt:lpstr>無重力動作試験</vt:lpstr>
      <vt:lpstr>SWIMmn 振動試験</vt:lpstr>
      <vt:lpstr>SWIM 熱真空試験</vt:lpstr>
      <vt:lpstr>SWIM動作時 磁気特性測定</vt:lpstr>
      <vt:lpstr>SDS-1衛星　打ち上げ</vt:lpstr>
      <vt:lpstr>SWIM運用</vt:lpstr>
      <vt:lpstr>SWIM初期チェックアウト結果</vt:lpstr>
      <vt:lpstr>SWIM制御結果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2223</cp:revision>
  <dcterms:created xsi:type="dcterms:W3CDTF">2002-03-19T09:15:24Z</dcterms:created>
  <dcterms:modified xsi:type="dcterms:W3CDTF">2010-05-26T03:33:43Z</dcterms:modified>
</cp:coreProperties>
</file>