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1"/>
    <p:sldMasterId id="2147483679" r:id="rId2"/>
  </p:sldMasterIdLst>
  <p:notesMasterIdLst>
    <p:notesMasterId r:id="rId37"/>
  </p:notesMasterIdLst>
  <p:handoutMasterIdLst>
    <p:handoutMasterId r:id="rId38"/>
  </p:handoutMasterIdLst>
  <p:sldIdLst>
    <p:sldId id="711" r:id="rId3"/>
    <p:sldId id="719" r:id="rId4"/>
    <p:sldId id="691" r:id="rId5"/>
    <p:sldId id="712" r:id="rId6"/>
    <p:sldId id="722" r:id="rId7"/>
    <p:sldId id="783" r:id="rId8"/>
    <p:sldId id="784" r:id="rId9"/>
    <p:sldId id="751" r:id="rId10"/>
    <p:sldId id="753" r:id="rId11"/>
    <p:sldId id="754" r:id="rId12"/>
    <p:sldId id="728" r:id="rId13"/>
    <p:sldId id="757" r:id="rId14"/>
    <p:sldId id="758" r:id="rId15"/>
    <p:sldId id="731" r:id="rId16"/>
    <p:sldId id="732" r:id="rId17"/>
    <p:sldId id="733" r:id="rId18"/>
    <p:sldId id="785" r:id="rId19"/>
    <p:sldId id="759" r:id="rId20"/>
    <p:sldId id="760" r:id="rId21"/>
    <p:sldId id="762" r:id="rId22"/>
    <p:sldId id="763" r:id="rId23"/>
    <p:sldId id="786" r:id="rId24"/>
    <p:sldId id="736" r:id="rId25"/>
    <p:sldId id="768" r:id="rId26"/>
    <p:sldId id="769" r:id="rId27"/>
    <p:sldId id="770" r:id="rId28"/>
    <p:sldId id="697" r:id="rId29"/>
    <p:sldId id="773" r:id="rId30"/>
    <p:sldId id="675" r:id="rId31"/>
    <p:sldId id="787" r:id="rId32"/>
    <p:sldId id="765" r:id="rId33"/>
    <p:sldId id="782" r:id="rId34"/>
    <p:sldId id="740" r:id="rId35"/>
    <p:sldId id="742" r:id="rId36"/>
  </p:sldIdLst>
  <p:sldSz cx="9144000" cy="6858000" type="screen4x3"/>
  <p:notesSz cx="6731000" cy="9856788"/>
  <p:custDataLst>
    <p:tags r:id="rId39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CCECFF"/>
    <a:srgbClr val="CCFFCC"/>
    <a:srgbClr val="FFFFFF"/>
    <a:srgbClr val="DDDDDD"/>
    <a:srgbClr val="F8F8F8"/>
    <a:srgbClr val="333333"/>
    <a:srgbClr val="99CCFF"/>
    <a:srgbClr val="99FF99"/>
    <a:srgbClr val="C0C0C0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63" autoAdjust="0"/>
    <p:restoredTop sz="99321" autoAdjust="0"/>
  </p:normalViewPr>
  <p:slideViewPr>
    <p:cSldViewPr>
      <p:cViewPr>
        <p:scale>
          <a:sx n="70" d="100"/>
          <a:sy n="70" d="100"/>
        </p:scale>
        <p:origin x="-62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1EACC3-3DA0-4C39-B123-9C484106C65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fld id="{3A201BED-0A25-4722-A1D9-719D83CB86E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423015C-C8AF-4826-A0A1-DF6637EEEBA0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C168090-DD8E-456D-B1B8-19BDA5AEC4F3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2117F5C-9520-42C7-8F37-48CFF7F84CB0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559AFAC-E6A2-4FBB-8EB0-38D1634F630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8520BF4-2B15-491E-A300-43389C7165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6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9AD1D5-57F7-48B5-B2B2-E1B55C9FA44D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3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" name="Rectangle 512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512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Rectangle 512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1555" name="Rectangle 5123"/>
          <p:cNvSpPr>
            <a:spLocks noGrp="1" noChangeArrowheads="1"/>
          </p:cNvSpPr>
          <p:nvPr>
            <p:ph type="ctrTitle"/>
          </p:nvPr>
        </p:nvSpPr>
        <p:spPr>
          <a:xfrm>
            <a:off x="1001713" y="542908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512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5128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F27E5D8-7D5A-4668-B35B-B6D3C600FCF0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F375994-799D-4FD9-9B03-563410EE8E46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3EF9A4-1AB2-4712-877C-C1D1EE126AE4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sz="1200" b="1">
                <a:solidFill>
                  <a:srgbClr val="EAEAEA"/>
                </a:solidFill>
                <a:latin typeface="+mn-lt"/>
                <a:ea typeface="HGP創英角ｺﾞｼｯｸUB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1200" smtClean="0">
                <a:latin typeface="Tahoma"/>
                <a:cs typeface="+mn-cs"/>
              </a:rPr>
              <a:t>日本物理学会　</a:t>
            </a:r>
            <a:r>
              <a:rPr lang="en-US" altLang="ja-JP" kern="1200" smtClean="0">
                <a:latin typeface="Tahoma"/>
                <a:cs typeface="+mn-cs"/>
              </a:rPr>
              <a:t>2009</a:t>
            </a:r>
            <a:r>
              <a:rPr lang="ja-JP" altLang="en-US" kern="1200" smtClean="0">
                <a:latin typeface="Tahoma"/>
                <a:cs typeface="+mn-cs"/>
              </a:rPr>
              <a:t>年秋季大会 </a:t>
            </a:r>
            <a:r>
              <a:rPr lang="en-US" altLang="ja-JP" kern="1200" smtClean="0">
                <a:latin typeface="Tahoma"/>
                <a:cs typeface="+mn-cs"/>
              </a:rPr>
              <a:t>(2009</a:t>
            </a:r>
            <a:r>
              <a:rPr lang="ja-JP" altLang="en-US" kern="1200" smtClean="0">
                <a:latin typeface="Tahoma"/>
                <a:cs typeface="+mn-cs"/>
              </a:rPr>
              <a:t>年</a:t>
            </a:r>
            <a:r>
              <a:rPr lang="en-US" altLang="ja-JP" kern="1200" smtClean="0">
                <a:latin typeface="Tahoma"/>
                <a:cs typeface="+mn-cs"/>
              </a:rPr>
              <a:t>9</a:t>
            </a:r>
            <a:r>
              <a:rPr lang="ja-JP" altLang="en-US" kern="1200" smtClean="0">
                <a:latin typeface="Tahoma"/>
                <a:cs typeface="+mn-cs"/>
              </a:rPr>
              <a:t>月</a:t>
            </a:r>
            <a:r>
              <a:rPr lang="en-US" altLang="ja-JP" kern="1200" smtClean="0">
                <a:latin typeface="Tahoma"/>
                <a:cs typeface="+mn-cs"/>
              </a:rPr>
              <a:t>10</a:t>
            </a:r>
            <a:r>
              <a:rPr lang="ja-JP" altLang="en-US" kern="1200" smtClean="0">
                <a:latin typeface="Tahoma"/>
                <a:cs typeface="+mn-cs"/>
              </a:rPr>
              <a:t>日</a:t>
            </a:r>
            <a:r>
              <a:rPr lang="en-US" altLang="ja-JP" kern="1200" smtClean="0">
                <a:latin typeface="Tahoma"/>
                <a:cs typeface="+mn-cs"/>
              </a:rPr>
              <a:t>,  </a:t>
            </a:r>
            <a:r>
              <a:rPr lang="ja-JP" altLang="en-US" kern="1200" smtClean="0">
                <a:latin typeface="Tahoma"/>
                <a:cs typeface="+mn-cs"/>
              </a:rPr>
              <a:t>甲南大学岡本キャンパス</a:t>
            </a:r>
            <a:r>
              <a:rPr lang="en-US" altLang="ja-JP" kern="1200" smtClean="0">
                <a:latin typeface="Tahoma"/>
                <a:cs typeface="+mn-cs"/>
              </a:rPr>
              <a:t>, </a:t>
            </a:r>
            <a:r>
              <a:rPr lang="ja-JP" altLang="en-US" kern="1200" smtClean="0">
                <a:latin typeface="Tahoma"/>
                <a:cs typeface="+mn-cs"/>
              </a:rPr>
              <a:t>兵庫</a:t>
            </a:r>
            <a:r>
              <a:rPr lang="en-US" altLang="ja-JP" kern="1200" smtClean="0">
                <a:latin typeface="Tahoma"/>
                <a:cs typeface="+mn-cs"/>
              </a:rPr>
              <a:t>)</a:t>
            </a:r>
            <a:endParaRPr lang="en-US" altLang="ja-JP" kern="1200">
              <a:latin typeface="Tahoma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  <a:ea typeface="HGP創英角ｺﾞｼｯｸUB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67B132A-E7EB-44E0-AF50-12E930FADE50}" type="slidenum">
              <a:rPr lang="en-US" altLang="ja-JP" kern="1200">
                <a:latin typeface="Tahom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kern="1200">
              <a:latin typeface="Tahoma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kern="1200" smtClean="0"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kern="1200" smtClean="0"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kern="120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70D7B88-10BD-4AA2-9E64-552913EC040B}" type="slidenum">
              <a:rPr lang="en-US" altLang="ja-JP" kern="1200">
                <a:latin typeface="Tahoma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hyperlink" Target="http://jda.jaxa.jp/jda/p4_download_j.php?mode=level&amp;f_id=14317&amp;time=N&amp;genre=1&amp;category=903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4099"/>
          <p:cNvSpPr>
            <a:spLocks noGrp="1" noChangeArrowheads="1"/>
          </p:cNvSpPr>
          <p:nvPr>
            <p:ph type="ctrTitle"/>
          </p:nvPr>
        </p:nvSpPr>
        <p:spPr>
          <a:xfrm>
            <a:off x="1001713" y="571480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 smtClean="0">
                <a:ea typeface="HGS創英角ｺﾞｼｯｸUB" pitchFamily="50" charset="-128"/>
              </a:rPr>
              <a:t>スペース重力波アンテナ</a:t>
            </a:r>
            <a:r>
              <a:rPr lang="en-US" altLang="ja-JP" dirty="0" smtClean="0">
                <a:ea typeface="HGS創英角ｺﾞｼｯｸUB" pitchFamily="50" charset="-128"/>
              </a:rPr>
              <a:t>DECIGO</a:t>
            </a:r>
            <a:r>
              <a:rPr lang="ja-JP" altLang="en-US" dirty="0" smtClean="0">
                <a:ea typeface="HGS創英角ｺﾞｼｯｸUB" pitchFamily="50" charset="-128"/>
              </a:rPr>
              <a:t>計画 </a:t>
            </a:r>
            <a:r>
              <a:rPr lang="en-US" altLang="ja-JP" dirty="0" smtClean="0">
                <a:ea typeface="HGS創英角ｺﾞｼｯｸUB" pitchFamily="50" charset="-128"/>
              </a:rPr>
              <a:t>(23)</a:t>
            </a:r>
            <a:r>
              <a:rPr lang="ja-JP" altLang="en-US" dirty="0">
                <a:ea typeface="HGS創英角ｺﾞｼｯｸUB" pitchFamily="50" charset="-128"/>
              </a:rPr>
              <a:t/>
            </a:r>
            <a:br>
              <a:rPr lang="ja-JP" altLang="en-US" dirty="0">
                <a:ea typeface="HGS創英角ｺﾞｼｯｸUB" pitchFamily="50" charset="-128"/>
              </a:rPr>
            </a:br>
            <a:r>
              <a:rPr lang="en-US" altLang="ja-JP" dirty="0">
                <a:ea typeface="HGS創英角ｺﾞｼｯｸUB" pitchFamily="50" charset="-128"/>
              </a:rPr>
              <a:t>DECIGO</a:t>
            </a:r>
            <a:r>
              <a:rPr lang="ja-JP" altLang="en-US" dirty="0" smtClean="0">
                <a:ea typeface="HGS創英角ｺﾞｼｯｸUB" pitchFamily="50" charset="-128"/>
              </a:rPr>
              <a:t>パスファインダー</a:t>
            </a:r>
            <a:endParaRPr lang="en-US" altLang="ja-JP" dirty="0">
              <a:ea typeface="HGS創英角ｺﾞｼｯｸUB" pitchFamily="50" charset="-128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Rectangle 51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792590" name="Picture 4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2581" name="Rectangle 4101"/>
          <p:cNvSpPr>
            <a:spLocks noChangeArrowheads="1"/>
          </p:cNvSpPr>
          <p:nvPr/>
        </p:nvSpPr>
        <p:spPr bwMode="auto">
          <a:xfrm>
            <a:off x="323850" y="1676400"/>
            <a:ext cx="7380288" cy="49552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安東正樹 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京都大学・大学院理学研究科</a:t>
            </a: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en-US" altLang="ja-JP" sz="16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ja-JP" altLang="en-US" sz="16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川村静児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佐藤修一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中村卓史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坪野公夫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新谷昌人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船木一幸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井岡邦仁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神田展行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森脇成典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中澤知洋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沼田健司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坂井真一郎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瀬戸直樹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高島健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田中貴浩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長野重夫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我妻一博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青柳巧介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新井宏二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浅田秀樹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麻生洋一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千葉剛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戎崎俊一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江尻悠美子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榎基宏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江里口良治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藤本眞克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藤田龍一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福嶋美津広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二間瀬敏史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雁津克彦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原田知広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橋本樹明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端山和大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疋田渉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姫本宣朗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平林久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平松尚志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洪鋒雷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堀澤秀之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細川瑞彦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市來淨與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池上健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井上開輝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石徹白晃治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石原秀樹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石川毅彦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石崎秀晴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伊東宏之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伊藤洋介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河島信樹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川添史子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岸本直子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木内建太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小林史歩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郡和範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小泉宏之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小嶌康史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苔山圭以子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穀山渉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固武慶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古在由秀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工藤秀明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國森裕生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國中均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黒田和明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前田恵一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松原英雄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蓑泰志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宮川治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三代木伸二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森本睦子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森岡友子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森澤理之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向山信治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内藤勲夫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中村康二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中野寛之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中尾憲一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中須賀真一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中山宜典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西田恵里奈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西山和孝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西澤篤志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丹羽佳人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能見大河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大渕喜之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大橋正健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大石奈緒子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大河正志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岡田則夫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小野里光司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大原謙一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佐合紀親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西條統之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阪上雅昭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阪田紫帆里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佐々木節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柴田大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真貝寿明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宗宮健太郎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祖谷元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杉山直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諏訪雄大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鈴木理恵子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田越秀行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高橋史宜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高橋走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高橋慶太郎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高橋竜太郎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高橋龍一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高橋忠幸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高橋弘毅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高森昭光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高野忠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谷口敬介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樽家篤史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田代寛之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鳥居泰男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豊嶋守生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辻川信二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常定芳基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上田暁俊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植田憲一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歌島昌由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若林野花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山川宏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山元一広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山崎利孝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横山順一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柳哲文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吉田至順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吉野泰造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857356" y="5715016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球状星団中の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326023"/>
            <a:ext cx="43910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中心付近の星の運動から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質量を推定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429000"/>
            <a:ext cx="1928826" cy="50006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同士の合体からの重力波で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SNR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等質量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質量比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1:1/3, 100Msun 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が落下の場合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29058" y="6171513"/>
            <a:ext cx="4391025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pic>
        <p:nvPicPr>
          <p:cNvPr id="18" name="図 17" descr="g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l="12700" t="3804" r="10026" b="19970"/>
          <a:stretch>
            <a:fillRect/>
          </a:stretch>
        </p:blipFill>
        <p:spPr>
          <a:xfrm>
            <a:off x="3500430" y="2401240"/>
            <a:ext cx="5500726" cy="3814052"/>
          </a:xfrm>
          <a:prstGeom prst="rect">
            <a:avLst/>
          </a:prstGeom>
        </p:spPr>
      </p:pic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6C8EC2-999A-4B90-A894-3027F05413A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1001713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軌道検知用</a:t>
            </a:r>
            <a:r>
              <a:rPr kumimoji="1" lang="ja-JP" altLang="en-US" sz="2000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ＧＰＳ受信機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および</a:t>
            </a:r>
            <a:r>
              <a:rPr kumimoji="1" lang="ja-JP" altLang="en-US" sz="2000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で構成</a:t>
            </a:r>
            <a:endParaRPr kumimoji="1" lang="ja-JP" altLang="en-US" sz="2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357826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5000628" y="3214686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786314" y="192880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786314" y="235743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0628" y="3214686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3262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284711"/>
            <a:ext cx="9072594" cy="4858933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5000628" y="1285860"/>
            <a:ext cx="4038600" cy="48006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74B774-4512-4FFA-84EB-9054C2C624D2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地上干渉計では豊富な実績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-19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の変動測定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宇宙では、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干渉計は実現されていない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(LPF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MZ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干渉計を使用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程度の変位感度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宇宙空間での精密計測技術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基礎物理学実験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無重力環境下での精密計測</a:t>
            </a:r>
            <a:endParaRPr kumimoji="1" lang="ja-JP" altLang="en-US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p:oleObj spid="_x0000_s868354" name="Drawing" r:id="rId4" imgW="3510000" imgH="1550160" progId="Canvas.Drawing.X">
              <p:embed/>
            </p:oleObj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785786" y="4005263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183352" y="5051425"/>
            <a:ext cx="253205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429388" y="5389583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16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6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6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143636" y="5084763"/>
            <a:ext cx="2532052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90E9E8-DF3C-4724-9FD6-80B019D46D5B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4" y="1116013"/>
            <a:ext cx="25654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重力波検出器での実績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-6</a:t>
            </a:r>
            <a:r>
              <a:rPr kumimoji="1" lang="en-US" altLang="ja-JP" sz="14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Hz/Hz</a:t>
            </a:r>
            <a:r>
              <a:rPr kumimoji="1" lang="en-US" altLang="ja-JP" sz="14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の相対安定度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広い応用範囲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多くの地上研究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数 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の安定度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光周波数標準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原子・分子の精密分光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光通信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宇宙では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高安定レーザーの実績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外部基準による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p:oleObj spid="_x0000_s869378" name="Drawing" r:id="rId4" imgW="4026600" imgH="1521000" progId="Canvas.Drawing.X">
              <p:embed/>
            </p:oleObj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714348" y="4605338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357950" y="5556250"/>
            <a:ext cx="25352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357951" y="5516562"/>
            <a:ext cx="2462200" cy="698519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BC1702E-686A-4E62-98B0-95CF007236A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642910" y="4445509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ナビゲーションシステムの開発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1972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lang="en-US" altLang="ja-JP" sz="16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TRAID-1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で初実証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精密基礎物理実験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2004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 </a:t>
            </a:r>
            <a:r>
              <a:rPr lang="en-US" altLang="ja-JP" sz="16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Gravity Probe-B</a:t>
            </a:r>
            <a:endParaRPr kumimoji="1" lang="en-US" altLang="ja-JP" sz="1600" b="1" kern="1200" dirty="0">
              <a:solidFill>
                <a:srgbClr val="FF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LPF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(2010/11) L1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太陽輻射圧雑音以下への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衛星変動安定化  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基礎物理学実験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のための基礎技術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p:oleObj spid="_x0000_s870402" name="Drawing" r:id="rId4" imgW="4212000" imgH="1521000" progId="Canvas.Drawing.X">
              <p:embed/>
            </p:oleObj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国内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高高度気球からの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自由落下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BOV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215074" y="5556250"/>
            <a:ext cx="2533639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215074" y="5589588"/>
            <a:ext cx="2749539" cy="6254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214414" y="3214686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右矢印 6"/>
          <p:cNvSpPr/>
          <p:nvPr/>
        </p:nvSpPr>
        <p:spPr bwMode="auto">
          <a:xfrm>
            <a:off x="1214414" y="2571744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5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A838053-6248-4972-9348-146709BD57F8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388" y="2349500"/>
            <a:ext cx="151288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2007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(3-4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70250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333399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2209800" y="2286000"/>
            <a:ext cx="1981200" cy="200025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214414" y="3857628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85794"/>
            <a:ext cx="75825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4CE967-6271-473E-B79A-64D8704AF13F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50825" y="3284538"/>
            <a:ext cx="21605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 84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137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1571604" y="3214686"/>
            <a:ext cx="1714512" cy="428628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857232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143116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(NICT)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NASA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ゴダード</a:t>
            </a: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08455"/>
            <a:ext cx="4000528" cy="107414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4857760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東京大学・東大地震研究所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214554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492919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57290" y="3212427"/>
            <a:ext cx="228601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中村氏講演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1428728" y="5860150"/>
            <a:ext cx="2500330" cy="569245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428728" y="5786454"/>
            <a:ext cx="285752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/>
              <a:buChar char="à"/>
            </a:pPr>
            <a:r>
              <a:rPr lang="ja-JP" altLang="en-US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佐藤・若林・</a:t>
            </a:r>
            <a:endParaRPr lang="en-US" altLang="ja-JP" sz="2000" b="1" dirty="0" smtClean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/>
              <a:buChar char="à"/>
            </a:pPr>
            <a:r>
              <a:rPr lang="ja-JP" altLang="en-US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江尻・正田 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476646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476646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773508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837008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86221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467121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476646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692546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564208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386408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897583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926158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1571604" y="3002631"/>
            <a:ext cx="1714512" cy="428628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357290" y="3000372"/>
            <a:ext cx="228601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</a:t>
            </a:r>
            <a:r>
              <a:rPr lang="ja-JP" altLang="en-US" sz="20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穀山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角丸四角形 251"/>
          <p:cNvSpPr/>
          <p:nvPr/>
        </p:nvSpPr>
        <p:spPr bwMode="auto">
          <a:xfrm>
            <a:off x="3786182" y="4000504"/>
            <a:ext cx="5143536" cy="2357454"/>
          </a:xfrm>
          <a:prstGeom prst="roundRect">
            <a:avLst>
              <a:gd name="adj" fmla="val 5063"/>
            </a:avLst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1" name="角丸四角形 250"/>
          <p:cNvSpPr/>
          <p:nvPr/>
        </p:nvSpPr>
        <p:spPr bwMode="auto">
          <a:xfrm>
            <a:off x="3571868" y="857232"/>
            <a:ext cx="4929222" cy="2928958"/>
          </a:xfrm>
          <a:prstGeom prst="roundRect">
            <a:avLst>
              <a:gd name="adj" fmla="val 5063"/>
            </a:avLst>
          </a:prstGeom>
          <a:solidFill>
            <a:srgbClr val="CCFFCC">
              <a:alpha val="22745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6" name="角丸四角形 235"/>
          <p:cNvSpPr/>
          <p:nvPr/>
        </p:nvSpPr>
        <p:spPr bwMode="auto">
          <a:xfrm>
            <a:off x="357158" y="918957"/>
            <a:ext cx="2214578" cy="5429288"/>
          </a:xfrm>
          <a:prstGeom prst="roundRect">
            <a:avLst>
              <a:gd name="adj" fmla="val 5063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 cstate="print"/>
          <a:srcRect l="46587" t="8589" r="12499" b="10931"/>
          <a:stretch>
            <a:fillRect/>
          </a:stretch>
        </p:blipFill>
        <p:spPr bwMode="auto">
          <a:xfrm>
            <a:off x="3929058" y="4255550"/>
            <a:ext cx="2054353" cy="19595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" name="角丸四角形 12"/>
          <p:cNvSpPr/>
          <p:nvPr/>
        </p:nvSpPr>
        <p:spPr bwMode="auto">
          <a:xfrm>
            <a:off x="4143371" y="1714488"/>
            <a:ext cx="1500198" cy="1285884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5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20" y="3684534"/>
            <a:ext cx="1743640" cy="164307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 / SDS-1</a:t>
            </a:r>
            <a:r>
              <a:rPr lang="ja-JP" altLang="en-US" sz="2800" dirty="0" smtClean="0"/>
              <a:t>　の意義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84528"/>
            <a:ext cx="1500198" cy="4431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47366" y="1777051"/>
            <a:ext cx="1772618" cy="164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円/楕円 29"/>
          <p:cNvSpPr/>
          <p:nvPr/>
        </p:nvSpPr>
        <p:spPr bwMode="auto">
          <a:xfrm>
            <a:off x="1214414" y="2571744"/>
            <a:ext cx="285752" cy="285752"/>
          </a:xfrm>
          <a:prstGeom prst="ellipse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32" name="直線矢印コネクタ 31"/>
          <p:cNvCxnSpPr/>
          <p:nvPr/>
        </p:nvCxnSpPr>
        <p:spPr bwMode="auto">
          <a:xfrm rot="16200000" flipH="1">
            <a:off x="1015212" y="3271015"/>
            <a:ext cx="969911" cy="28575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14348" y="5286664"/>
            <a:ext cx="1500198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643174" y="2134870"/>
            <a:ext cx="1500198" cy="7574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宇宙実証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5572132" y="6000768"/>
            <a:ext cx="1500198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563256"/>
            <a:ext cx="1857388" cy="13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339997"/>
            <a:ext cx="1628866" cy="230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6929454" y="4143380"/>
            <a:ext cx="1857388" cy="1758952"/>
            <a:chOff x="335" y="1710"/>
            <a:chExt cx="2393" cy="2190"/>
          </a:xfrm>
        </p:grpSpPr>
        <p:sp>
          <p:nvSpPr>
            <p:cNvPr id="23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2"/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21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187"/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2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2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11"/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210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" name="Group 214"/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208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231"/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203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253"/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19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4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274"/>
            <p:cNvGrpSpPr>
              <a:grpSpLocks/>
            </p:cNvGrpSpPr>
            <p:nvPr/>
          </p:nvGrpSpPr>
          <p:grpSpPr bwMode="auto">
            <a:xfrm rot="14454207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196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277"/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194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31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291"/>
            <p:cNvGrpSpPr>
              <a:grpSpLocks/>
            </p:cNvGrpSpPr>
            <p:nvPr/>
          </p:nvGrpSpPr>
          <p:grpSpPr bwMode="auto">
            <a:xfrm rot="-288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189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3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313"/>
            <p:cNvGrpSpPr>
              <a:grpSpLocks/>
            </p:cNvGrpSpPr>
            <p:nvPr/>
          </p:nvGrpSpPr>
          <p:grpSpPr bwMode="auto">
            <a:xfrm rot="-32412517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184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334"/>
            <p:cNvGrpSpPr>
              <a:grpSpLocks/>
            </p:cNvGrpSpPr>
            <p:nvPr/>
          </p:nvGrpSpPr>
          <p:grpSpPr bwMode="auto">
            <a:xfrm rot="-21566552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182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" name="Group 337"/>
            <p:cNvGrpSpPr>
              <a:grpSpLocks/>
            </p:cNvGrpSpPr>
            <p:nvPr/>
          </p:nvGrpSpPr>
          <p:grpSpPr bwMode="auto">
            <a:xfrm rot="-288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180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7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3" name="Rectangle 4"/>
          <p:cNvSpPr>
            <a:spLocks noChangeArrowheads="1"/>
          </p:cNvSpPr>
          <p:nvPr/>
        </p:nvSpPr>
        <p:spPr bwMode="auto">
          <a:xfrm>
            <a:off x="7572396" y="6000768"/>
            <a:ext cx="1214446" cy="4431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</p:txBody>
      </p:sp>
      <p:sp>
        <p:nvSpPr>
          <p:cNvPr id="224" name="Rectangle 4"/>
          <p:cNvSpPr>
            <a:spLocks noChangeArrowheads="1"/>
          </p:cNvSpPr>
          <p:nvPr/>
        </p:nvSpPr>
        <p:spPr bwMode="auto">
          <a:xfrm>
            <a:off x="2571736" y="4135134"/>
            <a:ext cx="1643074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テストマス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制御・測定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" name="Rectangle 4"/>
          <p:cNvSpPr>
            <a:spLocks noChangeArrowheads="1"/>
          </p:cNvSpPr>
          <p:nvPr/>
        </p:nvSpPr>
        <p:spPr bwMode="auto">
          <a:xfrm>
            <a:off x="4000496" y="848986"/>
            <a:ext cx="2071702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衛星シリーズ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6" name="Rectangle 4"/>
          <p:cNvSpPr>
            <a:spLocks noChangeArrowheads="1"/>
          </p:cNvSpPr>
          <p:nvPr/>
        </p:nvSpPr>
        <p:spPr bwMode="auto">
          <a:xfrm>
            <a:off x="6429388" y="928670"/>
            <a:ext cx="2071702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ASTRO-H, etc.</a:t>
            </a:r>
          </a:p>
        </p:txBody>
      </p:sp>
      <p:cxnSp>
        <p:nvCxnSpPr>
          <p:cNvPr id="227" name="直線矢印コネクタ 226"/>
          <p:cNvCxnSpPr/>
          <p:nvPr/>
        </p:nvCxnSpPr>
        <p:spPr bwMode="auto">
          <a:xfrm flipV="1">
            <a:off x="2714612" y="3000372"/>
            <a:ext cx="1285884" cy="64294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0" name="直線矢印コネクタ 229"/>
          <p:cNvCxnSpPr>
            <a:endCxn id="18" idx="1"/>
          </p:cNvCxnSpPr>
          <p:nvPr/>
        </p:nvCxnSpPr>
        <p:spPr bwMode="auto">
          <a:xfrm>
            <a:off x="2643174" y="4898492"/>
            <a:ext cx="1285884" cy="3368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ECFF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2" name="直線矢印コネクタ 231"/>
          <p:cNvCxnSpPr/>
          <p:nvPr/>
        </p:nvCxnSpPr>
        <p:spPr bwMode="auto">
          <a:xfrm rot="16200000" flipH="1">
            <a:off x="4286248" y="3214686"/>
            <a:ext cx="1071570" cy="78581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B2B2B2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直線矢印コネクタ 239"/>
          <p:cNvCxnSpPr/>
          <p:nvPr/>
        </p:nvCxnSpPr>
        <p:spPr bwMode="auto">
          <a:xfrm>
            <a:off x="5929322" y="5500702"/>
            <a:ext cx="857256" cy="7143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ECFF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5" name="直線矢印コネクタ 244"/>
          <p:cNvCxnSpPr/>
          <p:nvPr/>
        </p:nvCxnSpPr>
        <p:spPr bwMode="auto">
          <a:xfrm flipV="1">
            <a:off x="2714612" y="3071810"/>
            <a:ext cx="3714776" cy="64294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9" name="Rectangle 6"/>
          <p:cNvSpPr>
            <a:spLocks noChangeArrowheads="1"/>
          </p:cNvSpPr>
          <p:nvPr/>
        </p:nvSpPr>
        <p:spPr bwMode="auto">
          <a:xfrm>
            <a:off x="428596" y="1191268"/>
            <a:ext cx="2962266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(Small Demonstration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Satellite</a:t>
            </a: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- 1)</a:t>
            </a:r>
          </a:p>
        </p:txBody>
      </p:sp>
      <p:sp>
        <p:nvSpPr>
          <p:cNvPr id="250" name="Rectangle 22"/>
          <p:cNvSpPr>
            <a:spLocks noChangeArrowheads="1"/>
          </p:cNvSpPr>
          <p:nvPr/>
        </p:nvSpPr>
        <p:spPr bwMode="auto">
          <a:xfrm>
            <a:off x="785786" y="5619294"/>
            <a:ext cx="1714512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 wire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demonstration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module)</a:t>
            </a:r>
          </a:p>
        </p:txBody>
      </p:sp>
      <p:sp>
        <p:nvSpPr>
          <p:cNvPr id="228" name="スライド番号プレースホルダ 2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協力・サポート体制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57224" y="1211115"/>
            <a:ext cx="7929618" cy="471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LISA-DECIGO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(2008.11)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Dan Debra: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ドラッグフリー衛星の創始者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，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Gravity Probe B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の副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PI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・東京大学ビッグバンセンター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  (RESCEU)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を主要プロジェクトとしてサポート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	(2009.4-)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大学の工学系研究室との協力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UNISEC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(University Space Engineering Consortium)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への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呼びかけ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工学系研究者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衛星システム 搭載機器製作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ミッション選定の結果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642910" y="928670"/>
            <a:ext cx="735811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に対する　</a:t>
            </a:r>
            <a:r>
              <a:rPr lang="ja-JP" altLang="en-US" sz="20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</a:rPr>
              <a:t>小型科学衛星専門委員会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のコメント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1571612"/>
            <a:ext cx="7358114" cy="2267095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高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い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評価</a:t>
            </a:r>
            <a:endParaRPr kumimoji="1" lang="ja-JP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重力波検出という極めて重要な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課題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への</a:t>
            </a:r>
            <a:r>
              <a:rPr kumimoji="1" lang="ja-JP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明確な位置付け</a:t>
            </a:r>
            <a:endParaRPr kumimoji="1" lang="ja-JP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LISA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計画とは異なる</a:t>
            </a: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独自性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(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ファブリ・ペロー干渉計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)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・宇宙実験としては新しいグループ</a:t>
            </a: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だが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、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地上実験では十分な実績をもち、</a:t>
            </a:r>
            <a:endParaRPr kumimoji="1" lang="en-US" altLang="ja-JP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</a:t>
            </a: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SDS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衛星など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宇宙への参入に積極的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にとりくんでいる点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000100" y="4071942"/>
            <a:ext cx="7858180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20000"/>
              </a:lnSpc>
              <a:buNone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問題点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の意義・目標について、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</a:t>
            </a: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単独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として不十分</a:t>
            </a:r>
            <a:endParaRPr kumimoji="1" lang="ja-JP" altLang="en-US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  <a:p>
            <a:pPr lvl="0" algn="l" eaLnBrk="0" hangingPunct="0">
              <a:lnSpc>
                <a:spcPct val="120000"/>
              </a:lnSpc>
              <a:buNone/>
            </a:pP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・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実現可能性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ついて、その実現性が判断できるレベル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lvl="0" algn="l" eaLnBrk="0" hangingPunct="0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　　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まで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検討が進んでいない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 eaLnBrk="0" hangingPunct="0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・提案されたコストの見積もりの精度が高くない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7238" y="917575"/>
            <a:ext cx="8386762" cy="6064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585758" y="2000240"/>
            <a:ext cx="5386397" cy="1857388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57158" y="2000240"/>
            <a:ext cx="5688013" cy="18466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フリーマス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   レーザー光源とその安定化システム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ドラッグ・フリーの組み込み</a:t>
            </a: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1066800" y="5103827"/>
            <a:ext cx="47244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84888" y="2133600"/>
            <a:ext cx="2909887" cy="2927350"/>
            <a:chOff x="3833" y="1480"/>
            <a:chExt cx="1833" cy="1844"/>
          </a:xfrm>
        </p:grpSpPr>
        <p:sp>
          <p:nvSpPr>
            <p:cNvPr id="1109000" name="AutoShape 8"/>
            <p:cNvSpPr>
              <a:spLocks noChangeAspect="1" noChangeArrowheads="1"/>
            </p:cNvSpPr>
            <p:nvPr/>
          </p:nvSpPr>
          <p:spPr bwMode="auto">
            <a:xfrm rot="5400000">
              <a:off x="3819" y="2221"/>
              <a:ext cx="135" cy="108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1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5544" y="2241"/>
              <a:ext cx="135" cy="109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2" name="Oval 10"/>
            <p:cNvSpPr>
              <a:spLocks noChangeAspect="1" noChangeArrowheads="1"/>
            </p:cNvSpPr>
            <p:nvPr/>
          </p:nvSpPr>
          <p:spPr bwMode="auto">
            <a:xfrm>
              <a:off x="3931" y="1480"/>
              <a:ext cx="1638" cy="16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3" name="Text Box 11"/>
            <p:cNvSpPr txBox="1">
              <a:spLocks noChangeAspect="1" noChangeArrowheads="1"/>
            </p:cNvSpPr>
            <p:nvPr/>
          </p:nvSpPr>
          <p:spPr bwMode="auto">
            <a:xfrm>
              <a:off x="4458" y="1819"/>
              <a:ext cx="9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109004" name="Text Box 12"/>
            <p:cNvSpPr txBox="1">
              <a:spLocks noChangeAspect="1" noChangeArrowheads="1"/>
            </p:cNvSpPr>
            <p:nvPr/>
          </p:nvSpPr>
          <p:spPr bwMode="auto">
            <a:xfrm>
              <a:off x="4545" y="2645"/>
              <a:ext cx="634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1109005" name="Rectangle 13"/>
            <p:cNvSpPr>
              <a:spLocks noChangeAspect="1" noChangeArrowheads="1"/>
            </p:cNvSpPr>
            <p:nvPr/>
          </p:nvSpPr>
          <p:spPr bwMode="auto">
            <a:xfrm rot="2679310">
              <a:off x="4309" y="2265"/>
              <a:ext cx="18" cy="8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6" name="Line 14"/>
            <p:cNvSpPr>
              <a:spLocks noChangeAspect="1" noChangeShapeType="1"/>
            </p:cNvSpPr>
            <p:nvPr/>
          </p:nvSpPr>
          <p:spPr bwMode="auto">
            <a:xfrm>
              <a:off x="4329" y="2297"/>
              <a:ext cx="1" cy="256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7" name="Line 15"/>
            <p:cNvSpPr>
              <a:spLocks noChangeAspect="1" noChangeShapeType="1"/>
            </p:cNvSpPr>
            <p:nvPr/>
          </p:nvSpPr>
          <p:spPr bwMode="auto">
            <a:xfrm>
              <a:off x="4327" y="2631"/>
              <a:ext cx="1" cy="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8" name="Line 16"/>
            <p:cNvSpPr>
              <a:spLocks noChangeAspect="1" noChangeShapeType="1"/>
            </p:cNvSpPr>
            <p:nvPr/>
          </p:nvSpPr>
          <p:spPr bwMode="auto">
            <a:xfrm>
              <a:off x="4325" y="2696"/>
              <a:ext cx="16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9" name="Line 17"/>
            <p:cNvSpPr>
              <a:spLocks noChangeAspect="1" noChangeShapeType="1"/>
            </p:cNvSpPr>
            <p:nvPr/>
          </p:nvSpPr>
          <p:spPr bwMode="auto">
            <a:xfrm flipV="1">
              <a:off x="4487" y="2426"/>
              <a:ext cx="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0" name="Line 18"/>
            <p:cNvSpPr>
              <a:spLocks noChangeAspect="1" noChangeShapeType="1"/>
            </p:cNvSpPr>
            <p:nvPr/>
          </p:nvSpPr>
          <p:spPr bwMode="auto">
            <a:xfrm>
              <a:off x="4480" y="2435"/>
              <a:ext cx="10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4272" y="2543"/>
              <a:ext cx="110" cy="88"/>
              <a:chOff x="5504" y="8144"/>
              <a:chExt cx="291" cy="236"/>
            </a:xfrm>
          </p:grpSpPr>
          <p:sp>
            <p:nvSpPr>
              <p:cNvPr id="11090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14" name="Rectangle 22"/>
            <p:cNvSpPr>
              <a:spLocks noChangeAspect="1" noChangeArrowheads="1"/>
            </p:cNvSpPr>
            <p:nvPr/>
          </p:nvSpPr>
          <p:spPr bwMode="auto">
            <a:xfrm>
              <a:off x="4604" y="2340"/>
              <a:ext cx="35" cy="127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5" name="Line 23"/>
            <p:cNvSpPr>
              <a:spLocks noChangeAspect="1" noChangeShapeType="1"/>
            </p:cNvSpPr>
            <p:nvPr/>
          </p:nvSpPr>
          <p:spPr bwMode="auto">
            <a:xfrm flipH="1" flipV="1">
              <a:off x="5457" y="2167"/>
              <a:ext cx="1" cy="1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6" name="Line 24"/>
            <p:cNvSpPr>
              <a:spLocks noChangeAspect="1" noChangeShapeType="1"/>
            </p:cNvSpPr>
            <p:nvPr/>
          </p:nvSpPr>
          <p:spPr bwMode="auto">
            <a:xfrm flipH="1" flipV="1">
              <a:off x="5315" y="2171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7" name="Line 25"/>
            <p:cNvSpPr>
              <a:spLocks noChangeAspect="1" noChangeShapeType="1"/>
            </p:cNvSpPr>
            <p:nvPr/>
          </p:nvSpPr>
          <p:spPr bwMode="auto">
            <a:xfrm flipH="1" flipV="1">
              <a:off x="5454" y="2295"/>
              <a:ext cx="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8" name="Rectangle 26"/>
            <p:cNvSpPr>
              <a:spLocks noChangeAspect="1" noChangeArrowheads="1"/>
            </p:cNvSpPr>
            <p:nvPr/>
          </p:nvSpPr>
          <p:spPr bwMode="auto">
            <a:xfrm flipH="1">
              <a:off x="5301" y="2138"/>
              <a:ext cx="35" cy="127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9" name="Text Box 27"/>
            <p:cNvSpPr txBox="1">
              <a:spLocks noChangeAspect="1" noChangeArrowheads="1"/>
            </p:cNvSpPr>
            <p:nvPr/>
          </p:nvSpPr>
          <p:spPr bwMode="auto">
            <a:xfrm>
              <a:off x="4984" y="3162"/>
              <a:ext cx="60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1109020" name="Line 28"/>
            <p:cNvSpPr>
              <a:spLocks noChangeAspect="1" noChangeShapeType="1"/>
            </p:cNvSpPr>
            <p:nvPr/>
          </p:nvSpPr>
          <p:spPr bwMode="auto">
            <a:xfrm flipH="1" flipV="1">
              <a:off x="4634" y="2484"/>
              <a:ext cx="180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1" name="Line 29"/>
            <p:cNvSpPr>
              <a:spLocks noChangeAspect="1" noChangeShapeType="1"/>
            </p:cNvSpPr>
            <p:nvPr/>
          </p:nvSpPr>
          <p:spPr bwMode="auto">
            <a:xfrm>
              <a:off x="5156" y="1996"/>
              <a:ext cx="150" cy="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2" name="Freeform 30"/>
            <p:cNvSpPr>
              <a:spLocks noChangeAspect="1"/>
            </p:cNvSpPr>
            <p:nvPr/>
          </p:nvSpPr>
          <p:spPr bwMode="auto">
            <a:xfrm>
              <a:off x="4735" y="2276"/>
              <a:ext cx="469" cy="64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1"/>
            <p:cNvGrpSpPr>
              <a:grpSpLocks noChangeAspect="1"/>
            </p:cNvGrpSpPr>
            <p:nvPr/>
          </p:nvGrpSpPr>
          <p:grpSpPr bwMode="auto">
            <a:xfrm flipH="1">
              <a:off x="4974" y="2176"/>
              <a:ext cx="295" cy="245"/>
              <a:chOff x="4785" y="11039"/>
              <a:chExt cx="829" cy="688"/>
            </a:xfrm>
          </p:grpSpPr>
          <p:sp>
            <p:nvSpPr>
              <p:cNvPr id="1109024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5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6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7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8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37"/>
            <p:cNvGrpSpPr>
              <a:grpSpLocks noChangeAspect="1"/>
            </p:cNvGrpSpPr>
            <p:nvPr/>
          </p:nvGrpSpPr>
          <p:grpSpPr bwMode="auto">
            <a:xfrm>
              <a:off x="4671" y="2184"/>
              <a:ext cx="295" cy="245"/>
              <a:chOff x="4785" y="11039"/>
              <a:chExt cx="829" cy="688"/>
            </a:xfrm>
          </p:grpSpPr>
          <p:sp>
            <p:nvSpPr>
              <p:cNvPr id="1109030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1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2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3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4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35" name="Line 43"/>
            <p:cNvSpPr>
              <a:spLocks noChangeAspect="1" noChangeShapeType="1"/>
            </p:cNvSpPr>
            <p:nvPr/>
          </p:nvSpPr>
          <p:spPr bwMode="auto">
            <a:xfrm flipV="1">
              <a:off x="4135" y="2307"/>
              <a:ext cx="614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6" name="Rectangle 44"/>
            <p:cNvSpPr>
              <a:spLocks noChangeAspect="1" noChangeArrowheads="1"/>
            </p:cNvSpPr>
            <p:nvPr/>
          </p:nvSpPr>
          <p:spPr bwMode="auto">
            <a:xfrm>
              <a:off x="4067" y="2260"/>
              <a:ext cx="172" cy="9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7" name="Rectangle 45"/>
            <p:cNvSpPr>
              <a:spLocks noChangeAspect="1" noChangeArrowheads="1"/>
            </p:cNvSpPr>
            <p:nvPr/>
          </p:nvSpPr>
          <p:spPr bwMode="auto">
            <a:xfrm rot="2679310">
              <a:off x="4309" y="2265"/>
              <a:ext cx="18" cy="8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8" name="Line 46"/>
            <p:cNvSpPr>
              <a:spLocks noChangeShapeType="1"/>
            </p:cNvSpPr>
            <p:nvPr/>
          </p:nvSpPr>
          <p:spPr bwMode="auto">
            <a:xfrm flipV="1">
              <a:off x="5409" y="2391"/>
              <a:ext cx="182" cy="8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1066800" y="4662502"/>
            <a:ext cx="51816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などのための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2465192" y="4011816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941388" y="1357298"/>
            <a:ext cx="568801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スライド番号プレースホルダ 5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1000100" y="5786454"/>
            <a:ext cx="714380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2015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を目指して再スタート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今後の方針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931206"/>
            <a:ext cx="7358114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宇宙分野における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新しいサイエンスの可能性として評価を受けている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JAXA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　戦略的開発経費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加速ミッション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として採択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次ミッションの有力候補の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1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なっている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1000100" y="2941636"/>
            <a:ext cx="6572296" cy="852455"/>
            <a:chOff x="1000100" y="2941636"/>
            <a:chExt cx="6572296" cy="852455"/>
          </a:xfrm>
        </p:grpSpPr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1000100" y="33736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を目指して再スタート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 rot="5400000">
              <a:off x="2950361" y="2736055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428728" y="3835320"/>
            <a:ext cx="6929486" cy="2409971"/>
            <a:chOff x="1428728" y="3835320"/>
            <a:chExt cx="6929486" cy="2409971"/>
          </a:xfrm>
        </p:grpSpPr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1500166" y="3835320"/>
              <a:ext cx="6858048" cy="1938992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課題</a:t>
              </a: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実現性を高める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工学面を含めた体制の強化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より具体的な衛星構成検討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技術性成熟度の更なる向上・分かり易い実績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説得力のある科学的成果の検討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1428728" y="58248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他の可能性の検討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286644" y="1142984"/>
            <a:ext cx="171451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相乗り衛星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23163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23163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07166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07166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重力波の観測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1546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37543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37543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37543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12559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8556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12559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125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  <p:sp>
        <p:nvSpPr>
          <p:cNvPr id="48" name="スライド番号プレースホルダ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214818"/>
            <a:ext cx="5776954" cy="17266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小型科学衛星シリーズ選定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2857496"/>
            <a:ext cx="4824413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SPRINT-A/EXCEED 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(~2013)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今年度選定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151568" y="1508927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4504" y="886989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新小型固体ロケット（イメージ）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5677"/>
            <a:ext cx="2307898" cy="1571636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49731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6C8290-437B-4619-8CCF-E669466E874F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65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/>
              <a:t>　　　　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CB3F76-33B0-4DED-88BB-8BB452EE020D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68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</a:t>
            </a:r>
            <a:r>
              <a:rPr lang="en-US" altLang="ja-JP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　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終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  <p:pic>
        <p:nvPicPr>
          <p:cNvPr id="1068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9F2802-1554-4B44-9F9C-E5D2EB87BDC5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07167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14311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500034" y="1142984"/>
            <a:ext cx="385765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086369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286256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37899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5857892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E9C96B-4817-4C1C-B070-70B61932EB1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0"/>
            <a:ext cx="3397250" cy="1314450"/>
            <a:chOff x="3235" y="3192"/>
            <a:chExt cx="2140" cy="828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テストマス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1kg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ミッション選定時の論点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論点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年秋季大会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9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甲南大学岡本キャンパス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兵庫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539883" y="1601822"/>
            <a:ext cx="6461141" cy="39703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 </a:t>
            </a:r>
            <a:r>
              <a:rPr kumimoji="1" lang="ja-JP" altLang="en-US" sz="2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科学的価値 </a:t>
            </a:r>
            <a:endParaRPr kumimoji="1" lang="en-US" altLang="ja-JP" sz="28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衛星バスへの要求と実現可能性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衛星搭載に起因する固有の問題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実施体制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5. </a:t>
            </a: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コスト評価について </a:t>
            </a:r>
            <a:endParaRPr kumimoji="1" lang="en-US" altLang="ja-JP" sz="2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214414" y="1928802"/>
            <a:ext cx="214314" cy="214314"/>
          </a:xfrm>
          <a:prstGeom prst="rightArrow">
            <a:avLst/>
          </a:prstGeom>
          <a:solidFill>
            <a:srgbClr val="FFFFFF">
              <a:alpha val="5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C9CF6CF-104F-4F5A-8F5E-1FC5B1C8EB37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3262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284711"/>
            <a:ext cx="9072594" cy="4858933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日本物理学会　</a:t>
            </a:r>
            <a:r>
              <a:rPr lang="en-US" altLang="ja-JP" smtClean="0"/>
              <a:t>2009</a:t>
            </a:r>
            <a:r>
              <a:rPr lang="ja-JP" altLang="en-US" smtClean="0"/>
              <a:t>年秋季大会 </a:t>
            </a:r>
            <a:r>
              <a:rPr lang="en-US" altLang="ja-JP" smtClean="0"/>
              <a:t>(2009</a:t>
            </a:r>
            <a:r>
              <a:rPr lang="ja-JP" altLang="en-US" smtClean="0"/>
              <a:t>年</a:t>
            </a:r>
            <a:r>
              <a:rPr lang="en-US" altLang="ja-JP" smtClean="0"/>
              <a:t>9</a:t>
            </a:r>
            <a:r>
              <a:rPr lang="ja-JP" altLang="en-US" smtClean="0"/>
              <a:t>月</a:t>
            </a:r>
            <a:r>
              <a:rPr lang="en-US" altLang="ja-JP" smtClean="0"/>
              <a:t>10</a:t>
            </a:r>
            <a:r>
              <a:rPr lang="ja-JP" altLang="en-US" smtClean="0"/>
              <a:t>日</a:t>
            </a:r>
            <a:r>
              <a:rPr lang="en-US" altLang="ja-JP" smtClean="0"/>
              <a:t>,  </a:t>
            </a:r>
            <a:r>
              <a:rPr lang="ja-JP" altLang="en-US" smtClean="0"/>
              <a:t>甲南大学岡本キャンパス</a:t>
            </a:r>
            <a:r>
              <a:rPr lang="en-US" altLang="ja-JP" smtClean="0"/>
              <a:t>, </a:t>
            </a:r>
            <a:r>
              <a:rPr lang="ja-JP" altLang="en-US" smtClean="0"/>
              <a:t>兵庫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700086" y="4786322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(SNR&gt;5)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42900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46868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準固有振動からの重力波</a:t>
            </a: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89037" y="391954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07167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206850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中間質量ブラックホール合体</a:t>
            </a: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693862" y="2949574"/>
            <a:ext cx="26638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観測時間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数千秒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41617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4932363" y="1052513"/>
            <a:ext cx="38449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29575" y="3111500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752479" y="1071546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我々の銀河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00034" y="5643578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4367208" cy="28353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スライド番号プレースホルダ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タイトルとテキスト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HGPゴシック+Tahoma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>
            <a:alpha val="20000"/>
          </a:srgbClr>
        </a:solidFill>
        <a:ln w="6350">
          <a:noFill/>
          <a:miter lim="800000"/>
          <a:headEnd/>
          <a:tailEnd/>
        </a:ln>
        <a:effectLst/>
      </a:spPr>
      <a:bodyPr rtlCol="0" anchor="ctr">
        <a:noAutofit/>
      </a:bodyPr>
      <a:lstStyle>
        <a:defPPr algn="ctr">
          <a:defRPr kumimoji="1"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buNone/>
          <a:defRPr kumimoji="1" sz="2000" b="1" dirty="0" err="1" smtClean="0">
            <a:solidFill>
              <a:srgbClr val="EAEAEA"/>
            </a:solidFill>
            <a:latin typeface="Tahoma" pitchFamily="34" charset="0"/>
            <a:ea typeface="HGP創英角ｺﾞｼｯｸUB" pitchFamily="50" charset="-128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31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buNone/>
          <a:defRPr kumimoji="1" sz="2000" dirty="0" smtClean="0">
            <a:solidFill>
              <a:srgbClr val="FFFFFF"/>
            </a:solidFill>
            <a:latin typeface="Tahoma" pitchFamily="34" charset="0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2617</Words>
  <Application>Microsoft Office PowerPoint</Application>
  <PresentationFormat>画面に合わせる (4:3)</PresentationFormat>
  <Paragraphs>672</Paragraphs>
  <Slides>34</Slides>
  <Notes>34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7" baseType="lpstr">
      <vt:lpstr>タイトルとテキスト</vt:lpstr>
      <vt:lpstr>1_Straight Edge</vt:lpstr>
      <vt:lpstr>Drawing</vt:lpstr>
      <vt:lpstr>スペース重力波アンテナDECIGO計画 (23) DECIGOパスファインダー</vt:lpstr>
      <vt:lpstr>DECIGOのロードマップ</vt:lpstr>
      <vt:lpstr>DECIGO-PF</vt:lpstr>
      <vt:lpstr>DPF概要</vt:lpstr>
      <vt:lpstr>DPFミッション機器構成</vt:lpstr>
      <vt:lpstr>ミッション選定時の論点</vt:lpstr>
      <vt:lpstr>論点</vt:lpstr>
      <vt:lpstr>DPFが目指す科学的成果</vt:lpstr>
      <vt:lpstr>DPFの観測対象</vt:lpstr>
      <vt:lpstr>DPFによる重力波の観測</vt:lpstr>
      <vt:lpstr>地球重力場観測</vt:lpstr>
      <vt:lpstr>DPFが目指す科学的成果</vt:lpstr>
      <vt:lpstr>DPFで実証される科学技術</vt:lpstr>
      <vt:lpstr>宇宙干渉計による精密計測</vt:lpstr>
      <vt:lpstr>安定化レーザー光源の実現</vt:lpstr>
      <vt:lpstr>ドラッグフリー制御の実現</vt:lpstr>
      <vt:lpstr>論点</vt:lpstr>
      <vt:lpstr>DPFシステム要求値</vt:lpstr>
      <vt:lpstr>衛星への要求</vt:lpstr>
      <vt:lpstr>衛星変動</vt:lpstr>
      <vt:lpstr>温度変動</vt:lpstr>
      <vt:lpstr>論点</vt:lpstr>
      <vt:lpstr>推進体制</vt:lpstr>
      <vt:lpstr>DPF技術開発</vt:lpstr>
      <vt:lpstr>DPF技術開発</vt:lpstr>
      <vt:lpstr>DPF技術開発</vt:lpstr>
      <vt:lpstr>SWIM / SDS-1　の意義</vt:lpstr>
      <vt:lpstr>協力・サポート体制</vt:lpstr>
      <vt:lpstr>ミッション選定の結果</vt:lpstr>
      <vt:lpstr>今後の方針</vt:lpstr>
      <vt:lpstr>他の可能性の検討</vt:lpstr>
      <vt:lpstr>小型科学衛星シリーズ選定</vt:lpstr>
      <vt:lpstr>スライド 33</vt:lpstr>
      <vt:lpstr>スライド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2009-09-09T08:44:45Z</dcterms:created>
  <dcterms:modified xsi:type="dcterms:W3CDTF">2010-05-26T03:31:55Z</dcterms:modified>
</cp:coreProperties>
</file>