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17"/>
  </p:notesMasterIdLst>
  <p:handoutMasterIdLst>
    <p:handoutMasterId r:id="rId18"/>
  </p:handoutMasterIdLst>
  <p:sldIdLst>
    <p:sldId id="662" r:id="rId3"/>
    <p:sldId id="665" r:id="rId4"/>
    <p:sldId id="664" r:id="rId5"/>
    <p:sldId id="676" r:id="rId6"/>
    <p:sldId id="673" r:id="rId7"/>
    <p:sldId id="650" r:id="rId8"/>
    <p:sldId id="656" r:id="rId9"/>
    <p:sldId id="678" r:id="rId10"/>
    <p:sldId id="675" r:id="rId11"/>
    <p:sldId id="677" r:id="rId12"/>
    <p:sldId id="680" r:id="rId13"/>
    <p:sldId id="659" r:id="rId14"/>
    <p:sldId id="682" r:id="rId15"/>
    <p:sldId id="661" r:id="rId16"/>
  </p:sldIdLst>
  <p:sldSz cx="9144000" cy="6858000" type="screen4x3"/>
  <p:notesSz cx="6731000" cy="9856788"/>
  <p:defaultTextStyle>
    <a:defPPr>
      <a:defRPr lang="ja-JP"/>
    </a:defPPr>
    <a:lvl1pPr algn="ctr" rtl="0" fontAlgn="base">
      <a:spcBef>
        <a:spcPct val="0"/>
      </a:spcBef>
      <a:spcAft>
        <a:spcPct val="0"/>
      </a:spcAft>
      <a:buChar char="•"/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buChar char="•"/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buChar char="•"/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buChar char="•"/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buChar char="•"/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0032"/>
    <a:srgbClr val="000000"/>
    <a:srgbClr val="00000A"/>
    <a:srgbClr val="3366FF"/>
    <a:srgbClr val="6699FF"/>
    <a:srgbClr val="99CCFF"/>
    <a:srgbClr val="000005"/>
    <a:srgbClr val="00001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163" autoAdjust="0"/>
    <p:restoredTop sz="99321" autoAdjust="0"/>
  </p:normalViewPr>
  <p:slideViewPr>
    <p:cSldViewPr>
      <p:cViewPr>
        <p:scale>
          <a:sx n="70" d="100"/>
          <a:sy n="70" d="100"/>
        </p:scale>
        <p:origin x="-210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064" y="-96"/>
      </p:cViewPr>
      <p:guideLst>
        <p:guide orient="horz" pos="3104"/>
        <p:guide pos="212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3.xml"/><Relationship Id="rId1" Type="http://schemas.openxmlformats.org/officeDocument/2006/relationships/slide" Target="slides/slide1.xml"/><Relationship Id="rId4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ja-JP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3175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4663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ja-JP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3175" y="9364663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0DCF37-94D1-4838-A9EC-ED289C820BE5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1200"/>
            </a:lvl1pPr>
          </a:lstStyle>
          <a:p>
            <a:endParaRPr lang="en-US" altLang="ja-JP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175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/>
            </a:lvl1pPr>
          </a:lstStyle>
          <a:p>
            <a:endParaRPr lang="en-US" altLang="ja-JP"/>
          </a:p>
        </p:txBody>
      </p:sp>
      <p:sp>
        <p:nvSpPr>
          <p:cNvPr id="102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938" y="4681538"/>
            <a:ext cx="4937125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4663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1200"/>
            </a:lvl1pPr>
          </a:lstStyle>
          <a:p>
            <a:endParaRPr lang="en-US" altLang="ja-JP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175" y="9364663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/>
            </a:lvl1pPr>
          </a:lstStyle>
          <a:p>
            <a:fld id="{6257FEC1-74DE-4681-B625-348B503C356C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56EE86-8279-49D7-83C7-424BA1351A0B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793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52A353-D2A8-49B1-8189-A662879DC724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8366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14C14D-8F23-4A4E-B2AA-0B73794BA1E9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8437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34BAFF-9DAD-47B4-8B26-79BE836FA75B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7833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82A6D-FE91-4C60-8ACE-1BD462290623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8509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FD9DFA-BDEB-4897-A2D7-AA5C9220BD2E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787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9A73B4-81C8-438A-AAEC-81883ED80823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8058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06463" y="741363"/>
            <a:ext cx="4922837" cy="3692525"/>
          </a:xfrm>
          <a:ln/>
        </p:spPr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81538"/>
            <a:ext cx="4937125" cy="4433887"/>
          </a:xfrm>
        </p:spPr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F1B51-9BF5-48F9-BD7F-DD66A9A5D339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8038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03288" y="738188"/>
            <a:ext cx="4927600" cy="3695700"/>
          </a:xfrm>
          <a:ln/>
        </p:spPr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81538"/>
            <a:ext cx="4937125" cy="4437062"/>
          </a:xfrm>
        </p:spPr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9C33C7-CD0D-4DB2-B340-736DB969BE98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8345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03288" y="738188"/>
            <a:ext cx="4927600" cy="3695700"/>
          </a:xfrm>
          <a:ln/>
        </p:spPr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81538"/>
            <a:ext cx="4937125" cy="4437062"/>
          </a:xfrm>
        </p:spPr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B82E60-4F4A-47C7-8D4E-AE26F74F5CF1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8222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03288" y="738188"/>
            <a:ext cx="4927600" cy="3695700"/>
          </a:xfrm>
          <a:ln/>
        </p:spPr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81538"/>
            <a:ext cx="4937125" cy="4437062"/>
          </a:xfrm>
        </p:spPr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554B08-ECDE-4A3B-94B7-177890B1F36E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7598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5C3B04-B423-45B3-9B0F-E54DA11F454E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7720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5171E4-5C71-41DC-83D0-6E3BC05CDD9F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8386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FA4EA5-4247-4155-9FAA-C62173882865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8273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日本物理学会　2008年秋季大会 (2008年09月23日, 山形大学小白川キャンパス, 山形 )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679080-F932-4B01-A79E-9C9D0DC1ADAA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日本物理学会　2008年秋季大会 (2008年09月23日, 山形大学小白川キャンパス, 山形 )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0519E9-2237-42A7-B3E1-B73D082FE3E9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48463" y="66675"/>
            <a:ext cx="2095500" cy="638651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66675"/>
            <a:ext cx="6138863" cy="638651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日本物理学会　2008年秋季大会 (2008年09月23日, 山形大学小白川キャンパス, 山形 )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571AEF-CC82-46D7-A5E1-E20EFFEAA315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66675"/>
            <a:ext cx="6629400" cy="554038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765175"/>
            <a:ext cx="4116388" cy="568801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725988" y="765175"/>
            <a:ext cx="4117975" cy="568801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250825" y="6524625"/>
            <a:ext cx="8713788" cy="300038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日本物理学会　2008年秋季大会 (2008年09月23日, 山形大学小白川キャンパス, 山形 )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423275" y="6584950"/>
            <a:ext cx="685800" cy="228600"/>
          </a:xfrm>
        </p:spPr>
        <p:txBody>
          <a:bodyPr/>
          <a:lstStyle>
            <a:lvl1pPr>
              <a:defRPr/>
            </a:lvl1pPr>
          </a:lstStyle>
          <a:p>
            <a:fld id="{7D3E69C7-A6D6-4D70-8230-CF6FE083A4C3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1561" name="Picture 9"/>
          <p:cNvPicPr>
            <a:picLocks noChangeAspect="1" noChangeArrowheads="1"/>
          </p:cNvPicPr>
          <p:nvPr userDrawn="1"/>
        </p:nvPicPr>
        <p:blipFill>
          <a:blip r:embed="rId2" cstate="print">
            <a:lum bright="80000" contrast="-80000"/>
          </a:blip>
          <a:srcRect/>
          <a:stretch>
            <a:fillRect/>
          </a:stretch>
        </p:blipFill>
        <p:spPr bwMode="auto">
          <a:xfrm>
            <a:off x="-396875" y="-39688"/>
            <a:ext cx="9864725" cy="694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1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01713" y="523875"/>
            <a:ext cx="7380287" cy="457200"/>
          </a:xfrm>
        </p:spPr>
        <p:txBody>
          <a:bodyPr/>
          <a:lstStyle>
            <a:lvl1pPr>
              <a:defRPr>
                <a:ea typeface="HGP創英角ｺﾞｼｯｸUB" pitchFamily="50" charset="-128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791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66863" y="2895600"/>
            <a:ext cx="6662737" cy="29940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791557" name="Rectangle 5" descr="デニム"/>
          <p:cNvSpPr>
            <a:spLocks noChangeArrowheads="1"/>
          </p:cNvSpPr>
          <p:nvPr/>
        </p:nvSpPr>
        <p:spPr bwMode="auto">
          <a:xfrm>
            <a:off x="2667000" y="1190625"/>
            <a:ext cx="5662613" cy="7778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None/>
            </a:pPr>
            <a:endParaRPr lang="ja-JP" altLang="ja-JP"/>
          </a:p>
        </p:txBody>
      </p:sp>
      <p:sp>
        <p:nvSpPr>
          <p:cNvPr id="791558" name="Rectangle 6" descr="デニム"/>
          <p:cNvSpPr>
            <a:spLocks noChangeArrowheads="1"/>
          </p:cNvSpPr>
          <p:nvPr/>
        </p:nvSpPr>
        <p:spPr bwMode="auto">
          <a:xfrm>
            <a:off x="914400" y="327025"/>
            <a:ext cx="5662613" cy="7778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None/>
            </a:pPr>
            <a:endParaRPr lang="ja-JP" altLang="ja-JP"/>
          </a:p>
        </p:txBody>
      </p:sp>
      <p:sp>
        <p:nvSpPr>
          <p:cNvPr id="791559" name="Rectangle 7" descr="デニム"/>
          <p:cNvSpPr>
            <a:spLocks noChangeArrowheads="1"/>
          </p:cNvSpPr>
          <p:nvPr userDrawn="1"/>
        </p:nvSpPr>
        <p:spPr bwMode="auto">
          <a:xfrm>
            <a:off x="685800" y="6400800"/>
            <a:ext cx="8077200" cy="762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58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791560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" y="6577013"/>
            <a:ext cx="8382000" cy="204787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日本物理学会　2008年秋季大会 (2008年09月23日, 山形大学小白川キャンパス, 山形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9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79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557" grpId="0" animBg="1" autoUpdateAnimBg="0"/>
      <p:bldP spid="791558" grpId="0" animBg="1" autoUpdateAnimBg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日本物理学会　2008年秋季大会 (2008年09月23日, 山形大学小白川キャンパス, 山形 )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D21D89-EB50-4987-B448-74DC8A033A41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日本物理学会　2008年秋季大会 (2008年09月23日, 山形大学小白川キャンパス, 山形 )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BEB192-BE5B-430B-85FC-3A42E2B7AF22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765175"/>
            <a:ext cx="4116388" cy="5711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725988" y="765175"/>
            <a:ext cx="4117975" cy="5711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日本物理学会　2008年秋季大会 (2008年09月23日, 山形大学小白川キャンパス, 山形 )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B6EAF8-DDDB-40D9-B323-91B1A38211F1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日本物理学会　2008年秋季大会 (2008年09月23日, 山形大学小白川キャンパス, 山形 )</a:t>
            </a: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45ABDC-49A4-4FE5-BFDD-C43F707DA5A7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日本物理学会　2008年秋季大会 (2008年09月23日, 山形大学小白川キャンパス, 山形 )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779235-3DB6-469C-9ECB-1962E65CD85D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日本物理学会　2008年秋季大会 (2008年09月23日, 山形大学小白川キャンパス, 山形 )</a:t>
            </a: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204FB4-BD12-4ABD-AAB0-2A155FABD3E2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日本物理学会　2008年秋季大会 (2008年09月23日, 山形大学小白川キャンパス, 山形 )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B5A2AB-EBE9-430A-80C0-4229B15658CF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日本物理学会　2008年秋季大会 (2008年09月23日, 山形大学小白川キャンパス, 山形 )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40CDBF-11E1-4DF3-A01B-E44466EC05DC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日本物理学会　2008年秋季大会 (2008年09月23日, 山形大学小白川キャンパス, 山形 )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5EE394-7C8B-4336-B9CE-D2D15EE80903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日本物理学会　2008年秋季大会 (2008年09月23日, 山形大学小白川キャンパス, 山形 )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4844CD-C8EC-48AC-95D3-EF98AB818D97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48463" y="0"/>
            <a:ext cx="2095500" cy="64770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138863" cy="64770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日本物理学会　2008年秋季大会 (2008年09月23日, 山形大学小白川キャンパス, 山形 )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108AFE-07EE-4D5B-B6E8-B0F423417FAB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日本物理学会　2008年秋季大会 (2008年09月23日, 山形大学小白川キャンパス, 山形 )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727C61-4E73-47DA-AB2A-3066921E8677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765175"/>
            <a:ext cx="4116388" cy="5688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725988" y="765175"/>
            <a:ext cx="4117975" cy="5688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日本物理学会　2008年秋季大会 (2008年09月23日, 山形大学小白川キャンパス, 山形 )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6A4D37-F5AA-435B-931C-51FC79371767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日本物理学会　2008年秋季大会 (2008年09月23日, 山形大学小白川キャンパス, 山形 )</a:t>
            </a: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5B1DAB-ABDB-4648-BD1C-52BEF7CCF541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日本物理学会　2008年秋季大会 (2008年09月23日, 山形大学小白川キャンパス, 山形 )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23045A-B0B7-4BED-ABC3-653C61211896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日本物理学会　2008年秋季大会 (2008年09月23日, 山形大学小白川キャンパス, 山形 )</a:t>
            </a: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6F61C-97B4-4CBD-9DFF-568215AE3C66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日本物理学会　2008年秋季大会 (2008年09月23日, 山形大学小白川キャンパス, 山形 )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DEB264-530F-4413-9F39-F4BBE85CFA83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日本物理学会　2008年秋季大会 (2008年09月23日, 山形大学小白川キャンパス, 山形 )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C02BD9-C2D3-40D6-860A-52560FD85E05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4" name="Picture 142" descr="nova"/>
          <p:cNvPicPr>
            <a:picLocks noChangeAspect="1" noChangeArrowheads="1"/>
          </p:cNvPicPr>
          <p:nvPr userDrawn="1"/>
        </p:nvPicPr>
        <p:blipFill>
          <a:blip r:embed="rId14" cstate="print">
            <a:lum bright="80000" contrast="-8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06" name="Rectangle 134" descr="デニム"/>
          <p:cNvSpPr>
            <a:spLocks noChangeArrowheads="1"/>
          </p:cNvSpPr>
          <p:nvPr userDrawn="1"/>
        </p:nvSpPr>
        <p:spPr bwMode="auto">
          <a:xfrm>
            <a:off x="685800" y="6486525"/>
            <a:ext cx="8077200" cy="76200"/>
          </a:xfrm>
          <a:prstGeom prst="rect">
            <a:avLst/>
          </a:prstGeom>
          <a:blipFill dpi="0" rotWithShape="0">
            <a:blip r:embed="rId15" cstate="print"/>
            <a:srcRect/>
            <a:tile tx="0" ty="0" sx="100000" sy="100000" flip="none" algn="tl"/>
          </a:blipFill>
          <a:ln w="158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205" name="Rectangle 133" descr="デニム"/>
          <p:cNvSpPr>
            <a:spLocks noChangeArrowheads="1"/>
          </p:cNvSpPr>
          <p:nvPr userDrawn="1"/>
        </p:nvSpPr>
        <p:spPr bwMode="auto">
          <a:xfrm>
            <a:off x="685800" y="615950"/>
            <a:ext cx="8077200" cy="76200"/>
          </a:xfrm>
          <a:prstGeom prst="rect">
            <a:avLst/>
          </a:prstGeom>
          <a:blipFill dpi="0" rotWithShape="0">
            <a:blip r:embed="rId15" cstate="print"/>
            <a:srcRect/>
            <a:tile tx="0" ty="0" sx="100000" sy="100000" flip="none" algn="tl"/>
          </a:blipFill>
          <a:ln w="158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179" name="Rectangle 10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65175"/>
            <a:ext cx="8386763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181" name="Rectangle 10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524625"/>
            <a:ext cx="8713788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kumimoji="0" sz="1200" b="1">
                <a:solidFill>
                  <a:srgbClr val="000084"/>
                </a:solidFill>
                <a:latin typeface="+mn-lt"/>
                <a:ea typeface="+mn-ea"/>
              </a:defRPr>
            </a:lvl1pPr>
          </a:lstStyle>
          <a:p>
            <a:r>
              <a:rPr lang="en-US" altLang="ja-JP"/>
              <a:t>日本物理学会　2008年秋季大会 (2008年09月23日, 山形大学小白川キャンパス, 山形 )</a:t>
            </a:r>
          </a:p>
        </p:txBody>
      </p:sp>
      <p:sp>
        <p:nvSpPr>
          <p:cNvPr id="3182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275" y="658495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kumimoji="0" sz="1400" b="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fld id="{2D6A2642-22B3-414A-B1E4-D34F69AECE96}" type="slidenum">
              <a:rPr lang="en-US" altLang="ja-JP"/>
              <a:pPr/>
              <a:t>&lt;#&gt;</a:t>
            </a:fld>
            <a:endParaRPr lang="en-US" altLang="ja-JP"/>
          </a:p>
        </p:txBody>
      </p:sp>
      <p:sp>
        <p:nvSpPr>
          <p:cNvPr id="3183" name="Rectangle 11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6675"/>
            <a:ext cx="6629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73" r:id="rId12"/>
  </p:sldLayoutIdLst>
  <p:hf hdr="0" dt="0"/>
  <p:txStyles>
    <p:titleStyle>
      <a:lvl1pPr algn="ctr" rtl="0" fontAlgn="base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HGP創英角ｺﾞｼｯｸUB" pitchFamily="50" charset="-128"/>
        </a:defRPr>
      </a:lvl2pPr>
      <a:lvl3pPr algn="ctr" rtl="0" fontAlgn="base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HGP創英角ｺﾞｼｯｸUB" pitchFamily="50" charset="-128"/>
        </a:defRPr>
      </a:lvl3pPr>
      <a:lvl4pPr algn="ctr" rtl="0" fontAlgn="base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HGP創英角ｺﾞｼｯｸUB" pitchFamily="50" charset="-128"/>
        </a:defRPr>
      </a:lvl4pPr>
      <a:lvl5pPr algn="ctr" rtl="0" fontAlgn="base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HGP創英角ｺﾞｼｯｸUB" pitchFamily="50" charset="-128"/>
        </a:defRPr>
      </a:lvl5pPr>
      <a:lvl6pPr marL="457200" algn="ctr" rtl="0" fontAlgn="base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HGP創英角ｺﾞｼｯｸUB" pitchFamily="50" charset="-128"/>
        </a:defRPr>
      </a:lvl6pPr>
      <a:lvl7pPr marL="914400" algn="ctr" rtl="0" fontAlgn="base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HGP創英角ｺﾞｼｯｸUB" pitchFamily="50" charset="-128"/>
        </a:defRPr>
      </a:lvl7pPr>
      <a:lvl8pPr marL="1371600" algn="ctr" rtl="0" fontAlgn="base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HGP創英角ｺﾞｼｯｸUB" pitchFamily="50" charset="-128"/>
        </a:defRPr>
      </a:lvl8pPr>
      <a:lvl9pPr marL="1828800" algn="ctr" rtl="0" fontAlgn="base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HGP創英角ｺﾞｼｯｸUB" pitchFamily="50" charset="-128"/>
        </a:defRPr>
      </a:lvl9pPr>
    </p:titleStyle>
    <p:bodyStyle>
      <a:lvl1pPr marL="193675" indent="-193675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16"/>
        </a:buBlip>
        <a:defRPr kumimoji="1" sz="2000">
          <a:solidFill>
            <a:srgbClr val="000000"/>
          </a:solidFill>
          <a:latin typeface="+mn-lt"/>
          <a:ea typeface="+mn-ea"/>
          <a:cs typeface="+mn-cs"/>
        </a:defRPr>
      </a:lvl1pPr>
      <a:lvl2pPr marL="566738" indent="-18256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16"/>
        </a:buBlip>
        <a:defRPr kumimoji="1" sz="2000">
          <a:solidFill>
            <a:srgbClr val="000000"/>
          </a:solidFill>
          <a:latin typeface="+mn-lt"/>
          <a:ea typeface="+mn-ea"/>
        </a:defRPr>
      </a:lvl2pPr>
      <a:lvl3pPr marL="952500" indent="-19526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16"/>
        </a:buBlip>
        <a:defRPr kumimoji="1" sz="2000">
          <a:solidFill>
            <a:srgbClr val="000000"/>
          </a:solidFill>
          <a:latin typeface="+mn-lt"/>
          <a:ea typeface="+mn-ea"/>
        </a:defRPr>
      </a:lvl3pPr>
      <a:lvl4pPr marL="1338263" indent="-19526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16"/>
        </a:buBlip>
        <a:defRPr kumimoji="1" sz="2000">
          <a:solidFill>
            <a:srgbClr val="000000"/>
          </a:solidFill>
          <a:latin typeface="+mn-lt"/>
          <a:ea typeface="+mn-ea"/>
        </a:defRPr>
      </a:lvl4pPr>
      <a:lvl5pPr marL="1711325" indent="-18256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16"/>
        </a:buBlip>
        <a:defRPr kumimoji="1" sz="2000">
          <a:solidFill>
            <a:srgbClr val="000000"/>
          </a:solidFill>
          <a:latin typeface="+mn-lt"/>
          <a:ea typeface="+mn-ea"/>
        </a:defRPr>
      </a:lvl5pPr>
      <a:lvl6pPr marL="2168525" indent="-18256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16"/>
        </a:buBlip>
        <a:defRPr kumimoji="1" sz="2000">
          <a:solidFill>
            <a:srgbClr val="000000"/>
          </a:solidFill>
          <a:latin typeface="+mn-lt"/>
          <a:ea typeface="+mn-ea"/>
        </a:defRPr>
      </a:lvl6pPr>
      <a:lvl7pPr marL="2625725" indent="-18256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16"/>
        </a:buBlip>
        <a:defRPr kumimoji="1" sz="2000">
          <a:solidFill>
            <a:srgbClr val="000000"/>
          </a:solidFill>
          <a:latin typeface="+mn-lt"/>
          <a:ea typeface="+mn-ea"/>
        </a:defRPr>
      </a:lvl7pPr>
      <a:lvl8pPr marL="3082925" indent="-18256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16"/>
        </a:buBlip>
        <a:defRPr kumimoji="1" sz="2000">
          <a:solidFill>
            <a:srgbClr val="000000"/>
          </a:solidFill>
          <a:latin typeface="+mn-lt"/>
          <a:ea typeface="+mn-ea"/>
        </a:defRPr>
      </a:lvl8pPr>
      <a:lvl9pPr marL="3540125" indent="-18256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16"/>
        </a:buBlip>
        <a:defRPr kumimoji="1"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0530" name="Picture 2" descr="nova"/>
          <p:cNvPicPr>
            <a:picLocks noChangeAspect="1" noChangeArrowheads="1"/>
          </p:cNvPicPr>
          <p:nvPr userDrawn="1"/>
        </p:nvPicPr>
        <p:blipFill>
          <a:blip r:embed="rId13" cstate="print">
            <a:lum bright="84000" contrast="-8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0531" name="Rectangle 3" descr="デニム"/>
          <p:cNvSpPr>
            <a:spLocks noChangeArrowheads="1"/>
          </p:cNvSpPr>
          <p:nvPr userDrawn="1"/>
        </p:nvSpPr>
        <p:spPr bwMode="auto">
          <a:xfrm>
            <a:off x="685800" y="6477000"/>
            <a:ext cx="8077200" cy="76200"/>
          </a:xfrm>
          <a:prstGeom prst="rect">
            <a:avLst/>
          </a:prstGeom>
          <a:blipFill dpi="0" rotWithShape="0">
            <a:blip r:embed="rId14" cstate="print"/>
            <a:srcRect/>
            <a:tile tx="0" ty="0" sx="100000" sy="100000" flip="none" algn="tl"/>
          </a:blipFill>
          <a:ln w="158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790532" name="Rectangle 4" descr="デニム"/>
          <p:cNvSpPr>
            <a:spLocks noChangeArrowheads="1"/>
          </p:cNvSpPr>
          <p:nvPr userDrawn="1"/>
        </p:nvSpPr>
        <p:spPr bwMode="auto">
          <a:xfrm>
            <a:off x="685800" y="688975"/>
            <a:ext cx="8077200" cy="76200"/>
          </a:xfrm>
          <a:prstGeom prst="rect">
            <a:avLst/>
          </a:prstGeom>
          <a:blipFill dpi="0" rotWithShape="0">
            <a:blip r:embed="rId14" cstate="print"/>
            <a:srcRect/>
            <a:tile tx="0" ty="0" sx="100000" sy="100000" flip="none" algn="tl"/>
          </a:blipFill>
          <a:ln w="158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79053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65175"/>
            <a:ext cx="8386763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7905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629400"/>
            <a:ext cx="83820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kumimoji="0" sz="1200" b="1">
                <a:solidFill>
                  <a:srgbClr val="000084"/>
                </a:solidFill>
                <a:latin typeface="+mn-lt"/>
                <a:ea typeface="HGP創英角ｺﾞｼｯｸUB" pitchFamily="50" charset="-128"/>
              </a:defRPr>
            </a:lvl1pPr>
          </a:lstStyle>
          <a:p>
            <a:r>
              <a:rPr lang="en-US" altLang="ja-JP"/>
              <a:t>日本物理学会　2008年秋季大会 (2008年09月23日, 山形大学小白川キャンパス, 山形 )</a:t>
            </a:r>
          </a:p>
        </p:txBody>
      </p:sp>
      <p:sp>
        <p:nvSpPr>
          <p:cNvPr id="7905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9765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kumimoji="0" sz="1400" b="1">
                <a:solidFill>
                  <a:srgbClr val="000000"/>
                </a:solidFill>
                <a:latin typeface="+mn-lt"/>
                <a:ea typeface="HGP創英角ｺﾞｼｯｸUB" pitchFamily="50" charset="-128"/>
              </a:defRPr>
            </a:lvl1pPr>
          </a:lstStyle>
          <a:p>
            <a:fld id="{2CEBFB8C-BED0-4A0F-9002-50CFAA3A4A91}" type="slidenum">
              <a:rPr lang="en-US" altLang="ja-JP"/>
              <a:pPr/>
              <a:t>&lt;#&gt;</a:t>
            </a:fld>
            <a:endParaRPr lang="en-US" altLang="ja-JP"/>
          </a:p>
        </p:txBody>
      </p:sp>
      <p:sp>
        <p:nvSpPr>
          <p:cNvPr id="79053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0"/>
            <a:ext cx="66294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lnSpc>
          <a:spcPct val="120000"/>
        </a:lnSpc>
        <a:spcBef>
          <a:spcPct val="0"/>
        </a:spcBef>
        <a:spcAft>
          <a:spcPct val="0"/>
        </a:spcAft>
        <a:defRPr kumimoji="1" sz="24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120000"/>
        </a:lnSpc>
        <a:spcBef>
          <a:spcPct val="0"/>
        </a:spcBef>
        <a:spcAft>
          <a:spcPct val="0"/>
        </a:spcAft>
        <a:defRPr kumimoji="1" sz="24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2pPr>
      <a:lvl3pPr algn="ctr" rtl="0" fontAlgn="base">
        <a:lnSpc>
          <a:spcPct val="120000"/>
        </a:lnSpc>
        <a:spcBef>
          <a:spcPct val="0"/>
        </a:spcBef>
        <a:spcAft>
          <a:spcPct val="0"/>
        </a:spcAft>
        <a:defRPr kumimoji="1" sz="24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3pPr>
      <a:lvl4pPr algn="ctr" rtl="0" fontAlgn="base">
        <a:lnSpc>
          <a:spcPct val="120000"/>
        </a:lnSpc>
        <a:spcBef>
          <a:spcPct val="0"/>
        </a:spcBef>
        <a:spcAft>
          <a:spcPct val="0"/>
        </a:spcAft>
        <a:defRPr kumimoji="1" sz="24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4pPr>
      <a:lvl5pPr algn="ctr" rtl="0" fontAlgn="base">
        <a:lnSpc>
          <a:spcPct val="120000"/>
        </a:lnSpc>
        <a:spcBef>
          <a:spcPct val="0"/>
        </a:spcBef>
        <a:spcAft>
          <a:spcPct val="0"/>
        </a:spcAft>
        <a:defRPr kumimoji="1" sz="24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5pPr>
      <a:lvl6pPr marL="457200" algn="ctr" rtl="0" fontAlgn="base">
        <a:lnSpc>
          <a:spcPct val="120000"/>
        </a:lnSpc>
        <a:spcBef>
          <a:spcPct val="0"/>
        </a:spcBef>
        <a:spcAft>
          <a:spcPct val="0"/>
        </a:spcAft>
        <a:defRPr kumimoji="1" sz="24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ctr" rtl="0" fontAlgn="base">
        <a:lnSpc>
          <a:spcPct val="120000"/>
        </a:lnSpc>
        <a:spcBef>
          <a:spcPct val="0"/>
        </a:spcBef>
        <a:spcAft>
          <a:spcPct val="0"/>
        </a:spcAft>
        <a:defRPr kumimoji="1" sz="24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ctr" rtl="0" fontAlgn="base">
        <a:lnSpc>
          <a:spcPct val="120000"/>
        </a:lnSpc>
        <a:spcBef>
          <a:spcPct val="0"/>
        </a:spcBef>
        <a:spcAft>
          <a:spcPct val="0"/>
        </a:spcAft>
        <a:defRPr kumimoji="1" sz="24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ctr" rtl="0" fontAlgn="base">
        <a:lnSpc>
          <a:spcPct val="120000"/>
        </a:lnSpc>
        <a:spcBef>
          <a:spcPct val="0"/>
        </a:spcBef>
        <a:spcAft>
          <a:spcPct val="0"/>
        </a:spcAft>
        <a:defRPr kumimoji="1" sz="24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193675" indent="-193675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15"/>
        </a:buBlip>
        <a:defRPr kumimoji="1" sz="2000">
          <a:solidFill>
            <a:srgbClr val="000000"/>
          </a:solidFill>
          <a:latin typeface="+mn-lt"/>
          <a:ea typeface="+mn-ea"/>
          <a:cs typeface="+mn-cs"/>
        </a:defRPr>
      </a:lvl1pPr>
      <a:lvl2pPr marL="566738" indent="-18256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15"/>
        </a:buBlip>
        <a:defRPr kumimoji="1" sz="2000">
          <a:solidFill>
            <a:srgbClr val="000000"/>
          </a:solidFill>
          <a:latin typeface="+mn-lt"/>
          <a:ea typeface="+mn-ea"/>
        </a:defRPr>
      </a:lvl2pPr>
      <a:lvl3pPr marL="952500" indent="-19526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15"/>
        </a:buBlip>
        <a:defRPr kumimoji="1" sz="2000">
          <a:solidFill>
            <a:srgbClr val="000000"/>
          </a:solidFill>
          <a:latin typeface="+mn-lt"/>
          <a:ea typeface="+mn-ea"/>
        </a:defRPr>
      </a:lvl3pPr>
      <a:lvl4pPr marL="1338263" indent="-19526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15"/>
        </a:buBlip>
        <a:defRPr kumimoji="1" sz="2000">
          <a:solidFill>
            <a:srgbClr val="000000"/>
          </a:solidFill>
          <a:latin typeface="+mn-lt"/>
          <a:ea typeface="+mn-ea"/>
        </a:defRPr>
      </a:lvl4pPr>
      <a:lvl5pPr marL="1711325" indent="-18256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15"/>
        </a:buBlip>
        <a:defRPr kumimoji="1" sz="2000">
          <a:solidFill>
            <a:srgbClr val="000000"/>
          </a:solidFill>
          <a:latin typeface="+mn-lt"/>
          <a:ea typeface="+mn-ea"/>
        </a:defRPr>
      </a:lvl5pPr>
      <a:lvl6pPr marL="2168525" indent="-18256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15"/>
        </a:buBlip>
        <a:defRPr kumimoji="1" sz="2000">
          <a:solidFill>
            <a:srgbClr val="000000"/>
          </a:solidFill>
          <a:latin typeface="+mn-lt"/>
          <a:ea typeface="+mn-ea"/>
        </a:defRPr>
      </a:lvl6pPr>
      <a:lvl7pPr marL="2625725" indent="-18256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15"/>
        </a:buBlip>
        <a:defRPr kumimoji="1" sz="2000">
          <a:solidFill>
            <a:srgbClr val="000000"/>
          </a:solidFill>
          <a:latin typeface="+mn-lt"/>
          <a:ea typeface="+mn-ea"/>
        </a:defRPr>
      </a:lvl7pPr>
      <a:lvl8pPr marL="3082925" indent="-18256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15"/>
        </a:buBlip>
        <a:defRPr kumimoji="1" sz="2000">
          <a:solidFill>
            <a:srgbClr val="000000"/>
          </a:solidFill>
          <a:latin typeface="+mn-lt"/>
          <a:ea typeface="+mn-ea"/>
        </a:defRPr>
      </a:lvl8pPr>
      <a:lvl9pPr marL="3540125" indent="-18256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15"/>
        </a:buBlip>
        <a:defRPr kumimoji="1"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.xml"/><Relationship Id="rId7" Type="http://schemas.openxmlformats.org/officeDocument/2006/relationships/image" Target="../media/image8.wmf"/><Relationship Id="rId12" Type="http://schemas.openxmlformats.org/officeDocument/2006/relationships/image" Target="../media/image13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.png"/><Relationship Id="rId4" Type="http://schemas.openxmlformats.org/officeDocument/2006/relationships/tags" Target="../tags/tag4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../../../DPF/proposal08/DPF_080930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日本物理学会　2008年秋季大会 (2008年09月23日, 山形大学小白川キャンパス, 山形 )</a:t>
            </a:r>
          </a:p>
        </p:txBody>
      </p:sp>
      <p:sp>
        <p:nvSpPr>
          <p:cNvPr id="792586" name="Rectangle 10"/>
          <p:cNvSpPr>
            <a:spLocks noChangeArrowheads="1"/>
          </p:cNvSpPr>
          <p:nvPr/>
        </p:nvSpPr>
        <p:spPr bwMode="auto">
          <a:xfrm>
            <a:off x="-323850" y="1341438"/>
            <a:ext cx="9720263" cy="4967287"/>
          </a:xfrm>
          <a:prstGeom prst="rect">
            <a:avLst/>
          </a:prstGeom>
          <a:solidFill>
            <a:srgbClr val="000000"/>
          </a:solidFill>
          <a:ln w="158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ja-JP" altLang="en-US"/>
          </a:p>
        </p:txBody>
      </p:sp>
      <p:pic>
        <p:nvPicPr>
          <p:cNvPr id="79258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9100" y="1363663"/>
            <a:ext cx="6986588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485775"/>
            <a:ext cx="8280400" cy="609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>
                <a:solidFill>
                  <a:srgbClr val="0000C8"/>
                </a:solidFill>
                <a:ea typeface="HGS創英角ｺﾞｼｯｸUB" pitchFamily="50" charset="-128"/>
              </a:rPr>
              <a:t>スペース重力波アンテナ</a:t>
            </a:r>
            <a:r>
              <a:rPr lang="en-US" altLang="ja-JP">
                <a:solidFill>
                  <a:srgbClr val="0000C8"/>
                </a:solidFill>
                <a:ea typeface="HGS創英角ｺﾞｼｯｸUB" pitchFamily="50" charset="-128"/>
              </a:rPr>
              <a:t>DECIGO</a:t>
            </a:r>
            <a:r>
              <a:rPr lang="ja-JP" altLang="en-US">
                <a:solidFill>
                  <a:srgbClr val="0000C8"/>
                </a:solidFill>
                <a:ea typeface="HGS創英角ｺﾞｼｯｸUB" pitchFamily="50" charset="-128"/>
              </a:rPr>
              <a:t>計画 </a:t>
            </a:r>
            <a:r>
              <a:rPr lang="en-US" altLang="ja-JP">
                <a:solidFill>
                  <a:srgbClr val="0000C8"/>
                </a:solidFill>
                <a:ea typeface="HGS創英角ｺﾞｼｯｸUB" pitchFamily="50" charset="-128"/>
              </a:rPr>
              <a:t>XV</a:t>
            </a:r>
            <a:br>
              <a:rPr lang="en-US" altLang="ja-JP">
                <a:solidFill>
                  <a:srgbClr val="0000C8"/>
                </a:solidFill>
                <a:ea typeface="HGS創英角ｺﾞｼｯｸUB" pitchFamily="50" charset="-128"/>
              </a:rPr>
            </a:br>
            <a:r>
              <a:rPr lang="ja-JP" altLang="en-US">
                <a:solidFill>
                  <a:srgbClr val="0000C8"/>
                </a:solidFill>
                <a:ea typeface="HGS創英角ｺﾞｼｯｸUB" pitchFamily="50" charset="-128"/>
              </a:rPr>
              <a:t>（設計・計画・パスファインダー）</a:t>
            </a:r>
          </a:p>
        </p:txBody>
      </p:sp>
      <p:sp>
        <p:nvSpPr>
          <p:cNvPr id="792581" name="Rectangle 5"/>
          <p:cNvSpPr>
            <a:spLocks noChangeArrowheads="1"/>
          </p:cNvSpPr>
          <p:nvPr/>
        </p:nvSpPr>
        <p:spPr bwMode="auto">
          <a:xfrm>
            <a:off x="468313" y="1412875"/>
            <a:ext cx="7380287" cy="48387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buFontTx/>
              <a:buNone/>
            </a:pPr>
            <a:r>
              <a:rPr lang="ja-JP" altLang="en-US" sz="12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安東正樹，川村静児，高橋龍一，中村卓史，坪野公夫，</a:t>
            </a:r>
          </a:p>
          <a:p>
            <a:pPr algn="l">
              <a:buFontTx/>
              <a:buNone/>
            </a:pPr>
            <a:r>
              <a:rPr lang="ja-JP" altLang="en-US" sz="12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田中貴浩，瀬戸直樹，沼田健司，船木一幸，森本睦子，</a:t>
            </a:r>
          </a:p>
          <a:p>
            <a:pPr algn="l">
              <a:buFontTx/>
              <a:buNone/>
            </a:pPr>
            <a:r>
              <a:rPr lang="ja-JP" altLang="en-US" sz="12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佐藤修一，青柳巧介，我妻一博，阿久津智忠，阿久津朋美，</a:t>
            </a:r>
          </a:p>
          <a:p>
            <a:pPr algn="l">
              <a:buFontTx/>
              <a:buNone/>
            </a:pPr>
            <a:r>
              <a:rPr lang="ja-JP" altLang="en-US" sz="12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浅田秀樹，麻生洋一，新井宏二，荒瀬勇太，新谷昌人，</a:t>
            </a:r>
          </a:p>
          <a:p>
            <a:pPr algn="l">
              <a:buFontTx/>
              <a:buNone/>
            </a:pPr>
            <a:r>
              <a:rPr lang="ja-JP" altLang="en-US" sz="12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井岡邦仁，池上健，石川毅彦，石徹白晃治，市來淨與，</a:t>
            </a:r>
          </a:p>
          <a:p>
            <a:pPr algn="l">
              <a:buFontTx/>
              <a:buNone/>
            </a:pPr>
            <a:r>
              <a:rPr lang="ja-JP" altLang="en-US" sz="12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伊東宏之，伊藤洋介，井上開輝，植田憲一，榎基宏，</a:t>
            </a:r>
          </a:p>
          <a:p>
            <a:pPr algn="l">
              <a:buFontTx/>
              <a:buNone/>
            </a:pPr>
            <a:r>
              <a:rPr lang="ja-JP" altLang="en-US" sz="12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戎崎俊一，江里口良治，大石奈緒子，大河正志，</a:t>
            </a:r>
          </a:p>
          <a:p>
            <a:pPr algn="l">
              <a:buFontTx/>
              <a:buNone/>
            </a:pPr>
            <a:r>
              <a:rPr lang="ja-JP" altLang="en-US" sz="12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大橋正健，大原謙一，奥冨聡，小野里光司，鎌迫将悟，</a:t>
            </a:r>
          </a:p>
          <a:p>
            <a:pPr algn="l">
              <a:buFontTx/>
              <a:buNone/>
            </a:pPr>
            <a:r>
              <a:rPr lang="ja-JP" altLang="en-US" sz="12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河島信樹，川添史子，神田展行，雁津克彦，木内建太，</a:t>
            </a:r>
          </a:p>
          <a:p>
            <a:pPr algn="l">
              <a:buFontTx/>
              <a:buNone/>
            </a:pPr>
            <a:r>
              <a:rPr lang="ja-JP" altLang="en-US" sz="12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桐原裕之，工藤秀明，國中均，國森裕生，</a:t>
            </a:r>
          </a:p>
          <a:p>
            <a:pPr algn="l">
              <a:buFontTx/>
              <a:buNone/>
            </a:pPr>
            <a:r>
              <a:rPr lang="ja-JP" altLang="en-US" sz="12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クラウス・ヴェルナー，黒田和明，小泉宏之，郡和範，</a:t>
            </a:r>
          </a:p>
          <a:p>
            <a:pPr algn="l">
              <a:buFontTx/>
              <a:buNone/>
            </a:pPr>
            <a:r>
              <a:rPr lang="ja-JP" altLang="en-US" sz="12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苔山圭以子，古在由秀，小嶌康史，固武慶，小林史歩，</a:t>
            </a:r>
          </a:p>
          <a:p>
            <a:pPr algn="l">
              <a:buFontTx/>
              <a:buNone/>
            </a:pPr>
            <a:r>
              <a:rPr lang="ja-JP" altLang="en-US" sz="12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西條統之，坂井真一郎，阪上雅昭，阪田紫帆里，</a:t>
            </a:r>
          </a:p>
          <a:p>
            <a:pPr algn="l">
              <a:buFontTx/>
              <a:buNone/>
            </a:pPr>
            <a:r>
              <a:rPr lang="ja-JP" altLang="en-US" sz="12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佐合紀親，佐々木節，佐藤孝，柴田大，真貝寿明，杉山直，</a:t>
            </a:r>
          </a:p>
          <a:p>
            <a:pPr algn="l">
              <a:buFontTx/>
              <a:buNone/>
            </a:pPr>
            <a:r>
              <a:rPr lang="ja-JP" altLang="en-US" sz="12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宗宮健太郎，祖谷元，高野忠，高橋走，高橋忠幸，</a:t>
            </a:r>
          </a:p>
          <a:p>
            <a:pPr algn="l">
              <a:buFontTx/>
              <a:buNone/>
            </a:pPr>
            <a:r>
              <a:rPr lang="ja-JP" altLang="en-US" sz="12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高橋弘毅，高橋竜太郎，高森昭光，田越秀行，田代寛之，</a:t>
            </a:r>
          </a:p>
          <a:p>
            <a:pPr algn="l">
              <a:buFontTx/>
              <a:buNone/>
            </a:pPr>
            <a:r>
              <a:rPr lang="ja-JP" altLang="en-US" sz="12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谷口敬介，樽家篤史，千葉剛，辻川信二，常定芳基，</a:t>
            </a:r>
          </a:p>
          <a:p>
            <a:pPr algn="l">
              <a:buFontTx/>
              <a:buNone/>
            </a:pPr>
            <a:r>
              <a:rPr lang="ja-JP" altLang="en-US" sz="12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徳田充，徳成正雄，豊嶋守生，内藤勲夫，中尾憲一，</a:t>
            </a:r>
          </a:p>
          <a:p>
            <a:pPr algn="l">
              <a:buFontTx/>
              <a:buNone/>
            </a:pPr>
            <a:r>
              <a:rPr lang="ja-JP" altLang="en-US" sz="12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中川憲保，中須賀真一，中野寛之，長野重夫，中村康二，</a:t>
            </a:r>
          </a:p>
          <a:p>
            <a:pPr algn="l">
              <a:buFontTx/>
              <a:buNone/>
            </a:pPr>
            <a:r>
              <a:rPr lang="ja-JP" altLang="en-US" sz="12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中山宜典，西澤篤志，西田恵里奈，西山和孝，丹羽佳人，</a:t>
            </a:r>
          </a:p>
          <a:p>
            <a:pPr algn="l">
              <a:buFontTx/>
              <a:buNone/>
            </a:pPr>
            <a:r>
              <a:rPr lang="ja-JP" altLang="en-US" sz="12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橋本樹明，端山和大，原田知広，疋田渉，姫本宣朗，平林久，</a:t>
            </a:r>
          </a:p>
          <a:p>
            <a:pPr algn="l">
              <a:buFontTx/>
              <a:buNone/>
            </a:pPr>
            <a:r>
              <a:rPr lang="ja-JP" altLang="en-US" sz="12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平松尚志，福嶋美津広，藤本眞克，二間瀬敏史，細川端彦，</a:t>
            </a:r>
          </a:p>
          <a:p>
            <a:pPr algn="l">
              <a:buFontTx/>
              <a:buNone/>
            </a:pPr>
            <a:r>
              <a:rPr lang="ja-JP" altLang="en-US" sz="12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堀澤秀之，前田恵一，松原英雄，三浦純一，蓑泰志，</a:t>
            </a:r>
          </a:p>
          <a:p>
            <a:pPr algn="l">
              <a:buFontTx/>
              <a:buNone/>
            </a:pPr>
            <a:r>
              <a:rPr lang="ja-JP" altLang="en-US" sz="12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宮川治，三代木伸二，向山信治，武者満，森岡友子，森澤理之，</a:t>
            </a:r>
          </a:p>
          <a:p>
            <a:pPr algn="l">
              <a:buFontTx/>
              <a:buNone/>
            </a:pPr>
            <a:r>
              <a:rPr lang="ja-JP" altLang="en-US" sz="12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森脇成典，柳哲文，山崎利孝，山元一広，横山順一，</a:t>
            </a:r>
          </a:p>
          <a:p>
            <a:pPr algn="l">
              <a:buFontTx/>
              <a:buNone/>
            </a:pPr>
            <a:r>
              <a:rPr lang="ja-JP" altLang="en-US" sz="12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吉田至順，吉野泰造</a:t>
            </a:r>
          </a:p>
        </p:txBody>
      </p:sp>
    </p:spTree>
  </p:cSld>
  <p:clrMapOvr>
    <a:masterClrMapping/>
  </p:clrMapOvr>
  <p:transition advTm="696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日本物理学会　2008年秋季大会 (2008年09月23日, 山形大学小白川キャンパス, 山形 )</a:t>
            </a:r>
          </a:p>
        </p:txBody>
      </p:sp>
      <p:sp>
        <p:nvSpPr>
          <p:cNvPr id="57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EF5E58-5733-4529-8CF8-137DACB8E862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835586" name="AutoShape 2"/>
          <p:cNvSpPr>
            <a:spLocks noChangeArrowheads="1"/>
          </p:cNvSpPr>
          <p:nvPr/>
        </p:nvSpPr>
        <p:spPr bwMode="auto">
          <a:xfrm>
            <a:off x="2627313" y="1196975"/>
            <a:ext cx="1368425" cy="5184775"/>
          </a:xfrm>
          <a:prstGeom prst="roundRect">
            <a:avLst>
              <a:gd name="adj" fmla="val 3069"/>
            </a:avLst>
          </a:prstGeom>
          <a:solidFill>
            <a:srgbClr val="CCFFCC">
              <a:alpha val="50000"/>
            </a:srgbClr>
          </a:solidFill>
          <a:ln w="1587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8355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solidFill>
                  <a:srgbClr val="333333"/>
                </a:solidFill>
              </a:rPr>
              <a:t>小型以上の科学衛星計画の流れ</a:t>
            </a:r>
          </a:p>
        </p:txBody>
      </p:sp>
      <p:sp>
        <p:nvSpPr>
          <p:cNvPr id="835589" name="Text Box 5"/>
          <p:cNvSpPr txBox="1">
            <a:spLocks noChangeAspect="1" noChangeArrowheads="1"/>
          </p:cNvSpPr>
          <p:nvPr/>
        </p:nvSpPr>
        <p:spPr bwMode="auto">
          <a:xfrm>
            <a:off x="1193800" y="1598613"/>
            <a:ext cx="498475" cy="252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buFontTx/>
              <a:buNone/>
            </a:pPr>
            <a:r>
              <a:rPr lang="ja-JP" altLang="en-US" sz="2000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基礎開発</a:t>
            </a:r>
          </a:p>
        </p:txBody>
      </p:sp>
      <p:sp>
        <p:nvSpPr>
          <p:cNvPr id="835590" name="Text Box 6"/>
          <p:cNvSpPr txBox="1">
            <a:spLocks noChangeAspect="1" noChangeArrowheads="1"/>
          </p:cNvSpPr>
          <p:nvPr/>
        </p:nvSpPr>
        <p:spPr bwMode="auto">
          <a:xfrm>
            <a:off x="1973263" y="1598613"/>
            <a:ext cx="498475" cy="252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buFontTx/>
              <a:buNone/>
            </a:pPr>
            <a:r>
              <a:rPr lang="ja-JP" altLang="en-US" sz="2000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ミッション検討</a:t>
            </a:r>
          </a:p>
        </p:txBody>
      </p:sp>
      <p:sp>
        <p:nvSpPr>
          <p:cNvPr id="835591" name="Text Box 7"/>
          <p:cNvSpPr txBox="1">
            <a:spLocks noChangeAspect="1" noChangeArrowheads="1"/>
          </p:cNvSpPr>
          <p:nvPr/>
        </p:nvSpPr>
        <p:spPr bwMode="auto">
          <a:xfrm>
            <a:off x="2697163" y="1598613"/>
            <a:ext cx="498475" cy="2298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l">
              <a:buFontTx/>
              <a:buNone/>
            </a:pPr>
            <a:r>
              <a:rPr lang="ja-JP" altLang="en-US" sz="2000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鍵となる技術の開発</a:t>
            </a:r>
          </a:p>
        </p:txBody>
      </p:sp>
      <p:sp>
        <p:nvSpPr>
          <p:cNvPr id="835592" name="Text Box 8"/>
          <p:cNvSpPr txBox="1">
            <a:spLocks noChangeAspect="1" noChangeArrowheads="1"/>
          </p:cNvSpPr>
          <p:nvPr/>
        </p:nvSpPr>
        <p:spPr bwMode="auto">
          <a:xfrm>
            <a:off x="3930650" y="2201863"/>
            <a:ext cx="4889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l">
              <a:buFontTx/>
              <a:buNone/>
            </a:pPr>
            <a:endParaRPr lang="ja-JP" altLang="ja-JP" sz="2000">
              <a:solidFill>
                <a:srgbClr val="000000"/>
              </a:solidFill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835593" name="Text Box 9"/>
          <p:cNvSpPr txBox="1">
            <a:spLocks noChangeAspect="1" noChangeArrowheads="1"/>
          </p:cNvSpPr>
          <p:nvPr/>
        </p:nvSpPr>
        <p:spPr bwMode="auto">
          <a:xfrm>
            <a:off x="4110038" y="1598613"/>
            <a:ext cx="498475" cy="252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buFontTx/>
              <a:buNone/>
            </a:pPr>
            <a:r>
              <a:rPr lang="ja-JP" altLang="en-US" sz="2000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計画確立</a:t>
            </a:r>
          </a:p>
        </p:txBody>
      </p:sp>
      <p:sp>
        <p:nvSpPr>
          <p:cNvPr id="835594" name="Text Box 10"/>
          <p:cNvSpPr txBox="1">
            <a:spLocks noChangeAspect="1" noChangeArrowheads="1"/>
          </p:cNvSpPr>
          <p:nvPr/>
        </p:nvSpPr>
        <p:spPr bwMode="auto">
          <a:xfrm>
            <a:off x="4824413" y="1598613"/>
            <a:ext cx="498475" cy="252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buFontTx/>
              <a:buNone/>
            </a:pPr>
            <a:r>
              <a:rPr lang="ja-JP" altLang="en-US" sz="2000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基本設計・試作</a:t>
            </a:r>
          </a:p>
        </p:txBody>
      </p:sp>
      <p:sp>
        <p:nvSpPr>
          <p:cNvPr id="835595" name="Text Box 11"/>
          <p:cNvSpPr txBox="1">
            <a:spLocks noChangeAspect="1" noChangeArrowheads="1"/>
          </p:cNvSpPr>
          <p:nvPr/>
        </p:nvSpPr>
        <p:spPr bwMode="auto">
          <a:xfrm>
            <a:off x="5537200" y="1598613"/>
            <a:ext cx="498475" cy="252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l">
              <a:buFontTx/>
              <a:buNone/>
            </a:pPr>
            <a:r>
              <a:rPr lang="ja-JP" altLang="en-US" sz="2000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詳細設計・実機製作</a:t>
            </a:r>
          </a:p>
        </p:txBody>
      </p:sp>
      <p:sp>
        <p:nvSpPr>
          <p:cNvPr id="835596" name="Text Box 12"/>
          <p:cNvSpPr txBox="1">
            <a:spLocks noChangeAspect="1" noChangeArrowheads="1"/>
          </p:cNvSpPr>
          <p:nvPr/>
        </p:nvSpPr>
        <p:spPr bwMode="auto">
          <a:xfrm>
            <a:off x="6249988" y="1598613"/>
            <a:ext cx="498475" cy="252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buFontTx/>
              <a:buNone/>
            </a:pPr>
            <a:r>
              <a:rPr lang="ja-JP" altLang="en-US" sz="2000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組立て・試験</a:t>
            </a:r>
          </a:p>
        </p:txBody>
      </p:sp>
      <p:sp>
        <p:nvSpPr>
          <p:cNvPr id="835597" name="Text Box 13"/>
          <p:cNvSpPr txBox="1">
            <a:spLocks noChangeAspect="1" noChangeArrowheads="1"/>
          </p:cNvSpPr>
          <p:nvPr/>
        </p:nvSpPr>
        <p:spPr bwMode="auto">
          <a:xfrm>
            <a:off x="7029450" y="1598613"/>
            <a:ext cx="498475" cy="252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buFontTx/>
              <a:buNone/>
            </a:pPr>
            <a:r>
              <a:rPr lang="ja-JP" altLang="en-US" sz="2000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打上げ</a:t>
            </a:r>
          </a:p>
        </p:txBody>
      </p:sp>
      <p:sp>
        <p:nvSpPr>
          <p:cNvPr id="835598" name="Text Box 14"/>
          <p:cNvSpPr txBox="1">
            <a:spLocks noChangeAspect="1" noChangeArrowheads="1"/>
          </p:cNvSpPr>
          <p:nvPr/>
        </p:nvSpPr>
        <p:spPr bwMode="auto">
          <a:xfrm>
            <a:off x="7870825" y="1598613"/>
            <a:ext cx="498475" cy="252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buFontTx/>
              <a:buNone/>
            </a:pPr>
            <a:r>
              <a:rPr lang="ja-JP" altLang="en-US" sz="2000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観測運用</a:t>
            </a:r>
          </a:p>
        </p:txBody>
      </p:sp>
      <p:sp>
        <p:nvSpPr>
          <p:cNvPr id="835599" name="Text Box 15"/>
          <p:cNvSpPr txBox="1">
            <a:spLocks noChangeAspect="1" noChangeArrowheads="1"/>
          </p:cNvSpPr>
          <p:nvPr/>
        </p:nvSpPr>
        <p:spPr bwMode="auto">
          <a:xfrm>
            <a:off x="3463925" y="1598613"/>
            <a:ext cx="498475" cy="252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buFontTx/>
              <a:buNone/>
            </a:pPr>
            <a:r>
              <a:rPr lang="ja-JP" altLang="en-US" sz="2000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システム検討</a:t>
            </a:r>
          </a:p>
        </p:txBody>
      </p:sp>
      <p:sp>
        <p:nvSpPr>
          <p:cNvPr id="835600" name="Text Box 16"/>
          <p:cNvSpPr txBox="1">
            <a:spLocks noChangeAspect="1" noChangeArrowheads="1"/>
          </p:cNvSpPr>
          <p:nvPr/>
        </p:nvSpPr>
        <p:spPr bwMode="auto">
          <a:xfrm>
            <a:off x="2174875" y="4508500"/>
            <a:ext cx="9271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buFontTx/>
              <a:buNone/>
            </a:pPr>
            <a:r>
              <a:rPr lang="ja-JP" altLang="en-US" sz="1600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ワーキング</a:t>
            </a:r>
          </a:p>
          <a:p>
            <a:pPr>
              <a:buFontTx/>
              <a:buNone/>
            </a:pPr>
            <a:r>
              <a:rPr lang="ja-JP" altLang="en-US" sz="1600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グループ</a:t>
            </a:r>
          </a:p>
          <a:p>
            <a:pPr>
              <a:buFontTx/>
              <a:buNone/>
            </a:pPr>
            <a:r>
              <a:rPr lang="ja-JP" altLang="en-US" sz="1600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設置審査</a:t>
            </a:r>
          </a:p>
        </p:txBody>
      </p:sp>
      <p:sp>
        <p:nvSpPr>
          <p:cNvPr id="835601" name="Text Box 17"/>
          <p:cNvSpPr txBox="1">
            <a:spLocks noChangeAspect="1" noChangeArrowheads="1"/>
          </p:cNvSpPr>
          <p:nvPr/>
        </p:nvSpPr>
        <p:spPr bwMode="auto">
          <a:xfrm>
            <a:off x="4327525" y="4573588"/>
            <a:ext cx="682625" cy="1144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>
              <a:buFontTx/>
              <a:buNone/>
            </a:pPr>
            <a:r>
              <a:rPr lang="ja-JP" altLang="en-US" sz="1600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プロジェクト</a:t>
            </a:r>
          </a:p>
          <a:p>
            <a:pPr>
              <a:buFontTx/>
              <a:buNone/>
            </a:pPr>
            <a:r>
              <a:rPr lang="ja-JP" altLang="en-US" sz="1600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移行審査</a:t>
            </a:r>
          </a:p>
        </p:txBody>
      </p:sp>
      <p:sp>
        <p:nvSpPr>
          <p:cNvPr id="835602" name="Line 18"/>
          <p:cNvSpPr>
            <a:spLocks noChangeAspect="1" noChangeShapeType="1"/>
          </p:cNvSpPr>
          <p:nvPr/>
        </p:nvSpPr>
        <p:spPr bwMode="auto">
          <a:xfrm>
            <a:off x="1708150" y="2894013"/>
            <a:ext cx="260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835603" name="Line 19"/>
          <p:cNvSpPr>
            <a:spLocks noChangeAspect="1" noChangeShapeType="1"/>
          </p:cNvSpPr>
          <p:nvPr/>
        </p:nvSpPr>
        <p:spPr bwMode="auto">
          <a:xfrm>
            <a:off x="2486025" y="2894013"/>
            <a:ext cx="258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835604" name="Line 20"/>
          <p:cNvSpPr>
            <a:spLocks noChangeAspect="1" noChangeShapeType="1"/>
          </p:cNvSpPr>
          <p:nvPr/>
        </p:nvSpPr>
        <p:spPr bwMode="auto">
          <a:xfrm>
            <a:off x="3263900" y="2894013"/>
            <a:ext cx="195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835605" name="Line 21"/>
          <p:cNvSpPr>
            <a:spLocks noChangeAspect="1" noChangeShapeType="1"/>
          </p:cNvSpPr>
          <p:nvPr/>
        </p:nvSpPr>
        <p:spPr bwMode="auto">
          <a:xfrm>
            <a:off x="3976688" y="2894013"/>
            <a:ext cx="130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835606" name="Line 22"/>
          <p:cNvSpPr>
            <a:spLocks noChangeAspect="1" noChangeShapeType="1"/>
          </p:cNvSpPr>
          <p:nvPr/>
        </p:nvSpPr>
        <p:spPr bwMode="auto">
          <a:xfrm>
            <a:off x="4624388" y="2894013"/>
            <a:ext cx="195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835607" name="Line 23"/>
          <p:cNvSpPr>
            <a:spLocks noChangeAspect="1" noChangeShapeType="1"/>
          </p:cNvSpPr>
          <p:nvPr/>
        </p:nvSpPr>
        <p:spPr bwMode="auto">
          <a:xfrm>
            <a:off x="5338763" y="2894013"/>
            <a:ext cx="193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835608" name="Line 24"/>
          <p:cNvSpPr>
            <a:spLocks noChangeAspect="1" noChangeShapeType="1"/>
          </p:cNvSpPr>
          <p:nvPr/>
        </p:nvSpPr>
        <p:spPr bwMode="auto">
          <a:xfrm>
            <a:off x="6051550" y="2894013"/>
            <a:ext cx="193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835609" name="Line 25"/>
          <p:cNvSpPr>
            <a:spLocks noChangeAspect="1" noChangeShapeType="1"/>
          </p:cNvSpPr>
          <p:nvPr/>
        </p:nvSpPr>
        <p:spPr bwMode="auto">
          <a:xfrm>
            <a:off x="6764338" y="2894013"/>
            <a:ext cx="260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835610" name="Line 26"/>
          <p:cNvSpPr>
            <a:spLocks noChangeAspect="1" noChangeShapeType="1"/>
          </p:cNvSpPr>
          <p:nvPr/>
        </p:nvSpPr>
        <p:spPr bwMode="auto">
          <a:xfrm>
            <a:off x="7542213" y="2894013"/>
            <a:ext cx="323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835611" name="Line 27"/>
          <p:cNvSpPr>
            <a:spLocks noChangeAspect="1" noChangeShapeType="1"/>
          </p:cNvSpPr>
          <p:nvPr/>
        </p:nvSpPr>
        <p:spPr bwMode="auto">
          <a:xfrm flipH="1">
            <a:off x="2600325" y="2894013"/>
            <a:ext cx="14288" cy="1614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835612" name="Line 28"/>
          <p:cNvSpPr>
            <a:spLocks noChangeAspect="1" noChangeShapeType="1"/>
          </p:cNvSpPr>
          <p:nvPr/>
        </p:nvSpPr>
        <p:spPr bwMode="auto">
          <a:xfrm>
            <a:off x="4691063" y="2894013"/>
            <a:ext cx="3175" cy="1614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835613" name="Line 29"/>
          <p:cNvSpPr>
            <a:spLocks noChangeAspect="1" noChangeShapeType="1"/>
          </p:cNvSpPr>
          <p:nvPr/>
        </p:nvSpPr>
        <p:spPr bwMode="auto">
          <a:xfrm>
            <a:off x="2614613" y="1209675"/>
            <a:ext cx="0" cy="388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835614" name="Line 30"/>
          <p:cNvSpPr>
            <a:spLocks noChangeAspect="1" noChangeShapeType="1"/>
          </p:cNvSpPr>
          <p:nvPr/>
        </p:nvSpPr>
        <p:spPr bwMode="auto">
          <a:xfrm>
            <a:off x="4691063" y="1209675"/>
            <a:ext cx="0" cy="388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835615" name="Text Box 31"/>
          <p:cNvSpPr txBox="1">
            <a:spLocks noChangeAspect="1" noChangeArrowheads="1"/>
          </p:cNvSpPr>
          <p:nvPr/>
        </p:nvSpPr>
        <p:spPr bwMode="auto">
          <a:xfrm>
            <a:off x="2614613" y="1168400"/>
            <a:ext cx="2020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ja-JP" altLang="en-US" sz="16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ワーキンググループ</a:t>
            </a:r>
          </a:p>
        </p:txBody>
      </p:sp>
      <p:sp>
        <p:nvSpPr>
          <p:cNvPr id="835616" name="Text Box 32"/>
          <p:cNvSpPr txBox="1">
            <a:spLocks noChangeAspect="1" noChangeArrowheads="1"/>
          </p:cNvSpPr>
          <p:nvPr/>
        </p:nvSpPr>
        <p:spPr bwMode="auto">
          <a:xfrm>
            <a:off x="5727700" y="1203325"/>
            <a:ext cx="1241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ja-JP" altLang="en-US" sz="16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プロジェクト</a:t>
            </a:r>
          </a:p>
        </p:txBody>
      </p:sp>
      <p:sp>
        <p:nvSpPr>
          <p:cNvPr id="835617" name="Text Box 33"/>
          <p:cNvSpPr txBox="1">
            <a:spLocks noChangeAspect="1" noChangeArrowheads="1"/>
          </p:cNvSpPr>
          <p:nvPr/>
        </p:nvSpPr>
        <p:spPr bwMode="auto">
          <a:xfrm>
            <a:off x="977900" y="5930900"/>
            <a:ext cx="1073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None/>
            </a:pPr>
            <a:r>
              <a:rPr lang="ja-JP" altLang="en-US" sz="1400">
                <a:solidFill>
                  <a:srgbClr val="CC9900"/>
                </a:solidFill>
                <a:latin typeface="Tahoma" pitchFamily="34" charset="0"/>
                <a:ea typeface="HGP創英角ｺﾞｼｯｸUB" pitchFamily="50" charset="-128"/>
              </a:rPr>
              <a:t>基礎開発費</a:t>
            </a:r>
          </a:p>
        </p:txBody>
      </p:sp>
      <p:sp>
        <p:nvSpPr>
          <p:cNvPr id="835618" name="Line 34"/>
          <p:cNvSpPr>
            <a:spLocks noChangeAspect="1" noChangeShapeType="1"/>
          </p:cNvSpPr>
          <p:nvPr/>
        </p:nvSpPr>
        <p:spPr bwMode="auto">
          <a:xfrm>
            <a:off x="2614613" y="5876925"/>
            <a:ext cx="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835619" name="Text Box 35"/>
          <p:cNvSpPr txBox="1">
            <a:spLocks noChangeAspect="1" noChangeArrowheads="1"/>
          </p:cNvSpPr>
          <p:nvPr/>
        </p:nvSpPr>
        <p:spPr bwMode="auto">
          <a:xfrm>
            <a:off x="3198813" y="5818188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None/>
            </a:pPr>
            <a:r>
              <a:rPr lang="ja-JP" altLang="en-US" sz="1400">
                <a:solidFill>
                  <a:srgbClr val="CC9900"/>
                </a:solidFill>
                <a:latin typeface="Tahoma" pitchFamily="34" charset="0"/>
                <a:ea typeface="HGP創英角ｺﾞｼｯｸUB" pitchFamily="50" charset="-128"/>
              </a:rPr>
              <a:t>戦略的</a:t>
            </a:r>
          </a:p>
          <a:p>
            <a:pPr algn="l">
              <a:buFontTx/>
              <a:buNone/>
            </a:pPr>
            <a:r>
              <a:rPr lang="ja-JP" altLang="en-US" sz="1400">
                <a:solidFill>
                  <a:srgbClr val="CC9900"/>
                </a:solidFill>
                <a:latin typeface="Tahoma" pitchFamily="34" charset="0"/>
                <a:ea typeface="HGP創英角ｺﾞｼｯｸUB" pitchFamily="50" charset="-128"/>
              </a:rPr>
              <a:t>開発費</a:t>
            </a:r>
          </a:p>
        </p:txBody>
      </p:sp>
      <p:sp>
        <p:nvSpPr>
          <p:cNvPr id="835620" name="Line 36"/>
          <p:cNvSpPr>
            <a:spLocks noChangeAspect="1" noChangeShapeType="1"/>
          </p:cNvSpPr>
          <p:nvPr/>
        </p:nvSpPr>
        <p:spPr bwMode="auto">
          <a:xfrm>
            <a:off x="4095750" y="5803900"/>
            <a:ext cx="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835621" name="Text Box 37"/>
          <p:cNvSpPr txBox="1">
            <a:spLocks noChangeAspect="1" noChangeArrowheads="1"/>
          </p:cNvSpPr>
          <p:nvPr/>
        </p:nvSpPr>
        <p:spPr bwMode="auto">
          <a:xfrm>
            <a:off x="4967288" y="5811838"/>
            <a:ext cx="895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ja-JP" altLang="en-US" sz="1400">
                <a:solidFill>
                  <a:srgbClr val="CC9900"/>
                </a:solidFill>
                <a:latin typeface="Tahoma" pitchFamily="34" charset="0"/>
                <a:ea typeface="HGP創英角ｺﾞｼｯｸUB" pitchFamily="50" charset="-128"/>
              </a:rPr>
              <a:t>衛星試作</a:t>
            </a:r>
          </a:p>
          <a:p>
            <a:pPr>
              <a:buFontTx/>
              <a:buNone/>
            </a:pPr>
            <a:r>
              <a:rPr lang="ja-JP" altLang="en-US" sz="1400">
                <a:solidFill>
                  <a:srgbClr val="CC9900"/>
                </a:solidFill>
                <a:latin typeface="Tahoma" pitchFamily="34" charset="0"/>
                <a:ea typeface="HGP創英角ｺﾞｼｯｸUB" pitchFamily="50" charset="-128"/>
              </a:rPr>
              <a:t>製作費</a:t>
            </a:r>
          </a:p>
        </p:txBody>
      </p:sp>
      <p:sp>
        <p:nvSpPr>
          <p:cNvPr id="835622" name="Line 38"/>
          <p:cNvSpPr>
            <a:spLocks noChangeAspect="1" noChangeShapeType="1"/>
          </p:cNvSpPr>
          <p:nvPr/>
        </p:nvSpPr>
        <p:spPr bwMode="auto">
          <a:xfrm>
            <a:off x="6181725" y="5813425"/>
            <a:ext cx="0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835623" name="Line 39"/>
          <p:cNvSpPr>
            <a:spLocks noChangeAspect="1" noChangeShapeType="1"/>
          </p:cNvSpPr>
          <p:nvPr/>
        </p:nvSpPr>
        <p:spPr bwMode="auto">
          <a:xfrm>
            <a:off x="6959600" y="5813425"/>
            <a:ext cx="0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835624" name="Text Box 40"/>
          <p:cNvSpPr txBox="1">
            <a:spLocks noChangeAspect="1" noChangeArrowheads="1"/>
          </p:cNvSpPr>
          <p:nvPr/>
        </p:nvSpPr>
        <p:spPr bwMode="auto">
          <a:xfrm>
            <a:off x="6230938" y="5802313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ja-JP" altLang="en-US" sz="1400">
                <a:solidFill>
                  <a:srgbClr val="CC9900"/>
                </a:solidFill>
                <a:latin typeface="Tahoma" pitchFamily="34" charset="0"/>
                <a:ea typeface="HGP創英角ｺﾞｼｯｸUB" pitchFamily="50" charset="-128"/>
              </a:rPr>
              <a:t>総合</a:t>
            </a:r>
          </a:p>
          <a:p>
            <a:pPr>
              <a:buFontTx/>
              <a:buNone/>
            </a:pPr>
            <a:r>
              <a:rPr lang="ja-JP" altLang="en-US" sz="1400">
                <a:solidFill>
                  <a:srgbClr val="CC9900"/>
                </a:solidFill>
                <a:latin typeface="Tahoma" pitchFamily="34" charset="0"/>
                <a:ea typeface="HGP創英角ｺﾞｼｯｸUB" pitchFamily="50" charset="-128"/>
              </a:rPr>
              <a:t>試験費</a:t>
            </a:r>
          </a:p>
        </p:txBody>
      </p:sp>
      <p:sp>
        <p:nvSpPr>
          <p:cNvPr id="835625" name="Line 41"/>
          <p:cNvSpPr>
            <a:spLocks noChangeAspect="1" noChangeShapeType="1"/>
          </p:cNvSpPr>
          <p:nvPr/>
        </p:nvSpPr>
        <p:spPr bwMode="auto">
          <a:xfrm>
            <a:off x="7737475" y="5813425"/>
            <a:ext cx="0" cy="388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835626" name="Text Box 42"/>
          <p:cNvSpPr txBox="1">
            <a:spLocks noChangeAspect="1" noChangeArrowheads="1"/>
          </p:cNvSpPr>
          <p:nvPr/>
        </p:nvSpPr>
        <p:spPr bwMode="auto">
          <a:xfrm>
            <a:off x="6989763" y="580231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None/>
            </a:pPr>
            <a:endParaRPr lang="ja-JP" altLang="ja-JP" sz="1400">
              <a:solidFill>
                <a:srgbClr val="CC9900"/>
              </a:solidFill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835627" name="Text Box 43"/>
          <p:cNvSpPr txBox="1">
            <a:spLocks noChangeAspect="1" noChangeArrowheads="1"/>
          </p:cNvSpPr>
          <p:nvPr/>
        </p:nvSpPr>
        <p:spPr bwMode="auto">
          <a:xfrm>
            <a:off x="7029450" y="5818188"/>
            <a:ext cx="7080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ja-JP" altLang="en-US" sz="1400">
                <a:solidFill>
                  <a:srgbClr val="CC9900"/>
                </a:solidFill>
                <a:latin typeface="Tahoma" pitchFamily="34" charset="0"/>
                <a:ea typeface="HGP創英角ｺﾞｼｯｸUB" pitchFamily="50" charset="-128"/>
              </a:rPr>
              <a:t>打上げ</a:t>
            </a:r>
          </a:p>
          <a:p>
            <a:pPr>
              <a:buFontTx/>
              <a:buNone/>
            </a:pPr>
            <a:r>
              <a:rPr lang="ja-JP" altLang="en-US" sz="1400">
                <a:solidFill>
                  <a:srgbClr val="CC9900"/>
                </a:solidFill>
                <a:latin typeface="Tahoma" pitchFamily="34" charset="0"/>
                <a:ea typeface="HGP創英角ｺﾞｼｯｸUB" pitchFamily="50" charset="-128"/>
              </a:rPr>
              <a:t>経費</a:t>
            </a:r>
          </a:p>
        </p:txBody>
      </p:sp>
      <p:sp>
        <p:nvSpPr>
          <p:cNvPr id="835628" name="Text Box 44"/>
          <p:cNvSpPr txBox="1">
            <a:spLocks noChangeAspect="1" noChangeArrowheads="1"/>
          </p:cNvSpPr>
          <p:nvPr/>
        </p:nvSpPr>
        <p:spPr bwMode="auto">
          <a:xfrm>
            <a:off x="7850188" y="5735638"/>
            <a:ext cx="5381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None/>
            </a:pPr>
            <a:r>
              <a:rPr lang="ja-JP" altLang="en-US" sz="1400">
                <a:solidFill>
                  <a:srgbClr val="CC9900"/>
                </a:solidFill>
                <a:latin typeface="Tahoma" pitchFamily="34" charset="0"/>
                <a:ea typeface="HGP創英角ｺﾞｼｯｸUB" pitchFamily="50" charset="-128"/>
              </a:rPr>
              <a:t>運用</a:t>
            </a:r>
          </a:p>
          <a:p>
            <a:pPr algn="l">
              <a:buFontTx/>
              <a:buNone/>
            </a:pPr>
            <a:r>
              <a:rPr lang="ja-JP" altLang="en-US" sz="1400">
                <a:solidFill>
                  <a:srgbClr val="CC9900"/>
                </a:solidFill>
                <a:latin typeface="Tahoma" pitchFamily="34" charset="0"/>
                <a:ea typeface="HGP創英角ｺﾞｼｯｸUB" pitchFamily="50" charset="-128"/>
              </a:rPr>
              <a:t>経費</a:t>
            </a:r>
          </a:p>
        </p:txBody>
      </p:sp>
      <p:sp>
        <p:nvSpPr>
          <p:cNvPr id="835629" name="Text Box 45"/>
          <p:cNvSpPr txBox="1">
            <a:spLocks noChangeAspect="1" noChangeArrowheads="1"/>
          </p:cNvSpPr>
          <p:nvPr/>
        </p:nvSpPr>
        <p:spPr bwMode="auto">
          <a:xfrm>
            <a:off x="5856288" y="5414963"/>
            <a:ext cx="1262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None/>
            </a:pPr>
            <a:r>
              <a:rPr lang="ja-JP" altLang="en-US" sz="1400">
                <a:solidFill>
                  <a:srgbClr val="CC9900"/>
                </a:solidFill>
                <a:latin typeface="Tahoma" pitchFamily="34" charset="0"/>
                <a:ea typeface="HGP創英角ｺﾞｼｯｸUB" pitchFamily="50" charset="-128"/>
              </a:rPr>
              <a:t>ロケット製作費</a:t>
            </a:r>
          </a:p>
        </p:txBody>
      </p:sp>
      <p:sp>
        <p:nvSpPr>
          <p:cNvPr id="835630" name="Text Box 46"/>
          <p:cNvSpPr txBox="1">
            <a:spLocks noChangeAspect="1" noChangeArrowheads="1"/>
          </p:cNvSpPr>
          <p:nvPr/>
        </p:nvSpPr>
        <p:spPr bwMode="auto">
          <a:xfrm>
            <a:off x="800100" y="1195388"/>
            <a:ext cx="1506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None/>
            </a:pPr>
            <a:r>
              <a:rPr lang="ja-JP" altLang="en-US" sz="1600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研究者グループ</a:t>
            </a:r>
          </a:p>
        </p:txBody>
      </p:sp>
      <p:sp>
        <p:nvSpPr>
          <p:cNvPr id="835631" name="Line 47"/>
          <p:cNvSpPr>
            <a:spLocks noChangeAspect="1" noChangeShapeType="1"/>
          </p:cNvSpPr>
          <p:nvPr/>
        </p:nvSpPr>
        <p:spPr bwMode="auto">
          <a:xfrm>
            <a:off x="4694238" y="5803900"/>
            <a:ext cx="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835632" name="Text Box 48"/>
          <p:cNvSpPr txBox="1">
            <a:spLocks noChangeAspect="1" noChangeArrowheads="1"/>
          </p:cNvSpPr>
          <p:nvPr/>
        </p:nvSpPr>
        <p:spPr bwMode="auto">
          <a:xfrm>
            <a:off x="3603625" y="4508500"/>
            <a:ext cx="682625" cy="1273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buFontTx/>
              <a:buNone/>
            </a:pPr>
            <a:r>
              <a:rPr lang="ja-JP" altLang="en-US" sz="1600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計画成立性確認審査</a:t>
            </a:r>
          </a:p>
        </p:txBody>
      </p:sp>
      <p:sp>
        <p:nvSpPr>
          <p:cNvPr id="835633" name="Line 49"/>
          <p:cNvSpPr>
            <a:spLocks noChangeAspect="1" noChangeShapeType="1"/>
          </p:cNvSpPr>
          <p:nvPr/>
        </p:nvSpPr>
        <p:spPr bwMode="auto">
          <a:xfrm flipH="1">
            <a:off x="4037013" y="2894013"/>
            <a:ext cx="4762" cy="1614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835634" name="Text Box 50"/>
          <p:cNvSpPr txBox="1">
            <a:spLocks noChangeAspect="1" noChangeArrowheads="1"/>
          </p:cNvSpPr>
          <p:nvPr/>
        </p:nvSpPr>
        <p:spPr bwMode="auto">
          <a:xfrm>
            <a:off x="3914775" y="4076700"/>
            <a:ext cx="808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ja-JP" altLang="en-US" sz="1200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</a:rPr>
              <a:t>フェーズＡ</a:t>
            </a:r>
          </a:p>
          <a:p>
            <a:pPr>
              <a:buFontTx/>
              <a:buNone/>
            </a:pPr>
            <a:r>
              <a:rPr lang="ja-JP" altLang="en-US" sz="1200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</a:rPr>
              <a:t>（研究）</a:t>
            </a:r>
          </a:p>
        </p:txBody>
      </p:sp>
      <p:sp>
        <p:nvSpPr>
          <p:cNvPr id="835635" name="Text Box 51"/>
          <p:cNvSpPr txBox="1">
            <a:spLocks noChangeAspect="1" noChangeArrowheads="1"/>
          </p:cNvSpPr>
          <p:nvPr/>
        </p:nvSpPr>
        <p:spPr bwMode="auto">
          <a:xfrm>
            <a:off x="2797175" y="4087813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ja-JP" altLang="en-US" sz="1200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</a:rPr>
              <a:t>プリフェーズＡ</a:t>
            </a:r>
          </a:p>
          <a:p>
            <a:pPr>
              <a:buFontTx/>
              <a:buNone/>
            </a:pPr>
            <a:r>
              <a:rPr lang="ja-JP" altLang="en-US" sz="1200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</a:rPr>
              <a:t>（基礎研究）</a:t>
            </a:r>
          </a:p>
        </p:txBody>
      </p:sp>
      <p:sp>
        <p:nvSpPr>
          <p:cNvPr id="835636" name="Text Box 52"/>
          <p:cNvSpPr txBox="1">
            <a:spLocks noChangeAspect="1" noChangeArrowheads="1"/>
          </p:cNvSpPr>
          <p:nvPr/>
        </p:nvSpPr>
        <p:spPr bwMode="auto">
          <a:xfrm>
            <a:off x="4610100" y="4076700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ja-JP" altLang="en-US" sz="1200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</a:rPr>
              <a:t>フェーズＢ</a:t>
            </a:r>
          </a:p>
          <a:p>
            <a:pPr>
              <a:buFontTx/>
              <a:buNone/>
            </a:pPr>
            <a:r>
              <a:rPr lang="ja-JP" altLang="en-US" sz="1200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</a:rPr>
              <a:t>（予備設計）</a:t>
            </a:r>
          </a:p>
        </p:txBody>
      </p:sp>
      <p:sp>
        <p:nvSpPr>
          <p:cNvPr id="835637" name="Text Box 53"/>
          <p:cNvSpPr txBox="1">
            <a:spLocks noChangeAspect="1" noChangeArrowheads="1"/>
          </p:cNvSpPr>
          <p:nvPr/>
        </p:nvSpPr>
        <p:spPr bwMode="auto">
          <a:xfrm>
            <a:off x="5349875" y="4076700"/>
            <a:ext cx="1022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ja-JP" altLang="en-US" sz="1200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</a:rPr>
              <a:t>フェーズＣ</a:t>
            </a:r>
          </a:p>
          <a:p>
            <a:pPr>
              <a:buFontTx/>
              <a:buNone/>
            </a:pPr>
            <a:r>
              <a:rPr lang="ja-JP" altLang="en-US" sz="1200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</a:rPr>
              <a:t>（設計・製作）</a:t>
            </a:r>
          </a:p>
        </p:txBody>
      </p:sp>
      <p:sp>
        <p:nvSpPr>
          <p:cNvPr id="835638" name="Text Box 54"/>
          <p:cNvSpPr txBox="1">
            <a:spLocks noChangeAspect="1" noChangeArrowheads="1"/>
          </p:cNvSpPr>
          <p:nvPr/>
        </p:nvSpPr>
        <p:spPr bwMode="auto">
          <a:xfrm>
            <a:off x="6210300" y="4076700"/>
            <a:ext cx="80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ja-JP" altLang="en-US" sz="1200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</a:rPr>
              <a:t>フェーズＤ</a:t>
            </a:r>
          </a:p>
          <a:p>
            <a:pPr>
              <a:buFontTx/>
              <a:buNone/>
            </a:pPr>
            <a:r>
              <a:rPr lang="ja-JP" altLang="en-US" sz="1200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</a:rPr>
              <a:t>（試験）</a:t>
            </a:r>
          </a:p>
        </p:txBody>
      </p:sp>
      <p:sp>
        <p:nvSpPr>
          <p:cNvPr id="835639" name="Text Box 55"/>
          <p:cNvSpPr txBox="1">
            <a:spLocks noChangeAspect="1" noChangeArrowheads="1"/>
          </p:cNvSpPr>
          <p:nvPr/>
        </p:nvSpPr>
        <p:spPr bwMode="auto">
          <a:xfrm>
            <a:off x="7270750" y="4076700"/>
            <a:ext cx="798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ja-JP" altLang="en-US" sz="1200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</a:rPr>
              <a:t>フェーズＥ</a:t>
            </a:r>
          </a:p>
          <a:p>
            <a:pPr>
              <a:buFontTx/>
              <a:buNone/>
            </a:pPr>
            <a:r>
              <a:rPr lang="ja-JP" altLang="en-US" sz="1200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</a:rPr>
              <a:t>（運用）</a:t>
            </a:r>
          </a:p>
        </p:txBody>
      </p:sp>
      <p:sp>
        <p:nvSpPr>
          <p:cNvPr id="835640" name="Text Box 56"/>
          <p:cNvSpPr txBox="1">
            <a:spLocks noChangeAspect="1" noChangeArrowheads="1"/>
          </p:cNvSpPr>
          <p:nvPr/>
        </p:nvSpPr>
        <p:spPr bwMode="auto">
          <a:xfrm>
            <a:off x="4175125" y="5805488"/>
            <a:ext cx="396875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l">
              <a:buFontTx/>
              <a:buNone/>
            </a:pPr>
            <a:r>
              <a:rPr lang="ja-JP" altLang="en-US" sz="1400">
                <a:solidFill>
                  <a:srgbClr val="CC9900"/>
                </a:solidFill>
                <a:latin typeface="Tahoma" pitchFamily="34" charset="0"/>
                <a:ea typeface="HGP創英角ｺﾞｼｯｸUB" pitchFamily="50" charset="-128"/>
              </a:rPr>
              <a:t>調査費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58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日本物理学会　2008年秋季大会 (2008年09月23日, 山形大学小白川キャンパス, 山形 )</a:t>
            </a:r>
          </a:p>
        </p:txBody>
      </p:sp>
      <p:sp>
        <p:nvSpPr>
          <p:cNvPr id="1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D73957-F88D-403C-A919-BEFE4C3DBA3F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84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DPF</a:t>
            </a:r>
            <a:r>
              <a:rPr lang="ja-JP" altLang="en-US"/>
              <a:t>システム検討</a:t>
            </a:r>
          </a:p>
        </p:txBody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ja-JP" altLang="en-US" sz="2200" b="1"/>
              <a:t>検討・開発の現状</a:t>
            </a:r>
            <a:endParaRPr lang="ja-JP" altLang="en-US" sz="1600" b="1"/>
          </a:p>
        </p:txBody>
      </p:sp>
      <p:sp>
        <p:nvSpPr>
          <p:cNvPr id="842757" name="Rectangle 5"/>
          <p:cNvSpPr>
            <a:spLocks noChangeArrowheads="1"/>
          </p:cNvSpPr>
          <p:nvPr/>
        </p:nvSpPr>
        <p:spPr bwMode="auto">
          <a:xfrm>
            <a:off x="641350" y="3213100"/>
            <a:ext cx="4938713" cy="12985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安定化レーザー光源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</a:t>
            </a: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Yb:YAG (NPRO) 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光源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ヨウ素飽和吸収による安定化制御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  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  <a:sym typeface="Wingdings" pitchFamily="2" charset="2"/>
              </a:rPr>
              <a:t> 安定度向上</a:t>
            </a: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  <a:sym typeface="Wingdings" pitchFamily="2" charset="2"/>
              </a:rPr>
              <a:t>, 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  <a:sym typeface="Wingdings" pitchFamily="2" charset="2"/>
              </a:rPr>
              <a:t>パッケージ化</a:t>
            </a:r>
            <a:endParaRPr lang="ja-JP" altLang="en-US" sz="1800" b="1">
              <a:solidFill>
                <a:srgbClr val="000000"/>
              </a:solidFill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842758" name="Rectangle 6"/>
          <p:cNvSpPr>
            <a:spLocks noChangeArrowheads="1"/>
          </p:cNvSpPr>
          <p:nvPr/>
        </p:nvSpPr>
        <p:spPr bwMode="auto">
          <a:xfrm>
            <a:off x="4932363" y="3416300"/>
            <a:ext cx="3095625" cy="9969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ハウジング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プロトタイプの設計・製作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  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  <a:sym typeface="Wingdings" pitchFamily="2" charset="2"/>
              </a:rPr>
              <a:t> 基本性能の試験</a:t>
            </a:r>
            <a:endParaRPr lang="ja-JP" altLang="en-US" sz="1800" b="1">
              <a:solidFill>
                <a:srgbClr val="000000"/>
              </a:solidFill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842759" name="Rectangle 7"/>
          <p:cNvSpPr>
            <a:spLocks noChangeArrowheads="1"/>
          </p:cNvSpPr>
          <p:nvPr/>
        </p:nvSpPr>
        <p:spPr bwMode="auto">
          <a:xfrm>
            <a:off x="1258888" y="4508500"/>
            <a:ext cx="2160587" cy="3667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中村さんの発表</a:t>
            </a:r>
          </a:p>
        </p:txBody>
      </p:sp>
      <p:sp>
        <p:nvSpPr>
          <p:cNvPr id="842760" name="Rectangle 8"/>
          <p:cNvSpPr>
            <a:spLocks noChangeArrowheads="1"/>
          </p:cNvSpPr>
          <p:nvPr/>
        </p:nvSpPr>
        <p:spPr bwMode="auto">
          <a:xfrm>
            <a:off x="5580063" y="4424363"/>
            <a:ext cx="2160587" cy="36671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佐藤さんの発表</a:t>
            </a:r>
          </a:p>
        </p:txBody>
      </p:sp>
      <p:sp>
        <p:nvSpPr>
          <p:cNvPr id="842761" name="Rectangle 9"/>
          <p:cNvSpPr>
            <a:spLocks noChangeArrowheads="1"/>
          </p:cNvSpPr>
          <p:nvPr/>
        </p:nvSpPr>
        <p:spPr bwMode="auto">
          <a:xfrm>
            <a:off x="1074738" y="6015038"/>
            <a:ext cx="2160587" cy="36671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穀山さんの発表</a:t>
            </a:r>
          </a:p>
        </p:txBody>
      </p:sp>
      <p:sp>
        <p:nvSpPr>
          <p:cNvPr id="842762" name="Rectangle 10"/>
          <p:cNvSpPr>
            <a:spLocks noChangeArrowheads="1"/>
          </p:cNvSpPr>
          <p:nvPr/>
        </p:nvSpPr>
        <p:spPr bwMode="auto">
          <a:xfrm>
            <a:off x="642938" y="5013325"/>
            <a:ext cx="3857625" cy="9969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信号処理・制御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</a:t>
            </a: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SWIM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の製作、衛星総合試験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  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  <a:sym typeface="Wingdings" pitchFamily="2" charset="2"/>
              </a:rPr>
              <a:t> 宇宙実証試験</a:t>
            </a:r>
            <a:endParaRPr lang="ja-JP" altLang="en-US" sz="1800" b="1">
              <a:solidFill>
                <a:srgbClr val="000000"/>
              </a:solidFill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842765" name="Rectangle 13"/>
          <p:cNvSpPr>
            <a:spLocks noChangeArrowheads="1"/>
          </p:cNvSpPr>
          <p:nvPr/>
        </p:nvSpPr>
        <p:spPr bwMode="auto">
          <a:xfrm>
            <a:off x="5003800" y="5013325"/>
            <a:ext cx="3095625" cy="9969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スラスタ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推力雑音評価装置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　　</a:t>
            </a: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(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スラスタスタンド</a:t>
            </a: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) 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製作</a:t>
            </a:r>
          </a:p>
        </p:txBody>
      </p:sp>
      <p:sp>
        <p:nvSpPr>
          <p:cNvPr id="842766" name="Rectangle 14"/>
          <p:cNvSpPr>
            <a:spLocks noChangeArrowheads="1"/>
          </p:cNvSpPr>
          <p:nvPr/>
        </p:nvSpPr>
        <p:spPr bwMode="auto">
          <a:xfrm>
            <a:off x="611188" y="1268413"/>
            <a:ext cx="5183187" cy="16002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姿勢制御・ドラッグフリー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姿勢制御のためのホイールを搭載しない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  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  <a:sym typeface="Wingdings" pitchFamily="2" charset="2"/>
              </a:rPr>
              <a:t>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重力傾度安定による受動安定化</a:t>
            </a:r>
            <a:endParaRPr lang="ja-JP" altLang="en-US" sz="1800" b="1">
              <a:solidFill>
                <a:srgbClr val="000000"/>
              </a:solidFill>
              <a:latin typeface="Tahoma" pitchFamily="34" charset="0"/>
              <a:ea typeface="HGP創英角ｺﾞｼｯｸUB" pitchFamily="50" charset="-128"/>
              <a:sym typeface="Wingdings" pitchFamily="2" charset="2"/>
            </a:endParaRP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  <a:sym typeface="Wingdings" pitchFamily="2" charset="2"/>
              </a:rPr>
              <a:t>          衛星にマスト構造を取り付ける</a:t>
            </a:r>
            <a:endParaRPr lang="ja-JP" altLang="en-US" sz="1800" b="1">
              <a:solidFill>
                <a:srgbClr val="000000"/>
              </a:solidFill>
              <a:latin typeface="Tahoma" pitchFamily="34" charset="0"/>
              <a:ea typeface="HGP創英角ｺﾞｼｯｸUB" pitchFamily="50" charset="-128"/>
            </a:endParaRP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ミッション部スラスタによるドラッグフリー制御</a:t>
            </a:r>
          </a:p>
        </p:txBody>
      </p:sp>
      <p:pic>
        <p:nvPicPr>
          <p:cNvPr id="842767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1173163"/>
            <a:ext cx="3814763" cy="1895475"/>
          </a:xfrm>
          <a:prstGeom prst="rect">
            <a:avLst/>
          </a:prstGeom>
          <a:noFill/>
        </p:spPr>
      </p:pic>
      <p:sp>
        <p:nvSpPr>
          <p:cNvPr id="842768" name="Rectangle 16"/>
          <p:cNvSpPr>
            <a:spLocks noChangeArrowheads="1"/>
          </p:cNvSpPr>
          <p:nvPr/>
        </p:nvSpPr>
        <p:spPr bwMode="auto">
          <a:xfrm>
            <a:off x="7380288" y="1066800"/>
            <a:ext cx="1655762" cy="27463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200" b="1">
                <a:solidFill>
                  <a:srgbClr val="333333"/>
                </a:solidFill>
                <a:latin typeface="Tahoma" pitchFamily="34" charset="0"/>
                <a:ea typeface="HGP創英角ｺﾞｼｯｸUB" pitchFamily="50" charset="-128"/>
              </a:rPr>
              <a:t>森脇氏の設計・検討</a:t>
            </a:r>
          </a:p>
        </p:txBody>
      </p:sp>
    </p:spTree>
  </p:cSld>
  <p:clrMapOvr>
    <a:masterClrMapping/>
  </p:clrMapOvr>
  <p:transition advTm="5299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日本物理学会　2008年秋季大会 (2008年09月23日, 山形大学小白川キャンパス, 山形 )</a:t>
            </a:r>
          </a:p>
        </p:txBody>
      </p:sp>
      <p:sp>
        <p:nvSpPr>
          <p:cNvPr id="14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0BC96B-5A72-4621-933D-504FD4767F4C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solidFill>
                  <a:srgbClr val="333333"/>
                </a:solidFill>
              </a:rPr>
              <a:t>まとめ</a:t>
            </a:r>
            <a:r>
              <a:rPr lang="ja-JP" altLang="en-US"/>
              <a:t> </a:t>
            </a:r>
            <a:endParaRPr lang="ja-JP" altLang="en-US" sz="1800"/>
          </a:p>
        </p:txBody>
      </p:sp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2200" b="1"/>
              <a:t>重力波天文学にむけて</a:t>
            </a:r>
          </a:p>
        </p:txBody>
      </p:sp>
      <p:grpSp>
        <p:nvGrpSpPr>
          <p:cNvPr id="832519" name="Group 7"/>
          <p:cNvGrpSpPr>
            <a:grpSpLocks/>
          </p:cNvGrpSpPr>
          <p:nvPr/>
        </p:nvGrpSpPr>
        <p:grpSpPr bwMode="auto">
          <a:xfrm>
            <a:off x="900113" y="2584450"/>
            <a:ext cx="7467600" cy="1420813"/>
            <a:chOff x="580" y="1575"/>
            <a:chExt cx="4704" cy="895"/>
          </a:xfrm>
        </p:grpSpPr>
        <p:sp>
          <p:nvSpPr>
            <p:cNvPr id="782340" name="Rectangle 4"/>
            <p:cNvSpPr>
              <a:spLocks noChangeArrowheads="1"/>
            </p:cNvSpPr>
            <p:nvPr/>
          </p:nvSpPr>
          <p:spPr bwMode="auto">
            <a:xfrm>
              <a:off x="580" y="1575"/>
              <a:ext cx="4704" cy="404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endPara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endParaRPr>
            </a:p>
            <a:p>
              <a:pPr algn="l"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endPara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  <a:sym typeface="Wingdings" pitchFamily="2" charset="2"/>
              </a:endParaRPr>
            </a:p>
          </p:txBody>
        </p:sp>
        <p:sp>
          <p:nvSpPr>
            <p:cNvPr id="782346" name="Rectangle 10"/>
            <p:cNvSpPr>
              <a:spLocks noChangeArrowheads="1"/>
            </p:cNvSpPr>
            <p:nvPr/>
          </p:nvSpPr>
          <p:spPr bwMode="auto">
            <a:xfrm>
              <a:off x="612" y="1616"/>
              <a:ext cx="4536" cy="231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en-US" altLang="ja-JP" sz="18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DECIGO</a:t>
              </a:r>
              <a:r>
                <a:rPr lang="ja-JP" altLang="en-US" sz="18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の最初の前哨ミッション </a:t>
              </a:r>
              <a:r>
                <a:rPr lang="en-US" altLang="ja-JP" sz="18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: </a:t>
              </a:r>
              <a:r>
                <a:rPr lang="en-US" altLang="ja-JP" sz="1800" b="1">
                  <a:solidFill>
                    <a:srgbClr val="008000"/>
                  </a:solidFill>
                  <a:latin typeface="Tahoma" pitchFamily="34" charset="0"/>
                  <a:ea typeface="HGP創英角ｺﾞｼｯｸUB" pitchFamily="50" charset="-128"/>
                </a:rPr>
                <a:t>DECIGO</a:t>
              </a:r>
              <a:r>
                <a:rPr lang="ja-JP" altLang="en-US" sz="1800" b="1">
                  <a:solidFill>
                    <a:srgbClr val="008000"/>
                  </a:solidFill>
                  <a:latin typeface="Tahoma" pitchFamily="34" charset="0"/>
                  <a:ea typeface="HGP創英角ｺﾞｼｯｸUB" pitchFamily="50" charset="-128"/>
                </a:rPr>
                <a:t>パスファインダー</a:t>
              </a:r>
              <a:r>
                <a:rPr lang="en-US" altLang="ja-JP" sz="1800" b="1">
                  <a:solidFill>
                    <a:srgbClr val="008000"/>
                  </a:solidFill>
                  <a:latin typeface="Tahoma" pitchFamily="34" charset="0"/>
                  <a:ea typeface="HGP創英角ｺﾞｼｯｸUB" pitchFamily="50" charset="-128"/>
                </a:rPr>
                <a:t>(DPF)</a:t>
              </a:r>
            </a:p>
          </p:txBody>
        </p:sp>
        <p:sp>
          <p:nvSpPr>
            <p:cNvPr id="782347" name="Rectangle 11"/>
            <p:cNvSpPr>
              <a:spLocks noChangeArrowheads="1"/>
            </p:cNvSpPr>
            <p:nvPr/>
          </p:nvSpPr>
          <p:spPr bwMode="auto">
            <a:xfrm>
              <a:off x="884" y="1842"/>
              <a:ext cx="4083" cy="628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10000"/>
                </a:lnSpc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ja-JP" altLang="en-US" sz="18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宇宙での技術実証</a:t>
              </a:r>
            </a:p>
            <a:p>
              <a:pPr algn="l">
                <a:lnSpc>
                  <a:spcPct val="110000"/>
                </a:lnSpc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en-US" altLang="ja-JP" sz="1800" b="1">
                  <a:solidFill>
                    <a:srgbClr val="33CC33"/>
                  </a:solidFill>
                  <a:latin typeface="Tahoma" pitchFamily="34" charset="0"/>
                  <a:ea typeface="HGP創英角ｺﾞｼｯｸUB" pitchFamily="50" charset="-128"/>
                </a:rPr>
                <a:t>0.1-1 Hz</a:t>
              </a:r>
              <a:r>
                <a:rPr lang="ja-JP" altLang="en-US" sz="1800" b="1">
                  <a:solidFill>
                    <a:srgbClr val="33CC33"/>
                  </a:solidFill>
                  <a:latin typeface="Tahoma" pitchFamily="34" charset="0"/>
                  <a:ea typeface="HGP創英角ｺﾞｼｯｸUB" pitchFamily="50" charset="-128"/>
                </a:rPr>
                <a:t>周波数帯での重力波観測</a:t>
              </a:r>
              <a:r>
                <a:rPr lang="ja-JP" altLang="en-US" sz="18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が期待できる</a:t>
              </a:r>
            </a:p>
            <a:p>
              <a:pPr algn="l">
                <a:lnSpc>
                  <a:spcPct val="110000"/>
                </a:lnSpc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ja-JP" altLang="en-US" sz="1800" b="1">
                  <a:solidFill>
                    <a:srgbClr val="33CC33"/>
                  </a:solidFill>
                  <a:latin typeface="Tahoma" pitchFamily="34" charset="0"/>
                  <a:ea typeface="HGP創英角ｺﾞｼｯｸUB" pitchFamily="50" charset="-128"/>
                </a:rPr>
                <a:t>小型科学衛星シリーズ</a:t>
              </a:r>
              <a:r>
                <a:rPr lang="ja-JP" altLang="en-US" sz="18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の候補の</a:t>
              </a:r>
              <a:r>
                <a:rPr lang="en-US" altLang="ja-JP" sz="18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1</a:t>
              </a:r>
              <a:r>
                <a:rPr lang="ja-JP" altLang="en-US" sz="18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つに挙げられている</a:t>
              </a:r>
            </a:p>
          </p:txBody>
        </p:sp>
      </p:grpSp>
      <p:sp>
        <p:nvSpPr>
          <p:cNvPr id="832514" name="Rectangle 2"/>
          <p:cNvSpPr>
            <a:spLocks noChangeArrowheads="1"/>
          </p:cNvSpPr>
          <p:nvPr/>
        </p:nvSpPr>
        <p:spPr bwMode="auto">
          <a:xfrm>
            <a:off x="900113" y="1341438"/>
            <a:ext cx="7467600" cy="9969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DECIGO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では、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　　電磁波観測・他の重力波観測器では得られない知見が期待できる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       </a:t>
            </a:r>
            <a:r>
              <a:rPr lang="ja-JP" altLang="en-US" sz="1800" b="1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</a:rPr>
              <a:t>宇宙の起源とその進化</a:t>
            </a:r>
            <a:r>
              <a:rPr lang="en-US" altLang="ja-JP" sz="1800" b="1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</a:rPr>
              <a:t>, </a:t>
            </a:r>
            <a:r>
              <a:rPr lang="ja-JP" altLang="en-US" sz="1800" b="1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</a:rPr>
              <a:t>ブラックホールの起源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など</a:t>
            </a:r>
            <a:endParaRPr lang="ja-JP" altLang="en-US" sz="1800" b="1">
              <a:solidFill>
                <a:srgbClr val="000000"/>
              </a:solidFill>
              <a:latin typeface="Tahoma" pitchFamily="34" charset="0"/>
              <a:ea typeface="HGP創英角ｺﾞｼｯｸUB" pitchFamily="50" charset="-128"/>
              <a:sym typeface="Wingdings" pitchFamily="2" charset="2"/>
            </a:endParaRPr>
          </a:p>
        </p:txBody>
      </p:sp>
      <p:grpSp>
        <p:nvGrpSpPr>
          <p:cNvPr id="832518" name="Group 6"/>
          <p:cNvGrpSpPr>
            <a:grpSpLocks/>
          </p:cNvGrpSpPr>
          <p:nvPr/>
        </p:nvGrpSpPr>
        <p:grpSpPr bwMode="auto">
          <a:xfrm>
            <a:off x="971550" y="4435475"/>
            <a:ext cx="7489825" cy="1298575"/>
            <a:chOff x="747" y="2931"/>
            <a:chExt cx="4718" cy="818"/>
          </a:xfrm>
        </p:grpSpPr>
        <p:sp>
          <p:nvSpPr>
            <p:cNvPr id="832515" name="Rectangle 3"/>
            <p:cNvSpPr>
              <a:spLocks noChangeArrowheads="1"/>
            </p:cNvSpPr>
            <p:nvPr/>
          </p:nvSpPr>
          <p:spPr bwMode="auto">
            <a:xfrm>
              <a:off x="747" y="2931"/>
              <a:ext cx="4718" cy="818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10000"/>
                </a:lnSpc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ja-JP" altLang="en-US" sz="18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超小型重力波検出器 </a:t>
              </a:r>
              <a:r>
                <a:rPr lang="en-US" altLang="ja-JP" sz="1800" b="1">
                  <a:solidFill>
                    <a:srgbClr val="CC9900"/>
                  </a:solidFill>
                  <a:latin typeface="Tahoma" pitchFamily="34" charset="0"/>
                  <a:ea typeface="HGP創英角ｺﾞｼｯｸUB" pitchFamily="50" charset="-128"/>
                </a:rPr>
                <a:t>SWIM</a:t>
              </a:r>
              <a:r>
                <a:rPr lang="en-US" altLang="ja-JP" sz="1800" b="1">
                  <a:solidFill>
                    <a:srgbClr val="CC9900"/>
                  </a:solidFill>
                  <a:latin typeface="Symbol" pitchFamily="18" charset="2"/>
                  <a:ea typeface="HGP創英角ｺﾞｼｯｸUB" pitchFamily="50" charset="-128"/>
                </a:rPr>
                <a:t>mn</a:t>
              </a:r>
            </a:p>
            <a:p>
              <a:pPr algn="l">
                <a:lnSpc>
                  <a:spcPct val="110000"/>
                </a:lnSpc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en-US" altLang="ja-JP" sz="18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     </a:t>
              </a:r>
              <a:r>
                <a:rPr lang="ja-JP" altLang="en-US" sz="18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超小型試験マスモジュール </a:t>
              </a:r>
              <a:r>
                <a:rPr lang="ja-JP" altLang="en-US" sz="18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  <a:sym typeface="Wingdings" pitchFamily="2" charset="2"/>
                </a:rPr>
                <a:t> </a:t>
              </a:r>
              <a:r>
                <a:rPr lang="en-US" altLang="ja-JP" sz="18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  <a:sym typeface="Wingdings" pitchFamily="2" charset="2"/>
                </a:rPr>
                <a:t>DPF</a:t>
              </a:r>
              <a:r>
                <a:rPr lang="ja-JP" altLang="en-US" sz="18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  <a:sym typeface="Wingdings" pitchFamily="2" charset="2"/>
                </a:rPr>
                <a:t>のハウジング</a:t>
              </a:r>
            </a:p>
            <a:p>
              <a:pPr algn="l">
                <a:lnSpc>
                  <a:spcPct val="110000"/>
                </a:lnSpc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ja-JP" altLang="en-US" sz="18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  <a:sym typeface="Wingdings" pitchFamily="2" charset="2"/>
                </a:rPr>
                <a:t>     </a:t>
              </a:r>
              <a:r>
                <a:rPr lang="en-US" altLang="ja-JP" sz="18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  <a:sym typeface="Wingdings" pitchFamily="2" charset="2"/>
                </a:rPr>
                <a:t>SpaceWire</a:t>
              </a:r>
              <a:r>
                <a:rPr lang="ja-JP" altLang="en-US" sz="18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  <a:sym typeface="Wingdings" pitchFamily="2" charset="2"/>
                </a:rPr>
                <a:t>通信    小型科学衛星</a:t>
              </a:r>
              <a:r>
                <a:rPr lang="en-US" altLang="ja-JP" sz="18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  <a:sym typeface="Wingdings" pitchFamily="2" charset="2"/>
                </a:rPr>
                <a:t>, </a:t>
              </a:r>
              <a:r>
                <a:rPr lang="ja-JP" altLang="en-US" sz="18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  <a:sym typeface="Wingdings" pitchFamily="2" charset="2"/>
                </a:rPr>
                <a:t>他の衛星への貢献</a:t>
              </a:r>
            </a:p>
            <a:p>
              <a:pPr algn="l">
                <a:lnSpc>
                  <a:spcPct val="110000"/>
                </a:lnSpc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ja-JP" altLang="en-US" sz="18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  <a:sym typeface="Wingdings" pitchFamily="2" charset="2"/>
                </a:rPr>
                <a:t>               将来へ向けての経験と実績の蓄積      </a:t>
              </a:r>
              <a:endParaRPr lang="ja-JP" altLang="en-US" sz="1800" b="1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832517" name="AutoShape 5"/>
            <p:cNvSpPr>
              <a:spLocks noChangeArrowheads="1"/>
            </p:cNvSpPr>
            <p:nvPr/>
          </p:nvSpPr>
          <p:spPr bwMode="auto">
            <a:xfrm>
              <a:off x="1212" y="3536"/>
              <a:ext cx="171" cy="212"/>
            </a:xfrm>
            <a:custGeom>
              <a:avLst/>
              <a:gdLst>
                <a:gd name="G0" fmla="+- 11249 0 0"/>
                <a:gd name="G1" fmla="+- 5118 0 0"/>
                <a:gd name="G2" fmla="+- 21600 0 5118"/>
                <a:gd name="G3" fmla="+- 10800 0 5118"/>
                <a:gd name="G4" fmla="+- 21600 0 11249"/>
                <a:gd name="G5" fmla="*/ G4 G3 10800"/>
                <a:gd name="G6" fmla="+- 21600 0 G5"/>
                <a:gd name="T0" fmla="*/ 11249 w 21600"/>
                <a:gd name="T1" fmla="*/ 0 h 21600"/>
                <a:gd name="T2" fmla="*/ 0 w 21600"/>
                <a:gd name="T3" fmla="*/ 10800 h 21600"/>
                <a:gd name="T4" fmla="*/ 11249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249" y="0"/>
                  </a:moveTo>
                  <a:lnTo>
                    <a:pt x="11249" y="5118"/>
                  </a:lnTo>
                  <a:lnTo>
                    <a:pt x="3375" y="5118"/>
                  </a:lnTo>
                  <a:lnTo>
                    <a:pt x="3375" y="16482"/>
                  </a:lnTo>
                  <a:lnTo>
                    <a:pt x="11249" y="16482"/>
                  </a:lnTo>
                  <a:lnTo>
                    <a:pt x="11249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118"/>
                  </a:moveTo>
                  <a:lnTo>
                    <a:pt x="1350" y="16482"/>
                  </a:lnTo>
                  <a:lnTo>
                    <a:pt x="2700" y="16482"/>
                  </a:lnTo>
                  <a:lnTo>
                    <a:pt x="2700" y="5118"/>
                  </a:lnTo>
                  <a:close/>
                </a:path>
                <a:path w="21600" h="21600">
                  <a:moveTo>
                    <a:pt x="0" y="5118"/>
                  </a:moveTo>
                  <a:lnTo>
                    <a:pt x="0" y="16482"/>
                  </a:lnTo>
                  <a:lnTo>
                    <a:pt x="675" y="16482"/>
                  </a:lnTo>
                  <a:lnTo>
                    <a:pt x="675" y="5118"/>
                  </a:lnTo>
                  <a:close/>
                </a:path>
              </a:pathLst>
            </a:custGeom>
            <a:solidFill>
              <a:srgbClr val="FFFF99">
                <a:alpha val="50000"/>
              </a:srgbClr>
            </a:solidFill>
            <a:ln w="12700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ja-JP" altLang="ja-JP" sz="800"/>
            </a:p>
          </p:txBody>
        </p:sp>
      </p:grpSp>
      <p:sp>
        <p:nvSpPr>
          <p:cNvPr id="832523" name="Rectangle 11"/>
          <p:cNvSpPr>
            <a:spLocks noChangeArrowheads="1"/>
          </p:cNvSpPr>
          <p:nvPr/>
        </p:nvSpPr>
        <p:spPr bwMode="auto">
          <a:xfrm>
            <a:off x="1116013" y="5608638"/>
            <a:ext cx="7467600" cy="6413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endParaRPr lang="en-US" altLang="ja-JP" sz="1800" b="1">
              <a:solidFill>
                <a:srgbClr val="000000"/>
              </a:solidFill>
              <a:latin typeface="Tahoma" pitchFamily="34" charset="0"/>
              <a:ea typeface="HGP創英角ｺﾞｼｯｸUB" pitchFamily="50" charset="-128"/>
            </a:endParaRPr>
          </a:p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endParaRPr lang="en-US" altLang="ja-JP" sz="1800" b="1">
              <a:solidFill>
                <a:srgbClr val="000000"/>
              </a:solidFill>
              <a:latin typeface="Tahoma" pitchFamily="34" charset="0"/>
              <a:ea typeface="HGP創英角ｺﾞｼｯｸUB" pitchFamily="50" charset="-128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日本物理学会　2008年秋季大会 (2008年09月23日, 山形大学小白川キャンパス, 山形 )</a:t>
            </a:r>
          </a:p>
        </p:txBody>
      </p:sp>
      <p:sp>
        <p:nvSpPr>
          <p:cNvPr id="6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BE9234-7661-44C6-967D-045E7CBA4008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84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 </a:t>
            </a:r>
            <a:endParaRPr lang="en-US" altLang="ja-JP" sz="1800"/>
          </a:p>
        </p:txBody>
      </p:sp>
      <p:sp>
        <p:nvSpPr>
          <p:cNvPr id="849932" name="Rectangle 12"/>
          <p:cNvSpPr>
            <a:spLocks noChangeArrowheads="1"/>
          </p:cNvSpPr>
          <p:nvPr/>
        </p:nvSpPr>
        <p:spPr bwMode="auto">
          <a:xfrm>
            <a:off x="1116013" y="5608638"/>
            <a:ext cx="7467600" cy="6413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endParaRPr lang="en-US" altLang="ja-JP" sz="1800" b="1">
              <a:solidFill>
                <a:srgbClr val="000000"/>
              </a:solidFill>
              <a:latin typeface="Tahoma" pitchFamily="34" charset="0"/>
              <a:ea typeface="HGP創英角ｺﾞｼｯｸUB" pitchFamily="50" charset="-128"/>
            </a:endParaRPr>
          </a:p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endParaRPr lang="en-US" altLang="ja-JP" sz="1800" b="1">
              <a:solidFill>
                <a:srgbClr val="000000"/>
              </a:solidFill>
              <a:latin typeface="Tahoma" pitchFamily="34" charset="0"/>
              <a:ea typeface="HGP創英角ｺﾞｼｯｸUB" pitchFamily="50" charset="-128"/>
              <a:sym typeface="Wingdings" pitchFamily="2" charset="2"/>
            </a:endParaRPr>
          </a:p>
        </p:txBody>
      </p:sp>
      <p:sp>
        <p:nvSpPr>
          <p:cNvPr id="849933" name="Rectangle 13"/>
          <p:cNvSpPr>
            <a:spLocks noChangeArrowheads="1"/>
          </p:cNvSpPr>
          <p:nvPr/>
        </p:nvSpPr>
        <p:spPr bwMode="auto">
          <a:xfrm>
            <a:off x="827088" y="1412875"/>
            <a:ext cx="7848600" cy="37766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20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第</a:t>
            </a:r>
            <a:r>
              <a:rPr lang="en-US" altLang="ja-JP" sz="20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1</a:t>
            </a:r>
            <a:r>
              <a:rPr lang="ja-JP" altLang="en-US" sz="20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回 </a:t>
            </a:r>
            <a:r>
              <a:rPr lang="en-US" altLang="ja-JP" sz="20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LISA-DECIGO </a:t>
            </a:r>
            <a:r>
              <a:rPr lang="ja-JP" altLang="en-US" sz="20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国際ワークショップ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20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  将来の天文学発展の鍵を握る 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20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    </a:t>
            </a:r>
            <a:r>
              <a:rPr lang="en-US" altLang="ja-JP" sz="20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『</a:t>
            </a:r>
            <a:r>
              <a:rPr lang="ja-JP" altLang="en-US" sz="20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スペース重力波アンテナ</a:t>
            </a:r>
            <a:r>
              <a:rPr lang="en-US" altLang="ja-JP" sz="20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』</a:t>
            </a:r>
            <a:r>
              <a:rPr lang="ja-JP" altLang="en-US" sz="20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に関する、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20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 欧米の</a:t>
            </a:r>
            <a:r>
              <a:rPr lang="en-US" altLang="ja-JP" sz="20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LISA</a:t>
            </a:r>
            <a:r>
              <a:rPr lang="ja-JP" altLang="en-US" sz="20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計画と日本の</a:t>
            </a:r>
            <a:r>
              <a:rPr lang="en-US" altLang="ja-JP" sz="20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DECIGO</a:t>
            </a:r>
            <a:r>
              <a:rPr lang="ja-JP" altLang="en-US" sz="20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計画が、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20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 初のジョイント・ワークショップを開催します。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endParaRPr lang="ja-JP" altLang="en-US" sz="2000" b="1">
              <a:solidFill>
                <a:srgbClr val="000000"/>
              </a:solidFill>
              <a:latin typeface="Tahoma" pitchFamily="34" charset="0"/>
              <a:ea typeface="HGP創英角ｺﾞｼｯｸUB" pitchFamily="50" charset="-128"/>
            </a:endParaRP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20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 日時：</a:t>
            </a:r>
            <a:r>
              <a:rPr lang="en-US" altLang="ja-JP" sz="20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11</a:t>
            </a:r>
            <a:r>
              <a:rPr lang="ja-JP" altLang="en-US" sz="20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月</a:t>
            </a:r>
            <a:r>
              <a:rPr lang="en-US" altLang="ja-JP" sz="20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12</a:t>
            </a:r>
            <a:r>
              <a:rPr lang="ja-JP" altLang="en-US" sz="20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日</a:t>
            </a:r>
            <a:r>
              <a:rPr lang="en-US" altLang="ja-JP" sz="20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(</a:t>
            </a:r>
            <a:r>
              <a:rPr lang="ja-JP" altLang="en-US" sz="20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水</a:t>
            </a:r>
            <a:r>
              <a:rPr lang="en-US" altLang="ja-JP" sz="20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)</a:t>
            </a:r>
            <a:r>
              <a:rPr lang="ja-JP" altLang="en-US" sz="20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，</a:t>
            </a:r>
            <a:r>
              <a:rPr lang="en-US" altLang="ja-JP" sz="20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13</a:t>
            </a:r>
            <a:r>
              <a:rPr lang="ja-JP" altLang="en-US" sz="20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日</a:t>
            </a:r>
            <a:r>
              <a:rPr lang="en-US" altLang="ja-JP" sz="20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(</a:t>
            </a:r>
            <a:r>
              <a:rPr lang="ja-JP" altLang="en-US" sz="20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木）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20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 場所：</a:t>
            </a:r>
            <a:r>
              <a:rPr lang="en-US" altLang="ja-JP" sz="20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JAXA/ISAS</a:t>
            </a:r>
            <a:r>
              <a:rPr lang="ja-JP" altLang="en-US" sz="20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，相模原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endParaRPr lang="ja-JP" altLang="en-US" sz="2000" b="1">
              <a:solidFill>
                <a:srgbClr val="000000"/>
              </a:solidFill>
              <a:latin typeface="Tahoma" pitchFamily="34" charset="0"/>
              <a:ea typeface="HGP創英角ｺﾞｼｯｸUB" pitchFamily="50" charset="-128"/>
            </a:endParaRP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20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http://tamago.mtk.nao.ac.jp/decigo/LISA-DECIGO.html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endParaRPr lang="en-US" altLang="ja-JP" sz="2000" b="1">
              <a:solidFill>
                <a:srgbClr val="008000"/>
              </a:solidFill>
              <a:latin typeface="Tahoma" pitchFamily="34" charset="0"/>
              <a:ea typeface="HGP創英角ｺﾞｼｯｸUB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日本物理学会　2008年秋季大会 (2008年09月23日, 山形大学小白川キャンパス, 山形 )</a:t>
            </a:r>
          </a:p>
        </p:txBody>
      </p:sp>
      <p:sp>
        <p:nvSpPr>
          <p:cNvPr id="6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1C55E8-9E58-4BA4-BC00-8BD327632BAD}" type="slidenum">
              <a:rPr lang="en-US" altLang="ja-JP"/>
              <a:pPr/>
              <a:t>14</a:t>
            </a:fld>
            <a:endParaRPr lang="en-US" altLang="ja-JP"/>
          </a:p>
        </p:txBody>
      </p:sp>
      <p:pic>
        <p:nvPicPr>
          <p:cNvPr id="786434" name="Picture 2" descr="nova"/>
          <p:cNvPicPr>
            <a:picLocks noChangeAspect="1" noChangeArrowheads="1"/>
          </p:cNvPicPr>
          <p:nvPr/>
        </p:nvPicPr>
        <p:blipFill>
          <a:blip r:embed="rId3" cstate="print">
            <a:lum bright="20000" contrast="-20000"/>
          </a:blip>
          <a:srcRect/>
          <a:stretch>
            <a:fillRect/>
          </a:stretch>
        </p:blipFill>
        <p:spPr bwMode="auto">
          <a:xfrm>
            <a:off x="1116013" y="836613"/>
            <a:ext cx="741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ja-JP" sz="2800" b="1"/>
              <a:t>   </a:t>
            </a:r>
          </a:p>
          <a:p>
            <a:pPr lvl="2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ja-JP" sz="2800" b="1"/>
          </a:p>
          <a:p>
            <a:pPr lvl="2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ja-JP" sz="2800" b="1"/>
          </a:p>
          <a:p>
            <a:pPr lvl="2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ja-JP" sz="2800" b="1"/>
          </a:p>
          <a:p>
            <a:pPr lvl="2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ja-JP" sz="2800" b="1"/>
          </a:p>
          <a:p>
            <a:pPr lvl="2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ja-JP" sz="2800" b="1"/>
          </a:p>
          <a:p>
            <a:pPr lvl="4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en-US" sz="2800" b="1"/>
              <a:t>　    </a:t>
            </a:r>
            <a:r>
              <a:rPr lang="ja-JP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</a:t>
            </a:r>
            <a:r>
              <a:rPr lang="ja-JP" alt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終</a:t>
            </a:r>
          </a:p>
          <a:p>
            <a:pPr lvl="2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en-US" b="1">
                <a:solidFill>
                  <a:srgbClr val="008000"/>
                </a:solidFill>
              </a:rPr>
              <a:t>　            </a:t>
            </a:r>
          </a:p>
          <a:p>
            <a:pPr lvl="2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en-US" b="1">
                <a:solidFill>
                  <a:srgbClr val="008000"/>
                </a:solidFill>
              </a:rPr>
              <a:t>                 </a:t>
            </a:r>
            <a:endParaRPr lang="ja-JP" altLang="en-US" sz="2800" b="1"/>
          </a:p>
        </p:txBody>
      </p:sp>
      <p:sp>
        <p:nvSpPr>
          <p:cNvPr id="786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日本物理学会　2008年秋季大会 (2008年09月23日, 山形大学小白川キャンパス, 山形 )</a:t>
            </a:r>
          </a:p>
        </p:txBody>
      </p:sp>
      <p:sp>
        <p:nvSpPr>
          <p:cNvPr id="37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B41B27-B307-49A6-8E03-B17FFC07403A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804868" name="AutoShape 4"/>
          <p:cNvSpPr>
            <a:spLocks noChangeArrowheads="1"/>
          </p:cNvSpPr>
          <p:nvPr/>
        </p:nvSpPr>
        <p:spPr bwMode="auto">
          <a:xfrm>
            <a:off x="971550" y="2492375"/>
            <a:ext cx="7200900" cy="3960813"/>
          </a:xfrm>
          <a:prstGeom prst="roundRect">
            <a:avLst>
              <a:gd name="adj" fmla="val 3069"/>
            </a:avLst>
          </a:prstGeom>
          <a:solidFill>
            <a:srgbClr val="CCFFCC">
              <a:alpha val="30000"/>
            </a:srgbClr>
          </a:solidFill>
          <a:ln w="1587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804871" name="Freeform 7"/>
          <p:cNvSpPr>
            <a:spLocks noChangeAspect="1"/>
          </p:cNvSpPr>
          <p:nvPr/>
        </p:nvSpPr>
        <p:spPr bwMode="auto">
          <a:xfrm>
            <a:off x="2370138" y="3043238"/>
            <a:ext cx="1998662" cy="1431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8" y="24"/>
              </a:cxn>
              <a:cxn ang="0">
                <a:pos x="432" y="108"/>
              </a:cxn>
              <a:cxn ang="0">
                <a:pos x="528" y="138"/>
              </a:cxn>
              <a:cxn ang="0">
                <a:pos x="564" y="162"/>
              </a:cxn>
              <a:cxn ang="0">
                <a:pos x="624" y="216"/>
              </a:cxn>
              <a:cxn ang="0">
                <a:pos x="654" y="240"/>
              </a:cxn>
              <a:cxn ang="0">
                <a:pos x="666" y="258"/>
              </a:cxn>
              <a:cxn ang="0">
                <a:pos x="684" y="270"/>
              </a:cxn>
              <a:cxn ang="0">
                <a:pos x="756" y="348"/>
              </a:cxn>
              <a:cxn ang="0">
                <a:pos x="780" y="378"/>
              </a:cxn>
              <a:cxn ang="0">
                <a:pos x="816" y="426"/>
              </a:cxn>
              <a:cxn ang="0">
                <a:pos x="840" y="456"/>
              </a:cxn>
              <a:cxn ang="0">
                <a:pos x="864" y="492"/>
              </a:cxn>
              <a:cxn ang="0">
                <a:pos x="918" y="534"/>
              </a:cxn>
              <a:cxn ang="0">
                <a:pos x="930" y="552"/>
              </a:cxn>
              <a:cxn ang="0">
                <a:pos x="948" y="564"/>
              </a:cxn>
              <a:cxn ang="0">
                <a:pos x="1050" y="678"/>
              </a:cxn>
              <a:cxn ang="0">
                <a:pos x="1098" y="726"/>
              </a:cxn>
              <a:cxn ang="0">
                <a:pos x="1134" y="750"/>
              </a:cxn>
              <a:cxn ang="0">
                <a:pos x="1152" y="762"/>
              </a:cxn>
              <a:cxn ang="0">
                <a:pos x="1164" y="780"/>
              </a:cxn>
              <a:cxn ang="0">
                <a:pos x="1182" y="792"/>
              </a:cxn>
              <a:cxn ang="0">
                <a:pos x="1224" y="840"/>
              </a:cxn>
              <a:cxn ang="0">
                <a:pos x="1242" y="870"/>
              </a:cxn>
            </a:cxnLst>
            <a:rect l="0" t="0" r="r" b="b"/>
            <a:pathLst>
              <a:path w="1242" h="870">
                <a:moveTo>
                  <a:pt x="0" y="0"/>
                </a:moveTo>
                <a:cubicBezTo>
                  <a:pt x="58" y="5"/>
                  <a:pt x="110" y="18"/>
                  <a:pt x="168" y="24"/>
                </a:cubicBezTo>
                <a:cubicBezTo>
                  <a:pt x="256" y="53"/>
                  <a:pt x="344" y="79"/>
                  <a:pt x="432" y="108"/>
                </a:cubicBezTo>
                <a:cubicBezTo>
                  <a:pt x="461" y="118"/>
                  <a:pt x="502" y="123"/>
                  <a:pt x="528" y="138"/>
                </a:cubicBezTo>
                <a:cubicBezTo>
                  <a:pt x="541" y="145"/>
                  <a:pt x="564" y="162"/>
                  <a:pt x="564" y="162"/>
                </a:cubicBezTo>
                <a:cubicBezTo>
                  <a:pt x="578" y="183"/>
                  <a:pt x="600" y="208"/>
                  <a:pt x="624" y="216"/>
                </a:cubicBezTo>
                <a:cubicBezTo>
                  <a:pt x="658" y="268"/>
                  <a:pt x="613" y="207"/>
                  <a:pt x="654" y="240"/>
                </a:cubicBezTo>
                <a:cubicBezTo>
                  <a:pt x="660" y="245"/>
                  <a:pt x="661" y="253"/>
                  <a:pt x="666" y="258"/>
                </a:cubicBezTo>
                <a:cubicBezTo>
                  <a:pt x="671" y="263"/>
                  <a:pt x="678" y="266"/>
                  <a:pt x="684" y="270"/>
                </a:cubicBezTo>
                <a:cubicBezTo>
                  <a:pt x="702" y="297"/>
                  <a:pt x="724" y="337"/>
                  <a:pt x="756" y="348"/>
                </a:cubicBezTo>
                <a:cubicBezTo>
                  <a:pt x="768" y="383"/>
                  <a:pt x="753" y="351"/>
                  <a:pt x="780" y="378"/>
                </a:cubicBezTo>
                <a:cubicBezTo>
                  <a:pt x="801" y="399"/>
                  <a:pt x="788" y="407"/>
                  <a:pt x="816" y="426"/>
                </a:cubicBezTo>
                <a:cubicBezTo>
                  <a:pt x="830" y="467"/>
                  <a:pt x="811" y="423"/>
                  <a:pt x="840" y="456"/>
                </a:cubicBezTo>
                <a:cubicBezTo>
                  <a:pt x="849" y="467"/>
                  <a:pt x="852" y="484"/>
                  <a:pt x="864" y="492"/>
                </a:cubicBezTo>
                <a:cubicBezTo>
                  <a:pt x="883" y="505"/>
                  <a:pt x="899" y="521"/>
                  <a:pt x="918" y="534"/>
                </a:cubicBezTo>
                <a:cubicBezTo>
                  <a:pt x="922" y="540"/>
                  <a:pt x="925" y="547"/>
                  <a:pt x="930" y="552"/>
                </a:cubicBezTo>
                <a:cubicBezTo>
                  <a:pt x="935" y="557"/>
                  <a:pt x="943" y="559"/>
                  <a:pt x="948" y="564"/>
                </a:cubicBezTo>
                <a:cubicBezTo>
                  <a:pt x="978" y="599"/>
                  <a:pt x="1005" y="663"/>
                  <a:pt x="1050" y="678"/>
                </a:cubicBezTo>
                <a:cubicBezTo>
                  <a:pt x="1062" y="697"/>
                  <a:pt x="1080" y="712"/>
                  <a:pt x="1098" y="726"/>
                </a:cubicBezTo>
                <a:cubicBezTo>
                  <a:pt x="1109" y="735"/>
                  <a:pt x="1122" y="742"/>
                  <a:pt x="1134" y="750"/>
                </a:cubicBezTo>
                <a:cubicBezTo>
                  <a:pt x="1140" y="754"/>
                  <a:pt x="1152" y="762"/>
                  <a:pt x="1152" y="762"/>
                </a:cubicBezTo>
                <a:cubicBezTo>
                  <a:pt x="1156" y="768"/>
                  <a:pt x="1159" y="775"/>
                  <a:pt x="1164" y="780"/>
                </a:cubicBezTo>
                <a:cubicBezTo>
                  <a:pt x="1169" y="785"/>
                  <a:pt x="1177" y="787"/>
                  <a:pt x="1182" y="792"/>
                </a:cubicBezTo>
                <a:cubicBezTo>
                  <a:pt x="1231" y="848"/>
                  <a:pt x="1184" y="813"/>
                  <a:pt x="1224" y="840"/>
                </a:cubicBezTo>
                <a:cubicBezTo>
                  <a:pt x="1232" y="863"/>
                  <a:pt x="1226" y="854"/>
                  <a:pt x="1242" y="870"/>
                </a:cubicBezTo>
              </a:path>
            </a:pathLst>
          </a:custGeom>
          <a:noFill/>
          <a:ln w="63500" cap="flat" cmpd="sng">
            <a:solidFill>
              <a:srgbClr val="C0C0C0"/>
            </a:solidFill>
            <a:prstDash val="solid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804874" name="Freeform 10"/>
          <p:cNvSpPr>
            <a:spLocks noChangeAspect="1"/>
          </p:cNvSpPr>
          <p:nvPr/>
        </p:nvSpPr>
        <p:spPr bwMode="auto">
          <a:xfrm>
            <a:off x="4751388" y="2708275"/>
            <a:ext cx="1339850" cy="3101975"/>
          </a:xfrm>
          <a:custGeom>
            <a:avLst/>
            <a:gdLst/>
            <a:ahLst/>
            <a:cxnLst>
              <a:cxn ang="0">
                <a:pos x="768" y="1776"/>
              </a:cxn>
              <a:cxn ang="0">
                <a:pos x="384" y="0"/>
              </a:cxn>
              <a:cxn ang="0">
                <a:pos x="0" y="0"/>
              </a:cxn>
              <a:cxn ang="0">
                <a:pos x="432" y="1776"/>
              </a:cxn>
              <a:cxn ang="0">
                <a:pos x="768" y="1776"/>
              </a:cxn>
            </a:cxnLst>
            <a:rect l="0" t="0" r="r" b="b"/>
            <a:pathLst>
              <a:path w="768" h="1776">
                <a:moveTo>
                  <a:pt x="768" y="1776"/>
                </a:moveTo>
                <a:lnTo>
                  <a:pt x="384" y="0"/>
                </a:lnTo>
                <a:lnTo>
                  <a:pt x="0" y="0"/>
                </a:lnTo>
                <a:lnTo>
                  <a:pt x="432" y="1776"/>
                </a:lnTo>
                <a:lnTo>
                  <a:pt x="768" y="1776"/>
                </a:lnTo>
                <a:close/>
              </a:path>
            </a:pathLst>
          </a:custGeom>
          <a:solidFill>
            <a:srgbClr val="C0C0C0">
              <a:alpha val="50000"/>
            </a:srgbClr>
          </a:solidFill>
          <a:ln w="1587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pic>
        <p:nvPicPr>
          <p:cNvPr id="80487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2473325"/>
            <a:ext cx="6840537" cy="39798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</p:pic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DECIGO</a:t>
            </a:r>
          </a:p>
        </p:txBody>
      </p:sp>
      <p:sp>
        <p:nvSpPr>
          <p:cNvPr id="80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ja-JP" sz="2200" b="1"/>
              <a:t>DECIGO </a:t>
            </a:r>
          </a:p>
        </p:txBody>
      </p:sp>
      <p:sp>
        <p:nvSpPr>
          <p:cNvPr id="804869" name="Rectangle 5"/>
          <p:cNvSpPr>
            <a:spLocks noChangeArrowheads="1"/>
          </p:cNvSpPr>
          <p:nvPr/>
        </p:nvSpPr>
        <p:spPr bwMode="auto">
          <a:xfrm>
            <a:off x="862013" y="1423988"/>
            <a:ext cx="6878637" cy="9969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地上干渉計・</a:t>
            </a: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LISA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の中間の周波数帯で観測 </a:t>
            </a: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(0.1-1Hz)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   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  <a:sym typeface="Wingdings" pitchFamily="2" charset="2"/>
              </a:rPr>
              <a:t>相補的な観測   連星合体の観測など</a:t>
            </a:r>
            <a:endParaRPr lang="ja-JP" altLang="en-US" sz="1800" b="1">
              <a:solidFill>
                <a:srgbClr val="000000"/>
              </a:solidFill>
              <a:latin typeface="Tahoma" pitchFamily="34" charset="0"/>
              <a:ea typeface="HGP創英角ｺﾞｼｯｸUB" pitchFamily="50" charset="-128"/>
            </a:endParaRP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   他では得られない情報 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  <a:sym typeface="Wingdings" pitchFamily="2" charset="2"/>
              </a:rPr>
              <a:t> バックグラウンド重力波観測など</a:t>
            </a:r>
            <a:endParaRPr lang="ja-JP" altLang="en-US" sz="1800" b="1">
              <a:solidFill>
                <a:srgbClr val="008000"/>
              </a:solidFill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804894" name="Rectangle 30"/>
          <p:cNvSpPr>
            <a:spLocks noChangeArrowheads="1"/>
          </p:cNvSpPr>
          <p:nvPr/>
        </p:nvSpPr>
        <p:spPr bwMode="auto">
          <a:xfrm>
            <a:off x="758825" y="1125538"/>
            <a:ext cx="6477000" cy="3365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en-US" altLang="ja-JP" sz="16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(DECI-hertz interferometer Gravitational wave Observatory)</a:t>
            </a:r>
          </a:p>
        </p:txBody>
      </p:sp>
      <p:sp>
        <p:nvSpPr>
          <p:cNvPr id="804882" name="Rectangle 18"/>
          <p:cNvSpPr>
            <a:spLocks noChangeAspect="1" noChangeArrowheads="1"/>
          </p:cNvSpPr>
          <p:nvPr/>
        </p:nvSpPr>
        <p:spPr bwMode="auto">
          <a:xfrm>
            <a:off x="6915150" y="4672013"/>
            <a:ext cx="709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ja-JP" sz="1600" b="1">
                <a:solidFill>
                  <a:srgbClr val="FF9933"/>
                </a:solidFill>
                <a:latin typeface="Tahoma" pitchFamily="34" charset="0"/>
              </a:rPr>
              <a:t>LCGT</a:t>
            </a:r>
          </a:p>
        </p:txBody>
      </p:sp>
      <p:sp>
        <p:nvSpPr>
          <p:cNvPr id="804883" name="Rectangle 19"/>
          <p:cNvSpPr>
            <a:spLocks noChangeAspect="1" noChangeArrowheads="1"/>
          </p:cNvSpPr>
          <p:nvPr/>
        </p:nvSpPr>
        <p:spPr bwMode="auto">
          <a:xfrm>
            <a:off x="3602038" y="4775200"/>
            <a:ext cx="1185862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buFontTx/>
              <a:buNone/>
            </a:pPr>
            <a:r>
              <a:rPr lang="en-US" altLang="ja-JP" sz="1600" b="1">
                <a:solidFill>
                  <a:srgbClr val="660066"/>
                </a:solidFill>
                <a:latin typeface="Tahoma" pitchFamily="34" charset="0"/>
                <a:ea typeface="HGP創英角ｺﾞｼｯｸUB" pitchFamily="50" charset="-128"/>
              </a:rPr>
              <a:t>  DECIGO </a:t>
            </a:r>
          </a:p>
        </p:txBody>
      </p:sp>
      <p:sp>
        <p:nvSpPr>
          <p:cNvPr id="804884" name="Rectangle 20"/>
          <p:cNvSpPr>
            <a:spLocks noChangeAspect="1" noChangeArrowheads="1"/>
          </p:cNvSpPr>
          <p:nvPr/>
        </p:nvSpPr>
        <p:spPr bwMode="auto">
          <a:xfrm>
            <a:off x="2841625" y="4090988"/>
            <a:ext cx="13890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None/>
            </a:pPr>
            <a:r>
              <a:rPr lang="ja-JP" altLang="en-US" sz="1100" b="1">
                <a:solidFill>
                  <a:srgbClr val="969696"/>
                </a:solidFill>
                <a:latin typeface="Tahoma" pitchFamily="34" charset="0"/>
                <a:ea typeface="HGP創英角ｺﾞｼｯｸUB" pitchFamily="50" charset="-128"/>
              </a:rPr>
              <a:t>銀河系内連星</a:t>
            </a:r>
          </a:p>
          <a:p>
            <a:pPr algn="l">
              <a:buFontTx/>
              <a:buNone/>
            </a:pPr>
            <a:r>
              <a:rPr lang="ja-JP" altLang="en-US" sz="1100" b="1">
                <a:solidFill>
                  <a:srgbClr val="969696"/>
                </a:solidFill>
                <a:latin typeface="Tahoma" pitchFamily="34" charset="0"/>
                <a:ea typeface="HGP創英角ｺﾞｼｯｸUB" pitchFamily="50" charset="-128"/>
              </a:rPr>
              <a:t>バックグラウンド雑音</a:t>
            </a:r>
          </a:p>
        </p:txBody>
      </p:sp>
      <p:sp>
        <p:nvSpPr>
          <p:cNvPr id="804892" name="Rectangle 28"/>
          <p:cNvSpPr>
            <a:spLocks noChangeAspect="1" noChangeArrowheads="1"/>
          </p:cNvSpPr>
          <p:nvPr/>
        </p:nvSpPr>
        <p:spPr bwMode="auto">
          <a:xfrm>
            <a:off x="5387975" y="5265738"/>
            <a:ext cx="11620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None/>
            </a:pPr>
            <a:r>
              <a:rPr lang="ja-JP" altLang="en-US" sz="1100" b="1">
                <a:solidFill>
                  <a:srgbClr val="969696"/>
                </a:solidFill>
                <a:latin typeface="Tahoma" pitchFamily="34" charset="0"/>
                <a:ea typeface="HGP創英角ｺﾞｼｯｸUB" pitchFamily="50" charset="-128"/>
              </a:rPr>
              <a:t>重力場変動雑音</a:t>
            </a:r>
          </a:p>
          <a:p>
            <a:pPr algn="l">
              <a:buFontTx/>
              <a:buNone/>
            </a:pPr>
            <a:r>
              <a:rPr lang="ja-JP" altLang="en-US" sz="1100" b="1">
                <a:solidFill>
                  <a:srgbClr val="969696"/>
                </a:solidFill>
                <a:latin typeface="Tahoma" pitchFamily="34" charset="0"/>
                <a:ea typeface="HGP創英角ｺﾞｼｯｸUB" pitchFamily="50" charset="-128"/>
              </a:rPr>
              <a:t>  </a:t>
            </a:r>
            <a:r>
              <a:rPr lang="en-US" altLang="ja-JP" sz="1100" b="1">
                <a:solidFill>
                  <a:srgbClr val="969696"/>
                </a:solidFill>
                <a:latin typeface="Tahoma" pitchFamily="34" charset="0"/>
                <a:ea typeface="HGP創英角ｺﾞｼｯｸUB" pitchFamily="50" charset="-128"/>
              </a:rPr>
              <a:t>(</a:t>
            </a:r>
            <a:r>
              <a:rPr lang="ja-JP" altLang="en-US" sz="1100" b="1">
                <a:solidFill>
                  <a:srgbClr val="969696"/>
                </a:solidFill>
                <a:latin typeface="Tahoma" pitchFamily="34" charset="0"/>
                <a:ea typeface="HGP創英角ｺﾞｼｯｸUB" pitchFamily="50" charset="-128"/>
              </a:rPr>
              <a:t>地上検出器</a:t>
            </a:r>
            <a:r>
              <a:rPr lang="en-US" altLang="ja-JP" sz="1100" b="1">
                <a:solidFill>
                  <a:srgbClr val="969696"/>
                </a:solidFill>
                <a:latin typeface="Tahoma" pitchFamily="34" charset="0"/>
                <a:ea typeface="HGP創英角ｺﾞｼｯｸUB" pitchFamily="50" charset="-128"/>
              </a:rPr>
              <a:t>)</a:t>
            </a:r>
          </a:p>
        </p:txBody>
      </p:sp>
      <p:grpSp>
        <p:nvGrpSpPr>
          <p:cNvPr id="804926" name="Group 62"/>
          <p:cNvGrpSpPr>
            <a:grpSpLocks/>
          </p:cNvGrpSpPr>
          <p:nvPr/>
        </p:nvGrpSpPr>
        <p:grpSpPr bwMode="auto">
          <a:xfrm>
            <a:off x="2906713" y="2708275"/>
            <a:ext cx="2097087" cy="1289050"/>
            <a:chOff x="1831" y="1706"/>
            <a:chExt cx="1268" cy="812"/>
          </a:xfrm>
        </p:grpSpPr>
        <p:sp>
          <p:nvSpPr>
            <p:cNvPr id="804877" name="Freeform 13"/>
            <p:cNvSpPr>
              <a:spLocks noChangeAspect="1"/>
            </p:cNvSpPr>
            <p:nvPr/>
          </p:nvSpPr>
          <p:spPr bwMode="auto">
            <a:xfrm>
              <a:off x="1989" y="1706"/>
              <a:ext cx="1110" cy="635"/>
            </a:xfrm>
            <a:custGeom>
              <a:avLst/>
              <a:gdLst/>
              <a:ahLst/>
              <a:cxnLst>
                <a:cxn ang="0">
                  <a:pos x="1008" y="432"/>
                </a:cxn>
                <a:cxn ang="0">
                  <a:pos x="48" y="0"/>
                </a:cxn>
                <a:cxn ang="0">
                  <a:pos x="0" y="240"/>
                </a:cxn>
                <a:cxn ang="0">
                  <a:pos x="1008" y="576"/>
                </a:cxn>
                <a:cxn ang="0">
                  <a:pos x="1008" y="432"/>
                </a:cxn>
              </a:cxnLst>
              <a:rect l="0" t="0" r="r" b="b"/>
              <a:pathLst>
                <a:path w="1008" h="576">
                  <a:moveTo>
                    <a:pt x="1008" y="432"/>
                  </a:moveTo>
                  <a:lnTo>
                    <a:pt x="48" y="0"/>
                  </a:lnTo>
                  <a:lnTo>
                    <a:pt x="0" y="240"/>
                  </a:lnTo>
                  <a:lnTo>
                    <a:pt x="1008" y="576"/>
                  </a:lnTo>
                  <a:lnTo>
                    <a:pt x="1008" y="432"/>
                  </a:lnTo>
                  <a:close/>
                </a:path>
              </a:pathLst>
            </a:custGeom>
            <a:solidFill>
              <a:srgbClr val="CCFFFF"/>
            </a:solidFill>
            <a:ln w="1587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  <p:grpSp>
          <p:nvGrpSpPr>
            <p:cNvPr id="804925" name="Group 61"/>
            <p:cNvGrpSpPr>
              <a:grpSpLocks/>
            </p:cNvGrpSpPr>
            <p:nvPr/>
          </p:nvGrpSpPr>
          <p:grpSpPr bwMode="auto">
            <a:xfrm>
              <a:off x="1831" y="1727"/>
              <a:ext cx="1085" cy="791"/>
              <a:chOff x="1831" y="1727"/>
              <a:chExt cx="1085" cy="791"/>
            </a:xfrm>
          </p:grpSpPr>
          <p:sp>
            <p:nvSpPr>
              <p:cNvPr id="804878" name="Freeform 14"/>
              <p:cNvSpPr>
                <a:spLocks noChangeAspect="1"/>
              </p:cNvSpPr>
              <p:nvPr/>
            </p:nvSpPr>
            <p:spPr bwMode="auto">
              <a:xfrm>
                <a:off x="1831" y="1991"/>
                <a:ext cx="805" cy="5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0" y="30"/>
                  </a:cxn>
                  <a:cxn ang="0">
                    <a:pos x="492" y="96"/>
                  </a:cxn>
                  <a:cxn ang="0">
                    <a:pos x="672" y="162"/>
                  </a:cxn>
                  <a:cxn ang="0">
                    <a:pos x="732" y="198"/>
                  </a:cxn>
                  <a:cxn ang="0">
                    <a:pos x="732" y="240"/>
                  </a:cxn>
                  <a:cxn ang="0">
                    <a:pos x="714" y="300"/>
                  </a:cxn>
                  <a:cxn ang="0">
                    <a:pos x="618" y="480"/>
                  </a:cxn>
                  <a:cxn ang="0">
                    <a:pos x="576" y="480"/>
                  </a:cxn>
                  <a:cxn ang="0">
                    <a:pos x="492" y="384"/>
                  </a:cxn>
                  <a:cxn ang="0">
                    <a:pos x="444" y="330"/>
                  </a:cxn>
                  <a:cxn ang="0">
                    <a:pos x="372" y="240"/>
                  </a:cxn>
                  <a:cxn ang="0">
                    <a:pos x="276" y="144"/>
                  </a:cxn>
                  <a:cxn ang="0">
                    <a:pos x="204" y="84"/>
                  </a:cxn>
                  <a:cxn ang="0">
                    <a:pos x="78" y="18"/>
                  </a:cxn>
                  <a:cxn ang="0">
                    <a:pos x="0" y="0"/>
                  </a:cxn>
                </a:cxnLst>
                <a:rect l="0" t="0" r="r" b="b"/>
                <a:pathLst>
                  <a:path w="732" h="480">
                    <a:moveTo>
                      <a:pt x="0" y="0"/>
                    </a:moveTo>
                    <a:lnTo>
                      <a:pt x="270" y="30"/>
                    </a:lnTo>
                    <a:lnTo>
                      <a:pt x="492" y="96"/>
                    </a:lnTo>
                    <a:lnTo>
                      <a:pt x="672" y="162"/>
                    </a:lnTo>
                    <a:lnTo>
                      <a:pt x="732" y="198"/>
                    </a:lnTo>
                    <a:lnTo>
                      <a:pt x="732" y="240"/>
                    </a:lnTo>
                    <a:lnTo>
                      <a:pt x="714" y="300"/>
                    </a:lnTo>
                    <a:lnTo>
                      <a:pt x="618" y="480"/>
                    </a:lnTo>
                    <a:lnTo>
                      <a:pt x="576" y="480"/>
                    </a:lnTo>
                    <a:lnTo>
                      <a:pt x="492" y="384"/>
                    </a:lnTo>
                    <a:lnTo>
                      <a:pt x="444" y="330"/>
                    </a:lnTo>
                    <a:lnTo>
                      <a:pt x="372" y="240"/>
                    </a:lnTo>
                    <a:lnTo>
                      <a:pt x="276" y="144"/>
                    </a:lnTo>
                    <a:lnTo>
                      <a:pt x="204" y="84"/>
                    </a:lnTo>
                    <a:lnTo>
                      <a:pt x="78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FF"/>
              </a:solidFill>
              <a:ln w="1587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804888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2298" y="2195"/>
                <a:ext cx="618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buFontTx/>
                  <a:buNone/>
                </a:pPr>
                <a:r>
                  <a:rPr lang="ja-JP" altLang="en-US" sz="1100" b="1">
                    <a:solidFill>
                      <a:srgbClr val="660066"/>
                    </a:solidFill>
                    <a:latin typeface="Tahoma" pitchFamily="34" charset="0"/>
                    <a:ea typeface="HGP創英角ｺﾞｼｯｸUB" pitchFamily="50" charset="-128"/>
                  </a:rPr>
                  <a:t>銀河系内連星</a:t>
                </a:r>
              </a:p>
            </p:txBody>
          </p:sp>
          <p:sp>
            <p:nvSpPr>
              <p:cNvPr id="804887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1973" y="1727"/>
                <a:ext cx="647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buFontTx/>
                  <a:buNone/>
                </a:pPr>
                <a:r>
                  <a:rPr lang="ja-JP" altLang="en-US" sz="1100" b="1">
                    <a:solidFill>
                      <a:srgbClr val="3333FF"/>
                    </a:solidFill>
                    <a:latin typeface="Tahoma" pitchFamily="34" charset="0"/>
                    <a:ea typeface="HGP創英角ｺﾞｼｯｸUB" pitchFamily="50" charset="-128"/>
                  </a:rPr>
                  <a:t>大質量</a:t>
                </a:r>
              </a:p>
              <a:p>
                <a:pPr algn="l">
                  <a:buFontTx/>
                  <a:buNone/>
                </a:pPr>
                <a:r>
                  <a:rPr lang="ja-JP" altLang="en-US" sz="1100" b="1">
                    <a:solidFill>
                      <a:srgbClr val="3333FF"/>
                    </a:solidFill>
                    <a:latin typeface="Tahoma" pitchFamily="34" charset="0"/>
                    <a:ea typeface="HGP創英角ｺﾞｼｯｸUB" pitchFamily="50" charset="-128"/>
                  </a:rPr>
                  <a:t>ブラックホール</a:t>
                </a:r>
              </a:p>
              <a:p>
                <a:pPr algn="l">
                  <a:buFontTx/>
                  <a:buNone/>
                </a:pPr>
                <a:r>
                  <a:rPr lang="ja-JP" altLang="en-US" sz="1100" b="1">
                    <a:solidFill>
                      <a:srgbClr val="3333FF"/>
                    </a:solidFill>
                    <a:latin typeface="Tahoma" pitchFamily="34" charset="0"/>
                    <a:ea typeface="HGP創英角ｺﾞｼｯｸUB" pitchFamily="50" charset="-128"/>
                  </a:rPr>
                  <a:t>      連星合体</a:t>
                </a:r>
              </a:p>
            </p:txBody>
          </p:sp>
        </p:grpSp>
      </p:grpSp>
      <p:grpSp>
        <p:nvGrpSpPr>
          <p:cNvPr id="804922" name="Group 58"/>
          <p:cNvGrpSpPr>
            <a:grpSpLocks/>
          </p:cNvGrpSpPr>
          <p:nvPr/>
        </p:nvGrpSpPr>
        <p:grpSpPr bwMode="auto">
          <a:xfrm>
            <a:off x="4322763" y="2924175"/>
            <a:ext cx="1833562" cy="1028700"/>
            <a:chOff x="2789" y="1875"/>
            <a:chExt cx="1110" cy="648"/>
          </a:xfrm>
        </p:grpSpPr>
        <p:sp>
          <p:nvSpPr>
            <p:cNvPr id="804919" name="Freeform 55"/>
            <p:cNvSpPr>
              <a:spLocks noChangeAspect="1"/>
            </p:cNvSpPr>
            <p:nvPr/>
          </p:nvSpPr>
          <p:spPr bwMode="auto">
            <a:xfrm>
              <a:off x="2789" y="1888"/>
              <a:ext cx="1110" cy="635"/>
            </a:xfrm>
            <a:custGeom>
              <a:avLst/>
              <a:gdLst/>
              <a:ahLst/>
              <a:cxnLst>
                <a:cxn ang="0">
                  <a:pos x="1008" y="432"/>
                </a:cxn>
                <a:cxn ang="0">
                  <a:pos x="48" y="0"/>
                </a:cxn>
                <a:cxn ang="0">
                  <a:pos x="0" y="240"/>
                </a:cxn>
                <a:cxn ang="0">
                  <a:pos x="1008" y="576"/>
                </a:cxn>
                <a:cxn ang="0">
                  <a:pos x="1008" y="432"/>
                </a:cxn>
              </a:cxnLst>
              <a:rect l="0" t="0" r="r" b="b"/>
              <a:pathLst>
                <a:path w="1008" h="576">
                  <a:moveTo>
                    <a:pt x="1008" y="432"/>
                  </a:moveTo>
                  <a:lnTo>
                    <a:pt x="48" y="0"/>
                  </a:lnTo>
                  <a:lnTo>
                    <a:pt x="0" y="240"/>
                  </a:lnTo>
                  <a:lnTo>
                    <a:pt x="1008" y="576"/>
                  </a:lnTo>
                  <a:lnTo>
                    <a:pt x="1008" y="432"/>
                  </a:lnTo>
                  <a:close/>
                </a:path>
              </a:pathLst>
            </a:custGeom>
            <a:solidFill>
              <a:srgbClr val="CC99FF">
                <a:alpha val="89999"/>
              </a:srgbClr>
            </a:solidFill>
            <a:ln w="1587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804920" name="Rectangle 56"/>
            <p:cNvSpPr>
              <a:spLocks noChangeAspect="1" noChangeArrowheads="1"/>
            </p:cNvSpPr>
            <p:nvPr/>
          </p:nvSpPr>
          <p:spPr bwMode="auto">
            <a:xfrm>
              <a:off x="2925" y="1875"/>
              <a:ext cx="647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buFontTx/>
                <a:buNone/>
              </a:pPr>
              <a:r>
                <a:rPr lang="ja-JP" altLang="en-US" sz="1100" b="1">
                  <a:solidFill>
                    <a:srgbClr val="CC00CC"/>
                  </a:solidFill>
                  <a:latin typeface="Tahoma" pitchFamily="34" charset="0"/>
                  <a:ea typeface="HGP創英角ｺﾞｼｯｸUB" pitchFamily="50" charset="-128"/>
                </a:rPr>
                <a:t>中間質量</a:t>
              </a:r>
            </a:p>
            <a:p>
              <a:pPr algn="l">
                <a:buFontTx/>
                <a:buNone/>
              </a:pPr>
              <a:r>
                <a:rPr lang="ja-JP" altLang="en-US" sz="1100" b="1">
                  <a:solidFill>
                    <a:srgbClr val="CC00CC"/>
                  </a:solidFill>
                  <a:latin typeface="Tahoma" pitchFamily="34" charset="0"/>
                  <a:ea typeface="HGP創英角ｺﾞｼｯｸUB" pitchFamily="50" charset="-128"/>
                </a:rPr>
                <a:t>ブラックホール</a:t>
              </a:r>
            </a:p>
            <a:p>
              <a:pPr algn="l">
                <a:buFontTx/>
                <a:buNone/>
              </a:pPr>
              <a:r>
                <a:rPr lang="ja-JP" altLang="en-US" sz="1100" b="1">
                  <a:solidFill>
                    <a:srgbClr val="CC00CC"/>
                  </a:solidFill>
                  <a:latin typeface="Tahoma" pitchFamily="34" charset="0"/>
                  <a:ea typeface="HGP創英角ｺﾞｼｯｸUB" pitchFamily="50" charset="-128"/>
                </a:rPr>
                <a:t>      連星合体</a:t>
              </a:r>
            </a:p>
          </p:txBody>
        </p:sp>
      </p:grpSp>
      <p:grpSp>
        <p:nvGrpSpPr>
          <p:cNvPr id="804921" name="Group 57"/>
          <p:cNvGrpSpPr>
            <a:grpSpLocks/>
          </p:cNvGrpSpPr>
          <p:nvPr/>
        </p:nvGrpSpPr>
        <p:grpSpPr bwMode="auto">
          <a:xfrm>
            <a:off x="2370138" y="3294063"/>
            <a:ext cx="3443287" cy="1930400"/>
            <a:chOff x="1493" y="2075"/>
            <a:chExt cx="2169" cy="1216"/>
          </a:xfrm>
        </p:grpSpPr>
        <p:sp>
          <p:nvSpPr>
            <p:cNvPr id="804881" name="Line 17"/>
            <p:cNvSpPr>
              <a:spLocks noChangeAspect="1" noChangeShapeType="1"/>
            </p:cNvSpPr>
            <p:nvPr/>
          </p:nvSpPr>
          <p:spPr bwMode="auto">
            <a:xfrm flipH="1" flipV="1">
              <a:off x="1493" y="2075"/>
              <a:ext cx="2028" cy="1216"/>
            </a:xfrm>
            <a:prstGeom prst="line">
              <a:avLst/>
            </a:prstGeom>
            <a:noFill/>
            <a:ln w="50800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804893" name="Rectangle 29"/>
            <p:cNvSpPr>
              <a:spLocks noChangeAspect="1" noChangeArrowheads="1"/>
            </p:cNvSpPr>
            <p:nvPr/>
          </p:nvSpPr>
          <p:spPr bwMode="auto">
            <a:xfrm>
              <a:off x="2929" y="2643"/>
              <a:ext cx="733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FontTx/>
                <a:buNone/>
              </a:pPr>
              <a:r>
                <a:rPr lang="ja-JP" altLang="en-US" sz="1100" b="1">
                  <a:solidFill>
                    <a:srgbClr val="FF5050"/>
                  </a:solidFill>
                  <a:latin typeface="Tahoma" pitchFamily="34" charset="0"/>
                  <a:ea typeface="HGP創英角ｺﾞｼｯｸUB" pitchFamily="50" charset="-128"/>
                </a:rPr>
                <a:t>初期宇宙</a:t>
              </a:r>
            </a:p>
            <a:p>
              <a:pPr algn="l">
                <a:buFontTx/>
                <a:buNone/>
              </a:pPr>
              <a:r>
                <a:rPr lang="ja-JP" altLang="en-US" sz="1100" b="1">
                  <a:solidFill>
                    <a:srgbClr val="FF5050"/>
                  </a:solidFill>
                  <a:latin typeface="Tahoma" pitchFamily="34" charset="0"/>
                  <a:ea typeface="HGP創英角ｺﾞｼｯｸUB" pitchFamily="50" charset="-128"/>
                </a:rPr>
                <a:t>からの重力波</a:t>
              </a:r>
            </a:p>
            <a:p>
              <a:pPr algn="l">
                <a:buFontTx/>
                <a:buNone/>
              </a:pPr>
              <a:r>
                <a:rPr lang="ja-JP" altLang="en-US" sz="1100" b="1">
                  <a:solidFill>
                    <a:srgbClr val="FF5050"/>
                  </a:solidFill>
                  <a:latin typeface="Tahoma" pitchFamily="34" charset="0"/>
                  <a:ea typeface="HGP創英角ｺﾞｼｯｸUB" pitchFamily="50" charset="-128"/>
                </a:rPr>
                <a:t>    </a:t>
              </a:r>
              <a:r>
                <a:rPr lang="en-US" altLang="ja-JP" sz="1100" b="1">
                  <a:solidFill>
                    <a:srgbClr val="FF5050"/>
                  </a:solidFill>
                  <a:latin typeface="Tahoma" pitchFamily="34" charset="0"/>
                  <a:ea typeface="HGP創英角ｺﾞｼｯｸUB" pitchFamily="50" charset="-128"/>
                </a:rPr>
                <a:t>(</a:t>
              </a:r>
              <a:r>
                <a:rPr lang="en-US" altLang="ja-JP" sz="1100" b="1">
                  <a:solidFill>
                    <a:srgbClr val="FF5050"/>
                  </a:solidFill>
                  <a:latin typeface="Symbol" pitchFamily="18" charset="2"/>
                  <a:ea typeface="HGP創英角ｺﾞｼｯｸUB" pitchFamily="50" charset="-128"/>
                </a:rPr>
                <a:t>W</a:t>
              </a:r>
              <a:r>
                <a:rPr lang="en-US" altLang="ja-JP" sz="1100" b="1" baseline="-10000">
                  <a:solidFill>
                    <a:srgbClr val="FF5050"/>
                  </a:solidFill>
                  <a:latin typeface="Tahoma" pitchFamily="34" charset="0"/>
                  <a:ea typeface="HGP創英角ｺﾞｼｯｸUB" pitchFamily="50" charset="-128"/>
                </a:rPr>
                <a:t>gw</a:t>
              </a:r>
              <a:r>
                <a:rPr lang="en-US" altLang="ja-JP" sz="1100" b="1">
                  <a:solidFill>
                    <a:srgbClr val="FF5050"/>
                  </a:solidFill>
                  <a:latin typeface="Tahoma" pitchFamily="34" charset="0"/>
                  <a:ea typeface="HGP創英角ｺﾞｼｯｸUB" pitchFamily="50" charset="-128"/>
                </a:rPr>
                <a:t>=10</a:t>
              </a:r>
              <a:r>
                <a:rPr lang="en-US" altLang="ja-JP" sz="1100" b="1" baseline="30000">
                  <a:solidFill>
                    <a:srgbClr val="FF5050"/>
                  </a:solidFill>
                  <a:latin typeface="Tahoma" pitchFamily="34" charset="0"/>
                  <a:ea typeface="HGP創英角ｺﾞｼｯｸUB" pitchFamily="50" charset="-128"/>
                </a:rPr>
                <a:t>-14</a:t>
              </a:r>
              <a:r>
                <a:rPr lang="en-US" altLang="ja-JP" sz="1100" b="1">
                  <a:solidFill>
                    <a:srgbClr val="FF5050"/>
                  </a:solidFill>
                  <a:latin typeface="Tahoma" pitchFamily="34" charset="0"/>
                  <a:ea typeface="HGP創英角ｺﾞｼｯｸUB" pitchFamily="50" charset="-128"/>
                </a:rPr>
                <a:t>)</a:t>
              </a:r>
            </a:p>
          </p:txBody>
        </p:sp>
      </p:grpSp>
      <p:grpSp>
        <p:nvGrpSpPr>
          <p:cNvPr id="804924" name="Group 60"/>
          <p:cNvGrpSpPr>
            <a:grpSpLocks/>
          </p:cNvGrpSpPr>
          <p:nvPr/>
        </p:nvGrpSpPr>
        <p:grpSpPr bwMode="auto">
          <a:xfrm>
            <a:off x="5840413" y="3379788"/>
            <a:ext cx="1851025" cy="1506537"/>
            <a:chOff x="3679" y="2129"/>
            <a:chExt cx="1166" cy="949"/>
          </a:xfrm>
        </p:grpSpPr>
        <p:sp>
          <p:nvSpPr>
            <p:cNvPr id="804875" name="Freeform 11"/>
            <p:cNvSpPr>
              <a:spLocks noChangeAspect="1"/>
            </p:cNvSpPr>
            <p:nvPr/>
          </p:nvSpPr>
          <p:spPr bwMode="auto">
            <a:xfrm>
              <a:off x="4102" y="2268"/>
              <a:ext cx="422" cy="4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4" y="48"/>
                </a:cxn>
                <a:cxn ang="0">
                  <a:pos x="384" y="384"/>
                </a:cxn>
                <a:cxn ang="0">
                  <a:pos x="0" y="384"/>
                </a:cxn>
                <a:cxn ang="0">
                  <a:pos x="0" y="0"/>
                </a:cxn>
              </a:cxnLst>
              <a:rect l="0" t="0" r="r" b="b"/>
              <a:pathLst>
                <a:path w="384" h="384">
                  <a:moveTo>
                    <a:pt x="0" y="0"/>
                  </a:moveTo>
                  <a:lnTo>
                    <a:pt x="384" y="48"/>
                  </a:lnTo>
                  <a:lnTo>
                    <a:pt x="384" y="38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317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804876" name="Freeform 12"/>
            <p:cNvSpPr>
              <a:spLocks noChangeAspect="1"/>
            </p:cNvSpPr>
            <p:nvPr/>
          </p:nvSpPr>
          <p:spPr bwMode="auto">
            <a:xfrm>
              <a:off x="3679" y="2129"/>
              <a:ext cx="898" cy="580"/>
            </a:xfrm>
            <a:custGeom>
              <a:avLst/>
              <a:gdLst/>
              <a:ahLst/>
              <a:cxnLst>
                <a:cxn ang="0">
                  <a:pos x="816" y="336"/>
                </a:cxn>
                <a:cxn ang="0">
                  <a:pos x="0" y="0"/>
                </a:cxn>
                <a:cxn ang="0">
                  <a:pos x="0" y="192"/>
                </a:cxn>
                <a:cxn ang="0">
                  <a:pos x="816" y="528"/>
                </a:cxn>
                <a:cxn ang="0">
                  <a:pos x="816" y="336"/>
                </a:cxn>
              </a:cxnLst>
              <a:rect l="0" t="0" r="r" b="b"/>
              <a:pathLst>
                <a:path w="816" h="528">
                  <a:moveTo>
                    <a:pt x="816" y="336"/>
                  </a:moveTo>
                  <a:lnTo>
                    <a:pt x="0" y="0"/>
                  </a:lnTo>
                  <a:lnTo>
                    <a:pt x="0" y="192"/>
                  </a:lnTo>
                  <a:lnTo>
                    <a:pt x="816" y="528"/>
                  </a:lnTo>
                  <a:lnTo>
                    <a:pt x="816" y="336"/>
                  </a:lnTo>
                  <a:close/>
                </a:path>
              </a:pathLst>
            </a:custGeom>
            <a:solidFill>
              <a:srgbClr val="CCFFCC"/>
            </a:solidFill>
            <a:ln w="1587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804879" name="Oval 15"/>
            <p:cNvSpPr>
              <a:spLocks noChangeAspect="1" noChangeArrowheads="1"/>
            </p:cNvSpPr>
            <p:nvPr/>
          </p:nvSpPr>
          <p:spPr bwMode="auto">
            <a:xfrm>
              <a:off x="4314" y="2709"/>
              <a:ext cx="105" cy="106"/>
            </a:xfrm>
            <a:prstGeom prst="ellipse">
              <a:avLst/>
            </a:prstGeom>
            <a:solidFill>
              <a:srgbClr val="FF9900"/>
            </a:solidFill>
            <a:ln w="1587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804880" name="Freeform 16"/>
            <p:cNvSpPr>
              <a:spLocks noChangeAspect="1"/>
            </p:cNvSpPr>
            <p:nvPr/>
          </p:nvSpPr>
          <p:spPr bwMode="auto">
            <a:xfrm>
              <a:off x="3679" y="2551"/>
              <a:ext cx="317" cy="5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96"/>
                </a:cxn>
                <a:cxn ang="0">
                  <a:pos x="288" y="480"/>
                </a:cxn>
                <a:cxn ang="0">
                  <a:pos x="48" y="432"/>
                </a:cxn>
                <a:cxn ang="0">
                  <a:pos x="0" y="0"/>
                </a:cxn>
              </a:cxnLst>
              <a:rect l="0" t="0" r="r" b="b"/>
              <a:pathLst>
                <a:path w="288" h="480">
                  <a:moveTo>
                    <a:pt x="0" y="0"/>
                  </a:moveTo>
                  <a:lnTo>
                    <a:pt x="288" y="96"/>
                  </a:lnTo>
                  <a:lnTo>
                    <a:pt x="288" y="480"/>
                  </a:lnTo>
                  <a:lnTo>
                    <a:pt x="48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>
                <a:alpha val="50000"/>
              </a:srgbClr>
            </a:solidFill>
            <a:ln w="1587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804885" name="Rectangle 21"/>
            <p:cNvSpPr>
              <a:spLocks noChangeAspect="1" noChangeArrowheads="1"/>
            </p:cNvSpPr>
            <p:nvPr/>
          </p:nvSpPr>
          <p:spPr bwMode="auto">
            <a:xfrm>
              <a:off x="4280" y="2154"/>
              <a:ext cx="556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FontTx/>
                <a:buNone/>
              </a:pPr>
              <a:r>
                <a:rPr lang="ja-JP" altLang="en-US" sz="1100" b="1">
                  <a:solidFill>
                    <a:srgbClr val="CC9900"/>
                  </a:solidFill>
                  <a:latin typeface="Tahoma" pitchFamily="34" charset="0"/>
                  <a:ea typeface="HGP創英角ｺﾞｼｯｸUB" pitchFamily="50" charset="-128"/>
                </a:rPr>
                <a:t>重力崩壊型</a:t>
              </a:r>
            </a:p>
            <a:p>
              <a:pPr algn="l">
                <a:buFontTx/>
                <a:buNone/>
              </a:pPr>
              <a:r>
                <a:rPr lang="ja-JP" altLang="en-US" sz="1100" b="1">
                  <a:solidFill>
                    <a:srgbClr val="CC9900"/>
                  </a:solidFill>
                  <a:latin typeface="Tahoma" pitchFamily="34" charset="0"/>
                  <a:ea typeface="HGP創英角ｺﾞｼｯｸUB" pitchFamily="50" charset="-128"/>
                </a:rPr>
                <a:t>超新星爆発</a:t>
              </a:r>
            </a:p>
          </p:txBody>
        </p:sp>
        <p:sp>
          <p:nvSpPr>
            <p:cNvPr id="804889" name="Rectangle 25"/>
            <p:cNvSpPr>
              <a:spLocks noChangeAspect="1" noChangeArrowheads="1"/>
            </p:cNvSpPr>
            <p:nvPr/>
          </p:nvSpPr>
          <p:spPr bwMode="auto">
            <a:xfrm>
              <a:off x="4419" y="2529"/>
              <a:ext cx="426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FontTx/>
                <a:buNone/>
              </a:pPr>
              <a:r>
                <a:rPr lang="en-US" altLang="ja-JP" sz="1100" b="1">
                  <a:solidFill>
                    <a:srgbClr val="FF9900"/>
                  </a:solidFill>
                  <a:latin typeface="Tahoma" pitchFamily="34" charset="0"/>
                  <a:ea typeface="HGP創英角ｺﾞｼｯｸUB" pitchFamily="50" charset="-128"/>
                </a:rPr>
                <a:t>ScoX-1</a:t>
              </a:r>
            </a:p>
            <a:p>
              <a:pPr algn="l">
                <a:buFontTx/>
                <a:buNone/>
              </a:pPr>
              <a:r>
                <a:rPr lang="en-US" altLang="ja-JP" sz="1100" b="1">
                  <a:solidFill>
                    <a:srgbClr val="FF9900"/>
                  </a:solidFill>
                  <a:latin typeface="Tahoma" pitchFamily="34" charset="0"/>
                  <a:ea typeface="HGP創英角ｺﾞｼｯｸUB" pitchFamily="50" charset="-128"/>
                </a:rPr>
                <a:t>  (1yr)</a:t>
              </a:r>
            </a:p>
          </p:txBody>
        </p:sp>
        <p:sp>
          <p:nvSpPr>
            <p:cNvPr id="804890" name="Rectangle 26"/>
            <p:cNvSpPr>
              <a:spLocks noChangeAspect="1" noChangeArrowheads="1"/>
            </p:cNvSpPr>
            <p:nvPr/>
          </p:nvSpPr>
          <p:spPr bwMode="auto">
            <a:xfrm>
              <a:off x="3708" y="2613"/>
              <a:ext cx="511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FontTx/>
                <a:buNone/>
              </a:pPr>
              <a:r>
                <a:rPr lang="ja-JP" altLang="en-US" sz="1100" b="1">
                  <a:solidFill>
                    <a:srgbClr val="FF9900"/>
                  </a:solidFill>
                  <a:latin typeface="Tahoma" pitchFamily="34" charset="0"/>
                  <a:ea typeface="HGP創英角ｺﾞｼｯｸUB" pitchFamily="50" charset="-128"/>
                </a:rPr>
                <a:t>パルサー</a:t>
              </a:r>
            </a:p>
            <a:p>
              <a:pPr algn="l">
                <a:buFontTx/>
                <a:buNone/>
              </a:pPr>
              <a:r>
                <a:rPr lang="ja-JP" altLang="en-US" sz="1100" b="1">
                  <a:solidFill>
                    <a:srgbClr val="FF9900"/>
                  </a:solidFill>
                  <a:latin typeface="Tahoma" pitchFamily="34" charset="0"/>
                  <a:ea typeface="HGP創英角ｺﾞｼｯｸUB" pitchFamily="50" charset="-128"/>
                </a:rPr>
                <a:t>　　  </a:t>
              </a:r>
              <a:r>
                <a:rPr lang="en-US" altLang="ja-JP" sz="1100" b="1">
                  <a:solidFill>
                    <a:srgbClr val="FF9900"/>
                  </a:solidFill>
                  <a:latin typeface="Tahoma" pitchFamily="34" charset="0"/>
                  <a:ea typeface="HGP創英角ｺﾞｼｯｸUB" pitchFamily="50" charset="-128"/>
                </a:rPr>
                <a:t>(1yr)</a:t>
              </a:r>
            </a:p>
          </p:txBody>
        </p:sp>
        <p:sp>
          <p:nvSpPr>
            <p:cNvPr id="804886" name="Rectangle 22"/>
            <p:cNvSpPr>
              <a:spLocks noChangeAspect="1" noChangeArrowheads="1"/>
            </p:cNvSpPr>
            <p:nvPr/>
          </p:nvSpPr>
          <p:spPr bwMode="auto">
            <a:xfrm>
              <a:off x="3717" y="2149"/>
              <a:ext cx="468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FontTx/>
                <a:buNone/>
              </a:pPr>
              <a:r>
                <a:rPr lang="ja-JP" altLang="en-US" sz="1100" b="1">
                  <a:solidFill>
                    <a:srgbClr val="008000"/>
                  </a:solidFill>
                  <a:latin typeface="Tahoma" pitchFamily="34" charset="0"/>
                  <a:ea typeface="HGP創英角ｺﾞｼｯｸUB" pitchFamily="50" charset="-128"/>
                </a:rPr>
                <a:t>中性子星</a:t>
              </a:r>
            </a:p>
            <a:p>
              <a:pPr algn="l">
                <a:buFontTx/>
                <a:buNone/>
              </a:pPr>
              <a:r>
                <a:rPr lang="ja-JP" altLang="en-US" sz="1100" b="1">
                  <a:solidFill>
                    <a:srgbClr val="008000"/>
                  </a:solidFill>
                  <a:latin typeface="Tahoma" pitchFamily="34" charset="0"/>
                  <a:ea typeface="HGP創英角ｺﾞｼｯｸUB" pitchFamily="50" charset="-128"/>
                </a:rPr>
                <a:t>連星合体</a:t>
              </a:r>
            </a:p>
          </p:txBody>
        </p:sp>
      </p:grpSp>
      <p:sp>
        <p:nvSpPr>
          <p:cNvPr id="804891" name="Rectangle 27"/>
          <p:cNvSpPr>
            <a:spLocks noChangeAspect="1" noChangeArrowheads="1"/>
          </p:cNvSpPr>
          <p:nvPr/>
        </p:nvSpPr>
        <p:spPr bwMode="auto">
          <a:xfrm>
            <a:off x="2536825" y="3379788"/>
            <a:ext cx="666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ja-JP" sz="1600" b="1">
                <a:solidFill>
                  <a:srgbClr val="3333FF"/>
                </a:solidFill>
                <a:latin typeface="Tahoma" pitchFamily="34" charset="0"/>
              </a:rPr>
              <a:t>LISA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4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04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日本物理学会　2008年秋季大会 (2008年09月23日, 山形大学小白川キャンパス, 山形 )</a:t>
            </a:r>
          </a:p>
        </p:txBody>
      </p:sp>
      <p:sp>
        <p:nvSpPr>
          <p:cNvPr id="12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DF1BAF-C68C-4C34-A58C-1BAF0350AA94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62025" y="80963"/>
            <a:ext cx="6261100" cy="479425"/>
          </a:xfrm>
        </p:spPr>
        <p:txBody>
          <a:bodyPr/>
          <a:lstStyle/>
          <a:p>
            <a:r>
              <a:rPr lang="en-US" altLang="ja-JP">
                <a:solidFill>
                  <a:srgbClr val="333333"/>
                </a:solidFill>
              </a:rPr>
              <a:t>DECIGO</a:t>
            </a:r>
            <a:r>
              <a:rPr lang="ja-JP" altLang="en-US">
                <a:solidFill>
                  <a:srgbClr val="333333"/>
                </a:solidFill>
              </a:rPr>
              <a:t>の概要</a:t>
            </a:r>
            <a:endParaRPr lang="ja-JP" altLang="en-US"/>
          </a:p>
        </p:txBody>
      </p:sp>
      <p:sp>
        <p:nvSpPr>
          <p:cNvPr id="802819" name="Text Box 3"/>
          <p:cNvSpPr txBox="1">
            <a:spLocks noChangeArrowheads="1"/>
          </p:cNvSpPr>
          <p:nvPr/>
        </p:nvSpPr>
        <p:spPr bwMode="auto">
          <a:xfrm>
            <a:off x="6875463" y="1052513"/>
            <a:ext cx="2160587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SzPct val="70000"/>
              <a:buFont typeface="Wingdings" pitchFamily="2" charset="2"/>
              <a:buNone/>
            </a:pPr>
            <a:r>
              <a:rPr lang="en-US" altLang="ja-JP" sz="12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 </a:t>
            </a:r>
            <a:r>
              <a:rPr lang="ja-JP" altLang="en-US" sz="12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光共振型マイケルソン干渉計</a:t>
            </a:r>
          </a:p>
          <a:p>
            <a:pPr algn="l">
              <a:buSzPct val="70000"/>
              <a:buFont typeface="Wingdings" pitchFamily="2" charset="2"/>
              <a:buNone/>
            </a:pPr>
            <a:r>
              <a:rPr lang="ja-JP" altLang="en-US" sz="12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 　　　アーム長： </a:t>
            </a:r>
            <a:r>
              <a:rPr lang="en-US" altLang="ja-JP" sz="12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1000 km</a:t>
            </a:r>
          </a:p>
          <a:p>
            <a:pPr algn="l">
              <a:buSzPct val="70000"/>
              <a:buFont typeface="Wingdings" pitchFamily="2" charset="2"/>
              <a:buNone/>
            </a:pPr>
            <a:r>
              <a:rPr lang="en-US" altLang="ja-JP" sz="12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 </a:t>
            </a:r>
            <a:r>
              <a:rPr lang="ja-JP" altLang="en-US" sz="12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　　　レーザーパワー： </a:t>
            </a:r>
            <a:r>
              <a:rPr lang="en-US" altLang="ja-JP" sz="12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10 W, </a:t>
            </a:r>
          </a:p>
          <a:p>
            <a:pPr algn="l">
              <a:buSzPct val="70000"/>
              <a:buFont typeface="Wingdings" pitchFamily="2" charset="2"/>
              <a:buNone/>
            </a:pPr>
            <a:r>
              <a:rPr lang="en-US" altLang="ja-JP" sz="12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        </a:t>
            </a:r>
            <a:r>
              <a:rPr lang="ja-JP" altLang="en-US" sz="12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レーザー波長： </a:t>
            </a:r>
            <a:r>
              <a:rPr lang="en-US" altLang="ja-JP" sz="12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532 nm</a:t>
            </a:r>
          </a:p>
          <a:p>
            <a:pPr algn="l">
              <a:buSzPct val="70000"/>
              <a:buFont typeface="Wingdings" pitchFamily="2" charset="2"/>
              <a:buNone/>
            </a:pPr>
            <a:r>
              <a:rPr lang="en-US" altLang="ja-JP" sz="12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 </a:t>
            </a:r>
            <a:r>
              <a:rPr lang="ja-JP" altLang="en-US" sz="12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　　　ミラー直径： </a:t>
            </a:r>
            <a:r>
              <a:rPr lang="en-US" altLang="ja-JP" sz="12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1 m</a:t>
            </a:r>
          </a:p>
        </p:txBody>
      </p:sp>
      <p:pic>
        <p:nvPicPr>
          <p:cNvPr id="802822" name="Picture 6" descr="DECI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2060575"/>
            <a:ext cx="4897438" cy="4006850"/>
          </a:xfrm>
          <a:prstGeom prst="rect">
            <a:avLst/>
          </a:prstGeom>
          <a:noFill/>
        </p:spPr>
      </p:pic>
      <p:sp>
        <p:nvSpPr>
          <p:cNvPr id="802823" name="Rectangle 7"/>
          <p:cNvSpPr>
            <a:spLocks noChangeArrowheads="1"/>
          </p:cNvSpPr>
          <p:nvPr/>
        </p:nvSpPr>
        <p:spPr bwMode="auto">
          <a:xfrm>
            <a:off x="684213" y="1052513"/>
            <a:ext cx="6477000" cy="91598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スペース重力波アンテナ</a:t>
            </a:r>
          </a:p>
          <a:p>
            <a:pPr algn="l"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  </a:t>
            </a: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0.1Hz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付近の重力波の観測を行う</a:t>
            </a:r>
          </a:p>
          <a:p>
            <a:pPr algn="l"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　　　　　　</a:t>
            </a:r>
            <a:r>
              <a:rPr lang="en-US" altLang="ja-JP" sz="1800" b="1">
                <a:solidFill>
                  <a:srgbClr val="5F5F5F"/>
                </a:solidFill>
                <a:latin typeface="Tahoma" pitchFamily="34" charset="0"/>
                <a:ea typeface="HGP創英角ｺﾞｼｯｸUB" pitchFamily="50" charset="-128"/>
              </a:rPr>
              <a:t>(LISA</a:t>
            </a:r>
            <a:r>
              <a:rPr lang="ja-JP" altLang="en-US" sz="1800" b="1">
                <a:solidFill>
                  <a:srgbClr val="5F5F5F"/>
                </a:solidFill>
                <a:latin typeface="Tahoma" pitchFamily="34" charset="0"/>
                <a:ea typeface="HGP創英角ｺﾞｼｯｸUB" pitchFamily="50" charset="-128"/>
              </a:rPr>
              <a:t>と地上検出器の狭間の周波数帯</a:t>
            </a:r>
            <a:r>
              <a:rPr lang="en-US" altLang="ja-JP" sz="1800" b="1">
                <a:solidFill>
                  <a:srgbClr val="5F5F5F"/>
                </a:solidFill>
                <a:latin typeface="Tahoma" pitchFamily="34" charset="0"/>
                <a:ea typeface="HGP創英角ｺﾞｼｯｸUB" pitchFamily="50" charset="-128"/>
              </a:rPr>
              <a:t>)</a:t>
            </a:r>
          </a:p>
        </p:txBody>
      </p:sp>
      <p:sp>
        <p:nvSpPr>
          <p:cNvPr id="802824" name="Rectangle 8"/>
          <p:cNvSpPr>
            <a:spLocks noChangeArrowheads="1"/>
          </p:cNvSpPr>
          <p:nvPr/>
        </p:nvSpPr>
        <p:spPr bwMode="auto">
          <a:xfrm>
            <a:off x="900113" y="2349500"/>
            <a:ext cx="3384550" cy="27813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互いに</a:t>
            </a: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1000km</a:t>
            </a: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離れた</a:t>
            </a:r>
          </a:p>
          <a:p>
            <a:pPr algn="l"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  試験質量 </a:t>
            </a: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(</a:t>
            </a: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鏡</a:t>
            </a: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) </a:t>
            </a: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の間の距離を</a:t>
            </a:r>
          </a:p>
          <a:p>
            <a:pPr algn="l"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　　</a:t>
            </a:r>
            <a:r>
              <a:rPr lang="ja-JP" altLang="en-US" sz="16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レーザー干渉計</a:t>
            </a: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によって精密測距</a:t>
            </a:r>
          </a:p>
          <a:p>
            <a:pPr algn="l">
              <a:lnSpc>
                <a:spcPct val="15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試験質量は、</a:t>
            </a:r>
          </a:p>
          <a:p>
            <a:pPr algn="l"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 </a:t>
            </a: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S/C</a:t>
            </a: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内に非接触保持</a:t>
            </a:r>
          </a:p>
          <a:p>
            <a:pPr algn="l"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　  </a:t>
            </a:r>
            <a:r>
              <a:rPr lang="ja-JP" altLang="en-US" sz="1600" b="1">
                <a:solidFill>
                  <a:srgbClr val="5F5F5F"/>
                </a:solidFill>
                <a:latin typeface="Tahoma" pitchFamily="34" charset="0"/>
                <a:ea typeface="HGP創英角ｺﾞｼｯｸUB" pitchFamily="50" charset="-128"/>
              </a:rPr>
              <a:t>　　</a:t>
            </a:r>
            <a:r>
              <a:rPr lang="ja-JP" altLang="en-US" sz="1600" b="1">
                <a:solidFill>
                  <a:srgbClr val="5F5F5F"/>
                </a:solidFill>
                <a:latin typeface="Tahoma" pitchFamily="34" charset="0"/>
                <a:ea typeface="HGP創英角ｺﾞｼｯｸUB" pitchFamily="50" charset="-128"/>
                <a:sym typeface="Wingdings" pitchFamily="2" charset="2"/>
              </a:rPr>
              <a:t> </a:t>
            </a:r>
            <a:r>
              <a:rPr lang="ja-JP" altLang="en-US" sz="1600" b="1">
                <a:solidFill>
                  <a:srgbClr val="5F5F5F"/>
                </a:solidFill>
                <a:latin typeface="Tahoma" pitchFamily="34" charset="0"/>
                <a:ea typeface="HGP創英角ｺﾞｼｯｸUB" pitchFamily="50" charset="-128"/>
              </a:rPr>
              <a:t>太陽輻射圧変動などの</a:t>
            </a:r>
          </a:p>
          <a:p>
            <a:pPr algn="l"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5F5F5F"/>
                </a:solidFill>
                <a:latin typeface="Tahoma" pitchFamily="34" charset="0"/>
                <a:ea typeface="HGP創英角ｺﾞｼｯｸUB" pitchFamily="50" charset="-128"/>
              </a:rPr>
              <a:t>　　  　　　外乱を避ける　</a:t>
            </a:r>
          </a:p>
          <a:p>
            <a:pPr algn="l">
              <a:lnSpc>
                <a:spcPct val="15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試験質量の位置を基準に</a:t>
            </a:r>
          </a:p>
          <a:p>
            <a:pPr algn="l"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　        </a:t>
            </a: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S/C</a:t>
            </a: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位置を制御する</a:t>
            </a: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:   </a:t>
            </a:r>
          </a:p>
          <a:p>
            <a:pPr algn="l"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　       　</a:t>
            </a:r>
            <a:r>
              <a:rPr lang="ja-JP" altLang="en-US" sz="16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　</a:t>
            </a:r>
            <a:r>
              <a:rPr lang="ja-JP" altLang="en-US" sz="16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ドラッグフリー制御</a:t>
            </a:r>
            <a:r>
              <a:rPr lang="ja-JP" altLang="en-US" sz="16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    </a:t>
            </a:r>
          </a:p>
        </p:txBody>
      </p:sp>
      <p:grpSp>
        <p:nvGrpSpPr>
          <p:cNvPr id="802825" name="Group 9"/>
          <p:cNvGrpSpPr>
            <a:grpSpLocks/>
          </p:cNvGrpSpPr>
          <p:nvPr/>
        </p:nvGrpSpPr>
        <p:grpSpPr bwMode="auto">
          <a:xfrm>
            <a:off x="539750" y="5516563"/>
            <a:ext cx="3887788" cy="936625"/>
            <a:chOff x="340" y="3475"/>
            <a:chExt cx="2449" cy="590"/>
          </a:xfrm>
        </p:grpSpPr>
        <p:sp>
          <p:nvSpPr>
            <p:cNvPr id="802826" name="AutoShape 10"/>
            <p:cNvSpPr>
              <a:spLocks noChangeArrowheads="1"/>
            </p:cNvSpPr>
            <p:nvPr/>
          </p:nvSpPr>
          <p:spPr bwMode="auto">
            <a:xfrm>
              <a:off x="567" y="3475"/>
              <a:ext cx="2132" cy="590"/>
            </a:xfrm>
            <a:prstGeom prst="roundRect">
              <a:avLst>
                <a:gd name="adj" fmla="val 10296"/>
              </a:avLst>
            </a:prstGeom>
            <a:solidFill>
              <a:srgbClr val="CCFFCC">
                <a:alpha val="50000"/>
              </a:srgbClr>
            </a:solidFill>
            <a:ln w="15875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802827" name="AutoShape 11"/>
            <p:cNvSpPr>
              <a:spLocks noChangeArrowheads="1"/>
            </p:cNvSpPr>
            <p:nvPr/>
          </p:nvSpPr>
          <p:spPr bwMode="auto">
            <a:xfrm>
              <a:off x="340" y="3502"/>
              <a:ext cx="181" cy="246"/>
            </a:xfrm>
            <a:custGeom>
              <a:avLst/>
              <a:gdLst>
                <a:gd name="G0" fmla="+- 11624 0 0"/>
                <a:gd name="G1" fmla="+- 3985 0 0"/>
                <a:gd name="G2" fmla="+- 21600 0 3985"/>
                <a:gd name="G3" fmla="+- 10800 0 3985"/>
                <a:gd name="G4" fmla="+- 21600 0 11624"/>
                <a:gd name="G5" fmla="*/ G4 G3 10800"/>
                <a:gd name="G6" fmla="+- 21600 0 G5"/>
                <a:gd name="T0" fmla="*/ 11624 w 21600"/>
                <a:gd name="T1" fmla="*/ 0 h 21600"/>
                <a:gd name="T2" fmla="*/ 0 w 21600"/>
                <a:gd name="T3" fmla="*/ 10800 h 21600"/>
                <a:gd name="T4" fmla="*/ 11624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624" y="0"/>
                  </a:moveTo>
                  <a:lnTo>
                    <a:pt x="11624" y="3985"/>
                  </a:lnTo>
                  <a:lnTo>
                    <a:pt x="3375" y="3985"/>
                  </a:lnTo>
                  <a:lnTo>
                    <a:pt x="3375" y="17615"/>
                  </a:lnTo>
                  <a:lnTo>
                    <a:pt x="11624" y="17615"/>
                  </a:lnTo>
                  <a:lnTo>
                    <a:pt x="11624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3985"/>
                  </a:moveTo>
                  <a:lnTo>
                    <a:pt x="1350" y="17615"/>
                  </a:lnTo>
                  <a:lnTo>
                    <a:pt x="2700" y="17615"/>
                  </a:lnTo>
                  <a:lnTo>
                    <a:pt x="2700" y="3985"/>
                  </a:lnTo>
                  <a:close/>
                </a:path>
                <a:path w="21600" h="21600">
                  <a:moveTo>
                    <a:pt x="0" y="3985"/>
                  </a:moveTo>
                  <a:lnTo>
                    <a:pt x="0" y="17615"/>
                  </a:lnTo>
                  <a:lnTo>
                    <a:pt x="675" y="17615"/>
                  </a:lnTo>
                  <a:lnTo>
                    <a:pt x="675" y="3985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802828" name="Rectangle 12"/>
            <p:cNvSpPr>
              <a:spLocks noChangeArrowheads="1"/>
            </p:cNvSpPr>
            <p:nvPr/>
          </p:nvSpPr>
          <p:spPr bwMode="auto">
            <a:xfrm>
              <a:off x="566" y="3475"/>
              <a:ext cx="2223" cy="577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r>
                <a:rPr lang="ja-JP" altLang="en-US" sz="1800" b="1">
                  <a:solidFill>
                    <a:srgbClr val="008000"/>
                  </a:solidFill>
                  <a:latin typeface="Tahoma" pitchFamily="34" charset="0"/>
                  <a:ea typeface="HGP創英角ｺﾞｼｯｸUB" pitchFamily="50" charset="-128"/>
                </a:rPr>
                <a:t>重力波検出器の原理</a:t>
              </a:r>
            </a:p>
            <a:p>
              <a:pPr algn="l"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r>
                <a:rPr lang="ja-JP" altLang="en-US" sz="1800" b="1">
                  <a:solidFill>
                    <a:srgbClr val="008000"/>
                  </a:solidFill>
                  <a:latin typeface="Tahoma" pitchFamily="34" charset="0"/>
                  <a:ea typeface="HGP創英角ｺﾞｼｯｸUB" pitchFamily="50" charset="-128"/>
                </a:rPr>
                <a:t> </a:t>
              </a:r>
              <a:r>
                <a:rPr lang="en-US" altLang="ja-JP" sz="1800" b="1">
                  <a:solidFill>
                    <a:srgbClr val="008000"/>
                  </a:solidFill>
                  <a:latin typeface="Tahoma" pitchFamily="34" charset="0"/>
                  <a:ea typeface="HGP創英角ｺﾞｼｯｸUB" pitchFamily="50" charset="-128"/>
                </a:rPr>
                <a:t>(</a:t>
              </a:r>
              <a:r>
                <a:rPr lang="ja-JP" altLang="en-US" sz="1800" b="1">
                  <a:solidFill>
                    <a:srgbClr val="008000"/>
                  </a:solidFill>
                  <a:latin typeface="Tahoma" pitchFamily="34" charset="0"/>
                  <a:ea typeface="HGP創英角ｺﾞｼｯｸUB" pitchFamily="50" charset="-128"/>
                </a:rPr>
                <a:t>自由質点間の距離変動を観測</a:t>
              </a:r>
              <a:r>
                <a:rPr lang="en-US" altLang="ja-JP" sz="1800" b="1">
                  <a:solidFill>
                    <a:srgbClr val="008000"/>
                  </a:solidFill>
                  <a:latin typeface="Tahoma" pitchFamily="34" charset="0"/>
                  <a:ea typeface="HGP創英角ｺﾞｼｯｸUB" pitchFamily="50" charset="-128"/>
                </a:rPr>
                <a:t>)</a:t>
              </a:r>
            </a:p>
            <a:p>
              <a:pPr algn="l"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r>
                <a:rPr lang="ja-JP" altLang="en-US" sz="1800" b="1">
                  <a:solidFill>
                    <a:srgbClr val="008000"/>
                  </a:solidFill>
                  <a:latin typeface="Tahoma" pitchFamily="34" charset="0"/>
                  <a:ea typeface="HGP創英角ｺﾞｼｯｸUB" pitchFamily="50" charset="-128"/>
                </a:rPr>
                <a:t>　　      を、よりシンプルに実現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日本物理学会　2008年秋季大会 (2008年09月23日, 山形大学小白川キャンパス, 山形 )</a:t>
            </a:r>
          </a:p>
        </p:txBody>
      </p:sp>
      <p:sp>
        <p:nvSpPr>
          <p:cNvPr id="77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0CAB25-CBB7-499E-8344-4A5C81223250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83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962025" y="80963"/>
            <a:ext cx="6261100" cy="479425"/>
          </a:xfrm>
        </p:spPr>
        <p:txBody>
          <a:bodyPr/>
          <a:lstStyle/>
          <a:p>
            <a:r>
              <a:rPr lang="en-US" altLang="ja-JP">
                <a:solidFill>
                  <a:srgbClr val="333333"/>
                </a:solidFill>
              </a:rPr>
              <a:t>DECIGO</a:t>
            </a:r>
            <a:r>
              <a:rPr lang="ja-JP" altLang="en-US">
                <a:solidFill>
                  <a:srgbClr val="333333"/>
                </a:solidFill>
              </a:rPr>
              <a:t>と</a:t>
            </a:r>
            <a:r>
              <a:rPr lang="en-US" altLang="ja-JP">
                <a:solidFill>
                  <a:srgbClr val="333333"/>
                </a:solidFill>
              </a:rPr>
              <a:t>LCGT</a:t>
            </a:r>
            <a:endParaRPr lang="en-US" altLang="ja-JP"/>
          </a:p>
        </p:txBody>
      </p:sp>
      <p:sp>
        <p:nvSpPr>
          <p:cNvPr id="833607" name="Text Box 71"/>
          <p:cNvSpPr txBox="1">
            <a:spLocks noChangeArrowheads="1"/>
          </p:cNvSpPr>
          <p:nvPr/>
        </p:nvSpPr>
        <p:spPr bwMode="auto">
          <a:xfrm>
            <a:off x="6516688" y="908050"/>
            <a:ext cx="2303462" cy="4572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n-US" altLang="ja-JP" sz="1200" b="1">
                <a:solidFill>
                  <a:srgbClr val="5F5F5F"/>
                </a:solidFill>
                <a:latin typeface="Tahoma" pitchFamily="34" charset="0"/>
                <a:ea typeface="HGP創英角ｺﾞｼｯｸUB" pitchFamily="50" charset="-128"/>
              </a:rPr>
              <a:t>Figure: S.Kawamura</a:t>
            </a:r>
          </a:p>
          <a:p>
            <a:pPr algn="l">
              <a:buFontTx/>
              <a:buNone/>
            </a:pPr>
            <a:r>
              <a:rPr lang="en-US" altLang="ja-JP" sz="1200" b="1">
                <a:solidFill>
                  <a:srgbClr val="5F5F5F"/>
                </a:solidFill>
                <a:latin typeface="Tahoma" pitchFamily="34" charset="0"/>
                <a:ea typeface="HGP創英角ｺﾞｼｯｸUB" pitchFamily="50" charset="-128"/>
              </a:rPr>
              <a:t>Modification: M. Ando</a:t>
            </a:r>
          </a:p>
        </p:txBody>
      </p:sp>
      <p:sp>
        <p:nvSpPr>
          <p:cNvPr id="833610" name="AutoShape 74"/>
          <p:cNvSpPr>
            <a:spLocks noChangeArrowheads="1"/>
          </p:cNvSpPr>
          <p:nvPr/>
        </p:nvSpPr>
        <p:spPr bwMode="auto">
          <a:xfrm>
            <a:off x="2790825" y="2686050"/>
            <a:ext cx="2062163" cy="2884488"/>
          </a:xfrm>
          <a:prstGeom prst="rtTriangle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3611" name="Freeform 75"/>
          <p:cNvSpPr>
            <a:spLocks/>
          </p:cNvSpPr>
          <p:nvPr/>
        </p:nvSpPr>
        <p:spPr bwMode="auto">
          <a:xfrm>
            <a:off x="2774950" y="2517775"/>
            <a:ext cx="4238625" cy="26908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" y="226"/>
              </a:cxn>
              <a:cxn ang="0">
                <a:pos x="200" y="451"/>
              </a:cxn>
              <a:cxn ang="0">
                <a:pos x="300" y="676"/>
              </a:cxn>
              <a:cxn ang="0">
                <a:pos x="400" y="901"/>
              </a:cxn>
              <a:cxn ang="0">
                <a:pos x="500" y="1126"/>
              </a:cxn>
              <a:cxn ang="0">
                <a:pos x="600" y="1351"/>
              </a:cxn>
              <a:cxn ang="0">
                <a:pos x="700" y="1576"/>
              </a:cxn>
              <a:cxn ang="0">
                <a:pos x="800" y="1801"/>
              </a:cxn>
              <a:cxn ang="0">
                <a:pos x="900" y="2026"/>
              </a:cxn>
              <a:cxn ang="0">
                <a:pos x="1000" y="2251"/>
              </a:cxn>
              <a:cxn ang="0">
                <a:pos x="1101" y="2476"/>
              </a:cxn>
              <a:cxn ang="0">
                <a:pos x="1201" y="2701"/>
              </a:cxn>
              <a:cxn ang="0">
                <a:pos x="1301" y="2926"/>
              </a:cxn>
              <a:cxn ang="0">
                <a:pos x="1401" y="3151"/>
              </a:cxn>
              <a:cxn ang="0">
                <a:pos x="1501" y="3376"/>
              </a:cxn>
              <a:cxn ang="0">
                <a:pos x="1601" y="3601"/>
              </a:cxn>
              <a:cxn ang="0">
                <a:pos x="1701" y="3825"/>
              </a:cxn>
              <a:cxn ang="0">
                <a:pos x="1801" y="4047"/>
              </a:cxn>
              <a:cxn ang="0">
                <a:pos x="1901" y="4266"/>
              </a:cxn>
              <a:cxn ang="0">
                <a:pos x="2001" y="4476"/>
              </a:cxn>
              <a:cxn ang="0">
                <a:pos x="2101" y="4668"/>
              </a:cxn>
              <a:cxn ang="0">
                <a:pos x="2201" y="4826"/>
              </a:cxn>
              <a:cxn ang="0">
                <a:pos x="2301" y="4939"/>
              </a:cxn>
              <a:cxn ang="0">
                <a:pos x="2401" y="5013"/>
              </a:cxn>
              <a:cxn ang="0">
                <a:pos x="2501" y="5061"/>
              </a:cxn>
              <a:cxn ang="0">
                <a:pos x="2601" y="5096"/>
              </a:cxn>
              <a:cxn ang="0">
                <a:pos x="2701" y="5125"/>
              </a:cxn>
              <a:cxn ang="0">
                <a:pos x="2801" y="5151"/>
              </a:cxn>
              <a:cxn ang="0">
                <a:pos x="2901" y="5175"/>
              </a:cxn>
              <a:cxn ang="0">
                <a:pos x="3001" y="5199"/>
              </a:cxn>
              <a:cxn ang="0">
                <a:pos x="3101" y="5222"/>
              </a:cxn>
              <a:cxn ang="0">
                <a:pos x="3201" y="5243"/>
              </a:cxn>
              <a:cxn ang="0">
                <a:pos x="3301" y="5263"/>
              </a:cxn>
              <a:cxn ang="0">
                <a:pos x="3401" y="5279"/>
              </a:cxn>
              <a:cxn ang="0">
                <a:pos x="3501" y="5292"/>
              </a:cxn>
              <a:cxn ang="0">
                <a:pos x="3601" y="5298"/>
              </a:cxn>
              <a:cxn ang="0">
                <a:pos x="3701" y="5296"/>
              </a:cxn>
              <a:cxn ang="0">
                <a:pos x="3801" y="5284"/>
              </a:cxn>
              <a:cxn ang="0">
                <a:pos x="3901" y="5261"/>
              </a:cxn>
              <a:cxn ang="0">
                <a:pos x="4001" y="5226"/>
              </a:cxn>
              <a:cxn ang="0">
                <a:pos x="4101" y="5181"/>
              </a:cxn>
              <a:cxn ang="0">
                <a:pos x="4201" y="5128"/>
              </a:cxn>
              <a:cxn ang="0">
                <a:pos x="4301" y="5068"/>
              </a:cxn>
              <a:cxn ang="0">
                <a:pos x="4401" y="5002"/>
              </a:cxn>
              <a:cxn ang="0">
                <a:pos x="4501" y="4934"/>
              </a:cxn>
              <a:cxn ang="0">
                <a:pos x="4601" y="4863"/>
              </a:cxn>
              <a:cxn ang="0">
                <a:pos x="4701" y="4791"/>
              </a:cxn>
              <a:cxn ang="0">
                <a:pos x="4801" y="4717"/>
              </a:cxn>
              <a:cxn ang="0">
                <a:pos x="4901" y="4643"/>
              </a:cxn>
              <a:cxn ang="0">
                <a:pos x="5001" y="4569"/>
              </a:cxn>
              <a:cxn ang="0">
                <a:pos x="5101" y="4494"/>
              </a:cxn>
              <a:cxn ang="0">
                <a:pos x="5201" y="4420"/>
              </a:cxn>
              <a:cxn ang="0">
                <a:pos x="5301" y="4345"/>
              </a:cxn>
              <a:cxn ang="0">
                <a:pos x="5401" y="4270"/>
              </a:cxn>
              <a:cxn ang="0">
                <a:pos x="5501" y="4195"/>
              </a:cxn>
              <a:cxn ang="0">
                <a:pos x="5602" y="4120"/>
              </a:cxn>
              <a:cxn ang="0">
                <a:pos x="5702" y="4045"/>
              </a:cxn>
              <a:cxn ang="0">
                <a:pos x="5802" y="3970"/>
              </a:cxn>
              <a:cxn ang="0">
                <a:pos x="5902" y="3895"/>
              </a:cxn>
              <a:cxn ang="0">
                <a:pos x="6002" y="3820"/>
              </a:cxn>
              <a:cxn ang="0">
                <a:pos x="7001" y="3071"/>
              </a:cxn>
            </a:cxnLst>
            <a:rect l="0" t="0" r="r" b="b"/>
            <a:pathLst>
              <a:path w="7001" h="5298">
                <a:moveTo>
                  <a:pt x="0" y="0"/>
                </a:moveTo>
                <a:lnTo>
                  <a:pt x="100" y="226"/>
                </a:lnTo>
                <a:lnTo>
                  <a:pt x="200" y="451"/>
                </a:lnTo>
                <a:lnTo>
                  <a:pt x="300" y="676"/>
                </a:lnTo>
                <a:lnTo>
                  <a:pt x="400" y="901"/>
                </a:lnTo>
                <a:lnTo>
                  <a:pt x="500" y="1126"/>
                </a:lnTo>
                <a:lnTo>
                  <a:pt x="600" y="1351"/>
                </a:lnTo>
                <a:lnTo>
                  <a:pt x="700" y="1576"/>
                </a:lnTo>
                <a:lnTo>
                  <a:pt x="800" y="1801"/>
                </a:lnTo>
                <a:lnTo>
                  <a:pt x="900" y="2026"/>
                </a:lnTo>
                <a:lnTo>
                  <a:pt x="1000" y="2251"/>
                </a:lnTo>
                <a:lnTo>
                  <a:pt x="1101" y="2476"/>
                </a:lnTo>
                <a:lnTo>
                  <a:pt x="1201" y="2701"/>
                </a:lnTo>
                <a:lnTo>
                  <a:pt x="1301" y="2926"/>
                </a:lnTo>
                <a:lnTo>
                  <a:pt x="1401" y="3151"/>
                </a:lnTo>
                <a:lnTo>
                  <a:pt x="1501" y="3376"/>
                </a:lnTo>
                <a:lnTo>
                  <a:pt x="1601" y="3601"/>
                </a:lnTo>
                <a:lnTo>
                  <a:pt x="1701" y="3825"/>
                </a:lnTo>
                <a:lnTo>
                  <a:pt x="1801" y="4047"/>
                </a:lnTo>
                <a:lnTo>
                  <a:pt x="1901" y="4266"/>
                </a:lnTo>
                <a:lnTo>
                  <a:pt x="2001" y="4476"/>
                </a:lnTo>
                <a:lnTo>
                  <a:pt x="2101" y="4668"/>
                </a:lnTo>
                <a:lnTo>
                  <a:pt x="2201" y="4826"/>
                </a:lnTo>
                <a:lnTo>
                  <a:pt x="2301" y="4939"/>
                </a:lnTo>
                <a:lnTo>
                  <a:pt x="2401" y="5013"/>
                </a:lnTo>
                <a:lnTo>
                  <a:pt x="2501" y="5061"/>
                </a:lnTo>
                <a:lnTo>
                  <a:pt x="2601" y="5096"/>
                </a:lnTo>
                <a:lnTo>
                  <a:pt x="2701" y="5125"/>
                </a:lnTo>
                <a:lnTo>
                  <a:pt x="2801" y="5151"/>
                </a:lnTo>
                <a:lnTo>
                  <a:pt x="2901" y="5175"/>
                </a:lnTo>
                <a:lnTo>
                  <a:pt x="3001" y="5199"/>
                </a:lnTo>
                <a:lnTo>
                  <a:pt x="3101" y="5222"/>
                </a:lnTo>
                <a:lnTo>
                  <a:pt x="3201" y="5243"/>
                </a:lnTo>
                <a:lnTo>
                  <a:pt x="3301" y="5263"/>
                </a:lnTo>
                <a:lnTo>
                  <a:pt x="3401" y="5279"/>
                </a:lnTo>
                <a:lnTo>
                  <a:pt x="3501" y="5292"/>
                </a:lnTo>
                <a:lnTo>
                  <a:pt x="3601" y="5298"/>
                </a:lnTo>
                <a:lnTo>
                  <a:pt x="3701" y="5296"/>
                </a:lnTo>
                <a:lnTo>
                  <a:pt x="3801" y="5284"/>
                </a:lnTo>
                <a:lnTo>
                  <a:pt x="3901" y="5261"/>
                </a:lnTo>
                <a:lnTo>
                  <a:pt x="4001" y="5226"/>
                </a:lnTo>
                <a:lnTo>
                  <a:pt x="4101" y="5181"/>
                </a:lnTo>
                <a:lnTo>
                  <a:pt x="4201" y="5128"/>
                </a:lnTo>
                <a:lnTo>
                  <a:pt x="4301" y="5068"/>
                </a:lnTo>
                <a:lnTo>
                  <a:pt x="4401" y="5002"/>
                </a:lnTo>
                <a:lnTo>
                  <a:pt x="4501" y="4934"/>
                </a:lnTo>
                <a:lnTo>
                  <a:pt x="4601" y="4863"/>
                </a:lnTo>
                <a:lnTo>
                  <a:pt x="4701" y="4791"/>
                </a:lnTo>
                <a:lnTo>
                  <a:pt x="4801" y="4717"/>
                </a:lnTo>
                <a:lnTo>
                  <a:pt x="4901" y="4643"/>
                </a:lnTo>
                <a:lnTo>
                  <a:pt x="5001" y="4569"/>
                </a:lnTo>
                <a:lnTo>
                  <a:pt x="5101" y="4494"/>
                </a:lnTo>
                <a:lnTo>
                  <a:pt x="5201" y="4420"/>
                </a:lnTo>
                <a:lnTo>
                  <a:pt x="5301" y="4345"/>
                </a:lnTo>
                <a:lnTo>
                  <a:pt x="5401" y="4270"/>
                </a:lnTo>
                <a:lnTo>
                  <a:pt x="5501" y="4195"/>
                </a:lnTo>
                <a:lnTo>
                  <a:pt x="5602" y="4120"/>
                </a:lnTo>
                <a:lnTo>
                  <a:pt x="5702" y="4045"/>
                </a:lnTo>
                <a:lnTo>
                  <a:pt x="5802" y="3970"/>
                </a:lnTo>
                <a:lnTo>
                  <a:pt x="5902" y="3895"/>
                </a:lnTo>
                <a:lnTo>
                  <a:pt x="6002" y="3820"/>
                </a:lnTo>
                <a:lnTo>
                  <a:pt x="7001" y="3071"/>
                </a:lnTo>
              </a:path>
            </a:pathLst>
          </a:custGeom>
          <a:noFill/>
          <a:ln w="57150" cap="rnd" cmpd="sng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33612" name="Freeform 76"/>
          <p:cNvSpPr>
            <a:spLocks/>
          </p:cNvSpPr>
          <p:nvPr/>
        </p:nvSpPr>
        <p:spPr bwMode="auto">
          <a:xfrm>
            <a:off x="2833688" y="2027238"/>
            <a:ext cx="4197350" cy="2176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11"/>
              </a:cxn>
              <a:cxn ang="0">
                <a:pos x="48" y="71"/>
              </a:cxn>
              <a:cxn ang="0">
                <a:pos x="83" y="130"/>
              </a:cxn>
              <a:cxn ang="0">
                <a:pos x="118" y="189"/>
              </a:cxn>
              <a:cxn ang="0">
                <a:pos x="153" y="248"/>
              </a:cxn>
              <a:cxn ang="0">
                <a:pos x="189" y="307"/>
              </a:cxn>
              <a:cxn ang="0">
                <a:pos x="224" y="366"/>
              </a:cxn>
              <a:cxn ang="0">
                <a:pos x="259" y="425"/>
              </a:cxn>
              <a:cxn ang="0">
                <a:pos x="294" y="485"/>
              </a:cxn>
              <a:cxn ang="0">
                <a:pos x="330" y="544"/>
              </a:cxn>
              <a:cxn ang="0">
                <a:pos x="365" y="603"/>
              </a:cxn>
              <a:cxn ang="0">
                <a:pos x="400" y="662"/>
              </a:cxn>
              <a:cxn ang="0">
                <a:pos x="436" y="721"/>
              </a:cxn>
              <a:cxn ang="0">
                <a:pos x="471" y="780"/>
              </a:cxn>
              <a:cxn ang="0">
                <a:pos x="506" y="839"/>
              </a:cxn>
              <a:cxn ang="0">
                <a:pos x="541" y="899"/>
              </a:cxn>
              <a:cxn ang="0">
                <a:pos x="577" y="957"/>
              </a:cxn>
              <a:cxn ang="0">
                <a:pos x="612" y="1016"/>
              </a:cxn>
              <a:cxn ang="0">
                <a:pos x="647" y="1073"/>
              </a:cxn>
              <a:cxn ang="0">
                <a:pos x="682" y="1128"/>
              </a:cxn>
              <a:cxn ang="0">
                <a:pos x="718" y="1177"/>
              </a:cxn>
              <a:cxn ang="0">
                <a:pos x="753" y="1216"/>
              </a:cxn>
              <a:cxn ang="0">
                <a:pos x="788" y="1243"/>
              </a:cxn>
              <a:cxn ang="0">
                <a:pos x="823" y="1257"/>
              </a:cxn>
              <a:cxn ang="0">
                <a:pos x="859" y="1264"/>
              </a:cxn>
              <a:cxn ang="0">
                <a:pos x="894" y="1267"/>
              </a:cxn>
              <a:cxn ang="0">
                <a:pos x="929" y="1268"/>
              </a:cxn>
              <a:cxn ang="0">
                <a:pos x="964" y="1268"/>
              </a:cxn>
              <a:cxn ang="0">
                <a:pos x="1000" y="1268"/>
              </a:cxn>
              <a:cxn ang="0">
                <a:pos x="1035" y="1268"/>
              </a:cxn>
              <a:cxn ang="0">
                <a:pos x="1070" y="1267"/>
              </a:cxn>
              <a:cxn ang="0">
                <a:pos x="1105" y="1266"/>
              </a:cxn>
              <a:cxn ang="0">
                <a:pos x="1141" y="1264"/>
              </a:cxn>
              <a:cxn ang="0">
                <a:pos x="1176" y="1262"/>
              </a:cxn>
              <a:cxn ang="0">
                <a:pos x="1211" y="1258"/>
              </a:cxn>
              <a:cxn ang="0">
                <a:pos x="1246" y="1252"/>
              </a:cxn>
              <a:cxn ang="0">
                <a:pos x="1282" y="1244"/>
              </a:cxn>
              <a:cxn ang="0">
                <a:pos x="1317" y="1233"/>
              </a:cxn>
              <a:cxn ang="0">
                <a:pos x="1352" y="1219"/>
              </a:cxn>
              <a:cxn ang="0">
                <a:pos x="1387" y="1202"/>
              </a:cxn>
              <a:cxn ang="0">
                <a:pos x="1423" y="1181"/>
              </a:cxn>
              <a:cxn ang="0">
                <a:pos x="1458" y="1158"/>
              </a:cxn>
              <a:cxn ang="0">
                <a:pos x="1493" y="1133"/>
              </a:cxn>
              <a:cxn ang="0">
                <a:pos x="1528" y="1106"/>
              </a:cxn>
              <a:cxn ang="0">
                <a:pos x="1564" y="1078"/>
              </a:cxn>
              <a:cxn ang="0">
                <a:pos x="1599" y="1050"/>
              </a:cxn>
              <a:cxn ang="0">
                <a:pos x="1634" y="1021"/>
              </a:cxn>
              <a:cxn ang="0">
                <a:pos x="1669" y="992"/>
              </a:cxn>
              <a:cxn ang="0">
                <a:pos x="1705" y="963"/>
              </a:cxn>
              <a:cxn ang="0">
                <a:pos x="1740" y="934"/>
              </a:cxn>
              <a:cxn ang="0">
                <a:pos x="1775" y="904"/>
              </a:cxn>
              <a:cxn ang="0">
                <a:pos x="1810" y="874"/>
              </a:cxn>
              <a:cxn ang="0">
                <a:pos x="1846" y="845"/>
              </a:cxn>
              <a:cxn ang="0">
                <a:pos x="1881" y="815"/>
              </a:cxn>
              <a:cxn ang="0">
                <a:pos x="1916" y="786"/>
              </a:cxn>
              <a:cxn ang="0">
                <a:pos x="1952" y="756"/>
              </a:cxn>
              <a:cxn ang="0">
                <a:pos x="1987" y="727"/>
              </a:cxn>
              <a:cxn ang="0">
                <a:pos x="2022" y="697"/>
              </a:cxn>
              <a:cxn ang="0">
                <a:pos x="2058" y="667"/>
              </a:cxn>
              <a:cxn ang="0">
                <a:pos x="2093" y="638"/>
              </a:cxn>
              <a:cxn ang="0">
                <a:pos x="2445" y="343"/>
              </a:cxn>
            </a:cxnLst>
            <a:rect l="0" t="0" r="r" b="b"/>
            <a:pathLst>
              <a:path w="2445" h="1268">
                <a:moveTo>
                  <a:pt x="0" y="0"/>
                </a:moveTo>
                <a:lnTo>
                  <a:pt x="12" y="11"/>
                </a:lnTo>
                <a:lnTo>
                  <a:pt x="48" y="71"/>
                </a:lnTo>
                <a:lnTo>
                  <a:pt x="83" y="130"/>
                </a:lnTo>
                <a:lnTo>
                  <a:pt x="118" y="189"/>
                </a:lnTo>
                <a:lnTo>
                  <a:pt x="153" y="248"/>
                </a:lnTo>
                <a:lnTo>
                  <a:pt x="189" y="307"/>
                </a:lnTo>
                <a:lnTo>
                  <a:pt x="224" y="366"/>
                </a:lnTo>
                <a:lnTo>
                  <a:pt x="259" y="425"/>
                </a:lnTo>
                <a:lnTo>
                  <a:pt x="294" y="485"/>
                </a:lnTo>
                <a:lnTo>
                  <a:pt x="330" y="544"/>
                </a:lnTo>
                <a:lnTo>
                  <a:pt x="365" y="603"/>
                </a:lnTo>
                <a:lnTo>
                  <a:pt x="400" y="662"/>
                </a:lnTo>
                <a:lnTo>
                  <a:pt x="436" y="721"/>
                </a:lnTo>
                <a:lnTo>
                  <a:pt x="471" y="780"/>
                </a:lnTo>
                <a:lnTo>
                  <a:pt x="506" y="839"/>
                </a:lnTo>
                <a:lnTo>
                  <a:pt x="541" y="899"/>
                </a:lnTo>
                <a:lnTo>
                  <a:pt x="577" y="957"/>
                </a:lnTo>
                <a:lnTo>
                  <a:pt x="612" y="1016"/>
                </a:lnTo>
                <a:lnTo>
                  <a:pt x="647" y="1073"/>
                </a:lnTo>
                <a:lnTo>
                  <a:pt x="682" y="1128"/>
                </a:lnTo>
                <a:lnTo>
                  <a:pt x="718" y="1177"/>
                </a:lnTo>
                <a:lnTo>
                  <a:pt x="753" y="1216"/>
                </a:lnTo>
                <a:lnTo>
                  <a:pt x="788" y="1243"/>
                </a:lnTo>
                <a:lnTo>
                  <a:pt x="823" y="1257"/>
                </a:lnTo>
                <a:lnTo>
                  <a:pt x="859" y="1264"/>
                </a:lnTo>
                <a:lnTo>
                  <a:pt x="894" y="1267"/>
                </a:lnTo>
                <a:lnTo>
                  <a:pt x="929" y="1268"/>
                </a:lnTo>
                <a:lnTo>
                  <a:pt x="964" y="1268"/>
                </a:lnTo>
                <a:lnTo>
                  <a:pt x="1000" y="1268"/>
                </a:lnTo>
                <a:lnTo>
                  <a:pt x="1035" y="1268"/>
                </a:lnTo>
                <a:lnTo>
                  <a:pt x="1070" y="1267"/>
                </a:lnTo>
                <a:lnTo>
                  <a:pt x="1105" y="1266"/>
                </a:lnTo>
                <a:lnTo>
                  <a:pt x="1141" y="1264"/>
                </a:lnTo>
                <a:lnTo>
                  <a:pt x="1176" y="1262"/>
                </a:lnTo>
                <a:lnTo>
                  <a:pt x="1211" y="1258"/>
                </a:lnTo>
                <a:lnTo>
                  <a:pt x="1246" y="1252"/>
                </a:lnTo>
                <a:lnTo>
                  <a:pt x="1282" y="1244"/>
                </a:lnTo>
                <a:lnTo>
                  <a:pt x="1317" y="1233"/>
                </a:lnTo>
                <a:lnTo>
                  <a:pt x="1352" y="1219"/>
                </a:lnTo>
                <a:lnTo>
                  <a:pt x="1387" y="1202"/>
                </a:lnTo>
                <a:lnTo>
                  <a:pt x="1423" y="1181"/>
                </a:lnTo>
                <a:lnTo>
                  <a:pt x="1458" y="1158"/>
                </a:lnTo>
                <a:lnTo>
                  <a:pt x="1493" y="1133"/>
                </a:lnTo>
                <a:lnTo>
                  <a:pt x="1528" y="1106"/>
                </a:lnTo>
                <a:lnTo>
                  <a:pt x="1564" y="1078"/>
                </a:lnTo>
                <a:lnTo>
                  <a:pt x="1599" y="1050"/>
                </a:lnTo>
                <a:lnTo>
                  <a:pt x="1634" y="1021"/>
                </a:lnTo>
                <a:lnTo>
                  <a:pt x="1669" y="992"/>
                </a:lnTo>
                <a:lnTo>
                  <a:pt x="1705" y="963"/>
                </a:lnTo>
                <a:lnTo>
                  <a:pt x="1740" y="934"/>
                </a:lnTo>
                <a:lnTo>
                  <a:pt x="1775" y="904"/>
                </a:lnTo>
                <a:lnTo>
                  <a:pt x="1810" y="874"/>
                </a:lnTo>
                <a:lnTo>
                  <a:pt x="1846" y="845"/>
                </a:lnTo>
                <a:lnTo>
                  <a:pt x="1881" y="815"/>
                </a:lnTo>
                <a:lnTo>
                  <a:pt x="1916" y="786"/>
                </a:lnTo>
                <a:lnTo>
                  <a:pt x="1952" y="756"/>
                </a:lnTo>
                <a:lnTo>
                  <a:pt x="1987" y="727"/>
                </a:lnTo>
                <a:lnTo>
                  <a:pt x="2022" y="697"/>
                </a:lnTo>
                <a:lnTo>
                  <a:pt x="2058" y="667"/>
                </a:lnTo>
                <a:lnTo>
                  <a:pt x="2093" y="638"/>
                </a:lnTo>
                <a:lnTo>
                  <a:pt x="2445" y="343"/>
                </a:lnTo>
              </a:path>
            </a:pathLst>
          </a:custGeom>
          <a:noFill/>
          <a:ln w="57150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33614" name="Line 78"/>
          <p:cNvSpPr>
            <a:spLocks noChangeShapeType="1"/>
          </p:cNvSpPr>
          <p:nvPr/>
        </p:nvSpPr>
        <p:spPr bwMode="auto">
          <a:xfrm>
            <a:off x="3357563" y="1995488"/>
            <a:ext cx="1635125" cy="903287"/>
          </a:xfrm>
          <a:prstGeom prst="line">
            <a:avLst/>
          </a:prstGeom>
          <a:noFill/>
          <a:ln w="57150">
            <a:solidFill>
              <a:srgbClr val="CC66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33615" name="Line 79"/>
          <p:cNvSpPr>
            <a:spLocks noChangeShapeType="1"/>
          </p:cNvSpPr>
          <p:nvPr/>
        </p:nvSpPr>
        <p:spPr bwMode="auto">
          <a:xfrm>
            <a:off x="2860675" y="2744788"/>
            <a:ext cx="2187575" cy="1298575"/>
          </a:xfrm>
          <a:prstGeom prst="line">
            <a:avLst/>
          </a:prstGeom>
          <a:noFill/>
          <a:ln w="57150">
            <a:solidFill>
              <a:srgbClr val="9933FF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33616" name="Text Box 80"/>
          <p:cNvSpPr txBox="1">
            <a:spLocks noChangeArrowheads="1"/>
          </p:cNvSpPr>
          <p:nvPr/>
        </p:nvSpPr>
        <p:spPr bwMode="auto">
          <a:xfrm>
            <a:off x="4283075" y="5821363"/>
            <a:ext cx="11525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just" eaLnBrk="0" hangingPunct="0">
              <a:buFontTx/>
              <a:buNone/>
            </a:pPr>
            <a:r>
              <a:rPr kumimoji="0" lang="ja-JP" altLang="en-US" sz="14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周波数 </a:t>
            </a:r>
            <a:r>
              <a:rPr kumimoji="0" lang="en-US" altLang="ja-JP" sz="14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[Hz]</a:t>
            </a:r>
          </a:p>
        </p:txBody>
      </p:sp>
      <p:sp>
        <p:nvSpPr>
          <p:cNvPr id="833617" name="Text Box 81"/>
          <p:cNvSpPr txBox="1">
            <a:spLocks noChangeArrowheads="1"/>
          </p:cNvSpPr>
          <p:nvPr/>
        </p:nvSpPr>
        <p:spPr bwMode="auto">
          <a:xfrm>
            <a:off x="395288" y="2076450"/>
            <a:ext cx="813593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60" tIns="8890" rIns="5760" bIns="8890"/>
          <a:lstStyle/>
          <a:p>
            <a:pPr algn="just" eaLnBrk="0" hangingPunct="0">
              <a:lnSpc>
                <a:spcPct val="80000"/>
              </a:lnSpc>
              <a:buFontTx/>
              <a:buNone/>
            </a:pPr>
            <a:r>
              <a:rPr kumimoji="0" lang="en-US" altLang="ja-JP" b="1">
                <a:solidFill>
                  <a:srgbClr val="FF0000"/>
                </a:solidFill>
                <a:latin typeface="Tahoma" pitchFamily="34" charset="0"/>
              </a:rPr>
              <a:t>DECIGO                                          </a:t>
            </a:r>
            <a:r>
              <a:rPr kumimoji="0" lang="ja-JP" altLang="en-US" b="1">
                <a:solidFill>
                  <a:srgbClr val="FF0000"/>
                </a:solidFill>
                <a:latin typeface="Tahoma" pitchFamily="34" charset="0"/>
              </a:rPr>
              <a:t>　　　　　　　  　</a:t>
            </a:r>
            <a:r>
              <a:rPr kumimoji="0" lang="en-US" altLang="ja-JP" b="1">
                <a:solidFill>
                  <a:srgbClr val="0000FF"/>
                </a:solidFill>
                <a:latin typeface="Tahoma" pitchFamily="34" charset="0"/>
              </a:rPr>
              <a:t>LCGT</a:t>
            </a:r>
          </a:p>
        </p:txBody>
      </p:sp>
      <p:sp>
        <p:nvSpPr>
          <p:cNvPr id="833618" name="Text Box 82"/>
          <p:cNvSpPr txBox="1">
            <a:spLocks noChangeArrowheads="1"/>
          </p:cNvSpPr>
          <p:nvPr/>
        </p:nvSpPr>
        <p:spPr bwMode="auto">
          <a:xfrm>
            <a:off x="4395788" y="4810125"/>
            <a:ext cx="8890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" tIns="8890" rIns="7200" bIns="8890"/>
          <a:lstStyle/>
          <a:p>
            <a:pPr eaLnBrk="0" hangingPunct="0">
              <a:lnSpc>
                <a:spcPct val="80000"/>
              </a:lnSpc>
              <a:buFontTx/>
              <a:buNone/>
            </a:pPr>
            <a:r>
              <a:rPr kumimoji="0" lang="ja-JP" altLang="en-US" sz="1200" b="1">
                <a:solidFill>
                  <a:srgbClr val="FF3300"/>
                </a:solidFill>
                <a:latin typeface="ＭＳ Ｐゴシック" pitchFamily="50" charset="-128"/>
              </a:rPr>
              <a:t>２台の相関</a:t>
            </a:r>
          </a:p>
          <a:p>
            <a:pPr eaLnBrk="0" hangingPunct="0">
              <a:lnSpc>
                <a:spcPct val="80000"/>
              </a:lnSpc>
              <a:buFontTx/>
              <a:buNone/>
            </a:pPr>
            <a:r>
              <a:rPr kumimoji="0" lang="ja-JP" altLang="en-US" sz="1200" b="1">
                <a:solidFill>
                  <a:srgbClr val="FF3300"/>
                </a:solidFill>
                <a:latin typeface="ＭＳ Ｐゴシック" pitchFamily="50" charset="-128"/>
              </a:rPr>
              <a:t>３年間</a:t>
            </a:r>
          </a:p>
        </p:txBody>
      </p:sp>
      <p:sp>
        <p:nvSpPr>
          <p:cNvPr id="833619" name="Text Box 83"/>
          <p:cNvSpPr txBox="1">
            <a:spLocks noChangeArrowheads="1"/>
          </p:cNvSpPr>
          <p:nvPr/>
        </p:nvSpPr>
        <p:spPr bwMode="auto">
          <a:xfrm>
            <a:off x="2790825" y="5076825"/>
            <a:ext cx="13112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just" eaLnBrk="0" hangingPunct="0">
              <a:buFontTx/>
              <a:buNone/>
            </a:pPr>
            <a:r>
              <a:rPr kumimoji="0" lang="ja-JP" altLang="en-US" sz="1200" b="1">
                <a:latin typeface="ＭＳ Ｐゴシック" pitchFamily="50" charset="-128"/>
                <a:sym typeface="Symbol" pitchFamily="18" charset="2"/>
              </a:rPr>
              <a:t>インフレーション背景重力波</a:t>
            </a:r>
            <a:endParaRPr kumimoji="0" lang="ja-JP" altLang="en-US" sz="1200" b="1">
              <a:latin typeface="ＭＳ Ｐゴシック" pitchFamily="50" charset="-128"/>
            </a:endParaRPr>
          </a:p>
        </p:txBody>
      </p:sp>
      <p:sp>
        <p:nvSpPr>
          <p:cNvPr id="833620" name="Text Box 84"/>
          <p:cNvSpPr txBox="1">
            <a:spLocks noChangeArrowheads="1"/>
          </p:cNvSpPr>
          <p:nvPr/>
        </p:nvSpPr>
        <p:spPr bwMode="auto">
          <a:xfrm>
            <a:off x="3813175" y="3021013"/>
            <a:ext cx="6032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eaLnBrk="0" hangingPunct="0">
              <a:lnSpc>
                <a:spcPct val="80000"/>
              </a:lnSpc>
              <a:buFontTx/>
              <a:buNone/>
            </a:pPr>
            <a:r>
              <a:rPr kumimoji="0" lang="ja-JP" altLang="en-US" sz="1200" b="1">
                <a:solidFill>
                  <a:srgbClr val="9933FF"/>
                </a:solidFill>
                <a:latin typeface="ＭＳ Ｐゴシック" pitchFamily="50" charset="-128"/>
              </a:rPr>
              <a:t>合体</a:t>
            </a:r>
          </a:p>
          <a:p>
            <a:pPr eaLnBrk="0" hangingPunct="0">
              <a:lnSpc>
                <a:spcPct val="80000"/>
              </a:lnSpc>
              <a:buFontTx/>
              <a:buNone/>
            </a:pPr>
            <a:r>
              <a:rPr kumimoji="0" lang="ja-JP" altLang="en-US" sz="1200" b="1">
                <a:solidFill>
                  <a:srgbClr val="9933FF"/>
                </a:solidFill>
                <a:latin typeface="ＭＳ Ｐゴシック" pitchFamily="50" charset="-128"/>
              </a:rPr>
              <a:t>５年前</a:t>
            </a:r>
          </a:p>
        </p:txBody>
      </p:sp>
      <p:sp>
        <p:nvSpPr>
          <p:cNvPr id="833621" name="Freeform 85"/>
          <p:cNvSpPr>
            <a:spLocks/>
          </p:cNvSpPr>
          <p:nvPr/>
        </p:nvSpPr>
        <p:spPr bwMode="auto">
          <a:xfrm>
            <a:off x="4972050" y="2009775"/>
            <a:ext cx="2058988" cy="2085975"/>
          </a:xfrm>
          <a:custGeom>
            <a:avLst/>
            <a:gdLst/>
            <a:ahLst/>
            <a:cxnLst>
              <a:cxn ang="0">
                <a:pos x="77" y="557"/>
              </a:cxn>
              <a:cxn ang="0">
                <a:pos x="215" y="836"/>
              </a:cxn>
              <a:cxn ang="0">
                <a:pos x="245" y="888"/>
              </a:cxn>
              <a:cxn ang="0">
                <a:pos x="275" y="937"/>
              </a:cxn>
              <a:cxn ang="0">
                <a:pos x="306" y="989"/>
              </a:cxn>
              <a:cxn ang="0">
                <a:pos x="337" y="1038"/>
              </a:cxn>
              <a:cxn ang="0">
                <a:pos x="368" y="1088"/>
              </a:cxn>
              <a:cxn ang="0">
                <a:pos x="398" y="1136"/>
              </a:cxn>
              <a:cxn ang="0">
                <a:pos x="428" y="1181"/>
              </a:cxn>
              <a:cxn ang="0">
                <a:pos x="460" y="1223"/>
              </a:cxn>
              <a:cxn ang="0">
                <a:pos x="490" y="1258"/>
              </a:cxn>
              <a:cxn ang="0">
                <a:pos x="520" y="1288"/>
              </a:cxn>
              <a:cxn ang="0">
                <a:pos x="550" y="1306"/>
              </a:cxn>
              <a:cxn ang="0">
                <a:pos x="580" y="1314"/>
              </a:cxn>
              <a:cxn ang="0">
                <a:pos x="612" y="1312"/>
              </a:cxn>
              <a:cxn ang="0">
                <a:pos x="642" y="1302"/>
              </a:cxn>
              <a:cxn ang="0">
                <a:pos x="672" y="1286"/>
              </a:cxn>
              <a:cxn ang="0">
                <a:pos x="702" y="1266"/>
              </a:cxn>
              <a:cxn ang="0">
                <a:pos x="734" y="1245"/>
              </a:cxn>
              <a:cxn ang="0">
                <a:pos x="764" y="1221"/>
              </a:cxn>
              <a:cxn ang="0">
                <a:pos x="794" y="1197"/>
              </a:cxn>
              <a:cxn ang="0">
                <a:pos x="824" y="1171"/>
              </a:cxn>
              <a:cxn ang="0">
                <a:pos x="856" y="1147"/>
              </a:cxn>
              <a:cxn ang="0">
                <a:pos x="886" y="1122"/>
              </a:cxn>
              <a:cxn ang="0">
                <a:pos x="916" y="1096"/>
              </a:cxn>
              <a:cxn ang="0">
                <a:pos x="946" y="1070"/>
              </a:cxn>
              <a:cxn ang="0">
                <a:pos x="977" y="1044"/>
              </a:cxn>
              <a:cxn ang="0">
                <a:pos x="1008" y="1019"/>
              </a:cxn>
              <a:cxn ang="0">
                <a:pos x="1039" y="993"/>
              </a:cxn>
              <a:cxn ang="0">
                <a:pos x="1069" y="967"/>
              </a:cxn>
              <a:cxn ang="0">
                <a:pos x="1099" y="941"/>
              </a:cxn>
              <a:cxn ang="0">
                <a:pos x="1131" y="916"/>
              </a:cxn>
              <a:cxn ang="0">
                <a:pos x="1161" y="890"/>
              </a:cxn>
              <a:cxn ang="0">
                <a:pos x="1191" y="866"/>
              </a:cxn>
              <a:cxn ang="0">
                <a:pos x="1221" y="840"/>
              </a:cxn>
              <a:cxn ang="0">
                <a:pos x="1251" y="814"/>
              </a:cxn>
              <a:cxn ang="0">
                <a:pos x="1283" y="789"/>
              </a:cxn>
            </a:cxnLst>
            <a:rect l="0" t="0" r="r" b="b"/>
            <a:pathLst>
              <a:path w="1297" h="1314">
                <a:moveTo>
                  <a:pt x="0" y="0"/>
                </a:moveTo>
                <a:lnTo>
                  <a:pt x="77" y="557"/>
                </a:lnTo>
                <a:lnTo>
                  <a:pt x="199" y="810"/>
                </a:lnTo>
                <a:lnTo>
                  <a:pt x="215" y="836"/>
                </a:lnTo>
                <a:lnTo>
                  <a:pt x="229" y="862"/>
                </a:lnTo>
                <a:lnTo>
                  <a:pt x="245" y="888"/>
                </a:lnTo>
                <a:lnTo>
                  <a:pt x="261" y="912"/>
                </a:lnTo>
                <a:lnTo>
                  <a:pt x="275" y="937"/>
                </a:lnTo>
                <a:lnTo>
                  <a:pt x="291" y="963"/>
                </a:lnTo>
                <a:lnTo>
                  <a:pt x="306" y="989"/>
                </a:lnTo>
                <a:lnTo>
                  <a:pt x="322" y="1013"/>
                </a:lnTo>
                <a:lnTo>
                  <a:pt x="337" y="1038"/>
                </a:lnTo>
                <a:lnTo>
                  <a:pt x="352" y="1064"/>
                </a:lnTo>
                <a:lnTo>
                  <a:pt x="368" y="1088"/>
                </a:lnTo>
                <a:lnTo>
                  <a:pt x="383" y="1112"/>
                </a:lnTo>
                <a:lnTo>
                  <a:pt x="398" y="1136"/>
                </a:lnTo>
                <a:lnTo>
                  <a:pt x="414" y="1159"/>
                </a:lnTo>
                <a:lnTo>
                  <a:pt x="428" y="1181"/>
                </a:lnTo>
                <a:lnTo>
                  <a:pt x="444" y="1203"/>
                </a:lnTo>
                <a:lnTo>
                  <a:pt x="460" y="1223"/>
                </a:lnTo>
                <a:lnTo>
                  <a:pt x="474" y="1243"/>
                </a:lnTo>
                <a:lnTo>
                  <a:pt x="490" y="1258"/>
                </a:lnTo>
                <a:lnTo>
                  <a:pt x="504" y="1274"/>
                </a:lnTo>
                <a:lnTo>
                  <a:pt x="520" y="1288"/>
                </a:lnTo>
                <a:lnTo>
                  <a:pt x="536" y="1298"/>
                </a:lnTo>
                <a:lnTo>
                  <a:pt x="550" y="1306"/>
                </a:lnTo>
                <a:lnTo>
                  <a:pt x="566" y="1312"/>
                </a:lnTo>
                <a:lnTo>
                  <a:pt x="580" y="1314"/>
                </a:lnTo>
                <a:lnTo>
                  <a:pt x="596" y="1314"/>
                </a:lnTo>
                <a:lnTo>
                  <a:pt x="612" y="1312"/>
                </a:lnTo>
                <a:lnTo>
                  <a:pt x="626" y="1308"/>
                </a:lnTo>
                <a:lnTo>
                  <a:pt x="642" y="1302"/>
                </a:lnTo>
                <a:lnTo>
                  <a:pt x="656" y="1294"/>
                </a:lnTo>
                <a:lnTo>
                  <a:pt x="672" y="1286"/>
                </a:lnTo>
                <a:lnTo>
                  <a:pt x="688" y="1276"/>
                </a:lnTo>
                <a:lnTo>
                  <a:pt x="702" y="1266"/>
                </a:lnTo>
                <a:lnTo>
                  <a:pt x="718" y="1257"/>
                </a:lnTo>
                <a:lnTo>
                  <a:pt x="734" y="1245"/>
                </a:lnTo>
                <a:lnTo>
                  <a:pt x="748" y="1233"/>
                </a:lnTo>
                <a:lnTo>
                  <a:pt x="764" y="1221"/>
                </a:lnTo>
                <a:lnTo>
                  <a:pt x="780" y="1209"/>
                </a:lnTo>
                <a:lnTo>
                  <a:pt x="794" y="1197"/>
                </a:lnTo>
                <a:lnTo>
                  <a:pt x="810" y="1185"/>
                </a:lnTo>
                <a:lnTo>
                  <a:pt x="824" y="1171"/>
                </a:lnTo>
                <a:lnTo>
                  <a:pt x="840" y="1159"/>
                </a:lnTo>
                <a:lnTo>
                  <a:pt x="856" y="1147"/>
                </a:lnTo>
                <a:lnTo>
                  <a:pt x="870" y="1134"/>
                </a:lnTo>
                <a:lnTo>
                  <a:pt x="886" y="1122"/>
                </a:lnTo>
                <a:lnTo>
                  <a:pt x="900" y="1108"/>
                </a:lnTo>
                <a:lnTo>
                  <a:pt x="916" y="1096"/>
                </a:lnTo>
                <a:lnTo>
                  <a:pt x="932" y="1084"/>
                </a:lnTo>
                <a:lnTo>
                  <a:pt x="946" y="1070"/>
                </a:lnTo>
                <a:lnTo>
                  <a:pt x="962" y="1058"/>
                </a:lnTo>
                <a:lnTo>
                  <a:pt x="977" y="1044"/>
                </a:lnTo>
                <a:lnTo>
                  <a:pt x="992" y="1032"/>
                </a:lnTo>
                <a:lnTo>
                  <a:pt x="1008" y="1019"/>
                </a:lnTo>
                <a:lnTo>
                  <a:pt x="1023" y="1007"/>
                </a:lnTo>
                <a:lnTo>
                  <a:pt x="1039" y="993"/>
                </a:lnTo>
                <a:lnTo>
                  <a:pt x="1053" y="981"/>
                </a:lnTo>
                <a:lnTo>
                  <a:pt x="1069" y="967"/>
                </a:lnTo>
                <a:lnTo>
                  <a:pt x="1085" y="955"/>
                </a:lnTo>
                <a:lnTo>
                  <a:pt x="1099" y="941"/>
                </a:lnTo>
                <a:lnTo>
                  <a:pt x="1115" y="929"/>
                </a:lnTo>
                <a:lnTo>
                  <a:pt x="1131" y="916"/>
                </a:lnTo>
                <a:lnTo>
                  <a:pt x="1145" y="904"/>
                </a:lnTo>
                <a:lnTo>
                  <a:pt x="1161" y="890"/>
                </a:lnTo>
                <a:lnTo>
                  <a:pt x="1175" y="878"/>
                </a:lnTo>
                <a:lnTo>
                  <a:pt x="1191" y="866"/>
                </a:lnTo>
                <a:lnTo>
                  <a:pt x="1207" y="852"/>
                </a:lnTo>
                <a:lnTo>
                  <a:pt x="1221" y="840"/>
                </a:lnTo>
                <a:lnTo>
                  <a:pt x="1237" y="826"/>
                </a:lnTo>
                <a:lnTo>
                  <a:pt x="1251" y="814"/>
                </a:lnTo>
                <a:lnTo>
                  <a:pt x="1267" y="801"/>
                </a:lnTo>
                <a:lnTo>
                  <a:pt x="1283" y="789"/>
                </a:lnTo>
                <a:lnTo>
                  <a:pt x="1297" y="775"/>
                </a:lnTo>
              </a:path>
            </a:pathLst>
          </a:custGeom>
          <a:noFill/>
          <a:ln w="57150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33622" name="Line 86"/>
          <p:cNvSpPr>
            <a:spLocks noChangeShapeType="1"/>
          </p:cNvSpPr>
          <p:nvPr/>
        </p:nvSpPr>
        <p:spPr bwMode="auto">
          <a:xfrm>
            <a:off x="2789238" y="5476875"/>
            <a:ext cx="3175" cy="793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33623" name="Line 87"/>
          <p:cNvSpPr>
            <a:spLocks noChangeShapeType="1"/>
          </p:cNvSpPr>
          <p:nvPr/>
        </p:nvSpPr>
        <p:spPr bwMode="auto">
          <a:xfrm>
            <a:off x="3392488" y="5476875"/>
            <a:ext cx="3175" cy="793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33624" name="Line 88"/>
          <p:cNvSpPr>
            <a:spLocks noChangeShapeType="1"/>
          </p:cNvSpPr>
          <p:nvPr/>
        </p:nvSpPr>
        <p:spPr bwMode="auto">
          <a:xfrm>
            <a:off x="3998913" y="5476875"/>
            <a:ext cx="3175" cy="793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33625" name="Line 89"/>
          <p:cNvSpPr>
            <a:spLocks noChangeShapeType="1"/>
          </p:cNvSpPr>
          <p:nvPr/>
        </p:nvSpPr>
        <p:spPr bwMode="auto">
          <a:xfrm>
            <a:off x="4605338" y="5476875"/>
            <a:ext cx="3175" cy="793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33626" name="Line 90"/>
          <p:cNvSpPr>
            <a:spLocks noChangeShapeType="1"/>
          </p:cNvSpPr>
          <p:nvPr/>
        </p:nvSpPr>
        <p:spPr bwMode="auto">
          <a:xfrm>
            <a:off x="5211763" y="5470525"/>
            <a:ext cx="3175" cy="793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33627" name="Line 91"/>
          <p:cNvSpPr>
            <a:spLocks noChangeShapeType="1"/>
          </p:cNvSpPr>
          <p:nvPr/>
        </p:nvSpPr>
        <p:spPr bwMode="auto">
          <a:xfrm>
            <a:off x="5818188" y="5464175"/>
            <a:ext cx="3175" cy="793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33628" name="Line 92"/>
          <p:cNvSpPr>
            <a:spLocks noChangeShapeType="1"/>
          </p:cNvSpPr>
          <p:nvPr/>
        </p:nvSpPr>
        <p:spPr bwMode="auto">
          <a:xfrm>
            <a:off x="6419850" y="5457825"/>
            <a:ext cx="3175" cy="793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33629" name="Line 93"/>
          <p:cNvSpPr>
            <a:spLocks noChangeShapeType="1"/>
          </p:cNvSpPr>
          <p:nvPr/>
        </p:nvSpPr>
        <p:spPr bwMode="auto">
          <a:xfrm>
            <a:off x="7026275" y="5495925"/>
            <a:ext cx="3175" cy="793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33630" name="Line 94"/>
          <p:cNvSpPr>
            <a:spLocks noChangeShapeType="1"/>
          </p:cNvSpPr>
          <p:nvPr/>
        </p:nvSpPr>
        <p:spPr bwMode="auto">
          <a:xfrm>
            <a:off x="2789238" y="5556250"/>
            <a:ext cx="4237037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33631" name="Line 95"/>
          <p:cNvSpPr>
            <a:spLocks noChangeShapeType="1"/>
          </p:cNvSpPr>
          <p:nvPr/>
        </p:nvSpPr>
        <p:spPr bwMode="auto">
          <a:xfrm>
            <a:off x="2789238" y="4540250"/>
            <a:ext cx="95250" cy="31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33632" name="Line 96"/>
          <p:cNvSpPr>
            <a:spLocks noChangeShapeType="1"/>
          </p:cNvSpPr>
          <p:nvPr/>
        </p:nvSpPr>
        <p:spPr bwMode="auto">
          <a:xfrm>
            <a:off x="2789238" y="3522663"/>
            <a:ext cx="95250" cy="31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33633" name="Line 97"/>
          <p:cNvSpPr>
            <a:spLocks noChangeShapeType="1"/>
          </p:cNvSpPr>
          <p:nvPr/>
        </p:nvSpPr>
        <p:spPr bwMode="auto">
          <a:xfrm>
            <a:off x="2789238" y="2509838"/>
            <a:ext cx="95250" cy="31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33634" name="Line 98"/>
          <p:cNvSpPr>
            <a:spLocks noChangeShapeType="1"/>
          </p:cNvSpPr>
          <p:nvPr/>
        </p:nvSpPr>
        <p:spPr bwMode="auto">
          <a:xfrm>
            <a:off x="2789238" y="5046663"/>
            <a:ext cx="47625" cy="47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33635" name="Line 99"/>
          <p:cNvSpPr>
            <a:spLocks noChangeShapeType="1"/>
          </p:cNvSpPr>
          <p:nvPr/>
        </p:nvSpPr>
        <p:spPr bwMode="auto">
          <a:xfrm>
            <a:off x="2789238" y="4032250"/>
            <a:ext cx="476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33636" name="Line 100"/>
          <p:cNvSpPr>
            <a:spLocks noChangeShapeType="1"/>
          </p:cNvSpPr>
          <p:nvPr/>
        </p:nvSpPr>
        <p:spPr bwMode="auto">
          <a:xfrm>
            <a:off x="2789238" y="3019425"/>
            <a:ext cx="476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33637" name="Line 101"/>
          <p:cNvSpPr>
            <a:spLocks noChangeShapeType="1"/>
          </p:cNvSpPr>
          <p:nvPr/>
        </p:nvSpPr>
        <p:spPr bwMode="auto">
          <a:xfrm>
            <a:off x="2789238" y="2001838"/>
            <a:ext cx="47625" cy="47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33638" name="Line 102"/>
          <p:cNvSpPr>
            <a:spLocks noChangeShapeType="1"/>
          </p:cNvSpPr>
          <p:nvPr/>
        </p:nvSpPr>
        <p:spPr bwMode="auto">
          <a:xfrm>
            <a:off x="2789238" y="2001838"/>
            <a:ext cx="3175" cy="355441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33639" name="Line 103"/>
          <p:cNvSpPr>
            <a:spLocks noChangeShapeType="1"/>
          </p:cNvSpPr>
          <p:nvPr/>
        </p:nvSpPr>
        <p:spPr bwMode="auto">
          <a:xfrm>
            <a:off x="2789238" y="2001838"/>
            <a:ext cx="3175" cy="809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33640" name="Line 104"/>
          <p:cNvSpPr>
            <a:spLocks noChangeShapeType="1"/>
          </p:cNvSpPr>
          <p:nvPr/>
        </p:nvSpPr>
        <p:spPr bwMode="auto">
          <a:xfrm>
            <a:off x="3392488" y="2001838"/>
            <a:ext cx="3175" cy="809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33641" name="Line 105"/>
          <p:cNvSpPr>
            <a:spLocks noChangeShapeType="1"/>
          </p:cNvSpPr>
          <p:nvPr/>
        </p:nvSpPr>
        <p:spPr bwMode="auto">
          <a:xfrm>
            <a:off x="3998913" y="2001838"/>
            <a:ext cx="3175" cy="809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33642" name="Line 106"/>
          <p:cNvSpPr>
            <a:spLocks noChangeShapeType="1"/>
          </p:cNvSpPr>
          <p:nvPr/>
        </p:nvSpPr>
        <p:spPr bwMode="auto">
          <a:xfrm>
            <a:off x="4605338" y="2001838"/>
            <a:ext cx="3175" cy="809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33643" name="Line 107"/>
          <p:cNvSpPr>
            <a:spLocks noChangeShapeType="1"/>
          </p:cNvSpPr>
          <p:nvPr/>
        </p:nvSpPr>
        <p:spPr bwMode="auto">
          <a:xfrm>
            <a:off x="5211763" y="1989138"/>
            <a:ext cx="3175" cy="809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33644" name="Line 108"/>
          <p:cNvSpPr>
            <a:spLocks noChangeShapeType="1"/>
          </p:cNvSpPr>
          <p:nvPr/>
        </p:nvSpPr>
        <p:spPr bwMode="auto">
          <a:xfrm>
            <a:off x="5818188" y="1989138"/>
            <a:ext cx="3175" cy="809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33645" name="Line 109"/>
          <p:cNvSpPr>
            <a:spLocks noChangeShapeType="1"/>
          </p:cNvSpPr>
          <p:nvPr/>
        </p:nvSpPr>
        <p:spPr bwMode="auto">
          <a:xfrm>
            <a:off x="6419850" y="2001838"/>
            <a:ext cx="3175" cy="809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33646" name="Line 110"/>
          <p:cNvSpPr>
            <a:spLocks noChangeShapeType="1"/>
          </p:cNvSpPr>
          <p:nvPr/>
        </p:nvSpPr>
        <p:spPr bwMode="auto">
          <a:xfrm>
            <a:off x="7026275" y="2020888"/>
            <a:ext cx="3175" cy="809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33647" name="Line 111"/>
          <p:cNvSpPr>
            <a:spLocks noChangeShapeType="1"/>
          </p:cNvSpPr>
          <p:nvPr/>
        </p:nvSpPr>
        <p:spPr bwMode="auto">
          <a:xfrm>
            <a:off x="2789238" y="2001838"/>
            <a:ext cx="4237037" cy="47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33648" name="Line 112"/>
          <p:cNvSpPr>
            <a:spLocks noChangeShapeType="1"/>
          </p:cNvSpPr>
          <p:nvPr/>
        </p:nvSpPr>
        <p:spPr bwMode="auto">
          <a:xfrm>
            <a:off x="6931025" y="4559300"/>
            <a:ext cx="95250" cy="31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33649" name="Line 113"/>
          <p:cNvSpPr>
            <a:spLocks noChangeShapeType="1"/>
          </p:cNvSpPr>
          <p:nvPr/>
        </p:nvSpPr>
        <p:spPr bwMode="auto">
          <a:xfrm>
            <a:off x="6931025" y="3541713"/>
            <a:ext cx="95250" cy="31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33650" name="Line 114"/>
          <p:cNvSpPr>
            <a:spLocks noChangeShapeType="1"/>
          </p:cNvSpPr>
          <p:nvPr/>
        </p:nvSpPr>
        <p:spPr bwMode="auto">
          <a:xfrm>
            <a:off x="6931025" y="2528888"/>
            <a:ext cx="95250" cy="31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33651" name="Line 115"/>
          <p:cNvSpPr>
            <a:spLocks noChangeShapeType="1"/>
          </p:cNvSpPr>
          <p:nvPr/>
        </p:nvSpPr>
        <p:spPr bwMode="auto">
          <a:xfrm>
            <a:off x="6977063" y="5065713"/>
            <a:ext cx="49212" cy="47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33652" name="Line 116"/>
          <p:cNvSpPr>
            <a:spLocks noChangeShapeType="1"/>
          </p:cNvSpPr>
          <p:nvPr/>
        </p:nvSpPr>
        <p:spPr bwMode="auto">
          <a:xfrm>
            <a:off x="6977063" y="4051300"/>
            <a:ext cx="49212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33653" name="Line 117"/>
          <p:cNvSpPr>
            <a:spLocks noChangeShapeType="1"/>
          </p:cNvSpPr>
          <p:nvPr/>
        </p:nvSpPr>
        <p:spPr bwMode="auto">
          <a:xfrm>
            <a:off x="6977063" y="3038475"/>
            <a:ext cx="49212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33654" name="Line 118"/>
          <p:cNvSpPr>
            <a:spLocks noChangeShapeType="1"/>
          </p:cNvSpPr>
          <p:nvPr/>
        </p:nvSpPr>
        <p:spPr bwMode="auto">
          <a:xfrm>
            <a:off x="6977063" y="2020888"/>
            <a:ext cx="49212" cy="47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33655" name="Line 119"/>
          <p:cNvSpPr>
            <a:spLocks noChangeShapeType="1"/>
          </p:cNvSpPr>
          <p:nvPr/>
        </p:nvSpPr>
        <p:spPr bwMode="auto">
          <a:xfrm>
            <a:off x="7026275" y="2020888"/>
            <a:ext cx="3175" cy="355441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33656" name="Text Box 120"/>
          <p:cNvSpPr txBox="1">
            <a:spLocks noChangeArrowheads="1"/>
          </p:cNvSpPr>
          <p:nvPr/>
        </p:nvSpPr>
        <p:spPr bwMode="auto">
          <a:xfrm rot="-5388384">
            <a:off x="1413669" y="3447256"/>
            <a:ext cx="1720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ja-JP" altLang="en-US" sz="12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ストレイン </a:t>
            </a:r>
            <a:r>
              <a:rPr lang="en-US" altLang="ja-JP" sz="12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[Hz</a:t>
            </a:r>
            <a:r>
              <a:rPr lang="en-US" altLang="ja-JP" sz="1200" b="1" baseline="30000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-1/2</a:t>
            </a:r>
            <a:r>
              <a:rPr lang="en-US" altLang="ja-JP" sz="12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]</a:t>
            </a:r>
          </a:p>
        </p:txBody>
      </p:sp>
      <p:sp>
        <p:nvSpPr>
          <p:cNvPr id="833657" name="Line 121"/>
          <p:cNvSpPr>
            <a:spLocks noChangeShapeType="1"/>
          </p:cNvSpPr>
          <p:nvPr/>
        </p:nvSpPr>
        <p:spPr bwMode="auto">
          <a:xfrm>
            <a:off x="5599113" y="3597275"/>
            <a:ext cx="858837" cy="509588"/>
          </a:xfrm>
          <a:prstGeom prst="line">
            <a:avLst/>
          </a:prstGeom>
          <a:noFill/>
          <a:ln w="57150">
            <a:solidFill>
              <a:srgbClr val="9933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33658" name="Text Box 122"/>
          <p:cNvSpPr txBox="1">
            <a:spLocks noChangeArrowheads="1"/>
          </p:cNvSpPr>
          <p:nvPr/>
        </p:nvSpPr>
        <p:spPr bwMode="auto">
          <a:xfrm rot="1850089">
            <a:off x="4314825" y="3752850"/>
            <a:ext cx="469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n-US" altLang="ja-JP" sz="1200" b="1">
                <a:solidFill>
                  <a:srgbClr val="9933FF"/>
                </a:solidFill>
                <a:latin typeface="ＭＳ Ｐゴシック" pitchFamily="50" charset="-128"/>
              </a:rPr>
              <a:t>z=1</a:t>
            </a:r>
          </a:p>
        </p:txBody>
      </p:sp>
      <p:sp>
        <p:nvSpPr>
          <p:cNvPr id="833659" name="Text Box 123"/>
          <p:cNvSpPr txBox="1">
            <a:spLocks noChangeArrowheads="1"/>
          </p:cNvSpPr>
          <p:nvPr/>
        </p:nvSpPr>
        <p:spPr bwMode="auto">
          <a:xfrm rot="1740813">
            <a:off x="3667125" y="2284413"/>
            <a:ext cx="1204913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just" eaLnBrk="0" hangingPunct="0">
              <a:lnSpc>
                <a:spcPct val="80000"/>
              </a:lnSpc>
              <a:buFontTx/>
              <a:buNone/>
            </a:pPr>
            <a:r>
              <a:rPr kumimoji="0" lang="en-US" altLang="ja-JP" sz="1200" b="1">
                <a:solidFill>
                  <a:srgbClr val="CC6600"/>
                </a:solidFill>
                <a:latin typeface="ＭＳ Ｐゴシック" pitchFamily="50" charset="-128"/>
              </a:rPr>
              <a:t>1000 M</a:t>
            </a:r>
            <a:r>
              <a:rPr kumimoji="0" lang="en-US" altLang="en-US" sz="1200" b="1" baseline="-25000">
                <a:solidFill>
                  <a:srgbClr val="CC6600"/>
                </a:solidFill>
                <a:latin typeface="ＭＳ Ｐゴシック" pitchFamily="50" charset="-128"/>
              </a:rPr>
              <a:t>◎</a:t>
            </a:r>
            <a:r>
              <a:rPr kumimoji="0" lang="en-US" altLang="ja-JP" sz="1200" b="1">
                <a:solidFill>
                  <a:srgbClr val="CC6600"/>
                </a:solidFill>
                <a:latin typeface="ＭＳ Ｐゴシック" pitchFamily="50" charset="-128"/>
              </a:rPr>
              <a:t> z=1</a:t>
            </a:r>
          </a:p>
        </p:txBody>
      </p:sp>
      <p:sp>
        <p:nvSpPr>
          <p:cNvPr id="833660" name="Rectangle 124"/>
          <p:cNvSpPr>
            <a:spLocks noChangeArrowheads="1"/>
          </p:cNvSpPr>
          <p:nvPr/>
        </p:nvSpPr>
        <p:spPr bwMode="auto">
          <a:xfrm>
            <a:off x="5986463" y="4294188"/>
            <a:ext cx="893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ja-JP" altLang="en-US" sz="1200" b="1">
                <a:solidFill>
                  <a:srgbClr val="00FF00"/>
                </a:solidFill>
                <a:latin typeface="ＭＳ Ｐゴシック" pitchFamily="50" charset="-128"/>
              </a:rPr>
              <a:t>銀河内</a:t>
            </a:r>
          </a:p>
          <a:p>
            <a:pPr>
              <a:buFontTx/>
              <a:buNone/>
            </a:pPr>
            <a:r>
              <a:rPr lang="ja-JP" altLang="en-US" sz="1200" b="1">
                <a:solidFill>
                  <a:srgbClr val="00FF00"/>
                </a:solidFill>
                <a:latin typeface="ＭＳ Ｐゴシック" pitchFamily="50" charset="-128"/>
              </a:rPr>
              <a:t>パルサー</a:t>
            </a:r>
          </a:p>
        </p:txBody>
      </p:sp>
      <p:sp>
        <p:nvSpPr>
          <p:cNvPr id="833661" name="Rectangle 125"/>
          <p:cNvSpPr>
            <a:spLocks noChangeArrowheads="1"/>
          </p:cNvSpPr>
          <p:nvPr/>
        </p:nvSpPr>
        <p:spPr bwMode="auto">
          <a:xfrm>
            <a:off x="6105525" y="2951163"/>
            <a:ext cx="993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ja-JP" altLang="en-US" sz="1200" b="1">
                <a:solidFill>
                  <a:srgbClr val="336600"/>
                </a:solidFill>
                <a:latin typeface="ＭＳ Ｐゴシック" pitchFamily="50" charset="-128"/>
              </a:rPr>
              <a:t>超新星爆発</a:t>
            </a:r>
          </a:p>
          <a:p>
            <a:pPr>
              <a:buFontTx/>
              <a:buNone/>
            </a:pPr>
            <a:r>
              <a:rPr lang="en-US" altLang="ja-JP" sz="1200" b="1">
                <a:solidFill>
                  <a:srgbClr val="336600"/>
                </a:solidFill>
                <a:latin typeface="ＭＳ Ｐゴシック" pitchFamily="50" charset="-128"/>
              </a:rPr>
              <a:t>20Mpc</a:t>
            </a:r>
          </a:p>
        </p:txBody>
      </p:sp>
      <p:sp>
        <p:nvSpPr>
          <p:cNvPr id="833662" name="Text Box 126"/>
          <p:cNvSpPr txBox="1">
            <a:spLocks noChangeArrowheads="1"/>
          </p:cNvSpPr>
          <p:nvPr/>
        </p:nvSpPr>
        <p:spPr bwMode="auto">
          <a:xfrm>
            <a:off x="2484438" y="5549900"/>
            <a:ext cx="48783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altLang="ja-JP" sz="12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10</a:t>
            </a:r>
            <a:r>
              <a:rPr lang="en-US" altLang="ja-JP" sz="1200" b="1" baseline="30000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-3      </a:t>
            </a:r>
            <a:r>
              <a:rPr lang="en-US" altLang="ja-JP" sz="12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 10</a:t>
            </a:r>
            <a:r>
              <a:rPr lang="en-US" altLang="ja-JP" sz="1200" b="1" baseline="30000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-2</a:t>
            </a:r>
            <a:r>
              <a:rPr lang="en-US" altLang="ja-JP" sz="12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    10</a:t>
            </a:r>
            <a:r>
              <a:rPr lang="en-US" altLang="ja-JP" sz="1200" b="1" baseline="30000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-1</a:t>
            </a:r>
            <a:r>
              <a:rPr lang="en-US" altLang="ja-JP" sz="12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      1          10         10</a:t>
            </a:r>
            <a:r>
              <a:rPr lang="en-US" altLang="ja-JP" sz="1200" b="1" baseline="30000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2</a:t>
            </a:r>
            <a:r>
              <a:rPr lang="en-US" altLang="ja-JP" sz="12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      10</a:t>
            </a:r>
            <a:r>
              <a:rPr lang="en-US" altLang="ja-JP" sz="1200" b="1" baseline="30000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3</a:t>
            </a:r>
            <a:r>
              <a:rPr lang="en-US" altLang="ja-JP" sz="12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     10</a:t>
            </a:r>
            <a:r>
              <a:rPr lang="en-US" altLang="ja-JP" sz="1200" b="1" baseline="30000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4</a:t>
            </a:r>
          </a:p>
        </p:txBody>
      </p:sp>
      <p:sp>
        <p:nvSpPr>
          <p:cNvPr id="833663" name="Text Box 127"/>
          <p:cNvSpPr txBox="1">
            <a:spLocks noChangeArrowheads="1"/>
          </p:cNvSpPr>
          <p:nvPr/>
        </p:nvSpPr>
        <p:spPr bwMode="auto">
          <a:xfrm>
            <a:off x="2270125" y="1557338"/>
            <a:ext cx="646113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280000"/>
              </a:lnSpc>
              <a:buFontTx/>
              <a:buNone/>
            </a:pPr>
            <a:r>
              <a:rPr lang="en-US" altLang="ja-JP" sz="12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10</a:t>
            </a:r>
            <a:r>
              <a:rPr lang="en-US" altLang="ja-JP" sz="1200" b="1" baseline="30000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-19</a:t>
            </a:r>
          </a:p>
          <a:p>
            <a:pPr algn="l">
              <a:lnSpc>
                <a:spcPct val="280000"/>
              </a:lnSpc>
              <a:buFontTx/>
              <a:buNone/>
            </a:pPr>
            <a:r>
              <a:rPr lang="en-US" altLang="ja-JP" sz="12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10</a:t>
            </a:r>
            <a:r>
              <a:rPr lang="en-US" altLang="ja-JP" sz="1200" b="1" baseline="30000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-20</a:t>
            </a:r>
          </a:p>
          <a:p>
            <a:pPr algn="l">
              <a:lnSpc>
                <a:spcPct val="280000"/>
              </a:lnSpc>
              <a:buFontTx/>
              <a:buNone/>
            </a:pPr>
            <a:r>
              <a:rPr lang="en-US" altLang="ja-JP" sz="12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10</a:t>
            </a:r>
            <a:r>
              <a:rPr lang="en-US" altLang="ja-JP" sz="1200" b="1" baseline="30000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-21</a:t>
            </a:r>
          </a:p>
          <a:p>
            <a:pPr algn="l">
              <a:lnSpc>
                <a:spcPct val="280000"/>
              </a:lnSpc>
              <a:buFontTx/>
              <a:buNone/>
            </a:pPr>
            <a:r>
              <a:rPr lang="en-US" altLang="ja-JP" sz="12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10</a:t>
            </a:r>
            <a:r>
              <a:rPr lang="en-US" altLang="ja-JP" sz="1200" b="1" baseline="30000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-22</a:t>
            </a:r>
          </a:p>
          <a:p>
            <a:pPr algn="l">
              <a:lnSpc>
                <a:spcPct val="280000"/>
              </a:lnSpc>
              <a:buFontTx/>
              <a:buNone/>
            </a:pPr>
            <a:r>
              <a:rPr lang="en-US" altLang="ja-JP" sz="12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10</a:t>
            </a:r>
            <a:r>
              <a:rPr lang="en-US" altLang="ja-JP" sz="1200" b="1" baseline="30000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-23</a:t>
            </a:r>
          </a:p>
          <a:p>
            <a:pPr algn="l">
              <a:lnSpc>
                <a:spcPct val="280000"/>
              </a:lnSpc>
              <a:buFontTx/>
              <a:buNone/>
            </a:pPr>
            <a:r>
              <a:rPr lang="en-US" altLang="ja-JP" sz="12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10</a:t>
            </a:r>
            <a:r>
              <a:rPr lang="en-US" altLang="ja-JP" sz="1200" b="1" baseline="30000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-24</a:t>
            </a:r>
          </a:p>
          <a:p>
            <a:pPr algn="l">
              <a:lnSpc>
                <a:spcPct val="280000"/>
              </a:lnSpc>
              <a:buFontTx/>
              <a:buNone/>
            </a:pPr>
            <a:r>
              <a:rPr lang="en-US" altLang="ja-JP" sz="12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10</a:t>
            </a:r>
            <a:r>
              <a:rPr lang="en-US" altLang="ja-JP" sz="1200" b="1" baseline="30000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-25</a:t>
            </a:r>
          </a:p>
          <a:p>
            <a:pPr algn="l">
              <a:lnSpc>
                <a:spcPct val="280000"/>
              </a:lnSpc>
              <a:buFontTx/>
              <a:buNone/>
            </a:pPr>
            <a:r>
              <a:rPr lang="en-US" altLang="ja-JP" sz="12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10</a:t>
            </a:r>
            <a:r>
              <a:rPr lang="en-US" altLang="ja-JP" sz="1200" b="1" baseline="30000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-26</a:t>
            </a:r>
          </a:p>
        </p:txBody>
      </p:sp>
      <p:sp>
        <p:nvSpPr>
          <p:cNvPr id="833664" name="AutoShape 128"/>
          <p:cNvSpPr>
            <a:spLocks noChangeArrowheads="1"/>
          </p:cNvSpPr>
          <p:nvPr/>
        </p:nvSpPr>
        <p:spPr bwMode="auto">
          <a:xfrm>
            <a:off x="6446838" y="3967163"/>
            <a:ext cx="269875" cy="301625"/>
          </a:xfrm>
          <a:prstGeom prst="irregularSeal2">
            <a:avLst/>
          </a:prstGeom>
          <a:solidFill>
            <a:srgbClr val="9933FF"/>
          </a:solidFill>
          <a:ln w="9525">
            <a:solidFill>
              <a:srgbClr val="9933FF"/>
            </a:solidFill>
            <a:miter lim="800000"/>
            <a:headEnd/>
            <a:tailEnd/>
          </a:ln>
        </p:spPr>
        <p:txBody>
          <a:bodyPr anchor="ctr"/>
          <a:lstStyle/>
          <a:p>
            <a:endParaRPr lang="ja-JP" altLang="en-US"/>
          </a:p>
        </p:txBody>
      </p:sp>
      <p:sp>
        <p:nvSpPr>
          <p:cNvPr id="833665" name="AutoShape 129"/>
          <p:cNvSpPr>
            <a:spLocks noChangeArrowheads="1"/>
          </p:cNvSpPr>
          <p:nvPr/>
        </p:nvSpPr>
        <p:spPr bwMode="auto">
          <a:xfrm>
            <a:off x="4851400" y="2794000"/>
            <a:ext cx="269875" cy="301625"/>
          </a:xfrm>
          <a:prstGeom prst="irregularSeal2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ja-JP" altLang="en-US"/>
          </a:p>
        </p:txBody>
      </p:sp>
      <p:sp>
        <p:nvSpPr>
          <p:cNvPr id="833666" name="Text Box 130"/>
          <p:cNvSpPr txBox="1">
            <a:spLocks noChangeArrowheads="1"/>
          </p:cNvSpPr>
          <p:nvPr/>
        </p:nvSpPr>
        <p:spPr bwMode="auto">
          <a:xfrm rot="1757850">
            <a:off x="5511800" y="3729038"/>
            <a:ext cx="755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n-US" altLang="ja-JP" sz="1200" b="1">
                <a:solidFill>
                  <a:srgbClr val="9933FF"/>
                </a:solidFill>
                <a:latin typeface="ＭＳ Ｐゴシック" pitchFamily="50" charset="-128"/>
              </a:rPr>
              <a:t>100Mpc</a:t>
            </a:r>
          </a:p>
        </p:txBody>
      </p:sp>
      <p:sp>
        <p:nvSpPr>
          <p:cNvPr id="833667" name="Text Box 131"/>
          <p:cNvSpPr txBox="1">
            <a:spLocks noChangeArrowheads="1"/>
          </p:cNvSpPr>
          <p:nvPr/>
        </p:nvSpPr>
        <p:spPr bwMode="auto">
          <a:xfrm rot="1761344">
            <a:off x="4364038" y="3525838"/>
            <a:ext cx="113982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just" eaLnBrk="0" hangingPunct="0">
              <a:lnSpc>
                <a:spcPct val="80000"/>
              </a:lnSpc>
              <a:buFontTx/>
              <a:buNone/>
            </a:pPr>
            <a:r>
              <a:rPr kumimoji="0" lang="ja-JP" altLang="en-US" sz="1200" b="1">
                <a:solidFill>
                  <a:srgbClr val="9933FF"/>
                </a:solidFill>
                <a:latin typeface="ＭＳ Ｐゴシック" pitchFamily="50" charset="-128"/>
              </a:rPr>
              <a:t>中性子星連星</a:t>
            </a:r>
            <a:endParaRPr kumimoji="0" lang="ja-JP" altLang="en-US" sz="1200" b="1">
              <a:solidFill>
                <a:srgbClr val="33CC33"/>
              </a:solidFill>
              <a:latin typeface="ＭＳ Ｐゴシック" pitchFamily="50" charset="-128"/>
            </a:endParaRPr>
          </a:p>
        </p:txBody>
      </p:sp>
      <p:sp>
        <p:nvSpPr>
          <p:cNvPr id="833668" name="Line 132"/>
          <p:cNvSpPr>
            <a:spLocks noChangeShapeType="1"/>
          </p:cNvSpPr>
          <p:nvPr/>
        </p:nvSpPr>
        <p:spPr bwMode="auto">
          <a:xfrm>
            <a:off x="6310313" y="3529013"/>
            <a:ext cx="247650" cy="0"/>
          </a:xfrm>
          <a:prstGeom prst="line">
            <a:avLst/>
          </a:prstGeom>
          <a:noFill/>
          <a:ln w="57150">
            <a:solidFill>
              <a:srgbClr val="33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833669" name="Line 133"/>
          <p:cNvSpPr>
            <a:spLocks noChangeShapeType="1"/>
          </p:cNvSpPr>
          <p:nvPr/>
        </p:nvSpPr>
        <p:spPr bwMode="auto">
          <a:xfrm>
            <a:off x="6443663" y="3554413"/>
            <a:ext cx="0" cy="479425"/>
          </a:xfrm>
          <a:prstGeom prst="line">
            <a:avLst/>
          </a:prstGeom>
          <a:noFill/>
          <a:ln w="5715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833670" name="Line 134"/>
          <p:cNvSpPr>
            <a:spLocks noChangeShapeType="1"/>
          </p:cNvSpPr>
          <p:nvPr/>
        </p:nvSpPr>
        <p:spPr bwMode="auto">
          <a:xfrm>
            <a:off x="6157913" y="3833813"/>
            <a:ext cx="24765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833671" name="Line 135"/>
          <p:cNvSpPr>
            <a:spLocks noChangeShapeType="1"/>
          </p:cNvSpPr>
          <p:nvPr/>
        </p:nvSpPr>
        <p:spPr bwMode="auto">
          <a:xfrm>
            <a:off x="6291263" y="3833813"/>
            <a:ext cx="0" cy="493712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833672" name="Line 136"/>
          <p:cNvSpPr>
            <a:spLocks noChangeShapeType="1"/>
          </p:cNvSpPr>
          <p:nvPr/>
        </p:nvSpPr>
        <p:spPr bwMode="auto">
          <a:xfrm>
            <a:off x="5573713" y="3503613"/>
            <a:ext cx="333375" cy="201612"/>
          </a:xfrm>
          <a:prstGeom prst="line">
            <a:avLst/>
          </a:prstGeom>
          <a:noFill/>
          <a:ln w="57150">
            <a:solidFill>
              <a:srgbClr val="CC66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33673" name="Text Box 137"/>
          <p:cNvSpPr txBox="1">
            <a:spLocks noChangeArrowheads="1"/>
          </p:cNvSpPr>
          <p:nvPr/>
        </p:nvSpPr>
        <p:spPr bwMode="auto">
          <a:xfrm rot="1740813">
            <a:off x="4402138" y="2613025"/>
            <a:ext cx="164306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just" eaLnBrk="0" hangingPunct="0">
              <a:lnSpc>
                <a:spcPct val="80000"/>
              </a:lnSpc>
              <a:buFontTx/>
              <a:buNone/>
            </a:pPr>
            <a:r>
              <a:rPr kumimoji="0" lang="ja-JP" altLang="en-US" sz="1200" b="1">
                <a:solidFill>
                  <a:srgbClr val="CC6600"/>
                </a:solidFill>
                <a:latin typeface="ＭＳ Ｐゴシック" pitchFamily="50" charset="-128"/>
              </a:rPr>
              <a:t>ブラックホール連星</a:t>
            </a:r>
          </a:p>
        </p:txBody>
      </p:sp>
      <p:sp>
        <p:nvSpPr>
          <p:cNvPr id="833674" name="Text Box 138"/>
          <p:cNvSpPr txBox="1">
            <a:spLocks noChangeArrowheads="1"/>
          </p:cNvSpPr>
          <p:nvPr/>
        </p:nvSpPr>
        <p:spPr bwMode="auto">
          <a:xfrm rot="1740813">
            <a:off x="5153025" y="3203575"/>
            <a:ext cx="1211263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eaLnBrk="0" hangingPunct="0">
              <a:lnSpc>
                <a:spcPct val="80000"/>
              </a:lnSpc>
              <a:buFontTx/>
              <a:buNone/>
            </a:pPr>
            <a:r>
              <a:rPr kumimoji="0" lang="en-US" altLang="ja-JP" sz="1200" b="1">
                <a:solidFill>
                  <a:srgbClr val="CC6600"/>
                </a:solidFill>
                <a:latin typeface="ＭＳ Ｐゴシック" pitchFamily="50" charset="-128"/>
              </a:rPr>
              <a:t>10 M</a:t>
            </a:r>
            <a:r>
              <a:rPr kumimoji="0" lang="en-US" altLang="en-US" sz="1200" b="1" baseline="-25000">
                <a:solidFill>
                  <a:srgbClr val="CC6600"/>
                </a:solidFill>
                <a:latin typeface="ＭＳ Ｐゴシック" pitchFamily="50" charset="-128"/>
              </a:rPr>
              <a:t>◎</a:t>
            </a:r>
          </a:p>
          <a:p>
            <a:pPr eaLnBrk="0" hangingPunct="0">
              <a:lnSpc>
                <a:spcPct val="80000"/>
              </a:lnSpc>
              <a:buFontTx/>
              <a:buNone/>
            </a:pPr>
            <a:r>
              <a:rPr kumimoji="0" lang="en-US" altLang="ja-JP" sz="1200" b="1">
                <a:solidFill>
                  <a:srgbClr val="CC6600"/>
                </a:solidFill>
                <a:latin typeface="ＭＳ Ｐゴシック" pitchFamily="50" charset="-128"/>
              </a:rPr>
              <a:t>400Mpc</a:t>
            </a:r>
          </a:p>
        </p:txBody>
      </p:sp>
      <p:sp>
        <p:nvSpPr>
          <p:cNvPr id="833675" name="AutoShape 139"/>
          <p:cNvSpPr>
            <a:spLocks noChangeArrowheads="1"/>
          </p:cNvSpPr>
          <p:nvPr/>
        </p:nvSpPr>
        <p:spPr bwMode="auto">
          <a:xfrm>
            <a:off x="3956050" y="3343275"/>
            <a:ext cx="149225" cy="1492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3676" name="Text Box 140"/>
          <p:cNvSpPr txBox="1">
            <a:spLocks noChangeArrowheads="1"/>
          </p:cNvSpPr>
          <p:nvPr/>
        </p:nvSpPr>
        <p:spPr bwMode="auto">
          <a:xfrm>
            <a:off x="6521450" y="3868738"/>
            <a:ext cx="6032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eaLnBrk="0" hangingPunct="0">
              <a:lnSpc>
                <a:spcPct val="80000"/>
              </a:lnSpc>
              <a:buFontTx/>
              <a:buNone/>
            </a:pPr>
            <a:r>
              <a:rPr kumimoji="0" lang="ja-JP" altLang="en-US" sz="1200" b="1">
                <a:solidFill>
                  <a:srgbClr val="9933FF"/>
                </a:solidFill>
                <a:latin typeface="ＭＳ Ｐゴシック" pitchFamily="50" charset="-128"/>
              </a:rPr>
              <a:t>合体</a:t>
            </a:r>
          </a:p>
        </p:txBody>
      </p:sp>
      <p:sp>
        <p:nvSpPr>
          <p:cNvPr id="833677" name="Text Box 141"/>
          <p:cNvSpPr txBox="1">
            <a:spLocks noChangeArrowheads="1"/>
          </p:cNvSpPr>
          <p:nvPr/>
        </p:nvSpPr>
        <p:spPr bwMode="auto">
          <a:xfrm>
            <a:off x="4621213" y="3108325"/>
            <a:ext cx="6032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eaLnBrk="0" hangingPunct="0">
              <a:lnSpc>
                <a:spcPct val="80000"/>
              </a:lnSpc>
              <a:buFontTx/>
              <a:buNone/>
            </a:pPr>
            <a:r>
              <a:rPr kumimoji="0" lang="ja-JP" altLang="en-US" sz="1200" b="1">
                <a:solidFill>
                  <a:srgbClr val="CC6600"/>
                </a:solidFill>
                <a:latin typeface="ＭＳ Ｐゴシック" pitchFamily="50" charset="-128"/>
              </a:rPr>
              <a:t>合体</a:t>
            </a:r>
          </a:p>
        </p:txBody>
      </p:sp>
      <p:sp>
        <p:nvSpPr>
          <p:cNvPr id="833678" name="Text Box 142"/>
          <p:cNvSpPr txBox="1">
            <a:spLocks noChangeArrowheads="1"/>
          </p:cNvSpPr>
          <p:nvPr/>
        </p:nvSpPr>
        <p:spPr bwMode="auto">
          <a:xfrm>
            <a:off x="323850" y="2568575"/>
            <a:ext cx="205105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2024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年目標</a:t>
            </a:r>
          </a:p>
          <a:p>
            <a:pPr algn="l">
              <a:buFontTx/>
              <a:buNone/>
            </a:pP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重力波源：</a:t>
            </a:r>
          </a:p>
          <a:p>
            <a:pPr algn="l">
              <a:buFontTx/>
              <a:buNone/>
            </a:pP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宇宙論的現象</a:t>
            </a:r>
          </a:p>
          <a:p>
            <a:pPr algn="l">
              <a:buFontTx/>
              <a:buNone/>
            </a:pPr>
            <a:endParaRPr lang="ja-JP" altLang="en-US" sz="1800" b="1">
              <a:latin typeface="Tahoma" pitchFamily="34" charset="0"/>
              <a:ea typeface="HGP創英角ｺﾞｼｯｸUB" pitchFamily="50" charset="-128"/>
            </a:endParaRPr>
          </a:p>
          <a:p>
            <a:pPr algn="l">
              <a:buFontTx/>
              <a:buNone/>
            </a:pPr>
            <a:r>
              <a:rPr lang="ja-JP" altLang="en-US" sz="1800" b="1">
                <a:solidFill>
                  <a:srgbClr val="000014"/>
                </a:solidFill>
                <a:latin typeface="Tahoma" pitchFamily="34" charset="0"/>
                <a:ea typeface="HGP創英角ｺﾞｼｯｸUB" pitchFamily="50" charset="-128"/>
              </a:rPr>
              <a:t>サイエンス：</a:t>
            </a:r>
          </a:p>
          <a:p>
            <a:pPr algn="l"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FF5050"/>
                </a:solidFill>
                <a:latin typeface="Tahoma" pitchFamily="34" charset="0"/>
                <a:ea typeface="HGP創英角ｺﾞｼｯｸUB" pitchFamily="50" charset="-128"/>
              </a:rPr>
              <a:t>  </a:t>
            </a:r>
            <a:r>
              <a:rPr lang="ja-JP" altLang="en-US" sz="1600" b="1">
                <a:solidFill>
                  <a:srgbClr val="FF5050"/>
                </a:solidFill>
                <a:latin typeface="Tahoma" pitchFamily="34" charset="0"/>
                <a:ea typeface="HGP創英角ｺﾞｼｯｸUB" pitchFamily="50" charset="-128"/>
              </a:rPr>
              <a:t>巨大</a:t>
            </a:r>
            <a:r>
              <a:rPr lang="en-US" altLang="ja-JP" sz="1600" b="1">
                <a:solidFill>
                  <a:srgbClr val="FF5050"/>
                </a:solidFill>
                <a:latin typeface="Tahoma" pitchFamily="34" charset="0"/>
                <a:ea typeface="HGP創英角ｺﾞｼｯｸUB" pitchFamily="50" charset="-128"/>
              </a:rPr>
              <a:t>BH</a:t>
            </a:r>
            <a:r>
              <a:rPr lang="ja-JP" altLang="en-US" sz="1600" b="1">
                <a:solidFill>
                  <a:srgbClr val="FF5050"/>
                </a:solidFill>
                <a:latin typeface="Tahoma" pitchFamily="34" charset="0"/>
                <a:ea typeface="HGP創英角ｺﾞｼｯｸUB" pitchFamily="50" charset="-128"/>
              </a:rPr>
              <a:t>の形成</a:t>
            </a:r>
          </a:p>
          <a:p>
            <a:pPr algn="l"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FF5050"/>
                </a:solidFill>
                <a:latin typeface="Tahoma" pitchFamily="34" charset="0"/>
                <a:ea typeface="HGP創英角ｺﾞｼｯｸUB" pitchFamily="50" charset="-128"/>
              </a:rPr>
              <a:t>  ダークエネルギー</a:t>
            </a:r>
          </a:p>
          <a:p>
            <a:pPr algn="l"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FF5050"/>
                </a:solidFill>
                <a:latin typeface="Tahoma" pitchFamily="34" charset="0"/>
                <a:ea typeface="HGP創英角ｺﾞｼｯｸUB" pitchFamily="50" charset="-128"/>
              </a:rPr>
              <a:t>  インフレーション</a:t>
            </a:r>
          </a:p>
          <a:p>
            <a:pPr algn="l">
              <a:buFontTx/>
              <a:buNone/>
            </a:pPr>
            <a:endParaRPr lang="ja-JP" altLang="en-US" sz="1600" b="1">
              <a:latin typeface="Tahoma" pitchFamily="34" charset="0"/>
              <a:ea typeface="HGP創英角ｺﾞｼｯｸUB" pitchFamily="50" charset="-128"/>
            </a:endParaRPr>
          </a:p>
          <a:p>
            <a:pPr algn="l">
              <a:buFontTx/>
              <a:buNone/>
            </a:pP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検出頻度：</a:t>
            </a:r>
          </a:p>
          <a:p>
            <a:pPr algn="l">
              <a:buFontTx/>
              <a:buNone/>
            </a:pP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常時～</a:t>
            </a: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10</a:t>
            </a:r>
            <a:r>
              <a:rPr lang="en-US" altLang="ja-JP" sz="1800" b="1" baseline="30000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5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個</a:t>
            </a:r>
          </a:p>
        </p:txBody>
      </p:sp>
      <p:sp>
        <p:nvSpPr>
          <p:cNvPr id="833679" name="Text Box 143"/>
          <p:cNvSpPr txBox="1">
            <a:spLocks noChangeArrowheads="1"/>
          </p:cNvSpPr>
          <p:nvPr/>
        </p:nvSpPr>
        <p:spPr bwMode="auto">
          <a:xfrm>
            <a:off x="7053263" y="2511425"/>
            <a:ext cx="2090737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2014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年目標</a:t>
            </a:r>
          </a:p>
          <a:p>
            <a:pPr algn="l">
              <a:buFontTx/>
              <a:buNone/>
            </a:pP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重力波源：</a:t>
            </a:r>
          </a:p>
          <a:p>
            <a:pPr algn="l">
              <a:buFontTx/>
              <a:buNone/>
            </a:pP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　　天体現象</a:t>
            </a:r>
          </a:p>
          <a:p>
            <a:pPr algn="l">
              <a:buFontTx/>
              <a:buNone/>
            </a:pPr>
            <a:endParaRPr lang="ja-JP" altLang="en-US" sz="1800" b="1">
              <a:latin typeface="Tahoma" pitchFamily="34" charset="0"/>
              <a:ea typeface="HGP創英角ｺﾞｼｯｸUB" pitchFamily="50" charset="-128"/>
            </a:endParaRPr>
          </a:p>
          <a:p>
            <a:pPr algn="l">
              <a:buFontTx/>
              <a:buNone/>
            </a:pPr>
            <a:r>
              <a:rPr lang="ja-JP" altLang="en-US" sz="1800" b="1">
                <a:solidFill>
                  <a:srgbClr val="000014"/>
                </a:solidFill>
                <a:latin typeface="Tahoma" pitchFamily="34" charset="0"/>
                <a:ea typeface="HGP創英角ｺﾞｼｯｸUB" pitchFamily="50" charset="-128"/>
              </a:rPr>
              <a:t>サイエンス：</a:t>
            </a:r>
          </a:p>
          <a:p>
            <a:pPr algn="l"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</a:rPr>
              <a:t>  一般相対論の検証</a:t>
            </a:r>
          </a:p>
          <a:p>
            <a:pPr algn="l"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</a:rPr>
              <a:t>  爆発のメカニズム</a:t>
            </a:r>
          </a:p>
          <a:p>
            <a:pPr algn="l"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</a:rPr>
              <a:t>  ガンマ線バースト</a:t>
            </a:r>
          </a:p>
          <a:p>
            <a:pPr algn="l">
              <a:buFontTx/>
              <a:buNone/>
            </a:pPr>
            <a:endParaRPr lang="ja-JP" altLang="en-US" sz="1800" b="1">
              <a:latin typeface="Tahoma" pitchFamily="34" charset="0"/>
              <a:ea typeface="HGP創英角ｺﾞｼｯｸUB" pitchFamily="50" charset="-128"/>
            </a:endParaRPr>
          </a:p>
          <a:p>
            <a:pPr algn="l">
              <a:buFontTx/>
              <a:buNone/>
            </a:pP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検出頻度：</a:t>
            </a:r>
          </a:p>
          <a:p>
            <a:pPr algn="l">
              <a:buFontTx/>
              <a:buNone/>
            </a:pP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年間～</a:t>
            </a: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10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個</a:t>
            </a:r>
          </a:p>
        </p:txBody>
      </p:sp>
      <p:sp>
        <p:nvSpPr>
          <p:cNvPr id="833680" name="AutoShape 144"/>
          <p:cNvSpPr>
            <a:spLocks noChangeArrowheads="1"/>
          </p:cNvSpPr>
          <p:nvPr/>
        </p:nvSpPr>
        <p:spPr bwMode="auto">
          <a:xfrm>
            <a:off x="5868988" y="3529013"/>
            <a:ext cx="269875" cy="301625"/>
          </a:xfrm>
          <a:prstGeom prst="irregularSeal2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ja-JP" altLang="en-US"/>
          </a:p>
        </p:txBody>
      </p:sp>
      <p:sp>
        <p:nvSpPr>
          <p:cNvPr id="833681" name="Rectangle 145"/>
          <p:cNvSpPr>
            <a:spLocks noChangeArrowheads="1"/>
          </p:cNvSpPr>
          <p:nvPr/>
        </p:nvSpPr>
        <p:spPr bwMode="auto">
          <a:xfrm>
            <a:off x="1190625" y="1046163"/>
            <a:ext cx="6477000" cy="36671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地上検出器と宇宙検出器の対比</a:t>
            </a:r>
          </a:p>
        </p:txBody>
      </p:sp>
      <p:sp>
        <p:nvSpPr>
          <p:cNvPr id="833683" name="Rectangle 147"/>
          <p:cNvSpPr>
            <a:spLocks noChangeArrowheads="1"/>
          </p:cNvSpPr>
          <p:nvPr/>
        </p:nvSpPr>
        <p:spPr bwMode="auto">
          <a:xfrm>
            <a:off x="539750" y="6015038"/>
            <a:ext cx="2160588" cy="36671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瀬戸さんの発表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日本物理学会　2008年秋季大会 (2008年09月23日, 山形大学小白川キャンパス, 山形 )</a:t>
            </a:r>
          </a:p>
        </p:txBody>
      </p:sp>
      <p:sp>
        <p:nvSpPr>
          <p:cNvPr id="37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7F2449-8AF6-4F6B-8DC5-9C8ED268F9C3}" type="slidenum">
              <a:rPr lang="en-US" altLang="ja-JP"/>
              <a:pPr/>
              <a:t>5</a:t>
            </a:fld>
            <a:endParaRPr lang="en-US" altLang="ja-JP"/>
          </a:p>
        </p:txBody>
      </p:sp>
      <p:pic>
        <p:nvPicPr>
          <p:cNvPr id="823444" name="Picture 1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8388" y="2349500"/>
            <a:ext cx="1512887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962025" y="80963"/>
            <a:ext cx="6261100" cy="479425"/>
          </a:xfrm>
        </p:spPr>
        <p:txBody>
          <a:bodyPr/>
          <a:lstStyle/>
          <a:p>
            <a:r>
              <a:rPr lang="en-US" altLang="ja-JP">
                <a:solidFill>
                  <a:srgbClr val="333333"/>
                </a:solidFill>
              </a:rPr>
              <a:t>DECIGO</a:t>
            </a:r>
            <a:r>
              <a:rPr lang="ja-JP" altLang="en-US">
                <a:solidFill>
                  <a:srgbClr val="333333"/>
                </a:solidFill>
              </a:rPr>
              <a:t>のロードマップ</a:t>
            </a:r>
            <a:endParaRPr lang="ja-JP" altLang="en-US"/>
          </a:p>
        </p:txBody>
      </p:sp>
      <p:sp>
        <p:nvSpPr>
          <p:cNvPr id="822041" name="Text Box 793"/>
          <p:cNvSpPr txBox="1">
            <a:spLocks noChangeArrowheads="1"/>
          </p:cNvSpPr>
          <p:nvPr/>
        </p:nvSpPr>
        <p:spPr bwMode="auto">
          <a:xfrm>
            <a:off x="6805613" y="850900"/>
            <a:ext cx="2303462" cy="27463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ja-JP" sz="1200" b="1">
                <a:solidFill>
                  <a:srgbClr val="5F5F5F"/>
                </a:solidFill>
                <a:latin typeface="Tahoma" pitchFamily="34" charset="0"/>
                <a:ea typeface="HGP創英角ｺﾞｼｯｸUB" pitchFamily="50" charset="-128"/>
              </a:rPr>
              <a:t>Figure: S.Kawamura</a:t>
            </a:r>
          </a:p>
        </p:txBody>
      </p:sp>
      <p:graphicFrame>
        <p:nvGraphicFramePr>
          <p:cNvPr id="823443" name="Group 1171"/>
          <p:cNvGraphicFramePr>
            <a:graphicFrameLocks noGrp="1"/>
          </p:cNvGraphicFramePr>
          <p:nvPr/>
        </p:nvGraphicFramePr>
        <p:xfrm>
          <a:off x="611188" y="1412875"/>
          <a:ext cx="8280400" cy="4928363"/>
        </p:xfrm>
        <a:graphic>
          <a:graphicData uri="http://schemas.openxmlformats.org/drawingml/2006/table">
            <a:tbl>
              <a:tblPr/>
              <a:tblGrid>
                <a:gridCol w="395287"/>
                <a:gridCol w="393700"/>
                <a:gridCol w="393700"/>
                <a:gridCol w="393700"/>
                <a:gridCol w="395288"/>
                <a:gridCol w="395287"/>
                <a:gridCol w="393700"/>
                <a:gridCol w="395288"/>
                <a:gridCol w="120650"/>
                <a:gridCol w="273050"/>
                <a:gridCol w="393700"/>
                <a:gridCol w="395287"/>
                <a:gridCol w="392113"/>
                <a:gridCol w="395287"/>
                <a:gridCol w="395288"/>
                <a:gridCol w="392112"/>
                <a:gridCol w="395288"/>
                <a:gridCol w="395287"/>
                <a:gridCol w="393700"/>
                <a:gridCol w="395288"/>
                <a:gridCol w="392112"/>
                <a:gridCol w="395288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GP創英角ｺﾞｼｯｸUB" pitchFamily="50" charset="-128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HGP創英角ｺﾞｼｯｸUB" pitchFamily="50" charset="-128"/>
                        </a:rPr>
                        <a:t>2007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HGP創英角ｺﾞｼｯｸUB" pitchFamily="50" charset="-128"/>
                        </a:rPr>
                        <a:t>08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HGP創英角ｺﾞｼｯｸUB" pitchFamily="50" charset="-128"/>
                        </a:rPr>
                        <a:t>09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HGP創英角ｺﾞｼｯｸUB" pitchFamily="50" charset="-128"/>
                        </a:rPr>
                        <a:t>10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HGP創英角ｺﾞｼｯｸUB" pitchFamily="50" charset="-128"/>
                        </a:rPr>
                        <a:t>11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HGP創英角ｺﾞｼｯｸUB" pitchFamily="50" charset="-128"/>
                        </a:rPr>
                        <a:t>12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HGP創英角ｺﾞｼｯｸUB" pitchFamily="50" charset="-128"/>
                        </a:rPr>
                        <a:t>13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HGP創英角ｺﾞｼｯｸUB" pitchFamily="50" charset="-128"/>
                        </a:rPr>
                        <a:t>14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HGP創英角ｺﾞｼｯｸUB" pitchFamily="50" charset="-128"/>
                        </a:rPr>
                        <a:t>15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HGP創英角ｺﾞｼｯｸUB" pitchFamily="50" charset="-128"/>
                        </a:rPr>
                        <a:t>16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HGP創英角ｺﾞｼｯｸUB" pitchFamily="50" charset="-128"/>
                        </a:rPr>
                        <a:t>17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HGP創英角ｺﾞｼｯｸUB" pitchFamily="50" charset="-128"/>
                        </a:rPr>
                        <a:t>18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HGP創英角ｺﾞｼｯｸUB" pitchFamily="50" charset="-128"/>
                        </a:rPr>
                        <a:t>19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HGP創英角ｺﾞｼｯｸUB" pitchFamily="50" charset="-128"/>
                        </a:rPr>
                        <a:t>20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HGP創英角ｺﾞｼｯｸUB" pitchFamily="50" charset="-128"/>
                        </a:rPr>
                        <a:t>21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HGP創英角ｺﾞｼｯｸUB" pitchFamily="50" charset="-128"/>
                        </a:rPr>
                        <a:t>22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HGP創英角ｺﾞｼｯｸUB" pitchFamily="50" charset="-128"/>
                        </a:rPr>
                        <a:t>23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HGP創英角ｺﾞｼｯｸUB" pitchFamily="50" charset="-128"/>
                        </a:rPr>
                        <a:t>24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HGP創英角ｺﾞｼｯｸUB" pitchFamily="50" charset="-128"/>
                        </a:rPr>
                        <a:t>25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HGP創英角ｺﾞｼｯｸUB" pitchFamily="50" charset="-128"/>
                        </a:rPr>
                        <a:t>26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ミッション</a:t>
                      </a:r>
                    </a:p>
                  </a:txBody>
                  <a:tcPr marL="0" marR="0" marT="0" marB="0" vert="eaVert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ja-JP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GP創英角ｺﾞｼｯｸUB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971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目的</a:t>
                      </a:r>
                    </a:p>
                  </a:txBody>
                  <a:tcPr marL="0" marR="0" marT="0" marB="0" vert="eaVert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　　根幹技術の宇宙実証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　　銀河系内観測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重力波の検出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　　</a:t>
                      </a: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(</a:t>
                      </a: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最小限のスペック</a:t>
                      </a: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S/C</a:t>
                      </a: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間での</a:t>
                      </a: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FP</a:t>
                      </a: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干渉計実証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重力波天文学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ja-JP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GP創英角ｺﾞｼｯｸUB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GP創英角ｺﾞｼｯｸUB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構成</a:t>
                      </a:r>
                    </a:p>
                  </a:txBody>
                  <a:tcPr marL="0" marR="0" marT="0" marB="0" vert="eaVert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　　小型衛星</a:t>
                      </a: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1</a:t>
                      </a: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機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　　短基線長</a:t>
                      </a:r>
                      <a:r>
                        <a:rPr kumimoji="0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FP</a:t>
                      </a:r>
                      <a:r>
                        <a:rPr kumimoji="0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共振器 </a:t>
                      </a:r>
                      <a:r>
                        <a:rPr kumimoji="0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1</a:t>
                      </a:r>
                      <a:r>
                        <a:rPr kumimoji="0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S/C 3</a:t>
                      </a: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干渉計 </a:t>
                      </a: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1</a:t>
                      </a: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GP創英角ｺﾞｼｯｸUB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S/C 3</a:t>
                      </a: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機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干渉計 </a:t>
                      </a: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3</a:t>
                      </a: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台 </a:t>
                      </a: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(3-4 </a:t>
                      </a: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ユニット</a:t>
                      </a: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22103" name="Group 855"/>
          <p:cNvGrpSpPr>
            <a:grpSpLocks/>
          </p:cNvGrpSpPr>
          <p:nvPr/>
        </p:nvGrpSpPr>
        <p:grpSpPr bwMode="auto">
          <a:xfrm>
            <a:off x="5029200" y="2528888"/>
            <a:ext cx="1044575" cy="957262"/>
            <a:chOff x="741" y="473"/>
            <a:chExt cx="3836" cy="3504"/>
          </a:xfrm>
        </p:grpSpPr>
        <p:sp>
          <p:nvSpPr>
            <p:cNvPr id="822104" name="Oval 856"/>
            <p:cNvSpPr>
              <a:spLocks noChangeArrowheads="1"/>
            </p:cNvSpPr>
            <p:nvPr/>
          </p:nvSpPr>
          <p:spPr bwMode="auto">
            <a:xfrm>
              <a:off x="741" y="2680"/>
              <a:ext cx="1296" cy="129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105" name="Oval 857"/>
            <p:cNvSpPr>
              <a:spLocks noChangeArrowheads="1"/>
            </p:cNvSpPr>
            <p:nvPr/>
          </p:nvSpPr>
          <p:spPr bwMode="auto">
            <a:xfrm>
              <a:off x="3281" y="2680"/>
              <a:ext cx="1296" cy="129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106" name="Oval 858"/>
            <p:cNvSpPr>
              <a:spLocks noChangeArrowheads="1"/>
            </p:cNvSpPr>
            <p:nvPr/>
          </p:nvSpPr>
          <p:spPr bwMode="auto">
            <a:xfrm>
              <a:off x="2008" y="473"/>
              <a:ext cx="1296" cy="129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grpSp>
          <p:nvGrpSpPr>
            <p:cNvPr id="822107" name="Group 859"/>
            <p:cNvGrpSpPr>
              <a:grpSpLocks/>
            </p:cNvGrpSpPr>
            <p:nvPr/>
          </p:nvGrpSpPr>
          <p:grpSpPr bwMode="auto">
            <a:xfrm rot="7209001">
              <a:off x="2107" y="1529"/>
              <a:ext cx="432" cy="358"/>
              <a:chOff x="4785" y="11039"/>
              <a:chExt cx="829" cy="688"/>
            </a:xfrm>
          </p:grpSpPr>
          <p:sp>
            <p:nvSpPr>
              <p:cNvPr id="822108" name="Freeform 860"/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687"/>
                  </a:cxn>
                  <a:cxn ang="0">
                    <a:pos x="312" y="687"/>
                  </a:cxn>
                  <a:cxn ang="0">
                    <a:pos x="258" y="501"/>
                  </a:cxn>
                  <a:cxn ang="0">
                    <a:pos x="246" y="345"/>
                  </a:cxn>
                  <a:cxn ang="0">
                    <a:pos x="261" y="171"/>
                  </a:cxn>
                  <a:cxn ang="0">
                    <a:pos x="306" y="0"/>
                  </a:cxn>
                  <a:cxn ang="0">
                    <a:pos x="0" y="0"/>
                  </a:cxn>
                </a:cxnLst>
                <a:rect l="0" t="0" r="r" b="b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12700" cmpd="sng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22109" name="Line 861"/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22110" name="Line 862"/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22111" name="Line 863"/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22112" name="Arc 864"/>
              <p:cNvSpPr>
                <a:spLocks/>
              </p:cNvSpPr>
              <p:nvPr/>
            </p:nvSpPr>
            <p:spPr bwMode="auto">
              <a:xfrm rot="35128499">
                <a:off x="4917" y="11030"/>
                <a:ext cx="688" cy="706"/>
              </a:xfrm>
              <a:custGeom>
                <a:avLst/>
                <a:gdLst>
                  <a:gd name="G0" fmla="+- 0 0 0"/>
                  <a:gd name="G1" fmla="+- 19786 0 0"/>
                  <a:gd name="G2" fmla="+- 21600 0 0"/>
                  <a:gd name="T0" fmla="*/ 8665 w 19558"/>
                  <a:gd name="T1" fmla="*/ 0 h 19786"/>
                  <a:gd name="T2" fmla="*/ 19558 w 19558"/>
                  <a:gd name="T3" fmla="*/ 10618 h 19786"/>
                  <a:gd name="T4" fmla="*/ 0 w 19558"/>
                  <a:gd name="T5" fmla="*/ 19786 h 19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</p:grpSp>
        <p:grpSp>
          <p:nvGrpSpPr>
            <p:cNvPr id="822113" name="Group 865"/>
            <p:cNvGrpSpPr>
              <a:grpSpLocks/>
            </p:cNvGrpSpPr>
            <p:nvPr/>
          </p:nvGrpSpPr>
          <p:grpSpPr bwMode="auto">
            <a:xfrm rot="7209001">
              <a:off x="2107" y="1529"/>
              <a:ext cx="432" cy="358"/>
              <a:chOff x="4785" y="11039"/>
              <a:chExt cx="829" cy="688"/>
            </a:xfrm>
          </p:grpSpPr>
          <p:sp>
            <p:nvSpPr>
              <p:cNvPr id="822114" name="Freeform 866"/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687"/>
                  </a:cxn>
                  <a:cxn ang="0">
                    <a:pos x="312" y="687"/>
                  </a:cxn>
                  <a:cxn ang="0">
                    <a:pos x="258" y="501"/>
                  </a:cxn>
                  <a:cxn ang="0">
                    <a:pos x="246" y="345"/>
                  </a:cxn>
                  <a:cxn ang="0">
                    <a:pos x="261" y="171"/>
                  </a:cxn>
                  <a:cxn ang="0">
                    <a:pos x="306" y="0"/>
                  </a:cxn>
                  <a:cxn ang="0">
                    <a:pos x="0" y="0"/>
                  </a:cxn>
                </a:cxnLst>
                <a:rect l="0" t="0" r="r" b="b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mpd="sng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22115" name="Line 867"/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22116" name="Line 868"/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22117" name="Line 869"/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22118" name="Arc 870"/>
              <p:cNvSpPr>
                <a:spLocks/>
              </p:cNvSpPr>
              <p:nvPr/>
            </p:nvSpPr>
            <p:spPr bwMode="auto">
              <a:xfrm rot="35128499">
                <a:off x="4917" y="11030"/>
                <a:ext cx="688" cy="706"/>
              </a:xfrm>
              <a:custGeom>
                <a:avLst/>
                <a:gdLst>
                  <a:gd name="G0" fmla="+- 0 0 0"/>
                  <a:gd name="G1" fmla="+- 19786 0 0"/>
                  <a:gd name="G2" fmla="+- 21600 0 0"/>
                  <a:gd name="T0" fmla="*/ 8665 w 19558"/>
                  <a:gd name="T1" fmla="*/ 0 h 19786"/>
                  <a:gd name="T2" fmla="*/ 19558 w 19558"/>
                  <a:gd name="T3" fmla="*/ 10618 h 19786"/>
                  <a:gd name="T4" fmla="*/ 0 w 19558"/>
                  <a:gd name="T5" fmla="*/ 19786 h 19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</p:grpSp>
        <p:grpSp>
          <p:nvGrpSpPr>
            <p:cNvPr id="822119" name="Group 871"/>
            <p:cNvGrpSpPr>
              <a:grpSpLocks/>
            </p:cNvGrpSpPr>
            <p:nvPr/>
          </p:nvGrpSpPr>
          <p:grpSpPr bwMode="auto">
            <a:xfrm flipH="1">
              <a:off x="3041" y="3145"/>
              <a:ext cx="432" cy="358"/>
              <a:chOff x="4785" y="11039"/>
              <a:chExt cx="829" cy="688"/>
            </a:xfrm>
          </p:grpSpPr>
          <p:sp>
            <p:nvSpPr>
              <p:cNvPr id="822120" name="Freeform 872"/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687"/>
                  </a:cxn>
                  <a:cxn ang="0">
                    <a:pos x="312" y="687"/>
                  </a:cxn>
                  <a:cxn ang="0">
                    <a:pos x="258" y="501"/>
                  </a:cxn>
                  <a:cxn ang="0">
                    <a:pos x="246" y="345"/>
                  </a:cxn>
                  <a:cxn ang="0">
                    <a:pos x="261" y="171"/>
                  </a:cxn>
                  <a:cxn ang="0">
                    <a:pos x="306" y="0"/>
                  </a:cxn>
                  <a:cxn ang="0">
                    <a:pos x="0" y="0"/>
                  </a:cxn>
                </a:cxnLst>
                <a:rect l="0" t="0" r="r" b="b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12700" cmpd="sng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22121" name="Line 873"/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22122" name="Line 874"/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22123" name="Line 875"/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22124" name="Arc 876"/>
              <p:cNvSpPr>
                <a:spLocks/>
              </p:cNvSpPr>
              <p:nvPr/>
            </p:nvSpPr>
            <p:spPr bwMode="auto">
              <a:xfrm rot="35128499">
                <a:off x="4917" y="11030"/>
                <a:ext cx="688" cy="706"/>
              </a:xfrm>
              <a:custGeom>
                <a:avLst/>
                <a:gdLst>
                  <a:gd name="G0" fmla="+- 0 0 0"/>
                  <a:gd name="G1" fmla="+- 19786 0 0"/>
                  <a:gd name="G2" fmla="+- 21600 0 0"/>
                  <a:gd name="T0" fmla="*/ 8665 w 19558"/>
                  <a:gd name="T1" fmla="*/ 0 h 19786"/>
                  <a:gd name="T2" fmla="*/ 19558 w 19558"/>
                  <a:gd name="T3" fmla="*/ 10618 h 19786"/>
                  <a:gd name="T4" fmla="*/ 0 w 19558"/>
                  <a:gd name="T5" fmla="*/ 19786 h 19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</p:grpSp>
        <p:grpSp>
          <p:nvGrpSpPr>
            <p:cNvPr id="822125" name="Group 877"/>
            <p:cNvGrpSpPr>
              <a:grpSpLocks/>
            </p:cNvGrpSpPr>
            <p:nvPr/>
          </p:nvGrpSpPr>
          <p:grpSpPr bwMode="auto">
            <a:xfrm flipH="1">
              <a:off x="3041" y="3142"/>
              <a:ext cx="432" cy="361"/>
              <a:chOff x="4785" y="11039"/>
              <a:chExt cx="829" cy="688"/>
            </a:xfrm>
          </p:grpSpPr>
          <p:sp>
            <p:nvSpPr>
              <p:cNvPr id="822126" name="Freeform 878"/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687"/>
                  </a:cxn>
                  <a:cxn ang="0">
                    <a:pos x="312" y="687"/>
                  </a:cxn>
                  <a:cxn ang="0">
                    <a:pos x="258" y="501"/>
                  </a:cxn>
                  <a:cxn ang="0">
                    <a:pos x="246" y="345"/>
                  </a:cxn>
                  <a:cxn ang="0">
                    <a:pos x="261" y="171"/>
                  </a:cxn>
                  <a:cxn ang="0">
                    <a:pos x="306" y="0"/>
                  </a:cxn>
                  <a:cxn ang="0">
                    <a:pos x="0" y="0"/>
                  </a:cxn>
                </a:cxnLst>
                <a:rect l="0" t="0" r="r" b="b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mpd="sng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22127" name="Line 879"/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22128" name="Line 880"/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22129" name="Line 881"/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22130" name="Arc 882"/>
              <p:cNvSpPr>
                <a:spLocks/>
              </p:cNvSpPr>
              <p:nvPr/>
            </p:nvSpPr>
            <p:spPr bwMode="auto">
              <a:xfrm rot="35128499">
                <a:off x="4917" y="11030"/>
                <a:ext cx="688" cy="706"/>
              </a:xfrm>
              <a:custGeom>
                <a:avLst/>
                <a:gdLst>
                  <a:gd name="G0" fmla="+- 0 0 0"/>
                  <a:gd name="G1" fmla="+- 19786 0 0"/>
                  <a:gd name="G2" fmla="+- 21600 0 0"/>
                  <a:gd name="T0" fmla="*/ 8665 w 19558"/>
                  <a:gd name="T1" fmla="*/ 0 h 19786"/>
                  <a:gd name="T2" fmla="*/ 19558 w 19558"/>
                  <a:gd name="T3" fmla="*/ 10618 h 19786"/>
                  <a:gd name="T4" fmla="*/ 0 w 19558"/>
                  <a:gd name="T5" fmla="*/ 19786 h 19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</p:grpSp>
        <p:sp>
          <p:nvSpPr>
            <p:cNvPr id="822131" name="Rectangle 883"/>
            <p:cNvSpPr>
              <a:spLocks noChangeArrowheads="1"/>
            </p:cNvSpPr>
            <p:nvPr/>
          </p:nvSpPr>
          <p:spPr bwMode="auto">
            <a:xfrm rot="-17064441">
              <a:off x="1453" y="3113"/>
              <a:ext cx="30" cy="127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132" name="Rectangle 884"/>
            <p:cNvSpPr>
              <a:spLocks noChangeArrowheads="1"/>
            </p:cNvSpPr>
            <p:nvPr/>
          </p:nvSpPr>
          <p:spPr bwMode="auto">
            <a:xfrm rot="2679310">
              <a:off x="1537" y="3266"/>
              <a:ext cx="27" cy="127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133" name="Rectangle 885"/>
            <p:cNvSpPr>
              <a:spLocks noChangeArrowheads="1"/>
            </p:cNvSpPr>
            <p:nvPr/>
          </p:nvSpPr>
          <p:spPr bwMode="auto">
            <a:xfrm rot="3571960">
              <a:off x="1371" y="3219"/>
              <a:ext cx="33" cy="252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134" name="Line 886"/>
            <p:cNvSpPr>
              <a:spLocks noChangeShapeType="1"/>
            </p:cNvSpPr>
            <p:nvPr/>
          </p:nvSpPr>
          <p:spPr bwMode="auto">
            <a:xfrm flipV="1">
              <a:off x="901" y="3328"/>
              <a:ext cx="2362" cy="0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135" name="Rectangle 887"/>
            <p:cNvSpPr>
              <a:spLocks noChangeArrowheads="1"/>
            </p:cNvSpPr>
            <p:nvPr/>
          </p:nvSpPr>
          <p:spPr bwMode="auto">
            <a:xfrm>
              <a:off x="874" y="3260"/>
              <a:ext cx="255" cy="133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136" name="Freeform 888"/>
            <p:cNvSpPr>
              <a:spLocks/>
            </p:cNvSpPr>
            <p:nvPr/>
          </p:nvSpPr>
          <p:spPr bwMode="auto">
            <a:xfrm>
              <a:off x="1653" y="3278"/>
              <a:ext cx="56" cy="101"/>
            </a:xfrm>
            <a:custGeom>
              <a:avLst/>
              <a:gdLst/>
              <a:ahLst/>
              <a:cxnLst>
                <a:cxn ang="0">
                  <a:pos x="23" y="13"/>
                </a:cxn>
                <a:cxn ang="0">
                  <a:pos x="164" y="16"/>
                </a:cxn>
                <a:cxn ang="0">
                  <a:pos x="140" y="109"/>
                </a:cxn>
                <a:cxn ang="0">
                  <a:pos x="143" y="226"/>
                </a:cxn>
                <a:cxn ang="0">
                  <a:pos x="173" y="307"/>
                </a:cxn>
                <a:cxn ang="0">
                  <a:pos x="113" y="328"/>
                </a:cxn>
                <a:cxn ang="0">
                  <a:pos x="29" y="322"/>
                </a:cxn>
                <a:cxn ang="0">
                  <a:pos x="23" y="298"/>
                </a:cxn>
                <a:cxn ang="0">
                  <a:pos x="53" y="214"/>
                </a:cxn>
                <a:cxn ang="0">
                  <a:pos x="53" y="115"/>
                </a:cxn>
                <a:cxn ang="0">
                  <a:pos x="23" y="37"/>
                </a:cxn>
                <a:cxn ang="0">
                  <a:pos x="23" y="13"/>
                </a:cxn>
              </a:cxnLst>
              <a:rect l="0" t="0" r="r" b="b"/>
              <a:pathLst>
                <a:path w="183" h="331">
                  <a:moveTo>
                    <a:pt x="23" y="13"/>
                  </a:moveTo>
                  <a:cubicBezTo>
                    <a:pt x="46" y="10"/>
                    <a:pt x="145" y="0"/>
                    <a:pt x="164" y="16"/>
                  </a:cubicBezTo>
                  <a:cubicBezTo>
                    <a:pt x="183" y="32"/>
                    <a:pt x="143" y="74"/>
                    <a:pt x="140" y="109"/>
                  </a:cubicBezTo>
                  <a:cubicBezTo>
                    <a:pt x="137" y="144"/>
                    <a:pt x="138" y="193"/>
                    <a:pt x="143" y="226"/>
                  </a:cubicBezTo>
                  <a:cubicBezTo>
                    <a:pt x="148" y="259"/>
                    <a:pt x="178" y="290"/>
                    <a:pt x="173" y="307"/>
                  </a:cubicBezTo>
                  <a:cubicBezTo>
                    <a:pt x="168" y="324"/>
                    <a:pt x="137" y="325"/>
                    <a:pt x="113" y="328"/>
                  </a:cubicBezTo>
                  <a:cubicBezTo>
                    <a:pt x="89" y="331"/>
                    <a:pt x="44" y="327"/>
                    <a:pt x="29" y="322"/>
                  </a:cubicBezTo>
                  <a:cubicBezTo>
                    <a:pt x="14" y="317"/>
                    <a:pt x="19" y="316"/>
                    <a:pt x="23" y="298"/>
                  </a:cubicBezTo>
                  <a:cubicBezTo>
                    <a:pt x="27" y="280"/>
                    <a:pt x="48" y="244"/>
                    <a:pt x="53" y="214"/>
                  </a:cubicBezTo>
                  <a:cubicBezTo>
                    <a:pt x="58" y="184"/>
                    <a:pt x="58" y="144"/>
                    <a:pt x="53" y="115"/>
                  </a:cubicBezTo>
                  <a:cubicBezTo>
                    <a:pt x="48" y="86"/>
                    <a:pt x="28" y="53"/>
                    <a:pt x="23" y="37"/>
                  </a:cubicBezTo>
                  <a:cubicBezTo>
                    <a:pt x="18" y="21"/>
                    <a:pt x="0" y="16"/>
                    <a:pt x="23" y="13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137" name="Line 889"/>
            <p:cNvSpPr>
              <a:spLocks noChangeShapeType="1"/>
            </p:cNvSpPr>
            <p:nvPr/>
          </p:nvSpPr>
          <p:spPr bwMode="auto">
            <a:xfrm>
              <a:off x="1656" y="3281"/>
              <a:ext cx="50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138" name="Line 890"/>
            <p:cNvSpPr>
              <a:spLocks noChangeShapeType="1"/>
            </p:cNvSpPr>
            <p:nvPr/>
          </p:nvSpPr>
          <p:spPr bwMode="auto">
            <a:xfrm>
              <a:off x="1659" y="3376"/>
              <a:ext cx="4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grpSp>
          <p:nvGrpSpPr>
            <p:cNvPr id="822139" name="Group 891"/>
            <p:cNvGrpSpPr>
              <a:grpSpLocks/>
            </p:cNvGrpSpPr>
            <p:nvPr/>
          </p:nvGrpSpPr>
          <p:grpSpPr bwMode="auto">
            <a:xfrm>
              <a:off x="1857" y="3148"/>
              <a:ext cx="429" cy="361"/>
              <a:chOff x="4785" y="11039"/>
              <a:chExt cx="829" cy="688"/>
            </a:xfrm>
          </p:grpSpPr>
          <p:sp>
            <p:nvSpPr>
              <p:cNvPr id="822140" name="Freeform 892"/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687"/>
                  </a:cxn>
                  <a:cxn ang="0">
                    <a:pos x="312" y="687"/>
                  </a:cxn>
                  <a:cxn ang="0">
                    <a:pos x="258" y="501"/>
                  </a:cxn>
                  <a:cxn ang="0">
                    <a:pos x="246" y="345"/>
                  </a:cxn>
                  <a:cxn ang="0">
                    <a:pos x="261" y="171"/>
                  </a:cxn>
                  <a:cxn ang="0">
                    <a:pos x="306" y="0"/>
                  </a:cxn>
                  <a:cxn ang="0">
                    <a:pos x="0" y="0"/>
                  </a:cxn>
                </a:cxnLst>
                <a:rect l="0" t="0" r="r" b="b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22141" name="Line 893"/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22142" name="Line 894"/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22143" name="Line 895"/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22144" name="Arc 896"/>
              <p:cNvSpPr>
                <a:spLocks/>
              </p:cNvSpPr>
              <p:nvPr/>
            </p:nvSpPr>
            <p:spPr bwMode="auto">
              <a:xfrm rot="35128499">
                <a:off x="4917" y="11030"/>
                <a:ext cx="688" cy="706"/>
              </a:xfrm>
              <a:custGeom>
                <a:avLst/>
                <a:gdLst>
                  <a:gd name="G0" fmla="+- 0 0 0"/>
                  <a:gd name="G1" fmla="+- 19786 0 0"/>
                  <a:gd name="G2" fmla="+- 21600 0 0"/>
                  <a:gd name="T0" fmla="*/ 8665 w 19558"/>
                  <a:gd name="T1" fmla="*/ 0 h 19786"/>
                  <a:gd name="T2" fmla="*/ 19558 w 19558"/>
                  <a:gd name="T3" fmla="*/ 10618 h 19786"/>
                  <a:gd name="T4" fmla="*/ 0 w 19558"/>
                  <a:gd name="T5" fmla="*/ 19786 h 19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</p:grpSp>
        <p:sp>
          <p:nvSpPr>
            <p:cNvPr id="822145" name="Freeform 897"/>
            <p:cNvSpPr>
              <a:spLocks/>
            </p:cNvSpPr>
            <p:nvPr/>
          </p:nvSpPr>
          <p:spPr bwMode="auto">
            <a:xfrm>
              <a:off x="1795" y="3260"/>
              <a:ext cx="1557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7"/>
                </a:cxn>
                <a:cxn ang="0">
                  <a:pos x="549" y="51"/>
                </a:cxn>
                <a:cxn ang="0">
                  <a:pos x="804" y="57"/>
                </a:cxn>
                <a:cxn ang="0">
                  <a:pos x="1044" y="57"/>
                </a:cxn>
                <a:cxn ang="0">
                  <a:pos x="1290" y="51"/>
                </a:cxn>
                <a:cxn ang="0">
                  <a:pos x="1539" y="39"/>
                </a:cxn>
                <a:cxn ang="0">
                  <a:pos x="1737" y="18"/>
                </a:cxn>
                <a:cxn ang="0">
                  <a:pos x="1884" y="6"/>
                </a:cxn>
              </a:cxnLst>
              <a:rect l="0" t="0" r="r" b="b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127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146" name="Freeform 898"/>
            <p:cNvSpPr>
              <a:spLocks/>
            </p:cNvSpPr>
            <p:nvPr/>
          </p:nvSpPr>
          <p:spPr bwMode="auto">
            <a:xfrm flipV="1">
              <a:off x="1795" y="3370"/>
              <a:ext cx="155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7"/>
                </a:cxn>
                <a:cxn ang="0">
                  <a:pos x="549" y="51"/>
                </a:cxn>
                <a:cxn ang="0">
                  <a:pos x="804" y="57"/>
                </a:cxn>
                <a:cxn ang="0">
                  <a:pos x="1044" y="57"/>
                </a:cxn>
                <a:cxn ang="0">
                  <a:pos x="1290" y="51"/>
                </a:cxn>
                <a:cxn ang="0">
                  <a:pos x="1539" y="39"/>
                </a:cxn>
                <a:cxn ang="0">
                  <a:pos x="1737" y="18"/>
                </a:cxn>
                <a:cxn ang="0">
                  <a:pos x="1884" y="6"/>
                </a:cxn>
              </a:cxnLst>
              <a:rect l="0" t="0" r="r" b="b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127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147" name="Freeform 899"/>
            <p:cNvSpPr>
              <a:spLocks/>
            </p:cNvSpPr>
            <p:nvPr/>
          </p:nvSpPr>
          <p:spPr bwMode="auto">
            <a:xfrm rot="2663462">
              <a:off x="1721" y="3254"/>
              <a:ext cx="154" cy="154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20" y="70"/>
                </a:cxn>
                <a:cxn ang="0">
                  <a:pos x="86" y="142"/>
                </a:cxn>
                <a:cxn ang="0">
                  <a:pos x="155" y="187"/>
                </a:cxn>
                <a:cxn ang="0">
                  <a:pos x="203" y="193"/>
                </a:cxn>
                <a:cxn ang="0">
                  <a:pos x="170" y="118"/>
                </a:cxn>
                <a:cxn ang="0">
                  <a:pos x="116" y="61"/>
                </a:cxn>
                <a:cxn ang="0">
                  <a:pos x="68" y="31"/>
                </a:cxn>
                <a:cxn ang="0">
                  <a:pos x="8" y="7"/>
                </a:cxn>
              </a:cxnLst>
              <a:rect l="0" t="0" r="r" b="b"/>
              <a:pathLst>
                <a:path w="205" h="204">
                  <a:moveTo>
                    <a:pt x="8" y="7"/>
                  </a:moveTo>
                  <a:cubicBezTo>
                    <a:pt x="0" y="14"/>
                    <a:pt x="7" y="47"/>
                    <a:pt x="20" y="70"/>
                  </a:cubicBezTo>
                  <a:cubicBezTo>
                    <a:pt x="33" y="93"/>
                    <a:pt x="64" y="123"/>
                    <a:pt x="86" y="142"/>
                  </a:cubicBezTo>
                  <a:cubicBezTo>
                    <a:pt x="108" y="161"/>
                    <a:pt x="136" y="179"/>
                    <a:pt x="155" y="187"/>
                  </a:cubicBezTo>
                  <a:cubicBezTo>
                    <a:pt x="174" y="195"/>
                    <a:pt x="201" y="204"/>
                    <a:pt x="203" y="193"/>
                  </a:cubicBezTo>
                  <a:cubicBezTo>
                    <a:pt x="205" y="182"/>
                    <a:pt x="184" y="140"/>
                    <a:pt x="170" y="118"/>
                  </a:cubicBezTo>
                  <a:cubicBezTo>
                    <a:pt x="156" y="96"/>
                    <a:pt x="133" y="75"/>
                    <a:pt x="116" y="61"/>
                  </a:cubicBezTo>
                  <a:cubicBezTo>
                    <a:pt x="99" y="47"/>
                    <a:pt x="86" y="39"/>
                    <a:pt x="68" y="31"/>
                  </a:cubicBezTo>
                  <a:cubicBezTo>
                    <a:pt x="50" y="23"/>
                    <a:pt x="16" y="0"/>
                    <a:pt x="8" y="7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148" name="Freeform 900"/>
            <p:cNvSpPr>
              <a:spLocks/>
            </p:cNvSpPr>
            <p:nvPr/>
          </p:nvSpPr>
          <p:spPr bwMode="auto">
            <a:xfrm>
              <a:off x="1934" y="3260"/>
              <a:ext cx="1444" cy="142"/>
            </a:xfrm>
            <a:custGeom>
              <a:avLst/>
              <a:gdLst/>
              <a:ahLst/>
              <a:cxnLst>
                <a:cxn ang="0">
                  <a:pos x="45" y="30"/>
                </a:cxn>
                <a:cxn ang="0">
                  <a:pos x="30" y="171"/>
                </a:cxn>
                <a:cxn ang="0">
                  <a:pos x="45" y="327"/>
                </a:cxn>
                <a:cxn ang="0">
                  <a:pos x="126" y="315"/>
                </a:cxn>
                <a:cxn ang="0">
                  <a:pos x="735" y="303"/>
                </a:cxn>
                <a:cxn ang="0">
                  <a:pos x="1605" y="279"/>
                </a:cxn>
                <a:cxn ang="0">
                  <a:pos x="2607" y="300"/>
                </a:cxn>
                <a:cxn ang="0">
                  <a:pos x="3330" y="333"/>
                </a:cxn>
                <a:cxn ang="0">
                  <a:pos x="3648" y="351"/>
                </a:cxn>
                <a:cxn ang="0">
                  <a:pos x="3672" y="249"/>
                </a:cxn>
                <a:cxn ang="0">
                  <a:pos x="3672" y="171"/>
                </a:cxn>
                <a:cxn ang="0">
                  <a:pos x="3690" y="36"/>
                </a:cxn>
                <a:cxn ang="0">
                  <a:pos x="3660" y="12"/>
                </a:cxn>
                <a:cxn ang="0">
                  <a:pos x="3594" y="6"/>
                </a:cxn>
                <a:cxn ang="0">
                  <a:pos x="2991" y="51"/>
                </a:cxn>
                <a:cxn ang="0">
                  <a:pos x="1911" y="75"/>
                </a:cxn>
                <a:cxn ang="0">
                  <a:pos x="1065" y="78"/>
                </a:cxn>
                <a:cxn ang="0">
                  <a:pos x="303" y="51"/>
                </a:cxn>
                <a:cxn ang="0">
                  <a:pos x="45" y="30"/>
                </a:cxn>
              </a:cxnLst>
              <a:rect l="0" t="0" r="r" b="b"/>
              <a:pathLst>
                <a:path w="3705" h="365">
                  <a:moveTo>
                    <a:pt x="45" y="30"/>
                  </a:moveTo>
                  <a:cubicBezTo>
                    <a:pt x="0" y="50"/>
                    <a:pt x="30" y="122"/>
                    <a:pt x="30" y="171"/>
                  </a:cubicBezTo>
                  <a:cubicBezTo>
                    <a:pt x="30" y="220"/>
                    <a:pt x="29" y="303"/>
                    <a:pt x="45" y="327"/>
                  </a:cubicBezTo>
                  <a:cubicBezTo>
                    <a:pt x="61" y="351"/>
                    <a:pt x="11" y="319"/>
                    <a:pt x="126" y="315"/>
                  </a:cubicBezTo>
                  <a:cubicBezTo>
                    <a:pt x="241" y="311"/>
                    <a:pt x="489" y="309"/>
                    <a:pt x="735" y="303"/>
                  </a:cubicBezTo>
                  <a:cubicBezTo>
                    <a:pt x="981" y="297"/>
                    <a:pt x="1293" y="279"/>
                    <a:pt x="1605" y="279"/>
                  </a:cubicBezTo>
                  <a:cubicBezTo>
                    <a:pt x="1917" y="279"/>
                    <a:pt x="2320" y="291"/>
                    <a:pt x="2607" y="300"/>
                  </a:cubicBezTo>
                  <a:cubicBezTo>
                    <a:pt x="2894" y="309"/>
                    <a:pt x="3157" y="325"/>
                    <a:pt x="3330" y="333"/>
                  </a:cubicBezTo>
                  <a:cubicBezTo>
                    <a:pt x="3503" y="341"/>
                    <a:pt x="3591" y="365"/>
                    <a:pt x="3648" y="351"/>
                  </a:cubicBezTo>
                  <a:cubicBezTo>
                    <a:pt x="3705" y="337"/>
                    <a:pt x="3668" y="279"/>
                    <a:pt x="3672" y="249"/>
                  </a:cubicBezTo>
                  <a:cubicBezTo>
                    <a:pt x="3676" y="219"/>
                    <a:pt x="3669" y="207"/>
                    <a:pt x="3672" y="171"/>
                  </a:cubicBezTo>
                  <a:cubicBezTo>
                    <a:pt x="3675" y="135"/>
                    <a:pt x="3692" y="62"/>
                    <a:pt x="3690" y="36"/>
                  </a:cubicBezTo>
                  <a:cubicBezTo>
                    <a:pt x="3688" y="10"/>
                    <a:pt x="3676" y="17"/>
                    <a:pt x="3660" y="12"/>
                  </a:cubicBezTo>
                  <a:cubicBezTo>
                    <a:pt x="3644" y="7"/>
                    <a:pt x="3705" y="0"/>
                    <a:pt x="3594" y="6"/>
                  </a:cubicBezTo>
                  <a:cubicBezTo>
                    <a:pt x="3483" y="12"/>
                    <a:pt x="3271" y="40"/>
                    <a:pt x="2991" y="51"/>
                  </a:cubicBezTo>
                  <a:cubicBezTo>
                    <a:pt x="2711" y="62"/>
                    <a:pt x="2232" y="71"/>
                    <a:pt x="1911" y="75"/>
                  </a:cubicBezTo>
                  <a:cubicBezTo>
                    <a:pt x="1590" y="79"/>
                    <a:pt x="1333" y="82"/>
                    <a:pt x="1065" y="78"/>
                  </a:cubicBezTo>
                  <a:cubicBezTo>
                    <a:pt x="797" y="74"/>
                    <a:pt x="473" y="59"/>
                    <a:pt x="303" y="51"/>
                  </a:cubicBezTo>
                  <a:cubicBezTo>
                    <a:pt x="133" y="43"/>
                    <a:pt x="90" y="10"/>
                    <a:pt x="45" y="30"/>
                  </a:cubicBezTo>
                  <a:close/>
                </a:path>
              </a:pathLst>
            </a:custGeom>
            <a:solidFill>
              <a:srgbClr val="339933"/>
            </a:solidFill>
            <a:ln w="127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149" name="Freeform 901"/>
            <p:cNvSpPr>
              <a:spLocks/>
            </p:cNvSpPr>
            <p:nvPr/>
          </p:nvSpPr>
          <p:spPr bwMode="auto">
            <a:xfrm>
              <a:off x="1647" y="3245"/>
              <a:ext cx="325" cy="163"/>
            </a:xfrm>
            <a:custGeom>
              <a:avLst/>
              <a:gdLst/>
              <a:ahLst/>
              <a:cxnLst>
                <a:cxn ang="0">
                  <a:pos x="23" y="176"/>
                </a:cxn>
                <a:cxn ang="0">
                  <a:pos x="59" y="177"/>
                </a:cxn>
                <a:cxn ang="0">
                  <a:pos x="143" y="171"/>
                </a:cxn>
                <a:cxn ang="0">
                  <a:pos x="203" y="147"/>
                </a:cxn>
                <a:cxn ang="0">
                  <a:pos x="269" y="111"/>
                </a:cxn>
                <a:cxn ang="0">
                  <a:pos x="311" y="87"/>
                </a:cxn>
                <a:cxn ang="0">
                  <a:pos x="353" y="60"/>
                </a:cxn>
                <a:cxn ang="0">
                  <a:pos x="376" y="8"/>
                </a:cxn>
                <a:cxn ang="0">
                  <a:pos x="400" y="14"/>
                </a:cxn>
                <a:cxn ang="0">
                  <a:pos x="478" y="20"/>
                </a:cxn>
                <a:cxn ang="0">
                  <a:pos x="544" y="23"/>
                </a:cxn>
                <a:cxn ang="0">
                  <a:pos x="738" y="38"/>
                </a:cxn>
                <a:cxn ang="0">
                  <a:pos x="822" y="47"/>
                </a:cxn>
                <a:cxn ang="0">
                  <a:pos x="816" y="77"/>
                </a:cxn>
                <a:cxn ang="0">
                  <a:pos x="816" y="122"/>
                </a:cxn>
                <a:cxn ang="0">
                  <a:pos x="813" y="173"/>
                </a:cxn>
                <a:cxn ang="0">
                  <a:pos x="813" y="239"/>
                </a:cxn>
                <a:cxn ang="0">
                  <a:pos x="813" y="290"/>
                </a:cxn>
                <a:cxn ang="0">
                  <a:pos x="825" y="347"/>
                </a:cxn>
                <a:cxn ang="0">
                  <a:pos x="830" y="377"/>
                </a:cxn>
                <a:cxn ang="0">
                  <a:pos x="810" y="386"/>
                </a:cxn>
                <a:cxn ang="0">
                  <a:pos x="735" y="392"/>
                </a:cxn>
                <a:cxn ang="0">
                  <a:pos x="643" y="398"/>
                </a:cxn>
                <a:cxn ang="0">
                  <a:pos x="541" y="401"/>
                </a:cxn>
                <a:cxn ang="0">
                  <a:pos x="463" y="407"/>
                </a:cxn>
                <a:cxn ang="0">
                  <a:pos x="394" y="413"/>
                </a:cxn>
                <a:cxn ang="0">
                  <a:pos x="376" y="413"/>
                </a:cxn>
                <a:cxn ang="0">
                  <a:pos x="333" y="372"/>
                </a:cxn>
                <a:cxn ang="0">
                  <a:pos x="303" y="333"/>
                </a:cxn>
                <a:cxn ang="0">
                  <a:pos x="243" y="306"/>
                </a:cxn>
                <a:cxn ang="0">
                  <a:pos x="198" y="276"/>
                </a:cxn>
                <a:cxn ang="0">
                  <a:pos x="153" y="252"/>
                </a:cxn>
                <a:cxn ang="0">
                  <a:pos x="96" y="231"/>
                </a:cxn>
                <a:cxn ang="0">
                  <a:pos x="52" y="234"/>
                </a:cxn>
                <a:cxn ang="0">
                  <a:pos x="5" y="228"/>
                </a:cxn>
                <a:cxn ang="0">
                  <a:pos x="23" y="176"/>
                </a:cxn>
              </a:cxnLst>
              <a:rect l="0" t="0" r="r" b="b"/>
              <a:pathLst>
                <a:path w="835" h="420">
                  <a:moveTo>
                    <a:pt x="23" y="176"/>
                  </a:moveTo>
                  <a:cubicBezTo>
                    <a:pt x="32" y="168"/>
                    <a:pt x="39" y="178"/>
                    <a:pt x="59" y="177"/>
                  </a:cubicBezTo>
                  <a:cubicBezTo>
                    <a:pt x="79" y="176"/>
                    <a:pt x="119" y="176"/>
                    <a:pt x="143" y="171"/>
                  </a:cubicBezTo>
                  <a:cubicBezTo>
                    <a:pt x="167" y="166"/>
                    <a:pt x="182" y="157"/>
                    <a:pt x="203" y="147"/>
                  </a:cubicBezTo>
                  <a:cubicBezTo>
                    <a:pt x="224" y="137"/>
                    <a:pt x="251" y="121"/>
                    <a:pt x="269" y="111"/>
                  </a:cubicBezTo>
                  <a:cubicBezTo>
                    <a:pt x="287" y="101"/>
                    <a:pt x="297" y="95"/>
                    <a:pt x="311" y="87"/>
                  </a:cubicBezTo>
                  <a:cubicBezTo>
                    <a:pt x="325" y="79"/>
                    <a:pt x="342" y="73"/>
                    <a:pt x="353" y="60"/>
                  </a:cubicBezTo>
                  <a:cubicBezTo>
                    <a:pt x="364" y="47"/>
                    <a:pt x="368" y="16"/>
                    <a:pt x="376" y="8"/>
                  </a:cubicBezTo>
                  <a:cubicBezTo>
                    <a:pt x="384" y="0"/>
                    <a:pt x="384" y="12"/>
                    <a:pt x="400" y="14"/>
                  </a:cubicBezTo>
                  <a:cubicBezTo>
                    <a:pt x="416" y="16"/>
                    <a:pt x="455" y="18"/>
                    <a:pt x="478" y="20"/>
                  </a:cubicBezTo>
                  <a:cubicBezTo>
                    <a:pt x="501" y="22"/>
                    <a:pt x="501" y="20"/>
                    <a:pt x="544" y="23"/>
                  </a:cubicBezTo>
                  <a:cubicBezTo>
                    <a:pt x="587" y="26"/>
                    <a:pt x="692" y="34"/>
                    <a:pt x="738" y="38"/>
                  </a:cubicBezTo>
                  <a:cubicBezTo>
                    <a:pt x="784" y="42"/>
                    <a:pt x="809" y="41"/>
                    <a:pt x="822" y="47"/>
                  </a:cubicBezTo>
                  <a:cubicBezTo>
                    <a:pt x="835" y="53"/>
                    <a:pt x="817" y="65"/>
                    <a:pt x="816" y="77"/>
                  </a:cubicBezTo>
                  <a:cubicBezTo>
                    <a:pt x="815" y="89"/>
                    <a:pt x="816" y="106"/>
                    <a:pt x="816" y="122"/>
                  </a:cubicBezTo>
                  <a:cubicBezTo>
                    <a:pt x="816" y="138"/>
                    <a:pt x="813" y="154"/>
                    <a:pt x="813" y="173"/>
                  </a:cubicBezTo>
                  <a:cubicBezTo>
                    <a:pt x="813" y="192"/>
                    <a:pt x="813" y="220"/>
                    <a:pt x="813" y="239"/>
                  </a:cubicBezTo>
                  <a:cubicBezTo>
                    <a:pt x="813" y="258"/>
                    <a:pt x="811" y="272"/>
                    <a:pt x="813" y="290"/>
                  </a:cubicBezTo>
                  <a:cubicBezTo>
                    <a:pt x="815" y="308"/>
                    <a:pt x="822" y="333"/>
                    <a:pt x="825" y="347"/>
                  </a:cubicBezTo>
                  <a:cubicBezTo>
                    <a:pt x="828" y="361"/>
                    <a:pt x="832" y="371"/>
                    <a:pt x="830" y="377"/>
                  </a:cubicBezTo>
                  <a:cubicBezTo>
                    <a:pt x="828" y="383"/>
                    <a:pt x="826" y="384"/>
                    <a:pt x="810" y="386"/>
                  </a:cubicBezTo>
                  <a:cubicBezTo>
                    <a:pt x="794" y="388"/>
                    <a:pt x="763" y="390"/>
                    <a:pt x="735" y="392"/>
                  </a:cubicBezTo>
                  <a:cubicBezTo>
                    <a:pt x="707" y="394"/>
                    <a:pt x="674" y="397"/>
                    <a:pt x="643" y="398"/>
                  </a:cubicBezTo>
                  <a:cubicBezTo>
                    <a:pt x="611" y="399"/>
                    <a:pt x="571" y="400"/>
                    <a:pt x="541" y="401"/>
                  </a:cubicBezTo>
                  <a:cubicBezTo>
                    <a:pt x="511" y="402"/>
                    <a:pt x="486" y="405"/>
                    <a:pt x="463" y="407"/>
                  </a:cubicBezTo>
                  <a:cubicBezTo>
                    <a:pt x="438" y="409"/>
                    <a:pt x="407" y="412"/>
                    <a:pt x="394" y="413"/>
                  </a:cubicBezTo>
                  <a:cubicBezTo>
                    <a:pt x="381" y="414"/>
                    <a:pt x="386" y="420"/>
                    <a:pt x="376" y="413"/>
                  </a:cubicBezTo>
                  <a:cubicBezTo>
                    <a:pt x="366" y="406"/>
                    <a:pt x="345" y="385"/>
                    <a:pt x="333" y="372"/>
                  </a:cubicBezTo>
                  <a:cubicBezTo>
                    <a:pt x="321" y="359"/>
                    <a:pt x="318" y="344"/>
                    <a:pt x="303" y="333"/>
                  </a:cubicBezTo>
                  <a:cubicBezTo>
                    <a:pt x="288" y="322"/>
                    <a:pt x="260" y="315"/>
                    <a:pt x="243" y="306"/>
                  </a:cubicBezTo>
                  <a:cubicBezTo>
                    <a:pt x="226" y="297"/>
                    <a:pt x="213" y="285"/>
                    <a:pt x="198" y="276"/>
                  </a:cubicBezTo>
                  <a:cubicBezTo>
                    <a:pt x="183" y="267"/>
                    <a:pt x="170" y="259"/>
                    <a:pt x="153" y="252"/>
                  </a:cubicBezTo>
                  <a:cubicBezTo>
                    <a:pt x="136" y="245"/>
                    <a:pt x="113" y="234"/>
                    <a:pt x="96" y="231"/>
                  </a:cubicBezTo>
                  <a:cubicBezTo>
                    <a:pt x="79" y="228"/>
                    <a:pt x="67" y="234"/>
                    <a:pt x="52" y="234"/>
                  </a:cubicBezTo>
                  <a:cubicBezTo>
                    <a:pt x="37" y="234"/>
                    <a:pt x="10" y="238"/>
                    <a:pt x="5" y="228"/>
                  </a:cubicBezTo>
                  <a:cubicBezTo>
                    <a:pt x="0" y="218"/>
                    <a:pt x="19" y="187"/>
                    <a:pt x="23" y="176"/>
                  </a:cubicBez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150" name="Arc 902"/>
            <p:cNvSpPr>
              <a:spLocks/>
            </p:cNvSpPr>
            <p:nvPr/>
          </p:nvSpPr>
          <p:spPr bwMode="auto">
            <a:xfrm rot="6937498">
              <a:off x="1582" y="3091"/>
              <a:ext cx="210" cy="240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151" name="Arc 903"/>
            <p:cNvSpPr>
              <a:spLocks/>
            </p:cNvSpPr>
            <p:nvPr/>
          </p:nvSpPr>
          <p:spPr bwMode="auto">
            <a:xfrm rot="14662502" flipV="1">
              <a:off x="1582" y="3325"/>
              <a:ext cx="210" cy="240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152" name="Freeform 904"/>
            <p:cNvSpPr>
              <a:spLocks/>
            </p:cNvSpPr>
            <p:nvPr/>
          </p:nvSpPr>
          <p:spPr bwMode="auto">
            <a:xfrm flipH="1">
              <a:off x="3343" y="3192"/>
              <a:ext cx="121" cy="2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687"/>
                </a:cxn>
                <a:cxn ang="0">
                  <a:pos x="312" y="687"/>
                </a:cxn>
                <a:cxn ang="0">
                  <a:pos x="258" y="501"/>
                </a:cxn>
                <a:cxn ang="0">
                  <a:pos x="246" y="345"/>
                </a:cxn>
                <a:cxn ang="0">
                  <a:pos x="261" y="171"/>
                </a:cxn>
                <a:cxn ang="0">
                  <a:pos x="306" y="0"/>
                </a:cxn>
                <a:cxn ang="0">
                  <a:pos x="0" y="0"/>
                </a:cxn>
              </a:cxnLst>
              <a:rect l="0" t="0" r="r" b="b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153" name="Line 905"/>
            <p:cNvSpPr>
              <a:spLocks noChangeShapeType="1"/>
            </p:cNvSpPr>
            <p:nvPr/>
          </p:nvSpPr>
          <p:spPr bwMode="auto">
            <a:xfrm flipH="1">
              <a:off x="3343" y="3189"/>
              <a:ext cx="13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154" name="Line 906"/>
            <p:cNvSpPr>
              <a:spLocks noChangeShapeType="1"/>
            </p:cNvSpPr>
            <p:nvPr/>
          </p:nvSpPr>
          <p:spPr bwMode="auto">
            <a:xfrm flipH="1">
              <a:off x="3337" y="3459"/>
              <a:ext cx="1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155" name="Arc 907"/>
            <p:cNvSpPr>
              <a:spLocks/>
            </p:cNvSpPr>
            <p:nvPr/>
          </p:nvSpPr>
          <p:spPr bwMode="auto">
            <a:xfrm rot="8071501" flipH="1">
              <a:off x="3044" y="3139"/>
              <a:ext cx="361" cy="367"/>
            </a:xfrm>
            <a:custGeom>
              <a:avLst/>
              <a:gdLst>
                <a:gd name="G0" fmla="+- 0 0 0"/>
                <a:gd name="G1" fmla="+- 19786 0 0"/>
                <a:gd name="G2" fmla="+- 21600 0 0"/>
                <a:gd name="T0" fmla="*/ 8665 w 19558"/>
                <a:gd name="T1" fmla="*/ 0 h 19786"/>
                <a:gd name="T2" fmla="*/ 19558 w 19558"/>
                <a:gd name="T3" fmla="*/ 10618 h 19786"/>
                <a:gd name="T4" fmla="*/ 0 w 19558"/>
                <a:gd name="T5" fmla="*/ 19786 h 19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156" name="Freeform 908"/>
            <p:cNvSpPr>
              <a:spLocks/>
            </p:cNvSpPr>
            <p:nvPr/>
          </p:nvSpPr>
          <p:spPr bwMode="auto">
            <a:xfrm>
              <a:off x="1863" y="3195"/>
              <a:ext cx="121" cy="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687"/>
                </a:cxn>
                <a:cxn ang="0">
                  <a:pos x="312" y="687"/>
                </a:cxn>
                <a:cxn ang="0">
                  <a:pos x="258" y="501"/>
                </a:cxn>
                <a:cxn ang="0">
                  <a:pos x="246" y="345"/>
                </a:cxn>
                <a:cxn ang="0">
                  <a:pos x="261" y="171"/>
                </a:cxn>
                <a:cxn ang="0">
                  <a:pos x="306" y="0"/>
                </a:cxn>
                <a:cxn ang="0">
                  <a:pos x="0" y="0"/>
                </a:cxn>
              </a:cxnLst>
              <a:rect l="0" t="0" r="r" b="b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157" name="Line 909"/>
            <p:cNvSpPr>
              <a:spLocks noChangeShapeType="1"/>
            </p:cNvSpPr>
            <p:nvPr/>
          </p:nvSpPr>
          <p:spPr bwMode="auto">
            <a:xfrm>
              <a:off x="1863" y="3186"/>
              <a:ext cx="0" cy="2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158" name="Line 910"/>
            <p:cNvSpPr>
              <a:spLocks noChangeShapeType="1"/>
            </p:cNvSpPr>
            <p:nvPr/>
          </p:nvSpPr>
          <p:spPr bwMode="auto">
            <a:xfrm>
              <a:off x="1857" y="3465"/>
              <a:ext cx="13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159" name="Arc 911"/>
            <p:cNvSpPr>
              <a:spLocks/>
            </p:cNvSpPr>
            <p:nvPr/>
          </p:nvSpPr>
          <p:spPr bwMode="auto">
            <a:xfrm rot="35128499">
              <a:off x="1924" y="3143"/>
              <a:ext cx="358" cy="367"/>
            </a:xfrm>
            <a:custGeom>
              <a:avLst/>
              <a:gdLst>
                <a:gd name="G0" fmla="+- 0 0 0"/>
                <a:gd name="G1" fmla="+- 19786 0 0"/>
                <a:gd name="G2" fmla="+- 21600 0 0"/>
                <a:gd name="T0" fmla="*/ 8665 w 19558"/>
                <a:gd name="T1" fmla="*/ 0 h 19786"/>
                <a:gd name="T2" fmla="*/ 19558 w 19558"/>
                <a:gd name="T3" fmla="*/ 10618 h 19786"/>
                <a:gd name="T4" fmla="*/ 0 w 19558"/>
                <a:gd name="T5" fmla="*/ 19786 h 19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160" name="Arc 912"/>
            <p:cNvSpPr>
              <a:spLocks/>
            </p:cNvSpPr>
            <p:nvPr/>
          </p:nvSpPr>
          <p:spPr bwMode="auto">
            <a:xfrm rot="2663462" flipH="1" flipV="1">
              <a:off x="1727" y="3198"/>
              <a:ext cx="251" cy="258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161" name="Arc 913"/>
            <p:cNvSpPr>
              <a:spLocks/>
            </p:cNvSpPr>
            <p:nvPr/>
          </p:nvSpPr>
          <p:spPr bwMode="auto">
            <a:xfrm rot="2663462">
              <a:off x="1614" y="3207"/>
              <a:ext cx="252" cy="255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162" name="Arc 914"/>
            <p:cNvSpPr>
              <a:spLocks/>
            </p:cNvSpPr>
            <p:nvPr/>
          </p:nvSpPr>
          <p:spPr bwMode="auto">
            <a:xfrm rot="2663462">
              <a:off x="1585" y="3278"/>
              <a:ext cx="100" cy="104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163" name="Arc 915"/>
            <p:cNvSpPr>
              <a:spLocks/>
            </p:cNvSpPr>
            <p:nvPr/>
          </p:nvSpPr>
          <p:spPr bwMode="auto">
            <a:xfrm rot="2663462" flipH="1" flipV="1">
              <a:off x="1679" y="3278"/>
              <a:ext cx="101" cy="101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164" name="Line 916"/>
            <p:cNvSpPr>
              <a:spLocks noChangeShapeType="1"/>
            </p:cNvSpPr>
            <p:nvPr/>
          </p:nvSpPr>
          <p:spPr bwMode="auto">
            <a:xfrm rot="1807332" flipV="1">
              <a:off x="1576" y="2609"/>
              <a:ext cx="3" cy="770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165" name="Freeform 917"/>
            <p:cNvSpPr>
              <a:spLocks/>
            </p:cNvSpPr>
            <p:nvPr/>
          </p:nvSpPr>
          <p:spPr bwMode="auto">
            <a:xfrm rot="-3592668">
              <a:off x="1505" y="3023"/>
              <a:ext cx="56" cy="104"/>
            </a:xfrm>
            <a:custGeom>
              <a:avLst/>
              <a:gdLst/>
              <a:ahLst/>
              <a:cxnLst>
                <a:cxn ang="0">
                  <a:pos x="23" y="13"/>
                </a:cxn>
                <a:cxn ang="0">
                  <a:pos x="164" y="16"/>
                </a:cxn>
                <a:cxn ang="0">
                  <a:pos x="140" y="109"/>
                </a:cxn>
                <a:cxn ang="0">
                  <a:pos x="143" y="226"/>
                </a:cxn>
                <a:cxn ang="0">
                  <a:pos x="173" y="307"/>
                </a:cxn>
                <a:cxn ang="0">
                  <a:pos x="113" y="328"/>
                </a:cxn>
                <a:cxn ang="0">
                  <a:pos x="29" y="322"/>
                </a:cxn>
                <a:cxn ang="0">
                  <a:pos x="23" y="298"/>
                </a:cxn>
                <a:cxn ang="0">
                  <a:pos x="53" y="214"/>
                </a:cxn>
                <a:cxn ang="0">
                  <a:pos x="53" y="115"/>
                </a:cxn>
                <a:cxn ang="0">
                  <a:pos x="23" y="37"/>
                </a:cxn>
                <a:cxn ang="0">
                  <a:pos x="23" y="13"/>
                </a:cxn>
              </a:cxnLst>
              <a:rect l="0" t="0" r="r" b="b"/>
              <a:pathLst>
                <a:path w="183" h="331">
                  <a:moveTo>
                    <a:pt x="23" y="13"/>
                  </a:moveTo>
                  <a:cubicBezTo>
                    <a:pt x="46" y="10"/>
                    <a:pt x="145" y="0"/>
                    <a:pt x="164" y="16"/>
                  </a:cubicBezTo>
                  <a:cubicBezTo>
                    <a:pt x="183" y="32"/>
                    <a:pt x="143" y="74"/>
                    <a:pt x="140" y="109"/>
                  </a:cubicBezTo>
                  <a:cubicBezTo>
                    <a:pt x="137" y="144"/>
                    <a:pt x="138" y="193"/>
                    <a:pt x="143" y="226"/>
                  </a:cubicBezTo>
                  <a:cubicBezTo>
                    <a:pt x="148" y="259"/>
                    <a:pt x="178" y="290"/>
                    <a:pt x="173" y="307"/>
                  </a:cubicBezTo>
                  <a:cubicBezTo>
                    <a:pt x="168" y="324"/>
                    <a:pt x="137" y="325"/>
                    <a:pt x="113" y="328"/>
                  </a:cubicBezTo>
                  <a:cubicBezTo>
                    <a:pt x="89" y="331"/>
                    <a:pt x="44" y="327"/>
                    <a:pt x="29" y="322"/>
                  </a:cubicBezTo>
                  <a:cubicBezTo>
                    <a:pt x="14" y="317"/>
                    <a:pt x="19" y="316"/>
                    <a:pt x="23" y="298"/>
                  </a:cubicBezTo>
                  <a:cubicBezTo>
                    <a:pt x="27" y="280"/>
                    <a:pt x="48" y="244"/>
                    <a:pt x="53" y="214"/>
                  </a:cubicBezTo>
                  <a:cubicBezTo>
                    <a:pt x="58" y="184"/>
                    <a:pt x="58" y="144"/>
                    <a:pt x="53" y="115"/>
                  </a:cubicBezTo>
                  <a:cubicBezTo>
                    <a:pt x="48" y="86"/>
                    <a:pt x="28" y="53"/>
                    <a:pt x="23" y="37"/>
                  </a:cubicBezTo>
                  <a:cubicBezTo>
                    <a:pt x="18" y="21"/>
                    <a:pt x="0" y="16"/>
                    <a:pt x="23" y="13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166" name="Line 918"/>
            <p:cNvSpPr>
              <a:spLocks noChangeShapeType="1"/>
            </p:cNvSpPr>
            <p:nvPr/>
          </p:nvSpPr>
          <p:spPr bwMode="auto">
            <a:xfrm rot="-3592668">
              <a:off x="1471" y="3048"/>
              <a:ext cx="48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167" name="Line 919"/>
            <p:cNvSpPr>
              <a:spLocks noChangeShapeType="1"/>
            </p:cNvSpPr>
            <p:nvPr/>
          </p:nvSpPr>
          <p:spPr bwMode="auto">
            <a:xfrm rot="-3592668">
              <a:off x="1552" y="3095"/>
              <a:ext cx="4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grpSp>
          <p:nvGrpSpPr>
            <p:cNvPr id="822168" name="Group 920"/>
            <p:cNvGrpSpPr>
              <a:grpSpLocks/>
            </p:cNvGrpSpPr>
            <p:nvPr/>
          </p:nvGrpSpPr>
          <p:grpSpPr bwMode="auto">
            <a:xfrm rot="-3592668">
              <a:off x="1514" y="2555"/>
              <a:ext cx="432" cy="361"/>
              <a:chOff x="4785" y="11039"/>
              <a:chExt cx="829" cy="688"/>
            </a:xfrm>
          </p:grpSpPr>
          <p:sp>
            <p:nvSpPr>
              <p:cNvPr id="822169" name="Freeform 921"/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687"/>
                  </a:cxn>
                  <a:cxn ang="0">
                    <a:pos x="312" y="687"/>
                  </a:cxn>
                  <a:cxn ang="0">
                    <a:pos x="258" y="501"/>
                  </a:cxn>
                  <a:cxn ang="0">
                    <a:pos x="246" y="345"/>
                  </a:cxn>
                  <a:cxn ang="0">
                    <a:pos x="261" y="171"/>
                  </a:cxn>
                  <a:cxn ang="0">
                    <a:pos x="306" y="0"/>
                  </a:cxn>
                  <a:cxn ang="0">
                    <a:pos x="0" y="0"/>
                  </a:cxn>
                </a:cxnLst>
                <a:rect l="0" t="0" r="r" b="b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22170" name="Line 922"/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22171" name="Line 923"/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22172" name="Line 924"/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22173" name="Arc 925"/>
              <p:cNvSpPr>
                <a:spLocks/>
              </p:cNvSpPr>
              <p:nvPr/>
            </p:nvSpPr>
            <p:spPr bwMode="auto">
              <a:xfrm rot="35128499">
                <a:off x="4917" y="11030"/>
                <a:ext cx="688" cy="706"/>
              </a:xfrm>
              <a:custGeom>
                <a:avLst/>
                <a:gdLst>
                  <a:gd name="G0" fmla="+- 0 0 0"/>
                  <a:gd name="G1" fmla="+- 19786 0 0"/>
                  <a:gd name="G2" fmla="+- 21600 0 0"/>
                  <a:gd name="T0" fmla="*/ 8665 w 19558"/>
                  <a:gd name="T1" fmla="*/ 0 h 19786"/>
                  <a:gd name="T2" fmla="*/ 19558 w 19558"/>
                  <a:gd name="T3" fmla="*/ 10618 h 19786"/>
                  <a:gd name="T4" fmla="*/ 0 w 19558"/>
                  <a:gd name="T5" fmla="*/ 19786 h 19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</p:grpSp>
        <p:sp>
          <p:nvSpPr>
            <p:cNvPr id="822174" name="Freeform 926"/>
            <p:cNvSpPr>
              <a:spLocks/>
            </p:cNvSpPr>
            <p:nvPr/>
          </p:nvSpPr>
          <p:spPr bwMode="auto">
            <a:xfrm rot="-3592668">
              <a:off x="1155" y="2259"/>
              <a:ext cx="1561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7"/>
                </a:cxn>
                <a:cxn ang="0">
                  <a:pos x="549" y="51"/>
                </a:cxn>
                <a:cxn ang="0">
                  <a:pos x="804" y="57"/>
                </a:cxn>
                <a:cxn ang="0">
                  <a:pos x="1044" y="57"/>
                </a:cxn>
                <a:cxn ang="0">
                  <a:pos x="1290" y="51"/>
                </a:cxn>
                <a:cxn ang="0">
                  <a:pos x="1539" y="39"/>
                </a:cxn>
                <a:cxn ang="0">
                  <a:pos x="1737" y="18"/>
                </a:cxn>
                <a:cxn ang="0">
                  <a:pos x="1884" y="6"/>
                </a:cxn>
              </a:cxnLst>
              <a:rect l="0" t="0" r="r" b="b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127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175" name="Freeform 927"/>
            <p:cNvSpPr>
              <a:spLocks/>
            </p:cNvSpPr>
            <p:nvPr/>
          </p:nvSpPr>
          <p:spPr bwMode="auto">
            <a:xfrm rot="18007332" flipV="1">
              <a:off x="1249" y="2316"/>
              <a:ext cx="1561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7"/>
                </a:cxn>
                <a:cxn ang="0">
                  <a:pos x="549" y="51"/>
                </a:cxn>
                <a:cxn ang="0">
                  <a:pos x="804" y="57"/>
                </a:cxn>
                <a:cxn ang="0">
                  <a:pos x="1044" y="57"/>
                </a:cxn>
                <a:cxn ang="0">
                  <a:pos x="1290" y="51"/>
                </a:cxn>
                <a:cxn ang="0">
                  <a:pos x="1539" y="39"/>
                </a:cxn>
                <a:cxn ang="0">
                  <a:pos x="1737" y="18"/>
                </a:cxn>
                <a:cxn ang="0">
                  <a:pos x="1884" y="6"/>
                </a:cxn>
              </a:cxnLst>
              <a:rect l="0" t="0" r="r" b="b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127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176" name="Freeform 928"/>
            <p:cNvSpPr>
              <a:spLocks/>
            </p:cNvSpPr>
            <p:nvPr/>
          </p:nvSpPr>
          <p:spPr bwMode="auto">
            <a:xfrm rot="-929206">
              <a:off x="1516" y="2896"/>
              <a:ext cx="157" cy="154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20" y="70"/>
                </a:cxn>
                <a:cxn ang="0">
                  <a:pos x="86" y="142"/>
                </a:cxn>
                <a:cxn ang="0">
                  <a:pos x="155" y="187"/>
                </a:cxn>
                <a:cxn ang="0">
                  <a:pos x="203" y="193"/>
                </a:cxn>
                <a:cxn ang="0">
                  <a:pos x="170" y="118"/>
                </a:cxn>
                <a:cxn ang="0">
                  <a:pos x="116" y="61"/>
                </a:cxn>
                <a:cxn ang="0">
                  <a:pos x="68" y="31"/>
                </a:cxn>
                <a:cxn ang="0">
                  <a:pos x="8" y="7"/>
                </a:cxn>
              </a:cxnLst>
              <a:rect l="0" t="0" r="r" b="b"/>
              <a:pathLst>
                <a:path w="205" h="204">
                  <a:moveTo>
                    <a:pt x="8" y="7"/>
                  </a:moveTo>
                  <a:cubicBezTo>
                    <a:pt x="0" y="14"/>
                    <a:pt x="7" y="47"/>
                    <a:pt x="20" y="70"/>
                  </a:cubicBezTo>
                  <a:cubicBezTo>
                    <a:pt x="33" y="93"/>
                    <a:pt x="64" y="123"/>
                    <a:pt x="86" y="142"/>
                  </a:cubicBezTo>
                  <a:cubicBezTo>
                    <a:pt x="108" y="161"/>
                    <a:pt x="136" y="179"/>
                    <a:pt x="155" y="187"/>
                  </a:cubicBezTo>
                  <a:cubicBezTo>
                    <a:pt x="174" y="195"/>
                    <a:pt x="201" y="204"/>
                    <a:pt x="203" y="193"/>
                  </a:cubicBezTo>
                  <a:cubicBezTo>
                    <a:pt x="205" y="182"/>
                    <a:pt x="184" y="140"/>
                    <a:pt x="170" y="118"/>
                  </a:cubicBezTo>
                  <a:cubicBezTo>
                    <a:pt x="156" y="96"/>
                    <a:pt x="133" y="75"/>
                    <a:pt x="116" y="61"/>
                  </a:cubicBezTo>
                  <a:cubicBezTo>
                    <a:pt x="99" y="47"/>
                    <a:pt x="86" y="39"/>
                    <a:pt x="68" y="31"/>
                  </a:cubicBezTo>
                  <a:cubicBezTo>
                    <a:pt x="50" y="23"/>
                    <a:pt x="16" y="0"/>
                    <a:pt x="8" y="7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177" name="Freeform 929"/>
            <p:cNvSpPr>
              <a:spLocks/>
            </p:cNvSpPr>
            <p:nvPr/>
          </p:nvSpPr>
          <p:spPr bwMode="auto">
            <a:xfrm rot="-3592668">
              <a:off x="1306" y="2147"/>
              <a:ext cx="1445" cy="142"/>
            </a:xfrm>
            <a:custGeom>
              <a:avLst/>
              <a:gdLst/>
              <a:ahLst/>
              <a:cxnLst>
                <a:cxn ang="0">
                  <a:pos x="45" y="30"/>
                </a:cxn>
                <a:cxn ang="0">
                  <a:pos x="30" y="171"/>
                </a:cxn>
                <a:cxn ang="0">
                  <a:pos x="45" y="327"/>
                </a:cxn>
                <a:cxn ang="0">
                  <a:pos x="126" y="315"/>
                </a:cxn>
                <a:cxn ang="0">
                  <a:pos x="735" y="303"/>
                </a:cxn>
                <a:cxn ang="0">
                  <a:pos x="1605" y="279"/>
                </a:cxn>
                <a:cxn ang="0">
                  <a:pos x="2607" y="300"/>
                </a:cxn>
                <a:cxn ang="0">
                  <a:pos x="3330" y="333"/>
                </a:cxn>
                <a:cxn ang="0">
                  <a:pos x="3648" y="351"/>
                </a:cxn>
                <a:cxn ang="0">
                  <a:pos x="3672" y="249"/>
                </a:cxn>
                <a:cxn ang="0">
                  <a:pos x="3672" y="171"/>
                </a:cxn>
                <a:cxn ang="0">
                  <a:pos x="3690" y="36"/>
                </a:cxn>
                <a:cxn ang="0">
                  <a:pos x="3660" y="12"/>
                </a:cxn>
                <a:cxn ang="0">
                  <a:pos x="3594" y="6"/>
                </a:cxn>
                <a:cxn ang="0">
                  <a:pos x="2991" y="51"/>
                </a:cxn>
                <a:cxn ang="0">
                  <a:pos x="1911" y="75"/>
                </a:cxn>
                <a:cxn ang="0">
                  <a:pos x="1065" y="78"/>
                </a:cxn>
                <a:cxn ang="0">
                  <a:pos x="303" y="51"/>
                </a:cxn>
                <a:cxn ang="0">
                  <a:pos x="45" y="30"/>
                </a:cxn>
              </a:cxnLst>
              <a:rect l="0" t="0" r="r" b="b"/>
              <a:pathLst>
                <a:path w="3705" h="365">
                  <a:moveTo>
                    <a:pt x="45" y="30"/>
                  </a:moveTo>
                  <a:cubicBezTo>
                    <a:pt x="0" y="50"/>
                    <a:pt x="30" y="122"/>
                    <a:pt x="30" y="171"/>
                  </a:cubicBezTo>
                  <a:cubicBezTo>
                    <a:pt x="30" y="220"/>
                    <a:pt x="29" y="303"/>
                    <a:pt x="45" y="327"/>
                  </a:cubicBezTo>
                  <a:cubicBezTo>
                    <a:pt x="61" y="351"/>
                    <a:pt x="11" y="319"/>
                    <a:pt x="126" y="315"/>
                  </a:cubicBezTo>
                  <a:cubicBezTo>
                    <a:pt x="241" y="311"/>
                    <a:pt x="489" y="309"/>
                    <a:pt x="735" y="303"/>
                  </a:cubicBezTo>
                  <a:cubicBezTo>
                    <a:pt x="981" y="297"/>
                    <a:pt x="1293" y="279"/>
                    <a:pt x="1605" y="279"/>
                  </a:cubicBezTo>
                  <a:cubicBezTo>
                    <a:pt x="1917" y="279"/>
                    <a:pt x="2320" y="291"/>
                    <a:pt x="2607" y="300"/>
                  </a:cubicBezTo>
                  <a:cubicBezTo>
                    <a:pt x="2894" y="309"/>
                    <a:pt x="3157" y="325"/>
                    <a:pt x="3330" y="333"/>
                  </a:cubicBezTo>
                  <a:cubicBezTo>
                    <a:pt x="3503" y="341"/>
                    <a:pt x="3591" y="365"/>
                    <a:pt x="3648" y="351"/>
                  </a:cubicBezTo>
                  <a:cubicBezTo>
                    <a:pt x="3705" y="337"/>
                    <a:pt x="3668" y="279"/>
                    <a:pt x="3672" y="249"/>
                  </a:cubicBezTo>
                  <a:cubicBezTo>
                    <a:pt x="3676" y="219"/>
                    <a:pt x="3669" y="207"/>
                    <a:pt x="3672" y="171"/>
                  </a:cubicBezTo>
                  <a:cubicBezTo>
                    <a:pt x="3675" y="135"/>
                    <a:pt x="3692" y="62"/>
                    <a:pt x="3690" y="36"/>
                  </a:cubicBezTo>
                  <a:cubicBezTo>
                    <a:pt x="3688" y="10"/>
                    <a:pt x="3676" y="17"/>
                    <a:pt x="3660" y="12"/>
                  </a:cubicBezTo>
                  <a:cubicBezTo>
                    <a:pt x="3644" y="7"/>
                    <a:pt x="3705" y="0"/>
                    <a:pt x="3594" y="6"/>
                  </a:cubicBezTo>
                  <a:cubicBezTo>
                    <a:pt x="3483" y="12"/>
                    <a:pt x="3271" y="40"/>
                    <a:pt x="2991" y="51"/>
                  </a:cubicBezTo>
                  <a:cubicBezTo>
                    <a:pt x="2711" y="62"/>
                    <a:pt x="2232" y="71"/>
                    <a:pt x="1911" y="75"/>
                  </a:cubicBezTo>
                  <a:cubicBezTo>
                    <a:pt x="1590" y="79"/>
                    <a:pt x="1333" y="82"/>
                    <a:pt x="1065" y="78"/>
                  </a:cubicBezTo>
                  <a:cubicBezTo>
                    <a:pt x="797" y="74"/>
                    <a:pt x="473" y="59"/>
                    <a:pt x="303" y="51"/>
                  </a:cubicBezTo>
                  <a:cubicBezTo>
                    <a:pt x="133" y="43"/>
                    <a:pt x="90" y="10"/>
                    <a:pt x="45" y="30"/>
                  </a:cubicBezTo>
                  <a:close/>
                </a:path>
              </a:pathLst>
            </a:custGeom>
            <a:solidFill>
              <a:srgbClr val="339933"/>
            </a:solidFill>
            <a:ln w="127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178" name="Freeform 930"/>
            <p:cNvSpPr>
              <a:spLocks/>
            </p:cNvSpPr>
            <p:nvPr/>
          </p:nvSpPr>
          <p:spPr bwMode="auto">
            <a:xfrm rot="-3592668">
              <a:off x="1435" y="2879"/>
              <a:ext cx="326" cy="163"/>
            </a:xfrm>
            <a:custGeom>
              <a:avLst/>
              <a:gdLst/>
              <a:ahLst/>
              <a:cxnLst>
                <a:cxn ang="0">
                  <a:pos x="23" y="176"/>
                </a:cxn>
                <a:cxn ang="0">
                  <a:pos x="59" y="177"/>
                </a:cxn>
                <a:cxn ang="0">
                  <a:pos x="143" y="171"/>
                </a:cxn>
                <a:cxn ang="0">
                  <a:pos x="203" y="147"/>
                </a:cxn>
                <a:cxn ang="0">
                  <a:pos x="269" y="111"/>
                </a:cxn>
                <a:cxn ang="0">
                  <a:pos x="311" y="87"/>
                </a:cxn>
                <a:cxn ang="0">
                  <a:pos x="353" y="60"/>
                </a:cxn>
                <a:cxn ang="0">
                  <a:pos x="376" y="8"/>
                </a:cxn>
                <a:cxn ang="0">
                  <a:pos x="400" y="14"/>
                </a:cxn>
                <a:cxn ang="0">
                  <a:pos x="478" y="20"/>
                </a:cxn>
                <a:cxn ang="0">
                  <a:pos x="544" y="23"/>
                </a:cxn>
                <a:cxn ang="0">
                  <a:pos x="738" y="38"/>
                </a:cxn>
                <a:cxn ang="0">
                  <a:pos x="822" y="47"/>
                </a:cxn>
                <a:cxn ang="0">
                  <a:pos x="816" y="77"/>
                </a:cxn>
                <a:cxn ang="0">
                  <a:pos x="816" y="122"/>
                </a:cxn>
                <a:cxn ang="0">
                  <a:pos x="813" y="173"/>
                </a:cxn>
                <a:cxn ang="0">
                  <a:pos x="813" y="239"/>
                </a:cxn>
                <a:cxn ang="0">
                  <a:pos x="813" y="290"/>
                </a:cxn>
                <a:cxn ang="0">
                  <a:pos x="825" y="347"/>
                </a:cxn>
                <a:cxn ang="0">
                  <a:pos x="830" y="377"/>
                </a:cxn>
                <a:cxn ang="0">
                  <a:pos x="810" y="386"/>
                </a:cxn>
                <a:cxn ang="0">
                  <a:pos x="735" y="392"/>
                </a:cxn>
                <a:cxn ang="0">
                  <a:pos x="643" y="398"/>
                </a:cxn>
                <a:cxn ang="0">
                  <a:pos x="541" y="401"/>
                </a:cxn>
                <a:cxn ang="0">
                  <a:pos x="463" y="407"/>
                </a:cxn>
                <a:cxn ang="0">
                  <a:pos x="394" y="413"/>
                </a:cxn>
                <a:cxn ang="0">
                  <a:pos x="376" y="413"/>
                </a:cxn>
                <a:cxn ang="0">
                  <a:pos x="333" y="372"/>
                </a:cxn>
                <a:cxn ang="0">
                  <a:pos x="303" y="333"/>
                </a:cxn>
                <a:cxn ang="0">
                  <a:pos x="243" y="306"/>
                </a:cxn>
                <a:cxn ang="0">
                  <a:pos x="198" y="276"/>
                </a:cxn>
                <a:cxn ang="0">
                  <a:pos x="153" y="252"/>
                </a:cxn>
                <a:cxn ang="0">
                  <a:pos x="96" y="231"/>
                </a:cxn>
                <a:cxn ang="0">
                  <a:pos x="52" y="234"/>
                </a:cxn>
                <a:cxn ang="0">
                  <a:pos x="5" y="228"/>
                </a:cxn>
                <a:cxn ang="0">
                  <a:pos x="23" y="176"/>
                </a:cxn>
              </a:cxnLst>
              <a:rect l="0" t="0" r="r" b="b"/>
              <a:pathLst>
                <a:path w="835" h="420">
                  <a:moveTo>
                    <a:pt x="23" y="176"/>
                  </a:moveTo>
                  <a:cubicBezTo>
                    <a:pt x="32" y="168"/>
                    <a:pt x="39" y="178"/>
                    <a:pt x="59" y="177"/>
                  </a:cubicBezTo>
                  <a:cubicBezTo>
                    <a:pt x="79" y="176"/>
                    <a:pt x="119" y="176"/>
                    <a:pt x="143" y="171"/>
                  </a:cubicBezTo>
                  <a:cubicBezTo>
                    <a:pt x="167" y="166"/>
                    <a:pt x="182" y="157"/>
                    <a:pt x="203" y="147"/>
                  </a:cubicBezTo>
                  <a:cubicBezTo>
                    <a:pt x="224" y="137"/>
                    <a:pt x="251" y="121"/>
                    <a:pt x="269" y="111"/>
                  </a:cubicBezTo>
                  <a:cubicBezTo>
                    <a:pt x="287" y="101"/>
                    <a:pt x="297" y="95"/>
                    <a:pt x="311" y="87"/>
                  </a:cubicBezTo>
                  <a:cubicBezTo>
                    <a:pt x="325" y="79"/>
                    <a:pt x="342" y="73"/>
                    <a:pt x="353" y="60"/>
                  </a:cubicBezTo>
                  <a:cubicBezTo>
                    <a:pt x="364" y="47"/>
                    <a:pt x="368" y="16"/>
                    <a:pt x="376" y="8"/>
                  </a:cubicBezTo>
                  <a:cubicBezTo>
                    <a:pt x="384" y="0"/>
                    <a:pt x="384" y="12"/>
                    <a:pt x="400" y="14"/>
                  </a:cubicBezTo>
                  <a:cubicBezTo>
                    <a:pt x="416" y="16"/>
                    <a:pt x="455" y="18"/>
                    <a:pt x="478" y="20"/>
                  </a:cubicBezTo>
                  <a:cubicBezTo>
                    <a:pt x="501" y="22"/>
                    <a:pt x="501" y="20"/>
                    <a:pt x="544" y="23"/>
                  </a:cubicBezTo>
                  <a:cubicBezTo>
                    <a:pt x="587" y="26"/>
                    <a:pt x="692" y="34"/>
                    <a:pt x="738" y="38"/>
                  </a:cubicBezTo>
                  <a:cubicBezTo>
                    <a:pt x="784" y="42"/>
                    <a:pt x="809" y="41"/>
                    <a:pt x="822" y="47"/>
                  </a:cubicBezTo>
                  <a:cubicBezTo>
                    <a:pt x="835" y="53"/>
                    <a:pt x="817" y="65"/>
                    <a:pt x="816" y="77"/>
                  </a:cubicBezTo>
                  <a:cubicBezTo>
                    <a:pt x="815" y="89"/>
                    <a:pt x="816" y="106"/>
                    <a:pt x="816" y="122"/>
                  </a:cubicBezTo>
                  <a:cubicBezTo>
                    <a:pt x="816" y="138"/>
                    <a:pt x="813" y="154"/>
                    <a:pt x="813" y="173"/>
                  </a:cubicBezTo>
                  <a:cubicBezTo>
                    <a:pt x="813" y="192"/>
                    <a:pt x="813" y="220"/>
                    <a:pt x="813" y="239"/>
                  </a:cubicBezTo>
                  <a:cubicBezTo>
                    <a:pt x="813" y="258"/>
                    <a:pt x="811" y="272"/>
                    <a:pt x="813" y="290"/>
                  </a:cubicBezTo>
                  <a:cubicBezTo>
                    <a:pt x="815" y="308"/>
                    <a:pt x="822" y="333"/>
                    <a:pt x="825" y="347"/>
                  </a:cubicBezTo>
                  <a:cubicBezTo>
                    <a:pt x="828" y="361"/>
                    <a:pt x="832" y="371"/>
                    <a:pt x="830" y="377"/>
                  </a:cubicBezTo>
                  <a:cubicBezTo>
                    <a:pt x="828" y="383"/>
                    <a:pt x="826" y="384"/>
                    <a:pt x="810" y="386"/>
                  </a:cubicBezTo>
                  <a:cubicBezTo>
                    <a:pt x="794" y="388"/>
                    <a:pt x="763" y="390"/>
                    <a:pt x="735" y="392"/>
                  </a:cubicBezTo>
                  <a:cubicBezTo>
                    <a:pt x="707" y="394"/>
                    <a:pt x="674" y="397"/>
                    <a:pt x="643" y="398"/>
                  </a:cubicBezTo>
                  <a:cubicBezTo>
                    <a:pt x="611" y="399"/>
                    <a:pt x="571" y="400"/>
                    <a:pt x="541" y="401"/>
                  </a:cubicBezTo>
                  <a:cubicBezTo>
                    <a:pt x="511" y="402"/>
                    <a:pt x="486" y="405"/>
                    <a:pt x="463" y="407"/>
                  </a:cubicBezTo>
                  <a:cubicBezTo>
                    <a:pt x="438" y="409"/>
                    <a:pt x="407" y="412"/>
                    <a:pt x="394" y="413"/>
                  </a:cubicBezTo>
                  <a:cubicBezTo>
                    <a:pt x="381" y="414"/>
                    <a:pt x="386" y="420"/>
                    <a:pt x="376" y="413"/>
                  </a:cubicBezTo>
                  <a:cubicBezTo>
                    <a:pt x="366" y="406"/>
                    <a:pt x="345" y="385"/>
                    <a:pt x="333" y="372"/>
                  </a:cubicBezTo>
                  <a:cubicBezTo>
                    <a:pt x="321" y="359"/>
                    <a:pt x="318" y="344"/>
                    <a:pt x="303" y="333"/>
                  </a:cubicBezTo>
                  <a:cubicBezTo>
                    <a:pt x="288" y="322"/>
                    <a:pt x="260" y="315"/>
                    <a:pt x="243" y="306"/>
                  </a:cubicBezTo>
                  <a:cubicBezTo>
                    <a:pt x="226" y="297"/>
                    <a:pt x="213" y="285"/>
                    <a:pt x="198" y="276"/>
                  </a:cubicBezTo>
                  <a:cubicBezTo>
                    <a:pt x="183" y="267"/>
                    <a:pt x="170" y="259"/>
                    <a:pt x="153" y="252"/>
                  </a:cubicBezTo>
                  <a:cubicBezTo>
                    <a:pt x="136" y="245"/>
                    <a:pt x="113" y="234"/>
                    <a:pt x="96" y="231"/>
                  </a:cubicBezTo>
                  <a:cubicBezTo>
                    <a:pt x="79" y="228"/>
                    <a:pt x="67" y="234"/>
                    <a:pt x="52" y="234"/>
                  </a:cubicBezTo>
                  <a:cubicBezTo>
                    <a:pt x="37" y="234"/>
                    <a:pt x="10" y="238"/>
                    <a:pt x="5" y="228"/>
                  </a:cubicBezTo>
                  <a:cubicBezTo>
                    <a:pt x="0" y="218"/>
                    <a:pt x="19" y="187"/>
                    <a:pt x="23" y="176"/>
                  </a:cubicBez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179" name="Arc 931"/>
            <p:cNvSpPr>
              <a:spLocks/>
            </p:cNvSpPr>
            <p:nvPr/>
          </p:nvSpPr>
          <p:spPr bwMode="auto">
            <a:xfrm rot="3344830">
              <a:off x="1333" y="2887"/>
              <a:ext cx="207" cy="243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180" name="Arc 932"/>
            <p:cNvSpPr>
              <a:spLocks/>
            </p:cNvSpPr>
            <p:nvPr/>
          </p:nvSpPr>
          <p:spPr bwMode="auto">
            <a:xfrm rot="11069833" flipV="1">
              <a:off x="1534" y="3005"/>
              <a:ext cx="210" cy="240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181" name="Freeform 933"/>
            <p:cNvSpPr>
              <a:spLocks/>
            </p:cNvSpPr>
            <p:nvPr/>
          </p:nvSpPr>
          <p:spPr bwMode="auto">
            <a:xfrm rot="18007332" flipH="1">
              <a:off x="2337" y="1444"/>
              <a:ext cx="118" cy="2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687"/>
                </a:cxn>
                <a:cxn ang="0">
                  <a:pos x="312" y="687"/>
                </a:cxn>
                <a:cxn ang="0">
                  <a:pos x="258" y="501"/>
                </a:cxn>
                <a:cxn ang="0">
                  <a:pos x="246" y="345"/>
                </a:cxn>
                <a:cxn ang="0">
                  <a:pos x="261" y="171"/>
                </a:cxn>
                <a:cxn ang="0">
                  <a:pos x="306" y="0"/>
                </a:cxn>
                <a:cxn ang="0">
                  <a:pos x="0" y="0"/>
                </a:cxn>
              </a:cxnLst>
              <a:rect l="0" t="0" r="r" b="b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182" name="Line 934"/>
            <p:cNvSpPr>
              <a:spLocks noChangeShapeType="1"/>
            </p:cNvSpPr>
            <p:nvPr/>
          </p:nvSpPr>
          <p:spPr bwMode="auto">
            <a:xfrm rot="18007332" flipH="1">
              <a:off x="2427" y="1380"/>
              <a:ext cx="0" cy="2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183" name="Line 935"/>
            <p:cNvSpPr>
              <a:spLocks noChangeShapeType="1"/>
            </p:cNvSpPr>
            <p:nvPr/>
          </p:nvSpPr>
          <p:spPr bwMode="auto">
            <a:xfrm rot="18007332" flipH="1">
              <a:off x="2215" y="1507"/>
              <a:ext cx="13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184" name="Line 936"/>
            <p:cNvSpPr>
              <a:spLocks noChangeShapeType="1"/>
            </p:cNvSpPr>
            <p:nvPr/>
          </p:nvSpPr>
          <p:spPr bwMode="auto">
            <a:xfrm rot="18007332" flipH="1">
              <a:off x="2446" y="1643"/>
              <a:ext cx="133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185" name="Arc 937"/>
            <p:cNvSpPr>
              <a:spLocks/>
            </p:cNvSpPr>
            <p:nvPr/>
          </p:nvSpPr>
          <p:spPr bwMode="auto">
            <a:xfrm rot="4478833" flipH="1">
              <a:off x="2123" y="1548"/>
              <a:ext cx="362" cy="367"/>
            </a:xfrm>
            <a:custGeom>
              <a:avLst/>
              <a:gdLst>
                <a:gd name="G0" fmla="+- 0 0 0"/>
                <a:gd name="G1" fmla="+- 19786 0 0"/>
                <a:gd name="G2" fmla="+- 21600 0 0"/>
                <a:gd name="T0" fmla="*/ 8665 w 19558"/>
                <a:gd name="T1" fmla="*/ 0 h 19786"/>
                <a:gd name="T2" fmla="*/ 19558 w 19558"/>
                <a:gd name="T3" fmla="*/ 10618 h 19786"/>
                <a:gd name="T4" fmla="*/ 0 w 19558"/>
                <a:gd name="T5" fmla="*/ 19786 h 19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186" name="Freeform 938"/>
            <p:cNvSpPr>
              <a:spLocks/>
            </p:cNvSpPr>
            <p:nvPr/>
          </p:nvSpPr>
          <p:spPr bwMode="auto">
            <a:xfrm rot="-3592668">
              <a:off x="1596" y="2727"/>
              <a:ext cx="122" cy="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687"/>
                </a:cxn>
                <a:cxn ang="0">
                  <a:pos x="312" y="687"/>
                </a:cxn>
                <a:cxn ang="0">
                  <a:pos x="258" y="501"/>
                </a:cxn>
                <a:cxn ang="0">
                  <a:pos x="246" y="345"/>
                </a:cxn>
                <a:cxn ang="0">
                  <a:pos x="261" y="171"/>
                </a:cxn>
                <a:cxn ang="0">
                  <a:pos x="306" y="0"/>
                </a:cxn>
                <a:cxn ang="0">
                  <a:pos x="0" y="0"/>
                </a:cxn>
              </a:cxnLst>
              <a:rect l="0" t="0" r="r" b="b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187" name="Line 939"/>
            <p:cNvSpPr>
              <a:spLocks noChangeShapeType="1"/>
            </p:cNvSpPr>
            <p:nvPr/>
          </p:nvSpPr>
          <p:spPr bwMode="auto">
            <a:xfrm rot="-3592668">
              <a:off x="1625" y="2773"/>
              <a:ext cx="0" cy="2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188" name="Line 940"/>
            <p:cNvSpPr>
              <a:spLocks noChangeShapeType="1"/>
            </p:cNvSpPr>
            <p:nvPr/>
          </p:nvSpPr>
          <p:spPr bwMode="auto">
            <a:xfrm rot="-3592668">
              <a:off x="1474" y="2796"/>
              <a:ext cx="130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189" name="Line 941"/>
            <p:cNvSpPr>
              <a:spLocks noChangeShapeType="1"/>
            </p:cNvSpPr>
            <p:nvPr/>
          </p:nvSpPr>
          <p:spPr bwMode="auto">
            <a:xfrm rot="-3592668">
              <a:off x="1704" y="2930"/>
              <a:ext cx="137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190" name="Arc 942"/>
            <p:cNvSpPr>
              <a:spLocks/>
            </p:cNvSpPr>
            <p:nvPr/>
          </p:nvSpPr>
          <p:spPr bwMode="auto">
            <a:xfrm rot="31535830">
              <a:off x="1567" y="2520"/>
              <a:ext cx="358" cy="370"/>
            </a:xfrm>
            <a:custGeom>
              <a:avLst/>
              <a:gdLst>
                <a:gd name="G0" fmla="+- 0 0 0"/>
                <a:gd name="G1" fmla="+- 19786 0 0"/>
                <a:gd name="G2" fmla="+- 21600 0 0"/>
                <a:gd name="T0" fmla="*/ 8665 w 19558"/>
                <a:gd name="T1" fmla="*/ 0 h 19786"/>
                <a:gd name="T2" fmla="*/ 19558 w 19558"/>
                <a:gd name="T3" fmla="*/ 10618 h 19786"/>
                <a:gd name="T4" fmla="*/ 0 w 19558"/>
                <a:gd name="T5" fmla="*/ 19786 h 19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191" name="Arc 943"/>
            <p:cNvSpPr>
              <a:spLocks/>
            </p:cNvSpPr>
            <p:nvPr/>
          </p:nvSpPr>
          <p:spPr bwMode="auto">
            <a:xfrm rot="-929206" flipH="1" flipV="1">
              <a:off x="1493" y="2795"/>
              <a:ext cx="254" cy="258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192" name="Arc 944"/>
            <p:cNvSpPr>
              <a:spLocks/>
            </p:cNvSpPr>
            <p:nvPr/>
          </p:nvSpPr>
          <p:spPr bwMode="auto">
            <a:xfrm rot="-929206">
              <a:off x="1442" y="2896"/>
              <a:ext cx="252" cy="258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193" name="Arc 945"/>
            <p:cNvSpPr>
              <a:spLocks/>
            </p:cNvSpPr>
            <p:nvPr/>
          </p:nvSpPr>
          <p:spPr bwMode="auto">
            <a:xfrm rot="-929206">
              <a:off x="1463" y="3065"/>
              <a:ext cx="98" cy="100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194" name="Arc 946"/>
            <p:cNvSpPr>
              <a:spLocks/>
            </p:cNvSpPr>
            <p:nvPr/>
          </p:nvSpPr>
          <p:spPr bwMode="auto">
            <a:xfrm rot="-929206" flipH="1" flipV="1">
              <a:off x="1508" y="2979"/>
              <a:ext cx="100" cy="103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195" name="Line 947"/>
            <p:cNvSpPr>
              <a:spLocks noChangeShapeType="1"/>
            </p:cNvSpPr>
            <p:nvPr/>
          </p:nvSpPr>
          <p:spPr bwMode="auto">
            <a:xfrm>
              <a:off x="1567" y="3314"/>
              <a:ext cx="0" cy="376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196" name="Line 948"/>
            <p:cNvSpPr>
              <a:spLocks noChangeShapeType="1"/>
            </p:cNvSpPr>
            <p:nvPr/>
          </p:nvSpPr>
          <p:spPr bwMode="auto">
            <a:xfrm rot="7220284">
              <a:off x="1330" y="2894"/>
              <a:ext cx="0" cy="372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grpSp>
          <p:nvGrpSpPr>
            <p:cNvPr id="822197" name="Group 949"/>
            <p:cNvGrpSpPr>
              <a:grpSpLocks/>
            </p:cNvGrpSpPr>
            <p:nvPr/>
          </p:nvGrpSpPr>
          <p:grpSpPr bwMode="auto">
            <a:xfrm rot="7253297">
              <a:off x="1041" y="2886"/>
              <a:ext cx="163" cy="130"/>
              <a:chOff x="5504" y="8144"/>
              <a:chExt cx="291" cy="236"/>
            </a:xfrm>
          </p:grpSpPr>
          <p:sp>
            <p:nvSpPr>
              <p:cNvPr id="822198" name="Rectangle 950"/>
              <p:cNvSpPr>
                <a:spLocks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22199" name="Rectangle 951"/>
              <p:cNvSpPr>
                <a:spLocks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</p:grpSp>
        <p:grpSp>
          <p:nvGrpSpPr>
            <p:cNvPr id="822200" name="Group 952"/>
            <p:cNvGrpSpPr>
              <a:grpSpLocks/>
            </p:cNvGrpSpPr>
            <p:nvPr/>
          </p:nvGrpSpPr>
          <p:grpSpPr bwMode="auto">
            <a:xfrm>
              <a:off x="1484" y="3672"/>
              <a:ext cx="160" cy="130"/>
              <a:chOff x="5504" y="8144"/>
              <a:chExt cx="291" cy="236"/>
            </a:xfrm>
          </p:grpSpPr>
          <p:sp>
            <p:nvSpPr>
              <p:cNvPr id="822201" name="Rectangle 953"/>
              <p:cNvSpPr>
                <a:spLocks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22202" name="Rectangle 954"/>
              <p:cNvSpPr>
                <a:spLocks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</p:grpSp>
        <p:sp>
          <p:nvSpPr>
            <p:cNvPr id="822203" name="Rectangle 955"/>
            <p:cNvSpPr>
              <a:spLocks noChangeArrowheads="1"/>
            </p:cNvSpPr>
            <p:nvPr/>
          </p:nvSpPr>
          <p:spPr bwMode="auto">
            <a:xfrm rot="3571960">
              <a:off x="1371" y="3219"/>
              <a:ext cx="33" cy="252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204" name="Rectangle 956"/>
            <p:cNvSpPr>
              <a:spLocks noChangeArrowheads="1"/>
            </p:cNvSpPr>
            <p:nvPr/>
          </p:nvSpPr>
          <p:spPr bwMode="auto">
            <a:xfrm rot="2679310">
              <a:off x="1537" y="3266"/>
              <a:ext cx="27" cy="127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205" name="Rectangle 957"/>
            <p:cNvSpPr>
              <a:spLocks noChangeArrowheads="1"/>
            </p:cNvSpPr>
            <p:nvPr/>
          </p:nvSpPr>
          <p:spPr bwMode="auto">
            <a:xfrm rot="-17064441">
              <a:off x="1454" y="3112"/>
              <a:ext cx="27" cy="127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</p:grpSp>
      <p:grpSp>
        <p:nvGrpSpPr>
          <p:cNvPr id="822206" name="Group 958"/>
          <p:cNvGrpSpPr>
            <a:grpSpLocks/>
          </p:cNvGrpSpPr>
          <p:nvPr/>
        </p:nvGrpSpPr>
        <p:grpSpPr bwMode="auto">
          <a:xfrm>
            <a:off x="7183438" y="2347913"/>
            <a:ext cx="1531937" cy="1401762"/>
            <a:chOff x="335" y="1710"/>
            <a:chExt cx="2393" cy="2190"/>
          </a:xfrm>
        </p:grpSpPr>
        <p:sp>
          <p:nvSpPr>
            <p:cNvPr id="822207" name="Oval 959"/>
            <p:cNvSpPr>
              <a:spLocks noChangeArrowheads="1"/>
            </p:cNvSpPr>
            <p:nvPr/>
          </p:nvSpPr>
          <p:spPr bwMode="auto">
            <a:xfrm rot="-28819849">
              <a:off x="1918" y="3088"/>
              <a:ext cx="809" cy="81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208" name="Oval 960"/>
            <p:cNvSpPr>
              <a:spLocks noChangeArrowheads="1"/>
            </p:cNvSpPr>
            <p:nvPr/>
          </p:nvSpPr>
          <p:spPr bwMode="auto">
            <a:xfrm rot="7200911">
              <a:off x="1126" y="1710"/>
              <a:ext cx="809" cy="81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209" name="Oval 961"/>
            <p:cNvSpPr>
              <a:spLocks noChangeArrowheads="1"/>
            </p:cNvSpPr>
            <p:nvPr/>
          </p:nvSpPr>
          <p:spPr bwMode="auto">
            <a:xfrm>
              <a:off x="335" y="3090"/>
              <a:ext cx="809" cy="81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210" name="Rectangle 962"/>
            <p:cNvSpPr>
              <a:spLocks noChangeArrowheads="1"/>
            </p:cNvSpPr>
            <p:nvPr/>
          </p:nvSpPr>
          <p:spPr bwMode="auto">
            <a:xfrm rot="-17064441">
              <a:off x="779" y="3361"/>
              <a:ext cx="19" cy="79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211" name="Rectangle 963"/>
            <p:cNvSpPr>
              <a:spLocks noChangeArrowheads="1"/>
            </p:cNvSpPr>
            <p:nvPr/>
          </p:nvSpPr>
          <p:spPr bwMode="auto">
            <a:xfrm rot="2679310">
              <a:off x="832" y="3456"/>
              <a:ext cx="17" cy="79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212" name="Rectangle 964"/>
            <p:cNvSpPr>
              <a:spLocks noChangeArrowheads="1"/>
            </p:cNvSpPr>
            <p:nvPr/>
          </p:nvSpPr>
          <p:spPr bwMode="auto">
            <a:xfrm rot="3571960">
              <a:off x="728" y="3427"/>
              <a:ext cx="21" cy="158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213" name="Line 965"/>
            <p:cNvSpPr>
              <a:spLocks noChangeShapeType="1"/>
            </p:cNvSpPr>
            <p:nvPr/>
          </p:nvSpPr>
          <p:spPr bwMode="auto">
            <a:xfrm flipV="1">
              <a:off x="435" y="3495"/>
              <a:ext cx="1474" cy="0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214" name="Rectangle 966"/>
            <p:cNvSpPr>
              <a:spLocks noChangeArrowheads="1"/>
            </p:cNvSpPr>
            <p:nvPr/>
          </p:nvSpPr>
          <p:spPr bwMode="auto">
            <a:xfrm>
              <a:off x="418" y="3452"/>
              <a:ext cx="159" cy="83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215" name="Freeform 967"/>
            <p:cNvSpPr>
              <a:spLocks/>
            </p:cNvSpPr>
            <p:nvPr/>
          </p:nvSpPr>
          <p:spPr bwMode="auto">
            <a:xfrm>
              <a:off x="904" y="3464"/>
              <a:ext cx="35" cy="63"/>
            </a:xfrm>
            <a:custGeom>
              <a:avLst/>
              <a:gdLst/>
              <a:ahLst/>
              <a:cxnLst>
                <a:cxn ang="0">
                  <a:pos x="23" y="13"/>
                </a:cxn>
                <a:cxn ang="0">
                  <a:pos x="164" y="16"/>
                </a:cxn>
                <a:cxn ang="0">
                  <a:pos x="140" y="109"/>
                </a:cxn>
                <a:cxn ang="0">
                  <a:pos x="143" y="226"/>
                </a:cxn>
                <a:cxn ang="0">
                  <a:pos x="173" y="307"/>
                </a:cxn>
                <a:cxn ang="0">
                  <a:pos x="113" y="328"/>
                </a:cxn>
                <a:cxn ang="0">
                  <a:pos x="29" y="322"/>
                </a:cxn>
                <a:cxn ang="0">
                  <a:pos x="23" y="298"/>
                </a:cxn>
                <a:cxn ang="0">
                  <a:pos x="53" y="214"/>
                </a:cxn>
                <a:cxn ang="0">
                  <a:pos x="53" y="115"/>
                </a:cxn>
                <a:cxn ang="0">
                  <a:pos x="23" y="37"/>
                </a:cxn>
                <a:cxn ang="0">
                  <a:pos x="23" y="13"/>
                </a:cxn>
              </a:cxnLst>
              <a:rect l="0" t="0" r="r" b="b"/>
              <a:pathLst>
                <a:path w="183" h="331">
                  <a:moveTo>
                    <a:pt x="23" y="13"/>
                  </a:moveTo>
                  <a:cubicBezTo>
                    <a:pt x="46" y="10"/>
                    <a:pt x="145" y="0"/>
                    <a:pt x="164" y="16"/>
                  </a:cubicBezTo>
                  <a:cubicBezTo>
                    <a:pt x="183" y="32"/>
                    <a:pt x="143" y="74"/>
                    <a:pt x="140" y="109"/>
                  </a:cubicBezTo>
                  <a:cubicBezTo>
                    <a:pt x="137" y="144"/>
                    <a:pt x="138" y="193"/>
                    <a:pt x="143" y="226"/>
                  </a:cubicBezTo>
                  <a:cubicBezTo>
                    <a:pt x="148" y="259"/>
                    <a:pt x="178" y="290"/>
                    <a:pt x="173" y="307"/>
                  </a:cubicBezTo>
                  <a:cubicBezTo>
                    <a:pt x="168" y="324"/>
                    <a:pt x="137" y="325"/>
                    <a:pt x="113" y="328"/>
                  </a:cubicBezTo>
                  <a:cubicBezTo>
                    <a:pt x="89" y="331"/>
                    <a:pt x="44" y="327"/>
                    <a:pt x="29" y="322"/>
                  </a:cubicBezTo>
                  <a:cubicBezTo>
                    <a:pt x="14" y="317"/>
                    <a:pt x="19" y="316"/>
                    <a:pt x="23" y="298"/>
                  </a:cubicBezTo>
                  <a:cubicBezTo>
                    <a:pt x="27" y="280"/>
                    <a:pt x="48" y="244"/>
                    <a:pt x="53" y="214"/>
                  </a:cubicBezTo>
                  <a:cubicBezTo>
                    <a:pt x="58" y="184"/>
                    <a:pt x="58" y="144"/>
                    <a:pt x="53" y="115"/>
                  </a:cubicBezTo>
                  <a:cubicBezTo>
                    <a:pt x="48" y="86"/>
                    <a:pt x="28" y="53"/>
                    <a:pt x="23" y="37"/>
                  </a:cubicBezTo>
                  <a:cubicBezTo>
                    <a:pt x="18" y="21"/>
                    <a:pt x="0" y="16"/>
                    <a:pt x="23" y="13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216" name="Line 968"/>
            <p:cNvSpPr>
              <a:spLocks noChangeShapeType="1"/>
            </p:cNvSpPr>
            <p:nvPr/>
          </p:nvSpPr>
          <p:spPr bwMode="auto">
            <a:xfrm>
              <a:off x="906" y="3465"/>
              <a:ext cx="31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217" name="Line 969"/>
            <p:cNvSpPr>
              <a:spLocks noChangeShapeType="1"/>
            </p:cNvSpPr>
            <p:nvPr/>
          </p:nvSpPr>
          <p:spPr bwMode="auto">
            <a:xfrm>
              <a:off x="908" y="3525"/>
              <a:ext cx="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grpSp>
          <p:nvGrpSpPr>
            <p:cNvPr id="822218" name="Group 970"/>
            <p:cNvGrpSpPr>
              <a:grpSpLocks/>
            </p:cNvGrpSpPr>
            <p:nvPr/>
          </p:nvGrpSpPr>
          <p:grpSpPr bwMode="auto">
            <a:xfrm>
              <a:off x="1032" y="3383"/>
              <a:ext cx="267" cy="224"/>
              <a:chOff x="4785" y="11039"/>
              <a:chExt cx="829" cy="688"/>
            </a:xfrm>
          </p:grpSpPr>
          <p:sp>
            <p:nvSpPr>
              <p:cNvPr id="822219" name="Freeform 971"/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687"/>
                  </a:cxn>
                  <a:cxn ang="0">
                    <a:pos x="312" y="687"/>
                  </a:cxn>
                  <a:cxn ang="0">
                    <a:pos x="258" y="501"/>
                  </a:cxn>
                  <a:cxn ang="0">
                    <a:pos x="246" y="345"/>
                  </a:cxn>
                  <a:cxn ang="0">
                    <a:pos x="261" y="171"/>
                  </a:cxn>
                  <a:cxn ang="0">
                    <a:pos x="306" y="0"/>
                  </a:cxn>
                  <a:cxn ang="0">
                    <a:pos x="0" y="0"/>
                  </a:cxn>
                </a:cxnLst>
                <a:rect l="0" t="0" r="r" b="b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22220" name="Line 972"/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22221" name="Line 973"/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22222" name="Line 974"/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22223" name="Arc 975"/>
              <p:cNvSpPr>
                <a:spLocks/>
              </p:cNvSpPr>
              <p:nvPr/>
            </p:nvSpPr>
            <p:spPr bwMode="auto">
              <a:xfrm rot="35128499">
                <a:off x="4917" y="11030"/>
                <a:ext cx="688" cy="706"/>
              </a:xfrm>
              <a:custGeom>
                <a:avLst/>
                <a:gdLst>
                  <a:gd name="G0" fmla="+- 0 0 0"/>
                  <a:gd name="G1" fmla="+- 19786 0 0"/>
                  <a:gd name="G2" fmla="+- 21600 0 0"/>
                  <a:gd name="T0" fmla="*/ 8665 w 19558"/>
                  <a:gd name="T1" fmla="*/ 0 h 19786"/>
                  <a:gd name="T2" fmla="*/ 19558 w 19558"/>
                  <a:gd name="T3" fmla="*/ 10618 h 19786"/>
                  <a:gd name="T4" fmla="*/ 0 w 19558"/>
                  <a:gd name="T5" fmla="*/ 19786 h 19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</p:grpSp>
        <p:sp>
          <p:nvSpPr>
            <p:cNvPr id="822224" name="Freeform 976"/>
            <p:cNvSpPr>
              <a:spLocks/>
            </p:cNvSpPr>
            <p:nvPr/>
          </p:nvSpPr>
          <p:spPr bwMode="auto">
            <a:xfrm>
              <a:off x="993" y="3452"/>
              <a:ext cx="972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7"/>
                </a:cxn>
                <a:cxn ang="0">
                  <a:pos x="549" y="51"/>
                </a:cxn>
                <a:cxn ang="0">
                  <a:pos x="804" y="57"/>
                </a:cxn>
                <a:cxn ang="0">
                  <a:pos x="1044" y="57"/>
                </a:cxn>
                <a:cxn ang="0">
                  <a:pos x="1290" y="51"/>
                </a:cxn>
                <a:cxn ang="0">
                  <a:pos x="1539" y="39"/>
                </a:cxn>
                <a:cxn ang="0">
                  <a:pos x="1737" y="18"/>
                </a:cxn>
                <a:cxn ang="0">
                  <a:pos x="1884" y="6"/>
                </a:cxn>
              </a:cxnLst>
              <a:rect l="0" t="0" r="r" b="b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127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225" name="Freeform 977"/>
            <p:cNvSpPr>
              <a:spLocks/>
            </p:cNvSpPr>
            <p:nvPr/>
          </p:nvSpPr>
          <p:spPr bwMode="auto">
            <a:xfrm flipV="1">
              <a:off x="993" y="3521"/>
              <a:ext cx="972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7"/>
                </a:cxn>
                <a:cxn ang="0">
                  <a:pos x="549" y="51"/>
                </a:cxn>
                <a:cxn ang="0">
                  <a:pos x="804" y="57"/>
                </a:cxn>
                <a:cxn ang="0">
                  <a:pos x="1044" y="57"/>
                </a:cxn>
                <a:cxn ang="0">
                  <a:pos x="1290" y="51"/>
                </a:cxn>
                <a:cxn ang="0">
                  <a:pos x="1539" y="39"/>
                </a:cxn>
                <a:cxn ang="0">
                  <a:pos x="1737" y="18"/>
                </a:cxn>
                <a:cxn ang="0">
                  <a:pos x="1884" y="6"/>
                </a:cxn>
              </a:cxnLst>
              <a:rect l="0" t="0" r="r" b="b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127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226" name="Freeform 978"/>
            <p:cNvSpPr>
              <a:spLocks/>
            </p:cNvSpPr>
            <p:nvPr/>
          </p:nvSpPr>
          <p:spPr bwMode="auto">
            <a:xfrm rot="2663462">
              <a:off x="947" y="3449"/>
              <a:ext cx="96" cy="96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20" y="70"/>
                </a:cxn>
                <a:cxn ang="0">
                  <a:pos x="86" y="142"/>
                </a:cxn>
                <a:cxn ang="0">
                  <a:pos x="155" y="187"/>
                </a:cxn>
                <a:cxn ang="0">
                  <a:pos x="203" y="193"/>
                </a:cxn>
                <a:cxn ang="0">
                  <a:pos x="170" y="118"/>
                </a:cxn>
                <a:cxn ang="0">
                  <a:pos x="116" y="61"/>
                </a:cxn>
                <a:cxn ang="0">
                  <a:pos x="68" y="31"/>
                </a:cxn>
                <a:cxn ang="0">
                  <a:pos x="8" y="7"/>
                </a:cxn>
              </a:cxnLst>
              <a:rect l="0" t="0" r="r" b="b"/>
              <a:pathLst>
                <a:path w="205" h="204">
                  <a:moveTo>
                    <a:pt x="8" y="7"/>
                  </a:moveTo>
                  <a:cubicBezTo>
                    <a:pt x="0" y="14"/>
                    <a:pt x="7" y="47"/>
                    <a:pt x="20" y="70"/>
                  </a:cubicBezTo>
                  <a:cubicBezTo>
                    <a:pt x="33" y="93"/>
                    <a:pt x="64" y="123"/>
                    <a:pt x="86" y="142"/>
                  </a:cubicBezTo>
                  <a:cubicBezTo>
                    <a:pt x="108" y="161"/>
                    <a:pt x="136" y="179"/>
                    <a:pt x="155" y="187"/>
                  </a:cubicBezTo>
                  <a:cubicBezTo>
                    <a:pt x="174" y="195"/>
                    <a:pt x="201" y="204"/>
                    <a:pt x="203" y="193"/>
                  </a:cubicBezTo>
                  <a:cubicBezTo>
                    <a:pt x="205" y="182"/>
                    <a:pt x="184" y="140"/>
                    <a:pt x="170" y="118"/>
                  </a:cubicBezTo>
                  <a:cubicBezTo>
                    <a:pt x="156" y="96"/>
                    <a:pt x="133" y="75"/>
                    <a:pt x="116" y="61"/>
                  </a:cubicBezTo>
                  <a:cubicBezTo>
                    <a:pt x="99" y="47"/>
                    <a:pt x="86" y="39"/>
                    <a:pt x="68" y="31"/>
                  </a:cubicBezTo>
                  <a:cubicBezTo>
                    <a:pt x="50" y="23"/>
                    <a:pt x="16" y="0"/>
                    <a:pt x="8" y="7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227" name="Freeform 979"/>
            <p:cNvSpPr>
              <a:spLocks/>
            </p:cNvSpPr>
            <p:nvPr/>
          </p:nvSpPr>
          <p:spPr bwMode="auto">
            <a:xfrm>
              <a:off x="1080" y="3452"/>
              <a:ext cx="902" cy="89"/>
            </a:xfrm>
            <a:custGeom>
              <a:avLst/>
              <a:gdLst/>
              <a:ahLst/>
              <a:cxnLst>
                <a:cxn ang="0">
                  <a:pos x="45" y="30"/>
                </a:cxn>
                <a:cxn ang="0">
                  <a:pos x="30" y="171"/>
                </a:cxn>
                <a:cxn ang="0">
                  <a:pos x="45" y="327"/>
                </a:cxn>
                <a:cxn ang="0">
                  <a:pos x="126" y="315"/>
                </a:cxn>
                <a:cxn ang="0">
                  <a:pos x="735" y="303"/>
                </a:cxn>
                <a:cxn ang="0">
                  <a:pos x="1605" y="279"/>
                </a:cxn>
                <a:cxn ang="0">
                  <a:pos x="2607" y="300"/>
                </a:cxn>
                <a:cxn ang="0">
                  <a:pos x="3330" y="333"/>
                </a:cxn>
                <a:cxn ang="0">
                  <a:pos x="3648" y="351"/>
                </a:cxn>
                <a:cxn ang="0">
                  <a:pos x="3672" y="249"/>
                </a:cxn>
                <a:cxn ang="0">
                  <a:pos x="3672" y="171"/>
                </a:cxn>
                <a:cxn ang="0">
                  <a:pos x="3690" y="36"/>
                </a:cxn>
                <a:cxn ang="0">
                  <a:pos x="3660" y="12"/>
                </a:cxn>
                <a:cxn ang="0">
                  <a:pos x="3594" y="6"/>
                </a:cxn>
                <a:cxn ang="0">
                  <a:pos x="2991" y="51"/>
                </a:cxn>
                <a:cxn ang="0">
                  <a:pos x="1911" y="75"/>
                </a:cxn>
                <a:cxn ang="0">
                  <a:pos x="1065" y="78"/>
                </a:cxn>
                <a:cxn ang="0">
                  <a:pos x="303" y="51"/>
                </a:cxn>
                <a:cxn ang="0">
                  <a:pos x="45" y="30"/>
                </a:cxn>
              </a:cxnLst>
              <a:rect l="0" t="0" r="r" b="b"/>
              <a:pathLst>
                <a:path w="3705" h="365">
                  <a:moveTo>
                    <a:pt x="45" y="30"/>
                  </a:moveTo>
                  <a:cubicBezTo>
                    <a:pt x="0" y="50"/>
                    <a:pt x="30" y="122"/>
                    <a:pt x="30" y="171"/>
                  </a:cubicBezTo>
                  <a:cubicBezTo>
                    <a:pt x="30" y="220"/>
                    <a:pt x="29" y="303"/>
                    <a:pt x="45" y="327"/>
                  </a:cubicBezTo>
                  <a:cubicBezTo>
                    <a:pt x="61" y="351"/>
                    <a:pt x="11" y="319"/>
                    <a:pt x="126" y="315"/>
                  </a:cubicBezTo>
                  <a:cubicBezTo>
                    <a:pt x="241" y="311"/>
                    <a:pt x="489" y="309"/>
                    <a:pt x="735" y="303"/>
                  </a:cubicBezTo>
                  <a:cubicBezTo>
                    <a:pt x="981" y="297"/>
                    <a:pt x="1293" y="279"/>
                    <a:pt x="1605" y="279"/>
                  </a:cubicBezTo>
                  <a:cubicBezTo>
                    <a:pt x="1917" y="279"/>
                    <a:pt x="2320" y="291"/>
                    <a:pt x="2607" y="300"/>
                  </a:cubicBezTo>
                  <a:cubicBezTo>
                    <a:pt x="2894" y="309"/>
                    <a:pt x="3157" y="325"/>
                    <a:pt x="3330" y="333"/>
                  </a:cubicBezTo>
                  <a:cubicBezTo>
                    <a:pt x="3503" y="341"/>
                    <a:pt x="3591" y="365"/>
                    <a:pt x="3648" y="351"/>
                  </a:cubicBezTo>
                  <a:cubicBezTo>
                    <a:pt x="3705" y="337"/>
                    <a:pt x="3668" y="279"/>
                    <a:pt x="3672" y="249"/>
                  </a:cubicBezTo>
                  <a:cubicBezTo>
                    <a:pt x="3676" y="219"/>
                    <a:pt x="3669" y="207"/>
                    <a:pt x="3672" y="171"/>
                  </a:cubicBezTo>
                  <a:cubicBezTo>
                    <a:pt x="3675" y="135"/>
                    <a:pt x="3692" y="62"/>
                    <a:pt x="3690" y="36"/>
                  </a:cubicBezTo>
                  <a:cubicBezTo>
                    <a:pt x="3688" y="10"/>
                    <a:pt x="3676" y="17"/>
                    <a:pt x="3660" y="12"/>
                  </a:cubicBezTo>
                  <a:cubicBezTo>
                    <a:pt x="3644" y="7"/>
                    <a:pt x="3705" y="0"/>
                    <a:pt x="3594" y="6"/>
                  </a:cubicBezTo>
                  <a:cubicBezTo>
                    <a:pt x="3483" y="12"/>
                    <a:pt x="3271" y="40"/>
                    <a:pt x="2991" y="51"/>
                  </a:cubicBezTo>
                  <a:cubicBezTo>
                    <a:pt x="2711" y="62"/>
                    <a:pt x="2232" y="71"/>
                    <a:pt x="1911" y="75"/>
                  </a:cubicBezTo>
                  <a:cubicBezTo>
                    <a:pt x="1590" y="79"/>
                    <a:pt x="1333" y="82"/>
                    <a:pt x="1065" y="78"/>
                  </a:cubicBezTo>
                  <a:cubicBezTo>
                    <a:pt x="797" y="74"/>
                    <a:pt x="473" y="59"/>
                    <a:pt x="303" y="51"/>
                  </a:cubicBezTo>
                  <a:cubicBezTo>
                    <a:pt x="133" y="43"/>
                    <a:pt x="90" y="10"/>
                    <a:pt x="45" y="30"/>
                  </a:cubicBezTo>
                  <a:close/>
                </a:path>
              </a:pathLst>
            </a:custGeom>
            <a:solidFill>
              <a:srgbClr val="339933"/>
            </a:solidFill>
            <a:ln w="127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228" name="Freeform 980"/>
            <p:cNvSpPr>
              <a:spLocks/>
            </p:cNvSpPr>
            <p:nvPr/>
          </p:nvSpPr>
          <p:spPr bwMode="auto">
            <a:xfrm>
              <a:off x="900" y="3443"/>
              <a:ext cx="204" cy="102"/>
            </a:xfrm>
            <a:custGeom>
              <a:avLst/>
              <a:gdLst/>
              <a:ahLst/>
              <a:cxnLst>
                <a:cxn ang="0">
                  <a:pos x="23" y="176"/>
                </a:cxn>
                <a:cxn ang="0">
                  <a:pos x="59" y="177"/>
                </a:cxn>
                <a:cxn ang="0">
                  <a:pos x="143" y="171"/>
                </a:cxn>
                <a:cxn ang="0">
                  <a:pos x="203" y="147"/>
                </a:cxn>
                <a:cxn ang="0">
                  <a:pos x="269" y="111"/>
                </a:cxn>
                <a:cxn ang="0">
                  <a:pos x="311" y="87"/>
                </a:cxn>
                <a:cxn ang="0">
                  <a:pos x="353" y="60"/>
                </a:cxn>
                <a:cxn ang="0">
                  <a:pos x="376" y="8"/>
                </a:cxn>
                <a:cxn ang="0">
                  <a:pos x="400" y="14"/>
                </a:cxn>
                <a:cxn ang="0">
                  <a:pos x="478" y="20"/>
                </a:cxn>
                <a:cxn ang="0">
                  <a:pos x="544" y="23"/>
                </a:cxn>
                <a:cxn ang="0">
                  <a:pos x="738" y="38"/>
                </a:cxn>
                <a:cxn ang="0">
                  <a:pos x="822" y="47"/>
                </a:cxn>
                <a:cxn ang="0">
                  <a:pos x="816" y="77"/>
                </a:cxn>
                <a:cxn ang="0">
                  <a:pos x="816" y="122"/>
                </a:cxn>
                <a:cxn ang="0">
                  <a:pos x="813" y="173"/>
                </a:cxn>
                <a:cxn ang="0">
                  <a:pos x="813" y="239"/>
                </a:cxn>
                <a:cxn ang="0">
                  <a:pos x="813" y="290"/>
                </a:cxn>
                <a:cxn ang="0">
                  <a:pos x="825" y="347"/>
                </a:cxn>
                <a:cxn ang="0">
                  <a:pos x="830" y="377"/>
                </a:cxn>
                <a:cxn ang="0">
                  <a:pos x="810" y="386"/>
                </a:cxn>
                <a:cxn ang="0">
                  <a:pos x="735" y="392"/>
                </a:cxn>
                <a:cxn ang="0">
                  <a:pos x="643" y="398"/>
                </a:cxn>
                <a:cxn ang="0">
                  <a:pos x="541" y="401"/>
                </a:cxn>
                <a:cxn ang="0">
                  <a:pos x="463" y="407"/>
                </a:cxn>
                <a:cxn ang="0">
                  <a:pos x="394" y="413"/>
                </a:cxn>
                <a:cxn ang="0">
                  <a:pos x="376" y="413"/>
                </a:cxn>
                <a:cxn ang="0">
                  <a:pos x="333" y="372"/>
                </a:cxn>
                <a:cxn ang="0">
                  <a:pos x="303" y="333"/>
                </a:cxn>
                <a:cxn ang="0">
                  <a:pos x="243" y="306"/>
                </a:cxn>
                <a:cxn ang="0">
                  <a:pos x="198" y="276"/>
                </a:cxn>
                <a:cxn ang="0">
                  <a:pos x="153" y="252"/>
                </a:cxn>
                <a:cxn ang="0">
                  <a:pos x="96" y="231"/>
                </a:cxn>
                <a:cxn ang="0">
                  <a:pos x="52" y="234"/>
                </a:cxn>
                <a:cxn ang="0">
                  <a:pos x="5" y="228"/>
                </a:cxn>
                <a:cxn ang="0">
                  <a:pos x="23" y="176"/>
                </a:cxn>
              </a:cxnLst>
              <a:rect l="0" t="0" r="r" b="b"/>
              <a:pathLst>
                <a:path w="835" h="420">
                  <a:moveTo>
                    <a:pt x="23" y="176"/>
                  </a:moveTo>
                  <a:cubicBezTo>
                    <a:pt x="32" y="168"/>
                    <a:pt x="39" y="178"/>
                    <a:pt x="59" y="177"/>
                  </a:cubicBezTo>
                  <a:cubicBezTo>
                    <a:pt x="79" y="176"/>
                    <a:pt x="119" y="176"/>
                    <a:pt x="143" y="171"/>
                  </a:cubicBezTo>
                  <a:cubicBezTo>
                    <a:pt x="167" y="166"/>
                    <a:pt x="182" y="157"/>
                    <a:pt x="203" y="147"/>
                  </a:cubicBezTo>
                  <a:cubicBezTo>
                    <a:pt x="224" y="137"/>
                    <a:pt x="251" y="121"/>
                    <a:pt x="269" y="111"/>
                  </a:cubicBezTo>
                  <a:cubicBezTo>
                    <a:pt x="287" y="101"/>
                    <a:pt x="297" y="95"/>
                    <a:pt x="311" y="87"/>
                  </a:cubicBezTo>
                  <a:cubicBezTo>
                    <a:pt x="325" y="79"/>
                    <a:pt x="342" y="73"/>
                    <a:pt x="353" y="60"/>
                  </a:cubicBezTo>
                  <a:cubicBezTo>
                    <a:pt x="364" y="47"/>
                    <a:pt x="368" y="16"/>
                    <a:pt x="376" y="8"/>
                  </a:cubicBezTo>
                  <a:cubicBezTo>
                    <a:pt x="384" y="0"/>
                    <a:pt x="384" y="12"/>
                    <a:pt x="400" y="14"/>
                  </a:cubicBezTo>
                  <a:cubicBezTo>
                    <a:pt x="416" y="16"/>
                    <a:pt x="455" y="18"/>
                    <a:pt x="478" y="20"/>
                  </a:cubicBezTo>
                  <a:cubicBezTo>
                    <a:pt x="501" y="22"/>
                    <a:pt x="501" y="20"/>
                    <a:pt x="544" y="23"/>
                  </a:cubicBezTo>
                  <a:cubicBezTo>
                    <a:pt x="587" y="26"/>
                    <a:pt x="692" y="34"/>
                    <a:pt x="738" y="38"/>
                  </a:cubicBezTo>
                  <a:cubicBezTo>
                    <a:pt x="784" y="42"/>
                    <a:pt x="809" y="41"/>
                    <a:pt x="822" y="47"/>
                  </a:cubicBezTo>
                  <a:cubicBezTo>
                    <a:pt x="835" y="53"/>
                    <a:pt x="817" y="65"/>
                    <a:pt x="816" y="77"/>
                  </a:cubicBezTo>
                  <a:cubicBezTo>
                    <a:pt x="815" y="89"/>
                    <a:pt x="816" y="106"/>
                    <a:pt x="816" y="122"/>
                  </a:cubicBezTo>
                  <a:cubicBezTo>
                    <a:pt x="816" y="138"/>
                    <a:pt x="813" y="154"/>
                    <a:pt x="813" y="173"/>
                  </a:cubicBezTo>
                  <a:cubicBezTo>
                    <a:pt x="813" y="192"/>
                    <a:pt x="813" y="220"/>
                    <a:pt x="813" y="239"/>
                  </a:cubicBezTo>
                  <a:cubicBezTo>
                    <a:pt x="813" y="258"/>
                    <a:pt x="811" y="272"/>
                    <a:pt x="813" y="290"/>
                  </a:cubicBezTo>
                  <a:cubicBezTo>
                    <a:pt x="815" y="308"/>
                    <a:pt x="822" y="333"/>
                    <a:pt x="825" y="347"/>
                  </a:cubicBezTo>
                  <a:cubicBezTo>
                    <a:pt x="828" y="361"/>
                    <a:pt x="832" y="371"/>
                    <a:pt x="830" y="377"/>
                  </a:cubicBezTo>
                  <a:cubicBezTo>
                    <a:pt x="828" y="383"/>
                    <a:pt x="826" y="384"/>
                    <a:pt x="810" y="386"/>
                  </a:cubicBezTo>
                  <a:cubicBezTo>
                    <a:pt x="794" y="388"/>
                    <a:pt x="763" y="390"/>
                    <a:pt x="735" y="392"/>
                  </a:cubicBezTo>
                  <a:cubicBezTo>
                    <a:pt x="707" y="394"/>
                    <a:pt x="674" y="397"/>
                    <a:pt x="643" y="398"/>
                  </a:cubicBezTo>
                  <a:cubicBezTo>
                    <a:pt x="611" y="399"/>
                    <a:pt x="571" y="400"/>
                    <a:pt x="541" y="401"/>
                  </a:cubicBezTo>
                  <a:cubicBezTo>
                    <a:pt x="511" y="402"/>
                    <a:pt x="486" y="405"/>
                    <a:pt x="463" y="407"/>
                  </a:cubicBezTo>
                  <a:cubicBezTo>
                    <a:pt x="438" y="409"/>
                    <a:pt x="407" y="412"/>
                    <a:pt x="394" y="413"/>
                  </a:cubicBezTo>
                  <a:cubicBezTo>
                    <a:pt x="381" y="414"/>
                    <a:pt x="386" y="420"/>
                    <a:pt x="376" y="413"/>
                  </a:cubicBezTo>
                  <a:cubicBezTo>
                    <a:pt x="366" y="406"/>
                    <a:pt x="345" y="385"/>
                    <a:pt x="333" y="372"/>
                  </a:cubicBezTo>
                  <a:cubicBezTo>
                    <a:pt x="321" y="359"/>
                    <a:pt x="318" y="344"/>
                    <a:pt x="303" y="333"/>
                  </a:cubicBezTo>
                  <a:cubicBezTo>
                    <a:pt x="288" y="322"/>
                    <a:pt x="260" y="315"/>
                    <a:pt x="243" y="306"/>
                  </a:cubicBezTo>
                  <a:cubicBezTo>
                    <a:pt x="226" y="297"/>
                    <a:pt x="213" y="285"/>
                    <a:pt x="198" y="276"/>
                  </a:cubicBezTo>
                  <a:cubicBezTo>
                    <a:pt x="183" y="267"/>
                    <a:pt x="170" y="259"/>
                    <a:pt x="153" y="252"/>
                  </a:cubicBezTo>
                  <a:cubicBezTo>
                    <a:pt x="136" y="245"/>
                    <a:pt x="113" y="234"/>
                    <a:pt x="96" y="231"/>
                  </a:cubicBezTo>
                  <a:cubicBezTo>
                    <a:pt x="79" y="228"/>
                    <a:pt x="67" y="234"/>
                    <a:pt x="52" y="234"/>
                  </a:cubicBezTo>
                  <a:cubicBezTo>
                    <a:pt x="37" y="234"/>
                    <a:pt x="10" y="238"/>
                    <a:pt x="5" y="228"/>
                  </a:cubicBezTo>
                  <a:cubicBezTo>
                    <a:pt x="0" y="218"/>
                    <a:pt x="19" y="187"/>
                    <a:pt x="23" y="176"/>
                  </a:cubicBez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229" name="Arc 981"/>
            <p:cNvSpPr>
              <a:spLocks/>
            </p:cNvSpPr>
            <p:nvPr/>
          </p:nvSpPr>
          <p:spPr bwMode="auto">
            <a:xfrm rot="6937498">
              <a:off x="860" y="3347"/>
              <a:ext cx="131" cy="150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230" name="Arc 982"/>
            <p:cNvSpPr>
              <a:spLocks/>
            </p:cNvSpPr>
            <p:nvPr/>
          </p:nvSpPr>
          <p:spPr bwMode="auto">
            <a:xfrm rot="14662502" flipV="1">
              <a:off x="861" y="3493"/>
              <a:ext cx="130" cy="150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231" name="Freeform 983"/>
            <p:cNvSpPr>
              <a:spLocks/>
            </p:cNvSpPr>
            <p:nvPr/>
          </p:nvSpPr>
          <p:spPr bwMode="auto">
            <a:xfrm>
              <a:off x="1036" y="3411"/>
              <a:ext cx="75" cy="1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687"/>
                </a:cxn>
                <a:cxn ang="0">
                  <a:pos x="312" y="687"/>
                </a:cxn>
                <a:cxn ang="0">
                  <a:pos x="258" y="501"/>
                </a:cxn>
                <a:cxn ang="0">
                  <a:pos x="246" y="345"/>
                </a:cxn>
                <a:cxn ang="0">
                  <a:pos x="261" y="171"/>
                </a:cxn>
                <a:cxn ang="0">
                  <a:pos x="306" y="0"/>
                </a:cxn>
                <a:cxn ang="0">
                  <a:pos x="0" y="0"/>
                </a:cxn>
              </a:cxnLst>
              <a:rect l="0" t="0" r="r" b="b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232" name="Line 984"/>
            <p:cNvSpPr>
              <a:spLocks noChangeShapeType="1"/>
            </p:cNvSpPr>
            <p:nvPr/>
          </p:nvSpPr>
          <p:spPr bwMode="auto">
            <a:xfrm>
              <a:off x="1036" y="3406"/>
              <a:ext cx="0" cy="1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233" name="Line 985"/>
            <p:cNvSpPr>
              <a:spLocks noChangeShapeType="1"/>
            </p:cNvSpPr>
            <p:nvPr/>
          </p:nvSpPr>
          <p:spPr bwMode="auto">
            <a:xfrm>
              <a:off x="1032" y="3581"/>
              <a:ext cx="8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234" name="Arc 986"/>
            <p:cNvSpPr>
              <a:spLocks/>
            </p:cNvSpPr>
            <p:nvPr/>
          </p:nvSpPr>
          <p:spPr bwMode="auto">
            <a:xfrm rot="35128499">
              <a:off x="1073" y="3380"/>
              <a:ext cx="223" cy="229"/>
            </a:xfrm>
            <a:custGeom>
              <a:avLst/>
              <a:gdLst>
                <a:gd name="G0" fmla="+- 0 0 0"/>
                <a:gd name="G1" fmla="+- 19786 0 0"/>
                <a:gd name="G2" fmla="+- 21600 0 0"/>
                <a:gd name="T0" fmla="*/ 8665 w 19558"/>
                <a:gd name="T1" fmla="*/ 0 h 19786"/>
                <a:gd name="T2" fmla="*/ 19558 w 19558"/>
                <a:gd name="T3" fmla="*/ 10618 h 19786"/>
                <a:gd name="T4" fmla="*/ 0 w 19558"/>
                <a:gd name="T5" fmla="*/ 19786 h 19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235" name="Arc 987"/>
            <p:cNvSpPr>
              <a:spLocks/>
            </p:cNvSpPr>
            <p:nvPr/>
          </p:nvSpPr>
          <p:spPr bwMode="auto">
            <a:xfrm rot="2663462" flipH="1" flipV="1">
              <a:off x="950" y="3413"/>
              <a:ext cx="157" cy="162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236" name="Arc 988"/>
            <p:cNvSpPr>
              <a:spLocks/>
            </p:cNvSpPr>
            <p:nvPr/>
          </p:nvSpPr>
          <p:spPr bwMode="auto">
            <a:xfrm rot="2663462">
              <a:off x="880" y="3419"/>
              <a:ext cx="158" cy="160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237" name="Arc 989"/>
            <p:cNvSpPr>
              <a:spLocks/>
            </p:cNvSpPr>
            <p:nvPr/>
          </p:nvSpPr>
          <p:spPr bwMode="auto">
            <a:xfrm rot="2663462">
              <a:off x="862" y="3464"/>
              <a:ext cx="62" cy="65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238" name="Arc 990"/>
            <p:cNvSpPr>
              <a:spLocks/>
            </p:cNvSpPr>
            <p:nvPr/>
          </p:nvSpPr>
          <p:spPr bwMode="auto">
            <a:xfrm rot="2663462" flipH="1" flipV="1">
              <a:off x="921" y="3464"/>
              <a:ext cx="63" cy="63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239" name="Line 991"/>
            <p:cNvSpPr>
              <a:spLocks noChangeShapeType="1"/>
            </p:cNvSpPr>
            <p:nvPr/>
          </p:nvSpPr>
          <p:spPr bwMode="auto">
            <a:xfrm rot="1807332" flipV="1">
              <a:off x="857" y="3046"/>
              <a:ext cx="1" cy="481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240" name="Freeform 992"/>
            <p:cNvSpPr>
              <a:spLocks/>
            </p:cNvSpPr>
            <p:nvPr/>
          </p:nvSpPr>
          <p:spPr bwMode="auto">
            <a:xfrm rot="-3592668">
              <a:off x="813" y="3304"/>
              <a:ext cx="34" cy="65"/>
            </a:xfrm>
            <a:custGeom>
              <a:avLst/>
              <a:gdLst/>
              <a:ahLst/>
              <a:cxnLst>
                <a:cxn ang="0">
                  <a:pos x="23" y="13"/>
                </a:cxn>
                <a:cxn ang="0">
                  <a:pos x="164" y="16"/>
                </a:cxn>
                <a:cxn ang="0">
                  <a:pos x="140" y="109"/>
                </a:cxn>
                <a:cxn ang="0">
                  <a:pos x="143" y="226"/>
                </a:cxn>
                <a:cxn ang="0">
                  <a:pos x="173" y="307"/>
                </a:cxn>
                <a:cxn ang="0">
                  <a:pos x="113" y="328"/>
                </a:cxn>
                <a:cxn ang="0">
                  <a:pos x="29" y="322"/>
                </a:cxn>
                <a:cxn ang="0">
                  <a:pos x="23" y="298"/>
                </a:cxn>
                <a:cxn ang="0">
                  <a:pos x="53" y="214"/>
                </a:cxn>
                <a:cxn ang="0">
                  <a:pos x="53" y="115"/>
                </a:cxn>
                <a:cxn ang="0">
                  <a:pos x="23" y="37"/>
                </a:cxn>
                <a:cxn ang="0">
                  <a:pos x="23" y="13"/>
                </a:cxn>
              </a:cxnLst>
              <a:rect l="0" t="0" r="r" b="b"/>
              <a:pathLst>
                <a:path w="183" h="331">
                  <a:moveTo>
                    <a:pt x="23" y="13"/>
                  </a:moveTo>
                  <a:cubicBezTo>
                    <a:pt x="46" y="10"/>
                    <a:pt x="145" y="0"/>
                    <a:pt x="164" y="16"/>
                  </a:cubicBezTo>
                  <a:cubicBezTo>
                    <a:pt x="183" y="32"/>
                    <a:pt x="143" y="74"/>
                    <a:pt x="140" y="109"/>
                  </a:cubicBezTo>
                  <a:cubicBezTo>
                    <a:pt x="137" y="144"/>
                    <a:pt x="138" y="193"/>
                    <a:pt x="143" y="226"/>
                  </a:cubicBezTo>
                  <a:cubicBezTo>
                    <a:pt x="148" y="259"/>
                    <a:pt x="178" y="290"/>
                    <a:pt x="173" y="307"/>
                  </a:cubicBezTo>
                  <a:cubicBezTo>
                    <a:pt x="168" y="324"/>
                    <a:pt x="137" y="325"/>
                    <a:pt x="113" y="328"/>
                  </a:cubicBezTo>
                  <a:cubicBezTo>
                    <a:pt x="89" y="331"/>
                    <a:pt x="44" y="327"/>
                    <a:pt x="29" y="322"/>
                  </a:cubicBezTo>
                  <a:cubicBezTo>
                    <a:pt x="14" y="317"/>
                    <a:pt x="19" y="316"/>
                    <a:pt x="23" y="298"/>
                  </a:cubicBezTo>
                  <a:cubicBezTo>
                    <a:pt x="27" y="280"/>
                    <a:pt x="48" y="244"/>
                    <a:pt x="53" y="214"/>
                  </a:cubicBezTo>
                  <a:cubicBezTo>
                    <a:pt x="58" y="184"/>
                    <a:pt x="58" y="144"/>
                    <a:pt x="53" y="115"/>
                  </a:cubicBezTo>
                  <a:cubicBezTo>
                    <a:pt x="48" y="86"/>
                    <a:pt x="28" y="53"/>
                    <a:pt x="23" y="37"/>
                  </a:cubicBezTo>
                  <a:cubicBezTo>
                    <a:pt x="18" y="21"/>
                    <a:pt x="0" y="16"/>
                    <a:pt x="23" y="13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241" name="Line 993"/>
            <p:cNvSpPr>
              <a:spLocks noChangeShapeType="1"/>
            </p:cNvSpPr>
            <p:nvPr/>
          </p:nvSpPr>
          <p:spPr bwMode="auto">
            <a:xfrm rot="-3592668">
              <a:off x="791" y="3320"/>
              <a:ext cx="30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242" name="Line 994"/>
            <p:cNvSpPr>
              <a:spLocks noChangeShapeType="1"/>
            </p:cNvSpPr>
            <p:nvPr/>
          </p:nvSpPr>
          <p:spPr bwMode="auto">
            <a:xfrm rot="-3592668">
              <a:off x="842" y="3349"/>
              <a:ext cx="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grpSp>
          <p:nvGrpSpPr>
            <p:cNvPr id="822243" name="Group 995"/>
            <p:cNvGrpSpPr>
              <a:grpSpLocks/>
            </p:cNvGrpSpPr>
            <p:nvPr/>
          </p:nvGrpSpPr>
          <p:grpSpPr bwMode="auto">
            <a:xfrm rot="-3592668">
              <a:off x="817" y="3012"/>
              <a:ext cx="270" cy="226"/>
              <a:chOff x="4785" y="11039"/>
              <a:chExt cx="829" cy="688"/>
            </a:xfrm>
          </p:grpSpPr>
          <p:sp>
            <p:nvSpPr>
              <p:cNvPr id="822244" name="Freeform 996"/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687"/>
                  </a:cxn>
                  <a:cxn ang="0">
                    <a:pos x="312" y="687"/>
                  </a:cxn>
                  <a:cxn ang="0">
                    <a:pos x="258" y="501"/>
                  </a:cxn>
                  <a:cxn ang="0">
                    <a:pos x="246" y="345"/>
                  </a:cxn>
                  <a:cxn ang="0">
                    <a:pos x="261" y="171"/>
                  </a:cxn>
                  <a:cxn ang="0">
                    <a:pos x="306" y="0"/>
                  </a:cxn>
                  <a:cxn ang="0">
                    <a:pos x="0" y="0"/>
                  </a:cxn>
                </a:cxnLst>
                <a:rect l="0" t="0" r="r" b="b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22245" name="Line 997"/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22246" name="Line 998"/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22247" name="Line 999"/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22248" name="Arc 1000"/>
              <p:cNvSpPr>
                <a:spLocks/>
              </p:cNvSpPr>
              <p:nvPr/>
            </p:nvSpPr>
            <p:spPr bwMode="auto">
              <a:xfrm rot="35128499">
                <a:off x="4917" y="11030"/>
                <a:ext cx="688" cy="706"/>
              </a:xfrm>
              <a:custGeom>
                <a:avLst/>
                <a:gdLst>
                  <a:gd name="G0" fmla="+- 0 0 0"/>
                  <a:gd name="G1" fmla="+- 19786 0 0"/>
                  <a:gd name="G2" fmla="+- 21600 0 0"/>
                  <a:gd name="T0" fmla="*/ 8665 w 19558"/>
                  <a:gd name="T1" fmla="*/ 0 h 19786"/>
                  <a:gd name="T2" fmla="*/ 19558 w 19558"/>
                  <a:gd name="T3" fmla="*/ 10618 h 19786"/>
                  <a:gd name="T4" fmla="*/ 0 w 19558"/>
                  <a:gd name="T5" fmla="*/ 19786 h 19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</p:grpSp>
        <p:sp>
          <p:nvSpPr>
            <p:cNvPr id="822249" name="Freeform 1001"/>
            <p:cNvSpPr>
              <a:spLocks/>
            </p:cNvSpPr>
            <p:nvPr/>
          </p:nvSpPr>
          <p:spPr bwMode="auto">
            <a:xfrm rot="-3592668">
              <a:off x="593" y="2827"/>
              <a:ext cx="975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7"/>
                </a:cxn>
                <a:cxn ang="0">
                  <a:pos x="549" y="51"/>
                </a:cxn>
                <a:cxn ang="0">
                  <a:pos x="804" y="57"/>
                </a:cxn>
                <a:cxn ang="0">
                  <a:pos x="1044" y="57"/>
                </a:cxn>
                <a:cxn ang="0">
                  <a:pos x="1290" y="51"/>
                </a:cxn>
                <a:cxn ang="0">
                  <a:pos x="1539" y="39"/>
                </a:cxn>
                <a:cxn ang="0">
                  <a:pos x="1737" y="18"/>
                </a:cxn>
                <a:cxn ang="0">
                  <a:pos x="1884" y="6"/>
                </a:cxn>
              </a:cxnLst>
              <a:rect l="0" t="0" r="r" b="b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127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250" name="Freeform 1002"/>
            <p:cNvSpPr>
              <a:spLocks/>
            </p:cNvSpPr>
            <p:nvPr/>
          </p:nvSpPr>
          <p:spPr bwMode="auto">
            <a:xfrm rot="18007332" flipV="1">
              <a:off x="652" y="2862"/>
              <a:ext cx="975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7"/>
                </a:cxn>
                <a:cxn ang="0">
                  <a:pos x="549" y="51"/>
                </a:cxn>
                <a:cxn ang="0">
                  <a:pos x="804" y="57"/>
                </a:cxn>
                <a:cxn ang="0">
                  <a:pos x="1044" y="57"/>
                </a:cxn>
                <a:cxn ang="0">
                  <a:pos x="1290" y="51"/>
                </a:cxn>
                <a:cxn ang="0">
                  <a:pos x="1539" y="39"/>
                </a:cxn>
                <a:cxn ang="0">
                  <a:pos x="1737" y="18"/>
                </a:cxn>
                <a:cxn ang="0">
                  <a:pos x="1884" y="6"/>
                </a:cxn>
              </a:cxnLst>
              <a:rect l="0" t="0" r="r" b="b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127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251" name="Freeform 1003"/>
            <p:cNvSpPr>
              <a:spLocks/>
            </p:cNvSpPr>
            <p:nvPr/>
          </p:nvSpPr>
          <p:spPr bwMode="auto">
            <a:xfrm rot="-929206">
              <a:off x="819" y="3225"/>
              <a:ext cx="98" cy="96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20" y="70"/>
                </a:cxn>
                <a:cxn ang="0">
                  <a:pos x="86" y="142"/>
                </a:cxn>
                <a:cxn ang="0">
                  <a:pos x="155" y="187"/>
                </a:cxn>
                <a:cxn ang="0">
                  <a:pos x="203" y="193"/>
                </a:cxn>
                <a:cxn ang="0">
                  <a:pos x="170" y="118"/>
                </a:cxn>
                <a:cxn ang="0">
                  <a:pos x="116" y="61"/>
                </a:cxn>
                <a:cxn ang="0">
                  <a:pos x="68" y="31"/>
                </a:cxn>
                <a:cxn ang="0">
                  <a:pos x="8" y="7"/>
                </a:cxn>
              </a:cxnLst>
              <a:rect l="0" t="0" r="r" b="b"/>
              <a:pathLst>
                <a:path w="205" h="204">
                  <a:moveTo>
                    <a:pt x="8" y="7"/>
                  </a:moveTo>
                  <a:cubicBezTo>
                    <a:pt x="0" y="14"/>
                    <a:pt x="7" y="47"/>
                    <a:pt x="20" y="70"/>
                  </a:cubicBezTo>
                  <a:cubicBezTo>
                    <a:pt x="33" y="93"/>
                    <a:pt x="64" y="123"/>
                    <a:pt x="86" y="142"/>
                  </a:cubicBezTo>
                  <a:cubicBezTo>
                    <a:pt x="108" y="161"/>
                    <a:pt x="136" y="179"/>
                    <a:pt x="155" y="187"/>
                  </a:cubicBezTo>
                  <a:cubicBezTo>
                    <a:pt x="174" y="195"/>
                    <a:pt x="201" y="204"/>
                    <a:pt x="203" y="193"/>
                  </a:cubicBezTo>
                  <a:cubicBezTo>
                    <a:pt x="205" y="182"/>
                    <a:pt x="184" y="140"/>
                    <a:pt x="170" y="118"/>
                  </a:cubicBezTo>
                  <a:cubicBezTo>
                    <a:pt x="156" y="96"/>
                    <a:pt x="133" y="75"/>
                    <a:pt x="116" y="61"/>
                  </a:cubicBezTo>
                  <a:cubicBezTo>
                    <a:pt x="99" y="47"/>
                    <a:pt x="86" y="39"/>
                    <a:pt x="68" y="31"/>
                  </a:cubicBezTo>
                  <a:cubicBezTo>
                    <a:pt x="50" y="23"/>
                    <a:pt x="16" y="0"/>
                    <a:pt x="8" y="7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252" name="Freeform 1004"/>
            <p:cNvSpPr>
              <a:spLocks/>
            </p:cNvSpPr>
            <p:nvPr/>
          </p:nvSpPr>
          <p:spPr bwMode="auto">
            <a:xfrm rot="-3592668">
              <a:off x="687" y="2758"/>
              <a:ext cx="903" cy="88"/>
            </a:xfrm>
            <a:custGeom>
              <a:avLst/>
              <a:gdLst/>
              <a:ahLst/>
              <a:cxnLst>
                <a:cxn ang="0">
                  <a:pos x="45" y="30"/>
                </a:cxn>
                <a:cxn ang="0">
                  <a:pos x="30" y="171"/>
                </a:cxn>
                <a:cxn ang="0">
                  <a:pos x="45" y="327"/>
                </a:cxn>
                <a:cxn ang="0">
                  <a:pos x="126" y="315"/>
                </a:cxn>
                <a:cxn ang="0">
                  <a:pos x="735" y="303"/>
                </a:cxn>
                <a:cxn ang="0">
                  <a:pos x="1605" y="279"/>
                </a:cxn>
                <a:cxn ang="0">
                  <a:pos x="2607" y="300"/>
                </a:cxn>
                <a:cxn ang="0">
                  <a:pos x="3330" y="333"/>
                </a:cxn>
                <a:cxn ang="0">
                  <a:pos x="3648" y="351"/>
                </a:cxn>
                <a:cxn ang="0">
                  <a:pos x="3672" y="249"/>
                </a:cxn>
                <a:cxn ang="0">
                  <a:pos x="3672" y="171"/>
                </a:cxn>
                <a:cxn ang="0">
                  <a:pos x="3690" y="36"/>
                </a:cxn>
                <a:cxn ang="0">
                  <a:pos x="3660" y="12"/>
                </a:cxn>
                <a:cxn ang="0">
                  <a:pos x="3594" y="6"/>
                </a:cxn>
                <a:cxn ang="0">
                  <a:pos x="2991" y="51"/>
                </a:cxn>
                <a:cxn ang="0">
                  <a:pos x="1911" y="75"/>
                </a:cxn>
                <a:cxn ang="0">
                  <a:pos x="1065" y="78"/>
                </a:cxn>
                <a:cxn ang="0">
                  <a:pos x="303" y="51"/>
                </a:cxn>
                <a:cxn ang="0">
                  <a:pos x="45" y="30"/>
                </a:cxn>
              </a:cxnLst>
              <a:rect l="0" t="0" r="r" b="b"/>
              <a:pathLst>
                <a:path w="3705" h="365">
                  <a:moveTo>
                    <a:pt x="45" y="30"/>
                  </a:moveTo>
                  <a:cubicBezTo>
                    <a:pt x="0" y="50"/>
                    <a:pt x="30" y="122"/>
                    <a:pt x="30" y="171"/>
                  </a:cubicBezTo>
                  <a:cubicBezTo>
                    <a:pt x="30" y="220"/>
                    <a:pt x="29" y="303"/>
                    <a:pt x="45" y="327"/>
                  </a:cubicBezTo>
                  <a:cubicBezTo>
                    <a:pt x="61" y="351"/>
                    <a:pt x="11" y="319"/>
                    <a:pt x="126" y="315"/>
                  </a:cubicBezTo>
                  <a:cubicBezTo>
                    <a:pt x="241" y="311"/>
                    <a:pt x="489" y="309"/>
                    <a:pt x="735" y="303"/>
                  </a:cubicBezTo>
                  <a:cubicBezTo>
                    <a:pt x="981" y="297"/>
                    <a:pt x="1293" y="279"/>
                    <a:pt x="1605" y="279"/>
                  </a:cubicBezTo>
                  <a:cubicBezTo>
                    <a:pt x="1917" y="279"/>
                    <a:pt x="2320" y="291"/>
                    <a:pt x="2607" y="300"/>
                  </a:cubicBezTo>
                  <a:cubicBezTo>
                    <a:pt x="2894" y="309"/>
                    <a:pt x="3157" y="325"/>
                    <a:pt x="3330" y="333"/>
                  </a:cubicBezTo>
                  <a:cubicBezTo>
                    <a:pt x="3503" y="341"/>
                    <a:pt x="3591" y="365"/>
                    <a:pt x="3648" y="351"/>
                  </a:cubicBezTo>
                  <a:cubicBezTo>
                    <a:pt x="3705" y="337"/>
                    <a:pt x="3668" y="279"/>
                    <a:pt x="3672" y="249"/>
                  </a:cubicBezTo>
                  <a:cubicBezTo>
                    <a:pt x="3676" y="219"/>
                    <a:pt x="3669" y="207"/>
                    <a:pt x="3672" y="171"/>
                  </a:cubicBezTo>
                  <a:cubicBezTo>
                    <a:pt x="3675" y="135"/>
                    <a:pt x="3692" y="62"/>
                    <a:pt x="3690" y="36"/>
                  </a:cubicBezTo>
                  <a:cubicBezTo>
                    <a:pt x="3688" y="10"/>
                    <a:pt x="3676" y="17"/>
                    <a:pt x="3660" y="12"/>
                  </a:cubicBezTo>
                  <a:cubicBezTo>
                    <a:pt x="3644" y="7"/>
                    <a:pt x="3705" y="0"/>
                    <a:pt x="3594" y="6"/>
                  </a:cubicBezTo>
                  <a:cubicBezTo>
                    <a:pt x="3483" y="12"/>
                    <a:pt x="3271" y="40"/>
                    <a:pt x="2991" y="51"/>
                  </a:cubicBezTo>
                  <a:cubicBezTo>
                    <a:pt x="2711" y="62"/>
                    <a:pt x="2232" y="71"/>
                    <a:pt x="1911" y="75"/>
                  </a:cubicBezTo>
                  <a:cubicBezTo>
                    <a:pt x="1590" y="79"/>
                    <a:pt x="1333" y="82"/>
                    <a:pt x="1065" y="78"/>
                  </a:cubicBezTo>
                  <a:cubicBezTo>
                    <a:pt x="797" y="74"/>
                    <a:pt x="473" y="59"/>
                    <a:pt x="303" y="51"/>
                  </a:cubicBezTo>
                  <a:cubicBezTo>
                    <a:pt x="133" y="43"/>
                    <a:pt x="90" y="10"/>
                    <a:pt x="45" y="30"/>
                  </a:cubicBezTo>
                  <a:close/>
                </a:path>
              </a:pathLst>
            </a:custGeom>
            <a:solidFill>
              <a:srgbClr val="339933"/>
            </a:solidFill>
            <a:ln w="127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253" name="Freeform 1005"/>
            <p:cNvSpPr>
              <a:spLocks/>
            </p:cNvSpPr>
            <p:nvPr/>
          </p:nvSpPr>
          <p:spPr bwMode="auto">
            <a:xfrm rot="-3592668">
              <a:off x="768" y="3215"/>
              <a:ext cx="203" cy="102"/>
            </a:xfrm>
            <a:custGeom>
              <a:avLst/>
              <a:gdLst/>
              <a:ahLst/>
              <a:cxnLst>
                <a:cxn ang="0">
                  <a:pos x="23" y="176"/>
                </a:cxn>
                <a:cxn ang="0">
                  <a:pos x="59" y="177"/>
                </a:cxn>
                <a:cxn ang="0">
                  <a:pos x="143" y="171"/>
                </a:cxn>
                <a:cxn ang="0">
                  <a:pos x="203" y="147"/>
                </a:cxn>
                <a:cxn ang="0">
                  <a:pos x="269" y="111"/>
                </a:cxn>
                <a:cxn ang="0">
                  <a:pos x="311" y="87"/>
                </a:cxn>
                <a:cxn ang="0">
                  <a:pos x="353" y="60"/>
                </a:cxn>
                <a:cxn ang="0">
                  <a:pos x="376" y="8"/>
                </a:cxn>
                <a:cxn ang="0">
                  <a:pos x="400" y="14"/>
                </a:cxn>
                <a:cxn ang="0">
                  <a:pos x="478" y="20"/>
                </a:cxn>
                <a:cxn ang="0">
                  <a:pos x="544" y="23"/>
                </a:cxn>
                <a:cxn ang="0">
                  <a:pos x="738" y="38"/>
                </a:cxn>
                <a:cxn ang="0">
                  <a:pos x="822" y="47"/>
                </a:cxn>
                <a:cxn ang="0">
                  <a:pos x="816" y="77"/>
                </a:cxn>
                <a:cxn ang="0">
                  <a:pos x="816" y="122"/>
                </a:cxn>
                <a:cxn ang="0">
                  <a:pos x="813" y="173"/>
                </a:cxn>
                <a:cxn ang="0">
                  <a:pos x="813" y="239"/>
                </a:cxn>
                <a:cxn ang="0">
                  <a:pos x="813" y="290"/>
                </a:cxn>
                <a:cxn ang="0">
                  <a:pos x="825" y="347"/>
                </a:cxn>
                <a:cxn ang="0">
                  <a:pos x="830" y="377"/>
                </a:cxn>
                <a:cxn ang="0">
                  <a:pos x="810" y="386"/>
                </a:cxn>
                <a:cxn ang="0">
                  <a:pos x="735" y="392"/>
                </a:cxn>
                <a:cxn ang="0">
                  <a:pos x="643" y="398"/>
                </a:cxn>
                <a:cxn ang="0">
                  <a:pos x="541" y="401"/>
                </a:cxn>
                <a:cxn ang="0">
                  <a:pos x="463" y="407"/>
                </a:cxn>
                <a:cxn ang="0">
                  <a:pos x="394" y="413"/>
                </a:cxn>
                <a:cxn ang="0">
                  <a:pos x="376" y="413"/>
                </a:cxn>
                <a:cxn ang="0">
                  <a:pos x="333" y="372"/>
                </a:cxn>
                <a:cxn ang="0">
                  <a:pos x="303" y="333"/>
                </a:cxn>
                <a:cxn ang="0">
                  <a:pos x="243" y="306"/>
                </a:cxn>
                <a:cxn ang="0">
                  <a:pos x="198" y="276"/>
                </a:cxn>
                <a:cxn ang="0">
                  <a:pos x="153" y="252"/>
                </a:cxn>
                <a:cxn ang="0">
                  <a:pos x="96" y="231"/>
                </a:cxn>
                <a:cxn ang="0">
                  <a:pos x="52" y="234"/>
                </a:cxn>
                <a:cxn ang="0">
                  <a:pos x="5" y="228"/>
                </a:cxn>
                <a:cxn ang="0">
                  <a:pos x="23" y="176"/>
                </a:cxn>
              </a:cxnLst>
              <a:rect l="0" t="0" r="r" b="b"/>
              <a:pathLst>
                <a:path w="835" h="420">
                  <a:moveTo>
                    <a:pt x="23" y="176"/>
                  </a:moveTo>
                  <a:cubicBezTo>
                    <a:pt x="32" y="168"/>
                    <a:pt x="39" y="178"/>
                    <a:pt x="59" y="177"/>
                  </a:cubicBezTo>
                  <a:cubicBezTo>
                    <a:pt x="79" y="176"/>
                    <a:pt x="119" y="176"/>
                    <a:pt x="143" y="171"/>
                  </a:cubicBezTo>
                  <a:cubicBezTo>
                    <a:pt x="167" y="166"/>
                    <a:pt x="182" y="157"/>
                    <a:pt x="203" y="147"/>
                  </a:cubicBezTo>
                  <a:cubicBezTo>
                    <a:pt x="224" y="137"/>
                    <a:pt x="251" y="121"/>
                    <a:pt x="269" y="111"/>
                  </a:cubicBezTo>
                  <a:cubicBezTo>
                    <a:pt x="287" y="101"/>
                    <a:pt x="297" y="95"/>
                    <a:pt x="311" y="87"/>
                  </a:cubicBezTo>
                  <a:cubicBezTo>
                    <a:pt x="325" y="79"/>
                    <a:pt x="342" y="73"/>
                    <a:pt x="353" y="60"/>
                  </a:cubicBezTo>
                  <a:cubicBezTo>
                    <a:pt x="364" y="47"/>
                    <a:pt x="368" y="16"/>
                    <a:pt x="376" y="8"/>
                  </a:cubicBezTo>
                  <a:cubicBezTo>
                    <a:pt x="384" y="0"/>
                    <a:pt x="384" y="12"/>
                    <a:pt x="400" y="14"/>
                  </a:cubicBezTo>
                  <a:cubicBezTo>
                    <a:pt x="416" y="16"/>
                    <a:pt x="455" y="18"/>
                    <a:pt x="478" y="20"/>
                  </a:cubicBezTo>
                  <a:cubicBezTo>
                    <a:pt x="501" y="22"/>
                    <a:pt x="501" y="20"/>
                    <a:pt x="544" y="23"/>
                  </a:cubicBezTo>
                  <a:cubicBezTo>
                    <a:pt x="587" y="26"/>
                    <a:pt x="692" y="34"/>
                    <a:pt x="738" y="38"/>
                  </a:cubicBezTo>
                  <a:cubicBezTo>
                    <a:pt x="784" y="42"/>
                    <a:pt x="809" y="41"/>
                    <a:pt x="822" y="47"/>
                  </a:cubicBezTo>
                  <a:cubicBezTo>
                    <a:pt x="835" y="53"/>
                    <a:pt x="817" y="65"/>
                    <a:pt x="816" y="77"/>
                  </a:cubicBezTo>
                  <a:cubicBezTo>
                    <a:pt x="815" y="89"/>
                    <a:pt x="816" y="106"/>
                    <a:pt x="816" y="122"/>
                  </a:cubicBezTo>
                  <a:cubicBezTo>
                    <a:pt x="816" y="138"/>
                    <a:pt x="813" y="154"/>
                    <a:pt x="813" y="173"/>
                  </a:cubicBezTo>
                  <a:cubicBezTo>
                    <a:pt x="813" y="192"/>
                    <a:pt x="813" y="220"/>
                    <a:pt x="813" y="239"/>
                  </a:cubicBezTo>
                  <a:cubicBezTo>
                    <a:pt x="813" y="258"/>
                    <a:pt x="811" y="272"/>
                    <a:pt x="813" y="290"/>
                  </a:cubicBezTo>
                  <a:cubicBezTo>
                    <a:pt x="815" y="308"/>
                    <a:pt x="822" y="333"/>
                    <a:pt x="825" y="347"/>
                  </a:cubicBezTo>
                  <a:cubicBezTo>
                    <a:pt x="828" y="361"/>
                    <a:pt x="832" y="371"/>
                    <a:pt x="830" y="377"/>
                  </a:cubicBezTo>
                  <a:cubicBezTo>
                    <a:pt x="828" y="383"/>
                    <a:pt x="826" y="384"/>
                    <a:pt x="810" y="386"/>
                  </a:cubicBezTo>
                  <a:cubicBezTo>
                    <a:pt x="794" y="388"/>
                    <a:pt x="763" y="390"/>
                    <a:pt x="735" y="392"/>
                  </a:cubicBezTo>
                  <a:cubicBezTo>
                    <a:pt x="707" y="394"/>
                    <a:pt x="674" y="397"/>
                    <a:pt x="643" y="398"/>
                  </a:cubicBezTo>
                  <a:cubicBezTo>
                    <a:pt x="611" y="399"/>
                    <a:pt x="571" y="400"/>
                    <a:pt x="541" y="401"/>
                  </a:cubicBezTo>
                  <a:cubicBezTo>
                    <a:pt x="511" y="402"/>
                    <a:pt x="486" y="405"/>
                    <a:pt x="463" y="407"/>
                  </a:cubicBezTo>
                  <a:cubicBezTo>
                    <a:pt x="438" y="409"/>
                    <a:pt x="407" y="412"/>
                    <a:pt x="394" y="413"/>
                  </a:cubicBezTo>
                  <a:cubicBezTo>
                    <a:pt x="381" y="414"/>
                    <a:pt x="386" y="420"/>
                    <a:pt x="376" y="413"/>
                  </a:cubicBezTo>
                  <a:cubicBezTo>
                    <a:pt x="366" y="406"/>
                    <a:pt x="345" y="385"/>
                    <a:pt x="333" y="372"/>
                  </a:cubicBezTo>
                  <a:cubicBezTo>
                    <a:pt x="321" y="359"/>
                    <a:pt x="318" y="344"/>
                    <a:pt x="303" y="333"/>
                  </a:cubicBezTo>
                  <a:cubicBezTo>
                    <a:pt x="288" y="322"/>
                    <a:pt x="260" y="315"/>
                    <a:pt x="243" y="306"/>
                  </a:cubicBezTo>
                  <a:cubicBezTo>
                    <a:pt x="226" y="297"/>
                    <a:pt x="213" y="285"/>
                    <a:pt x="198" y="276"/>
                  </a:cubicBezTo>
                  <a:cubicBezTo>
                    <a:pt x="183" y="267"/>
                    <a:pt x="170" y="259"/>
                    <a:pt x="153" y="252"/>
                  </a:cubicBezTo>
                  <a:cubicBezTo>
                    <a:pt x="136" y="245"/>
                    <a:pt x="113" y="234"/>
                    <a:pt x="96" y="231"/>
                  </a:cubicBezTo>
                  <a:cubicBezTo>
                    <a:pt x="79" y="228"/>
                    <a:pt x="67" y="234"/>
                    <a:pt x="52" y="234"/>
                  </a:cubicBezTo>
                  <a:cubicBezTo>
                    <a:pt x="37" y="234"/>
                    <a:pt x="10" y="238"/>
                    <a:pt x="5" y="228"/>
                  </a:cubicBezTo>
                  <a:cubicBezTo>
                    <a:pt x="0" y="218"/>
                    <a:pt x="19" y="187"/>
                    <a:pt x="23" y="176"/>
                  </a:cubicBez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254" name="Arc 1006"/>
            <p:cNvSpPr>
              <a:spLocks/>
            </p:cNvSpPr>
            <p:nvPr/>
          </p:nvSpPr>
          <p:spPr bwMode="auto">
            <a:xfrm rot="3344830">
              <a:off x="704" y="3219"/>
              <a:ext cx="130" cy="152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255" name="Arc 1007"/>
            <p:cNvSpPr>
              <a:spLocks/>
            </p:cNvSpPr>
            <p:nvPr/>
          </p:nvSpPr>
          <p:spPr bwMode="auto">
            <a:xfrm rot="11069833" flipV="1">
              <a:off x="830" y="3293"/>
              <a:ext cx="131" cy="150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256" name="Freeform 1008"/>
            <p:cNvSpPr>
              <a:spLocks/>
            </p:cNvSpPr>
            <p:nvPr/>
          </p:nvSpPr>
          <p:spPr bwMode="auto">
            <a:xfrm rot="-3592668">
              <a:off x="868" y="3119"/>
              <a:ext cx="77" cy="1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687"/>
                </a:cxn>
                <a:cxn ang="0">
                  <a:pos x="312" y="687"/>
                </a:cxn>
                <a:cxn ang="0">
                  <a:pos x="258" y="501"/>
                </a:cxn>
                <a:cxn ang="0">
                  <a:pos x="246" y="345"/>
                </a:cxn>
                <a:cxn ang="0">
                  <a:pos x="261" y="171"/>
                </a:cxn>
                <a:cxn ang="0">
                  <a:pos x="306" y="0"/>
                </a:cxn>
                <a:cxn ang="0">
                  <a:pos x="0" y="0"/>
                </a:cxn>
              </a:cxnLst>
              <a:rect l="0" t="0" r="r" b="b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257" name="Line 1009"/>
            <p:cNvSpPr>
              <a:spLocks noChangeShapeType="1"/>
            </p:cNvSpPr>
            <p:nvPr/>
          </p:nvSpPr>
          <p:spPr bwMode="auto">
            <a:xfrm rot="-3592668">
              <a:off x="887" y="3148"/>
              <a:ext cx="0" cy="1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258" name="Line 1010"/>
            <p:cNvSpPr>
              <a:spLocks noChangeShapeType="1"/>
            </p:cNvSpPr>
            <p:nvPr/>
          </p:nvSpPr>
          <p:spPr bwMode="auto">
            <a:xfrm rot="-3592668">
              <a:off x="792" y="3163"/>
              <a:ext cx="81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259" name="Line 1011"/>
            <p:cNvSpPr>
              <a:spLocks noChangeShapeType="1"/>
            </p:cNvSpPr>
            <p:nvPr/>
          </p:nvSpPr>
          <p:spPr bwMode="auto">
            <a:xfrm rot="-3592668">
              <a:off x="936" y="3246"/>
              <a:ext cx="86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260" name="Arc 1012"/>
            <p:cNvSpPr>
              <a:spLocks/>
            </p:cNvSpPr>
            <p:nvPr/>
          </p:nvSpPr>
          <p:spPr bwMode="auto">
            <a:xfrm rot="31535830">
              <a:off x="851" y="2990"/>
              <a:ext cx="223" cy="231"/>
            </a:xfrm>
            <a:custGeom>
              <a:avLst/>
              <a:gdLst>
                <a:gd name="G0" fmla="+- 0 0 0"/>
                <a:gd name="G1" fmla="+- 19786 0 0"/>
                <a:gd name="G2" fmla="+- 21600 0 0"/>
                <a:gd name="T0" fmla="*/ 8665 w 19558"/>
                <a:gd name="T1" fmla="*/ 0 h 19786"/>
                <a:gd name="T2" fmla="*/ 19558 w 19558"/>
                <a:gd name="T3" fmla="*/ 10618 h 19786"/>
                <a:gd name="T4" fmla="*/ 0 w 19558"/>
                <a:gd name="T5" fmla="*/ 19786 h 19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261" name="Arc 1013"/>
            <p:cNvSpPr>
              <a:spLocks/>
            </p:cNvSpPr>
            <p:nvPr/>
          </p:nvSpPr>
          <p:spPr bwMode="auto">
            <a:xfrm rot="-929206" flipH="1" flipV="1">
              <a:off x="805" y="3162"/>
              <a:ext cx="158" cy="161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262" name="Arc 1014"/>
            <p:cNvSpPr>
              <a:spLocks/>
            </p:cNvSpPr>
            <p:nvPr/>
          </p:nvSpPr>
          <p:spPr bwMode="auto">
            <a:xfrm rot="-929206">
              <a:off x="773" y="3225"/>
              <a:ext cx="157" cy="161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263" name="Arc 1015"/>
            <p:cNvSpPr>
              <a:spLocks/>
            </p:cNvSpPr>
            <p:nvPr/>
          </p:nvSpPr>
          <p:spPr bwMode="auto">
            <a:xfrm rot="-929206">
              <a:off x="786" y="3331"/>
              <a:ext cx="61" cy="62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264" name="Arc 1016"/>
            <p:cNvSpPr>
              <a:spLocks/>
            </p:cNvSpPr>
            <p:nvPr/>
          </p:nvSpPr>
          <p:spPr bwMode="auto">
            <a:xfrm rot="-929206" flipH="1" flipV="1">
              <a:off x="814" y="3277"/>
              <a:ext cx="62" cy="64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265" name="Line 1017"/>
            <p:cNvSpPr>
              <a:spLocks noChangeShapeType="1"/>
            </p:cNvSpPr>
            <p:nvPr/>
          </p:nvSpPr>
          <p:spPr bwMode="auto">
            <a:xfrm>
              <a:off x="851" y="3486"/>
              <a:ext cx="0" cy="235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2266" name="Line 1018"/>
            <p:cNvSpPr>
              <a:spLocks noChangeShapeType="1"/>
            </p:cNvSpPr>
            <p:nvPr/>
          </p:nvSpPr>
          <p:spPr bwMode="auto">
            <a:xfrm rot="7220284">
              <a:off x="703" y="3224"/>
              <a:ext cx="0" cy="232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grpSp>
          <p:nvGrpSpPr>
            <p:cNvPr id="822267" name="Group 1019"/>
            <p:cNvGrpSpPr>
              <a:grpSpLocks/>
            </p:cNvGrpSpPr>
            <p:nvPr/>
          </p:nvGrpSpPr>
          <p:grpSpPr bwMode="auto">
            <a:xfrm rot="7253297">
              <a:off x="523" y="3218"/>
              <a:ext cx="102" cy="81"/>
              <a:chOff x="5504" y="8144"/>
              <a:chExt cx="291" cy="236"/>
            </a:xfrm>
          </p:grpSpPr>
          <p:sp>
            <p:nvSpPr>
              <p:cNvPr id="822268" name="Rectangle 1020"/>
              <p:cNvSpPr>
                <a:spLocks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22269" name="Rectangle 1021"/>
              <p:cNvSpPr>
                <a:spLocks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</p:grpSp>
        <p:grpSp>
          <p:nvGrpSpPr>
            <p:cNvPr id="822270" name="Group 1022"/>
            <p:cNvGrpSpPr>
              <a:grpSpLocks/>
            </p:cNvGrpSpPr>
            <p:nvPr/>
          </p:nvGrpSpPr>
          <p:grpSpPr bwMode="auto">
            <a:xfrm>
              <a:off x="799" y="3710"/>
              <a:ext cx="99" cy="80"/>
              <a:chOff x="5504" y="8144"/>
              <a:chExt cx="291" cy="236"/>
            </a:xfrm>
          </p:grpSpPr>
          <p:sp>
            <p:nvSpPr>
              <p:cNvPr id="822271" name="Rectangle 1023"/>
              <p:cNvSpPr>
                <a:spLocks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23296" name="Rectangle 1024"/>
              <p:cNvSpPr>
                <a:spLocks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</p:grpSp>
        <p:sp>
          <p:nvSpPr>
            <p:cNvPr id="823297" name="Rectangle 1025"/>
            <p:cNvSpPr>
              <a:spLocks noChangeArrowheads="1"/>
            </p:cNvSpPr>
            <p:nvPr/>
          </p:nvSpPr>
          <p:spPr bwMode="auto">
            <a:xfrm rot="3571960">
              <a:off x="728" y="3427"/>
              <a:ext cx="21" cy="158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298" name="Rectangle 1026"/>
            <p:cNvSpPr>
              <a:spLocks noChangeArrowheads="1"/>
            </p:cNvSpPr>
            <p:nvPr/>
          </p:nvSpPr>
          <p:spPr bwMode="auto">
            <a:xfrm rot="2679310">
              <a:off x="832" y="3456"/>
              <a:ext cx="17" cy="79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299" name="Rectangle 1027"/>
            <p:cNvSpPr>
              <a:spLocks noChangeArrowheads="1"/>
            </p:cNvSpPr>
            <p:nvPr/>
          </p:nvSpPr>
          <p:spPr bwMode="auto">
            <a:xfrm rot="-17064441">
              <a:off x="780" y="3360"/>
              <a:ext cx="17" cy="79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00" name="Freeform 1028"/>
            <p:cNvSpPr>
              <a:spLocks/>
            </p:cNvSpPr>
            <p:nvPr/>
          </p:nvSpPr>
          <p:spPr bwMode="auto">
            <a:xfrm rot="3608242">
              <a:off x="1443" y="2731"/>
              <a:ext cx="975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7"/>
                </a:cxn>
                <a:cxn ang="0">
                  <a:pos x="549" y="51"/>
                </a:cxn>
                <a:cxn ang="0">
                  <a:pos x="804" y="57"/>
                </a:cxn>
                <a:cxn ang="0">
                  <a:pos x="1044" y="57"/>
                </a:cxn>
                <a:cxn ang="0">
                  <a:pos x="1290" y="51"/>
                </a:cxn>
                <a:cxn ang="0">
                  <a:pos x="1539" y="39"/>
                </a:cxn>
                <a:cxn ang="0">
                  <a:pos x="1737" y="18"/>
                </a:cxn>
                <a:cxn ang="0">
                  <a:pos x="1884" y="6"/>
                </a:cxn>
              </a:cxnLst>
              <a:rect l="0" t="0" r="r" b="b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127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01" name="Freeform 1029"/>
            <p:cNvSpPr>
              <a:spLocks/>
            </p:cNvSpPr>
            <p:nvPr/>
          </p:nvSpPr>
          <p:spPr bwMode="auto">
            <a:xfrm rot="3608242" flipV="1">
              <a:off x="1383" y="2765"/>
              <a:ext cx="975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7"/>
                </a:cxn>
                <a:cxn ang="0">
                  <a:pos x="549" y="51"/>
                </a:cxn>
                <a:cxn ang="0">
                  <a:pos x="804" y="57"/>
                </a:cxn>
                <a:cxn ang="0">
                  <a:pos x="1044" y="57"/>
                </a:cxn>
                <a:cxn ang="0">
                  <a:pos x="1290" y="51"/>
                </a:cxn>
                <a:cxn ang="0">
                  <a:pos x="1539" y="39"/>
                </a:cxn>
                <a:cxn ang="0">
                  <a:pos x="1737" y="18"/>
                </a:cxn>
                <a:cxn ang="0">
                  <a:pos x="1884" y="6"/>
                </a:cxn>
              </a:cxnLst>
              <a:rect l="0" t="0" r="r" b="b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127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02" name="Freeform 1030"/>
            <p:cNvSpPr>
              <a:spLocks/>
            </p:cNvSpPr>
            <p:nvPr/>
          </p:nvSpPr>
          <p:spPr bwMode="auto">
            <a:xfrm rot="3608242">
              <a:off x="1479" y="2763"/>
              <a:ext cx="903" cy="88"/>
            </a:xfrm>
            <a:custGeom>
              <a:avLst/>
              <a:gdLst/>
              <a:ahLst/>
              <a:cxnLst>
                <a:cxn ang="0">
                  <a:pos x="45" y="30"/>
                </a:cxn>
                <a:cxn ang="0">
                  <a:pos x="30" y="171"/>
                </a:cxn>
                <a:cxn ang="0">
                  <a:pos x="45" y="327"/>
                </a:cxn>
                <a:cxn ang="0">
                  <a:pos x="126" y="315"/>
                </a:cxn>
                <a:cxn ang="0">
                  <a:pos x="735" y="303"/>
                </a:cxn>
                <a:cxn ang="0">
                  <a:pos x="1605" y="279"/>
                </a:cxn>
                <a:cxn ang="0">
                  <a:pos x="2607" y="300"/>
                </a:cxn>
                <a:cxn ang="0">
                  <a:pos x="3330" y="333"/>
                </a:cxn>
                <a:cxn ang="0">
                  <a:pos x="3648" y="351"/>
                </a:cxn>
                <a:cxn ang="0">
                  <a:pos x="3672" y="249"/>
                </a:cxn>
                <a:cxn ang="0">
                  <a:pos x="3672" y="171"/>
                </a:cxn>
                <a:cxn ang="0">
                  <a:pos x="3690" y="36"/>
                </a:cxn>
                <a:cxn ang="0">
                  <a:pos x="3660" y="12"/>
                </a:cxn>
                <a:cxn ang="0">
                  <a:pos x="3594" y="6"/>
                </a:cxn>
                <a:cxn ang="0">
                  <a:pos x="2991" y="51"/>
                </a:cxn>
                <a:cxn ang="0">
                  <a:pos x="1911" y="75"/>
                </a:cxn>
                <a:cxn ang="0">
                  <a:pos x="1065" y="78"/>
                </a:cxn>
                <a:cxn ang="0">
                  <a:pos x="303" y="51"/>
                </a:cxn>
                <a:cxn ang="0">
                  <a:pos x="45" y="30"/>
                </a:cxn>
              </a:cxnLst>
              <a:rect l="0" t="0" r="r" b="b"/>
              <a:pathLst>
                <a:path w="3705" h="365">
                  <a:moveTo>
                    <a:pt x="45" y="30"/>
                  </a:moveTo>
                  <a:cubicBezTo>
                    <a:pt x="0" y="50"/>
                    <a:pt x="30" y="122"/>
                    <a:pt x="30" y="171"/>
                  </a:cubicBezTo>
                  <a:cubicBezTo>
                    <a:pt x="30" y="220"/>
                    <a:pt x="29" y="303"/>
                    <a:pt x="45" y="327"/>
                  </a:cubicBezTo>
                  <a:cubicBezTo>
                    <a:pt x="61" y="351"/>
                    <a:pt x="11" y="319"/>
                    <a:pt x="126" y="315"/>
                  </a:cubicBezTo>
                  <a:cubicBezTo>
                    <a:pt x="241" y="311"/>
                    <a:pt x="489" y="309"/>
                    <a:pt x="735" y="303"/>
                  </a:cubicBezTo>
                  <a:cubicBezTo>
                    <a:pt x="981" y="297"/>
                    <a:pt x="1293" y="279"/>
                    <a:pt x="1605" y="279"/>
                  </a:cubicBezTo>
                  <a:cubicBezTo>
                    <a:pt x="1917" y="279"/>
                    <a:pt x="2320" y="291"/>
                    <a:pt x="2607" y="300"/>
                  </a:cubicBezTo>
                  <a:cubicBezTo>
                    <a:pt x="2894" y="309"/>
                    <a:pt x="3157" y="325"/>
                    <a:pt x="3330" y="333"/>
                  </a:cubicBezTo>
                  <a:cubicBezTo>
                    <a:pt x="3503" y="341"/>
                    <a:pt x="3591" y="365"/>
                    <a:pt x="3648" y="351"/>
                  </a:cubicBezTo>
                  <a:cubicBezTo>
                    <a:pt x="3705" y="337"/>
                    <a:pt x="3668" y="279"/>
                    <a:pt x="3672" y="249"/>
                  </a:cubicBezTo>
                  <a:cubicBezTo>
                    <a:pt x="3676" y="219"/>
                    <a:pt x="3669" y="207"/>
                    <a:pt x="3672" y="171"/>
                  </a:cubicBezTo>
                  <a:cubicBezTo>
                    <a:pt x="3675" y="135"/>
                    <a:pt x="3692" y="62"/>
                    <a:pt x="3690" y="36"/>
                  </a:cubicBezTo>
                  <a:cubicBezTo>
                    <a:pt x="3688" y="10"/>
                    <a:pt x="3676" y="17"/>
                    <a:pt x="3660" y="12"/>
                  </a:cubicBezTo>
                  <a:cubicBezTo>
                    <a:pt x="3644" y="7"/>
                    <a:pt x="3705" y="0"/>
                    <a:pt x="3594" y="6"/>
                  </a:cubicBezTo>
                  <a:cubicBezTo>
                    <a:pt x="3483" y="12"/>
                    <a:pt x="3271" y="40"/>
                    <a:pt x="2991" y="51"/>
                  </a:cubicBezTo>
                  <a:cubicBezTo>
                    <a:pt x="2711" y="62"/>
                    <a:pt x="2232" y="71"/>
                    <a:pt x="1911" y="75"/>
                  </a:cubicBezTo>
                  <a:cubicBezTo>
                    <a:pt x="1590" y="79"/>
                    <a:pt x="1333" y="82"/>
                    <a:pt x="1065" y="78"/>
                  </a:cubicBezTo>
                  <a:cubicBezTo>
                    <a:pt x="797" y="74"/>
                    <a:pt x="473" y="59"/>
                    <a:pt x="303" y="51"/>
                  </a:cubicBezTo>
                  <a:cubicBezTo>
                    <a:pt x="133" y="43"/>
                    <a:pt x="90" y="10"/>
                    <a:pt x="45" y="30"/>
                  </a:cubicBezTo>
                  <a:close/>
                </a:path>
              </a:pathLst>
            </a:custGeom>
            <a:solidFill>
              <a:srgbClr val="339933"/>
            </a:solidFill>
            <a:ln w="127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03" name="Rectangle 1031"/>
            <p:cNvSpPr>
              <a:spLocks noChangeArrowheads="1"/>
            </p:cNvSpPr>
            <p:nvPr/>
          </p:nvSpPr>
          <p:spPr bwMode="auto">
            <a:xfrm rot="-9863530">
              <a:off x="1578" y="2165"/>
              <a:ext cx="19" cy="79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04" name="Rectangle 1032"/>
            <p:cNvSpPr>
              <a:spLocks noChangeArrowheads="1"/>
            </p:cNvSpPr>
            <p:nvPr/>
          </p:nvSpPr>
          <p:spPr bwMode="auto">
            <a:xfrm rot="9880221">
              <a:off x="1470" y="2162"/>
              <a:ext cx="17" cy="79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05" name="Rectangle 1033"/>
            <p:cNvSpPr>
              <a:spLocks noChangeArrowheads="1"/>
            </p:cNvSpPr>
            <p:nvPr/>
          </p:nvSpPr>
          <p:spPr bwMode="auto">
            <a:xfrm rot="10772871">
              <a:off x="1511" y="2030"/>
              <a:ext cx="21" cy="158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06" name="Line 1034"/>
            <p:cNvSpPr>
              <a:spLocks noChangeShapeType="1"/>
            </p:cNvSpPr>
            <p:nvPr/>
          </p:nvSpPr>
          <p:spPr bwMode="auto">
            <a:xfrm rot="7200911" flipV="1">
              <a:off x="1254" y="2099"/>
              <a:ext cx="571" cy="0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07" name="Rectangle 1035"/>
            <p:cNvSpPr>
              <a:spLocks noChangeArrowheads="1"/>
            </p:cNvSpPr>
            <p:nvPr/>
          </p:nvSpPr>
          <p:spPr bwMode="auto">
            <a:xfrm rot="7200911">
              <a:off x="1573" y="1864"/>
              <a:ext cx="159" cy="83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08" name="Freeform 1036"/>
            <p:cNvSpPr>
              <a:spLocks/>
            </p:cNvSpPr>
            <p:nvPr/>
          </p:nvSpPr>
          <p:spPr bwMode="auto">
            <a:xfrm rot="7200911">
              <a:off x="1421" y="2240"/>
              <a:ext cx="35" cy="63"/>
            </a:xfrm>
            <a:custGeom>
              <a:avLst/>
              <a:gdLst/>
              <a:ahLst/>
              <a:cxnLst>
                <a:cxn ang="0">
                  <a:pos x="23" y="13"/>
                </a:cxn>
                <a:cxn ang="0">
                  <a:pos x="164" y="16"/>
                </a:cxn>
                <a:cxn ang="0">
                  <a:pos x="140" y="109"/>
                </a:cxn>
                <a:cxn ang="0">
                  <a:pos x="143" y="226"/>
                </a:cxn>
                <a:cxn ang="0">
                  <a:pos x="173" y="307"/>
                </a:cxn>
                <a:cxn ang="0">
                  <a:pos x="113" y="328"/>
                </a:cxn>
                <a:cxn ang="0">
                  <a:pos x="29" y="322"/>
                </a:cxn>
                <a:cxn ang="0">
                  <a:pos x="23" y="298"/>
                </a:cxn>
                <a:cxn ang="0">
                  <a:pos x="53" y="214"/>
                </a:cxn>
                <a:cxn ang="0">
                  <a:pos x="53" y="115"/>
                </a:cxn>
                <a:cxn ang="0">
                  <a:pos x="23" y="37"/>
                </a:cxn>
                <a:cxn ang="0">
                  <a:pos x="23" y="13"/>
                </a:cxn>
              </a:cxnLst>
              <a:rect l="0" t="0" r="r" b="b"/>
              <a:pathLst>
                <a:path w="183" h="331">
                  <a:moveTo>
                    <a:pt x="23" y="13"/>
                  </a:moveTo>
                  <a:cubicBezTo>
                    <a:pt x="46" y="10"/>
                    <a:pt x="145" y="0"/>
                    <a:pt x="164" y="16"/>
                  </a:cubicBezTo>
                  <a:cubicBezTo>
                    <a:pt x="183" y="32"/>
                    <a:pt x="143" y="74"/>
                    <a:pt x="140" y="109"/>
                  </a:cubicBezTo>
                  <a:cubicBezTo>
                    <a:pt x="137" y="144"/>
                    <a:pt x="138" y="193"/>
                    <a:pt x="143" y="226"/>
                  </a:cubicBezTo>
                  <a:cubicBezTo>
                    <a:pt x="148" y="259"/>
                    <a:pt x="178" y="290"/>
                    <a:pt x="173" y="307"/>
                  </a:cubicBezTo>
                  <a:cubicBezTo>
                    <a:pt x="168" y="324"/>
                    <a:pt x="137" y="325"/>
                    <a:pt x="113" y="328"/>
                  </a:cubicBezTo>
                  <a:cubicBezTo>
                    <a:pt x="89" y="331"/>
                    <a:pt x="44" y="327"/>
                    <a:pt x="29" y="322"/>
                  </a:cubicBezTo>
                  <a:cubicBezTo>
                    <a:pt x="14" y="317"/>
                    <a:pt x="19" y="316"/>
                    <a:pt x="23" y="298"/>
                  </a:cubicBezTo>
                  <a:cubicBezTo>
                    <a:pt x="27" y="280"/>
                    <a:pt x="48" y="244"/>
                    <a:pt x="53" y="214"/>
                  </a:cubicBezTo>
                  <a:cubicBezTo>
                    <a:pt x="58" y="184"/>
                    <a:pt x="58" y="144"/>
                    <a:pt x="53" y="115"/>
                  </a:cubicBezTo>
                  <a:cubicBezTo>
                    <a:pt x="48" y="86"/>
                    <a:pt x="28" y="53"/>
                    <a:pt x="23" y="37"/>
                  </a:cubicBezTo>
                  <a:cubicBezTo>
                    <a:pt x="18" y="21"/>
                    <a:pt x="0" y="16"/>
                    <a:pt x="23" y="13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09" name="Line 1037"/>
            <p:cNvSpPr>
              <a:spLocks noChangeShapeType="1"/>
            </p:cNvSpPr>
            <p:nvPr/>
          </p:nvSpPr>
          <p:spPr bwMode="auto">
            <a:xfrm rot="7200911">
              <a:off x="1449" y="2286"/>
              <a:ext cx="31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10" name="Line 1038"/>
            <p:cNvSpPr>
              <a:spLocks noChangeShapeType="1"/>
            </p:cNvSpPr>
            <p:nvPr/>
          </p:nvSpPr>
          <p:spPr bwMode="auto">
            <a:xfrm rot="7200911">
              <a:off x="1398" y="2259"/>
              <a:ext cx="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grpSp>
          <p:nvGrpSpPr>
            <p:cNvPr id="823311" name="Group 1039"/>
            <p:cNvGrpSpPr>
              <a:grpSpLocks/>
            </p:cNvGrpSpPr>
            <p:nvPr/>
          </p:nvGrpSpPr>
          <p:grpSpPr bwMode="auto">
            <a:xfrm rot="7200911">
              <a:off x="1184" y="2372"/>
              <a:ext cx="267" cy="224"/>
              <a:chOff x="4785" y="11039"/>
              <a:chExt cx="829" cy="688"/>
            </a:xfrm>
          </p:grpSpPr>
          <p:sp>
            <p:nvSpPr>
              <p:cNvPr id="823312" name="Freeform 1040"/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687"/>
                  </a:cxn>
                  <a:cxn ang="0">
                    <a:pos x="312" y="687"/>
                  </a:cxn>
                  <a:cxn ang="0">
                    <a:pos x="258" y="501"/>
                  </a:cxn>
                  <a:cxn ang="0">
                    <a:pos x="246" y="345"/>
                  </a:cxn>
                  <a:cxn ang="0">
                    <a:pos x="261" y="171"/>
                  </a:cxn>
                  <a:cxn ang="0">
                    <a:pos x="306" y="0"/>
                  </a:cxn>
                  <a:cxn ang="0">
                    <a:pos x="0" y="0"/>
                  </a:cxn>
                </a:cxnLst>
                <a:rect l="0" t="0" r="r" b="b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23313" name="Line 1041"/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23314" name="Line 1042"/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23315" name="Line 1043"/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23316" name="Arc 1044"/>
              <p:cNvSpPr>
                <a:spLocks/>
              </p:cNvSpPr>
              <p:nvPr/>
            </p:nvSpPr>
            <p:spPr bwMode="auto">
              <a:xfrm rot="35128499">
                <a:off x="4917" y="11030"/>
                <a:ext cx="688" cy="706"/>
              </a:xfrm>
              <a:custGeom>
                <a:avLst/>
                <a:gdLst>
                  <a:gd name="G0" fmla="+- 0 0 0"/>
                  <a:gd name="G1" fmla="+- 19786 0 0"/>
                  <a:gd name="G2" fmla="+- 21600 0 0"/>
                  <a:gd name="T0" fmla="*/ 8665 w 19558"/>
                  <a:gd name="T1" fmla="*/ 0 h 19786"/>
                  <a:gd name="T2" fmla="*/ 19558 w 19558"/>
                  <a:gd name="T3" fmla="*/ 10618 h 19786"/>
                  <a:gd name="T4" fmla="*/ 0 w 19558"/>
                  <a:gd name="T5" fmla="*/ 19786 h 19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</p:grpSp>
        <p:sp>
          <p:nvSpPr>
            <p:cNvPr id="823317" name="Freeform 1045"/>
            <p:cNvSpPr>
              <a:spLocks/>
            </p:cNvSpPr>
            <p:nvPr/>
          </p:nvSpPr>
          <p:spPr bwMode="auto">
            <a:xfrm rot="9864373">
              <a:off x="1353" y="2287"/>
              <a:ext cx="96" cy="96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20" y="70"/>
                </a:cxn>
                <a:cxn ang="0">
                  <a:pos x="86" y="142"/>
                </a:cxn>
                <a:cxn ang="0">
                  <a:pos x="155" y="187"/>
                </a:cxn>
                <a:cxn ang="0">
                  <a:pos x="203" y="193"/>
                </a:cxn>
                <a:cxn ang="0">
                  <a:pos x="170" y="118"/>
                </a:cxn>
                <a:cxn ang="0">
                  <a:pos x="116" y="61"/>
                </a:cxn>
                <a:cxn ang="0">
                  <a:pos x="68" y="31"/>
                </a:cxn>
                <a:cxn ang="0">
                  <a:pos x="8" y="7"/>
                </a:cxn>
              </a:cxnLst>
              <a:rect l="0" t="0" r="r" b="b"/>
              <a:pathLst>
                <a:path w="205" h="204">
                  <a:moveTo>
                    <a:pt x="8" y="7"/>
                  </a:moveTo>
                  <a:cubicBezTo>
                    <a:pt x="0" y="14"/>
                    <a:pt x="7" y="47"/>
                    <a:pt x="20" y="70"/>
                  </a:cubicBezTo>
                  <a:cubicBezTo>
                    <a:pt x="33" y="93"/>
                    <a:pt x="64" y="123"/>
                    <a:pt x="86" y="142"/>
                  </a:cubicBezTo>
                  <a:cubicBezTo>
                    <a:pt x="108" y="161"/>
                    <a:pt x="136" y="179"/>
                    <a:pt x="155" y="187"/>
                  </a:cubicBezTo>
                  <a:cubicBezTo>
                    <a:pt x="174" y="195"/>
                    <a:pt x="201" y="204"/>
                    <a:pt x="203" y="193"/>
                  </a:cubicBezTo>
                  <a:cubicBezTo>
                    <a:pt x="205" y="182"/>
                    <a:pt x="184" y="140"/>
                    <a:pt x="170" y="118"/>
                  </a:cubicBezTo>
                  <a:cubicBezTo>
                    <a:pt x="156" y="96"/>
                    <a:pt x="133" y="75"/>
                    <a:pt x="116" y="61"/>
                  </a:cubicBezTo>
                  <a:cubicBezTo>
                    <a:pt x="99" y="47"/>
                    <a:pt x="86" y="39"/>
                    <a:pt x="68" y="31"/>
                  </a:cubicBezTo>
                  <a:cubicBezTo>
                    <a:pt x="50" y="23"/>
                    <a:pt x="16" y="0"/>
                    <a:pt x="8" y="7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18" name="Freeform 1046"/>
            <p:cNvSpPr>
              <a:spLocks/>
            </p:cNvSpPr>
            <p:nvPr/>
          </p:nvSpPr>
          <p:spPr bwMode="auto">
            <a:xfrm rot="7200911">
              <a:off x="1299" y="2292"/>
              <a:ext cx="204" cy="102"/>
            </a:xfrm>
            <a:custGeom>
              <a:avLst/>
              <a:gdLst/>
              <a:ahLst/>
              <a:cxnLst>
                <a:cxn ang="0">
                  <a:pos x="23" y="176"/>
                </a:cxn>
                <a:cxn ang="0">
                  <a:pos x="59" y="177"/>
                </a:cxn>
                <a:cxn ang="0">
                  <a:pos x="143" y="171"/>
                </a:cxn>
                <a:cxn ang="0">
                  <a:pos x="203" y="147"/>
                </a:cxn>
                <a:cxn ang="0">
                  <a:pos x="269" y="111"/>
                </a:cxn>
                <a:cxn ang="0">
                  <a:pos x="311" y="87"/>
                </a:cxn>
                <a:cxn ang="0">
                  <a:pos x="353" y="60"/>
                </a:cxn>
                <a:cxn ang="0">
                  <a:pos x="376" y="8"/>
                </a:cxn>
                <a:cxn ang="0">
                  <a:pos x="400" y="14"/>
                </a:cxn>
                <a:cxn ang="0">
                  <a:pos x="478" y="20"/>
                </a:cxn>
                <a:cxn ang="0">
                  <a:pos x="544" y="23"/>
                </a:cxn>
                <a:cxn ang="0">
                  <a:pos x="738" y="38"/>
                </a:cxn>
                <a:cxn ang="0">
                  <a:pos x="822" y="47"/>
                </a:cxn>
                <a:cxn ang="0">
                  <a:pos x="816" y="77"/>
                </a:cxn>
                <a:cxn ang="0">
                  <a:pos x="816" y="122"/>
                </a:cxn>
                <a:cxn ang="0">
                  <a:pos x="813" y="173"/>
                </a:cxn>
                <a:cxn ang="0">
                  <a:pos x="813" y="239"/>
                </a:cxn>
                <a:cxn ang="0">
                  <a:pos x="813" y="290"/>
                </a:cxn>
                <a:cxn ang="0">
                  <a:pos x="825" y="347"/>
                </a:cxn>
                <a:cxn ang="0">
                  <a:pos x="830" y="377"/>
                </a:cxn>
                <a:cxn ang="0">
                  <a:pos x="810" y="386"/>
                </a:cxn>
                <a:cxn ang="0">
                  <a:pos x="735" y="392"/>
                </a:cxn>
                <a:cxn ang="0">
                  <a:pos x="643" y="398"/>
                </a:cxn>
                <a:cxn ang="0">
                  <a:pos x="541" y="401"/>
                </a:cxn>
                <a:cxn ang="0">
                  <a:pos x="463" y="407"/>
                </a:cxn>
                <a:cxn ang="0">
                  <a:pos x="394" y="413"/>
                </a:cxn>
                <a:cxn ang="0">
                  <a:pos x="376" y="413"/>
                </a:cxn>
                <a:cxn ang="0">
                  <a:pos x="333" y="372"/>
                </a:cxn>
                <a:cxn ang="0">
                  <a:pos x="303" y="333"/>
                </a:cxn>
                <a:cxn ang="0">
                  <a:pos x="243" y="306"/>
                </a:cxn>
                <a:cxn ang="0">
                  <a:pos x="198" y="276"/>
                </a:cxn>
                <a:cxn ang="0">
                  <a:pos x="153" y="252"/>
                </a:cxn>
                <a:cxn ang="0">
                  <a:pos x="96" y="231"/>
                </a:cxn>
                <a:cxn ang="0">
                  <a:pos x="52" y="234"/>
                </a:cxn>
                <a:cxn ang="0">
                  <a:pos x="5" y="228"/>
                </a:cxn>
                <a:cxn ang="0">
                  <a:pos x="23" y="176"/>
                </a:cxn>
              </a:cxnLst>
              <a:rect l="0" t="0" r="r" b="b"/>
              <a:pathLst>
                <a:path w="835" h="420">
                  <a:moveTo>
                    <a:pt x="23" y="176"/>
                  </a:moveTo>
                  <a:cubicBezTo>
                    <a:pt x="32" y="168"/>
                    <a:pt x="39" y="178"/>
                    <a:pt x="59" y="177"/>
                  </a:cubicBezTo>
                  <a:cubicBezTo>
                    <a:pt x="79" y="176"/>
                    <a:pt x="119" y="176"/>
                    <a:pt x="143" y="171"/>
                  </a:cubicBezTo>
                  <a:cubicBezTo>
                    <a:pt x="167" y="166"/>
                    <a:pt x="182" y="157"/>
                    <a:pt x="203" y="147"/>
                  </a:cubicBezTo>
                  <a:cubicBezTo>
                    <a:pt x="224" y="137"/>
                    <a:pt x="251" y="121"/>
                    <a:pt x="269" y="111"/>
                  </a:cubicBezTo>
                  <a:cubicBezTo>
                    <a:pt x="287" y="101"/>
                    <a:pt x="297" y="95"/>
                    <a:pt x="311" y="87"/>
                  </a:cubicBezTo>
                  <a:cubicBezTo>
                    <a:pt x="325" y="79"/>
                    <a:pt x="342" y="73"/>
                    <a:pt x="353" y="60"/>
                  </a:cubicBezTo>
                  <a:cubicBezTo>
                    <a:pt x="364" y="47"/>
                    <a:pt x="368" y="16"/>
                    <a:pt x="376" y="8"/>
                  </a:cubicBezTo>
                  <a:cubicBezTo>
                    <a:pt x="384" y="0"/>
                    <a:pt x="384" y="12"/>
                    <a:pt x="400" y="14"/>
                  </a:cubicBezTo>
                  <a:cubicBezTo>
                    <a:pt x="416" y="16"/>
                    <a:pt x="455" y="18"/>
                    <a:pt x="478" y="20"/>
                  </a:cubicBezTo>
                  <a:cubicBezTo>
                    <a:pt x="501" y="22"/>
                    <a:pt x="501" y="20"/>
                    <a:pt x="544" y="23"/>
                  </a:cubicBezTo>
                  <a:cubicBezTo>
                    <a:pt x="587" y="26"/>
                    <a:pt x="692" y="34"/>
                    <a:pt x="738" y="38"/>
                  </a:cubicBezTo>
                  <a:cubicBezTo>
                    <a:pt x="784" y="42"/>
                    <a:pt x="809" y="41"/>
                    <a:pt x="822" y="47"/>
                  </a:cubicBezTo>
                  <a:cubicBezTo>
                    <a:pt x="835" y="53"/>
                    <a:pt x="817" y="65"/>
                    <a:pt x="816" y="77"/>
                  </a:cubicBezTo>
                  <a:cubicBezTo>
                    <a:pt x="815" y="89"/>
                    <a:pt x="816" y="106"/>
                    <a:pt x="816" y="122"/>
                  </a:cubicBezTo>
                  <a:cubicBezTo>
                    <a:pt x="816" y="138"/>
                    <a:pt x="813" y="154"/>
                    <a:pt x="813" y="173"/>
                  </a:cubicBezTo>
                  <a:cubicBezTo>
                    <a:pt x="813" y="192"/>
                    <a:pt x="813" y="220"/>
                    <a:pt x="813" y="239"/>
                  </a:cubicBezTo>
                  <a:cubicBezTo>
                    <a:pt x="813" y="258"/>
                    <a:pt x="811" y="272"/>
                    <a:pt x="813" y="290"/>
                  </a:cubicBezTo>
                  <a:cubicBezTo>
                    <a:pt x="815" y="308"/>
                    <a:pt x="822" y="333"/>
                    <a:pt x="825" y="347"/>
                  </a:cubicBezTo>
                  <a:cubicBezTo>
                    <a:pt x="828" y="361"/>
                    <a:pt x="832" y="371"/>
                    <a:pt x="830" y="377"/>
                  </a:cubicBezTo>
                  <a:cubicBezTo>
                    <a:pt x="828" y="383"/>
                    <a:pt x="826" y="384"/>
                    <a:pt x="810" y="386"/>
                  </a:cubicBezTo>
                  <a:cubicBezTo>
                    <a:pt x="794" y="388"/>
                    <a:pt x="763" y="390"/>
                    <a:pt x="735" y="392"/>
                  </a:cubicBezTo>
                  <a:cubicBezTo>
                    <a:pt x="707" y="394"/>
                    <a:pt x="674" y="397"/>
                    <a:pt x="643" y="398"/>
                  </a:cubicBezTo>
                  <a:cubicBezTo>
                    <a:pt x="611" y="399"/>
                    <a:pt x="571" y="400"/>
                    <a:pt x="541" y="401"/>
                  </a:cubicBezTo>
                  <a:cubicBezTo>
                    <a:pt x="511" y="402"/>
                    <a:pt x="486" y="405"/>
                    <a:pt x="463" y="407"/>
                  </a:cubicBezTo>
                  <a:cubicBezTo>
                    <a:pt x="438" y="409"/>
                    <a:pt x="407" y="412"/>
                    <a:pt x="394" y="413"/>
                  </a:cubicBezTo>
                  <a:cubicBezTo>
                    <a:pt x="381" y="414"/>
                    <a:pt x="386" y="420"/>
                    <a:pt x="376" y="413"/>
                  </a:cubicBezTo>
                  <a:cubicBezTo>
                    <a:pt x="366" y="406"/>
                    <a:pt x="345" y="385"/>
                    <a:pt x="333" y="372"/>
                  </a:cubicBezTo>
                  <a:cubicBezTo>
                    <a:pt x="321" y="359"/>
                    <a:pt x="318" y="344"/>
                    <a:pt x="303" y="333"/>
                  </a:cubicBezTo>
                  <a:cubicBezTo>
                    <a:pt x="288" y="322"/>
                    <a:pt x="260" y="315"/>
                    <a:pt x="243" y="306"/>
                  </a:cubicBezTo>
                  <a:cubicBezTo>
                    <a:pt x="226" y="297"/>
                    <a:pt x="213" y="285"/>
                    <a:pt x="198" y="276"/>
                  </a:cubicBezTo>
                  <a:cubicBezTo>
                    <a:pt x="183" y="267"/>
                    <a:pt x="170" y="259"/>
                    <a:pt x="153" y="252"/>
                  </a:cubicBezTo>
                  <a:cubicBezTo>
                    <a:pt x="136" y="245"/>
                    <a:pt x="113" y="234"/>
                    <a:pt x="96" y="231"/>
                  </a:cubicBezTo>
                  <a:cubicBezTo>
                    <a:pt x="79" y="228"/>
                    <a:pt x="67" y="234"/>
                    <a:pt x="52" y="234"/>
                  </a:cubicBezTo>
                  <a:cubicBezTo>
                    <a:pt x="37" y="234"/>
                    <a:pt x="10" y="238"/>
                    <a:pt x="5" y="228"/>
                  </a:cubicBezTo>
                  <a:cubicBezTo>
                    <a:pt x="0" y="218"/>
                    <a:pt x="19" y="187"/>
                    <a:pt x="23" y="176"/>
                  </a:cubicBez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19" name="Arc 1047"/>
            <p:cNvSpPr>
              <a:spLocks/>
            </p:cNvSpPr>
            <p:nvPr/>
          </p:nvSpPr>
          <p:spPr bwMode="auto">
            <a:xfrm rot="14138409">
              <a:off x="1435" y="2238"/>
              <a:ext cx="131" cy="150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20" name="Arc 1048"/>
            <p:cNvSpPr>
              <a:spLocks/>
            </p:cNvSpPr>
            <p:nvPr/>
          </p:nvSpPr>
          <p:spPr bwMode="auto">
            <a:xfrm rot="263413" flipV="1">
              <a:off x="1310" y="2165"/>
              <a:ext cx="130" cy="150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21" name="Freeform 1049"/>
            <p:cNvSpPr>
              <a:spLocks/>
            </p:cNvSpPr>
            <p:nvPr/>
          </p:nvSpPr>
          <p:spPr bwMode="auto">
            <a:xfrm rot="7200911">
              <a:off x="1325" y="2319"/>
              <a:ext cx="75" cy="1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687"/>
                </a:cxn>
                <a:cxn ang="0">
                  <a:pos x="312" y="687"/>
                </a:cxn>
                <a:cxn ang="0">
                  <a:pos x="258" y="501"/>
                </a:cxn>
                <a:cxn ang="0">
                  <a:pos x="246" y="345"/>
                </a:cxn>
                <a:cxn ang="0">
                  <a:pos x="261" y="171"/>
                </a:cxn>
                <a:cxn ang="0">
                  <a:pos x="306" y="0"/>
                </a:cxn>
                <a:cxn ang="0">
                  <a:pos x="0" y="0"/>
                </a:cxn>
              </a:cxnLst>
              <a:rect l="0" t="0" r="r" b="b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22" name="Line 1050"/>
            <p:cNvSpPr>
              <a:spLocks noChangeShapeType="1"/>
            </p:cNvSpPr>
            <p:nvPr/>
          </p:nvSpPr>
          <p:spPr bwMode="auto">
            <a:xfrm rot="7200911">
              <a:off x="1382" y="2281"/>
              <a:ext cx="0" cy="1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23" name="Line 1051"/>
            <p:cNvSpPr>
              <a:spLocks noChangeShapeType="1"/>
            </p:cNvSpPr>
            <p:nvPr/>
          </p:nvSpPr>
          <p:spPr bwMode="auto">
            <a:xfrm rot="7200911">
              <a:off x="1247" y="2361"/>
              <a:ext cx="8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24" name="Arc 1052"/>
            <p:cNvSpPr>
              <a:spLocks/>
            </p:cNvSpPr>
            <p:nvPr/>
          </p:nvSpPr>
          <p:spPr bwMode="auto">
            <a:xfrm rot="42329410">
              <a:off x="1196" y="2386"/>
              <a:ext cx="223" cy="229"/>
            </a:xfrm>
            <a:custGeom>
              <a:avLst/>
              <a:gdLst>
                <a:gd name="G0" fmla="+- 0 0 0"/>
                <a:gd name="G1" fmla="+- 19786 0 0"/>
                <a:gd name="G2" fmla="+- 21600 0 0"/>
                <a:gd name="T0" fmla="*/ 8665 w 19558"/>
                <a:gd name="T1" fmla="*/ 0 h 19786"/>
                <a:gd name="T2" fmla="*/ 19558 w 19558"/>
                <a:gd name="T3" fmla="*/ 10618 h 19786"/>
                <a:gd name="T4" fmla="*/ 0 w 19558"/>
                <a:gd name="T5" fmla="*/ 19786 h 19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25" name="Arc 1053"/>
            <p:cNvSpPr>
              <a:spLocks/>
            </p:cNvSpPr>
            <p:nvPr/>
          </p:nvSpPr>
          <p:spPr bwMode="auto">
            <a:xfrm rot="9864373" flipH="1" flipV="1">
              <a:off x="1308" y="2285"/>
              <a:ext cx="157" cy="162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26" name="Arc 1054"/>
            <p:cNvSpPr>
              <a:spLocks/>
            </p:cNvSpPr>
            <p:nvPr/>
          </p:nvSpPr>
          <p:spPr bwMode="auto">
            <a:xfrm rot="9864373">
              <a:off x="1339" y="2223"/>
              <a:ext cx="158" cy="160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27" name="Arc 1055"/>
            <p:cNvSpPr>
              <a:spLocks/>
            </p:cNvSpPr>
            <p:nvPr/>
          </p:nvSpPr>
          <p:spPr bwMode="auto">
            <a:xfrm rot="9864373">
              <a:off x="1422" y="2214"/>
              <a:ext cx="62" cy="65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28" name="Arc 1056"/>
            <p:cNvSpPr>
              <a:spLocks/>
            </p:cNvSpPr>
            <p:nvPr/>
          </p:nvSpPr>
          <p:spPr bwMode="auto">
            <a:xfrm rot="9864373" flipH="1" flipV="1">
              <a:off x="1391" y="2267"/>
              <a:ext cx="63" cy="63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29" name="Line 1057"/>
            <p:cNvSpPr>
              <a:spLocks noChangeShapeType="1"/>
            </p:cNvSpPr>
            <p:nvPr/>
          </p:nvSpPr>
          <p:spPr bwMode="auto">
            <a:xfrm rot="9008242" flipV="1">
              <a:off x="1611" y="2090"/>
              <a:ext cx="1" cy="323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30" name="Freeform 1058"/>
            <p:cNvSpPr>
              <a:spLocks/>
            </p:cNvSpPr>
            <p:nvPr/>
          </p:nvSpPr>
          <p:spPr bwMode="auto">
            <a:xfrm rot="3608242">
              <a:off x="1606" y="2239"/>
              <a:ext cx="34" cy="65"/>
            </a:xfrm>
            <a:custGeom>
              <a:avLst/>
              <a:gdLst/>
              <a:ahLst/>
              <a:cxnLst>
                <a:cxn ang="0">
                  <a:pos x="23" y="13"/>
                </a:cxn>
                <a:cxn ang="0">
                  <a:pos x="164" y="16"/>
                </a:cxn>
                <a:cxn ang="0">
                  <a:pos x="140" y="109"/>
                </a:cxn>
                <a:cxn ang="0">
                  <a:pos x="143" y="226"/>
                </a:cxn>
                <a:cxn ang="0">
                  <a:pos x="173" y="307"/>
                </a:cxn>
                <a:cxn ang="0">
                  <a:pos x="113" y="328"/>
                </a:cxn>
                <a:cxn ang="0">
                  <a:pos x="29" y="322"/>
                </a:cxn>
                <a:cxn ang="0">
                  <a:pos x="23" y="298"/>
                </a:cxn>
                <a:cxn ang="0">
                  <a:pos x="53" y="214"/>
                </a:cxn>
                <a:cxn ang="0">
                  <a:pos x="53" y="115"/>
                </a:cxn>
                <a:cxn ang="0">
                  <a:pos x="23" y="37"/>
                </a:cxn>
                <a:cxn ang="0">
                  <a:pos x="23" y="13"/>
                </a:cxn>
              </a:cxnLst>
              <a:rect l="0" t="0" r="r" b="b"/>
              <a:pathLst>
                <a:path w="183" h="331">
                  <a:moveTo>
                    <a:pt x="23" y="13"/>
                  </a:moveTo>
                  <a:cubicBezTo>
                    <a:pt x="46" y="10"/>
                    <a:pt x="145" y="0"/>
                    <a:pt x="164" y="16"/>
                  </a:cubicBezTo>
                  <a:cubicBezTo>
                    <a:pt x="183" y="32"/>
                    <a:pt x="143" y="74"/>
                    <a:pt x="140" y="109"/>
                  </a:cubicBezTo>
                  <a:cubicBezTo>
                    <a:pt x="137" y="144"/>
                    <a:pt x="138" y="193"/>
                    <a:pt x="143" y="226"/>
                  </a:cubicBezTo>
                  <a:cubicBezTo>
                    <a:pt x="148" y="259"/>
                    <a:pt x="178" y="290"/>
                    <a:pt x="173" y="307"/>
                  </a:cubicBezTo>
                  <a:cubicBezTo>
                    <a:pt x="168" y="324"/>
                    <a:pt x="137" y="325"/>
                    <a:pt x="113" y="328"/>
                  </a:cubicBezTo>
                  <a:cubicBezTo>
                    <a:pt x="89" y="331"/>
                    <a:pt x="44" y="327"/>
                    <a:pt x="29" y="322"/>
                  </a:cubicBezTo>
                  <a:cubicBezTo>
                    <a:pt x="14" y="317"/>
                    <a:pt x="19" y="316"/>
                    <a:pt x="23" y="298"/>
                  </a:cubicBezTo>
                  <a:cubicBezTo>
                    <a:pt x="27" y="280"/>
                    <a:pt x="48" y="244"/>
                    <a:pt x="53" y="214"/>
                  </a:cubicBezTo>
                  <a:cubicBezTo>
                    <a:pt x="58" y="184"/>
                    <a:pt x="58" y="144"/>
                    <a:pt x="53" y="115"/>
                  </a:cubicBezTo>
                  <a:cubicBezTo>
                    <a:pt x="48" y="86"/>
                    <a:pt x="28" y="53"/>
                    <a:pt x="23" y="37"/>
                  </a:cubicBezTo>
                  <a:cubicBezTo>
                    <a:pt x="18" y="21"/>
                    <a:pt x="0" y="16"/>
                    <a:pt x="23" y="13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31" name="Line 1059"/>
            <p:cNvSpPr>
              <a:spLocks noChangeShapeType="1"/>
            </p:cNvSpPr>
            <p:nvPr/>
          </p:nvSpPr>
          <p:spPr bwMode="auto">
            <a:xfrm rot="3608242">
              <a:off x="1633" y="2258"/>
              <a:ext cx="30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32" name="Line 1060"/>
            <p:cNvSpPr>
              <a:spLocks noChangeShapeType="1"/>
            </p:cNvSpPr>
            <p:nvPr/>
          </p:nvSpPr>
          <p:spPr bwMode="auto">
            <a:xfrm rot="3608242">
              <a:off x="1584" y="2290"/>
              <a:ext cx="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grpSp>
          <p:nvGrpSpPr>
            <p:cNvPr id="823333" name="Group 1061"/>
            <p:cNvGrpSpPr>
              <a:grpSpLocks/>
            </p:cNvGrpSpPr>
            <p:nvPr/>
          </p:nvGrpSpPr>
          <p:grpSpPr bwMode="auto">
            <a:xfrm rot="3608242">
              <a:off x="1610" y="2371"/>
              <a:ext cx="270" cy="226"/>
              <a:chOff x="4785" y="11039"/>
              <a:chExt cx="829" cy="688"/>
            </a:xfrm>
          </p:grpSpPr>
          <p:sp>
            <p:nvSpPr>
              <p:cNvPr id="823334" name="Freeform 1062"/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687"/>
                  </a:cxn>
                  <a:cxn ang="0">
                    <a:pos x="312" y="687"/>
                  </a:cxn>
                  <a:cxn ang="0">
                    <a:pos x="258" y="501"/>
                  </a:cxn>
                  <a:cxn ang="0">
                    <a:pos x="246" y="345"/>
                  </a:cxn>
                  <a:cxn ang="0">
                    <a:pos x="261" y="171"/>
                  </a:cxn>
                  <a:cxn ang="0">
                    <a:pos x="306" y="0"/>
                  </a:cxn>
                  <a:cxn ang="0">
                    <a:pos x="0" y="0"/>
                  </a:cxn>
                </a:cxnLst>
                <a:rect l="0" t="0" r="r" b="b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23335" name="Line 1063"/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23336" name="Line 1064"/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23337" name="Line 1065"/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23338" name="Arc 1066"/>
              <p:cNvSpPr>
                <a:spLocks/>
              </p:cNvSpPr>
              <p:nvPr/>
            </p:nvSpPr>
            <p:spPr bwMode="auto">
              <a:xfrm rot="35128499">
                <a:off x="4917" y="11030"/>
                <a:ext cx="688" cy="706"/>
              </a:xfrm>
              <a:custGeom>
                <a:avLst/>
                <a:gdLst>
                  <a:gd name="G0" fmla="+- 0 0 0"/>
                  <a:gd name="G1" fmla="+- 19786 0 0"/>
                  <a:gd name="G2" fmla="+- 21600 0 0"/>
                  <a:gd name="T0" fmla="*/ 8665 w 19558"/>
                  <a:gd name="T1" fmla="*/ 0 h 19786"/>
                  <a:gd name="T2" fmla="*/ 19558 w 19558"/>
                  <a:gd name="T3" fmla="*/ 10618 h 19786"/>
                  <a:gd name="T4" fmla="*/ 0 w 19558"/>
                  <a:gd name="T5" fmla="*/ 19786 h 19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</p:grpSp>
        <p:sp>
          <p:nvSpPr>
            <p:cNvPr id="823339" name="Freeform 1067"/>
            <p:cNvSpPr>
              <a:spLocks/>
            </p:cNvSpPr>
            <p:nvPr/>
          </p:nvSpPr>
          <p:spPr bwMode="auto">
            <a:xfrm rot="6271705">
              <a:off x="1610" y="2289"/>
              <a:ext cx="98" cy="96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20" y="70"/>
                </a:cxn>
                <a:cxn ang="0">
                  <a:pos x="86" y="142"/>
                </a:cxn>
                <a:cxn ang="0">
                  <a:pos x="155" y="187"/>
                </a:cxn>
                <a:cxn ang="0">
                  <a:pos x="203" y="193"/>
                </a:cxn>
                <a:cxn ang="0">
                  <a:pos x="170" y="118"/>
                </a:cxn>
                <a:cxn ang="0">
                  <a:pos x="116" y="61"/>
                </a:cxn>
                <a:cxn ang="0">
                  <a:pos x="68" y="31"/>
                </a:cxn>
                <a:cxn ang="0">
                  <a:pos x="8" y="7"/>
                </a:cxn>
              </a:cxnLst>
              <a:rect l="0" t="0" r="r" b="b"/>
              <a:pathLst>
                <a:path w="205" h="204">
                  <a:moveTo>
                    <a:pt x="8" y="7"/>
                  </a:moveTo>
                  <a:cubicBezTo>
                    <a:pt x="0" y="14"/>
                    <a:pt x="7" y="47"/>
                    <a:pt x="20" y="70"/>
                  </a:cubicBezTo>
                  <a:cubicBezTo>
                    <a:pt x="33" y="93"/>
                    <a:pt x="64" y="123"/>
                    <a:pt x="86" y="142"/>
                  </a:cubicBezTo>
                  <a:cubicBezTo>
                    <a:pt x="108" y="161"/>
                    <a:pt x="136" y="179"/>
                    <a:pt x="155" y="187"/>
                  </a:cubicBezTo>
                  <a:cubicBezTo>
                    <a:pt x="174" y="195"/>
                    <a:pt x="201" y="204"/>
                    <a:pt x="203" y="193"/>
                  </a:cubicBezTo>
                  <a:cubicBezTo>
                    <a:pt x="205" y="182"/>
                    <a:pt x="184" y="140"/>
                    <a:pt x="170" y="118"/>
                  </a:cubicBezTo>
                  <a:cubicBezTo>
                    <a:pt x="156" y="96"/>
                    <a:pt x="133" y="75"/>
                    <a:pt x="116" y="61"/>
                  </a:cubicBezTo>
                  <a:cubicBezTo>
                    <a:pt x="99" y="47"/>
                    <a:pt x="86" y="39"/>
                    <a:pt x="68" y="31"/>
                  </a:cubicBezTo>
                  <a:cubicBezTo>
                    <a:pt x="50" y="23"/>
                    <a:pt x="16" y="0"/>
                    <a:pt x="8" y="7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40" name="Freeform 1068"/>
            <p:cNvSpPr>
              <a:spLocks/>
            </p:cNvSpPr>
            <p:nvPr/>
          </p:nvSpPr>
          <p:spPr bwMode="auto">
            <a:xfrm rot="3608242">
              <a:off x="1562" y="2291"/>
              <a:ext cx="203" cy="102"/>
            </a:xfrm>
            <a:custGeom>
              <a:avLst/>
              <a:gdLst/>
              <a:ahLst/>
              <a:cxnLst>
                <a:cxn ang="0">
                  <a:pos x="23" y="176"/>
                </a:cxn>
                <a:cxn ang="0">
                  <a:pos x="59" y="177"/>
                </a:cxn>
                <a:cxn ang="0">
                  <a:pos x="143" y="171"/>
                </a:cxn>
                <a:cxn ang="0">
                  <a:pos x="203" y="147"/>
                </a:cxn>
                <a:cxn ang="0">
                  <a:pos x="269" y="111"/>
                </a:cxn>
                <a:cxn ang="0">
                  <a:pos x="311" y="87"/>
                </a:cxn>
                <a:cxn ang="0">
                  <a:pos x="353" y="60"/>
                </a:cxn>
                <a:cxn ang="0">
                  <a:pos x="376" y="8"/>
                </a:cxn>
                <a:cxn ang="0">
                  <a:pos x="400" y="14"/>
                </a:cxn>
                <a:cxn ang="0">
                  <a:pos x="478" y="20"/>
                </a:cxn>
                <a:cxn ang="0">
                  <a:pos x="544" y="23"/>
                </a:cxn>
                <a:cxn ang="0">
                  <a:pos x="738" y="38"/>
                </a:cxn>
                <a:cxn ang="0">
                  <a:pos x="822" y="47"/>
                </a:cxn>
                <a:cxn ang="0">
                  <a:pos x="816" y="77"/>
                </a:cxn>
                <a:cxn ang="0">
                  <a:pos x="816" y="122"/>
                </a:cxn>
                <a:cxn ang="0">
                  <a:pos x="813" y="173"/>
                </a:cxn>
                <a:cxn ang="0">
                  <a:pos x="813" y="239"/>
                </a:cxn>
                <a:cxn ang="0">
                  <a:pos x="813" y="290"/>
                </a:cxn>
                <a:cxn ang="0">
                  <a:pos x="825" y="347"/>
                </a:cxn>
                <a:cxn ang="0">
                  <a:pos x="830" y="377"/>
                </a:cxn>
                <a:cxn ang="0">
                  <a:pos x="810" y="386"/>
                </a:cxn>
                <a:cxn ang="0">
                  <a:pos x="735" y="392"/>
                </a:cxn>
                <a:cxn ang="0">
                  <a:pos x="643" y="398"/>
                </a:cxn>
                <a:cxn ang="0">
                  <a:pos x="541" y="401"/>
                </a:cxn>
                <a:cxn ang="0">
                  <a:pos x="463" y="407"/>
                </a:cxn>
                <a:cxn ang="0">
                  <a:pos x="394" y="413"/>
                </a:cxn>
                <a:cxn ang="0">
                  <a:pos x="376" y="413"/>
                </a:cxn>
                <a:cxn ang="0">
                  <a:pos x="333" y="372"/>
                </a:cxn>
                <a:cxn ang="0">
                  <a:pos x="303" y="333"/>
                </a:cxn>
                <a:cxn ang="0">
                  <a:pos x="243" y="306"/>
                </a:cxn>
                <a:cxn ang="0">
                  <a:pos x="198" y="276"/>
                </a:cxn>
                <a:cxn ang="0">
                  <a:pos x="153" y="252"/>
                </a:cxn>
                <a:cxn ang="0">
                  <a:pos x="96" y="231"/>
                </a:cxn>
                <a:cxn ang="0">
                  <a:pos x="52" y="234"/>
                </a:cxn>
                <a:cxn ang="0">
                  <a:pos x="5" y="228"/>
                </a:cxn>
                <a:cxn ang="0">
                  <a:pos x="23" y="176"/>
                </a:cxn>
              </a:cxnLst>
              <a:rect l="0" t="0" r="r" b="b"/>
              <a:pathLst>
                <a:path w="835" h="420">
                  <a:moveTo>
                    <a:pt x="23" y="176"/>
                  </a:moveTo>
                  <a:cubicBezTo>
                    <a:pt x="32" y="168"/>
                    <a:pt x="39" y="178"/>
                    <a:pt x="59" y="177"/>
                  </a:cubicBezTo>
                  <a:cubicBezTo>
                    <a:pt x="79" y="176"/>
                    <a:pt x="119" y="176"/>
                    <a:pt x="143" y="171"/>
                  </a:cubicBezTo>
                  <a:cubicBezTo>
                    <a:pt x="167" y="166"/>
                    <a:pt x="182" y="157"/>
                    <a:pt x="203" y="147"/>
                  </a:cubicBezTo>
                  <a:cubicBezTo>
                    <a:pt x="224" y="137"/>
                    <a:pt x="251" y="121"/>
                    <a:pt x="269" y="111"/>
                  </a:cubicBezTo>
                  <a:cubicBezTo>
                    <a:pt x="287" y="101"/>
                    <a:pt x="297" y="95"/>
                    <a:pt x="311" y="87"/>
                  </a:cubicBezTo>
                  <a:cubicBezTo>
                    <a:pt x="325" y="79"/>
                    <a:pt x="342" y="73"/>
                    <a:pt x="353" y="60"/>
                  </a:cubicBezTo>
                  <a:cubicBezTo>
                    <a:pt x="364" y="47"/>
                    <a:pt x="368" y="16"/>
                    <a:pt x="376" y="8"/>
                  </a:cubicBezTo>
                  <a:cubicBezTo>
                    <a:pt x="384" y="0"/>
                    <a:pt x="384" y="12"/>
                    <a:pt x="400" y="14"/>
                  </a:cubicBezTo>
                  <a:cubicBezTo>
                    <a:pt x="416" y="16"/>
                    <a:pt x="455" y="18"/>
                    <a:pt x="478" y="20"/>
                  </a:cubicBezTo>
                  <a:cubicBezTo>
                    <a:pt x="501" y="22"/>
                    <a:pt x="501" y="20"/>
                    <a:pt x="544" y="23"/>
                  </a:cubicBezTo>
                  <a:cubicBezTo>
                    <a:pt x="587" y="26"/>
                    <a:pt x="692" y="34"/>
                    <a:pt x="738" y="38"/>
                  </a:cubicBezTo>
                  <a:cubicBezTo>
                    <a:pt x="784" y="42"/>
                    <a:pt x="809" y="41"/>
                    <a:pt x="822" y="47"/>
                  </a:cubicBezTo>
                  <a:cubicBezTo>
                    <a:pt x="835" y="53"/>
                    <a:pt x="817" y="65"/>
                    <a:pt x="816" y="77"/>
                  </a:cubicBezTo>
                  <a:cubicBezTo>
                    <a:pt x="815" y="89"/>
                    <a:pt x="816" y="106"/>
                    <a:pt x="816" y="122"/>
                  </a:cubicBezTo>
                  <a:cubicBezTo>
                    <a:pt x="816" y="138"/>
                    <a:pt x="813" y="154"/>
                    <a:pt x="813" y="173"/>
                  </a:cubicBezTo>
                  <a:cubicBezTo>
                    <a:pt x="813" y="192"/>
                    <a:pt x="813" y="220"/>
                    <a:pt x="813" y="239"/>
                  </a:cubicBezTo>
                  <a:cubicBezTo>
                    <a:pt x="813" y="258"/>
                    <a:pt x="811" y="272"/>
                    <a:pt x="813" y="290"/>
                  </a:cubicBezTo>
                  <a:cubicBezTo>
                    <a:pt x="815" y="308"/>
                    <a:pt x="822" y="333"/>
                    <a:pt x="825" y="347"/>
                  </a:cubicBezTo>
                  <a:cubicBezTo>
                    <a:pt x="828" y="361"/>
                    <a:pt x="832" y="371"/>
                    <a:pt x="830" y="377"/>
                  </a:cubicBezTo>
                  <a:cubicBezTo>
                    <a:pt x="828" y="383"/>
                    <a:pt x="826" y="384"/>
                    <a:pt x="810" y="386"/>
                  </a:cubicBezTo>
                  <a:cubicBezTo>
                    <a:pt x="794" y="388"/>
                    <a:pt x="763" y="390"/>
                    <a:pt x="735" y="392"/>
                  </a:cubicBezTo>
                  <a:cubicBezTo>
                    <a:pt x="707" y="394"/>
                    <a:pt x="674" y="397"/>
                    <a:pt x="643" y="398"/>
                  </a:cubicBezTo>
                  <a:cubicBezTo>
                    <a:pt x="611" y="399"/>
                    <a:pt x="571" y="400"/>
                    <a:pt x="541" y="401"/>
                  </a:cubicBezTo>
                  <a:cubicBezTo>
                    <a:pt x="511" y="402"/>
                    <a:pt x="486" y="405"/>
                    <a:pt x="463" y="407"/>
                  </a:cubicBezTo>
                  <a:cubicBezTo>
                    <a:pt x="438" y="409"/>
                    <a:pt x="407" y="412"/>
                    <a:pt x="394" y="413"/>
                  </a:cubicBezTo>
                  <a:cubicBezTo>
                    <a:pt x="381" y="414"/>
                    <a:pt x="386" y="420"/>
                    <a:pt x="376" y="413"/>
                  </a:cubicBezTo>
                  <a:cubicBezTo>
                    <a:pt x="366" y="406"/>
                    <a:pt x="345" y="385"/>
                    <a:pt x="333" y="372"/>
                  </a:cubicBezTo>
                  <a:cubicBezTo>
                    <a:pt x="321" y="359"/>
                    <a:pt x="318" y="344"/>
                    <a:pt x="303" y="333"/>
                  </a:cubicBezTo>
                  <a:cubicBezTo>
                    <a:pt x="288" y="322"/>
                    <a:pt x="260" y="315"/>
                    <a:pt x="243" y="306"/>
                  </a:cubicBezTo>
                  <a:cubicBezTo>
                    <a:pt x="226" y="297"/>
                    <a:pt x="213" y="285"/>
                    <a:pt x="198" y="276"/>
                  </a:cubicBezTo>
                  <a:cubicBezTo>
                    <a:pt x="183" y="267"/>
                    <a:pt x="170" y="259"/>
                    <a:pt x="153" y="252"/>
                  </a:cubicBezTo>
                  <a:cubicBezTo>
                    <a:pt x="136" y="245"/>
                    <a:pt x="113" y="234"/>
                    <a:pt x="96" y="231"/>
                  </a:cubicBezTo>
                  <a:cubicBezTo>
                    <a:pt x="79" y="228"/>
                    <a:pt x="67" y="234"/>
                    <a:pt x="52" y="234"/>
                  </a:cubicBezTo>
                  <a:cubicBezTo>
                    <a:pt x="37" y="234"/>
                    <a:pt x="10" y="238"/>
                    <a:pt x="5" y="228"/>
                  </a:cubicBezTo>
                  <a:cubicBezTo>
                    <a:pt x="0" y="218"/>
                    <a:pt x="19" y="187"/>
                    <a:pt x="23" y="176"/>
                  </a:cubicBez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41" name="Arc 1069"/>
            <p:cNvSpPr>
              <a:spLocks/>
            </p:cNvSpPr>
            <p:nvPr/>
          </p:nvSpPr>
          <p:spPr bwMode="auto">
            <a:xfrm rot="10545741">
              <a:off x="1624" y="2164"/>
              <a:ext cx="130" cy="152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42" name="Arc 1070"/>
            <p:cNvSpPr>
              <a:spLocks/>
            </p:cNvSpPr>
            <p:nvPr/>
          </p:nvSpPr>
          <p:spPr bwMode="auto">
            <a:xfrm rot="18270744" flipV="1">
              <a:off x="1497" y="2239"/>
              <a:ext cx="131" cy="150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43" name="Freeform 1071"/>
            <p:cNvSpPr>
              <a:spLocks/>
            </p:cNvSpPr>
            <p:nvPr/>
          </p:nvSpPr>
          <p:spPr bwMode="auto">
            <a:xfrm rot="3608242">
              <a:off x="1660" y="2320"/>
              <a:ext cx="77" cy="1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687"/>
                </a:cxn>
                <a:cxn ang="0">
                  <a:pos x="312" y="687"/>
                </a:cxn>
                <a:cxn ang="0">
                  <a:pos x="258" y="501"/>
                </a:cxn>
                <a:cxn ang="0">
                  <a:pos x="246" y="345"/>
                </a:cxn>
                <a:cxn ang="0">
                  <a:pos x="261" y="171"/>
                </a:cxn>
                <a:cxn ang="0">
                  <a:pos x="306" y="0"/>
                </a:cxn>
                <a:cxn ang="0">
                  <a:pos x="0" y="0"/>
                </a:cxn>
              </a:cxnLst>
              <a:rect l="0" t="0" r="r" b="b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44" name="Line 1072"/>
            <p:cNvSpPr>
              <a:spLocks noChangeShapeType="1"/>
            </p:cNvSpPr>
            <p:nvPr/>
          </p:nvSpPr>
          <p:spPr bwMode="auto">
            <a:xfrm rot="3608242">
              <a:off x="1680" y="2281"/>
              <a:ext cx="0" cy="1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45" name="Line 1073"/>
            <p:cNvSpPr>
              <a:spLocks noChangeShapeType="1"/>
            </p:cNvSpPr>
            <p:nvPr/>
          </p:nvSpPr>
          <p:spPr bwMode="auto">
            <a:xfrm rot="3608242">
              <a:off x="1730" y="2360"/>
              <a:ext cx="81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46" name="Line 1074"/>
            <p:cNvSpPr>
              <a:spLocks noChangeShapeType="1"/>
            </p:cNvSpPr>
            <p:nvPr/>
          </p:nvSpPr>
          <p:spPr bwMode="auto">
            <a:xfrm rot="3608242">
              <a:off x="1583" y="2445"/>
              <a:ext cx="86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47" name="Arc 1075"/>
            <p:cNvSpPr>
              <a:spLocks/>
            </p:cNvSpPr>
            <p:nvPr/>
          </p:nvSpPr>
          <p:spPr bwMode="auto">
            <a:xfrm rot="38736742">
              <a:off x="1644" y="2387"/>
              <a:ext cx="223" cy="231"/>
            </a:xfrm>
            <a:custGeom>
              <a:avLst/>
              <a:gdLst>
                <a:gd name="G0" fmla="+- 0 0 0"/>
                <a:gd name="G1" fmla="+- 19786 0 0"/>
                <a:gd name="G2" fmla="+- 21600 0 0"/>
                <a:gd name="T0" fmla="*/ 8665 w 19558"/>
                <a:gd name="T1" fmla="*/ 0 h 19786"/>
                <a:gd name="T2" fmla="*/ 19558 w 19558"/>
                <a:gd name="T3" fmla="*/ 10618 h 19786"/>
                <a:gd name="T4" fmla="*/ 0 w 19558"/>
                <a:gd name="T5" fmla="*/ 19786 h 19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48" name="Arc 1076"/>
            <p:cNvSpPr>
              <a:spLocks/>
            </p:cNvSpPr>
            <p:nvPr/>
          </p:nvSpPr>
          <p:spPr bwMode="auto">
            <a:xfrm rot="6271705" flipH="1" flipV="1">
              <a:off x="1598" y="2285"/>
              <a:ext cx="158" cy="161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49" name="Arc 1077"/>
            <p:cNvSpPr>
              <a:spLocks/>
            </p:cNvSpPr>
            <p:nvPr/>
          </p:nvSpPr>
          <p:spPr bwMode="auto">
            <a:xfrm rot="6271705">
              <a:off x="1559" y="2226"/>
              <a:ext cx="157" cy="161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50" name="Arc 1078"/>
            <p:cNvSpPr>
              <a:spLocks/>
            </p:cNvSpPr>
            <p:nvPr/>
          </p:nvSpPr>
          <p:spPr bwMode="auto">
            <a:xfrm rot="6271705">
              <a:off x="1576" y="2217"/>
              <a:ext cx="61" cy="62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51" name="Arc 1079"/>
            <p:cNvSpPr>
              <a:spLocks/>
            </p:cNvSpPr>
            <p:nvPr/>
          </p:nvSpPr>
          <p:spPr bwMode="auto">
            <a:xfrm rot="6271705" flipH="1" flipV="1">
              <a:off x="1608" y="2267"/>
              <a:ext cx="62" cy="64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52" name="Line 1080"/>
            <p:cNvSpPr>
              <a:spLocks noChangeShapeType="1"/>
            </p:cNvSpPr>
            <p:nvPr/>
          </p:nvSpPr>
          <p:spPr bwMode="auto">
            <a:xfrm rot="7200911">
              <a:off x="1381" y="2039"/>
              <a:ext cx="0" cy="235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53" name="Line 1081"/>
            <p:cNvSpPr>
              <a:spLocks noChangeShapeType="1"/>
            </p:cNvSpPr>
            <p:nvPr/>
          </p:nvSpPr>
          <p:spPr bwMode="auto">
            <a:xfrm rot="14421194">
              <a:off x="1683" y="2045"/>
              <a:ext cx="0" cy="232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grpSp>
          <p:nvGrpSpPr>
            <p:cNvPr id="823354" name="Group 1082"/>
            <p:cNvGrpSpPr>
              <a:grpSpLocks/>
            </p:cNvGrpSpPr>
            <p:nvPr/>
          </p:nvGrpSpPr>
          <p:grpSpPr bwMode="auto">
            <a:xfrm rot="14454207">
              <a:off x="1767" y="2049"/>
              <a:ext cx="102" cy="81"/>
              <a:chOff x="5504" y="8144"/>
              <a:chExt cx="291" cy="236"/>
            </a:xfrm>
          </p:grpSpPr>
          <p:sp>
            <p:nvSpPr>
              <p:cNvPr id="823355" name="Rectangle 1083"/>
              <p:cNvSpPr>
                <a:spLocks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23356" name="Rectangle 1084"/>
              <p:cNvSpPr>
                <a:spLocks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</p:grpSp>
        <p:grpSp>
          <p:nvGrpSpPr>
            <p:cNvPr id="823357" name="Group 1085"/>
            <p:cNvGrpSpPr>
              <a:grpSpLocks/>
            </p:cNvGrpSpPr>
            <p:nvPr/>
          </p:nvGrpSpPr>
          <p:grpSpPr bwMode="auto">
            <a:xfrm rot="7200911">
              <a:off x="1205" y="2042"/>
              <a:ext cx="99" cy="80"/>
              <a:chOff x="5504" y="8144"/>
              <a:chExt cx="291" cy="236"/>
            </a:xfrm>
          </p:grpSpPr>
          <p:sp>
            <p:nvSpPr>
              <p:cNvPr id="823358" name="Rectangle 1086"/>
              <p:cNvSpPr>
                <a:spLocks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23359" name="Rectangle 1087"/>
              <p:cNvSpPr>
                <a:spLocks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</p:grpSp>
        <p:sp>
          <p:nvSpPr>
            <p:cNvPr id="823360" name="Rectangle 1088"/>
            <p:cNvSpPr>
              <a:spLocks noChangeArrowheads="1"/>
            </p:cNvSpPr>
            <p:nvPr/>
          </p:nvSpPr>
          <p:spPr bwMode="auto">
            <a:xfrm rot="10772871">
              <a:off x="1511" y="2030"/>
              <a:ext cx="21" cy="158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61" name="Rectangle 1089"/>
            <p:cNvSpPr>
              <a:spLocks noChangeArrowheads="1"/>
            </p:cNvSpPr>
            <p:nvPr/>
          </p:nvSpPr>
          <p:spPr bwMode="auto">
            <a:xfrm rot="9880221">
              <a:off x="1470" y="2162"/>
              <a:ext cx="17" cy="79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62" name="Rectangle 1090"/>
            <p:cNvSpPr>
              <a:spLocks noChangeArrowheads="1"/>
            </p:cNvSpPr>
            <p:nvPr/>
          </p:nvSpPr>
          <p:spPr bwMode="auto">
            <a:xfrm rot="-9863530">
              <a:off x="1580" y="2165"/>
              <a:ext cx="17" cy="79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63" name="Rectangle 1091"/>
            <p:cNvSpPr>
              <a:spLocks noChangeArrowheads="1"/>
            </p:cNvSpPr>
            <p:nvPr/>
          </p:nvSpPr>
          <p:spPr bwMode="auto">
            <a:xfrm rot="-45884290">
              <a:off x="2207" y="3458"/>
              <a:ext cx="19" cy="79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64" name="Rectangle 1092"/>
            <p:cNvSpPr>
              <a:spLocks noChangeArrowheads="1"/>
            </p:cNvSpPr>
            <p:nvPr/>
          </p:nvSpPr>
          <p:spPr bwMode="auto">
            <a:xfrm rot="-26140540">
              <a:off x="2263" y="3365"/>
              <a:ext cx="17" cy="79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65" name="Rectangle 1093"/>
            <p:cNvSpPr>
              <a:spLocks noChangeArrowheads="1"/>
            </p:cNvSpPr>
            <p:nvPr/>
          </p:nvSpPr>
          <p:spPr bwMode="auto">
            <a:xfrm rot="-25247889">
              <a:off x="2322" y="3409"/>
              <a:ext cx="21" cy="158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66" name="Line 1094"/>
            <p:cNvSpPr>
              <a:spLocks noChangeShapeType="1"/>
            </p:cNvSpPr>
            <p:nvPr/>
          </p:nvSpPr>
          <p:spPr bwMode="auto">
            <a:xfrm rot="14380151" flipV="1">
              <a:off x="2007" y="3487"/>
              <a:ext cx="623" cy="0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67" name="Rectangle 1095"/>
            <p:cNvSpPr>
              <a:spLocks noChangeArrowheads="1"/>
            </p:cNvSpPr>
            <p:nvPr/>
          </p:nvSpPr>
          <p:spPr bwMode="auto">
            <a:xfrm rot="-28819849">
              <a:off x="2364" y="3660"/>
              <a:ext cx="159" cy="83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68" name="Freeform 1096"/>
            <p:cNvSpPr>
              <a:spLocks/>
            </p:cNvSpPr>
            <p:nvPr/>
          </p:nvSpPr>
          <p:spPr bwMode="auto">
            <a:xfrm rot="-28819849">
              <a:off x="2213" y="3303"/>
              <a:ext cx="35" cy="63"/>
            </a:xfrm>
            <a:custGeom>
              <a:avLst/>
              <a:gdLst/>
              <a:ahLst/>
              <a:cxnLst>
                <a:cxn ang="0">
                  <a:pos x="23" y="13"/>
                </a:cxn>
                <a:cxn ang="0">
                  <a:pos x="164" y="16"/>
                </a:cxn>
                <a:cxn ang="0">
                  <a:pos x="140" y="109"/>
                </a:cxn>
                <a:cxn ang="0">
                  <a:pos x="143" y="226"/>
                </a:cxn>
                <a:cxn ang="0">
                  <a:pos x="173" y="307"/>
                </a:cxn>
                <a:cxn ang="0">
                  <a:pos x="113" y="328"/>
                </a:cxn>
                <a:cxn ang="0">
                  <a:pos x="29" y="322"/>
                </a:cxn>
                <a:cxn ang="0">
                  <a:pos x="23" y="298"/>
                </a:cxn>
                <a:cxn ang="0">
                  <a:pos x="53" y="214"/>
                </a:cxn>
                <a:cxn ang="0">
                  <a:pos x="53" y="115"/>
                </a:cxn>
                <a:cxn ang="0">
                  <a:pos x="23" y="37"/>
                </a:cxn>
                <a:cxn ang="0">
                  <a:pos x="23" y="13"/>
                </a:cxn>
              </a:cxnLst>
              <a:rect l="0" t="0" r="r" b="b"/>
              <a:pathLst>
                <a:path w="183" h="331">
                  <a:moveTo>
                    <a:pt x="23" y="13"/>
                  </a:moveTo>
                  <a:cubicBezTo>
                    <a:pt x="46" y="10"/>
                    <a:pt x="145" y="0"/>
                    <a:pt x="164" y="16"/>
                  </a:cubicBezTo>
                  <a:cubicBezTo>
                    <a:pt x="183" y="32"/>
                    <a:pt x="143" y="74"/>
                    <a:pt x="140" y="109"/>
                  </a:cubicBezTo>
                  <a:cubicBezTo>
                    <a:pt x="137" y="144"/>
                    <a:pt x="138" y="193"/>
                    <a:pt x="143" y="226"/>
                  </a:cubicBezTo>
                  <a:cubicBezTo>
                    <a:pt x="148" y="259"/>
                    <a:pt x="178" y="290"/>
                    <a:pt x="173" y="307"/>
                  </a:cubicBezTo>
                  <a:cubicBezTo>
                    <a:pt x="168" y="324"/>
                    <a:pt x="137" y="325"/>
                    <a:pt x="113" y="328"/>
                  </a:cubicBezTo>
                  <a:cubicBezTo>
                    <a:pt x="89" y="331"/>
                    <a:pt x="44" y="327"/>
                    <a:pt x="29" y="322"/>
                  </a:cubicBezTo>
                  <a:cubicBezTo>
                    <a:pt x="14" y="317"/>
                    <a:pt x="19" y="316"/>
                    <a:pt x="23" y="298"/>
                  </a:cubicBezTo>
                  <a:cubicBezTo>
                    <a:pt x="27" y="280"/>
                    <a:pt x="48" y="244"/>
                    <a:pt x="53" y="214"/>
                  </a:cubicBezTo>
                  <a:cubicBezTo>
                    <a:pt x="58" y="184"/>
                    <a:pt x="58" y="144"/>
                    <a:pt x="53" y="115"/>
                  </a:cubicBezTo>
                  <a:cubicBezTo>
                    <a:pt x="48" y="86"/>
                    <a:pt x="28" y="53"/>
                    <a:pt x="23" y="37"/>
                  </a:cubicBezTo>
                  <a:cubicBezTo>
                    <a:pt x="18" y="21"/>
                    <a:pt x="0" y="16"/>
                    <a:pt x="23" y="13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69" name="Line 1097"/>
            <p:cNvSpPr>
              <a:spLocks noChangeShapeType="1"/>
            </p:cNvSpPr>
            <p:nvPr/>
          </p:nvSpPr>
          <p:spPr bwMode="auto">
            <a:xfrm rot="-28819849">
              <a:off x="2190" y="3349"/>
              <a:ext cx="31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70" name="Line 1098"/>
            <p:cNvSpPr>
              <a:spLocks noChangeShapeType="1"/>
            </p:cNvSpPr>
            <p:nvPr/>
          </p:nvSpPr>
          <p:spPr bwMode="auto">
            <a:xfrm rot="-28819849">
              <a:off x="2241" y="3320"/>
              <a:ext cx="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grpSp>
          <p:nvGrpSpPr>
            <p:cNvPr id="823371" name="Group 1099"/>
            <p:cNvGrpSpPr>
              <a:grpSpLocks/>
            </p:cNvGrpSpPr>
            <p:nvPr/>
          </p:nvGrpSpPr>
          <p:grpSpPr bwMode="auto">
            <a:xfrm rot="-28819849">
              <a:off x="1973" y="3013"/>
              <a:ext cx="267" cy="224"/>
              <a:chOff x="4785" y="11039"/>
              <a:chExt cx="829" cy="688"/>
            </a:xfrm>
          </p:grpSpPr>
          <p:sp>
            <p:nvSpPr>
              <p:cNvPr id="823372" name="Freeform 1100"/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687"/>
                  </a:cxn>
                  <a:cxn ang="0">
                    <a:pos x="312" y="687"/>
                  </a:cxn>
                  <a:cxn ang="0">
                    <a:pos x="258" y="501"/>
                  </a:cxn>
                  <a:cxn ang="0">
                    <a:pos x="246" y="345"/>
                  </a:cxn>
                  <a:cxn ang="0">
                    <a:pos x="261" y="171"/>
                  </a:cxn>
                  <a:cxn ang="0">
                    <a:pos x="306" y="0"/>
                  </a:cxn>
                  <a:cxn ang="0">
                    <a:pos x="0" y="0"/>
                  </a:cxn>
                </a:cxnLst>
                <a:rect l="0" t="0" r="r" b="b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23373" name="Line 1101"/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23374" name="Line 1102"/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23375" name="Line 1103"/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23376" name="Arc 1104"/>
              <p:cNvSpPr>
                <a:spLocks/>
              </p:cNvSpPr>
              <p:nvPr/>
            </p:nvSpPr>
            <p:spPr bwMode="auto">
              <a:xfrm rot="35128499">
                <a:off x="4917" y="11030"/>
                <a:ext cx="688" cy="706"/>
              </a:xfrm>
              <a:custGeom>
                <a:avLst/>
                <a:gdLst>
                  <a:gd name="G0" fmla="+- 0 0 0"/>
                  <a:gd name="G1" fmla="+- 19786 0 0"/>
                  <a:gd name="G2" fmla="+- 21600 0 0"/>
                  <a:gd name="T0" fmla="*/ 8665 w 19558"/>
                  <a:gd name="T1" fmla="*/ 0 h 19786"/>
                  <a:gd name="T2" fmla="*/ 19558 w 19558"/>
                  <a:gd name="T3" fmla="*/ 10618 h 19786"/>
                  <a:gd name="T4" fmla="*/ 0 w 19558"/>
                  <a:gd name="T5" fmla="*/ 19786 h 19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</p:grpSp>
        <p:sp>
          <p:nvSpPr>
            <p:cNvPr id="823377" name="Freeform 1105"/>
            <p:cNvSpPr>
              <a:spLocks/>
            </p:cNvSpPr>
            <p:nvPr/>
          </p:nvSpPr>
          <p:spPr bwMode="auto">
            <a:xfrm rot="-26156385">
              <a:off x="2147" y="3224"/>
              <a:ext cx="96" cy="96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20" y="70"/>
                </a:cxn>
                <a:cxn ang="0">
                  <a:pos x="86" y="142"/>
                </a:cxn>
                <a:cxn ang="0">
                  <a:pos x="155" y="187"/>
                </a:cxn>
                <a:cxn ang="0">
                  <a:pos x="203" y="193"/>
                </a:cxn>
                <a:cxn ang="0">
                  <a:pos x="170" y="118"/>
                </a:cxn>
                <a:cxn ang="0">
                  <a:pos x="116" y="61"/>
                </a:cxn>
                <a:cxn ang="0">
                  <a:pos x="68" y="31"/>
                </a:cxn>
                <a:cxn ang="0">
                  <a:pos x="8" y="7"/>
                </a:cxn>
              </a:cxnLst>
              <a:rect l="0" t="0" r="r" b="b"/>
              <a:pathLst>
                <a:path w="205" h="204">
                  <a:moveTo>
                    <a:pt x="8" y="7"/>
                  </a:moveTo>
                  <a:cubicBezTo>
                    <a:pt x="0" y="14"/>
                    <a:pt x="7" y="47"/>
                    <a:pt x="20" y="70"/>
                  </a:cubicBezTo>
                  <a:cubicBezTo>
                    <a:pt x="33" y="93"/>
                    <a:pt x="64" y="123"/>
                    <a:pt x="86" y="142"/>
                  </a:cubicBezTo>
                  <a:cubicBezTo>
                    <a:pt x="108" y="161"/>
                    <a:pt x="136" y="179"/>
                    <a:pt x="155" y="187"/>
                  </a:cubicBezTo>
                  <a:cubicBezTo>
                    <a:pt x="174" y="195"/>
                    <a:pt x="201" y="204"/>
                    <a:pt x="203" y="193"/>
                  </a:cubicBezTo>
                  <a:cubicBezTo>
                    <a:pt x="205" y="182"/>
                    <a:pt x="184" y="140"/>
                    <a:pt x="170" y="118"/>
                  </a:cubicBezTo>
                  <a:cubicBezTo>
                    <a:pt x="156" y="96"/>
                    <a:pt x="133" y="75"/>
                    <a:pt x="116" y="61"/>
                  </a:cubicBezTo>
                  <a:cubicBezTo>
                    <a:pt x="99" y="47"/>
                    <a:pt x="86" y="39"/>
                    <a:pt x="68" y="31"/>
                  </a:cubicBezTo>
                  <a:cubicBezTo>
                    <a:pt x="50" y="23"/>
                    <a:pt x="16" y="0"/>
                    <a:pt x="8" y="7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78" name="Freeform 1106"/>
            <p:cNvSpPr>
              <a:spLocks/>
            </p:cNvSpPr>
            <p:nvPr/>
          </p:nvSpPr>
          <p:spPr bwMode="auto">
            <a:xfrm rot="-28819849">
              <a:off x="2089" y="3217"/>
              <a:ext cx="201" cy="102"/>
            </a:xfrm>
            <a:custGeom>
              <a:avLst/>
              <a:gdLst/>
              <a:ahLst/>
              <a:cxnLst>
                <a:cxn ang="0">
                  <a:pos x="23" y="176"/>
                </a:cxn>
                <a:cxn ang="0">
                  <a:pos x="59" y="177"/>
                </a:cxn>
                <a:cxn ang="0">
                  <a:pos x="143" y="171"/>
                </a:cxn>
                <a:cxn ang="0">
                  <a:pos x="203" y="147"/>
                </a:cxn>
                <a:cxn ang="0">
                  <a:pos x="269" y="111"/>
                </a:cxn>
                <a:cxn ang="0">
                  <a:pos x="311" y="87"/>
                </a:cxn>
                <a:cxn ang="0">
                  <a:pos x="353" y="60"/>
                </a:cxn>
                <a:cxn ang="0">
                  <a:pos x="376" y="8"/>
                </a:cxn>
                <a:cxn ang="0">
                  <a:pos x="400" y="14"/>
                </a:cxn>
                <a:cxn ang="0">
                  <a:pos x="478" y="20"/>
                </a:cxn>
                <a:cxn ang="0">
                  <a:pos x="544" y="23"/>
                </a:cxn>
                <a:cxn ang="0">
                  <a:pos x="738" y="38"/>
                </a:cxn>
                <a:cxn ang="0">
                  <a:pos x="822" y="47"/>
                </a:cxn>
                <a:cxn ang="0">
                  <a:pos x="816" y="77"/>
                </a:cxn>
                <a:cxn ang="0">
                  <a:pos x="816" y="122"/>
                </a:cxn>
                <a:cxn ang="0">
                  <a:pos x="813" y="173"/>
                </a:cxn>
                <a:cxn ang="0">
                  <a:pos x="813" y="239"/>
                </a:cxn>
                <a:cxn ang="0">
                  <a:pos x="813" y="290"/>
                </a:cxn>
                <a:cxn ang="0">
                  <a:pos x="825" y="347"/>
                </a:cxn>
                <a:cxn ang="0">
                  <a:pos x="830" y="377"/>
                </a:cxn>
                <a:cxn ang="0">
                  <a:pos x="810" y="386"/>
                </a:cxn>
                <a:cxn ang="0">
                  <a:pos x="735" y="392"/>
                </a:cxn>
                <a:cxn ang="0">
                  <a:pos x="643" y="398"/>
                </a:cxn>
                <a:cxn ang="0">
                  <a:pos x="541" y="401"/>
                </a:cxn>
                <a:cxn ang="0">
                  <a:pos x="463" y="407"/>
                </a:cxn>
                <a:cxn ang="0">
                  <a:pos x="394" y="413"/>
                </a:cxn>
                <a:cxn ang="0">
                  <a:pos x="376" y="413"/>
                </a:cxn>
                <a:cxn ang="0">
                  <a:pos x="333" y="372"/>
                </a:cxn>
                <a:cxn ang="0">
                  <a:pos x="303" y="333"/>
                </a:cxn>
                <a:cxn ang="0">
                  <a:pos x="243" y="306"/>
                </a:cxn>
                <a:cxn ang="0">
                  <a:pos x="198" y="276"/>
                </a:cxn>
                <a:cxn ang="0">
                  <a:pos x="153" y="252"/>
                </a:cxn>
                <a:cxn ang="0">
                  <a:pos x="96" y="231"/>
                </a:cxn>
                <a:cxn ang="0">
                  <a:pos x="52" y="234"/>
                </a:cxn>
                <a:cxn ang="0">
                  <a:pos x="5" y="228"/>
                </a:cxn>
                <a:cxn ang="0">
                  <a:pos x="23" y="176"/>
                </a:cxn>
              </a:cxnLst>
              <a:rect l="0" t="0" r="r" b="b"/>
              <a:pathLst>
                <a:path w="835" h="420">
                  <a:moveTo>
                    <a:pt x="23" y="176"/>
                  </a:moveTo>
                  <a:cubicBezTo>
                    <a:pt x="32" y="168"/>
                    <a:pt x="39" y="178"/>
                    <a:pt x="59" y="177"/>
                  </a:cubicBezTo>
                  <a:cubicBezTo>
                    <a:pt x="79" y="176"/>
                    <a:pt x="119" y="176"/>
                    <a:pt x="143" y="171"/>
                  </a:cubicBezTo>
                  <a:cubicBezTo>
                    <a:pt x="167" y="166"/>
                    <a:pt x="182" y="157"/>
                    <a:pt x="203" y="147"/>
                  </a:cubicBezTo>
                  <a:cubicBezTo>
                    <a:pt x="224" y="137"/>
                    <a:pt x="251" y="121"/>
                    <a:pt x="269" y="111"/>
                  </a:cubicBezTo>
                  <a:cubicBezTo>
                    <a:pt x="287" y="101"/>
                    <a:pt x="297" y="95"/>
                    <a:pt x="311" y="87"/>
                  </a:cubicBezTo>
                  <a:cubicBezTo>
                    <a:pt x="325" y="79"/>
                    <a:pt x="342" y="73"/>
                    <a:pt x="353" y="60"/>
                  </a:cubicBezTo>
                  <a:cubicBezTo>
                    <a:pt x="364" y="47"/>
                    <a:pt x="368" y="16"/>
                    <a:pt x="376" y="8"/>
                  </a:cubicBezTo>
                  <a:cubicBezTo>
                    <a:pt x="384" y="0"/>
                    <a:pt x="384" y="12"/>
                    <a:pt x="400" y="14"/>
                  </a:cubicBezTo>
                  <a:cubicBezTo>
                    <a:pt x="416" y="16"/>
                    <a:pt x="455" y="18"/>
                    <a:pt x="478" y="20"/>
                  </a:cubicBezTo>
                  <a:cubicBezTo>
                    <a:pt x="501" y="22"/>
                    <a:pt x="501" y="20"/>
                    <a:pt x="544" y="23"/>
                  </a:cubicBezTo>
                  <a:cubicBezTo>
                    <a:pt x="587" y="26"/>
                    <a:pt x="692" y="34"/>
                    <a:pt x="738" y="38"/>
                  </a:cubicBezTo>
                  <a:cubicBezTo>
                    <a:pt x="784" y="42"/>
                    <a:pt x="809" y="41"/>
                    <a:pt x="822" y="47"/>
                  </a:cubicBezTo>
                  <a:cubicBezTo>
                    <a:pt x="835" y="53"/>
                    <a:pt x="817" y="65"/>
                    <a:pt x="816" y="77"/>
                  </a:cubicBezTo>
                  <a:cubicBezTo>
                    <a:pt x="815" y="89"/>
                    <a:pt x="816" y="106"/>
                    <a:pt x="816" y="122"/>
                  </a:cubicBezTo>
                  <a:cubicBezTo>
                    <a:pt x="816" y="138"/>
                    <a:pt x="813" y="154"/>
                    <a:pt x="813" y="173"/>
                  </a:cubicBezTo>
                  <a:cubicBezTo>
                    <a:pt x="813" y="192"/>
                    <a:pt x="813" y="220"/>
                    <a:pt x="813" y="239"/>
                  </a:cubicBezTo>
                  <a:cubicBezTo>
                    <a:pt x="813" y="258"/>
                    <a:pt x="811" y="272"/>
                    <a:pt x="813" y="290"/>
                  </a:cubicBezTo>
                  <a:cubicBezTo>
                    <a:pt x="815" y="308"/>
                    <a:pt x="822" y="333"/>
                    <a:pt x="825" y="347"/>
                  </a:cubicBezTo>
                  <a:cubicBezTo>
                    <a:pt x="828" y="361"/>
                    <a:pt x="832" y="371"/>
                    <a:pt x="830" y="377"/>
                  </a:cubicBezTo>
                  <a:cubicBezTo>
                    <a:pt x="828" y="383"/>
                    <a:pt x="826" y="384"/>
                    <a:pt x="810" y="386"/>
                  </a:cubicBezTo>
                  <a:cubicBezTo>
                    <a:pt x="794" y="388"/>
                    <a:pt x="763" y="390"/>
                    <a:pt x="735" y="392"/>
                  </a:cubicBezTo>
                  <a:cubicBezTo>
                    <a:pt x="707" y="394"/>
                    <a:pt x="674" y="397"/>
                    <a:pt x="643" y="398"/>
                  </a:cubicBezTo>
                  <a:cubicBezTo>
                    <a:pt x="611" y="399"/>
                    <a:pt x="571" y="400"/>
                    <a:pt x="541" y="401"/>
                  </a:cubicBezTo>
                  <a:cubicBezTo>
                    <a:pt x="511" y="402"/>
                    <a:pt x="486" y="405"/>
                    <a:pt x="463" y="407"/>
                  </a:cubicBezTo>
                  <a:cubicBezTo>
                    <a:pt x="438" y="409"/>
                    <a:pt x="407" y="412"/>
                    <a:pt x="394" y="413"/>
                  </a:cubicBezTo>
                  <a:cubicBezTo>
                    <a:pt x="381" y="414"/>
                    <a:pt x="386" y="420"/>
                    <a:pt x="376" y="413"/>
                  </a:cubicBezTo>
                  <a:cubicBezTo>
                    <a:pt x="366" y="406"/>
                    <a:pt x="345" y="385"/>
                    <a:pt x="333" y="372"/>
                  </a:cubicBezTo>
                  <a:cubicBezTo>
                    <a:pt x="321" y="359"/>
                    <a:pt x="318" y="344"/>
                    <a:pt x="303" y="333"/>
                  </a:cubicBezTo>
                  <a:cubicBezTo>
                    <a:pt x="288" y="322"/>
                    <a:pt x="260" y="315"/>
                    <a:pt x="243" y="306"/>
                  </a:cubicBezTo>
                  <a:cubicBezTo>
                    <a:pt x="226" y="297"/>
                    <a:pt x="213" y="285"/>
                    <a:pt x="198" y="276"/>
                  </a:cubicBezTo>
                  <a:cubicBezTo>
                    <a:pt x="183" y="267"/>
                    <a:pt x="170" y="259"/>
                    <a:pt x="153" y="252"/>
                  </a:cubicBezTo>
                  <a:cubicBezTo>
                    <a:pt x="136" y="245"/>
                    <a:pt x="113" y="234"/>
                    <a:pt x="96" y="231"/>
                  </a:cubicBezTo>
                  <a:cubicBezTo>
                    <a:pt x="79" y="228"/>
                    <a:pt x="67" y="234"/>
                    <a:pt x="52" y="234"/>
                  </a:cubicBezTo>
                  <a:cubicBezTo>
                    <a:pt x="37" y="234"/>
                    <a:pt x="10" y="238"/>
                    <a:pt x="5" y="228"/>
                  </a:cubicBezTo>
                  <a:cubicBezTo>
                    <a:pt x="0" y="218"/>
                    <a:pt x="19" y="187"/>
                    <a:pt x="23" y="176"/>
                  </a:cubicBez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79" name="Arc 1107"/>
            <p:cNvSpPr>
              <a:spLocks/>
            </p:cNvSpPr>
            <p:nvPr/>
          </p:nvSpPr>
          <p:spPr bwMode="auto">
            <a:xfrm rot="-21882350">
              <a:off x="2100" y="3294"/>
              <a:ext cx="131" cy="150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80" name="Arc 1108"/>
            <p:cNvSpPr>
              <a:spLocks/>
            </p:cNvSpPr>
            <p:nvPr/>
          </p:nvSpPr>
          <p:spPr bwMode="auto">
            <a:xfrm rot="7442651" flipV="1">
              <a:off x="2227" y="3220"/>
              <a:ext cx="130" cy="150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81" name="Freeform 1109"/>
            <p:cNvSpPr>
              <a:spLocks/>
            </p:cNvSpPr>
            <p:nvPr/>
          </p:nvSpPr>
          <p:spPr bwMode="auto">
            <a:xfrm rot="-28819849">
              <a:off x="2117" y="3119"/>
              <a:ext cx="75" cy="1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687"/>
                </a:cxn>
                <a:cxn ang="0">
                  <a:pos x="312" y="687"/>
                </a:cxn>
                <a:cxn ang="0">
                  <a:pos x="258" y="501"/>
                </a:cxn>
                <a:cxn ang="0">
                  <a:pos x="246" y="345"/>
                </a:cxn>
                <a:cxn ang="0">
                  <a:pos x="261" y="171"/>
                </a:cxn>
                <a:cxn ang="0">
                  <a:pos x="306" y="0"/>
                </a:cxn>
                <a:cxn ang="0">
                  <a:pos x="0" y="0"/>
                </a:cxn>
              </a:cxnLst>
              <a:rect l="0" t="0" r="r" b="b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82" name="Line 1110"/>
            <p:cNvSpPr>
              <a:spLocks noChangeShapeType="1"/>
            </p:cNvSpPr>
            <p:nvPr/>
          </p:nvSpPr>
          <p:spPr bwMode="auto">
            <a:xfrm rot="-28819849">
              <a:off x="2174" y="3147"/>
              <a:ext cx="0" cy="1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83" name="Line 1111"/>
            <p:cNvSpPr>
              <a:spLocks noChangeShapeType="1"/>
            </p:cNvSpPr>
            <p:nvPr/>
          </p:nvSpPr>
          <p:spPr bwMode="auto">
            <a:xfrm rot="-28819849">
              <a:off x="2186" y="3161"/>
              <a:ext cx="8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84" name="Arc 1112"/>
            <p:cNvSpPr>
              <a:spLocks/>
            </p:cNvSpPr>
            <p:nvPr/>
          </p:nvSpPr>
          <p:spPr bwMode="auto">
            <a:xfrm rot="6308652">
              <a:off x="1986" y="2994"/>
              <a:ext cx="223" cy="229"/>
            </a:xfrm>
            <a:custGeom>
              <a:avLst/>
              <a:gdLst>
                <a:gd name="G0" fmla="+- 0 0 0"/>
                <a:gd name="G1" fmla="+- 19786 0 0"/>
                <a:gd name="G2" fmla="+- 21600 0 0"/>
                <a:gd name="T0" fmla="*/ 8665 w 19558"/>
                <a:gd name="T1" fmla="*/ 0 h 19786"/>
                <a:gd name="T2" fmla="*/ 19558 w 19558"/>
                <a:gd name="T3" fmla="*/ 10618 h 19786"/>
                <a:gd name="T4" fmla="*/ 0 w 19558"/>
                <a:gd name="T5" fmla="*/ 19786 h 19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85" name="Arc 1113"/>
            <p:cNvSpPr>
              <a:spLocks/>
            </p:cNvSpPr>
            <p:nvPr/>
          </p:nvSpPr>
          <p:spPr bwMode="auto">
            <a:xfrm rot="-26156385" flipH="1" flipV="1">
              <a:off x="2097" y="3163"/>
              <a:ext cx="157" cy="162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86" name="Arc 1114"/>
            <p:cNvSpPr>
              <a:spLocks/>
            </p:cNvSpPr>
            <p:nvPr/>
          </p:nvSpPr>
          <p:spPr bwMode="auto">
            <a:xfrm rot="-26156385">
              <a:off x="2136" y="3222"/>
              <a:ext cx="158" cy="160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87" name="Arc 1115"/>
            <p:cNvSpPr>
              <a:spLocks/>
            </p:cNvSpPr>
            <p:nvPr/>
          </p:nvSpPr>
          <p:spPr bwMode="auto">
            <a:xfrm rot="-26156385">
              <a:off x="2216" y="3327"/>
              <a:ext cx="62" cy="65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88" name="Arc 1116"/>
            <p:cNvSpPr>
              <a:spLocks/>
            </p:cNvSpPr>
            <p:nvPr/>
          </p:nvSpPr>
          <p:spPr bwMode="auto">
            <a:xfrm rot="-26156385" flipH="1" flipV="1">
              <a:off x="2184" y="3276"/>
              <a:ext cx="63" cy="63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89" name="Line 1117"/>
            <p:cNvSpPr>
              <a:spLocks noChangeShapeType="1"/>
            </p:cNvSpPr>
            <p:nvPr/>
          </p:nvSpPr>
          <p:spPr bwMode="auto">
            <a:xfrm rot="16187483" flipV="1">
              <a:off x="2164" y="3337"/>
              <a:ext cx="1" cy="31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90" name="Freeform 1118"/>
            <p:cNvSpPr>
              <a:spLocks/>
            </p:cNvSpPr>
            <p:nvPr/>
          </p:nvSpPr>
          <p:spPr bwMode="auto">
            <a:xfrm rot="-32412517">
              <a:off x="2124" y="3462"/>
              <a:ext cx="34" cy="65"/>
            </a:xfrm>
            <a:custGeom>
              <a:avLst/>
              <a:gdLst/>
              <a:ahLst/>
              <a:cxnLst>
                <a:cxn ang="0">
                  <a:pos x="23" y="13"/>
                </a:cxn>
                <a:cxn ang="0">
                  <a:pos x="164" y="16"/>
                </a:cxn>
                <a:cxn ang="0">
                  <a:pos x="140" y="109"/>
                </a:cxn>
                <a:cxn ang="0">
                  <a:pos x="143" y="226"/>
                </a:cxn>
                <a:cxn ang="0">
                  <a:pos x="173" y="307"/>
                </a:cxn>
                <a:cxn ang="0">
                  <a:pos x="113" y="328"/>
                </a:cxn>
                <a:cxn ang="0">
                  <a:pos x="29" y="322"/>
                </a:cxn>
                <a:cxn ang="0">
                  <a:pos x="23" y="298"/>
                </a:cxn>
                <a:cxn ang="0">
                  <a:pos x="53" y="214"/>
                </a:cxn>
                <a:cxn ang="0">
                  <a:pos x="53" y="115"/>
                </a:cxn>
                <a:cxn ang="0">
                  <a:pos x="23" y="37"/>
                </a:cxn>
                <a:cxn ang="0">
                  <a:pos x="23" y="13"/>
                </a:cxn>
              </a:cxnLst>
              <a:rect l="0" t="0" r="r" b="b"/>
              <a:pathLst>
                <a:path w="183" h="331">
                  <a:moveTo>
                    <a:pt x="23" y="13"/>
                  </a:moveTo>
                  <a:cubicBezTo>
                    <a:pt x="46" y="10"/>
                    <a:pt x="145" y="0"/>
                    <a:pt x="164" y="16"/>
                  </a:cubicBezTo>
                  <a:cubicBezTo>
                    <a:pt x="183" y="32"/>
                    <a:pt x="143" y="74"/>
                    <a:pt x="140" y="109"/>
                  </a:cubicBezTo>
                  <a:cubicBezTo>
                    <a:pt x="137" y="144"/>
                    <a:pt x="138" y="193"/>
                    <a:pt x="143" y="226"/>
                  </a:cubicBezTo>
                  <a:cubicBezTo>
                    <a:pt x="148" y="259"/>
                    <a:pt x="178" y="290"/>
                    <a:pt x="173" y="307"/>
                  </a:cubicBezTo>
                  <a:cubicBezTo>
                    <a:pt x="168" y="324"/>
                    <a:pt x="137" y="325"/>
                    <a:pt x="113" y="328"/>
                  </a:cubicBezTo>
                  <a:cubicBezTo>
                    <a:pt x="89" y="331"/>
                    <a:pt x="44" y="327"/>
                    <a:pt x="29" y="322"/>
                  </a:cubicBezTo>
                  <a:cubicBezTo>
                    <a:pt x="14" y="317"/>
                    <a:pt x="19" y="316"/>
                    <a:pt x="23" y="298"/>
                  </a:cubicBezTo>
                  <a:cubicBezTo>
                    <a:pt x="27" y="280"/>
                    <a:pt x="48" y="244"/>
                    <a:pt x="53" y="214"/>
                  </a:cubicBezTo>
                  <a:cubicBezTo>
                    <a:pt x="58" y="184"/>
                    <a:pt x="58" y="144"/>
                    <a:pt x="53" y="115"/>
                  </a:cubicBezTo>
                  <a:cubicBezTo>
                    <a:pt x="48" y="86"/>
                    <a:pt x="28" y="53"/>
                    <a:pt x="23" y="37"/>
                  </a:cubicBezTo>
                  <a:cubicBezTo>
                    <a:pt x="18" y="21"/>
                    <a:pt x="0" y="16"/>
                    <a:pt x="23" y="13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91" name="Line 1119"/>
            <p:cNvSpPr>
              <a:spLocks noChangeShapeType="1"/>
            </p:cNvSpPr>
            <p:nvPr/>
          </p:nvSpPr>
          <p:spPr bwMode="auto">
            <a:xfrm rot="-32412517">
              <a:off x="2124" y="3523"/>
              <a:ext cx="30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392" name="Line 1120"/>
            <p:cNvSpPr>
              <a:spLocks noChangeShapeType="1"/>
            </p:cNvSpPr>
            <p:nvPr/>
          </p:nvSpPr>
          <p:spPr bwMode="auto">
            <a:xfrm rot="-32412517">
              <a:off x="2122" y="3465"/>
              <a:ext cx="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grpSp>
          <p:nvGrpSpPr>
            <p:cNvPr id="823393" name="Group 1121"/>
            <p:cNvGrpSpPr>
              <a:grpSpLocks/>
            </p:cNvGrpSpPr>
            <p:nvPr/>
          </p:nvGrpSpPr>
          <p:grpSpPr bwMode="auto">
            <a:xfrm rot="-32412517">
              <a:off x="1761" y="3384"/>
              <a:ext cx="270" cy="226"/>
              <a:chOff x="4785" y="11039"/>
              <a:chExt cx="829" cy="688"/>
            </a:xfrm>
          </p:grpSpPr>
          <p:sp>
            <p:nvSpPr>
              <p:cNvPr id="823394" name="Freeform 1122"/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687"/>
                  </a:cxn>
                  <a:cxn ang="0">
                    <a:pos x="312" y="687"/>
                  </a:cxn>
                  <a:cxn ang="0">
                    <a:pos x="258" y="501"/>
                  </a:cxn>
                  <a:cxn ang="0">
                    <a:pos x="246" y="345"/>
                  </a:cxn>
                  <a:cxn ang="0">
                    <a:pos x="261" y="171"/>
                  </a:cxn>
                  <a:cxn ang="0">
                    <a:pos x="306" y="0"/>
                  </a:cxn>
                  <a:cxn ang="0">
                    <a:pos x="0" y="0"/>
                  </a:cxn>
                </a:cxnLst>
                <a:rect l="0" t="0" r="r" b="b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23395" name="Line 1123"/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23396" name="Line 1124"/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23397" name="Line 1125"/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23398" name="Arc 1126"/>
              <p:cNvSpPr>
                <a:spLocks/>
              </p:cNvSpPr>
              <p:nvPr/>
            </p:nvSpPr>
            <p:spPr bwMode="auto">
              <a:xfrm rot="35128499">
                <a:off x="4917" y="11030"/>
                <a:ext cx="688" cy="706"/>
              </a:xfrm>
              <a:custGeom>
                <a:avLst/>
                <a:gdLst>
                  <a:gd name="G0" fmla="+- 0 0 0"/>
                  <a:gd name="G1" fmla="+- 19786 0 0"/>
                  <a:gd name="G2" fmla="+- 21600 0 0"/>
                  <a:gd name="T0" fmla="*/ 8665 w 19558"/>
                  <a:gd name="T1" fmla="*/ 0 h 19786"/>
                  <a:gd name="T2" fmla="*/ 19558 w 19558"/>
                  <a:gd name="T3" fmla="*/ 10618 h 19786"/>
                  <a:gd name="T4" fmla="*/ 0 w 19558"/>
                  <a:gd name="T5" fmla="*/ 19786 h 19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</p:grpSp>
        <p:sp>
          <p:nvSpPr>
            <p:cNvPr id="823399" name="Freeform 1127"/>
            <p:cNvSpPr>
              <a:spLocks/>
            </p:cNvSpPr>
            <p:nvPr/>
          </p:nvSpPr>
          <p:spPr bwMode="auto">
            <a:xfrm rot="-29749054">
              <a:off x="2017" y="3446"/>
              <a:ext cx="98" cy="96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20" y="70"/>
                </a:cxn>
                <a:cxn ang="0">
                  <a:pos x="86" y="142"/>
                </a:cxn>
                <a:cxn ang="0">
                  <a:pos x="155" y="187"/>
                </a:cxn>
                <a:cxn ang="0">
                  <a:pos x="203" y="193"/>
                </a:cxn>
                <a:cxn ang="0">
                  <a:pos x="170" y="118"/>
                </a:cxn>
                <a:cxn ang="0">
                  <a:pos x="116" y="61"/>
                </a:cxn>
                <a:cxn ang="0">
                  <a:pos x="68" y="31"/>
                </a:cxn>
                <a:cxn ang="0">
                  <a:pos x="8" y="7"/>
                </a:cxn>
              </a:cxnLst>
              <a:rect l="0" t="0" r="r" b="b"/>
              <a:pathLst>
                <a:path w="205" h="204">
                  <a:moveTo>
                    <a:pt x="8" y="7"/>
                  </a:moveTo>
                  <a:cubicBezTo>
                    <a:pt x="0" y="14"/>
                    <a:pt x="7" y="47"/>
                    <a:pt x="20" y="70"/>
                  </a:cubicBezTo>
                  <a:cubicBezTo>
                    <a:pt x="33" y="93"/>
                    <a:pt x="64" y="123"/>
                    <a:pt x="86" y="142"/>
                  </a:cubicBezTo>
                  <a:cubicBezTo>
                    <a:pt x="108" y="161"/>
                    <a:pt x="136" y="179"/>
                    <a:pt x="155" y="187"/>
                  </a:cubicBezTo>
                  <a:cubicBezTo>
                    <a:pt x="174" y="195"/>
                    <a:pt x="201" y="204"/>
                    <a:pt x="203" y="193"/>
                  </a:cubicBezTo>
                  <a:cubicBezTo>
                    <a:pt x="205" y="182"/>
                    <a:pt x="184" y="140"/>
                    <a:pt x="170" y="118"/>
                  </a:cubicBezTo>
                  <a:cubicBezTo>
                    <a:pt x="156" y="96"/>
                    <a:pt x="133" y="75"/>
                    <a:pt x="116" y="61"/>
                  </a:cubicBezTo>
                  <a:cubicBezTo>
                    <a:pt x="99" y="47"/>
                    <a:pt x="86" y="39"/>
                    <a:pt x="68" y="31"/>
                  </a:cubicBezTo>
                  <a:cubicBezTo>
                    <a:pt x="50" y="23"/>
                    <a:pt x="16" y="0"/>
                    <a:pt x="8" y="7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400" name="Freeform 1128"/>
            <p:cNvSpPr>
              <a:spLocks/>
            </p:cNvSpPr>
            <p:nvPr/>
          </p:nvSpPr>
          <p:spPr bwMode="auto">
            <a:xfrm rot="-32412517">
              <a:off x="1957" y="3445"/>
              <a:ext cx="203" cy="102"/>
            </a:xfrm>
            <a:custGeom>
              <a:avLst/>
              <a:gdLst/>
              <a:ahLst/>
              <a:cxnLst>
                <a:cxn ang="0">
                  <a:pos x="23" y="176"/>
                </a:cxn>
                <a:cxn ang="0">
                  <a:pos x="59" y="177"/>
                </a:cxn>
                <a:cxn ang="0">
                  <a:pos x="143" y="171"/>
                </a:cxn>
                <a:cxn ang="0">
                  <a:pos x="203" y="147"/>
                </a:cxn>
                <a:cxn ang="0">
                  <a:pos x="269" y="111"/>
                </a:cxn>
                <a:cxn ang="0">
                  <a:pos x="311" y="87"/>
                </a:cxn>
                <a:cxn ang="0">
                  <a:pos x="353" y="60"/>
                </a:cxn>
                <a:cxn ang="0">
                  <a:pos x="376" y="8"/>
                </a:cxn>
                <a:cxn ang="0">
                  <a:pos x="400" y="14"/>
                </a:cxn>
                <a:cxn ang="0">
                  <a:pos x="478" y="20"/>
                </a:cxn>
                <a:cxn ang="0">
                  <a:pos x="544" y="23"/>
                </a:cxn>
                <a:cxn ang="0">
                  <a:pos x="738" y="38"/>
                </a:cxn>
                <a:cxn ang="0">
                  <a:pos x="822" y="47"/>
                </a:cxn>
                <a:cxn ang="0">
                  <a:pos x="816" y="77"/>
                </a:cxn>
                <a:cxn ang="0">
                  <a:pos x="816" y="122"/>
                </a:cxn>
                <a:cxn ang="0">
                  <a:pos x="813" y="173"/>
                </a:cxn>
                <a:cxn ang="0">
                  <a:pos x="813" y="239"/>
                </a:cxn>
                <a:cxn ang="0">
                  <a:pos x="813" y="290"/>
                </a:cxn>
                <a:cxn ang="0">
                  <a:pos x="825" y="347"/>
                </a:cxn>
                <a:cxn ang="0">
                  <a:pos x="830" y="377"/>
                </a:cxn>
                <a:cxn ang="0">
                  <a:pos x="810" y="386"/>
                </a:cxn>
                <a:cxn ang="0">
                  <a:pos x="735" y="392"/>
                </a:cxn>
                <a:cxn ang="0">
                  <a:pos x="643" y="398"/>
                </a:cxn>
                <a:cxn ang="0">
                  <a:pos x="541" y="401"/>
                </a:cxn>
                <a:cxn ang="0">
                  <a:pos x="463" y="407"/>
                </a:cxn>
                <a:cxn ang="0">
                  <a:pos x="394" y="413"/>
                </a:cxn>
                <a:cxn ang="0">
                  <a:pos x="376" y="413"/>
                </a:cxn>
                <a:cxn ang="0">
                  <a:pos x="333" y="372"/>
                </a:cxn>
                <a:cxn ang="0">
                  <a:pos x="303" y="333"/>
                </a:cxn>
                <a:cxn ang="0">
                  <a:pos x="243" y="306"/>
                </a:cxn>
                <a:cxn ang="0">
                  <a:pos x="198" y="276"/>
                </a:cxn>
                <a:cxn ang="0">
                  <a:pos x="153" y="252"/>
                </a:cxn>
                <a:cxn ang="0">
                  <a:pos x="96" y="231"/>
                </a:cxn>
                <a:cxn ang="0">
                  <a:pos x="52" y="234"/>
                </a:cxn>
                <a:cxn ang="0">
                  <a:pos x="5" y="228"/>
                </a:cxn>
                <a:cxn ang="0">
                  <a:pos x="23" y="176"/>
                </a:cxn>
              </a:cxnLst>
              <a:rect l="0" t="0" r="r" b="b"/>
              <a:pathLst>
                <a:path w="835" h="420">
                  <a:moveTo>
                    <a:pt x="23" y="176"/>
                  </a:moveTo>
                  <a:cubicBezTo>
                    <a:pt x="32" y="168"/>
                    <a:pt x="39" y="178"/>
                    <a:pt x="59" y="177"/>
                  </a:cubicBezTo>
                  <a:cubicBezTo>
                    <a:pt x="79" y="176"/>
                    <a:pt x="119" y="176"/>
                    <a:pt x="143" y="171"/>
                  </a:cubicBezTo>
                  <a:cubicBezTo>
                    <a:pt x="167" y="166"/>
                    <a:pt x="182" y="157"/>
                    <a:pt x="203" y="147"/>
                  </a:cubicBezTo>
                  <a:cubicBezTo>
                    <a:pt x="224" y="137"/>
                    <a:pt x="251" y="121"/>
                    <a:pt x="269" y="111"/>
                  </a:cubicBezTo>
                  <a:cubicBezTo>
                    <a:pt x="287" y="101"/>
                    <a:pt x="297" y="95"/>
                    <a:pt x="311" y="87"/>
                  </a:cubicBezTo>
                  <a:cubicBezTo>
                    <a:pt x="325" y="79"/>
                    <a:pt x="342" y="73"/>
                    <a:pt x="353" y="60"/>
                  </a:cubicBezTo>
                  <a:cubicBezTo>
                    <a:pt x="364" y="47"/>
                    <a:pt x="368" y="16"/>
                    <a:pt x="376" y="8"/>
                  </a:cubicBezTo>
                  <a:cubicBezTo>
                    <a:pt x="384" y="0"/>
                    <a:pt x="384" y="12"/>
                    <a:pt x="400" y="14"/>
                  </a:cubicBezTo>
                  <a:cubicBezTo>
                    <a:pt x="416" y="16"/>
                    <a:pt x="455" y="18"/>
                    <a:pt x="478" y="20"/>
                  </a:cubicBezTo>
                  <a:cubicBezTo>
                    <a:pt x="501" y="22"/>
                    <a:pt x="501" y="20"/>
                    <a:pt x="544" y="23"/>
                  </a:cubicBezTo>
                  <a:cubicBezTo>
                    <a:pt x="587" y="26"/>
                    <a:pt x="692" y="34"/>
                    <a:pt x="738" y="38"/>
                  </a:cubicBezTo>
                  <a:cubicBezTo>
                    <a:pt x="784" y="42"/>
                    <a:pt x="809" y="41"/>
                    <a:pt x="822" y="47"/>
                  </a:cubicBezTo>
                  <a:cubicBezTo>
                    <a:pt x="835" y="53"/>
                    <a:pt x="817" y="65"/>
                    <a:pt x="816" y="77"/>
                  </a:cubicBezTo>
                  <a:cubicBezTo>
                    <a:pt x="815" y="89"/>
                    <a:pt x="816" y="106"/>
                    <a:pt x="816" y="122"/>
                  </a:cubicBezTo>
                  <a:cubicBezTo>
                    <a:pt x="816" y="138"/>
                    <a:pt x="813" y="154"/>
                    <a:pt x="813" y="173"/>
                  </a:cubicBezTo>
                  <a:cubicBezTo>
                    <a:pt x="813" y="192"/>
                    <a:pt x="813" y="220"/>
                    <a:pt x="813" y="239"/>
                  </a:cubicBezTo>
                  <a:cubicBezTo>
                    <a:pt x="813" y="258"/>
                    <a:pt x="811" y="272"/>
                    <a:pt x="813" y="290"/>
                  </a:cubicBezTo>
                  <a:cubicBezTo>
                    <a:pt x="815" y="308"/>
                    <a:pt x="822" y="333"/>
                    <a:pt x="825" y="347"/>
                  </a:cubicBezTo>
                  <a:cubicBezTo>
                    <a:pt x="828" y="361"/>
                    <a:pt x="832" y="371"/>
                    <a:pt x="830" y="377"/>
                  </a:cubicBezTo>
                  <a:cubicBezTo>
                    <a:pt x="828" y="383"/>
                    <a:pt x="826" y="384"/>
                    <a:pt x="810" y="386"/>
                  </a:cubicBezTo>
                  <a:cubicBezTo>
                    <a:pt x="794" y="388"/>
                    <a:pt x="763" y="390"/>
                    <a:pt x="735" y="392"/>
                  </a:cubicBezTo>
                  <a:cubicBezTo>
                    <a:pt x="707" y="394"/>
                    <a:pt x="674" y="397"/>
                    <a:pt x="643" y="398"/>
                  </a:cubicBezTo>
                  <a:cubicBezTo>
                    <a:pt x="611" y="399"/>
                    <a:pt x="571" y="400"/>
                    <a:pt x="541" y="401"/>
                  </a:cubicBezTo>
                  <a:cubicBezTo>
                    <a:pt x="511" y="402"/>
                    <a:pt x="486" y="405"/>
                    <a:pt x="463" y="407"/>
                  </a:cubicBezTo>
                  <a:cubicBezTo>
                    <a:pt x="438" y="409"/>
                    <a:pt x="407" y="412"/>
                    <a:pt x="394" y="413"/>
                  </a:cubicBezTo>
                  <a:cubicBezTo>
                    <a:pt x="381" y="414"/>
                    <a:pt x="386" y="420"/>
                    <a:pt x="376" y="413"/>
                  </a:cubicBezTo>
                  <a:cubicBezTo>
                    <a:pt x="366" y="406"/>
                    <a:pt x="345" y="385"/>
                    <a:pt x="333" y="372"/>
                  </a:cubicBezTo>
                  <a:cubicBezTo>
                    <a:pt x="321" y="359"/>
                    <a:pt x="318" y="344"/>
                    <a:pt x="303" y="333"/>
                  </a:cubicBezTo>
                  <a:cubicBezTo>
                    <a:pt x="288" y="322"/>
                    <a:pt x="260" y="315"/>
                    <a:pt x="243" y="306"/>
                  </a:cubicBezTo>
                  <a:cubicBezTo>
                    <a:pt x="226" y="297"/>
                    <a:pt x="213" y="285"/>
                    <a:pt x="198" y="276"/>
                  </a:cubicBezTo>
                  <a:cubicBezTo>
                    <a:pt x="183" y="267"/>
                    <a:pt x="170" y="259"/>
                    <a:pt x="153" y="252"/>
                  </a:cubicBezTo>
                  <a:cubicBezTo>
                    <a:pt x="136" y="245"/>
                    <a:pt x="113" y="234"/>
                    <a:pt x="96" y="231"/>
                  </a:cubicBezTo>
                  <a:cubicBezTo>
                    <a:pt x="79" y="228"/>
                    <a:pt x="67" y="234"/>
                    <a:pt x="52" y="234"/>
                  </a:cubicBezTo>
                  <a:cubicBezTo>
                    <a:pt x="37" y="234"/>
                    <a:pt x="10" y="238"/>
                    <a:pt x="5" y="228"/>
                  </a:cubicBezTo>
                  <a:cubicBezTo>
                    <a:pt x="0" y="218"/>
                    <a:pt x="19" y="187"/>
                    <a:pt x="23" y="176"/>
                  </a:cubicBez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401" name="Arc 1129"/>
            <p:cNvSpPr>
              <a:spLocks/>
            </p:cNvSpPr>
            <p:nvPr/>
          </p:nvSpPr>
          <p:spPr bwMode="auto">
            <a:xfrm rot="-25475019">
              <a:off x="2070" y="3493"/>
              <a:ext cx="130" cy="152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402" name="Arc 1130"/>
            <p:cNvSpPr>
              <a:spLocks/>
            </p:cNvSpPr>
            <p:nvPr/>
          </p:nvSpPr>
          <p:spPr bwMode="auto">
            <a:xfrm rot="3849983" flipV="1">
              <a:off x="2068" y="3347"/>
              <a:ext cx="131" cy="150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403" name="Freeform 1131"/>
            <p:cNvSpPr>
              <a:spLocks/>
            </p:cNvSpPr>
            <p:nvPr/>
          </p:nvSpPr>
          <p:spPr bwMode="auto">
            <a:xfrm rot="-32412517">
              <a:off x="1948" y="3411"/>
              <a:ext cx="77" cy="1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687"/>
                </a:cxn>
                <a:cxn ang="0">
                  <a:pos x="312" y="687"/>
                </a:cxn>
                <a:cxn ang="0">
                  <a:pos x="258" y="501"/>
                </a:cxn>
                <a:cxn ang="0">
                  <a:pos x="246" y="345"/>
                </a:cxn>
                <a:cxn ang="0">
                  <a:pos x="261" y="171"/>
                </a:cxn>
                <a:cxn ang="0">
                  <a:pos x="306" y="0"/>
                </a:cxn>
                <a:cxn ang="0">
                  <a:pos x="0" y="0"/>
                </a:cxn>
              </a:cxnLst>
              <a:rect l="0" t="0" r="r" b="b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404" name="Line 1132"/>
            <p:cNvSpPr>
              <a:spLocks noChangeShapeType="1"/>
            </p:cNvSpPr>
            <p:nvPr/>
          </p:nvSpPr>
          <p:spPr bwMode="auto">
            <a:xfrm rot="-32412517">
              <a:off x="2026" y="3406"/>
              <a:ext cx="0" cy="1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405" name="Line 1133"/>
            <p:cNvSpPr>
              <a:spLocks noChangeShapeType="1"/>
            </p:cNvSpPr>
            <p:nvPr/>
          </p:nvSpPr>
          <p:spPr bwMode="auto">
            <a:xfrm rot="-32412517">
              <a:off x="1949" y="3579"/>
              <a:ext cx="81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406" name="Line 1134"/>
            <p:cNvSpPr>
              <a:spLocks noChangeShapeType="1"/>
            </p:cNvSpPr>
            <p:nvPr/>
          </p:nvSpPr>
          <p:spPr bwMode="auto">
            <a:xfrm rot="-32412517">
              <a:off x="1945" y="3411"/>
              <a:ext cx="86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407" name="Arc 1135"/>
            <p:cNvSpPr>
              <a:spLocks/>
            </p:cNvSpPr>
            <p:nvPr/>
          </p:nvSpPr>
          <p:spPr bwMode="auto">
            <a:xfrm rot="2715983">
              <a:off x="1762" y="3381"/>
              <a:ext cx="223" cy="231"/>
            </a:xfrm>
            <a:custGeom>
              <a:avLst/>
              <a:gdLst>
                <a:gd name="G0" fmla="+- 0 0 0"/>
                <a:gd name="G1" fmla="+- 19786 0 0"/>
                <a:gd name="G2" fmla="+- 21600 0 0"/>
                <a:gd name="T0" fmla="*/ 8665 w 19558"/>
                <a:gd name="T1" fmla="*/ 0 h 19786"/>
                <a:gd name="T2" fmla="*/ 19558 w 19558"/>
                <a:gd name="T3" fmla="*/ 10618 h 19786"/>
                <a:gd name="T4" fmla="*/ 0 w 19558"/>
                <a:gd name="T5" fmla="*/ 19786 h 19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408" name="Arc 1136"/>
            <p:cNvSpPr>
              <a:spLocks/>
            </p:cNvSpPr>
            <p:nvPr/>
          </p:nvSpPr>
          <p:spPr bwMode="auto">
            <a:xfrm rot="-29749054" flipH="1" flipV="1">
              <a:off x="1953" y="3415"/>
              <a:ext cx="158" cy="161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409" name="Arc 1137"/>
            <p:cNvSpPr>
              <a:spLocks/>
            </p:cNvSpPr>
            <p:nvPr/>
          </p:nvSpPr>
          <p:spPr bwMode="auto">
            <a:xfrm rot="-29749054">
              <a:off x="2024" y="3410"/>
              <a:ext cx="157" cy="161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410" name="Arc 1138"/>
            <p:cNvSpPr>
              <a:spLocks/>
            </p:cNvSpPr>
            <p:nvPr/>
          </p:nvSpPr>
          <p:spPr bwMode="auto">
            <a:xfrm rot="-29749054">
              <a:off x="2138" y="3462"/>
              <a:ext cx="61" cy="62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411" name="Arc 1139"/>
            <p:cNvSpPr>
              <a:spLocks/>
            </p:cNvSpPr>
            <p:nvPr/>
          </p:nvSpPr>
          <p:spPr bwMode="auto">
            <a:xfrm rot="-29749054" flipH="1" flipV="1">
              <a:off x="2078" y="3464"/>
              <a:ext cx="62" cy="64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412" name="Line 1140"/>
            <p:cNvSpPr>
              <a:spLocks noChangeShapeType="1"/>
            </p:cNvSpPr>
            <p:nvPr/>
          </p:nvSpPr>
          <p:spPr bwMode="auto">
            <a:xfrm rot="-28819849">
              <a:off x="2361" y="3224"/>
              <a:ext cx="0" cy="235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413" name="Line 1141"/>
            <p:cNvSpPr>
              <a:spLocks noChangeShapeType="1"/>
            </p:cNvSpPr>
            <p:nvPr/>
          </p:nvSpPr>
          <p:spPr bwMode="auto">
            <a:xfrm rot="-21599564">
              <a:off x="2207" y="3487"/>
              <a:ext cx="0" cy="232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grpSp>
          <p:nvGrpSpPr>
            <p:cNvPr id="823414" name="Group 1142"/>
            <p:cNvGrpSpPr>
              <a:grpSpLocks/>
            </p:cNvGrpSpPr>
            <p:nvPr/>
          </p:nvGrpSpPr>
          <p:grpSpPr bwMode="auto">
            <a:xfrm rot="-21566552">
              <a:off x="2152" y="3714"/>
              <a:ext cx="102" cy="81"/>
              <a:chOff x="5504" y="8144"/>
              <a:chExt cx="291" cy="236"/>
            </a:xfrm>
          </p:grpSpPr>
          <p:sp>
            <p:nvSpPr>
              <p:cNvPr id="823415" name="Rectangle 1143"/>
              <p:cNvSpPr>
                <a:spLocks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23416" name="Rectangle 1144"/>
              <p:cNvSpPr>
                <a:spLocks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</p:grpSp>
        <p:grpSp>
          <p:nvGrpSpPr>
            <p:cNvPr id="823417" name="Group 1145"/>
            <p:cNvGrpSpPr>
              <a:grpSpLocks/>
            </p:cNvGrpSpPr>
            <p:nvPr/>
          </p:nvGrpSpPr>
          <p:grpSpPr bwMode="auto">
            <a:xfrm rot="-28819849">
              <a:off x="2438" y="3230"/>
              <a:ext cx="99" cy="80"/>
              <a:chOff x="5504" y="8144"/>
              <a:chExt cx="291" cy="236"/>
            </a:xfrm>
          </p:grpSpPr>
          <p:sp>
            <p:nvSpPr>
              <p:cNvPr id="823418" name="Rectangle 1146"/>
              <p:cNvSpPr>
                <a:spLocks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23419" name="Rectangle 1147"/>
              <p:cNvSpPr>
                <a:spLocks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</p:grpSp>
        <p:sp>
          <p:nvSpPr>
            <p:cNvPr id="823420" name="Rectangle 1148"/>
            <p:cNvSpPr>
              <a:spLocks noChangeArrowheads="1"/>
            </p:cNvSpPr>
            <p:nvPr/>
          </p:nvSpPr>
          <p:spPr bwMode="auto">
            <a:xfrm rot="-25247889">
              <a:off x="2322" y="3409"/>
              <a:ext cx="21" cy="158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421" name="Rectangle 1149"/>
            <p:cNvSpPr>
              <a:spLocks noChangeArrowheads="1"/>
            </p:cNvSpPr>
            <p:nvPr/>
          </p:nvSpPr>
          <p:spPr bwMode="auto">
            <a:xfrm rot="-26140540">
              <a:off x="2263" y="3365"/>
              <a:ext cx="17" cy="79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823422" name="Rectangle 1150"/>
            <p:cNvSpPr>
              <a:spLocks noChangeArrowheads="1"/>
            </p:cNvSpPr>
            <p:nvPr/>
          </p:nvSpPr>
          <p:spPr bwMode="auto">
            <a:xfrm rot="-45884290">
              <a:off x="2207" y="3458"/>
              <a:ext cx="17" cy="79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</p:grpSp>
      <p:sp>
        <p:nvSpPr>
          <p:cNvPr id="823423" name="Text Box 1151"/>
          <p:cNvSpPr txBox="1">
            <a:spLocks noChangeArrowheads="1"/>
          </p:cNvSpPr>
          <p:nvPr/>
        </p:nvSpPr>
        <p:spPr bwMode="auto">
          <a:xfrm>
            <a:off x="1997075" y="3435350"/>
            <a:ext cx="2560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n-US" altLang="ja-JP" sz="2000" b="1">
                <a:solidFill>
                  <a:srgbClr val="00FF00"/>
                </a:solidFill>
                <a:latin typeface="Arial" charset="0"/>
              </a:rPr>
              <a:t>DECIGO Pathfinder</a:t>
            </a:r>
          </a:p>
          <a:p>
            <a:pPr algn="l">
              <a:buFontTx/>
              <a:buNone/>
            </a:pPr>
            <a:r>
              <a:rPr lang="en-US" altLang="ja-JP" sz="2000" b="1">
                <a:solidFill>
                  <a:srgbClr val="00FF00"/>
                </a:solidFill>
                <a:latin typeface="Arial" charset="0"/>
              </a:rPr>
              <a:t>(DPF)</a:t>
            </a:r>
          </a:p>
        </p:txBody>
      </p:sp>
      <p:sp>
        <p:nvSpPr>
          <p:cNvPr id="823424" name="Text Box 1152"/>
          <p:cNvSpPr txBox="1">
            <a:spLocks noChangeArrowheads="1"/>
          </p:cNvSpPr>
          <p:nvPr/>
        </p:nvSpPr>
        <p:spPr bwMode="auto">
          <a:xfrm>
            <a:off x="4764088" y="3589338"/>
            <a:ext cx="185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altLang="ja-JP" sz="2000" b="1">
                <a:solidFill>
                  <a:srgbClr val="9900CC"/>
                </a:solidFill>
                <a:latin typeface="Arial" charset="0"/>
              </a:rPr>
              <a:t>Pre-DECIGO</a:t>
            </a:r>
          </a:p>
        </p:txBody>
      </p:sp>
      <p:sp>
        <p:nvSpPr>
          <p:cNvPr id="823425" name="Text Box 1153"/>
          <p:cNvSpPr txBox="1">
            <a:spLocks noChangeArrowheads="1"/>
          </p:cNvSpPr>
          <p:nvPr/>
        </p:nvSpPr>
        <p:spPr bwMode="auto">
          <a:xfrm>
            <a:off x="7378700" y="3790950"/>
            <a:ext cx="124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altLang="ja-JP" sz="2000" b="1">
                <a:solidFill>
                  <a:srgbClr val="FF3300"/>
                </a:solidFill>
                <a:latin typeface="Arial" charset="0"/>
              </a:rPr>
              <a:t>DECIGO</a:t>
            </a:r>
          </a:p>
        </p:txBody>
      </p:sp>
      <p:sp>
        <p:nvSpPr>
          <p:cNvPr id="823426" name="AutoShape 1154"/>
          <p:cNvSpPr>
            <a:spLocks noChangeArrowheads="1"/>
          </p:cNvSpPr>
          <p:nvPr/>
        </p:nvSpPr>
        <p:spPr bwMode="auto">
          <a:xfrm>
            <a:off x="1036638" y="2798763"/>
            <a:ext cx="1289050" cy="311150"/>
          </a:xfrm>
          <a:prstGeom prst="rightArrow">
            <a:avLst>
              <a:gd name="adj1" fmla="val 49639"/>
              <a:gd name="adj2" fmla="val 60378"/>
            </a:avLst>
          </a:prstGeom>
          <a:solidFill>
            <a:srgbClr val="777777"/>
          </a:solidFill>
          <a:ln w="9525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3427" name="Text Box 1155"/>
          <p:cNvSpPr txBox="1">
            <a:spLocks noChangeArrowheads="1"/>
          </p:cNvSpPr>
          <p:nvPr/>
        </p:nvSpPr>
        <p:spPr bwMode="auto">
          <a:xfrm>
            <a:off x="917575" y="2259013"/>
            <a:ext cx="1444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ja-JP" sz="1600" b="1">
                <a:latin typeface="Arial" charset="0"/>
              </a:rPr>
              <a:t>R&amp;D</a:t>
            </a:r>
          </a:p>
          <a:p>
            <a:pPr>
              <a:buFontTx/>
              <a:buNone/>
            </a:pPr>
            <a:r>
              <a:rPr lang="en-US" altLang="ja-JP" sz="1600" b="1">
                <a:latin typeface="Arial" charset="0"/>
              </a:rPr>
              <a:t>Fabrication</a:t>
            </a:r>
          </a:p>
        </p:txBody>
      </p:sp>
      <p:sp>
        <p:nvSpPr>
          <p:cNvPr id="823428" name="Text Box 1156"/>
          <p:cNvSpPr txBox="1">
            <a:spLocks noChangeArrowheads="1"/>
          </p:cNvSpPr>
          <p:nvPr/>
        </p:nvSpPr>
        <p:spPr bwMode="auto">
          <a:xfrm>
            <a:off x="3708400" y="2259013"/>
            <a:ext cx="1444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ja-JP" sz="1600" b="1">
                <a:latin typeface="Arial" charset="0"/>
              </a:rPr>
              <a:t>R&amp;D</a:t>
            </a:r>
          </a:p>
          <a:p>
            <a:pPr>
              <a:buFontTx/>
              <a:buNone/>
            </a:pPr>
            <a:r>
              <a:rPr lang="en-US" altLang="ja-JP" sz="1600" b="1">
                <a:latin typeface="Arial" charset="0"/>
              </a:rPr>
              <a:t>Fabrication</a:t>
            </a:r>
          </a:p>
        </p:txBody>
      </p:sp>
      <p:sp>
        <p:nvSpPr>
          <p:cNvPr id="823429" name="Text Box 1157"/>
          <p:cNvSpPr txBox="1">
            <a:spLocks noChangeArrowheads="1"/>
          </p:cNvSpPr>
          <p:nvPr/>
        </p:nvSpPr>
        <p:spPr bwMode="auto">
          <a:xfrm>
            <a:off x="6048375" y="2259013"/>
            <a:ext cx="1444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ja-JP" sz="1600" b="1">
                <a:latin typeface="Arial" charset="0"/>
              </a:rPr>
              <a:t>R&amp;D</a:t>
            </a:r>
          </a:p>
          <a:p>
            <a:pPr>
              <a:buFontTx/>
              <a:buNone/>
            </a:pPr>
            <a:r>
              <a:rPr lang="en-US" altLang="ja-JP" sz="1600" b="1">
                <a:latin typeface="Arial" charset="0"/>
              </a:rPr>
              <a:t>Fabrication</a:t>
            </a:r>
          </a:p>
        </p:txBody>
      </p:sp>
      <p:sp>
        <p:nvSpPr>
          <p:cNvPr id="823430" name="AutoShape 1158"/>
          <p:cNvSpPr>
            <a:spLocks noChangeArrowheads="1"/>
          </p:cNvSpPr>
          <p:nvPr/>
        </p:nvSpPr>
        <p:spPr bwMode="auto">
          <a:xfrm>
            <a:off x="3016250" y="1808163"/>
            <a:ext cx="360363" cy="360362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3431" name="AutoShape 1159"/>
          <p:cNvSpPr>
            <a:spLocks noChangeArrowheads="1"/>
          </p:cNvSpPr>
          <p:nvPr/>
        </p:nvSpPr>
        <p:spPr bwMode="auto">
          <a:xfrm>
            <a:off x="7754938" y="1808163"/>
            <a:ext cx="360362" cy="36036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3432" name="AutoShape 1160"/>
          <p:cNvSpPr>
            <a:spLocks noChangeArrowheads="1"/>
          </p:cNvSpPr>
          <p:nvPr/>
        </p:nvSpPr>
        <p:spPr bwMode="auto">
          <a:xfrm>
            <a:off x="5386388" y="1808163"/>
            <a:ext cx="360362" cy="360362"/>
          </a:xfrm>
          <a:prstGeom prst="triangle">
            <a:avLst>
              <a:gd name="adj" fmla="val 50000"/>
            </a:avLst>
          </a:prstGeom>
          <a:solidFill>
            <a:srgbClr val="9900CC"/>
          </a:solidFill>
          <a:ln w="9525">
            <a:solidFill>
              <a:srgbClr val="99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3433" name="AutoShape 1161"/>
          <p:cNvSpPr>
            <a:spLocks noChangeArrowheads="1"/>
          </p:cNvSpPr>
          <p:nvPr/>
        </p:nvSpPr>
        <p:spPr bwMode="auto">
          <a:xfrm>
            <a:off x="3887788" y="2798763"/>
            <a:ext cx="1289050" cy="311150"/>
          </a:xfrm>
          <a:prstGeom prst="rightArrow">
            <a:avLst>
              <a:gd name="adj1" fmla="val 49639"/>
              <a:gd name="adj2" fmla="val 60378"/>
            </a:avLst>
          </a:prstGeom>
          <a:solidFill>
            <a:srgbClr val="777777"/>
          </a:solidFill>
          <a:ln w="9525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3434" name="AutoShape 1162"/>
          <p:cNvSpPr>
            <a:spLocks noChangeArrowheads="1"/>
          </p:cNvSpPr>
          <p:nvPr/>
        </p:nvSpPr>
        <p:spPr bwMode="auto">
          <a:xfrm>
            <a:off x="6138863" y="2798763"/>
            <a:ext cx="1289050" cy="311150"/>
          </a:xfrm>
          <a:prstGeom prst="rightArrow">
            <a:avLst>
              <a:gd name="adj1" fmla="val 49639"/>
              <a:gd name="adj2" fmla="val 60378"/>
            </a:avLst>
          </a:prstGeom>
          <a:solidFill>
            <a:srgbClr val="777777"/>
          </a:solidFill>
          <a:ln w="9525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日本物理学会　2008年秋季大会 (2008年09月23日, 山形大学小白川キャンパス, 山形 )</a:t>
            </a:r>
          </a:p>
        </p:txBody>
      </p:sp>
      <p:sp>
        <p:nvSpPr>
          <p:cNvPr id="54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F54B3D-BDD2-4A22-9A2D-FA9E3E44D7C5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DECIGO-PF</a:t>
            </a:r>
          </a:p>
        </p:txBody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2200" b="1"/>
              <a:t>DECIGO</a:t>
            </a:r>
            <a:r>
              <a:rPr lang="ja-JP" altLang="en-US" sz="2200" b="1"/>
              <a:t>パスファインダー</a:t>
            </a:r>
            <a:r>
              <a:rPr lang="en-US" altLang="ja-JP" sz="2200" b="1"/>
              <a:t>(DPF) </a:t>
            </a:r>
          </a:p>
        </p:txBody>
      </p:sp>
      <p:sp>
        <p:nvSpPr>
          <p:cNvPr id="758788" name="AutoShape 4"/>
          <p:cNvSpPr>
            <a:spLocks noChangeArrowheads="1"/>
          </p:cNvSpPr>
          <p:nvPr/>
        </p:nvSpPr>
        <p:spPr bwMode="auto">
          <a:xfrm>
            <a:off x="1042988" y="1989138"/>
            <a:ext cx="4897437" cy="1512887"/>
          </a:xfrm>
          <a:prstGeom prst="roundRect">
            <a:avLst>
              <a:gd name="adj" fmla="val 3069"/>
            </a:avLst>
          </a:prstGeom>
          <a:solidFill>
            <a:srgbClr val="CCFFCC">
              <a:alpha val="50000"/>
            </a:srgbClr>
          </a:solidFill>
          <a:ln w="1587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758789" name="Rectangle 5"/>
          <p:cNvSpPr>
            <a:spLocks noChangeArrowheads="1"/>
          </p:cNvSpPr>
          <p:nvPr/>
        </p:nvSpPr>
        <p:spPr bwMode="auto">
          <a:xfrm>
            <a:off x="828675" y="1989138"/>
            <a:ext cx="5688013" cy="15335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　　</a:t>
            </a:r>
            <a:r>
              <a:rPr lang="ja-JP" altLang="en-US" sz="18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小型衛星 </a:t>
            </a:r>
            <a:r>
              <a:rPr lang="en-US" altLang="ja-JP" sz="18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1 </a:t>
            </a:r>
            <a:r>
              <a:rPr lang="ja-JP" altLang="en-US" sz="18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機 </a:t>
            </a:r>
            <a:r>
              <a:rPr lang="en-US" altLang="ja-JP" sz="18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(90cm</a:t>
            </a:r>
            <a:r>
              <a:rPr lang="ja-JP" altLang="en-US" sz="18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立方</a:t>
            </a:r>
            <a:r>
              <a:rPr lang="en-US" altLang="ja-JP" sz="18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x2, 350kg) 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8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     </a:t>
            </a:r>
            <a:r>
              <a:rPr lang="ja-JP" altLang="en-US" sz="18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地球周回軌道  </a:t>
            </a:r>
            <a:r>
              <a:rPr lang="en-US" altLang="ja-JP" sz="18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(</a:t>
            </a:r>
            <a:r>
              <a:rPr lang="ja-JP" altLang="en-US" sz="18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高度 </a:t>
            </a:r>
            <a:r>
              <a:rPr lang="en-US" altLang="ja-JP" sz="18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500km, </a:t>
            </a:r>
            <a:r>
              <a:rPr lang="ja-JP" altLang="en-US" sz="18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太陽同期軌道</a:t>
            </a:r>
            <a:r>
              <a:rPr lang="en-US" altLang="ja-JP" sz="18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)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600" b="1">
                <a:solidFill>
                  <a:srgbClr val="808080"/>
                </a:solidFill>
                <a:latin typeface="Tahoma" pitchFamily="34" charset="0"/>
                <a:ea typeface="HGP創英角ｺﾞｼｯｸUB" pitchFamily="50" charset="-128"/>
              </a:rPr>
              <a:t>           </a:t>
            </a:r>
            <a:r>
              <a:rPr lang="ja-JP" altLang="en-US" sz="1600" b="1">
                <a:solidFill>
                  <a:srgbClr val="808080"/>
                </a:solidFill>
                <a:latin typeface="Tahoma" pitchFamily="34" charset="0"/>
                <a:ea typeface="HGP創英角ｺﾞｼｯｸUB" pitchFamily="50" charset="-128"/>
              </a:rPr>
              <a:t>フリーマスで構成された基線長</a:t>
            </a:r>
            <a:r>
              <a:rPr lang="en-US" altLang="ja-JP" sz="1600" b="1">
                <a:solidFill>
                  <a:srgbClr val="808080"/>
                </a:solidFill>
                <a:latin typeface="Tahoma" pitchFamily="34" charset="0"/>
                <a:ea typeface="HGP創英角ｺﾞｼｯｸUB" pitchFamily="50" charset="-128"/>
              </a:rPr>
              <a:t>30cm</a:t>
            </a:r>
            <a:r>
              <a:rPr lang="ja-JP" altLang="en-US" sz="1600" b="1">
                <a:solidFill>
                  <a:srgbClr val="808080"/>
                </a:solidFill>
                <a:latin typeface="Tahoma" pitchFamily="34" charset="0"/>
                <a:ea typeface="HGP創英角ｺﾞｼｯｸUB" pitchFamily="50" charset="-128"/>
              </a:rPr>
              <a:t>の</a:t>
            </a:r>
            <a:r>
              <a:rPr lang="en-US" altLang="ja-JP" sz="1600" b="1">
                <a:solidFill>
                  <a:srgbClr val="808080"/>
                </a:solidFill>
                <a:latin typeface="Tahoma" pitchFamily="34" charset="0"/>
                <a:ea typeface="HGP創英角ｺﾞｼｯｸUB" pitchFamily="50" charset="-128"/>
              </a:rPr>
              <a:t>FP</a:t>
            </a:r>
            <a:r>
              <a:rPr lang="ja-JP" altLang="en-US" sz="1600" b="1">
                <a:solidFill>
                  <a:srgbClr val="808080"/>
                </a:solidFill>
                <a:latin typeface="Tahoma" pitchFamily="34" charset="0"/>
                <a:ea typeface="HGP創英角ｺﾞｼｯｸUB" pitchFamily="50" charset="-128"/>
              </a:rPr>
              <a:t>共振器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808080"/>
                </a:solidFill>
                <a:latin typeface="Tahoma" pitchFamily="34" charset="0"/>
                <a:ea typeface="HGP創英角ｺﾞｼｯｸUB" pitchFamily="50" charset="-128"/>
              </a:rPr>
              <a:t>　　       レーザー光源とその安定化システム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       </a:t>
            </a:r>
            <a:r>
              <a:rPr lang="ja-JP" altLang="en-US" sz="1600" b="1">
                <a:solidFill>
                  <a:srgbClr val="808080"/>
                </a:solidFill>
                <a:latin typeface="Tahoma" pitchFamily="34" charset="0"/>
                <a:ea typeface="HGP創英角ｺﾞｼｯｸUB" pitchFamily="50" charset="-128"/>
              </a:rPr>
              <a:t>ドラッグ・フリーの組み込み</a:t>
            </a:r>
            <a:endParaRPr lang="ja-JP" altLang="en-US" sz="1800" b="1">
              <a:solidFill>
                <a:srgbClr val="000000"/>
              </a:solidFill>
              <a:latin typeface="Tahoma" pitchFamily="34" charset="0"/>
              <a:ea typeface="HGP創英角ｺﾞｼｯｸUB" pitchFamily="50" charset="-128"/>
            </a:endParaRPr>
          </a:p>
        </p:txBody>
      </p:sp>
      <p:grpSp>
        <p:nvGrpSpPr>
          <p:cNvPr id="758838" name="Group 54"/>
          <p:cNvGrpSpPr>
            <a:grpSpLocks/>
          </p:cNvGrpSpPr>
          <p:nvPr/>
        </p:nvGrpSpPr>
        <p:grpSpPr bwMode="auto">
          <a:xfrm>
            <a:off x="755650" y="3573463"/>
            <a:ext cx="6400800" cy="2749550"/>
            <a:chOff x="476" y="2251"/>
            <a:chExt cx="4032" cy="1732"/>
          </a:xfrm>
        </p:grpSpPr>
        <p:sp>
          <p:nvSpPr>
            <p:cNvPr id="758790" name="Rectangle 6"/>
            <p:cNvSpPr>
              <a:spLocks noChangeArrowheads="1"/>
            </p:cNvSpPr>
            <p:nvPr/>
          </p:nvSpPr>
          <p:spPr bwMode="auto">
            <a:xfrm>
              <a:off x="476" y="3203"/>
              <a:ext cx="4032" cy="780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ja-JP" altLang="en-US" sz="1800" b="1">
                  <a:solidFill>
                    <a:srgbClr val="008000"/>
                  </a:solidFill>
                  <a:latin typeface="Tahoma" pitchFamily="34" charset="0"/>
                  <a:ea typeface="HGP創英角ｺﾞｼｯｸUB" pitchFamily="50" charset="-128"/>
                </a:rPr>
                <a:t>重力波の観測</a:t>
              </a:r>
              <a:endPara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endParaRPr>
            </a:p>
            <a:p>
              <a:pPr algn="l">
                <a:lnSpc>
                  <a:spcPct val="110000"/>
                </a:lnSpc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ja-JP" altLang="en-US" sz="18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　　</a:t>
              </a:r>
              <a:r>
                <a:rPr lang="ja-JP" altLang="en-US" sz="16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　</a:t>
              </a:r>
              <a:r>
                <a:rPr lang="ja-JP" altLang="en-US" sz="1600" b="1">
                  <a:solidFill>
                    <a:srgbClr val="008000"/>
                  </a:solidFill>
                  <a:latin typeface="Tahoma" pitchFamily="34" charset="0"/>
                  <a:ea typeface="HGP創英角ｺﾞｼｯｸUB" pitchFamily="50" charset="-128"/>
                </a:rPr>
                <a:t>   </a:t>
              </a:r>
              <a:r>
                <a:rPr lang="ja-JP" altLang="en-US" sz="1600" b="1">
                  <a:solidFill>
                    <a:srgbClr val="33CC33"/>
                  </a:solidFill>
                  <a:latin typeface="Tahoma" pitchFamily="34" charset="0"/>
                  <a:ea typeface="HGP創英角ｺﾞｼｯｸUB" pitchFamily="50" charset="-128"/>
                </a:rPr>
                <a:t>地上での観測が困難な </a:t>
              </a:r>
              <a:r>
                <a:rPr lang="en-US" altLang="ja-JP" sz="1600" b="1">
                  <a:solidFill>
                    <a:srgbClr val="33CC33"/>
                  </a:solidFill>
                  <a:latin typeface="Tahoma" pitchFamily="34" charset="0"/>
                  <a:ea typeface="HGP創英角ｺﾞｼｯｸUB" pitchFamily="50" charset="-128"/>
                </a:rPr>
                <a:t>0.1-1Hz</a:t>
              </a:r>
              <a:r>
                <a:rPr lang="ja-JP" altLang="en-US" sz="1600" b="1">
                  <a:solidFill>
                    <a:srgbClr val="33CC33"/>
                  </a:solidFill>
                  <a:latin typeface="Tahoma" pitchFamily="34" charset="0"/>
                  <a:ea typeface="HGP創英角ｺﾞｼｯｸUB" pitchFamily="50" charset="-128"/>
                </a:rPr>
                <a:t>の重力波を観測</a:t>
              </a:r>
            </a:p>
            <a:p>
              <a:pPr algn="l">
                <a:lnSpc>
                  <a:spcPct val="110000"/>
                </a:lnSpc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ja-JP" altLang="en-US" sz="1600" b="1">
                  <a:solidFill>
                    <a:srgbClr val="33CC33"/>
                  </a:solidFill>
                  <a:latin typeface="Tahoma" pitchFamily="34" charset="0"/>
                  <a:ea typeface="HGP創英角ｺﾞｼｯｸUB" pitchFamily="50" charset="-128"/>
                </a:rPr>
                <a:t>　　      ターゲット </a:t>
              </a:r>
              <a:r>
                <a:rPr lang="en-US" altLang="ja-JP" sz="1600" b="1">
                  <a:solidFill>
                    <a:srgbClr val="33CC33"/>
                  </a:solidFill>
                  <a:latin typeface="Tahoma" pitchFamily="34" charset="0"/>
                  <a:ea typeface="HGP創英角ｺﾞｼｯｸUB" pitchFamily="50" charset="-128"/>
                </a:rPr>
                <a:t>: </a:t>
              </a:r>
              <a:r>
                <a:rPr lang="ja-JP" altLang="en-US" sz="1600" b="1">
                  <a:solidFill>
                    <a:srgbClr val="33CC33"/>
                  </a:solidFill>
                  <a:latin typeface="Tahoma" pitchFamily="34" charset="0"/>
                  <a:ea typeface="HGP創英角ｺﾞｼｯｸUB" pitchFamily="50" charset="-128"/>
                </a:rPr>
                <a:t>銀河中心付近の巨大・中間質量ブラックホール</a:t>
              </a:r>
            </a:p>
            <a:p>
              <a:pPr algn="l">
                <a:lnSpc>
                  <a:spcPct val="110000"/>
                </a:lnSpc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ja-JP" altLang="en-US" sz="1800" b="1">
                  <a:solidFill>
                    <a:srgbClr val="008000"/>
                  </a:solidFill>
                  <a:latin typeface="Tahoma" pitchFamily="34" charset="0"/>
                  <a:ea typeface="HGP創英角ｺﾞｼｯｸUB" pitchFamily="50" charset="-128"/>
                </a:rPr>
                <a:t>地球重力場の観測</a:t>
              </a:r>
            </a:p>
          </p:txBody>
        </p:sp>
        <p:grpSp>
          <p:nvGrpSpPr>
            <p:cNvPr id="758830" name="Group 46"/>
            <p:cNvGrpSpPr>
              <a:grpSpLocks/>
            </p:cNvGrpSpPr>
            <p:nvPr/>
          </p:nvGrpSpPr>
          <p:grpSpPr bwMode="auto">
            <a:xfrm>
              <a:off x="476" y="2251"/>
              <a:ext cx="4032" cy="845"/>
              <a:chOff x="476" y="1807"/>
              <a:chExt cx="4032" cy="845"/>
            </a:xfrm>
          </p:grpSpPr>
          <p:sp>
            <p:nvSpPr>
              <p:cNvPr id="758831" name="Rectangle 47"/>
              <p:cNvSpPr>
                <a:spLocks noChangeArrowheads="1"/>
              </p:cNvSpPr>
              <p:nvPr/>
            </p:nvSpPr>
            <p:spPr bwMode="auto">
              <a:xfrm>
                <a:off x="476" y="2051"/>
                <a:ext cx="4032" cy="601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buClr>
                    <a:schemeClr val="accent2"/>
                  </a:buClr>
                  <a:buSzPct val="70000"/>
                  <a:buFont typeface="Wingdings" pitchFamily="2" charset="2"/>
                  <a:buNone/>
                </a:pPr>
                <a:r>
                  <a:rPr lang="en-US" altLang="ja-JP" sz="1800" b="1">
                    <a:solidFill>
                      <a:srgbClr val="000000"/>
                    </a:solidFill>
                    <a:latin typeface="Tahoma" pitchFamily="34" charset="0"/>
                    <a:ea typeface="HGP創英角ｺﾞｼｯｸUB" pitchFamily="50" charset="-128"/>
                  </a:rPr>
                  <a:t>DECIGO</a:t>
                </a:r>
                <a:r>
                  <a:rPr lang="ja-JP" altLang="en-US" sz="1800" b="1">
                    <a:solidFill>
                      <a:srgbClr val="000000"/>
                    </a:solidFill>
                    <a:latin typeface="Tahoma" pitchFamily="34" charset="0"/>
                    <a:ea typeface="HGP創英角ｺﾞｼｯｸUB" pitchFamily="50" charset="-128"/>
                  </a:rPr>
                  <a:t>のための</a:t>
                </a:r>
                <a:r>
                  <a:rPr lang="ja-JP" altLang="en-US" sz="1800" b="1">
                    <a:solidFill>
                      <a:srgbClr val="008000"/>
                    </a:solidFill>
                    <a:latin typeface="Tahoma" pitchFamily="34" charset="0"/>
                    <a:ea typeface="HGP創英角ｺﾞｼｯｸUB" pitchFamily="50" charset="-128"/>
                  </a:rPr>
                  <a:t>宇宙実証試験</a:t>
                </a:r>
              </a:p>
              <a:p>
                <a:pPr algn="l">
                  <a:lnSpc>
                    <a:spcPct val="120000"/>
                  </a:lnSpc>
                  <a:buClr>
                    <a:schemeClr val="accent2"/>
                  </a:buClr>
                  <a:buSzPct val="70000"/>
                  <a:buFont typeface="Wingdings" pitchFamily="2" charset="2"/>
                  <a:buNone/>
                </a:pPr>
                <a:r>
                  <a:rPr lang="ja-JP" altLang="en-US" sz="1600" b="1">
                    <a:solidFill>
                      <a:srgbClr val="000000"/>
                    </a:solidFill>
                    <a:latin typeface="Tahoma" pitchFamily="34" charset="0"/>
                    <a:ea typeface="HGP創英角ｺﾞｼｯｸUB" pitchFamily="50" charset="-128"/>
                  </a:rPr>
                  <a:t>       レーザー安定化システム</a:t>
                </a:r>
                <a:r>
                  <a:rPr lang="en-US" altLang="ja-JP" sz="1600" b="1">
                    <a:solidFill>
                      <a:srgbClr val="000000"/>
                    </a:solidFill>
                    <a:latin typeface="Tahoma" pitchFamily="34" charset="0"/>
                    <a:ea typeface="HGP創英角ｺﾞｼｯｸUB" pitchFamily="50" charset="-128"/>
                  </a:rPr>
                  <a:t>,</a:t>
                </a:r>
                <a:r>
                  <a:rPr lang="ja-JP" altLang="en-US" sz="1600" b="1">
                    <a:solidFill>
                      <a:srgbClr val="000000"/>
                    </a:solidFill>
                    <a:latin typeface="Tahoma" pitchFamily="34" charset="0"/>
                    <a:ea typeface="HGP創英角ｺﾞｼｯｸUB" pitchFamily="50" charset="-128"/>
                  </a:rPr>
                  <a:t>干渉計・試験マス制御</a:t>
                </a:r>
                <a:endParaRPr lang="ja-JP" altLang="en-US" sz="1600" b="1">
                  <a:solidFill>
                    <a:srgbClr val="808080"/>
                  </a:solidFill>
                  <a:latin typeface="Tahoma" pitchFamily="34" charset="0"/>
                  <a:ea typeface="HGP創英角ｺﾞｼｯｸUB" pitchFamily="50" charset="-128"/>
                </a:endParaRPr>
              </a:p>
              <a:p>
                <a:pPr algn="l">
                  <a:lnSpc>
                    <a:spcPct val="120000"/>
                  </a:lnSpc>
                  <a:buClr>
                    <a:schemeClr val="accent2"/>
                  </a:buClr>
                  <a:buSzPct val="70000"/>
                  <a:buFont typeface="Wingdings" pitchFamily="2" charset="2"/>
                  <a:buNone/>
                </a:pPr>
                <a:r>
                  <a:rPr lang="ja-JP" altLang="en-US" sz="1600" b="1">
                    <a:solidFill>
                      <a:srgbClr val="000000"/>
                    </a:solidFill>
                    <a:latin typeface="Tahoma" pitchFamily="34" charset="0"/>
                    <a:ea typeface="HGP創英角ｺﾞｼｯｸUB" pitchFamily="50" charset="-128"/>
                  </a:rPr>
                  <a:t>　　　衛星のドラッグフリー制御</a:t>
                </a:r>
              </a:p>
            </p:txBody>
          </p:sp>
          <p:sp>
            <p:nvSpPr>
              <p:cNvPr id="758832" name="AutoShape 48"/>
              <p:cNvSpPr>
                <a:spLocks noChangeArrowheads="1"/>
              </p:cNvSpPr>
              <p:nvPr/>
            </p:nvSpPr>
            <p:spPr bwMode="auto">
              <a:xfrm rot="5400000">
                <a:off x="1373" y="1772"/>
                <a:ext cx="217" cy="288"/>
              </a:xfrm>
              <a:custGeom>
                <a:avLst/>
                <a:gdLst>
                  <a:gd name="G0" fmla="+- 11249 0 0"/>
                  <a:gd name="G1" fmla="+- 5118 0 0"/>
                  <a:gd name="G2" fmla="+- 21600 0 5118"/>
                  <a:gd name="G3" fmla="+- 10800 0 5118"/>
                  <a:gd name="G4" fmla="+- 21600 0 11249"/>
                  <a:gd name="G5" fmla="*/ G4 G3 10800"/>
                  <a:gd name="G6" fmla="+- 21600 0 G5"/>
                  <a:gd name="T0" fmla="*/ 11249 w 21600"/>
                  <a:gd name="T1" fmla="*/ 0 h 21600"/>
                  <a:gd name="T2" fmla="*/ 0 w 21600"/>
                  <a:gd name="T3" fmla="*/ 10800 h 21600"/>
                  <a:gd name="T4" fmla="*/ 11249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249" y="0"/>
                    </a:moveTo>
                    <a:lnTo>
                      <a:pt x="11249" y="5118"/>
                    </a:lnTo>
                    <a:lnTo>
                      <a:pt x="3375" y="5118"/>
                    </a:lnTo>
                    <a:lnTo>
                      <a:pt x="3375" y="16482"/>
                    </a:lnTo>
                    <a:lnTo>
                      <a:pt x="11249" y="16482"/>
                    </a:lnTo>
                    <a:lnTo>
                      <a:pt x="11249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118"/>
                    </a:moveTo>
                    <a:lnTo>
                      <a:pt x="1350" y="16482"/>
                    </a:lnTo>
                    <a:lnTo>
                      <a:pt x="2700" y="16482"/>
                    </a:lnTo>
                    <a:lnTo>
                      <a:pt x="2700" y="5118"/>
                    </a:lnTo>
                    <a:close/>
                  </a:path>
                  <a:path w="21600" h="21600">
                    <a:moveTo>
                      <a:pt x="0" y="5118"/>
                    </a:moveTo>
                    <a:lnTo>
                      <a:pt x="0" y="16482"/>
                    </a:lnTo>
                    <a:lnTo>
                      <a:pt x="675" y="16482"/>
                    </a:lnTo>
                    <a:lnTo>
                      <a:pt x="675" y="5118"/>
                    </a:lnTo>
                    <a:close/>
                  </a:path>
                </a:pathLst>
              </a:custGeom>
              <a:solidFill>
                <a:srgbClr val="CCFFCC">
                  <a:alpha val="50000"/>
                </a:srgbClr>
              </a:solidFill>
              <a:ln w="12700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</p:grpSp>
      </p:grpSp>
      <p:sp>
        <p:nvSpPr>
          <p:cNvPr id="758833" name="Rectangle 49"/>
          <p:cNvSpPr>
            <a:spLocks noChangeArrowheads="1"/>
          </p:cNvSpPr>
          <p:nvPr/>
        </p:nvSpPr>
        <p:spPr bwMode="auto">
          <a:xfrm>
            <a:off x="827088" y="1220788"/>
            <a:ext cx="5688012" cy="6953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800" b="1">
                <a:solidFill>
                  <a:srgbClr val="333333"/>
                </a:solidFill>
                <a:latin typeface="Tahoma" pitchFamily="34" charset="0"/>
                <a:ea typeface="HGP創英角ｺﾞｼｯｸUB" pitchFamily="50" charset="-128"/>
              </a:rPr>
              <a:t>DECIGO</a:t>
            </a:r>
            <a:r>
              <a:rPr lang="ja-JP" altLang="en-US" sz="1800" b="1">
                <a:solidFill>
                  <a:srgbClr val="333333"/>
                </a:solidFill>
                <a:latin typeface="Tahoma" pitchFamily="34" charset="0"/>
                <a:ea typeface="HGP創英角ｺﾞｼｯｸUB" pitchFamily="50" charset="-128"/>
              </a:rPr>
              <a:t>のための前哨衛星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333333"/>
                </a:solidFill>
                <a:latin typeface="Tahoma" pitchFamily="34" charset="0"/>
                <a:ea typeface="HGP創英角ｺﾞｼｯｸUB" pitchFamily="50" charset="-128"/>
              </a:rPr>
              <a:t>最短</a:t>
            </a:r>
            <a:r>
              <a:rPr lang="en-US" altLang="ja-JP" sz="1800" b="1">
                <a:solidFill>
                  <a:srgbClr val="333333"/>
                </a:solidFill>
                <a:latin typeface="Tahoma" pitchFamily="34" charset="0"/>
                <a:ea typeface="HGP創英角ｺﾞｼｯｸUB" pitchFamily="50" charset="-128"/>
              </a:rPr>
              <a:t>2012</a:t>
            </a:r>
            <a:r>
              <a:rPr lang="ja-JP" altLang="en-US" sz="1800" b="1">
                <a:solidFill>
                  <a:srgbClr val="333333"/>
                </a:solidFill>
                <a:latin typeface="Tahoma" pitchFamily="34" charset="0"/>
                <a:ea typeface="HGP創英角ｺﾞｼｯｸUB" pitchFamily="50" charset="-128"/>
              </a:rPr>
              <a:t>年度 打ち上げを目指す</a:t>
            </a:r>
            <a:endParaRPr lang="ja-JP" altLang="en-US" sz="1800" b="1">
              <a:solidFill>
                <a:srgbClr val="000000"/>
              </a:solidFill>
              <a:latin typeface="Tahoma" pitchFamily="34" charset="0"/>
              <a:ea typeface="HGP創英角ｺﾞｼｯｸUB" pitchFamily="50" charset="-128"/>
            </a:endParaRPr>
          </a:p>
        </p:txBody>
      </p:sp>
      <p:grpSp>
        <p:nvGrpSpPr>
          <p:cNvPr id="758837" name="Group 53"/>
          <p:cNvGrpSpPr>
            <a:grpSpLocks/>
          </p:cNvGrpSpPr>
          <p:nvPr/>
        </p:nvGrpSpPr>
        <p:grpSpPr bwMode="auto">
          <a:xfrm>
            <a:off x="5983288" y="2517775"/>
            <a:ext cx="2909887" cy="2927350"/>
            <a:chOff x="3833" y="1344"/>
            <a:chExt cx="1833" cy="1844"/>
          </a:xfrm>
        </p:grpSpPr>
        <p:sp>
          <p:nvSpPr>
            <p:cNvPr id="758791" name="AutoShape 7"/>
            <p:cNvSpPr>
              <a:spLocks noChangeAspect="1" noChangeArrowheads="1"/>
            </p:cNvSpPr>
            <p:nvPr/>
          </p:nvSpPr>
          <p:spPr bwMode="auto">
            <a:xfrm rot="5400000">
              <a:off x="3819" y="2085"/>
              <a:ext cx="135" cy="108"/>
            </a:xfrm>
            <a:prstGeom prst="flowChartManualOperation">
              <a:avLst/>
            </a:prstGeom>
            <a:solidFill>
              <a:srgbClr val="FF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58792" name="AutoShape 8"/>
            <p:cNvSpPr>
              <a:spLocks noChangeAspect="1" noChangeArrowheads="1"/>
            </p:cNvSpPr>
            <p:nvPr/>
          </p:nvSpPr>
          <p:spPr bwMode="auto">
            <a:xfrm rot="16200000" flipH="1">
              <a:off x="5544" y="2105"/>
              <a:ext cx="135" cy="109"/>
            </a:xfrm>
            <a:prstGeom prst="flowChartManualOperation">
              <a:avLst/>
            </a:prstGeom>
            <a:solidFill>
              <a:srgbClr val="FF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58793" name="Oval 9"/>
            <p:cNvSpPr>
              <a:spLocks noChangeAspect="1" noChangeArrowheads="1"/>
            </p:cNvSpPr>
            <p:nvPr/>
          </p:nvSpPr>
          <p:spPr bwMode="auto">
            <a:xfrm>
              <a:off x="3931" y="1344"/>
              <a:ext cx="1638" cy="16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58794" name="Text Box 10"/>
            <p:cNvSpPr txBox="1">
              <a:spLocks noChangeAspect="1" noChangeArrowheads="1"/>
            </p:cNvSpPr>
            <p:nvPr/>
          </p:nvSpPr>
          <p:spPr bwMode="auto">
            <a:xfrm>
              <a:off x="4458" y="1683"/>
              <a:ext cx="97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>
                <a:buFontTx/>
                <a:buNone/>
              </a:pPr>
              <a:r>
                <a:rPr lang="en-US" altLang="ja-JP" sz="1400" b="1">
                  <a:solidFill>
                    <a:srgbClr val="5F5F5F"/>
                  </a:solidFill>
                  <a:latin typeface="Tahoma" pitchFamily="34" charset="0"/>
                </a:rPr>
                <a:t>Local Sensor</a:t>
              </a:r>
            </a:p>
          </p:txBody>
        </p:sp>
        <p:sp>
          <p:nvSpPr>
            <p:cNvPr id="758795" name="Text Box 11"/>
            <p:cNvSpPr txBox="1">
              <a:spLocks noChangeAspect="1" noChangeArrowheads="1"/>
            </p:cNvSpPr>
            <p:nvPr/>
          </p:nvSpPr>
          <p:spPr bwMode="auto">
            <a:xfrm>
              <a:off x="4545" y="2509"/>
              <a:ext cx="634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just">
                <a:buFontTx/>
                <a:buNone/>
              </a:pPr>
              <a:r>
                <a:rPr lang="en-US" altLang="ja-JP" sz="1400" b="1">
                  <a:solidFill>
                    <a:srgbClr val="5F5F5F"/>
                  </a:solidFill>
                  <a:latin typeface="Tahoma" pitchFamily="34" charset="0"/>
                </a:rPr>
                <a:t>Actuator</a:t>
              </a:r>
            </a:p>
          </p:txBody>
        </p:sp>
        <p:sp>
          <p:nvSpPr>
            <p:cNvPr id="758796" name="Rectangle 12"/>
            <p:cNvSpPr>
              <a:spLocks noChangeAspect="1" noChangeArrowheads="1"/>
            </p:cNvSpPr>
            <p:nvPr/>
          </p:nvSpPr>
          <p:spPr bwMode="auto">
            <a:xfrm rot="2679310">
              <a:off x="4309" y="2129"/>
              <a:ext cx="18" cy="87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58797" name="Line 13"/>
            <p:cNvSpPr>
              <a:spLocks noChangeAspect="1" noChangeShapeType="1"/>
            </p:cNvSpPr>
            <p:nvPr/>
          </p:nvSpPr>
          <p:spPr bwMode="auto">
            <a:xfrm>
              <a:off x="4329" y="2161"/>
              <a:ext cx="1" cy="256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58798" name="Line 14"/>
            <p:cNvSpPr>
              <a:spLocks noChangeAspect="1" noChangeShapeType="1"/>
            </p:cNvSpPr>
            <p:nvPr/>
          </p:nvSpPr>
          <p:spPr bwMode="auto">
            <a:xfrm>
              <a:off x="4327" y="2495"/>
              <a:ext cx="1" cy="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58799" name="Line 15"/>
            <p:cNvSpPr>
              <a:spLocks noChangeAspect="1" noChangeShapeType="1"/>
            </p:cNvSpPr>
            <p:nvPr/>
          </p:nvSpPr>
          <p:spPr bwMode="auto">
            <a:xfrm>
              <a:off x="4325" y="2560"/>
              <a:ext cx="16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58800" name="Line 16"/>
            <p:cNvSpPr>
              <a:spLocks noChangeAspect="1" noChangeShapeType="1"/>
            </p:cNvSpPr>
            <p:nvPr/>
          </p:nvSpPr>
          <p:spPr bwMode="auto">
            <a:xfrm flipV="1">
              <a:off x="4487" y="2290"/>
              <a:ext cx="0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58801" name="Line 17"/>
            <p:cNvSpPr>
              <a:spLocks noChangeAspect="1" noChangeShapeType="1"/>
            </p:cNvSpPr>
            <p:nvPr/>
          </p:nvSpPr>
          <p:spPr bwMode="auto">
            <a:xfrm>
              <a:off x="4480" y="2299"/>
              <a:ext cx="10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grpSp>
          <p:nvGrpSpPr>
            <p:cNvPr id="758802" name="Group 18"/>
            <p:cNvGrpSpPr>
              <a:grpSpLocks noChangeAspect="1"/>
            </p:cNvGrpSpPr>
            <p:nvPr/>
          </p:nvGrpSpPr>
          <p:grpSpPr bwMode="auto">
            <a:xfrm>
              <a:off x="4272" y="2407"/>
              <a:ext cx="110" cy="88"/>
              <a:chOff x="5504" y="8144"/>
              <a:chExt cx="291" cy="236"/>
            </a:xfrm>
          </p:grpSpPr>
          <p:sp>
            <p:nvSpPr>
              <p:cNvPr id="758803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solidFill>
                <a:srgbClr val="00CC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758804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solidFill>
                <a:srgbClr val="00CC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</p:grpSp>
        <p:sp>
          <p:nvSpPr>
            <p:cNvPr id="758805" name="Rectangle 21"/>
            <p:cNvSpPr>
              <a:spLocks noChangeAspect="1" noChangeArrowheads="1"/>
            </p:cNvSpPr>
            <p:nvPr/>
          </p:nvSpPr>
          <p:spPr bwMode="auto">
            <a:xfrm>
              <a:off x="4604" y="2204"/>
              <a:ext cx="35" cy="127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58806" name="Line 22"/>
            <p:cNvSpPr>
              <a:spLocks noChangeAspect="1" noChangeShapeType="1"/>
            </p:cNvSpPr>
            <p:nvPr/>
          </p:nvSpPr>
          <p:spPr bwMode="auto">
            <a:xfrm flipH="1" flipV="1">
              <a:off x="5457" y="2031"/>
              <a:ext cx="1" cy="1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58807" name="Line 23"/>
            <p:cNvSpPr>
              <a:spLocks noChangeAspect="1" noChangeShapeType="1"/>
            </p:cNvSpPr>
            <p:nvPr/>
          </p:nvSpPr>
          <p:spPr bwMode="auto">
            <a:xfrm flipH="1" flipV="1">
              <a:off x="5315" y="2035"/>
              <a:ext cx="14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58808" name="Line 24"/>
            <p:cNvSpPr>
              <a:spLocks noChangeAspect="1" noChangeShapeType="1"/>
            </p:cNvSpPr>
            <p:nvPr/>
          </p:nvSpPr>
          <p:spPr bwMode="auto">
            <a:xfrm flipH="1" flipV="1">
              <a:off x="5454" y="2159"/>
              <a:ext cx="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58809" name="Rectangle 25"/>
            <p:cNvSpPr>
              <a:spLocks noChangeAspect="1" noChangeArrowheads="1"/>
            </p:cNvSpPr>
            <p:nvPr/>
          </p:nvSpPr>
          <p:spPr bwMode="auto">
            <a:xfrm flipH="1">
              <a:off x="5301" y="2002"/>
              <a:ext cx="35" cy="127"/>
            </a:xfrm>
            <a:prstGeom prst="rect">
              <a:avLst/>
            </a:prstGeom>
            <a:solidFill>
              <a:srgbClr val="FFCC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58810" name="Text Box 26"/>
            <p:cNvSpPr txBox="1">
              <a:spLocks noChangeAspect="1" noChangeArrowheads="1"/>
            </p:cNvSpPr>
            <p:nvPr/>
          </p:nvSpPr>
          <p:spPr bwMode="auto">
            <a:xfrm>
              <a:off x="4984" y="3026"/>
              <a:ext cx="607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>
                <a:buFontTx/>
                <a:buNone/>
              </a:pPr>
              <a:r>
                <a:rPr lang="en-US" altLang="ja-JP" sz="1400" b="1">
                  <a:solidFill>
                    <a:srgbClr val="5F5F5F"/>
                  </a:solidFill>
                  <a:latin typeface="Tahoma" pitchFamily="34" charset="0"/>
                </a:rPr>
                <a:t>Thruster</a:t>
              </a:r>
            </a:p>
          </p:txBody>
        </p:sp>
        <p:sp>
          <p:nvSpPr>
            <p:cNvPr id="758811" name="Line 27"/>
            <p:cNvSpPr>
              <a:spLocks noChangeAspect="1" noChangeShapeType="1"/>
            </p:cNvSpPr>
            <p:nvPr/>
          </p:nvSpPr>
          <p:spPr bwMode="auto">
            <a:xfrm flipH="1" flipV="1">
              <a:off x="4634" y="2348"/>
              <a:ext cx="180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58812" name="Line 28"/>
            <p:cNvSpPr>
              <a:spLocks noChangeAspect="1" noChangeShapeType="1"/>
            </p:cNvSpPr>
            <p:nvPr/>
          </p:nvSpPr>
          <p:spPr bwMode="auto">
            <a:xfrm>
              <a:off x="5156" y="1860"/>
              <a:ext cx="150" cy="1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58813" name="Freeform 29"/>
            <p:cNvSpPr>
              <a:spLocks noChangeAspect="1"/>
            </p:cNvSpPr>
            <p:nvPr/>
          </p:nvSpPr>
          <p:spPr bwMode="auto">
            <a:xfrm>
              <a:off x="4735" y="2140"/>
              <a:ext cx="469" cy="64"/>
            </a:xfrm>
            <a:custGeom>
              <a:avLst/>
              <a:gdLst/>
              <a:ahLst/>
              <a:cxnLst>
                <a:cxn ang="0">
                  <a:pos x="45" y="30"/>
                </a:cxn>
                <a:cxn ang="0">
                  <a:pos x="30" y="171"/>
                </a:cxn>
                <a:cxn ang="0">
                  <a:pos x="45" y="327"/>
                </a:cxn>
                <a:cxn ang="0">
                  <a:pos x="126" y="315"/>
                </a:cxn>
                <a:cxn ang="0">
                  <a:pos x="735" y="303"/>
                </a:cxn>
                <a:cxn ang="0">
                  <a:pos x="1605" y="279"/>
                </a:cxn>
                <a:cxn ang="0">
                  <a:pos x="2607" y="300"/>
                </a:cxn>
                <a:cxn ang="0">
                  <a:pos x="3330" y="333"/>
                </a:cxn>
                <a:cxn ang="0">
                  <a:pos x="3648" y="351"/>
                </a:cxn>
                <a:cxn ang="0">
                  <a:pos x="3672" y="249"/>
                </a:cxn>
                <a:cxn ang="0">
                  <a:pos x="3672" y="171"/>
                </a:cxn>
                <a:cxn ang="0">
                  <a:pos x="3690" y="36"/>
                </a:cxn>
                <a:cxn ang="0">
                  <a:pos x="3660" y="12"/>
                </a:cxn>
                <a:cxn ang="0">
                  <a:pos x="3594" y="6"/>
                </a:cxn>
                <a:cxn ang="0">
                  <a:pos x="2991" y="51"/>
                </a:cxn>
                <a:cxn ang="0">
                  <a:pos x="1911" y="75"/>
                </a:cxn>
                <a:cxn ang="0">
                  <a:pos x="1065" y="78"/>
                </a:cxn>
                <a:cxn ang="0">
                  <a:pos x="303" y="51"/>
                </a:cxn>
                <a:cxn ang="0">
                  <a:pos x="45" y="30"/>
                </a:cxn>
              </a:cxnLst>
              <a:rect l="0" t="0" r="r" b="b"/>
              <a:pathLst>
                <a:path w="3705" h="365">
                  <a:moveTo>
                    <a:pt x="45" y="30"/>
                  </a:moveTo>
                  <a:cubicBezTo>
                    <a:pt x="0" y="50"/>
                    <a:pt x="30" y="122"/>
                    <a:pt x="30" y="171"/>
                  </a:cubicBezTo>
                  <a:cubicBezTo>
                    <a:pt x="30" y="220"/>
                    <a:pt x="29" y="303"/>
                    <a:pt x="45" y="327"/>
                  </a:cubicBezTo>
                  <a:cubicBezTo>
                    <a:pt x="61" y="351"/>
                    <a:pt x="11" y="319"/>
                    <a:pt x="126" y="315"/>
                  </a:cubicBezTo>
                  <a:cubicBezTo>
                    <a:pt x="241" y="311"/>
                    <a:pt x="489" y="309"/>
                    <a:pt x="735" y="303"/>
                  </a:cubicBezTo>
                  <a:cubicBezTo>
                    <a:pt x="981" y="297"/>
                    <a:pt x="1293" y="279"/>
                    <a:pt x="1605" y="279"/>
                  </a:cubicBezTo>
                  <a:cubicBezTo>
                    <a:pt x="1917" y="279"/>
                    <a:pt x="2320" y="291"/>
                    <a:pt x="2607" y="300"/>
                  </a:cubicBezTo>
                  <a:cubicBezTo>
                    <a:pt x="2894" y="309"/>
                    <a:pt x="3157" y="325"/>
                    <a:pt x="3330" y="333"/>
                  </a:cubicBezTo>
                  <a:cubicBezTo>
                    <a:pt x="3503" y="341"/>
                    <a:pt x="3591" y="365"/>
                    <a:pt x="3648" y="351"/>
                  </a:cubicBezTo>
                  <a:cubicBezTo>
                    <a:pt x="3705" y="337"/>
                    <a:pt x="3668" y="279"/>
                    <a:pt x="3672" y="249"/>
                  </a:cubicBezTo>
                  <a:cubicBezTo>
                    <a:pt x="3676" y="219"/>
                    <a:pt x="3669" y="207"/>
                    <a:pt x="3672" y="171"/>
                  </a:cubicBezTo>
                  <a:cubicBezTo>
                    <a:pt x="3675" y="135"/>
                    <a:pt x="3692" y="62"/>
                    <a:pt x="3690" y="36"/>
                  </a:cubicBezTo>
                  <a:cubicBezTo>
                    <a:pt x="3688" y="10"/>
                    <a:pt x="3676" y="17"/>
                    <a:pt x="3660" y="12"/>
                  </a:cubicBezTo>
                  <a:cubicBezTo>
                    <a:pt x="3644" y="7"/>
                    <a:pt x="3705" y="0"/>
                    <a:pt x="3594" y="6"/>
                  </a:cubicBezTo>
                  <a:cubicBezTo>
                    <a:pt x="3483" y="12"/>
                    <a:pt x="3271" y="40"/>
                    <a:pt x="2991" y="51"/>
                  </a:cubicBezTo>
                  <a:cubicBezTo>
                    <a:pt x="2711" y="62"/>
                    <a:pt x="2232" y="71"/>
                    <a:pt x="1911" y="75"/>
                  </a:cubicBezTo>
                  <a:cubicBezTo>
                    <a:pt x="1590" y="79"/>
                    <a:pt x="1333" y="82"/>
                    <a:pt x="1065" y="78"/>
                  </a:cubicBezTo>
                  <a:cubicBezTo>
                    <a:pt x="797" y="74"/>
                    <a:pt x="473" y="59"/>
                    <a:pt x="303" y="51"/>
                  </a:cubicBezTo>
                  <a:cubicBezTo>
                    <a:pt x="133" y="43"/>
                    <a:pt x="90" y="10"/>
                    <a:pt x="45" y="30"/>
                  </a:cubicBezTo>
                  <a:close/>
                </a:path>
              </a:pathLst>
            </a:custGeom>
            <a:solidFill>
              <a:srgbClr val="339933"/>
            </a:solidFill>
            <a:ln w="3175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grpSp>
          <p:nvGrpSpPr>
            <p:cNvPr id="758814" name="Group 30"/>
            <p:cNvGrpSpPr>
              <a:grpSpLocks noChangeAspect="1"/>
            </p:cNvGrpSpPr>
            <p:nvPr/>
          </p:nvGrpSpPr>
          <p:grpSpPr bwMode="auto">
            <a:xfrm flipH="1">
              <a:off x="4974" y="2040"/>
              <a:ext cx="295" cy="245"/>
              <a:chOff x="4785" y="11039"/>
              <a:chExt cx="829" cy="688"/>
            </a:xfrm>
          </p:grpSpPr>
          <p:sp>
            <p:nvSpPr>
              <p:cNvPr id="758815" name="Freeform 31"/>
              <p:cNvSpPr>
                <a:spLocks noChangeAspect="1"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687"/>
                  </a:cxn>
                  <a:cxn ang="0">
                    <a:pos x="312" y="687"/>
                  </a:cxn>
                  <a:cxn ang="0">
                    <a:pos x="258" y="501"/>
                  </a:cxn>
                  <a:cxn ang="0">
                    <a:pos x="246" y="345"/>
                  </a:cxn>
                  <a:cxn ang="0">
                    <a:pos x="261" y="171"/>
                  </a:cxn>
                  <a:cxn ang="0">
                    <a:pos x="306" y="0"/>
                  </a:cxn>
                  <a:cxn ang="0">
                    <a:pos x="0" y="0"/>
                  </a:cxn>
                </a:cxnLst>
                <a:rect l="0" t="0" r="r" b="b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758816" name="Line 32"/>
              <p:cNvSpPr>
                <a:spLocks noChangeAspect="1"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758817" name="Line 33"/>
              <p:cNvSpPr>
                <a:spLocks noChangeAspect="1"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758818" name="Line 34"/>
              <p:cNvSpPr>
                <a:spLocks noChangeAspect="1"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758819" name="Arc 35"/>
              <p:cNvSpPr>
                <a:spLocks noChangeAspect="1"/>
              </p:cNvSpPr>
              <p:nvPr/>
            </p:nvSpPr>
            <p:spPr bwMode="auto">
              <a:xfrm rot="35128499">
                <a:off x="4917" y="11030"/>
                <a:ext cx="688" cy="706"/>
              </a:xfrm>
              <a:custGeom>
                <a:avLst/>
                <a:gdLst>
                  <a:gd name="G0" fmla="+- 0 0 0"/>
                  <a:gd name="G1" fmla="+- 19786 0 0"/>
                  <a:gd name="G2" fmla="+- 21600 0 0"/>
                  <a:gd name="T0" fmla="*/ 8665 w 19558"/>
                  <a:gd name="T1" fmla="*/ 0 h 19786"/>
                  <a:gd name="T2" fmla="*/ 19558 w 19558"/>
                  <a:gd name="T3" fmla="*/ 10618 h 19786"/>
                  <a:gd name="T4" fmla="*/ 0 w 19558"/>
                  <a:gd name="T5" fmla="*/ 19786 h 19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</p:grpSp>
        <p:grpSp>
          <p:nvGrpSpPr>
            <p:cNvPr id="758820" name="Group 36"/>
            <p:cNvGrpSpPr>
              <a:grpSpLocks noChangeAspect="1"/>
            </p:cNvGrpSpPr>
            <p:nvPr/>
          </p:nvGrpSpPr>
          <p:grpSpPr bwMode="auto">
            <a:xfrm>
              <a:off x="4671" y="2048"/>
              <a:ext cx="295" cy="245"/>
              <a:chOff x="4785" y="11039"/>
              <a:chExt cx="829" cy="688"/>
            </a:xfrm>
          </p:grpSpPr>
          <p:sp>
            <p:nvSpPr>
              <p:cNvPr id="758821" name="Freeform 37"/>
              <p:cNvSpPr>
                <a:spLocks noChangeAspect="1"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687"/>
                  </a:cxn>
                  <a:cxn ang="0">
                    <a:pos x="312" y="687"/>
                  </a:cxn>
                  <a:cxn ang="0">
                    <a:pos x="258" y="501"/>
                  </a:cxn>
                  <a:cxn ang="0">
                    <a:pos x="246" y="345"/>
                  </a:cxn>
                  <a:cxn ang="0">
                    <a:pos x="261" y="171"/>
                  </a:cxn>
                  <a:cxn ang="0">
                    <a:pos x="306" y="0"/>
                  </a:cxn>
                  <a:cxn ang="0">
                    <a:pos x="0" y="0"/>
                  </a:cxn>
                </a:cxnLst>
                <a:rect l="0" t="0" r="r" b="b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758822" name="Line 38"/>
              <p:cNvSpPr>
                <a:spLocks noChangeAspect="1"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758823" name="Line 39"/>
              <p:cNvSpPr>
                <a:spLocks noChangeAspect="1"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758824" name="Line 40"/>
              <p:cNvSpPr>
                <a:spLocks noChangeAspect="1"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758825" name="Arc 41"/>
              <p:cNvSpPr>
                <a:spLocks noChangeAspect="1"/>
              </p:cNvSpPr>
              <p:nvPr/>
            </p:nvSpPr>
            <p:spPr bwMode="auto">
              <a:xfrm rot="35128499">
                <a:off x="4917" y="11030"/>
                <a:ext cx="688" cy="706"/>
              </a:xfrm>
              <a:custGeom>
                <a:avLst/>
                <a:gdLst>
                  <a:gd name="G0" fmla="+- 0 0 0"/>
                  <a:gd name="G1" fmla="+- 19786 0 0"/>
                  <a:gd name="G2" fmla="+- 21600 0 0"/>
                  <a:gd name="T0" fmla="*/ 8665 w 19558"/>
                  <a:gd name="T1" fmla="*/ 0 h 19786"/>
                  <a:gd name="T2" fmla="*/ 19558 w 19558"/>
                  <a:gd name="T3" fmla="*/ 10618 h 19786"/>
                  <a:gd name="T4" fmla="*/ 0 w 19558"/>
                  <a:gd name="T5" fmla="*/ 19786 h 19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</p:grpSp>
        <p:sp>
          <p:nvSpPr>
            <p:cNvPr id="758826" name="Line 42"/>
            <p:cNvSpPr>
              <a:spLocks noChangeAspect="1" noChangeShapeType="1"/>
            </p:cNvSpPr>
            <p:nvPr/>
          </p:nvSpPr>
          <p:spPr bwMode="auto">
            <a:xfrm flipV="1">
              <a:off x="4135" y="2171"/>
              <a:ext cx="614" cy="1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58827" name="Rectangle 43"/>
            <p:cNvSpPr>
              <a:spLocks noChangeAspect="1" noChangeArrowheads="1"/>
            </p:cNvSpPr>
            <p:nvPr/>
          </p:nvSpPr>
          <p:spPr bwMode="auto">
            <a:xfrm>
              <a:off x="4067" y="2124"/>
              <a:ext cx="172" cy="91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58828" name="Rectangle 44"/>
            <p:cNvSpPr>
              <a:spLocks noChangeAspect="1" noChangeArrowheads="1"/>
            </p:cNvSpPr>
            <p:nvPr/>
          </p:nvSpPr>
          <p:spPr bwMode="auto">
            <a:xfrm rot="2679310">
              <a:off x="4309" y="2129"/>
              <a:ext cx="18" cy="87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58829" name="Line 45"/>
            <p:cNvSpPr>
              <a:spLocks noChangeShapeType="1"/>
            </p:cNvSpPr>
            <p:nvPr/>
          </p:nvSpPr>
          <p:spPr bwMode="auto">
            <a:xfrm flipV="1">
              <a:off x="5409" y="2255"/>
              <a:ext cx="182" cy="81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758836" name="Text Box 52"/>
            <p:cNvSpPr txBox="1">
              <a:spLocks noChangeAspect="1" noChangeArrowheads="1"/>
            </p:cNvSpPr>
            <p:nvPr/>
          </p:nvSpPr>
          <p:spPr bwMode="auto">
            <a:xfrm>
              <a:off x="3969" y="1862"/>
              <a:ext cx="607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>
                <a:buFontTx/>
                <a:buNone/>
              </a:pPr>
              <a:r>
                <a:rPr lang="en-US" altLang="ja-JP" sz="1400" b="1">
                  <a:solidFill>
                    <a:srgbClr val="5F5F5F"/>
                  </a:solidFill>
                  <a:latin typeface="Tahoma" pitchFamily="34" charset="0"/>
                </a:rPr>
                <a:t>Laser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日本物理学会　2008年秋季大会 (2008年09月23日, 山形大学小白川キャンパス, 山形 )</a:t>
            </a:r>
          </a:p>
        </p:txBody>
      </p:sp>
      <p:sp>
        <p:nvSpPr>
          <p:cNvPr id="23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5CD2ED-4E98-4F94-87CA-C0A2F9EC2CD5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771075" name="AutoShape 3"/>
          <p:cNvSpPr>
            <a:spLocks noChangeAspect="1" noChangeArrowheads="1"/>
          </p:cNvSpPr>
          <p:nvPr/>
        </p:nvSpPr>
        <p:spPr bwMode="auto">
          <a:xfrm>
            <a:off x="4500563" y="981075"/>
            <a:ext cx="4392612" cy="5400675"/>
          </a:xfrm>
          <a:prstGeom prst="roundRect">
            <a:avLst>
              <a:gd name="adj" fmla="val 2523"/>
            </a:avLst>
          </a:prstGeom>
          <a:solidFill>
            <a:srgbClr val="EFFFE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7710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DPF</a:t>
            </a:r>
            <a:r>
              <a:rPr lang="ja-JP" altLang="en-US"/>
              <a:t>の観測対象</a:t>
            </a:r>
          </a:p>
        </p:txBody>
      </p:sp>
      <p:sp>
        <p:nvSpPr>
          <p:cNvPr id="77107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2200" b="1"/>
              <a:t>DPF</a:t>
            </a:r>
            <a:r>
              <a:rPr lang="ja-JP" altLang="en-US" sz="2200" b="1"/>
              <a:t>で期待できる重力波源</a:t>
            </a:r>
            <a:endParaRPr lang="ja-JP" altLang="en-US" sz="1600" b="1"/>
          </a:p>
        </p:txBody>
      </p:sp>
      <p:pic>
        <p:nvPicPr>
          <p:cNvPr id="77108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52963" y="3636963"/>
            <a:ext cx="4111625" cy="266223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</p:pic>
      <p:sp>
        <p:nvSpPr>
          <p:cNvPr id="771090" name="Rectangle 18"/>
          <p:cNvSpPr>
            <a:spLocks noChangeArrowheads="1"/>
          </p:cNvSpPr>
          <p:nvPr/>
        </p:nvSpPr>
        <p:spPr bwMode="auto">
          <a:xfrm>
            <a:off x="928688" y="5854700"/>
            <a:ext cx="3657600" cy="6413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333333"/>
                </a:solidFill>
                <a:latin typeface="Tahoma" pitchFamily="34" charset="0"/>
                <a:ea typeface="HGP創英角ｺﾞｼｯｸUB" pitchFamily="50" charset="-128"/>
              </a:rPr>
              <a:t>ＤＰ</a:t>
            </a:r>
            <a:r>
              <a:rPr lang="en-US" altLang="ja-JP" sz="1800" b="1">
                <a:solidFill>
                  <a:srgbClr val="333333"/>
                </a:solidFill>
                <a:latin typeface="Tahoma" pitchFamily="34" charset="0"/>
                <a:ea typeface="HGP創英角ｺﾞｼｯｸUB" pitchFamily="50" charset="-128"/>
              </a:rPr>
              <a:t>F</a:t>
            </a:r>
            <a:r>
              <a:rPr lang="ja-JP" altLang="en-US" sz="1800" b="1">
                <a:solidFill>
                  <a:srgbClr val="333333"/>
                </a:solidFill>
                <a:latin typeface="Tahoma" pitchFamily="34" charset="0"/>
                <a:ea typeface="HGP創英角ｺﾞｼｯｸUB" pitchFamily="50" charset="-128"/>
              </a:rPr>
              <a:t>では、我々の銀河中心での</a:t>
            </a:r>
          </a:p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333333"/>
                </a:solidFill>
                <a:latin typeface="Tahoma" pitchFamily="34" charset="0"/>
                <a:ea typeface="HGP創英角ｺﾞｼｯｸUB" pitchFamily="50" charset="-128"/>
              </a:rPr>
              <a:t>   イベントを </a:t>
            </a:r>
            <a:r>
              <a:rPr lang="en-US" altLang="ja-JP" sz="1800" b="1">
                <a:solidFill>
                  <a:srgbClr val="333333"/>
                </a:solidFill>
                <a:latin typeface="Tahoma" pitchFamily="34" charset="0"/>
                <a:ea typeface="HGP創英角ｺﾞｼｯｸUB" pitchFamily="50" charset="-128"/>
              </a:rPr>
              <a:t>SNR~5 </a:t>
            </a:r>
            <a:r>
              <a:rPr lang="ja-JP" altLang="en-US" sz="1800" b="1">
                <a:solidFill>
                  <a:srgbClr val="333333"/>
                </a:solidFill>
                <a:latin typeface="Tahoma" pitchFamily="34" charset="0"/>
                <a:ea typeface="HGP創英角ｺﾞｼｯｸUB" pitchFamily="50" charset="-128"/>
              </a:rPr>
              <a:t>で検出できる</a:t>
            </a:r>
          </a:p>
        </p:txBody>
      </p:sp>
      <p:grpSp>
        <p:nvGrpSpPr>
          <p:cNvPr id="771094" name="Group 22"/>
          <p:cNvGrpSpPr>
            <a:grpSpLocks/>
          </p:cNvGrpSpPr>
          <p:nvPr/>
        </p:nvGrpSpPr>
        <p:grpSpPr bwMode="auto">
          <a:xfrm>
            <a:off x="612775" y="3683000"/>
            <a:ext cx="3959225" cy="2051050"/>
            <a:chOff x="431" y="777"/>
            <a:chExt cx="2494" cy="1292"/>
          </a:xfrm>
        </p:grpSpPr>
        <p:sp>
          <p:nvSpPr>
            <p:cNvPr id="771076" name="AutoShape 4"/>
            <p:cNvSpPr>
              <a:spLocks noChangeArrowheads="1"/>
            </p:cNvSpPr>
            <p:nvPr/>
          </p:nvSpPr>
          <p:spPr bwMode="auto">
            <a:xfrm>
              <a:off x="703" y="1026"/>
              <a:ext cx="1769" cy="680"/>
            </a:xfrm>
            <a:prstGeom prst="roundRect">
              <a:avLst>
                <a:gd name="adj" fmla="val 6731"/>
              </a:avLst>
            </a:prstGeom>
            <a:solidFill>
              <a:srgbClr val="CCFFCC">
                <a:alpha val="50000"/>
              </a:srgbClr>
            </a:solidFill>
            <a:ln w="15875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771079" name="Rectangle 7"/>
            <p:cNvSpPr>
              <a:spLocks noChangeArrowheads="1"/>
            </p:cNvSpPr>
            <p:nvPr/>
          </p:nvSpPr>
          <p:spPr bwMode="auto">
            <a:xfrm>
              <a:off x="431" y="777"/>
              <a:ext cx="2304" cy="231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en-US" altLang="ja-JP" sz="18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BH</a:t>
              </a:r>
              <a:r>
                <a:rPr lang="ja-JP" altLang="en-US" sz="18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準固有振動からの重力波</a:t>
              </a:r>
              <a:endParaRPr lang="ja-JP" altLang="en-US" sz="1800" b="1">
                <a:solidFill>
                  <a:srgbClr val="969696"/>
                </a:solidFill>
                <a:latin typeface="Tahoma" pitchFamily="34" charset="0"/>
                <a:ea typeface="HGP創英角ｺﾞｼｯｸUB" pitchFamily="50" charset="-128"/>
              </a:endParaRPr>
            </a:p>
          </p:txBody>
        </p:sp>
        <p:pic>
          <p:nvPicPr>
            <p:cNvPr id="771084" name="Picture 12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8" y="1410"/>
              <a:ext cx="1633" cy="29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</p:pic>
        <p:pic>
          <p:nvPicPr>
            <p:cNvPr id="771085" name="Picture 1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8" y="1071"/>
              <a:ext cx="1497" cy="274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</p:pic>
        <p:sp>
          <p:nvSpPr>
            <p:cNvPr id="771091" name="Rectangle 19"/>
            <p:cNvSpPr>
              <a:spLocks noChangeArrowheads="1"/>
            </p:cNvSpPr>
            <p:nvPr/>
          </p:nvSpPr>
          <p:spPr bwMode="auto">
            <a:xfrm>
              <a:off x="793" y="1703"/>
              <a:ext cx="2132" cy="36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en-US" altLang="ja-JP" sz="1600" b="1" i="1">
                  <a:solidFill>
                    <a:srgbClr val="33CC33"/>
                  </a:solidFill>
                  <a:latin typeface="Tahoma" pitchFamily="34" charset="0"/>
                  <a:ea typeface="HGP創英角ｺﾞｼｯｸUB" pitchFamily="50" charset="-128"/>
                </a:rPr>
                <a:t>h</a:t>
              </a:r>
              <a:r>
                <a:rPr lang="en-US" altLang="ja-JP" sz="1600" b="1">
                  <a:solidFill>
                    <a:srgbClr val="33CC33"/>
                  </a:solidFill>
                  <a:latin typeface="Tahoma" pitchFamily="34" charset="0"/>
                  <a:ea typeface="HGP創英角ｺﾞｼｯｸUB" pitchFamily="50" charset="-128"/>
                </a:rPr>
                <a:t> ~ 10</a:t>
              </a:r>
              <a:r>
                <a:rPr lang="en-US" altLang="ja-JP" sz="1600" b="1" baseline="30000">
                  <a:solidFill>
                    <a:srgbClr val="33CC33"/>
                  </a:solidFill>
                  <a:latin typeface="Tahoma" pitchFamily="34" charset="0"/>
                  <a:ea typeface="HGP創英角ｺﾞｼｯｸUB" pitchFamily="50" charset="-128"/>
                </a:rPr>
                <a:t>-15</a:t>
              </a:r>
              <a:r>
                <a:rPr lang="en-US" altLang="ja-JP" sz="1600" b="1" i="1">
                  <a:solidFill>
                    <a:srgbClr val="33CC33"/>
                  </a:solidFill>
                  <a:latin typeface="Tahoma" pitchFamily="34" charset="0"/>
                  <a:ea typeface="HGP創英角ｺﾞｼｯｸUB" pitchFamily="50" charset="-128"/>
                </a:rPr>
                <a:t> , f</a:t>
              </a:r>
              <a:r>
                <a:rPr lang="en-US" altLang="ja-JP" sz="1600" b="1">
                  <a:solidFill>
                    <a:srgbClr val="33CC33"/>
                  </a:solidFill>
                  <a:latin typeface="Tahoma" pitchFamily="34" charset="0"/>
                  <a:ea typeface="HGP創英角ｺﾞｼｯｸUB" pitchFamily="50" charset="-128"/>
                </a:rPr>
                <a:t> ~  0.3 Hz </a:t>
              </a:r>
            </a:p>
            <a:p>
              <a:pPr algn="l"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en-US" altLang="ja-JP" sz="1600" b="1">
                  <a:solidFill>
                    <a:srgbClr val="33CC33"/>
                  </a:solidFill>
                  <a:latin typeface="Tahoma" pitchFamily="34" charset="0"/>
                  <a:ea typeface="HGP創英角ｺﾞｼｯｸUB" pitchFamily="50" charset="-128"/>
                </a:rPr>
                <a:t>Distance 1Mpc, </a:t>
              </a:r>
              <a:r>
                <a:rPr lang="en-US" altLang="ja-JP" sz="1600" b="1" i="1">
                  <a:solidFill>
                    <a:srgbClr val="33CC33"/>
                  </a:solidFill>
                  <a:latin typeface="Tahoma" pitchFamily="34" charset="0"/>
                  <a:ea typeface="HGP創英角ｺﾞｼｯｸUB" pitchFamily="50" charset="-128"/>
                </a:rPr>
                <a:t>m</a:t>
              </a:r>
              <a:r>
                <a:rPr lang="en-US" altLang="ja-JP" sz="1600" b="1">
                  <a:solidFill>
                    <a:srgbClr val="33CC33"/>
                  </a:solidFill>
                  <a:latin typeface="Tahoma" pitchFamily="34" charset="0"/>
                  <a:ea typeface="HGP創英角ｺﾞｼｯｸUB" pitchFamily="50" charset="-128"/>
                </a:rPr>
                <a:t> = 10</a:t>
              </a:r>
              <a:r>
                <a:rPr lang="en-US" altLang="ja-JP" sz="1600" b="1" baseline="30000">
                  <a:solidFill>
                    <a:srgbClr val="33CC33"/>
                  </a:solidFill>
                  <a:latin typeface="Tahoma" pitchFamily="34" charset="0"/>
                  <a:ea typeface="HGP創英角ｺﾞｼｯｸUB" pitchFamily="50" charset="-128"/>
                </a:rPr>
                <a:t>5 </a:t>
              </a:r>
              <a:r>
                <a:rPr lang="en-US" altLang="ja-JP" sz="1600" b="1" i="1">
                  <a:solidFill>
                    <a:srgbClr val="33CC33"/>
                  </a:solidFill>
                  <a:latin typeface="Tahoma" pitchFamily="34" charset="0"/>
                  <a:ea typeface="HGP創英角ｺﾞｼｯｸUB" pitchFamily="50" charset="-128"/>
                </a:rPr>
                <a:t>M</a:t>
              </a:r>
              <a:r>
                <a:rPr lang="en-US" altLang="ja-JP" sz="1600" b="1" baseline="-14000">
                  <a:solidFill>
                    <a:srgbClr val="33CC33"/>
                  </a:solidFill>
                  <a:latin typeface="Tahoma" pitchFamily="34" charset="0"/>
                  <a:ea typeface="HGP創英角ｺﾞｼｯｸUB" pitchFamily="50" charset="-128"/>
                </a:rPr>
                <a:t>sun </a:t>
              </a:r>
            </a:p>
          </p:txBody>
        </p:sp>
      </p:grpSp>
      <p:grpSp>
        <p:nvGrpSpPr>
          <p:cNvPr id="771093" name="Group 21"/>
          <p:cNvGrpSpPr>
            <a:grpSpLocks/>
          </p:cNvGrpSpPr>
          <p:nvPr/>
        </p:nvGrpSpPr>
        <p:grpSpPr bwMode="auto">
          <a:xfrm>
            <a:off x="611188" y="1196975"/>
            <a:ext cx="3959225" cy="2449513"/>
            <a:chOff x="431" y="2069"/>
            <a:chExt cx="2494" cy="1543"/>
          </a:xfrm>
        </p:grpSpPr>
        <p:sp>
          <p:nvSpPr>
            <p:cNvPr id="771074" name="AutoShape 2"/>
            <p:cNvSpPr>
              <a:spLocks noChangeArrowheads="1"/>
            </p:cNvSpPr>
            <p:nvPr/>
          </p:nvSpPr>
          <p:spPr bwMode="auto">
            <a:xfrm>
              <a:off x="521" y="2320"/>
              <a:ext cx="2223" cy="702"/>
            </a:xfrm>
            <a:prstGeom prst="roundRect">
              <a:avLst>
                <a:gd name="adj" fmla="val 6731"/>
              </a:avLst>
            </a:prstGeom>
            <a:solidFill>
              <a:srgbClr val="99CCFF">
                <a:alpha val="50000"/>
              </a:srgbClr>
            </a:solidFill>
            <a:ln w="15875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771080" name="Rectangle 8"/>
            <p:cNvSpPr>
              <a:spLocks noChangeArrowheads="1"/>
            </p:cNvSpPr>
            <p:nvPr/>
          </p:nvSpPr>
          <p:spPr bwMode="auto">
            <a:xfrm>
              <a:off x="431" y="2069"/>
              <a:ext cx="2304" cy="231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ja-JP" altLang="en-US" sz="18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中間質量ブラックホール合体</a:t>
              </a:r>
              <a:endParaRPr lang="ja-JP" altLang="en-US" sz="1800" b="1">
                <a:solidFill>
                  <a:srgbClr val="969696"/>
                </a:solidFill>
                <a:latin typeface="Tahoma" pitchFamily="34" charset="0"/>
                <a:ea typeface="HGP創英角ｺﾞｼｯｸUB" pitchFamily="50" charset="-128"/>
              </a:endParaRPr>
            </a:p>
          </p:txBody>
        </p:sp>
        <p:pic>
          <p:nvPicPr>
            <p:cNvPr id="771083" name="Picture 11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84" y="2705"/>
              <a:ext cx="1225" cy="270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</p:pic>
        <p:pic>
          <p:nvPicPr>
            <p:cNvPr id="771086" name="Picture 14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3" y="2365"/>
              <a:ext cx="2086" cy="28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</p:pic>
        <p:sp>
          <p:nvSpPr>
            <p:cNvPr id="771087" name="Rectangle 15"/>
            <p:cNvSpPr>
              <a:spLocks noChangeArrowheads="1"/>
            </p:cNvSpPr>
            <p:nvPr/>
          </p:nvSpPr>
          <p:spPr bwMode="auto">
            <a:xfrm>
              <a:off x="1157" y="3400"/>
              <a:ext cx="1678" cy="212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ja-JP" altLang="en-US" sz="1600" b="1">
                  <a:solidFill>
                    <a:srgbClr val="5F5F5F"/>
                  </a:solidFill>
                  <a:latin typeface="Tahoma" pitchFamily="34" charset="0"/>
                  <a:ea typeface="HGP創英角ｺﾞｼｯｸUB" pitchFamily="50" charset="-128"/>
                </a:rPr>
                <a:t>観測時間</a:t>
              </a:r>
              <a:r>
                <a:rPr lang="en-US" altLang="ja-JP" sz="1600" b="1">
                  <a:solidFill>
                    <a:srgbClr val="5F5F5F"/>
                  </a:solidFill>
                  <a:latin typeface="Tahoma" pitchFamily="34" charset="0"/>
                  <a:ea typeface="HGP創英角ｺﾞｼｯｸUB" pitchFamily="50" charset="-128"/>
                </a:rPr>
                <a:t>(~</a:t>
              </a:r>
              <a:r>
                <a:rPr lang="ja-JP" altLang="en-US" sz="1600" b="1">
                  <a:solidFill>
                    <a:srgbClr val="5F5F5F"/>
                  </a:solidFill>
                  <a:latin typeface="Tahoma" pitchFamily="34" charset="0"/>
                  <a:ea typeface="HGP創英角ｺﾞｼｯｸUB" pitchFamily="50" charset="-128"/>
                </a:rPr>
                <a:t>数千秒</a:t>
              </a:r>
              <a:r>
                <a:rPr lang="en-US" altLang="ja-JP" sz="1600" b="1">
                  <a:solidFill>
                    <a:srgbClr val="5F5F5F"/>
                  </a:solidFill>
                  <a:latin typeface="Tahoma" pitchFamily="34" charset="0"/>
                  <a:ea typeface="HGP創英角ｺﾞｼｯｸUB" pitchFamily="50" charset="-128"/>
                </a:rPr>
                <a:t>)</a:t>
              </a:r>
            </a:p>
          </p:txBody>
        </p:sp>
        <p:sp>
          <p:nvSpPr>
            <p:cNvPr id="771092" name="Rectangle 20"/>
            <p:cNvSpPr>
              <a:spLocks noChangeArrowheads="1"/>
            </p:cNvSpPr>
            <p:nvPr/>
          </p:nvSpPr>
          <p:spPr bwMode="auto">
            <a:xfrm>
              <a:off x="793" y="3064"/>
              <a:ext cx="2132" cy="36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en-US" altLang="ja-JP" sz="1600" b="1" i="1">
                  <a:solidFill>
                    <a:srgbClr val="3366FF"/>
                  </a:solidFill>
                  <a:latin typeface="Tahoma" pitchFamily="34" charset="0"/>
                  <a:ea typeface="HGP創英角ｺﾞｼｯｸUB" pitchFamily="50" charset="-128"/>
                </a:rPr>
                <a:t>h</a:t>
              </a:r>
              <a:r>
                <a:rPr lang="en-US" altLang="ja-JP" sz="1600" b="1">
                  <a:solidFill>
                    <a:srgbClr val="3366FF"/>
                  </a:solidFill>
                  <a:latin typeface="Tahoma" pitchFamily="34" charset="0"/>
                  <a:ea typeface="HGP創英角ｺﾞｼｯｸUB" pitchFamily="50" charset="-128"/>
                </a:rPr>
                <a:t> ~ 10</a:t>
              </a:r>
              <a:r>
                <a:rPr lang="en-US" altLang="ja-JP" sz="1600" b="1" baseline="30000">
                  <a:solidFill>
                    <a:srgbClr val="3366FF"/>
                  </a:solidFill>
                  <a:latin typeface="Tahoma" pitchFamily="34" charset="0"/>
                  <a:ea typeface="HGP創英角ｺﾞｼｯｸUB" pitchFamily="50" charset="-128"/>
                </a:rPr>
                <a:t>-15</a:t>
              </a:r>
              <a:r>
                <a:rPr lang="en-US" altLang="ja-JP" sz="1600" b="1" i="1">
                  <a:solidFill>
                    <a:srgbClr val="3366FF"/>
                  </a:solidFill>
                  <a:latin typeface="Tahoma" pitchFamily="34" charset="0"/>
                  <a:ea typeface="HGP創英角ｺﾞｼｯｸUB" pitchFamily="50" charset="-128"/>
                </a:rPr>
                <a:t> , f</a:t>
              </a:r>
              <a:r>
                <a:rPr lang="en-US" altLang="ja-JP" sz="1600" b="1">
                  <a:solidFill>
                    <a:srgbClr val="3366FF"/>
                  </a:solidFill>
                  <a:latin typeface="Tahoma" pitchFamily="34" charset="0"/>
                  <a:ea typeface="HGP創英角ｺﾞｼｯｸUB" pitchFamily="50" charset="-128"/>
                </a:rPr>
                <a:t> ~  4 Hz </a:t>
              </a:r>
            </a:p>
            <a:p>
              <a:pPr algn="l"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en-US" altLang="ja-JP" sz="1600" b="1">
                  <a:solidFill>
                    <a:srgbClr val="3366FF"/>
                  </a:solidFill>
                  <a:latin typeface="Tahoma" pitchFamily="34" charset="0"/>
                  <a:ea typeface="HGP創英角ｺﾞｼｯｸUB" pitchFamily="50" charset="-128"/>
                </a:rPr>
                <a:t>Distance 10kpc, </a:t>
              </a:r>
              <a:r>
                <a:rPr lang="en-US" altLang="ja-JP" sz="1600" b="1" i="1">
                  <a:solidFill>
                    <a:srgbClr val="3366FF"/>
                  </a:solidFill>
                  <a:latin typeface="Tahoma" pitchFamily="34" charset="0"/>
                  <a:ea typeface="HGP創英角ｺﾞｼｯｸUB" pitchFamily="50" charset="-128"/>
                </a:rPr>
                <a:t>m</a:t>
              </a:r>
              <a:r>
                <a:rPr lang="en-US" altLang="ja-JP" sz="1600" b="1">
                  <a:solidFill>
                    <a:srgbClr val="3366FF"/>
                  </a:solidFill>
                  <a:latin typeface="Tahoma" pitchFamily="34" charset="0"/>
                  <a:ea typeface="HGP創英角ｺﾞｼｯｸUB" pitchFamily="50" charset="-128"/>
                </a:rPr>
                <a:t> = 10</a:t>
              </a:r>
              <a:r>
                <a:rPr lang="en-US" altLang="ja-JP" sz="1600" b="1" baseline="30000">
                  <a:solidFill>
                    <a:srgbClr val="3366FF"/>
                  </a:solidFill>
                  <a:latin typeface="Tahoma" pitchFamily="34" charset="0"/>
                  <a:ea typeface="HGP創英角ｺﾞｼｯｸUB" pitchFamily="50" charset="-128"/>
                </a:rPr>
                <a:t>3 </a:t>
              </a:r>
              <a:r>
                <a:rPr lang="en-US" altLang="ja-JP" sz="1600" b="1" i="1">
                  <a:solidFill>
                    <a:srgbClr val="3366FF"/>
                  </a:solidFill>
                  <a:latin typeface="Tahoma" pitchFamily="34" charset="0"/>
                  <a:ea typeface="HGP創英角ｺﾞｼｯｸUB" pitchFamily="50" charset="-128"/>
                </a:rPr>
                <a:t>M</a:t>
              </a:r>
              <a:r>
                <a:rPr lang="en-US" altLang="ja-JP" sz="1600" b="1" baseline="-14000">
                  <a:solidFill>
                    <a:srgbClr val="3366FF"/>
                  </a:solidFill>
                  <a:latin typeface="Tahoma" pitchFamily="34" charset="0"/>
                  <a:ea typeface="HGP創英角ｺﾞｼｯｸUB" pitchFamily="50" charset="-128"/>
                </a:rPr>
                <a:t>sun</a:t>
              </a:r>
              <a:r>
                <a:rPr lang="en-US" altLang="ja-JP" sz="1600" b="1" baseline="-14000">
                  <a:solidFill>
                    <a:srgbClr val="3333FF"/>
                  </a:solidFill>
                  <a:latin typeface="Tahoma" pitchFamily="34" charset="0"/>
                  <a:ea typeface="HGP創英角ｺﾞｼｯｸUB" pitchFamily="50" charset="-128"/>
                </a:rPr>
                <a:t> </a:t>
              </a:r>
            </a:p>
          </p:txBody>
        </p:sp>
      </p:grpSp>
      <p:pic>
        <p:nvPicPr>
          <p:cNvPr id="784391" name="Picture 1031" descr="bh-bh2"/>
          <p:cNvPicPr>
            <a:picLocks noChangeAspect="1" noChangeArrowheads="1"/>
          </p:cNvPicPr>
          <p:nvPr/>
        </p:nvPicPr>
        <p:blipFill>
          <a:blip r:embed="rId12" cstate="print"/>
          <a:srcRect b="16933"/>
          <a:stretch>
            <a:fillRect/>
          </a:stretch>
        </p:blipFill>
        <p:spPr bwMode="auto">
          <a:xfrm>
            <a:off x="4932363" y="1052513"/>
            <a:ext cx="3844925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4392" name="Rectangle 1032"/>
          <p:cNvSpPr>
            <a:spLocks noChangeArrowheads="1"/>
          </p:cNvSpPr>
          <p:nvPr/>
        </p:nvSpPr>
        <p:spPr bwMode="auto">
          <a:xfrm>
            <a:off x="8029575" y="3111500"/>
            <a:ext cx="792163" cy="2444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000" b="1">
                <a:solidFill>
                  <a:srgbClr val="99CCFF"/>
                </a:solidFill>
                <a:latin typeface="Tahoma" pitchFamily="34" charset="0"/>
                <a:ea typeface="HGP創英角ｺﾞｼｯｸUB" pitchFamily="50" charset="-128"/>
              </a:rPr>
              <a:t>KAGAYA</a:t>
            </a:r>
          </a:p>
        </p:txBody>
      </p:sp>
    </p:spTree>
  </p:cSld>
  <p:clrMapOvr>
    <a:masterClrMapping/>
  </p:clrMapOvr>
  <p:transition advTm="5299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日本物理学会　2008年秋季大会 (2008年09月23日, 山形大学小白川キャンパス, 山形 )</a:t>
            </a:r>
          </a:p>
        </p:txBody>
      </p:sp>
      <p:sp>
        <p:nvSpPr>
          <p:cNvPr id="31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5DC8D-849F-441D-AFDB-8A91B0E7471C}" type="slidenum">
              <a:rPr lang="en-US" altLang="ja-JP"/>
              <a:pPr/>
              <a:t>8</a:t>
            </a:fld>
            <a:endParaRPr lang="en-US" altLang="ja-JP"/>
          </a:p>
        </p:txBody>
      </p:sp>
      <p:pic>
        <p:nvPicPr>
          <p:cNvPr id="837664" name="Picture 3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781050"/>
            <a:ext cx="6408737" cy="5683250"/>
          </a:xfrm>
          <a:prstGeom prst="rect">
            <a:avLst/>
          </a:prstGeom>
          <a:noFill/>
        </p:spPr>
      </p:pic>
      <p:sp>
        <p:nvSpPr>
          <p:cNvPr id="83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DPF</a:t>
            </a:r>
            <a:r>
              <a:rPr lang="ja-JP" altLang="en-US"/>
              <a:t>システム概要</a:t>
            </a:r>
          </a:p>
        </p:txBody>
      </p:sp>
      <p:sp>
        <p:nvSpPr>
          <p:cNvPr id="8376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ja-JP" b="1"/>
              <a:t>DPF</a:t>
            </a:r>
            <a:r>
              <a:rPr lang="ja-JP" altLang="en-US" b="1"/>
              <a:t>システム</a:t>
            </a:r>
            <a:r>
              <a:rPr lang="ja-JP" altLang="en-US" sz="1800"/>
              <a:t>       </a:t>
            </a:r>
            <a:endParaRPr lang="ja-JP" altLang="en-US" sz="1600"/>
          </a:p>
        </p:txBody>
      </p:sp>
      <p:sp>
        <p:nvSpPr>
          <p:cNvPr id="837636" name="Text Box 4"/>
          <p:cNvSpPr txBox="1">
            <a:spLocks noChangeAspect="1" noChangeArrowheads="1"/>
          </p:cNvSpPr>
          <p:nvPr/>
        </p:nvSpPr>
        <p:spPr bwMode="auto">
          <a:xfrm>
            <a:off x="6948488" y="1797050"/>
            <a:ext cx="2036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ja-JP" altLang="en-US" sz="1600" b="1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</a:rPr>
              <a:t>安定化レーザー光源</a:t>
            </a:r>
          </a:p>
        </p:txBody>
      </p:sp>
      <p:sp>
        <p:nvSpPr>
          <p:cNvPr id="837638" name="Text Box 6"/>
          <p:cNvSpPr txBox="1">
            <a:spLocks noChangeAspect="1" noChangeArrowheads="1"/>
          </p:cNvSpPr>
          <p:nvPr/>
        </p:nvSpPr>
        <p:spPr bwMode="auto">
          <a:xfrm>
            <a:off x="7164388" y="4508500"/>
            <a:ext cx="1908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ja-JP" altLang="en-US" sz="1600" b="1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</a:rPr>
              <a:t>干渉計モジュール</a:t>
            </a:r>
          </a:p>
        </p:txBody>
      </p:sp>
      <p:sp>
        <p:nvSpPr>
          <p:cNvPr id="837640" name="Text Box 8"/>
          <p:cNvSpPr txBox="1">
            <a:spLocks noChangeAspect="1" noChangeArrowheads="1"/>
          </p:cNvSpPr>
          <p:nvPr/>
        </p:nvSpPr>
        <p:spPr bwMode="auto">
          <a:xfrm>
            <a:off x="3348038" y="5157788"/>
            <a:ext cx="1103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ja-JP" altLang="en-US" sz="1600" b="1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</a:rPr>
              <a:t>衛星バス</a:t>
            </a:r>
          </a:p>
        </p:txBody>
      </p:sp>
      <p:sp>
        <p:nvSpPr>
          <p:cNvPr id="837641" name="Text Box 9"/>
          <p:cNvSpPr txBox="1">
            <a:spLocks noChangeAspect="1" noChangeArrowheads="1"/>
          </p:cNvSpPr>
          <p:nvPr/>
        </p:nvSpPr>
        <p:spPr bwMode="auto">
          <a:xfrm>
            <a:off x="5148263" y="6045200"/>
            <a:ext cx="1655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ja-JP" altLang="en-US" sz="1600" b="1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</a:rPr>
              <a:t>太陽電池パドル</a:t>
            </a:r>
          </a:p>
        </p:txBody>
      </p:sp>
      <p:sp>
        <p:nvSpPr>
          <p:cNvPr id="837644" name="Text Box 12"/>
          <p:cNvSpPr txBox="1">
            <a:spLocks noChangeAspect="1" noChangeArrowheads="1"/>
          </p:cNvSpPr>
          <p:nvPr/>
        </p:nvSpPr>
        <p:spPr bwMode="auto">
          <a:xfrm>
            <a:off x="3708400" y="1484313"/>
            <a:ext cx="15113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ja-JP" altLang="en-US" sz="1600" b="1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</a:rPr>
              <a:t>ミッション</a:t>
            </a:r>
          </a:p>
          <a:p>
            <a:pPr algn="l">
              <a:buFontTx/>
              <a:buNone/>
            </a:pPr>
            <a:r>
              <a:rPr lang="ja-JP" altLang="en-US" sz="1600" b="1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</a:rPr>
              <a:t>スラスタヘッド</a:t>
            </a:r>
          </a:p>
        </p:txBody>
      </p:sp>
      <p:sp>
        <p:nvSpPr>
          <p:cNvPr id="837645" name="Text Box 13"/>
          <p:cNvSpPr txBox="1">
            <a:spLocks noChangeAspect="1" noChangeArrowheads="1"/>
          </p:cNvSpPr>
          <p:nvPr/>
        </p:nvSpPr>
        <p:spPr bwMode="auto">
          <a:xfrm>
            <a:off x="7235825" y="2636838"/>
            <a:ext cx="1908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ja-JP" altLang="en-US" sz="1600" b="1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</a:rPr>
              <a:t>中央処理演算器</a:t>
            </a:r>
          </a:p>
        </p:txBody>
      </p:sp>
      <p:sp>
        <p:nvSpPr>
          <p:cNvPr id="837657" name="Text Box 25"/>
          <p:cNvSpPr txBox="1">
            <a:spLocks noChangeAspect="1" noChangeArrowheads="1"/>
          </p:cNvSpPr>
          <p:nvPr/>
        </p:nvSpPr>
        <p:spPr bwMode="auto">
          <a:xfrm>
            <a:off x="3779838" y="5661025"/>
            <a:ext cx="1222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None/>
            </a:pPr>
            <a:r>
              <a:rPr lang="ja-JP" altLang="en-US" sz="1600" b="1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</a:rPr>
              <a:t>衛星バス</a:t>
            </a:r>
          </a:p>
          <a:p>
            <a:pPr algn="l">
              <a:buFontTx/>
              <a:buNone/>
            </a:pPr>
            <a:r>
              <a:rPr lang="ja-JP" altLang="en-US" sz="1600" b="1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</a:rPr>
              <a:t> </a:t>
            </a:r>
            <a:r>
              <a:rPr lang="en-US" altLang="ja-JP" sz="1600" b="1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</a:rPr>
              <a:t>3N</a:t>
            </a:r>
            <a:r>
              <a:rPr lang="ja-JP" altLang="en-US" sz="1600" b="1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</a:rPr>
              <a:t>スラスタ</a:t>
            </a:r>
          </a:p>
        </p:txBody>
      </p:sp>
      <p:sp>
        <p:nvSpPr>
          <p:cNvPr id="837665" name="Line 33"/>
          <p:cNvSpPr>
            <a:spLocks noChangeShapeType="1"/>
          </p:cNvSpPr>
          <p:nvPr/>
        </p:nvSpPr>
        <p:spPr bwMode="auto">
          <a:xfrm flipH="1" flipV="1">
            <a:off x="6443663" y="4005263"/>
            <a:ext cx="792162" cy="576262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837666" name="Line 34"/>
          <p:cNvSpPr>
            <a:spLocks noChangeShapeType="1"/>
          </p:cNvSpPr>
          <p:nvPr/>
        </p:nvSpPr>
        <p:spPr bwMode="auto">
          <a:xfrm flipH="1">
            <a:off x="6804025" y="2852738"/>
            <a:ext cx="431800" cy="2159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837667" name="Line 35"/>
          <p:cNvSpPr>
            <a:spLocks noChangeShapeType="1"/>
          </p:cNvSpPr>
          <p:nvPr/>
        </p:nvSpPr>
        <p:spPr bwMode="auto">
          <a:xfrm flipH="1">
            <a:off x="6156325" y="2133600"/>
            <a:ext cx="1008063" cy="8636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837668" name="Line 36"/>
          <p:cNvSpPr>
            <a:spLocks noChangeShapeType="1"/>
          </p:cNvSpPr>
          <p:nvPr/>
        </p:nvSpPr>
        <p:spPr bwMode="auto">
          <a:xfrm>
            <a:off x="4572000" y="2060575"/>
            <a:ext cx="576263" cy="1081088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837669" name="Line 37"/>
          <p:cNvSpPr>
            <a:spLocks noChangeShapeType="1"/>
          </p:cNvSpPr>
          <p:nvPr/>
        </p:nvSpPr>
        <p:spPr bwMode="auto">
          <a:xfrm flipV="1">
            <a:off x="6732588" y="5949950"/>
            <a:ext cx="719137" cy="287338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837670" name="Line 38"/>
          <p:cNvSpPr>
            <a:spLocks noChangeShapeType="1"/>
          </p:cNvSpPr>
          <p:nvPr/>
        </p:nvSpPr>
        <p:spPr bwMode="auto">
          <a:xfrm flipV="1">
            <a:off x="4716463" y="5300663"/>
            <a:ext cx="576262" cy="433387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837671" name="Line 39"/>
          <p:cNvSpPr>
            <a:spLocks noChangeShapeType="1"/>
          </p:cNvSpPr>
          <p:nvPr/>
        </p:nvSpPr>
        <p:spPr bwMode="auto">
          <a:xfrm flipV="1">
            <a:off x="4356100" y="4652963"/>
            <a:ext cx="792163" cy="576262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837672" name="AutoShape 40"/>
          <p:cNvSpPr>
            <a:spLocks noChangeArrowheads="1"/>
          </p:cNvSpPr>
          <p:nvPr/>
        </p:nvSpPr>
        <p:spPr bwMode="auto">
          <a:xfrm>
            <a:off x="539750" y="3651250"/>
            <a:ext cx="2808288" cy="2730500"/>
          </a:xfrm>
          <a:prstGeom prst="roundRect">
            <a:avLst>
              <a:gd name="adj" fmla="val 6731"/>
            </a:avLst>
          </a:prstGeom>
          <a:solidFill>
            <a:srgbClr val="99CCFF">
              <a:alpha val="50000"/>
            </a:srgbClr>
          </a:solidFill>
          <a:ln w="1587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837673" name="Text Box 41"/>
          <p:cNvSpPr txBox="1">
            <a:spLocks noChangeAspect="1" noChangeArrowheads="1"/>
          </p:cNvSpPr>
          <p:nvPr/>
        </p:nvSpPr>
        <p:spPr bwMode="auto">
          <a:xfrm>
            <a:off x="541338" y="3644900"/>
            <a:ext cx="2735262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n-US" altLang="ja-JP" sz="1800" b="1">
                <a:solidFill>
                  <a:srgbClr val="3333FF"/>
                </a:solidFill>
                <a:latin typeface="Tahoma" pitchFamily="34" charset="0"/>
                <a:ea typeface="HGP創英角ｺﾞｼｯｸUB" pitchFamily="50" charset="-128"/>
              </a:rPr>
              <a:t>Satellite Bus</a:t>
            </a:r>
          </a:p>
          <a:p>
            <a:pPr algn="l">
              <a:buFontTx/>
              <a:buNone/>
            </a:pPr>
            <a:r>
              <a:rPr lang="en-US" altLang="ja-JP" sz="1600" b="1">
                <a:solidFill>
                  <a:srgbClr val="3333FF"/>
                </a:solidFill>
                <a:latin typeface="Tahoma" pitchFamily="34" charset="0"/>
                <a:ea typeface="HGP創英角ｺﾞｼｯｸUB" pitchFamily="50" charset="-128"/>
              </a:rPr>
              <a:t>   </a:t>
            </a:r>
            <a:r>
              <a:rPr lang="en-US" altLang="ja-JP" sz="1400" b="1">
                <a:solidFill>
                  <a:srgbClr val="3333FF"/>
                </a:solidFill>
                <a:latin typeface="Tahoma" pitchFamily="34" charset="0"/>
                <a:ea typeface="HGP創英角ｺﾞｼｯｸUB" pitchFamily="50" charset="-128"/>
              </a:rPr>
              <a:t>(‘Standard bus’ system)</a:t>
            </a:r>
          </a:p>
        </p:txBody>
      </p:sp>
      <p:grpSp>
        <p:nvGrpSpPr>
          <p:cNvPr id="837674" name="Group 42"/>
          <p:cNvGrpSpPr>
            <a:grpSpLocks/>
          </p:cNvGrpSpPr>
          <p:nvPr/>
        </p:nvGrpSpPr>
        <p:grpSpPr bwMode="auto">
          <a:xfrm>
            <a:off x="538163" y="1196975"/>
            <a:ext cx="3025775" cy="1727200"/>
            <a:chOff x="294" y="663"/>
            <a:chExt cx="1906" cy="1088"/>
          </a:xfrm>
        </p:grpSpPr>
        <p:sp>
          <p:nvSpPr>
            <p:cNvPr id="837675" name="AutoShape 43"/>
            <p:cNvSpPr>
              <a:spLocks noChangeArrowheads="1"/>
            </p:cNvSpPr>
            <p:nvPr/>
          </p:nvSpPr>
          <p:spPr bwMode="auto">
            <a:xfrm>
              <a:off x="294" y="663"/>
              <a:ext cx="1769" cy="1088"/>
            </a:xfrm>
            <a:prstGeom prst="roundRect">
              <a:avLst>
                <a:gd name="adj" fmla="val 6731"/>
              </a:avLst>
            </a:prstGeom>
            <a:solidFill>
              <a:srgbClr val="CCFFCC">
                <a:alpha val="50000"/>
              </a:srgbClr>
            </a:solidFill>
            <a:ln w="15875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837676" name="Text Box 44"/>
            <p:cNvSpPr txBox="1">
              <a:spLocks noChangeAspect="1" noChangeArrowheads="1"/>
            </p:cNvSpPr>
            <p:nvPr/>
          </p:nvSpPr>
          <p:spPr bwMode="auto">
            <a:xfrm>
              <a:off x="295" y="678"/>
              <a:ext cx="172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buFontTx/>
                <a:buNone/>
              </a:pPr>
              <a:r>
                <a:rPr lang="en-US" altLang="ja-JP" sz="1800" b="1">
                  <a:solidFill>
                    <a:srgbClr val="008000"/>
                  </a:solidFill>
                  <a:latin typeface="Tahoma" pitchFamily="34" charset="0"/>
                  <a:ea typeface="HGP創英角ｺﾞｼｯｸUB" pitchFamily="50" charset="-128"/>
                </a:rPr>
                <a:t>DPF Payload</a:t>
              </a:r>
            </a:p>
          </p:txBody>
        </p:sp>
        <p:sp>
          <p:nvSpPr>
            <p:cNvPr id="837677" name="Rectangle 45"/>
            <p:cNvSpPr>
              <a:spLocks noChangeArrowheads="1"/>
            </p:cNvSpPr>
            <p:nvPr/>
          </p:nvSpPr>
          <p:spPr bwMode="auto">
            <a:xfrm>
              <a:off x="340" y="836"/>
              <a:ext cx="1860" cy="903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10000"/>
                </a:lnSpc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en-US" altLang="ja-JP" sz="16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Size :         900mm cube</a:t>
              </a:r>
            </a:p>
            <a:p>
              <a:pPr algn="l">
                <a:lnSpc>
                  <a:spcPct val="110000"/>
                </a:lnSpc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en-US" altLang="ja-JP" sz="16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Weight :    150kg</a:t>
              </a:r>
            </a:p>
            <a:p>
              <a:pPr algn="l">
                <a:lnSpc>
                  <a:spcPct val="110000"/>
                </a:lnSpc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en-US" altLang="ja-JP" sz="16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Power :      130W</a:t>
              </a:r>
            </a:p>
            <a:p>
              <a:pPr algn="l">
                <a:lnSpc>
                  <a:spcPct val="110000"/>
                </a:lnSpc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en-US" altLang="ja-JP" sz="16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Data Rate: 800kbps</a:t>
              </a:r>
            </a:p>
            <a:p>
              <a:pPr algn="l">
                <a:lnSpc>
                  <a:spcPct val="110000"/>
                </a:lnSpc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en-US" altLang="ja-JP" sz="16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Mission thruster x16</a:t>
              </a:r>
            </a:p>
          </p:txBody>
        </p:sp>
      </p:grpSp>
      <p:sp>
        <p:nvSpPr>
          <p:cNvPr id="837678" name="Rectangle 46"/>
          <p:cNvSpPr>
            <a:spLocks noChangeArrowheads="1"/>
          </p:cNvSpPr>
          <p:nvPr/>
        </p:nvSpPr>
        <p:spPr bwMode="auto">
          <a:xfrm>
            <a:off x="684213" y="2997200"/>
            <a:ext cx="2160587" cy="558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400" b="1">
                <a:solidFill>
                  <a:srgbClr val="5F5F5F"/>
                </a:solidFill>
                <a:latin typeface="Tahoma" pitchFamily="34" charset="0"/>
                <a:ea typeface="HGP創英角ｺﾞｼｯｸUB" pitchFamily="50" charset="-128"/>
              </a:rPr>
              <a:t>Power Supply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400" b="1">
                <a:solidFill>
                  <a:srgbClr val="5F5F5F"/>
                </a:solidFill>
                <a:latin typeface="Tahoma" pitchFamily="34" charset="0"/>
                <a:ea typeface="HGP創英角ｺﾞｼｯｸUB" pitchFamily="50" charset="-128"/>
              </a:rPr>
              <a:t>SpW Comm.</a:t>
            </a:r>
          </a:p>
        </p:txBody>
      </p:sp>
      <p:sp>
        <p:nvSpPr>
          <p:cNvPr id="837679" name="Line 47"/>
          <p:cNvSpPr>
            <a:spLocks noChangeShapeType="1"/>
          </p:cNvSpPr>
          <p:nvPr/>
        </p:nvSpPr>
        <p:spPr bwMode="auto">
          <a:xfrm>
            <a:off x="2195513" y="2997200"/>
            <a:ext cx="0" cy="576263"/>
          </a:xfrm>
          <a:prstGeom prst="line">
            <a:avLst/>
          </a:prstGeom>
          <a:noFill/>
          <a:ln w="25400">
            <a:solidFill>
              <a:srgbClr val="5F5F5F"/>
            </a:solidFill>
            <a:round/>
            <a:headEnd type="stealth" w="lg" len="lg"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837680" name="Rectangle 48"/>
          <p:cNvSpPr>
            <a:spLocks noChangeArrowheads="1"/>
          </p:cNvSpPr>
          <p:nvPr/>
        </p:nvSpPr>
        <p:spPr bwMode="auto">
          <a:xfrm>
            <a:off x="827088" y="4149725"/>
            <a:ext cx="2449512" cy="22383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Size :         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  950x950x1100mm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Weight :    200kg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SAP :          960W 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Battery:     50AH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Downlink : 2Mpbs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DR:             1GByte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3N Thrusters x 4</a:t>
            </a:r>
          </a:p>
        </p:txBody>
      </p:sp>
      <p:sp>
        <p:nvSpPr>
          <p:cNvPr id="837681" name="Text Box 49"/>
          <p:cNvSpPr txBox="1">
            <a:spLocks noChangeAspect="1" noChangeArrowheads="1"/>
          </p:cNvSpPr>
          <p:nvPr/>
        </p:nvSpPr>
        <p:spPr bwMode="auto">
          <a:xfrm>
            <a:off x="7237413" y="908050"/>
            <a:ext cx="1655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ja-JP" altLang="en-US" sz="1600" b="1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</a:rPr>
              <a:t>マスト構造</a:t>
            </a:r>
          </a:p>
        </p:txBody>
      </p:sp>
      <p:sp>
        <p:nvSpPr>
          <p:cNvPr id="837682" name="Line 50"/>
          <p:cNvSpPr>
            <a:spLocks noChangeShapeType="1"/>
          </p:cNvSpPr>
          <p:nvPr/>
        </p:nvSpPr>
        <p:spPr bwMode="auto">
          <a:xfrm flipH="1">
            <a:off x="6372225" y="1125538"/>
            <a:ext cx="936625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日本物理学会　2008年秋季大会 (2008年09月23日, 山形大学小白川キャンパス, 山形 )</a:t>
            </a:r>
          </a:p>
        </p:txBody>
      </p:sp>
      <p:sp>
        <p:nvSpPr>
          <p:cNvPr id="17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05C34-D328-48FF-99A8-495F6789DB3C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8263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DPF</a:t>
            </a:r>
            <a:r>
              <a:rPr lang="ja-JP" altLang="en-US"/>
              <a:t>ミッションの現状</a:t>
            </a:r>
          </a:p>
        </p:txBody>
      </p:sp>
      <p:sp>
        <p:nvSpPr>
          <p:cNvPr id="826384" name="Rectangle 16"/>
          <p:cNvSpPr>
            <a:spLocks noChangeArrowheads="1"/>
          </p:cNvSpPr>
          <p:nvPr/>
        </p:nvSpPr>
        <p:spPr bwMode="auto">
          <a:xfrm>
            <a:off x="539750" y="1052513"/>
            <a:ext cx="4824413" cy="36671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JAXA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の</a:t>
            </a:r>
            <a:r>
              <a:rPr lang="ja-JP" altLang="en-US" sz="18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小型科学衛星シリーズ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の候補の</a:t>
            </a: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1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つ</a:t>
            </a:r>
            <a:endParaRPr lang="ja-JP" altLang="en-US" sz="1800" b="1">
              <a:solidFill>
                <a:srgbClr val="969696"/>
              </a:solidFill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826391" name="Rectangle 23"/>
          <p:cNvSpPr>
            <a:spLocks noChangeArrowheads="1"/>
          </p:cNvSpPr>
          <p:nvPr/>
        </p:nvSpPr>
        <p:spPr bwMode="auto">
          <a:xfrm>
            <a:off x="900113" y="1484313"/>
            <a:ext cx="4357687" cy="6794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標準衛星バス</a:t>
            </a: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</a:t>
            </a: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+ </a:t>
            </a: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次期固体ロケットを利用して、</a:t>
            </a:r>
          </a:p>
          <a:p>
            <a:pPr algn="l">
              <a:lnSpc>
                <a:spcPct val="12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最低 </a:t>
            </a:r>
            <a:r>
              <a:rPr lang="en-US" altLang="ja-JP" sz="16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3</a:t>
            </a:r>
            <a:r>
              <a:rPr lang="ja-JP" altLang="en-US" sz="16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機の小型科学衛星</a:t>
            </a: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を打ち上げる計画</a:t>
            </a:r>
            <a:r>
              <a:rPr lang="ja-JP" altLang="en-US" sz="16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 </a:t>
            </a:r>
          </a:p>
        </p:txBody>
      </p:sp>
      <p:sp>
        <p:nvSpPr>
          <p:cNvPr id="826394" name="Line 26"/>
          <p:cNvSpPr>
            <a:spLocks noChangeShapeType="1"/>
          </p:cNvSpPr>
          <p:nvPr/>
        </p:nvSpPr>
        <p:spPr bwMode="auto">
          <a:xfrm>
            <a:off x="1403350" y="1412875"/>
            <a:ext cx="2232025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grpSp>
        <p:nvGrpSpPr>
          <p:cNvPr id="826403" name="Group 35"/>
          <p:cNvGrpSpPr>
            <a:grpSpLocks/>
          </p:cNvGrpSpPr>
          <p:nvPr/>
        </p:nvGrpSpPr>
        <p:grpSpPr bwMode="auto">
          <a:xfrm>
            <a:off x="468313" y="981075"/>
            <a:ext cx="8496300" cy="3014663"/>
            <a:chOff x="295" y="572"/>
            <a:chExt cx="5352" cy="1899"/>
          </a:xfrm>
        </p:grpSpPr>
        <p:pic>
          <p:nvPicPr>
            <p:cNvPr id="826390" name="Picture 22" descr="図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3" y="572"/>
              <a:ext cx="2314" cy="1537"/>
            </a:xfrm>
            <a:prstGeom prst="rect">
              <a:avLst/>
            </a:prstGeom>
            <a:noFill/>
          </p:spPr>
        </p:pic>
        <p:sp>
          <p:nvSpPr>
            <p:cNvPr id="826392" name="Rectangle 24"/>
            <p:cNvSpPr>
              <a:spLocks noChangeArrowheads="1"/>
            </p:cNvSpPr>
            <p:nvPr/>
          </p:nvSpPr>
          <p:spPr bwMode="auto">
            <a:xfrm>
              <a:off x="295" y="1525"/>
              <a:ext cx="3039" cy="474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20000"/>
                </a:lnSpc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ja-JP" altLang="en-US" sz="18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最初のミッション</a:t>
              </a:r>
              <a:r>
                <a:rPr lang="en-US" altLang="ja-JP" sz="18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(2011</a:t>
              </a:r>
              <a:r>
                <a:rPr lang="ja-JP" altLang="en-US" sz="18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年</a:t>
              </a:r>
              <a:r>
                <a:rPr lang="en-US" altLang="ja-JP" sz="18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): TOPS </a:t>
              </a:r>
            </a:p>
            <a:p>
              <a:pPr algn="l">
                <a:lnSpc>
                  <a:spcPct val="120000"/>
                </a:lnSpc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en-US" altLang="ja-JP" sz="18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2</a:t>
              </a:r>
              <a:r>
                <a:rPr lang="ja-JP" altLang="en-US" sz="18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番目のミッションは</a:t>
              </a:r>
              <a:r>
                <a:rPr lang="en-US" altLang="ja-JP" sz="18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2008</a:t>
              </a:r>
              <a:r>
                <a:rPr lang="ja-JP" altLang="en-US" sz="18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年度中に決定</a:t>
              </a:r>
            </a:p>
          </p:txBody>
        </p:sp>
        <p:sp>
          <p:nvSpPr>
            <p:cNvPr id="826393" name="Rectangle 25"/>
            <p:cNvSpPr>
              <a:spLocks noChangeArrowheads="1"/>
            </p:cNvSpPr>
            <p:nvPr/>
          </p:nvSpPr>
          <p:spPr bwMode="auto">
            <a:xfrm>
              <a:off x="476" y="1979"/>
              <a:ext cx="2813" cy="248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10000"/>
                </a:lnSpc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ja-JP" altLang="en-US" sz="18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候補</a:t>
              </a:r>
              <a:r>
                <a:rPr lang="en-US" altLang="ja-JP" sz="18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:</a:t>
              </a:r>
              <a:r>
                <a:rPr lang="en-US" altLang="ja-JP" sz="1800" b="1">
                  <a:solidFill>
                    <a:srgbClr val="5F5F5F"/>
                  </a:solidFill>
                  <a:latin typeface="Tahoma" pitchFamily="34" charset="0"/>
                  <a:ea typeface="HGP創英角ｺﾞｼｯｸUB" pitchFamily="50" charset="-128"/>
                </a:rPr>
                <a:t>  DIOS, ERG, </a:t>
              </a:r>
              <a:r>
                <a:rPr lang="en-US" altLang="ja-JP" sz="1800" b="1">
                  <a:solidFill>
                    <a:srgbClr val="008000"/>
                  </a:solidFill>
                  <a:latin typeface="Tahoma" pitchFamily="34" charset="0"/>
                  <a:ea typeface="HGP創英角ｺﾞｼｯｸUB" pitchFamily="50" charset="-128"/>
                </a:rPr>
                <a:t>DPF</a:t>
              </a:r>
              <a:r>
                <a:rPr lang="en-US" altLang="ja-JP" sz="1800" b="1">
                  <a:solidFill>
                    <a:srgbClr val="5F5F5F"/>
                  </a:solidFill>
                  <a:latin typeface="Tahoma" pitchFamily="34" charset="0"/>
                  <a:ea typeface="HGP創英角ｺﾞｼｯｸUB" pitchFamily="50" charset="-128"/>
                </a:rPr>
                <a:t>  </a:t>
              </a:r>
              <a:r>
                <a:rPr lang="ja-JP" altLang="en-US" sz="1800" b="1">
                  <a:solidFill>
                    <a:srgbClr val="5F5F5F"/>
                  </a:solidFill>
                  <a:latin typeface="Tahoma" pitchFamily="34" charset="0"/>
                  <a:ea typeface="HGP創英角ｺﾞｼｯｸUB" pitchFamily="50" charset="-128"/>
                </a:rPr>
                <a:t>など </a:t>
              </a:r>
              <a:r>
                <a:rPr lang="en-US" altLang="ja-JP" sz="1800" b="1">
                  <a:solidFill>
                    <a:srgbClr val="5F5F5F"/>
                  </a:solidFill>
                  <a:latin typeface="Tahoma" pitchFamily="34" charset="0"/>
                  <a:ea typeface="HGP創英角ｺﾞｼｯｸUB" pitchFamily="50" charset="-128"/>
                </a:rPr>
                <a:t>15</a:t>
              </a:r>
              <a:r>
                <a:rPr lang="ja-JP" altLang="en-US" sz="1800" b="1">
                  <a:solidFill>
                    <a:srgbClr val="5F5F5F"/>
                  </a:solidFill>
                  <a:latin typeface="Tahoma" pitchFamily="34" charset="0"/>
                  <a:ea typeface="HGP創英角ｺﾞｼｯｸUB" pitchFamily="50" charset="-128"/>
                </a:rPr>
                <a:t>ミッション</a:t>
              </a:r>
            </a:p>
          </p:txBody>
        </p:sp>
        <p:sp>
          <p:nvSpPr>
            <p:cNvPr id="826395" name="Text Box 27"/>
            <p:cNvSpPr txBox="1">
              <a:spLocks noChangeArrowheads="1"/>
            </p:cNvSpPr>
            <p:nvPr/>
          </p:nvSpPr>
          <p:spPr bwMode="auto">
            <a:xfrm>
              <a:off x="3470" y="2123"/>
              <a:ext cx="2177" cy="173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buFontTx/>
                <a:buNone/>
              </a:pPr>
              <a:r>
                <a:rPr lang="en-US" altLang="ja-JP" sz="1200" b="1">
                  <a:solidFill>
                    <a:srgbClr val="5F5F5F"/>
                  </a:solidFill>
                  <a:latin typeface="Tahoma" pitchFamily="34" charset="0"/>
                  <a:ea typeface="HGP創英角ｺﾞｼｯｸUB" pitchFamily="50" charset="-128"/>
                </a:rPr>
                <a:t>TOPS</a:t>
              </a:r>
              <a:r>
                <a:rPr lang="ja-JP" altLang="en-US" sz="1200" b="1">
                  <a:solidFill>
                    <a:srgbClr val="5F5F5F"/>
                  </a:solidFill>
                  <a:latin typeface="Tahoma" pitchFamily="34" charset="0"/>
                  <a:ea typeface="HGP創英角ｺﾞｼｯｸUB" pitchFamily="50" charset="-128"/>
                </a:rPr>
                <a:t>イメージ図 </a:t>
              </a:r>
              <a:r>
                <a:rPr lang="en-US" altLang="ja-JP" sz="1200" b="1">
                  <a:solidFill>
                    <a:srgbClr val="5F5F5F"/>
                  </a:solidFill>
                  <a:latin typeface="Tahoma" pitchFamily="34" charset="0"/>
                  <a:ea typeface="HGP創英角ｺﾞｼｯｸUB" pitchFamily="50" charset="-128"/>
                  <a:sym typeface="Wingdings" pitchFamily="2" charset="2"/>
                </a:rPr>
                <a:t>(JAXA Web</a:t>
              </a:r>
              <a:r>
                <a:rPr lang="ja-JP" altLang="en-US" sz="1200" b="1">
                  <a:solidFill>
                    <a:srgbClr val="5F5F5F"/>
                  </a:solidFill>
                  <a:latin typeface="Tahoma" pitchFamily="34" charset="0"/>
                  <a:ea typeface="HGP創英角ｺﾞｼｯｸUB" pitchFamily="50" charset="-128"/>
                  <a:sym typeface="Wingdings" pitchFamily="2" charset="2"/>
                </a:rPr>
                <a:t>ページより</a:t>
              </a:r>
              <a:r>
                <a:rPr lang="en-US" altLang="ja-JP" sz="1200" b="1">
                  <a:solidFill>
                    <a:srgbClr val="5F5F5F"/>
                  </a:solidFill>
                  <a:latin typeface="Tahoma" pitchFamily="34" charset="0"/>
                  <a:ea typeface="HGP創英角ｺﾞｼｯｸUB" pitchFamily="50" charset="-128"/>
                  <a:sym typeface="Wingdings" pitchFamily="2" charset="2"/>
                </a:rPr>
                <a:t>)</a:t>
              </a:r>
              <a:endParaRPr lang="en-US" altLang="ja-JP" sz="1200" b="1">
                <a:solidFill>
                  <a:srgbClr val="5F5F5F"/>
                </a:solidFill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826398" name="Rectangle 30"/>
            <p:cNvSpPr>
              <a:spLocks noChangeArrowheads="1"/>
            </p:cNvSpPr>
            <p:nvPr/>
          </p:nvSpPr>
          <p:spPr bwMode="auto">
            <a:xfrm>
              <a:off x="476" y="2205"/>
              <a:ext cx="3085" cy="26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 algn="l">
                <a:lnSpc>
                  <a:spcPct val="120000"/>
                </a:lnSpc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ja-JP" altLang="en-US" sz="18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重点ミッションには、戦略的開発経費の予算措置</a:t>
              </a:r>
            </a:p>
          </p:txBody>
        </p:sp>
      </p:grpSp>
      <p:grpSp>
        <p:nvGrpSpPr>
          <p:cNvPr id="826407" name="Group 39"/>
          <p:cNvGrpSpPr>
            <a:grpSpLocks/>
          </p:cNvGrpSpPr>
          <p:nvPr/>
        </p:nvGrpSpPr>
        <p:grpSpPr bwMode="auto">
          <a:xfrm>
            <a:off x="1187450" y="4292600"/>
            <a:ext cx="7165975" cy="1839913"/>
            <a:chOff x="748" y="2612"/>
            <a:chExt cx="4514" cy="1159"/>
          </a:xfrm>
        </p:grpSpPr>
        <p:sp>
          <p:nvSpPr>
            <p:cNvPr id="826396" name="Rectangle 28"/>
            <p:cNvSpPr>
              <a:spLocks noChangeArrowheads="1"/>
            </p:cNvSpPr>
            <p:nvPr/>
          </p:nvSpPr>
          <p:spPr bwMode="auto">
            <a:xfrm>
              <a:off x="1111" y="3158"/>
              <a:ext cx="4151" cy="613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 algn="l">
                <a:lnSpc>
                  <a:spcPct val="120000"/>
                </a:lnSpc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ja-JP" altLang="en-US" sz="1600" b="1">
                  <a:solidFill>
                    <a:srgbClr val="008000"/>
                  </a:solidFill>
                  <a:latin typeface="Tahoma" pitchFamily="34" charset="0"/>
                  <a:ea typeface="HGP創英角ｺﾞｼｯｸUB" pitchFamily="50" charset="-128"/>
                </a:rPr>
                <a:t>レーザー光源の安定化</a:t>
              </a:r>
              <a:r>
                <a:rPr lang="en-US" altLang="ja-JP" sz="1600" b="1">
                  <a:solidFill>
                    <a:srgbClr val="008000"/>
                  </a:solidFill>
                  <a:latin typeface="Tahoma" pitchFamily="34" charset="0"/>
                  <a:ea typeface="HGP創英角ｺﾞｼｯｸUB" pitchFamily="50" charset="-128"/>
                </a:rPr>
                <a:t>, </a:t>
              </a:r>
              <a:r>
                <a:rPr lang="ja-JP" altLang="en-US" sz="1600" b="1">
                  <a:solidFill>
                    <a:srgbClr val="008000"/>
                  </a:solidFill>
                  <a:latin typeface="Tahoma" pitchFamily="34" charset="0"/>
                  <a:ea typeface="HGP創英角ｺﾞｼｯｸUB" pitchFamily="50" charset="-128"/>
                </a:rPr>
                <a:t>小型低雑音スラスタ</a:t>
              </a:r>
              <a:r>
                <a:rPr lang="en-US" altLang="ja-JP" sz="1600" b="1">
                  <a:solidFill>
                    <a:srgbClr val="008000"/>
                  </a:solidFill>
                  <a:latin typeface="Tahoma" pitchFamily="34" charset="0"/>
                  <a:ea typeface="HGP創英角ｺﾞｼｯｸUB" pitchFamily="50" charset="-128"/>
                </a:rPr>
                <a:t>,</a:t>
              </a:r>
            </a:p>
            <a:p>
              <a:pPr marL="457200" indent="-457200" algn="l">
                <a:lnSpc>
                  <a:spcPct val="120000"/>
                </a:lnSpc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ja-JP" altLang="en-US" sz="1600" b="1">
                  <a:solidFill>
                    <a:srgbClr val="008000"/>
                  </a:solidFill>
                  <a:latin typeface="Tahoma" pitchFamily="34" charset="0"/>
                  <a:ea typeface="HGP創英角ｺﾞｼｯｸUB" pitchFamily="50" charset="-128"/>
                </a:rPr>
                <a:t>ハウジング・干渉計 </a:t>
              </a:r>
              <a:r>
                <a:rPr lang="en-US" altLang="ja-JP" sz="1600" b="1">
                  <a:solidFill>
                    <a:srgbClr val="008000"/>
                  </a:solidFill>
                  <a:latin typeface="Tahoma" pitchFamily="34" charset="0"/>
                  <a:ea typeface="HGP創英角ｺﾞｼｯｸUB" pitchFamily="50" charset="-128"/>
                </a:rPr>
                <a:t>(</a:t>
              </a:r>
              <a:r>
                <a:rPr lang="ja-JP" altLang="en-US" sz="1600" b="1">
                  <a:solidFill>
                    <a:srgbClr val="008000"/>
                  </a:solidFill>
                  <a:latin typeface="Tahoma" pitchFamily="34" charset="0"/>
                  <a:ea typeface="HGP創英角ｺﾞｼｯｸUB" pitchFamily="50" charset="-128"/>
                </a:rPr>
                <a:t>鏡、センサー、アクチュエータ、打ち上げロック機構</a:t>
              </a:r>
              <a:r>
                <a:rPr lang="en-US" altLang="ja-JP" sz="1600" b="1">
                  <a:solidFill>
                    <a:srgbClr val="008000"/>
                  </a:solidFill>
                  <a:latin typeface="Tahoma" pitchFamily="34" charset="0"/>
                  <a:ea typeface="HGP創英角ｺﾞｼｯｸUB" pitchFamily="50" charset="-128"/>
                </a:rPr>
                <a:t>), </a:t>
              </a:r>
            </a:p>
            <a:p>
              <a:pPr marL="457200" indent="-457200" algn="l">
                <a:lnSpc>
                  <a:spcPct val="120000"/>
                </a:lnSpc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ja-JP" altLang="en-US" sz="1600" b="1">
                  <a:solidFill>
                    <a:srgbClr val="008000"/>
                  </a:solidFill>
                  <a:latin typeface="Tahoma" pitchFamily="34" charset="0"/>
                  <a:ea typeface="HGP創英角ｺﾞｼｯｸUB" pitchFamily="50" charset="-128"/>
                </a:rPr>
                <a:t>ドラッグフリーと衛星制御</a:t>
              </a:r>
              <a:r>
                <a:rPr lang="en-US" altLang="ja-JP" sz="1600" b="1">
                  <a:solidFill>
                    <a:srgbClr val="008000"/>
                  </a:solidFill>
                  <a:latin typeface="Tahoma" pitchFamily="34" charset="0"/>
                  <a:ea typeface="HGP創英角ｺﾞｼｯｸUB" pitchFamily="50" charset="-128"/>
                </a:rPr>
                <a:t>, </a:t>
              </a:r>
              <a:r>
                <a:rPr lang="ja-JP" altLang="en-US" sz="1600" b="1">
                  <a:solidFill>
                    <a:srgbClr val="008000"/>
                  </a:solidFill>
                  <a:latin typeface="Tahoma" pitchFamily="34" charset="0"/>
                  <a:ea typeface="HGP創英角ｺﾞｼｯｸUB" pitchFamily="50" charset="-128"/>
                </a:rPr>
                <a:t>ミッション部熱構造設計</a:t>
              </a:r>
            </a:p>
          </p:txBody>
        </p:sp>
        <p:sp>
          <p:nvSpPr>
            <p:cNvPr id="826397" name="Rectangle 29"/>
            <p:cNvSpPr>
              <a:spLocks noChangeArrowheads="1"/>
            </p:cNvSpPr>
            <p:nvPr/>
          </p:nvSpPr>
          <p:spPr bwMode="auto">
            <a:xfrm>
              <a:off x="929" y="2612"/>
              <a:ext cx="3992" cy="474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 algn="l">
                <a:lnSpc>
                  <a:spcPct val="120000"/>
                </a:lnSpc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ja-JP" altLang="en-US" sz="18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現在 、</a:t>
              </a:r>
              <a:r>
                <a:rPr lang="ja-JP" altLang="en-US" sz="18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  <a:hlinkClick r:id="rId4" action="ppaction://hlinkfile"/>
                </a:rPr>
                <a:t>ミッション提案書</a:t>
              </a:r>
              <a:r>
                <a:rPr lang="ja-JP" altLang="en-US" sz="18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を準備中 </a:t>
              </a:r>
              <a:r>
                <a:rPr lang="ja-JP" altLang="en-US" sz="18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  <a:sym typeface="Wingdings" pitchFamily="2" charset="2"/>
                </a:rPr>
                <a:t> </a:t>
              </a:r>
              <a:r>
                <a:rPr lang="en-US" altLang="ja-JP" sz="18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Phase-A</a:t>
              </a:r>
              <a:r>
                <a:rPr lang="ja-JP" altLang="en-US" sz="18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移行へ</a:t>
              </a:r>
            </a:p>
            <a:p>
              <a:pPr marL="457200" indent="-457200" algn="l">
                <a:lnSpc>
                  <a:spcPct val="120000"/>
                </a:lnSpc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ja-JP" altLang="en-US" sz="18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　　重点開発要素の</a:t>
              </a:r>
              <a:r>
                <a:rPr lang="en-US" altLang="ja-JP" sz="18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R&amp;D</a:t>
              </a:r>
              <a:r>
                <a:rPr lang="ja-JP" altLang="en-US" sz="18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を行う</a:t>
              </a:r>
            </a:p>
          </p:txBody>
        </p:sp>
        <p:sp>
          <p:nvSpPr>
            <p:cNvPr id="826406" name="AutoShape 38"/>
            <p:cNvSpPr>
              <a:spLocks noChangeArrowheads="1"/>
            </p:cNvSpPr>
            <p:nvPr/>
          </p:nvSpPr>
          <p:spPr bwMode="auto">
            <a:xfrm>
              <a:off x="748" y="2674"/>
              <a:ext cx="171" cy="212"/>
            </a:xfrm>
            <a:custGeom>
              <a:avLst/>
              <a:gdLst>
                <a:gd name="G0" fmla="+- 11249 0 0"/>
                <a:gd name="G1" fmla="+- 5118 0 0"/>
                <a:gd name="G2" fmla="+- 21600 0 5118"/>
                <a:gd name="G3" fmla="+- 10800 0 5118"/>
                <a:gd name="G4" fmla="+- 21600 0 11249"/>
                <a:gd name="G5" fmla="*/ G4 G3 10800"/>
                <a:gd name="G6" fmla="+- 21600 0 G5"/>
                <a:gd name="T0" fmla="*/ 11249 w 21600"/>
                <a:gd name="T1" fmla="*/ 0 h 21600"/>
                <a:gd name="T2" fmla="*/ 0 w 21600"/>
                <a:gd name="T3" fmla="*/ 10800 h 21600"/>
                <a:gd name="T4" fmla="*/ 11249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249" y="0"/>
                  </a:moveTo>
                  <a:lnTo>
                    <a:pt x="11249" y="5118"/>
                  </a:lnTo>
                  <a:lnTo>
                    <a:pt x="3375" y="5118"/>
                  </a:lnTo>
                  <a:lnTo>
                    <a:pt x="3375" y="16482"/>
                  </a:lnTo>
                  <a:lnTo>
                    <a:pt x="11249" y="16482"/>
                  </a:lnTo>
                  <a:lnTo>
                    <a:pt x="11249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118"/>
                  </a:moveTo>
                  <a:lnTo>
                    <a:pt x="1350" y="16482"/>
                  </a:lnTo>
                  <a:lnTo>
                    <a:pt x="2700" y="16482"/>
                  </a:lnTo>
                  <a:lnTo>
                    <a:pt x="2700" y="5118"/>
                  </a:lnTo>
                  <a:close/>
                </a:path>
                <a:path w="21600" h="21600">
                  <a:moveTo>
                    <a:pt x="0" y="5118"/>
                  </a:moveTo>
                  <a:lnTo>
                    <a:pt x="0" y="16482"/>
                  </a:lnTo>
                  <a:lnTo>
                    <a:pt x="675" y="16482"/>
                  </a:lnTo>
                  <a:lnTo>
                    <a:pt x="675" y="5118"/>
                  </a:lnTo>
                  <a:close/>
                </a:path>
              </a:pathLst>
            </a:custGeom>
            <a:solidFill>
              <a:srgbClr val="CCFFCC">
                <a:alpha val="50000"/>
              </a:srgbClr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ja-JP" altLang="ja-JP" sz="800"/>
            </a:p>
          </p:txBody>
        </p:sp>
      </p:grpSp>
    </p:spTree>
  </p:cSld>
  <p:clrMapOvr>
    <a:masterClrMapping/>
  </p:clrMapOvr>
  <p:transition advTm="529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 &#10;f \sim 4 \times \left({ 10^3 M_\odot \over m_{\rm t} }\right)\ \ \ [{\rm Hz}]&#10;$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44.75"/>
  <p:tag name="PICTUREFILESIZE" val="288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 &#10;h \sim  10^{-15} \left({m_{\rm c} \over  10^3 M_\odot}\right)^{5/6}&#10;\left({1 {\rm Hz} \over  f}\right)^{1/6}&#10;\left({10 {\rm kpc} \over  r}\right)&#10;$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422.875"/>
  <p:tag name="PICTUREFILESIZE" val="5404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 &#10;f \sim 3 \times 10^{-4} \left({ 10^8 M_\odot \over m }\right)&#10;\ \ \ [{\rm Hz}]$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97.875"/>
  <p:tag name="PICTUREFILESIZE" val="351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 &#10;h \sim  10^{-15} \left({m \over  10^8 M_\odot}\right)&#10;                           \left({1 {\rm Gpc} \over  r}\right)&#10;$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83"/>
  <p:tag name="PICTUREFILESIZE" val="32030"/>
</p:tagLst>
</file>

<file path=ppt/theme/theme1.xml><?xml version="1.0" encoding="utf-8"?>
<a:theme xmlns:a="http://schemas.openxmlformats.org/drawingml/2006/main" name="Straight Edge">
  <a:themeElements>
    <a:clrScheme name="">
      <a:dk1>
        <a:srgbClr val="003366"/>
      </a:dk1>
      <a:lt1>
        <a:srgbClr val="CCFFCC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E2FFE2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Straight Edge">
      <a:majorFont>
        <a:latin typeface="Tahoma"/>
        <a:ea typeface="HGP創英角ｺﾞｼｯｸUB"/>
        <a:cs typeface=""/>
      </a:majorFont>
      <a:minorFont>
        <a:latin typeface="Tahoma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AFFC9">
            <a:alpha val="50000"/>
          </a:srgbClr>
        </a:solidFill>
        <a:ln w="15875" cap="flat" cmpd="sng" algn="ctr">
          <a:solidFill>
            <a:srgbClr val="969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AFFC9">
            <a:alpha val="50000"/>
          </a:srgbClr>
        </a:solidFill>
        <a:ln w="15875" cap="flat" cmpd="sng" algn="ctr">
          <a:solidFill>
            <a:srgbClr val="969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aight Edge">
  <a:themeElements>
    <a:clrScheme name="">
      <a:dk1>
        <a:srgbClr val="003366"/>
      </a:dk1>
      <a:lt1>
        <a:srgbClr val="CCFFCC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E2FFE2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1_Straight Edge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AFFC9">
            <a:alpha val="50000"/>
          </a:srgbClr>
        </a:solidFill>
        <a:ln w="15875" cap="flat" cmpd="sng" algn="ctr">
          <a:solidFill>
            <a:srgbClr val="969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AFFC9">
            <a:alpha val="50000"/>
          </a:srgbClr>
        </a:solidFill>
        <a:ln w="15875" cap="flat" cmpd="sng" algn="ctr">
          <a:solidFill>
            <a:srgbClr val="969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1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35960</TotalTime>
  <Words>1463</Words>
  <Application>Microsoft Office PowerPoint</Application>
  <PresentationFormat>画面に合わせる (4:3)</PresentationFormat>
  <Paragraphs>403</Paragraphs>
  <Slides>14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14</vt:i4>
      </vt:variant>
    </vt:vector>
  </HeadingPairs>
  <TitlesOfParts>
    <vt:vector size="28" baseType="lpstr">
      <vt:lpstr>Times New Roman</vt:lpstr>
      <vt:lpstr>ＭＳ Ｐゴシック</vt:lpstr>
      <vt:lpstr>Tahoma</vt:lpstr>
      <vt:lpstr>HGP創英角ｺﾞｼｯｸUB</vt:lpstr>
      <vt:lpstr>Wingdings</vt:lpstr>
      <vt:lpstr>ＭＳ Ｐ明朝</vt:lpstr>
      <vt:lpstr>Arial</vt:lpstr>
      <vt:lpstr>HGS創英角ｺﾞｼｯｸUB</vt:lpstr>
      <vt:lpstr>Symbol</vt:lpstr>
      <vt:lpstr>Osaka</vt:lpstr>
      <vt:lpstr>Times</vt:lpstr>
      <vt:lpstr>ＭＳ ゴシック</vt:lpstr>
      <vt:lpstr>Straight Edge</vt:lpstr>
      <vt:lpstr>1_Straight Edge</vt:lpstr>
      <vt:lpstr>スペース重力波アンテナDECIGO計画 XV （設計・計画・パスファインダー）</vt:lpstr>
      <vt:lpstr>DECIGO</vt:lpstr>
      <vt:lpstr>DECIGOの概要</vt:lpstr>
      <vt:lpstr>DECIGOとLCGT</vt:lpstr>
      <vt:lpstr>DECIGOのロードマップ</vt:lpstr>
      <vt:lpstr>DECIGO-PF</vt:lpstr>
      <vt:lpstr>DPFの観測対象</vt:lpstr>
      <vt:lpstr>DPFシステム概要</vt:lpstr>
      <vt:lpstr>DPFミッションの現状</vt:lpstr>
      <vt:lpstr>小型以上の科学衛星計画の流れ</vt:lpstr>
      <vt:lpstr>DPFシステム検討</vt:lpstr>
      <vt:lpstr>まとめ </vt:lpstr>
      <vt:lpstr> </vt:lpstr>
      <vt:lpstr>スライド 14</vt:lpstr>
    </vt:vector>
  </TitlesOfParts>
  <Company>東京大学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安東 正樹</dc:creator>
  <cp:lastModifiedBy>ando</cp:lastModifiedBy>
  <cp:revision>2158</cp:revision>
  <dcterms:created xsi:type="dcterms:W3CDTF">2002-03-19T09:15:24Z</dcterms:created>
  <dcterms:modified xsi:type="dcterms:W3CDTF">2010-05-26T03:28:53Z</dcterms:modified>
</cp:coreProperties>
</file>