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662" r:id="rId3"/>
    <p:sldId id="651" r:id="rId4"/>
    <p:sldId id="650" r:id="rId5"/>
    <p:sldId id="652" r:id="rId6"/>
    <p:sldId id="655" r:id="rId7"/>
    <p:sldId id="654" r:id="rId8"/>
    <p:sldId id="656" r:id="rId9"/>
    <p:sldId id="653" r:id="rId10"/>
    <p:sldId id="660" r:id="rId11"/>
    <p:sldId id="644" r:id="rId12"/>
    <p:sldId id="645" r:id="rId13"/>
    <p:sldId id="646" r:id="rId14"/>
    <p:sldId id="647" r:id="rId15"/>
    <p:sldId id="649" r:id="rId16"/>
    <p:sldId id="648" r:id="rId17"/>
    <p:sldId id="661" r:id="rId18"/>
    <p:sldId id="658" r:id="rId19"/>
  </p:sldIdLst>
  <p:sldSz cx="9144000" cy="6858000" type="screen4x3"/>
  <p:notesSz cx="6731000" cy="9856788"/>
  <p:defaultTextStyle>
    <a:defPPr>
      <a:defRPr lang="ja-JP"/>
    </a:defPPr>
    <a:lvl1pPr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buChar char="•"/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2B2B2"/>
    <a:srgbClr val="33CC33"/>
    <a:srgbClr val="008000"/>
    <a:srgbClr val="3366FF"/>
    <a:srgbClr val="000000"/>
    <a:srgbClr val="5F5F5F"/>
    <a:srgbClr val="6699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3" autoAdjust="0"/>
    <p:restoredTop sz="99321" autoAdjust="0"/>
  </p:normalViewPr>
  <p:slideViewPr>
    <p:cSldViewPr>
      <p:cViewPr>
        <p:scale>
          <a:sx n="70" d="100"/>
          <a:sy n="70" d="100"/>
        </p:scale>
        <p:origin x="-1908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562"/>
    </p:cViewPr>
  </p:sorterViewPr>
  <p:notesViewPr>
    <p:cSldViewPr>
      <p:cViewPr varScale="1">
        <p:scale>
          <a:sx n="70" d="100"/>
          <a:sy n="70" d="100"/>
        </p:scale>
        <p:origin x="-2064" y="-96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D42C09-8745-4E81-A4A4-654F8E11852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10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4663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/>
            </a:lvl1pPr>
          </a:lstStyle>
          <a:p>
            <a:fld id="{4CC1F472-C3B0-484C-9FCC-6FCCE9D7DFB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A12D6-36D0-4FA8-95C9-80C21C92005B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79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6251B-E8A1-4A7F-B1D4-E2C0DF767E9C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4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BF62F-6B9B-475B-A959-B03A1F0E49D5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74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2C3FD-85C1-4A16-925E-A5A3B947A693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74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FF13D-4CFB-44CF-B114-09DB6FEF0F51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74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38FA4-1CCD-4321-9ABF-85F2D141BBFE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75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E8FEE-3C7F-4A8C-B8C9-55CCC4E5B10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74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75958-F94C-45B5-9040-8D3CC56709BE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78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4A338-4294-4DCF-8E6B-AE258824674E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78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2D99E-F2C6-4C9F-93D0-A5324B013FA0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761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3288" y="738188"/>
            <a:ext cx="4927600" cy="3695700"/>
          </a:xfrm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7062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70B15-CE30-4557-88D4-B5A4BC61FB5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75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22FA9-680E-4253-8CC5-4763BD9E275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76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1CEC8-032F-46EF-99E0-AFBDE49372A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77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15BF0-4C7F-4DE2-BDD7-F4DB9B9C69E4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76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E7942-2F13-4E9E-B6B3-B5C839F6A15B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77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4E37-F8AD-494F-9EC3-2AB1872F6519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76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392B1-E00E-41FE-AF22-FAFB86C28CF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78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EF909-3271-408B-9297-1E4AA837342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F58851-64D5-4736-88A3-57CF3BB7ADC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66675"/>
            <a:ext cx="2095500" cy="6386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138863" cy="6386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6F2F3A-FDF9-41E3-A3A1-45C9C1E6E86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4" name="Picture 2" descr="nova"/>
          <p:cNvPicPr>
            <a:picLocks noChangeAspect="1" noChangeArrowheads="1"/>
          </p:cNvPicPr>
          <p:nvPr userDrawn="1"/>
        </p:nvPicPr>
        <p:blipFill>
          <a:blip r:embed="rId2" cstate="print">
            <a:lum bright="84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1713" y="523875"/>
            <a:ext cx="7380287" cy="457200"/>
          </a:xfrm>
        </p:spPr>
        <p:txBody>
          <a:bodyPr/>
          <a:lstStyle>
            <a:lvl1pPr>
              <a:defRPr sz="2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895600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91557" name="Rectangle 5" descr="デニム"/>
          <p:cNvSpPr>
            <a:spLocks noChangeArrowheads="1"/>
          </p:cNvSpPr>
          <p:nvPr/>
        </p:nvSpPr>
        <p:spPr bwMode="auto">
          <a:xfrm>
            <a:off x="2667000" y="1190625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/>
          </a:p>
        </p:txBody>
      </p:sp>
      <p:sp>
        <p:nvSpPr>
          <p:cNvPr id="791558" name="Rectangle 6" descr="デニム"/>
          <p:cNvSpPr>
            <a:spLocks noChangeArrowheads="1"/>
          </p:cNvSpPr>
          <p:nvPr/>
        </p:nvSpPr>
        <p:spPr bwMode="auto">
          <a:xfrm>
            <a:off x="914400" y="327025"/>
            <a:ext cx="5662613" cy="777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ja-JP" altLang="ja-JP"/>
          </a:p>
        </p:txBody>
      </p:sp>
      <p:sp>
        <p:nvSpPr>
          <p:cNvPr id="791559" name="Rectangle 7" descr="デニム"/>
          <p:cNvSpPr>
            <a:spLocks noChangeArrowheads="1"/>
          </p:cNvSpPr>
          <p:nvPr userDrawn="1"/>
        </p:nvSpPr>
        <p:spPr bwMode="auto">
          <a:xfrm>
            <a:off x="685800" y="6400800"/>
            <a:ext cx="8077200" cy="76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577013"/>
            <a:ext cx="83820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7" grpId="0" animBg="1" autoUpdateAnimBg="0"/>
      <p:bldP spid="791558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154AD7-74AE-49FF-91B8-2456383E2E0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6DD2F4-1131-4C33-9DC1-1A54588AD80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116388" cy="571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5988" y="765175"/>
            <a:ext cx="4117975" cy="571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8AF015-8687-48B0-89CD-C27BD70B138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C30871-3CBB-4501-A941-8C2751ED5AA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12B8CC-F621-4596-A28F-5263B842B06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57424-3366-47EE-B91B-47C7D24E50E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F934B-1A21-42B7-B838-29AA313486A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9944EC-198C-4C15-BE83-EFE946AB09B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B81DAE-A24C-4A46-928D-275B02F9153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510A34-E9FD-4802-841D-C5843CC07D1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095500" cy="6477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8863" cy="6477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401C1C-9767-4A32-A5FE-523DC05D228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B34C2-34B5-4A8B-9B63-AC2BB09CE47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116388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25988" y="765175"/>
            <a:ext cx="4117975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73DE88-2D6E-4B27-A905-041B1B2326F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B6C8F-A064-46EF-BA9C-1C36B6E2B0D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55ACD8-6EEF-4093-8A1F-3F85FF7CF56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25ABDF-04ED-463E-8438-EF3B7AC5C90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B171E3-9CA6-42B1-8546-EE04A7ADF9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6EFD29-4406-487E-A1E3-32F32FC027D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4" name="Picture 142" descr="nova"/>
          <p:cNvPicPr>
            <a:picLocks noChangeAspect="1" noChangeArrowheads="1"/>
          </p:cNvPicPr>
          <p:nvPr userDrawn="1"/>
        </p:nvPicPr>
        <p:blipFill>
          <a:blip r:embed="rId13" cstate="print">
            <a:lum bright="8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6" name="Rectangle 134" descr="デニム"/>
          <p:cNvSpPr>
            <a:spLocks noChangeArrowheads="1"/>
          </p:cNvSpPr>
          <p:nvPr userDrawn="1"/>
        </p:nvSpPr>
        <p:spPr bwMode="auto">
          <a:xfrm>
            <a:off x="685800" y="6486525"/>
            <a:ext cx="8077200" cy="76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205" name="Rectangle 133" descr="デニム"/>
          <p:cNvSpPr>
            <a:spLocks noChangeArrowheads="1"/>
          </p:cNvSpPr>
          <p:nvPr userDrawn="1"/>
        </p:nvSpPr>
        <p:spPr bwMode="auto">
          <a:xfrm>
            <a:off x="685800" y="615950"/>
            <a:ext cx="8077200" cy="76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179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3867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87137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 b="1">
                <a:solidFill>
                  <a:srgbClr val="000084"/>
                </a:solidFill>
                <a:latin typeface="+mn-lt"/>
                <a:ea typeface="+mn-ea"/>
              </a:defRPr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3182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275" y="65849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b="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99E870C6-305B-4921-90F3-40DEE0630360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3183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675"/>
            <a:ext cx="6629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2pPr>
      <a:lvl3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3pPr>
      <a:lvl4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4pPr>
      <a:lvl5pPr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HGP創英角ｺﾞｼｯｸUB" pitchFamily="50" charset="-128"/>
        </a:defRPr>
      </a:lvl9pPr>
    </p:titleStyle>
    <p:bodyStyle>
      <a:lvl1pPr marL="193675" indent="-19367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566738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2pPr>
      <a:lvl3pPr marL="952500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3pPr>
      <a:lvl4pPr marL="1338263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4pPr>
      <a:lvl5pPr marL="17113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5pPr>
      <a:lvl6pPr marL="21685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6pPr>
      <a:lvl7pPr marL="26257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7pPr>
      <a:lvl8pPr marL="30829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8pPr>
      <a:lvl9pPr marL="35401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0" name="Picture 2" descr="nova"/>
          <p:cNvPicPr>
            <a:picLocks noChangeAspect="1" noChangeArrowheads="1"/>
          </p:cNvPicPr>
          <p:nvPr userDrawn="1"/>
        </p:nvPicPr>
        <p:blipFill>
          <a:blip r:embed="rId13" cstate="print">
            <a:lum bright="84000" contrast="-8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0531" name="Rectangle 3" descr="デニム"/>
          <p:cNvSpPr>
            <a:spLocks noChangeArrowheads="1"/>
          </p:cNvSpPr>
          <p:nvPr userDrawn="1"/>
        </p:nvSpPr>
        <p:spPr bwMode="auto">
          <a:xfrm>
            <a:off x="685800" y="6477000"/>
            <a:ext cx="8077200" cy="76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90532" name="Rectangle 4" descr="デニム"/>
          <p:cNvSpPr>
            <a:spLocks noChangeArrowheads="1"/>
          </p:cNvSpPr>
          <p:nvPr userDrawn="1"/>
        </p:nvSpPr>
        <p:spPr bwMode="auto">
          <a:xfrm>
            <a:off x="685800" y="688975"/>
            <a:ext cx="8077200" cy="76200"/>
          </a:xfrm>
          <a:prstGeom prst="rect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90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386763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90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29400"/>
            <a:ext cx="83820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kumimoji="0" sz="1200" b="1">
                <a:solidFill>
                  <a:srgbClr val="000084"/>
                </a:solidFill>
                <a:latin typeface="+mn-lt"/>
                <a:ea typeface="HGP創英角ｺﾞｼｯｸUB" pitchFamily="50" charset="-128"/>
              </a:defRPr>
            </a:lvl1pPr>
          </a:lstStyle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790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kumimoji="0" sz="1400" b="1">
                <a:solidFill>
                  <a:srgbClr val="000000"/>
                </a:solidFill>
                <a:latin typeface="+mn-lt"/>
                <a:ea typeface="HGP創英角ｺﾞｼｯｸUB" pitchFamily="50" charset="-128"/>
              </a:defRPr>
            </a:lvl1pPr>
          </a:lstStyle>
          <a:p>
            <a:fld id="{20DA02E3-026A-4BB6-8FD8-2B3FD2FDEF37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905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6629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2pPr>
      <a:lvl3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3pPr>
      <a:lvl4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4pPr>
      <a:lvl5pPr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ctr" rtl="0" fontAlgn="base">
        <a:lnSpc>
          <a:spcPct val="120000"/>
        </a:lnSpc>
        <a:spcBef>
          <a:spcPct val="0"/>
        </a:spcBef>
        <a:spcAft>
          <a:spcPct val="0"/>
        </a:spcAft>
        <a:defRPr kumimoji="1" sz="24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193675" indent="-193675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566738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2pPr>
      <a:lvl3pPr marL="952500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3pPr>
      <a:lvl4pPr marL="1338263" indent="-1952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4pPr>
      <a:lvl5pPr marL="17113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5pPr>
      <a:lvl6pPr marL="21685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6pPr>
      <a:lvl7pPr marL="26257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7pPr>
      <a:lvl8pPr marL="30829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8pPr>
      <a:lvl9pPr marL="3540125" indent="-18256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3.xml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485775"/>
            <a:ext cx="8280400" cy="609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ja-JP">
                <a:solidFill>
                  <a:srgbClr val="0000C8"/>
                </a:solidFill>
                <a:ea typeface="HGS創英角ｺﾞｼｯｸUB" pitchFamily="50" charset="-128"/>
              </a:rPr>
              <a:t>スペース重力波アンテナDECIGO計画 XII</a:t>
            </a:r>
            <a:r>
              <a:rPr lang="en-US" altLang="ja-JP">
                <a:solidFill>
                  <a:srgbClr val="0000C8"/>
                </a:solidFill>
                <a:ea typeface="HGS創英角ｺﾞｼｯｸUB" pitchFamily="50" charset="-128"/>
              </a:rPr>
              <a:t/>
            </a:r>
            <a:br>
              <a:rPr lang="en-US" altLang="ja-JP">
                <a:solidFill>
                  <a:srgbClr val="0000C8"/>
                </a:solidFill>
                <a:ea typeface="HGS創英角ｺﾞｼｯｸUB" pitchFamily="50" charset="-128"/>
              </a:rPr>
            </a:br>
            <a:r>
              <a:rPr lang="ja-JP" altLang="ja-JP">
                <a:solidFill>
                  <a:srgbClr val="0000C8"/>
                </a:solidFill>
                <a:ea typeface="HGS創英角ｺﾞｼｯｸUB" pitchFamily="50" charset="-128"/>
              </a:rPr>
              <a:t>（パスファインダー）</a:t>
            </a:r>
            <a:endParaRPr lang="ja-JP" altLang="en-US">
              <a:solidFill>
                <a:srgbClr val="0000C8"/>
              </a:solidFill>
              <a:ea typeface="HGS創英角ｺﾞｼｯｸUB" pitchFamily="50" charset="-128"/>
            </a:endParaRPr>
          </a:p>
        </p:txBody>
      </p:sp>
      <p:pic>
        <p:nvPicPr>
          <p:cNvPr id="792580" name="Picture 4" descr="Earth-and-DPF-2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350838" y="1295400"/>
            <a:ext cx="861377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2625" y="4221163"/>
            <a:ext cx="7921625" cy="2103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None/>
            </a:pPr>
            <a:r>
              <a:rPr lang="ja-JP" altLang="en-US" sz="12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安東正樹</a:t>
            </a:r>
            <a:r>
              <a:rPr lang="ja-JP" altLang="en-US" sz="1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，川村静児，高橋龍一，中村卓史，坪野公夫，田中貴浩，</a:t>
            </a:r>
          </a:p>
          <a:p>
            <a:pPr algn="l">
              <a:buFontTx/>
              <a:buNone/>
            </a:pPr>
            <a:r>
              <a:rPr lang="ja-JP" altLang="en-US" sz="1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瀬戸直樹，沼田健司，船木一幸，森本睦子，佐藤修一，青柳巧介，</a:t>
            </a:r>
          </a:p>
          <a:p>
            <a:pPr algn="l">
              <a:buFontTx/>
              <a:buNone/>
            </a:pPr>
            <a:r>
              <a:rPr lang="ja-JP" altLang="en-US" sz="1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我妻一博，阿久津智忠，阿久津朋美，浅田秀樹，麻生洋一，新井宏二，</a:t>
            </a:r>
          </a:p>
          <a:p>
            <a:pPr algn="l">
              <a:buFontTx/>
              <a:buNone/>
            </a:pPr>
            <a:r>
              <a:rPr lang="ja-JP" altLang="en-US" sz="1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荒瀬勇太，新谷昌人，井岡邦仁，池上健，石川毅彦，石徹白晃治，</a:t>
            </a:r>
          </a:p>
          <a:p>
            <a:pPr algn="l">
              <a:buFontTx/>
              <a:buNone/>
            </a:pPr>
            <a:r>
              <a:rPr lang="ja-JP" altLang="en-US" sz="1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市來淨與，伊東宏之，伊藤洋介，井上開輝，植田憲一，榎基宏，</a:t>
            </a:r>
          </a:p>
          <a:p>
            <a:pPr algn="l">
              <a:buFontTx/>
              <a:buNone/>
            </a:pPr>
            <a:r>
              <a:rPr lang="ja-JP" altLang="en-US" sz="1000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戎崎俊一，江里口良治，大石奈緒子，大河正志，大橋正健，大原謙一，奥冨聡，小野里光司，鎌ヶ迫将悟，河島信樹，川添史子，神田展行，雁津克彦，木内建太，桐原裕之，工藤秀明，國中均，國森裕生，クラウス・ヴェルナー，黒田和明，小泉宏之，郡和範，苔山圭以子，古在由秀，小嶌康史，固武慶，小林史歩，西條統之，坂井真一郎，阪上雅昭，阪田紫帆里，佐合紀親，佐々木節，佐藤孝，柴田大，真貝寿明，杉山直，宗宮健太郎，祖谷元，高野忠，高橋走，高橋忠幸，高橋弘毅，高橋竜太郎，高森昭光，田越秀行，田代寛之，谷口敬介，樽家篤史，千葉剛，辻川信二，常定芳基，徳田充，徳成正雄，豊嶋守生，内藤勲夫，中尾憲一，中川憲保，中須賀真一，中野寛之，長野重夫，中村康二，中山宜典，西澤篤志，西田恵里奈，西山和孝，丹羽佳人，橋本樹明，端山和大，原田知広，疋田渉，姫本宣朗，平林久，平松尚志，福嶋美津広，藤本眞克，二間瀬敏史，細川端彦，堀澤秀之，前田恵一，松原英雄，三浦純一，蓑泰志，宮川治，三代木伸二，向山信治，武者満，森岡友子，森澤理之，森脇成典，柳哲文，山崎利孝，山元一広，横山順一，吉田至順，吉野泰造</a:t>
            </a:r>
          </a:p>
        </p:txBody>
      </p:sp>
    </p:spTree>
  </p:cSld>
  <p:clrMapOvr>
    <a:masterClrMapping/>
  </p:clrMapOvr>
  <p:transition advTm="69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18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959B4E-AFF8-4372-8E42-DA447E5C51B3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(6)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200" b="1"/>
              <a:t>地磁気の影響</a:t>
            </a:r>
            <a:r>
              <a:rPr lang="ja-JP" altLang="en-US"/>
              <a:t>        </a:t>
            </a:r>
            <a:endParaRPr lang="ja-JP" altLang="en-US" sz="1800"/>
          </a:p>
        </p:txBody>
      </p:sp>
      <p:sp>
        <p:nvSpPr>
          <p:cNvPr id="740356" name="Rectangle 4"/>
          <p:cNvSpPr>
            <a:spLocks noChangeArrowheads="1"/>
          </p:cNvSpPr>
          <p:nvPr/>
        </p:nvSpPr>
        <p:spPr bwMode="auto">
          <a:xfrm>
            <a:off x="611188" y="4259263"/>
            <a:ext cx="4321175" cy="8255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江刺地磁気観測書のデータを使用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 sample/min data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高周波数変動は外挿により推定</a:t>
            </a:r>
            <a:endParaRPr lang="ja-JP" altLang="en-US" sz="1600" b="1">
              <a:solidFill>
                <a:srgbClr val="008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395288" y="1982788"/>
            <a:ext cx="338455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地磁気内の衛星運動</a:t>
            </a:r>
          </a:p>
        </p:txBody>
      </p:sp>
      <p:pic>
        <p:nvPicPr>
          <p:cNvPr id="7403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25538"/>
            <a:ext cx="4105275" cy="2584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740360" name="Rectangle 8"/>
          <p:cNvSpPr>
            <a:spLocks noChangeArrowheads="1"/>
          </p:cNvSpPr>
          <p:nvPr/>
        </p:nvSpPr>
        <p:spPr bwMode="auto">
          <a:xfrm>
            <a:off x="611188" y="2276475"/>
            <a:ext cx="4176712" cy="15271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地磁気モデル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IGRF-10  model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</a:t>
            </a: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(10</a:t>
            </a:r>
            <a:r>
              <a:rPr lang="en-US" altLang="ja-JP" sz="1400" b="1" baseline="30000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th</a:t>
            </a: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generation of International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                      Geomagnetic Reference Field)</a:t>
            </a:r>
            <a:r>
              <a:rPr lang="en-US" altLang="en-US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endParaRPr lang="en-US" altLang="ja-JP" sz="1400" b="1">
              <a:solidFill>
                <a:srgbClr val="5F5F5F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高度       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750km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衛星速度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5km/sec </a:t>
            </a:r>
            <a:endParaRPr kumimoji="0" lang="en-US" altLang="ja-JP" sz="16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40362" name="Line 10"/>
          <p:cNvSpPr>
            <a:spLocks noChangeShapeType="1"/>
          </p:cNvSpPr>
          <p:nvPr/>
        </p:nvSpPr>
        <p:spPr bwMode="auto">
          <a:xfrm>
            <a:off x="7610475" y="1674813"/>
            <a:ext cx="1150938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40364" name="Rectangle 12"/>
          <p:cNvSpPr>
            <a:spLocks noChangeArrowheads="1"/>
          </p:cNvSpPr>
          <p:nvPr/>
        </p:nvSpPr>
        <p:spPr bwMode="auto">
          <a:xfrm>
            <a:off x="7856538" y="1243013"/>
            <a:ext cx="1036637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</a:rPr>
              <a:t>Satellite</a:t>
            </a:r>
          </a:p>
          <a:p>
            <a:pPr>
              <a:buFontTx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</a:rPr>
              <a:t>   self-field</a:t>
            </a:r>
            <a:r>
              <a:rPr lang="en-US" altLang="ja-JP" sz="1200" b="1">
                <a:solidFill>
                  <a:srgbClr val="33CC3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23850" y="5589588"/>
            <a:ext cx="4897438" cy="8255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地磁気の影響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: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衛星自身の磁場変動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(~10</a:t>
            </a:r>
            <a:r>
              <a:rPr lang="en-US" altLang="ja-JP" sz="1400" b="1" baseline="30000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-7 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T/Hz</a:t>
            </a:r>
            <a:r>
              <a:rPr lang="en-US" altLang="ja-JP" sz="1600" b="1" baseline="30000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1/2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)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以下</a:t>
            </a:r>
            <a:endParaRPr lang="ja-JP" altLang="en-US" sz="16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雑音レベル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~ 1.5 x 10</a:t>
            </a:r>
            <a:r>
              <a:rPr lang="en-US" altLang="ja-JP" sz="16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-16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 m/s</a:t>
            </a:r>
            <a:r>
              <a:rPr lang="en-US" altLang="ja-JP" sz="16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/Hz</a:t>
            </a:r>
            <a:r>
              <a:rPr lang="en-US" altLang="ja-JP" sz="1600" b="1" baseline="30000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1/2</a:t>
            </a:r>
          </a:p>
        </p:txBody>
      </p:sp>
      <p:sp>
        <p:nvSpPr>
          <p:cNvPr id="740365" name="AutoShape 13"/>
          <p:cNvSpPr>
            <a:spLocks noChangeArrowheads="1"/>
          </p:cNvSpPr>
          <p:nvPr/>
        </p:nvSpPr>
        <p:spPr bwMode="auto">
          <a:xfrm rot="5400000">
            <a:off x="1816894" y="5104607"/>
            <a:ext cx="344487" cy="450850"/>
          </a:xfrm>
          <a:custGeom>
            <a:avLst/>
            <a:gdLst>
              <a:gd name="G0" fmla="+- 11249 0 0"/>
              <a:gd name="G1" fmla="+- 5118 0 0"/>
              <a:gd name="G2" fmla="+- 21600 0 5118"/>
              <a:gd name="G3" fmla="+- 10800 0 5118"/>
              <a:gd name="G4" fmla="+- 21600 0 11249"/>
              <a:gd name="G5" fmla="*/ G4 G3 10800"/>
              <a:gd name="G6" fmla="+- 21600 0 G5"/>
              <a:gd name="T0" fmla="*/ 11249 w 21600"/>
              <a:gd name="T1" fmla="*/ 0 h 21600"/>
              <a:gd name="T2" fmla="*/ 0 w 21600"/>
              <a:gd name="T3" fmla="*/ 10800 h 21600"/>
              <a:gd name="T4" fmla="*/ 11249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249" y="0"/>
                </a:moveTo>
                <a:lnTo>
                  <a:pt x="11249" y="5118"/>
                </a:lnTo>
                <a:lnTo>
                  <a:pt x="3375" y="5118"/>
                </a:lnTo>
                <a:lnTo>
                  <a:pt x="3375" y="16482"/>
                </a:lnTo>
                <a:lnTo>
                  <a:pt x="11249" y="16482"/>
                </a:lnTo>
                <a:lnTo>
                  <a:pt x="1124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118"/>
                </a:moveTo>
                <a:lnTo>
                  <a:pt x="1350" y="16482"/>
                </a:lnTo>
                <a:lnTo>
                  <a:pt x="2700" y="16482"/>
                </a:lnTo>
                <a:lnTo>
                  <a:pt x="2700" y="5118"/>
                </a:lnTo>
                <a:close/>
              </a:path>
              <a:path w="21600" h="21600">
                <a:moveTo>
                  <a:pt x="0" y="5118"/>
                </a:moveTo>
                <a:lnTo>
                  <a:pt x="0" y="16482"/>
                </a:lnTo>
                <a:lnTo>
                  <a:pt x="675" y="16482"/>
                </a:lnTo>
                <a:lnTo>
                  <a:pt x="675" y="5118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74036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848100"/>
            <a:ext cx="4183063" cy="26050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740367" name="Line 15"/>
          <p:cNvSpPr>
            <a:spLocks noChangeShapeType="1"/>
          </p:cNvSpPr>
          <p:nvPr/>
        </p:nvSpPr>
        <p:spPr bwMode="auto">
          <a:xfrm>
            <a:off x="6589713" y="5426075"/>
            <a:ext cx="1150937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40368" name="Rectangle 16"/>
          <p:cNvSpPr>
            <a:spLocks noChangeArrowheads="1"/>
          </p:cNvSpPr>
          <p:nvPr/>
        </p:nvSpPr>
        <p:spPr bwMode="auto">
          <a:xfrm>
            <a:off x="6372225" y="5151438"/>
            <a:ext cx="1779588" cy="274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ja-JP" sz="1200" b="1">
                <a:solidFill>
                  <a:srgbClr val="008000"/>
                </a:solidFill>
                <a:latin typeface="Tahoma" pitchFamily="34" charset="0"/>
              </a:rPr>
              <a:t>Magnetic-field noise</a:t>
            </a:r>
            <a:r>
              <a:rPr lang="en-US" altLang="ja-JP" sz="1200" b="1">
                <a:solidFill>
                  <a:srgbClr val="33CC3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40370" name="Rectangle 18"/>
          <p:cNvSpPr>
            <a:spLocks noChangeArrowheads="1"/>
          </p:cNvSpPr>
          <p:nvPr/>
        </p:nvSpPr>
        <p:spPr bwMode="auto">
          <a:xfrm>
            <a:off x="468313" y="3852863"/>
            <a:ext cx="403225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地磁気変動</a:t>
            </a:r>
          </a:p>
        </p:txBody>
      </p:sp>
      <p:sp>
        <p:nvSpPr>
          <p:cNvPr id="740371" name="Rectangle 19"/>
          <p:cNvSpPr>
            <a:spLocks noChangeArrowheads="1"/>
          </p:cNvSpPr>
          <p:nvPr/>
        </p:nvSpPr>
        <p:spPr bwMode="auto">
          <a:xfrm>
            <a:off x="682625" y="1268413"/>
            <a:ext cx="4176713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磁場変動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磁場勾配とカップルして雑音となる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8CF82B-9D90-47C0-848D-F5C65FC86DEC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 status (1)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経緯</a:t>
            </a:r>
            <a:endParaRPr lang="ja-JP" altLang="en-US" sz="1600" b="1"/>
          </a:p>
        </p:txBody>
      </p:sp>
      <p:sp>
        <p:nvSpPr>
          <p:cNvPr id="742405" name="Rectangle 5"/>
          <p:cNvSpPr>
            <a:spLocks noChangeArrowheads="1"/>
          </p:cNvSpPr>
          <p:nvPr/>
        </p:nvSpPr>
        <p:spPr bwMode="auto">
          <a:xfrm>
            <a:off x="611188" y="1271588"/>
            <a:ext cx="8137525" cy="49180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2004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12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　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より </a:t>
            </a:r>
            <a:r>
              <a:rPr lang="ja-JP" altLang="en-US" sz="1800" b="1">
                <a:solidFill>
                  <a:srgbClr val="6699FF"/>
                </a:solidFill>
                <a:latin typeface="Tahoma" pitchFamily="34" charset="0"/>
                <a:ea typeface="HGP創英角ｺﾞｼｯｸUB" pitchFamily="50" charset="-128"/>
              </a:rPr>
              <a:t>小型衛星の提案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の募集</a:t>
            </a:r>
            <a:b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</a:b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2005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 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　小型重力波検出器の提案を提出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約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30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のミッションが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に提案された </a:t>
            </a:r>
            <a:b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</a:b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2006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10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より </a:t>
            </a:r>
            <a:r>
              <a:rPr lang="ja-JP" altLang="en-US" sz="1800" b="1">
                <a:solidFill>
                  <a:srgbClr val="6699FF"/>
                </a:solidFill>
                <a:latin typeface="Tahoma" pitchFamily="34" charset="0"/>
                <a:ea typeface="HGP創英角ｺﾞｼｯｸUB" pitchFamily="50" charset="-128"/>
              </a:rPr>
              <a:t>小型衛星のミッション提案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の公募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2006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11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　　　</a:t>
            </a:r>
            <a:r>
              <a:rPr lang="en-US" altLang="ja-JP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DECIGO pathfinder (DPF)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のミッション提案書を提出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      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</a:t>
            </a:r>
            <a:r>
              <a:rPr lang="en-US" altLang="ja-JP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DPF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を含め、</a:t>
            </a:r>
            <a:r>
              <a:rPr lang="en-US" altLang="ja-JP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16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ミッションが 小型衛星ワーキンググループとして認められた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             </a:t>
            </a:r>
            <a:r>
              <a:rPr lang="en-US" altLang="ja-JP" sz="18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(10 science, 6 engineering missions)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2007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4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小型衛星ミッションレビュー会議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2007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8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月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</a:t>
            </a:r>
            <a:r>
              <a:rPr lang="en-US" altLang="ja-JP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Pre-Phase-A </a:t>
            </a:r>
            <a:r>
              <a:rPr lang="ja-JP" altLang="en-US" sz="18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ミッションとして選ばれた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重点ミッションの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つとして、小型衛星戦略的研究経費が採択された</a:t>
            </a:r>
            <a:endParaRPr lang="ja-JP" altLang="en-US" sz="1800" b="1">
              <a:solidFill>
                <a:srgbClr val="5F5F5F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8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6E9F4-04C1-4547-9F67-8B1940F90E39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 status (2)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JAXA</a:t>
            </a:r>
            <a:r>
              <a:rPr lang="ja-JP" altLang="en-US" sz="2200" b="1"/>
              <a:t>小型衛星計画</a:t>
            </a:r>
            <a:endParaRPr lang="ja-JP" altLang="en-US" sz="1600" b="1"/>
          </a:p>
        </p:txBody>
      </p:sp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611188" y="1143000"/>
            <a:ext cx="8137525" cy="25511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では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2013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年度までに最低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3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機の小型衛星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を打ち上げることを計画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　 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開発中の次期固体ロケットを利用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開発期間と費用を ‘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標準衛星バス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’を使用することで削減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      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バス仕様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暫定値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) 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           Bus weight : ~ 200kg, Bus power : ~ 900W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        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Downlink ~ 2Mbps, Data storage ~ 1GByte, 3-axes angular control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          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ミッション部 は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,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バス部上部のインターフェース面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約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90cm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平方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に取り付ける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           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SpaceWire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規格でバス部と通信</a:t>
            </a:r>
          </a:p>
        </p:txBody>
      </p:sp>
      <p:sp>
        <p:nvSpPr>
          <p:cNvPr id="744454" name="Rectangle 6"/>
          <p:cNvSpPr>
            <a:spLocks noChangeArrowheads="1"/>
          </p:cNvSpPr>
          <p:nvPr/>
        </p:nvSpPr>
        <p:spPr bwMode="auto">
          <a:xfrm>
            <a:off x="682625" y="3641725"/>
            <a:ext cx="7273925" cy="1082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最初のミッション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(2011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は決定済み 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TOPS </a:t>
            </a: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(Space telescope mission for planet observation)</a:t>
            </a:r>
          </a:p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2, 3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番目のミッションは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2008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年度中に決定</a:t>
            </a:r>
          </a:p>
        </p:txBody>
      </p:sp>
      <p:sp>
        <p:nvSpPr>
          <p:cNvPr id="744456" name="Rectangle 8"/>
          <p:cNvSpPr>
            <a:spLocks noChangeArrowheads="1"/>
          </p:cNvSpPr>
          <p:nvPr/>
        </p:nvSpPr>
        <p:spPr bwMode="auto">
          <a:xfrm>
            <a:off x="1042988" y="4724400"/>
            <a:ext cx="7343775" cy="1701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候補ミッション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DIOS: X-ray telescope for dark baryon investigation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    ERG: Plasma and particle detector for geo-space investigation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DPF: GW observation</a:t>
            </a: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    Satellite for Magnet-plasma sail technology demonstration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       … </a:t>
            </a: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など</a:t>
            </a: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9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9F598-7E9A-4257-94D7-1FE33DC95A13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7464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DPF status (3)</a:t>
            </a:r>
          </a:p>
        </p:txBody>
      </p:sp>
      <p:sp>
        <p:nvSpPr>
          <p:cNvPr id="74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のための</a:t>
            </a:r>
            <a:r>
              <a:rPr lang="en-US" altLang="ja-JP" sz="2200" b="1"/>
              <a:t>R&amp;D</a:t>
            </a:r>
            <a:r>
              <a:rPr lang="ja-JP" altLang="en-US" sz="2200" b="1"/>
              <a:t>計画　</a:t>
            </a:r>
            <a:endParaRPr lang="ja-JP" altLang="en-US" sz="1600" b="1"/>
          </a:p>
        </p:txBody>
      </p:sp>
      <p:sp>
        <p:nvSpPr>
          <p:cNvPr id="746500" name="Rectangle 1028"/>
          <p:cNvSpPr>
            <a:spLocks noChangeArrowheads="1"/>
          </p:cNvSpPr>
          <p:nvPr/>
        </p:nvSpPr>
        <p:spPr bwMode="auto">
          <a:xfrm>
            <a:off x="1185863" y="2438400"/>
            <a:ext cx="7489825" cy="15605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Laser frequency stabilization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Mirror and its housing (local sensor, actuator, launch-lock system)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Micro thruster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Drag-free control simulation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Detailed design and noise investigation</a:t>
            </a:r>
          </a:p>
        </p:txBody>
      </p:sp>
      <p:sp>
        <p:nvSpPr>
          <p:cNvPr id="746501" name="Rectangle 1029"/>
          <p:cNvSpPr>
            <a:spLocks noChangeArrowheads="1"/>
          </p:cNvSpPr>
          <p:nvPr/>
        </p:nvSpPr>
        <p:spPr bwMode="auto">
          <a:xfrm>
            <a:off x="3646488" y="836613"/>
            <a:ext cx="2449512" cy="3476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(Under discussion)</a:t>
            </a:r>
          </a:p>
        </p:txBody>
      </p:sp>
      <p:sp>
        <p:nvSpPr>
          <p:cNvPr id="746503" name="Rectangle 1031"/>
          <p:cNvSpPr>
            <a:spLocks noChangeArrowheads="1"/>
          </p:cNvSpPr>
          <p:nvPr/>
        </p:nvSpPr>
        <p:spPr bwMode="auto">
          <a:xfrm>
            <a:off x="827088" y="1412875"/>
            <a:ext cx="7489825" cy="1082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2008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年度中に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Phase-A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提案書を提出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それまでに基礎技術開発を完了していることが求められる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重点開発要素の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R&amp;D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を行う</a:t>
            </a:r>
          </a:p>
        </p:txBody>
      </p:sp>
      <p:sp>
        <p:nvSpPr>
          <p:cNvPr id="746504" name="Rectangle 1032"/>
          <p:cNvSpPr>
            <a:spLocks noChangeArrowheads="1"/>
          </p:cNvSpPr>
          <p:nvPr/>
        </p:nvSpPr>
        <p:spPr bwMode="auto">
          <a:xfrm>
            <a:off x="1044575" y="4352925"/>
            <a:ext cx="7489825" cy="752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2, 3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番目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(2012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 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or 2013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 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小型衛星としての打ち上げを目指す</a:t>
            </a: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26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2CD1C-EAE5-49EC-ABCD-9932BAE29B1C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75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Topics</a:t>
            </a:r>
          </a:p>
        </p:txBody>
      </p:sp>
      <p:sp>
        <p:nvSpPr>
          <p:cNvPr id="750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へのステップ</a:t>
            </a:r>
            <a:endParaRPr lang="ja-JP" altLang="en-US" sz="1600" b="1"/>
          </a:p>
        </p:txBody>
      </p:sp>
      <p:sp>
        <p:nvSpPr>
          <p:cNvPr id="750598" name="Rectangle 1030"/>
          <p:cNvSpPr>
            <a:spLocks noChangeArrowheads="1"/>
          </p:cNvSpPr>
          <p:nvPr/>
        </p:nvSpPr>
        <p:spPr bwMode="auto">
          <a:xfrm>
            <a:off x="395288" y="1098550"/>
            <a:ext cx="7489825" cy="3857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超小型試験モジュールの打ち上げ </a:t>
            </a:r>
          </a:p>
        </p:txBody>
      </p:sp>
      <p:sp>
        <p:nvSpPr>
          <p:cNvPr id="750601" name="Rectangle 1033"/>
          <p:cNvSpPr>
            <a:spLocks noChangeArrowheads="1"/>
          </p:cNvSpPr>
          <p:nvPr/>
        </p:nvSpPr>
        <p:spPr bwMode="auto">
          <a:xfrm>
            <a:off x="755650" y="1412875"/>
            <a:ext cx="5688013" cy="21923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en-US" altLang="ja-JP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SDS-I</a:t>
            </a:r>
            <a:r>
              <a:rPr kumimoji="0"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: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さまざまな技術実証試験のための小型</a:t>
            </a:r>
            <a:r>
              <a:rPr kumimoji="0"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(~100</a:t>
            </a:r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kg) </a:t>
            </a: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衛星 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GOSAT</a:t>
            </a: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衛星の相乗り衛星として</a:t>
            </a:r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H-IIA</a:t>
            </a: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ロケットで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　　　   </a:t>
            </a:r>
            <a:r>
              <a: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2008</a:t>
            </a: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年夏に打ち上げ予定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en-US" altLang="ja-JP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SWIM</a:t>
            </a:r>
            <a:r>
              <a:rPr kumimoji="0" lang="en-US" altLang="ja-JP" sz="1400" b="1">
                <a:solidFill>
                  <a:srgbClr val="008000"/>
                </a:solidFill>
                <a:latin typeface="Symbol" pitchFamily="18" charset="2"/>
                <a:ea typeface="HGP創英角ｺﾞｼｯｸUB" pitchFamily="50" charset="-128"/>
              </a:rPr>
              <a:t>mn</a:t>
            </a:r>
            <a:r>
              <a:rPr kumimoji="0" lang="en-US" altLang="ja-JP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: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SWIM (SpaceWire Interface demonstration Module)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モジュール内に含まれる </a:t>
            </a:r>
            <a:r>
              <a:rPr kumimoji="0"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超小型重力波検出器</a:t>
            </a:r>
            <a:r>
              <a:rPr kumimoji="0"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  <a:r>
              <a:rPr kumimoji="0"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(160 x 80 x 80 mm)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kumimoji="0"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SpaceWire</a:t>
            </a:r>
            <a:r>
              <a:rPr kumimoji="0"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の実証機としての役割を担う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altLang="ja-JP" sz="14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750609" name="Picture 1041" descr="0082_2007_3_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FBDA6"/>
              </a:clrFrom>
              <a:clrTo>
                <a:srgbClr val="BFBDA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6638" y="1196975"/>
            <a:ext cx="2592387" cy="2413000"/>
          </a:xfrm>
          <a:prstGeom prst="rect">
            <a:avLst/>
          </a:prstGeom>
          <a:noFill/>
        </p:spPr>
      </p:pic>
      <p:sp>
        <p:nvSpPr>
          <p:cNvPr id="750610" name="Rectangle 1042"/>
          <p:cNvSpPr>
            <a:spLocks noChangeAspect="1" noChangeArrowheads="1"/>
          </p:cNvSpPr>
          <p:nvPr/>
        </p:nvSpPr>
        <p:spPr bwMode="auto">
          <a:xfrm>
            <a:off x="6227763" y="993775"/>
            <a:ext cx="2354262" cy="274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HGP創英角ｺﾞｼｯｸUB" pitchFamily="50" charset="-128"/>
              </a:rPr>
              <a:t>Small test-mass module</a:t>
            </a:r>
          </a:p>
        </p:txBody>
      </p:sp>
      <p:sp>
        <p:nvSpPr>
          <p:cNvPr id="750611" name="Rectangle 1043"/>
          <p:cNvSpPr>
            <a:spLocks noChangeAspect="1" noChangeArrowheads="1"/>
          </p:cNvSpPr>
          <p:nvPr/>
        </p:nvSpPr>
        <p:spPr bwMode="auto">
          <a:xfrm>
            <a:off x="5724525" y="1341438"/>
            <a:ext cx="695325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Test mass</a:t>
            </a:r>
          </a:p>
        </p:txBody>
      </p:sp>
      <p:sp>
        <p:nvSpPr>
          <p:cNvPr id="750613" name="Rectangle 1045"/>
          <p:cNvSpPr>
            <a:spLocks noChangeAspect="1" noChangeArrowheads="1"/>
          </p:cNvSpPr>
          <p:nvPr/>
        </p:nvSpPr>
        <p:spPr bwMode="auto">
          <a:xfrm>
            <a:off x="8172450" y="1268413"/>
            <a:ext cx="776288" cy="4572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Photo sensor</a:t>
            </a:r>
          </a:p>
        </p:txBody>
      </p:sp>
      <p:sp>
        <p:nvSpPr>
          <p:cNvPr id="750618" name="Rectangle 1050"/>
          <p:cNvSpPr>
            <a:spLocks noChangeAspect="1" noChangeArrowheads="1"/>
          </p:cNvSpPr>
          <p:nvPr/>
        </p:nvSpPr>
        <p:spPr bwMode="auto">
          <a:xfrm>
            <a:off x="7885113" y="2781300"/>
            <a:ext cx="936625" cy="6397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2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Coil-magnet actuator</a:t>
            </a:r>
          </a:p>
        </p:txBody>
      </p:sp>
      <p:sp>
        <p:nvSpPr>
          <p:cNvPr id="750620" name="Line 1052"/>
          <p:cNvSpPr>
            <a:spLocks noChangeShapeType="1"/>
          </p:cNvSpPr>
          <p:nvPr/>
        </p:nvSpPr>
        <p:spPr bwMode="auto">
          <a:xfrm flipH="1" flipV="1">
            <a:off x="7451725" y="2565400"/>
            <a:ext cx="433388" cy="3587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50621" name="Line 1053"/>
          <p:cNvSpPr>
            <a:spLocks noChangeShapeType="1"/>
          </p:cNvSpPr>
          <p:nvPr/>
        </p:nvSpPr>
        <p:spPr bwMode="auto">
          <a:xfrm flipH="1">
            <a:off x="8027988" y="1557338"/>
            <a:ext cx="215900" cy="2873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50622" name="Line 1054"/>
          <p:cNvSpPr>
            <a:spLocks noChangeShapeType="1"/>
          </p:cNvSpPr>
          <p:nvPr/>
        </p:nvSpPr>
        <p:spPr bwMode="auto">
          <a:xfrm>
            <a:off x="6227763" y="1700213"/>
            <a:ext cx="720725" cy="2159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stealth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750650" name="Group 1082"/>
          <p:cNvGrpSpPr>
            <a:grpSpLocks/>
          </p:cNvGrpSpPr>
          <p:nvPr/>
        </p:nvGrpSpPr>
        <p:grpSpPr bwMode="auto">
          <a:xfrm>
            <a:off x="466725" y="3352800"/>
            <a:ext cx="8480425" cy="3049588"/>
            <a:chOff x="294" y="2144"/>
            <a:chExt cx="5342" cy="1921"/>
          </a:xfrm>
        </p:grpSpPr>
        <p:sp>
          <p:nvSpPr>
            <p:cNvPr id="750623" name="Rectangle 1055"/>
            <p:cNvSpPr>
              <a:spLocks noChangeArrowheads="1"/>
            </p:cNvSpPr>
            <p:nvPr/>
          </p:nvSpPr>
          <p:spPr bwMode="auto">
            <a:xfrm>
              <a:off x="294" y="2144"/>
              <a:ext cx="4718" cy="24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大気球からの自由落下実験</a:t>
              </a:r>
            </a:p>
          </p:txBody>
        </p:sp>
        <p:pic>
          <p:nvPicPr>
            <p:cNvPr id="750624" name="Picture 10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2432"/>
              <a:ext cx="810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0627" name="Picture 1059" descr="DSC_01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3" y="2432"/>
              <a:ext cx="1063" cy="1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0643" name="Picture 107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7" y="3203"/>
              <a:ext cx="1043" cy="86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</p:pic>
        <p:sp>
          <p:nvSpPr>
            <p:cNvPr id="750644" name="Rectangle 1076"/>
            <p:cNvSpPr>
              <a:spLocks noChangeArrowheads="1"/>
            </p:cNvSpPr>
            <p:nvPr/>
          </p:nvSpPr>
          <p:spPr bwMode="auto">
            <a:xfrm>
              <a:off x="521" y="2387"/>
              <a:ext cx="3583" cy="94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kumimoji="0" lang="en-US" altLang="ja-JP" sz="1400" b="1">
                  <a:solidFill>
                    <a:srgbClr val="3333FF"/>
                  </a:solidFill>
                  <a:latin typeface="Tahoma" pitchFamily="34" charset="0"/>
                  <a:ea typeface="HGP創英角ｺﾞｼｯｸUB" pitchFamily="50" charset="-128"/>
                </a:rPr>
                <a:t>BOV 4</a:t>
              </a:r>
              <a:r>
                <a:rPr kumimoji="0" lang="ja-JP" altLang="en-US" sz="1400" b="1">
                  <a:solidFill>
                    <a:srgbClr val="3333FF"/>
                  </a:solidFill>
                  <a:latin typeface="Tahoma" pitchFamily="34" charset="0"/>
                  <a:ea typeface="HGP創英角ｺﾞｼｯｸUB" pitchFamily="50" charset="-128"/>
                </a:rPr>
                <a:t>号機</a:t>
              </a:r>
              <a:r>
                <a:rPr kumimoji="0"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  <a:r>
                <a:rPr kumimoji="0"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: 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kumimoji="0"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  <a:r>
                <a:rPr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高度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40km</a:t>
              </a:r>
              <a:r>
                <a:rPr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で切り離し、約</a:t>
              </a:r>
              <a:r>
                <a:rPr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30</a:t>
              </a:r>
              <a:r>
                <a:rPr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秒の自由落下状態を実現　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kumimoji="0"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 直径</a:t>
              </a:r>
              <a:r>
                <a:rPr kumimoji="0" lang="en-US" altLang="ja-JP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28cm</a:t>
              </a:r>
              <a:r>
                <a:rPr kumimoji="0"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の球体の位置を基準に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kumimoji="0"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　　　ガスジェットスラスタで速度・姿勢制御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　基準球の内部に</a:t>
              </a:r>
              <a:r>
                <a:rPr kumimoji="0" lang="en-US" altLang="ja-JP" sz="1400" b="1">
                  <a:solidFill>
                    <a:srgbClr val="3333FF"/>
                  </a:solidFill>
                  <a:latin typeface="Tahoma" pitchFamily="34" charset="0"/>
                  <a:ea typeface="HGP創英角ｺﾞｼｯｸUB" pitchFamily="50" charset="-128"/>
                </a:rPr>
                <a:t>SWIM</a:t>
              </a:r>
              <a:r>
                <a:rPr kumimoji="0" lang="en-US" altLang="ja-JP" sz="1400" b="1">
                  <a:solidFill>
                    <a:srgbClr val="3333FF"/>
                  </a:solidFill>
                  <a:latin typeface="Symbol" pitchFamily="18" charset="2"/>
                  <a:ea typeface="HGP創英角ｺﾞｼｯｸUB" pitchFamily="50" charset="-128"/>
                </a:rPr>
                <a:t>mn</a:t>
              </a:r>
              <a:r>
                <a:rPr kumimoji="0" lang="en-US" altLang="ja-JP" sz="1400" b="1">
                  <a:solidFill>
                    <a:srgbClr val="3333FF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  <a:r>
                <a:rPr kumimoji="0" lang="ja-JP" altLang="en-US" sz="14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のプロトタイプを搭載</a:t>
              </a:r>
            </a:p>
            <a:p>
              <a:pPr algn="l">
                <a:lnSpc>
                  <a:spcPct val="11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endParaRPr lang="en-US" altLang="ja-JP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750645" name="Rectangle 1077"/>
            <p:cNvSpPr>
              <a:spLocks noChangeAspect="1" noChangeArrowheads="1"/>
            </p:cNvSpPr>
            <p:nvPr/>
          </p:nvSpPr>
          <p:spPr bwMode="auto">
            <a:xfrm>
              <a:off x="1020" y="3702"/>
              <a:ext cx="862" cy="34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000" b="1">
                  <a:solidFill>
                    <a:srgbClr val="6699FF"/>
                  </a:solidFill>
                  <a:latin typeface="Tahoma" pitchFamily="34" charset="0"/>
                  <a:ea typeface="HGP創英角ｺﾞｼｯｸUB" pitchFamily="50" charset="-128"/>
                </a:rPr>
                <a:t>Experiment module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000" b="1">
                  <a:solidFill>
                    <a:srgbClr val="6699FF"/>
                  </a:solidFill>
                  <a:latin typeface="Tahoma" pitchFamily="34" charset="0"/>
                  <a:ea typeface="HGP創英角ｺﾞｼｯｸUB" pitchFamily="50" charset="-128"/>
                </a:rPr>
                <a:t> Diameter ~ 28cm </a:t>
              </a:r>
            </a:p>
          </p:txBody>
        </p:sp>
        <p:sp>
          <p:nvSpPr>
            <p:cNvPr id="750646" name="Line 1078"/>
            <p:cNvSpPr>
              <a:spLocks noChangeShapeType="1"/>
            </p:cNvSpPr>
            <p:nvPr/>
          </p:nvSpPr>
          <p:spPr bwMode="auto">
            <a:xfrm flipV="1">
              <a:off x="2972" y="2840"/>
              <a:ext cx="815" cy="816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50647" name="Oval 1079"/>
            <p:cNvSpPr>
              <a:spLocks noChangeArrowheads="1"/>
            </p:cNvSpPr>
            <p:nvPr/>
          </p:nvSpPr>
          <p:spPr bwMode="auto">
            <a:xfrm>
              <a:off x="3787" y="2659"/>
              <a:ext cx="318" cy="227"/>
            </a:xfrm>
            <a:prstGeom prst="ellips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50648" name="Oval 1080"/>
            <p:cNvSpPr>
              <a:spLocks noChangeArrowheads="1"/>
            </p:cNvSpPr>
            <p:nvPr/>
          </p:nvSpPr>
          <p:spPr bwMode="auto">
            <a:xfrm>
              <a:off x="4966" y="3521"/>
              <a:ext cx="318" cy="227"/>
            </a:xfrm>
            <a:prstGeom prst="ellips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50649" name="Line 1081"/>
            <p:cNvSpPr>
              <a:spLocks noChangeShapeType="1"/>
            </p:cNvSpPr>
            <p:nvPr/>
          </p:nvSpPr>
          <p:spPr bwMode="auto">
            <a:xfrm>
              <a:off x="4105" y="2795"/>
              <a:ext cx="862" cy="771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 type="stealth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advTm="52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1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8ADA9A-9537-49F3-AE10-D36AB611D2F0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74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748548" name="AutoShape 1028"/>
          <p:cNvSpPr>
            <a:spLocks noChangeArrowheads="1"/>
          </p:cNvSpPr>
          <p:nvPr/>
        </p:nvSpPr>
        <p:spPr bwMode="auto">
          <a:xfrm>
            <a:off x="1042988" y="1447800"/>
            <a:ext cx="5510212" cy="1676400"/>
          </a:xfrm>
          <a:prstGeom prst="roundRect">
            <a:avLst>
              <a:gd name="adj" fmla="val 3069"/>
            </a:avLst>
          </a:prstGeom>
          <a:solidFill>
            <a:srgbClr val="CCFFCC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48549" name="Rectangle 1029"/>
          <p:cNvSpPr>
            <a:spLocks noChangeArrowheads="1"/>
          </p:cNvSpPr>
          <p:nvPr/>
        </p:nvSpPr>
        <p:spPr bwMode="auto">
          <a:xfrm>
            <a:off x="838200" y="1371600"/>
            <a:ext cx="6481763" cy="1701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</a:t>
            </a: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1</a:t>
            </a: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機の小型衛星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   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(Weight: ~200-300kg,  Orbit: around the earth)</a:t>
            </a: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　　　ミッション部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: ~100kg, 90cm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立方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　　       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10cm Fabry-Perot cavity formed by free masses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　　  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Stabilized laser source        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       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Drag-free control system</a:t>
            </a:r>
            <a:endParaRPr lang="en-US" altLang="ja-JP" sz="1600" b="1">
              <a:solidFill>
                <a:srgbClr val="33CC33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48551" name="AutoShape 1031"/>
          <p:cNvSpPr>
            <a:spLocks noChangeAspect="1" noChangeArrowheads="1"/>
          </p:cNvSpPr>
          <p:nvPr/>
        </p:nvSpPr>
        <p:spPr bwMode="auto">
          <a:xfrm rot="5400000">
            <a:off x="6063457" y="3909219"/>
            <a:ext cx="214312" cy="171450"/>
          </a:xfrm>
          <a:prstGeom prst="flowChartManualOperation">
            <a:avLst/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52" name="AutoShape 1032"/>
          <p:cNvSpPr>
            <a:spLocks noChangeAspect="1" noChangeArrowheads="1"/>
          </p:cNvSpPr>
          <p:nvPr/>
        </p:nvSpPr>
        <p:spPr bwMode="auto">
          <a:xfrm rot="16200000" flipH="1">
            <a:off x="8801100" y="3941763"/>
            <a:ext cx="214313" cy="173037"/>
          </a:xfrm>
          <a:prstGeom prst="flowChartManualOperation">
            <a:avLst/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53" name="Oval 1033"/>
          <p:cNvSpPr>
            <a:spLocks noChangeAspect="1" noChangeArrowheads="1"/>
          </p:cNvSpPr>
          <p:nvPr/>
        </p:nvSpPr>
        <p:spPr bwMode="auto">
          <a:xfrm>
            <a:off x="6240463" y="2733675"/>
            <a:ext cx="2600325" cy="25987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54" name="Text Box 1034"/>
          <p:cNvSpPr txBox="1">
            <a:spLocks noChangeAspect="1" noChangeArrowheads="1"/>
          </p:cNvSpPr>
          <p:nvPr/>
        </p:nvSpPr>
        <p:spPr bwMode="auto">
          <a:xfrm>
            <a:off x="7077075" y="3271838"/>
            <a:ext cx="154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>
              <a:buFontTx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</a:rPr>
              <a:t>Local Sensor</a:t>
            </a:r>
          </a:p>
        </p:txBody>
      </p:sp>
      <p:sp>
        <p:nvSpPr>
          <p:cNvPr id="748555" name="Text Box 1035"/>
          <p:cNvSpPr txBox="1">
            <a:spLocks noChangeAspect="1" noChangeArrowheads="1"/>
          </p:cNvSpPr>
          <p:nvPr/>
        </p:nvSpPr>
        <p:spPr bwMode="auto">
          <a:xfrm>
            <a:off x="7215188" y="4583113"/>
            <a:ext cx="1006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just">
              <a:buFontTx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</a:rPr>
              <a:t>Actuator</a:t>
            </a:r>
          </a:p>
        </p:txBody>
      </p:sp>
      <p:sp>
        <p:nvSpPr>
          <p:cNvPr id="748556" name="Rectangle 1036"/>
          <p:cNvSpPr>
            <a:spLocks noChangeAspect="1" noChangeArrowheads="1"/>
          </p:cNvSpPr>
          <p:nvPr/>
        </p:nvSpPr>
        <p:spPr bwMode="auto">
          <a:xfrm rot="2679310">
            <a:off x="6840538" y="3979863"/>
            <a:ext cx="28575" cy="138112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57" name="Line 1037"/>
          <p:cNvSpPr>
            <a:spLocks noChangeAspect="1" noChangeShapeType="1"/>
          </p:cNvSpPr>
          <p:nvPr/>
        </p:nvSpPr>
        <p:spPr bwMode="auto">
          <a:xfrm>
            <a:off x="6872288" y="4030663"/>
            <a:ext cx="1587" cy="406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58" name="Line 1038"/>
          <p:cNvSpPr>
            <a:spLocks noChangeAspect="1" noChangeShapeType="1"/>
          </p:cNvSpPr>
          <p:nvPr/>
        </p:nvSpPr>
        <p:spPr bwMode="auto">
          <a:xfrm>
            <a:off x="6869113" y="4560888"/>
            <a:ext cx="1587" cy="109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59" name="Line 1039"/>
          <p:cNvSpPr>
            <a:spLocks noChangeAspect="1" noChangeShapeType="1"/>
          </p:cNvSpPr>
          <p:nvPr/>
        </p:nvSpPr>
        <p:spPr bwMode="auto">
          <a:xfrm>
            <a:off x="6865938" y="4664075"/>
            <a:ext cx="2682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60" name="Line 1040"/>
          <p:cNvSpPr>
            <a:spLocks noChangeAspect="1" noChangeShapeType="1"/>
          </p:cNvSpPr>
          <p:nvPr/>
        </p:nvSpPr>
        <p:spPr bwMode="auto">
          <a:xfrm flipV="1">
            <a:off x="7123113" y="423545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61" name="Line 1041"/>
          <p:cNvSpPr>
            <a:spLocks noChangeAspect="1" noChangeShapeType="1"/>
          </p:cNvSpPr>
          <p:nvPr/>
        </p:nvSpPr>
        <p:spPr bwMode="auto">
          <a:xfrm>
            <a:off x="7112000" y="4249738"/>
            <a:ext cx="173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grpSp>
        <p:nvGrpSpPr>
          <p:cNvPr id="748562" name="Group 1042"/>
          <p:cNvGrpSpPr>
            <a:grpSpLocks noChangeAspect="1"/>
          </p:cNvGrpSpPr>
          <p:nvPr/>
        </p:nvGrpSpPr>
        <p:grpSpPr bwMode="auto">
          <a:xfrm>
            <a:off x="6781800" y="4421188"/>
            <a:ext cx="174625" cy="139700"/>
            <a:chOff x="5504" y="8144"/>
            <a:chExt cx="291" cy="236"/>
          </a:xfrm>
        </p:grpSpPr>
        <p:sp>
          <p:nvSpPr>
            <p:cNvPr id="748563" name="Rectangle 1043"/>
            <p:cNvSpPr>
              <a:spLocks noChangeAspect="1" noChangeArrowheads="1"/>
            </p:cNvSpPr>
            <p:nvPr/>
          </p:nvSpPr>
          <p:spPr bwMode="auto">
            <a:xfrm>
              <a:off x="5577" y="8233"/>
              <a:ext cx="155" cy="147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64" name="Rectangle 1044"/>
            <p:cNvSpPr>
              <a:spLocks noChangeAspect="1" noChangeArrowheads="1"/>
            </p:cNvSpPr>
            <p:nvPr/>
          </p:nvSpPr>
          <p:spPr bwMode="auto">
            <a:xfrm>
              <a:off x="5504" y="8144"/>
              <a:ext cx="291" cy="106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748565" name="Rectangle 1045"/>
          <p:cNvSpPr>
            <a:spLocks noChangeAspect="1" noChangeArrowheads="1"/>
          </p:cNvSpPr>
          <p:nvPr/>
        </p:nvSpPr>
        <p:spPr bwMode="auto">
          <a:xfrm>
            <a:off x="7308850" y="4098925"/>
            <a:ext cx="55563" cy="201613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66" name="Line 1046"/>
          <p:cNvSpPr>
            <a:spLocks noChangeAspect="1" noChangeShapeType="1"/>
          </p:cNvSpPr>
          <p:nvPr/>
        </p:nvSpPr>
        <p:spPr bwMode="auto">
          <a:xfrm flipH="1" flipV="1">
            <a:off x="8662988" y="3824288"/>
            <a:ext cx="1587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67" name="Line 1047"/>
          <p:cNvSpPr>
            <a:spLocks noChangeAspect="1" noChangeShapeType="1"/>
          </p:cNvSpPr>
          <p:nvPr/>
        </p:nvSpPr>
        <p:spPr bwMode="auto">
          <a:xfrm flipH="1" flipV="1">
            <a:off x="8437563" y="3830638"/>
            <a:ext cx="230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68" name="Line 1048"/>
          <p:cNvSpPr>
            <a:spLocks noChangeAspect="1" noChangeShapeType="1"/>
          </p:cNvSpPr>
          <p:nvPr/>
        </p:nvSpPr>
        <p:spPr bwMode="auto">
          <a:xfrm flipH="1" flipV="1">
            <a:off x="8658225" y="4027488"/>
            <a:ext cx="138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69" name="Rectangle 1049"/>
          <p:cNvSpPr>
            <a:spLocks noChangeAspect="1" noChangeArrowheads="1"/>
          </p:cNvSpPr>
          <p:nvPr/>
        </p:nvSpPr>
        <p:spPr bwMode="auto">
          <a:xfrm flipH="1">
            <a:off x="8415338" y="3778250"/>
            <a:ext cx="55562" cy="201613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70" name="Text Box 1050"/>
          <p:cNvSpPr txBox="1">
            <a:spLocks noChangeAspect="1" noChangeArrowheads="1"/>
          </p:cNvSpPr>
          <p:nvPr/>
        </p:nvSpPr>
        <p:spPr bwMode="auto">
          <a:xfrm>
            <a:off x="7912100" y="5403850"/>
            <a:ext cx="9636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None/>
            </a:pPr>
            <a:r>
              <a:rPr lang="en-US" altLang="ja-JP" sz="1400" b="1">
                <a:solidFill>
                  <a:srgbClr val="5F5F5F"/>
                </a:solidFill>
                <a:latin typeface="Tahoma" pitchFamily="34" charset="0"/>
              </a:rPr>
              <a:t>Thruster</a:t>
            </a:r>
          </a:p>
        </p:txBody>
      </p:sp>
      <p:sp>
        <p:nvSpPr>
          <p:cNvPr id="748571" name="Line 1051"/>
          <p:cNvSpPr>
            <a:spLocks noChangeAspect="1" noChangeShapeType="1"/>
          </p:cNvSpPr>
          <p:nvPr/>
        </p:nvSpPr>
        <p:spPr bwMode="auto">
          <a:xfrm flipH="1" flipV="1">
            <a:off x="7356475" y="4327525"/>
            <a:ext cx="2857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72" name="Line 1052"/>
          <p:cNvSpPr>
            <a:spLocks noChangeAspect="1" noChangeShapeType="1"/>
          </p:cNvSpPr>
          <p:nvPr/>
        </p:nvSpPr>
        <p:spPr bwMode="auto">
          <a:xfrm>
            <a:off x="8185150" y="3552825"/>
            <a:ext cx="238125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73" name="Freeform 1053"/>
          <p:cNvSpPr>
            <a:spLocks noChangeAspect="1"/>
          </p:cNvSpPr>
          <p:nvPr/>
        </p:nvSpPr>
        <p:spPr bwMode="auto">
          <a:xfrm>
            <a:off x="7516813" y="3997325"/>
            <a:ext cx="744537" cy="101600"/>
          </a:xfrm>
          <a:custGeom>
            <a:avLst/>
            <a:gdLst/>
            <a:ahLst/>
            <a:cxnLst>
              <a:cxn ang="0">
                <a:pos x="45" y="30"/>
              </a:cxn>
              <a:cxn ang="0">
                <a:pos x="30" y="171"/>
              </a:cxn>
              <a:cxn ang="0">
                <a:pos x="45" y="327"/>
              </a:cxn>
              <a:cxn ang="0">
                <a:pos x="126" y="315"/>
              </a:cxn>
              <a:cxn ang="0">
                <a:pos x="735" y="303"/>
              </a:cxn>
              <a:cxn ang="0">
                <a:pos x="1605" y="279"/>
              </a:cxn>
              <a:cxn ang="0">
                <a:pos x="2607" y="300"/>
              </a:cxn>
              <a:cxn ang="0">
                <a:pos x="3330" y="333"/>
              </a:cxn>
              <a:cxn ang="0">
                <a:pos x="3648" y="351"/>
              </a:cxn>
              <a:cxn ang="0">
                <a:pos x="3672" y="249"/>
              </a:cxn>
              <a:cxn ang="0">
                <a:pos x="3672" y="171"/>
              </a:cxn>
              <a:cxn ang="0">
                <a:pos x="3690" y="36"/>
              </a:cxn>
              <a:cxn ang="0">
                <a:pos x="3660" y="12"/>
              </a:cxn>
              <a:cxn ang="0">
                <a:pos x="3594" y="6"/>
              </a:cxn>
              <a:cxn ang="0">
                <a:pos x="2991" y="51"/>
              </a:cxn>
              <a:cxn ang="0">
                <a:pos x="1911" y="75"/>
              </a:cxn>
              <a:cxn ang="0">
                <a:pos x="1065" y="78"/>
              </a:cxn>
              <a:cxn ang="0">
                <a:pos x="303" y="51"/>
              </a:cxn>
              <a:cxn ang="0">
                <a:pos x="45" y="30"/>
              </a:cxn>
            </a:cxnLst>
            <a:rect l="0" t="0" r="r" b="b"/>
            <a:pathLst>
              <a:path w="3705" h="365">
                <a:moveTo>
                  <a:pt x="45" y="30"/>
                </a:moveTo>
                <a:cubicBezTo>
                  <a:pt x="0" y="50"/>
                  <a:pt x="30" y="122"/>
                  <a:pt x="30" y="171"/>
                </a:cubicBezTo>
                <a:cubicBezTo>
                  <a:pt x="30" y="220"/>
                  <a:pt x="29" y="303"/>
                  <a:pt x="45" y="327"/>
                </a:cubicBezTo>
                <a:cubicBezTo>
                  <a:pt x="61" y="351"/>
                  <a:pt x="11" y="319"/>
                  <a:pt x="126" y="315"/>
                </a:cubicBezTo>
                <a:cubicBezTo>
                  <a:pt x="241" y="311"/>
                  <a:pt x="489" y="309"/>
                  <a:pt x="735" y="303"/>
                </a:cubicBezTo>
                <a:cubicBezTo>
                  <a:pt x="981" y="297"/>
                  <a:pt x="1293" y="279"/>
                  <a:pt x="1605" y="279"/>
                </a:cubicBezTo>
                <a:cubicBezTo>
                  <a:pt x="1917" y="279"/>
                  <a:pt x="2320" y="291"/>
                  <a:pt x="2607" y="300"/>
                </a:cubicBezTo>
                <a:cubicBezTo>
                  <a:pt x="2894" y="309"/>
                  <a:pt x="3157" y="325"/>
                  <a:pt x="3330" y="333"/>
                </a:cubicBezTo>
                <a:cubicBezTo>
                  <a:pt x="3503" y="341"/>
                  <a:pt x="3591" y="365"/>
                  <a:pt x="3648" y="351"/>
                </a:cubicBezTo>
                <a:cubicBezTo>
                  <a:pt x="3705" y="337"/>
                  <a:pt x="3668" y="279"/>
                  <a:pt x="3672" y="249"/>
                </a:cubicBezTo>
                <a:cubicBezTo>
                  <a:pt x="3676" y="219"/>
                  <a:pt x="3669" y="207"/>
                  <a:pt x="3672" y="171"/>
                </a:cubicBezTo>
                <a:cubicBezTo>
                  <a:pt x="3675" y="135"/>
                  <a:pt x="3692" y="62"/>
                  <a:pt x="3690" y="36"/>
                </a:cubicBezTo>
                <a:cubicBezTo>
                  <a:pt x="3688" y="10"/>
                  <a:pt x="3676" y="17"/>
                  <a:pt x="3660" y="12"/>
                </a:cubicBezTo>
                <a:cubicBezTo>
                  <a:pt x="3644" y="7"/>
                  <a:pt x="3705" y="0"/>
                  <a:pt x="3594" y="6"/>
                </a:cubicBezTo>
                <a:cubicBezTo>
                  <a:pt x="3483" y="12"/>
                  <a:pt x="3271" y="40"/>
                  <a:pt x="2991" y="51"/>
                </a:cubicBezTo>
                <a:cubicBezTo>
                  <a:pt x="2711" y="62"/>
                  <a:pt x="2232" y="71"/>
                  <a:pt x="1911" y="75"/>
                </a:cubicBezTo>
                <a:cubicBezTo>
                  <a:pt x="1590" y="79"/>
                  <a:pt x="1333" y="82"/>
                  <a:pt x="1065" y="78"/>
                </a:cubicBezTo>
                <a:cubicBezTo>
                  <a:pt x="797" y="74"/>
                  <a:pt x="473" y="59"/>
                  <a:pt x="303" y="51"/>
                </a:cubicBezTo>
                <a:cubicBezTo>
                  <a:pt x="133" y="43"/>
                  <a:pt x="90" y="10"/>
                  <a:pt x="45" y="30"/>
                </a:cubicBezTo>
                <a:close/>
              </a:path>
            </a:pathLst>
          </a:custGeom>
          <a:solidFill>
            <a:srgbClr val="339933"/>
          </a:solidFill>
          <a:ln w="3175" cmpd="sng">
            <a:solidFill>
              <a:srgbClr val="339933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grpSp>
        <p:nvGrpSpPr>
          <p:cNvPr id="748574" name="Group 1054"/>
          <p:cNvGrpSpPr>
            <a:grpSpLocks noChangeAspect="1"/>
          </p:cNvGrpSpPr>
          <p:nvPr/>
        </p:nvGrpSpPr>
        <p:grpSpPr bwMode="auto">
          <a:xfrm flipH="1">
            <a:off x="7896225" y="3838575"/>
            <a:ext cx="468313" cy="388938"/>
            <a:chOff x="4785" y="11039"/>
            <a:chExt cx="829" cy="688"/>
          </a:xfrm>
        </p:grpSpPr>
        <p:sp>
          <p:nvSpPr>
            <p:cNvPr id="748575" name="Freeform 1055"/>
            <p:cNvSpPr>
              <a:spLocks noChangeAspect="1"/>
            </p:cNvSpPr>
            <p:nvPr/>
          </p:nvSpPr>
          <p:spPr bwMode="auto">
            <a:xfrm>
              <a:off x="4800" y="11132"/>
              <a:ext cx="233" cy="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76" name="Line 1056"/>
            <p:cNvSpPr>
              <a:spLocks noChangeAspect="1" noChangeShapeType="1"/>
            </p:cNvSpPr>
            <p:nvPr/>
          </p:nvSpPr>
          <p:spPr bwMode="auto">
            <a:xfrm>
              <a:off x="4798" y="11113"/>
              <a:ext cx="1" cy="5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77" name="Line 1057"/>
            <p:cNvSpPr>
              <a:spLocks noChangeAspect="1" noChangeShapeType="1"/>
            </p:cNvSpPr>
            <p:nvPr/>
          </p:nvSpPr>
          <p:spPr bwMode="auto">
            <a:xfrm>
              <a:off x="4787" y="11129"/>
              <a:ext cx="25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78" name="Line 1058"/>
            <p:cNvSpPr>
              <a:spLocks noChangeAspect="1" noChangeShapeType="1"/>
            </p:cNvSpPr>
            <p:nvPr/>
          </p:nvSpPr>
          <p:spPr bwMode="auto">
            <a:xfrm>
              <a:off x="4785" y="11645"/>
              <a:ext cx="259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79" name="Arc 1059"/>
            <p:cNvSpPr>
              <a:spLocks noChangeAspect="1"/>
            </p:cNvSpPr>
            <p:nvPr/>
          </p:nvSpPr>
          <p:spPr bwMode="auto">
            <a:xfrm rot="35128499">
              <a:off x="4917" y="11030"/>
              <a:ext cx="688" cy="706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748580" name="Group 1060"/>
          <p:cNvGrpSpPr>
            <a:grpSpLocks noChangeAspect="1"/>
          </p:cNvGrpSpPr>
          <p:nvPr/>
        </p:nvGrpSpPr>
        <p:grpSpPr bwMode="auto">
          <a:xfrm>
            <a:off x="7415213" y="3851275"/>
            <a:ext cx="468312" cy="388938"/>
            <a:chOff x="4785" y="11039"/>
            <a:chExt cx="829" cy="688"/>
          </a:xfrm>
        </p:grpSpPr>
        <p:sp>
          <p:nvSpPr>
            <p:cNvPr id="748581" name="Freeform 1061"/>
            <p:cNvSpPr>
              <a:spLocks noChangeAspect="1"/>
            </p:cNvSpPr>
            <p:nvPr/>
          </p:nvSpPr>
          <p:spPr bwMode="auto">
            <a:xfrm>
              <a:off x="4800" y="11132"/>
              <a:ext cx="233" cy="5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87"/>
                </a:cxn>
                <a:cxn ang="0">
                  <a:pos x="312" y="687"/>
                </a:cxn>
                <a:cxn ang="0">
                  <a:pos x="258" y="501"/>
                </a:cxn>
                <a:cxn ang="0">
                  <a:pos x="246" y="345"/>
                </a:cxn>
                <a:cxn ang="0">
                  <a:pos x="261" y="171"/>
                </a:cxn>
                <a:cxn ang="0">
                  <a:pos x="306" y="0"/>
                </a:cxn>
                <a:cxn ang="0">
                  <a:pos x="0" y="0"/>
                </a:cxn>
              </a:cxnLst>
              <a:rect l="0" t="0" r="r" b="b"/>
              <a:pathLst>
                <a:path w="312" h="687">
                  <a:moveTo>
                    <a:pt x="0" y="0"/>
                  </a:moveTo>
                  <a:lnTo>
                    <a:pt x="3" y="687"/>
                  </a:lnTo>
                  <a:lnTo>
                    <a:pt x="312" y="687"/>
                  </a:lnTo>
                  <a:lnTo>
                    <a:pt x="258" y="501"/>
                  </a:lnTo>
                  <a:lnTo>
                    <a:pt x="246" y="345"/>
                  </a:lnTo>
                  <a:lnTo>
                    <a:pt x="261" y="171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82" name="Line 1062"/>
            <p:cNvSpPr>
              <a:spLocks noChangeAspect="1" noChangeShapeType="1"/>
            </p:cNvSpPr>
            <p:nvPr/>
          </p:nvSpPr>
          <p:spPr bwMode="auto">
            <a:xfrm>
              <a:off x="4798" y="11113"/>
              <a:ext cx="1" cy="5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83" name="Line 1063"/>
            <p:cNvSpPr>
              <a:spLocks noChangeAspect="1" noChangeShapeType="1"/>
            </p:cNvSpPr>
            <p:nvPr/>
          </p:nvSpPr>
          <p:spPr bwMode="auto">
            <a:xfrm>
              <a:off x="4787" y="11129"/>
              <a:ext cx="250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84" name="Line 1064"/>
            <p:cNvSpPr>
              <a:spLocks noChangeAspect="1" noChangeShapeType="1"/>
            </p:cNvSpPr>
            <p:nvPr/>
          </p:nvSpPr>
          <p:spPr bwMode="auto">
            <a:xfrm>
              <a:off x="4785" y="11645"/>
              <a:ext cx="259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48585" name="Arc 1065"/>
            <p:cNvSpPr>
              <a:spLocks noChangeAspect="1"/>
            </p:cNvSpPr>
            <p:nvPr/>
          </p:nvSpPr>
          <p:spPr bwMode="auto">
            <a:xfrm rot="35128499">
              <a:off x="4917" y="11030"/>
              <a:ext cx="688" cy="706"/>
            </a:xfrm>
            <a:custGeom>
              <a:avLst/>
              <a:gdLst>
                <a:gd name="G0" fmla="+- 0 0 0"/>
                <a:gd name="G1" fmla="+- 19786 0 0"/>
                <a:gd name="G2" fmla="+- 21600 0 0"/>
                <a:gd name="T0" fmla="*/ 8665 w 19558"/>
                <a:gd name="T1" fmla="*/ 0 h 19786"/>
                <a:gd name="T2" fmla="*/ 19558 w 19558"/>
                <a:gd name="T3" fmla="*/ 10618 h 19786"/>
                <a:gd name="T4" fmla="*/ 0 w 19558"/>
                <a:gd name="T5" fmla="*/ 19786 h 19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58" h="19786" fill="none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</a:path>
                <a:path w="19558" h="19786" stroke="0" extrusionOk="0">
                  <a:moveTo>
                    <a:pt x="8664" y="0"/>
                  </a:moveTo>
                  <a:cubicBezTo>
                    <a:pt x="13463" y="2101"/>
                    <a:pt x="17334" y="5875"/>
                    <a:pt x="19557" y="10618"/>
                  </a:cubicBezTo>
                  <a:lnTo>
                    <a:pt x="0" y="19786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748586" name="Line 1066"/>
          <p:cNvSpPr>
            <a:spLocks noChangeAspect="1" noChangeShapeType="1"/>
          </p:cNvSpPr>
          <p:nvPr/>
        </p:nvSpPr>
        <p:spPr bwMode="auto">
          <a:xfrm flipV="1">
            <a:off x="6564313" y="4046538"/>
            <a:ext cx="974725" cy="15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87" name="Rectangle 1067"/>
          <p:cNvSpPr>
            <a:spLocks noChangeAspect="1" noChangeArrowheads="1"/>
          </p:cNvSpPr>
          <p:nvPr/>
        </p:nvSpPr>
        <p:spPr bwMode="auto">
          <a:xfrm>
            <a:off x="6456363" y="3971925"/>
            <a:ext cx="273050" cy="144463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88" name="Rectangle 1068"/>
          <p:cNvSpPr>
            <a:spLocks noChangeAspect="1" noChangeArrowheads="1"/>
          </p:cNvSpPr>
          <p:nvPr/>
        </p:nvSpPr>
        <p:spPr bwMode="auto">
          <a:xfrm rot="2679310">
            <a:off x="6840538" y="3979863"/>
            <a:ext cx="28575" cy="1381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endParaRPr lang="ja-JP" altLang="en-US"/>
          </a:p>
        </p:txBody>
      </p:sp>
      <p:sp>
        <p:nvSpPr>
          <p:cNvPr id="748589" name="Line 1069"/>
          <p:cNvSpPr>
            <a:spLocks noChangeShapeType="1"/>
          </p:cNvSpPr>
          <p:nvPr/>
        </p:nvSpPr>
        <p:spPr bwMode="auto">
          <a:xfrm flipV="1">
            <a:off x="8586788" y="4179888"/>
            <a:ext cx="288925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48550" name="Rectangle 1030"/>
          <p:cNvSpPr>
            <a:spLocks noChangeArrowheads="1"/>
          </p:cNvSpPr>
          <p:nvPr/>
        </p:nvSpPr>
        <p:spPr bwMode="auto">
          <a:xfrm>
            <a:off x="755650" y="4038600"/>
            <a:ext cx="640080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重力波の観測</a:t>
            </a:r>
            <a:endParaRPr lang="ja-JP" altLang="en-US" sz="1600" b="1">
              <a:solidFill>
                <a:srgbClr val="008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48590" name="Rectangle 1070"/>
          <p:cNvSpPr>
            <a:spLocks noChangeArrowheads="1"/>
          </p:cNvSpPr>
          <p:nvPr/>
        </p:nvSpPr>
        <p:spPr bwMode="auto">
          <a:xfrm>
            <a:off x="755650" y="3733800"/>
            <a:ext cx="457835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DECIGO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のための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基礎技術実証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48591" name="AutoShape 1071"/>
          <p:cNvSpPr>
            <a:spLocks noChangeArrowheads="1"/>
          </p:cNvSpPr>
          <p:nvPr/>
        </p:nvSpPr>
        <p:spPr bwMode="auto">
          <a:xfrm rot="5400000">
            <a:off x="2324894" y="3220244"/>
            <a:ext cx="344488" cy="457200"/>
          </a:xfrm>
          <a:custGeom>
            <a:avLst/>
            <a:gdLst>
              <a:gd name="G0" fmla="+- 11249 0 0"/>
              <a:gd name="G1" fmla="+- 5118 0 0"/>
              <a:gd name="G2" fmla="+- 21600 0 5118"/>
              <a:gd name="G3" fmla="+- 10800 0 5118"/>
              <a:gd name="G4" fmla="+- 21600 0 11249"/>
              <a:gd name="G5" fmla="*/ G4 G3 10800"/>
              <a:gd name="G6" fmla="+- 21600 0 G5"/>
              <a:gd name="T0" fmla="*/ 11249 w 21600"/>
              <a:gd name="T1" fmla="*/ 0 h 21600"/>
              <a:gd name="T2" fmla="*/ 0 w 21600"/>
              <a:gd name="T3" fmla="*/ 10800 h 21600"/>
              <a:gd name="T4" fmla="*/ 11249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249" y="0"/>
                </a:moveTo>
                <a:lnTo>
                  <a:pt x="11249" y="5118"/>
                </a:lnTo>
                <a:lnTo>
                  <a:pt x="3375" y="5118"/>
                </a:lnTo>
                <a:lnTo>
                  <a:pt x="3375" y="16482"/>
                </a:lnTo>
                <a:lnTo>
                  <a:pt x="11249" y="16482"/>
                </a:lnTo>
                <a:lnTo>
                  <a:pt x="1124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118"/>
                </a:moveTo>
                <a:lnTo>
                  <a:pt x="1350" y="16482"/>
                </a:lnTo>
                <a:lnTo>
                  <a:pt x="2700" y="16482"/>
                </a:lnTo>
                <a:lnTo>
                  <a:pt x="2700" y="5118"/>
                </a:lnTo>
                <a:close/>
              </a:path>
              <a:path w="21600" h="21600">
                <a:moveTo>
                  <a:pt x="0" y="5118"/>
                </a:moveTo>
                <a:lnTo>
                  <a:pt x="0" y="16482"/>
                </a:lnTo>
                <a:lnTo>
                  <a:pt x="675" y="16482"/>
                </a:lnTo>
                <a:lnTo>
                  <a:pt x="675" y="5118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48593" name="Rectangle 1073"/>
          <p:cNvSpPr>
            <a:spLocks noChangeArrowheads="1"/>
          </p:cNvSpPr>
          <p:nvPr/>
        </p:nvSpPr>
        <p:spPr bwMode="auto">
          <a:xfrm>
            <a:off x="684213" y="981075"/>
            <a:ext cx="6481762" cy="3937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DECIGO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パスファインダー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: DECIGO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のための最初の前哨衛星</a:t>
            </a:r>
          </a:p>
        </p:txBody>
      </p:sp>
      <p:sp>
        <p:nvSpPr>
          <p:cNvPr id="748595" name="Rectangle 1075"/>
          <p:cNvSpPr>
            <a:spLocks noChangeArrowheads="1"/>
          </p:cNvSpPr>
          <p:nvPr/>
        </p:nvSpPr>
        <p:spPr bwMode="auto">
          <a:xfrm>
            <a:off x="685800" y="5318125"/>
            <a:ext cx="7489825" cy="10826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JAXA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小型衛星計画の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ミッション候補の</a:t>
            </a: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つに選ばれ、経費が措置されている</a:t>
            </a:r>
          </a:p>
          <a:p>
            <a:pPr marL="457200" indent="-457200" algn="l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2012 – 2013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年度の打ち上げを目指す</a:t>
            </a:r>
          </a:p>
        </p:txBody>
      </p:sp>
      <p:sp>
        <p:nvSpPr>
          <p:cNvPr id="748596" name="Rectangle 1076"/>
          <p:cNvSpPr>
            <a:spLocks noChangeArrowheads="1"/>
          </p:cNvSpPr>
          <p:nvPr/>
        </p:nvSpPr>
        <p:spPr bwMode="auto">
          <a:xfrm>
            <a:off x="1143000" y="4419600"/>
            <a:ext cx="5181600" cy="5810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0.1Hz-1Hz band</a:t>
            </a:r>
          </a:p>
          <a:p>
            <a:pPr marL="457200" indent="-457200"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BH QNM and Mid.-BH inspiral at Galactic center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EE662-0DDA-433B-80DD-A25A2DD6EF00}" type="slidenum">
              <a:rPr lang="en-US" altLang="ja-JP"/>
              <a:pPr/>
              <a:t>16</a:t>
            </a:fld>
            <a:endParaRPr lang="en-US" altLang="ja-JP"/>
          </a:p>
        </p:txBody>
      </p:sp>
      <p:pic>
        <p:nvPicPr>
          <p:cNvPr id="786434" name="Picture 2" descr="nova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1116013" y="836613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2800" b="1"/>
              <a:t>  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ja-JP" sz="2800" b="1"/>
          </a:p>
          <a:p>
            <a:pPr lvl="4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sz="2800" b="1"/>
              <a:t>　    </a:t>
            </a:r>
            <a:r>
              <a:rPr lang="ja-JP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</a:t>
            </a:r>
            <a:r>
              <a:rPr lang="ja-JP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終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b="1">
                <a:solidFill>
                  <a:srgbClr val="008000"/>
                </a:solidFill>
              </a:rPr>
              <a:t>　           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en-US" b="1">
                <a:solidFill>
                  <a:srgbClr val="008000"/>
                </a:solidFill>
              </a:rPr>
              <a:t>                 </a:t>
            </a:r>
            <a:endParaRPr lang="ja-JP" altLang="en-US" sz="2800" b="1"/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  <p:transition advTm="171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8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A7B1A-9DC4-481A-8FB8-3800DFE59474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(6)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200" b="1"/>
              <a:t>地球重力場の影響</a:t>
            </a:r>
            <a:r>
              <a:rPr lang="ja-JP" altLang="en-US"/>
              <a:t>        </a:t>
            </a:r>
            <a:endParaRPr lang="ja-JP" altLang="en-US" sz="1800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4787900" y="1125538"/>
            <a:ext cx="4176713" cy="17081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0.03Hz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のカットオフ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: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球面調和関数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180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次に対応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それより高い周波数では不明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ja-JP" altLang="en-US" sz="1600" b="1">
              <a:solidFill>
                <a:srgbClr val="777777"/>
              </a:solidFill>
              <a:latin typeface="Tahoma" pitchFamily="34" charset="0"/>
              <a:ea typeface="HGP創英角ｺﾞｼｯｸUB" pitchFamily="50" charset="-128"/>
              <a:sym typeface="Wingdings" pitchFamily="2" charset="2"/>
            </a:endParaRP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</a:t>
            </a: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重力ポテンシャルの影響は</a:t>
            </a:r>
            <a:r>
              <a:rPr lang="en-US" altLang="ja-JP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(Re/r) </a:t>
            </a:r>
            <a:r>
              <a:rPr lang="en-US" altLang="ja-JP" sz="1400" b="1" baseline="30000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n </a:t>
            </a: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で効いてくる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                         ので高次の効果は無視できる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高次の重力場を観測できたら立派な成果</a:t>
            </a:r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611188" y="1279525"/>
            <a:ext cx="4248150" cy="1558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地球重力場モデル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地球重力場観測衛星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(GRACE)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のデータ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   球面調和関数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180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次まで使用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衛星の運動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(5km/sec)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スペクトルを計算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0.02%</a:t>
            </a:r>
            <a:r>
              <a:rPr kumimoji="0"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の縦横カップリングを仮定</a:t>
            </a:r>
          </a:p>
        </p:txBody>
      </p:sp>
      <p:pic>
        <p:nvPicPr>
          <p:cNvPr id="780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908300"/>
            <a:ext cx="5694363" cy="35448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11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1FB023-7289-45D7-82E2-3321C80E6395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solidFill>
                  <a:srgbClr val="333333"/>
                </a:solidFill>
              </a:rPr>
              <a:t>概要</a:t>
            </a:r>
            <a:r>
              <a:rPr lang="ja-JP" altLang="en-US"/>
              <a:t> </a:t>
            </a:r>
            <a:r>
              <a:rPr lang="en-US" altLang="ja-JP">
                <a:solidFill>
                  <a:srgbClr val="333333"/>
                </a:solidFill>
              </a:rPr>
              <a:t>(1)</a:t>
            </a:r>
            <a:r>
              <a:rPr lang="en-US" altLang="ja-JP"/>
              <a:t> </a:t>
            </a:r>
          </a:p>
        </p:txBody>
      </p:sp>
      <p:pic>
        <p:nvPicPr>
          <p:cNvPr id="760835" name="Picture 3" descr="roadm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400" y="1389063"/>
            <a:ext cx="7491413" cy="4127500"/>
          </a:xfrm>
          <a:prstGeom prst="rect">
            <a:avLst/>
          </a:prstGeom>
          <a:noFill/>
        </p:spPr>
      </p:pic>
      <p:sp>
        <p:nvSpPr>
          <p:cNvPr id="760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386763" cy="568801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ja-JP" sz="2200" b="1"/>
              <a:t>DECIGO</a:t>
            </a:r>
            <a:r>
              <a:rPr kumimoji="0" lang="ja-JP" altLang="en-US" sz="2200" b="1"/>
              <a:t>のロードマップ</a:t>
            </a:r>
            <a:r>
              <a:rPr kumimoji="0" lang="ja-JP" altLang="en-US" b="1"/>
              <a:t>　</a:t>
            </a:r>
            <a:endParaRPr lang="ja-JP" altLang="en-US" b="1"/>
          </a:p>
        </p:txBody>
      </p:sp>
      <p:sp>
        <p:nvSpPr>
          <p:cNvPr id="760837" name="Rectangle 5"/>
          <p:cNvSpPr>
            <a:spLocks noChangeArrowheads="1"/>
          </p:cNvSpPr>
          <p:nvPr/>
        </p:nvSpPr>
        <p:spPr bwMode="auto">
          <a:xfrm>
            <a:off x="3760788" y="5540375"/>
            <a:ext cx="66675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ja-JP" sz="1600" b="1">
                <a:solidFill>
                  <a:srgbClr val="CC0000"/>
                </a:solidFill>
                <a:latin typeface="Tahoma" pitchFamily="34" charset="0"/>
                <a:ea typeface="HGP創英角ｺﾞｼｯｸUB" pitchFamily="50" charset="-128"/>
              </a:rPr>
              <a:t>LISA</a:t>
            </a: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1908175" y="5516563"/>
            <a:ext cx="550863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ja-JP" sz="1600" b="1">
                <a:solidFill>
                  <a:srgbClr val="CC0000"/>
                </a:solidFill>
                <a:latin typeface="Tahoma" pitchFamily="34" charset="0"/>
                <a:ea typeface="HGP創英角ｺﾞｼｯｸUB" pitchFamily="50" charset="-128"/>
              </a:rPr>
              <a:t>LPF</a:t>
            </a:r>
          </a:p>
        </p:txBody>
      </p:sp>
      <p:sp>
        <p:nvSpPr>
          <p:cNvPr id="760839" name="Rectangle 7"/>
          <p:cNvSpPr>
            <a:spLocks noChangeArrowheads="1"/>
          </p:cNvSpPr>
          <p:nvPr/>
        </p:nvSpPr>
        <p:spPr bwMode="auto">
          <a:xfrm>
            <a:off x="2916238" y="5848350"/>
            <a:ext cx="1098550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Ad. LIGO</a:t>
            </a:r>
          </a:p>
        </p:txBody>
      </p:sp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2916238" y="6092825"/>
            <a:ext cx="709612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LCGT</a:t>
            </a:r>
          </a:p>
        </p:txBody>
      </p:sp>
      <p:sp>
        <p:nvSpPr>
          <p:cNvPr id="760841" name="Oval 9"/>
          <p:cNvSpPr>
            <a:spLocks noChangeArrowheads="1"/>
          </p:cNvSpPr>
          <p:nvPr/>
        </p:nvSpPr>
        <p:spPr bwMode="auto">
          <a:xfrm>
            <a:off x="611188" y="1484313"/>
            <a:ext cx="5256212" cy="1439862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52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ACCEC5-240C-43C1-83AA-B54045AA40D3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概要 </a:t>
            </a:r>
            <a:r>
              <a:rPr lang="en-US" altLang="ja-JP"/>
              <a:t>(2)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DECIGO</a:t>
            </a:r>
            <a:r>
              <a:rPr lang="ja-JP" altLang="en-US" sz="2200" b="1"/>
              <a:t>パスファインダー</a:t>
            </a:r>
            <a:r>
              <a:rPr lang="en-US" altLang="ja-JP" sz="2200" b="1"/>
              <a:t>(DPF) </a:t>
            </a:r>
          </a:p>
        </p:txBody>
      </p:sp>
      <p:sp>
        <p:nvSpPr>
          <p:cNvPr id="758788" name="AutoShape 4"/>
          <p:cNvSpPr>
            <a:spLocks noChangeArrowheads="1"/>
          </p:cNvSpPr>
          <p:nvPr/>
        </p:nvSpPr>
        <p:spPr bwMode="auto">
          <a:xfrm>
            <a:off x="1042988" y="2060575"/>
            <a:ext cx="4897437" cy="1512888"/>
          </a:xfrm>
          <a:prstGeom prst="roundRect">
            <a:avLst>
              <a:gd name="adj" fmla="val 3069"/>
            </a:avLst>
          </a:prstGeom>
          <a:solidFill>
            <a:srgbClr val="CCFFCC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58789" name="Rectangle 5"/>
          <p:cNvSpPr>
            <a:spLocks noChangeArrowheads="1"/>
          </p:cNvSpPr>
          <p:nvPr/>
        </p:nvSpPr>
        <p:spPr bwMode="auto">
          <a:xfrm>
            <a:off x="828675" y="2133600"/>
            <a:ext cx="5688013" cy="15335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小型衛星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1 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機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(90cm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立方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x2, 200-300kg) 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地球周回軌道 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高度 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750km, </a:t>
            </a: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太陽同期軌道</a:t>
            </a:r>
            <a:r>
              <a:rPr lang="en-US" altLang="ja-JP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           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フリーマスで構成された基線長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10cm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の</a:t>
            </a:r>
            <a:r>
              <a:rPr lang="en-US" altLang="ja-JP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FP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共振器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　　       レーザー光源とその安定化システム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 </a:t>
            </a:r>
            <a:r>
              <a: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rPr>
              <a:t>ドラッグ・フリーの組み込み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58790" name="Rectangle 6"/>
          <p:cNvSpPr>
            <a:spLocks noChangeArrowheads="1"/>
          </p:cNvSpPr>
          <p:nvPr/>
        </p:nvSpPr>
        <p:spPr bwMode="auto">
          <a:xfrm>
            <a:off x="755650" y="5248275"/>
            <a:ext cx="6400800" cy="12049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重力波の観測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小型重力波検出器による低周波数の</a:t>
            </a: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重力波の観測 </a:t>
            </a: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(6</a:t>
            </a: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ヶ月間</a:t>
            </a: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         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地上での観測が困難な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0.1-10Hz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の重力波を観測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　           ターゲット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: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銀河中心付近の巨大・中間質量ブラックホール</a:t>
            </a:r>
            <a:endParaRPr lang="ja-JP" altLang="en-US" sz="1600" b="1">
              <a:solidFill>
                <a:srgbClr val="008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grpSp>
        <p:nvGrpSpPr>
          <p:cNvPr id="758834" name="Group 50"/>
          <p:cNvGrpSpPr>
            <a:grpSpLocks/>
          </p:cNvGrpSpPr>
          <p:nvPr/>
        </p:nvGrpSpPr>
        <p:grpSpPr bwMode="auto">
          <a:xfrm>
            <a:off x="6084888" y="2133600"/>
            <a:ext cx="2909887" cy="2927350"/>
            <a:chOff x="3833" y="1480"/>
            <a:chExt cx="1833" cy="1844"/>
          </a:xfrm>
        </p:grpSpPr>
        <p:sp>
          <p:nvSpPr>
            <p:cNvPr id="758791" name="AutoShape 7"/>
            <p:cNvSpPr>
              <a:spLocks noChangeAspect="1" noChangeArrowheads="1"/>
            </p:cNvSpPr>
            <p:nvPr/>
          </p:nvSpPr>
          <p:spPr bwMode="auto">
            <a:xfrm rot="5400000">
              <a:off x="3819" y="2221"/>
              <a:ext cx="135" cy="108"/>
            </a:xfrm>
            <a:prstGeom prst="flowChartManualOperation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2" name="AutoShape 8"/>
            <p:cNvSpPr>
              <a:spLocks noChangeAspect="1" noChangeArrowheads="1"/>
            </p:cNvSpPr>
            <p:nvPr/>
          </p:nvSpPr>
          <p:spPr bwMode="auto">
            <a:xfrm rot="16200000" flipH="1">
              <a:off x="5544" y="2241"/>
              <a:ext cx="135" cy="109"/>
            </a:xfrm>
            <a:prstGeom prst="flowChartManualOperation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3" name="Oval 9"/>
            <p:cNvSpPr>
              <a:spLocks noChangeAspect="1" noChangeArrowheads="1"/>
            </p:cNvSpPr>
            <p:nvPr/>
          </p:nvSpPr>
          <p:spPr bwMode="auto">
            <a:xfrm>
              <a:off x="3931" y="1480"/>
              <a:ext cx="1638" cy="16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4" name="Text Box 10"/>
            <p:cNvSpPr txBox="1">
              <a:spLocks noChangeAspect="1" noChangeArrowheads="1"/>
            </p:cNvSpPr>
            <p:nvPr/>
          </p:nvSpPr>
          <p:spPr bwMode="auto">
            <a:xfrm>
              <a:off x="4458" y="1819"/>
              <a:ext cx="9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Local Sensor</a:t>
              </a:r>
            </a:p>
          </p:txBody>
        </p:sp>
        <p:sp>
          <p:nvSpPr>
            <p:cNvPr id="758795" name="Text Box 11"/>
            <p:cNvSpPr txBox="1">
              <a:spLocks noChangeAspect="1" noChangeArrowheads="1"/>
            </p:cNvSpPr>
            <p:nvPr/>
          </p:nvSpPr>
          <p:spPr bwMode="auto">
            <a:xfrm>
              <a:off x="4545" y="2645"/>
              <a:ext cx="63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Actuator</a:t>
              </a:r>
            </a:p>
          </p:txBody>
        </p:sp>
        <p:sp>
          <p:nvSpPr>
            <p:cNvPr id="758796" name="Rectangle 12"/>
            <p:cNvSpPr>
              <a:spLocks noChangeAspect="1" noChangeArrowheads="1"/>
            </p:cNvSpPr>
            <p:nvPr/>
          </p:nvSpPr>
          <p:spPr bwMode="auto">
            <a:xfrm rot="2679310">
              <a:off x="4309" y="2265"/>
              <a:ext cx="18" cy="87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7" name="Line 13"/>
            <p:cNvSpPr>
              <a:spLocks noChangeAspect="1" noChangeShapeType="1"/>
            </p:cNvSpPr>
            <p:nvPr/>
          </p:nvSpPr>
          <p:spPr bwMode="auto">
            <a:xfrm>
              <a:off x="4329" y="2297"/>
              <a:ext cx="1" cy="25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8" name="Line 14"/>
            <p:cNvSpPr>
              <a:spLocks noChangeAspect="1" noChangeShapeType="1"/>
            </p:cNvSpPr>
            <p:nvPr/>
          </p:nvSpPr>
          <p:spPr bwMode="auto">
            <a:xfrm>
              <a:off x="4327" y="2631"/>
              <a:ext cx="1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799" name="Line 15"/>
            <p:cNvSpPr>
              <a:spLocks noChangeAspect="1" noChangeShapeType="1"/>
            </p:cNvSpPr>
            <p:nvPr/>
          </p:nvSpPr>
          <p:spPr bwMode="auto">
            <a:xfrm>
              <a:off x="4325" y="2696"/>
              <a:ext cx="16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0" name="Line 16"/>
            <p:cNvSpPr>
              <a:spLocks noChangeAspect="1" noChangeShapeType="1"/>
            </p:cNvSpPr>
            <p:nvPr/>
          </p:nvSpPr>
          <p:spPr bwMode="auto">
            <a:xfrm flipV="1">
              <a:off x="4487" y="2426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1" name="Line 17"/>
            <p:cNvSpPr>
              <a:spLocks noChangeAspect="1" noChangeShapeType="1"/>
            </p:cNvSpPr>
            <p:nvPr/>
          </p:nvSpPr>
          <p:spPr bwMode="auto">
            <a:xfrm>
              <a:off x="4480" y="2435"/>
              <a:ext cx="1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758802" name="Group 18"/>
            <p:cNvGrpSpPr>
              <a:grpSpLocks noChangeAspect="1"/>
            </p:cNvGrpSpPr>
            <p:nvPr/>
          </p:nvGrpSpPr>
          <p:grpSpPr bwMode="auto">
            <a:xfrm>
              <a:off x="4272" y="2543"/>
              <a:ext cx="110" cy="88"/>
              <a:chOff x="5504" y="8144"/>
              <a:chExt cx="291" cy="236"/>
            </a:xfrm>
          </p:grpSpPr>
          <p:sp>
            <p:nvSpPr>
              <p:cNvPr id="75880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5577" y="8233"/>
                <a:ext cx="155" cy="147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0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5504" y="8144"/>
                <a:ext cx="291" cy="106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758805" name="Rectangle 21"/>
            <p:cNvSpPr>
              <a:spLocks noChangeAspect="1" noChangeArrowheads="1"/>
            </p:cNvSpPr>
            <p:nvPr/>
          </p:nvSpPr>
          <p:spPr bwMode="auto">
            <a:xfrm>
              <a:off x="4604" y="2340"/>
              <a:ext cx="35" cy="127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6" name="Line 22"/>
            <p:cNvSpPr>
              <a:spLocks noChangeAspect="1" noChangeShapeType="1"/>
            </p:cNvSpPr>
            <p:nvPr/>
          </p:nvSpPr>
          <p:spPr bwMode="auto">
            <a:xfrm flipH="1" flipV="1">
              <a:off x="5457" y="2167"/>
              <a:ext cx="1" cy="1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7" name="Line 23"/>
            <p:cNvSpPr>
              <a:spLocks noChangeAspect="1" noChangeShapeType="1"/>
            </p:cNvSpPr>
            <p:nvPr/>
          </p:nvSpPr>
          <p:spPr bwMode="auto">
            <a:xfrm flipH="1" flipV="1">
              <a:off x="5315" y="2171"/>
              <a:ext cx="1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8" name="Line 24"/>
            <p:cNvSpPr>
              <a:spLocks noChangeAspect="1" noChangeShapeType="1"/>
            </p:cNvSpPr>
            <p:nvPr/>
          </p:nvSpPr>
          <p:spPr bwMode="auto">
            <a:xfrm flipH="1" flipV="1">
              <a:off x="5454" y="2295"/>
              <a:ext cx="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09" name="Rectangle 25"/>
            <p:cNvSpPr>
              <a:spLocks noChangeAspect="1" noChangeArrowheads="1"/>
            </p:cNvSpPr>
            <p:nvPr/>
          </p:nvSpPr>
          <p:spPr bwMode="auto">
            <a:xfrm flipH="1">
              <a:off x="5301" y="2138"/>
              <a:ext cx="35" cy="127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10" name="Text Box 26"/>
            <p:cNvSpPr txBox="1">
              <a:spLocks noChangeAspect="1" noChangeArrowheads="1"/>
            </p:cNvSpPr>
            <p:nvPr/>
          </p:nvSpPr>
          <p:spPr bwMode="auto">
            <a:xfrm>
              <a:off x="4984" y="3162"/>
              <a:ext cx="60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>
                <a:buFontTx/>
                <a:buNone/>
              </a:pPr>
              <a:r>
                <a:rPr lang="en-US" altLang="ja-JP" sz="1400" b="1">
                  <a:solidFill>
                    <a:srgbClr val="5F5F5F"/>
                  </a:solidFill>
                  <a:latin typeface="Tahoma" pitchFamily="34" charset="0"/>
                </a:rPr>
                <a:t>Thruster</a:t>
              </a:r>
            </a:p>
          </p:txBody>
        </p:sp>
        <p:sp>
          <p:nvSpPr>
            <p:cNvPr id="758811" name="Line 27"/>
            <p:cNvSpPr>
              <a:spLocks noChangeAspect="1" noChangeShapeType="1"/>
            </p:cNvSpPr>
            <p:nvPr/>
          </p:nvSpPr>
          <p:spPr bwMode="auto">
            <a:xfrm flipH="1" flipV="1">
              <a:off x="4634" y="2484"/>
              <a:ext cx="18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12" name="Line 28"/>
            <p:cNvSpPr>
              <a:spLocks noChangeAspect="1" noChangeShapeType="1"/>
            </p:cNvSpPr>
            <p:nvPr/>
          </p:nvSpPr>
          <p:spPr bwMode="auto">
            <a:xfrm>
              <a:off x="5156" y="1996"/>
              <a:ext cx="15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13" name="Freeform 29"/>
            <p:cNvSpPr>
              <a:spLocks noChangeAspect="1"/>
            </p:cNvSpPr>
            <p:nvPr/>
          </p:nvSpPr>
          <p:spPr bwMode="auto">
            <a:xfrm>
              <a:off x="4735" y="2276"/>
              <a:ext cx="469" cy="64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0" y="171"/>
                </a:cxn>
                <a:cxn ang="0">
                  <a:pos x="45" y="327"/>
                </a:cxn>
                <a:cxn ang="0">
                  <a:pos x="126" y="315"/>
                </a:cxn>
                <a:cxn ang="0">
                  <a:pos x="735" y="303"/>
                </a:cxn>
                <a:cxn ang="0">
                  <a:pos x="1605" y="279"/>
                </a:cxn>
                <a:cxn ang="0">
                  <a:pos x="2607" y="300"/>
                </a:cxn>
                <a:cxn ang="0">
                  <a:pos x="3330" y="333"/>
                </a:cxn>
                <a:cxn ang="0">
                  <a:pos x="3648" y="351"/>
                </a:cxn>
                <a:cxn ang="0">
                  <a:pos x="3672" y="249"/>
                </a:cxn>
                <a:cxn ang="0">
                  <a:pos x="3672" y="171"/>
                </a:cxn>
                <a:cxn ang="0">
                  <a:pos x="3690" y="36"/>
                </a:cxn>
                <a:cxn ang="0">
                  <a:pos x="3660" y="12"/>
                </a:cxn>
                <a:cxn ang="0">
                  <a:pos x="3594" y="6"/>
                </a:cxn>
                <a:cxn ang="0">
                  <a:pos x="2991" y="51"/>
                </a:cxn>
                <a:cxn ang="0">
                  <a:pos x="1911" y="75"/>
                </a:cxn>
                <a:cxn ang="0">
                  <a:pos x="1065" y="78"/>
                </a:cxn>
                <a:cxn ang="0">
                  <a:pos x="303" y="51"/>
                </a:cxn>
                <a:cxn ang="0">
                  <a:pos x="45" y="30"/>
                </a:cxn>
              </a:cxnLst>
              <a:rect l="0" t="0" r="r" b="b"/>
              <a:pathLst>
                <a:path w="3705" h="365">
                  <a:moveTo>
                    <a:pt x="45" y="30"/>
                  </a:moveTo>
                  <a:cubicBezTo>
                    <a:pt x="0" y="50"/>
                    <a:pt x="30" y="122"/>
                    <a:pt x="30" y="171"/>
                  </a:cubicBezTo>
                  <a:cubicBezTo>
                    <a:pt x="30" y="220"/>
                    <a:pt x="29" y="303"/>
                    <a:pt x="45" y="327"/>
                  </a:cubicBezTo>
                  <a:cubicBezTo>
                    <a:pt x="61" y="351"/>
                    <a:pt x="11" y="319"/>
                    <a:pt x="126" y="315"/>
                  </a:cubicBezTo>
                  <a:cubicBezTo>
                    <a:pt x="241" y="311"/>
                    <a:pt x="489" y="309"/>
                    <a:pt x="735" y="303"/>
                  </a:cubicBezTo>
                  <a:cubicBezTo>
                    <a:pt x="981" y="297"/>
                    <a:pt x="1293" y="279"/>
                    <a:pt x="1605" y="279"/>
                  </a:cubicBezTo>
                  <a:cubicBezTo>
                    <a:pt x="1917" y="279"/>
                    <a:pt x="2320" y="291"/>
                    <a:pt x="2607" y="300"/>
                  </a:cubicBezTo>
                  <a:cubicBezTo>
                    <a:pt x="2894" y="309"/>
                    <a:pt x="3157" y="325"/>
                    <a:pt x="3330" y="333"/>
                  </a:cubicBezTo>
                  <a:cubicBezTo>
                    <a:pt x="3503" y="341"/>
                    <a:pt x="3591" y="365"/>
                    <a:pt x="3648" y="351"/>
                  </a:cubicBezTo>
                  <a:cubicBezTo>
                    <a:pt x="3705" y="337"/>
                    <a:pt x="3668" y="279"/>
                    <a:pt x="3672" y="249"/>
                  </a:cubicBezTo>
                  <a:cubicBezTo>
                    <a:pt x="3676" y="219"/>
                    <a:pt x="3669" y="207"/>
                    <a:pt x="3672" y="171"/>
                  </a:cubicBezTo>
                  <a:cubicBezTo>
                    <a:pt x="3675" y="135"/>
                    <a:pt x="3692" y="62"/>
                    <a:pt x="3690" y="36"/>
                  </a:cubicBezTo>
                  <a:cubicBezTo>
                    <a:pt x="3688" y="10"/>
                    <a:pt x="3676" y="17"/>
                    <a:pt x="3660" y="12"/>
                  </a:cubicBezTo>
                  <a:cubicBezTo>
                    <a:pt x="3644" y="7"/>
                    <a:pt x="3705" y="0"/>
                    <a:pt x="3594" y="6"/>
                  </a:cubicBezTo>
                  <a:cubicBezTo>
                    <a:pt x="3483" y="12"/>
                    <a:pt x="3271" y="40"/>
                    <a:pt x="2991" y="51"/>
                  </a:cubicBezTo>
                  <a:cubicBezTo>
                    <a:pt x="2711" y="62"/>
                    <a:pt x="2232" y="71"/>
                    <a:pt x="1911" y="75"/>
                  </a:cubicBezTo>
                  <a:cubicBezTo>
                    <a:pt x="1590" y="79"/>
                    <a:pt x="1333" y="82"/>
                    <a:pt x="1065" y="78"/>
                  </a:cubicBezTo>
                  <a:cubicBezTo>
                    <a:pt x="797" y="74"/>
                    <a:pt x="473" y="59"/>
                    <a:pt x="303" y="51"/>
                  </a:cubicBezTo>
                  <a:cubicBezTo>
                    <a:pt x="133" y="43"/>
                    <a:pt x="90" y="10"/>
                    <a:pt x="45" y="30"/>
                  </a:cubicBezTo>
                  <a:close/>
                </a:path>
              </a:pathLst>
            </a:custGeom>
            <a:solidFill>
              <a:srgbClr val="339933"/>
            </a:solidFill>
            <a:ln w="3175" cmpd="sng">
              <a:solidFill>
                <a:srgbClr val="339933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grpSp>
          <p:nvGrpSpPr>
            <p:cNvPr id="758814" name="Group 30"/>
            <p:cNvGrpSpPr>
              <a:grpSpLocks noChangeAspect="1"/>
            </p:cNvGrpSpPr>
            <p:nvPr/>
          </p:nvGrpSpPr>
          <p:grpSpPr bwMode="auto">
            <a:xfrm flipH="1">
              <a:off x="4974" y="2176"/>
              <a:ext cx="295" cy="245"/>
              <a:chOff x="4785" y="11039"/>
              <a:chExt cx="829" cy="688"/>
            </a:xfrm>
          </p:grpSpPr>
          <p:sp>
            <p:nvSpPr>
              <p:cNvPr id="758815" name="Freeform 31"/>
              <p:cNvSpPr>
                <a:spLocks noChangeAspect="1"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6" name="Line 32"/>
              <p:cNvSpPr>
                <a:spLocks noChangeAspect="1"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7" name="Line 33"/>
              <p:cNvSpPr>
                <a:spLocks noChangeAspect="1"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8" name="Line 34"/>
              <p:cNvSpPr>
                <a:spLocks noChangeAspect="1"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19" name="Arc 35"/>
              <p:cNvSpPr>
                <a:spLocks noChangeAspect="1"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grpSp>
          <p:nvGrpSpPr>
            <p:cNvPr id="758820" name="Group 36"/>
            <p:cNvGrpSpPr>
              <a:grpSpLocks noChangeAspect="1"/>
            </p:cNvGrpSpPr>
            <p:nvPr/>
          </p:nvGrpSpPr>
          <p:grpSpPr bwMode="auto">
            <a:xfrm>
              <a:off x="4671" y="2184"/>
              <a:ext cx="295" cy="245"/>
              <a:chOff x="4785" y="11039"/>
              <a:chExt cx="829" cy="688"/>
            </a:xfrm>
          </p:grpSpPr>
          <p:sp>
            <p:nvSpPr>
              <p:cNvPr id="758821" name="Freeform 37"/>
              <p:cNvSpPr>
                <a:spLocks noChangeAspect="1"/>
              </p:cNvSpPr>
              <p:nvPr/>
            </p:nvSpPr>
            <p:spPr bwMode="auto">
              <a:xfrm>
                <a:off x="4800" y="11132"/>
                <a:ext cx="233" cy="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87"/>
                  </a:cxn>
                  <a:cxn ang="0">
                    <a:pos x="312" y="687"/>
                  </a:cxn>
                  <a:cxn ang="0">
                    <a:pos x="258" y="501"/>
                  </a:cxn>
                  <a:cxn ang="0">
                    <a:pos x="246" y="345"/>
                  </a:cxn>
                  <a:cxn ang="0">
                    <a:pos x="261" y="171"/>
                  </a:cxn>
                  <a:cxn ang="0">
                    <a:pos x="306" y="0"/>
                  </a:cxn>
                  <a:cxn ang="0">
                    <a:pos x="0" y="0"/>
                  </a:cxn>
                </a:cxnLst>
                <a:rect l="0" t="0" r="r" b="b"/>
                <a:pathLst>
                  <a:path w="312" h="687">
                    <a:moveTo>
                      <a:pt x="0" y="0"/>
                    </a:moveTo>
                    <a:lnTo>
                      <a:pt x="3" y="687"/>
                    </a:lnTo>
                    <a:lnTo>
                      <a:pt x="312" y="687"/>
                    </a:lnTo>
                    <a:lnTo>
                      <a:pt x="258" y="501"/>
                    </a:lnTo>
                    <a:lnTo>
                      <a:pt x="246" y="345"/>
                    </a:lnTo>
                    <a:lnTo>
                      <a:pt x="261" y="171"/>
                    </a:lnTo>
                    <a:lnTo>
                      <a:pt x="30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2" name="Line 38"/>
              <p:cNvSpPr>
                <a:spLocks noChangeAspect="1" noChangeShapeType="1"/>
              </p:cNvSpPr>
              <p:nvPr/>
            </p:nvSpPr>
            <p:spPr bwMode="auto">
              <a:xfrm>
                <a:off x="4798" y="11113"/>
                <a:ext cx="1" cy="54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3" name="Line 39"/>
              <p:cNvSpPr>
                <a:spLocks noChangeAspect="1" noChangeShapeType="1"/>
              </p:cNvSpPr>
              <p:nvPr/>
            </p:nvSpPr>
            <p:spPr bwMode="auto">
              <a:xfrm>
                <a:off x="4787" y="11129"/>
                <a:ext cx="2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4" name="Line 40"/>
              <p:cNvSpPr>
                <a:spLocks noChangeAspect="1" noChangeShapeType="1"/>
              </p:cNvSpPr>
              <p:nvPr/>
            </p:nvSpPr>
            <p:spPr bwMode="auto">
              <a:xfrm>
                <a:off x="4785" y="11645"/>
                <a:ext cx="259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758825" name="Arc 41"/>
              <p:cNvSpPr>
                <a:spLocks noChangeAspect="1"/>
              </p:cNvSpPr>
              <p:nvPr/>
            </p:nvSpPr>
            <p:spPr bwMode="auto">
              <a:xfrm rot="35128499">
                <a:off x="4917" y="11030"/>
                <a:ext cx="688" cy="706"/>
              </a:xfrm>
              <a:custGeom>
                <a:avLst/>
                <a:gdLst>
                  <a:gd name="G0" fmla="+- 0 0 0"/>
                  <a:gd name="G1" fmla="+- 19786 0 0"/>
                  <a:gd name="G2" fmla="+- 21600 0 0"/>
                  <a:gd name="T0" fmla="*/ 8665 w 19558"/>
                  <a:gd name="T1" fmla="*/ 0 h 19786"/>
                  <a:gd name="T2" fmla="*/ 19558 w 19558"/>
                  <a:gd name="T3" fmla="*/ 10618 h 19786"/>
                  <a:gd name="T4" fmla="*/ 0 w 19558"/>
                  <a:gd name="T5" fmla="*/ 19786 h 19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58" h="19786" fill="none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</a:path>
                  <a:path w="19558" h="19786" stroke="0" extrusionOk="0">
                    <a:moveTo>
                      <a:pt x="8664" y="0"/>
                    </a:moveTo>
                    <a:cubicBezTo>
                      <a:pt x="13463" y="2101"/>
                      <a:pt x="17334" y="5875"/>
                      <a:pt x="19557" y="10618"/>
                    </a:cubicBezTo>
                    <a:lnTo>
                      <a:pt x="0" y="19786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</p:grpSp>
        <p:sp>
          <p:nvSpPr>
            <p:cNvPr id="758826" name="Line 42"/>
            <p:cNvSpPr>
              <a:spLocks noChangeAspect="1" noChangeShapeType="1"/>
            </p:cNvSpPr>
            <p:nvPr/>
          </p:nvSpPr>
          <p:spPr bwMode="auto">
            <a:xfrm flipV="1">
              <a:off x="4135" y="2307"/>
              <a:ext cx="614" cy="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27" name="Rectangle 43"/>
            <p:cNvSpPr>
              <a:spLocks noChangeAspect="1" noChangeArrowheads="1"/>
            </p:cNvSpPr>
            <p:nvPr/>
          </p:nvSpPr>
          <p:spPr bwMode="auto">
            <a:xfrm>
              <a:off x="4067" y="2260"/>
              <a:ext cx="172" cy="91"/>
            </a:xfrm>
            <a:prstGeom prst="rect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28" name="Rectangle 44"/>
            <p:cNvSpPr>
              <a:spLocks noChangeAspect="1" noChangeArrowheads="1"/>
            </p:cNvSpPr>
            <p:nvPr/>
          </p:nvSpPr>
          <p:spPr bwMode="auto">
            <a:xfrm rot="2679310">
              <a:off x="4309" y="2265"/>
              <a:ext cx="18" cy="8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758829" name="Line 45"/>
            <p:cNvSpPr>
              <a:spLocks noChangeShapeType="1"/>
            </p:cNvSpPr>
            <p:nvPr/>
          </p:nvSpPr>
          <p:spPr bwMode="auto">
            <a:xfrm flipV="1">
              <a:off x="5409" y="2391"/>
              <a:ext cx="182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758830" name="Group 46"/>
          <p:cNvGrpSpPr>
            <a:grpSpLocks/>
          </p:cNvGrpSpPr>
          <p:nvPr/>
        </p:nvGrpSpPr>
        <p:grpSpPr bwMode="auto">
          <a:xfrm>
            <a:off x="755650" y="3816350"/>
            <a:ext cx="6400800" cy="1341438"/>
            <a:chOff x="476" y="1807"/>
            <a:chExt cx="4032" cy="845"/>
          </a:xfrm>
        </p:grpSpPr>
        <p:sp>
          <p:nvSpPr>
            <p:cNvPr id="758831" name="Rectangle 47"/>
            <p:cNvSpPr>
              <a:spLocks noChangeArrowheads="1"/>
            </p:cNvSpPr>
            <p:nvPr/>
          </p:nvSpPr>
          <p:spPr bwMode="auto">
            <a:xfrm>
              <a:off x="476" y="2051"/>
              <a:ext cx="4032" cy="60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DECIGO</a:t>
              </a:r>
              <a:r>
                <a:rPr lang="ja-JP" altLang="en-US" sz="18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のための</a:t>
              </a:r>
              <a:r>
                <a:rPr lang="ja-JP" altLang="en-US" sz="18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宇宙実証試験</a:t>
              </a:r>
            </a:p>
            <a:p>
              <a:pPr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   レーザー安定化システム</a:t>
              </a: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, 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干渉計制御</a:t>
              </a:r>
              <a:endPara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endParaRPr>
            </a:p>
            <a:p>
              <a:pPr algn="l">
                <a:lnSpc>
                  <a:spcPct val="120000"/>
                </a:lnSpc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　　衛星のドラッグフリー制御</a:t>
              </a: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, 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打ち上げ用クランプ機構</a:t>
              </a:r>
              <a:endPara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  <p:sp>
          <p:nvSpPr>
            <p:cNvPr id="758832" name="AutoShape 48"/>
            <p:cNvSpPr>
              <a:spLocks noChangeArrowheads="1"/>
            </p:cNvSpPr>
            <p:nvPr/>
          </p:nvSpPr>
          <p:spPr bwMode="auto">
            <a:xfrm rot="5400000">
              <a:off x="1373" y="1772"/>
              <a:ext cx="217" cy="288"/>
            </a:xfrm>
            <a:custGeom>
              <a:avLst/>
              <a:gdLst>
                <a:gd name="G0" fmla="+- 11249 0 0"/>
                <a:gd name="G1" fmla="+- 5118 0 0"/>
                <a:gd name="G2" fmla="+- 21600 0 5118"/>
                <a:gd name="G3" fmla="+- 10800 0 5118"/>
                <a:gd name="G4" fmla="+- 21600 0 11249"/>
                <a:gd name="G5" fmla="*/ G4 G3 10800"/>
                <a:gd name="G6" fmla="+- 21600 0 G5"/>
                <a:gd name="T0" fmla="*/ 11249 w 21600"/>
                <a:gd name="T1" fmla="*/ 0 h 21600"/>
                <a:gd name="T2" fmla="*/ 0 w 21600"/>
                <a:gd name="T3" fmla="*/ 10800 h 21600"/>
                <a:gd name="T4" fmla="*/ 1124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9" y="0"/>
                  </a:moveTo>
                  <a:lnTo>
                    <a:pt x="11249" y="5118"/>
                  </a:lnTo>
                  <a:lnTo>
                    <a:pt x="3375" y="5118"/>
                  </a:lnTo>
                  <a:lnTo>
                    <a:pt x="3375" y="16482"/>
                  </a:lnTo>
                  <a:lnTo>
                    <a:pt x="11249" y="16482"/>
                  </a:lnTo>
                  <a:lnTo>
                    <a:pt x="1124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118"/>
                  </a:moveTo>
                  <a:lnTo>
                    <a:pt x="1350" y="16482"/>
                  </a:lnTo>
                  <a:lnTo>
                    <a:pt x="2700" y="16482"/>
                  </a:lnTo>
                  <a:lnTo>
                    <a:pt x="2700" y="5118"/>
                  </a:lnTo>
                  <a:close/>
                </a:path>
                <a:path w="21600" h="21600">
                  <a:moveTo>
                    <a:pt x="0" y="5118"/>
                  </a:moveTo>
                  <a:lnTo>
                    <a:pt x="0" y="16482"/>
                  </a:lnTo>
                  <a:lnTo>
                    <a:pt x="675" y="16482"/>
                  </a:lnTo>
                  <a:lnTo>
                    <a:pt x="675" y="5118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58833" name="Rectangle 49"/>
          <p:cNvSpPr>
            <a:spLocks noChangeArrowheads="1"/>
          </p:cNvSpPr>
          <p:nvPr/>
        </p:nvSpPr>
        <p:spPr bwMode="auto">
          <a:xfrm>
            <a:off x="827088" y="1293813"/>
            <a:ext cx="5688012" cy="6953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DECIGO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のための前哨衛星</a:t>
            </a:r>
          </a:p>
          <a:p>
            <a:pPr algn="l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最短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2012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年度 打ち上げを目指す</a:t>
            </a:r>
            <a:endParaRPr lang="ja-JP" altLang="en-US" sz="1800" b="1">
              <a:solidFill>
                <a:srgbClr val="000000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16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A7130-7598-4D92-8351-E6494DE42561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(1)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ミッション機器構成</a:t>
            </a:r>
            <a:r>
              <a:rPr lang="ja-JP" altLang="en-US" sz="1800" b="1"/>
              <a:t> </a:t>
            </a:r>
            <a:endParaRPr lang="ja-JP" altLang="en-US" b="1">
              <a:solidFill>
                <a:srgbClr val="CC9900"/>
              </a:solidFill>
            </a:endParaRPr>
          </a:p>
        </p:txBody>
      </p:sp>
      <p:grpSp>
        <p:nvGrpSpPr>
          <p:cNvPr id="762884" name="Group 4"/>
          <p:cNvGrpSpPr>
            <a:grpSpLocks/>
          </p:cNvGrpSpPr>
          <p:nvPr/>
        </p:nvGrpSpPr>
        <p:grpSpPr bwMode="auto">
          <a:xfrm>
            <a:off x="5135563" y="5067300"/>
            <a:ext cx="3397250" cy="1314450"/>
            <a:chOff x="3235" y="3192"/>
            <a:chExt cx="2140" cy="828"/>
          </a:xfrm>
        </p:grpSpPr>
        <p:sp>
          <p:nvSpPr>
            <p:cNvPr id="762885" name="AutoShape 5"/>
            <p:cNvSpPr>
              <a:spLocks noChangeArrowheads="1"/>
            </p:cNvSpPr>
            <p:nvPr/>
          </p:nvSpPr>
          <p:spPr bwMode="auto">
            <a:xfrm>
              <a:off x="3243" y="3203"/>
              <a:ext cx="1904" cy="817"/>
            </a:xfrm>
            <a:prstGeom prst="roundRect">
              <a:avLst>
                <a:gd name="adj" fmla="val 3069"/>
              </a:avLst>
            </a:prstGeom>
            <a:solidFill>
              <a:srgbClr val="99CCFF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62886" name="Rectangle 6"/>
            <p:cNvSpPr>
              <a:spLocks noChangeArrowheads="1"/>
            </p:cNvSpPr>
            <p:nvPr/>
          </p:nvSpPr>
          <p:spPr bwMode="auto">
            <a:xfrm>
              <a:off x="3235" y="3192"/>
              <a:ext cx="2140" cy="82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3333FF"/>
                  </a:solidFill>
                  <a:latin typeface="Tahoma" pitchFamily="34" charset="0"/>
                  <a:ea typeface="HGP創英角ｺﾞｼｯｸUB" pitchFamily="50" charset="-128"/>
                </a:rPr>
                <a:t>ファブリー・ペロー共振器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   　 フィネス </a:t>
              </a: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: 100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   </a:t>
              </a:r>
              <a:r>
                <a:rPr lang="ja-JP" altLang="en-US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　 基線長  </a:t>
              </a: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: 10cm</a:t>
              </a:r>
              <a:endPara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endParaRP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テストマス </a:t>
              </a: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: 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質量 </a:t>
              </a:r>
              <a:r>
                <a:rPr lang="en-US" altLang="ja-JP" sz="1600" b="1">
                  <a:solidFill>
                    <a:srgbClr val="3366FF"/>
                  </a:solidFill>
                  <a:latin typeface="Tahoma" pitchFamily="34" charset="0"/>
                  <a:ea typeface="HGP創英角ｺﾞｼｯｸUB" pitchFamily="50" charset="-128"/>
                </a:rPr>
                <a:t>1kg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  PDH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法により信号取得・制御</a:t>
              </a:r>
            </a:p>
          </p:txBody>
        </p:sp>
      </p:grpSp>
      <p:grpSp>
        <p:nvGrpSpPr>
          <p:cNvPr id="762888" name="Group 8"/>
          <p:cNvGrpSpPr>
            <a:grpSpLocks/>
          </p:cNvGrpSpPr>
          <p:nvPr/>
        </p:nvGrpSpPr>
        <p:grpSpPr bwMode="auto">
          <a:xfrm>
            <a:off x="1116013" y="5157788"/>
            <a:ext cx="3384550" cy="1079500"/>
            <a:chOff x="703" y="3158"/>
            <a:chExt cx="2132" cy="680"/>
          </a:xfrm>
        </p:grpSpPr>
        <p:sp>
          <p:nvSpPr>
            <p:cNvPr id="762889" name="AutoShape 9"/>
            <p:cNvSpPr>
              <a:spLocks noChangeArrowheads="1"/>
            </p:cNvSpPr>
            <p:nvPr/>
          </p:nvSpPr>
          <p:spPr bwMode="auto">
            <a:xfrm>
              <a:off x="703" y="3158"/>
              <a:ext cx="2086" cy="680"/>
            </a:xfrm>
            <a:prstGeom prst="roundRect">
              <a:avLst>
                <a:gd name="adj" fmla="val 3069"/>
              </a:avLst>
            </a:prstGeom>
            <a:solidFill>
              <a:srgbClr val="CCFFCC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62890" name="Rectangle 10"/>
            <p:cNvSpPr>
              <a:spLocks noChangeArrowheads="1"/>
            </p:cNvSpPr>
            <p:nvPr/>
          </p:nvSpPr>
          <p:spPr bwMode="auto">
            <a:xfrm>
              <a:off x="748" y="3158"/>
              <a:ext cx="2087" cy="67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8000"/>
                  </a:solidFill>
                  <a:latin typeface="Tahoma" pitchFamily="34" charset="0"/>
                  <a:ea typeface="HGP創英角ｺﾞｼｯｸUB" pitchFamily="50" charset="-128"/>
                </a:rPr>
                <a:t>レーザー光源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</a:t>
              </a: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Nd:YAG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レーザー</a:t>
              </a:r>
              <a:endParaRPr lang="ja-JP" altLang="en-US" sz="1600" b="1">
                <a:solidFill>
                  <a:srgbClr val="808080"/>
                </a:solidFill>
                <a:latin typeface="Tahoma" pitchFamily="34" charset="0"/>
                <a:ea typeface="HGP創英角ｺﾞｼｯｸUB" pitchFamily="50" charset="-128"/>
              </a:endParaRP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出力 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25mW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外部共振器による周波数安定化 </a:t>
              </a:r>
            </a:p>
          </p:txBody>
        </p:sp>
      </p:grpSp>
      <p:grpSp>
        <p:nvGrpSpPr>
          <p:cNvPr id="762891" name="Group 11"/>
          <p:cNvGrpSpPr>
            <a:grpSpLocks/>
          </p:cNvGrpSpPr>
          <p:nvPr/>
        </p:nvGrpSpPr>
        <p:grpSpPr bwMode="auto">
          <a:xfrm>
            <a:off x="4859338" y="1052513"/>
            <a:ext cx="3744912" cy="863600"/>
            <a:chOff x="3061" y="663"/>
            <a:chExt cx="2359" cy="544"/>
          </a:xfrm>
        </p:grpSpPr>
        <p:sp>
          <p:nvSpPr>
            <p:cNvPr id="762892" name="AutoShape 12"/>
            <p:cNvSpPr>
              <a:spLocks noChangeArrowheads="1"/>
            </p:cNvSpPr>
            <p:nvPr/>
          </p:nvSpPr>
          <p:spPr bwMode="auto">
            <a:xfrm>
              <a:off x="3061" y="663"/>
              <a:ext cx="2223" cy="544"/>
            </a:xfrm>
            <a:prstGeom prst="roundRect">
              <a:avLst>
                <a:gd name="adj" fmla="val 3069"/>
              </a:avLst>
            </a:prstGeom>
            <a:solidFill>
              <a:srgbClr val="FFFF99">
                <a:alpha val="50000"/>
              </a:srgbClr>
            </a:solidFill>
            <a:ln w="1587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62893" name="Rectangle 13"/>
            <p:cNvSpPr>
              <a:spLocks noChangeArrowheads="1"/>
            </p:cNvSpPr>
            <p:nvPr/>
          </p:nvSpPr>
          <p:spPr bwMode="auto">
            <a:xfrm>
              <a:off x="3106" y="663"/>
              <a:ext cx="2314" cy="52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CC9900"/>
                  </a:solidFill>
                  <a:latin typeface="Tahoma" pitchFamily="34" charset="0"/>
                  <a:ea typeface="HGP創英角ｺﾞｼｯｸUB" pitchFamily="50" charset="-128"/>
                </a:rPr>
                <a:t>ドラッグフリー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    ローカルセンサで相対変動検出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</a:rPr>
                <a:t>　　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 </a:t>
              </a:r>
              <a:r>
                <a:rPr lang="ja-JP" altLang="en-US" sz="1600" b="1">
                  <a:solidFill>
                    <a:srgbClr val="CC99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スラスタ・ホイール</a:t>
              </a:r>
              <a:r>
                <a:rPr lang="ja-JP" altLang="en-US" sz="1600" b="1">
                  <a:solidFill>
                    <a:srgbClr val="000000"/>
                  </a:solidFill>
                  <a:latin typeface="Tahoma" pitchFamily="34" charset="0"/>
                  <a:ea typeface="HGP創英角ｺﾞｼｯｸUB" pitchFamily="50" charset="-128"/>
                  <a:sym typeface="Wingdings" pitchFamily="2" charset="2"/>
                </a:rPr>
                <a:t>にフィードバック</a:t>
              </a:r>
              <a:endPara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endParaRPr>
            </a:p>
          </p:txBody>
        </p:sp>
      </p:grpSp>
      <p:sp>
        <p:nvSpPr>
          <p:cNvPr id="762894" name="Rectangle 14"/>
          <p:cNvSpPr>
            <a:spLocks noChangeArrowheads="1"/>
          </p:cNvSpPr>
          <p:nvPr/>
        </p:nvSpPr>
        <p:spPr bwMode="auto">
          <a:xfrm>
            <a:off x="684213" y="1268413"/>
            <a:ext cx="4572000" cy="5810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ミッション機器重量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:20-100kg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ミッション機器空間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40-90 cm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立方</a:t>
            </a:r>
          </a:p>
        </p:txBody>
      </p:sp>
      <p:pic>
        <p:nvPicPr>
          <p:cNvPr id="762895" name="Picture 15" descr="DPF_layou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871663"/>
            <a:ext cx="7632700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8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2290D8-78C9-43FB-831E-8E8DA3C00B38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769027" name="Rectangle 51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(2)</a:t>
            </a:r>
          </a:p>
        </p:txBody>
      </p:sp>
      <p:sp>
        <p:nvSpPr>
          <p:cNvPr id="769028" name="Rectangle 51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200" b="1"/>
              <a:t>重力波に対する感度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ja-JP" altLang="en-US"/>
              <a:t>        </a:t>
            </a:r>
            <a:endParaRPr lang="ja-JP" altLang="en-US" sz="1800"/>
          </a:p>
        </p:txBody>
      </p:sp>
      <p:sp>
        <p:nvSpPr>
          <p:cNvPr id="769029" name="Rectangle 5125"/>
          <p:cNvSpPr>
            <a:spLocks noChangeArrowheads="1"/>
          </p:cNvSpPr>
          <p:nvPr/>
        </p:nvSpPr>
        <p:spPr bwMode="auto">
          <a:xfrm>
            <a:off x="4572000" y="1308100"/>
            <a:ext cx="4176713" cy="8255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衛星重量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100kg,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衛星実効面積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1m</a:t>
            </a:r>
            <a:r>
              <a:rPr lang="en-US" altLang="ja-JP" sz="1600" b="1" baseline="30000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2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衛星高度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750km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スラスタ雑音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0.1μN/Hz</a:t>
            </a:r>
            <a:r>
              <a:rPr lang="en-US" altLang="ja-JP" sz="1600" b="1" baseline="30000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1/2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  </a:t>
            </a:r>
          </a:p>
        </p:txBody>
      </p:sp>
      <p:sp>
        <p:nvSpPr>
          <p:cNvPr id="769030" name="Rectangle 5126"/>
          <p:cNvSpPr>
            <a:spLocks noChangeArrowheads="1"/>
          </p:cNvSpPr>
          <p:nvPr/>
        </p:nvSpPr>
        <p:spPr bwMode="auto">
          <a:xfrm>
            <a:off x="1331913" y="1219200"/>
            <a:ext cx="4572000" cy="13144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光源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1064nm, 100mW 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共振器長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10cm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フィネス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100,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鏡質量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1kg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鏡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Q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値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10</a:t>
            </a:r>
            <a:r>
              <a:rPr lang="en-US" altLang="ja-JP" sz="1600" b="1" baseline="30000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5</a:t>
            </a:r>
            <a:r>
              <a:rPr lang="ja-JP" altLang="en-US" sz="1600" b="1" baseline="30000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　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基材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溶融石英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温度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: 293K</a:t>
            </a:r>
          </a:p>
        </p:txBody>
      </p:sp>
      <p:pic>
        <p:nvPicPr>
          <p:cNvPr id="769032" name="Picture 5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225" y="2549525"/>
            <a:ext cx="6935788" cy="39036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10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1E12D-828D-4619-B598-8DA02F6A4834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766978" name="AutoShape 2"/>
          <p:cNvSpPr>
            <a:spLocks noChangeArrowheads="1"/>
          </p:cNvSpPr>
          <p:nvPr/>
        </p:nvSpPr>
        <p:spPr bwMode="auto">
          <a:xfrm>
            <a:off x="5795963" y="3789363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66979" name="AutoShape 3"/>
          <p:cNvSpPr>
            <a:spLocks noChangeArrowheads="1"/>
          </p:cNvSpPr>
          <p:nvPr/>
        </p:nvSpPr>
        <p:spPr bwMode="auto">
          <a:xfrm>
            <a:off x="5810250" y="2897188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66980" name="AutoShape 4"/>
          <p:cNvSpPr>
            <a:spLocks noChangeArrowheads="1"/>
          </p:cNvSpPr>
          <p:nvPr/>
        </p:nvSpPr>
        <p:spPr bwMode="auto">
          <a:xfrm>
            <a:off x="5795963" y="3357563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66981" name="AutoShape 5"/>
          <p:cNvSpPr>
            <a:spLocks noChangeArrowheads="1"/>
          </p:cNvSpPr>
          <p:nvPr/>
        </p:nvSpPr>
        <p:spPr bwMode="auto">
          <a:xfrm>
            <a:off x="7380288" y="5824538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99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66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(3)</a:t>
            </a:r>
          </a:p>
        </p:txBody>
      </p:sp>
      <p:sp>
        <p:nvSpPr>
          <p:cNvPr id="7669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雑音源の見積り</a:t>
            </a:r>
          </a:p>
        </p:txBody>
      </p:sp>
      <p:pic>
        <p:nvPicPr>
          <p:cNvPr id="766984" name="Picture 8" descr="DPFnois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268413"/>
            <a:ext cx="8351837" cy="508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20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92B8D-88C7-4CCC-8690-0BF5C5B166DE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771074" name="AutoShape 2"/>
          <p:cNvSpPr>
            <a:spLocks noChangeArrowheads="1"/>
          </p:cNvSpPr>
          <p:nvPr/>
        </p:nvSpPr>
        <p:spPr bwMode="auto">
          <a:xfrm>
            <a:off x="827088" y="3683000"/>
            <a:ext cx="3529012" cy="1114425"/>
          </a:xfrm>
          <a:prstGeom prst="roundRect">
            <a:avLst>
              <a:gd name="adj" fmla="val 6731"/>
            </a:avLst>
          </a:prstGeom>
          <a:solidFill>
            <a:srgbClr val="99CCFF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71075" name="AutoShape 3"/>
          <p:cNvSpPr>
            <a:spLocks noChangeAspect="1" noChangeArrowheads="1"/>
          </p:cNvSpPr>
          <p:nvPr/>
        </p:nvSpPr>
        <p:spPr bwMode="auto">
          <a:xfrm>
            <a:off x="4500563" y="981075"/>
            <a:ext cx="4392612" cy="5400675"/>
          </a:xfrm>
          <a:prstGeom prst="roundRect">
            <a:avLst>
              <a:gd name="adj" fmla="val 2523"/>
            </a:avLst>
          </a:prstGeom>
          <a:solidFill>
            <a:srgbClr val="EFFFE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71076" name="AutoShape 4"/>
          <p:cNvSpPr>
            <a:spLocks noChangeArrowheads="1"/>
          </p:cNvSpPr>
          <p:nvPr/>
        </p:nvSpPr>
        <p:spPr bwMode="auto">
          <a:xfrm>
            <a:off x="1116013" y="1628775"/>
            <a:ext cx="2808287" cy="1079500"/>
          </a:xfrm>
          <a:prstGeom prst="roundRect">
            <a:avLst>
              <a:gd name="adj" fmla="val 6731"/>
            </a:avLst>
          </a:prstGeom>
          <a:solidFill>
            <a:srgbClr val="CCFFCC">
              <a:alpha val="50000"/>
            </a:srgbClr>
          </a:solidFill>
          <a:ln w="1587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(4)</a:t>
            </a:r>
          </a:p>
        </p:txBody>
      </p:sp>
      <p:sp>
        <p:nvSpPr>
          <p:cNvPr id="771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で期待できる重力波源</a:t>
            </a:r>
            <a:endParaRPr lang="ja-JP" altLang="en-US" sz="1600" b="1"/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684213" y="1233488"/>
            <a:ext cx="36576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BH</a:t>
            </a: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準固有振動からの重力波</a:t>
            </a:r>
            <a:endParaRPr lang="ja-JP" altLang="en-US" sz="1800" b="1">
              <a:solidFill>
                <a:srgbClr val="969696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771080" name="Rectangle 8"/>
          <p:cNvSpPr>
            <a:spLocks noChangeArrowheads="1"/>
          </p:cNvSpPr>
          <p:nvPr/>
        </p:nvSpPr>
        <p:spPr bwMode="auto">
          <a:xfrm>
            <a:off x="684213" y="3284538"/>
            <a:ext cx="365760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中間質量ブラックホール合体</a:t>
            </a:r>
            <a:endParaRPr lang="ja-JP" altLang="en-US" sz="1800" b="1">
              <a:solidFill>
                <a:srgbClr val="969696"/>
              </a:solidFill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771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052513"/>
            <a:ext cx="4237038" cy="25669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771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2963" y="3636963"/>
            <a:ext cx="4111625" cy="26622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77108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4294188"/>
            <a:ext cx="1944688" cy="4286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77108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238375"/>
            <a:ext cx="2592388" cy="469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77108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700213"/>
            <a:ext cx="2376488" cy="434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77108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138" y="3754438"/>
            <a:ext cx="3311525" cy="4524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771087" name="Rectangle 15"/>
          <p:cNvSpPr>
            <a:spLocks noChangeArrowheads="1"/>
          </p:cNvSpPr>
          <p:nvPr/>
        </p:nvSpPr>
        <p:spPr bwMode="auto">
          <a:xfrm>
            <a:off x="1836738" y="5397500"/>
            <a:ext cx="2663825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観測時間</a:t>
            </a: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(~</a:t>
            </a:r>
            <a:r>
              <a:rPr lang="ja-JP" altLang="en-US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数千秒</a:t>
            </a:r>
            <a:r>
              <a:rPr lang="en-US" altLang="ja-JP" sz="1600" b="1">
                <a:solidFill>
                  <a:srgbClr val="5F5F5F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</p:txBody>
      </p:sp>
      <p:sp>
        <p:nvSpPr>
          <p:cNvPr id="771090" name="Rectangle 18"/>
          <p:cNvSpPr>
            <a:spLocks noChangeArrowheads="1"/>
          </p:cNvSpPr>
          <p:nvPr/>
        </p:nvSpPr>
        <p:spPr bwMode="auto">
          <a:xfrm>
            <a:off x="928688" y="5854700"/>
            <a:ext cx="3657600" cy="6413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ＤＰ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F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では、我々の銀河中心での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   イベントを </a:t>
            </a:r>
            <a:r>
              <a:rPr lang="en-US" altLang="ja-JP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SNR~5 </a:t>
            </a:r>
            <a:r>
              <a:rPr lang="ja-JP" altLang="en-US" sz="1800" b="1">
                <a:solidFill>
                  <a:srgbClr val="333333"/>
                </a:solidFill>
                <a:latin typeface="Tahoma" pitchFamily="34" charset="0"/>
                <a:ea typeface="HGP創英角ｺﾞｼｯｸUB" pitchFamily="50" charset="-128"/>
              </a:rPr>
              <a:t>で検出できる</a:t>
            </a:r>
          </a:p>
        </p:txBody>
      </p:sp>
      <p:sp>
        <p:nvSpPr>
          <p:cNvPr id="771091" name="Rectangle 19"/>
          <p:cNvSpPr>
            <a:spLocks noChangeArrowheads="1"/>
          </p:cNvSpPr>
          <p:nvPr/>
        </p:nvSpPr>
        <p:spPr bwMode="auto">
          <a:xfrm>
            <a:off x="1258888" y="2703513"/>
            <a:ext cx="3384550" cy="5810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 i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h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~ 10</a:t>
            </a:r>
            <a:r>
              <a:rPr lang="en-US" altLang="ja-JP" sz="1600" b="1" baseline="30000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-15</a:t>
            </a:r>
            <a:r>
              <a:rPr lang="en-US" altLang="ja-JP" sz="1600" b="1" i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, f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~  0.3 Hz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Distance 1Mpc, </a:t>
            </a:r>
            <a:r>
              <a:rPr lang="en-US" altLang="ja-JP" sz="1600" b="1" i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m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 = 10</a:t>
            </a:r>
            <a:r>
              <a:rPr lang="en-US" altLang="ja-JP" sz="1600" b="1" baseline="30000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5 </a:t>
            </a:r>
            <a:r>
              <a:rPr lang="en-US" altLang="ja-JP" sz="1600" b="1" i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M</a:t>
            </a:r>
            <a:r>
              <a:rPr lang="en-US" altLang="ja-JP" sz="1600" b="1" baseline="-14000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sun </a:t>
            </a:r>
          </a:p>
        </p:txBody>
      </p:sp>
      <p:sp>
        <p:nvSpPr>
          <p:cNvPr id="771092" name="Rectangle 20"/>
          <p:cNvSpPr>
            <a:spLocks noChangeArrowheads="1"/>
          </p:cNvSpPr>
          <p:nvPr/>
        </p:nvSpPr>
        <p:spPr bwMode="auto">
          <a:xfrm>
            <a:off x="1258888" y="4864100"/>
            <a:ext cx="3384550" cy="5810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 i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h</a:t>
            </a: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~ 10</a:t>
            </a:r>
            <a:r>
              <a:rPr lang="en-US" altLang="ja-JP" sz="1600" b="1" baseline="300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-15</a:t>
            </a:r>
            <a:r>
              <a:rPr lang="en-US" altLang="ja-JP" sz="1600" b="1" i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, f</a:t>
            </a: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~  4 Hz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Distance 10kpc, </a:t>
            </a:r>
            <a:r>
              <a:rPr lang="en-US" altLang="ja-JP" sz="1600" b="1" i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m</a:t>
            </a:r>
            <a:r>
              <a:rPr lang="en-US" altLang="ja-JP" sz="1600" b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 = 10</a:t>
            </a:r>
            <a:r>
              <a:rPr lang="en-US" altLang="ja-JP" sz="1600" b="1" baseline="300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3 </a:t>
            </a:r>
            <a:r>
              <a:rPr lang="en-US" altLang="ja-JP" sz="1600" b="1" i="1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M</a:t>
            </a:r>
            <a:r>
              <a:rPr lang="en-US" altLang="ja-JP" sz="1600" b="1" baseline="-14000">
                <a:solidFill>
                  <a:srgbClr val="3366FF"/>
                </a:solidFill>
                <a:latin typeface="Tahoma" pitchFamily="34" charset="0"/>
                <a:ea typeface="HGP創英角ｺﾞｼｯｸUB" pitchFamily="50" charset="-128"/>
              </a:rPr>
              <a:t>sun</a:t>
            </a:r>
            <a:r>
              <a:rPr lang="en-US" altLang="ja-JP" sz="1600" b="1" baseline="-14000">
                <a:solidFill>
                  <a:srgbClr val="3333FF"/>
                </a:solidFill>
                <a:latin typeface="Tahoma" pitchFamily="34" charset="0"/>
                <a:ea typeface="HGP創英角ｺﾞｼｯｸUB" pitchFamily="50" charset="-128"/>
              </a:rPr>
              <a:t> </a:t>
            </a: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21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08E721-6148-415C-95CA-D2EBB239F0D6}" type="slidenum">
              <a:rPr lang="en-US" altLang="ja-JP"/>
              <a:pPr/>
              <a:t>8</a:t>
            </a:fld>
            <a:endParaRPr lang="en-US" altLang="ja-JP"/>
          </a:p>
        </p:txBody>
      </p:sp>
      <p:pic>
        <p:nvPicPr>
          <p:cNvPr id="764930" name="Picture 10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196975"/>
            <a:ext cx="6191250" cy="4943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76493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(4)</a:t>
            </a:r>
          </a:p>
        </p:txBody>
      </p:sp>
      <p:sp>
        <p:nvSpPr>
          <p:cNvPr id="764932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b="1"/>
              <a:t>DPF</a:t>
            </a:r>
            <a:r>
              <a:rPr lang="ja-JP" altLang="en-US" sz="2200" b="1"/>
              <a:t>軌道</a:t>
            </a:r>
            <a:endParaRPr lang="ja-JP" altLang="en-US" sz="1600" b="1"/>
          </a:p>
        </p:txBody>
      </p:sp>
      <p:grpSp>
        <p:nvGrpSpPr>
          <p:cNvPr id="764933" name="Group 1029"/>
          <p:cNvGrpSpPr>
            <a:grpSpLocks/>
          </p:cNvGrpSpPr>
          <p:nvPr/>
        </p:nvGrpSpPr>
        <p:grpSpPr bwMode="auto">
          <a:xfrm>
            <a:off x="6156325" y="2997200"/>
            <a:ext cx="720725" cy="1079500"/>
            <a:chOff x="3878" y="1888"/>
            <a:chExt cx="454" cy="680"/>
          </a:xfrm>
        </p:grpSpPr>
        <p:sp>
          <p:nvSpPr>
            <p:cNvPr id="764934" name="AutoShape 1030"/>
            <p:cNvSpPr>
              <a:spLocks noChangeArrowheads="1"/>
            </p:cNvSpPr>
            <p:nvPr/>
          </p:nvSpPr>
          <p:spPr bwMode="auto">
            <a:xfrm>
              <a:off x="3878" y="1888"/>
              <a:ext cx="454" cy="68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412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64935" name="Rectangle 1031"/>
            <p:cNvSpPr>
              <a:spLocks noChangeArrowheads="1"/>
            </p:cNvSpPr>
            <p:nvPr/>
          </p:nvSpPr>
          <p:spPr bwMode="auto">
            <a:xfrm rot="16200000">
              <a:off x="3772" y="2115"/>
              <a:ext cx="423" cy="21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DPF</a:t>
              </a:r>
            </a:p>
          </p:txBody>
        </p:sp>
      </p:grpSp>
      <p:sp>
        <p:nvSpPr>
          <p:cNvPr id="764936" name="Oval 1032"/>
          <p:cNvSpPr>
            <a:spLocks noChangeArrowheads="1"/>
          </p:cNvSpPr>
          <p:nvPr/>
        </p:nvSpPr>
        <p:spPr bwMode="auto">
          <a:xfrm>
            <a:off x="6442075" y="3116263"/>
            <a:ext cx="287338" cy="2889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764937" name="Oval 1033"/>
          <p:cNvSpPr>
            <a:spLocks noChangeArrowheads="1"/>
          </p:cNvSpPr>
          <p:nvPr/>
        </p:nvSpPr>
        <p:spPr bwMode="auto">
          <a:xfrm>
            <a:off x="6442075" y="3692525"/>
            <a:ext cx="287338" cy="2889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764938" name="Picture 103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7238" y="2024063"/>
            <a:ext cx="866775" cy="3324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764939" name="Rectangle 1035"/>
          <p:cNvSpPr>
            <a:spLocks noChangeArrowheads="1"/>
          </p:cNvSpPr>
          <p:nvPr/>
        </p:nvSpPr>
        <p:spPr bwMode="auto">
          <a:xfrm>
            <a:off x="641350" y="1196975"/>
            <a:ext cx="4938713" cy="1069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軌道の選択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 　 実現性の高さ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コスト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打ち上げ機会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運用のやり易さ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電力の供給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通信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  地球重力場などによる雑音</a:t>
            </a:r>
          </a:p>
        </p:txBody>
      </p:sp>
      <p:grpSp>
        <p:nvGrpSpPr>
          <p:cNvPr id="764940" name="Group 1036"/>
          <p:cNvGrpSpPr>
            <a:grpSpLocks/>
          </p:cNvGrpSpPr>
          <p:nvPr/>
        </p:nvGrpSpPr>
        <p:grpSpPr bwMode="auto">
          <a:xfrm>
            <a:off x="1619250" y="2349500"/>
            <a:ext cx="3600450" cy="581025"/>
            <a:chOff x="1020" y="1480"/>
            <a:chExt cx="2268" cy="366"/>
          </a:xfrm>
        </p:grpSpPr>
        <p:sp>
          <p:nvSpPr>
            <p:cNvPr id="764941" name="Rectangle 1037"/>
            <p:cNvSpPr>
              <a:spLocks noChangeArrowheads="1"/>
            </p:cNvSpPr>
            <p:nvPr/>
          </p:nvSpPr>
          <p:spPr bwMode="auto">
            <a:xfrm>
              <a:off x="1283" y="1480"/>
              <a:ext cx="2005" cy="36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太陽同期極軌道 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(</a:t>
              </a:r>
              <a:r>
                <a:rPr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昼夜境界線</a:t>
              </a:r>
              <a:r>
                <a:rPr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)</a:t>
              </a:r>
            </a:p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kumimoji="0"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高度 </a:t>
              </a:r>
              <a:r>
                <a:rPr kumimoji="0"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750km, 1</a:t>
              </a:r>
              <a:r>
                <a:rPr kumimoji="0"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周約 </a:t>
              </a:r>
              <a:r>
                <a:rPr kumimoji="0" lang="en-US" altLang="ja-JP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100</a:t>
              </a:r>
              <a:r>
                <a:rPr kumimoji="0" lang="ja-JP" altLang="en-US" sz="1600" b="1">
                  <a:solidFill>
                    <a:srgbClr val="33CC33"/>
                  </a:solidFill>
                  <a:latin typeface="Tahoma" pitchFamily="34" charset="0"/>
                  <a:ea typeface="HGP創英角ｺﾞｼｯｸUB" pitchFamily="50" charset="-128"/>
                </a:rPr>
                <a:t>分</a:t>
              </a:r>
            </a:p>
          </p:txBody>
        </p:sp>
        <p:sp>
          <p:nvSpPr>
            <p:cNvPr id="764942" name="AutoShape 1038"/>
            <p:cNvSpPr>
              <a:spLocks noChangeArrowheads="1"/>
            </p:cNvSpPr>
            <p:nvPr/>
          </p:nvSpPr>
          <p:spPr bwMode="auto">
            <a:xfrm>
              <a:off x="1020" y="1555"/>
              <a:ext cx="217" cy="242"/>
            </a:xfrm>
            <a:custGeom>
              <a:avLst/>
              <a:gdLst>
                <a:gd name="G0" fmla="+- 11249 0 0"/>
                <a:gd name="G1" fmla="+- 5118 0 0"/>
                <a:gd name="G2" fmla="+- 21600 0 5118"/>
                <a:gd name="G3" fmla="+- 10800 0 5118"/>
                <a:gd name="G4" fmla="+- 21600 0 11249"/>
                <a:gd name="G5" fmla="*/ G4 G3 10800"/>
                <a:gd name="G6" fmla="+- 21600 0 G5"/>
                <a:gd name="T0" fmla="*/ 11249 w 21600"/>
                <a:gd name="T1" fmla="*/ 0 h 21600"/>
                <a:gd name="T2" fmla="*/ 0 w 21600"/>
                <a:gd name="T3" fmla="*/ 10800 h 21600"/>
                <a:gd name="T4" fmla="*/ 11249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249" y="0"/>
                  </a:moveTo>
                  <a:lnTo>
                    <a:pt x="11249" y="5118"/>
                  </a:lnTo>
                  <a:lnTo>
                    <a:pt x="3375" y="5118"/>
                  </a:lnTo>
                  <a:lnTo>
                    <a:pt x="3375" y="16482"/>
                  </a:lnTo>
                  <a:lnTo>
                    <a:pt x="11249" y="16482"/>
                  </a:lnTo>
                  <a:lnTo>
                    <a:pt x="1124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118"/>
                  </a:moveTo>
                  <a:lnTo>
                    <a:pt x="1350" y="16482"/>
                  </a:lnTo>
                  <a:lnTo>
                    <a:pt x="2700" y="16482"/>
                  </a:lnTo>
                  <a:lnTo>
                    <a:pt x="2700" y="5118"/>
                  </a:lnTo>
                  <a:close/>
                </a:path>
                <a:path w="21600" h="21600">
                  <a:moveTo>
                    <a:pt x="0" y="5118"/>
                  </a:moveTo>
                  <a:lnTo>
                    <a:pt x="0" y="16482"/>
                  </a:lnTo>
                  <a:lnTo>
                    <a:pt x="675" y="16482"/>
                  </a:lnTo>
                  <a:lnTo>
                    <a:pt x="675" y="5118"/>
                  </a:lnTo>
                  <a:close/>
                </a:path>
              </a:pathLst>
            </a:custGeom>
            <a:solidFill>
              <a:srgbClr val="CCFFCC">
                <a:alpha val="50000"/>
              </a:srgbClr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764943" name="Group 1039"/>
          <p:cNvGrpSpPr>
            <a:grpSpLocks/>
          </p:cNvGrpSpPr>
          <p:nvPr/>
        </p:nvGrpSpPr>
        <p:grpSpPr bwMode="auto">
          <a:xfrm>
            <a:off x="7810500" y="1244600"/>
            <a:ext cx="1150938" cy="863600"/>
            <a:chOff x="4967" y="890"/>
            <a:chExt cx="725" cy="544"/>
          </a:xfrm>
        </p:grpSpPr>
        <p:sp>
          <p:nvSpPr>
            <p:cNvPr id="764944" name="Line 1040"/>
            <p:cNvSpPr>
              <a:spLocks noChangeShapeType="1"/>
            </p:cNvSpPr>
            <p:nvPr/>
          </p:nvSpPr>
          <p:spPr bwMode="auto">
            <a:xfrm>
              <a:off x="4967" y="890"/>
              <a:ext cx="0" cy="544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64945" name="Rectangle 1041"/>
            <p:cNvSpPr>
              <a:spLocks noChangeArrowheads="1"/>
            </p:cNvSpPr>
            <p:nvPr/>
          </p:nvSpPr>
          <p:spPr bwMode="auto">
            <a:xfrm>
              <a:off x="5057" y="1071"/>
              <a:ext cx="635" cy="21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r>
                <a:rPr lang="en-US" altLang="ja-JP" sz="1600" b="1">
                  <a:solidFill>
                    <a:srgbClr val="FF6600"/>
                  </a:solidFill>
                  <a:latin typeface="Tahoma" pitchFamily="34" charset="0"/>
                  <a:ea typeface="HGP創英角ｺﾞｼｯｸUB" pitchFamily="50" charset="-128"/>
                </a:rPr>
                <a:t>750km</a:t>
              </a:r>
            </a:p>
          </p:txBody>
        </p:sp>
      </p:grpSp>
      <p:sp>
        <p:nvSpPr>
          <p:cNvPr id="764946" name="Rectangle 1042"/>
          <p:cNvSpPr>
            <a:spLocks noChangeArrowheads="1"/>
          </p:cNvSpPr>
          <p:nvPr/>
        </p:nvSpPr>
        <p:spPr bwMode="auto">
          <a:xfrm>
            <a:off x="1116013" y="4246563"/>
            <a:ext cx="4938712" cy="1558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地球の影に入らない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連続的な電力供給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         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運用のやり易さ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電力の供給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通信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高度は高い方がよい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　　  地球の影響をできるだけ低減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        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(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重力場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地磁気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,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残留大気</a:t>
            </a:r>
            <a:r>
              <a:rPr lang="en-US" altLang="ja-JP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</a:rPr>
              <a:t>)</a:t>
            </a:r>
          </a:p>
        </p:txBody>
      </p:sp>
      <p:sp>
        <p:nvSpPr>
          <p:cNvPr id="764947" name="Rectangle 1043"/>
          <p:cNvSpPr>
            <a:spLocks noChangeArrowheads="1"/>
          </p:cNvSpPr>
          <p:nvPr/>
        </p:nvSpPr>
        <p:spPr bwMode="auto">
          <a:xfrm>
            <a:off x="1614488" y="5949950"/>
            <a:ext cx="4938712" cy="3365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軌道は、ロケット能力にも依存する</a:t>
            </a:r>
          </a:p>
        </p:txBody>
      </p:sp>
    </p:spTree>
  </p:cSld>
  <p:clrMapOvr>
    <a:masterClrMapping/>
  </p:clrMapOvr>
  <p:transition advTm="52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6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 L 0.00781 -0.1463 L 0.02448 -0.24259 L 0.03837 -0.28333 C 0.05555 -0.29676 0.05052 -0.29028 0.05642 -0.29815 L 0.06892 -0.29074 L 0.08976 -0.24815 L 0.10226 -0.18519 L 0.1092 -0.11667 L 0.11337 -0.00926 L 0.11337 0.09444 L 0.11198 0.20185 L 0.10087 0.31481 L 0.08837 0.37778 L 0.08003 0.40185 L 0.06892 0.41481 L 0.06198 0.42407 L 0.05226 0.42222 L 0.03559 0.3963 L 0.02448 0.35741 L 0.01198 0.28519 L 0.00226 0.2 L -0.00052 0.11852 L -0.00052 0 Z " pathEditMode="relative" ptsTypes="AAAfAAAAAAAAAAAAAAAAAAAA">
                                      <p:cBhvr>
                                        <p:cTn id="31" dur="3000" fill="hold"/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7.40741E-7 L 8.33333E-7 -0.08519 L 0.00555 -0.20556 L 0.0125 -0.28334 L 0.02916 -0.35 L 0.04722 -0.38334 L 0.06805 -0.38148 L 0.08333 -0.35556 L 0.10139 -0.28519 L 0.10972 -0.21482 L 0.11111 -0.12778 L 0.11389 0.01111 L 0.11111 0.11852 L 0.10555 0.19815 L 0.09444 0.26481 L 0.07361 0.32592 L 0.05833 0.33889 L 0.04722 0.33333 L 0.02222 0.26296 L 0.00833 0.16481 L 8.33333E-7 0.07222 L 8.33333E-7 7.40741E-7 Z " pathEditMode="relative" ptsTypes="AAAAAAAAAAAAAAAAAAAAAA">
                                      <p:cBhvr>
                                        <p:cTn id="33" dur="3000" fill="hold"/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6" grpId="0" animBg="1"/>
      <p:bldP spid="764936" grpId="1" animBg="1"/>
      <p:bldP spid="764937" grpId="0" animBg="1"/>
      <p:bldP spid="764937" grpId="1" animBg="1"/>
      <p:bldP spid="764946" grpId="0"/>
      <p:bldP spid="7649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日本物理学会第62回年次大会 (2007年09月21日, 北海道大学)</a:t>
            </a:r>
          </a:p>
        </p:txBody>
      </p:sp>
      <p:sp>
        <p:nvSpPr>
          <p:cNvPr id="8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19012-C585-4C4B-8D27-96305DA7324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7843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DECIGO-PF (5)</a:t>
            </a:r>
          </a:p>
        </p:txBody>
      </p:sp>
      <p:sp>
        <p:nvSpPr>
          <p:cNvPr id="7843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2200" b="1"/>
              <a:t>地球重力場の影響</a:t>
            </a:r>
            <a:r>
              <a:rPr lang="ja-JP" altLang="en-US"/>
              <a:t>        </a:t>
            </a:r>
            <a:endParaRPr lang="ja-JP" altLang="en-US" sz="1800"/>
          </a:p>
        </p:txBody>
      </p:sp>
      <p:sp>
        <p:nvSpPr>
          <p:cNvPr id="784388" name="Rectangle 2052"/>
          <p:cNvSpPr>
            <a:spLocks noChangeArrowheads="1"/>
          </p:cNvSpPr>
          <p:nvPr/>
        </p:nvSpPr>
        <p:spPr bwMode="auto">
          <a:xfrm>
            <a:off x="4787900" y="1125538"/>
            <a:ext cx="4176713" cy="17081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0.03Hz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のカットオフ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: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球面調和関数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180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次に対応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ja-JP" altLang="en-US" sz="1600" b="1">
                <a:solidFill>
                  <a:srgbClr val="777777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それより高い周波数では不明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ja-JP" altLang="en-US" sz="1600" b="1">
              <a:solidFill>
                <a:srgbClr val="777777"/>
              </a:solidFill>
              <a:latin typeface="Tahoma" pitchFamily="34" charset="0"/>
              <a:ea typeface="HGP創英角ｺﾞｼｯｸUB" pitchFamily="50" charset="-128"/>
              <a:sym typeface="Wingdings" pitchFamily="2" charset="2"/>
            </a:endParaRP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</a:t>
            </a: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重力ポテンシャルの影響は</a:t>
            </a:r>
            <a:r>
              <a:rPr lang="en-US" altLang="ja-JP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(Re/r) </a:t>
            </a:r>
            <a:r>
              <a:rPr lang="en-US" altLang="ja-JP" sz="1400" b="1" baseline="30000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n </a:t>
            </a: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で効いてくる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                            ので高次の効果は無視できる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400" b="1">
                <a:solidFill>
                  <a:srgbClr val="008000"/>
                </a:solidFill>
                <a:latin typeface="Tahoma" pitchFamily="34" charset="0"/>
                <a:ea typeface="HGP創英角ｺﾞｼｯｸUB" pitchFamily="50" charset="-128"/>
              </a:rPr>
              <a:t>  高次の重力場を観測できたら立派な成果</a:t>
            </a:r>
          </a:p>
        </p:txBody>
      </p:sp>
      <p:sp>
        <p:nvSpPr>
          <p:cNvPr id="784389" name="Rectangle 2053"/>
          <p:cNvSpPr>
            <a:spLocks noChangeArrowheads="1"/>
          </p:cNvSpPr>
          <p:nvPr/>
        </p:nvSpPr>
        <p:spPr bwMode="auto">
          <a:xfrm>
            <a:off x="611188" y="1268413"/>
            <a:ext cx="4248150" cy="15589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地球重力場モデル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地球重力場観測衛星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(GRACE)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のデータ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　   球面調和関数 </a:t>
            </a:r>
            <a:r>
              <a:rPr lang="en-US" altLang="ja-JP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180</a:t>
            </a:r>
            <a:r>
              <a:rPr lang="ja-JP" altLang="en-US" sz="1600" b="1">
                <a:solidFill>
                  <a:srgbClr val="33CC33"/>
                </a:solidFill>
                <a:latin typeface="Tahoma" pitchFamily="34" charset="0"/>
                <a:ea typeface="HGP創英角ｺﾞｼｯｸUB" pitchFamily="50" charset="-128"/>
              </a:rPr>
              <a:t>次まで使用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衛星の運動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(5km/sec) 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      </a:t>
            </a: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  <a:sym typeface="Wingdings" pitchFamily="2" charset="2"/>
              </a:rPr>
              <a:t> </a:t>
            </a:r>
            <a:r>
              <a:rPr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スペクトルを計算</a:t>
            </a:r>
          </a:p>
          <a:p>
            <a:pPr algn="l"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kumimoji="0" lang="en-US" altLang="ja-JP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2%</a:t>
            </a:r>
            <a:r>
              <a:rPr kumimoji="0" lang="ja-JP" altLang="en-US" sz="1600" b="1">
                <a:solidFill>
                  <a:srgbClr val="000000"/>
                </a:solidFill>
                <a:latin typeface="Tahoma" pitchFamily="34" charset="0"/>
                <a:ea typeface="HGP創英角ｺﾞｼｯｸUB" pitchFamily="50" charset="-128"/>
              </a:rPr>
              <a:t>の縦横カップリングを仮定</a:t>
            </a:r>
          </a:p>
        </p:txBody>
      </p:sp>
      <p:pic>
        <p:nvPicPr>
          <p:cNvPr id="784390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908300"/>
            <a:ext cx="5694363" cy="35448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f \sim 4 \times \left({ 10^3 M_\odot \over m_{\rm t} }\right)\ \ \ [{\rm Hz}]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44.75"/>
  <p:tag name="PICTUREFILESIZE" val="288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f \sim 3 \times 10^{-4} \left({ 10^8 M_\odot \over m }\right)&#10;\ \ \ [{\rm Hz}]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97.875"/>
  <p:tag name="PICTUREFILESIZE" val="351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h \sim  10^{-15} \left({m \over  10^8 M_\odot}\right)&#10;                           \left({1 {\rm Gpc} \over  r}\right)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283"/>
  <p:tag name="PICTUREFILESIZE" val="32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 &#10;h \sim  10^{-15} \left({m_{\rm c} \over  10^3 M_\odot}\right)^{5/6}&#10;\left({1 {\rm Hz} \over  f}\right)^{1/6}&#10;\left({10 {\rm kpc} \over  r}\right)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422.875"/>
  <p:tag name="PICTUREFILESIZE" val="54046"/>
</p:tagLst>
</file>

<file path=ppt/theme/theme1.xml><?xml version="1.0" encoding="utf-8"?>
<a:theme xmlns:a="http://schemas.openxmlformats.org/drawingml/2006/main" name="Straight Edge">
  <a:themeElements>
    <a:clrScheme name="">
      <a:dk1>
        <a:srgbClr val="003366"/>
      </a:dk1>
      <a:lt1>
        <a:srgbClr val="CCFFCC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E2FFE2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aight Edge">
  <a:themeElements>
    <a:clrScheme name="">
      <a:dk1>
        <a:srgbClr val="003366"/>
      </a:dk1>
      <a:lt1>
        <a:srgbClr val="CCFFCC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E2FFE2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1_Straight Edg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FC9">
            <a:alpha val="50000"/>
          </a:srgbClr>
        </a:solidFill>
        <a:ln w="15875" cap="flat" cmpd="sng" algn="ctr">
          <a:solidFill>
            <a:srgbClr val="969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1_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34145</TotalTime>
  <Words>1525</Words>
  <Application>Microsoft Office PowerPoint</Application>
  <PresentationFormat>画面に合わせる (4:3)</PresentationFormat>
  <Paragraphs>291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33" baseType="lpstr">
      <vt:lpstr>Times New Roman</vt:lpstr>
      <vt:lpstr>ＭＳ Ｐゴシック</vt:lpstr>
      <vt:lpstr>Tahoma</vt:lpstr>
      <vt:lpstr>HGP創英角ｺﾞｼｯｸUB</vt:lpstr>
      <vt:lpstr>Wingdings</vt:lpstr>
      <vt:lpstr>ＭＳ Ｐ明朝</vt:lpstr>
      <vt:lpstr>Arial</vt:lpstr>
      <vt:lpstr>HGS創英角ｺﾞｼｯｸUB</vt:lpstr>
      <vt:lpstr>Symbol</vt:lpstr>
      <vt:lpstr>Osaka</vt:lpstr>
      <vt:lpstr>Times</vt:lpstr>
      <vt:lpstr>ＭＳ ゴシック</vt:lpstr>
      <vt:lpstr>Helvetica</vt:lpstr>
      <vt:lpstr>HG丸ｺﾞｼｯｸM-PRO</vt:lpstr>
      <vt:lpstr>Straight Edge</vt:lpstr>
      <vt:lpstr>1_Straight Edge</vt:lpstr>
      <vt:lpstr>スペース重力波アンテナDECIGO計画 XII （パスファインダー）</vt:lpstr>
      <vt:lpstr>概要 (1) </vt:lpstr>
      <vt:lpstr>概要 (2)</vt:lpstr>
      <vt:lpstr>DECIGO-PF (1)</vt:lpstr>
      <vt:lpstr>DECIGO-PF (2)</vt:lpstr>
      <vt:lpstr>DECIGO-PF (3)</vt:lpstr>
      <vt:lpstr>DECIGO-PF (4)</vt:lpstr>
      <vt:lpstr>DECIGO-PF (4)</vt:lpstr>
      <vt:lpstr>DECIGO-PF (5)</vt:lpstr>
      <vt:lpstr>DECIGO-PF (6)</vt:lpstr>
      <vt:lpstr>DPF status (1)</vt:lpstr>
      <vt:lpstr>DPF status (2)</vt:lpstr>
      <vt:lpstr>DPF status (3)</vt:lpstr>
      <vt:lpstr>Topics</vt:lpstr>
      <vt:lpstr>まとめ</vt:lpstr>
      <vt:lpstr>スライド 16</vt:lpstr>
      <vt:lpstr>DECIGO-PF (6)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安東 正樹</dc:creator>
  <cp:lastModifiedBy>ando</cp:lastModifiedBy>
  <cp:revision>1976</cp:revision>
  <dcterms:created xsi:type="dcterms:W3CDTF">2002-03-19T09:15:24Z</dcterms:created>
  <dcterms:modified xsi:type="dcterms:W3CDTF">2010-05-26T03:24:26Z</dcterms:modified>
</cp:coreProperties>
</file>