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notesSlides/notesSlide57.xml" ContentType="application/vnd.openxmlformats-officedocument.presentationml.notesSlide+xml"/>
  <Override PartName="/ppt/tags/tag5.xml" ContentType="application/vnd.openxmlformats-officedocument.presentationml.tags+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tags/tag7.xml" ContentType="application/vnd.openxmlformats-officedocument.presentationml.tags+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tags/tag4.xml" ContentType="application/vnd.openxmlformats-officedocument.presentationml.tags+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tags/tag6.xml" ContentType="application/vnd.openxmlformats-officedocument.presentationml.tags+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tags/tag3.xml" ContentType="application/vnd.openxmlformats-officedocument.presentationml.tags+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703" r:id="rId2"/>
    <p:sldMasterId id="2147483708" r:id="rId3"/>
    <p:sldMasterId id="2147483721" r:id="rId4"/>
    <p:sldMasterId id="2147483733" r:id="rId5"/>
    <p:sldMasterId id="2147483745" r:id="rId6"/>
    <p:sldMasterId id="2147483770" r:id="rId7"/>
    <p:sldMasterId id="2147483783" r:id="rId8"/>
    <p:sldMasterId id="2147483795" r:id="rId9"/>
    <p:sldMasterId id="2147483821" r:id="rId10"/>
    <p:sldMasterId id="2147483833" r:id="rId11"/>
    <p:sldMasterId id="2147483845" r:id="rId12"/>
  </p:sldMasterIdLst>
  <p:notesMasterIdLst>
    <p:notesMasterId r:id="rId127"/>
  </p:notesMasterIdLst>
  <p:handoutMasterIdLst>
    <p:handoutMasterId r:id="rId128"/>
  </p:handoutMasterIdLst>
  <p:sldIdLst>
    <p:sldId id="1030" r:id="rId13"/>
    <p:sldId id="1088" r:id="rId14"/>
    <p:sldId id="985" r:id="rId15"/>
    <p:sldId id="1070" r:id="rId16"/>
    <p:sldId id="1086" r:id="rId17"/>
    <p:sldId id="1082" r:id="rId18"/>
    <p:sldId id="1083" r:id="rId19"/>
    <p:sldId id="1078" r:id="rId20"/>
    <p:sldId id="948" r:id="rId21"/>
    <p:sldId id="965" r:id="rId22"/>
    <p:sldId id="986" r:id="rId23"/>
    <p:sldId id="1071" r:id="rId24"/>
    <p:sldId id="1039" r:id="rId25"/>
    <p:sldId id="1037" r:id="rId26"/>
    <p:sldId id="1048" r:id="rId27"/>
    <p:sldId id="1087" r:id="rId28"/>
    <p:sldId id="1049" r:id="rId29"/>
    <p:sldId id="949" r:id="rId30"/>
    <p:sldId id="1072" r:id="rId31"/>
    <p:sldId id="977" r:id="rId32"/>
    <p:sldId id="952" r:id="rId33"/>
    <p:sldId id="1073" r:id="rId34"/>
    <p:sldId id="973" r:id="rId35"/>
    <p:sldId id="1077" r:id="rId36"/>
    <p:sldId id="1068" r:id="rId37"/>
    <p:sldId id="958" r:id="rId38"/>
    <p:sldId id="1076" r:id="rId39"/>
    <p:sldId id="1074" r:id="rId40"/>
    <p:sldId id="942" r:id="rId41"/>
    <p:sldId id="978" r:id="rId42"/>
    <p:sldId id="1031" r:id="rId43"/>
    <p:sldId id="1053" r:id="rId44"/>
    <p:sldId id="1033" r:id="rId45"/>
    <p:sldId id="955" r:id="rId46"/>
    <p:sldId id="1069" r:id="rId47"/>
    <p:sldId id="972" r:id="rId48"/>
    <p:sldId id="974" r:id="rId49"/>
    <p:sldId id="1050" r:id="rId50"/>
    <p:sldId id="961" r:id="rId51"/>
    <p:sldId id="1080" r:id="rId52"/>
    <p:sldId id="1084" r:id="rId53"/>
    <p:sldId id="1085" r:id="rId54"/>
    <p:sldId id="1062" r:id="rId55"/>
    <p:sldId id="976" r:id="rId56"/>
    <p:sldId id="1040" r:id="rId57"/>
    <p:sldId id="1081" r:id="rId58"/>
    <p:sldId id="1056" r:id="rId59"/>
    <p:sldId id="1052" r:id="rId60"/>
    <p:sldId id="1064" r:id="rId61"/>
    <p:sldId id="1041" r:id="rId62"/>
    <p:sldId id="905" r:id="rId63"/>
    <p:sldId id="1054" r:id="rId64"/>
    <p:sldId id="1022" r:id="rId65"/>
    <p:sldId id="975" r:id="rId66"/>
    <p:sldId id="1065" r:id="rId67"/>
    <p:sldId id="1066" r:id="rId68"/>
    <p:sldId id="1067" r:id="rId69"/>
    <p:sldId id="1055" r:id="rId70"/>
    <p:sldId id="967" r:id="rId71"/>
    <p:sldId id="1057" r:id="rId72"/>
    <p:sldId id="995" r:id="rId73"/>
    <p:sldId id="780" r:id="rId74"/>
    <p:sldId id="779" r:id="rId75"/>
    <p:sldId id="1009" r:id="rId76"/>
    <p:sldId id="1011" r:id="rId77"/>
    <p:sldId id="1012" r:id="rId78"/>
    <p:sldId id="1013" r:id="rId79"/>
    <p:sldId id="1014" r:id="rId80"/>
    <p:sldId id="1015" r:id="rId81"/>
    <p:sldId id="1023" r:id="rId82"/>
    <p:sldId id="1024" r:id="rId83"/>
    <p:sldId id="1025" r:id="rId84"/>
    <p:sldId id="1026" r:id="rId85"/>
    <p:sldId id="1027" r:id="rId86"/>
    <p:sldId id="1028" r:id="rId87"/>
    <p:sldId id="1029" r:id="rId88"/>
    <p:sldId id="996" r:id="rId89"/>
    <p:sldId id="997" r:id="rId90"/>
    <p:sldId id="998" r:id="rId91"/>
    <p:sldId id="999" r:id="rId92"/>
    <p:sldId id="1000" r:id="rId93"/>
    <p:sldId id="1001" r:id="rId94"/>
    <p:sldId id="1002" r:id="rId95"/>
    <p:sldId id="1003" r:id="rId96"/>
    <p:sldId id="1004" r:id="rId97"/>
    <p:sldId id="1005" r:id="rId98"/>
    <p:sldId id="1006" r:id="rId99"/>
    <p:sldId id="1007" r:id="rId100"/>
    <p:sldId id="941" r:id="rId101"/>
    <p:sldId id="776" r:id="rId102"/>
    <p:sldId id="777" r:id="rId103"/>
    <p:sldId id="957" r:id="rId104"/>
    <p:sldId id="968" r:id="rId105"/>
    <p:sldId id="971" r:id="rId106"/>
    <p:sldId id="878" r:id="rId107"/>
    <p:sldId id="877" r:id="rId108"/>
    <p:sldId id="900" r:id="rId109"/>
    <p:sldId id="875" r:id="rId110"/>
    <p:sldId id="903" r:id="rId111"/>
    <p:sldId id="904" r:id="rId112"/>
    <p:sldId id="951" r:id="rId113"/>
    <p:sldId id="964" r:id="rId114"/>
    <p:sldId id="1043" r:id="rId115"/>
    <p:sldId id="1044" r:id="rId116"/>
    <p:sldId id="1045" r:id="rId117"/>
    <p:sldId id="1038" r:id="rId118"/>
    <p:sldId id="1058" r:id="rId119"/>
    <p:sldId id="1059" r:id="rId120"/>
    <p:sldId id="1060" r:id="rId121"/>
    <p:sldId id="1061" r:id="rId122"/>
    <p:sldId id="1063" r:id="rId123"/>
    <p:sldId id="969" r:id="rId124"/>
    <p:sldId id="970" r:id="rId125"/>
    <p:sldId id="1032" r:id="rId126"/>
  </p:sldIdLst>
  <p:sldSz cx="9144000" cy="6858000" type="screen4x3"/>
  <p:notesSz cx="6731000" cy="9856788"/>
  <p:custDataLst>
    <p:tags r:id="rId129"/>
  </p:custDataLst>
  <p:defaultTextStyle>
    <a:defPPr>
      <a:defRPr lang="ja-JP"/>
    </a:defPPr>
    <a:lvl1pPr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1pPr>
    <a:lvl2pPr marL="4572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2pPr>
    <a:lvl3pPr marL="9144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3pPr>
    <a:lvl4pPr marL="13716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4pPr>
    <a:lvl5pPr marL="18288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5pPr>
    <a:lvl6pPr marL="2286000" algn="l" defTabSz="914400" rtl="0" eaLnBrk="1" latinLnBrk="0" hangingPunct="1">
      <a:defRPr kumimoji="1" sz="2400" kern="1200">
        <a:solidFill>
          <a:schemeClr val="tx1"/>
        </a:solidFill>
        <a:latin typeface="Tahoma" pitchFamily="34" charset="0"/>
        <a:ea typeface="HGP創英角ｺﾞｼｯｸUB" pitchFamily="50" charset="-128"/>
        <a:cs typeface="+mn-cs"/>
      </a:defRPr>
    </a:lvl6pPr>
    <a:lvl7pPr marL="2743200" algn="l" defTabSz="914400" rtl="0" eaLnBrk="1" latinLnBrk="0" hangingPunct="1">
      <a:defRPr kumimoji="1" sz="2400" kern="1200">
        <a:solidFill>
          <a:schemeClr val="tx1"/>
        </a:solidFill>
        <a:latin typeface="Tahoma" pitchFamily="34" charset="0"/>
        <a:ea typeface="HGP創英角ｺﾞｼｯｸUB" pitchFamily="50" charset="-128"/>
        <a:cs typeface="+mn-cs"/>
      </a:defRPr>
    </a:lvl7pPr>
    <a:lvl8pPr marL="3200400" algn="l" defTabSz="914400" rtl="0" eaLnBrk="1" latinLnBrk="0" hangingPunct="1">
      <a:defRPr kumimoji="1" sz="2400" kern="1200">
        <a:solidFill>
          <a:schemeClr val="tx1"/>
        </a:solidFill>
        <a:latin typeface="Tahoma" pitchFamily="34" charset="0"/>
        <a:ea typeface="HGP創英角ｺﾞｼｯｸUB" pitchFamily="50" charset="-128"/>
        <a:cs typeface="+mn-cs"/>
      </a:defRPr>
    </a:lvl8pPr>
    <a:lvl9pPr marL="3657600" algn="l" defTabSz="914400" rtl="0" eaLnBrk="1" latinLnBrk="0" hangingPunct="1">
      <a:defRPr kumimoji="1" sz="2400" kern="1200">
        <a:solidFill>
          <a:schemeClr val="tx1"/>
        </a:solidFill>
        <a:latin typeface="Tahoma" pitchFamily="34" charset="0"/>
        <a:ea typeface="HGP創英角ｺﾞｼｯｸUB"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FF"/>
    <a:srgbClr val="CCECFF"/>
    <a:srgbClr val="EAEAEA"/>
    <a:srgbClr val="CCFFCC"/>
    <a:srgbClr val="FFFFCC"/>
    <a:srgbClr val="99FF99"/>
    <a:srgbClr val="DDDDDD"/>
    <a:srgbClr val="99CCFF"/>
    <a:srgbClr val="F8F8F8"/>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89" autoAdjust="0"/>
    <p:restoredTop sz="99316" autoAdjust="0"/>
  </p:normalViewPr>
  <p:slideViewPr>
    <p:cSldViewPr>
      <p:cViewPr>
        <p:scale>
          <a:sx n="70" d="100"/>
          <a:sy n="70" d="100"/>
        </p:scale>
        <p:origin x="-1476" y="-115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80" d="100"/>
        <a:sy n="80" d="100"/>
      </p:scale>
      <p:origin x="0" y="2256"/>
    </p:cViewPr>
  </p:sorterViewPr>
  <p:notesViewPr>
    <p:cSldViewPr>
      <p:cViewPr varScale="1">
        <p:scale>
          <a:sx n="70" d="100"/>
          <a:sy n="70" d="100"/>
        </p:scale>
        <p:origin x="-2064" y="-96"/>
      </p:cViewPr>
      <p:guideLst>
        <p:guide orient="horz" pos="3104"/>
        <p:guide pos="212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tableStyles" Target="tableStyle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126"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tags" Target="tags/tag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viewProps" Target="view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_rels/viewProps.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slide" Target="slides/slide42.xml"/><Relationship Id="rId1" Type="http://schemas.openxmlformats.org/officeDocument/2006/relationships/slide" Target="slides/slide8.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image" Target="../media/image11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ltLang="ja-JP" dirty="0"/>
          </a:p>
        </p:txBody>
      </p:sp>
      <p:sp>
        <p:nvSpPr>
          <p:cNvPr id="44035" name="Rectangle 3"/>
          <p:cNvSpPr>
            <a:spLocks noGrp="1" noChangeArrowheads="1"/>
          </p:cNvSpPr>
          <p:nvPr>
            <p:ph type="dt" sz="quarter"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ja-JP" dirty="0"/>
          </a:p>
        </p:txBody>
      </p:sp>
      <p:sp>
        <p:nvSpPr>
          <p:cNvPr id="44036" name="Rectangle 4"/>
          <p:cNvSpPr>
            <a:spLocks noGrp="1" noChangeArrowheads="1"/>
          </p:cNvSpPr>
          <p:nvPr>
            <p:ph type="ftr" sz="quarter" idx="2"/>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ltLang="ja-JP" dirty="0"/>
          </a:p>
        </p:txBody>
      </p:sp>
      <p:sp>
        <p:nvSpPr>
          <p:cNvPr id="44037" name="Rectangle 5"/>
          <p:cNvSpPr>
            <a:spLocks noGrp="1" noChangeArrowheads="1"/>
          </p:cNvSpPr>
          <p:nvPr>
            <p:ph type="sldNum" sz="quarter" idx="3"/>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E96BC14-1615-4251-8D4B-8C86F65DDFD9}" type="slidenum">
              <a:rPr lang="en-US" altLang="ja-JP"/>
              <a:pPr>
                <a:defRPr/>
              </a:pPr>
              <a:t>&lt;#&gt;</a:t>
            </a:fld>
            <a:endParaRPr lang="en-US" altLang="ja-JP"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Tx/>
              <a:buNone/>
              <a:defRPr sz="1200" smtClean="0"/>
            </a:lvl1pPr>
          </a:lstStyle>
          <a:p>
            <a:pPr>
              <a:defRPr/>
            </a:pPr>
            <a:endParaRPr lang="en-US" altLang="ja-JP" dirty="0"/>
          </a:p>
        </p:txBody>
      </p:sp>
      <p:sp>
        <p:nvSpPr>
          <p:cNvPr id="1027" name="Rectangle 3"/>
          <p:cNvSpPr>
            <a:spLocks noGrp="1" noChangeArrowheads="1"/>
          </p:cNvSpPr>
          <p:nvPr>
            <p:ph type="dt"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200" smtClean="0"/>
            </a:lvl1pPr>
          </a:lstStyle>
          <a:p>
            <a:pPr>
              <a:defRPr/>
            </a:pPr>
            <a:endParaRPr lang="en-US" altLang="ja-JP" dirty="0"/>
          </a:p>
        </p:txBody>
      </p:sp>
      <p:sp>
        <p:nvSpPr>
          <p:cNvPr id="100356" name="Rectangle 4"/>
          <p:cNvSpPr>
            <a:spLocks noGrp="1" noRot="1" noChangeAspect="1" noChangeArrowheads="1" noTextEdit="1"/>
          </p:cNvSpPr>
          <p:nvPr>
            <p:ph type="sldImg" idx="2"/>
          </p:nvPr>
        </p:nvSpPr>
        <p:spPr bwMode="auto">
          <a:xfrm>
            <a:off x="903288" y="739775"/>
            <a:ext cx="4927600" cy="36957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896938" y="4681538"/>
            <a:ext cx="4937125" cy="443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030" name="Rectangle 6"/>
          <p:cNvSpPr>
            <a:spLocks noGrp="1" noChangeArrowheads="1"/>
          </p:cNvSpPr>
          <p:nvPr>
            <p:ph type="ftr" sz="quarter" idx="4"/>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Tx/>
              <a:buNone/>
              <a:defRPr sz="1200" smtClean="0"/>
            </a:lvl1pPr>
          </a:lstStyle>
          <a:p>
            <a:pPr>
              <a:defRPr/>
            </a:pPr>
            <a:endParaRPr lang="en-US" altLang="ja-JP" dirty="0"/>
          </a:p>
        </p:txBody>
      </p:sp>
      <p:sp>
        <p:nvSpPr>
          <p:cNvPr id="1031" name="Rectangle 7"/>
          <p:cNvSpPr>
            <a:spLocks noGrp="1" noChangeArrowheads="1"/>
          </p:cNvSpPr>
          <p:nvPr>
            <p:ph type="sldNum" sz="quarter" idx="5"/>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200" smtClean="0"/>
            </a:lvl1pPr>
          </a:lstStyle>
          <a:p>
            <a:pPr>
              <a:defRPr/>
            </a:pPr>
            <a:fld id="{CB493AE6-ACB0-48C0-A300-869348BAECAB}" type="slidenum">
              <a:rPr lang="en-US" altLang="ja-JP"/>
              <a:pPr>
                <a:defRPr/>
              </a:pPr>
              <a:t>&lt;#&gt;</a:t>
            </a:fld>
            <a:endParaRPr lang="en-US" altLang="ja-JP"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1pPr>
    <a:lvl2pPr marL="4572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2pPr>
    <a:lvl3pPr marL="9144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3pPr>
    <a:lvl4pPr marL="13716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4pPr>
    <a:lvl5pPr marL="18288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A698F-90DC-49F4-8B1B-3214C2C09362}" type="slidenum">
              <a:rPr lang="en-US" altLang="ja-JP"/>
              <a:pPr/>
              <a:t>1</a:t>
            </a:fld>
            <a:endParaRPr lang="en-US" altLang="ja-JP" dirty="0"/>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10</a:t>
            </a:fld>
            <a:endParaRPr lang="en-US" altLang="ja-JP" dirty="0"/>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E084A69-21C7-47C0-9604-37F2BD9398ED}" type="slidenum">
              <a:rPr lang="en-US" altLang="ja-JP"/>
              <a:pPr/>
              <a:t>100</a:t>
            </a:fld>
            <a:endParaRPr lang="en-US" altLang="ja-JP" dirty="0"/>
          </a:p>
        </p:txBody>
      </p:sp>
      <p:sp>
        <p:nvSpPr>
          <p:cNvPr id="114691" name="Rectangle 2"/>
          <p:cNvSpPr>
            <a:spLocks noGrp="1" noRot="1" noChangeAspect="1" noChangeArrowheads="1" noTextEdit="1"/>
          </p:cNvSpPr>
          <p:nvPr>
            <p:ph type="sldImg"/>
          </p:nvPr>
        </p:nvSpPr>
        <p:spPr>
          <a:xfrm>
            <a:off x="906463" y="741363"/>
            <a:ext cx="4922837" cy="3692525"/>
          </a:xfrm>
          <a:ln/>
        </p:spPr>
      </p:sp>
      <p:sp>
        <p:nvSpPr>
          <p:cNvPr id="114692"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AF16C-4678-482D-B6B4-88992EE3A643}" type="slidenum">
              <a:rPr lang="en-US" altLang="ja-JP"/>
              <a:pPr/>
              <a:t>101</a:t>
            </a:fld>
            <a:endParaRPr lang="en-US" altLang="ja-JP" dirty="0"/>
          </a:p>
        </p:txBody>
      </p:sp>
      <p:sp>
        <p:nvSpPr>
          <p:cNvPr id="1144834"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44835"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07273B05-3BD9-445D-9694-4D8DB4954312}"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102</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34242" name="Rectangle 2"/>
          <p:cNvSpPr>
            <a:spLocks noGrp="1" noRot="1" noChangeAspect="1" noChangeArrowheads="1" noTextEdit="1"/>
          </p:cNvSpPr>
          <p:nvPr>
            <p:ph type="sldImg"/>
          </p:nvPr>
        </p:nvSpPr>
        <p:spPr>
          <a:xfrm>
            <a:off x="906463" y="741363"/>
            <a:ext cx="4922837" cy="3692525"/>
          </a:xfrm>
          <a:ln/>
        </p:spPr>
      </p:sp>
      <p:sp>
        <p:nvSpPr>
          <p:cNvPr id="1034243"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9870435-B07B-4AB5-8AFE-B3275E071BC4}"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103</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830466" name="Rectangle 2"/>
          <p:cNvSpPr>
            <a:spLocks noGrp="1" noRot="1" noChangeAspect="1" noChangeArrowheads="1" noTextEdit="1"/>
          </p:cNvSpPr>
          <p:nvPr>
            <p:ph type="sldImg"/>
          </p:nvPr>
        </p:nvSpPr>
        <p:spPr>
          <a:xfrm>
            <a:off x="906463" y="741363"/>
            <a:ext cx="4926012" cy="3694112"/>
          </a:xfrm>
          <a:ln/>
        </p:spPr>
      </p:sp>
      <p:sp>
        <p:nvSpPr>
          <p:cNvPr id="83046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9008A225-CC46-41BF-BAE6-6782A55C8D5A}"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104</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797698" name="Rectangle 2"/>
          <p:cNvSpPr>
            <a:spLocks noGrp="1" noRot="1" noChangeAspect="1" noChangeArrowheads="1" noTextEdit="1"/>
          </p:cNvSpPr>
          <p:nvPr>
            <p:ph type="sldImg"/>
          </p:nvPr>
        </p:nvSpPr>
        <p:spPr>
          <a:xfrm>
            <a:off x="906463" y="741363"/>
            <a:ext cx="4926012" cy="3694112"/>
          </a:xfrm>
          <a:ln/>
        </p:spPr>
      </p:sp>
      <p:sp>
        <p:nvSpPr>
          <p:cNvPr id="797699"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F94C9C0-96A5-4256-8981-AECBBCB976CB}"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105</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799746" name="Rectangle 2"/>
          <p:cNvSpPr>
            <a:spLocks noGrp="1" noRot="1" noChangeAspect="1" noChangeArrowheads="1" noTextEdit="1"/>
          </p:cNvSpPr>
          <p:nvPr>
            <p:ph type="sldImg"/>
          </p:nvPr>
        </p:nvSpPr>
        <p:spPr>
          <a:xfrm>
            <a:off x="906463" y="741363"/>
            <a:ext cx="4926012" cy="3694112"/>
          </a:xfrm>
          <a:ln/>
        </p:spPr>
      </p:sp>
      <p:sp>
        <p:nvSpPr>
          <p:cNvPr id="79974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4BD7B195-79FB-4600-AB49-0325C4237404}"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106</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34178" name="Rectangle 2"/>
          <p:cNvSpPr>
            <a:spLocks noGrp="1" noRot="1" noChangeAspect="1" noChangeArrowheads="1" noTextEdit="1"/>
          </p:cNvSpPr>
          <p:nvPr>
            <p:ph type="sldImg"/>
          </p:nvPr>
        </p:nvSpPr>
        <p:spPr>
          <a:xfrm>
            <a:off x="906463" y="741363"/>
            <a:ext cx="4922837" cy="3694112"/>
          </a:xfrm>
          <a:ln/>
        </p:spPr>
      </p:sp>
      <p:sp>
        <p:nvSpPr>
          <p:cNvPr id="434179"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A0F38D08-5C55-4F0A-8D5F-6E39CDCA6894}"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107</a:t>
            </a:fld>
            <a:endParaRPr kumimoji="1" lang="en-US" altLang="ja-JP" sz="1200" kern="1200" dirty="0">
              <a:solidFill>
                <a:prstClr val="black"/>
              </a:solidFill>
              <a:latin typeface="Times New Roman" pitchFamily="18" charset="0"/>
              <a:ea typeface="ＭＳ Ｐゴシック" charset="-128"/>
              <a:cs typeface="+mn-cs"/>
            </a:endParaRPr>
          </a:p>
        </p:txBody>
      </p:sp>
      <p:sp>
        <p:nvSpPr>
          <p:cNvPr id="916482" name="Rectangle 2"/>
          <p:cNvSpPr>
            <a:spLocks noGrp="1" noRot="1" noChangeAspect="1" noChangeArrowheads="1" noTextEdit="1"/>
          </p:cNvSpPr>
          <p:nvPr>
            <p:ph type="sldImg"/>
          </p:nvPr>
        </p:nvSpPr>
        <p:spPr>
          <a:ln/>
        </p:spPr>
      </p:sp>
      <p:sp>
        <p:nvSpPr>
          <p:cNvPr id="91648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51133561-F515-4E2F-9F01-7FD4EA9F68F8}"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108</a:t>
            </a:fld>
            <a:endParaRPr kumimoji="1" lang="en-US" altLang="ja-JP" sz="1200" kern="1200" dirty="0">
              <a:solidFill>
                <a:prstClr val="black"/>
              </a:solidFill>
              <a:latin typeface="Times New Roman" pitchFamily="18" charset="0"/>
              <a:ea typeface="ＭＳ Ｐゴシック" charset="-128"/>
              <a:cs typeface="+mn-cs"/>
            </a:endParaRPr>
          </a:p>
        </p:txBody>
      </p:sp>
      <p:sp>
        <p:nvSpPr>
          <p:cNvPr id="1002498" name="Rectangle 2"/>
          <p:cNvSpPr>
            <a:spLocks noGrp="1" noRot="1" noChangeAspect="1" noChangeArrowheads="1" noTextEdit="1"/>
          </p:cNvSpPr>
          <p:nvPr>
            <p:ph type="sldImg"/>
          </p:nvPr>
        </p:nvSpPr>
        <p:spPr>
          <a:ln/>
        </p:spPr>
      </p:sp>
      <p:sp>
        <p:nvSpPr>
          <p:cNvPr id="100249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6D267FE2-4EF4-4FDE-88EC-87983BA6FBD6}"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109</a:t>
            </a:fld>
            <a:endParaRPr kumimoji="1" lang="en-US" altLang="ja-JP" sz="1200" kern="1200" dirty="0">
              <a:solidFill>
                <a:prstClr val="black"/>
              </a:solidFill>
              <a:latin typeface="Times New Roman" pitchFamily="18" charset="0"/>
              <a:ea typeface="ＭＳ Ｐゴシック" charset="-128"/>
              <a:cs typeface="+mn-cs"/>
            </a:endParaRPr>
          </a:p>
        </p:txBody>
      </p:sp>
      <p:sp>
        <p:nvSpPr>
          <p:cNvPr id="1005570" name="Rectangle 2"/>
          <p:cNvSpPr>
            <a:spLocks noGrp="1" noRot="1" noChangeAspect="1" noChangeArrowheads="1" noTextEdit="1"/>
          </p:cNvSpPr>
          <p:nvPr>
            <p:ph type="sldImg"/>
          </p:nvPr>
        </p:nvSpPr>
        <p:spPr>
          <a:ln/>
        </p:spPr>
      </p:sp>
      <p:sp>
        <p:nvSpPr>
          <p:cNvPr id="100557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11</a:t>
            </a:fld>
            <a:endParaRPr lang="en-US" altLang="ja-JP" dirty="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2344AFDF-066D-4B56-9C83-9E42AE921EED}"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110</a:t>
            </a:fld>
            <a:endParaRPr kumimoji="1" lang="en-US" altLang="ja-JP" sz="1200" kern="1200" dirty="0">
              <a:solidFill>
                <a:prstClr val="black"/>
              </a:solidFill>
              <a:latin typeface="Times New Roman" pitchFamily="18" charset="0"/>
              <a:ea typeface="ＭＳ Ｐゴシック" charset="-128"/>
              <a:cs typeface="+mn-cs"/>
            </a:endParaRPr>
          </a:p>
        </p:txBody>
      </p:sp>
      <p:sp>
        <p:nvSpPr>
          <p:cNvPr id="994306" name="Rectangle 2"/>
          <p:cNvSpPr>
            <a:spLocks noGrp="1" noRot="1" noChangeAspect="1" noChangeArrowheads="1" noTextEdit="1"/>
          </p:cNvSpPr>
          <p:nvPr>
            <p:ph type="sldImg"/>
          </p:nvPr>
        </p:nvSpPr>
        <p:spPr>
          <a:ln/>
        </p:spPr>
      </p:sp>
      <p:sp>
        <p:nvSpPr>
          <p:cNvPr id="994307"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CF1652D-C4A1-4111-A115-0A12ED1A6E18}"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111</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40386" name="Rectangle 2"/>
          <p:cNvSpPr>
            <a:spLocks noGrp="1" noRot="1" noChangeAspect="1" noChangeArrowheads="1" noTextEdit="1"/>
          </p:cNvSpPr>
          <p:nvPr>
            <p:ph type="sldImg"/>
          </p:nvPr>
        </p:nvSpPr>
        <p:spPr>
          <a:xfrm>
            <a:off x="906463" y="741363"/>
            <a:ext cx="4922837" cy="3692525"/>
          </a:xfrm>
          <a:ln/>
        </p:spPr>
      </p:sp>
      <p:sp>
        <p:nvSpPr>
          <p:cNvPr id="104038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CF1652D-C4A1-4111-A115-0A12ED1A6E18}"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112</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40386" name="Rectangle 2"/>
          <p:cNvSpPr>
            <a:spLocks noGrp="1" noRot="1" noChangeAspect="1" noChangeArrowheads="1" noTextEdit="1"/>
          </p:cNvSpPr>
          <p:nvPr>
            <p:ph type="sldImg"/>
          </p:nvPr>
        </p:nvSpPr>
        <p:spPr>
          <a:xfrm>
            <a:off x="906463" y="741363"/>
            <a:ext cx="4922837" cy="3692525"/>
          </a:xfrm>
          <a:ln/>
        </p:spPr>
      </p:sp>
      <p:sp>
        <p:nvSpPr>
          <p:cNvPr id="104038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CF1652D-C4A1-4111-A115-0A12ED1A6E18}"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113</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40386" name="Rectangle 2"/>
          <p:cNvSpPr>
            <a:spLocks noGrp="1" noRot="1" noChangeAspect="1" noChangeArrowheads="1" noTextEdit="1"/>
          </p:cNvSpPr>
          <p:nvPr>
            <p:ph type="sldImg"/>
          </p:nvPr>
        </p:nvSpPr>
        <p:spPr>
          <a:xfrm>
            <a:off x="906463" y="741363"/>
            <a:ext cx="4922837" cy="3692525"/>
          </a:xfrm>
          <a:ln/>
        </p:spPr>
      </p:sp>
      <p:sp>
        <p:nvSpPr>
          <p:cNvPr id="104038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E46E024F-3FDC-4508-BC1F-3F5F9C311045}"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114</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898050" name="Rectangle 2"/>
          <p:cNvSpPr>
            <a:spLocks noGrp="1" noRot="1" noChangeAspect="1" noChangeArrowheads="1" noTextEdit="1"/>
          </p:cNvSpPr>
          <p:nvPr>
            <p:ph type="sldImg"/>
          </p:nvPr>
        </p:nvSpPr>
        <p:spPr>
          <a:ln/>
        </p:spPr>
      </p:sp>
      <p:sp>
        <p:nvSpPr>
          <p:cNvPr id="89805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12</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pPr/>
              <a:t>13</a:t>
            </a:fld>
            <a:endParaRPr lang="en-US" altLang="ja-JP" dirty="0"/>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14</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15</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CD4CCA-7A60-4250-961C-2D4D865FC66D}" type="slidenum">
              <a:rPr lang="en-US" altLang="ja-JP"/>
              <a:pPr/>
              <a:t>16</a:t>
            </a:fld>
            <a:endParaRPr lang="en-US" altLang="ja-JP"/>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17</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14FDD-6B05-4CB2-B289-8E8C2DCD9BDF}" type="slidenum">
              <a:rPr lang="en-US" altLang="ja-JP"/>
              <a:pPr/>
              <a:t>18</a:t>
            </a:fld>
            <a:endParaRPr lang="en-US" altLang="ja-JP" dirty="0"/>
          </a:p>
        </p:txBody>
      </p:sp>
      <p:sp>
        <p:nvSpPr>
          <p:cNvPr id="1077250" name="Rectangle 2"/>
          <p:cNvSpPr>
            <a:spLocks noGrp="1" noRot="1" noChangeAspect="1" noChangeArrowheads="1" noTextEdit="1"/>
          </p:cNvSpPr>
          <p:nvPr>
            <p:ph type="sldImg"/>
          </p:nvPr>
        </p:nvSpPr>
        <p:spPr>
          <a:xfrm>
            <a:off x="903288" y="738188"/>
            <a:ext cx="4927600" cy="3695700"/>
          </a:xfrm>
          <a:ln/>
        </p:spPr>
      </p:sp>
      <p:sp>
        <p:nvSpPr>
          <p:cNvPr id="1077251" name="Rectangle 3"/>
          <p:cNvSpPr>
            <a:spLocks noGrp="1" noChangeArrowheads="1"/>
          </p:cNvSpPr>
          <p:nvPr>
            <p:ph type="body" idx="1"/>
          </p:nvPr>
        </p:nvSpPr>
        <p:spPr>
          <a:xfrm>
            <a:off x="896938" y="4681538"/>
            <a:ext cx="4937125" cy="4437062"/>
          </a:xfrm>
        </p:spPr>
        <p:txBody>
          <a:bodyPr/>
          <a:lstStyle/>
          <a:p>
            <a:endParaRPr lang="ja-JP" altLang="ja-JP"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19</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pPr/>
              <a:t>2</a:t>
            </a:fld>
            <a:endParaRPr lang="en-US" altLang="ja-JP" dirty="0"/>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21871D1-5B4F-4A5C-B9CF-AD1562D7327B}"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20</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10018"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10019"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474088-0FD1-4281-A716-4183184B3029}" type="slidenum">
              <a:rPr lang="en-US" altLang="ja-JP"/>
              <a:pPr/>
              <a:t>21</a:t>
            </a:fld>
            <a:endParaRPr lang="en-US" altLang="ja-JP" dirty="0"/>
          </a:p>
        </p:txBody>
      </p:sp>
      <p:sp>
        <p:nvSpPr>
          <p:cNvPr id="113869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869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22</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B8D930E-4A2A-47E6-84DA-4ABA336AEF4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23</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4354"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4355"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24</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25</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26</a:t>
            </a:fld>
            <a:endParaRPr lang="en-US" altLang="ja-JP" dirty="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B61CA442-67A3-48A1-AEB4-54FC8420FB6C}"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27</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40738"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40739"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28</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FA319ED-3E06-4BB5-A18A-3FFD12C6B6E1}"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29</a:t>
            </a:fld>
            <a:endParaRPr kumimoji="1" lang="en-US" altLang="ja-JP" sz="1200" kern="1200" dirty="0">
              <a:solidFill>
                <a:srgbClr val="000000"/>
              </a:solidFill>
              <a:latin typeface="Tahoma" pitchFamily="34" charset="0"/>
              <a:ea typeface="HGP創英角ｺﾞｼｯｸUB" pitchFamily="50" charset="-128"/>
              <a:cs typeface="+mn-cs"/>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30</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31</a:t>
            </a:fld>
            <a:endParaRPr lang="en-US" altLang="ja-JP" dirty="0"/>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32</a:t>
            </a:fld>
            <a:endParaRPr lang="en-US" altLang="ja-JP" dirty="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032595AF-33E8-41EE-90BD-CE11BCF373B8}"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33</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005A65-18FF-4AFE-940F-8DAA11D48E99}" type="slidenum">
              <a:rPr lang="en-US" altLang="ja-JP"/>
              <a:pPr/>
              <a:t>34</a:t>
            </a:fld>
            <a:endParaRPr lang="en-US" altLang="ja-JP" dirty="0"/>
          </a:p>
        </p:txBody>
      </p:sp>
      <p:sp>
        <p:nvSpPr>
          <p:cNvPr id="1153026" name="Rectangle 2"/>
          <p:cNvSpPr>
            <a:spLocks noGrp="1" noRot="1" noChangeAspect="1" noChangeArrowheads="1" noTextEdit="1"/>
          </p:cNvSpPr>
          <p:nvPr>
            <p:ph type="sldImg"/>
          </p:nvPr>
        </p:nvSpPr>
        <p:spPr>
          <a:ln/>
        </p:spPr>
      </p:sp>
      <p:sp>
        <p:nvSpPr>
          <p:cNvPr id="1153027"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340C8E-F62C-4D01-9ACA-3C5CD72426BA}" type="slidenum">
              <a:rPr lang="en-US" altLang="ja-JP"/>
              <a:pPr/>
              <a:t>35</a:t>
            </a:fld>
            <a:endParaRPr lang="en-US" altLang="ja-JP" dirty="0"/>
          </a:p>
        </p:txBody>
      </p:sp>
      <p:sp>
        <p:nvSpPr>
          <p:cNvPr id="1071106" name="Rectangle 2"/>
          <p:cNvSpPr>
            <a:spLocks noGrp="1" noRot="1" noChangeAspect="1" noChangeArrowheads="1" noTextEdit="1"/>
          </p:cNvSpPr>
          <p:nvPr>
            <p:ph type="sldImg"/>
          </p:nvPr>
        </p:nvSpPr>
        <p:spPr>
          <a:xfrm>
            <a:off x="906463" y="741363"/>
            <a:ext cx="4922837" cy="3692525"/>
          </a:xfrm>
          <a:ln/>
        </p:spPr>
      </p:sp>
      <p:sp>
        <p:nvSpPr>
          <p:cNvPr id="107110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36</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37</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38</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901ABB9C-DC07-48FF-9411-D68D0B654F7A}"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39</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46882" name="Rectangle 2"/>
          <p:cNvSpPr>
            <a:spLocks noGrp="1" noRot="1" noChangeAspect="1" noChangeArrowheads="1" noTextEdit="1"/>
          </p:cNvSpPr>
          <p:nvPr>
            <p:ph type="sldImg"/>
          </p:nvPr>
        </p:nvSpPr>
        <p:spPr>
          <a:ln/>
        </p:spPr>
      </p:sp>
      <p:sp>
        <p:nvSpPr>
          <p:cNvPr id="114688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4</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D481DD7F-C437-416B-BA29-6E2ECE261BDB}"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40</a:t>
            </a:fld>
            <a:endParaRPr kumimoji="1" lang="en-US" altLang="ja-JP" sz="1200" kern="1200">
              <a:solidFill>
                <a:srgbClr val="000000"/>
              </a:solidFill>
              <a:latin typeface="Tahoma" pitchFamily="34" charset="0"/>
              <a:ea typeface="HGP創英角ｺﾞｼｯｸUB" pitchFamily="50" charset="-128"/>
              <a:cs typeface="+mn-cs"/>
            </a:endParaRPr>
          </a:p>
        </p:txBody>
      </p:sp>
      <p:sp>
        <p:nvSpPr>
          <p:cNvPr id="1058818" name="Rectangle 2"/>
          <p:cNvSpPr>
            <a:spLocks noGrp="1" noRot="1" noChangeAspect="1" noChangeArrowheads="1" noTextEdit="1"/>
          </p:cNvSpPr>
          <p:nvPr>
            <p:ph type="sldImg"/>
          </p:nvPr>
        </p:nvSpPr>
        <p:spPr>
          <a:ln/>
        </p:spPr>
      </p:sp>
      <p:sp>
        <p:nvSpPr>
          <p:cNvPr id="105881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5B123D-EEE1-4A8C-8D30-35400A6E31C3}" type="slidenum">
              <a:rPr lang="en-US" altLang="ja-JP"/>
              <a:pPr/>
              <a:t>41</a:t>
            </a:fld>
            <a:endParaRPr lang="en-US" altLang="ja-JP"/>
          </a:p>
        </p:txBody>
      </p:sp>
      <p:sp>
        <p:nvSpPr>
          <p:cNvPr id="908290" name="Rectangle 2"/>
          <p:cNvSpPr>
            <a:spLocks noGrp="1" noRot="1" noChangeAspect="1" noChangeArrowheads="1" noTextEdit="1"/>
          </p:cNvSpPr>
          <p:nvPr>
            <p:ph type="sldImg"/>
          </p:nvPr>
        </p:nvSpPr>
        <p:spPr>
          <a:ln/>
        </p:spPr>
      </p:sp>
      <p:sp>
        <p:nvSpPr>
          <p:cNvPr id="90829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21CF83-E6E3-48CC-B72E-1107F8D8725E}" type="slidenum">
              <a:rPr lang="en-US" altLang="ja-JP"/>
              <a:pPr/>
              <a:t>42</a:t>
            </a:fld>
            <a:endParaRPr lang="en-US" altLang="ja-JP"/>
          </a:p>
        </p:txBody>
      </p:sp>
      <p:sp>
        <p:nvSpPr>
          <p:cNvPr id="910338" name="Rectangle 2"/>
          <p:cNvSpPr>
            <a:spLocks noGrp="1" noRot="1" noChangeAspect="1" noChangeArrowheads="1" noTextEdit="1"/>
          </p:cNvSpPr>
          <p:nvPr>
            <p:ph type="sldImg"/>
          </p:nvPr>
        </p:nvSpPr>
        <p:spPr>
          <a:xfrm>
            <a:off x="903288" y="738188"/>
            <a:ext cx="4927600" cy="3695700"/>
          </a:xfrm>
          <a:ln/>
        </p:spPr>
      </p:sp>
      <p:sp>
        <p:nvSpPr>
          <p:cNvPr id="910339" name="Rectangle 3"/>
          <p:cNvSpPr>
            <a:spLocks noGrp="1" noChangeArrowheads="1"/>
          </p:cNvSpPr>
          <p:nvPr>
            <p:ph type="body" idx="1"/>
          </p:nvPr>
        </p:nvSpPr>
        <p:spPr>
          <a:xfrm>
            <a:off x="896938" y="4681538"/>
            <a:ext cx="4937125" cy="4437062"/>
          </a:xfrm>
        </p:spPr>
        <p:txBody>
          <a:bodyPr/>
          <a:lstStyle/>
          <a:p>
            <a:endParaRPr lang="ja-JP" altLang="ja-JP"/>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88D2957C-9F75-4EDA-89B3-DC114609ADA4}"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43</a:t>
            </a:fld>
            <a:endParaRPr kumimoji="1" lang="en-US" altLang="ja-JP" sz="1200" kern="1200" dirty="0">
              <a:solidFill>
                <a:prstClr val="black"/>
              </a:solidFill>
              <a:latin typeface="Times New Roman" pitchFamily="18" charset="0"/>
              <a:ea typeface="ＭＳ Ｐゴシック" charset="-128"/>
              <a:cs typeface="+mn-cs"/>
            </a:endParaRPr>
          </a:p>
        </p:txBody>
      </p:sp>
      <p:sp>
        <p:nvSpPr>
          <p:cNvPr id="932866" name="Rectangle 2"/>
          <p:cNvSpPr>
            <a:spLocks noGrp="1" noRot="1" noChangeAspect="1" noChangeArrowheads="1" noTextEdit="1"/>
          </p:cNvSpPr>
          <p:nvPr>
            <p:ph type="sldImg"/>
          </p:nvPr>
        </p:nvSpPr>
        <p:spPr>
          <a:ln/>
        </p:spPr>
      </p:sp>
      <p:sp>
        <p:nvSpPr>
          <p:cNvPr id="932867"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CFFF85-EC95-49F1-876D-9FD7D5EF6A0F}" type="slidenum">
              <a:rPr lang="en-US" altLang="ja-JP"/>
              <a:pPr/>
              <a:t>44</a:t>
            </a:fld>
            <a:endParaRPr lang="en-US" altLang="ja-JP" dirty="0"/>
          </a:p>
        </p:txBody>
      </p:sp>
      <p:sp>
        <p:nvSpPr>
          <p:cNvPr id="110797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0797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10900BD-8EA2-4A94-8E20-78E25644166B}"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45</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32130" name="Rectangle 2"/>
          <p:cNvSpPr>
            <a:spLocks noGrp="1" noRot="1" noChangeAspect="1" noChangeArrowheads="1" noTextEdit="1"/>
          </p:cNvSpPr>
          <p:nvPr>
            <p:ph type="sldImg"/>
          </p:nvPr>
        </p:nvSpPr>
        <p:spPr>
          <a:xfrm>
            <a:off x="906463" y="741363"/>
            <a:ext cx="4922837" cy="3694112"/>
          </a:xfrm>
          <a:ln/>
        </p:spPr>
      </p:sp>
      <p:sp>
        <p:nvSpPr>
          <p:cNvPr id="432131"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2C36AA-5341-43BC-9675-C978A0FFEEA7}" type="slidenum">
              <a:rPr lang="en-US" altLang="ja-JP"/>
              <a:pPr/>
              <a:t>46</a:t>
            </a:fld>
            <a:endParaRPr lang="en-US" altLang="ja-JP"/>
          </a:p>
        </p:txBody>
      </p:sp>
      <p:sp>
        <p:nvSpPr>
          <p:cNvPr id="854018" name="Rectangle 2"/>
          <p:cNvSpPr>
            <a:spLocks noGrp="1" noRot="1" noChangeAspect="1" noChangeArrowheads="1" noTextEdit="1"/>
          </p:cNvSpPr>
          <p:nvPr>
            <p:ph type="sldImg"/>
          </p:nvPr>
        </p:nvSpPr>
        <p:spPr>
          <a:ln/>
        </p:spPr>
      </p:sp>
      <p:sp>
        <p:nvSpPr>
          <p:cNvPr id="85401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89B9C85-594F-45C4-A5B8-AE9040DCD38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47</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95682" name="Rectangle 2"/>
          <p:cNvSpPr>
            <a:spLocks noGrp="1" noRot="1" noChangeAspect="1" noChangeArrowheads="1" noTextEdit="1"/>
          </p:cNvSpPr>
          <p:nvPr>
            <p:ph type="sldImg"/>
          </p:nvPr>
        </p:nvSpPr>
        <p:spPr bwMode="auto">
          <a:xfrm>
            <a:off x="901700" y="738188"/>
            <a:ext cx="4929188" cy="3697287"/>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898525" y="4681538"/>
            <a:ext cx="4933950" cy="4437062"/>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AF16C-4678-482D-B6B4-88992EE3A643}" type="slidenum">
              <a:rPr lang="en-US" altLang="ja-JP"/>
              <a:pPr/>
              <a:t>48</a:t>
            </a:fld>
            <a:endParaRPr lang="en-US" altLang="ja-JP" dirty="0"/>
          </a:p>
        </p:txBody>
      </p:sp>
      <p:sp>
        <p:nvSpPr>
          <p:cNvPr id="1144834"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44835"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21871D1-5B4F-4A5C-B9CF-AD1562D7327B}"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49</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10018"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10019"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05401-C8E3-4311-B1AB-870F1C127919}" type="slidenum">
              <a:rPr lang="en-US" altLang="ja-JP"/>
              <a:pPr/>
              <a:t>5</a:t>
            </a:fld>
            <a:endParaRPr lang="en-US" altLang="ja-JP"/>
          </a:p>
        </p:txBody>
      </p:sp>
      <p:sp>
        <p:nvSpPr>
          <p:cNvPr id="1021954" name="Rectangle 2"/>
          <p:cNvSpPr>
            <a:spLocks noGrp="1" noRot="1" noChangeAspect="1" noChangeArrowheads="1" noTextEdit="1"/>
          </p:cNvSpPr>
          <p:nvPr>
            <p:ph type="sldImg"/>
          </p:nvPr>
        </p:nvSpPr>
        <p:spPr>
          <a:xfrm>
            <a:off x="906463" y="741363"/>
            <a:ext cx="4922837" cy="3692525"/>
          </a:xfrm>
          <a:ln/>
        </p:spPr>
      </p:sp>
      <p:sp>
        <p:nvSpPr>
          <p:cNvPr id="1021955"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4971089E-F0EF-40E5-B6A2-BA17FE1B336E}"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50</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38274" name="Rectangle 2"/>
          <p:cNvSpPr>
            <a:spLocks noGrp="1" noRot="1" noChangeAspect="1" noChangeArrowheads="1" noTextEdit="1"/>
          </p:cNvSpPr>
          <p:nvPr>
            <p:ph type="sldImg"/>
          </p:nvPr>
        </p:nvSpPr>
        <p:spPr>
          <a:xfrm>
            <a:off x="906463" y="741363"/>
            <a:ext cx="4922837" cy="3694112"/>
          </a:xfrm>
          <a:ln/>
        </p:spPr>
      </p:sp>
      <p:sp>
        <p:nvSpPr>
          <p:cNvPr id="438275" name="Rectangle 3"/>
          <p:cNvSpPr>
            <a:spLocks noGrp="1" noChangeArrowheads="1"/>
          </p:cNvSpPr>
          <p:nvPr>
            <p:ph type="body" idx="1"/>
          </p:nvPr>
        </p:nvSpPr>
        <p:spPr>
          <a:xfrm>
            <a:off x="896528" y="4681975"/>
            <a:ext cx="4937945" cy="4433231"/>
          </a:xfrm>
        </p:spPr>
        <p:txBody>
          <a:bodyPr/>
          <a:lstStyle/>
          <a:p>
            <a:endParaRPr lang="ja-JP" altLang="ja-JP"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07839465-7983-4CEE-B410-F41197D964CA}" type="slidenum">
              <a:rPr lang="en-US" altLang="ja-JP"/>
              <a:pPr/>
              <a:t>51</a:t>
            </a:fld>
            <a:endParaRPr lang="en-US" altLang="ja-JP" dirty="0"/>
          </a:p>
        </p:txBody>
      </p:sp>
      <p:sp>
        <p:nvSpPr>
          <p:cNvPr id="115715" name="Rectangle 2"/>
          <p:cNvSpPr>
            <a:spLocks noGrp="1" noRot="1" noChangeAspect="1" noChangeArrowheads="1" noTextEdit="1"/>
          </p:cNvSpPr>
          <p:nvPr>
            <p:ph type="sldImg"/>
          </p:nvPr>
        </p:nvSpPr>
        <p:spPr>
          <a:xfrm>
            <a:off x="906463" y="741363"/>
            <a:ext cx="4922837" cy="3692525"/>
          </a:xfrm>
          <a:ln/>
        </p:spPr>
      </p:sp>
      <p:sp>
        <p:nvSpPr>
          <p:cNvPr id="115716"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A55F1-B512-41D5-BB81-83DB666F63BA}" type="slidenum">
              <a:rPr lang="en-US" altLang="ja-JP"/>
              <a:pPr/>
              <a:t>52</a:t>
            </a:fld>
            <a:endParaRPr lang="en-US" altLang="ja-JP" dirty="0"/>
          </a:p>
        </p:txBody>
      </p:sp>
      <p:sp>
        <p:nvSpPr>
          <p:cNvPr id="1038338" name="Rectangle 2"/>
          <p:cNvSpPr>
            <a:spLocks noGrp="1" noRot="1" noChangeAspect="1" noChangeArrowheads="1" noTextEdit="1"/>
          </p:cNvSpPr>
          <p:nvPr>
            <p:ph type="sldImg"/>
          </p:nvPr>
        </p:nvSpPr>
        <p:spPr>
          <a:xfrm>
            <a:off x="906463" y="741363"/>
            <a:ext cx="4922837" cy="3692525"/>
          </a:xfrm>
          <a:ln/>
        </p:spPr>
      </p:sp>
      <p:sp>
        <p:nvSpPr>
          <p:cNvPr id="1038339"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53</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algn="r" rtl="0" fontAlgn="base">
              <a:spcBef>
                <a:spcPct val="0"/>
              </a:spcBef>
              <a:spcAft>
                <a:spcPct val="0"/>
              </a:spcAft>
            </a:pPr>
            <a:fld id="{87427C48-FDA3-4938-B711-F8DFB996C07F}"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54</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ja-JP" altLang="ja-JP"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3FF4A2EA-BD96-4AC6-AD7C-60E2479D5DBD}" type="slidenum">
              <a:rPr lang="en-US" altLang="ja-JP">
                <a:solidFill>
                  <a:prstClr val="black"/>
                </a:solidFill>
              </a:rPr>
              <a:pPr algn="r" rtl="0" fontAlgn="base">
                <a:spcBef>
                  <a:spcPct val="0"/>
                </a:spcBef>
                <a:spcAft>
                  <a:spcPct val="0"/>
                </a:spcAft>
              </a:pPr>
              <a:t>55</a:t>
            </a:fld>
            <a:endParaRPr lang="en-US" altLang="ja-JP"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3FF4A2EA-BD96-4AC6-AD7C-60E2479D5DBD}" type="slidenum">
              <a:rPr lang="en-US" altLang="ja-JP">
                <a:solidFill>
                  <a:prstClr val="black"/>
                </a:solidFill>
              </a:rPr>
              <a:pPr algn="r" rtl="0" fontAlgn="base">
                <a:spcBef>
                  <a:spcPct val="0"/>
                </a:spcBef>
                <a:spcAft>
                  <a:spcPct val="0"/>
                </a:spcAft>
              </a:pPr>
              <a:t>56</a:t>
            </a:fld>
            <a:endParaRPr lang="en-US" altLang="ja-JP"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3FF4A2EA-BD96-4AC6-AD7C-60E2479D5DBD}" type="slidenum">
              <a:rPr lang="en-US" altLang="ja-JP">
                <a:solidFill>
                  <a:prstClr val="black"/>
                </a:solidFill>
              </a:rPr>
              <a:pPr algn="r" rtl="0" fontAlgn="base">
                <a:spcBef>
                  <a:spcPct val="0"/>
                </a:spcBef>
                <a:spcAft>
                  <a:spcPct val="0"/>
                </a:spcAft>
              </a:pPr>
              <a:t>57</a:t>
            </a:fld>
            <a:endParaRPr lang="en-US" altLang="ja-JP"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A55F1-B512-41D5-BB81-83DB666F63BA}" type="slidenum">
              <a:rPr lang="en-US" altLang="ja-JP"/>
              <a:pPr/>
              <a:t>58</a:t>
            </a:fld>
            <a:endParaRPr lang="en-US" altLang="ja-JP" dirty="0"/>
          </a:p>
        </p:txBody>
      </p:sp>
      <p:sp>
        <p:nvSpPr>
          <p:cNvPr id="1038338" name="Rectangle 2"/>
          <p:cNvSpPr>
            <a:spLocks noGrp="1" noRot="1" noChangeAspect="1" noChangeArrowheads="1" noTextEdit="1"/>
          </p:cNvSpPr>
          <p:nvPr>
            <p:ph type="sldImg"/>
          </p:nvPr>
        </p:nvSpPr>
        <p:spPr>
          <a:xfrm>
            <a:off x="906463" y="741363"/>
            <a:ext cx="4922837" cy="3692525"/>
          </a:xfrm>
          <a:ln/>
        </p:spPr>
      </p:sp>
      <p:sp>
        <p:nvSpPr>
          <p:cNvPr id="1038339"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89B9C85-594F-45C4-A5B8-AE9040DCD38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59</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95682" name="Rectangle 2"/>
          <p:cNvSpPr>
            <a:spLocks noGrp="1" noRot="1" noChangeAspect="1" noChangeArrowheads="1" noTextEdit="1"/>
          </p:cNvSpPr>
          <p:nvPr>
            <p:ph type="sldImg"/>
          </p:nvPr>
        </p:nvSpPr>
        <p:spPr bwMode="auto">
          <a:xfrm>
            <a:off x="901700" y="738188"/>
            <a:ext cx="4929188" cy="3697287"/>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898525" y="4681538"/>
            <a:ext cx="4933950" cy="4437062"/>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899E22-ECDF-4969-A9EE-561695221482}" type="slidenum">
              <a:rPr lang="en-US" altLang="ja-JP"/>
              <a:pPr/>
              <a:t>6</a:t>
            </a:fld>
            <a:endParaRPr lang="en-US" altLang="ja-JP"/>
          </a:p>
        </p:txBody>
      </p:sp>
      <p:sp>
        <p:nvSpPr>
          <p:cNvPr id="835586" name="Rectangle 2"/>
          <p:cNvSpPr>
            <a:spLocks noGrp="1" noRot="1" noChangeAspect="1" noChangeArrowheads="1" noTextEdit="1"/>
          </p:cNvSpPr>
          <p:nvPr>
            <p:ph type="sldImg"/>
          </p:nvPr>
        </p:nvSpPr>
        <p:spPr>
          <a:ln/>
        </p:spPr>
      </p:sp>
      <p:sp>
        <p:nvSpPr>
          <p:cNvPr id="83558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89B9C85-594F-45C4-A5B8-AE9040DCD38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60</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95682" name="Rectangle 2"/>
          <p:cNvSpPr>
            <a:spLocks noGrp="1" noRot="1" noChangeAspect="1" noChangeArrowheads="1" noTextEdit="1"/>
          </p:cNvSpPr>
          <p:nvPr>
            <p:ph type="sldImg"/>
          </p:nvPr>
        </p:nvSpPr>
        <p:spPr bwMode="auto">
          <a:xfrm>
            <a:off x="901700" y="738188"/>
            <a:ext cx="4929188" cy="3697287"/>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898525" y="4681538"/>
            <a:ext cx="4933950" cy="4437062"/>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1DFED3FE-CF34-4A90-9BCD-85E153E6CA66}" type="slidenum">
              <a:rPr lang="en-US" altLang="ja-JP"/>
              <a:pPr/>
              <a:t>61</a:t>
            </a:fld>
            <a:endParaRPr lang="en-US" altLang="ja-JP" dirty="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ja-JP" altLang="ja-JP"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1DFED3FE-CF34-4A90-9BCD-85E153E6CA66}" type="slidenum">
              <a:rPr lang="en-US" altLang="ja-JP"/>
              <a:pPr/>
              <a:t>62</a:t>
            </a:fld>
            <a:endParaRPr lang="en-US" altLang="ja-JP" dirty="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ja-JP" altLang="ja-JP"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31FF51AE-3705-4A1C-8DD4-253E5F2810B9}" type="slidenum">
              <a:rPr lang="en-US" altLang="ja-JP"/>
              <a:pPr/>
              <a:t>63</a:t>
            </a:fld>
            <a:endParaRPr lang="en-US" altLang="ja-JP" dirty="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ja-JP" altLang="ja-JP"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64</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65</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66</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67</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68</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69</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CF208-8AD2-4638-B81E-17489780760D}" type="slidenum">
              <a:rPr lang="en-US" altLang="ja-JP"/>
              <a:pPr/>
              <a:t>7</a:t>
            </a:fld>
            <a:endParaRPr lang="en-US" altLang="ja-JP"/>
          </a:p>
        </p:txBody>
      </p:sp>
      <p:sp>
        <p:nvSpPr>
          <p:cNvPr id="862210" name="Rectangle 2"/>
          <p:cNvSpPr>
            <a:spLocks noGrp="1" noRot="1" noChangeAspect="1" noChangeArrowheads="1" noTextEdit="1"/>
          </p:cNvSpPr>
          <p:nvPr>
            <p:ph type="sldImg"/>
          </p:nvPr>
        </p:nvSpPr>
        <p:spPr>
          <a:ln/>
        </p:spPr>
      </p:sp>
      <p:sp>
        <p:nvSpPr>
          <p:cNvPr id="86221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70</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71</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72</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73</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74</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75</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76</a:t>
            </a:fld>
            <a:endParaRPr kumimoji="1" lang="en-US" altLang="ja-JP" sz="1200" kern="1200" dirty="0">
              <a:solidFill>
                <a:prstClr val="black"/>
              </a:solidFill>
              <a:latin typeface="Arial" charset="0"/>
              <a:ea typeface="ＭＳ Ｐゴシック" pitchFamily="50" charset="-128"/>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B798B10A-46D5-4D02-81E6-52E731B4CAC4}"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77</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893954" name="Rectangle 2"/>
          <p:cNvSpPr>
            <a:spLocks noGrp="1" noRot="1" noChangeAspect="1" noChangeArrowheads="1" noTextEdit="1"/>
          </p:cNvSpPr>
          <p:nvPr>
            <p:ph type="sldImg"/>
          </p:nvPr>
        </p:nvSpPr>
        <p:spPr>
          <a:ln/>
        </p:spPr>
      </p:sp>
      <p:sp>
        <p:nvSpPr>
          <p:cNvPr id="8939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BCB2FCDA-5A89-4FAA-B974-D1DA66F7D3BF}"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78</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E9A5D41E-0AB1-4A09-9DFC-725EA9571AB3}"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79</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896002" name="Rectangle 2"/>
          <p:cNvSpPr>
            <a:spLocks noGrp="1" noRot="1" noChangeAspect="1" noChangeArrowheads="1" noTextEdit="1"/>
          </p:cNvSpPr>
          <p:nvPr>
            <p:ph type="sldImg"/>
          </p:nvPr>
        </p:nvSpPr>
        <p:spPr>
          <a:ln/>
        </p:spPr>
      </p:sp>
      <p:sp>
        <p:nvSpPr>
          <p:cNvPr id="89600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96C79BDE-D589-4A53-9F9E-7196F77BBBF5}"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8</a:t>
            </a:fld>
            <a:endParaRPr kumimoji="1" lang="en-US" altLang="ja-JP" sz="1200" kern="1200">
              <a:solidFill>
                <a:srgbClr val="000000"/>
              </a:solidFill>
              <a:latin typeface="Tahoma" pitchFamily="34" charset="0"/>
              <a:ea typeface="HGP創英角ｺﾞｼｯｸUB" pitchFamily="50" charset="-128"/>
              <a:cs typeface="+mn-cs"/>
            </a:endParaRPr>
          </a:p>
        </p:txBody>
      </p:sp>
      <p:sp>
        <p:nvSpPr>
          <p:cNvPr id="1110018" name="Rectangle 2"/>
          <p:cNvSpPr>
            <a:spLocks noGrp="1" noRot="1" noChangeAspect="1" noChangeArrowheads="1" noTextEdit="1"/>
          </p:cNvSpPr>
          <p:nvPr>
            <p:ph type="sldImg"/>
          </p:nvPr>
        </p:nvSpPr>
        <p:spPr>
          <a:ln/>
        </p:spPr>
      </p:sp>
      <p:sp>
        <p:nvSpPr>
          <p:cNvPr id="111001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E46E024F-3FDC-4508-BC1F-3F5F9C311045}"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80</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898050" name="Rectangle 2"/>
          <p:cNvSpPr>
            <a:spLocks noGrp="1" noRot="1" noChangeAspect="1" noChangeArrowheads="1" noTextEdit="1"/>
          </p:cNvSpPr>
          <p:nvPr>
            <p:ph type="sldImg"/>
          </p:nvPr>
        </p:nvSpPr>
        <p:spPr>
          <a:ln/>
        </p:spPr>
      </p:sp>
      <p:sp>
        <p:nvSpPr>
          <p:cNvPr id="89805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032595AF-33E8-41EE-90BD-CE11BCF373B8}"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81</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48FABFF2-7506-44FC-9D42-4FBB4871F05F}"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82</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974850" name="Rectangle 2"/>
          <p:cNvSpPr>
            <a:spLocks noGrp="1" noRot="1" noChangeAspect="1" noChangeArrowheads="1" noTextEdit="1"/>
          </p:cNvSpPr>
          <p:nvPr>
            <p:ph type="sldImg"/>
          </p:nvPr>
        </p:nvSpPr>
        <p:spPr>
          <a:xfrm>
            <a:off x="903288" y="738188"/>
            <a:ext cx="4927600" cy="3695700"/>
          </a:xfrm>
          <a:ln/>
        </p:spPr>
      </p:sp>
      <p:sp>
        <p:nvSpPr>
          <p:cNvPr id="974851" name="Rectangle 3"/>
          <p:cNvSpPr>
            <a:spLocks noGrp="1" noChangeArrowheads="1"/>
          </p:cNvSpPr>
          <p:nvPr>
            <p:ph type="body" idx="1"/>
          </p:nvPr>
        </p:nvSpPr>
        <p:spPr>
          <a:xfrm>
            <a:off x="896938" y="4681538"/>
            <a:ext cx="4937125" cy="4437062"/>
          </a:xfrm>
        </p:spPr>
        <p:txBody>
          <a:bodyPr/>
          <a:lstStyle/>
          <a:p>
            <a:endParaRPr lang="ja-JP" altLang="ja-JP"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8A3BF816-7F56-41C6-B574-30C120198886}"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83</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976898" name="Rectangle 2"/>
          <p:cNvSpPr>
            <a:spLocks noGrp="1" noRot="1" noChangeAspect="1" noChangeArrowheads="1" noTextEdit="1"/>
          </p:cNvSpPr>
          <p:nvPr>
            <p:ph type="sldImg"/>
          </p:nvPr>
        </p:nvSpPr>
        <p:spPr>
          <a:ln/>
        </p:spPr>
      </p:sp>
      <p:sp>
        <p:nvSpPr>
          <p:cNvPr id="97689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A4F0118-B385-466E-8422-AB63883EED71}"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84</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978946" name="Rectangle 2"/>
          <p:cNvSpPr>
            <a:spLocks noGrp="1" noRot="1" noChangeAspect="1" noChangeArrowheads="1" noTextEdit="1"/>
          </p:cNvSpPr>
          <p:nvPr>
            <p:ph type="sldImg"/>
          </p:nvPr>
        </p:nvSpPr>
        <p:spPr>
          <a:ln/>
        </p:spPr>
      </p:sp>
      <p:sp>
        <p:nvSpPr>
          <p:cNvPr id="978947"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17FBBB8-FC40-4368-98DD-E4C807B0233A}"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85</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991234" name="Rectangle 2"/>
          <p:cNvSpPr>
            <a:spLocks noGrp="1" noRot="1" noChangeAspect="1" noChangeArrowheads="1" noTextEdit="1"/>
          </p:cNvSpPr>
          <p:nvPr>
            <p:ph type="sldImg"/>
          </p:nvPr>
        </p:nvSpPr>
        <p:spPr>
          <a:ln/>
        </p:spPr>
      </p:sp>
      <p:sp>
        <p:nvSpPr>
          <p:cNvPr id="99123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888A836B-50C8-43E0-9D8E-064B9E46BE17}"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86</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993282" name="Rectangle 2"/>
          <p:cNvSpPr>
            <a:spLocks noGrp="1" noRot="1" noChangeAspect="1" noChangeArrowheads="1" noTextEdit="1"/>
          </p:cNvSpPr>
          <p:nvPr>
            <p:ph type="sldImg"/>
          </p:nvPr>
        </p:nvSpPr>
        <p:spPr>
          <a:ln/>
        </p:spPr>
      </p:sp>
      <p:sp>
        <p:nvSpPr>
          <p:cNvPr id="99328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2702EA9D-F934-4A72-A04A-C29077340E9F}"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87</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997378" name="Rectangle 2"/>
          <p:cNvSpPr>
            <a:spLocks noGrp="1" noRot="1" noChangeAspect="1" noChangeArrowheads="1" noTextEdit="1"/>
          </p:cNvSpPr>
          <p:nvPr>
            <p:ph type="sldImg"/>
          </p:nvPr>
        </p:nvSpPr>
        <p:spPr>
          <a:ln/>
        </p:spPr>
      </p:sp>
      <p:sp>
        <p:nvSpPr>
          <p:cNvPr id="99737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590F17C9-DE8A-480B-9D70-4377B5E63179}"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88</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999426" name="Rectangle 2"/>
          <p:cNvSpPr>
            <a:spLocks noGrp="1" noRot="1" noChangeAspect="1" noChangeArrowheads="1" noTextEdit="1"/>
          </p:cNvSpPr>
          <p:nvPr>
            <p:ph type="sldImg"/>
          </p:nvPr>
        </p:nvSpPr>
        <p:spPr>
          <a:ln/>
        </p:spPr>
      </p:sp>
      <p:sp>
        <p:nvSpPr>
          <p:cNvPr id="999427"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55A5F1A-89F4-4900-B458-8D1F4ADA37C4}"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89</a:t>
            </a:fld>
            <a:endParaRPr kumimoji="1" lang="en-US" altLang="ja-JP" sz="1200" kern="1200" dirty="0">
              <a:solidFill>
                <a:srgbClr val="000000"/>
              </a:solidFill>
              <a:latin typeface="Tahoma" pitchFamily="34" charset="0"/>
              <a:ea typeface="HGP創英角ｺﾞｼｯｸUB" pitchFamily="50" charset="-128"/>
              <a:cs typeface="+mn-cs"/>
            </a:endParaRPr>
          </a:p>
        </p:txBody>
      </p:sp>
      <p:sp>
        <p:nvSpPr>
          <p:cNvPr id="1147906" name="Rectangle 2"/>
          <p:cNvSpPr>
            <a:spLocks noGrp="1" noRot="1" noChangeAspect="1" noChangeArrowheads="1" noTextEdit="1"/>
          </p:cNvSpPr>
          <p:nvPr>
            <p:ph type="sldImg"/>
          </p:nvPr>
        </p:nvSpPr>
        <p:spPr>
          <a:xfrm>
            <a:off x="906463" y="741363"/>
            <a:ext cx="4922837" cy="3692525"/>
          </a:xfrm>
          <a:ln/>
        </p:spPr>
      </p:sp>
      <p:sp>
        <p:nvSpPr>
          <p:cNvPr id="114790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pPr/>
              <a:t>9</a:t>
            </a:fld>
            <a:endParaRPr lang="en-US" altLang="ja-JP" dirty="0"/>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8926298B-D008-4C1F-AD49-D150A9F95FA9}" type="slidenum">
              <a:rPr lang="en-US" altLang="ja-JP"/>
              <a:pPr/>
              <a:t>90</a:t>
            </a:fld>
            <a:endParaRPr lang="en-US" altLang="ja-JP" dirty="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ja-JP" altLang="ja-JP"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7AEBD369-981A-465A-B8A9-FAD718AF84A1}" type="slidenum">
              <a:rPr lang="en-US" altLang="ja-JP"/>
              <a:pPr/>
              <a:t>91</a:t>
            </a:fld>
            <a:endParaRPr lang="en-US" altLang="ja-JP" dirty="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ja-JP" altLang="ja-JP"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E98DA078-38DC-4207-93C0-9796AB2B05D5}"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92</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93634"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093635"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C63E765-CB9D-496D-871C-161C4ADD992C}"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93</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81346" name="Rectangle 2"/>
          <p:cNvSpPr>
            <a:spLocks noGrp="1" noRot="1" noChangeAspect="1" noChangeArrowheads="1" noTextEdit="1"/>
          </p:cNvSpPr>
          <p:nvPr>
            <p:ph type="sldImg"/>
          </p:nvPr>
        </p:nvSpPr>
        <p:spPr>
          <a:xfrm>
            <a:off x="906463" y="741363"/>
            <a:ext cx="4922837" cy="3692525"/>
          </a:xfrm>
          <a:ln/>
        </p:spPr>
      </p:sp>
      <p:sp>
        <p:nvSpPr>
          <p:cNvPr id="108134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2B87C629-48C1-4EF3-AA7B-E1A58D034B9F}"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94</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54722" name="Rectangle 2"/>
          <p:cNvSpPr>
            <a:spLocks noGrp="1" noRot="1" noChangeAspect="1" noChangeArrowheads="1" noTextEdit="1"/>
          </p:cNvSpPr>
          <p:nvPr>
            <p:ph type="sldImg"/>
          </p:nvPr>
        </p:nvSpPr>
        <p:spPr>
          <a:xfrm>
            <a:off x="906463" y="741363"/>
            <a:ext cx="4922837" cy="3692525"/>
          </a:xfrm>
          <a:ln/>
        </p:spPr>
      </p:sp>
      <p:sp>
        <p:nvSpPr>
          <p:cNvPr id="1054723"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65F5232-B753-444D-A587-CA19FCE7C044}" type="slidenum">
              <a:rPr lang="en-US" altLang="ja-JP"/>
              <a:pPr/>
              <a:t>95</a:t>
            </a:fld>
            <a:endParaRPr lang="en-US" altLang="ja-JP" dirty="0"/>
          </a:p>
        </p:txBody>
      </p:sp>
      <p:sp>
        <p:nvSpPr>
          <p:cNvPr id="118787" name="Rectangle 2"/>
          <p:cNvSpPr>
            <a:spLocks noGrp="1" noRot="1" noChangeAspect="1" noChangeArrowheads="1" noTextEdit="1"/>
          </p:cNvSpPr>
          <p:nvPr>
            <p:ph type="sldImg"/>
          </p:nvPr>
        </p:nvSpPr>
        <p:spPr>
          <a:xfrm>
            <a:off x="906463" y="741363"/>
            <a:ext cx="4922837" cy="3692525"/>
          </a:xfrm>
          <a:ln/>
        </p:spPr>
      </p:sp>
      <p:sp>
        <p:nvSpPr>
          <p:cNvPr id="118788"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9F98E370-2DE7-482C-AF0E-AFA5FD97A2F5}" type="slidenum">
              <a:rPr lang="en-US" altLang="ja-JP"/>
              <a:pPr/>
              <a:t>96</a:t>
            </a:fld>
            <a:endParaRPr lang="en-US" altLang="ja-JP" dirty="0"/>
          </a:p>
        </p:txBody>
      </p:sp>
      <p:sp>
        <p:nvSpPr>
          <p:cNvPr id="110595" name="Rectangle 2"/>
          <p:cNvSpPr>
            <a:spLocks noGrp="1" noRot="1" noChangeAspect="1" noChangeArrowheads="1" noTextEdit="1"/>
          </p:cNvSpPr>
          <p:nvPr>
            <p:ph type="sldImg"/>
          </p:nvPr>
        </p:nvSpPr>
        <p:spPr>
          <a:xfrm>
            <a:off x="906463" y="741363"/>
            <a:ext cx="4922837" cy="3692525"/>
          </a:xfrm>
          <a:ln/>
        </p:spPr>
      </p:sp>
      <p:sp>
        <p:nvSpPr>
          <p:cNvPr id="110596"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F18092B0-64EB-4F50-A816-A8BA6B671727}" type="slidenum">
              <a:rPr lang="en-US" altLang="ja-JP"/>
              <a:pPr/>
              <a:t>97</a:t>
            </a:fld>
            <a:endParaRPr lang="en-US" altLang="ja-JP" dirty="0"/>
          </a:p>
        </p:txBody>
      </p:sp>
      <p:sp>
        <p:nvSpPr>
          <p:cNvPr id="111619" name="Rectangle 2"/>
          <p:cNvSpPr>
            <a:spLocks noGrp="1" noRot="1" noChangeAspect="1" noChangeArrowheads="1" noTextEdit="1"/>
          </p:cNvSpPr>
          <p:nvPr>
            <p:ph type="sldImg"/>
          </p:nvPr>
        </p:nvSpPr>
        <p:spPr>
          <a:xfrm>
            <a:off x="906463" y="741363"/>
            <a:ext cx="4922837" cy="3692525"/>
          </a:xfrm>
          <a:ln/>
        </p:spPr>
      </p:sp>
      <p:sp>
        <p:nvSpPr>
          <p:cNvPr id="111620"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6F424DE-21D6-42DF-B322-D6658314D412}" type="slidenum">
              <a:rPr lang="en-US" altLang="ja-JP"/>
              <a:pPr/>
              <a:t>98</a:t>
            </a:fld>
            <a:endParaRPr lang="en-US" altLang="ja-JP" dirty="0"/>
          </a:p>
        </p:txBody>
      </p:sp>
      <p:sp>
        <p:nvSpPr>
          <p:cNvPr id="113667" name="Rectangle 2"/>
          <p:cNvSpPr>
            <a:spLocks noGrp="1" noRot="1" noChangeAspect="1" noChangeArrowheads="1" noTextEdit="1"/>
          </p:cNvSpPr>
          <p:nvPr>
            <p:ph type="sldImg"/>
          </p:nvPr>
        </p:nvSpPr>
        <p:spPr>
          <a:xfrm>
            <a:off x="906463" y="741363"/>
            <a:ext cx="4922837" cy="3692525"/>
          </a:xfrm>
          <a:ln/>
        </p:spPr>
      </p:sp>
      <p:sp>
        <p:nvSpPr>
          <p:cNvPr id="113668"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B80F9CB4-14DE-4149-A113-19D77DB994D2}" type="slidenum">
              <a:rPr lang="en-US" altLang="ja-JP"/>
              <a:pPr/>
              <a:t>99</a:t>
            </a:fld>
            <a:endParaRPr lang="en-US" altLang="ja-JP" dirty="0"/>
          </a:p>
        </p:txBody>
      </p:sp>
      <p:sp>
        <p:nvSpPr>
          <p:cNvPr id="112643" name="Rectangle 2"/>
          <p:cNvSpPr>
            <a:spLocks noGrp="1" noRot="1" noChangeAspect="1" noChangeArrowheads="1" noTextEdit="1"/>
          </p:cNvSpPr>
          <p:nvPr>
            <p:ph type="sldImg"/>
          </p:nvPr>
        </p:nvSpPr>
        <p:spPr>
          <a:xfrm>
            <a:off x="906463" y="741363"/>
            <a:ext cx="4922837" cy="3692525"/>
          </a:xfrm>
          <a:ln/>
        </p:spPr>
      </p:sp>
      <p:sp>
        <p:nvSpPr>
          <p:cNvPr id="112644"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285852" y="0"/>
            <a:ext cx="6629400" cy="692150"/>
          </a:xfrm>
        </p:spPr>
        <p:txBody>
          <a:body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en-US" altLang="ja-JP" smtClean="0"/>
              <a:t>27th International Symposium on Space Technology and Science (July 9, 2009, Tsukuba, Ibaraki)</a:t>
            </a:r>
            <a:endParaRPr lang="en-US" altLang="ja-JP" dirty="0"/>
          </a:p>
        </p:txBody>
      </p:sp>
      <p:sp>
        <p:nvSpPr>
          <p:cNvPr id="4" name="Rectangle 7"/>
          <p:cNvSpPr>
            <a:spLocks noGrp="1" noChangeArrowheads="1"/>
          </p:cNvSpPr>
          <p:nvPr>
            <p:ph type="sldNum" sz="quarter" idx="11"/>
          </p:nvPr>
        </p:nvSpPr>
        <p:spPr>
          <a:ln/>
        </p:spPr>
        <p:txBody>
          <a:bodyPr/>
          <a:lstStyle>
            <a:lvl1pPr>
              <a:defRPr/>
            </a:lvl1pPr>
          </a:lstStyle>
          <a:p>
            <a:pPr>
              <a:defRPr/>
            </a:pPr>
            <a:fld id="{7AF75637-E8AC-4181-927C-9D85E9A3AAC1}" type="slidenum">
              <a:rPr lang="en-US" altLang="ja-JP"/>
              <a:pPr>
                <a:defRPr/>
              </a:pPr>
              <a:t>&lt;#&gt;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DC118895-3A85-422B-8396-1C2C3B35C4E5}"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8463" y="0"/>
            <a:ext cx="2095500" cy="64770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0"/>
            <a:ext cx="6138863" cy="64770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6BE9344A-49AA-4A8E-95CC-15C162488C2D}" type="slidenum">
              <a:rPr lang="en-US" altLang="ja-JP" sz="1400" b="1" kern="1200">
                <a:solidFill>
                  <a:srgbClr val="000066"/>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66"/>
              </a:solidFill>
              <a:latin typeface="Tahoma"/>
              <a:ea typeface="HGP創英角ｺﾞｼｯｸUB"/>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6586F013-0D46-409F-88A6-512DBB36CAE2}"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F3937573-1303-4D67-8620-452DF8E12243}"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79388" y="549275"/>
            <a:ext cx="4316412" cy="585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549275"/>
            <a:ext cx="4316413" cy="585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DABB54EB-3547-4E52-8AB2-4462B439E702}"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6"/>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8" name="スライド番号プレースホルダ 7"/>
          <p:cNvSpPr>
            <a:spLocks noGrp="1"/>
          </p:cNvSpPr>
          <p:nvPr>
            <p:ph type="sldNum" sz="quarter" idx="11"/>
          </p:nvPr>
        </p:nvSpPr>
        <p:spPr/>
        <p:txBody>
          <a:bodyPr/>
          <a:lstStyle>
            <a:lvl1pPr>
              <a:defRPr/>
            </a:lvl1pPr>
          </a:lstStyle>
          <a:p>
            <a:pPr algn="r" rtl="0" fontAlgn="base">
              <a:spcBef>
                <a:spcPct val="0"/>
              </a:spcBef>
              <a:spcAft>
                <a:spcPct val="0"/>
              </a:spcAft>
            </a:pPr>
            <a:fld id="{3A1845E7-5E31-461A-AD53-1C1FCCFAAE9F}"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フッター プレースホルダ 2"/>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4" name="スライド番号プレースホルダ 3"/>
          <p:cNvSpPr>
            <a:spLocks noGrp="1"/>
          </p:cNvSpPr>
          <p:nvPr>
            <p:ph type="sldNum" sz="quarter" idx="11"/>
          </p:nvPr>
        </p:nvSpPr>
        <p:spPr/>
        <p:txBody>
          <a:bodyPr/>
          <a:lstStyle>
            <a:lvl1pPr>
              <a:defRPr/>
            </a:lvl1pPr>
          </a:lstStyle>
          <a:p>
            <a:pPr algn="r" rtl="0" fontAlgn="base">
              <a:spcBef>
                <a:spcPct val="0"/>
              </a:spcBef>
              <a:spcAft>
                <a:spcPct val="0"/>
              </a:spcAft>
            </a:pPr>
            <a:fld id="{EF79B594-5824-4C99-A2C8-69AA1DC9BF42}"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1"/>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3" name="スライド番号プレースホルダ 2"/>
          <p:cNvSpPr>
            <a:spLocks noGrp="1"/>
          </p:cNvSpPr>
          <p:nvPr>
            <p:ph type="sldNum" sz="quarter" idx="11"/>
          </p:nvPr>
        </p:nvSpPr>
        <p:spPr/>
        <p:txBody>
          <a:bodyPr/>
          <a:lstStyle>
            <a:lvl1pPr>
              <a:defRPr/>
            </a:lvl1pPr>
          </a:lstStyle>
          <a:p>
            <a:pPr algn="r" rtl="0" fontAlgn="base">
              <a:spcBef>
                <a:spcPct val="0"/>
              </a:spcBef>
              <a:spcAft>
                <a:spcPct val="0"/>
              </a:spcAft>
            </a:pPr>
            <a:fld id="{7E0F3D68-92D8-49A5-A0F4-B77A70916FF7}"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A03D7638-3D8E-4E19-B8F8-1088BE1C26B2}"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1FFF0568-A7BE-4B53-A71B-953F7F955589}"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26541DB7-F058-45A8-885B-CB54E7A37DBD}"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075F682E-8732-4D0C-AF23-8FB1F44328DC}"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69100" y="76200"/>
            <a:ext cx="2195513" cy="6324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79388" y="76200"/>
            <a:ext cx="6437312" cy="6324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5ACC733A-FB53-4AC9-9C9A-C69E61E4FDBA}"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6586F013-0D46-409F-88A6-512DBB36CAE2}"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F3937573-1303-4D67-8620-452DF8E12243}"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79388" y="549275"/>
            <a:ext cx="4316412" cy="585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549275"/>
            <a:ext cx="4316413" cy="585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DABB54EB-3547-4E52-8AB2-4462B439E702}"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6"/>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8" name="スライド番号プレースホルダ 7"/>
          <p:cNvSpPr>
            <a:spLocks noGrp="1"/>
          </p:cNvSpPr>
          <p:nvPr>
            <p:ph type="sldNum" sz="quarter" idx="11"/>
          </p:nvPr>
        </p:nvSpPr>
        <p:spPr/>
        <p:txBody>
          <a:bodyPr/>
          <a:lstStyle>
            <a:lvl1pPr>
              <a:defRPr/>
            </a:lvl1pPr>
          </a:lstStyle>
          <a:p>
            <a:pPr algn="r" rtl="0" fontAlgn="base">
              <a:spcBef>
                <a:spcPct val="0"/>
              </a:spcBef>
              <a:spcAft>
                <a:spcPct val="0"/>
              </a:spcAft>
            </a:pPr>
            <a:fld id="{3A1845E7-5E31-461A-AD53-1C1FCCFAAE9F}"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フッター プレースホルダ 2"/>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4" name="スライド番号プレースホルダ 3"/>
          <p:cNvSpPr>
            <a:spLocks noGrp="1"/>
          </p:cNvSpPr>
          <p:nvPr>
            <p:ph type="sldNum" sz="quarter" idx="11"/>
          </p:nvPr>
        </p:nvSpPr>
        <p:spPr/>
        <p:txBody>
          <a:bodyPr/>
          <a:lstStyle>
            <a:lvl1pPr>
              <a:defRPr/>
            </a:lvl1pPr>
          </a:lstStyle>
          <a:p>
            <a:pPr algn="r" rtl="0" fontAlgn="base">
              <a:spcBef>
                <a:spcPct val="0"/>
              </a:spcBef>
              <a:spcAft>
                <a:spcPct val="0"/>
              </a:spcAft>
            </a:pPr>
            <a:fld id="{EF79B594-5824-4C99-A2C8-69AA1DC9BF42}"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1"/>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3" name="スライド番号プレースホルダ 2"/>
          <p:cNvSpPr>
            <a:spLocks noGrp="1"/>
          </p:cNvSpPr>
          <p:nvPr>
            <p:ph type="sldNum" sz="quarter" idx="11"/>
          </p:nvPr>
        </p:nvSpPr>
        <p:spPr/>
        <p:txBody>
          <a:bodyPr/>
          <a:lstStyle>
            <a:lvl1pPr>
              <a:defRPr/>
            </a:lvl1pPr>
          </a:lstStyle>
          <a:p>
            <a:pPr algn="r" rtl="0" fontAlgn="base">
              <a:spcBef>
                <a:spcPct val="0"/>
              </a:spcBef>
              <a:spcAft>
                <a:spcPct val="0"/>
              </a:spcAft>
            </a:pPr>
            <a:fld id="{7E0F3D68-92D8-49A5-A0F4-B77A70916FF7}"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A03D7638-3D8E-4E19-B8F8-1088BE1C26B2}"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507693A5-E14D-496F-A9FC-BD644B5ED103}"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1FFF0568-A7BE-4B53-A71B-953F7F955589}"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075F682E-8732-4D0C-AF23-8FB1F44328DC}"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69100" y="76200"/>
            <a:ext cx="2195513" cy="6324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79388" y="76200"/>
            <a:ext cx="6437312" cy="6324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5ACC733A-FB53-4AC9-9C9A-C69E61E4FDBA}" type="slidenum">
              <a:rPr lang="en-US" altLang="ja-JP" sz="1400" b="1" kern="1200">
                <a:solidFill>
                  <a:srgbClr val="40458C"/>
                </a:solidFill>
                <a:latin typeface="Tahoma" pitchFamily="34" charset="0"/>
                <a:ea typeface="ＭＳ Ｐゴシック" charset="-128"/>
                <a:cs typeface="+mn-cs"/>
              </a:rPr>
              <a:pPr algn="r" rtl="0" fontAlgn="base">
                <a:spcBef>
                  <a:spcPct val="0"/>
                </a:spcBef>
                <a:spcAft>
                  <a:spcPct val="0"/>
                </a:spcAft>
              </a:pPr>
              <a:t>&lt;#&gt;</a:t>
            </a:fld>
            <a:endParaRPr lang="en-US" altLang="ja-JP" sz="1400" b="1" kern="1200" dirty="0">
              <a:solidFill>
                <a:srgbClr val="40458C"/>
              </a:solidFill>
              <a:latin typeface="Tahoma" pitchFamily="34" charset="0"/>
              <a:ea typeface="ＭＳ Ｐゴシック" charset="-128"/>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765175"/>
            <a:ext cx="4116388" cy="568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725988" y="765175"/>
            <a:ext cx="4117975" cy="568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7CDA8566-6C27-454E-861E-BB003481E73E}"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6"/>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8" name="スライド番号プレースホルダ 7"/>
          <p:cNvSpPr>
            <a:spLocks noGrp="1"/>
          </p:cNvSpPr>
          <p:nvPr>
            <p:ph type="sldNum" sz="quarter" idx="11"/>
          </p:nvPr>
        </p:nvSpPr>
        <p:spPr/>
        <p:txBody>
          <a:bodyPr/>
          <a:lstStyle>
            <a:lvl1pPr>
              <a:defRPr/>
            </a:lvl1pPr>
          </a:lstStyle>
          <a:p>
            <a:pPr algn="r" rtl="0" fontAlgn="base">
              <a:spcBef>
                <a:spcPct val="0"/>
              </a:spcBef>
              <a:spcAft>
                <a:spcPct val="0"/>
              </a:spcAft>
            </a:pPr>
            <a:fld id="{C67BCD48-FCFE-4269-83CF-497F4E83EAFA}"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フッター プレースホルダ 2"/>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4" name="スライド番号プレースホルダ 3"/>
          <p:cNvSpPr>
            <a:spLocks noGrp="1"/>
          </p:cNvSpPr>
          <p:nvPr>
            <p:ph type="sldNum" sz="quarter" idx="11"/>
          </p:nvPr>
        </p:nvSpPr>
        <p:spPr/>
        <p:txBody>
          <a:bodyPr/>
          <a:lstStyle>
            <a:lvl1pPr>
              <a:defRPr/>
            </a:lvl1pPr>
          </a:lstStyle>
          <a:p>
            <a:pPr algn="r" rtl="0" fontAlgn="base">
              <a:spcBef>
                <a:spcPct val="0"/>
              </a:spcBef>
              <a:spcAft>
                <a:spcPct val="0"/>
              </a:spcAft>
            </a:pPr>
            <a:fld id="{CFA39650-8EBA-4679-97C3-BC41443C7F98}"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1"/>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3" name="スライド番号プレースホルダ 2"/>
          <p:cNvSpPr>
            <a:spLocks noGrp="1"/>
          </p:cNvSpPr>
          <p:nvPr>
            <p:ph type="sldNum" sz="quarter" idx="11"/>
          </p:nvPr>
        </p:nvSpPr>
        <p:spPr/>
        <p:txBody>
          <a:bodyPr/>
          <a:lstStyle>
            <a:lvl1pPr>
              <a:defRPr/>
            </a:lvl1pPr>
          </a:lstStyle>
          <a:p>
            <a:pPr algn="r" rtl="0" fontAlgn="base">
              <a:spcBef>
                <a:spcPct val="0"/>
              </a:spcBef>
              <a:spcAft>
                <a:spcPct val="0"/>
              </a:spcAft>
            </a:pPr>
            <a:fld id="{134D348D-B3DB-4C3D-9543-39058F770006}"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0E84DC0F-59D4-4822-8245-FF4572EEC7E1}"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0A48600E-9ACA-4F00-97F9-0C7632733BF5}"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74D78D88-B6C9-41A2-833E-B2E87E2DEC86}"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ltLang="ja-JP" smtClean="0"/>
              <a:t>27th International Symposium on Space Technology and Science (July 9, 2009, Tsukuba, Ibaraki)</a:t>
            </a:r>
            <a:endParaRPr lang="en-US" altLang="ja-JP" dirty="0"/>
          </a:p>
        </p:txBody>
      </p:sp>
      <p:sp>
        <p:nvSpPr>
          <p:cNvPr id="3" name="Rectangle 7"/>
          <p:cNvSpPr>
            <a:spLocks noGrp="1" noChangeArrowheads="1"/>
          </p:cNvSpPr>
          <p:nvPr>
            <p:ph type="sldNum" sz="quarter" idx="11"/>
          </p:nvPr>
        </p:nvSpPr>
        <p:spPr>
          <a:ln/>
        </p:spPr>
        <p:txBody>
          <a:bodyPr/>
          <a:lstStyle>
            <a:lvl1pPr>
              <a:defRPr/>
            </a:lvl1pPr>
          </a:lstStyle>
          <a:p>
            <a:pPr>
              <a:defRPr/>
            </a:pPr>
            <a:fld id="{39F0A227-DAEA-464B-B549-974AF7486E55}" type="slidenum">
              <a:rPr lang="en-US" altLang="ja-JP"/>
              <a:pPr>
                <a:defRPr/>
              </a:pPr>
              <a:t>&lt;#&gt;</a:t>
            </a:fld>
            <a:endParaRPr lang="en-US" altLang="ja-JP"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8463" y="66675"/>
            <a:ext cx="2095500" cy="638651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66675"/>
            <a:ext cx="6138863" cy="638651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763D509C-7231-42B4-A0E0-0C7F171AF74C}"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66675"/>
            <a:ext cx="6629400" cy="554038"/>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765175"/>
            <a:ext cx="8386763" cy="5688013"/>
          </a:xfrm>
        </p:spPr>
        <p:txBody>
          <a:bodyPr/>
          <a:lstStyle/>
          <a:p>
            <a:endParaRPr lang="ja-JP" altLang="en-US" dirty="0"/>
          </a:p>
        </p:txBody>
      </p:sp>
      <p:sp>
        <p:nvSpPr>
          <p:cNvPr id="4" name="フッター プレースホルダ 3"/>
          <p:cNvSpPr>
            <a:spLocks noGrp="1"/>
          </p:cNvSpPr>
          <p:nvPr>
            <p:ph type="ftr" sz="quarter" idx="10"/>
          </p:nvPr>
        </p:nvSpPr>
        <p:spPr>
          <a:xfrm>
            <a:off x="250825" y="6524625"/>
            <a:ext cx="8713788" cy="300038"/>
          </a:xfrm>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a:xfrm>
            <a:off x="8423275" y="6584950"/>
            <a:ext cx="685800" cy="228600"/>
          </a:xfrm>
        </p:spPr>
        <p:txBody>
          <a:bodyPr/>
          <a:lstStyle>
            <a:lvl1pPr>
              <a:defRPr/>
            </a:lvl1pPr>
          </a:lstStyle>
          <a:p>
            <a:pPr algn="r" rtl="0" fontAlgn="base">
              <a:spcBef>
                <a:spcPct val="0"/>
              </a:spcBef>
              <a:spcAft>
                <a:spcPct val="0"/>
              </a:spcAft>
            </a:pPr>
            <a:fld id="{42A49B1F-4761-43EA-B308-1CFE93AC8946}"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19906" name="Picture 2"/>
          <p:cNvPicPr preferRelativeResize="0">
            <a:picLocks noChangeArrowheads="1"/>
          </p:cNvPicPr>
          <p:nvPr userDrawn="1"/>
        </p:nvPicPr>
        <p:blipFill>
          <a:blip r:embed="rId2"/>
          <a:srcRect/>
          <a:stretch>
            <a:fillRect/>
          </a:stretch>
        </p:blipFill>
        <p:spPr bwMode="auto">
          <a:xfrm>
            <a:off x="0" y="0"/>
            <a:ext cx="9144000" cy="6886575"/>
          </a:xfrm>
          <a:prstGeom prst="rect">
            <a:avLst/>
          </a:prstGeom>
          <a:noFill/>
          <a:ln w="15875">
            <a:noFill/>
            <a:miter lim="800000"/>
            <a:headEnd/>
            <a:tailEnd/>
          </a:ln>
          <a:effectLst/>
        </p:spPr>
      </p:pic>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a:t>マスタ タイトルの書式設定</a:t>
            </a:r>
          </a:p>
        </p:txBody>
      </p:sp>
      <p:sp>
        <p:nvSpPr>
          <p:cNvPr id="1019908" name="Rectangle 4"/>
          <p:cNvSpPr>
            <a:spLocks noGrp="1" noChangeArrowheads="1"/>
          </p:cNvSpPr>
          <p:nvPr>
            <p:ph type="subTitle" idx="1"/>
          </p:nvPr>
        </p:nvSpPr>
        <p:spPr>
          <a:xfrm>
            <a:off x="1566863" y="2895600"/>
            <a:ext cx="6662737" cy="2994025"/>
          </a:xfrm>
          <a:prstGeom prst="rect">
            <a:avLst/>
          </a:prstGeom>
        </p:spPr>
        <p:txBody>
          <a:bodyPr/>
          <a:lstStyle>
            <a:lvl1pPr marL="0" indent="0" algn="ctr">
              <a:buFont typeface="Wingdings" pitchFamily="2" charset="2"/>
              <a:buNone/>
              <a:defRPr/>
            </a:lvl1pPr>
          </a:lstStyle>
          <a:p>
            <a:r>
              <a:rPr lang="ja-JP" altLang="en-US"/>
              <a:t>マスタ サブタイトルの書式設定</a:t>
            </a:r>
          </a:p>
        </p:txBody>
      </p:sp>
      <p:sp>
        <p:nvSpPr>
          <p:cNvPr id="1019909" name="Rectangle 5" descr="デニム"/>
          <p:cNvSpPr>
            <a:spLocks noChangeArrowheads="1"/>
          </p:cNvSpPr>
          <p:nvPr/>
        </p:nvSpPr>
        <p:spPr bwMode="auto">
          <a:xfrm>
            <a:off x="2667000" y="1279510"/>
            <a:ext cx="5662613" cy="777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buFontTx/>
              <a:buNone/>
            </a:pPr>
            <a:endParaRPr lang="ja-JP" altLang="ja-JP" sz="2400" dirty="0">
              <a:solidFill>
                <a:schemeClr val="tx1"/>
              </a:solidFill>
            </a:endParaRPr>
          </a:p>
        </p:txBody>
      </p:sp>
      <p:sp>
        <p:nvSpPr>
          <p:cNvPr id="1019910" name="Rectangle 6" descr="デニム"/>
          <p:cNvSpPr>
            <a:spLocks noChangeArrowheads="1"/>
          </p:cNvSpPr>
          <p:nvPr/>
        </p:nvSpPr>
        <p:spPr bwMode="auto">
          <a:xfrm>
            <a:off x="914400" y="214290"/>
            <a:ext cx="5662613" cy="777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buFontTx/>
              <a:buNone/>
            </a:pPr>
            <a:endParaRPr lang="ja-JP" altLang="ja-JP" sz="2400" dirty="0">
              <a:solidFill>
                <a:schemeClr val="tx1"/>
              </a:solidFill>
            </a:endParaRPr>
          </a:p>
        </p:txBody>
      </p:sp>
      <p:sp>
        <p:nvSpPr>
          <p:cNvPr id="1019911" name="Rectangle 7" descr="デニム"/>
          <p:cNvSpPr>
            <a:spLocks noChangeArrowheads="1"/>
          </p:cNvSpPr>
          <p:nvPr userDrawn="1"/>
        </p:nvSpPr>
        <p:spPr bwMode="auto">
          <a:xfrm>
            <a:off x="685800" y="6400800"/>
            <a:ext cx="8077200" cy="76200"/>
          </a:xfrm>
          <a:prstGeom prst="rect">
            <a:avLst/>
          </a:prstGeom>
          <a:blipFill dpi="0" rotWithShape="0">
            <a:blip r:embed="rId3"/>
            <a:srcRect/>
            <a:tile tx="0" ty="0" sx="100000" sy="100000" flip="none" algn="tl"/>
          </a:blipFill>
          <a:ln w="15875">
            <a:noFill/>
            <a:miter lim="800000"/>
            <a:headEnd/>
            <a:tailEnd/>
          </a:ln>
          <a:effectLst/>
        </p:spPr>
        <p:txBody>
          <a:bodyPr anchor="ctr">
            <a:spAutoFit/>
          </a:bodyPr>
          <a:lstStyle/>
          <a:p>
            <a:endParaRPr lang="ja-JP" altLang="en-US" dirty="0"/>
          </a:p>
        </p:txBody>
      </p:sp>
      <p:sp>
        <p:nvSpPr>
          <p:cNvPr id="1019912" name="Rectangle 8"/>
          <p:cNvSpPr>
            <a:spLocks noGrp="1" noChangeArrowheads="1"/>
          </p:cNvSpPr>
          <p:nvPr>
            <p:ph type="ftr" sz="quarter" idx="3"/>
          </p:nvPr>
        </p:nvSpPr>
        <p:spPr>
          <a:xfrm>
            <a:off x="457200" y="6577013"/>
            <a:ext cx="8382000" cy="204787"/>
          </a:xfrm>
        </p:spPr>
        <p:txBody>
          <a:bodyPr/>
          <a:lstStyle>
            <a:lvl1pPr>
              <a:defRPr/>
            </a:lvl1pPr>
          </a:lstStyle>
          <a:p>
            <a:r>
              <a:rPr lang="en-US" altLang="ja-JP" smtClean="0"/>
              <a:t>27th International Symposium on Space Technology and Science (July 9, 2009, Tsukuba, Ibaraki)</a:t>
            </a:r>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19910"/>
                                        </p:tgtEl>
                                        <p:attrNameLst>
                                          <p:attrName>style.visibility</p:attrName>
                                        </p:attrNameLst>
                                      </p:cBhvr>
                                      <p:to>
                                        <p:strVal val="visible"/>
                                      </p:to>
                                    </p:set>
                                    <p:animEffect transition="in" filter="slide(fromLeft)">
                                      <p:cBhvr>
                                        <p:cTn id="7" dur="500"/>
                                        <p:tgtEl>
                                          <p:spTgt spid="1019910"/>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19909"/>
                                        </p:tgtEl>
                                        <p:attrNameLst>
                                          <p:attrName>style.visibility</p:attrName>
                                        </p:attrNameLst>
                                      </p:cBhvr>
                                      <p:to>
                                        <p:strVal val="visible"/>
                                      </p:to>
                                    </p:set>
                                    <p:animEffect transition="in" filter="slide(fromRight)">
                                      <p:cBhvr>
                                        <p:cTn id="11"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9" grpId="0" animBg="1" autoUpdateAnimBg="0"/>
      <p:bldP spid="1019910" grpId="0" animBg="1" autoUpdateAnimBg="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01D70F33-B6A9-4644-AEC6-1790B7A5178C}"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BB0D2EBA-B3CF-493E-B591-049FB2A77694}"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5046DB94-9EC9-49BF-B29F-D8A32275C084}"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2BC24EE5-00BD-493E-99F2-A49ADF1D68B1}"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8" name="フッター プレースホルダ 7"/>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algn="r" rtl="0" fontAlgn="base">
              <a:spcBef>
                <a:spcPct val="0"/>
              </a:spcBef>
              <a:spcAft>
                <a:spcPct val="0"/>
              </a:spcAft>
            </a:pPr>
            <a:fld id="{9DE80142-78D4-4DD4-A576-C4B245E3EB31}"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4" name="フッター プレースホルダ 3"/>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algn="r" rtl="0" fontAlgn="base">
              <a:spcBef>
                <a:spcPct val="0"/>
              </a:spcBef>
              <a:spcAft>
                <a:spcPct val="0"/>
              </a:spcAft>
            </a:pPr>
            <a:fld id="{93152103-2734-4DBB-816A-2B9121A4D3D2}"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3" name="フッター プレースホルダ 2"/>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algn="r" rtl="0" fontAlgn="base">
              <a:spcBef>
                <a:spcPct val="0"/>
              </a:spcBef>
              <a:spcAft>
                <a:spcPct val="0"/>
              </a:spcAft>
            </a:pPr>
            <a:fld id="{030F7F5A-9698-424C-B035-39F7B4446D37}"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765175"/>
            <a:ext cx="8386763" cy="57118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r>
              <a:rPr lang="en-US" altLang="ja-JP" smtClean="0"/>
              <a:t>27th International Symposium on Space Technology and Science (July 9, 2009, Tsukuba, Ibaraki)</a:t>
            </a:r>
            <a:endParaRPr lang="en-US" altLang="ja-JP" dirty="0"/>
          </a:p>
        </p:txBody>
      </p:sp>
      <p:sp>
        <p:nvSpPr>
          <p:cNvPr id="5" name="スライド番号プレースホルダ 4"/>
          <p:cNvSpPr>
            <a:spLocks noGrp="1"/>
          </p:cNvSpPr>
          <p:nvPr>
            <p:ph type="sldNum" sz="quarter" idx="11"/>
          </p:nvPr>
        </p:nvSpPr>
        <p:spPr/>
        <p:txBody>
          <a:bodyPr/>
          <a:lstStyle>
            <a:lvl1pPr>
              <a:defRPr/>
            </a:lvl1pPr>
          </a:lstStyle>
          <a:p>
            <a:fld id="{D4D060A6-9F2D-4B2F-AA5E-080FECEE08E7}" type="slidenum">
              <a:rPr lang="en-US" altLang="ja-JP"/>
              <a:pPr/>
              <a:t>&lt;#&gt;</a:t>
            </a:fld>
            <a:endParaRPr lang="en-US" altLang="ja-JP"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F8191193-6529-42ED-AE39-EB7B08E408AD}"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1FE7C0EC-2E6D-4CB0-BB1F-B03DDA00EC1C}"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4C2C6E6C-9094-4E01-9A2E-6C3207085720}"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6E1C3A9D-A32F-4ADF-8263-F1D7400280EF}"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C68BF2AB-C60C-4ADF-BF93-82521761195C}"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E8DED2B7-02E6-4E40-AEB1-F7ED2F581EB8}"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3603279C-DCAA-4088-B396-1E3DC054A878}"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72E5EB8F-EEEC-4396-937A-45961A164EF3}"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8" name="フッター プレースホルダ 7"/>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algn="r" rtl="0" fontAlgn="base">
              <a:spcBef>
                <a:spcPct val="0"/>
              </a:spcBef>
              <a:spcAft>
                <a:spcPct val="0"/>
              </a:spcAft>
            </a:pPr>
            <a:fld id="{BD418088-104D-41D9-944B-DE5BE4A9F05E}"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4" name="フッター プレースホルダ 3"/>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algn="r" rtl="0" fontAlgn="base">
              <a:spcBef>
                <a:spcPct val="0"/>
              </a:spcBef>
              <a:spcAft>
                <a:spcPct val="0"/>
              </a:spcAft>
            </a:pPr>
            <a:fld id="{D7275602-1B66-488D-85A6-FD4D0EE529D0}"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SmartArt プレースホルダ 2"/>
          <p:cNvSpPr>
            <a:spLocks noGrp="1"/>
          </p:cNvSpPr>
          <p:nvPr>
            <p:ph type="dgm" idx="1"/>
          </p:nvPr>
        </p:nvSpPr>
        <p:spPr>
          <a:xfrm>
            <a:off x="457200" y="1600200"/>
            <a:ext cx="8229600" cy="4525963"/>
          </a:xfrm>
          <a:prstGeom prst="rect">
            <a:avLst/>
          </a:prstGeom>
        </p:spPr>
        <p:txBody>
          <a:bodyPr/>
          <a:lstStyle/>
          <a:p>
            <a:endParaRPr lang="ja-JP" altLang="en-US" dirty="0"/>
          </a:p>
        </p:txBody>
      </p:sp>
      <p:sp>
        <p:nvSpPr>
          <p:cNvPr id="4" name="日付プレースホルダ 3"/>
          <p:cNvSpPr>
            <a:spLocks noGrp="1"/>
          </p:cNvSpPr>
          <p:nvPr>
            <p:ph type="dt" sz="half" idx="10"/>
          </p:nvPr>
        </p:nvSpPr>
        <p:spPr>
          <a:xfrm>
            <a:off x="457200" y="6245225"/>
            <a:ext cx="2133600" cy="476250"/>
          </a:xfrm>
          <a:prstGeom prst="rect">
            <a:avLst/>
          </a:prstGeom>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DFD3B95A-EDC1-4122-B462-553FBF52FF3A}"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3" name="フッター プレースホルダ 2"/>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algn="r" rtl="0" fontAlgn="base">
              <a:spcBef>
                <a:spcPct val="0"/>
              </a:spcBef>
              <a:spcAft>
                <a:spcPct val="0"/>
              </a:spcAft>
            </a:pPr>
            <a:fld id="{701A6366-2E84-4422-9ACF-EA143933504B}"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9662EAF5-169B-44EE-B696-BC921525C617}"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AA36E556-B71C-40E3-861F-C83F8ED21CCB}"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BF372C0C-E74E-497B-A04D-76EC3A76E3DD}"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C6A1C61D-825A-478D-9BDB-CC1DA1002683}"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SmartArt プレースホルダ 2"/>
          <p:cNvSpPr>
            <a:spLocks noGrp="1"/>
          </p:cNvSpPr>
          <p:nvPr>
            <p:ph type="dgm" idx="1"/>
          </p:nvPr>
        </p:nvSpPr>
        <p:spPr>
          <a:xfrm>
            <a:off x="457200" y="1600200"/>
            <a:ext cx="8229600" cy="4525963"/>
          </a:xfrm>
        </p:spPr>
        <p:txBody>
          <a:bodyPr/>
          <a:lstStyle/>
          <a:p>
            <a:endParaRPr lang="ja-JP" altLang="en-US" dirty="0"/>
          </a:p>
        </p:txBody>
      </p:sp>
      <p:sp>
        <p:nvSpPr>
          <p:cNvPr id="4" name="日付プレースホルダ 3"/>
          <p:cNvSpPr>
            <a:spLocks noGrp="1"/>
          </p:cNvSpPr>
          <p:nvPr>
            <p:ph type="dt" sz="half" idx="10"/>
          </p:nvPr>
        </p:nvSpPr>
        <p:spPr>
          <a:xfrm>
            <a:off x="457200" y="6245225"/>
            <a:ext cx="2133600" cy="476250"/>
          </a:xfrm>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Arial" charset="0"/>
              <a:ea typeface="ＭＳ Ｐゴシック" pitchFamily="50" charset="-128"/>
              <a:cs typeface="+mn-cs"/>
            </a:endParaRPr>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DFD3B95A-EDC1-4122-B462-553FBF52FF3A}" type="slidenum">
              <a:rPr kumimoji="1" lang="en-US" altLang="ja-JP" sz="1400" kern="1200">
                <a:solidFill>
                  <a:srgbClr val="000000"/>
                </a:solidFill>
                <a:latin typeface="Arial" charset="0"/>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7AAE292B-EA57-493A-BBA2-FF342109348C}"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391EA0B9-BC21-4335-905D-F39213928D70}"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787C6447-0773-421C-A38A-F72474032CB3}"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43C075D7-A820-4383-B156-B48D0DED8487}"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lgn="ctr" rtl="0" fontAlgn="base">
              <a:spcBef>
                <a:spcPct val="0"/>
              </a:spcBef>
              <a:spcAft>
                <a:spcPct val="0"/>
              </a:spcAft>
              <a:defRPr/>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4" name="Rectangle 7"/>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7AF75637-E8AC-4181-927C-9D85E9A3AAC1}" type="slidenum">
              <a:rPr lang="en-US" altLang="ja-JP" sz="1400" b="1" kern="1200">
                <a:solidFill>
                  <a:srgbClr val="EAEAEA"/>
                </a:solidFill>
                <a:latin typeface="Tahoma" pitchFamily="34" charset="0"/>
                <a:ea typeface="HGP創英角ｺﾞｼｯｸUB" pitchFamily="50" charset="-128"/>
                <a:cs typeface="+mn-cs"/>
              </a:rPr>
              <a:pPr algn="r" rtl="0" fontAlgn="base">
                <a:spcBef>
                  <a:spcPct val="0"/>
                </a:spcBef>
                <a:spcAft>
                  <a:spcPct val="0"/>
                </a:spcAft>
                <a:defRPr/>
              </a:pPr>
              <a:t>&lt;#&gt;</a:t>
            </a:fld>
            <a:endParaRPr lang="en-US" altLang="ja-JP" sz="1400" b="1" kern="1200" dirty="0">
              <a:solidFill>
                <a:srgbClr val="EAEAEA"/>
              </a:solidFill>
              <a:latin typeface="Tahoma" pitchFamily="34" charset="0"/>
              <a:ea typeface="HGP創英角ｺﾞｼｯｸUB" pitchFamily="50" charset="-128"/>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8" name="フッター プレースホルダ 7"/>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algn="r" rtl="0" fontAlgn="base">
              <a:spcBef>
                <a:spcPct val="0"/>
              </a:spcBef>
              <a:spcAft>
                <a:spcPct val="0"/>
              </a:spcAft>
            </a:pPr>
            <a:fld id="{6B875267-312A-49AF-B524-47570AAB211B}"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4" name="フッター プレースホルダ 3"/>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algn="r" rtl="0" fontAlgn="base">
              <a:spcBef>
                <a:spcPct val="0"/>
              </a:spcBef>
              <a:spcAft>
                <a:spcPct val="0"/>
              </a:spcAft>
            </a:pPr>
            <a:fld id="{FC2284FA-5AE2-428C-A575-12F5774A7B8D}"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3" name="フッター プレースホルダ 2"/>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algn="r" rtl="0" fontAlgn="base">
              <a:spcBef>
                <a:spcPct val="0"/>
              </a:spcBef>
              <a:spcAft>
                <a:spcPct val="0"/>
              </a:spcAft>
            </a:pPr>
            <a:fld id="{D79EA624-D32A-4281-A114-2DF367406708}"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604640CB-2E55-47B4-BA4A-34DE8E28D69D}"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359AA311-03AE-4604-89ED-B2D6D65FBE3B}"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4CDD1F63-F632-48B7-8FDA-BE694853E210}"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01468760-227E-463B-8CA6-D4EB67A727BE}"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endParaRPr lang="ja-JP" altLang="en-US" dirty="0"/>
          </a:p>
        </p:txBody>
      </p:sp>
      <p:sp>
        <p:nvSpPr>
          <p:cNvPr id="4" name="日付プレースホルダ 3"/>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kumimoji="1" lang="en-US" altLang="ja-JP" sz="1400" kern="1200" dirty="0">
              <a:solidFill>
                <a:srgbClr val="000000"/>
              </a:solidFill>
              <a:latin typeface="Times New Roman"/>
              <a:ea typeface="ＭＳ Ｐゴシック" pitchFamily="50" charset="-128"/>
              <a:cs typeface="+mn-cs"/>
            </a:endParaRPr>
          </a:p>
        </p:txBody>
      </p:sp>
      <p:sp>
        <p:nvSpPr>
          <p:cNvPr id="5" name="フッター プレースホルダ 4"/>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
        <p:nvSpPr>
          <p:cNvPr id="6" name="スライド番号プレースホルダ 5"/>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399D6A98-6C60-4A30-809C-A5A5310E2BCB}" type="slidenum">
              <a:rPr kumimoji="1" lang="en-US" altLang="ja-JP" sz="1400" kern="1200">
                <a:solidFill>
                  <a:srgbClr val="000000"/>
                </a:solidFill>
                <a:latin typeface="Times New Roman"/>
                <a:ea typeface="ＭＳ Ｐゴシック" pitchFamily="50" charset="-128"/>
                <a:cs typeface="+mn-cs"/>
              </a:rPr>
              <a:pPr algn="r" rtl="0" fontAlgn="base">
                <a:spcBef>
                  <a:spcPct val="0"/>
                </a:spcBef>
                <a:spcAft>
                  <a:spcPct val="0"/>
                </a:spcAft>
              </a:pPr>
              <a:t>&lt;#&gt;</a:t>
            </a:fld>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211" name="Picture 115" descr="nova"/>
          <p:cNvPicPr>
            <a:picLocks noChangeAspect="1" noChangeArrowheads="1"/>
          </p:cNvPicPr>
          <p:nvPr userDrawn="1"/>
        </p:nvPicPr>
        <p:blipFill>
          <a:blip r:embed="rId2"/>
          <a:srcRect/>
          <a:stretch>
            <a:fillRect/>
          </a:stretch>
        </p:blipFill>
        <p:spPr bwMode="auto">
          <a:xfrm>
            <a:off x="0" y="0"/>
            <a:ext cx="9144000" cy="6884988"/>
          </a:xfrm>
          <a:prstGeom prst="rect">
            <a:avLst/>
          </a:prstGeom>
          <a:noFill/>
          <a:ln w="9525">
            <a:noFill/>
            <a:miter lim="800000"/>
            <a:headEnd/>
            <a:tailEnd/>
          </a:ln>
        </p:spPr>
      </p:pic>
      <p:sp>
        <p:nvSpPr>
          <p:cNvPr id="4202" name="Rectangle 106"/>
          <p:cNvSpPr>
            <a:spLocks noGrp="1" noChangeArrowheads="1"/>
          </p:cNvSpPr>
          <p:nvPr>
            <p:ph type="ctrTitle"/>
          </p:nvPr>
        </p:nvSpPr>
        <p:spPr>
          <a:xfrm>
            <a:off x="1169988" y="228600"/>
            <a:ext cx="7380287" cy="896938"/>
          </a:xfrm>
        </p:spPr>
        <p:txBody>
          <a:bodyPr/>
          <a:lstStyle>
            <a:lvl1pPr>
              <a:defRPr sz="2000"/>
            </a:lvl1pPr>
          </a:lstStyle>
          <a:p>
            <a:r>
              <a:rPr lang="ja-JP" altLang="en-US"/>
              <a:t>マスタ タイトルの書式設定</a:t>
            </a:r>
          </a:p>
        </p:txBody>
      </p:sp>
      <p:sp>
        <p:nvSpPr>
          <p:cNvPr id="4203" name="Rectangle 107"/>
          <p:cNvSpPr>
            <a:spLocks noGrp="1" noChangeArrowheads="1"/>
          </p:cNvSpPr>
          <p:nvPr>
            <p:ph type="subTitle" idx="1"/>
          </p:nvPr>
        </p:nvSpPr>
        <p:spPr>
          <a:xfrm>
            <a:off x="1566863" y="2895600"/>
            <a:ext cx="6662737" cy="2994025"/>
          </a:xfrm>
        </p:spPr>
        <p:txBody>
          <a:bodyPr/>
          <a:lstStyle>
            <a:lvl1pPr marL="0" indent="0" algn="ctr">
              <a:buFont typeface="Wingdings" pitchFamily="2" charset="2"/>
              <a:buNone/>
              <a:defRPr/>
            </a:lvl1pPr>
          </a:lstStyle>
          <a:p>
            <a:r>
              <a:rPr lang="ja-JP" altLang="en-US"/>
              <a:t>マスタ サブタイトルの書式設定</a:t>
            </a:r>
          </a:p>
        </p:txBody>
      </p:sp>
      <p:sp>
        <p:nvSpPr>
          <p:cNvPr id="4208" name="Rectangle 112" descr="デニム"/>
          <p:cNvSpPr>
            <a:spLocks noChangeArrowheads="1"/>
          </p:cNvSpPr>
          <p:nvPr userDrawn="1"/>
        </p:nvSpPr>
        <p:spPr bwMode="auto">
          <a:xfrm>
            <a:off x="685800" y="6477000"/>
            <a:ext cx="8077200" cy="76200"/>
          </a:xfrm>
          <a:prstGeom prst="rect">
            <a:avLst/>
          </a:prstGeom>
          <a:blipFill dpi="0" rotWithShape="0">
            <a:blip r:embed="rId3"/>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4209" name="Rectangle 113"/>
          <p:cNvSpPr>
            <a:spLocks noGrp="1" noChangeArrowheads="1"/>
          </p:cNvSpPr>
          <p:nvPr>
            <p:ph type="ftr" sz="quarter" idx="3"/>
          </p:nvPr>
        </p:nvSpPr>
        <p:spPr>
          <a:xfrm>
            <a:off x="457200" y="6653213"/>
            <a:ext cx="8382000" cy="204787"/>
          </a:xfrm>
        </p:spPr>
        <p:txBody>
          <a:bodyPr/>
          <a:lstStyle>
            <a:lvl1pPr>
              <a:defRPr>
                <a:solidFill>
                  <a:srgbClr val="B2B2B2"/>
                </a:solidFill>
              </a:defRPr>
            </a:lvl1pPr>
          </a:lstStyle>
          <a:p>
            <a:pPr algn="ctr" rtl="0" fontAlgn="base">
              <a:spcBef>
                <a:spcPct val="0"/>
              </a:spcBef>
              <a:spcAft>
                <a:spcPct val="0"/>
              </a:spcAft>
            </a:pPr>
            <a:r>
              <a:rPr lang="en-US" altLang="ja-JP" sz="1200" b="1" kern="1200" smtClean="0">
                <a:latin typeface="Tahoma"/>
                <a:ea typeface="HGP創英角ｺﾞｼｯｸUB"/>
                <a:cs typeface="+mn-cs"/>
              </a:rPr>
              <a:t>27th International Symposium on Space Technology and Science (July 9, 2009, Tsukuba, Ibaraki)</a:t>
            </a:r>
            <a:endParaRPr lang="en-US" altLang="ja-JP" sz="1200" b="1" kern="1200" dirty="0">
              <a:latin typeface="Tahoma"/>
              <a:ea typeface="HGP創英角ｺﾞｼｯｸUB"/>
              <a:cs typeface="+mn-cs"/>
            </a:endParaRPr>
          </a:p>
        </p:txBody>
      </p:sp>
      <p:sp>
        <p:nvSpPr>
          <p:cNvPr id="4212" name="Rectangle 116" descr="デニム"/>
          <p:cNvSpPr>
            <a:spLocks noChangeArrowheads="1"/>
          </p:cNvSpPr>
          <p:nvPr userDrawn="1"/>
        </p:nvSpPr>
        <p:spPr bwMode="auto">
          <a:xfrm>
            <a:off x="685800" y="1052513"/>
            <a:ext cx="8077200" cy="76200"/>
          </a:xfrm>
          <a:prstGeom prst="rect">
            <a:avLst/>
          </a:prstGeom>
          <a:blipFill dpi="0" rotWithShape="0">
            <a:blip r:embed="rId3"/>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837D05BF-12F4-4783-B9A2-CFAEC051DBBB}" type="slidenum">
              <a:rPr lang="en-US" altLang="ja-JP" sz="12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200" b="1" kern="1200" dirty="0">
              <a:solidFill>
                <a:srgbClr val="000000"/>
              </a:solidFill>
              <a:latin typeface="Tahoma"/>
              <a:ea typeface="HGP創英角ｺﾞｼｯｸUB"/>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lgn="ctr" rtl="0" fontAlgn="base">
              <a:spcBef>
                <a:spcPct val="0"/>
              </a:spcBef>
              <a:spcAft>
                <a:spcPct val="0"/>
              </a:spcAft>
              <a:defRPr/>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3" name="Rectangle 7"/>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39F0A227-DAEA-464B-B549-974AF7486E55}" type="slidenum">
              <a:rPr lang="en-US" altLang="ja-JP" sz="1400" b="1" kern="1200">
                <a:solidFill>
                  <a:srgbClr val="EAEAEA"/>
                </a:solidFill>
                <a:latin typeface="Tahoma" pitchFamily="34" charset="0"/>
                <a:ea typeface="HGP創英角ｺﾞｼｯｸUB" pitchFamily="50" charset="-128"/>
                <a:cs typeface="+mn-cs"/>
              </a:rPr>
              <a:pPr algn="r" rtl="0" fontAlgn="base">
                <a:spcBef>
                  <a:spcPct val="0"/>
                </a:spcBef>
                <a:spcAft>
                  <a:spcPct val="0"/>
                </a:spcAft>
                <a:defRPr/>
              </a:pPr>
              <a:t>&lt;#&gt;</a:t>
            </a:fld>
            <a:endParaRPr lang="en-US" altLang="ja-JP" sz="1400" b="1" kern="1200" dirty="0">
              <a:solidFill>
                <a:srgbClr val="EAEAEA"/>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FD0D21EC-89DF-465E-8F4D-C09B45337F60}" type="slidenum">
              <a:rPr lang="en-US" altLang="ja-JP" sz="12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200" b="1" kern="1200" dirty="0">
              <a:solidFill>
                <a:srgbClr val="000000"/>
              </a:solidFill>
              <a:latin typeface="Tahoma"/>
              <a:ea typeface="HGP創英角ｺﾞｼｯｸUB"/>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692150"/>
            <a:ext cx="4116388" cy="578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725988" y="692150"/>
            <a:ext cx="4117975" cy="578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5608E10C-FC99-4526-81BD-704E97EDD2DE}" type="slidenum">
              <a:rPr lang="en-US" altLang="ja-JP" sz="12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200" b="1" kern="1200" dirty="0">
              <a:solidFill>
                <a:srgbClr val="000000"/>
              </a:solidFill>
              <a:latin typeface="Tahoma"/>
              <a:ea typeface="HGP創英角ｺﾞｼｯｸUB"/>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6"/>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8" name="スライド番号プレースホルダ 7"/>
          <p:cNvSpPr>
            <a:spLocks noGrp="1"/>
          </p:cNvSpPr>
          <p:nvPr>
            <p:ph type="sldNum" sz="quarter" idx="11"/>
          </p:nvPr>
        </p:nvSpPr>
        <p:spPr/>
        <p:txBody>
          <a:bodyPr/>
          <a:lstStyle>
            <a:lvl1pPr>
              <a:defRPr/>
            </a:lvl1pPr>
          </a:lstStyle>
          <a:p>
            <a:pPr algn="r" rtl="0" fontAlgn="base">
              <a:spcBef>
                <a:spcPct val="0"/>
              </a:spcBef>
              <a:spcAft>
                <a:spcPct val="0"/>
              </a:spcAft>
            </a:pPr>
            <a:fld id="{C4456719-E39E-4CCA-9158-2A9E8437705C}" type="slidenum">
              <a:rPr lang="en-US" altLang="ja-JP" sz="12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200" b="1" kern="1200" dirty="0">
              <a:solidFill>
                <a:srgbClr val="000000"/>
              </a:solidFill>
              <a:latin typeface="Tahoma"/>
              <a:ea typeface="HGP創英角ｺﾞｼｯｸUB"/>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フッター プレースホルダ 2"/>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4" name="スライド番号プレースホルダ 3"/>
          <p:cNvSpPr>
            <a:spLocks noGrp="1"/>
          </p:cNvSpPr>
          <p:nvPr>
            <p:ph type="sldNum" sz="quarter" idx="11"/>
          </p:nvPr>
        </p:nvSpPr>
        <p:spPr/>
        <p:txBody>
          <a:bodyPr/>
          <a:lstStyle>
            <a:lvl1pPr>
              <a:defRPr/>
            </a:lvl1pPr>
          </a:lstStyle>
          <a:p>
            <a:pPr algn="r" rtl="0" fontAlgn="base">
              <a:spcBef>
                <a:spcPct val="0"/>
              </a:spcBef>
              <a:spcAft>
                <a:spcPct val="0"/>
              </a:spcAft>
            </a:pPr>
            <a:fld id="{FCAA95AC-B2F8-4BD4-96EC-FB2C81C7666D}" type="slidenum">
              <a:rPr lang="en-US" altLang="ja-JP" sz="12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200" b="1" kern="1200" dirty="0">
              <a:solidFill>
                <a:srgbClr val="000000"/>
              </a:solidFill>
              <a:latin typeface="Tahoma"/>
              <a:ea typeface="HGP創英角ｺﾞｼｯｸUB"/>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1"/>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3" name="スライド番号プレースホルダ 2"/>
          <p:cNvSpPr>
            <a:spLocks noGrp="1"/>
          </p:cNvSpPr>
          <p:nvPr>
            <p:ph type="sldNum" sz="quarter" idx="11"/>
          </p:nvPr>
        </p:nvSpPr>
        <p:spPr/>
        <p:txBody>
          <a:bodyPr/>
          <a:lstStyle>
            <a:lvl1pPr>
              <a:defRPr/>
            </a:lvl1pPr>
          </a:lstStyle>
          <a:p>
            <a:pPr algn="r" rtl="0" fontAlgn="base">
              <a:spcBef>
                <a:spcPct val="0"/>
              </a:spcBef>
              <a:spcAft>
                <a:spcPct val="0"/>
              </a:spcAft>
            </a:pPr>
            <a:fld id="{4DAD4A3C-1447-4F21-8837-808A84086519}" type="slidenum">
              <a:rPr lang="en-US" altLang="ja-JP" sz="12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200" b="1" kern="1200" dirty="0">
              <a:solidFill>
                <a:srgbClr val="000000"/>
              </a:solidFill>
              <a:latin typeface="Tahoma"/>
              <a:ea typeface="HGP創英角ｺﾞｼｯｸUB"/>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51DC666C-5F58-4B5B-8D8E-105F6917F41E}" type="slidenum">
              <a:rPr lang="en-US" altLang="ja-JP" sz="12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200" b="1" kern="1200" dirty="0">
              <a:solidFill>
                <a:srgbClr val="000000"/>
              </a:solidFill>
              <a:latin typeface="Tahoma"/>
              <a:ea typeface="HGP創英角ｺﾞｼｯｸUB"/>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487861F9-A4A6-446B-AC86-71BEFCAFBF37}" type="slidenum">
              <a:rPr lang="en-US" altLang="ja-JP" sz="12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200" b="1" kern="1200" dirty="0">
              <a:solidFill>
                <a:srgbClr val="000000"/>
              </a:solidFill>
              <a:latin typeface="Tahoma"/>
              <a:ea typeface="HGP創英角ｺﾞｼｯｸUB"/>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2CE3B031-E5F1-4BA9-A97F-34570123F336}" type="slidenum">
              <a:rPr lang="en-US" altLang="ja-JP" sz="12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200" b="1" kern="1200" dirty="0">
              <a:solidFill>
                <a:srgbClr val="000000"/>
              </a:solidFill>
              <a:latin typeface="Tahoma"/>
              <a:ea typeface="HGP創英角ｺﾞｼｯｸUB"/>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8463" y="34925"/>
            <a:ext cx="2095500" cy="644207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34925"/>
            <a:ext cx="6138863" cy="644207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7CC0A4A2-FEC4-4229-A396-8D1EFC20CFF4}" type="slidenum">
              <a:rPr lang="en-US" altLang="ja-JP" sz="12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200" b="1" kern="1200" dirty="0">
              <a:solidFill>
                <a:srgbClr val="000000"/>
              </a:solidFill>
              <a:latin typeface="Tahoma"/>
              <a:ea typeface="HGP創英角ｺﾞｼｯｸUB"/>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076D628B-3700-4D13-9E07-CCDB35D0EFE6}"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19906" name="Picture 2"/>
          <p:cNvPicPr preferRelativeResize="0">
            <a:picLocks noChangeArrowheads="1"/>
          </p:cNvPicPr>
          <p:nvPr userDrawn="1"/>
        </p:nvPicPr>
        <p:blipFill>
          <a:blip r:embed="rId2"/>
          <a:srcRect/>
          <a:stretch>
            <a:fillRect/>
          </a:stretch>
        </p:blipFill>
        <p:spPr bwMode="auto">
          <a:xfrm>
            <a:off x="0" y="0"/>
            <a:ext cx="9144000" cy="6886575"/>
          </a:xfrm>
          <a:prstGeom prst="rect">
            <a:avLst/>
          </a:prstGeom>
          <a:noFill/>
          <a:ln w="15875">
            <a:noFill/>
            <a:miter lim="800000"/>
            <a:headEnd/>
            <a:tailEnd/>
          </a:ln>
          <a:effectLst/>
        </p:spPr>
      </p:pic>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a:t>マスタ タイトルの書式設定</a:t>
            </a:r>
          </a:p>
        </p:txBody>
      </p:sp>
      <p:sp>
        <p:nvSpPr>
          <p:cNvPr id="1019908" name="Rectangle 4"/>
          <p:cNvSpPr>
            <a:spLocks noGrp="1" noChangeArrowheads="1"/>
          </p:cNvSpPr>
          <p:nvPr>
            <p:ph type="subTitle" idx="1"/>
          </p:nvPr>
        </p:nvSpPr>
        <p:spPr>
          <a:xfrm>
            <a:off x="1566863" y="2895600"/>
            <a:ext cx="6662737" cy="2994025"/>
          </a:xfrm>
          <a:prstGeom prst="rect">
            <a:avLst/>
          </a:prstGeom>
        </p:spPr>
        <p:txBody>
          <a:bodyPr/>
          <a:lstStyle>
            <a:lvl1pPr marL="0" indent="0" algn="ctr">
              <a:buFont typeface="Wingdings" pitchFamily="2" charset="2"/>
              <a:buNone/>
              <a:defRPr/>
            </a:lvl1pPr>
          </a:lstStyle>
          <a:p>
            <a:r>
              <a:rPr lang="ja-JP" altLang="en-US"/>
              <a:t>マスタ サブタイトルの書式設定</a:t>
            </a:r>
          </a:p>
        </p:txBody>
      </p:sp>
      <p:sp>
        <p:nvSpPr>
          <p:cNvPr id="1019909" name="Rectangle 5" descr="デニム"/>
          <p:cNvSpPr>
            <a:spLocks noChangeArrowheads="1"/>
          </p:cNvSpPr>
          <p:nvPr/>
        </p:nvSpPr>
        <p:spPr bwMode="auto">
          <a:xfrm>
            <a:off x="2667000" y="1190625"/>
            <a:ext cx="5662613" cy="777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rtl="0" fontAlgn="base">
              <a:spcBef>
                <a:spcPct val="0"/>
              </a:spcBef>
              <a:spcAft>
                <a:spcPct val="0"/>
              </a:spcAft>
            </a:pPr>
            <a:endParaRPr kumimoji="1" lang="ja-JP" altLang="ja-JP" sz="2400" kern="1200" dirty="0">
              <a:solidFill>
                <a:srgbClr val="003366"/>
              </a:solidFill>
              <a:latin typeface="Tahoma" pitchFamily="34" charset="0"/>
              <a:ea typeface="HGP創英角ｺﾞｼｯｸUB" pitchFamily="50" charset="-128"/>
              <a:cs typeface="+mn-cs"/>
            </a:endParaRPr>
          </a:p>
        </p:txBody>
      </p:sp>
      <p:sp>
        <p:nvSpPr>
          <p:cNvPr id="1019910" name="Rectangle 6" descr="デニム"/>
          <p:cNvSpPr>
            <a:spLocks noChangeArrowheads="1"/>
          </p:cNvSpPr>
          <p:nvPr/>
        </p:nvSpPr>
        <p:spPr bwMode="auto">
          <a:xfrm>
            <a:off x="914400" y="327025"/>
            <a:ext cx="5662613" cy="777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rtl="0" fontAlgn="base">
              <a:spcBef>
                <a:spcPct val="0"/>
              </a:spcBef>
              <a:spcAft>
                <a:spcPct val="0"/>
              </a:spcAft>
            </a:pPr>
            <a:endParaRPr kumimoji="1" lang="ja-JP" altLang="ja-JP" sz="2400" kern="1200" dirty="0">
              <a:solidFill>
                <a:srgbClr val="003366"/>
              </a:solidFill>
              <a:latin typeface="Tahoma" pitchFamily="34" charset="0"/>
              <a:ea typeface="HGP創英角ｺﾞｼｯｸUB" pitchFamily="50" charset="-128"/>
              <a:cs typeface="+mn-cs"/>
            </a:endParaRPr>
          </a:p>
        </p:txBody>
      </p:sp>
      <p:sp>
        <p:nvSpPr>
          <p:cNvPr id="1019911" name="Rectangle 7" descr="デニム"/>
          <p:cNvSpPr>
            <a:spLocks noChangeArrowheads="1"/>
          </p:cNvSpPr>
          <p:nvPr userDrawn="1"/>
        </p:nvSpPr>
        <p:spPr bwMode="auto">
          <a:xfrm>
            <a:off x="685800" y="6400800"/>
            <a:ext cx="8077200" cy="76200"/>
          </a:xfrm>
          <a:prstGeom prst="rect">
            <a:avLst/>
          </a:prstGeom>
          <a:blipFill dpi="0" rotWithShape="0">
            <a:blip r:embed="rId3"/>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019912" name="Rectangle 8"/>
          <p:cNvSpPr>
            <a:spLocks noGrp="1" noChangeArrowheads="1"/>
          </p:cNvSpPr>
          <p:nvPr>
            <p:ph type="ftr" sz="quarter" idx="3"/>
          </p:nvPr>
        </p:nvSpPr>
        <p:spPr>
          <a:xfrm>
            <a:off x="457200" y="6577013"/>
            <a:ext cx="8382000" cy="204787"/>
          </a:xfrm>
        </p:spPr>
        <p:txBody>
          <a:bodyPr/>
          <a:lstStyle>
            <a:lvl1pPr>
              <a:defRPr/>
            </a:lvl1p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19910"/>
                                        </p:tgtEl>
                                        <p:attrNameLst>
                                          <p:attrName>style.visibility</p:attrName>
                                        </p:attrNameLst>
                                      </p:cBhvr>
                                      <p:to>
                                        <p:strVal val="visible"/>
                                      </p:to>
                                    </p:set>
                                    <p:animEffect transition="in" filter="slide(fromLeft)">
                                      <p:cBhvr>
                                        <p:cTn id="7" dur="500"/>
                                        <p:tgtEl>
                                          <p:spTgt spid="1019910"/>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19909"/>
                                        </p:tgtEl>
                                        <p:attrNameLst>
                                          <p:attrName>style.visibility</p:attrName>
                                        </p:attrNameLst>
                                      </p:cBhvr>
                                      <p:to>
                                        <p:strVal val="visible"/>
                                      </p:to>
                                    </p:set>
                                    <p:animEffect transition="in" filter="slide(fromRight)">
                                      <p:cBhvr>
                                        <p:cTn id="11"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9" grpId="0" animBg="1" autoUpdateAnimBg="0"/>
      <p:bldP spid="1019910" grpId="0" animBg="1" autoUpdateAnimBg="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60C7FDEB-EEF7-4A82-8C0E-1DCDF8297BEB}"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CB250A09-2DA4-4FE8-9343-4617262F9BAA}"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765175"/>
            <a:ext cx="4116388" cy="568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725988" y="765175"/>
            <a:ext cx="4117975" cy="568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016694C9-99EE-4DC5-ACDE-40CCB506F2FA}"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6"/>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8" name="スライド番号プレースホルダ 7"/>
          <p:cNvSpPr>
            <a:spLocks noGrp="1"/>
          </p:cNvSpPr>
          <p:nvPr>
            <p:ph type="sldNum" sz="quarter" idx="11"/>
          </p:nvPr>
        </p:nvSpPr>
        <p:spPr/>
        <p:txBody>
          <a:bodyPr/>
          <a:lstStyle>
            <a:lvl1pPr>
              <a:defRPr/>
            </a:lvl1pPr>
          </a:lstStyle>
          <a:p>
            <a:pPr algn="r" rtl="0" fontAlgn="base">
              <a:spcBef>
                <a:spcPct val="0"/>
              </a:spcBef>
              <a:spcAft>
                <a:spcPct val="0"/>
              </a:spcAft>
            </a:pPr>
            <a:fld id="{65C5626D-C1CB-4F5E-AAE7-2DD5C28E383A}"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フッター プレースホルダ 2"/>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4" name="スライド番号プレースホルダ 3"/>
          <p:cNvSpPr>
            <a:spLocks noGrp="1"/>
          </p:cNvSpPr>
          <p:nvPr>
            <p:ph type="sldNum" sz="quarter" idx="11"/>
          </p:nvPr>
        </p:nvSpPr>
        <p:spPr/>
        <p:txBody>
          <a:bodyPr/>
          <a:lstStyle>
            <a:lvl1pPr>
              <a:defRPr/>
            </a:lvl1pPr>
          </a:lstStyle>
          <a:p>
            <a:pPr algn="r" rtl="0" fontAlgn="base">
              <a:spcBef>
                <a:spcPct val="0"/>
              </a:spcBef>
              <a:spcAft>
                <a:spcPct val="0"/>
              </a:spcAft>
            </a:pPr>
            <a:fld id="{942E1827-8BA6-4A28-9BB7-E134C7266E6A}"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1"/>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3" name="スライド番号プレースホルダ 2"/>
          <p:cNvSpPr>
            <a:spLocks noGrp="1"/>
          </p:cNvSpPr>
          <p:nvPr>
            <p:ph type="sldNum" sz="quarter" idx="11"/>
          </p:nvPr>
        </p:nvSpPr>
        <p:spPr/>
        <p:txBody>
          <a:bodyPr/>
          <a:lstStyle>
            <a:lvl1pPr>
              <a:defRPr/>
            </a:lvl1pPr>
          </a:lstStyle>
          <a:p>
            <a:pPr algn="r" rtl="0" fontAlgn="base">
              <a:spcBef>
                <a:spcPct val="0"/>
              </a:spcBef>
              <a:spcAft>
                <a:spcPct val="0"/>
              </a:spcAft>
            </a:pPr>
            <a:fld id="{20C195DC-2F99-4649-B3DC-B4E322091666}"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578046AC-C07D-4AF9-B1AF-03F340CB87F5}"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BEBDAFB8-A5EC-430A-BE6E-FE28FF6A2B5E}"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8F4FD71E-CB0F-4E52-8D47-5073FB9AA80F}"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8463" y="66675"/>
            <a:ext cx="2095500" cy="638651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66675"/>
            <a:ext cx="6138863" cy="638651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8D1A030C-A0FB-43FA-880C-278ECBA1F803}" type="slidenum">
              <a:rPr lang="en-US" altLang="ja-JP" sz="1400" b="1" kern="1200">
                <a:solidFill>
                  <a:srgbClr val="000000"/>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00"/>
              </a:solidFill>
              <a:latin typeface="Tahoma"/>
              <a:ea typeface="HGP創英角ｺﾞｼｯｸUB"/>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765175"/>
            <a:ext cx="8386763" cy="57118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D4D060A6-9F2D-4B2F-AA5E-080FECEE08E7}" type="slidenum">
              <a:rPr lang="en-US" altLang="ja-JP" sz="1400" b="1" kern="1200">
                <a:solidFill>
                  <a:srgbClr val="EAEAEA"/>
                </a:solidFill>
                <a:latin typeface="Tahoma" pitchFamily="34" charset="0"/>
                <a:ea typeface="HGP創英角ｺﾞｼｯｸUB" pitchFamily="50" charset="-128"/>
                <a:cs typeface="+mn-cs"/>
              </a:rPr>
              <a:pPr algn="r" rtl="0" fontAlgn="base">
                <a:spcBef>
                  <a:spcPct val="0"/>
                </a:spcBef>
                <a:spcAft>
                  <a:spcPct val="0"/>
                </a:spcAft>
              </a:pPr>
              <a:t>&lt;#&gt;</a:t>
            </a:fld>
            <a:endParaRPr lang="en-US" altLang="ja-JP" sz="1400" b="1" kern="1200" dirty="0">
              <a:solidFill>
                <a:srgbClr val="EAEAEA"/>
              </a:solidFill>
              <a:latin typeface="Tahoma" pitchFamily="34" charset="0"/>
              <a:ea typeface="HGP創英角ｺﾞｼｯｸUB" pitchFamily="50" charset="-128"/>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791554" name="Picture 2" descr="nova"/>
          <p:cNvPicPr>
            <a:picLocks noChangeAspect="1" noChangeArrowheads="1"/>
          </p:cNvPicPr>
          <p:nvPr userDrawn="1"/>
        </p:nvPicPr>
        <p:blipFill>
          <a:blip r:embed="rId2">
            <a:lum bright="84000" contrast="-84000"/>
          </a:blip>
          <a:srcRect/>
          <a:stretch>
            <a:fillRect/>
          </a:stretch>
        </p:blipFill>
        <p:spPr bwMode="auto">
          <a:xfrm>
            <a:off x="0" y="0"/>
            <a:ext cx="9144000" cy="6858000"/>
          </a:xfrm>
          <a:prstGeom prst="rect">
            <a:avLst/>
          </a:prstGeom>
          <a:noFill/>
          <a:ln w="9525">
            <a:noFill/>
            <a:miter lim="800000"/>
            <a:headEnd/>
            <a:tailEnd/>
          </a:ln>
        </p:spPr>
      </p:pic>
      <p:sp>
        <p:nvSpPr>
          <p:cNvPr id="791555" name="Rectangle 3"/>
          <p:cNvSpPr>
            <a:spLocks noGrp="1" noChangeArrowheads="1"/>
          </p:cNvSpPr>
          <p:nvPr>
            <p:ph type="ctrTitle"/>
          </p:nvPr>
        </p:nvSpPr>
        <p:spPr>
          <a:xfrm>
            <a:off x="1001713" y="523875"/>
            <a:ext cx="7380287" cy="457200"/>
          </a:xfrm>
        </p:spPr>
        <p:txBody>
          <a:bodyPr/>
          <a:lstStyle>
            <a:lvl1pPr>
              <a:defRPr sz="2800"/>
            </a:lvl1pPr>
          </a:lstStyle>
          <a:p>
            <a:r>
              <a:rPr lang="ja-JP" altLang="en-US"/>
              <a:t>マスタ タイトルの書式設定</a:t>
            </a:r>
          </a:p>
        </p:txBody>
      </p:sp>
      <p:sp>
        <p:nvSpPr>
          <p:cNvPr id="791556" name="Rectangle 4"/>
          <p:cNvSpPr>
            <a:spLocks noGrp="1" noChangeArrowheads="1"/>
          </p:cNvSpPr>
          <p:nvPr>
            <p:ph type="subTitle" idx="1"/>
          </p:nvPr>
        </p:nvSpPr>
        <p:spPr>
          <a:xfrm>
            <a:off x="1566863" y="2895600"/>
            <a:ext cx="6662737" cy="2994025"/>
          </a:xfrm>
        </p:spPr>
        <p:txBody>
          <a:bodyPr/>
          <a:lstStyle>
            <a:lvl1pPr marL="0" indent="0" algn="ctr">
              <a:buFont typeface="Wingdings" pitchFamily="2" charset="2"/>
              <a:buNone/>
              <a:defRPr/>
            </a:lvl1pPr>
          </a:lstStyle>
          <a:p>
            <a:r>
              <a:rPr lang="ja-JP" altLang="en-US"/>
              <a:t>マスタ サブタイトルの書式設定</a:t>
            </a:r>
          </a:p>
        </p:txBody>
      </p:sp>
      <p:sp>
        <p:nvSpPr>
          <p:cNvPr id="791557" name="Rectangle 5" descr="デニム"/>
          <p:cNvSpPr>
            <a:spLocks noChangeArrowheads="1"/>
          </p:cNvSpPr>
          <p:nvPr/>
        </p:nvSpPr>
        <p:spPr bwMode="auto">
          <a:xfrm>
            <a:off x="2667000" y="1190625"/>
            <a:ext cx="5662613" cy="777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rtl="0" fontAlgn="base">
              <a:spcBef>
                <a:spcPct val="0"/>
              </a:spcBef>
              <a:spcAft>
                <a:spcPct val="0"/>
              </a:spcAft>
            </a:pPr>
            <a:endParaRPr kumimoji="1" lang="ja-JP" altLang="ja-JP" sz="2400" kern="1200" dirty="0">
              <a:solidFill>
                <a:srgbClr val="003366"/>
              </a:solidFill>
              <a:latin typeface="Times New Roman" pitchFamily="18" charset="0"/>
              <a:ea typeface="ＭＳ Ｐゴシック" charset="-128"/>
              <a:cs typeface="+mn-cs"/>
            </a:endParaRPr>
          </a:p>
        </p:txBody>
      </p:sp>
      <p:sp>
        <p:nvSpPr>
          <p:cNvPr id="791558" name="Rectangle 6" descr="デニム"/>
          <p:cNvSpPr>
            <a:spLocks noChangeArrowheads="1"/>
          </p:cNvSpPr>
          <p:nvPr/>
        </p:nvSpPr>
        <p:spPr bwMode="auto">
          <a:xfrm>
            <a:off x="914400" y="327025"/>
            <a:ext cx="5662613" cy="777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rtl="0" fontAlgn="base">
              <a:spcBef>
                <a:spcPct val="0"/>
              </a:spcBef>
              <a:spcAft>
                <a:spcPct val="0"/>
              </a:spcAft>
            </a:pPr>
            <a:endParaRPr kumimoji="1" lang="ja-JP" altLang="ja-JP" sz="2400" kern="1200" dirty="0">
              <a:solidFill>
                <a:srgbClr val="003366"/>
              </a:solidFill>
              <a:latin typeface="Times New Roman" pitchFamily="18" charset="0"/>
              <a:ea typeface="ＭＳ Ｐゴシック" charset="-128"/>
              <a:cs typeface="+mn-cs"/>
            </a:endParaRPr>
          </a:p>
        </p:txBody>
      </p:sp>
      <p:sp>
        <p:nvSpPr>
          <p:cNvPr id="791559" name="Rectangle 7" descr="デニム"/>
          <p:cNvSpPr>
            <a:spLocks noChangeArrowheads="1"/>
          </p:cNvSpPr>
          <p:nvPr userDrawn="1"/>
        </p:nvSpPr>
        <p:spPr bwMode="auto">
          <a:xfrm>
            <a:off x="685800" y="6400800"/>
            <a:ext cx="8077200" cy="76200"/>
          </a:xfrm>
          <a:prstGeom prst="rect">
            <a:avLst/>
          </a:prstGeom>
          <a:blipFill dpi="0" rotWithShape="0">
            <a:blip r:embed="rId3"/>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791560" name="Rectangle 8"/>
          <p:cNvSpPr>
            <a:spLocks noGrp="1" noChangeArrowheads="1"/>
          </p:cNvSpPr>
          <p:nvPr>
            <p:ph type="ftr" sz="quarter" idx="3"/>
          </p:nvPr>
        </p:nvSpPr>
        <p:spPr>
          <a:xfrm>
            <a:off x="457200" y="6577013"/>
            <a:ext cx="8382000" cy="204787"/>
          </a:xfrm>
        </p:spPr>
        <p:txBody>
          <a:bodyPr/>
          <a:lstStyle>
            <a:lvl1pPr>
              <a:defRPr>
                <a:solidFill>
                  <a:srgbClr val="3333FF"/>
                </a:solidFill>
              </a:defRPr>
            </a:lvl1pPr>
          </a:lstStyle>
          <a:p>
            <a:pPr algn="ctr" rtl="0" fontAlgn="base">
              <a:spcBef>
                <a:spcPct val="0"/>
              </a:spcBef>
              <a:spcAft>
                <a:spcPct val="0"/>
              </a:spcAft>
            </a:pPr>
            <a:r>
              <a:rPr lang="en-US" altLang="ja-JP" sz="1200" b="1" kern="1200" smtClean="0">
                <a:latin typeface="Tahoma"/>
                <a:ea typeface="HGP創英角ｺﾞｼｯｸUB"/>
                <a:cs typeface="+mn-cs"/>
              </a:rPr>
              <a:t>27th International Symposium on Space Technology and Science (July 9, 2009, Tsukuba, Ibaraki)</a:t>
            </a:r>
            <a:endParaRPr lang="en-US" altLang="ja-JP" sz="1200" b="1" kern="1200" dirty="0">
              <a:latin typeface="Tahoma"/>
              <a:ea typeface="HGP創英角ｺﾞｼｯｸUB"/>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91558"/>
                                        </p:tgtEl>
                                        <p:attrNameLst>
                                          <p:attrName>style.visibility</p:attrName>
                                        </p:attrNameLst>
                                      </p:cBhvr>
                                      <p:to>
                                        <p:strVal val="visible"/>
                                      </p:to>
                                    </p:set>
                                    <p:animEffect transition="in" filter="slide(fromLeft)">
                                      <p:cBhvr>
                                        <p:cTn id="7" dur="500"/>
                                        <p:tgtEl>
                                          <p:spTgt spid="791558"/>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791557"/>
                                        </p:tgtEl>
                                        <p:attrNameLst>
                                          <p:attrName>style.visibility</p:attrName>
                                        </p:attrNameLst>
                                      </p:cBhvr>
                                      <p:to>
                                        <p:strVal val="visible"/>
                                      </p:to>
                                    </p:set>
                                    <p:animEffect transition="in" filter="slide(fromRight)">
                                      <p:cBhvr>
                                        <p:cTn id="11" dur="500"/>
                                        <p:tgtEl>
                                          <p:spTgt spid="79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57" grpId="0" animBg="1" autoUpdateAnimBg="0"/>
      <p:bldP spid="791558" grpId="0" animBg="1" autoUpdateAnimBg="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CEA1CBEC-D2BD-454B-9EB0-CAB08C1E6B5C}" type="slidenum">
              <a:rPr lang="en-US" altLang="ja-JP" sz="1400" b="1" kern="1200">
                <a:solidFill>
                  <a:srgbClr val="000066"/>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66"/>
              </a:solidFill>
              <a:latin typeface="Tahoma"/>
              <a:ea typeface="HGP創英角ｺﾞｼｯｸUB"/>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0771341F-E99E-4AFD-9210-26E30FF64909}" type="slidenum">
              <a:rPr lang="en-US" altLang="ja-JP" sz="1400" b="1" kern="1200">
                <a:solidFill>
                  <a:srgbClr val="000066"/>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66"/>
              </a:solidFill>
              <a:latin typeface="Tahoma"/>
              <a:ea typeface="HGP創英角ｺﾞｼｯｸUB"/>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765175"/>
            <a:ext cx="4116388" cy="5711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725988" y="765175"/>
            <a:ext cx="4117975" cy="5711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47441DE2-D7B8-46D5-8BD0-72A96A4C9981}" type="slidenum">
              <a:rPr lang="en-US" altLang="ja-JP" sz="1400" b="1" kern="1200">
                <a:solidFill>
                  <a:srgbClr val="000066"/>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66"/>
              </a:solidFill>
              <a:latin typeface="Tahoma"/>
              <a:ea typeface="HGP創英角ｺﾞｼｯｸUB"/>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6"/>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8" name="スライド番号プレースホルダ 7"/>
          <p:cNvSpPr>
            <a:spLocks noGrp="1"/>
          </p:cNvSpPr>
          <p:nvPr>
            <p:ph type="sldNum" sz="quarter" idx="11"/>
          </p:nvPr>
        </p:nvSpPr>
        <p:spPr/>
        <p:txBody>
          <a:bodyPr/>
          <a:lstStyle>
            <a:lvl1pPr>
              <a:defRPr/>
            </a:lvl1pPr>
          </a:lstStyle>
          <a:p>
            <a:pPr algn="r" rtl="0" fontAlgn="base">
              <a:spcBef>
                <a:spcPct val="0"/>
              </a:spcBef>
              <a:spcAft>
                <a:spcPct val="0"/>
              </a:spcAft>
            </a:pPr>
            <a:fld id="{B19BD9DF-82CF-43F8-A683-F419ACD5A6B7}" type="slidenum">
              <a:rPr lang="en-US" altLang="ja-JP" sz="1400" b="1" kern="1200">
                <a:solidFill>
                  <a:srgbClr val="000066"/>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66"/>
              </a:solidFill>
              <a:latin typeface="Tahoma"/>
              <a:ea typeface="HGP創英角ｺﾞｼｯｸUB"/>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フッター プレースホルダ 2"/>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4" name="スライド番号プレースホルダ 3"/>
          <p:cNvSpPr>
            <a:spLocks noGrp="1"/>
          </p:cNvSpPr>
          <p:nvPr>
            <p:ph type="sldNum" sz="quarter" idx="11"/>
          </p:nvPr>
        </p:nvSpPr>
        <p:spPr/>
        <p:txBody>
          <a:bodyPr/>
          <a:lstStyle>
            <a:lvl1pPr>
              <a:defRPr/>
            </a:lvl1pPr>
          </a:lstStyle>
          <a:p>
            <a:pPr algn="r" rtl="0" fontAlgn="base">
              <a:spcBef>
                <a:spcPct val="0"/>
              </a:spcBef>
              <a:spcAft>
                <a:spcPct val="0"/>
              </a:spcAft>
            </a:pPr>
            <a:fld id="{75B4B56B-617F-4E5A-BFA7-A98E67511B8E}" type="slidenum">
              <a:rPr lang="en-US" altLang="ja-JP" sz="1400" b="1" kern="1200">
                <a:solidFill>
                  <a:srgbClr val="000066"/>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66"/>
              </a:solidFill>
              <a:latin typeface="Tahoma"/>
              <a:ea typeface="HGP創英角ｺﾞｼｯｸUB"/>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1"/>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3" name="スライド番号プレースホルダ 2"/>
          <p:cNvSpPr>
            <a:spLocks noGrp="1"/>
          </p:cNvSpPr>
          <p:nvPr>
            <p:ph type="sldNum" sz="quarter" idx="11"/>
          </p:nvPr>
        </p:nvSpPr>
        <p:spPr/>
        <p:txBody>
          <a:bodyPr/>
          <a:lstStyle>
            <a:lvl1pPr>
              <a:defRPr/>
            </a:lvl1pPr>
          </a:lstStyle>
          <a:p>
            <a:pPr algn="r" rtl="0" fontAlgn="base">
              <a:spcBef>
                <a:spcPct val="0"/>
              </a:spcBef>
              <a:spcAft>
                <a:spcPct val="0"/>
              </a:spcAft>
            </a:pPr>
            <a:fld id="{4B75E03A-50C0-4A19-8CDC-CEE61903CEF3}" type="slidenum">
              <a:rPr lang="en-US" altLang="ja-JP" sz="1400" b="1" kern="1200">
                <a:solidFill>
                  <a:srgbClr val="000066"/>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66"/>
              </a:solidFill>
              <a:latin typeface="Tahoma"/>
              <a:ea typeface="HGP創英角ｺﾞｼｯｸUB"/>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DF1C16F3-1CAC-424B-8FE6-C94BD4B65A72}" type="slidenum">
              <a:rPr lang="en-US" altLang="ja-JP" sz="1400" b="1" kern="1200">
                <a:solidFill>
                  <a:srgbClr val="000066"/>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66"/>
              </a:solidFill>
              <a:latin typeface="Tahoma"/>
              <a:ea typeface="HGP創英角ｺﾞｼｯｸUB"/>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6" name="スライド番号プレースホルダ 5"/>
          <p:cNvSpPr>
            <a:spLocks noGrp="1"/>
          </p:cNvSpPr>
          <p:nvPr>
            <p:ph type="sldNum" sz="quarter" idx="11"/>
          </p:nvPr>
        </p:nvSpPr>
        <p:spPr/>
        <p:txBody>
          <a:bodyPr/>
          <a:lstStyle>
            <a:lvl1pPr>
              <a:defRPr/>
            </a:lvl1pPr>
          </a:lstStyle>
          <a:p>
            <a:pPr algn="r" rtl="0" fontAlgn="base">
              <a:spcBef>
                <a:spcPct val="0"/>
              </a:spcBef>
              <a:spcAft>
                <a:spcPct val="0"/>
              </a:spcAft>
            </a:pPr>
            <a:fld id="{6C1505DF-6818-4FC3-8D0E-02DA86725385}" type="slidenum">
              <a:rPr lang="en-US" altLang="ja-JP" sz="1400" b="1" kern="1200">
                <a:solidFill>
                  <a:srgbClr val="000066"/>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66"/>
              </a:solidFill>
              <a:latin typeface="Tahoma"/>
              <a:ea typeface="HGP創英角ｺﾞｼｯｸUB"/>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BA021DA4-91BB-420F-BBCE-F4C657F2ED02}" type="slidenum">
              <a:rPr lang="en-US" altLang="ja-JP" sz="1400" b="1" kern="1200">
                <a:solidFill>
                  <a:srgbClr val="000066"/>
                </a:solidFill>
                <a:latin typeface="Tahoma"/>
                <a:ea typeface="HGP創英角ｺﾞｼｯｸUB"/>
                <a:cs typeface="+mn-cs"/>
              </a:rPr>
              <a:pPr algn="r" rtl="0" fontAlgn="base">
                <a:spcBef>
                  <a:spcPct val="0"/>
                </a:spcBef>
                <a:spcAft>
                  <a:spcPct val="0"/>
                </a:spcAft>
              </a:pPr>
              <a:t>&lt;#&gt;</a:t>
            </a:fld>
            <a:endParaRPr lang="en-US" altLang="ja-JP" sz="1400" b="1" kern="1200" dirty="0">
              <a:solidFill>
                <a:srgbClr val="000066"/>
              </a:solidFill>
              <a:latin typeface="Tahoma"/>
              <a:ea typeface="HGP創英角ｺﾞｼｯｸUB"/>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4.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5.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5.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2.jpe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4.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4.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7"/>
          <a:srcRect/>
          <a:stretch>
            <a:fillRect/>
          </a:stretch>
        </p:blipFill>
        <p:spPr bwMode="auto">
          <a:xfrm>
            <a:off x="0" y="0"/>
            <a:ext cx="9144000" cy="6905625"/>
          </a:xfrm>
          <a:prstGeom prst="rect">
            <a:avLst/>
          </a:prstGeom>
          <a:noFill/>
          <a:ln w="15875">
            <a:noFill/>
            <a:miter lim="800000"/>
            <a:headEnd/>
            <a:tailEnd/>
          </a:ln>
        </p:spPr>
      </p:pic>
      <p:sp>
        <p:nvSpPr>
          <p:cNvPr id="1346563" name="Rectangle 3" descr="デニム"/>
          <p:cNvSpPr>
            <a:spLocks noChangeArrowheads="1"/>
          </p:cNvSpPr>
          <p:nvPr/>
        </p:nvSpPr>
        <p:spPr bwMode="auto">
          <a:xfrm>
            <a:off x="685800" y="6477000"/>
            <a:ext cx="8077200" cy="76200"/>
          </a:xfrm>
          <a:prstGeom prst="rect">
            <a:avLst/>
          </a:prstGeom>
          <a:blipFill dpi="0" rotWithShape="0">
            <a:blip r:embed="rId8"/>
            <a:srcRect/>
            <a:tile tx="0" ty="0" sx="100000" sy="100000" flip="none" algn="tl"/>
          </a:blipFill>
          <a:ln w="15875">
            <a:noFill/>
            <a:miter lim="800000"/>
            <a:headEnd/>
            <a:tailEnd/>
          </a:ln>
          <a:effectLst/>
        </p:spPr>
        <p:txBody>
          <a:bodyPr anchor="ctr">
            <a:spAutoFit/>
          </a:bodyPr>
          <a:lstStyle/>
          <a:p>
            <a:pPr>
              <a:defRPr/>
            </a:pPr>
            <a:endParaRPr lang="ja-JP" altLang="en-US" dirty="0"/>
          </a:p>
        </p:txBody>
      </p:sp>
      <p:sp>
        <p:nvSpPr>
          <p:cNvPr id="1346564" name="Rectangle 4" descr="デニム"/>
          <p:cNvSpPr>
            <a:spLocks noChangeArrowheads="1"/>
          </p:cNvSpPr>
          <p:nvPr/>
        </p:nvSpPr>
        <p:spPr bwMode="auto">
          <a:xfrm>
            <a:off x="685800" y="615950"/>
            <a:ext cx="8077200" cy="76200"/>
          </a:xfrm>
          <a:prstGeom prst="rect">
            <a:avLst/>
          </a:prstGeom>
          <a:blipFill dpi="0" rotWithShape="0">
            <a:blip r:embed="rId8"/>
            <a:srcRect/>
            <a:tile tx="0" ty="0" sx="100000" sy="100000" flip="none" algn="tl"/>
          </a:blipFill>
          <a:ln w="15875">
            <a:noFill/>
            <a:miter lim="800000"/>
            <a:headEnd/>
            <a:tailEnd/>
          </a:ln>
          <a:effectLst/>
        </p:spPr>
        <p:txBody>
          <a:bodyPr anchor="ctr">
            <a:spAutoFit/>
          </a:bodyPr>
          <a:lstStyle/>
          <a:p>
            <a:pPr>
              <a:defRPr/>
            </a:pPr>
            <a:endParaRPr lang="ja-JP" altLang="en-US" dirty="0"/>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1" smtClean="0">
                <a:solidFill>
                  <a:srgbClr val="EAEAEA"/>
                </a:solidFill>
              </a:defRPr>
            </a:lvl1pPr>
          </a:lstStyle>
          <a:p>
            <a:pPr>
              <a:defRPr/>
            </a:pPr>
            <a:r>
              <a:rPr lang="en-US" altLang="ja-JP" smtClean="0"/>
              <a:t>27th International Symposium on Space Technology and Science (July 9, 2009, Tsukuba, Ibaraki)</a:t>
            </a:r>
            <a:endParaRPr lang="en-US" altLang="ja-JP" dirty="0"/>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1" smtClean="0">
                <a:solidFill>
                  <a:srgbClr val="EAEAEA"/>
                </a:solidFill>
              </a:defRPr>
            </a:lvl1pPr>
          </a:lstStyle>
          <a:p>
            <a:pPr>
              <a:defRPr/>
            </a:pPr>
            <a:fld id="{715F68F9-44F6-4E6F-8F84-EB7A3601EA43}" type="slidenum">
              <a:rPr lang="en-US" altLang="ja-JP"/>
              <a:pPr>
                <a:defRPr/>
              </a:pPr>
              <a:t>&lt;#&gt;</a:t>
            </a:fld>
            <a:endParaRPr lang="en-US" altLang="ja-JP" dirty="0"/>
          </a:p>
        </p:txBody>
      </p:sp>
      <p:sp>
        <p:nvSpPr>
          <p:cNvPr id="1346568" name="Rectangle 8"/>
          <p:cNvSpPr>
            <a:spLocks noGrp="1" noChangeArrowheads="1"/>
          </p:cNvSpPr>
          <p:nvPr>
            <p:ph type="title"/>
          </p:nvPr>
        </p:nvSpPr>
        <p:spPr bwMode="auto">
          <a:xfrm>
            <a:off x="838200" y="0"/>
            <a:ext cx="66294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701" r:id="rId3"/>
    <p:sldLayoutId id="2147483702" r:id="rId4"/>
    <p:sldLayoutId id="2147483807" r:id="rId5"/>
  </p:sldLayoutIdLst>
  <p:timing>
    <p:tnLst>
      <p:par>
        <p:cTn id="1" dur="indefinite" restart="never" nodeType="tmRoot"/>
      </p:par>
    </p:tnLst>
  </p:timing>
  <p:hf sldNum="0" hdr="0" dt="0"/>
  <p:txStyles>
    <p:titleStyle>
      <a:lvl1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0530" name="Picture 2" descr="nova"/>
          <p:cNvPicPr>
            <a:picLocks noChangeAspect="1" noChangeArrowheads="1"/>
          </p:cNvPicPr>
          <p:nvPr userDrawn="1"/>
        </p:nvPicPr>
        <p:blipFill>
          <a:blip r:embed="rId13">
            <a:lum bright="84000" contrast="-84000"/>
          </a:blip>
          <a:srcRect/>
          <a:stretch>
            <a:fillRect/>
          </a:stretch>
        </p:blipFill>
        <p:spPr bwMode="auto">
          <a:xfrm>
            <a:off x="0" y="0"/>
            <a:ext cx="9144000" cy="6858000"/>
          </a:xfrm>
          <a:prstGeom prst="rect">
            <a:avLst/>
          </a:prstGeom>
          <a:noFill/>
          <a:ln w="9525">
            <a:noFill/>
            <a:miter lim="800000"/>
            <a:headEnd/>
            <a:tailEnd/>
          </a:ln>
        </p:spPr>
      </p:pic>
      <p:sp>
        <p:nvSpPr>
          <p:cNvPr id="790531" name="Rectangle 3" descr="デニム"/>
          <p:cNvSpPr>
            <a:spLocks noChangeArrowheads="1"/>
          </p:cNvSpPr>
          <p:nvPr userDrawn="1"/>
        </p:nvSpPr>
        <p:spPr bwMode="auto">
          <a:xfrm>
            <a:off x="685800" y="6477000"/>
            <a:ext cx="8077200" cy="76200"/>
          </a:xfrm>
          <a:prstGeom prst="rect">
            <a:avLst/>
          </a:prstGeom>
          <a:blipFill dpi="0" rotWithShape="0">
            <a:blip r:embed="rId14"/>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790532" name="Rectangle 4" descr="デニム"/>
          <p:cNvSpPr>
            <a:spLocks noChangeArrowheads="1"/>
          </p:cNvSpPr>
          <p:nvPr userDrawn="1"/>
        </p:nvSpPr>
        <p:spPr bwMode="auto">
          <a:xfrm>
            <a:off x="685800" y="615950"/>
            <a:ext cx="8077200" cy="76200"/>
          </a:xfrm>
          <a:prstGeom prst="rect">
            <a:avLst/>
          </a:prstGeom>
          <a:blipFill dpi="0" rotWithShape="0">
            <a:blip r:embed="rId14"/>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790533" name="Rectangle 5"/>
          <p:cNvSpPr>
            <a:spLocks noGrp="1" noChangeArrowheads="1"/>
          </p:cNvSpPr>
          <p:nvPr>
            <p:ph type="body" idx="1"/>
          </p:nvPr>
        </p:nvSpPr>
        <p:spPr bwMode="auto">
          <a:xfrm>
            <a:off x="457200" y="765175"/>
            <a:ext cx="8386763" cy="571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90534"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1">
                <a:solidFill>
                  <a:srgbClr val="000066"/>
                </a:solidFill>
                <a:latin typeface="+mn-lt"/>
                <a:ea typeface="+mn-ea"/>
              </a:defRPr>
            </a:lvl1pPr>
          </a:lstStyle>
          <a:p>
            <a:pPr algn="ctr" rtl="0" fontAlgn="base">
              <a:spcBef>
                <a:spcPct val="0"/>
              </a:spcBef>
              <a:spcAft>
                <a:spcPct val="0"/>
              </a:spcAft>
            </a:pPr>
            <a:r>
              <a:rPr lang="en-US" altLang="ja-JP" kern="1200" smtClean="0">
                <a:latin typeface="Tahoma"/>
                <a:ea typeface="HGP創英角ｺﾞｼｯｸUB"/>
                <a:cs typeface="+mn-cs"/>
              </a:rPr>
              <a:t>27th International Symposium on Space Technology and Science (July 9, 2009, Tsukuba, Ibaraki)</a:t>
            </a:r>
            <a:endParaRPr lang="en-US" altLang="ja-JP" kern="1200" dirty="0">
              <a:latin typeface="Tahoma"/>
              <a:ea typeface="HGP創英角ｺﾞｼｯｸUB"/>
              <a:cs typeface="+mn-cs"/>
            </a:endParaRPr>
          </a:p>
        </p:txBody>
      </p:sp>
      <p:sp>
        <p:nvSpPr>
          <p:cNvPr id="790535"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1">
                <a:solidFill>
                  <a:srgbClr val="000066"/>
                </a:solidFill>
                <a:latin typeface="+mn-lt"/>
                <a:ea typeface="+mn-ea"/>
              </a:defRPr>
            </a:lvl1pPr>
          </a:lstStyle>
          <a:p>
            <a:pPr rtl="0" fontAlgn="base">
              <a:spcBef>
                <a:spcPct val="0"/>
              </a:spcBef>
              <a:spcAft>
                <a:spcPct val="0"/>
              </a:spcAft>
            </a:pPr>
            <a:fld id="{1977BED6-6A54-4FDD-92B1-B370E8B37DE6}" type="slidenum">
              <a:rPr lang="en-US" altLang="ja-JP" kern="1200">
                <a:latin typeface="Tahoma"/>
                <a:ea typeface="HGP創英角ｺﾞｼｯｸUB"/>
                <a:cs typeface="+mn-cs"/>
              </a:rPr>
              <a:pPr rtl="0" fontAlgn="base">
                <a:spcBef>
                  <a:spcPct val="0"/>
                </a:spcBef>
                <a:spcAft>
                  <a:spcPct val="0"/>
                </a:spcAft>
              </a:pPr>
              <a:t>&lt;#&gt;</a:t>
            </a:fld>
            <a:endParaRPr lang="en-US" altLang="ja-JP" kern="1200" dirty="0">
              <a:latin typeface="Tahoma"/>
              <a:ea typeface="HGP創英角ｺﾞｼｯｸUB"/>
              <a:cs typeface="+mn-cs"/>
            </a:endParaRPr>
          </a:p>
        </p:txBody>
      </p:sp>
      <p:sp>
        <p:nvSpPr>
          <p:cNvPr id="790536" name="Rectangle 8"/>
          <p:cNvSpPr>
            <a:spLocks noGrp="1" noChangeArrowheads="1"/>
          </p:cNvSpPr>
          <p:nvPr>
            <p:ph type="title"/>
          </p:nvPr>
        </p:nvSpPr>
        <p:spPr bwMode="auto">
          <a:xfrm>
            <a:off x="1187450" y="0"/>
            <a:ext cx="66294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iming>
    <p:tnLst>
      <p:par>
        <p:cTn id="1" dur="indefinite" restart="never" nodeType="tmRoot"/>
      </p:par>
    </p:tnLst>
  </p:timing>
  <p:hf sldNum="0" hdr="0" dt="0"/>
  <p:txStyles>
    <p:titleStyle>
      <a:lvl1pPr algn="ctr" rtl="0" fontAlgn="base">
        <a:lnSpc>
          <a:spcPct val="120000"/>
        </a:lnSpc>
        <a:spcBef>
          <a:spcPct val="0"/>
        </a:spcBef>
        <a:spcAft>
          <a:spcPct val="0"/>
        </a:spcAft>
        <a:defRPr kumimoji="1" sz="2400" b="1">
          <a:solidFill>
            <a:srgbClr val="333333"/>
          </a:solidFill>
          <a:effectLst>
            <a:outerShdw blurRad="38100" dist="38100" dir="2700000" algn="tl">
              <a:srgbClr val="C0C0C0"/>
            </a:outerShdw>
          </a:effectLst>
          <a:latin typeface="+mj-lt"/>
          <a:ea typeface="+mj-ea"/>
          <a:cs typeface="+mj-cs"/>
        </a:defRPr>
      </a:lvl1pPr>
      <a:lvl2pPr algn="ctr" rtl="0" fontAlgn="base">
        <a:lnSpc>
          <a:spcPct val="120000"/>
        </a:lnSpc>
        <a:spcBef>
          <a:spcPct val="0"/>
        </a:spcBef>
        <a:spcAft>
          <a:spcPct val="0"/>
        </a:spcAft>
        <a:defRPr kumimoji="1" sz="2400" b="1">
          <a:solidFill>
            <a:srgbClr val="333333"/>
          </a:solidFill>
          <a:effectLst>
            <a:outerShdw blurRad="38100" dist="38100" dir="2700000" algn="tl">
              <a:srgbClr val="C0C0C0"/>
            </a:outerShdw>
          </a:effectLst>
          <a:latin typeface="Tahoma" pitchFamily="34" charset="0"/>
          <a:ea typeface="HGP創英角ｺﾞｼｯｸUB" pitchFamily="50" charset="-128"/>
        </a:defRPr>
      </a:lvl2pPr>
      <a:lvl3pPr algn="ctr" rtl="0" fontAlgn="base">
        <a:lnSpc>
          <a:spcPct val="120000"/>
        </a:lnSpc>
        <a:spcBef>
          <a:spcPct val="0"/>
        </a:spcBef>
        <a:spcAft>
          <a:spcPct val="0"/>
        </a:spcAft>
        <a:defRPr kumimoji="1" sz="2400" b="1">
          <a:solidFill>
            <a:srgbClr val="333333"/>
          </a:solidFill>
          <a:effectLst>
            <a:outerShdw blurRad="38100" dist="38100" dir="2700000" algn="tl">
              <a:srgbClr val="C0C0C0"/>
            </a:outerShdw>
          </a:effectLst>
          <a:latin typeface="Tahoma" pitchFamily="34" charset="0"/>
          <a:ea typeface="HGP創英角ｺﾞｼｯｸUB" pitchFamily="50" charset="-128"/>
        </a:defRPr>
      </a:lvl3pPr>
      <a:lvl4pPr algn="ctr" rtl="0" fontAlgn="base">
        <a:lnSpc>
          <a:spcPct val="120000"/>
        </a:lnSpc>
        <a:spcBef>
          <a:spcPct val="0"/>
        </a:spcBef>
        <a:spcAft>
          <a:spcPct val="0"/>
        </a:spcAft>
        <a:defRPr kumimoji="1" sz="2400" b="1">
          <a:solidFill>
            <a:srgbClr val="333333"/>
          </a:solidFill>
          <a:effectLst>
            <a:outerShdw blurRad="38100" dist="38100" dir="2700000" algn="tl">
              <a:srgbClr val="C0C0C0"/>
            </a:outerShdw>
          </a:effectLst>
          <a:latin typeface="Tahoma" pitchFamily="34" charset="0"/>
          <a:ea typeface="HGP創英角ｺﾞｼｯｸUB" pitchFamily="50" charset="-128"/>
        </a:defRPr>
      </a:lvl4pPr>
      <a:lvl5pPr algn="ctr" rtl="0" fontAlgn="base">
        <a:lnSpc>
          <a:spcPct val="120000"/>
        </a:lnSpc>
        <a:spcBef>
          <a:spcPct val="0"/>
        </a:spcBef>
        <a:spcAft>
          <a:spcPct val="0"/>
        </a:spcAft>
        <a:defRPr kumimoji="1" sz="2400" b="1">
          <a:solidFill>
            <a:srgbClr val="333333"/>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400" b="1">
          <a:solidFill>
            <a:srgbClr val="333333"/>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400" b="1">
          <a:solidFill>
            <a:srgbClr val="333333"/>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400" b="1">
          <a:solidFill>
            <a:srgbClr val="333333"/>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400" b="1">
          <a:solidFill>
            <a:srgbClr val="333333"/>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cs typeface="+mn-cs"/>
        </a:defRPr>
      </a:lvl1pPr>
      <a:lvl2pPr marL="566738"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2pPr>
      <a:lvl3pPr marL="952500" indent="-1952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3pPr>
      <a:lvl4pPr marL="1338263" indent="-1952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4pPr>
      <a:lvl5pPr marL="17113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a:effectLst/>
        </p:spPr>
      </p:pic>
      <p:sp>
        <p:nvSpPr>
          <p:cNvPr id="6147" name="Rectangle 3"/>
          <p:cNvSpPr>
            <a:spLocks noGrp="1" noChangeArrowheads="1"/>
          </p:cNvSpPr>
          <p:nvPr>
            <p:ph type="title"/>
          </p:nvPr>
        </p:nvSpPr>
        <p:spPr bwMode="auto">
          <a:xfrm>
            <a:off x="179388" y="76200"/>
            <a:ext cx="87852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6148" name="Rectangle 4" descr="Rectangle: Click to edit Master text styles&#10;Second level&#10;Third level&#10;Fourth level&#10;Fifth level"/>
          <p:cNvSpPr>
            <a:spLocks noGrp="1" noChangeArrowheads="1"/>
          </p:cNvSpPr>
          <p:nvPr>
            <p:ph type="body" idx="1"/>
          </p:nvPr>
        </p:nvSpPr>
        <p:spPr bwMode="auto">
          <a:xfrm>
            <a:off x="179388" y="549275"/>
            <a:ext cx="8785225" cy="5851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149" name="Rectangle 5"/>
          <p:cNvSpPr>
            <a:spLocks noGrp="1" noChangeArrowheads="1"/>
          </p:cNvSpPr>
          <p:nvPr>
            <p:ph type="ftr" sz="quarter" idx="3"/>
          </p:nvPr>
        </p:nvSpPr>
        <p:spPr bwMode="auto">
          <a:xfrm>
            <a:off x="609600" y="6629400"/>
            <a:ext cx="792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pPr algn="ctr" rtl="0" fontAlgn="base">
              <a:spcBef>
                <a:spcPct val="0"/>
              </a:spcBef>
              <a:spcAft>
                <a:spcPct val="0"/>
              </a:spcAft>
            </a:pPr>
            <a:r>
              <a:rPr lang="en-US" altLang="ja-JP"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kern="1200" dirty="0">
              <a:solidFill>
                <a:srgbClr val="40458C"/>
              </a:solidFill>
              <a:latin typeface="Tahoma" pitchFamily="34" charset="0"/>
              <a:ea typeface="HGP創英角ｺﾞｼｯｸUB" pitchFamily="50" charset="-128"/>
              <a:cs typeface="+mn-cs"/>
            </a:endParaRPr>
          </a:p>
        </p:txBody>
      </p:sp>
      <p:sp>
        <p:nvSpPr>
          <p:cNvPr id="6150" name="Rectangle 6"/>
          <p:cNvSpPr>
            <a:spLocks noGrp="1" noChangeArrowheads="1"/>
          </p:cNvSpPr>
          <p:nvPr>
            <p:ph type="sldNum" sz="quarter" idx="4"/>
          </p:nvPr>
        </p:nvSpPr>
        <p:spPr bwMode="auto">
          <a:xfrm>
            <a:off x="8458200" y="6400800"/>
            <a:ext cx="685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1">
                <a:ea typeface="ＭＳ Ｐゴシック" charset="-128"/>
              </a:defRPr>
            </a:lvl1pPr>
          </a:lstStyle>
          <a:p>
            <a:pPr rtl="0" fontAlgn="base">
              <a:spcBef>
                <a:spcPct val="0"/>
              </a:spcBef>
              <a:spcAft>
                <a:spcPct val="0"/>
              </a:spcAft>
            </a:pPr>
            <a:fld id="{3CD2C3BC-03DA-455E-8BDA-24427F75571A}" type="slidenum">
              <a:rPr lang="en-US" altLang="ja-JP" kern="1200">
                <a:solidFill>
                  <a:srgbClr val="40458C"/>
                </a:solidFill>
                <a:latin typeface="Tahoma" pitchFamily="34" charset="0"/>
                <a:cs typeface="+mn-cs"/>
              </a:rPr>
              <a:pPr rtl="0" fontAlgn="base">
                <a:spcBef>
                  <a:spcPct val="0"/>
                </a:spcBef>
                <a:spcAft>
                  <a:spcPct val="0"/>
                </a:spcAft>
              </a:pPr>
              <a:t>&lt;#&gt;</a:t>
            </a:fld>
            <a:endParaRPr lang="en-US" altLang="ja-JP" kern="1200" dirty="0">
              <a:solidFill>
                <a:srgbClr val="40458C"/>
              </a:solidFill>
              <a:latin typeface="Tahoma" pitchFamily="34" charset="0"/>
              <a:cs typeface="+mn-cs"/>
            </a:endParaRPr>
          </a:p>
        </p:txBody>
      </p:sp>
      <p:sp>
        <p:nvSpPr>
          <p:cNvPr id="6151" name="Line 7"/>
          <p:cNvSpPr>
            <a:spLocks noChangeShapeType="1"/>
          </p:cNvSpPr>
          <p:nvPr/>
        </p:nvSpPr>
        <p:spPr bwMode="auto">
          <a:xfrm>
            <a:off x="179388" y="6524625"/>
            <a:ext cx="8785225" cy="0"/>
          </a:xfrm>
          <a:prstGeom prst="line">
            <a:avLst/>
          </a:prstGeom>
          <a:noFill/>
          <a:ln w="25400">
            <a:solidFill>
              <a:srgbClr val="666699"/>
            </a:solidFill>
            <a:round/>
            <a:headEnd/>
            <a:tailEnd/>
          </a:ln>
          <a:effectLst/>
        </p:spPr>
        <p:txBody>
          <a:bodyPr wrap="none"/>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6152" name="Line 8"/>
          <p:cNvSpPr>
            <a:spLocks noChangeShapeType="1"/>
          </p:cNvSpPr>
          <p:nvPr/>
        </p:nvSpPr>
        <p:spPr bwMode="auto">
          <a:xfrm>
            <a:off x="179388" y="549275"/>
            <a:ext cx="8785225" cy="0"/>
          </a:xfrm>
          <a:prstGeom prst="line">
            <a:avLst/>
          </a:prstGeom>
          <a:noFill/>
          <a:ln w="63500">
            <a:solidFill>
              <a:schemeClr val="tx2"/>
            </a:solidFill>
            <a:round/>
            <a:headEnd/>
            <a:tailEnd/>
          </a:ln>
          <a:effectLst/>
        </p:spPr>
        <p:txBody>
          <a:bodyPr wrap="none"/>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sldNum="0" hdr="0" dt="0"/>
  <p:txStyles>
    <p:titleStyle>
      <a:lvl1pPr algn="l" rtl="0" fontAlgn="base">
        <a:spcBef>
          <a:spcPct val="0"/>
        </a:spcBef>
        <a:spcAft>
          <a:spcPct val="0"/>
        </a:spcAft>
        <a:defRPr kumimoji="1" sz="2800">
          <a:solidFill>
            <a:srgbClr val="000000"/>
          </a:solidFill>
          <a:latin typeface="+mj-lt"/>
          <a:ea typeface="+mj-ea"/>
          <a:cs typeface="+mj-cs"/>
        </a:defRPr>
      </a:lvl1pPr>
      <a:lvl2pPr algn="l" rtl="0" fontAlgn="base">
        <a:spcBef>
          <a:spcPct val="0"/>
        </a:spcBef>
        <a:spcAft>
          <a:spcPct val="0"/>
        </a:spcAft>
        <a:defRPr kumimoji="1" sz="2800">
          <a:solidFill>
            <a:srgbClr val="000000"/>
          </a:solidFill>
          <a:latin typeface="Tahoma" pitchFamily="34" charset="0"/>
          <a:ea typeface="HGP創英角ｺﾞｼｯｸUB" pitchFamily="50" charset="-128"/>
        </a:defRPr>
      </a:lvl2pPr>
      <a:lvl3pPr algn="l" rtl="0" fontAlgn="base">
        <a:spcBef>
          <a:spcPct val="0"/>
        </a:spcBef>
        <a:spcAft>
          <a:spcPct val="0"/>
        </a:spcAft>
        <a:defRPr kumimoji="1" sz="2800">
          <a:solidFill>
            <a:srgbClr val="000000"/>
          </a:solidFill>
          <a:latin typeface="Tahoma" pitchFamily="34" charset="0"/>
          <a:ea typeface="HGP創英角ｺﾞｼｯｸUB" pitchFamily="50" charset="-128"/>
        </a:defRPr>
      </a:lvl3pPr>
      <a:lvl4pPr algn="l" rtl="0" fontAlgn="base">
        <a:spcBef>
          <a:spcPct val="0"/>
        </a:spcBef>
        <a:spcAft>
          <a:spcPct val="0"/>
        </a:spcAft>
        <a:defRPr kumimoji="1" sz="2800">
          <a:solidFill>
            <a:srgbClr val="000000"/>
          </a:solidFill>
          <a:latin typeface="Tahoma" pitchFamily="34" charset="0"/>
          <a:ea typeface="HGP創英角ｺﾞｼｯｸUB" pitchFamily="50" charset="-128"/>
        </a:defRPr>
      </a:lvl4pPr>
      <a:lvl5pPr algn="l" rtl="0" fontAlgn="base">
        <a:spcBef>
          <a:spcPct val="0"/>
        </a:spcBef>
        <a:spcAft>
          <a:spcPct val="0"/>
        </a:spcAft>
        <a:defRPr kumimoji="1" sz="2800">
          <a:solidFill>
            <a:srgbClr val="000000"/>
          </a:solidFill>
          <a:latin typeface="Tahoma" pitchFamily="34" charset="0"/>
          <a:ea typeface="HGP創英角ｺﾞｼｯｸUB" pitchFamily="50" charset="-128"/>
        </a:defRPr>
      </a:lvl5pPr>
      <a:lvl6pPr marL="457200" algn="l" rtl="0" fontAlgn="base">
        <a:spcBef>
          <a:spcPct val="0"/>
        </a:spcBef>
        <a:spcAft>
          <a:spcPct val="0"/>
        </a:spcAft>
        <a:defRPr kumimoji="1" sz="2800">
          <a:solidFill>
            <a:srgbClr val="000000"/>
          </a:solidFill>
          <a:latin typeface="Tahoma" pitchFamily="34" charset="0"/>
          <a:ea typeface="HGP創英角ｺﾞｼｯｸUB" pitchFamily="50" charset="-128"/>
        </a:defRPr>
      </a:lvl6pPr>
      <a:lvl7pPr marL="914400" algn="l" rtl="0" fontAlgn="base">
        <a:spcBef>
          <a:spcPct val="0"/>
        </a:spcBef>
        <a:spcAft>
          <a:spcPct val="0"/>
        </a:spcAft>
        <a:defRPr kumimoji="1" sz="2800">
          <a:solidFill>
            <a:srgbClr val="000000"/>
          </a:solidFill>
          <a:latin typeface="Tahoma" pitchFamily="34" charset="0"/>
          <a:ea typeface="HGP創英角ｺﾞｼｯｸUB" pitchFamily="50" charset="-128"/>
        </a:defRPr>
      </a:lvl7pPr>
      <a:lvl8pPr marL="1371600" algn="l" rtl="0" fontAlgn="base">
        <a:spcBef>
          <a:spcPct val="0"/>
        </a:spcBef>
        <a:spcAft>
          <a:spcPct val="0"/>
        </a:spcAft>
        <a:defRPr kumimoji="1" sz="2800">
          <a:solidFill>
            <a:srgbClr val="000000"/>
          </a:solidFill>
          <a:latin typeface="Tahoma" pitchFamily="34" charset="0"/>
          <a:ea typeface="HGP創英角ｺﾞｼｯｸUB" pitchFamily="50" charset="-128"/>
        </a:defRPr>
      </a:lvl8pPr>
      <a:lvl9pPr marL="1828800" algn="l" rtl="0" fontAlgn="base">
        <a:spcBef>
          <a:spcPct val="0"/>
        </a:spcBef>
        <a:spcAft>
          <a:spcPct val="0"/>
        </a:spcAft>
        <a:defRPr kumimoji="1" sz="2800">
          <a:solidFill>
            <a:srgbClr val="000000"/>
          </a:solidFill>
          <a:latin typeface="Tahoma" pitchFamily="34" charset="0"/>
          <a:ea typeface="HGP創英角ｺﾞｼｯｸUB" pitchFamily="50" charset="-128"/>
        </a:defRPr>
      </a:lvl9pPr>
    </p:titleStyle>
    <p:bodyStyle>
      <a:lvl1pPr marL="342900" indent="-342900" algn="l" rtl="0" fontAlgn="base">
        <a:spcBef>
          <a:spcPct val="20000"/>
        </a:spcBef>
        <a:spcAft>
          <a:spcPct val="0"/>
        </a:spcAft>
        <a:buClr>
          <a:srgbClr val="000000"/>
        </a:buClr>
        <a:buSzPct val="70000"/>
        <a:buFont typeface="Wingdings" pitchFamily="2" charset="2"/>
        <a:buChar char="n"/>
        <a:defRPr kumimoji="1" sz="2400">
          <a:solidFill>
            <a:schemeClr val="tx2"/>
          </a:solidFill>
          <a:latin typeface="+mn-lt"/>
          <a:ea typeface="+mn-ea"/>
          <a:cs typeface="+mn-cs"/>
        </a:defRPr>
      </a:lvl1pPr>
      <a:lvl2pPr marL="742950" indent="-285750" algn="l" rtl="0" fontAlgn="base">
        <a:spcBef>
          <a:spcPct val="20000"/>
        </a:spcBef>
        <a:spcAft>
          <a:spcPct val="0"/>
        </a:spcAft>
        <a:buClr>
          <a:schemeClr val="tx1"/>
        </a:buClr>
        <a:buSzPct val="60000"/>
        <a:buFont typeface="Wingdings" pitchFamily="2" charset="2"/>
        <a:buChar char="n"/>
        <a:defRPr kumimoji="1" sz="2000">
          <a:solidFill>
            <a:schemeClr val="tx2"/>
          </a:solidFill>
          <a:latin typeface="+mn-lt"/>
          <a:ea typeface="+mn-ea"/>
        </a:defRPr>
      </a:lvl2pPr>
      <a:lvl3pPr marL="1143000" indent="-228600" algn="l" rtl="0" fontAlgn="base">
        <a:spcBef>
          <a:spcPct val="20000"/>
        </a:spcBef>
        <a:spcAft>
          <a:spcPct val="0"/>
        </a:spcAft>
        <a:buClr>
          <a:schemeClr val="hlink"/>
        </a:buClr>
        <a:buSzPct val="95000"/>
        <a:buFont typeface="Wingdings" pitchFamily="2" charset="2"/>
        <a:buChar char="w"/>
        <a:defRPr kumimoji="1">
          <a:solidFill>
            <a:schemeClr val="tx2"/>
          </a:solidFill>
          <a:latin typeface="+mn-lt"/>
          <a:ea typeface="+mn-ea"/>
        </a:defRPr>
      </a:lvl3pPr>
      <a:lvl4pPr marL="1600200" indent="-228600" algn="l" rtl="0" fontAlgn="base">
        <a:spcBef>
          <a:spcPct val="20000"/>
        </a:spcBef>
        <a:spcAft>
          <a:spcPct val="0"/>
        </a:spcAft>
        <a:buClr>
          <a:schemeClr val="tx1"/>
        </a:buClr>
        <a:buSzPct val="65000"/>
        <a:buFont typeface="Wingdings" pitchFamily="2" charset="2"/>
        <a:buChar char="n"/>
        <a:defRPr kumimoji="1" sz="1600">
          <a:solidFill>
            <a:schemeClr val="tx2"/>
          </a:solidFill>
          <a:latin typeface="Geneva" pitchFamily="34" charset="0"/>
          <a:ea typeface="+mn-ea"/>
        </a:defRPr>
      </a:lvl4pPr>
      <a:lvl5pPr marL="2057400" indent="-228600" algn="l" rtl="0" fontAlgn="base">
        <a:spcBef>
          <a:spcPct val="20000"/>
        </a:spcBef>
        <a:spcAft>
          <a:spcPct val="0"/>
        </a:spcAft>
        <a:buClr>
          <a:schemeClr val="hlink"/>
        </a:buClr>
        <a:buSzPct val="60000"/>
        <a:buFont typeface="Wingdings" pitchFamily="2" charset="2"/>
        <a:buChar char="n"/>
        <a:defRPr kumimoji="1" sz="1400">
          <a:solidFill>
            <a:schemeClr val="tx2"/>
          </a:solidFill>
          <a:latin typeface="Geneva" pitchFamily="34" charset="0"/>
          <a:ea typeface="+mn-ea"/>
        </a:defRPr>
      </a:lvl5pPr>
      <a:lvl6pPr marL="2514600" indent="-228600" algn="l" rtl="0" fontAlgn="base">
        <a:spcBef>
          <a:spcPct val="20000"/>
        </a:spcBef>
        <a:spcAft>
          <a:spcPct val="0"/>
        </a:spcAft>
        <a:buClr>
          <a:schemeClr val="hlink"/>
        </a:buClr>
        <a:buSzPct val="60000"/>
        <a:buFont typeface="Wingdings" pitchFamily="2" charset="2"/>
        <a:buChar char="n"/>
        <a:defRPr kumimoji="1" sz="1400">
          <a:solidFill>
            <a:schemeClr val="tx2"/>
          </a:solidFill>
          <a:latin typeface="Geneva" pitchFamily="34" charset="0"/>
          <a:ea typeface="+mn-ea"/>
        </a:defRPr>
      </a:lvl6pPr>
      <a:lvl7pPr marL="2971800" indent="-228600" algn="l" rtl="0" fontAlgn="base">
        <a:spcBef>
          <a:spcPct val="20000"/>
        </a:spcBef>
        <a:spcAft>
          <a:spcPct val="0"/>
        </a:spcAft>
        <a:buClr>
          <a:schemeClr val="hlink"/>
        </a:buClr>
        <a:buSzPct val="60000"/>
        <a:buFont typeface="Wingdings" pitchFamily="2" charset="2"/>
        <a:buChar char="n"/>
        <a:defRPr kumimoji="1" sz="1400">
          <a:solidFill>
            <a:schemeClr val="tx2"/>
          </a:solidFill>
          <a:latin typeface="Geneva" pitchFamily="34" charset="0"/>
          <a:ea typeface="+mn-ea"/>
        </a:defRPr>
      </a:lvl7pPr>
      <a:lvl8pPr marL="3429000" indent="-228600" algn="l" rtl="0" fontAlgn="base">
        <a:spcBef>
          <a:spcPct val="20000"/>
        </a:spcBef>
        <a:spcAft>
          <a:spcPct val="0"/>
        </a:spcAft>
        <a:buClr>
          <a:schemeClr val="hlink"/>
        </a:buClr>
        <a:buSzPct val="60000"/>
        <a:buFont typeface="Wingdings" pitchFamily="2" charset="2"/>
        <a:buChar char="n"/>
        <a:defRPr kumimoji="1" sz="1400">
          <a:solidFill>
            <a:schemeClr val="tx2"/>
          </a:solidFill>
          <a:latin typeface="Geneva" pitchFamily="34" charset="0"/>
          <a:ea typeface="+mn-ea"/>
        </a:defRPr>
      </a:lvl8pPr>
      <a:lvl9pPr marL="3886200" indent="-228600" algn="l" rtl="0" fontAlgn="base">
        <a:spcBef>
          <a:spcPct val="20000"/>
        </a:spcBef>
        <a:spcAft>
          <a:spcPct val="0"/>
        </a:spcAft>
        <a:buClr>
          <a:schemeClr val="hlink"/>
        </a:buClr>
        <a:buSzPct val="60000"/>
        <a:buFont typeface="Wingdings" pitchFamily="2" charset="2"/>
        <a:buChar char="n"/>
        <a:defRPr kumimoji="1" sz="1400">
          <a:solidFill>
            <a:schemeClr val="tx2"/>
          </a:solidFill>
          <a:latin typeface="Geneva" pitchFamily="34"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a:effectLst/>
        </p:spPr>
      </p:pic>
      <p:sp>
        <p:nvSpPr>
          <p:cNvPr id="6147" name="Rectangle 3"/>
          <p:cNvSpPr>
            <a:spLocks noGrp="1" noChangeArrowheads="1"/>
          </p:cNvSpPr>
          <p:nvPr>
            <p:ph type="title"/>
          </p:nvPr>
        </p:nvSpPr>
        <p:spPr bwMode="auto">
          <a:xfrm>
            <a:off x="179388" y="76200"/>
            <a:ext cx="87852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6148" name="Rectangle 4" descr="Rectangle: Click to edit Master text styles&#10;Second level&#10;Third level&#10;Fourth level&#10;Fifth level"/>
          <p:cNvSpPr>
            <a:spLocks noGrp="1" noChangeArrowheads="1"/>
          </p:cNvSpPr>
          <p:nvPr>
            <p:ph type="body" idx="1"/>
          </p:nvPr>
        </p:nvSpPr>
        <p:spPr bwMode="auto">
          <a:xfrm>
            <a:off x="179388" y="549275"/>
            <a:ext cx="8785225" cy="5851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149" name="Rectangle 5"/>
          <p:cNvSpPr>
            <a:spLocks noGrp="1" noChangeArrowheads="1"/>
          </p:cNvSpPr>
          <p:nvPr>
            <p:ph type="ftr" sz="quarter" idx="3"/>
          </p:nvPr>
        </p:nvSpPr>
        <p:spPr bwMode="auto">
          <a:xfrm>
            <a:off x="609600" y="6629400"/>
            <a:ext cx="792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pPr algn="ctr" rtl="0" fontAlgn="base">
              <a:spcBef>
                <a:spcPct val="0"/>
              </a:spcBef>
              <a:spcAft>
                <a:spcPct val="0"/>
              </a:spcAft>
            </a:pPr>
            <a:r>
              <a:rPr lang="en-US" altLang="ja-JP"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kern="1200" dirty="0">
              <a:solidFill>
                <a:srgbClr val="40458C"/>
              </a:solidFill>
              <a:latin typeface="Tahoma" pitchFamily="34" charset="0"/>
              <a:ea typeface="HGP創英角ｺﾞｼｯｸUB" pitchFamily="50" charset="-128"/>
              <a:cs typeface="+mn-cs"/>
            </a:endParaRPr>
          </a:p>
        </p:txBody>
      </p:sp>
      <p:sp>
        <p:nvSpPr>
          <p:cNvPr id="6150" name="Rectangle 6"/>
          <p:cNvSpPr>
            <a:spLocks noGrp="1" noChangeArrowheads="1"/>
          </p:cNvSpPr>
          <p:nvPr>
            <p:ph type="sldNum" sz="quarter" idx="4"/>
          </p:nvPr>
        </p:nvSpPr>
        <p:spPr bwMode="auto">
          <a:xfrm>
            <a:off x="8458200" y="6400800"/>
            <a:ext cx="685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1">
                <a:ea typeface="ＭＳ Ｐゴシック" charset="-128"/>
              </a:defRPr>
            </a:lvl1pPr>
          </a:lstStyle>
          <a:p>
            <a:pPr rtl="0" fontAlgn="base">
              <a:spcBef>
                <a:spcPct val="0"/>
              </a:spcBef>
              <a:spcAft>
                <a:spcPct val="0"/>
              </a:spcAft>
            </a:pPr>
            <a:fld id="{3CD2C3BC-03DA-455E-8BDA-24427F75571A}" type="slidenum">
              <a:rPr lang="en-US" altLang="ja-JP" kern="1200">
                <a:solidFill>
                  <a:srgbClr val="40458C"/>
                </a:solidFill>
                <a:latin typeface="Tahoma" pitchFamily="34" charset="0"/>
                <a:cs typeface="+mn-cs"/>
              </a:rPr>
              <a:pPr rtl="0" fontAlgn="base">
                <a:spcBef>
                  <a:spcPct val="0"/>
                </a:spcBef>
                <a:spcAft>
                  <a:spcPct val="0"/>
                </a:spcAft>
              </a:pPr>
              <a:t>&lt;#&gt;</a:t>
            </a:fld>
            <a:endParaRPr lang="en-US" altLang="ja-JP" kern="1200" dirty="0">
              <a:solidFill>
                <a:srgbClr val="40458C"/>
              </a:solidFill>
              <a:latin typeface="Tahoma" pitchFamily="34" charset="0"/>
              <a:cs typeface="+mn-cs"/>
            </a:endParaRPr>
          </a:p>
        </p:txBody>
      </p:sp>
      <p:sp>
        <p:nvSpPr>
          <p:cNvPr id="6151" name="Line 7"/>
          <p:cNvSpPr>
            <a:spLocks noChangeShapeType="1"/>
          </p:cNvSpPr>
          <p:nvPr/>
        </p:nvSpPr>
        <p:spPr bwMode="auto">
          <a:xfrm>
            <a:off x="179388" y="6524625"/>
            <a:ext cx="8785225" cy="0"/>
          </a:xfrm>
          <a:prstGeom prst="line">
            <a:avLst/>
          </a:prstGeom>
          <a:noFill/>
          <a:ln w="25400">
            <a:solidFill>
              <a:srgbClr val="666699"/>
            </a:solidFill>
            <a:round/>
            <a:headEnd/>
            <a:tailEnd/>
          </a:ln>
          <a:effectLst/>
        </p:spPr>
        <p:txBody>
          <a:bodyPr wrap="none"/>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6152" name="Line 8"/>
          <p:cNvSpPr>
            <a:spLocks noChangeShapeType="1"/>
          </p:cNvSpPr>
          <p:nvPr/>
        </p:nvSpPr>
        <p:spPr bwMode="auto">
          <a:xfrm>
            <a:off x="179388" y="549275"/>
            <a:ext cx="8785225" cy="0"/>
          </a:xfrm>
          <a:prstGeom prst="line">
            <a:avLst/>
          </a:prstGeom>
          <a:noFill/>
          <a:ln w="63500">
            <a:solidFill>
              <a:schemeClr val="tx2"/>
            </a:solidFill>
            <a:round/>
            <a:headEnd/>
            <a:tailEnd/>
          </a:ln>
          <a:effectLst/>
        </p:spPr>
        <p:txBody>
          <a:bodyPr wrap="none"/>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sldNum="0" hdr="0" dt="0"/>
  <p:txStyles>
    <p:titleStyle>
      <a:lvl1pPr algn="l" rtl="0" fontAlgn="base">
        <a:spcBef>
          <a:spcPct val="0"/>
        </a:spcBef>
        <a:spcAft>
          <a:spcPct val="0"/>
        </a:spcAft>
        <a:defRPr kumimoji="1" sz="2800">
          <a:solidFill>
            <a:srgbClr val="000000"/>
          </a:solidFill>
          <a:latin typeface="+mj-lt"/>
          <a:ea typeface="+mj-ea"/>
          <a:cs typeface="+mj-cs"/>
        </a:defRPr>
      </a:lvl1pPr>
      <a:lvl2pPr algn="l" rtl="0" fontAlgn="base">
        <a:spcBef>
          <a:spcPct val="0"/>
        </a:spcBef>
        <a:spcAft>
          <a:spcPct val="0"/>
        </a:spcAft>
        <a:defRPr kumimoji="1" sz="2800">
          <a:solidFill>
            <a:srgbClr val="000000"/>
          </a:solidFill>
          <a:latin typeface="Tahoma" pitchFamily="34" charset="0"/>
          <a:ea typeface="HGP創英角ｺﾞｼｯｸUB" pitchFamily="50" charset="-128"/>
        </a:defRPr>
      </a:lvl2pPr>
      <a:lvl3pPr algn="l" rtl="0" fontAlgn="base">
        <a:spcBef>
          <a:spcPct val="0"/>
        </a:spcBef>
        <a:spcAft>
          <a:spcPct val="0"/>
        </a:spcAft>
        <a:defRPr kumimoji="1" sz="2800">
          <a:solidFill>
            <a:srgbClr val="000000"/>
          </a:solidFill>
          <a:latin typeface="Tahoma" pitchFamily="34" charset="0"/>
          <a:ea typeface="HGP創英角ｺﾞｼｯｸUB" pitchFamily="50" charset="-128"/>
        </a:defRPr>
      </a:lvl3pPr>
      <a:lvl4pPr algn="l" rtl="0" fontAlgn="base">
        <a:spcBef>
          <a:spcPct val="0"/>
        </a:spcBef>
        <a:spcAft>
          <a:spcPct val="0"/>
        </a:spcAft>
        <a:defRPr kumimoji="1" sz="2800">
          <a:solidFill>
            <a:srgbClr val="000000"/>
          </a:solidFill>
          <a:latin typeface="Tahoma" pitchFamily="34" charset="0"/>
          <a:ea typeface="HGP創英角ｺﾞｼｯｸUB" pitchFamily="50" charset="-128"/>
        </a:defRPr>
      </a:lvl4pPr>
      <a:lvl5pPr algn="l" rtl="0" fontAlgn="base">
        <a:spcBef>
          <a:spcPct val="0"/>
        </a:spcBef>
        <a:spcAft>
          <a:spcPct val="0"/>
        </a:spcAft>
        <a:defRPr kumimoji="1" sz="2800">
          <a:solidFill>
            <a:srgbClr val="000000"/>
          </a:solidFill>
          <a:latin typeface="Tahoma" pitchFamily="34" charset="0"/>
          <a:ea typeface="HGP創英角ｺﾞｼｯｸUB" pitchFamily="50" charset="-128"/>
        </a:defRPr>
      </a:lvl5pPr>
      <a:lvl6pPr marL="457200" algn="l" rtl="0" fontAlgn="base">
        <a:spcBef>
          <a:spcPct val="0"/>
        </a:spcBef>
        <a:spcAft>
          <a:spcPct val="0"/>
        </a:spcAft>
        <a:defRPr kumimoji="1" sz="2800">
          <a:solidFill>
            <a:srgbClr val="000000"/>
          </a:solidFill>
          <a:latin typeface="Tahoma" pitchFamily="34" charset="0"/>
          <a:ea typeface="HGP創英角ｺﾞｼｯｸUB" pitchFamily="50" charset="-128"/>
        </a:defRPr>
      </a:lvl6pPr>
      <a:lvl7pPr marL="914400" algn="l" rtl="0" fontAlgn="base">
        <a:spcBef>
          <a:spcPct val="0"/>
        </a:spcBef>
        <a:spcAft>
          <a:spcPct val="0"/>
        </a:spcAft>
        <a:defRPr kumimoji="1" sz="2800">
          <a:solidFill>
            <a:srgbClr val="000000"/>
          </a:solidFill>
          <a:latin typeface="Tahoma" pitchFamily="34" charset="0"/>
          <a:ea typeface="HGP創英角ｺﾞｼｯｸUB" pitchFamily="50" charset="-128"/>
        </a:defRPr>
      </a:lvl7pPr>
      <a:lvl8pPr marL="1371600" algn="l" rtl="0" fontAlgn="base">
        <a:spcBef>
          <a:spcPct val="0"/>
        </a:spcBef>
        <a:spcAft>
          <a:spcPct val="0"/>
        </a:spcAft>
        <a:defRPr kumimoji="1" sz="2800">
          <a:solidFill>
            <a:srgbClr val="000000"/>
          </a:solidFill>
          <a:latin typeface="Tahoma" pitchFamily="34" charset="0"/>
          <a:ea typeface="HGP創英角ｺﾞｼｯｸUB" pitchFamily="50" charset="-128"/>
        </a:defRPr>
      </a:lvl8pPr>
      <a:lvl9pPr marL="1828800" algn="l" rtl="0" fontAlgn="base">
        <a:spcBef>
          <a:spcPct val="0"/>
        </a:spcBef>
        <a:spcAft>
          <a:spcPct val="0"/>
        </a:spcAft>
        <a:defRPr kumimoji="1" sz="2800">
          <a:solidFill>
            <a:srgbClr val="000000"/>
          </a:solidFill>
          <a:latin typeface="Tahoma" pitchFamily="34" charset="0"/>
          <a:ea typeface="HGP創英角ｺﾞｼｯｸUB" pitchFamily="50" charset="-128"/>
        </a:defRPr>
      </a:lvl9pPr>
    </p:titleStyle>
    <p:bodyStyle>
      <a:lvl1pPr marL="342900" indent="-342900" algn="l" rtl="0" fontAlgn="base">
        <a:spcBef>
          <a:spcPct val="20000"/>
        </a:spcBef>
        <a:spcAft>
          <a:spcPct val="0"/>
        </a:spcAft>
        <a:buClr>
          <a:srgbClr val="000000"/>
        </a:buClr>
        <a:buSzPct val="70000"/>
        <a:buFont typeface="Wingdings" pitchFamily="2" charset="2"/>
        <a:buChar char="n"/>
        <a:defRPr kumimoji="1" sz="2400">
          <a:solidFill>
            <a:schemeClr val="tx2"/>
          </a:solidFill>
          <a:latin typeface="+mn-lt"/>
          <a:ea typeface="+mn-ea"/>
          <a:cs typeface="+mn-cs"/>
        </a:defRPr>
      </a:lvl1pPr>
      <a:lvl2pPr marL="742950" indent="-285750" algn="l" rtl="0" fontAlgn="base">
        <a:spcBef>
          <a:spcPct val="20000"/>
        </a:spcBef>
        <a:spcAft>
          <a:spcPct val="0"/>
        </a:spcAft>
        <a:buClr>
          <a:schemeClr val="tx1"/>
        </a:buClr>
        <a:buSzPct val="60000"/>
        <a:buFont typeface="Wingdings" pitchFamily="2" charset="2"/>
        <a:buChar char="n"/>
        <a:defRPr kumimoji="1" sz="2000">
          <a:solidFill>
            <a:schemeClr val="tx2"/>
          </a:solidFill>
          <a:latin typeface="+mn-lt"/>
          <a:ea typeface="+mn-ea"/>
        </a:defRPr>
      </a:lvl2pPr>
      <a:lvl3pPr marL="1143000" indent="-228600" algn="l" rtl="0" fontAlgn="base">
        <a:spcBef>
          <a:spcPct val="20000"/>
        </a:spcBef>
        <a:spcAft>
          <a:spcPct val="0"/>
        </a:spcAft>
        <a:buClr>
          <a:schemeClr val="hlink"/>
        </a:buClr>
        <a:buSzPct val="95000"/>
        <a:buFont typeface="Wingdings" pitchFamily="2" charset="2"/>
        <a:buChar char="w"/>
        <a:defRPr kumimoji="1">
          <a:solidFill>
            <a:schemeClr val="tx2"/>
          </a:solidFill>
          <a:latin typeface="+mn-lt"/>
          <a:ea typeface="+mn-ea"/>
        </a:defRPr>
      </a:lvl3pPr>
      <a:lvl4pPr marL="1600200" indent="-228600" algn="l" rtl="0" fontAlgn="base">
        <a:spcBef>
          <a:spcPct val="20000"/>
        </a:spcBef>
        <a:spcAft>
          <a:spcPct val="0"/>
        </a:spcAft>
        <a:buClr>
          <a:schemeClr val="tx1"/>
        </a:buClr>
        <a:buSzPct val="65000"/>
        <a:buFont typeface="Wingdings" pitchFamily="2" charset="2"/>
        <a:buChar char="n"/>
        <a:defRPr kumimoji="1" sz="1600">
          <a:solidFill>
            <a:schemeClr val="tx2"/>
          </a:solidFill>
          <a:latin typeface="Geneva" pitchFamily="34" charset="0"/>
          <a:ea typeface="+mn-ea"/>
        </a:defRPr>
      </a:lvl4pPr>
      <a:lvl5pPr marL="2057400" indent="-228600" algn="l" rtl="0" fontAlgn="base">
        <a:spcBef>
          <a:spcPct val="20000"/>
        </a:spcBef>
        <a:spcAft>
          <a:spcPct val="0"/>
        </a:spcAft>
        <a:buClr>
          <a:schemeClr val="hlink"/>
        </a:buClr>
        <a:buSzPct val="60000"/>
        <a:buFont typeface="Wingdings" pitchFamily="2" charset="2"/>
        <a:buChar char="n"/>
        <a:defRPr kumimoji="1" sz="1400">
          <a:solidFill>
            <a:schemeClr val="tx2"/>
          </a:solidFill>
          <a:latin typeface="Geneva" pitchFamily="34" charset="0"/>
          <a:ea typeface="+mn-ea"/>
        </a:defRPr>
      </a:lvl5pPr>
      <a:lvl6pPr marL="2514600" indent="-228600" algn="l" rtl="0" fontAlgn="base">
        <a:spcBef>
          <a:spcPct val="20000"/>
        </a:spcBef>
        <a:spcAft>
          <a:spcPct val="0"/>
        </a:spcAft>
        <a:buClr>
          <a:schemeClr val="hlink"/>
        </a:buClr>
        <a:buSzPct val="60000"/>
        <a:buFont typeface="Wingdings" pitchFamily="2" charset="2"/>
        <a:buChar char="n"/>
        <a:defRPr kumimoji="1" sz="1400">
          <a:solidFill>
            <a:schemeClr val="tx2"/>
          </a:solidFill>
          <a:latin typeface="Geneva" pitchFamily="34" charset="0"/>
          <a:ea typeface="+mn-ea"/>
        </a:defRPr>
      </a:lvl6pPr>
      <a:lvl7pPr marL="2971800" indent="-228600" algn="l" rtl="0" fontAlgn="base">
        <a:spcBef>
          <a:spcPct val="20000"/>
        </a:spcBef>
        <a:spcAft>
          <a:spcPct val="0"/>
        </a:spcAft>
        <a:buClr>
          <a:schemeClr val="hlink"/>
        </a:buClr>
        <a:buSzPct val="60000"/>
        <a:buFont typeface="Wingdings" pitchFamily="2" charset="2"/>
        <a:buChar char="n"/>
        <a:defRPr kumimoji="1" sz="1400">
          <a:solidFill>
            <a:schemeClr val="tx2"/>
          </a:solidFill>
          <a:latin typeface="Geneva" pitchFamily="34" charset="0"/>
          <a:ea typeface="+mn-ea"/>
        </a:defRPr>
      </a:lvl7pPr>
      <a:lvl8pPr marL="3429000" indent="-228600" algn="l" rtl="0" fontAlgn="base">
        <a:spcBef>
          <a:spcPct val="20000"/>
        </a:spcBef>
        <a:spcAft>
          <a:spcPct val="0"/>
        </a:spcAft>
        <a:buClr>
          <a:schemeClr val="hlink"/>
        </a:buClr>
        <a:buSzPct val="60000"/>
        <a:buFont typeface="Wingdings" pitchFamily="2" charset="2"/>
        <a:buChar char="n"/>
        <a:defRPr kumimoji="1" sz="1400">
          <a:solidFill>
            <a:schemeClr val="tx2"/>
          </a:solidFill>
          <a:latin typeface="Geneva" pitchFamily="34" charset="0"/>
          <a:ea typeface="+mn-ea"/>
        </a:defRPr>
      </a:lvl8pPr>
      <a:lvl9pPr marL="3886200" indent="-228600" algn="l" rtl="0" fontAlgn="base">
        <a:spcBef>
          <a:spcPct val="20000"/>
        </a:spcBef>
        <a:spcAft>
          <a:spcPct val="0"/>
        </a:spcAft>
        <a:buClr>
          <a:schemeClr val="hlink"/>
        </a:buClr>
        <a:buSzPct val="60000"/>
        <a:buFont typeface="Wingdings" pitchFamily="2" charset="2"/>
        <a:buChar char="n"/>
        <a:defRPr kumimoji="1" sz="1400">
          <a:solidFill>
            <a:schemeClr val="tx2"/>
          </a:solidFill>
          <a:latin typeface="Geneva" pitchFamily="34"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6"/>
          <a:srcRect/>
          <a:stretch>
            <a:fillRect/>
          </a:stretch>
        </p:blipFill>
        <p:spPr bwMode="auto">
          <a:xfrm>
            <a:off x="0" y="0"/>
            <a:ext cx="9144000" cy="6905625"/>
          </a:xfrm>
          <a:prstGeom prst="rect">
            <a:avLst/>
          </a:prstGeom>
          <a:noFill/>
          <a:ln w="15875">
            <a:noFill/>
            <a:miter lim="800000"/>
            <a:headEnd/>
            <a:tailEnd/>
          </a:ln>
        </p:spPr>
      </p:pic>
      <p:sp>
        <p:nvSpPr>
          <p:cNvPr id="1346563" name="Rectangle 3" descr="デニム"/>
          <p:cNvSpPr>
            <a:spLocks noChangeArrowheads="1"/>
          </p:cNvSpPr>
          <p:nvPr/>
        </p:nvSpPr>
        <p:spPr bwMode="auto">
          <a:xfrm>
            <a:off x="685800" y="6477000"/>
            <a:ext cx="8077200" cy="76200"/>
          </a:xfrm>
          <a:prstGeom prst="rect">
            <a:avLst/>
          </a:prstGeom>
          <a:blipFill dpi="0" rotWithShape="0">
            <a:blip r:embed="rId7"/>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defRPr/>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346564" name="Rectangle 4" descr="デニム"/>
          <p:cNvSpPr>
            <a:spLocks noChangeArrowheads="1"/>
          </p:cNvSpPr>
          <p:nvPr/>
        </p:nvSpPr>
        <p:spPr bwMode="auto">
          <a:xfrm>
            <a:off x="685800" y="615950"/>
            <a:ext cx="8077200" cy="76200"/>
          </a:xfrm>
          <a:prstGeom prst="rect">
            <a:avLst/>
          </a:prstGeom>
          <a:blipFill dpi="0" rotWithShape="0">
            <a:blip r:embed="rId7"/>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defRPr/>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1" smtClean="0">
                <a:solidFill>
                  <a:srgbClr val="EAEAEA"/>
                </a:solidFill>
              </a:defRPr>
            </a:lvl1pPr>
          </a:lstStyle>
          <a:p>
            <a:pPr algn="ctr" rtl="0" fontAlgn="base">
              <a:spcBef>
                <a:spcPct val="0"/>
              </a:spcBef>
              <a:spcAft>
                <a:spcPct val="0"/>
              </a:spcAft>
              <a:defRPr/>
            </a:pPr>
            <a:r>
              <a:rPr lang="en-US" altLang="ja-JP" kern="1200" smtClean="0">
                <a:latin typeface="Tahoma" pitchFamily="34" charset="0"/>
                <a:ea typeface="HGP創英角ｺﾞｼｯｸUB" pitchFamily="50" charset="-128"/>
                <a:cs typeface="+mn-cs"/>
              </a:rPr>
              <a:t>27th International Symposium on Space Technology and Science (July 9, 2009, Tsukuba, Ibaraki)</a:t>
            </a:r>
            <a:endParaRPr lang="en-US" altLang="ja-JP" kern="1200" dirty="0">
              <a:latin typeface="Tahoma" pitchFamily="34" charset="0"/>
              <a:ea typeface="HGP創英角ｺﾞｼｯｸUB" pitchFamily="50" charset="-128"/>
              <a:cs typeface="+mn-cs"/>
            </a:endParaRPr>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1" smtClean="0">
                <a:solidFill>
                  <a:srgbClr val="EAEAEA"/>
                </a:solidFill>
              </a:defRPr>
            </a:lvl1pPr>
          </a:lstStyle>
          <a:p>
            <a:pPr rtl="0" fontAlgn="base">
              <a:spcBef>
                <a:spcPct val="0"/>
              </a:spcBef>
              <a:spcAft>
                <a:spcPct val="0"/>
              </a:spcAft>
              <a:defRPr/>
            </a:pPr>
            <a:fld id="{715F68F9-44F6-4E6F-8F84-EB7A3601EA43}" type="slidenum">
              <a:rPr lang="en-US" altLang="ja-JP" kern="1200">
                <a:latin typeface="Tahoma" pitchFamily="34" charset="0"/>
                <a:ea typeface="HGP創英角ｺﾞｼｯｸUB" pitchFamily="50" charset="-128"/>
                <a:cs typeface="+mn-cs"/>
              </a:rPr>
              <a:pPr rtl="0" fontAlgn="base">
                <a:spcBef>
                  <a:spcPct val="0"/>
                </a:spcBef>
                <a:spcAft>
                  <a:spcPct val="0"/>
                </a:spcAft>
                <a:defRPr/>
              </a:pPr>
              <a:t>&lt;#&gt;</a:t>
            </a:fld>
            <a:endParaRPr lang="en-US" altLang="ja-JP" kern="1200" dirty="0">
              <a:latin typeface="Tahoma" pitchFamily="34" charset="0"/>
              <a:ea typeface="HGP創英角ｺﾞｼｯｸUB" pitchFamily="50" charset="-128"/>
              <a:cs typeface="+mn-cs"/>
            </a:endParaRPr>
          </a:p>
        </p:txBody>
      </p:sp>
      <p:sp>
        <p:nvSpPr>
          <p:cNvPr id="1346568" name="Rectangle 8"/>
          <p:cNvSpPr>
            <a:spLocks noGrp="1" noChangeArrowheads="1"/>
          </p:cNvSpPr>
          <p:nvPr>
            <p:ph type="title"/>
          </p:nvPr>
        </p:nvSpPr>
        <p:spPr bwMode="auto">
          <a:xfrm>
            <a:off x="838200" y="0"/>
            <a:ext cx="66294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iming>
    <p:tnLst>
      <p:par>
        <p:cTn id="1" dur="indefinite" restart="never" nodeType="tmRoot"/>
      </p:par>
    </p:tnLst>
  </p:timing>
  <p:hf sldNum="0" hdr="0" dt="0"/>
  <p:txStyles>
    <p:titleStyle>
      <a:lvl1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14" name="Picture 142" descr="nova"/>
          <p:cNvPicPr>
            <a:picLocks noChangeAspect="1" noChangeArrowheads="1"/>
          </p:cNvPicPr>
          <p:nvPr/>
        </p:nvPicPr>
        <p:blipFill>
          <a:blip r:embed="rId14">
            <a:lum bright="80000" contrast="-80000"/>
          </a:blip>
          <a:srcRect/>
          <a:stretch>
            <a:fillRect/>
          </a:stretch>
        </p:blipFill>
        <p:spPr bwMode="auto">
          <a:xfrm>
            <a:off x="0" y="0"/>
            <a:ext cx="9144000" cy="6858000"/>
          </a:xfrm>
          <a:prstGeom prst="rect">
            <a:avLst/>
          </a:prstGeom>
          <a:noFill/>
          <a:ln w="9525">
            <a:noFill/>
            <a:miter lim="800000"/>
            <a:headEnd/>
            <a:tailEnd/>
          </a:ln>
        </p:spPr>
      </p:pic>
      <p:sp>
        <p:nvSpPr>
          <p:cNvPr id="3206" name="Rectangle 134" descr="デニム"/>
          <p:cNvSpPr>
            <a:spLocks noChangeArrowheads="1"/>
          </p:cNvSpPr>
          <p:nvPr/>
        </p:nvSpPr>
        <p:spPr bwMode="auto">
          <a:xfrm>
            <a:off x="685800" y="6486525"/>
            <a:ext cx="8077200" cy="76200"/>
          </a:xfrm>
          <a:prstGeom prst="rect">
            <a:avLst/>
          </a:prstGeom>
          <a:blipFill dpi="0" rotWithShape="0">
            <a:blip r:embed="rId15"/>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3205" name="Rectangle 133" descr="デニム"/>
          <p:cNvSpPr>
            <a:spLocks noChangeArrowheads="1"/>
          </p:cNvSpPr>
          <p:nvPr/>
        </p:nvSpPr>
        <p:spPr bwMode="auto">
          <a:xfrm>
            <a:off x="685800" y="615950"/>
            <a:ext cx="8077200" cy="76200"/>
          </a:xfrm>
          <a:prstGeom prst="rect">
            <a:avLst/>
          </a:prstGeom>
          <a:blipFill dpi="0" rotWithShape="0">
            <a:blip r:embed="rId15"/>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3179" name="Rectangle 107"/>
          <p:cNvSpPr>
            <a:spLocks noGrp="1" noChangeArrowheads="1"/>
          </p:cNvSpPr>
          <p:nvPr>
            <p:ph type="body" idx="1"/>
          </p:nvPr>
        </p:nvSpPr>
        <p:spPr bwMode="auto">
          <a:xfrm>
            <a:off x="457200" y="765175"/>
            <a:ext cx="8386763" cy="5688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181" name="Rectangle 109"/>
          <p:cNvSpPr>
            <a:spLocks noGrp="1" noChangeArrowheads="1"/>
          </p:cNvSpPr>
          <p:nvPr>
            <p:ph type="ftr" sz="quarter" idx="3"/>
          </p:nvPr>
        </p:nvSpPr>
        <p:spPr bwMode="auto">
          <a:xfrm>
            <a:off x="250825" y="6524625"/>
            <a:ext cx="8713788" cy="3000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1">
                <a:solidFill>
                  <a:srgbClr val="000084"/>
                </a:solidFill>
                <a:latin typeface="+mn-lt"/>
                <a:ea typeface="+mn-ea"/>
              </a:defRPr>
            </a:lvl1pPr>
          </a:lstStyle>
          <a:p>
            <a:pPr algn="ctr" rtl="0" fontAlgn="base">
              <a:spcBef>
                <a:spcPct val="0"/>
              </a:spcBef>
              <a:spcAft>
                <a:spcPct val="0"/>
              </a:spcAft>
            </a:pPr>
            <a:r>
              <a:rPr lang="en-US" altLang="ja-JP" kern="1200" smtClean="0">
                <a:latin typeface="Tahoma"/>
                <a:ea typeface="HGP創英角ｺﾞｼｯｸUB"/>
                <a:cs typeface="+mn-cs"/>
              </a:rPr>
              <a:t>27th International Symposium on Space Technology and Science (July 9, 2009, Tsukuba, Ibaraki)</a:t>
            </a:r>
            <a:endParaRPr lang="en-US" altLang="ja-JP" kern="1200" dirty="0">
              <a:latin typeface="Tahoma"/>
              <a:ea typeface="HGP創英角ｺﾞｼｯｸUB"/>
              <a:cs typeface="+mn-cs"/>
            </a:endParaRPr>
          </a:p>
        </p:txBody>
      </p:sp>
      <p:sp>
        <p:nvSpPr>
          <p:cNvPr id="3182" name="Rectangle 110"/>
          <p:cNvSpPr>
            <a:spLocks noGrp="1" noChangeArrowheads="1"/>
          </p:cNvSpPr>
          <p:nvPr>
            <p:ph type="sldNum" sz="quarter" idx="4"/>
          </p:nvPr>
        </p:nvSpPr>
        <p:spPr bwMode="auto">
          <a:xfrm>
            <a:off x="8423275" y="65849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1">
                <a:solidFill>
                  <a:srgbClr val="000000"/>
                </a:solidFill>
                <a:latin typeface="+mn-lt"/>
                <a:ea typeface="+mn-ea"/>
              </a:defRPr>
            </a:lvl1pPr>
          </a:lstStyle>
          <a:p>
            <a:pPr rtl="0" fontAlgn="base">
              <a:spcBef>
                <a:spcPct val="0"/>
              </a:spcBef>
              <a:spcAft>
                <a:spcPct val="0"/>
              </a:spcAft>
            </a:pPr>
            <a:fld id="{94B54E7B-4086-4D04-9194-92BD9297B345}" type="slidenum">
              <a:rPr lang="en-US" altLang="ja-JP" kern="1200">
                <a:latin typeface="Tahoma"/>
                <a:ea typeface="HGP創英角ｺﾞｼｯｸUB"/>
                <a:cs typeface="+mn-cs"/>
              </a:rPr>
              <a:pPr rtl="0" fontAlgn="base">
                <a:spcBef>
                  <a:spcPct val="0"/>
                </a:spcBef>
                <a:spcAft>
                  <a:spcPct val="0"/>
                </a:spcAft>
              </a:pPr>
              <a:t>&lt;#&gt;</a:t>
            </a:fld>
            <a:endParaRPr lang="en-US" altLang="ja-JP" kern="1200" dirty="0">
              <a:latin typeface="Tahoma"/>
              <a:ea typeface="HGP創英角ｺﾞｼｯｸUB"/>
              <a:cs typeface="+mn-cs"/>
            </a:endParaRPr>
          </a:p>
        </p:txBody>
      </p:sp>
      <p:sp>
        <p:nvSpPr>
          <p:cNvPr id="3183" name="Rectangle 111"/>
          <p:cNvSpPr>
            <a:spLocks noGrp="1" noChangeArrowheads="1"/>
          </p:cNvSpPr>
          <p:nvPr>
            <p:ph type="title"/>
          </p:nvPr>
        </p:nvSpPr>
        <p:spPr bwMode="auto">
          <a:xfrm>
            <a:off x="838200" y="66675"/>
            <a:ext cx="6629400" cy="5540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sldNum="0" hdr="0" dt="0"/>
  <p:txStyles>
    <p:titleStyle>
      <a:lvl1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mj-lt"/>
          <a:ea typeface="+mj-ea"/>
          <a:cs typeface="+mj-cs"/>
        </a:defRPr>
      </a:lvl1pPr>
      <a:lvl2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2pPr>
      <a:lvl3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3pPr>
      <a:lvl4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4pPr>
      <a:lvl5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fontAlgn="base">
        <a:lnSpc>
          <a:spcPct val="110000"/>
        </a:lnSpc>
        <a:spcBef>
          <a:spcPct val="20000"/>
        </a:spcBef>
        <a:spcAft>
          <a:spcPct val="0"/>
        </a:spcAft>
        <a:buClr>
          <a:schemeClr val="accent2"/>
        </a:buClr>
        <a:buSzPct val="70000"/>
        <a:buFont typeface="Wingdings" pitchFamily="2" charset="2"/>
        <a:buBlip>
          <a:blip r:embed="rId16"/>
        </a:buBlip>
        <a:defRPr kumimoji="1" sz="2000">
          <a:solidFill>
            <a:srgbClr val="000000"/>
          </a:solidFill>
          <a:latin typeface="+mn-lt"/>
          <a:ea typeface="+mn-ea"/>
          <a:cs typeface="+mn-cs"/>
        </a:defRPr>
      </a:lvl1pPr>
      <a:lvl2pPr marL="566738" indent="-182563" algn="l" rtl="0" fontAlgn="base">
        <a:lnSpc>
          <a:spcPct val="110000"/>
        </a:lnSpc>
        <a:spcBef>
          <a:spcPct val="20000"/>
        </a:spcBef>
        <a:spcAft>
          <a:spcPct val="0"/>
        </a:spcAft>
        <a:buClr>
          <a:schemeClr val="accent2"/>
        </a:buClr>
        <a:buSzPct val="70000"/>
        <a:buFont typeface="Wingdings" pitchFamily="2" charset="2"/>
        <a:buBlip>
          <a:blip r:embed="rId16"/>
        </a:buBlip>
        <a:defRPr kumimoji="1" sz="2000">
          <a:solidFill>
            <a:srgbClr val="000000"/>
          </a:solidFill>
          <a:latin typeface="+mn-lt"/>
          <a:ea typeface="+mn-ea"/>
        </a:defRPr>
      </a:lvl2pPr>
      <a:lvl3pPr marL="952500" indent="-195263" algn="l" rtl="0" fontAlgn="base">
        <a:lnSpc>
          <a:spcPct val="110000"/>
        </a:lnSpc>
        <a:spcBef>
          <a:spcPct val="20000"/>
        </a:spcBef>
        <a:spcAft>
          <a:spcPct val="0"/>
        </a:spcAft>
        <a:buClr>
          <a:schemeClr val="accent2"/>
        </a:buClr>
        <a:buSzPct val="70000"/>
        <a:buFont typeface="Wingdings" pitchFamily="2" charset="2"/>
        <a:buBlip>
          <a:blip r:embed="rId16"/>
        </a:buBlip>
        <a:defRPr kumimoji="1" sz="2000">
          <a:solidFill>
            <a:srgbClr val="000000"/>
          </a:solidFill>
          <a:latin typeface="+mn-lt"/>
          <a:ea typeface="+mn-ea"/>
        </a:defRPr>
      </a:lvl3pPr>
      <a:lvl4pPr marL="1338263" indent="-195263" algn="l" rtl="0" fontAlgn="base">
        <a:lnSpc>
          <a:spcPct val="110000"/>
        </a:lnSpc>
        <a:spcBef>
          <a:spcPct val="20000"/>
        </a:spcBef>
        <a:spcAft>
          <a:spcPct val="0"/>
        </a:spcAft>
        <a:buClr>
          <a:schemeClr val="accent2"/>
        </a:buClr>
        <a:buSzPct val="70000"/>
        <a:buFont typeface="Wingdings" pitchFamily="2" charset="2"/>
        <a:buBlip>
          <a:blip r:embed="rId16"/>
        </a:buBlip>
        <a:defRPr kumimoji="1" sz="2000">
          <a:solidFill>
            <a:srgbClr val="000000"/>
          </a:solidFill>
          <a:latin typeface="+mn-lt"/>
          <a:ea typeface="+mn-ea"/>
        </a:defRPr>
      </a:lvl4pPr>
      <a:lvl5pPr marL="1711325" indent="-182563" algn="l" rtl="0" fontAlgn="base">
        <a:lnSpc>
          <a:spcPct val="110000"/>
        </a:lnSpc>
        <a:spcBef>
          <a:spcPct val="20000"/>
        </a:spcBef>
        <a:spcAft>
          <a:spcPct val="0"/>
        </a:spcAft>
        <a:buClr>
          <a:schemeClr val="accent2"/>
        </a:buClr>
        <a:buSzPct val="70000"/>
        <a:buFont typeface="Wingdings" pitchFamily="2" charset="2"/>
        <a:buBlip>
          <a:blip r:embed="rId16"/>
        </a:buBlip>
        <a:defRPr kumimoji="1" sz="2000">
          <a:solidFill>
            <a:srgbClr val="000000"/>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16"/>
        </a:buBlip>
        <a:defRPr kumimoji="1" sz="2000">
          <a:solidFill>
            <a:srgbClr val="000000"/>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16"/>
        </a:buBlip>
        <a:defRPr kumimoji="1" sz="2000">
          <a:solidFill>
            <a:srgbClr val="000000"/>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16"/>
        </a:buBlip>
        <a:defRPr kumimoji="1" sz="2000">
          <a:solidFill>
            <a:srgbClr val="000000"/>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16"/>
        </a:buBlip>
        <a:defRPr kumimoji="1" sz="20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dt="0"/>
  <p:txStyles>
    <p:titleStyle>
      <a:lvl1pPr algn="ctr" rtl="0" fontAlgn="base">
        <a:spcBef>
          <a:spcPct val="0"/>
        </a:spcBef>
        <a:spcAft>
          <a:spcPct val="0"/>
        </a:spcAft>
        <a:defRPr kumimoji="1" sz="4400" b="1">
          <a:solidFill>
            <a:srgbClr val="0000FF"/>
          </a:solidFill>
          <a:latin typeface="+mj-lt"/>
          <a:ea typeface="+mj-ea"/>
          <a:cs typeface="+mj-cs"/>
        </a:defRPr>
      </a:lvl1pPr>
      <a:lvl2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2pPr>
      <a:lvl3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3pPr>
      <a:lvl4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4pPr>
      <a:lvl5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5pPr>
      <a:lvl6pPr marL="4572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6pPr>
      <a:lvl7pPr marL="9144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7pPr>
      <a:lvl8pPr marL="13716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8pPr>
      <a:lvl9pPr marL="18288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9pPr>
    </p:titleStyle>
    <p:bodyStyle>
      <a:lvl1pPr marL="342900" indent="-342900" algn="l" rtl="0" fontAlgn="base">
        <a:spcBef>
          <a:spcPct val="20000"/>
        </a:spcBef>
        <a:spcAft>
          <a:spcPct val="0"/>
        </a:spcAft>
        <a:buSzPct val="70000"/>
        <a:buFont typeface="Wingdings" pitchFamily="2" charset="2"/>
        <a:buChar char="l"/>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Arial" charset="0"/>
          <a:ea typeface="+mn-ea"/>
        </a:defRPr>
      </a:lvl2pPr>
      <a:lvl3pPr marL="1143000" indent="-228600" algn="l" rtl="0" fontAlgn="base">
        <a:spcBef>
          <a:spcPct val="20000"/>
        </a:spcBef>
        <a:spcAft>
          <a:spcPct val="0"/>
        </a:spcAft>
        <a:buChar char="•"/>
        <a:defRPr kumimoji="1" sz="2400">
          <a:solidFill>
            <a:schemeClr val="tx1"/>
          </a:solidFill>
          <a:latin typeface="Arial" charset="0"/>
          <a:ea typeface="+mn-ea"/>
        </a:defRPr>
      </a:lvl3pPr>
      <a:lvl4pPr marL="1600200" indent="-228600" algn="l" rtl="0" fontAlgn="base">
        <a:spcBef>
          <a:spcPct val="20000"/>
        </a:spcBef>
        <a:spcAft>
          <a:spcPct val="0"/>
        </a:spcAft>
        <a:buChar char="–"/>
        <a:defRPr kumimoji="1" sz="2000">
          <a:solidFill>
            <a:schemeClr val="tx1"/>
          </a:solidFill>
          <a:latin typeface="Arial" charset="0"/>
          <a:ea typeface="+mn-ea"/>
        </a:defRPr>
      </a:lvl4pPr>
      <a:lvl5pPr marL="2057400" indent="-228600" algn="l" rtl="0" fontAlgn="base">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Arial" charset="0"/>
          <a:ea typeface="+mn-ea"/>
        </a:defRPr>
      </a:lvl6pPr>
      <a:lvl7pPr marL="2971800" indent="-228600" algn="l" rtl="0" fontAlgn="base">
        <a:spcBef>
          <a:spcPct val="20000"/>
        </a:spcBef>
        <a:spcAft>
          <a:spcPct val="0"/>
        </a:spcAft>
        <a:buChar char="»"/>
        <a:defRPr kumimoji="1" sz="2000">
          <a:solidFill>
            <a:schemeClr val="tx1"/>
          </a:solidFill>
          <a:latin typeface="Arial" charset="0"/>
          <a:ea typeface="+mn-ea"/>
        </a:defRPr>
      </a:lvl7pPr>
      <a:lvl8pPr marL="3429000" indent="-228600" algn="l" rtl="0" fontAlgn="base">
        <a:spcBef>
          <a:spcPct val="20000"/>
        </a:spcBef>
        <a:spcAft>
          <a:spcPct val="0"/>
        </a:spcAft>
        <a:buChar char="»"/>
        <a:defRPr kumimoji="1" sz="2000">
          <a:solidFill>
            <a:schemeClr val="tx1"/>
          </a:solidFill>
          <a:latin typeface="Arial" charset="0"/>
          <a:ea typeface="+mn-ea"/>
        </a:defRPr>
      </a:lvl8pPr>
      <a:lvl9pPr marL="3886200" indent="-228600" algn="l" rtl="0" fontAlgn="base">
        <a:spcBef>
          <a:spcPct val="20000"/>
        </a:spcBef>
        <a:spcAft>
          <a:spcPct val="0"/>
        </a:spcAft>
        <a:buChar char="»"/>
        <a:defRPr kumimoji="1" sz="2000">
          <a:solidFill>
            <a:schemeClr val="tx1"/>
          </a:solidFill>
          <a:latin typeface="Arial"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71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kumimoji="1" lang="en-US" altLang="ja-JP" kern="1200" dirty="0">
              <a:solidFill>
                <a:srgbClr val="000000"/>
              </a:solidFill>
              <a:latin typeface="Arial" charset="0"/>
              <a:ea typeface="ＭＳ Ｐゴシック" pitchFamily="50" charset="-128"/>
              <a:cs typeface="+mn-cs"/>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r>
              <a:rPr kumimoji="1" lang="en-US" altLang="ja-JP"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kern="1200" dirty="0">
              <a:solidFill>
                <a:srgbClr val="000000"/>
              </a:solidFill>
              <a:latin typeface="Arial" charset="0"/>
              <a:ea typeface="ＭＳ Ｐゴシック" pitchFamily="50" charset="-128"/>
              <a:cs typeface="+mn-cs"/>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A57766F5-2409-4DC0-87F4-1F47EEC5FDE6}" type="slidenum">
              <a:rPr kumimoji="1" lang="en-US" altLang="ja-JP" kern="1200">
                <a:solidFill>
                  <a:srgbClr val="000000"/>
                </a:solidFill>
                <a:latin typeface="Arial" charset="0"/>
                <a:ea typeface="ＭＳ Ｐゴシック" pitchFamily="50" charset="-128"/>
                <a:cs typeface="+mn-cs"/>
              </a:rPr>
              <a:pPr rtl="0" fontAlgn="base">
                <a:spcBef>
                  <a:spcPct val="0"/>
                </a:spcBef>
                <a:spcAft>
                  <a:spcPct val="0"/>
                </a:spcAft>
              </a:pPr>
              <a:t>&lt;#&gt;</a:t>
            </a:fld>
            <a:endParaRPr kumimoji="1" lang="en-US" altLang="ja-JP" kern="1200" dirty="0">
              <a:solidFill>
                <a:srgbClr val="000000"/>
              </a:solidFill>
              <a:latin typeface="Arial" charset="0"/>
              <a:ea typeface="ＭＳ Ｐゴシック" pitchFamily="50" charset="-128"/>
              <a:cs typeface="+mn-cs"/>
            </a:endParaRP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dt="0"/>
  <p:txStyles>
    <p:titleStyle>
      <a:lvl1pPr algn="ctr" rtl="0" fontAlgn="base">
        <a:spcBef>
          <a:spcPct val="0"/>
        </a:spcBef>
        <a:spcAft>
          <a:spcPct val="0"/>
        </a:spcAft>
        <a:defRPr kumimoji="1" sz="4400" b="1">
          <a:solidFill>
            <a:srgbClr val="0000FF"/>
          </a:solidFill>
          <a:latin typeface="+mj-lt"/>
          <a:ea typeface="+mj-ea"/>
          <a:cs typeface="+mj-cs"/>
        </a:defRPr>
      </a:lvl1pPr>
      <a:lvl2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2pPr>
      <a:lvl3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3pPr>
      <a:lvl4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4pPr>
      <a:lvl5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5pPr>
      <a:lvl6pPr marL="4572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6pPr>
      <a:lvl7pPr marL="9144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7pPr>
      <a:lvl8pPr marL="13716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8pPr>
      <a:lvl9pPr marL="18288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9pPr>
    </p:titleStyle>
    <p:bodyStyle>
      <a:lvl1pPr marL="342900" indent="-342900" algn="l" rtl="0" fontAlgn="base">
        <a:spcBef>
          <a:spcPct val="20000"/>
        </a:spcBef>
        <a:spcAft>
          <a:spcPct val="0"/>
        </a:spcAft>
        <a:buSzPct val="70000"/>
        <a:buFont typeface="Wingdings" pitchFamily="2" charset="2"/>
        <a:buChar char="l"/>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ea typeface="+mn-ea"/>
        </a:defRPr>
      </a:lvl2pPr>
      <a:lvl3pPr marL="1143000" indent="-228600" algn="l" rtl="0" fontAlgn="base">
        <a:spcBef>
          <a:spcPct val="20000"/>
        </a:spcBef>
        <a:spcAft>
          <a:spcPct val="0"/>
        </a:spcAft>
        <a:buChar char="•"/>
        <a:defRPr kumimoji="1" sz="2400" b="1">
          <a:solidFill>
            <a:schemeClr val="tx1"/>
          </a:solidFill>
          <a:latin typeface="+mn-lt"/>
          <a:ea typeface="+mn-ea"/>
        </a:defRPr>
      </a:lvl3pPr>
      <a:lvl4pPr marL="1600200" indent="-228600" algn="l" rtl="0" fontAlgn="base">
        <a:spcBef>
          <a:spcPct val="20000"/>
        </a:spcBef>
        <a:spcAft>
          <a:spcPct val="0"/>
        </a:spcAft>
        <a:buChar char="–"/>
        <a:defRPr kumimoji="1" sz="2000" b="1">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p:txBody>
      </p:sp>
      <p:sp>
        <p:nvSpPr>
          <p:cNvPr id="512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kumimoji="1" lang="en-US" altLang="ja-JP" kern="1200" dirty="0">
              <a:solidFill>
                <a:srgbClr val="000000"/>
              </a:solidFill>
              <a:latin typeface="Arial" charset="0"/>
              <a:ea typeface="ＭＳ Ｐゴシック" pitchFamily="50" charset="-128"/>
              <a:cs typeface="+mn-cs"/>
            </a:endParaRPr>
          </a:p>
        </p:txBody>
      </p:sp>
      <p:sp>
        <p:nvSpPr>
          <p:cNvPr id="512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r>
              <a:rPr kumimoji="1" lang="en-US" altLang="ja-JP"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kern="1200" dirty="0">
              <a:solidFill>
                <a:srgbClr val="000000"/>
              </a:solidFill>
              <a:latin typeface="Arial" charset="0"/>
              <a:ea typeface="ＭＳ Ｐゴシック" pitchFamily="50" charset="-128"/>
              <a:cs typeface="+mn-cs"/>
            </a:endParaRPr>
          </a:p>
        </p:txBody>
      </p:sp>
      <p:sp>
        <p:nvSpPr>
          <p:cNvPr id="51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1C237B7A-9E79-46D9-A9F1-F7B7181240AA}" type="slidenum">
              <a:rPr kumimoji="1" lang="en-US" altLang="ja-JP" kern="1200">
                <a:solidFill>
                  <a:srgbClr val="000000"/>
                </a:solidFill>
                <a:latin typeface="Arial" charset="0"/>
                <a:ea typeface="ＭＳ Ｐゴシック" pitchFamily="50" charset="-128"/>
                <a:cs typeface="+mn-cs"/>
              </a:rPr>
              <a:pPr rtl="0" fontAlgn="base">
                <a:spcBef>
                  <a:spcPct val="0"/>
                </a:spcBef>
                <a:spcAft>
                  <a:spcPct val="0"/>
                </a:spcAft>
              </a:pPr>
              <a:t>&lt;#&gt;</a:t>
            </a:fld>
            <a:endParaRPr kumimoji="1" lang="en-US" altLang="ja-JP" kern="1200" dirty="0">
              <a:solidFill>
                <a:srgbClr val="000000"/>
              </a:solidFill>
              <a:latin typeface="Arial" charset="0"/>
              <a:ea typeface="ＭＳ Ｐゴシック" pitchFamily="50" charset="-128"/>
              <a:cs typeface="+mn-cs"/>
            </a:endParaRP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sldNum="0" hdr="0" dt="0"/>
  <p:txStyles>
    <p:titleStyle>
      <a:lvl1pPr algn="ctr" rtl="0" fontAlgn="base">
        <a:spcBef>
          <a:spcPct val="0"/>
        </a:spcBef>
        <a:spcAft>
          <a:spcPct val="0"/>
        </a:spcAft>
        <a:defRPr kumimoji="1" sz="4400" b="1">
          <a:solidFill>
            <a:srgbClr val="0000FF"/>
          </a:solidFill>
          <a:latin typeface="+mj-lt"/>
          <a:ea typeface="+mj-ea"/>
          <a:cs typeface="+mj-cs"/>
        </a:defRPr>
      </a:lvl1pPr>
      <a:lvl2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2pPr>
      <a:lvl3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3pPr>
      <a:lvl4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4pPr>
      <a:lvl5pPr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5pPr>
      <a:lvl6pPr marL="4572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6pPr>
      <a:lvl7pPr marL="9144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7pPr>
      <a:lvl8pPr marL="13716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8pPr>
      <a:lvl9pPr marL="1828800" algn="ctr" rtl="0" fontAlgn="base">
        <a:spcBef>
          <a:spcPct val="0"/>
        </a:spcBef>
        <a:spcAft>
          <a:spcPct val="0"/>
        </a:spcAft>
        <a:defRPr kumimoji="1" sz="4400" b="1">
          <a:solidFill>
            <a:srgbClr val="0000FF"/>
          </a:solidFill>
          <a:latin typeface="ＭＳ Ｐゴシック" pitchFamily="50" charset="-128"/>
          <a:ea typeface="ＭＳ Ｐゴシック" pitchFamily="50" charset="-128"/>
        </a:defRPr>
      </a:lvl9pPr>
    </p:titleStyle>
    <p:bodyStyle>
      <a:lvl1pPr marL="342900" indent="-342900" algn="l" rtl="0" fontAlgn="base">
        <a:spcBef>
          <a:spcPct val="20000"/>
        </a:spcBef>
        <a:spcAft>
          <a:spcPct val="0"/>
        </a:spcAft>
        <a:buSzPct val="70000"/>
        <a:buFont typeface="Wingdings" pitchFamily="2" charset="2"/>
        <a:buChar char="l"/>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ea typeface="+mn-ea"/>
        </a:defRPr>
      </a:lvl2pPr>
      <a:lvl3pPr marL="1143000" indent="-228600" algn="l" rtl="0" fontAlgn="base">
        <a:spcBef>
          <a:spcPct val="20000"/>
        </a:spcBef>
        <a:spcAft>
          <a:spcPct val="0"/>
        </a:spcAft>
        <a:buChar char="•"/>
        <a:defRPr kumimoji="1" sz="2400" b="1">
          <a:solidFill>
            <a:schemeClr val="tx1"/>
          </a:solidFill>
          <a:latin typeface="+mn-lt"/>
          <a:ea typeface="+mn-ea"/>
        </a:defRPr>
      </a:lvl3pPr>
      <a:lvl4pPr marL="1600200" indent="-228600" algn="l" rtl="0" fontAlgn="base">
        <a:spcBef>
          <a:spcPct val="20000"/>
        </a:spcBef>
        <a:spcAft>
          <a:spcPct val="0"/>
        </a:spcAft>
        <a:buChar char="–"/>
        <a:defRPr kumimoji="1" sz="2000" b="1">
          <a:solidFill>
            <a:schemeClr val="tx1"/>
          </a:solidFill>
          <a:latin typeface="+mn-lt"/>
          <a:ea typeface="+mn-ea"/>
        </a:defRPr>
      </a:lvl4pPr>
      <a:lvl5pPr marL="2057400" indent="-228600" algn="l" rtl="0" fontAlgn="base">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73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rtl="0" fontAlgn="base">
              <a:spcBef>
                <a:spcPct val="0"/>
              </a:spcBef>
              <a:spcAft>
                <a:spcPct val="0"/>
              </a:spcAft>
            </a:pPr>
            <a:endParaRPr kumimoji="1" lang="en-US" altLang="ja-JP" kern="1200" dirty="0">
              <a:solidFill>
                <a:srgbClr val="000000"/>
              </a:solidFill>
              <a:latin typeface="Times New Roman"/>
              <a:ea typeface="ＭＳ Ｐゴシック" pitchFamily="50" charset="-128"/>
              <a:cs typeface="+mn-cs"/>
            </a:endParaRPr>
          </a:p>
        </p:txBody>
      </p:sp>
      <p:sp>
        <p:nvSpPr>
          <p:cNvPr id="573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rtl="0" fontAlgn="base">
              <a:spcBef>
                <a:spcPct val="0"/>
              </a:spcBef>
              <a:spcAft>
                <a:spcPct val="0"/>
              </a:spcAft>
            </a:pPr>
            <a:r>
              <a:rPr kumimoji="1" lang="en-US" altLang="ja-JP"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kern="1200" dirty="0">
              <a:solidFill>
                <a:srgbClr val="000000"/>
              </a:solidFill>
              <a:latin typeface="Times New Roman"/>
              <a:ea typeface="ＭＳ Ｐゴシック" pitchFamily="50" charset="-128"/>
              <a:cs typeface="+mn-cs"/>
            </a:endParaRPr>
          </a:p>
        </p:txBody>
      </p:sp>
      <p:sp>
        <p:nvSpPr>
          <p:cNvPr id="573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rtl="0" fontAlgn="base">
              <a:spcBef>
                <a:spcPct val="0"/>
              </a:spcBef>
              <a:spcAft>
                <a:spcPct val="0"/>
              </a:spcAft>
            </a:pPr>
            <a:fld id="{DA927595-D267-4A10-BA75-3B6B02C05244}" type="slidenum">
              <a:rPr kumimoji="1" lang="en-US" altLang="ja-JP" kern="1200">
                <a:solidFill>
                  <a:srgbClr val="000000"/>
                </a:solidFill>
                <a:latin typeface="Times New Roman"/>
                <a:ea typeface="ＭＳ Ｐゴシック" pitchFamily="50" charset="-128"/>
                <a:cs typeface="+mn-cs"/>
              </a:rPr>
              <a:pPr rtl="0" fontAlgn="base">
                <a:spcBef>
                  <a:spcPct val="0"/>
                </a:spcBef>
                <a:spcAft>
                  <a:spcPct val="0"/>
                </a:spcAft>
              </a:pPr>
              <a:t>&lt;#&gt;</a:t>
            </a:fld>
            <a:endParaRPr kumimoji="1" lang="en-US" altLang="ja-JP" kern="1200" dirty="0">
              <a:solidFill>
                <a:srgbClr val="000000"/>
              </a:solidFill>
              <a:latin typeface="Times New Roman"/>
              <a:ea typeface="ＭＳ Ｐゴシック" pitchFamily="50" charset="-128"/>
              <a:cs typeface="+mn-cs"/>
            </a:endParaRP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sldNum="0" hdr="0" dt="0"/>
  <p:txStyles>
    <p:titleStyle>
      <a:lvl1pPr algn="ctr" rtl="0" fontAlgn="base">
        <a:spcBef>
          <a:spcPct val="0"/>
        </a:spcBef>
        <a:spcAft>
          <a:spcPct val="0"/>
        </a:spcAft>
        <a:defRPr kumimoji="1" sz="4400" b="1">
          <a:solidFill>
            <a:schemeClr val="tx2"/>
          </a:solidFill>
          <a:latin typeface="+mj-lt"/>
          <a:ea typeface="+mj-ea"/>
          <a:cs typeface="+mj-cs"/>
        </a:defRPr>
      </a:lvl1pPr>
      <a:lvl2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ea typeface="+mn-ea"/>
        </a:defRPr>
      </a:lvl2pPr>
      <a:lvl3pPr marL="1143000" indent="-228600" algn="l" rtl="0" fontAlgn="base">
        <a:spcBef>
          <a:spcPct val="20000"/>
        </a:spcBef>
        <a:spcAft>
          <a:spcPct val="0"/>
        </a:spcAft>
        <a:buChar char="•"/>
        <a:defRPr kumimoji="1" sz="2400" b="1">
          <a:solidFill>
            <a:schemeClr val="tx1"/>
          </a:solidFill>
          <a:latin typeface="+mn-lt"/>
          <a:ea typeface="+mn-ea"/>
        </a:defRPr>
      </a:lvl3pPr>
      <a:lvl4pPr marL="1600200" indent="-228600" algn="l" rtl="0" fontAlgn="base">
        <a:spcBef>
          <a:spcPct val="20000"/>
        </a:spcBef>
        <a:spcAft>
          <a:spcPct val="0"/>
        </a:spcAft>
        <a:buChar char="–"/>
        <a:defRPr kumimoji="1" sz="2000" b="1">
          <a:solidFill>
            <a:schemeClr val="tx1"/>
          </a:solidFill>
          <a:latin typeface="+mn-lt"/>
          <a:ea typeface="+mn-ea"/>
        </a:defRPr>
      </a:lvl4pPr>
      <a:lvl5pPr marL="2057400" indent="-228600" algn="l" rtl="0" fontAlgn="base">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12" name="Picture 140" descr="nova"/>
          <p:cNvPicPr>
            <a:picLocks noChangeAspect="1" noChangeArrowheads="1"/>
          </p:cNvPicPr>
          <p:nvPr userDrawn="1"/>
        </p:nvPicPr>
        <p:blipFill>
          <a:blip r:embed="rId13">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3206" name="Rectangle 134" descr="デニム"/>
          <p:cNvSpPr>
            <a:spLocks noChangeArrowheads="1"/>
          </p:cNvSpPr>
          <p:nvPr userDrawn="1"/>
        </p:nvSpPr>
        <p:spPr bwMode="auto">
          <a:xfrm>
            <a:off x="685800" y="6456363"/>
            <a:ext cx="8077200" cy="76200"/>
          </a:xfrm>
          <a:prstGeom prst="rect">
            <a:avLst/>
          </a:prstGeom>
          <a:blipFill dpi="0" rotWithShape="0">
            <a:blip r:embed="rId14"/>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3205" name="Rectangle 133" descr="デニム"/>
          <p:cNvSpPr>
            <a:spLocks noChangeArrowheads="1"/>
          </p:cNvSpPr>
          <p:nvPr userDrawn="1"/>
        </p:nvSpPr>
        <p:spPr bwMode="auto">
          <a:xfrm>
            <a:off x="685800" y="615950"/>
            <a:ext cx="8077200" cy="76200"/>
          </a:xfrm>
          <a:prstGeom prst="rect">
            <a:avLst/>
          </a:prstGeom>
          <a:blipFill dpi="0" rotWithShape="0">
            <a:blip r:embed="rId14"/>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3179" name="Rectangle 107"/>
          <p:cNvSpPr>
            <a:spLocks noGrp="1" noChangeArrowheads="1"/>
          </p:cNvSpPr>
          <p:nvPr>
            <p:ph type="body" idx="1"/>
          </p:nvPr>
        </p:nvSpPr>
        <p:spPr bwMode="auto">
          <a:xfrm>
            <a:off x="457200" y="692150"/>
            <a:ext cx="8386763" cy="5784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181" name="Rectangle 109"/>
          <p:cNvSpPr>
            <a:spLocks noGrp="1" noChangeArrowheads="1"/>
          </p:cNvSpPr>
          <p:nvPr>
            <p:ph type="ftr" sz="quarter" idx="3"/>
          </p:nvPr>
        </p:nvSpPr>
        <p:spPr bwMode="auto">
          <a:xfrm>
            <a:off x="457200" y="6586538"/>
            <a:ext cx="8382000" cy="2047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1">
                <a:solidFill>
                  <a:srgbClr val="000084"/>
                </a:solidFill>
                <a:latin typeface="+mn-lt"/>
                <a:ea typeface="+mn-ea"/>
              </a:defRPr>
            </a:lvl1pPr>
          </a:lstStyle>
          <a:p>
            <a:pPr algn="ctr" rtl="0" fontAlgn="base">
              <a:spcBef>
                <a:spcPct val="0"/>
              </a:spcBef>
              <a:spcAft>
                <a:spcPct val="0"/>
              </a:spcAft>
            </a:pPr>
            <a:r>
              <a:rPr lang="en-US" altLang="ja-JP" kern="1200" smtClean="0">
                <a:latin typeface="Tahoma"/>
                <a:ea typeface="HGP創英角ｺﾞｼｯｸUB"/>
                <a:cs typeface="+mn-cs"/>
              </a:rPr>
              <a:t>27th International Symposium on Space Technology and Science (July 9, 2009, Tsukuba, Ibaraki)</a:t>
            </a:r>
            <a:endParaRPr lang="en-US" altLang="ja-JP" kern="1200" dirty="0">
              <a:latin typeface="Tahoma"/>
              <a:ea typeface="HGP創英角ｺﾞｼｯｸUB"/>
              <a:cs typeface="+mn-cs"/>
            </a:endParaRPr>
          </a:p>
        </p:txBody>
      </p:sp>
      <p:sp>
        <p:nvSpPr>
          <p:cNvPr id="3182" name="Rectangle 110"/>
          <p:cNvSpPr>
            <a:spLocks noGrp="1" noChangeArrowheads="1"/>
          </p:cNvSpPr>
          <p:nvPr>
            <p:ph type="sldNum" sz="quarter" idx="4"/>
          </p:nvPr>
        </p:nvSpPr>
        <p:spPr bwMode="auto">
          <a:xfrm>
            <a:off x="8305800" y="655320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200" b="1">
                <a:solidFill>
                  <a:srgbClr val="000000"/>
                </a:solidFill>
                <a:latin typeface="+mn-lt"/>
                <a:ea typeface="+mn-ea"/>
              </a:defRPr>
            </a:lvl1pPr>
          </a:lstStyle>
          <a:p>
            <a:pPr rtl="0" fontAlgn="base">
              <a:spcBef>
                <a:spcPct val="0"/>
              </a:spcBef>
              <a:spcAft>
                <a:spcPct val="0"/>
              </a:spcAft>
            </a:pPr>
            <a:fld id="{9E17ED64-89F3-4405-8693-077495294E6C}" type="slidenum">
              <a:rPr lang="en-US" altLang="ja-JP" kern="1200">
                <a:latin typeface="Tahoma"/>
                <a:ea typeface="HGP創英角ｺﾞｼｯｸUB"/>
                <a:cs typeface="+mn-cs"/>
              </a:rPr>
              <a:pPr rtl="0" fontAlgn="base">
                <a:spcBef>
                  <a:spcPct val="0"/>
                </a:spcBef>
                <a:spcAft>
                  <a:spcPct val="0"/>
                </a:spcAft>
              </a:pPr>
              <a:t>&lt;#&gt;</a:t>
            </a:fld>
            <a:endParaRPr lang="en-US" altLang="ja-JP" kern="1200" dirty="0">
              <a:latin typeface="Tahoma"/>
              <a:ea typeface="HGP創英角ｺﾞｼｯｸUB"/>
              <a:cs typeface="+mn-cs"/>
            </a:endParaRPr>
          </a:p>
        </p:txBody>
      </p:sp>
      <p:sp>
        <p:nvSpPr>
          <p:cNvPr id="3183" name="Rectangle 111"/>
          <p:cNvSpPr>
            <a:spLocks noGrp="1" noChangeArrowheads="1"/>
          </p:cNvSpPr>
          <p:nvPr>
            <p:ph type="title"/>
          </p:nvPr>
        </p:nvSpPr>
        <p:spPr bwMode="auto">
          <a:xfrm>
            <a:off x="838200" y="34925"/>
            <a:ext cx="6629400" cy="514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dt="0"/>
  <p:txStyles>
    <p:titleStyle>
      <a:lvl1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mj-lt"/>
          <a:ea typeface="+mj-ea"/>
          <a:cs typeface="+mj-cs"/>
        </a:defRPr>
      </a:lvl1pPr>
      <a:lvl2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2pPr>
      <a:lvl3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3pPr>
      <a:lvl4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4pPr>
      <a:lvl5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cs typeface="+mn-cs"/>
        </a:defRPr>
      </a:lvl1pPr>
      <a:lvl2pPr marL="566738"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2pPr>
      <a:lvl3pPr marL="952500" indent="-1952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3pPr>
      <a:lvl4pPr marL="1338263" indent="-1952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4pPr>
      <a:lvl5pPr marL="17113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14" name="Picture 142" descr="nova"/>
          <p:cNvPicPr>
            <a:picLocks noChangeAspect="1" noChangeArrowheads="1"/>
          </p:cNvPicPr>
          <p:nvPr userDrawn="1"/>
        </p:nvPicPr>
        <p:blipFill>
          <a:blip r:embed="rId13">
            <a:lum bright="80000" contrast="-80000"/>
          </a:blip>
          <a:srcRect/>
          <a:stretch>
            <a:fillRect/>
          </a:stretch>
        </p:blipFill>
        <p:spPr bwMode="auto">
          <a:xfrm>
            <a:off x="0" y="0"/>
            <a:ext cx="9144000" cy="6858000"/>
          </a:xfrm>
          <a:prstGeom prst="rect">
            <a:avLst/>
          </a:prstGeom>
          <a:noFill/>
          <a:ln w="9525">
            <a:noFill/>
            <a:miter lim="800000"/>
            <a:headEnd/>
            <a:tailEnd/>
          </a:ln>
        </p:spPr>
      </p:pic>
      <p:sp>
        <p:nvSpPr>
          <p:cNvPr id="3206" name="Rectangle 134" descr="デニム"/>
          <p:cNvSpPr>
            <a:spLocks noChangeArrowheads="1"/>
          </p:cNvSpPr>
          <p:nvPr userDrawn="1"/>
        </p:nvSpPr>
        <p:spPr bwMode="auto">
          <a:xfrm>
            <a:off x="685800" y="6486525"/>
            <a:ext cx="8077200" cy="76200"/>
          </a:xfrm>
          <a:prstGeom prst="rect">
            <a:avLst/>
          </a:prstGeom>
          <a:blipFill dpi="0" rotWithShape="0">
            <a:blip r:embed="rId14"/>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3205" name="Rectangle 133" descr="デニム"/>
          <p:cNvSpPr>
            <a:spLocks noChangeArrowheads="1"/>
          </p:cNvSpPr>
          <p:nvPr userDrawn="1"/>
        </p:nvSpPr>
        <p:spPr bwMode="auto">
          <a:xfrm>
            <a:off x="685800" y="615950"/>
            <a:ext cx="8077200" cy="76200"/>
          </a:xfrm>
          <a:prstGeom prst="rect">
            <a:avLst/>
          </a:prstGeom>
          <a:blipFill dpi="0" rotWithShape="0">
            <a:blip r:embed="rId14"/>
            <a:srcRect/>
            <a:tile tx="0" ty="0" sx="100000" sy="100000" flip="none" algn="tl"/>
          </a:blip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3179" name="Rectangle 107"/>
          <p:cNvSpPr>
            <a:spLocks noGrp="1" noChangeArrowheads="1"/>
          </p:cNvSpPr>
          <p:nvPr>
            <p:ph type="body" idx="1"/>
          </p:nvPr>
        </p:nvSpPr>
        <p:spPr bwMode="auto">
          <a:xfrm>
            <a:off x="457200" y="765175"/>
            <a:ext cx="8386763" cy="5688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181" name="Rectangle 109"/>
          <p:cNvSpPr>
            <a:spLocks noGrp="1" noChangeArrowheads="1"/>
          </p:cNvSpPr>
          <p:nvPr>
            <p:ph type="ftr" sz="quarter" idx="3"/>
          </p:nvPr>
        </p:nvSpPr>
        <p:spPr bwMode="auto">
          <a:xfrm>
            <a:off x="457200" y="6619875"/>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1">
                <a:solidFill>
                  <a:srgbClr val="000084"/>
                </a:solidFill>
                <a:latin typeface="+mn-lt"/>
                <a:ea typeface="+mn-ea"/>
              </a:defRPr>
            </a:lvl1pPr>
          </a:lstStyle>
          <a:p>
            <a:pPr algn="ctr" rtl="0" fontAlgn="base">
              <a:spcBef>
                <a:spcPct val="0"/>
              </a:spcBef>
              <a:spcAft>
                <a:spcPct val="0"/>
              </a:spcAft>
            </a:pPr>
            <a:r>
              <a:rPr lang="en-US" altLang="ja-JP" kern="1200" smtClean="0">
                <a:latin typeface="Tahoma"/>
                <a:ea typeface="HGP創英角ｺﾞｼｯｸUB"/>
                <a:cs typeface="+mn-cs"/>
              </a:rPr>
              <a:t>27th International Symposium on Space Technology and Science (July 9, 2009, Tsukuba, Ibaraki)</a:t>
            </a:r>
            <a:endParaRPr lang="en-US" altLang="ja-JP" kern="1200" dirty="0">
              <a:latin typeface="Tahoma"/>
              <a:ea typeface="HGP創英角ｺﾞｼｯｸUB"/>
              <a:cs typeface="+mn-cs"/>
            </a:endParaRPr>
          </a:p>
        </p:txBody>
      </p:sp>
      <p:sp>
        <p:nvSpPr>
          <p:cNvPr id="3182" name="Rectangle 110"/>
          <p:cNvSpPr>
            <a:spLocks noGrp="1" noChangeArrowheads="1"/>
          </p:cNvSpPr>
          <p:nvPr>
            <p:ph type="sldNum" sz="quarter" idx="4"/>
          </p:nvPr>
        </p:nvSpPr>
        <p:spPr bwMode="auto">
          <a:xfrm>
            <a:off x="8305800" y="65849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1">
                <a:solidFill>
                  <a:srgbClr val="000000"/>
                </a:solidFill>
                <a:latin typeface="+mn-lt"/>
                <a:ea typeface="+mn-ea"/>
              </a:defRPr>
            </a:lvl1pPr>
          </a:lstStyle>
          <a:p>
            <a:pPr rtl="0" fontAlgn="base">
              <a:spcBef>
                <a:spcPct val="0"/>
              </a:spcBef>
              <a:spcAft>
                <a:spcPct val="0"/>
              </a:spcAft>
            </a:pPr>
            <a:fld id="{DFEC1BA8-209F-4438-8A04-5D7FFD30F8FB}" type="slidenum">
              <a:rPr lang="en-US" altLang="ja-JP" kern="1200">
                <a:latin typeface="Tahoma"/>
                <a:ea typeface="HGP創英角ｺﾞｼｯｸUB"/>
                <a:cs typeface="+mn-cs"/>
              </a:rPr>
              <a:pPr rtl="0" fontAlgn="base">
                <a:spcBef>
                  <a:spcPct val="0"/>
                </a:spcBef>
                <a:spcAft>
                  <a:spcPct val="0"/>
                </a:spcAft>
              </a:pPr>
              <a:t>&lt;#&gt;</a:t>
            </a:fld>
            <a:endParaRPr lang="en-US" altLang="ja-JP" kern="1200" dirty="0">
              <a:latin typeface="Tahoma"/>
              <a:ea typeface="HGP創英角ｺﾞｼｯｸUB"/>
              <a:cs typeface="+mn-cs"/>
            </a:endParaRPr>
          </a:p>
        </p:txBody>
      </p:sp>
      <p:sp>
        <p:nvSpPr>
          <p:cNvPr id="3183" name="Rectangle 111"/>
          <p:cNvSpPr>
            <a:spLocks noGrp="1" noChangeArrowheads="1"/>
          </p:cNvSpPr>
          <p:nvPr>
            <p:ph type="title"/>
          </p:nvPr>
        </p:nvSpPr>
        <p:spPr bwMode="auto">
          <a:xfrm>
            <a:off x="838200" y="66675"/>
            <a:ext cx="6629400" cy="5540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dt="0"/>
  <p:txStyles>
    <p:titleStyle>
      <a:lvl1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mj-lt"/>
          <a:ea typeface="+mj-ea"/>
          <a:cs typeface="+mj-cs"/>
        </a:defRPr>
      </a:lvl1pPr>
      <a:lvl2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2pPr>
      <a:lvl3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3pPr>
      <a:lvl4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4pPr>
      <a:lvl5pPr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sz="2400" b="1">
          <a:solidFill>
            <a:srgbClr val="000000"/>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cs typeface="+mn-cs"/>
        </a:defRPr>
      </a:lvl1pPr>
      <a:lvl2pPr marL="566738"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2pPr>
      <a:lvl3pPr marL="952500" indent="-1952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3pPr>
      <a:lvl4pPr marL="1338263" indent="-1952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4pPr>
      <a:lvl5pPr marL="17113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15"/>
        </a:buBlip>
        <a:defRPr kumimoji="1" sz="20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0.xml"/></Relationships>
</file>

<file path=ppt/slides/_rels/slide10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4.xml"/><Relationship Id="rId1" Type="http://schemas.openxmlformats.org/officeDocument/2006/relationships/slideLayout" Target="../slideLayouts/slideLayout80.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notesSlide" Target="../notesSlides/notesSlide105.xml"/><Relationship Id="rId1" Type="http://schemas.openxmlformats.org/officeDocument/2006/relationships/slideLayout" Target="../slideLayouts/slideLayout80.xml"/><Relationship Id="rId4" Type="http://schemas.openxmlformats.org/officeDocument/2006/relationships/image" Target="../media/image136.jpeg"/></Relationships>
</file>

<file path=ppt/slides/_rels/slide106.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notesSlide" Target="../notesSlides/notesSlide106.xml"/><Relationship Id="rId1" Type="http://schemas.openxmlformats.org/officeDocument/2006/relationships/slideLayout" Target="../slideLayouts/slideLayout69.xml"/><Relationship Id="rId4" Type="http://schemas.openxmlformats.org/officeDocument/2006/relationships/image" Target="../media/image137.wmf"/></Relationships>
</file>

<file path=ppt/slides/_rels/slide10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7.xml"/><Relationship Id="rId1" Type="http://schemas.openxmlformats.org/officeDocument/2006/relationships/slideLayout" Target="../slideLayouts/slideLayout91.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91.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10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9.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0.xml"/><Relationship Id="rId1" Type="http://schemas.openxmlformats.org/officeDocument/2006/relationships/slideLayout" Target="../slideLayouts/slideLayout91.xml"/></Relationships>
</file>

<file path=ppt/slides/_rels/slide1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2.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hyperlink" Target="http://jda.jaxa.jp/jda/p4_download_j.php?mode=level&amp;f_id=14317&amp;time=N&amp;genre=1&amp;category=9034"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4.wmf"/></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60.png"/><Relationship Id="rId4" Type="http://schemas.openxmlformats.org/officeDocument/2006/relationships/image" Target="../media/image59.emf"/></Relationships>
</file>

<file path=ppt/slides/_rels/slide4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jpeg"/><Relationship Id="rId7"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10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56.xml"/><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30330;&#34920;&#20869;&#23481;.doc"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64.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70.xml"/><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57.xml"/><Relationship Id="rId5" Type="http://schemas.openxmlformats.org/officeDocument/2006/relationships/image" Target="../media/image92.jpeg"/><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1.xml"/><Relationship Id="rId1" Type="http://schemas.openxmlformats.org/officeDocument/2006/relationships/vmlDrawing" Target="../drawings/vmlDrawing4.vml"/><Relationship Id="rId4" Type="http://schemas.openxmlformats.org/officeDocument/2006/relationships/oleObject" Target="../embeddings/oleObject3.bin"/></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tags" Target="../tags/tag6.xml"/><Relationship Id="rId7" Type="http://schemas.openxmlformats.org/officeDocument/2006/relationships/image" Target="../media/image98.wmf"/><Relationship Id="rId12" Type="http://schemas.openxmlformats.org/officeDocument/2006/relationships/image" Target="../media/image10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86.xml"/><Relationship Id="rId11" Type="http://schemas.openxmlformats.org/officeDocument/2006/relationships/image" Target="../media/image102.png"/><Relationship Id="rId5" Type="http://schemas.openxmlformats.org/officeDocument/2006/relationships/slideLayout" Target="../slideLayouts/slideLayout11.xml"/><Relationship Id="rId10" Type="http://schemas.openxmlformats.org/officeDocument/2006/relationships/image" Target="../media/image101.png"/><Relationship Id="rId4" Type="http://schemas.openxmlformats.org/officeDocument/2006/relationships/tags" Target="../tags/tag7.xml"/><Relationship Id="rId9" Type="http://schemas.openxmlformats.org/officeDocument/2006/relationships/image" Target="../media/image100.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105.wmf"/></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9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image" Target="../media/image117.jpeg"/><Relationship Id="rId3" Type="http://schemas.openxmlformats.org/officeDocument/2006/relationships/notesSlide" Target="../notesSlides/notesSlide95.xml"/><Relationship Id="rId7" Type="http://schemas.openxmlformats.org/officeDocument/2006/relationships/oleObject" Target="../embeddings/oleObject4.bin"/><Relationship Id="rId12" Type="http://schemas.openxmlformats.org/officeDocument/2006/relationships/slide" Target="slide63.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14.jpeg"/><Relationship Id="rId11" Type="http://schemas.openxmlformats.org/officeDocument/2006/relationships/image" Target="../media/image116.jpeg"/><Relationship Id="rId5" Type="http://schemas.openxmlformats.org/officeDocument/2006/relationships/slide" Target="slide9.xml"/><Relationship Id="rId10" Type="http://schemas.openxmlformats.org/officeDocument/2006/relationships/image" Target="../media/image115.jpeg"/><Relationship Id="rId4" Type="http://schemas.openxmlformats.org/officeDocument/2006/relationships/image" Target="../media/image11.jpeg"/><Relationship Id="rId9" Type="http://schemas.openxmlformats.org/officeDocument/2006/relationships/oleObject" Target="../embeddings/oleObject5.bin"/></Relationships>
</file>

<file path=ppt/slides/_rels/slide9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9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jpeg"/><Relationship Id="rId7" Type="http://schemas.openxmlformats.org/officeDocument/2006/relationships/image" Target="../media/image124.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90" name="Picture 14"/>
          <p:cNvPicPr>
            <a:picLocks noChangeAspect="1" noChangeArrowheads="1"/>
          </p:cNvPicPr>
          <p:nvPr/>
        </p:nvPicPr>
        <p:blipFill>
          <a:blip r:embed="rId3"/>
          <a:srcRect/>
          <a:stretch>
            <a:fillRect/>
          </a:stretch>
        </p:blipFill>
        <p:spPr bwMode="auto">
          <a:xfrm>
            <a:off x="0" y="1947863"/>
            <a:ext cx="9144000" cy="4433887"/>
          </a:xfrm>
          <a:prstGeom prst="rect">
            <a:avLst/>
          </a:prstGeom>
          <a:noFill/>
          <a:ln w="15875">
            <a:noFill/>
            <a:miter lim="800000"/>
            <a:headEnd/>
            <a:tailEnd/>
          </a:ln>
          <a:effectLst/>
        </p:spPr>
      </p:pic>
      <p:sp>
        <p:nvSpPr>
          <p:cNvPr id="5" name="Rectangle 8"/>
          <p:cNvSpPr>
            <a:spLocks noGrp="1" noChangeArrowheads="1"/>
          </p:cNvSpPr>
          <p:nvPr>
            <p:ph type="ftr" sz="quarter" idx="3"/>
          </p:nvPr>
        </p:nvSpPr>
        <p:spPr/>
        <p:txBody>
          <a:bodyPr/>
          <a:lstStyle/>
          <a:p>
            <a:r>
              <a:rPr lang="en-US" altLang="zh-CN" smtClean="0"/>
              <a:t>27th International Symposium on Space Technology and Science (July 9, 2009, Tsukuba, Ibaraki)</a:t>
            </a:r>
            <a:endParaRPr lang="en-US" altLang="ja-JP" dirty="0"/>
          </a:p>
        </p:txBody>
      </p:sp>
      <p:sp>
        <p:nvSpPr>
          <p:cNvPr id="6" name="Rectangle 5"/>
          <p:cNvSpPr>
            <a:spLocks noChangeArrowheads="1"/>
          </p:cNvSpPr>
          <p:nvPr/>
        </p:nvSpPr>
        <p:spPr bwMode="auto">
          <a:xfrm>
            <a:off x="214282" y="2941638"/>
            <a:ext cx="6143668" cy="3524042"/>
          </a:xfrm>
          <a:prstGeom prst="rect">
            <a:avLst/>
          </a:prstGeom>
          <a:noFill/>
          <a:ln w="15875">
            <a:noFill/>
            <a:miter lim="800000"/>
            <a:headEnd/>
            <a:tailEnd/>
          </a:ln>
          <a:effectLst/>
        </p:spPr>
        <p:txBody>
          <a:bodyPr wrap="square" anchor="ctr">
            <a:spAutoFit/>
          </a:bodyPr>
          <a:lstStyle/>
          <a:p>
            <a:pPr algn="l">
              <a:buFontTx/>
              <a:buNone/>
            </a:pPr>
            <a:r>
              <a:rPr lang="en-US" altLang="ja-JP" sz="1600" b="1" dirty="0">
                <a:solidFill>
                  <a:srgbClr val="CCFFCC"/>
                </a:solidFill>
                <a:latin typeface="Tahoma" pitchFamily="34" charset="0"/>
              </a:rPr>
              <a:t>Seiji Kawamura</a:t>
            </a:r>
            <a:r>
              <a:rPr lang="en-US" altLang="ja-JP" sz="900" b="1" dirty="0">
                <a:solidFill>
                  <a:srgbClr val="FFFFFF"/>
                </a:solidFill>
                <a:latin typeface="Tahoma" pitchFamily="34" charset="0"/>
              </a:rPr>
              <a:t>, Takashi Nakamura, Kimio Tsubono, Takahiro Tanaka, Ikkoh Funaki, Naoki Seto, Kenji Numata, Shuichi Sato, Nobuyuki Kanda, Takeshi Takashima, Kunihito Ioka, Kazuhiro Agatsuma, Tomotada Akutsu, Tomomi Akutsu, Koh-suke Aoyanagi, Koji Arai, Yuta Arase, Akito Araya, Hideki Asada, Yoichi Aso, Takeshi Chiba, Toshikazu Ebisuzaki, Motohiro Enoki, Yoshiharu Eriguchi, Masa-Katsu Fujimoto, Ryuichi Fujita, Mitsuhiro Fukushima, Toshifumi Futamase, Katsuhiko Ganzu, Tomohiro Harada, Tatsuaki Hashimoto, Kazuhiro Hayama, Wataru Hikida, Yoshiaki Himemoto, Hisashi Hirabayashi, Takashi Hiramatsu, Feng-Lei Hong, Hideyuki Horisawa, Mizuhiko Hosokawa, Kiyotomo Ichiki, Takeshi Ikegami, Kaiki T. Inoue, Koji Ishidoshiro, Hideki Ishihara, Takehiko Ishikawa, Hideharu Ishizaki, Hiroyuki Ito, Yousuke Itoh, Shogo Kamagasako, Nobuki Kawashima, Fumiko Kawazoe, Hiroyuki Kirihara, Naoko Kishimoto, Kenta Kiuchi, Shiho Kobayashi, Kazunori Kohri, Hiroyuki Koizumi, Yasufumi Kojima, Keiko Kokeyama, Wataru</a:t>
            </a:r>
            <a:r>
              <a:rPr lang="ja-JP" altLang="en-US" sz="900" b="1" dirty="0">
                <a:solidFill>
                  <a:srgbClr val="FFFFFF"/>
                </a:solidFill>
                <a:latin typeface="Tahoma" pitchFamily="34" charset="0"/>
              </a:rPr>
              <a:t>　</a:t>
            </a:r>
            <a:r>
              <a:rPr lang="en-US" altLang="ja-JP" sz="900" b="1" dirty="0">
                <a:solidFill>
                  <a:srgbClr val="FFFFFF"/>
                </a:solidFill>
                <a:latin typeface="Tahoma" pitchFamily="34" charset="0"/>
              </a:rPr>
              <a:t>Kokuyama, Kei Kotake, Yoshihide Kozai, Hideaki Kudoh, Hiroo Kunimori, Hitoshi Kuninaka, Kazuaki Kuroda, Kei-ichi Maeda, Hideo Matsuhara, Yasushi Mino, Osamu Miyakawa, Shinji Miyoki, Mutsuko Y. Morimoto, Tomoko Morioka , Toshiyuki Morisawa, Shigenori Moriwaki, Shinji Mukohyama, Mitsuru Musha, Shigeo Nagano, Isao Naito, Noriyasu Nakagawa, Kouji Nakamura, Hiroyuki Nakano, Kenichi Nakao, Shinichi Nakasuka, Yoshinori Nakayama, Erina Nishida, Kazutaka Nishiyama, Atsushi Nishizawa, Yoshito Niwa, Masatake Ohashi, Naoko Ohishi, Masashi Ohkawa, Akira Okutomi, Kouji Onozato, Kenichi Oohara, Norichika Sago, Motoyuki Saijo, Masaaki Sakagami, Shin-ichiro Sakai, Shihori Sakata, Misao Sasaki, Takashi Sato, Masaru Shibata, Hisaaki Shinkai, Kentaro Somiya, Hajime Sotani, Naoshi Sugiyama, Yudai Suwa, Hideyuki Tagoshi, Kakeru Takahashi, Keitaro Takahashi, Tadayuki Takahashi, Hirotaka Takahashi, Ryuichi Takahashi, Ryutaro Takahashi, Takamori Akiteru, Tadashi Takano, Keisuke Taniguchi, Atsushi Taruya, Hiroyuki Tashiro, Mitsuru Tokuda, Masao Tokunari, Morio Toyoshima, Shinji Tsujikawa, Yoshiki Tsunesada, Ken-ichi Ueda, Masayoshi Utashima, Hiroshi Yamakawa, Kazuhiro Yamamoto, Toshitaka Yamazaki, Jun'ichi Yokoyama, Chul-Moon Yoo, Shijun Yoshida, Taizoh Yoshino</a:t>
            </a:r>
          </a:p>
        </p:txBody>
      </p:sp>
      <p:sp>
        <p:nvSpPr>
          <p:cNvPr id="7" name="Rectangle 6"/>
          <p:cNvSpPr>
            <a:spLocks noChangeArrowheads="1"/>
          </p:cNvSpPr>
          <p:nvPr/>
        </p:nvSpPr>
        <p:spPr bwMode="auto">
          <a:xfrm>
            <a:off x="4429124" y="1500174"/>
            <a:ext cx="4357718" cy="677108"/>
          </a:xfrm>
          <a:prstGeom prst="rect">
            <a:avLst/>
          </a:prstGeom>
          <a:noFill/>
          <a:ln w="15875">
            <a:noFill/>
            <a:miter lim="800000"/>
            <a:headEnd/>
            <a:tailEnd/>
          </a:ln>
          <a:effectLst/>
        </p:spPr>
        <p:txBody>
          <a:bodyPr wrap="square" anchor="ctr">
            <a:spAutoFit/>
          </a:bodyPr>
          <a:lstStyle/>
          <a:p>
            <a:pPr algn="l">
              <a:buFontTx/>
              <a:buNone/>
            </a:pPr>
            <a:r>
              <a:rPr lang="en-US" altLang="ja-JP" b="1" dirty="0">
                <a:solidFill>
                  <a:srgbClr val="CCFFCC"/>
                </a:solidFill>
                <a:latin typeface="Tahoma" pitchFamily="34" charset="0"/>
              </a:rPr>
              <a:t>Masaki Ando</a:t>
            </a:r>
          </a:p>
          <a:p>
            <a:pPr algn="l">
              <a:buFontTx/>
              <a:buNone/>
            </a:pPr>
            <a:r>
              <a:rPr lang="en-US" altLang="ja-JP" sz="1400" b="1" dirty="0" smtClean="0">
                <a:solidFill>
                  <a:srgbClr val="CCFFCC"/>
                </a:solidFill>
                <a:latin typeface="Tahoma" pitchFamily="34" charset="0"/>
              </a:rPr>
              <a:t> (Department </a:t>
            </a:r>
            <a:r>
              <a:rPr lang="en-US" altLang="ja-JP" sz="1400" b="1" dirty="0">
                <a:solidFill>
                  <a:srgbClr val="CCFFCC"/>
                </a:solidFill>
                <a:latin typeface="Tahoma" pitchFamily="34" charset="0"/>
              </a:rPr>
              <a:t>of Physics</a:t>
            </a:r>
            <a:r>
              <a:rPr lang="en-US" altLang="ja-JP" sz="1400" b="1" dirty="0" smtClean="0">
                <a:solidFill>
                  <a:srgbClr val="CCFFCC"/>
                </a:solidFill>
                <a:latin typeface="Tahoma" pitchFamily="34" charset="0"/>
              </a:rPr>
              <a:t>,  Kyoto University)</a:t>
            </a:r>
            <a:endParaRPr lang="en-US" altLang="ja-JP" sz="1400" b="1" dirty="0">
              <a:solidFill>
                <a:srgbClr val="CCFFCC"/>
              </a:solidFill>
              <a:latin typeface="Tahoma" pitchFamily="34" charset="0"/>
            </a:endParaRPr>
          </a:p>
        </p:txBody>
      </p:sp>
      <p:grpSp>
        <p:nvGrpSpPr>
          <p:cNvPr id="12" name="グループ化 11"/>
          <p:cNvGrpSpPr/>
          <p:nvPr/>
        </p:nvGrpSpPr>
        <p:grpSpPr>
          <a:xfrm>
            <a:off x="928662" y="1071546"/>
            <a:ext cx="2214578" cy="2000264"/>
            <a:chOff x="746556" y="1417215"/>
            <a:chExt cx="2000990" cy="1714512"/>
          </a:xfrm>
        </p:grpSpPr>
        <p:sp>
          <p:nvSpPr>
            <p:cNvPr id="8" name="台形 7"/>
            <p:cNvSpPr/>
            <p:nvPr/>
          </p:nvSpPr>
          <p:spPr bwMode="auto">
            <a:xfrm rot="4376614">
              <a:off x="2040800" y="1931207"/>
              <a:ext cx="188864" cy="855226"/>
            </a:xfrm>
            <a:prstGeom prst="trapezoid">
              <a:avLst>
                <a:gd name="adj" fmla="val 42482"/>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0" name="台形 9"/>
            <p:cNvSpPr/>
            <p:nvPr/>
          </p:nvSpPr>
          <p:spPr bwMode="auto">
            <a:xfrm rot="1090400">
              <a:off x="1468178" y="1550555"/>
              <a:ext cx="317392" cy="761824"/>
            </a:xfrm>
            <a:prstGeom prst="trapezoid">
              <a:avLst>
                <a:gd name="adj" fmla="val 44372"/>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 name="台形 10"/>
            <p:cNvSpPr/>
            <p:nvPr/>
          </p:nvSpPr>
          <p:spPr bwMode="auto">
            <a:xfrm rot="18597801">
              <a:off x="2132339" y="1409938"/>
              <a:ext cx="45719" cy="1001918"/>
            </a:xfrm>
            <a:prstGeom prst="trapezoid">
              <a:avLst>
                <a:gd name="adj" fmla="val 8241"/>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216" name="Picture 3" descr="決定版"/>
            <p:cNvPicPr>
              <a:picLocks noChangeAspect="1" noChangeArrowheads="1"/>
            </p:cNvPicPr>
            <p:nvPr/>
          </p:nvPicPr>
          <p:blipFill>
            <a:blip r:embed="rId4" cstate="print">
              <a:clrChange>
                <a:clrFrom>
                  <a:srgbClr val="010101"/>
                </a:clrFrom>
                <a:clrTo>
                  <a:srgbClr val="010101">
                    <a:alpha val="0"/>
                  </a:srgbClr>
                </a:clrTo>
              </a:clrChange>
            </a:blip>
            <a:srcRect/>
            <a:stretch>
              <a:fillRect/>
            </a:stretch>
          </p:blipFill>
          <p:spPr bwMode="auto">
            <a:xfrm rot="21118203">
              <a:off x="746556" y="1417215"/>
              <a:ext cx="2000990" cy="1714512"/>
            </a:xfrm>
            <a:prstGeom prst="rect">
              <a:avLst/>
            </a:prstGeom>
            <a:noFill/>
          </p:spPr>
        </p:pic>
      </p:grpSp>
      <p:sp>
        <p:nvSpPr>
          <p:cNvPr id="13" name="Rectangle 5"/>
          <p:cNvSpPr>
            <a:spLocks noChangeArrowheads="1"/>
          </p:cNvSpPr>
          <p:nvPr/>
        </p:nvSpPr>
        <p:spPr bwMode="auto">
          <a:xfrm>
            <a:off x="357158" y="2345288"/>
            <a:ext cx="1714512" cy="369332"/>
          </a:xfrm>
          <a:prstGeom prst="rect">
            <a:avLst/>
          </a:prstGeom>
          <a:noFill/>
          <a:ln w="15875">
            <a:noFill/>
            <a:miter lim="800000"/>
            <a:headEnd/>
            <a:tailEnd/>
          </a:ln>
          <a:effectLst/>
        </p:spPr>
        <p:txBody>
          <a:bodyPr wrap="square" anchor="ctr">
            <a:spAutoFit/>
          </a:bodyPr>
          <a:lstStyle/>
          <a:p>
            <a:pPr algn="l">
              <a:buFontTx/>
              <a:buNone/>
            </a:pPr>
            <a:r>
              <a:rPr lang="en-US" altLang="ja-JP" sz="900" b="1" dirty="0" smtClean="0">
                <a:solidFill>
                  <a:schemeClr val="bg1">
                    <a:lumMod val="25000"/>
                  </a:schemeClr>
                </a:solidFill>
              </a:rPr>
              <a:t>Original</a:t>
            </a:r>
            <a:r>
              <a:rPr lang="en-US" altLang="ja-JP" sz="900" b="1" dirty="0" smtClean="0">
                <a:solidFill>
                  <a:schemeClr val="bg1">
                    <a:lumMod val="25000"/>
                  </a:schemeClr>
                </a:solidFill>
                <a:latin typeface="Tahoma" pitchFamily="34" charset="0"/>
              </a:rPr>
              <a:t> </a:t>
            </a:r>
          </a:p>
          <a:p>
            <a:pPr algn="l">
              <a:buFontTx/>
              <a:buNone/>
            </a:pPr>
            <a:r>
              <a:rPr lang="en-US" altLang="ja-JP" sz="900" b="1" dirty="0" smtClean="0">
                <a:solidFill>
                  <a:schemeClr val="bg1">
                    <a:lumMod val="25000"/>
                  </a:schemeClr>
                </a:solidFill>
                <a:latin typeface="Tahoma" pitchFamily="34" charset="0"/>
              </a:rPr>
              <a:t>Picture </a:t>
            </a:r>
            <a:r>
              <a:rPr lang="en-US" altLang="ja-JP" sz="900" b="1" dirty="0" smtClean="0">
                <a:solidFill>
                  <a:schemeClr val="bg1">
                    <a:lumMod val="25000"/>
                  </a:schemeClr>
                </a:solidFill>
              </a:rPr>
              <a:t>:</a:t>
            </a:r>
            <a:r>
              <a:rPr lang="en-US" altLang="ja-JP" sz="900" b="1" dirty="0" smtClean="0">
                <a:solidFill>
                  <a:schemeClr val="bg1">
                    <a:lumMod val="25000"/>
                  </a:schemeClr>
                </a:solidFill>
                <a:latin typeface="Tahoma" pitchFamily="34" charset="0"/>
              </a:rPr>
              <a:t> Sora</a:t>
            </a:r>
            <a:endParaRPr lang="en-US" altLang="ja-JP" sz="900" b="1" dirty="0">
              <a:solidFill>
                <a:schemeClr val="bg1">
                  <a:lumMod val="25000"/>
                </a:schemeClr>
              </a:solidFill>
              <a:latin typeface="Tahoma" pitchFamily="34" charset="0"/>
            </a:endParaRPr>
          </a:p>
        </p:txBody>
      </p:sp>
      <p:sp>
        <p:nvSpPr>
          <p:cNvPr id="792579" name="Rectangle 3"/>
          <p:cNvSpPr>
            <a:spLocks noGrp="1" noChangeArrowheads="1"/>
          </p:cNvSpPr>
          <p:nvPr>
            <p:ph type="ctrTitle"/>
          </p:nvPr>
        </p:nvSpPr>
        <p:spPr>
          <a:xfrm>
            <a:off x="539750" y="485775"/>
            <a:ext cx="8280400" cy="609600"/>
          </a:xfrm>
        </p:spPr>
        <p:txBody>
          <a:bodyPr/>
          <a:lstStyle/>
          <a:p>
            <a:pPr>
              <a:lnSpc>
                <a:spcPct val="100000"/>
              </a:lnSpc>
            </a:pPr>
            <a:r>
              <a:rPr lang="en-US" altLang="ja-JP" sz="3600" dirty="0" smtClean="0">
                <a:ea typeface="HGS創英角ｺﾞｼｯｸUB" pitchFamily="50" charset="-128"/>
              </a:rPr>
              <a:t>DECIGO</a:t>
            </a:r>
            <a:br>
              <a:rPr lang="en-US" altLang="ja-JP" sz="3600" dirty="0" smtClean="0">
                <a:ea typeface="HGS創英角ｺﾞｼｯｸUB" pitchFamily="50" charset="-128"/>
              </a:rPr>
            </a:br>
            <a:r>
              <a:rPr lang="en-US" sz="2400" dirty="0" smtClean="0"/>
              <a:t>the Japanese Space Gravitational Wave Antenna</a:t>
            </a:r>
            <a:endParaRPr lang="en-US" altLang="ja-JP" sz="2400" dirty="0">
              <a:ea typeface="HGS創英角ｺﾞｼｯｸUB" pitchFamily="50" charset="-128"/>
            </a:endParaRPr>
          </a:p>
        </p:txBody>
      </p:sp>
    </p:spTree>
  </p:cSld>
  <p:clrMapOvr>
    <a:masterClrMapping/>
  </p:clrMapOvr>
  <p:transition advTm="696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en-US" altLang="ja-JP" dirty="0" smtClean="0"/>
              <a:t>Targets and Science</a:t>
            </a:r>
            <a:endParaRPr lang="ja-JP" altLang="en-US" dirty="0"/>
          </a:p>
        </p:txBody>
      </p:sp>
      <p:sp>
        <p:nvSpPr>
          <p:cNvPr id="30"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sp>
        <p:nvSpPr>
          <p:cNvPr id="1144835" name="AutoShape 3"/>
          <p:cNvSpPr>
            <a:spLocks noChangeAspect="1" noChangeArrowheads="1"/>
          </p:cNvSpPr>
          <p:nvPr/>
        </p:nvSpPr>
        <p:spPr bwMode="auto">
          <a:xfrm>
            <a:off x="868390" y="1991016"/>
            <a:ext cx="7632700" cy="422275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pic>
        <p:nvPicPr>
          <p:cNvPr id="1144836" name="Picture 4"/>
          <p:cNvPicPr>
            <a:picLocks noChangeAspect="1" noChangeArrowheads="1"/>
          </p:cNvPicPr>
          <p:nvPr/>
        </p:nvPicPr>
        <p:blipFill>
          <a:blip r:embed="rId3">
            <a:lum bright="-60000" contrast="-100000"/>
          </a:blip>
          <a:srcRect/>
          <a:stretch>
            <a:fillRect/>
          </a:stretch>
        </p:blipFill>
        <p:spPr bwMode="auto">
          <a:xfrm>
            <a:off x="962052" y="1967203"/>
            <a:ext cx="7343775" cy="4271963"/>
          </a:xfrm>
          <a:prstGeom prst="rect">
            <a:avLst/>
          </a:prstGeom>
          <a:noFill/>
          <a:ln w="15875">
            <a:noFill/>
            <a:miter lim="800000"/>
            <a:headEnd/>
            <a:tailEnd/>
          </a:ln>
          <a:effectLst/>
        </p:spPr>
      </p:pic>
      <p:sp>
        <p:nvSpPr>
          <p:cNvPr id="1144838" name="Rectangle 6"/>
          <p:cNvSpPr>
            <a:spLocks noChangeAspect="1" noChangeArrowheads="1"/>
          </p:cNvSpPr>
          <p:nvPr/>
        </p:nvSpPr>
        <p:spPr bwMode="auto">
          <a:xfrm>
            <a:off x="6572264" y="3538839"/>
            <a:ext cx="1087157" cy="480131"/>
          </a:xfrm>
          <a:prstGeom prst="rect">
            <a:avLst/>
          </a:prstGeom>
          <a:noFill/>
          <a:ln w="9525">
            <a:noFill/>
            <a:miter lim="800000"/>
            <a:headEnd/>
            <a:tailEnd/>
          </a:ln>
          <a:effectLst/>
        </p:spPr>
        <p:txBody>
          <a:bodyPr wrap="none">
            <a:spAutoFit/>
          </a:bodyPr>
          <a:lstStyle/>
          <a:p>
            <a:pPr algn="l">
              <a:lnSpc>
                <a:spcPct val="90000"/>
              </a:lnSpc>
              <a:buFontTx/>
              <a:buNone/>
            </a:pPr>
            <a:r>
              <a:rPr lang="en-US" altLang="ja-JP" sz="1400" b="1" dirty="0">
                <a:solidFill>
                  <a:srgbClr val="CC99FF"/>
                </a:solidFill>
              </a:rPr>
              <a:t>  DECIGO </a:t>
            </a:r>
          </a:p>
          <a:p>
            <a:pPr algn="l">
              <a:lnSpc>
                <a:spcPct val="90000"/>
              </a:lnSpc>
              <a:buFontTx/>
              <a:buNone/>
            </a:pPr>
            <a:r>
              <a:rPr lang="en-US" altLang="ja-JP" sz="1400" b="1" dirty="0">
                <a:solidFill>
                  <a:srgbClr val="CC99FF"/>
                </a:solidFill>
              </a:rPr>
              <a:t>  </a:t>
            </a:r>
            <a:r>
              <a:rPr lang="en-US" altLang="ja-JP" sz="1400" b="1" dirty="0" smtClean="0">
                <a:solidFill>
                  <a:srgbClr val="CC99FF"/>
                </a:solidFill>
              </a:rPr>
              <a:t>  (1 unit)</a:t>
            </a:r>
            <a:endParaRPr lang="en-US" altLang="ja-JP" sz="1400" b="1" dirty="0">
              <a:solidFill>
                <a:srgbClr val="CC99FF"/>
              </a:solidFill>
            </a:endParaRPr>
          </a:p>
        </p:txBody>
      </p:sp>
      <p:grpSp>
        <p:nvGrpSpPr>
          <p:cNvPr id="44" name="グループ化 43"/>
          <p:cNvGrpSpPr/>
          <p:nvPr/>
        </p:nvGrpSpPr>
        <p:grpSpPr>
          <a:xfrm>
            <a:off x="3435584" y="2662547"/>
            <a:ext cx="3422432" cy="1266811"/>
            <a:chOff x="3435584" y="2662547"/>
            <a:chExt cx="3422432" cy="1266811"/>
          </a:xfrm>
        </p:grpSpPr>
        <p:sp>
          <p:nvSpPr>
            <p:cNvPr id="35" name="爆発 2 34"/>
            <p:cNvSpPr/>
            <p:nvPr/>
          </p:nvSpPr>
          <p:spPr bwMode="auto">
            <a:xfrm>
              <a:off x="5254657" y="3357854"/>
              <a:ext cx="642942" cy="571504"/>
            </a:xfrm>
            <a:prstGeom prst="irregularSeal2">
              <a:avLst/>
            </a:prstGeom>
            <a:solidFill>
              <a:srgbClr val="FFCC99">
                <a:alpha val="50000"/>
              </a:srgbClr>
            </a:solidFill>
            <a:ln w="15875" cap="flat" cmpd="sng" algn="ctr">
              <a:solidFill>
                <a:srgbClr val="FFCC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4" name="直線矢印コネクタ 33"/>
            <p:cNvCxnSpPr/>
            <p:nvPr/>
          </p:nvCxnSpPr>
          <p:spPr bwMode="auto">
            <a:xfrm>
              <a:off x="3468707" y="3000664"/>
              <a:ext cx="2071702" cy="642942"/>
            </a:xfrm>
            <a:prstGeom prst="straightConnector1">
              <a:avLst/>
            </a:prstGeom>
            <a:solidFill>
              <a:srgbClr val="FAFFC9">
                <a:alpha val="50000"/>
              </a:srgbClr>
            </a:solidFill>
            <a:ln w="127000" cap="flat" cmpd="sng" algn="ctr">
              <a:solidFill>
                <a:srgbClr val="FFC000"/>
              </a:solidFill>
              <a:prstDash val="solid"/>
              <a:round/>
              <a:headEnd type="none" w="med" len="med"/>
              <a:tailEnd type="stealth"/>
            </a:ln>
            <a:effectLst/>
          </p:spPr>
        </p:cxnSp>
        <p:sp>
          <p:nvSpPr>
            <p:cNvPr id="37" name="Rectangle 32"/>
            <p:cNvSpPr>
              <a:spLocks noChangeArrowheads="1"/>
            </p:cNvSpPr>
            <p:nvPr/>
          </p:nvSpPr>
          <p:spPr bwMode="auto">
            <a:xfrm rot="1080139">
              <a:off x="3435584" y="2662547"/>
              <a:ext cx="2619645" cy="430887"/>
            </a:xfrm>
            <a:prstGeom prst="rect">
              <a:avLst/>
            </a:prstGeom>
            <a:solidFill>
              <a:srgbClr val="FFCC99">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FCC99"/>
                  </a:solidFill>
                  <a:latin typeface="Tahoma" pitchFamily="34" charset="0"/>
                  <a:ea typeface="HGP創英角ｺﾞｼｯｸUB" pitchFamily="50" charset="-128"/>
                </a:rPr>
                <a:t>IMBH</a:t>
              </a:r>
              <a:r>
                <a:rPr lang="en-US" altLang="ja-JP" sz="2000" b="1" dirty="0" smtClean="0">
                  <a:solidFill>
                    <a:srgbClr val="FFCC99"/>
                  </a:solidFill>
                </a:rPr>
                <a:t> </a:t>
              </a:r>
              <a:r>
                <a:rPr lang="en-US" altLang="ja-JP" sz="2000" b="1" dirty="0" smtClean="0">
                  <a:solidFill>
                    <a:srgbClr val="FFCC99"/>
                  </a:solidFill>
                  <a:latin typeface="Tahoma" pitchFamily="34" charset="0"/>
                  <a:ea typeface="HGP創英角ｺﾞｼｯｸUB" pitchFamily="50" charset="-128"/>
                </a:rPr>
                <a:t>inspiral </a:t>
              </a:r>
              <a:r>
                <a:rPr lang="en-US" altLang="ja-JP" sz="1600" b="1" dirty="0" smtClean="0">
                  <a:solidFill>
                    <a:srgbClr val="FFCC99"/>
                  </a:solidFill>
                  <a:latin typeface="Tahoma" pitchFamily="34" charset="0"/>
                  <a:ea typeface="HGP創英角ｺﾞｼｯｸUB" pitchFamily="50" charset="-128"/>
                </a:rPr>
                <a:t>(z~1)</a:t>
              </a:r>
              <a:endParaRPr lang="ja-JP" altLang="en-US" sz="1600" b="1" dirty="0">
                <a:solidFill>
                  <a:srgbClr val="FFCC99"/>
                </a:solidFill>
                <a:latin typeface="Tahoma" pitchFamily="34" charset="0"/>
                <a:ea typeface="HGP創英角ｺﾞｼｯｸUB" pitchFamily="50" charset="-128"/>
              </a:endParaRPr>
            </a:p>
          </p:txBody>
        </p:sp>
        <p:sp>
          <p:nvSpPr>
            <p:cNvPr id="51" name="Rectangle 32"/>
            <p:cNvSpPr>
              <a:spLocks noChangeArrowheads="1"/>
            </p:cNvSpPr>
            <p:nvPr/>
          </p:nvSpPr>
          <p:spPr bwMode="auto">
            <a:xfrm>
              <a:off x="5772587" y="3538839"/>
              <a:ext cx="1085429"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latin typeface="Tahoma" pitchFamily="34" charset="0"/>
                  <a:ea typeface="HGP創英角ｺﾞｼｯｸUB" pitchFamily="50" charset="-128"/>
                </a:rPr>
                <a:t>Merger</a:t>
              </a:r>
              <a:endParaRPr lang="ja-JP" altLang="en-US" sz="1400" b="1" dirty="0">
                <a:solidFill>
                  <a:srgbClr val="F8F8F8"/>
                </a:solidFill>
                <a:latin typeface="Tahoma" pitchFamily="34" charset="0"/>
                <a:ea typeface="HGP創英角ｺﾞｼｯｸUB" pitchFamily="50" charset="-128"/>
              </a:endParaRPr>
            </a:p>
          </p:txBody>
        </p:sp>
      </p:grpSp>
      <p:sp>
        <p:nvSpPr>
          <p:cNvPr id="52" name="Text Box 3"/>
          <p:cNvSpPr txBox="1">
            <a:spLocks noChangeArrowheads="1"/>
          </p:cNvSpPr>
          <p:nvPr/>
        </p:nvSpPr>
        <p:spPr bwMode="auto">
          <a:xfrm>
            <a:off x="4041440" y="5824855"/>
            <a:ext cx="271464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Frequency   [Hz]</a:t>
            </a:r>
            <a:endParaRPr kumimoji="1" lang="en-US" altLang="ja-JP" sz="2000" b="1" kern="1200" dirty="0">
              <a:solidFill>
                <a:srgbClr val="FFFFFF"/>
              </a:solidFill>
              <a:latin typeface="+mj-lt"/>
              <a:ea typeface="ＭＳ Ｐゴシック" pitchFamily="50" charset="-128"/>
              <a:cs typeface="+mn-cs"/>
            </a:endParaRPr>
          </a:p>
        </p:txBody>
      </p:sp>
      <p:sp>
        <p:nvSpPr>
          <p:cNvPr id="53" name="Text Box 3"/>
          <p:cNvSpPr txBox="1">
            <a:spLocks noChangeArrowheads="1"/>
          </p:cNvSpPr>
          <p:nvPr/>
        </p:nvSpPr>
        <p:spPr bwMode="auto">
          <a:xfrm rot="-5400000">
            <a:off x="-447860" y="3649323"/>
            <a:ext cx="3357587"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GW amplitude   [Hz</a:t>
            </a:r>
            <a:r>
              <a:rPr lang="en-US" altLang="ja-JP" sz="2000" b="1" baseline="30000" dirty="0" smtClean="0">
                <a:solidFill>
                  <a:srgbClr val="FFFFFF"/>
                </a:solidFill>
                <a:latin typeface="+mj-lt"/>
                <a:ea typeface="ＭＳ Ｐゴシック" pitchFamily="50" charset="-128"/>
              </a:rPr>
              <a:t>-1/2</a:t>
            </a:r>
            <a:r>
              <a:rPr lang="en-US" altLang="ja-JP" sz="2000" b="1" dirty="0" smtClean="0">
                <a:solidFill>
                  <a:srgbClr val="FFFFFF"/>
                </a:solidFill>
                <a:latin typeface="+mj-lt"/>
                <a:ea typeface="ＭＳ Ｐゴシック" pitchFamily="50" charset="-128"/>
              </a:rPr>
              <a:t>]</a:t>
            </a:r>
            <a:endParaRPr kumimoji="1" lang="en-US" altLang="ja-JP" sz="2000" b="1" kern="1200" dirty="0">
              <a:solidFill>
                <a:srgbClr val="FFFFFF"/>
              </a:solidFill>
              <a:latin typeface="+mj-lt"/>
              <a:ea typeface="ＭＳ Ｐゴシック" pitchFamily="50" charset="-128"/>
              <a:cs typeface="+mn-cs"/>
            </a:endParaRPr>
          </a:p>
        </p:txBody>
      </p:sp>
      <p:sp>
        <p:nvSpPr>
          <p:cNvPr id="54" name="正方形/長方形 53"/>
          <p:cNvSpPr/>
          <p:nvPr/>
        </p:nvSpPr>
        <p:spPr bwMode="auto">
          <a:xfrm>
            <a:off x="2214546" y="2181517"/>
            <a:ext cx="5786478" cy="3357586"/>
          </a:xfrm>
          <a:prstGeom prst="rect">
            <a:avLst/>
          </a:prstGeom>
          <a:noFill/>
          <a:ln w="31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5" name="Text Box 3"/>
          <p:cNvSpPr txBox="1">
            <a:spLocks noChangeArrowheads="1"/>
          </p:cNvSpPr>
          <p:nvPr/>
        </p:nvSpPr>
        <p:spPr bwMode="auto">
          <a:xfrm>
            <a:off x="2571736" y="5539103"/>
            <a:ext cx="785818"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-4</a:t>
            </a:r>
            <a:endParaRPr kumimoji="1" lang="en-US" altLang="ja-JP" sz="2000" b="1" kern="1200" baseline="30000" dirty="0">
              <a:solidFill>
                <a:srgbClr val="FFFFFF"/>
              </a:solidFill>
              <a:latin typeface="+mj-lt"/>
              <a:ea typeface="ＭＳ Ｐゴシック" pitchFamily="50" charset="-128"/>
              <a:cs typeface="+mn-cs"/>
            </a:endParaRPr>
          </a:p>
        </p:txBody>
      </p:sp>
      <p:sp>
        <p:nvSpPr>
          <p:cNvPr id="56" name="Text Box 3"/>
          <p:cNvSpPr txBox="1">
            <a:spLocks noChangeArrowheads="1"/>
          </p:cNvSpPr>
          <p:nvPr/>
        </p:nvSpPr>
        <p:spPr bwMode="auto">
          <a:xfrm>
            <a:off x="3857620"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a:t>
            </a:r>
            <a:endParaRPr kumimoji="1" lang="en-US" altLang="ja-JP" sz="2000" b="1" kern="1200" baseline="30000" dirty="0">
              <a:solidFill>
                <a:srgbClr val="FFFFFF"/>
              </a:solidFill>
              <a:latin typeface="+mj-lt"/>
              <a:ea typeface="ＭＳ Ｐゴシック" pitchFamily="50" charset="-128"/>
              <a:cs typeface="+mn-cs"/>
            </a:endParaRPr>
          </a:p>
        </p:txBody>
      </p:sp>
      <p:sp>
        <p:nvSpPr>
          <p:cNvPr id="57" name="Text Box 3"/>
          <p:cNvSpPr txBox="1">
            <a:spLocks noChangeArrowheads="1"/>
          </p:cNvSpPr>
          <p:nvPr/>
        </p:nvSpPr>
        <p:spPr bwMode="auto">
          <a:xfrm>
            <a:off x="5143504"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0</a:t>
            </a:r>
            <a:endParaRPr kumimoji="1" lang="en-US" altLang="ja-JP" sz="2000" b="1" kern="1200" baseline="30000" dirty="0">
              <a:solidFill>
                <a:srgbClr val="FFFFFF"/>
              </a:solidFill>
              <a:latin typeface="+mj-lt"/>
              <a:ea typeface="ＭＳ Ｐゴシック" pitchFamily="50" charset="-128"/>
              <a:cs typeface="+mn-cs"/>
            </a:endParaRPr>
          </a:p>
        </p:txBody>
      </p:sp>
      <p:sp>
        <p:nvSpPr>
          <p:cNvPr id="58" name="Text Box 3"/>
          <p:cNvSpPr txBox="1">
            <a:spLocks noChangeArrowheads="1"/>
          </p:cNvSpPr>
          <p:nvPr/>
        </p:nvSpPr>
        <p:spPr bwMode="auto">
          <a:xfrm>
            <a:off x="6500826"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a:t>
            </a:r>
            <a:endParaRPr kumimoji="1" lang="en-US" altLang="ja-JP" sz="2000" b="1" kern="1200" baseline="30000" dirty="0">
              <a:solidFill>
                <a:srgbClr val="FFFFFF"/>
              </a:solidFill>
              <a:latin typeface="+mj-lt"/>
              <a:ea typeface="ＭＳ Ｐゴシック" pitchFamily="50" charset="-128"/>
              <a:cs typeface="+mn-cs"/>
            </a:endParaRPr>
          </a:p>
        </p:txBody>
      </p:sp>
      <p:sp>
        <p:nvSpPr>
          <p:cNvPr id="59" name="Text Box 3"/>
          <p:cNvSpPr txBox="1">
            <a:spLocks noChangeArrowheads="1"/>
          </p:cNvSpPr>
          <p:nvPr/>
        </p:nvSpPr>
        <p:spPr bwMode="auto">
          <a:xfrm>
            <a:off x="7715272"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4</a:t>
            </a:r>
            <a:endParaRPr kumimoji="1" lang="en-US" altLang="ja-JP" sz="2000" b="1" kern="1200" baseline="30000" dirty="0">
              <a:solidFill>
                <a:srgbClr val="FFFFFF"/>
              </a:solidFill>
              <a:latin typeface="+mj-lt"/>
              <a:ea typeface="ＭＳ Ｐゴシック" pitchFamily="50" charset="-128"/>
              <a:cs typeface="+mn-cs"/>
            </a:endParaRPr>
          </a:p>
        </p:txBody>
      </p:sp>
      <p:sp>
        <p:nvSpPr>
          <p:cNvPr id="60" name="Text Box 3"/>
          <p:cNvSpPr txBox="1">
            <a:spLocks noChangeArrowheads="1"/>
          </p:cNvSpPr>
          <p:nvPr/>
        </p:nvSpPr>
        <p:spPr bwMode="auto">
          <a:xfrm>
            <a:off x="1428728" y="4434496"/>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-24</a:t>
            </a:r>
            <a:endParaRPr kumimoji="1" lang="en-US" altLang="ja-JP" sz="2000" b="1" kern="1200" baseline="30000" dirty="0">
              <a:solidFill>
                <a:srgbClr val="FFFFFF"/>
              </a:solidFill>
              <a:latin typeface="+mj-lt"/>
              <a:ea typeface="ＭＳ Ｐゴシック" pitchFamily="50" charset="-128"/>
              <a:cs typeface="+mn-cs"/>
            </a:endParaRPr>
          </a:p>
        </p:txBody>
      </p:sp>
      <p:sp>
        <p:nvSpPr>
          <p:cNvPr id="61" name="Text Box 3"/>
          <p:cNvSpPr txBox="1">
            <a:spLocks noChangeArrowheads="1"/>
          </p:cNvSpPr>
          <p:nvPr/>
        </p:nvSpPr>
        <p:spPr bwMode="auto">
          <a:xfrm>
            <a:off x="1428728" y="3824591"/>
            <a:ext cx="1000132"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-22</a:t>
            </a:r>
            <a:endParaRPr kumimoji="1" lang="en-US" altLang="ja-JP" sz="2000" b="1" kern="1200" baseline="30000" dirty="0">
              <a:solidFill>
                <a:srgbClr val="FFFFFF"/>
              </a:solidFill>
              <a:latin typeface="+mj-lt"/>
              <a:ea typeface="ＭＳ Ｐゴシック" pitchFamily="50" charset="-128"/>
              <a:cs typeface="+mn-cs"/>
            </a:endParaRPr>
          </a:p>
        </p:txBody>
      </p:sp>
      <p:sp>
        <p:nvSpPr>
          <p:cNvPr id="62" name="Text Box 3"/>
          <p:cNvSpPr txBox="1">
            <a:spLocks noChangeArrowheads="1"/>
          </p:cNvSpPr>
          <p:nvPr/>
        </p:nvSpPr>
        <p:spPr bwMode="auto">
          <a:xfrm>
            <a:off x="1428728" y="3181649"/>
            <a:ext cx="1000132"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-20</a:t>
            </a:r>
            <a:endParaRPr kumimoji="1" lang="en-US" altLang="ja-JP" sz="2000" b="1" kern="1200" baseline="30000" dirty="0">
              <a:solidFill>
                <a:srgbClr val="FFFFFF"/>
              </a:solidFill>
              <a:latin typeface="+mj-lt"/>
              <a:ea typeface="ＭＳ Ｐゴシック" pitchFamily="50" charset="-128"/>
              <a:cs typeface="+mn-cs"/>
            </a:endParaRPr>
          </a:p>
        </p:txBody>
      </p:sp>
      <p:sp>
        <p:nvSpPr>
          <p:cNvPr id="63" name="Text Box 3"/>
          <p:cNvSpPr txBox="1">
            <a:spLocks noChangeArrowheads="1"/>
          </p:cNvSpPr>
          <p:nvPr/>
        </p:nvSpPr>
        <p:spPr bwMode="auto">
          <a:xfrm>
            <a:off x="1428728" y="2577108"/>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-18</a:t>
            </a:r>
            <a:endParaRPr kumimoji="1" lang="en-US" altLang="ja-JP" sz="2000" b="1" kern="1200" baseline="30000" dirty="0">
              <a:solidFill>
                <a:srgbClr val="FFFFFF"/>
              </a:solidFill>
              <a:latin typeface="+mj-lt"/>
              <a:ea typeface="ＭＳ Ｐゴシック" pitchFamily="50" charset="-128"/>
              <a:cs typeface="+mn-cs"/>
            </a:endParaRPr>
          </a:p>
        </p:txBody>
      </p:sp>
      <p:sp>
        <p:nvSpPr>
          <p:cNvPr id="64" name="Text Box 3"/>
          <p:cNvSpPr txBox="1">
            <a:spLocks noChangeArrowheads="1"/>
          </p:cNvSpPr>
          <p:nvPr/>
        </p:nvSpPr>
        <p:spPr bwMode="auto">
          <a:xfrm>
            <a:off x="1428728" y="2005604"/>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-16</a:t>
            </a:r>
            <a:endParaRPr kumimoji="1" lang="en-US" altLang="ja-JP" sz="2000" b="1" kern="1200" baseline="30000" dirty="0">
              <a:solidFill>
                <a:srgbClr val="FFFFFF"/>
              </a:solidFill>
              <a:latin typeface="+mj-lt"/>
              <a:ea typeface="ＭＳ Ｐゴシック" pitchFamily="50" charset="-128"/>
              <a:cs typeface="+mn-cs"/>
            </a:endParaRPr>
          </a:p>
        </p:txBody>
      </p:sp>
      <p:sp>
        <p:nvSpPr>
          <p:cNvPr id="65" name="Text Box 3"/>
          <p:cNvSpPr txBox="1">
            <a:spLocks noChangeArrowheads="1"/>
          </p:cNvSpPr>
          <p:nvPr/>
        </p:nvSpPr>
        <p:spPr bwMode="auto">
          <a:xfrm>
            <a:off x="1428728" y="5039037"/>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-26</a:t>
            </a:r>
            <a:endParaRPr kumimoji="1" lang="en-US" altLang="ja-JP" sz="2000" b="1" kern="1200" baseline="30000" dirty="0">
              <a:solidFill>
                <a:srgbClr val="FFFFFF"/>
              </a:solidFill>
              <a:latin typeface="+mj-lt"/>
              <a:ea typeface="ＭＳ Ｐゴシック" pitchFamily="50" charset="-128"/>
              <a:cs typeface="+mn-cs"/>
            </a:endParaRPr>
          </a:p>
        </p:txBody>
      </p:sp>
      <p:grpSp>
        <p:nvGrpSpPr>
          <p:cNvPr id="48" name="グループ化 47"/>
          <p:cNvGrpSpPr/>
          <p:nvPr/>
        </p:nvGrpSpPr>
        <p:grpSpPr>
          <a:xfrm>
            <a:off x="2030956" y="2428868"/>
            <a:ext cx="5081089" cy="2928958"/>
            <a:chOff x="2030956" y="2428868"/>
            <a:chExt cx="5081089" cy="2928958"/>
          </a:xfrm>
        </p:grpSpPr>
        <p:sp>
          <p:nvSpPr>
            <p:cNvPr id="47" name="Rectangle 6"/>
            <p:cNvSpPr>
              <a:spLocks noChangeAspect="1" noChangeArrowheads="1"/>
            </p:cNvSpPr>
            <p:nvPr/>
          </p:nvSpPr>
          <p:spPr bwMode="auto">
            <a:xfrm>
              <a:off x="4929190" y="4572008"/>
              <a:ext cx="1414170" cy="480131"/>
            </a:xfrm>
            <a:prstGeom prst="rect">
              <a:avLst/>
            </a:prstGeom>
            <a:noFill/>
            <a:ln w="9525">
              <a:noFill/>
              <a:miter lim="800000"/>
              <a:headEnd/>
              <a:tailEnd/>
            </a:ln>
            <a:effectLst/>
          </p:spPr>
          <p:txBody>
            <a:bodyPr wrap="none">
              <a:spAutoFit/>
            </a:bodyPr>
            <a:lstStyle/>
            <a:p>
              <a:pPr algn="l">
                <a:lnSpc>
                  <a:spcPct val="90000"/>
                </a:lnSpc>
                <a:buFontTx/>
                <a:buNone/>
              </a:pPr>
              <a:r>
                <a:rPr lang="en-US" altLang="ja-JP" sz="1400" b="1" dirty="0">
                  <a:solidFill>
                    <a:srgbClr val="CCECFF"/>
                  </a:solidFill>
                </a:rPr>
                <a:t>  DECIGO </a:t>
              </a:r>
            </a:p>
            <a:p>
              <a:pPr algn="l">
                <a:lnSpc>
                  <a:spcPct val="90000"/>
                </a:lnSpc>
                <a:buFontTx/>
                <a:buNone/>
              </a:pPr>
              <a:r>
                <a:rPr lang="en-US" altLang="ja-JP" sz="1400" b="1" dirty="0">
                  <a:solidFill>
                    <a:srgbClr val="CCECFF"/>
                  </a:solidFill>
                </a:rPr>
                <a:t> </a:t>
              </a:r>
              <a:r>
                <a:rPr lang="en-US" altLang="ja-JP" sz="1400" b="1" dirty="0" smtClean="0">
                  <a:solidFill>
                    <a:srgbClr val="CCECFF"/>
                  </a:solidFill>
                </a:rPr>
                <a:t>(Correlation)</a:t>
              </a:r>
              <a:endParaRPr lang="en-US" altLang="ja-JP" sz="1400" b="1" dirty="0">
                <a:solidFill>
                  <a:srgbClr val="CCECFF"/>
                </a:solidFill>
              </a:endParaRPr>
            </a:p>
          </p:txBody>
        </p:sp>
        <p:sp>
          <p:nvSpPr>
            <p:cNvPr id="66" name="Rectangle 32"/>
            <p:cNvSpPr>
              <a:spLocks noChangeArrowheads="1"/>
            </p:cNvSpPr>
            <p:nvPr/>
          </p:nvSpPr>
          <p:spPr bwMode="auto">
            <a:xfrm rot="2610760">
              <a:off x="2030956" y="3593240"/>
              <a:ext cx="2307637" cy="701731"/>
            </a:xfrm>
            <a:prstGeom prst="rect">
              <a:avLst/>
            </a:prstGeom>
            <a:solidFill>
              <a:srgbClr val="CCFFCC">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rPr>
                <a:t>Background GW</a:t>
              </a:r>
              <a:r>
                <a:rPr lang="en-US" altLang="ja-JP" sz="1600" b="1" dirty="0" smtClean="0">
                  <a:solidFill>
                    <a:srgbClr val="CCFFCC"/>
                  </a:solidFill>
                </a:rPr>
                <a:t> </a:t>
              </a:r>
            </a:p>
            <a:p>
              <a:pPr algn="l">
                <a:lnSpc>
                  <a:spcPct val="110000"/>
                </a:lnSpc>
                <a:buClr>
                  <a:schemeClr val="accent2"/>
                </a:buClr>
                <a:buSzPct val="70000"/>
                <a:buFont typeface="Wingdings" pitchFamily="2" charset="2"/>
                <a:buNone/>
              </a:pPr>
              <a:r>
                <a:rPr lang="en-US" altLang="ja-JP" sz="1600" b="1" dirty="0" smtClean="0">
                  <a:solidFill>
                    <a:srgbClr val="CCFFCC"/>
                  </a:solidFill>
                </a:rPr>
                <a:t>   </a:t>
              </a:r>
              <a:r>
                <a:rPr lang="en-US" altLang="ja-JP" sz="1600" b="1" dirty="0" smtClean="0">
                  <a:solidFill>
                    <a:srgbClr val="CCFFCC"/>
                  </a:solidFill>
                  <a:latin typeface="Tahoma" pitchFamily="34" charset="0"/>
                  <a:ea typeface="HGP創英角ｺﾞｼｯｸUB" pitchFamily="50" charset="-128"/>
                </a:rPr>
                <a:t>(Ωgw ~ 2 x 10</a:t>
              </a:r>
              <a:r>
                <a:rPr lang="en-US" altLang="ja-JP" sz="1600" b="1" baseline="30000" dirty="0" smtClean="0">
                  <a:solidFill>
                    <a:srgbClr val="CCFFCC"/>
                  </a:solidFill>
                  <a:latin typeface="Tahoma" pitchFamily="34" charset="0"/>
                  <a:ea typeface="HGP創英角ｺﾞｼｯｸUB" pitchFamily="50" charset="-128"/>
                </a:rPr>
                <a:t>-16</a:t>
              </a:r>
              <a:r>
                <a:rPr lang="en-US" altLang="ja-JP" sz="1600" b="1" dirty="0" smtClean="0">
                  <a:solidFill>
                    <a:srgbClr val="CCFFCC"/>
                  </a:solidFill>
                  <a:latin typeface="Tahoma" pitchFamily="34" charset="0"/>
                  <a:ea typeface="HGP創英角ｺﾞｼｯｸUB" pitchFamily="50" charset="-128"/>
                </a:rPr>
                <a:t>)</a:t>
              </a:r>
              <a:endParaRPr lang="ja-JP" altLang="en-US" sz="1600" b="1" dirty="0">
                <a:solidFill>
                  <a:srgbClr val="CCFFCC"/>
                </a:solidFill>
                <a:latin typeface="Tahoma" pitchFamily="34" charset="0"/>
                <a:ea typeface="HGP創英角ｺﾞｼｯｸUB" pitchFamily="50" charset="-128"/>
              </a:endParaRPr>
            </a:p>
          </p:txBody>
        </p:sp>
        <p:cxnSp>
          <p:nvCxnSpPr>
            <p:cNvPr id="42" name="直線コネクタ 41"/>
            <p:cNvCxnSpPr/>
            <p:nvPr/>
          </p:nvCxnSpPr>
          <p:spPr bwMode="auto">
            <a:xfrm rot="10800000">
              <a:off x="2214546" y="2428868"/>
              <a:ext cx="3214710" cy="2928958"/>
            </a:xfrm>
            <a:prstGeom prst="line">
              <a:avLst/>
            </a:prstGeom>
            <a:solidFill>
              <a:srgbClr val="FAFFC9">
                <a:alpha val="50000"/>
              </a:srgbClr>
            </a:solidFill>
            <a:ln w="88900" cap="flat" cmpd="sng" algn="ctr">
              <a:solidFill>
                <a:srgbClr val="CCFFCC">
                  <a:alpha val="74000"/>
                </a:srgbClr>
              </a:solidFill>
              <a:prstDash val="solid"/>
              <a:round/>
              <a:headEnd type="none" w="med" len="med"/>
              <a:tailEnd type="none" w="med" len="med"/>
            </a:ln>
            <a:effectLst/>
          </p:spPr>
        </p:cxnSp>
        <p:sp>
          <p:nvSpPr>
            <p:cNvPr id="46" name="フリーフォーム 45"/>
            <p:cNvSpPr/>
            <p:nvPr/>
          </p:nvSpPr>
          <p:spPr bwMode="auto">
            <a:xfrm>
              <a:off x="4314254" y="4429132"/>
              <a:ext cx="2797791" cy="641444"/>
            </a:xfrm>
            <a:custGeom>
              <a:avLst/>
              <a:gdLst>
                <a:gd name="connsiteX0" fmla="*/ 0 w 2797791"/>
                <a:gd name="connsiteY0" fmla="*/ 0 h 641444"/>
                <a:gd name="connsiteX1" fmla="*/ 477672 w 2797791"/>
                <a:gd name="connsiteY1" fmla="*/ 409432 h 641444"/>
                <a:gd name="connsiteX2" fmla="*/ 627797 w 2797791"/>
                <a:gd name="connsiteY2" fmla="*/ 573206 h 641444"/>
                <a:gd name="connsiteX3" fmla="*/ 791570 w 2797791"/>
                <a:gd name="connsiteY3" fmla="*/ 627797 h 641444"/>
                <a:gd name="connsiteX4" fmla="*/ 1064526 w 2797791"/>
                <a:gd name="connsiteY4" fmla="*/ 641444 h 641444"/>
                <a:gd name="connsiteX5" fmla="*/ 1473958 w 2797791"/>
                <a:gd name="connsiteY5" fmla="*/ 627797 h 641444"/>
                <a:gd name="connsiteX6" fmla="*/ 1842448 w 2797791"/>
                <a:gd name="connsiteY6" fmla="*/ 559558 h 641444"/>
                <a:gd name="connsiteX7" fmla="*/ 2797791 w 2797791"/>
                <a:gd name="connsiteY7" fmla="*/ 150125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7791" h="641444">
                  <a:moveTo>
                    <a:pt x="0" y="0"/>
                  </a:moveTo>
                  <a:lnTo>
                    <a:pt x="477672" y="409432"/>
                  </a:lnTo>
                  <a:lnTo>
                    <a:pt x="627797" y="573206"/>
                  </a:lnTo>
                  <a:lnTo>
                    <a:pt x="791570" y="627797"/>
                  </a:lnTo>
                  <a:lnTo>
                    <a:pt x="1064526" y="641444"/>
                  </a:lnTo>
                  <a:lnTo>
                    <a:pt x="1473958" y="627797"/>
                  </a:lnTo>
                  <a:lnTo>
                    <a:pt x="1842448" y="559558"/>
                  </a:lnTo>
                  <a:lnTo>
                    <a:pt x="2797791" y="150125"/>
                  </a:lnTo>
                </a:path>
              </a:pathLst>
            </a:custGeom>
            <a:noFill/>
            <a:ln w="50800" cap="flat" cmpd="sng" algn="ctr">
              <a:solidFill>
                <a:srgbClr val="CCE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sp>
        <p:nvSpPr>
          <p:cNvPr id="45" name="フリーフォーム 44"/>
          <p:cNvSpPr/>
          <p:nvPr/>
        </p:nvSpPr>
        <p:spPr bwMode="auto">
          <a:xfrm>
            <a:off x="4240026" y="3857920"/>
            <a:ext cx="2797791" cy="641444"/>
          </a:xfrm>
          <a:custGeom>
            <a:avLst/>
            <a:gdLst>
              <a:gd name="connsiteX0" fmla="*/ 0 w 2797791"/>
              <a:gd name="connsiteY0" fmla="*/ 0 h 641444"/>
              <a:gd name="connsiteX1" fmla="*/ 477672 w 2797791"/>
              <a:gd name="connsiteY1" fmla="*/ 409432 h 641444"/>
              <a:gd name="connsiteX2" fmla="*/ 627797 w 2797791"/>
              <a:gd name="connsiteY2" fmla="*/ 573206 h 641444"/>
              <a:gd name="connsiteX3" fmla="*/ 791570 w 2797791"/>
              <a:gd name="connsiteY3" fmla="*/ 627797 h 641444"/>
              <a:gd name="connsiteX4" fmla="*/ 1064526 w 2797791"/>
              <a:gd name="connsiteY4" fmla="*/ 641444 h 641444"/>
              <a:gd name="connsiteX5" fmla="*/ 1473958 w 2797791"/>
              <a:gd name="connsiteY5" fmla="*/ 627797 h 641444"/>
              <a:gd name="connsiteX6" fmla="*/ 1842448 w 2797791"/>
              <a:gd name="connsiteY6" fmla="*/ 559558 h 641444"/>
              <a:gd name="connsiteX7" fmla="*/ 2797791 w 2797791"/>
              <a:gd name="connsiteY7" fmla="*/ 150125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7791" h="641444">
                <a:moveTo>
                  <a:pt x="0" y="0"/>
                </a:moveTo>
                <a:lnTo>
                  <a:pt x="477672" y="409432"/>
                </a:lnTo>
                <a:lnTo>
                  <a:pt x="627797" y="573206"/>
                </a:lnTo>
                <a:lnTo>
                  <a:pt x="791570" y="627797"/>
                </a:lnTo>
                <a:lnTo>
                  <a:pt x="1064526" y="641444"/>
                </a:lnTo>
                <a:lnTo>
                  <a:pt x="1473958" y="627797"/>
                </a:lnTo>
                <a:lnTo>
                  <a:pt x="1842448" y="559558"/>
                </a:lnTo>
                <a:lnTo>
                  <a:pt x="2797791" y="150125"/>
                </a:lnTo>
              </a:path>
            </a:pathLst>
          </a:custGeom>
          <a:noFill/>
          <a:ln w="50800" cap="flat" cmpd="sng" algn="ctr">
            <a:solidFill>
              <a:srgbClr val="CC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nvGrpSpPr>
          <p:cNvPr id="73" name="グループ化 72"/>
          <p:cNvGrpSpPr/>
          <p:nvPr/>
        </p:nvGrpSpPr>
        <p:grpSpPr>
          <a:xfrm>
            <a:off x="4254525" y="3780373"/>
            <a:ext cx="4032251" cy="1727134"/>
            <a:chOff x="4254525" y="3780373"/>
            <a:chExt cx="4032251" cy="1727134"/>
          </a:xfrm>
        </p:grpSpPr>
        <p:sp>
          <p:nvSpPr>
            <p:cNvPr id="40" name="爆発 2 39"/>
            <p:cNvSpPr/>
            <p:nvPr/>
          </p:nvSpPr>
          <p:spPr bwMode="auto">
            <a:xfrm>
              <a:off x="6969169" y="4572300"/>
              <a:ext cx="642942" cy="571504"/>
            </a:xfrm>
            <a:prstGeom prst="irregularSeal2">
              <a:avLst/>
            </a:prstGeom>
            <a:solidFill>
              <a:srgbClr val="FFFFCC">
                <a:alpha val="50000"/>
              </a:srgbClr>
            </a:solidFill>
            <a:ln w="15875"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8" name="直線矢印コネクタ 37"/>
            <p:cNvCxnSpPr/>
            <p:nvPr/>
          </p:nvCxnSpPr>
          <p:spPr bwMode="auto">
            <a:xfrm>
              <a:off x="4254525" y="3929358"/>
              <a:ext cx="3000396" cy="928694"/>
            </a:xfrm>
            <a:prstGeom prst="straightConnector1">
              <a:avLst/>
            </a:prstGeom>
            <a:solidFill>
              <a:srgbClr val="FAFFC9">
                <a:alpha val="50000"/>
              </a:srgbClr>
            </a:solidFill>
            <a:ln w="127000" cap="flat" cmpd="sng" algn="ctr">
              <a:solidFill>
                <a:srgbClr val="FFFF00"/>
              </a:solidFill>
              <a:prstDash val="solid"/>
              <a:round/>
              <a:headEnd type="none" w="med" len="med"/>
              <a:tailEnd type="stealth"/>
            </a:ln>
            <a:effectLst/>
          </p:spPr>
        </p:cxnSp>
        <p:sp>
          <p:nvSpPr>
            <p:cNvPr id="49" name="Rectangle 32"/>
            <p:cNvSpPr>
              <a:spLocks noChangeArrowheads="1"/>
            </p:cNvSpPr>
            <p:nvPr/>
          </p:nvSpPr>
          <p:spPr bwMode="auto">
            <a:xfrm>
              <a:off x="5786446" y="5110475"/>
              <a:ext cx="2143139" cy="397032"/>
            </a:xfrm>
            <a:prstGeom prst="rect">
              <a:avLst/>
            </a:prstGeom>
            <a:solidFill>
              <a:srgbClr val="FFFFCC">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FFFCC"/>
                  </a:solidFill>
                  <a:latin typeface="Tahoma" pitchFamily="34" charset="0"/>
                  <a:ea typeface="HGP創英角ｺﾞｼｯｸUB" pitchFamily="50" charset="-128"/>
                </a:rPr>
                <a:t>NS</a:t>
              </a:r>
              <a:r>
                <a:rPr lang="en-US" altLang="ja-JP" sz="1800" b="1" dirty="0" smtClean="0">
                  <a:solidFill>
                    <a:srgbClr val="FFFFCC"/>
                  </a:solidFill>
                </a:rPr>
                <a:t> </a:t>
              </a:r>
              <a:r>
                <a:rPr lang="en-US" altLang="ja-JP" sz="1800" b="1" dirty="0" smtClean="0">
                  <a:solidFill>
                    <a:srgbClr val="FFFFCC"/>
                  </a:solidFill>
                  <a:latin typeface="Tahoma" pitchFamily="34" charset="0"/>
                  <a:ea typeface="HGP創英角ｺﾞｼｯｸUB" pitchFamily="50" charset="-128"/>
                </a:rPr>
                <a:t>inspiral </a:t>
              </a:r>
              <a:r>
                <a:rPr lang="en-US" altLang="ja-JP" sz="1600" b="1" dirty="0" smtClean="0">
                  <a:solidFill>
                    <a:srgbClr val="FFFFCC"/>
                  </a:solidFill>
                  <a:latin typeface="Tahoma" pitchFamily="34" charset="0"/>
                  <a:ea typeface="HGP創英角ｺﾞｼｯｸUB" pitchFamily="50" charset="-128"/>
                </a:rPr>
                <a:t>(z~1)</a:t>
              </a:r>
              <a:endParaRPr lang="ja-JP" altLang="en-US" sz="1600" b="1" dirty="0">
                <a:solidFill>
                  <a:srgbClr val="FFFFCC"/>
                </a:solidFill>
                <a:latin typeface="Tahoma" pitchFamily="34" charset="0"/>
                <a:ea typeface="HGP創英角ｺﾞｼｯｸUB" pitchFamily="50" charset="-128"/>
              </a:endParaRPr>
            </a:p>
          </p:txBody>
        </p:sp>
        <p:sp>
          <p:nvSpPr>
            <p:cNvPr id="50" name="Rectangle 32"/>
            <p:cNvSpPr>
              <a:spLocks noChangeArrowheads="1"/>
            </p:cNvSpPr>
            <p:nvPr/>
          </p:nvSpPr>
          <p:spPr bwMode="auto">
            <a:xfrm>
              <a:off x="7201347" y="4352526"/>
              <a:ext cx="1085429"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latin typeface="Tahoma" pitchFamily="34" charset="0"/>
                  <a:ea typeface="HGP創英角ｺﾞｼｯｸUB" pitchFamily="50" charset="-128"/>
                </a:rPr>
                <a:t>Merger</a:t>
              </a:r>
              <a:endParaRPr lang="ja-JP" altLang="en-US" sz="1400" b="1" dirty="0">
                <a:solidFill>
                  <a:srgbClr val="F8F8F8"/>
                </a:solidFill>
                <a:latin typeface="Tahoma" pitchFamily="34" charset="0"/>
                <a:ea typeface="HGP創英角ｺﾞｼｯｸUB" pitchFamily="50" charset="-128"/>
              </a:endParaRPr>
            </a:p>
          </p:txBody>
        </p:sp>
        <p:sp>
          <p:nvSpPr>
            <p:cNvPr id="67" name="二等辺三角形 66"/>
            <p:cNvSpPr/>
            <p:nvPr/>
          </p:nvSpPr>
          <p:spPr bwMode="auto">
            <a:xfrm>
              <a:off x="4929190" y="4038905"/>
              <a:ext cx="45719" cy="71438"/>
            </a:xfrm>
            <a:prstGeom prst="triangle">
              <a:avLst/>
            </a:prstGeom>
            <a:solidFill>
              <a:srgbClr val="FAFFC9">
                <a:alpha val="50000"/>
              </a:srgbClr>
            </a:solidFill>
            <a:ln w="50800"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8" name="Rectangle 6"/>
            <p:cNvSpPr>
              <a:spLocks noChangeAspect="1" noChangeArrowheads="1"/>
            </p:cNvSpPr>
            <p:nvPr/>
          </p:nvSpPr>
          <p:spPr bwMode="auto">
            <a:xfrm>
              <a:off x="4502191" y="3780373"/>
              <a:ext cx="784189" cy="258532"/>
            </a:xfrm>
            <a:prstGeom prst="rect">
              <a:avLst/>
            </a:prstGeom>
            <a:noFill/>
            <a:ln w="9525">
              <a:noFill/>
              <a:miter lim="800000"/>
              <a:headEnd/>
              <a:tailEnd/>
            </a:ln>
            <a:effectLst/>
          </p:spPr>
          <p:txBody>
            <a:bodyPr wrap="none">
              <a:spAutoFit/>
            </a:bodyPr>
            <a:lstStyle/>
            <a:p>
              <a:pPr algn="l">
                <a:lnSpc>
                  <a:spcPct val="90000"/>
                </a:lnSpc>
                <a:buFontTx/>
                <a:buNone/>
              </a:pPr>
              <a:r>
                <a:rPr lang="en-US" altLang="ja-JP" sz="1200" b="1" dirty="0" smtClean="0">
                  <a:solidFill>
                    <a:srgbClr val="FFFFCC"/>
                  </a:solidFill>
                </a:rPr>
                <a:t>3month</a:t>
              </a:r>
              <a:endParaRPr lang="en-US" altLang="ja-JP" sz="1200" b="1" dirty="0">
                <a:solidFill>
                  <a:srgbClr val="FFFFCC"/>
                </a:solidFill>
              </a:endParaRPr>
            </a:p>
          </p:txBody>
        </p:sp>
      </p:grpSp>
      <p:sp>
        <p:nvSpPr>
          <p:cNvPr id="69" name="Text Box 3"/>
          <p:cNvSpPr txBox="1">
            <a:spLocks noChangeArrowheads="1"/>
          </p:cNvSpPr>
          <p:nvPr/>
        </p:nvSpPr>
        <p:spPr bwMode="auto">
          <a:xfrm>
            <a:off x="1000100" y="785794"/>
            <a:ext cx="4848225" cy="1200329"/>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lang="en-US" altLang="ja-JP" sz="2000" b="1" dirty="0" smtClean="0">
                <a:solidFill>
                  <a:srgbClr val="FFCC99"/>
                </a:solidFill>
                <a:latin typeface="+mj-lt"/>
                <a:ea typeface="ＭＳ Ｐゴシック" pitchFamily="50" charset="-128"/>
              </a:rPr>
              <a:t>IMBH </a:t>
            </a:r>
            <a:r>
              <a:rPr lang="en-US" altLang="ja-JP" sz="2000" b="1" dirty="0" smtClean="0">
                <a:solidFill>
                  <a:srgbClr val="FFFFFF"/>
                </a:solidFill>
                <a:latin typeface="+mj-lt"/>
                <a:ea typeface="ＭＳ Ｐゴシック" pitchFamily="50" charset="-128"/>
              </a:rPr>
              <a:t>binary inspiral</a:t>
            </a:r>
          </a:p>
          <a:p>
            <a:pPr algn="l" rtl="0" fontAlgn="base">
              <a:lnSpc>
                <a:spcPct val="120000"/>
              </a:lnSpc>
              <a:spcBef>
                <a:spcPct val="0"/>
              </a:spcBef>
              <a:spcAft>
                <a:spcPct val="0"/>
              </a:spcAft>
              <a:buNone/>
            </a:pPr>
            <a:r>
              <a:rPr kumimoji="1" lang="en-US" altLang="ja-JP" sz="2000" b="1" kern="1200" dirty="0" smtClean="0">
                <a:solidFill>
                  <a:srgbClr val="FFFFCC"/>
                </a:solidFill>
                <a:latin typeface="+mj-lt"/>
                <a:ea typeface="ＭＳ Ｐゴシック" pitchFamily="50" charset="-128"/>
                <a:cs typeface="+mn-cs"/>
              </a:rPr>
              <a:t>NS</a:t>
            </a:r>
            <a:r>
              <a:rPr kumimoji="1" lang="en-US" altLang="ja-JP" sz="2000" b="1" kern="1200" dirty="0" smtClean="0">
                <a:solidFill>
                  <a:srgbClr val="FFFFFF"/>
                </a:solidFill>
                <a:latin typeface="+mj-lt"/>
                <a:ea typeface="ＭＳ Ｐゴシック" pitchFamily="50" charset="-128"/>
                <a:cs typeface="+mn-cs"/>
              </a:rPr>
              <a:t> binary inspiral</a:t>
            </a:r>
          </a:p>
          <a:p>
            <a:pPr algn="l" rtl="0" fontAlgn="base">
              <a:lnSpc>
                <a:spcPct val="120000"/>
              </a:lnSpc>
              <a:spcBef>
                <a:spcPct val="0"/>
              </a:spcBef>
              <a:spcAft>
                <a:spcPct val="0"/>
              </a:spcAft>
              <a:buNone/>
            </a:pPr>
            <a:r>
              <a:rPr kumimoji="1" lang="en-US" altLang="ja-JP" sz="2000" b="1" kern="1200" dirty="0" smtClean="0">
                <a:solidFill>
                  <a:srgbClr val="CCFFCC"/>
                </a:solidFill>
                <a:latin typeface="+mj-lt"/>
                <a:ea typeface="ＭＳ Ｐゴシック" pitchFamily="50" charset="-128"/>
                <a:cs typeface="+mn-cs"/>
              </a:rPr>
              <a:t>Stoch</a:t>
            </a:r>
            <a:r>
              <a:rPr kumimoji="1" lang="en-US" altLang="ja-JP" sz="2000" b="1" kern="1200" dirty="0" smtClean="0">
                <a:solidFill>
                  <a:srgbClr val="FFFFFF"/>
                </a:solidFill>
                <a:latin typeface="+mj-lt"/>
                <a:ea typeface="ＭＳ Ｐゴシック" pitchFamily="50" charset="-128"/>
                <a:cs typeface="+mn-cs"/>
              </a:rPr>
              <a:t>astic background</a:t>
            </a:r>
          </a:p>
        </p:txBody>
      </p:sp>
      <p:sp>
        <p:nvSpPr>
          <p:cNvPr id="70" name="下矢印 69"/>
          <p:cNvSpPr/>
          <p:nvPr/>
        </p:nvSpPr>
        <p:spPr bwMode="auto">
          <a:xfrm rot="5400000" flipV="1">
            <a:off x="4286248" y="128586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1" name="Text Box 3"/>
          <p:cNvSpPr txBox="1">
            <a:spLocks noChangeArrowheads="1"/>
          </p:cNvSpPr>
          <p:nvPr/>
        </p:nvSpPr>
        <p:spPr bwMode="auto">
          <a:xfrm>
            <a:off x="4786314" y="857232"/>
            <a:ext cx="4071966" cy="116339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Galaxy formation </a:t>
            </a:r>
            <a:r>
              <a:rPr lang="en-US" altLang="ja-JP" sz="1800" b="1" dirty="0" smtClean="0">
                <a:solidFill>
                  <a:srgbClr val="DDDDDD"/>
                </a:solidFill>
                <a:latin typeface="+mj-lt"/>
                <a:ea typeface="ＭＳ Ｐゴシック" pitchFamily="50" charset="-128"/>
              </a:rPr>
              <a:t>(Massive BH)</a:t>
            </a:r>
            <a:endParaRPr kumimoji="1" lang="en-US" altLang="ja-JP" sz="1800" b="1" kern="1200" dirty="0" smtClean="0">
              <a:solidFill>
                <a:srgbClr val="DDDDDD"/>
              </a:solidFill>
              <a:latin typeface="+mj-lt"/>
              <a:ea typeface="ＭＳ Ｐゴシック" pitchFamily="50" charset="-128"/>
              <a:cs typeface="+mn-cs"/>
            </a:endParaRPr>
          </a:p>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Cosmology</a:t>
            </a:r>
          </a:p>
          <a:p>
            <a:pPr algn="l" rtl="0" fontAlgn="base">
              <a:lnSpc>
                <a:spcPct val="120000"/>
              </a:lnSpc>
              <a:spcBef>
                <a:spcPct val="0"/>
              </a:spcBef>
              <a:spcAft>
                <a:spcPct val="0"/>
              </a:spcAft>
              <a:buNone/>
            </a:pPr>
            <a:r>
              <a:rPr lang="en-US" altLang="ja-JP" sz="1800" b="1" dirty="0" smtClean="0">
                <a:solidFill>
                  <a:srgbClr val="DDDDDD"/>
                </a:solidFill>
                <a:latin typeface="+mj-lt"/>
                <a:ea typeface="ＭＳ Ｐゴシック" pitchFamily="50" charset="-128"/>
              </a:rPr>
              <a:t>    (Inflation, Dark energy)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274" name="Rectangle 2"/>
          <p:cNvSpPr>
            <a:spLocks noGrp="1" noChangeArrowheads="1"/>
          </p:cNvSpPr>
          <p:nvPr>
            <p:ph type="title"/>
          </p:nvPr>
        </p:nvSpPr>
        <p:spPr/>
        <p:txBody>
          <a:bodyPr/>
          <a:lstStyle/>
          <a:p>
            <a:pPr eaLnBrk="1" hangingPunct="1">
              <a:defRPr/>
            </a:pPr>
            <a:r>
              <a:rPr lang="ja-JP" altLang="en-US" dirty="0" smtClean="0"/>
              <a:t>重力波源と期待できる知見</a:t>
            </a:r>
          </a:p>
        </p:txBody>
      </p:sp>
      <p:sp>
        <p:nvSpPr>
          <p:cNvPr id="25602"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sp>
        <p:nvSpPr>
          <p:cNvPr id="25603" name="AutoShape 52"/>
          <p:cNvSpPr>
            <a:spLocks noChangeArrowheads="1"/>
          </p:cNvSpPr>
          <p:nvPr/>
        </p:nvSpPr>
        <p:spPr bwMode="auto">
          <a:xfrm>
            <a:off x="4876800" y="1341438"/>
            <a:ext cx="4114800" cy="3352800"/>
          </a:xfrm>
          <a:prstGeom prst="roundRect">
            <a:avLst>
              <a:gd name="adj" fmla="val 4875"/>
            </a:avLst>
          </a:prstGeom>
          <a:solidFill>
            <a:srgbClr val="FFFFFF">
              <a:alpha val="79999"/>
            </a:srgbClr>
          </a:solidFill>
          <a:ln w="6350">
            <a:noFill/>
            <a:round/>
            <a:headEnd/>
            <a:tailEnd/>
          </a:ln>
        </p:spPr>
        <p:txBody>
          <a:bodyPr anchor="ctr">
            <a:spAutoFit/>
          </a:bodyPr>
          <a:lstStyle/>
          <a:p>
            <a:endParaRPr lang="ja-JP" altLang="en-US" dirty="0"/>
          </a:p>
        </p:txBody>
      </p:sp>
      <p:sp>
        <p:nvSpPr>
          <p:cNvPr id="25605" name="Rectangle 54"/>
          <p:cNvSpPr>
            <a:spLocks noChangeArrowheads="1"/>
          </p:cNvSpPr>
          <p:nvPr/>
        </p:nvSpPr>
        <p:spPr bwMode="auto">
          <a:xfrm>
            <a:off x="611188" y="1073150"/>
            <a:ext cx="4572000" cy="366713"/>
          </a:xfrm>
          <a:prstGeom prst="rect">
            <a:avLst/>
          </a:prstGeom>
          <a:noFill/>
          <a:ln w="15875">
            <a:noFill/>
            <a:miter lim="800000"/>
            <a:headEnd/>
            <a:tailEnd/>
          </a:ln>
        </p:spPr>
        <p:txBody>
          <a:bodyPr>
            <a:spAutoFit/>
          </a:bodyPr>
          <a:lstStyle/>
          <a:p>
            <a:pPr algn="l">
              <a:buFontTx/>
              <a:buNone/>
            </a:pPr>
            <a:r>
              <a:rPr lang="en-US" altLang="ja-JP" sz="1800" b="1" dirty="0">
                <a:solidFill>
                  <a:srgbClr val="6699FF"/>
                </a:solidFill>
              </a:rPr>
              <a:t>(</a:t>
            </a:r>
            <a:r>
              <a:rPr lang="ja-JP" altLang="en-US" sz="1800" b="1" dirty="0">
                <a:solidFill>
                  <a:srgbClr val="6699FF"/>
                </a:solidFill>
              </a:rPr>
              <a:t>例</a:t>
            </a:r>
            <a:r>
              <a:rPr lang="en-US" altLang="ja-JP" sz="1800" b="1" dirty="0">
                <a:solidFill>
                  <a:srgbClr val="6699FF"/>
                </a:solidFill>
              </a:rPr>
              <a:t>) </a:t>
            </a:r>
            <a:r>
              <a:rPr lang="ja-JP" altLang="en-US" sz="1800" b="1" dirty="0">
                <a:solidFill>
                  <a:srgbClr val="6699FF"/>
                </a:solidFill>
              </a:rPr>
              <a:t>連星中性子星の合体現象</a:t>
            </a:r>
            <a:endParaRPr lang="ja-JP" altLang="en-US" sz="1800" b="1" dirty="0">
              <a:solidFill>
                <a:srgbClr val="6699FF"/>
              </a:solidFill>
              <a:sym typeface="Wingdings" pitchFamily="2" charset="2"/>
            </a:endParaRPr>
          </a:p>
        </p:txBody>
      </p:sp>
      <p:sp>
        <p:nvSpPr>
          <p:cNvPr id="25606" name="Rectangle 55"/>
          <p:cNvSpPr>
            <a:spLocks noChangeArrowheads="1"/>
          </p:cNvSpPr>
          <p:nvPr/>
        </p:nvSpPr>
        <p:spPr bwMode="auto">
          <a:xfrm>
            <a:off x="647700" y="3429000"/>
            <a:ext cx="4572000" cy="915988"/>
          </a:xfrm>
          <a:prstGeom prst="rect">
            <a:avLst/>
          </a:prstGeom>
          <a:noFill/>
          <a:ln w="15875">
            <a:noFill/>
            <a:miter lim="800000"/>
            <a:headEnd/>
            <a:tailEnd/>
          </a:ln>
        </p:spPr>
        <p:txBody>
          <a:bodyPr>
            <a:spAutoFit/>
          </a:bodyPr>
          <a:lstStyle/>
          <a:p>
            <a:pPr algn="l">
              <a:buFontTx/>
              <a:buNone/>
            </a:pPr>
            <a:r>
              <a:rPr kumimoji="0" lang="ja-JP" altLang="en-US" sz="1800" b="1" dirty="0">
                <a:solidFill>
                  <a:srgbClr val="F8F8F8"/>
                </a:solidFill>
              </a:rPr>
              <a:t>互いに接近し、公転周期が早くなる</a:t>
            </a:r>
          </a:p>
          <a:p>
            <a:pPr algn="l">
              <a:buFontTx/>
              <a:buNone/>
            </a:pPr>
            <a:r>
              <a:rPr kumimoji="0" lang="ja-JP" altLang="en-US" sz="1800" b="1" dirty="0">
                <a:solidFill>
                  <a:srgbClr val="000000"/>
                </a:solidFill>
              </a:rPr>
              <a:t>　</a:t>
            </a:r>
            <a:r>
              <a:rPr kumimoji="0" lang="ja-JP" altLang="en-US" sz="1800" b="1" dirty="0">
                <a:solidFill>
                  <a:srgbClr val="5F5F5F"/>
                </a:solidFill>
              </a:rPr>
              <a:t>　</a:t>
            </a:r>
            <a:r>
              <a:rPr kumimoji="0" lang="ja-JP" altLang="en-US" sz="1800" b="1" dirty="0">
                <a:solidFill>
                  <a:srgbClr val="B2B2B2"/>
                </a:solidFill>
                <a:sym typeface="Wingdings" pitchFamily="2" charset="2"/>
              </a:rPr>
              <a:t> 周期が早くなると共に、振幅も増大</a:t>
            </a:r>
            <a:endParaRPr kumimoji="0" lang="ja-JP" altLang="en-US" sz="1800" b="1" dirty="0">
              <a:solidFill>
                <a:srgbClr val="B2B2B2"/>
              </a:solidFill>
            </a:endParaRPr>
          </a:p>
          <a:p>
            <a:pPr algn="l">
              <a:buFontTx/>
              <a:buNone/>
            </a:pPr>
            <a:r>
              <a:rPr lang="ja-JP" altLang="en-US" sz="1800" b="1" dirty="0">
                <a:solidFill>
                  <a:srgbClr val="000000"/>
                </a:solidFill>
              </a:rPr>
              <a:t>　　　</a:t>
            </a:r>
            <a:r>
              <a:rPr lang="ja-JP" altLang="en-US" sz="1800" b="1" dirty="0">
                <a:solidFill>
                  <a:srgbClr val="CCECFF"/>
                </a:solidFill>
              </a:rPr>
              <a:t>　　</a:t>
            </a:r>
            <a:r>
              <a:rPr lang="en-US" altLang="ja-JP" sz="1800" b="1" dirty="0">
                <a:solidFill>
                  <a:srgbClr val="CCECFF"/>
                </a:solidFill>
              </a:rPr>
              <a:t>(</a:t>
            </a:r>
            <a:r>
              <a:rPr lang="ja-JP" altLang="en-US" sz="1800" b="1" dirty="0">
                <a:solidFill>
                  <a:srgbClr val="CCECFF"/>
                </a:solidFill>
              </a:rPr>
              <a:t>チャープ波</a:t>
            </a:r>
            <a:r>
              <a:rPr lang="en-US" altLang="ja-JP" sz="1800" b="1" dirty="0">
                <a:solidFill>
                  <a:srgbClr val="CCECFF"/>
                </a:solidFill>
              </a:rPr>
              <a:t>)</a:t>
            </a:r>
          </a:p>
        </p:txBody>
      </p:sp>
      <p:sp>
        <p:nvSpPr>
          <p:cNvPr id="25607" name="Rectangle 56"/>
          <p:cNvSpPr>
            <a:spLocks noChangeArrowheads="1"/>
          </p:cNvSpPr>
          <p:nvPr/>
        </p:nvSpPr>
        <p:spPr bwMode="auto">
          <a:xfrm>
            <a:off x="684213" y="4344988"/>
            <a:ext cx="4572000" cy="915987"/>
          </a:xfrm>
          <a:prstGeom prst="rect">
            <a:avLst/>
          </a:prstGeom>
          <a:noFill/>
          <a:ln w="15875">
            <a:noFill/>
            <a:miter lim="800000"/>
            <a:headEnd/>
            <a:tailEnd/>
          </a:ln>
        </p:spPr>
        <p:txBody>
          <a:bodyPr>
            <a:spAutoFit/>
          </a:bodyPr>
          <a:lstStyle/>
          <a:p>
            <a:pPr algn="l">
              <a:buFontTx/>
              <a:buNone/>
            </a:pPr>
            <a:r>
              <a:rPr lang="ja-JP" altLang="en-US" sz="1800" b="1" dirty="0">
                <a:solidFill>
                  <a:srgbClr val="F8F8F8"/>
                </a:solidFill>
              </a:rPr>
              <a:t>衝突し合体</a:t>
            </a:r>
          </a:p>
          <a:p>
            <a:pPr algn="l">
              <a:buFontTx/>
              <a:buNone/>
            </a:pPr>
            <a:r>
              <a:rPr lang="ja-JP" altLang="en-US" sz="1800" b="1" dirty="0">
                <a:solidFill>
                  <a:srgbClr val="000000"/>
                </a:solidFill>
              </a:rPr>
              <a:t>    </a:t>
            </a:r>
            <a:r>
              <a:rPr lang="ja-JP" altLang="en-US" sz="1800" b="1" dirty="0">
                <a:solidFill>
                  <a:srgbClr val="B2B2B2"/>
                </a:solidFill>
                <a:sym typeface="Wingdings" pitchFamily="2" charset="2"/>
              </a:rPr>
              <a:t> 短時間の爆発的な重力波放射</a:t>
            </a:r>
          </a:p>
          <a:p>
            <a:pPr algn="l">
              <a:buFontTx/>
              <a:buNone/>
            </a:pPr>
            <a:r>
              <a:rPr lang="ja-JP" altLang="en-US" sz="1800" b="1" dirty="0">
                <a:solidFill>
                  <a:srgbClr val="000000"/>
                </a:solidFill>
                <a:sym typeface="Wingdings" pitchFamily="2" charset="2"/>
              </a:rPr>
              <a:t>             </a:t>
            </a:r>
            <a:r>
              <a:rPr lang="en-US" altLang="ja-JP" sz="1800" b="1" dirty="0">
                <a:solidFill>
                  <a:srgbClr val="CCECFF"/>
                </a:solidFill>
                <a:sym typeface="Wingdings" pitchFamily="2" charset="2"/>
              </a:rPr>
              <a:t>(</a:t>
            </a:r>
            <a:r>
              <a:rPr lang="ja-JP" altLang="en-US" sz="1800" b="1" dirty="0">
                <a:solidFill>
                  <a:srgbClr val="CCECFF"/>
                </a:solidFill>
              </a:rPr>
              <a:t>バースト波</a:t>
            </a:r>
            <a:r>
              <a:rPr lang="en-US" altLang="ja-JP" sz="1800" b="1" dirty="0">
                <a:solidFill>
                  <a:srgbClr val="CCECFF"/>
                </a:solidFill>
              </a:rPr>
              <a:t>)</a:t>
            </a:r>
          </a:p>
        </p:txBody>
      </p:sp>
      <p:sp>
        <p:nvSpPr>
          <p:cNvPr id="25608" name="Rectangle 57"/>
          <p:cNvSpPr>
            <a:spLocks noChangeArrowheads="1"/>
          </p:cNvSpPr>
          <p:nvPr/>
        </p:nvSpPr>
        <p:spPr bwMode="auto">
          <a:xfrm>
            <a:off x="684213" y="5353050"/>
            <a:ext cx="4572000" cy="915988"/>
          </a:xfrm>
          <a:prstGeom prst="rect">
            <a:avLst/>
          </a:prstGeom>
          <a:noFill/>
          <a:ln w="15875">
            <a:noFill/>
            <a:miter lim="800000"/>
            <a:headEnd/>
            <a:tailEnd/>
          </a:ln>
        </p:spPr>
        <p:txBody>
          <a:bodyPr>
            <a:spAutoFit/>
          </a:bodyPr>
          <a:lstStyle/>
          <a:p>
            <a:pPr algn="l">
              <a:buFontTx/>
              <a:buNone/>
            </a:pPr>
            <a:r>
              <a:rPr lang="ja-JP" altLang="en-US" sz="1800" b="1" dirty="0">
                <a:solidFill>
                  <a:srgbClr val="F8F8F8"/>
                </a:solidFill>
              </a:rPr>
              <a:t>励起された</a:t>
            </a:r>
            <a:r>
              <a:rPr lang="en-US" altLang="ja-JP" sz="1800" b="1" dirty="0">
                <a:solidFill>
                  <a:srgbClr val="F8F8F8"/>
                </a:solidFill>
              </a:rPr>
              <a:t>BH</a:t>
            </a:r>
            <a:r>
              <a:rPr lang="ja-JP" altLang="en-US" sz="1800" b="1" dirty="0">
                <a:solidFill>
                  <a:srgbClr val="F8F8F8"/>
                </a:solidFill>
              </a:rPr>
              <a:t>振動の減衰</a:t>
            </a:r>
          </a:p>
          <a:p>
            <a:pPr algn="l">
              <a:buFontTx/>
              <a:buNone/>
            </a:pPr>
            <a:r>
              <a:rPr lang="ja-JP" altLang="en-US" sz="1800" b="1" dirty="0">
                <a:solidFill>
                  <a:srgbClr val="000000"/>
                </a:solidFill>
              </a:rPr>
              <a:t>    </a:t>
            </a:r>
            <a:r>
              <a:rPr lang="ja-JP" altLang="en-US" sz="1800" b="1" dirty="0">
                <a:solidFill>
                  <a:srgbClr val="B2B2B2"/>
                </a:solidFill>
                <a:sym typeface="Wingdings" pitchFamily="2" charset="2"/>
              </a:rPr>
              <a:t> 減衰振動波形</a:t>
            </a:r>
          </a:p>
          <a:p>
            <a:pPr algn="l">
              <a:buFontTx/>
              <a:buNone/>
            </a:pPr>
            <a:r>
              <a:rPr lang="ja-JP" altLang="en-US" sz="1800" b="1" dirty="0">
                <a:solidFill>
                  <a:srgbClr val="000000"/>
                </a:solidFill>
                <a:sym typeface="Wingdings" pitchFamily="2" charset="2"/>
              </a:rPr>
              <a:t>             </a:t>
            </a:r>
            <a:r>
              <a:rPr lang="en-US" altLang="ja-JP" sz="1800" b="1" dirty="0">
                <a:solidFill>
                  <a:srgbClr val="CCECFF"/>
                </a:solidFill>
                <a:sym typeface="Wingdings" pitchFamily="2" charset="2"/>
              </a:rPr>
              <a:t>(</a:t>
            </a:r>
            <a:r>
              <a:rPr lang="ja-JP" altLang="en-US" sz="1800" b="1" dirty="0">
                <a:solidFill>
                  <a:srgbClr val="CCECFF"/>
                </a:solidFill>
              </a:rPr>
              <a:t>リングダウン波</a:t>
            </a:r>
            <a:r>
              <a:rPr lang="en-US" altLang="ja-JP" sz="1800" b="1" dirty="0">
                <a:solidFill>
                  <a:srgbClr val="CCECFF"/>
                </a:solidFill>
              </a:rPr>
              <a:t>)</a:t>
            </a:r>
          </a:p>
        </p:txBody>
      </p:sp>
      <p:sp>
        <p:nvSpPr>
          <p:cNvPr id="25609" name="Rectangle 58"/>
          <p:cNvSpPr>
            <a:spLocks noChangeArrowheads="1"/>
          </p:cNvSpPr>
          <p:nvPr/>
        </p:nvSpPr>
        <p:spPr bwMode="auto">
          <a:xfrm>
            <a:off x="611188" y="2565400"/>
            <a:ext cx="4572000" cy="915988"/>
          </a:xfrm>
          <a:prstGeom prst="rect">
            <a:avLst/>
          </a:prstGeom>
          <a:noFill/>
          <a:ln w="15875">
            <a:noFill/>
            <a:miter lim="800000"/>
            <a:headEnd/>
            <a:tailEnd/>
          </a:ln>
        </p:spPr>
        <p:txBody>
          <a:bodyPr>
            <a:spAutoFit/>
          </a:bodyPr>
          <a:lstStyle/>
          <a:p>
            <a:pPr algn="l">
              <a:buFontTx/>
              <a:buNone/>
            </a:pPr>
            <a:r>
              <a:rPr lang="en-US" altLang="ja-JP" sz="1800" b="1" dirty="0">
                <a:solidFill>
                  <a:srgbClr val="F8F8F8"/>
                </a:solidFill>
              </a:rPr>
              <a:t>2</a:t>
            </a:r>
            <a:r>
              <a:rPr lang="ja-JP" altLang="en-US" sz="1800" b="1" dirty="0">
                <a:solidFill>
                  <a:srgbClr val="F8F8F8"/>
                </a:solidFill>
              </a:rPr>
              <a:t>つの中性子星がお互いの周りを公転</a:t>
            </a:r>
          </a:p>
          <a:p>
            <a:pPr algn="l">
              <a:buFontTx/>
              <a:buNone/>
            </a:pPr>
            <a:r>
              <a:rPr lang="ja-JP" altLang="en-US" sz="1800" b="1" dirty="0">
                <a:solidFill>
                  <a:srgbClr val="000000"/>
                </a:solidFill>
              </a:rPr>
              <a:t>     </a:t>
            </a:r>
            <a:r>
              <a:rPr lang="ja-JP" altLang="en-US" sz="1800" b="1" dirty="0">
                <a:solidFill>
                  <a:srgbClr val="B2B2B2"/>
                </a:solidFill>
                <a:sym typeface="Wingdings" pitchFamily="2" charset="2"/>
              </a:rPr>
              <a:t> ほぼ定常的</a:t>
            </a:r>
            <a:r>
              <a:rPr lang="en-US" altLang="ja-JP" sz="1800" b="1" dirty="0">
                <a:solidFill>
                  <a:srgbClr val="B2B2B2"/>
                </a:solidFill>
                <a:sym typeface="Wingdings" pitchFamily="2" charset="2"/>
              </a:rPr>
              <a:t>(</a:t>
            </a:r>
            <a:r>
              <a:rPr lang="ja-JP" altLang="en-US" sz="1800" b="1" dirty="0">
                <a:solidFill>
                  <a:srgbClr val="B2B2B2"/>
                </a:solidFill>
                <a:sym typeface="Wingdings" pitchFamily="2" charset="2"/>
              </a:rPr>
              <a:t>正弦波</a:t>
            </a:r>
            <a:r>
              <a:rPr lang="en-US" altLang="ja-JP" sz="1800" b="1" dirty="0">
                <a:solidFill>
                  <a:srgbClr val="B2B2B2"/>
                </a:solidFill>
                <a:sym typeface="Wingdings" pitchFamily="2" charset="2"/>
              </a:rPr>
              <a:t>)</a:t>
            </a:r>
            <a:r>
              <a:rPr lang="ja-JP" altLang="en-US" sz="1800" b="1" dirty="0">
                <a:solidFill>
                  <a:srgbClr val="B2B2B2"/>
                </a:solidFill>
                <a:sym typeface="Wingdings" pitchFamily="2" charset="2"/>
              </a:rPr>
              <a:t>な重力波</a:t>
            </a:r>
          </a:p>
          <a:p>
            <a:pPr algn="l">
              <a:buFontTx/>
              <a:buNone/>
            </a:pPr>
            <a:r>
              <a:rPr lang="ja-JP" altLang="en-US" sz="1800" b="1" dirty="0">
                <a:solidFill>
                  <a:srgbClr val="000000"/>
                </a:solidFill>
                <a:sym typeface="Wingdings" pitchFamily="2" charset="2"/>
              </a:rPr>
              <a:t>                 </a:t>
            </a:r>
            <a:r>
              <a:rPr lang="en-US" altLang="ja-JP" sz="1800" b="1" dirty="0">
                <a:solidFill>
                  <a:srgbClr val="CCECFF"/>
                </a:solidFill>
                <a:sym typeface="Wingdings" pitchFamily="2" charset="2"/>
              </a:rPr>
              <a:t>(</a:t>
            </a:r>
            <a:r>
              <a:rPr lang="ja-JP" altLang="en-US" sz="1800" b="1" dirty="0">
                <a:solidFill>
                  <a:srgbClr val="CCECFF"/>
                </a:solidFill>
                <a:sym typeface="Wingdings" pitchFamily="2" charset="2"/>
              </a:rPr>
              <a:t>連続波</a:t>
            </a:r>
            <a:r>
              <a:rPr lang="en-US" altLang="ja-JP" sz="1800" b="1" dirty="0">
                <a:solidFill>
                  <a:srgbClr val="CCECFF"/>
                </a:solidFill>
                <a:sym typeface="Wingdings" pitchFamily="2" charset="2"/>
              </a:rPr>
              <a:t>)</a:t>
            </a:r>
          </a:p>
        </p:txBody>
      </p:sp>
      <p:sp>
        <p:nvSpPr>
          <p:cNvPr id="25610" name="Rectangle 59"/>
          <p:cNvSpPr>
            <a:spLocks noChangeArrowheads="1"/>
          </p:cNvSpPr>
          <p:nvPr/>
        </p:nvSpPr>
        <p:spPr bwMode="auto">
          <a:xfrm>
            <a:off x="647700" y="1576388"/>
            <a:ext cx="4572000" cy="915987"/>
          </a:xfrm>
          <a:prstGeom prst="rect">
            <a:avLst/>
          </a:prstGeom>
          <a:noFill/>
          <a:ln w="15875">
            <a:noFill/>
            <a:miter lim="800000"/>
            <a:headEnd/>
            <a:tailEnd/>
          </a:ln>
        </p:spPr>
        <p:txBody>
          <a:bodyPr>
            <a:spAutoFit/>
          </a:bodyPr>
          <a:lstStyle/>
          <a:p>
            <a:pPr algn="l">
              <a:buFontTx/>
              <a:buNone/>
            </a:pPr>
            <a:r>
              <a:rPr kumimoji="0" lang="ja-JP" altLang="en-US" sz="1800" b="1" dirty="0">
                <a:solidFill>
                  <a:srgbClr val="F8F8F8"/>
                </a:solidFill>
              </a:rPr>
              <a:t>中性子星の自転・非軸対称性</a:t>
            </a:r>
          </a:p>
          <a:p>
            <a:pPr algn="l">
              <a:buFontTx/>
              <a:buNone/>
            </a:pPr>
            <a:r>
              <a:rPr lang="ja-JP" altLang="en-US" sz="1800" b="1" dirty="0">
                <a:solidFill>
                  <a:srgbClr val="000000"/>
                </a:solidFill>
              </a:rPr>
              <a:t>    </a:t>
            </a:r>
            <a:r>
              <a:rPr lang="ja-JP" altLang="en-US" sz="1800" b="1" dirty="0">
                <a:solidFill>
                  <a:srgbClr val="B2B2B2"/>
                </a:solidFill>
                <a:sym typeface="Wingdings" pitchFamily="2" charset="2"/>
              </a:rPr>
              <a:t> ほぼ定常的</a:t>
            </a:r>
            <a:r>
              <a:rPr lang="en-US" altLang="ja-JP" sz="1800" b="1" dirty="0">
                <a:solidFill>
                  <a:srgbClr val="B2B2B2"/>
                </a:solidFill>
                <a:sym typeface="Wingdings" pitchFamily="2" charset="2"/>
              </a:rPr>
              <a:t>(</a:t>
            </a:r>
            <a:r>
              <a:rPr lang="ja-JP" altLang="en-US" sz="1800" b="1" dirty="0">
                <a:solidFill>
                  <a:srgbClr val="B2B2B2"/>
                </a:solidFill>
                <a:sym typeface="Wingdings" pitchFamily="2" charset="2"/>
              </a:rPr>
              <a:t>正弦波</a:t>
            </a:r>
            <a:r>
              <a:rPr lang="en-US" altLang="ja-JP" sz="1800" b="1" dirty="0">
                <a:solidFill>
                  <a:srgbClr val="B2B2B2"/>
                </a:solidFill>
                <a:sym typeface="Wingdings" pitchFamily="2" charset="2"/>
              </a:rPr>
              <a:t>)</a:t>
            </a:r>
            <a:r>
              <a:rPr lang="ja-JP" altLang="en-US" sz="1800" b="1" dirty="0">
                <a:solidFill>
                  <a:srgbClr val="B2B2B2"/>
                </a:solidFill>
                <a:sym typeface="Wingdings" pitchFamily="2" charset="2"/>
              </a:rPr>
              <a:t>な重力波</a:t>
            </a:r>
          </a:p>
          <a:p>
            <a:pPr algn="l">
              <a:buFontTx/>
              <a:buNone/>
            </a:pPr>
            <a:r>
              <a:rPr lang="ja-JP" altLang="en-US" sz="1800" b="1" dirty="0">
                <a:solidFill>
                  <a:srgbClr val="000000"/>
                </a:solidFill>
                <a:sym typeface="Wingdings" pitchFamily="2" charset="2"/>
              </a:rPr>
              <a:t>             </a:t>
            </a:r>
            <a:r>
              <a:rPr lang="en-US" altLang="ja-JP" sz="1800" b="1" dirty="0">
                <a:solidFill>
                  <a:srgbClr val="CCECFF"/>
                </a:solidFill>
                <a:sym typeface="Wingdings" pitchFamily="2" charset="2"/>
              </a:rPr>
              <a:t>(</a:t>
            </a:r>
            <a:r>
              <a:rPr lang="ja-JP" altLang="en-US" sz="1800" b="1" dirty="0">
                <a:solidFill>
                  <a:srgbClr val="CCECFF"/>
                </a:solidFill>
              </a:rPr>
              <a:t>連続波</a:t>
            </a:r>
            <a:r>
              <a:rPr lang="en-US" altLang="ja-JP" sz="1800" b="1" dirty="0">
                <a:solidFill>
                  <a:srgbClr val="CCECFF"/>
                </a:solidFill>
              </a:rPr>
              <a:t>)</a:t>
            </a:r>
          </a:p>
        </p:txBody>
      </p:sp>
      <p:grpSp>
        <p:nvGrpSpPr>
          <p:cNvPr id="15" name="グループ化 14"/>
          <p:cNvGrpSpPr/>
          <p:nvPr/>
        </p:nvGrpSpPr>
        <p:grpSpPr>
          <a:xfrm>
            <a:off x="5292725" y="5086350"/>
            <a:ext cx="2741613" cy="1079500"/>
            <a:chOff x="5292725" y="5086350"/>
            <a:chExt cx="2741613" cy="1079500"/>
          </a:xfrm>
        </p:grpSpPr>
        <p:sp>
          <p:nvSpPr>
            <p:cNvPr id="25611" name="AutoShape 61"/>
            <p:cNvSpPr>
              <a:spLocks noChangeArrowheads="1"/>
            </p:cNvSpPr>
            <p:nvPr/>
          </p:nvSpPr>
          <p:spPr bwMode="auto">
            <a:xfrm>
              <a:off x="5795963" y="5086350"/>
              <a:ext cx="2233612" cy="1079500"/>
            </a:xfrm>
            <a:prstGeom prst="roundRect">
              <a:avLst>
                <a:gd name="adj" fmla="val 10296"/>
              </a:avLst>
            </a:prstGeom>
            <a:solidFill>
              <a:srgbClr val="99CCFF">
                <a:alpha val="20000"/>
              </a:srgbClr>
            </a:solidFill>
            <a:ln w="15875">
              <a:noFill/>
              <a:round/>
              <a:headEnd/>
              <a:tailEnd/>
            </a:ln>
          </p:spPr>
          <p:txBody>
            <a:bodyPr anchor="ctr">
              <a:spAutoFit/>
            </a:bodyPr>
            <a:lstStyle/>
            <a:p>
              <a:endParaRPr lang="ja-JP" altLang="en-US" dirty="0"/>
            </a:p>
          </p:txBody>
        </p:sp>
        <p:sp>
          <p:nvSpPr>
            <p:cNvPr id="25612" name="AutoShape 62"/>
            <p:cNvSpPr>
              <a:spLocks noChangeArrowheads="1"/>
            </p:cNvSpPr>
            <p:nvPr/>
          </p:nvSpPr>
          <p:spPr bwMode="auto">
            <a:xfrm>
              <a:off x="5292725" y="5445125"/>
              <a:ext cx="287338" cy="431800"/>
            </a:xfrm>
            <a:custGeom>
              <a:avLst/>
              <a:gdLst>
                <a:gd name="T0" fmla="*/ 154630 w 21600"/>
                <a:gd name="T1" fmla="*/ 0 h 21600"/>
                <a:gd name="T2" fmla="*/ 0 w 21600"/>
                <a:gd name="T3" fmla="*/ 215900 h 21600"/>
                <a:gd name="T4" fmla="*/ 154630 w 21600"/>
                <a:gd name="T5" fmla="*/ 431800 h 21600"/>
                <a:gd name="T6" fmla="*/ 287338 w 21600"/>
                <a:gd name="T7" fmla="*/ 215900 h 21600"/>
                <a:gd name="T8" fmla="*/ 17694720 60000 65536"/>
                <a:gd name="T9" fmla="*/ 11796480 60000 65536"/>
                <a:gd name="T10" fmla="*/ 5898240 60000 65536"/>
                <a:gd name="T11" fmla="*/ 0 60000 65536"/>
                <a:gd name="T12" fmla="*/ 3375 w 21600"/>
                <a:gd name="T13" fmla="*/ 3985 h 21600"/>
                <a:gd name="T14" fmla="*/ 15305 w 21600"/>
                <a:gd name="T15" fmla="*/ 17615 h 21600"/>
              </a:gdLst>
              <a:ahLst/>
              <a:cxnLst>
                <a:cxn ang="T8">
                  <a:pos x="T0" y="T1"/>
                </a:cxn>
                <a:cxn ang="T9">
                  <a:pos x="T2" y="T3"/>
                </a:cxn>
                <a:cxn ang="T10">
                  <a:pos x="T4" y="T5"/>
                </a:cxn>
                <a:cxn ang="T11">
                  <a:pos x="T6" y="T7"/>
                </a:cxn>
              </a:cxnLst>
              <a:rect l="T12" t="T13" r="T14" b="T15"/>
              <a:pathLst>
                <a:path w="21600" h="21600">
                  <a:moveTo>
                    <a:pt x="11624" y="0"/>
                  </a:moveTo>
                  <a:lnTo>
                    <a:pt x="11624" y="3985"/>
                  </a:lnTo>
                  <a:lnTo>
                    <a:pt x="3375" y="3985"/>
                  </a:lnTo>
                  <a:lnTo>
                    <a:pt x="3375" y="17615"/>
                  </a:lnTo>
                  <a:lnTo>
                    <a:pt x="11624" y="17615"/>
                  </a:lnTo>
                  <a:lnTo>
                    <a:pt x="11624" y="21600"/>
                  </a:lnTo>
                  <a:lnTo>
                    <a:pt x="21600" y="10800"/>
                  </a:lnTo>
                  <a:close/>
                </a:path>
                <a:path w="21600" h="21600">
                  <a:moveTo>
                    <a:pt x="1350" y="3985"/>
                  </a:moveTo>
                  <a:lnTo>
                    <a:pt x="1350" y="17615"/>
                  </a:lnTo>
                  <a:lnTo>
                    <a:pt x="2700" y="17615"/>
                  </a:lnTo>
                  <a:lnTo>
                    <a:pt x="2700" y="3985"/>
                  </a:lnTo>
                  <a:close/>
                </a:path>
                <a:path w="21600" h="21600">
                  <a:moveTo>
                    <a:pt x="0" y="3985"/>
                  </a:moveTo>
                  <a:lnTo>
                    <a:pt x="0" y="17615"/>
                  </a:lnTo>
                  <a:lnTo>
                    <a:pt x="675" y="17615"/>
                  </a:lnTo>
                  <a:lnTo>
                    <a:pt x="675" y="3985"/>
                  </a:lnTo>
                  <a:close/>
                </a:path>
              </a:pathLst>
            </a:custGeom>
            <a:solidFill>
              <a:srgbClr val="99CCFF">
                <a:alpha val="50195"/>
              </a:srgbClr>
            </a:solidFill>
            <a:ln w="3175">
              <a:solidFill>
                <a:srgbClr val="99CCFF"/>
              </a:solidFill>
              <a:miter lim="800000"/>
              <a:headEnd/>
              <a:tailEnd/>
            </a:ln>
          </p:spPr>
          <p:txBody>
            <a:bodyPr anchor="ctr">
              <a:spAutoFit/>
            </a:bodyPr>
            <a:lstStyle/>
            <a:p>
              <a:endParaRPr lang="ja-JP" altLang="en-US" dirty="0"/>
            </a:p>
          </p:txBody>
        </p:sp>
        <p:sp>
          <p:nvSpPr>
            <p:cNvPr id="25613" name="Text Box 63"/>
            <p:cNvSpPr txBox="1">
              <a:spLocks noChangeArrowheads="1"/>
            </p:cNvSpPr>
            <p:nvPr/>
          </p:nvSpPr>
          <p:spPr bwMode="auto">
            <a:xfrm>
              <a:off x="5795963" y="5184775"/>
              <a:ext cx="2238375" cy="915988"/>
            </a:xfrm>
            <a:prstGeom prst="rect">
              <a:avLst/>
            </a:prstGeom>
            <a:noFill/>
            <a:ln w="9525">
              <a:noFill/>
              <a:miter lim="800000"/>
              <a:headEnd/>
              <a:tailEnd/>
            </a:ln>
          </p:spPr>
          <p:txBody>
            <a:bodyPr wrap="none">
              <a:spAutoFit/>
            </a:bodyPr>
            <a:lstStyle/>
            <a:p>
              <a:pPr algn="l">
                <a:buSzPct val="70000"/>
                <a:buFontTx/>
                <a:buNone/>
              </a:pPr>
              <a:r>
                <a:rPr lang="ja-JP" altLang="en-US" sz="1800" b="1" dirty="0">
                  <a:solidFill>
                    <a:srgbClr val="CCECFF"/>
                  </a:solidFill>
                </a:rPr>
                <a:t>中性子星の物理</a:t>
              </a:r>
            </a:p>
            <a:p>
              <a:pPr algn="l">
                <a:buSzPct val="70000"/>
                <a:buFontTx/>
                <a:buNone/>
              </a:pPr>
              <a:r>
                <a:rPr lang="ja-JP" altLang="en-US" sz="1800" b="1" dirty="0">
                  <a:solidFill>
                    <a:srgbClr val="CCECFF"/>
                  </a:solidFill>
                </a:rPr>
                <a:t>ブラックホールの物理</a:t>
              </a:r>
            </a:p>
            <a:p>
              <a:pPr algn="l">
                <a:buSzPct val="70000"/>
                <a:buFontTx/>
                <a:buNone/>
              </a:pPr>
              <a:r>
                <a:rPr lang="ja-JP" altLang="en-US" sz="1800" b="1" dirty="0">
                  <a:solidFill>
                    <a:srgbClr val="CCECFF"/>
                  </a:solidFill>
                </a:rPr>
                <a:t>相対性理論の検証</a:t>
              </a:r>
            </a:p>
          </p:txBody>
        </p:sp>
      </p:grpSp>
      <p:pic>
        <p:nvPicPr>
          <p:cNvPr id="25614" name="Picture 6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953000" y="1417638"/>
            <a:ext cx="3886200" cy="3092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p:bldP spid="25607" grpId="0"/>
      <p:bldP spid="25608" grpId="0"/>
      <p:bldP spid="2560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2"/>
          <p:cNvSpPr>
            <a:spLocks noGrp="1" noChangeArrowheads="1"/>
          </p:cNvSpPr>
          <p:nvPr>
            <p:ph type="title"/>
          </p:nvPr>
        </p:nvSpPr>
        <p:spPr/>
        <p:txBody>
          <a:bodyPr/>
          <a:lstStyle/>
          <a:p>
            <a:r>
              <a:rPr lang="en-US" altLang="ja-JP" dirty="0"/>
              <a:t>DPF</a:t>
            </a:r>
            <a:r>
              <a:rPr lang="ja-JP" altLang="en-US" dirty="0"/>
              <a:t>が目指す科学的成果</a:t>
            </a:r>
          </a:p>
        </p:txBody>
      </p:sp>
      <p:sp>
        <p:nvSpPr>
          <p:cNvPr id="4"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pic>
        <p:nvPicPr>
          <p:cNvPr id="1143811" name="Picture 3" descr="objective081120"/>
          <p:cNvPicPr>
            <a:picLocks noChangeAspect="1" noChangeArrowheads="1"/>
          </p:cNvPicPr>
          <p:nvPr/>
        </p:nvPicPr>
        <p:blipFill>
          <a:blip r:embed="rId3"/>
          <a:srcRect/>
          <a:stretch>
            <a:fillRect/>
          </a:stretch>
        </p:blipFill>
        <p:spPr bwMode="auto">
          <a:xfrm>
            <a:off x="36513" y="984250"/>
            <a:ext cx="9144000" cy="5468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22" name="Rectangle 1030"/>
          <p:cNvSpPr>
            <a:spLocks noGrp="1" noChangeArrowheads="1"/>
          </p:cNvSpPr>
          <p:nvPr>
            <p:ph type="title"/>
          </p:nvPr>
        </p:nvSpPr>
        <p:spPr/>
        <p:txBody>
          <a:bodyPr/>
          <a:lstStyle/>
          <a:p>
            <a:r>
              <a:rPr lang="en-US" altLang="ja-JP" dirty="0"/>
              <a:t>DPF</a:t>
            </a:r>
            <a:r>
              <a:rPr lang="ja-JP" altLang="en-US" dirty="0"/>
              <a:t>が目指す科学的成果</a:t>
            </a:r>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pic>
        <p:nvPicPr>
          <p:cNvPr id="1033255" name="Picture 1063" descr="objective081120"/>
          <p:cNvPicPr>
            <a:picLocks noChangeAspect="1" noChangeArrowheads="1"/>
          </p:cNvPicPr>
          <p:nvPr/>
        </p:nvPicPr>
        <p:blipFill>
          <a:blip r:embed="rId3"/>
          <a:srcRect/>
          <a:stretch>
            <a:fillRect/>
          </a:stretch>
        </p:blipFill>
        <p:spPr bwMode="auto">
          <a:xfrm>
            <a:off x="36513" y="984250"/>
            <a:ext cx="9144000" cy="5468938"/>
          </a:xfrm>
          <a:prstGeom prst="rect">
            <a:avLst/>
          </a:prstGeom>
          <a:noFill/>
          <a:ln w="9525">
            <a:noFill/>
            <a:miter lim="800000"/>
            <a:headEnd/>
            <a:tailEnd/>
          </a:ln>
        </p:spPr>
      </p:pic>
      <p:sp>
        <p:nvSpPr>
          <p:cNvPr id="1033257" name="AutoShape 1065"/>
          <p:cNvSpPr>
            <a:spLocks noChangeArrowheads="1"/>
          </p:cNvSpPr>
          <p:nvPr/>
        </p:nvSpPr>
        <p:spPr bwMode="auto">
          <a:xfrm>
            <a:off x="76200" y="1600200"/>
            <a:ext cx="3352800" cy="3962400"/>
          </a:xfrm>
          <a:prstGeom prst="roundRect">
            <a:avLst>
              <a:gd name="adj" fmla="val 7250"/>
            </a:avLst>
          </a:prstGeom>
          <a:noFill/>
          <a:ln w="57150">
            <a:solidFill>
              <a:srgbClr val="CCECFF"/>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829442" name="Rectangle 2"/>
          <p:cNvSpPr>
            <a:spLocks noGrp="1" noChangeArrowheads="1"/>
          </p:cNvSpPr>
          <p:nvPr>
            <p:ph type="title"/>
          </p:nvPr>
        </p:nvSpPr>
        <p:spPr/>
        <p:txBody>
          <a:bodyPr/>
          <a:lstStyle/>
          <a:p>
            <a:r>
              <a:rPr lang="en-US" altLang="ja-JP" dirty="0">
                <a:solidFill>
                  <a:srgbClr val="333333"/>
                </a:solidFill>
              </a:rPr>
              <a:t>DECIGO (4)</a:t>
            </a:r>
          </a:p>
        </p:txBody>
      </p:sp>
      <p:sp>
        <p:nvSpPr>
          <p:cNvPr id="829443" name="Rectangle 3"/>
          <p:cNvSpPr>
            <a:spLocks noGrp="1" noChangeArrowheads="1"/>
          </p:cNvSpPr>
          <p:nvPr>
            <p:ph type="body" idx="1"/>
          </p:nvPr>
        </p:nvSpPr>
        <p:spPr/>
        <p:txBody>
          <a:bodyPr/>
          <a:lstStyle/>
          <a:p>
            <a:r>
              <a:rPr lang="ja-JP" altLang="en-US" sz="2200" b="1" dirty="0"/>
              <a:t>制御への要請</a:t>
            </a:r>
          </a:p>
        </p:txBody>
      </p:sp>
      <p:sp>
        <p:nvSpPr>
          <p:cNvPr id="829444" name="Rectangle 4"/>
          <p:cNvSpPr>
            <a:spLocks noChangeArrowheads="1"/>
          </p:cNvSpPr>
          <p:nvPr/>
        </p:nvSpPr>
        <p:spPr bwMode="auto">
          <a:xfrm>
            <a:off x="827088" y="1196975"/>
            <a:ext cx="7589837" cy="1768475"/>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b="1" kern="1200" dirty="0">
                <a:solidFill>
                  <a:srgbClr val="33CC33"/>
                </a:solidFill>
                <a:latin typeface="Tahoma" pitchFamily="34" charset="0"/>
                <a:ea typeface="HGP創英角ｺﾞｼｯｸUB" pitchFamily="50" charset="-128"/>
                <a:cs typeface="+mn-cs"/>
              </a:rPr>
              <a:t>干渉計基線長制御</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鏡に働く外乱 </a:t>
            </a:r>
            <a:r>
              <a:rPr kumimoji="1" lang="en-US" altLang="ja-JP" sz="1600" b="1" kern="1200" dirty="0">
                <a:solidFill>
                  <a:srgbClr val="33CC33"/>
                </a:solidFill>
                <a:latin typeface="Tahoma" pitchFamily="34" charset="0"/>
                <a:ea typeface="HGP創英角ｺﾞｼｯｸUB" pitchFamily="50" charset="-128"/>
                <a:cs typeface="+mn-cs"/>
              </a:rPr>
              <a:t>(</a:t>
            </a:r>
            <a:r>
              <a:rPr kumimoji="1" lang="ja-JP" altLang="en-US" sz="1600" b="1" kern="1200" dirty="0">
                <a:solidFill>
                  <a:srgbClr val="33CC33"/>
                </a:solidFill>
                <a:latin typeface="Tahoma" pitchFamily="34" charset="0"/>
                <a:ea typeface="HGP創英角ｺﾞｼｯｸUB" pitchFamily="50" charset="-128"/>
                <a:cs typeface="+mn-cs"/>
              </a:rPr>
              <a:t>重力</a:t>
            </a:r>
            <a:r>
              <a:rPr kumimoji="1" lang="en-US" altLang="ja-JP" sz="1600" b="1" kern="1200" dirty="0">
                <a:solidFill>
                  <a:srgbClr val="33CC33"/>
                </a:solidFill>
                <a:latin typeface="Tahoma" pitchFamily="34" charset="0"/>
                <a:ea typeface="HGP創英角ｺﾞｼｯｸUB" pitchFamily="50" charset="-128"/>
                <a:cs typeface="+mn-cs"/>
              </a:rPr>
              <a:t>, </a:t>
            </a:r>
            <a:r>
              <a:rPr kumimoji="1" lang="ja-JP" altLang="en-US" sz="1600" b="1" kern="1200" dirty="0">
                <a:solidFill>
                  <a:srgbClr val="33CC33"/>
                </a:solidFill>
                <a:latin typeface="Tahoma" pitchFamily="34" charset="0"/>
                <a:ea typeface="HGP創英角ｺﾞｼｯｸUB" pitchFamily="50" charset="-128"/>
                <a:cs typeface="+mn-cs"/>
              </a:rPr>
              <a:t>電磁力</a:t>
            </a:r>
            <a:r>
              <a:rPr kumimoji="1" lang="en-US" altLang="ja-JP" sz="1600" b="1" kern="1200" dirty="0">
                <a:solidFill>
                  <a:srgbClr val="33CC33"/>
                </a:solidFill>
                <a:latin typeface="Tahoma" pitchFamily="34" charset="0"/>
                <a:ea typeface="HGP創英角ｺﾞｼｯｸUB" pitchFamily="50" charset="-128"/>
                <a:cs typeface="+mn-cs"/>
              </a:rPr>
              <a:t>, </a:t>
            </a:r>
            <a:r>
              <a:rPr kumimoji="1" lang="ja-JP" altLang="en-US" sz="1600" b="1" kern="1200" dirty="0">
                <a:solidFill>
                  <a:srgbClr val="33CC33"/>
                </a:solidFill>
                <a:latin typeface="Tahoma" pitchFamily="34" charset="0"/>
                <a:ea typeface="HGP創英角ｺﾞｼｯｸUB" pitchFamily="50" charset="-128"/>
                <a:cs typeface="+mn-cs"/>
              </a:rPr>
              <a:t>レーザー光輻射圧など</a:t>
            </a:r>
            <a:r>
              <a:rPr kumimoji="1" lang="en-US" altLang="ja-JP" sz="1600" b="1" kern="1200" dirty="0">
                <a:solidFill>
                  <a:srgbClr val="33CC33"/>
                </a:solidFill>
                <a:latin typeface="Tahoma" pitchFamily="34" charset="0"/>
                <a:ea typeface="HGP創英角ｺﾞｼｯｸUB" pitchFamily="50" charset="-128"/>
                <a:cs typeface="+mn-cs"/>
              </a:rPr>
              <a:t>)</a:t>
            </a: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を抑圧</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干渉計が動作することが必要</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  レーザー光の波長 </a:t>
            </a:r>
            <a:r>
              <a:rPr kumimoji="1" lang="en-US" altLang="ja-JP" sz="1600" b="1" kern="1200" dirty="0">
                <a:solidFill>
                  <a:srgbClr val="000000"/>
                </a:solidFill>
                <a:latin typeface="Tahoma" pitchFamily="34" charset="0"/>
                <a:ea typeface="HGP創英角ｺﾞｼｯｸUB" pitchFamily="50" charset="-128"/>
                <a:cs typeface="+mn-cs"/>
                <a:sym typeface="Wingdings" pitchFamily="2" charset="2"/>
              </a:rPr>
              <a:t>(532nm) </a:t>
            </a: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よりも十分良い精度</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　　　余計な雑音の影響を避ける</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             </a:t>
            </a:r>
            <a:r>
              <a:rPr kumimoji="1" lang="ja-JP" altLang="en-US" sz="1600" b="1" kern="1200" dirty="0">
                <a:solidFill>
                  <a:srgbClr val="808080"/>
                </a:solidFill>
                <a:latin typeface="Tahoma" pitchFamily="34" charset="0"/>
                <a:ea typeface="HGP創英角ｺﾞｼｯｸUB" pitchFamily="50" charset="-128"/>
                <a:cs typeface="+mn-cs"/>
                <a:sym typeface="Wingdings" pitchFamily="2" charset="2"/>
              </a:rPr>
              <a:t> </a:t>
            </a:r>
            <a:r>
              <a:rPr kumimoji="1" lang="en-US" altLang="ja-JP" sz="1600" b="1" kern="1200" dirty="0">
                <a:solidFill>
                  <a:srgbClr val="808080"/>
                </a:solidFill>
                <a:latin typeface="Tahoma" pitchFamily="34" charset="0"/>
                <a:ea typeface="HGP創英角ｺﾞｼｯｸUB" pitchFamily="50" charset="-128"/>
                <a:cs typeface="+mn-cs"/>
                <a:sym typeface="Wingdings" pitchFamily="2" charset="2"/>
              </a:rPr>
              <a:t>(</a:t>
            </a:r>
            <a:r>
              <a:rPr kumimoji="1" lang="ja-JP" altLang="en-US" sz="1600" b="1" kern="1200" dirty="0">
                <a:solidFill>
                  <a:srgbClr val="808080"/>
                </a:solidFill>
                <a:latin typeface="Tahoma" pitchFamily="34" charset="0"/>
                <a:ea typeface="HGP創英角ｺﾞｼｯｸUB" pitchFamily="50" charset="-128"/>
                <a:cs typeface="+mn-cs"/>
                <a:sym typeface="Wingdings" pitchFamily="2" charset="2"/>
              </a:rPr>
              <a:t>レーザー光源の強度雑音</a:t>
            </a:r>
            <a:r>
              <a:rPr kumimoji="1" lang="en-US" altLang="ja-JP" sz="1600" b="1" kern="1200" dirty="0">
                <a:solidFill>
                  <a:srgbClr val="808080"/>
                </a:solidFill>
                <a:latin typeface="Tahoma" pitchFamily="34" charset="0"/>
                <a:ea typeface="HGP創英角ｺﾞｼｯｸUB" pitchFamily="50" charset="-128"/>
                <a:cs typeface="+mn-cs"/>
                <a:sym typeface="Wingdings" pitchFamily="2" charset="2"/>
              </a:rPr>
              <a:t>, </a:t>
            </a:r>
            <a:r>
              <a:rPr kumimoji="1" lang="ja-JP" altLang="en-US" sz="1600" b="1" kern="1200" dirty="0">
                <a:solidFill>
                  <a:srgbClr val="808080"/>
                </a:solidFill>
                <a:latin typeface="Tahoma" pitchFamily="34" charset="0"/>
                <a:ea typeface="HGP創英角ｺﾞｼｯｸUB" pitchFamily="50" charset="-128"/>
                <a:cs typeface="+mn-cs"/>
                <a:sym typeface="Wingdings" pitchFamily="2" charset="2"/>
              </a:rPr>
              <a:t>鏡の角度変動とのカップリングなど</a:t>
            </a:r>
            <a:r>
              <a:rPr kumimoji="1" lang="en-US" altLang="ja-JP" sz="1600" b="1" kern="1200" dirty="0">
                <a:solidFill>
                  <a:srgbClr val="808080"/>
                </a:solidFill>
                <a:latin typeface="Tahoma" pitchFamily="34" charset="0"/>
                <a:ea typeface="HGP創英角ｺﾞｼｯｸUB" pitchFamily="50" charset="-128"/>
                <a:cs typeface="+mn-cs"/>
                <a:sym typeface="Wingdings" pitchFamily="2" charset="2"/>
              </a:rPr>
              <a:t>)</a:t>
            </a:r>
          </a:p>
        </p:txBody>
      </p:sp>
      <p:sp>
        <p:nvSpPr>
          <p:cNvPr id="829445" name="Rectangle 5"/>
          <p:cNvSpPr>
            <a:spLocks noChangeArrowheads="1"/>
          </p:cNvSpPr>
          <p:nvPr/>
        </p:nvSpPr>
        <p:spPr bwMode="auto">
          <a:xfrm>
            <a:off x="942975" y="3860800"/>
            <a:ext cx="7589838" cy="150018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b="1" kern="1200" dirty="0">
                <a:solidFill>
                  <a:srgbClr val="FF0000"/>
                </a:solidFill>
                <a:latin typeface="Tahoma" pitchFamily="34" charset="0"/>
                <a:ea typeface="HGP創英角ｺﾞｼｯｸUB" pitchFamily="50" charset="-128"/>
                <a:cs typeface="+mn-cs"/>
                <a:sym typeface="Wingdings" pitchFamily="2" charset="2"/>
              </a:rPr>
              <a:t>鏡と </a:t>
            </a:r>
            <a:r>
              <a:rPr kumimoji="1" lang="en-US" altLang="ja-JP" b="1" kern="1200" dirty="0">
                <a:solidFill>
                  <a:srgbClr val="FF0000"/>
                </a:solidFill>
                <a:latin typeface="Tahoma" pitchFamily="34" charset="0"/>
                <a:ea typeface="HGP創英角ｺﾞｼｯｸUB" pitchFamily="50" charset="-128"/>
                <a:cs typeface="+mn-cs"/>
                <a:sym typeface="Wingdings" pitchFamily="2" charset="2"/>
              </a:rPr>
              <a:t>S/C </a:t>
            </a:r>
            <a:r>
              <a:rPr kumimoji="1" lang="ja-JP" altLang="en-US" b="1" kern="1200" dirty="0">
                <a:solidFill>
                  <a:srgbClr val="FF0000"/>
                </a:solidFill>
                <a:latin typeface="Tahoma" pitchFamily="34" charset="0"/>
                <a:ea typeface="HGP創英角ｺﾞｼｯｸUB" pitchFamily="50" charset="-128"/>
                <a:cs typeface="+mn-cs"/>
                <a:sym typeface="Wingdings" pitchFamily="2" charset="2"/>
              </a:rPr>
              <a:t>間の相対変位 </a:t>
            </a:r>
            <a:r>
              <a:rPr kumimoji="1" lang="en-US" altLang="ja-JP" b="1" kern="1200" dirty="0">
                <a:solidFill>
                  <a:srgbClr val="FF0000"/>
                </a:solidFill>
                <a:latin typeface="Tahoma" pitchFamily="34" charset="0"/>
                <a:ea typeface="HGP創英角ｺﾞｼｯｸUB" pitchFamily="50" charset="-128"/>
                <a:cs typeface="+mn-cs"/>
                <a:sym typeface="Wingdings" pitchFamily="2" charset="2"/>
              </a:rPr>
              <a:t>(</a:t>
            </a:r>
            <a:r>
              <a:rPr kumimoji="1" lang="ja-JP" altLang="en-US" b="1" kern="1200" dirty="0">
                <a:solidFill>
                  <a:srgbClr val="FF0000"/>
                </a:solidFill>
                <a:latin typeface="Tahoma" pitchFamily="34" charset="0"/>
                <a:ea typeface="HGP創英角ｺﾞｼｯｸUB" pitchFamily="50" charset="-128"/>
                <a:cs typeface="+mn-cs"/>
                <a:sym typeface="Wingdings" pitchFamily="2" charset="2"/>
              </a:rPr>
              <a:t>ドラッグフリー制御</a:t>
            </a:r>
            <a:r>
              <a:rPr kumimoji="1" lang="en-US" altLang="ja-JP" b="1" kern="1200" dirty="0">
                <a:solidFill>
                  <a:srgbClr val="FF0000"/>
                </a:solidFill>
                <a:latin typeface="Tahoma" pitchFamily="34" charset="0"/>
                <a:ea typeface="HGP創英角ｺﾞｼｯｸUB" pitchFamily="50" charset="-128"/>
                <a:cs typeface="+mn-cs"/>
                <a:sym typeface="Wingdings" pitchFamily="2" charset="2"/>
              </a:rPr>
              <a:t>)</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sym typeface="Wingdings" pitchFamily="2" charset="2"/>
              </a:rPr>
              <a:t>     </a:t>
            </a: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鏡を基準に</a:t>
            </a:r>
            <a:r>
              <a:rPr kumimoji="1" lang="en-US" altLang="ja-JP" sz="1600" b="1" kern="1200" dirty="0">
                <a:solidFill>
                  <a:srgbClr val="000000"/>
                </a:solidFill>
                <a:latin typeface="Tahoma" pitchFamily="34" charset="0"/>
                <a:ea typeface="HGP創英角ｺﾞｼｯｸUB" pitchFamily="50" charset="-128"/>
                <a:cs typeface="+mn-cs"/>
                <a:sym typeface="Wingdings" pitchFamily="2" charset="2"/>
              </a:rPr>
              <a:t>S/C</a:t>
            </a: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に働く外力 </a:t>
            </a:r>
            <a:r>
              <a:rPr kumimoji="1" lang="en-US" altLang="ja-JP" sz="1600" b="1" kern="1200" dirty="0">
                <a:solidFill>
                  <a:srgbClr val="FF5050"/>
                </a:solidFill>
                <a:latin typeface="Tahoma" pitchFamily="34" charset="0"/>
                <a:ea typeface="HGP創英角ｺﾞｼｯｸUB" pitchFamily="50" charset="-128"/>
                <a:cs typeface="+mn-cs"/>
                <a:sym typeface="Wingdings" pitchFamily="2" charset="2"/>
              </a:rPr>
              <a:t>(</a:t>
            </a:r>
            <a:r>
              <a:rPr kumimoji="1" lang="ja-JP" altLang="en-US" sz="1600" b="1" kern="1200" dirty="0">
                <a:solidFill>
                  <a:srgbClr val="FF5050"/>
                </a:solidFill>
                <a:latin typeface="Tahoma" pitchFamily="34" charset="0"/>
                <a:ea typeface="HGP創英角ｺﾞｼｯｸUB" pitchFamily="50" charset="-128"/>
                <a:cs typeface="+mn-cs"/>
                <a:sym typeface="Wingdings" pitchFamily="2" charset="2"/>
              </a:rPr>
              <a:t>太陽光輻射</a:t>
            </a:r>
            <a:r>
              <a:rPr kumimoji="1" lang="en-US" altLang="ja-JP" sz="1600" b="1" kern="1200" dirty="0">
                <a:solidFill>
                  <a:srgbClr val="FF5050"/>
                </a:solidFill>
                <a:latin typeface="Tahoma" pitchFamily="34" charset="0"/>
                <a:ea typeface="HGP創英角ｺﾞｼｯｸUB" pitchFamily="50" charset="-128"/>
                <a:cs typeface="+mn-cs"/>
                <a:sym typeface="Wingdings" pitchFamily="2" charset="2"/>
              </a:rPr>
              <a:t>, </a:t>
            </a:r>
            <a:r>
              <a:rPr kumimoji="1" lang="ja-JP" altLang="en-US" sz="1600" b="1" kern="1200" dirty="0">
                <a:solidFill>
                  <a:srgbClr val="FF5050"/>
                </a:solidFill>
                <a:latin typeface="Tahoma" pitchFamily="34" charset="0"/>
                <a:ea typeface="HGP創英角ｺﾞｼｯｸUB" pitchFamily="50" charset="-128"/>
                <a:cs typeface="+mn-cs"/>
                <a:sym typeface="Wingdings" pitchFamily="2" charset="2"/>
              </a:rPr>
              <a:t>天体重力など</a:t>
            </a:r>
            <a:r>
              <a:rPr kumimoji="1" lang="en-US" altLang="ja-JP" sz="1600" b="1" kern="1200" dirty="0">
                <a:solidFill>
                  <a:srgbClr val="FF5050"/>
                </a:solidFill>
                <a:latin typeface="Tahoma" pitchFamily="34" charset="0"/>
                <a:ea typeface="HGP創英角ｺﾞｼｯｸUB" pitchFamily="50" charset="-128"/>
                <a:cs typeface="+mn-cs"/>
                <a:sym typeface="Wingdings" pitchFamily="2" charset="2"/>
              </a:rPr>
              <a:t>)</a:t>
            </a:r>
            <a:r>
              <a:rPr kumimoji="1" lang="en-US" altLang="ja-JP" sz="1600" b="1" kern="1200" dirty="0">
                <a:solidFill>
                  <a:srgbClr val="000000"/>
                </a:solidFill>
                <a:latin typeface="Tahoma" pitchFamily="34" charset="0"/>
                <a:ea typeface="HGP創英角ｺﾞｼｯｸUB" pitchFamily="50" charset="-128"/>
                <a:cs typeface="+mn-cs"/>
                <a:sym typeface="Wingdings" pitchFamily="2" charset="2"/>
              </a:rPr>
              <a:t> </a:t>
            </a: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を抑圧</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      鏡と</a:t>
            </a:r>
            <a:r>
              <a:rPr kumimoji="1" lang="en-US" altLang="ja-JP" sz="1600" b="1" kern="1200" dirty="0">
                <a:solidFill>
                  <a:srgbClr val="000000"/>
                </a:solidFill>
                <a:latin typeface="Tahoma" pitchFamily="34" charset="0"/>
                <a:ea typeface="HGP創英角ｺﾞｼｯｸUB" pitchFamily="50" charset="-128"/>
                <a:cs typeface="+mn-cs"/>
                <a:sym typeface="Wingdings" pitchFamily="2" charset="2"/>
              </a:rPr>
              <a:t>S/C</a:t>
            </a: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がぶつからないことが必要</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      </a:t>
            </a:r>
            <a:r>
              <a:rPr kumimoji="1" lang="en-US" altLang="ja-JP" sz="1600" b="1" kern="1200" dirty="0">
                <a:solidFill>
                  <a:srgbClr val="000000"/>
                </a:solidFill>
                <a:latin typeface="Tahoma" pitchFamily="34" charset="0"/>
                <a:ea typeface="HGP創英角ｺﾞｼｯｸUB" pitchFamily="50" charset="-128"/>
                <a:cs typeface="+mn-cs"/>
                <a:sym typeface="Wingdings" pitchFamily="2" charset="2"/>
              </a:rPr>
              <a:t>S/C</a:t>
            </a: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変動が鏡の変動を引き起こさないことが必要</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            </a:t>
            </a:r>
            <a:r>
              <a:rPr kumimoji="1" lang="en-US" altLang="ja-JP" sz="1600" b="1" kern="1200" dirty="0">
                <a:solidFill>
                  <a:srgbClr val="808080"/>
                </a:solidFill>
                <a:latin typeface="Tahoma" pitchFamily="34" charset="0"/>
                <a:ea typeface="HGP創英角ｺﾞｼｯｸUB" pitchFamily="50" charset="-128"/>
                <a:cs typeface="+mn-cs"/>
                <a:sym typeface="Wingdings" pitchFamily="2" charset="2"/>
              </a:rPr>
              <a:t>(</a:t>
            </a:r>
            <a:r>
              <a:rPr kumimoji="1" lang="ja-JP" altLang="en-US" sz="1600" b="1" kern="1200" dirty="0">
                <a:solidFill>
                  <a:srgbClr val="808080"/>
                </a:solidFill>
                <a:latin typeface="Tahoma" pitchFamily="34" charset="0"/>
                <a:ea typeface="HGP創英角ｺﾞｼｯｸUB" pitchFamily="50" charset="-128"/>
                <a:cs typeface="+mn-cs"/>
                <a:sym typeface="Wingdings" pitchFamily="2" charset="2"/>
              </a:rPr>
              <a:t>重力</a:t>
            </a:r>
            <a:r>
              <a:rPr kumimoji="1" lang="en-US" altLang="ja-JP" sz="1600" b="1" kern="1200" dirty="0">
                <a:solidFill>
                  <a:srgbClr val="808080"/>
                </a:solidFill>
                <a:latin typeface="Tahoma" pitchFamily="34" charset="0"/>
                <a:ea typeface="HGP創英角ｺﾞｼｯｸUB" pitchFamily="50" charset="-128"/>
                <a:cs typeface="+mn-cs"/>
                <a:sym typeface="Wingdings" pitchFamily="2" charset="2"/>
              </a:rPr>
              <a:t>, </a:t>
            </a:r>
            <a:r>
              <a:rPr kumimoji="1" lang="ja-JP" altLang="en-US" sz="1600" b="1" kern="1200" dirty="0">
                <a:solidFill>
                  <a:srgbClr val="808080"/>
                </a:solidFill>
                <a:latin typeface="Tahoma" pitchFamily="34" charset="0"/>
                <a:ea typeface="HGP創英角ｺﾞｼｯｸUB" pitchFamily="50" charset="-128"/>
                <a:cs typeface="+mn-cs"/>
                <a:sym typeface="Wingdings" pitchFamily="2" charset="2"/>
              </a:rPr>
              <a:t>電磁力によるカップリング</a:t>
            </a:r>
            <a:r>
              <a:rPr kumimoji="1" lang="en-US" altLang="ja-JP" sz="1600" b="1" kern="1200" dirty="0">
                <a:solidFill>
                  <a:srgbClr val="808080"/>
                </a:solidFill>
                <a:latin typeface="Tahoma" pitchFamily="34" charset="0"/>
                <a:ea typeface="HGP創英角ｺﾞｼｯｸUB" pitchFamily="50" charset="-128"/>
                <a:cs typeface="+mn-cs"/>
                <a:sym typeface="Wingdings" pitchFamily="2" charset="2"/>
              </a:rPr>
              <a:t>)</a:t>
            </a:r>
          </a:p>
        </p:txBody>
      </p:sp>
      <p:grpSp>
        <p:nvGrpSpPr>
          <p:cNvPr id="2" name="Group 6"/>
          <p:cNvGrpSpPr>
            <a:grpSpLocks/>
          </p:cNvGrpSpPr>
          <p:nvPr/>
        </p:nvGrpSpPr>
        <p:grpSpPr bwMode="auto">
          <a:xfrm>
            <a:off x="1476375" y="3143248"/>
            <a:ext cx="5762625" cy="695325"/>
            <a:chOff x="1020" y="1842"/>
            <a:chExt cx="3630" cy="438"/>
          </a:xfrm>
        </p:grpSpPr>
        <p:sp>
          <p:nvSpPr>
            <p:cNvPr id="829447" name="AutoShape 7"/>
            <p:cNvSpPr>
              <a:spLocks noChangeArrowheads="1"/>
            </p:cNvSpPr>
            <p:nvPr/>
          </p:nvSpPr>
          <p:spPr bwMode="auto">
            <a:xfrm>
              <a:off x="1020" y="1886"/>
              <a:ext cx="183" cy="368"/>
            </a:xfrm>
            <a:custGeom>
              <a:avLst/>
              <a:gdLst>
                <a:gd name="G0" fmla="+- 12630 0 0"/>
                <a:gd name="G1" fmla="+- 4013 0 0"/>
                <a:gd name="G2" fmla="+- 21600 0 4013"/>
                <a:gd name="G3" fmla="+- 10800 0 4013"/>
                <a:gd name="G4" fmla="+- 21600 0 12630"/>
                <a:gd name="G5" fmla="*/ G4 G3 10800"/>
                <a:gd name="G6" fmla="+- 21600 0 G5"/>
                <a:gd name="T0" fmla="*/ 12630 w 21600"/>
                <a:gd name="T1" fmla="*/ 0 h 21600"/>
                <a:gd name="T2" fmla="*/ 0 w 21600"/>
                <a:gd name="T3" fmla="*/ 10800 h 21600"/>
                <a:gd name="T4" fmla="*/ 1263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2630" y="0"/>
                  </a:moveTo>
                  <a:lnTo>
                    <a:pt x="12630" y="4013"/>
                  </a:lnTo>
                  <a:lnTo>
                    <a:pt x="3375" y="4013"/>
                  </a:lnTo>
                  <a:lnTo>
                    <a:pt x="3375" y="17587"/>
                  </a:lnTo>
                  <a:lnTo>
                    <a:pt x="12630" y="17587"/>
                  </a:lnTo>
                  <a:lnTo>
                    <a:pt x="12630" y="21600"/>
                  </a:lnTo>
                  <a:lnTo>
                    <a:pt x="21600" y="10800"/>
                  </a:lnTo>
                  <a:close/>
                </a:path>
                <a:path w="21600" h="21600">
                  <a:moveTo>
                    <a:pt x="1350" y="4013"/>
                  </a:moveTo>
                  <a:lnTo>
                    <a:pt x="1350" y="17587"/>
                  </a:lnTo>
                  <a:lnTo>
                    <a:pt x="2700" y="17587"/>
                  </a:lnTo>
                  <a:lnTo>
                    <a:pt x="2700" y="4013"/>
                  </a:lnTo>
                  <a:close/>
                </a:path>
                <a:path w="21600" h="21600">
                  <a:moveTo>
                    <a:pt x="0" y="4013"/>
                  </a:moveTo>
                  <a:lnTo>
                    <a:pt x="0" y="17587"/>
                  </a:lnTo>
                  <a:lnTo>
                    <a:pt x="675" y="17587"/>
                  </a:lnTo>
                  <a:lnTo>
                    <a:pt x="675" y="4013"/>
                  </a:lnTo>
                  <a:close/>
                </a:path>
              </a:pathLst>
            </a:custGeom>
            <a:solidFill>
              <a:srgbClr val="CCFFCC">
                <a:alpha val="50000"/>
              </a:srgbClr>
            </a:solidFill>
            <a:ln w="12700">
              <a:solidFill>
                <a:srgbClr val="008000"/>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1800" kern="1200" dirty="0">
                <a:solidFill>
                  <a:srgbClr val="003366"/>
                </a:solidFill>
                <a:latin typeface="Times New Roman" pitchFamily="18" charset="0"/>
                <a:ea typeface="ＭＳ Ｐゴシック" pitchFamily="50" charset="-128"/>
                <a:cs typeface="+mn-cs"/>
              </a:endParaRPr>
            </a:p>
          </p:txBody>
        </p:sp>
        <p:sp>
          <p:nvSpPr>
            <p:cNvPr id="829448" name="Rectangle 8"/>
            <p:cNvSpPr>
              <a:spLocks noChangeArrowheads="1"/>
            </p:cNvSpPr>
            <p:nvPr/>
          </p:nvSpPr>
          <p:spPr bwMode="auto">
            <a:xfrm>
              <a:off x="1202" y="1842"/>
              <a:ext cx="3448" cy="43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800" b="1" kern="1200" dirty="0">
                  <a:solidFill>
                    <a:srgbClr val="000000"/>
                  </a:solidFill>
                  <a:latin typeface="Tahoma" pitchFamily="34" charset="0"/>
                  <a:ea typeface="HGP創英角ｺﾞｼｯｸUB" pitchFamily="50" charset="-128"/>
                  <a:cs typeface="+mn-cs"/>
                  <a:sym typeface="Wingdings" pitchFamily="2" charset="2"/>
                </a:rPr>
                <a:t>要求値</a:t>
              </a:r>
              <a:r>
                <a:rPr kumimoji="1" lang="en-US" altLang="ja-JP" sz="1800" b="1" kern="1200" dirty="0">
                  <a:solidFill>
                    <a:srgbClr val="000000"/>
                  </a:solidFill>
                  <a:latin typeface="Tahoma" pitchFamily="34" charset="0"/>
                  <a:ea typeface="HGP創英角ｺﾞｼｯｸUB" pitchFamily="50" charset="-128"/>
                  <a:cs typeface="+mn-cs"/>
                  <a:sym typeface="Wingdings" pitchFamily="2" charset="2"/>
                </a:rPr>
                <a:t>:   3x10</a:t>
              </a:r>
              <a:r>
                <a:rPr kumimoji="1" lang="en-US" altLang="ja-JP" sz="1800" b="1" kern="1200" baseline="30000" dirty="0">
                  <a:solidFill>
                    <a:srgbClr val="000000"/>
                  </a:solidFill>
                  <a:latin typeface="Tahoma" pitchFamily="34" charset="0"/>
                  <a:ea typeface="HGP創英角ｺﾞｼｯｸUB" pitchFamily="50" charset="-128"/>
                  <a:cs typeface="+mn-cs"/>
                  <a:sym typeface="Wingdings" pitchFamily="2" charset="2"/>
                </a:rPr>
                <a:t>-10</a:t>
              </a:r>
              <a:r>
                <a:rPr kumimoji="1" lang="en-US" altLang="ja-JP" sz="1800" b="1" kern="1200" dirty="0">
                  <a:solidFill>
                    <a:srgbClr val="000000"/>
                  </a:solidFill>
                  <a:latin typeface="Tahoma" pitchFamily="34" charset="0"/>
                  <a:ea typeface="HGP創英角ｺﾞｼｯｸUB" pitchFamily="50" charset="-128"/>
                  <a:cs typeface="+mn-cs"/>
                  <a:sym typeface="Wingdings" pitchFamily="2" charset="2"/>
                </a:rPr>
                <a:t> m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                </a:t>
              </a:r>
              <a:r>
                <a:rPr kumimoji="1" lang="en-US" altLang="ja-JP" sz="1800" b="1" kern="1200" dirty="0">
                  <a:solidFill>
                    <a:srgbClr val="000000"/>
                  </a:solidFill>
                  <a:latin typeface="Tahoma" pitchFamily="34" charset="0"/>
                  <a:ea typeface="HGP創英角ｺﾞｼｯｸUB" pitchFamily="50" charset="-128"/>
                  <a:cs typeface="+mn-cs"/>
                </a:rPr>
                <a:t>3 x 10</a:t>
              </a:r>
              <a:r>
                <a:rPr kumimoji="1" lang="en-US" altLang="ja-JP" sz="1800" b="1" kern="1200" baseline="30000" dirty="0">
                  <a:solidFill>
                    <a:srgbClr val="000000"/>
                  </a:solidFill>
                  <a:latin typeface="Tahoma" pitchFamily="34" charset="0"/>
                  <a:ea typeface="HGP創英角ｺﾞｼｯｸUB" pitchFamily="50" charset="-128"/>
                  <a:cs typeface="+mn-cs"/>
                </a:rPr>
                <a:t>-18</a:t>
              </a:r>
              <a:r>
                <a:rPr kumimoji="1" lang="en-US" altLang="ja-JP" sz="1800" b="1" kern="1200" dirty="0">
                  <a:solidFill>
                    <a:srgbClr val="000000"/>
                  </a:solidFill>
                  <a:latin typeface="Tahoma" pitchFamily="34" charset="0"/>
                  <a:ea typeface="HGP創英角ｺﾞｼｯｸUB" pitchFamily="50" charset="-128"/>
                  <a:cs typeface="+mn-cs"/>
                </a:rPr>
                <a:t> m/Hz</a:t>
              </a:r>
              <a:r>
                <a:rPr kumimoji="1" lang="en-US" altLang="ja-JP" sz="1800" b="1" kern="1200" baseline="30000" dirty="0">
                  <a:solidFill>
                    <a:srgbClr val="000000"/>
                  </a:solidFill>
                  <a:latin typeface="Tahoma" pitchFamily="34" charset="0"/>
                  <a:ea typeface="HGP創英角ｺﾞｼｯｸUB" pitchFamily="50" charset="-128"/>
                  <a:cs typeface="+mn-cs"/>
                </a:rPr>
                <a:t>1/2</a:t>
              </a:r>
              <a:r>
                <a:rPr kumimoji="1" lang="en-US" altLang="ja-JP" sz="1800" b="1" kern="1200" dirty="0">
                  <a:solidFill>
                    <a:srgbClr val="000000"/>
                  </a:solidFill>
                  <a:latin typeface="Tahoma" pitchFamily="34" charset="0"/>
                  <a:ea typeface="HGP創英角ｺﾞｼｯｸUB" pitchFamily="50" charset="-128"/>
                  <a:cs typeface="+mn-cs"/>
                </a:rPr>
                <a:t>   (0.1Hz)</a:t>
              </a:r>
              <a:r>
                <a:rPr kumimoji="1" lang="en-US" altLang="ja-JP" sz="1800" b="1" kern="1200" dirty="0">
                  <a:solidFill>
                    <a:srgbClr val="000000"/>
                  </a:solidFill>
                  <a:latin typeface="Tahoma" pitchFamily="34" charset="0"/>
                  <a:ea typeface="HGP創英角ｺﾞｼｯｸUB" pitchFamily="50" charset="-128"/>
                  <a:cs typeface="+mn-cs"/>
                  <a:sym typeface="Wingdings" pitchFamily="2" charset="2"/>
                </a:rPr>
                <a:t> </a:t>
              </a:r>
            </a:p>
          </p:txBody>
        </p:sp>
      </p:grpSp>
      <p:sp>
        <p:nvSpPr>
          <p:cNvPr id="829449" name="Rectangle 9"/>
          <p:cNvSpPr>
            <a:spLocks noChangeArrowheads="1"/>
          </p:cNvSpPr>
          <p:nvPr/>
        </p:nvSpPr>
        <p:spPr bwMode="auto">
          <a:xfrm>
            <a:off x="6229350" y="2997200"/>
            <a:ext cx="2663825" cy="1025525"/>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a:solidFill>
                  <a:srgbClr val="808080"/>
                </a:solidFill>
                <a:latin typeface="Tahoma" pitchFamily="34" charset="0"/>
                <a:ea typeface="HGP創英角ｺﾞｼｯｸUB" pitchFamily="50" charset="-128"/>
                <a:cs typeface="+mn-cs"/>
                <a:sym typeface="Wingdings" pitchFamily="2" charset="2"/>
              </a:rPr>
              <a:t>(</a:t>
            </a:r>
            <a:r>
              <a:rPr kumimoji="1" lang="ja-JP" altLang="en-US" sz="1400" b="1" kern="1200" dirty="0">
                <a:solidFill>
                  <a:srgbClr val="808080"/>
                </a:solidFill>
                <a:latin typeface="Tahoma" pitchFamily="34" charset="0"/>
                <a:ea typeface="HGP創英角ｺﾞｼｯｸUB" pitchFamily="50" charset="-128"/>
                <a:cs typeface="+mn-cs"/>
                <a:sym typeface="Wingdings" pitchFamily="2" charset="2"/>
              </a:rPr>
              <a:t>地上での重力波検出器 </a:t>
            </a:r>
            <a:r>
              <a:rPr kumimoji="1" lang="en-US" altLang="ja-JP" sz="1400" b="1" kern="1200" dirty="0">
                <a:solidFill>
                  <a:srgbClr val="808080"/>
                </a:solidFill>
                <a:latin typeface="Tahoma" pitchFamily="34" charset="0"/>
                <a:ea typeface="HGP創英角ｺﾞｼｯｸUB" pitchFamily="50" charset="-128"/>
                <a:cs typeface="+mn-cs"/>
                <a:sym typeface="Wingdings" pitchFamily="2" charset="2"/>
              </a:rPr>
              <a:t>: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a:solidFill>
                  <a:srgbClr val="808080"/>
                </a:solidFill>
                <a:latin typeface="Tahoma" pitchFamily="34" charset="0"/>
                <a:ea typeface="HGP創英角ｺﾞｼｯｸUB" pitchFamily="50" charset="-128"/>
                <a:cs typeface="+mn-cs"/>
                <a:sym typeface="Wingdings" pitchFamily="2" charset="2"/>
              </a:rPr>
              <a:t>    RMS</a:t>
            </a:r>
            <a:r>
              <a:rPr kumimoji="1" lang="ja-JP" altLang="en-US" sz="1400" b="1" kern="1200" dirty="0">
                <a:solidFill>
                  <a:srgbClr val="808080"/>
                </a:solidFill>
                <a:latin typeface="Tahoma" pitchFamily="34" charset="0"/>
                <a:ea typeface="HGP創英角ｺﾞｼｯｸUB" pitchFamily="50" charset="-128"/>
                <a:cs typeface="+mn-cs"/>
                <a:sym typeface="Wingdings" pitchFamily="2" charset="2"/>
              </a:rPr>
              <a:t>変動  </a:t>
            </a:r>
            <a:r>
              <a:rPr kumimoji="1" lang="en-US" altLang="ja-JP" sz="1400" b="1" kern="1200" dirty="0">
                <a:solidFill>
                  <a:srgbClr val="808080"/>
                </a:solidFill>
                <a:latin typeface="Tahoma" pitchFamily="34" charset="0"/>
                <a:ea typeface="HGP創英角ｺﾞｼｯｸUB" pitchFamily="50" charset="-128"/>
                <a:cs typeface="+mn-cs"/>
                <a:sym typeface="Wingdings" pitchFamily="2" charset="2"/>
              </a:rPr>
              <a:t>10</a:t>
            </a:r>
            <a:r>
              <a:rPr kumimoji="1" lang="en-US" altLang="ja-JP" sz="1400" b="1" kern="1200" baseline="30000" dirty="0">
                <a:solidFill>
                  <a:srgbClr val="808080"/>
                </a:solidFill>
                <a:latin typeface="Tahoma" pitchFamily="34" charset="0"/>
                <a:ea typeface="HGP創英角ｺﾞｼｯｸUB" pitchFamily="50" charset="-128"/>
                <a:cs typeface="+mn-cs"/>
                <a:sym typeface="Wingdings" pitchFamily="2" charset="2"/>
              </a:rPr>
              <a:t>-13</a:t>
            </a:r>
            <a:r>
              <a:rPr kumimoji="1" lang="en-US" altLang="ja-JP" sz="1400" b="1" kern="1200" dirty="0">
                <a:solidFill>
                  <a:srgbClr val="808080"/>
                </a:solidFill>
                <a:latin typeface="Tahoma" pitchFamily="34" charset="0"/>
                <a:ea typeface="HGP創英角ｺﾞｼｯｸUB" pitchFamily="50" charset="-128"/>
                <a:cs typeface="+mn-cs"/>
                <a:sym typeface="Wingdings" pitchFamily="2" charset="2"/>
              </a:rPr>
              <a:t> m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a:solidFill>
                  <a:srgbClr val="808080"/>
                </a:solidFill>
                <a:latin typeface="Tahoma" pitchFamily="34" charset="0"/>
                <a:ea typeface="HGP創英角ｺﾞｼｯｸUB" pitchFamily="50" charset="-128"/>
                <a:cs typeface="+mn-cs"/>
                <a:sym typeface="Wingdings" pitchFamily="2" charset="2"/>
              </a:rPr>
              <a:t>    </a:t>
            </a:r>
            <a:r>
              <a:rPr kumimoji="1" lang="ja-JP" altLang="en-US" sz="1400" b="1" kern="1200" dirty="0">
                <a:solidFill>
                  <a:srgbClr val="808080"/>
                </a:solidFill>
                <a:latin typeface="Tahoma" pitchFamily="34" charset="0"/>
                <a:ea typeface="HGP創英角ｺﾞｼｯｸUB" pitchFamily="50" charset="-128"/>
                <a:cs typeface="+mn-cs"/>
                <a:sym typeface="Wingdings" pitchFamily="2" charset="2"/>
              </a:rPr>
              <a:t>変位雑音   </a:t>
            </a:r>
            <a:r>
              <a:rPr kumimoji="1" lang="en-US" altLang="ja-JP" sz="1400" b="1" kern="1200" dirty="0">
                <a:solidFill>
                  <a:srgbClr val="808080"/>
                </a:solidFill>
                <a:latin typeface="Tahoma" pitchFamily="34" charset="0"/>
                <a:ea typeface="HGP創英角ｺﾞｼｯｸUB" pitchFamily="50" charset="-128"/>
                <a:cs typeface="+mn-cs"/>
                <a:sym typeface="Wingdings" pitchFamily="2" charset="2"/>
              </a:rPr>
              <a:t>10</a:t>
            </a:r>
            <a:r>
              <a:rPr kumimoji="1" lang="en-US" altLang="ja-JP" sz="1400" b="1" kern="1200" baseline="30000" dirty="0">
                <a:solidFill>
                  <a:srgbClr val="808080"/>
                </a:solidFill>
                <a:latin typeface="Tahoma" pitchFamily="34" charset="0"/>
                <a:ea typeface="HGP創英角ｺﾞｼｯｸUB" pitchFamily="50" charset="-128"/>
                <a:cs typeface="+mn-cs"/>
              </a:rPr>
              <a:t>-19</a:t>
            </a:r>
            <a:r>
              <a:rPr kumimoji="1" lang="en-US" altLang="ja-JP" sz="1400" b="1" kern="1200" dirty="0">
                <a:solidFill>
                  <a:srgbClr val="808080"/>
                </a:solidFill>
                <a:latin typeface="Tahoma" pitchFamily="34" charset="0"/>
                <a:ea typeface="HGP創英角ｺﾞｼｯｸUB" pitchFamily="50" charset="-128"/>
                <a:cs typeface="+mn-cs"/>
              </a:rPr>
              <a:t> m/Hz</a:t>
            </a:r>
            <a:r>
              <a:rPr kumimoji="1" lang="en-US" altLang="ja-JP" sz="1400" b="1" kern="1200" baseline="30000" dirty="0">
                <a:solidFill>
                  <a:srgbClr val="808080"/>
                </a:solidFill>
                <a:latin typeface="Tahoma" pitchFamily="34" charset="0"/>
                <a:ea typeface="HGP創英角ｺﾞｼｯｸUB" pitchFamily="50" charset="-128"/>
                <a:cs typeface="+mn-cs"/>
              </a:rPr>
              <a:t>1/2</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baseline="30000" dirty="0">
                <a:solidFill>
                  <a:srgbClr val="808080"/>
                </a:solidFill>
                <a:latin typeface="Tahoma" pitchFamily="34" charset="0"/>
                <a:ea typeface="HGP創英角ｺﾞｼｯｸUB" pitchFamily="50" charset="-128"/>
                <a:cs typeface="+mn-cs"/>
              </a:rPr>
              <a:t>              </a:t>
            </a:r>
            <a:r>
              <a:rPr kumimoji="1" lang="ja-JP" altLang="en-US" sz="1400" b="1" kern="1200" dirty="0">
                <a:solidFill>
                  <a:srgbClr val="808080"/>
                </a:solidFill>
                <a:latin typeface="Tahoma" pitchFamily="34" charset="0"/>
                <a:ea typeface="HGP創英角ｺﾞｼｯｸUB" pitchFamily="50" charset="-128"/>
                <a:cs typeface="+mn-cs"/>
                <a:sym typeface="Wingdings" pitchFamily="2" charset="2"/>
              </a:rPr>
              <a:t>程度が実現されている</a:t>
            </a:r>
            <a:r>
              <a:rPr kumimoji="1" lang="en-US" altLang="ja-JP" sz="1400" b="1" kern="1200" dirty="0">
                <a:solidFill>
                  <a:srgbClr val="808080"/>
                </a:solidFill>
                <a:latin typeface="Tahoma" pitchFamily="34" charset="0"/>
                <a:ea typeface="HGP創英角ｺﾞｼｯｸUB" pitchFamily="50" charset="-128"/>
                <a:cs typeface="+mn-cs"/>
                <a:sym typeface="Wingdings" pitchFamily="2" charset="2"/>
              </a:rPr>
              <a:t>)</a:t>
            </a:r>
          </a:p>
        </p:txBody>
      </p:sp>
      <p:grpSp>
        <p:nvGrpSpPr>
          <p:cNvPr id="3" name="Group 10"/>
          <p:cNvGrpSpPr>
            <a:grpSpLocks/>
          </p:cNvGrpSpPr>
          <p:nvPr/>
        </p:nvGrpSpPr>
        <p:grpSpPr bwMode="auto">
          <a:xfrm>
            <a:off x="1547813" y="5503884"/>
            <a:ext cx="7056437" cy="996950"/>
            <a:chOff x="1020" y="1842"/>
            <a:chExt cx="3630" cy="628"/>
          </a:xfrm>
        </p:grpSpPr>
        <p:sp>
          <p:nvSpPr>
            <p:cNvPr id="829451" name="AutoShape 11"/>
            <p:cNvSpPr>
              <a:spLocks noChangeArrowheads="1"/>
            </p:cNvSpPr>
            <p:nvPr/>
          </p:nvSpPr>
          <p:spPr bwMode="auto">
            <a:xfrm>
              <a:off x="1020" y="1886"/>
              <a:ext cx="183" cy="368"/>
            </a:xfrm>
            <a:custGeom>
              <a:avLst/>
              <a:gdLst>
                <a:gd name="G0" fmla="+- 12630 0 0"/>
                <a:gd name="G1" fmla="+- 4013 0 0"/>
                <a:gd name="G2" fmla="+- 21600 0 4013"/>
                <a:gd name="G3" fmla="+- 10800 0 4013"/>
                <a:gd name="G4" fmla="+- 21600 0 12630"/>
                <a:gd name="G5" fmla="*/ G4 G3 10800"/>
                <a:gd name="G6" fmla="+- 21600 0 G5"/>
                <a:gd name="T0" fmla="*/ 12630 w 21600"/>
                <a:gd name="T1" fmla="*/ 0 h 21600"/>
                <a:gd name="T2" fmla="*/ 0 w 21600"/>
                <a:gd name="T3" fmla="*/ 10800 h 21600"/>
                <a:gd name="T4" fmla="*/ 1263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2630" y="0"/>
                  </a:moveTo>
                  <a:lnTo>
                    <a:pt x="12630" y="4013"/>
                  </a:lnTo>
                  <a:lnTo>
                    <a:pt x="3375" y="4013"/>
                  </a:lnTo>
                  <a:lnTo>
                    <a:pt x="3375" y="17587"/>
                  </a:lnTo>
                  <a:lnTo>
                    <a:pt x="12630" y="17587"/>
                  </a:lnTo>
                  <a:lnTo>
                    <a:pt x="12630" y="21600"/>
                  </a:lnTo>
                  <a:lnTo>
                    <a:pt x="21600" y="10800"/>
                  </a:lnTo>
                  <a:close/>
                </a:path>
                <a:path w="21600" h="21600">
                  <a:moveTo>
                    <a:pt x="1350" y="4013"/>
                  </a:moveTo>
                  <a:lnTo>
                    <a:pt x="1350" y="17587"/>
                  </a:lnTo>
                  <a:lnTo>
                    <a:pt x="2700" y="17587"/>
                  </a:lnTo>
                  <a:lnTo>
                    <a:pt x="2700" y="4013"/>
                  </a:lnTo>
                  <a:close/>
                </a:path>
                <a:path w="21600" h="21600">
                  <a:moveTo>
                    <a:pt x="0" y="4013"/>
                  </a:moveTo>
                  <a:lnTo>
                    <a:pt x="0" y="17587"/>
                  </a:lnTo>
                  <a:lnTo>
                    <a:pt x="675" y="17587"/>
                  </a:lnTo>
                  <a:lnTo>
                    <a:pt x="675" y="4013"/>
                  </a:lnTo>
                  <a:close/>
                </a:path>
              </a:pathLst>
            </a:custGeom>
            <a:solidFill>
              <a:srgbClr val="FF99CC">
                <a:alpha val="50000"/>
              </a:srgbClr>
            </a:solidFill>
            <a:ln w="12700">
              <a:solidFill>
                <a:srgbClr val="CC0000"/>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1800" kern="1200" dirty="0">
                <a:solidFill>
                  <a:srgbClr val="003366"/>
                </a:solidFill>
                <a:latin typeface="Times New Roman" pitchFamily="18" charset="0"/>
                <a:ea typeface="ＭＳ Ｐゴシック" pitchFamily="50" charset="-128"/>
                <a:cs typeface="+mn-cs"/>
              </a:endParaRPr>
            </a:p>
          </p:txBody>
        </p:sp>
        <p:sp>
          <p:nvSpPr>
            <p:cNvPr id="829452" name="Rectangle 12"/>
            <p:cNvSpPr>
              <a:spLocks noChangeArrowheads="1"/>
            </p:cNvSpPr>
            <p:nvPr/>
          </p:nvSpPr>
          <p:spPr bwMode="auto">
            <a:xfrm>
              <a:off x="1202" y="1842"/>
              <a:ext cx="3448" cy="62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800" b="1" kern="1200" dirty="0">
                  <a:solidFill>
                    <a:srgbClr val="000000"/>
                  </a:solidFill>
                  <a:latin typeface="Tahoma" pitchFamily="34" charset="0"/>
                  <a:ea typeface="HGP創英角ｺﾞｼｯｸUB" pitchFamily="50" charset="-128"/>
                  <a:cs typeface="+mn-cs"/>
                  <a:sym typeface="Wingdings" pitchFamily="2" charset="2"/>
                </a:rPr>
                <a:t>要求値</a:t>
              </a:r>
              <a:r>
                <a:rPr kumimoji="1" lang="en-US" altLang="ja-JP" sz="1800" b="1" kern="1200" dirty="0">
                  <a:solidFill>
                    <a:srgbClr val="000000"/>
                  </a:solidFill>
                  <a:latin typeface="Tahoma" pitchFamily="34" charset="0"/>
                  <a:ea typeface="HGP創英角ｺﾞｼｯｸUB" pitchFamily="50" charset="-128"/>
                  <a:cs typeface="+mn-cs"/>
                  <a:sym typeface="Wingdings" pitchFamily="2" charset="2"/>
                </a:rPr>
                <a:t>: 0.1 mm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3 x 10</a:t>
              </a:r>
              <a:r>
                <a:rPr kumimoji="1" lang="en-US" altLang="ja-JP" sz="1800" b="1" kern="1200" baseline="30000" dirty="0">
                  <a:solidFill>
                    <a:srgbClr val="000000"/>
                  </a:solidFill>
                  <a:latin typeface="Tahoma" pitchFamily="34" charset="0"/>
                  <a:ea typeface="HGP創英角ｺﾞｼｯｸUB" pitchFamily="50" charset="-128"/>
                  <a:cs typeface="+mn-cs"/>
                </a:rPr>
                <a:t>-10</a:t>
              </a:r>
              <a:r>
                <a:rPr kumimoji="1" lang="en-US" altLang="ja-JP" sz="1800" b="1" kern="1200" dirty="0">
                  <a:solidFill>
                    <a:srgbClr val="000000"/>
                  </a:solidFill>
                  <a:latin typeface="Tahoma" pitchFamily="34" charset="0"/>
                  <a:ea typeface="HGP創英角ｺﾞｼｯｸUB" pitchFamily="50" charset="-128"/>
                  <a:cs typeface="+mn-cs"/>
                </a:rPr>
                <a:t> m/Hz</a:t>
              </a:r>
              <a:r>
                <a:rPr kumimoji="1" lang="en-US" altLang="ja-JP" sz="1800" b="1" kern="1200" baseline="30000" dirty="0">
                  <a:solidFill>
                    <a:srgbClr val="000000"/>
                  </a:solidFill>
                  <a:latin typeface="Tahoma" pitchFamily="34" charset="0"/>
                  <a:ea typeface="HGP創英角ｺﾞｼｯｸUB" pitchFamily="50" charset="-128"/>
                  <a:cs typeface="+mn-cs"/>
                </a:rPr>
                <a:t>1/2</a:t>
              </a:r>
              <a:r>
                <a:rPr kumimoji="1" lang="en-US" altLang="ja-JP" sz="1800" b="1" kern="1200" dirty="0">
                  <a:solidFill>
                    <a:srgbClr val="000000"/>
                  </a:solidFill>
                  <a:latin typeface="Tahoma" pitchFamily="34" charset="0"/>
                  <a:ea typeface="HGP創英角ｺﾞｼｯｸUB" pitchFamily="50" charset="-128"/>
                  <a:cs typeface="+mn-cs"/>
                </a:rPr>
                <a:t> (0.1Hz)</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sym typeface="Wingdings" pitchFamily="2" charset="2"/>
                </a:rPr>
                <a:t> S/C</a:t>
              </a:r>
              <a:r>
                <a:rPr kumimoji="1" lang="ja-JP" altLang="en-US" sz="1800" b="1" kern="1200" dirty="0">
                  <a:solidFill>
                    <a:srgbClr val="000000"/>
                  </a:solidFill>
                  <a:latin typeface="Tahoma" pitchFamily="34" charset="0"/>
                  <a:ea typeface="HGP創英角ｺﾞｼｯｸUB" pitchFamily="50" charset="-128"/>
                  <a:cs typeface="+mn-cs"/>
                  <a:sym typeface="Wingdings" pitchFamily="2" charset="2"/>
                </a:rPr>
                <a:t>推進系への要請 </a:t>
              </a:r>
              <a:r>
                <a:rPr kumimoji="1" lang="en-US" altLang="ja-JP" sz="1800" b="1" kern="1200" dirty="0">
                  <a:solidFill>
                    <a:srgbClr val="000000"/>
                  </a:solidFill>
                  <a:latin typeface="Tahoma" pitchFamily="34" charset="0"/>
                  <a:ea typeface="HGP創英角ｺﾞｼｯｸUB" pitchFamily="50" charset="-128"/>
                  <a:cs typeface="+mn-cs"/>
                  <a:sym typeface="Wingdings" pitchFamily="2" charset="2"/>
                </a:rPr>
                <a:t>: </a:t>
              </a:r>
              <a:r>
                <a:rPr kumimoji="1" lang="ja-JP" altLang="en-US" sz="1800" b="1" kern="1200" dirty="0">
                  <a:solidFill>
                    <a:srgbClr val="000000"/>
                  </a:solidFill>
                  <a:latin typeface="Tahoma" pitchFamily="34" charset="0"/>
                  <a:ea typeface="HGP創英角ｺﾞｼｯｸUB" pitchFamily="50" charset="-128"/>
                  <a:cs typeface="+mn-cs"/>
                  <a:sym typeface="Wingdings" pitchFamily="2" charset="2"/>
                </a:rPr>
                <a:t>外力より大きな力、 小さな雑音</a:t>
              </a:r>
            </a:p>
          </p:txBody>
        </p:sp>
      </p:grpSp>
      <p:sp>
        <p:nvSpPr>
          <p:cNvPr id="829453" name="Rectangle 13"/>
          <p:cNvSpPr>
            <a:spLocks noChangeArrowheads="1"/>
          </p:cNvSpPr>
          <p:nvPr/>
        </p:nvSpPr>
        <p:spPr bwMode="auto">
          <a:xfrm>
            <a:off x="5867400" y="5181600"/>
            <a:ext cx="3097213" cy="5588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808080"/>
                </a:solidFill>
                <a:latin typeface="Tahoma" pitchFamily="34" charset="0"/>
                <a:ea typeface="HGP創英角ｺﾞｼｯｸUB" pitchFamily="50" charset="-128"/>
                <a:cs typeface="+mn-cs"/>
                <a:sym typeface="Wingdings" pitchFamily="2" charset="2"/>
              </a:rPr>
              <a:t>ローカルセンサーの感度： なんとかなる</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808080"/>
                </a:solidFill>
                <a:latin typeface="Tahoma" pitchFamily="34" charset="0"/>
                <a:ea typeface="HGP創英角ｺﾞｼｯｸUB" pitchFamily="50" charset="-128"/>
                <a:cs typeface="+mn-cs"/>
                <a:sym typeface="Wingdings" pitchFamily="2" charset="2"/>
              </a:rPr>
              <a:t>スラスタの推進力</a:t>
            </a:r>
            <a:r>
              <a:rPr kumimoji="1" lang="en-US" altLang="ja-JP" sz="1400" b="1" kern="1200" dirty="0">
                <a:solidFill>
                  <a:srgbClr val="808080"/>
                </a:solidFill>
                <a:latin typeface="Tahoma" pitchFamily="34" charset="0"/>
                <a:ea typeface="HGP創英角ｺﾞｼｯｸUB" pitchFamily="50" charset="-128"/>
                <a:cs typeface="+mn-cs"/>
                <a:sym typeface="Wingdings" pitchFamily="2" charset="2"/>
              </a:rPr>
              <a:t>/</a:t>
            </a:r>
            <a:r>
              <a:rPr kumimoji="1" lang="ja-JP" altLang="en-US" sz="1400" b="1" kern="1200" dirty="0">
                <a:solidFill>
                  <a:srgbClr val="808080"/>
                </a:solidFill>
                <a:latin typeface="Tahoma" pitchFamily="34" charset="0"/>
                <a:ea typeface="HGP創英角ｺﾞｼｯｸUB" pitchFamily="50" charset="-128"/>
                <a:cs typeface="+mn-cs"/>
                <a:sym typeface="Wingdings" pitchFamily="2" charset="2"/>
              </a:rPr>
              <a:t>推進力雑音が重要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9449"/>
                                        </p:tgtEl>
                                        <p:attrNameLst>
                                          <p:attrName>style.visibility</p:attrName>
                                        </p:attrNameLst>
                                      </p:cBhvr>
                                      <p:to>
                                        <p:strVal val="visible"/>
                                      </p:to>
                                    </p:set>
                                    <p:animEffect transition="in" filter="wipe(left)">
                                      <p:cBhvr>
                                        <p:cTn id="10" dur="500"/>
                                        <p:tgtEl>
                                          <p:spTgt spid="82944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29445"/>
                                        </p:tgtEl>
                                        <p:attrNameLst>
                                          <p:attrName>style.visibility</p:attrName>
                                        </p:attrNameLst>
                                      </p:cBhvr>
                                      <p:to>
                                        <p:strVal val="visible"/>
                                      </p:to>
                                    </p:set>
                                    <p:animEffect transition="in" filter="wipe(left)">
                                      <p:cBhvr>
                                        <p:cTn id="15" dur="500"/>
                                        <p:tgtEl>
                                          <p:spTgt spid="8294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29453"/>
                                        </p:tgtEl>
                                        <p:attrNameLst>
                                          <p:attrName>style.visibility</p:attrName>
                                        </p:attrNameLst>
                                      </p:cBhvr>
                                      <p:to>
                                        <p:strVal val="visible"/>
                                      </p:to>
                                    </p:set>
                                    <p:animEffect transition="in" filter="wipe(left)">
                                      <p:cBhvr>
                                        <p:cTn id="23" dur="500"/>
                                        <p:tgtEl>
                                          <p:spTgt spid="829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45" grpId="0"/>
      <p:bldP spid="829449" grpId="0"/>
      <p:bldP spid="82945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796674" name="Rectangle 2"/>
          <p:cNvSpPr>
            <a:spLocks noGrp="1" noChangeArrowheads="1"/>
          </p:cNvSpPr>
          <p:nvPr>
            <p:ph type="title"/>
          </p:nvPr>
        </p:nvSpPr>
        <p:spPr/>
        <p:txBody>
          <a:bodyPr/>
          <a:lstStyle/>
          <a:p>
            <a:r>
              <a:rPr lang="en-US" altLang="ja-JP" dirty="0">
                <a:solidFill>
                  <a:srgbClr val="333333"/>
                </a:solidFill>
              </a:rPr>
              <a:t>DECIGO (5)</a:t>
            </a:r>
          </a:p>
        </p:txBody>
      </p:sp>
      <p:sp>
        <p:nvSpPr>
          <p:cNvPr id="796675" name="Rectangle 3"/>
          <p:cNvSpPr>
            <a:spLocks noGrp="1" noChangeArrowheads="1"/>
          </p:cNvSpPr>
          <p:nvPr>
            <p:ph type="body" idx="1"/>
          </p:nvPr>
        </p:nvSpPr>
        <p:spPr/>
        <p:txBody>
          <a:bodyPr/>
          <a:lstStyle/>
          <a:p>
            <a:r>
              <a:rPr lang="en-US" altLang="ja-JP" sz="2200" b="1" dirty="0"/>
              <a:t>DECIGO</a:t>
            </a:r>
            <a:r>
              <a:rPr lang="ja-JP" altLang="en-US" sz="2200" b="1" dirty="0"/>
              <a:t>軌道</a:t>
            </a:r>
          </a:p>
        </p:txBody>
      </p:sp>
      <p:sp>
        <p:nvSpPr>
          <p:cNvPr id="796676" name="Rectangle 4"/>
          <p:cNvSpPr>
            <a:spLocks noChangeArrowheads="1"/>
          </p:cNvSpPr>
          <p:nvPr/>
        </p:nvSpPr>
        <p:spPr bwMode="auto">
          <a:xfrm>
            <a:off x="538163" y="1339850"/>
            <a:ext cx="7634287" cy="2305050"/>
          </a:xfrm>
          <a:prstGeom prst="rect">
            <a:avLst/>
          </a:prstGeom>
          <a:noFill/>
          <a:ln w="9525">
            <a:noFill/>
            <a:miter lim="800000"/>
            <a:headEnd/>
            <a:tailEnd/>
          </a:ln>
          <a:effectLst/>
        </p:spPr>
        <p:txBody>
          <a:bodyPr lIns="92075" tIns="46038" rIns="92075" bIns="46038"/>
          <a:lstStyle/>
          <a:p>
            <a:pPr marL="193675" indent="-193675" algn="l" rtl="0" fontAlgn="base">
              <a:spcBef>
                <a:spcPct val="0"/>
              </a:spcBef>
              <a:spcAft>
                <a:spcPct val="0"/>
              </a:spcAft>
              <a:buClr>
                <a:srgbClr val="003366"/>
              </a:buClr>
              <a:buSzPct val="70000"/>
              <a:buFont typeface="Wingdings" pitchFamily="2" charset="2"/>
              <a:buNone/>
            </a:pPr>
            <a:r>
              <a:rPr kumimoji="1" lang="ja-JP" altLang="ja-JP" b="1" kern="1200" dirty="0">
                <a:solidFill>
                  <a:srgbClr val="008000"/>
                </a:solidFill>
                <a:latin typeface="Tahoma" pitchFamily="34" charset="0"/>
                <a:ea typeface="HGP創英角ｺﾞｼｯｸUB" pitchFamily="50" charset="-128"/>
                <a:cs typeface="+mn-cs"/>
              </a:rPr>
              <a:t>軌道選定で考慮すべき要素</a:t>
            </a:r>
            <a:r>
              <a:rPr kumimoji="1" lang="ja-JP" altLang="ja-JP" sz="1600" b="1" kern="1200" dirty="0">
                <a:solidFill>
                  <a:srgbClr val="3366FF"/>
                </a:solidFill>
                <a:latin typeface="Tahoma" pitchFamily="34" charset="0"/>
                <a:ea typeface="HGP創英角ｺﾞｼｯｸUB" pitchFamily="50" charset="-128"/>
                <a:cs typeface="+mn-cs"/>
              </a:rPr>
              <a:t> </a:t>
            </a:r>
            <a:endParaRPr kumimoji="1" lang="ja-JP" altLang="en-US" sz="1600" b="1" kern="1200" dirty="0">
              <a:solidFill>
                <a:srgbClr val="3366FF"/>
              </a:solidFill>
              <a:latin typeface="Tahoma" pitchFamily="34" charset="0"/>
              <a:ea typeface="HGP創英角ｺﾞｼｯｸUB" pitchFamily="50" charset="-128"/>
              <a:cs typeface="+mn-cs"/>
            </a:endParaRPr>
          </a:p>
          <a:p>
            <a:pPr marL="566738" lvl="1" indent="-182563"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33CC33"/>
                </a:solidFill>
                <a:latin typeface="Tahoma" pitchFamily="34" charset="0"/>
                <a:ea typeface="HGP創英角ｺﾞｼｯｸUB" pitchFamily="50" charset="-128"/>
                <a:cs typeface="+mn-cs"/>
              </a:rPr>
              <a:t>S/C</a:t>
            </a:r>
            <a:r>
              <a:rPr kumimoji="1" lang="ja-JP" altLang="en-US" sz="1600" b="1" kern="1200" dirty="0">
                <a:solidFill>
                  <a:srgbClr val="33CC33"/>
                </a:solidFill>
                <a:latin typeface="Tahoma" pitchFamily="34" charset="0"/>
                <a:ea typeface="HGP創英角ｺﾞｼｯｸUB" pitchFamily="50" charset="-128"/>
                <a:cs typeface="+mn-cs"/>
              </a:rPr>
              <a:t>間の相対加速度が小さい</a:t>
            </a: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0000"/>
                </a:solidFill>
                <a:latin typeface="Tahoma" pitchFamily="34" charset="0"/>
                <a:ea typeface="HGP創英角ｺﾞｼｯｸUB" pitchFamily="50" charset="-128"/>
                <a:cs typeface="+mn-cs"/>
              </a:rPr>
              <a:t>(</a:t>
            </a:r>
            <a:r>
              <a:rPr kumimoji="1" lang="ja-JP" altLang="en-US" sz="1600" b="1" kern="1200" dirty="0">
                <a:solidFill>
                  <a:srgbClr val="000000"/>
                </a:solidFill>
                <a:latin typeface="Tahoma" pitchFamily="34" charset="0"/>
                <a:ea typeface="HGP創英角ｺﾞｼｯｸUB" pitchFamily="50" charset="-128"/>
                <a:cs typeface="+mn-cs"/>
              </a:rPr>
              <a:t>干渉計制御</a:t>
            </a: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ドラッグフリー制御からの要請</a:t>
            </a:r>
            <a:r>
              <a:rPr kumimoji="1" lang="en-US" altLang="ja-JP" sz="1600" b="1" kern="1200" dirty="0">
                <a:solidFill>
                  <a:srgbClr val="000000"/>
                </a:solidFill>
                <a:latin typeface="Tahoma" pitchFamily="34" charset="0"/>
                <a:ea typeface="HGP創英角ｺﾞｼｯｸUB" pitchFamily="50" charset="-128"/>
                <a:cs typeface="+mn-cs"/>
              </a:rPr>
              <a:t>)</a:t>
            </a:r>
          </a:p>
          <a:p>
            <a:pPr marL="566738" lvl="1" indent="-182563"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太陽電池発電が困難でない </a:t>
            </a:r>
            <a:r>
              <a:rPr kumimoji="1" lang="en-US" altLang="ja-JP" sz="1600" b="1" kern="1200" dirty="0">
                <a:solidFill>
                  <a:srgbClr val="000000"/>
                </a:solidFill>
                <a:latin typeface="Tahoma" pitchFamily="34" charset="0"/>
                <a:ea typeface="HGP創英角ｺﾞｼｯｸUB" pitchFamily="50" charset="-128"/>
                <a:cs typeface="+mn-cs"/>
              </a:rPr>
              <a:t>(S/C</a:t>
            </a:r>
            <a:r>
              <a:rPr kumimoji="1" lang="ja-JP" altLang="en-US" sz="1600" b="1" kern="1200" dirty="0">
                <a:solidFill>
                  <a:srgbClr val="000000"/>
                </a:solidFill>
                <a:latin typeface="Tahoma" pitchFamily="34" charset="0"/>
                <a:ea typeface="HGP創英角ｺﾞｼｯｸUB" pitchFamily="50" charset="-128"/>
                <a:cs typeface="+mn-cs"/>
              </a:rPr>
              <a:t>生存からの要請</a:t>
            </a:r>
            <a:r>
              <a:rPr kumimoji="1" lang="en-US" altLang="ja-JP" sz="1600" b="1" kern="1200" dirty="0">
                <a:solidFill>
                  <a:srgbClr val="000000"/>
                </a:solidFill>
                <a:latin typeface="Tahoma" pitchFamily="34" charset="0"/>
                <a:ea typeface="HGP創英角ｺﾞｼｯｸUB" pitchFamily="50" charset="-128"/>
                <a:cs typeface="+mn-cs"/>
              </a:rPr>
              <a:t>)</a:t>
            </a:r>
          </a:p>
          <a:p>
            <a:pPr marL="566738" lvl="1" indent="-182563"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地球からの距離が遠すぎない </a:t>
            </a:r>
            <a:r>
              <a:rPr kumimoji="1" lang="en-US" altLang="ja-JP" sz="1600" b="1" kern="1200" dirty="0">
                <a:solidFill>
                  <a:srgbClr val="000000"/>
                </a:solidFill>
                <a:latin typeface="Tahoma" pitchFamily="34" charset="0"/>
                <a:ea typeface="HGP創英角ｺﾞｼｯｸUB" pitchFamily="50" charset="-128"/>
                <a:cs typeface="+mn-cs"/>
              </a:rPr>
              <a:t>(</a:t>
            </a:r>
            <a:r>
              <a:rPr kumimoji="1" lang="ja-JP" altLang="en-US" sz="1600" b="1" kern="1200" dirty="0">
                <a:solidFill>
                  <a:srgbClr val="000000"/>
                </a:solidFill>
                <a:latin typeface="Tahoma" pitchFamily="34" charset="0"/>
                <a:ea typeface="HGP創英角ｺﾞｼｯｸUB" pitchFamily="50" charset="-128"/>
                <a:cs typeface="+mn-cs"/>
              </a:rPr>
              <a:t>通信の要請</a:t>
            </a:r>
            <a:r>
              <a:rPr kumimoji="1" lang="en-US" altLang="ja-JP" sz="1600" b="1" kern="1200" dirty="0">
                <a:solidFill>
                  <a:srgbClr val="000000"/>
                </a:solidFill>
                <a:latin typeface="Tahoma" pitchFamily="34" charset="0"/>
                <a:ea typeface="HGP創英角ｺﾞｼｯｸUB" pitchFamily="50" charset="-128"/>
                <a:cs typeface="+mn-cs"/>
              </a:rPr>
              <a:t>)</a:t>
            </a:r>
          </a:p>
          <a:p>
            <a:pPr marL="566738" lvl="1" indent="-182563"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33CC33"/>
                </a:solidFill>
                <a:latin typeface="Tahoma" pitchFamily="34" charset="0"/>
                <a:ea typeface="HGP創英角ｺﾞｼｯｸUB" pitchFamily="50" charset="-128"/>
                <a:cs typeface="+mn-cs"/>
              </a:rPr>
              <a:t>軌道投入が困難でない</a:t>
            </a: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0000"/>
                </a:solidFill>
                <a:latin typeface="Tahoma" pitchFamily="34" charset="0"/>
                <a:ea typeface="HGP創英角ｺﾞｼｯｸUB" pitchFamily="50" charset="-128"/>
                <a:cs typeface="+mn-cs"/>
              </a:rPr>
              <a:t>(</a:t>
            </a:r>
            <a:r>
              <a:rPr kumimoji="1" lang="ja-JP" altLang="en-US" sz="1600" b="1" kern="1200" dirty="0">
                <a:solidFill>
                  <a:srgbClr val="000000"/>
                </a:solidFill>
                <a:latin typeface="Tahoma" pitchFamily="34" charset="0"/>
                <a:ea typeface="HGP創英角ｺﾞｼｯｸUB" pitchFamily="50" charset="-128"/>
                <a:cs typeface="+mn-cs"/>
              </a:rPr>
              <a:t>推力</a:t>
            </a:r>
            <a:r>
              <a:rPr kumimoji="1" lang="en-US" altLang="ja-JP" sz="1600" b="1" kern="1200" dirty="0">
                <a:solidFill>
                  <a:srgbClr val="000000"/>
                </a:solidFill>
                <a:latin typeface="Tahoma" pitchFamily="34" charset="0"/>
                <a:ea typeface="HGP創英角ｺﾞｼｯｸUB" pitchFamily="50" charset="-128"/>
                <a:cs typeface="+mn-cs"/>
              </a:rPr>
              <a:t>/</a:t>
            </a:r>
            <a:r>
              <a:rPr kumimoji="1" lang="ja-JP" altLang="en-US" sz="1600" b="1" kern="1200" dirty="0">
                <a:solidFill>
                  <a:srgbClr val="000000"/>
                </a:solidFill>
                <a:latin typeface="Tahoma" pitchFamily="34" charset="0"/>
                <a:ea typeface="HGP創英角ｺﾞｼｯｸUB" pitchFamily="50" charset="-128"/>
                <a:cs typeface="+mn-cs"/>
              </a:rPr>
              <a:t>重量からの要請</a:t>
            </a:r>
            <a:r>
              <a:rPr kumimoji="1" lang="en-US" altLang="ja-JP" sz="1600" b="1" kern="1200" dirty="0">
                <a:solidFill>
                  <a:srgbClr val="000000"/>
                </a:solidFill>
                <a:latin typeface="Tahoma" pitchFamily="34" charset="0"/>
                <a:ea typeface="HGP創英角ｺﾞｼｯｸUB" pitchFamily="50" charset="-128"/>
                <a:cs typeface="+mn-cs"/>
              </a:rPr>
              <a:t>)</a:t>
            </a:r>
          </a:p>
          <a:p>
            <a:pPr marL="566738" lvl="1" indent="-182563"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地球からの位置関係があまり変化しない </a:t>
            </a:r>
            <a:r>
              <a:rPr kumimoji="1" lang="en-US" altLang="ja-JP" sz="1600" b="1" kern="1200" dirty="0">
                <a:solidFill>
                  <a:srgbClr val="000000"/>
                </a:solidFill>
                <a:latin typeface="Tahoma" pitchFamily="34" charset="0"/>
                <a:ea typeface="HGP創英角ｺﾞｼｯｸUB" pitchFamily="50" charset="-128"/>
                <a:cs typeface="+mn-cs"/>
              </a:rPr>
              <a:t>(</a:t>
            </a:r>
            <a:r>
              <a:rPr kumimoji="1" lang="ja-JP" altLang="en-US" sz="1600" b="1" kern="1200" dirty="0">
                <a:solidFill>
                  <a:srgbClr val="000000"/>
                </a:solidFill>
                <a:latin typeface="Tahoma" pitchFamily="34" charset="0"/>
                <a:ea typeface="HGP創英角ｺﾞｼｯｸUB" pitchFamily="50" charset="-128"/>
                <a:cs typeface="+mn-cs"/>
              </a:rPr>
              <a:t>なんとなく</a:t>
            </a:r>
            <a:r>
              <a:rPr kumimoji="1" lang="en-US" altLang="ja-JP" sz="1600" b="1" kern="1200" dirty="0">
                <a:solidFill>
                  <a:srgbClr val="000000"/>
                </a:solidFill>
                <a:latin typeface="Tahoma" pitchFamily="34" charset="0"/>
                <a:ea typeface="HGP創英角ｺﾞｼｯｸUB" pitchFamily="50" charset="-128"/>
                <a:cs typeface="+mn-cs"/>
              </a:rPr>
              <a:t>)</a:t>
            </a:r>
          </a:p>
          <a:p>
            <a:pPr marL="566738" lvl="1" indent="-182563"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制御を失ったときにリカバリーがききやすい </a:t>
            </a:r>
            <a:r>
              <a:rPr kumimoji="1" lang="en-US" altLang="ja-JP" sz="1600" b="1" kern="1200" dirty="0">
                <a:solidFill>
                  <a:srgbClr val="000000"/>
                </a:solidFill>
                <a:latin typeface="Tahoma" pitchFamily="34" charset="0"/>
                <a:ea typeface="HGP創英角ｺﾞｼｯｸUB" pitchFamily="50" charset="-128"/>
                <a:cs typeface="+mn-cs"/>
              </a:rPr>
              <a:t>(Fail Safe</a:t>
            </a:r>
            <a:r>
              <a:rPr kumimoji="1" lang="ja-JP" altLang="en-US" sz="1600" b="1" kern="1200" dirty="0">
                <a:solidFill>
                  <a:srgbClr val="000000"/>
                </a:solidFill>
                <a:latin typeface="Tahoma" pitchFamily="34" charset="0"/>
                <a:ea typeface="HGP創英角ｺﾞｼｯｸUB" pitchFamily="50" charset="-128"/>
                <a:cs typeface="+mn-cs"/>
              </a:rPr>
              <a:t>からの要請</a:t>
            </a:r>
            <a:r>
              <a:rPr kumimoji="1" lang="en-US" altLang="ja-JP" sz="1600" b="1" kern="1200" dirty="0">
                <a:solidFill>
                  <a:srgbClr val="000000"/>
                </a:solidFill>
                <a:latin typeface="Tahoma" pitchFamily="34" charset="0"/>
                <a:ea typeface="HGP創英角ｺﾞｼｯｸUB" pitchFamily="50" charset="-128"/>
                <a:cs typeface="+mn-cs"/>
              </a:rPr>
              <a:t>)</a:t>
            </a:r>
          </a:p>
          <a:p>
            <a:pPr marL="566738" lvl="1" indent="-182563"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軌道上に擾乱物がない </a:t>
            </a:r>
            <a:r>
              <a:rPr kumimoji="1" lang="en-US" altLang="ja-JP" sz="1600" b="1" kern="1200" dirty="0">
                <a:solidFill>
                  <a:srgbClr val="000000"/>
                </a:solidFill>
                <a:latin typeface="Tahoma" pitchFamily="34" charset="0"/>
                <a:ea typeface="HGP創英角ｺﾞｼｯｸUB" pitchFamily="50" charset="-128"/>
                <a:cs typeface="+mn-cs"/>
              </a:rPr>
              <a:t>(</a:t>
            </a:r>
            <a:r>
              <a:rPr kumimoji="1" lang="ja-JP" altLang="en-US" sz="1600" b="1" kern="1200" dirty="0">
                <a:solidFill>
                  <a:srgbClr val="000000"/>
                </a:solidFill>
                <a:latin typeface="Tahoma" pitchFamily="34" charset="0"/>
                <a:ea typeface="HGP創英角ｺﾞｼｯｸUB" pitchFamily="50" charset="-128"/>
                <a:cs typeface="+mn-cs"/>
              </a:rPr>
              <a:t>干渉計雑音からの要請</a:t>
            </a:r>
            <a:r>
              <a:rPr kumimoji="1" lang="en-US" altLang="ja-JP" sz="1600" b="1" kern="1200" dirty="0">
                <a:solidFill>
                  <a:srgbClr val="000000"/>
                </a:solidFill>
                <a:latin typeface="Tahoma" pitchFamily="34" charset="0"/>
                <a:ea typeface="HGP創英角ｺﾞｼｯｸUB" pitchFamily="50" charset="-128"/>
                <a:cs typeface="+mn-cs"/>
              </a:rPr>
              <a:t>)</a:t>
            </a:r>
            <a:br>
              <a:rPr kumimoji="1" lang="en-US" altLang="ja-JP" sz="1600" b="1" kern="1200" dirty="0">
                <a:solidFill>
                  <a:srgbClr val="000000"/>
                </a:solidFill>
                <a:latin typeface="Tahoma" pitchFamily="34" charset="0"/>
                <a:ea typeface="HGP創英角ｺﾞｼｯｸUB" pitchFamily="50" charset="-128"/>
                <a:cs typeface="+mn-cs"/>
              </a:rPr>
            </a:br>
            <a:endParaRPr kumimoji="1" lang="en-US" altLang="ja-JP" sz="1600" b="1" kern="1200" dirty="0">
              <a:solidFill>
                <a:srgbClr val="000000"/>
              </a:solidFill>
              <a:latin typeface="Tahoma" pitchFamily="34" charset="0"/>
              <a:ea typeface="HGP創英角ｺﾞｼｯｸUB" pitchFamily="50" charset="-128"/>
              <a:cs typeface="+mn-cs"/>
            </a:endParaRPr>
          </a:p>
        </p:txBody>
      </p:sp>
      <p:pic>
        <p:nvPicPr>
          <p:cNvPr id="796677" name="Picture 5" descr="LISAorbit"/>
          <p:cNvPicPr>
            <a:picLocks noChangeAspect="1" noChangeArrowheads="1"/>
          </p:cNvPicPr>
          <p:nvPr/>
        </p:nvPicPr>
        <p:blipFill>
          <a:blip r:embed="rId3"/>
          <a:srcRect/>
          <a:stretch>
            <a:fillRect/>
          </a:stretch>
        </p:blipFill>
        <p:spPr bwMode="auto">
          <a:xfrm>
            <a:off x="4932363" y="3471863"/>
            <a:ext cx="3887787" cy="2909887"/>
          </a:xfrm>
          <a:prstGeom prst="rect">
            <a:avLst/>
          </a:prstGeom>
          <a:noFill/>
          <a:ln w="9525">
            <a:noFill/>
            <a:miter lim="800000"/>
            <a:headEnd/>
            <a:tailEnd/>
          </a:ln>
        </p:spPr>
      </p:pic>
      <p:grpSp>
        <p:nvGrpSpPr>
          <p:cNvPr id="2" name="Group 6"/>
          <p:cNvGrpSpPr>
            <a:grpSpLocks/>
          </p:cNvGrpSpPr>
          <p:nvPr/>
        </p:nvGrpSpPr>
        <p:grpSpPr bwMode="auto">
          <a:xfrm>
            <a:off x="900113" y="3570288"/>
            <a:ext cx="4464050" cy="2738437"/>
            <a:chOff x="567" y="2249"/>
            <a:chExt cx="2812" cy="1725"/>
          </a:xfrm>
        </p:grpSpPr>
        <p:sp>
          <p:nvSpPr>
            <p:cNvPr id="796679" name="AutoShape 7"/>
            <p:cNvSpPr>
              <a:spLocks noChangeArrowheads="1"/>
            </p:cNvSpPr>
            <p:nvPr/>
          </p:nvSpPr>
          <p:spPr bwMode="auto">
            <a:xfrm rot="5400000">
              <a:off x="1087" y="2182"/>
              <a:ext cx="183" cy="318"/>
            </a:xfrm>
            <a:custGeom>
              <a:avLst/>
              <a:gdLst>
                <a:gd name="G0" fmla="+- 12630 0 0"/>
                <a:gd name="G1" fmla="+- 4013 0 0"/>
                <a:gd name="G2" fmla="+- 21600 0 4013"/>
                <a:gd name="G3" fmla="+- 10800 0 4013"/>
                <a:gd name="G4" fmla="+- 21600 0 12630"/>
                <a:gd name="G5" fmla="*/ G4 G3 10800"/>
                <a:gd name="G6" fmla="+- 21600 0 G5"/>
                <a:gd name="T0" fmla="*/ 12630 w 21600"/>
                <a:gd name="T1" fmla="*/ 0 h 21600"/>
                <a:gd name="T2" fmla="*/ 0 w 21600"/>
                <a:gd name="T3" fmla="*/ 10800 h 21600"/>
                <a:gd name="T4" fmla="*/ 1263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2630" y="0"/>
                  </a:moveTo>
                  <a:lnTo>
                    <a:pt x="12630" y="4013"/>
                  </a:lnTo>
                  <a:lnTo>
                    <a:pt x="3375" y="4013"/>
                  </a:lnTo>
                  <a:lnTo>
                    <a:pt x="3375" y="17587"/>
                  </a:lnTo>
                  <a:lnTo>
                    <a:pt x="12630" y="17587"/>
                  </a:lnTo>
                  <a:lnTo>
                    <a:pt x="12630" y="21600"/>
                  </a:lnTo>
                  <a:lnTo>
                    <a:pt x="21600" y="10800"/>
                  </a:lnTo>
                  <a:close/>
                </a:path>
                <a:path w="21600" h="21600">
                  <a:moveTo>
                    <a:pt x="1350" y="4013"/>
                  </a:moveTo>
                  <a:lnTo>
                    <a:pt x="1350" y="17587"/>
                  </a:lnTo>
                  <a:lnTo>
                    <a:pt x="2700" y="17587"/>
                  </a:lnTo>
                  <a:lnTo>
                    <a:pt x="2700" y="4013"/>
                  </a:lnTo>
                  <a:close/>
                </a:path>
                <a:path w="21600" h="21600">
                  <a:moveTo>
                    <a:pt x="0" y="4013"/>
                  </a:moveTo>
                  <a:lnTo>
                    <a:pt x="0" y="17587"/>
                  </a:lnTo>
                  <a:lnTo>
                    <a:pt x="675" y="17587"/>
                  </a:lnTo>
                  <a:lnTo>
                    <a:pt x="675" y="4013"/>
                  </a:lnTo>
                  <a:close/>
                </a:path>
              </a:pathLst>
            </a:custGeom>
            <a:solidFill>
              <a:srgbClr val="CCFFCC">
                <a:alpha val="50000"/>
              </a:srgbClr>
            </a:solidFill>
            <a:ln w="12700">
              <a:solidFill>
                <a:srgbClr val="008000"/>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796680" name="Rectangle 8"/>
            <p:cNvSpPr>
              <a:spLocks noChangeArrowheads="1"/>
            </p:cNvSpPr>
            <p:nvPr/>
          </p:nvSpPr>
          <p:spPr bwMode="auto">
            <a:xfrm>
              <a:off x="567" y="2477"/>
              <a:ext cx="2812" cy="1497"/>
            </a:xfrm>
            <a:prstGeom prst="rect">
              <a:avLst/>
            </a:prstGeom>
            <a:noFill/>
            <a:ln w="9525">
              <a:noFill/>
              <a:miter lim="800000"/>
              <a:headEnd/>
              <a:tailEnd/>
            </a:ln>
            <a:effectLst/>
          </p:spPr>
          <p:txBody>
            <a:bodyPr lIns="92075" tIns="46038" rIns="92075" bIns="46038"/>
            <a:lstStyle/>
            <a:p>
              <a:pPr marL="193675" indent="-193675" algn="l" rtl="0" fontAlgn="base">
                <a:spcBef>
                  <a:spcPct val="0"/>
                </a:spcBef>
                <a:spcAft>
                  <a:spcPct val="0"/>
                </a:spcAft>
                <a:buClr>
                  <a:srgbClr val="003366"/>
                </a:buClr>
                <a:buSzPct val="70000"/>
                <a:buFont typeface="Wingdings" pitchFamily="2" charset="2"/>
                <a:buNone/>
              </a:pPr>
              <a:r>
                <a:rPr kumimoji="1" lang="ja-JP" altLang="ja-JP" b="1" kern="1200" dirty="0">
                  <a:solidFill>
                    <a:srgbClr val="008000"/>
                  </a:solidFill>
                  <a:latin typeface="Tahoma" pitchFamily="34" charset="0"/>
                  <a:ea typeface="HGP創英角ｺﾞｼｯｸUB" pitchFamily="50" charset="-128"/>
                  <a:cs typeface="+mn-cs"/>
                </a:rPr>
                <a:t>軌道</a:t>
              </a:r>
              <a:r>
                <a:rPr kumimoji="1" lang="ja-JP" altLang="en-US" b="1" kern="1200" dirty="0">
                  <a:solidFill>
                    <a:srgbClr val="008000"/>
                  </a:solidFill>
                  <a:latin typeface="Tahoma" pitchFamily="34" charset="0"/>
                  <a:ea typeface="HGP創英角ｺﾞｼｯｸUB" pitchFamily="50" charset="-128"/>
                  <a:cs typeface="+mn-cs"/>
                </a:rPr>
                <a:t>候補</a:t>
              </a:r>
              <a:r>
                <a:rPr kumimoji="1" lang="ja-JP" altLang="ja-JP" sz="1600" b="1" kern="1200" dirty="0">
                  <a:solidFill>
                    <a:srgbClr val="3366FF"/>
                  </a:solidFill>
                  <a:latin typeface="Tahoma" pitchFamily="34" charset="0"/>
                  <a:ea typeface="HGP創英角ｺﾞｼｯｸUB" pitchFamily="50" charset="-128"/>
                  <a:cs typeface="+mn-cs"/>
                </a:rPr>
                <a:t> </a:t>
              </a:r>
              <a:endParaRPr kumimoji="1" lang="ja-JP" altLang="en-US" sz="1600" b="1" kern="1200" dirty="0">
                <a:solidFill>
                  <a:srgbClr val="3366FF"/>
                </a:solidFill>
                <a:latin typeface="Tahoma" pitchFamily="34" charset="0"/>
                <a:ea typeface="HGP創英角ｺﾞｼｯｸUB" pitchFamily="50" charset="-128"/>
                <a:cs typeface="+mn-cs"/>
              </a:endParaRPr>
            </a:p>
            <a:p>
              <a:pPr marL="566738" lvl="1" indent="-182563"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太陽周回軌道</a:t>
              </a:r>
            </a:p>
            <a:p>
              <a:pPr marL="566738" lvl="1" indent="-182563"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33CC33"/>
                  </a:solidFill>
                  <a:latin typeface="Tahoma" pitchFamily="34" charset="0"/>
                  <a:ea typeface="HGP創英角ｺﾞｼｯｸUB" pitchFamily="50" charset="-128"/>
                  <a:cs typeface="+mn-cs"/>
                </a:rPr>
                <a:t>LISA</a:t>
              </a:r>
              <a:r>
                <a:rPr kumimoji="1" lang="ja-JP" altLang="en-US" sz="1600" b="1" kern="1200" dirty="0">
                  <a:solidFill>
                    <a:srgbClr val="33CC33"/>
                  </a:solidFill>
                  <a:latin typeface="Tahoma" pitchFamily="34" charset="0"/>
                  <a:ea typeface="HGP創英角ｺﾞｼｯｸUB" pitchFamily="50" charset="-128"/>
                  <a:cs typeface="+mn-cs"/>
                </a:rPr>
                <a:t>と同様の軌道</a:t>
              </a:r>
            </a:p>
            <a:p>
              <a:pPr marL="566738" lvl="1" indent="-182563"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地球公転軌道上 </a:t>
              </a:r>
            </a:p>
            <a:p>
              <a:pPr marL="566738" lvl="1" indent="-182563"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ラグランジュ点</a:t>
              </a:r>
            </a:p>
            <a:p>
              <a:pPr marL="566738" lvl="1" indent="-182563"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ハロー軌道</a:t>
              </a:r>
            </a:p>
            <a:p>
              <a:pPr marL="566738" lvl="1" indent="-182563"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ラグランジュ点付近への静止</a:t>
              </a:r>
            </a:p>
            <a:p>
              <a:pPr marL="566738" lvl="1" indent="-182563"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地球周回軌道</a:t>
              </a:r>
              <a:br>
                <a:rPr kumimoji="1" lang="ja-JP" altLang="en-US" sz="1600" b="1" kern="1200" dirty="0">
                  <a:solidFill>
                    <a:srgbClr val="000000"/>
                  </a:solidFill>
                  <a:latin typeface="Tahoma" pitchFamily="34" charset="0"/>
                  <a:ea typeface="HGP創英角ｺﾞｼｯｸUB" pitchFamily="50" charset="-128"/>
                  <a:cs typeface="+mn-cs"/>
                </a:rPr>
              </a:br>
              <a:r>
                <a:rPr kumimoji="1" lang="ja-JP" altLang="en-US" sz="1600" b="1" kern="1200" dirty="0">
                  <a:solidFill>
                    <a:srgbClr val="000000"/>
                  </a:solidFill>
                  <a:latin typeface="Tahoma" pitchFamily="34" charset="0"/>
                  <a:ea typeface="HGP創英角ｺﾞｼｯｸUB" pitchFamily="50" charset="-128"/>
                  <a:cs typeface="+mn-cs"/>
                </a:rPr>
                <a:t>　　なんか良い軌道がある可能性？</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796677"/>
                                        </p:tgtEl>
                                        <p:attrNameLst>
                                          <p:attrName>style.visibility</p:attrName>
                                        </p:attrNameLst>
                                      </p:cBhvr>
                                      <p:to>
                                        <p:strVal val="visible"/>
                                      </p:to>
                                    </p:set>
                                    <p:animEffect transition="in" filter="wipe(up)">
                                      <p:cBhvr>
                                        <p:cTn id="10" dur="500"/>
                                        <p:tgtEl>
                                          <p:spTgt spid="79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798722" name="Rectangle 2"/>
          <p:cNvSpPr>
            <a:spLocks noGrp="1" noChangeArrowheads="1"/>
          </p:cNvSpPr>
          <p:nvPr>
            <p:ph type="title"/>
          </p:nvPr>
        </p:nvSpPr>
        <p:spPr/>
        <p:txBody>
          <a:bodyPr/>
          <a:lstStyle/>
          <a:p>
            <a:r>
              <a:rPr lang="en-US" altLang="ja-JP" dirty="0">
                <a:solidFill>
                  <a:srgbClr val="333333"/>
                </a:solidFill>
              </a:rPr>
              <a:t>DECIGO (6)</a:t>
            </a:r>
          </a:p>
        </p:txBody>
      </p:sp>
      <p:sp>
        <p:nvSpPr>
          <p:cNvPr id="798723" name="Rectangle 3"/>
          <p:cNvSpPr>
            <a:spLocks noGrp="1" noChangeArrowheads="1"/>
          </p:cNvSpPr>
          <p:nvPr>
            <p:ph type="body" idx="1"/>
          </p:nvPr>
        </p:nvSpPr>
        <p:spPr/>
        <p:txBody>
          <a:bodyPr/>
          <a:lstStyle/>
          <a:p>
            <a:r>
              <a:rPr lang="en-US" altLang="ja-JP" sz="2200" b="1" dirty="0"/>
              <a:t>DECIGO</a:t>
            </a:r>
            <a:r>
              <a:rPr lang="ja-JP" altLang="en-US" sz="2200" b="1" dirty="0"/>
              <a:t>軌道の検討</a:t>
            </a:r>
          </a:p>
        </p:txBody>
      </p:sp>
      <p:pic>
        <p:nvPicPr>
          <p:cNvPr id="798724" name="Picture 4"/>
          <p:cNvPicPr>
            <a:picLocks noChangeAspect="1" noChangeArrowheads="1"/>
          </p:cNvPicPr>
          <p:nvPr/>
        </p:nvPicPr>
        <p:blipFill>
          <a:blip r:embed="rId3"/>
          <a:srcRect/>
          <a:stretch>
            <a:fillRect/>
          </a:stretch>
        </p:blipFill>
        <p:spPr bwMode="auto">
          <a:xfrm>
            <a:off x="4859338" y="1052513"/>
            <a:ext cx="3930650" cy="2498725"/>
          </a:xfrm>
          <a:prstGeom prst="rect">
            <a:avLst/>
          </a:prstGeom>
          <a:noFill/>
          <a:ln w="15875">
            <a:noFill/>
            <a:miter lim="800000"/>
            <a:headEnd/>
            <a:tailEnd/>
          </a:ln>
          <a:effectLst/>
        </p:spPr>
      </p:pic>
      <p:sp>
        <p:nvSpPr>
          <p:cNvPr id="798725" name="Rectangle 5"/>
          <p:cNvSpPr>
            <a:spLocks noChangeArrowheads="1"/>
          </p:cNvSpPr>
          <p:nvPr/>
        </p:nvSpPr>
        <p:spPr bwMode="auto">
          <a:xfrm>
            <a:off x="395288" y="1247775"/>
            <a:ext cx="4464050" cy="2003425"/>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  (</a:t>
            </a:r>
            <a:r>
              <a:rPr kumimoji="1" lang="ja-JP" altLang="en-US" b="1" kern="1200" dirty="0">
                <a:solidFill>
                  <a:srgbClr val="000000"/>
                </a:solidFill>
                <a:latin typeface="Tahoma" pitchFamily="34" charset="0"/>
                <a:ea typeface="HGP創英角ｺﾞｼｯｸUB" pitchFamily="50" charset="-128"/>
                <a:cs typeface="+mn-cs"/>
              </a:rPr>
              <a:t>例</a:t>
            </a:r>
            <a:r>
              <a:rPr kumimoji="1" lang="en-US" altLang="ja-JP" b="1" kern="1200" dirty="0">
                <a:solidFill>
                  <a:srgbClr val="000000"/>
                </a:solidFill>
                <a:latin typeface="Tahoma" pitchFamily="34" charset="0"/>
                <a:ea typeface="HGP創英角ｺﾞｼｯｸUB" pitchFamily="50" charset="-128"/>
                <a:cs typeface="+mn-cs"/>
              </a:rPr>
              <a:t>1) LISA</a:t>
            </a:r>
            <a:r>
              <a:rPr kumimoji="1" lang="ja-JP" altLang="en-US" b="1" kern="1200" dirty="0">
                <a:solidFill>
                  <a:srgbClr val="000000"/>
                </a:solidFill>
                <a:latin typeface="Tahoma" pitchFamily="34" charset="0"/>
                <a:ea typeface="HGP創英角ｺﾞｼｯｸUB" pitchFamily="50" charset="-128"/>
                <a:cs typeface="+mn-cs"/>
              </a:rPr>
              <a:t>と同様の軌道 </a:t>
            </a:r>
            <a:r>
              <a:rPr kumimoji="1" lang="en-US" altLang="ja-JP" sz="1400" b="1" kern="1200" dirty="0">
                <a:solidFill>
                  <a:srgbClr val="6699FF"/>
                </a:solidFill>
                <a:latin typeface="Tahoma" pitchFamily="34" charset="0"/>
                <a:ea typeface="HGP創英角ｺﾞｼｯｸUB" pitchFamily="50" charset="-128"/>
                <a:cs typeface="+mn-cs"/>
              </a:rPr>
              <a:t>(</a:t>
            </a:r>
            <a:r>
              <a:rPr kumimoji="1" lang="ja-JP" altLang="en-US" sz="1400" b="1" kern="1200" dirty="0">
                <a:solidFill>
                  <a:srgbClr val="6699FF"/>
                </a:solidFill>
                <a:latin typeface="Tahoma" pitchFamily="34" charset="0"/>
                <a:ea typeface="HGP創英角ｺﾞｼｯｸUB" pitchFamily="50" charset="-128"/>
                <a:cs typeface="+mn-cs"/>
              </a:rPr>
              <a:t>高城氏</a:t>
            </a:r>
            <a:r>
              <a:rPr kumimoji="1" lang="en-US" altLang="ja-JP" sz="1400" b="1" kern="1200" dirty="0">
                <a:solidFill>
                  <a:srgbClr val="6699FF"/>
                </a:solidFill>
                <a:latin typeface="Tahoma" pitchFamily="34" charset="0"/>
                <a:ea typeface="HGP創英角ｺﾞｼｯｸUB" pitchFamily="50" charset="-128"/>
                <a:cs typeface="+mn-cs"/>
              </a:rPr>
              <a:t>, </a:t>
            </a:r>
            <a:r>
              <a:rPr kumimoji="1" lang="ja-JP" altLang="en-US" sz="1400" b="1" kern="1200" dirty="0">
                <a:solidFill>
                  <a:srgbClr val="6699FF"/>
                </a:solidFill>
                <a:latin typeface="Tahoma" pitchFamily="34" charset="0"/>
                <a:ea typeface="HGP創英角ｺﾞｼｯｸUB" pitchFamily="50" charset="-128"/>
                <a:cs typeface="+mn-cs"/>
              </a:rPr>
              <a:t>森本氏</a:t>
            </a:r>
            <a:r>
              <a:rPr kumimoji="1" lang="en-US" altLang="ja-JP" sz="1400" b="1" kern="1200" dirty="0">
                <a:solidFill>
                  <a:srgbClr val="6699FF"/>
                </a:solidFill>
                <a:latin typeface="Tahoma" pitchFamily="34" charset="0"/>
                <a:ea typeface="HGP創英角ｺﾞｼｯｸUB" pitchFamily="50" charset="-128"/>
                <a:cs typeface="+mn-cs"/>
              </a:rPr>
              <a:t>)</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5F5F5F"/>
                </a:solidFill>
                <a:latin typeface="Tahoma" pitchFamily="34" charset="0"/>
                <a:ea typeface="HGP創英角ｺﾞｼｯｸUB" pitchFamily="50" charset="-128"/>
                <a:cs typeface="+mn-cs"/>
              </a:rPr>
              <a:t>惑星重力の効果を含める</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5F5F5F"/>
                </a:solidFill>
                <a:latin typeface="Tahoma" pitchFamily="34" charset="0"/>
                <a:ea typeface="HGP創英角ｺﾞｼｯｸUB" pitchFamily="50" charset="-128"/>
                <a:cs typeface="+mn-cs"/>
              </a:rPr>
              <a:t>               </a:t>
            </a:r>
            <a:r>
              <a:rPr kumimoji="1" lang="en-US" altLang="ja-JP" sz="1600" b="1" kern="1200" dirty="0">
                <a:solidFill>
                  <a:srgbClr val="5F5F5F"/>
                </a:solidFill>
                <a:latin typeface="Tahoma" pitchFamily="34" charset="0"/>
                <a:ea typeface="HGP創英角ｺﾞｼｯｸUB" pitchFamily="50" charset="-128"/>
                <a:cs typeface="+mn-cs"/>
              </a:rPr>
              <a:t>(</a:t>
            </a:r>
            <a:r>
              <a:rPr kumimoji="1" lang="ja-JP" altLang="en-US" sz="1600" b="1" kern="1200" dirty="0">
                <a:solidFill>
                  <a:srgbClr val="5F5F5F"/>
                </a:solidFill>
                <a:latin typeface="Tahoma" pitchFamily="34" charset="0"/>
                <a:ea typeface="HGP創英角ｺﾞｼｯｸUB" pitchFamily="50" charset="-128"/>
                <a:cs typeface="+mn-cs"/>
              </a:rPr>
              <a:t>惑星補正なし </a:t>
            </a:r>
            <a:r>
              <a:rPr kumimoji="1" lang="ja-JP" altLang="en-US" sz="1600" b="1" kern="1200" dirty="0">
                <a:solidFill>
                  <a:srgbClr val="5F5F5F"/>
                </a:solidFill>
                <a:latin typeface="Tahoma" pitchFamily="34" charset="0"/>
                <a:ea typeface="HGP創英角ｺﾞｼｯｸUB" pitchFamily="50" charset="-128"/>
                <a:cs typeface="+mn-cs"/>
                <a:sym typeface="Wingdings" pitchFamily="2" charset="2"/>
              </a:rPr>
              <a:t> </a:t>
            </a:r>
            <a:r>
              <a:rPr kumimoji="1" lang="en-US" altLang="ja-JP" sz="1600" b="1" kern="1200" dirty="0">
                <a:solidFill>
                  <a:srgbClr val="5F5F5F"/>
                </a:solidFill>
                <a:latin typeface="Tahoma" pitchFamily="34" charset="0"/>
                <a:ea typeface="HGP創英角ｺﾞｼｯｸUB" pitchFamily="50" charset="-128"/>
                <a:cs typeface="+mn-cs"/>
                <a:sym typeface="Wingdings" pitchFamily="2" charset="2"/>
              </a:rPr>
              <a:t>30cm/yr</a:t>
            </a:r>
            <a:r>
              <a:rPr kumimoji="1" lang="ja-JP" altLang="en-US" sz="1600" b="1" kern="1200" dirty="0">
                <a:solidFill>
                  <a:srgbClr val="5F5F5F"/>
                </a:solidFill>
                <a:latin typeface="Tahoma" pitchFamily="34" charset="0"/>
                <a:ea typeface="HGP創英角ｺﾞｼｯｸUB" pitchFamily="50" charset="-128"/>
                <a:cs typeface="+mn-cs"/>
                <a:sym typeface="Wingdings" pitchFamily="2" charset="2"/>
              </a:rPr>
              <a:t>の変動</a:t>
            </a:r>
            <a:r>
              <a:rPr kumimoji="1" lang="en-US" altLang="ja-JP" sz="1600" b="1" kern="1200" dirty="0">
                <a:solidFill>
                  <a:srgbClr val="5F5F5F"/>
                </a:solidFill>
                <a:latin typeface="Tahoma" pitchFamily="34" charset="0"/>
                <a:ea typeface="HGP創英角ｺﾞｼｯｸUB" pitchFamily="50" charset="-128"/>
                <a:cs typeface="+mn-cs"/>
              </a:rPr>
              <a:t>)</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5F5F5F"/>
                </a:solidFill>
                <a:latin typeface="Tahoma" pitchFamily="34" charset="0"/>
                <a:ea typeface="HGP創英角ｺﾞｼｯｸUB" pitchFamily="50" charset="-128"/>
                <a:cs typeface="+mn-cs"/>
              </a:rPr>
              <a:t>            </a:t>
            </a:r>
            <a:r>
              <a:rPr kumimoji="1" lang="ja-JP" altLang="en-US" sz="1600" b="1" kern="1200" dirty="0">
                <a:solidFill>
                  <a:srgbClr val="5F5F5F"/>
                </a:solidFill>
                <a:latin typeface="Tahoma" pitchFamily="34" charset="0"/>
                <a:ea typeface="HGP創英角ｺﾞｼｯｸUB" pitchFamily="50" charset="-128"/>
                <a:cs typeface="+mn-cs"/>
              </a:rPr>
              <a:t>基線長</a:t>
            </a:r>
            <a:r>
              <a:rPr kumimoji="1" lang="en-US" altLang="ja-JP" sz="1600" b="1" kern="1200" dirty="0">
                <a:solidFill>
                  <a:srgbClr val="5F5F5F"/>
                </a:solidFill>
                <a:latin typeface="Tahoma" pitchFamily="34" charset="0"/>
                <a:ea typeface="HGP創英角ｺﾞｼｯｸUB" pitchFamily="50" charset="-128"/>
                <a:cs typeface="+mn-cs"/>
              </a:rPr>
              <a:t>: 1000km</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5F5F5F"/>
                </a:solidFill>
                <a:latin typeface="Tahoma" pitchFamily="34" charset="0"/>
                <a:ea typeface="HGP創英角ｺﾞｼｯｸUB" pitchFamily="50" charset="-128"/>
                <a:cs typeface="+mn-cs"/>
              </a:rPr>
              <a:t>　　　     地球公転と同様の軌道</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5F5F5F"/>
                </a:solidFill>
                <a:latin typeface="Tahoma" pitchFamily="34" charset="0"/>
                <a:ea typeface="HGP創英角ｺﾞｼｯｸUB" pitchFamily="50" charset="-128"/>
                <a:cs typeface="+mn-cs"/>
              </a:rPr>
              <a:t>                 </a:t>
            </a:r>
            <a:r>
              <a:rPr kumimoji="1" lang="en-US" altLang="ja-JP" sz="1600" b="1" kern="1200" dirty="0">
                <a:solidFill>
                  <a:srgbClr val="5F5F5F"/>
                </a:solidFill>
                <a:latin typeface="Tahoma" pitchFamily="34" charset="0"/>
                <a:ea typeface="HGP創英角ｺﾞｼｯｸUB" pitchFamily="50" charset="-128"/>
                <a:cs typeface="+mn-cs"/>
              </a:rPr>
              <a:t>(</a:t>
            </a:r>
            <a:r>
              <a:rPr kumimoji="1" lang="ja-JP" altLang="en-US" sz="1600" b="1" kern="1200" dirty="0">
                <a:solidFill>
                  <a:srgbClr val="5F5F5F"/>
                </a:solidFill>
                <a:latin typeface="Tahoma" pitchFamily="34" charset="0"/>
                <a:ea typeface="HGP創英角ｺﾞｼｯｸUB" pitchFamily="50" charset="-128"/>
                <a:cs typeface="+mn-cs"/>
              </a:rPr>
              <a:t>太陽から見て </a:t>
            </a:r>
            <a:r>
              <a:rPr kumimoji="1" lang="en-US" altLang="ja-JP" sz="1600" b="1" kern="1200" dirty="0">
                <a:solidFill>
                  <a:srgbClr val="5F5F5F"/>
                </a:solidFill>
                <a:latin typeface="Tahoma" pitchFamily="34" charset="0"/>
                <a:ea typeface="HGP創英角ｺﾞｼｯｸUB" pitchFamily="50" charset="-128"/>
                <a:cs typeface="+mn-cs"/>
              </a:rPr>
              <a:t>20</a:t>
            </a:r>
            <a:r>
              <a:rPr kumimoji="1" lang="ja-JP" altLang="en-US" sz="1600" b="1" kern="1200" dirty="0">
                <a:solidFill>
                  <a:srgbClr val="5F5F5F"/>
                </a:solidFill>
                <a:latin typeface="Tahoma" pitchFamily="34" charset="0"/>
                <a:ea typeface="HGP創英角ｺﾞｼｯｸUB" pitchFamily="50" charset="-128"/>
                <a:cs typeface="+mn-cs"/>
              </a:rPr>
              <a:t>度　地球の後ろ</a:t>
            </a:r>
            <a:r>
              <a:rPr kumimoji="1" lang="en-US" altLang="ja-JP" sz="1600" b="1" kern="1200" dirty="0">
                <a:solidFill>
                  <a:srgbClr val="5F5F5F"/>
                </a:solidFill>
                <a:latin typeface="Tahoma" pitchFamily="34" charset="0"/>
                <a:ea typeface="HGP創英角ｺﾞｼｯｸUB" pitchFamily="50" charset="-128"/>
                <a:cs typeface="+mn-cs"/>
              </a:rPr>
              <a:t>)</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5F5F5F"/>
                </a:solidFill>
                <a:latin typeface="Tahoma" pitchFamily="34" charset="0"/>
                <a:ea typeface="HGP創英角ｺﾞｼｯｸUB" pitchFamily="50" charset="-128"/>
                <a:cs typeface="+mn-cs"/>
              </a:rPr>
              <a:t>            </a:t>
            </a:r>
            <a:r>
              <a:rPr kumimoji="1" lang="ja-JP" altLang="en-US" sz="1600" b="1" kern="1200" dirty="0">
                <a:solidFill>
                  <a:srgbClr val="5F5F5F"/>
                </a:solidFill>
                <a:latin typeface="Tahoma" pitchFamily="34" charset="0"/>
                <a:ea typeface="HGP創英角ｺﾞｼｯｸUB" pitchFamily="50" charset="-128"/>
                <a:cs typeface="+mn-cs"/>
              </a:rPr>
              <a:t>無制御時の軌道</a:t>
            </a:r>
          </a:p>
        </p:txBody>
      </p:sp>
      <p:sp>
        <p:nvSpPr>
          <p:cNvPr id="798726" name="Rectangle 6"/>
          <p:cNvSpPr>
            <a:spLocks noChangeArrowheads="1"/>
          </p:cNvSpPr>
          <p:nvPr/>
        </p:nvSpPr>
        <p:spPr bwMode="auto">
          <a:xfrm>
            <a:off x="1403350" y="3200400"/>
            <a:ext cx="3313113" cy="695325"/>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b="1" kern="1200" dirty="0">
                <a:solidFill>
                  <a:srgbClr val="3366FF"/>
                </a:solidFill>
                <a:latin typeface="Tahoma" pitchFamily="34" charset="0"/>
                <a:ea typeface="HGP創英角ｺﾞｼｯｸUB" pitchFamily="50" charset="-128"/>
                <a:cs typeface="+mn-cs"/>
              </a:rPr>
              <a:t>相対加速度 </a:t>
            </a:r>
            <a:r>
              <a:rPr kumimoji="1" lang="en-US" altLang="ja-JP" b="1" kern="1200" dirty="0">
                <a:solidFill>
                  <a:srgbClr val="3366FF"/>
                </a:solidFill>
                <a:latin typeface="Tahoma" pitchFamily="34" charset="0"/>
                <a:ea typeface="HGP創英角ｺﾞｼｯｸUB" pitchFamily="50" charset="-128"/>
                <a:cs typeface="+mn-cs"/>
              </a:rPr>
              <a:t>~ 4x10</a:t>
            </a:r>
            <a:r>
              <a:rPr kumimoji="1" lang="en-US" altLang="ja-JP" b="1" kern="1200" baseline="30000" dirty="0">
                <a:solidFill>
                  <a:srgbClr val="3366FF"/>
                </a:solidFill>
                <a:latin typeface="Tahoma" pitchFamily="34" charset="0"/>
                <a:ea typeface="HGP創英角ｺﾞｼｯｸUB" pitchFamily="50" charset="-128"/>
                <a:cs typeface="+mn-cs"/>
              </a:rPr>
              <a:t>-12</a:t>
            </a:r>
            <a:r>
              <a:rPr kumimoji="1" lang="en-US" altLang="ja-JP" b="1" kern="1200" dirty="0">
                <a:solidFill>
                  <a:srgbClr val="3366FF"/>
                </a:solidFill>
                <a:latin typeface="Tahoma" pitchFamily="34" charset="0"/>
                <a:ea typeface="HGP創英角ｺﾞｼｯｸUB" pitchFamily="50" charset="-128"/>
                <a:cs typeface="+mn-cs"/>
              </a:rPr>
              <a:t> m/s</a:t>
            </a:r>
            <a:r>
              <a:rPr kumimoji="1" lang="en-US" altLang="ja-JP" b="1" kern="1200" baseline="30000" dirty="0">
                <a:solidFill>
                  <a:srgbClr val="3366FF"/>
                </a:solidFill>
                <a:latin typeface="Tahoma" pitchFamily="34" charset="0"/>
                <a:ea typeface="HGP創英角ｺﾞｼｯｸUB" pitchFamily="50" charset="-128"/>
                <a:cs typeface="+mn-cs"/>
              </a:rPr>
              <a:t>2</a:t>
            </a:r>
            <a:r>
              <a:rPr kumimoji="1" lang="en-US" altLang="ja-JP" b="1" kern="1200" dirty="0">
                <a:solidFill>
                  <a:srgbClr val="9933FF"/>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9933FF"/>
                </a:solidFill>
                <a:latin typeface="Tahoma" pitchFamily="34" charset="0"/>
                <a:ea typeface="HGP創英角ｺﾞｼｯｸUB" pitchFamily="50" charset="-128"/>
                <a:cs typeface="+mn-cs"/>
              </a:rPr>
              <a:t>  </a:t>
            </a:r>
            <a:r>
              <a:rPr kumimoji="1" lang="en-US" altLang="ja-JP" b="1" kern="1200" dirty="0">
                <a:solidFill>
                  <a:srgbClr val="3366FF"/>
                </a:solidFill>
                <a:latin typeface="Tahoma" pitchFamily="34" charset="0"/>
                <a:ea typeface="HGP創英角ｺﾞｼｯｸUB" pitchFamily="50" charset="-128"/>
                <a:cs typeface="+mn-cs"/>
              </a:rPr>
              <a:t>     </a:t>
            </a:r>
            <a:r>
              <a:rPr kumimoji="1" lang="en-US" altLang="ja-JP" b="1" kern="1200" dirty="0">
                <a:solidFill>
                  <a:srgbClr val="3366FF"/>
                </a:solidFill>
                <a:latin typeface="Tahoma" pitchFamily="34" charset="0"/>
                <a:ea typeface="HGP創英角ｺﾞｼｯｸUB" pitchFamily="50" charset="-128"/>
                <a:cs typeface="+mn-cs"/>
                <a:sym typeface="Wingdings" pitchFamily="2" charset="2"/>
              </a:rPr>
              <a:t> </a:t>
            </a:r>
            <a:r>
              <a:rPr kumimoji="1" lang="ja-JP" altLang="en-US" b="1" kern="1200" dirty="0">
                <a:solidFill>
                  <a:srgbClr val="3366FF"/>
                </a:solidFill>
                <a:latin typeface="Tahoma" pitchFamily="34" charset="0"/>
                <a:ea typeface="HGP創英角ｺﾞｼｯｸUB" pitchFamily="50" charset="-128"/>
                <a:cs typeface="+mn-cs"/>
              </a:rPr>
              <a:t>必要推力  </a:t>
            </a:r>
            <a:r>
              <a:rPr kumimoji="1" lang="en-US" altLang="ja-JP" b="1" kern="1200" dirty="0">
                <a:solidFill>
                  <a:srgbClr val="3366FF"/>
                </a:solidFill>
                <a:latin typeface="Tahoma" pitchFamily="34" charset="0"/>
                <a:ea typeface="HGP創英角ｺﾞｼｯｸUB" pitchFamily="50" charset="-128"/>
                <a:cs typeface="+mn-cs"/>
              </a:rPr>
              <a:t>~ 10</a:t>
            </a:r>
            <a:r>
              <a:rPr kumimoji="1" lang="en-US" altLang="ja-JP" b="1" kern="1200" baseline="30000" dirty="0">
                <a:solidFill>
                  <a:srgbClr val="3366FF"/>
                </a:solidFill>
                <a:latin typeface="Tahoma" pitchFamily="34" charset="0"/>
                <a:ea typeface="HGP創英角ｺﾞｼｯｸUB" pitchFamily="50" charset="-128"/>
                <a:cs typeface="+mn-cs"/>
              </a:rPr>
              <a:t>-9</a:t>
            </a:r>
            <a:r>
              <a:rPr kumimoji="1" lang="en-US" altLang="ja-JP" b="1" kern="1200" dirty="0">
                <a:solidFill>
                  <a:srgbClr val="3366FF"/>
                </a:solidFill>
                <a:latin typeface="Tahoma" pitchFamily="34" charset="0"/>
                <a:ea typeface="HGP創英角ｺﾞｼｯｸUB" pitchFamily="50" charset="-128"/>
                <a:cs typeface="+mn-cs"/>
              </a:rPr>
              <a:t> N</a:t>
            </a:r>
          </a:p>
        </p:txBody>
      </p:sp>
      <p:sp>
        <p:nvSpPr>
          <p:cNvPr id="798727" name="Oval 7"/>
          <p:cNvSpPr>
            <a:spLocks noChangeArrowheads="1"/>
          </p:cNvSpPr>
          <p:nvPr/>
        </p:nvSpPr>
        <p:spPr bwMode="auto">
          <a:xfrm>
            <a:off x="5292725" y="1989138"/>
            <a:ext cx="287338" cy="288925"/>
          </a:xfrm>
          <a:prstGeom prst="ellipse">
            <a:avLst/>
          </a:prstGeom>
          <a:noFill/>
          <a:ln w="38100">
            <a:solidFill>
              <a:srgbClr val="FF9933"/>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pic>
        <p:nvPicPr>
          <p:cNvPr id="798728" name="Picture 8" descr="lag_hal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51500" y="3716338"/>
            <a:ext cx="2736850" cy="2667000"/>
          </a:xfrm>
          <a:prstGeom prst="rect">
            <a:avLst/>
          </a:prstGeom>
          <a:noFill/>
        </p:spPr>
      </p:pic>
      <p:sp>
        <p:nvSpPr>
          <p:cNvPr id="798729" name="Rectangle 9"/>
          <p:cNvSpPr>
            <a:spLocks noChangeArrowheads="1"/>
          </p:cNvSpPr>
          <p:nvPr/>
        </p:nvSpPr>
        <p:spPr bwMode="auto">
          <a:xfrm>
            <a:off x="468313" y="4019550"/>
            <a:ext cx="5183187" cy="146685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  (</a:t>
            </a:r>
            <a:r>
              <a:rPr kumimoji="1" lang="ja-JP" altLang="en-US" b="1" kern="1200" dirty="0">
                <a:solidFill>
                  <a:srgbClr val="000000"/>
                </a:solidFill>
                <a:latin typeface="Tahoma" pitchFamily="34" charset="0"/>
                <a:ea typeface="HGP創英角ｺﾞｼｯｸUB" pitchFamily="50" charset="-128"/>
                <a:cs typeface="+mn-cs"/>
              </a:rPr>
              <a:t>例</a:t>
            </a:r>
            <a:r>
              <a:rPr kumimoji="1" lang="en-US" altLang="ja-JP" b="1" kern="1200" dirty="0">
                <a:solidFill>
                  <a:srgbClr val="000000"/>
                </a:solidFill>
                <a:latin typeface="Tahoma" pitchFamily="34" charset="0"/>
                <a:ea typeface="HGP創英角ｺﾞｼｯｸUB" pitchFamily="50" charset="-128"/>
                <a:cs typeface="+mn-cs"/>
              </a:rPr>
              <a:t>2) </a:t>
            </a:r>
            <a:r>
              <a:rPr kumimoji="1" lang="ja-JP" altLang="en-US" b="1" kern="1200" dirty="0">
                <a:solidFill>
                  <a:srgbClr val="000000"/>
                </a:solidFill>
                <a:latin typeface="Tahoma" pitchFamily="34" charset="0"/>
                <a:ea typeface="HGP創英角ｺﾞｼｯｸUB" pitchFamily="50" charset="-128"/>
                <a:cs typeface="+mn-cs"/>
              </a:rPr>
              <a:t>ラグランジュ点まわりのハロー軌道 </a:t>
            </a:r>
            <a:r>
              <a:rPr kumimoji="1" lang="en-US" altLang="ja-JP" sz="1400" b="1" kern="1200" dirty="0">
                <a:solidFill>
                  <a:srgbClr val="6699FF"/>
                </a:solidFill>
                <a:latin typeface="Tahoma" pitchFamily="34" charset="0"/>
                <a:ea typeface="HGP創英角ｺﾞｼｯｸUB" pitchFamily="50" charset="-128"/>
                <a:cs typeface="+mn-cs"/>
              </a:rPr>
              <a:t>(</a:t>
            </a:r>
            <a:r>
              <a:rPr kumimoji="1" lang="ja-JP" altLang="en-US" sz="1400" b="1" kern="1200" dirty="0">
                <a:solidFill>
                  <a:srgbClr val="6699FF"/>
                </a:solidFill>
                <a:latin typeface="Tahoma" pitchFamily="34" charset="0"/>
                <a:ea typeface="HGP創英角ｺﾞｼｯｸUB" pitchFamily="50" charset="-128"/>
                <a:cs typeface="+mn-cs"/>
              </a:rPr>
              <a:t>歌島氏</a:t>
            </a:r>
            <a:r>
              <a:rPr kumimoji="1" lang="en-US" altLang="ja-JP" sz="1400" b="1" kern="1200" dirty="0">
                <a:solidFill>
                  <a:srgbClr val="6699FF"/>
                </a:solidFill>
                <a:latin typeface="Tahoma" pitchFamily="34" charset="0"/>
                <a:ea typeface="HGP創英角ｺﾞｼｯｸUB" pitchFamily="50" charset="-128"/>
                <a:cs typeface="+mn-cs"/>
              </a:rPr>
              <a:t>)</a:t>
            </a:r>
            <a:endParaRPr kumimoji="1" lang="en-US" altLang="ja-JP" sz="1200" b="1" kern="1200" dirty="0">
              <a:solidFill>
                <a:srgbClr val="808080"/>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5F5F5F"/>
                </a:solidFill>
                <a:latin typeface="Tahoma" pitchFamily="34" charset="0"/>
                <a:ea typeface="HGP創英角ｺﾞｼｯｸUB" pitchFamily="50" charset="-128"/>
                <a:cs typeface="+mn-cs"/>
              </a:rPr>
              <a:t>L2</a:t>
            </a:r>
            <a:r>
              <a:rPr kumimoji="1" lang="ja-JP" altLang="en-US" sz="1600" b="1" kern="1200" dirty="0">
                <a:solidFill>
                  <a:srgbClr val="5F5F5F"/>
                </a:solidFill>
                <a:latin typeface="Tahoma" pitchFamily="34" charset="0"/>
                <a:ea typeface="HGP創英角ｺﾞｼｯｸUB" pitchFamily="50" charset="-128"/>
                <a:cs typeface="+mn-cs"/>
              </a:rPr>
              <a:t>点で線形展開した計算</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5F5F5F"/>
                </a:solidFill>
                <a:latin typeface="Tahoma" pitchFamily="34" charset="0"/>
                <a:ea typeface="HGP創英角ｺﾞｼｯｸUB" pitchFamily="50" charset="-128"/>
                <a:cs typeface="+mn-cs"/>
              </a:rPr>
              <a:t>            基線長</a:t>
            </a:r>
            <a:r>
              <a:rPr kumimoji="1" lang="en-US" altLang="ja-JP" sz="1600" b="1" kern="1200" dirty="0">
                <a:solidFill>
                  <a:srgbClr val="5F5F5F"/>
                </a:solidFill>
                <a:latin typeface="Tahoma" pitchFamily="34" charset="0"/>
                <a:ea typeface="HGP創英角ｺﾞｼｯｸUB" pitchFamily="50" charset="-128"/>
                <a:cs typeface="+mn-cs"/>
              </a:rPr>
              <a:t>: 1000km</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5F5F5F"/>
                </a:solidFill>
                <a:latin typeface="Tahoma" pitchFamily="34" charset="0"/>
                <a:ea typeface="HGP創英角ｺﾞｼｯｸUB" pitchFamily="50" charset="-128"/>
                <a:cs typeface="+mn-cs"/>
              </a:rPr>
              <a:t>　　　     長半径</a:t>
            </a:r>
            <a:r>
              <a:rPr kumimoji="1" lang="en-US" altLang="ja-JP" sz="1600" b="1" kern="1200" dirty="0">
                <a:solidFill>
                  <a:srgbClr val="5F5F5F"/>
                </a:solidFill>
                <a:latin typeface="Tahoma" pitchFamily="34" charset="0"/>
                <a:ea typeface="HGP創英角ｺﾞｼｯｸUB" pitchFamily="50" charset="-128"/>
                <a:cs typeface="+mn-cs"/>
              </a:rPr>
              <a:t>70</a:t>
            </a:r>
            <a:r>
              <a:rPr kumimoji="1" lang="ja-JP" altLang="en-US" sz="1600" b="1" kern="1200" dirty="0">
                <a:solidFill>
                  <a:srgbClr val="5F5F5F"/>
                </a:solidFill>
                <a:latin typeface="Tahoma" pitchFamily="34" charset="0"/>
                <a:ea typeface="HGP創英角ｺﾞｼｯｸUB" pitchFamily="50" charset="-128"/>
                <a:cs typeface="+mn-cs"/>
              </a:rPr>
              <a:t>万</a:t>
            </a:r>
            <a:r>
              <a:rPr kumimoji="1" lang="en-US" altLang="ja-JP" sz="1600" b="1" kern="1200" dirty="0">
                <a:solidFill>
                  <a:srgbClr val="5F5F5F"/>
                </a:solidFill>
                <a:latin typeface="Tahoma" pitchFamily="34" charset="0"/>
                <a:ea typeface="HGP創英角ｺﾞｼｯｸUB" pitchFamily="50" charset="-128"/>
                <a:cs typeface="+mn-cs"/>
              </a:rPr>
              <a:t>km</a:t>
            </a:r>
            <a:r>
              <a:rPr kumimoji="1" lang="ja-JP" altLang="en-US" sz="1600" b="1" kern="1200" dirty="0">
                <a:solidFill>
                  <a:srgbClr val="5F5F5F"/>
                </a:solidFill>
                <a:latin typeface="Tahoma" pitchFamily="34" charset="0"/>
                <a:ea typeface="HGP創英角ｺﾞｼｯｸUB" pitchFamily="50" charset="-128"/>
                <a:cs typeface="+mn-cs"/>
              </a:rPr>
              <a:t>の周回軌道</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5F5F5F"/>
                </a:solidFill>
                <a:latin typeface="Tahoma" pitchFamily="34" charset="0"/>
                <a:ea typeface="HGP創英角ｺﾞｼｯｸUB" pitchFamily="50" charset="-128"/>
                <a:cs typeface="+mn-cs"/>
              </a:rPr>
              <a:t>            無制御時の軌道</a:t>
            </a:r>
          </a:p>
        </p:txBody>
      </p:sp>
      <p:sp>
        <p:nvSpPr>
          <p:cNvPr id="798730" name="Rectangle 10"/>
          <p:cNvSpPr>
            <a:spLocks noChangeArrowheads="1"/>
          </p:cNvSpPr>
          <p:nvPr/>
        </p:nvSpPr>
        <p:spPr bwMode="auto">
          <a:xfrm>
            <a:off x="1258888" y="5702300"/>
            <a:ext cx="4321175" cy="3937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b="1" kern="1200" dirty="0">
                <a:solidFill>
                  <a:srgbClr val="3366FF"/>
                </a:solidFill>
                <a:latin typeface="Tahoma" pitchFamily="34" charset="0"/>
                <a:ea typeface="HGP創英角ｺﾞｼｯｸUB" pitchFamily="50" charset="-128"/>
                <a:cs typeface="+mn-cs"/>
              </a:rPr>
              <a:t>相対加速度 </a:t>
            </a:r>
            <a:r>
              <a:rPr kumimoji="1" lang="en-US" altLang="ja-JP" b="1" kern="1200" dirty="0">
                <a:solidFill>
                  <a:srgbClr val="3366FF"/>
                </a:solidFill>
                <a:latin typeface="Tahoma" pitchFamily="34" charset="0"/>
                <a:ea typeface="HGP創英角ｺﾞｼｯｸUB" pitchFamily="50" charset="-128"/>
                <a:cs typeface="+mn-cs"/>
              </a:rPr>
              <a:t>~ 4x10</a:t>
            </a:r>
            <a:r>
              <a:rPr kumimoji="1" lang="en-US" altLang="ja-JP" b="1" kern="1200" baseline="30000" dirty="0">
                <a:solidFill>
                  <a:srgbClr val="3366FF"/>
                </a:solidFill>
                <a:latin typeface="Tahoma" pitchFamily="34" charset="0"/>
                <a:ea typeface="HGP創英角ｺﾞｼｯｸUB" pitchFamily="50" charset="-128"/>
                <a:cs typeface="+mn-cs"/>
              </a:rPr>
              <a:t>-7</a:t>
            </a:r>
            <a:r>
              <a:rPr kumimoji="1" lang="en-US" altLang="ja-JP" b="1" kern="1200" dirty="0">
                <a:solidFill>
                  <a:srgbClr val="3366FF"/>
                </a:solidFill>
                <a:latin typeface="Tahoma" pitchFamily="34" charset="0"/>
                <a:ea typeface="HGP創英角ｺﾞｼｯｸUB" pitchFamily="50" charset="-128"/>
                <a:cs typeface="+mn-cs"/>
              </a:rPr>
              <a:t> m/s</a:t>
            </a:r>
            <a:r>
              <a:rPr kumimoji="1" lang="en-US" altLang="ja-JP" b="1" kern="1200" baseline="30000" dirty="0">
                <a:solidFill>
                  <a:srgbClr val="3366FF"/>
                </a:solidFill>
                <a:latin typeface="Tahoma" pitchFamily="34" charset="0"/>
                <a:ea typeface="HGP創英角ｺﾞｼｯｸUB" pitchFamily="50" charset="-128"/>
                <a:cs typeface="+mn-cs"/>
              </a:rPr>
              <a:t>2</a:t>
            </a:r>
            <a:r>
              <a:rPr kumimoji="1" lang="en-US" altLang="ja-JP" b="1" kern="1200" dirty="0">
                <a:solidFill>
                  <a:srgbClr val="9933FF"/>
                </a:solidFill>
                <a:latin typeface="Tahoma" pitchFamily="34" charset="0"/>
                <a:ea typeface="HGP創英角ｺﾞｼｯｸUB" pitchFamily="50" charset="-128"/>
                <a:cs typeface="+mn-cs"/>
              </a:rPr>
              <a:t>  </a:t>
            </a:r>
            <a:r>
              <a:rPr kumimoji="1" lang="en-US" altLang="ja-JP" sz="1400" b="1" kern="1200" dirty="0">
                <a:solidFill>
                  <a:srgbClr val="6699FF"/>
                </a:solidFill>
                <a:latin typeface="Tahoma" pitchFamily="34" charset="0"/>
                <a:ea typeface="HGP創英角ｺﾞｼｯｸUB" pitchFamily="50" charset="-128"/>
                <a:cs typeface="+mn-cs"/>
              </a:rPr>
              <a:t>(</a:t>
            </a:r>
            <a:r>
              <a:rPr kumimoji="1" lang="ja-JP" altLang="en-US" sz="1400" b="1" kern="1200" dirty="0">
                <a:solidFill>
                  <a:srgbClr val="6699FF"/>
                </a:solidFill>
                <a:latin typeface="Tahoma" pitchFamily="34" charset="0"/>
                <a:ea typeface="HGP創英角ｺﾞｼｯｸUB" pitchFamily="50" charset="-128"/>
                <a:cs typeface="+mn-cs"/>
              </a:rPr>
              <a:t>山川氏</a:t>
            </a:r>
            <a:r>
              <a:rPr kumimoji="1" lang="en-US" altLang="ja-JP" sz="1400" b="1" kern="1200" dirty="0">
                <a:solidFill>
                  <a:srgbClr val="6699FF"/>
                </a:solidFill>
                <a:latin typeface="Tahoma" pitchFamily="34" charset="0"/>
                <a:ea typeface="HGP創英角ｺﾞｼｯｸUB" pitchFamily="50" charset="-128"/>
                <a:cs typeface="+mn-cs"/>
              </a:rPr>
              <a:t>)</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433154" name="Rectangle 2"/>
          <p:cNvSpPr>
            <a:spLocks noGrp="1" noChangeArrowheads="1"/>
          </p:cNvSpPr>
          <p:nvPr>
            <p:ph type="title"/>
          </p:nvPr>
        </p:nvSpPr>
        <p:spPr/>
        <p:txBody>
          <a:bodyPr/>
          <a:lstStyle/>
          <a:p>
            <a:r>
              <a:rPr lang="en-US" altLang="ja-JP" dirty="0"/>
              <a:t>Pre-conceptual Design (7)</a:t>
            </a:r>
          </a:p>
        </p:txBody>
      </p:sp>
      <p:sp>
        <p:nvSpPr>
          <p:cNvPr id="433155" name="Rectangle 3"/>
          <p:cNvSpPr>
            <a:spLocks noGrp="1" noChangeArrowheads="1"/>
          </p:cNvSpPr>
          <p:nvPr>
            <p:ph type="body" idx="1"/>
          </p:nvPr>
        </p:nvSpPr>
        <p:spPr/>
        <p:txBody>
          <a:bodyPr/>
          <a:lstStyle/>
          <a:p>
            <a:r>
              <a:rPr lang="en-US" altLang="ja-JP" sz="2200" b="1" dirty="0"/>
              <a:t>S/C thruster force</a:t>
            </a:r>
          </a:p>
        </p:txBody>
      </p:sp>
      <p:pic>
        <p:nvPicPr>
          <p:cNvPr id="433159" name="Picture 7"/>
          <p:cNvPicPr>
            <a:picLocks noChangeAspect="1" noChangeArrowheads="1"/>
          </p:cNvPicPr>
          <p:nvPr/>
        </p:nvPicPr>
        <p:blipFill>
          <a:blip r:embed="rId3"/>
          <a:srcRect/>
          <a:stretch>
            <a:fillRect/>
          </a:stretch>
        </p:blipFill>
        <p:spPr bwMode="auto">
          <a:xfrm>
            <a:off x="4859338" y="1052513"/>
            <a:ext cx="3930650" cy="2498725"/>
          </a:xfrm>
          <a:prstGeom prst="rect">
            <a:avLst/>
          </a:prstGeom>
          <a:noFill/>
          <a:ln w="15875">
            <a:noFill/>
            <a:miter lim="800000"/>
            <a:headEnd/>
            <a:tailEnd/>
          </a:ln>
          <a:effectLst/>
        </p:spPr>
      </p:pic>
      <p:sp>
        <p:nvSpPr>
          <p:cNvPr id="433160" name="Rectangle 8"/>
          <p:cNvSpPr>
            <a:spLocks noChangeArrowheads="1"/>
          </p:cNvSpPr>
          <p:nvPr/>
        </p:nvSpPr>
        <p:spPr bwMode="auto">
          <a:xfrm>
            <a:off x="323850" y="1196975"/>
            <a:ext cx="4464050" cy="2640013"/>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  </a:t>
            </a:r>
            <a:r>
              <a:rPr kumimoji="1" lang="en-US" altLang="ja-JP" b="1" kern="1200" dirty="0">
                <a:solidFill>
                  <a:srgbClr val="0000CC"/>
                </a:solidFill>
                <a:latin typeface="Tahoma" pitchFamily="34" charset="0"/>
                <a:ea typeface="HGP創英角ｺﾞｼｯｸUB" pitchFamily="50" charset="-128"/>
                <a:cs typeface="+mn-cs"/>
              </a:rPr>
              <a:t>S/C orbit : TBD</a:t>
            </a:r>
          </a:p>
          <a:p>
            <a:pPr algn="l" rtl="0" fontAlgn="base">
              <a:lnSpc>
                <a:spcPct val="110000"/>
              </a:lnSpc>
              <a:spcBef>
                <a:spcPct val="0"/>
              </a:spcBef>
              <a:spcAft>
                <a:spcPct val="0"/>
              </a:spcAft>
              <a:buClr>
                <a:srgbClr val="003366"/>
              </a:buClr>
              <a:buSzPct val="70000"/>
              <a:buFont typeface="Wingdings" pitchFamily="2" charset="2"/>
              <a:buNone/>
            </a:pPr>
            <a:endParaRPr kumimoji="1" lang="en-US" altLang="ja-JP" b="1" kern="1200" dirty="0">
              <a:solidFill>
                <a:srgbClr val="000000"/>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  (ex) Similar orbit as that of LISA</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0000"/>
                </a:solidFill>
                <a:latin typeface="Tahoma" pitchFamily="34" charset="0"/>
                <a:ea typeface="HGP創英角ｺﾞｼｯｸUB" pitchFamily="50" charset="-128"/>
                <a:cs typeface="+mn-cs"/>
              </a:rPr>
              <a:t>Numerical simulation of</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multi-bode system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5F5F5F"/>
                </a:solidFill>
                <a:latin typeface="Tahoma" pitchFamily="34" charset="0"/>
                <a:ea typeface="HGP創英角ｺﾞｼｯｸUB" pitchFamily="50" charset="-128"/>
                <a:cs typeface="+mn-cs"/>
              </a:rPr>
              <a:t>Include gravity of planets</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5F5F5F"/>
                </a:solidFill>
                <a:latin typeface="Tahoma" pitchFamily="34" charset="0"/>
                <a:ea typeface="HGP創英角ｺﾞｼｯｸUB" pitchFamily="50" charset="-128"/>
                <a:cs typeface="+mn-cs"/>
              </a:rPr>
              <a:t>         Arm length: 1000km</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5F5F5F"/>
                </a:solidFill>
                <a:latin typeface="Tahoma" pitchFamily="34" charset="0"/>
                <a:ea typeface="HGP創英角ｺﾞｼｯｸUB" pitchFamily="50" charset="-128"/>
                <a:cs typeface="+mn-cs"/>
              </a:rPr>
              <a:t>　　　  </a:t>
            </a:r>
            <a:r>
              <a:rPr kumimoji="1" lang="en-US" altLang="ja-JP" sz="1600" b="1" kern="1200" dirty="0">
                <a:solidFill>
                  <a:srgbClr val="5F5F5F"/>
                </a:solidFill>
                <a:latin typeface="Tahoma" pitchFamily="34" charset="0"/>
                <a:ea typeface="HGP創英角ｺﾞｼｯｸUB" pitchFamily="50" charset="-128"/>
                <a:cs typeface="+mn-cs"/>
              </a:rPr>
              <a:t>Earth-like orbit,</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5F5F5F"/>
                </a:solidFill>
                <a:latin typeface="Tahoma" pitchFamily="34" charset="0"/>
                <a:ea typeface="HGP創英角ｺﾞｼｯｸUB" pitchFamily="50" charset="-128"/>
                <a:cs typeface="+mn-cs"/>
              </a:rPr>
              <a:t>                 20deg. Behind the earth</a:t>
            </a:r>
          </a:p>
        </p:txBody>
      </p:sp>
      <p:sp>
        <p:nvSpPr>
          <p:cNvPr id="433169" name="AutoShape 17"/>
          <p:cNvSpPr>
            <a:spLocks noChangeArrowheads="1"/>
          </p:cNvSpPr>
          <p:nvPr/>
        </p:nvSpPr>
        <p:spPr bwMode="auto">
          <a:xfrm rot="5400000">
            <a:off x="2278857" y="4233069"/>
            <a:ext cx="303212" cy="393700"/>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99CCFF">
              <a:alpha val="50000"/>
            </a:srgbClr>
          </a:solidFill>
          <a:ln w="12700">
            <a:solidFill>
              <a:srgbClr val="0000FF"/>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433170" name="Rectangle 18"/>
          <p:cNvSpPr>
            <a:spLocks noChangeArrowheads="1"/>
          </p:cNvSpPr>
          <p:nvPr/>
        </p:nvSpPr>
        <p:spPr bwMode="auto">
          <a:xfrm>
            <a:off x="971550" y="4953000"/>
            <a:ext cx="3816350" cy="99695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3366FF"/>
                </a:solidFill>
                <a:latin typeface="Tahoma" pitchFamily="34" charset="0"/>
                <a:ea typeface="HGP創英角ｺﾞｼｯｸUB" pitchFamily="50" charset="-128"/>
                <a:cs typeface="+mn-cs"/>
              </a:rPr>
              <a:t>Length control is indispensable</a:t>
            </a:r>
          </a:p>
          <a:p>
            <a:pPr algn="l" rtl="0" fontAlgn="base">
              <a:lnSpc>
                <a:spcPct val="110000"/>
              </a:lnSpc>
              <a:spcBef>
                <a:spcPct val="0"/>
              </a:spcBef>
              <a:spcAft>
                <a:spcPct val="0"/>
              </a:spcAft>
              <a:buClr>
                <a:srgbClr val="003366"/>
              </a:buClr>
              <a:buSzPct val="70000"/>
              <a:buFont typeface="Wingdings" pitchFamily="2" charset="2"/>
              <a:buNone/>
            </a:pPr>
            <a:r>
              <a:rPr lang="en-US" altLang="ja-JP" b="1" kern="1200" dirty="0">
                <a:solidFill>
                  <a:srgbClr val="3366FF"/>
                </a:solidFill>
                <a:latin typeface="Tahoma" pitchFamily="34" charset="0"/>
                <a:ea typeface="HGP創英角ｺﾞｼｯｸUB" pitchFamily="50" charset="-128"/>
                <a:cs typeface="+mn-cs"/>
              </a:rPr>
              <a:t>A</a:t>
            </a:r>
            <a:r>
              <a:rPr kumimoji="1" lang="en-US" altLang="ja-JP" b="1" kern="1200" dirty="0">
                <a:solidFill>
                  <a:srgbClr val="3366FF"/>
                </a:solidFill>
                <a:latin typeface="Tahoma" pitchFamily="34" charset="0"/>
                <a:ea typeface="HGP創英角ｺﾞｼｯｸUB" pitchFamily="50" charset="-128"/>
                <a:cs typeface="+mn-cs"/>
              </a:rPr>
              <a:t>cceleration to be controlled: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3366FF"/>
                </a:solidFill>
                <a:latin typeface="Tahoma" pitchFamily="34" charset="0"/>
                <a:ea typeface="HGP創英角ｺﾞｼｯｸUB" pitchFamily="50" charset="-128"/>
                <a:cs typeface="+mn-cs"/>
              </a:rPr>
              <a:t>                   ~4x10</a:t>
            </a:r>
            <a:r>
              <a:rPr kumimoji="1" lang="en-US" altLang="ja-JP" b="1" kern="1200" baseline="30000" dirty="0">
                <a:solidFill>
                  <a:srgbClr val="3366FF"/>
                </a:solidFill>
                <a:latin typeface="Tahoma" pitchFamily="34" charset="0"/>
                <a:ea typeface="HGP創英角ｺﾞｼｯｸUB" pitchFamily="50" charset="-128"/>
                <a:cs typeface="+mn-cs"/>
              </a:rPr>
              <a:t>-12</a:t>
            </a:r>
            <a:r>
              <a:rPr kumimoji="1" lang="en-US" altLang="ja-JP" b="1" kern="1200" dirty="0">
                <a:solidFill>
                  <a:srgbClr val="3366FF"/>
                </a:solidFill>
                <a:latin typeface="Tahoma" pitchFamily="34" charset="0"/>
                <a:ea typeface="HGP創英角ｺﾞｼｯｸUB" pitchFamily="50" charset="-128"/>
                <a:cs typeface="+mn-cs"/>
              </a:rPr>
              <a:t> m/s</a:t>
            </a:r>
            <a:r>
              <a:rPr kumimoji="1" lang="en-US" altLang="ja-JP" b="1" kern="1200" baseline="30000" dirty="0">
                <a:solidFill>
                  <a:srgbClr val="3366FF"/>
                </a:solidFill>
                <a:latin typeface="Tahoma" pitchFamily="34" charset="0"/>
                <a:ea typeface="HGP創英角ｺﾞｼｯｸUB" pitchFamily="50" charset="-128"/>
                <a:cs typeface="+mn-cs"/>
              </a:rPr>
              <a:t>2</a:t>
            </a:r>
            <a:r>
              <a:rPr kumimoji="1" lang="en-US" altLang="ja-JP" b="1" kern="1200" dirty="0">
                <a:solidFill>
                  <a:srgbClr val="9933FF"/>
                </a:solidFill>
                <a:latin typeface="Tahoma" pitchFamily="34" charset="0"/>
                <a:ea typeface="HGP創英角ｺﾞｼｯｸUB" pitchFamily="50" charset="-128"/>
                <a:cs typeface="+mn-cs"/>
              </a:rPr>
              <a:t> </a:t>
            </a:r>
          </a:p>
        </p:txBody>
      </p:sp>
      <p:pic>
        <p:nvPicPr>
          <p:cNvPr id="433171" name="Picture 19"/>
          <p:cNvPicPr>
            <a:picLocks noChangeAspect="1" noChangeArrowheads="1"/>
          </p:cNvPicPr>
          <p:nvPr/>
        </p:nvPicPr>
        <p:blipFill>
          <a:blip r:embed="rId4"/>
          <a:srcRect/>
          <a:stretch>
            <a:fillRect/>
          </a:stretch>
        </p:blipFill>
        <p:spPr bwMode="auto">
          <a:xfrm>
            <a:off x="4859338" y="3790950"/>
            <a:ext cx="4000500" cy="2574925"/>
          </a:xfrm>
          <a:prstGeom prst="rect">
            <a:avLst/>
          </a:prstGeom>
          <a:noFill/>
          <a:ln w="15875">
            <a:noFill/>
            <a:miter lim="800000"/>
            <a:headEnd/>
            <a:tailEnd/>
          </a:ln>
          <a:effectLst/>
        </p:spPr>
      </p:pic>
      <p:sp>
        <p:nvSpPr>
          <p:cNvPr id="433172" name="Oval 20"/>
          <p:cNvSpPr>
            <a:spLocks noChangeArrowheads="1"/>
          </p:cNvSpPr>
          <p:nvPr/>
        </p:nvSpPr>
        <p:spPr bwMode="auto">
          <a:xfrm>
            <a:off x="5292725" y="1989138"/>
            <a:ext cx="287338" cy="288925"/>
          </a:xfrm>
          <a:prstGeom prst="ellipse">
            <a:avLst/>
          </a:prstGeom>
          <a:noFill/>
          <a:ln w="38100">
            <a:solidFill>
              <a:srgbClr val="FF9933"/>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433173" name="Line 21"/>
          <p:cNvSpPr>
            <a:spLocks noChangeShapeType="1"/>
          </p:cNvSpPr>
          <p:nvPr/>
        </p:nvSpPr>
        <p:spPr bwMode="auto">
          <a:xfrm>
            <a:off x="5508625" y="2276475"/>
            <a:ext cx="576263" cy="1512888"/>
          </a:xfrm>
          <a:prstGeom prst="line">
            <a:avLst/>
          </a:prstGeom>
          <a:noFill/>
          <a:ln w="50800">
            <a:solidFill>
              <a:srgbClr val="FF9933"/>
            </a:solidFill>
            <a:round/>
            <a:headEnd/>
            <a:tailEnd type="stealth" w="lg" len="me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433174" name="Rectangle 22"/>
          <p:cNvSpPr>
            <a:spLocks noChangeArrowheads="1"/>
          </p:cNvSpPr>
          <p:nvPr/>
        </p:nvSpPr>
        <p:spPr bwMode="auto">
          <a:xfrm>
            <a:off x="5435600" y="5661025"/>
            <a:ext cx="3095625" cy="29368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000000"/>
                </a:solidFill>
                <a:latin typeface="Tahoma" pitchFamily="34" charset="0"/>
                <a:ea typeface="HGP創英角ｺﾞｼｯｸUB" pitchFamily="50" charset="-128"/>
                <a:cs typeface="+mn-cs"/>
              </a:rPr>
              <a:t>Black curve: parabolic fitting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915458" name="Rectangle 2"/>
          <p:cNvSpPr>
            <a:spLocks noGrp="1" noChangeArrowheads="1"/>
          </p:cNvSpPr>
          <p:nvPr>
            <p:ph type="title"/>
          </p:nvPr>
        </p:nvSpPr>
        <p:spPr/>
        <p:txBody>
          <a:bodyPr/>
          <a:lstStyle/>
          <a:p>
            <a:r>
              <a:rPr lang="en-US" altLang="ja-JP" dirty="0"/>
              <a:t>DPF Payload </a:t>
            </a:r>
          </a:p>
        </p:txBody>
      </p:sp>
      <p:sp>
        <p:nvSpPr>
          <p:cNvPr id="915460" name="AutoShape 4"/>
          <p:cNvSpPr>
            <a:spLocks noChangeArrowheads="1"/>
          </p:cNvSpPr>
          <p:nvPr/>
        </p:nvSpPr>
        <p:spPr bwMode="auto">
          <a:xfrm>
            <a:off x="5148263" y="5084763"/>
            <a:ext cx="3095625" cy="1296987"/>
          </a:xfrm>
          <a:prstGeom prst="roundRect">
            <a:avLst>
              <a:gd name="adj" fmla="val 3069"/>
            </a:avLst>
          </a:prstGeom>
          <a:solidFill>
            <a:srgbClr val="99CCFF">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915461" name="Rectangle 5"/>
          <p:cNvSpPr>
            <a:spLocks noChangeArrowheads="1"/>
          </p:cNvSpPr>
          <p:nvPr/>
        </p:nvSpPr>
        <p:spPr bwMode="auto">
          <a:xfrm>
            <a:off x="5135563" y="5067300"/>
            <a:ext cx="3397250" cy="13144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3333FF"/>
                </a:solidFill>
                <a:latin typeface="Tahoma" pitchFamily="34" charset="0"/>
                <a:ea typeface="HGP創英角ｺﾞｼｯｸUB" pitchFamily="50" charset="-128"/>
                <a:cs typeface="+mn-cs"/>
              </a:rPr>
              <a:t>Fabry-Perot interferometer</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3366FF"/>
                </a:solidFill>
                <a:latin typeface="Tahoma" pitchFamily="34" charset="0"/>
                <a:ea typeface="HGP創英角ｺﾞｼｯｸUB" pitchFamily="50" charset="-128"/>
                <a:cs typeface="+mn-cs"/>
              </a:rPr>
              <a:t>   </a:t>
            </a:r>
            <a:r>
              <a:rPr kumimoji="1" lang="ja-JP" altLang="en-US" sz="1600" b="1" kern="1200" dirty="0">
                <a:solidFill>
                  <a:srgbClr val="3366FF"/>
                </a:solidFill>
                <a:latin typeface="Tahoma" pitchFamily="34" charset="0"/>
                <a:ea typeface="HGP創英角ｺﾞｼｯｸUB" pitchFamily="50" charset="-128"/>
                <a:cs typeface="+mn-cs"/>
              </a:rPr>
              <a:t>　 </a:t>
            </a:r>
            <a:r>
              <a:rPr kumimoji="1" lang="en-US" altLang="ja-JP" sz="1600" b="1" kern="1200" dirty="0">
                <a:solidFill>
                  <a:srgbClr val="3366FF"/>
                </a:solidFill>
                <a:latin typeface="Tahoma" pitchFamily="34" charset="0"/>
                <a:ea typeface="HGP創英角ｺﾞｼｯｸUB" pitchFamily="50" charset="-128"/>
                <a:cs typeface="+mn-cs"/>
              </a:rPr>
              <a:t>Finesse : 100</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3366FF"/>
                </a:solidFill>
                <a:latin typeface="Tahoma" pitchFamily="34" charset="0"/>
                <a:ea typeface="HGP創英角ｺﾞｼｯｸUB" pitchFamily="50" charset="-128"/>
                <a:cs typeface="+mn-cs"/>
              </a:rPr>
              <a:t>   </a:t>
            </a:r>
            <a:r>
              <a:rPr kumimoji="1" lang="ja-JP" altLang="en-US" sz="1600" b="1" kern="1200" dirty="0">
                <a:solidFill>
                  <a:srgbClr val="3366FF"/>
                </a:solidFill>
                <a:latin typeface="Tahoma" pitchFamily="34" charset="0"/>
                <a:ea typeface="HGP創英角ｺﾞｼｯｸUB" pitchFamily="50" charset="-128"/>
                <a:cs typeface="+mn-cs"/>
              </a:rPr>
              <a:t>　 </a:t>
            </a:r>
            <a:r>
              <a:rPr kumimoji="1" lang="en-US" altLang="ja-JP" sz="1600" b="1" kern="1200" dirty="0">
                <a:solidFill>
                  <a:srgbClr val="3366FF"/>
                </a:solidFill>
                <a:latin typeface="Tahoma" pitchFamily="34" charset="0"/>
                <a:ea typeface="HGP創英角ｺﾞｼｯｸUB" pitchFamily="50" charset="-128"/>
                <a:cs typeface="+mn-cs"/>
              </a:rPr>
              <a:t>Length  : 30cm</a:t>
            </a:r>
            <a:endParaRPr kumimoji="1" lang="en-US" altLang="ja-JP" sz="1600" b="1" kern="1200" dirty="0">
              <a:solidFill>
                <a:srgbClr val="000000"/>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0000"/>
                </a:solidFill>
                <a:latin typeface="Tahoma" pitchFamily="34" charset="0"/>
                <a:ea typeface="HGP創英角ｺﾞｼｯｸUB" pitchFamily="50" charset="-128"/>
                <a:cs typeface="+mn-cs"/>
              </a:rPr>
              <a:t>Test mass : </a:t>
            </a:r>
            <a:r>
              <a:rPr kumimoji="1" lang="en-US" altLang="ja-JP" sz="1600" b="1" kern="1200" dirty="0">
                <a:solidFill>
                  <a:srgbClr val="3366FF"/>
                </a:solidFill>
                <a:latin typeface="Tahoma" pitchFamily="34" charset="0"/>
                <a:ea typeface="HGP創英角ｺﾞｼｯｸUB" pitchFamily="50" charset="-128"/>
                <a:cs typeface="+mn-cs"/>
              </a:rPr>
              <a:t>1kg</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Signal extraction by PDH</a:t>
            </a:r>
          </a:p>
        </p:txBody>
      </p:sp>
      <p:sp>
        <p:nvSpPr>
          <p:cNvPr id="915462" name="AutoShape 6"/>
          <p:cNvSpPr>
            <a:spLocks noChangeArrowheads="1"/>
          </p:cNvSpPr>
          <p:nvPr/>
        </p:nvSpPr>
        <p:spPr bwMode="auto">
          <a:xfrm>
            <a:off x="971550" y="5157788"/>
            <a:ext cx="3529013" cy="1079500"/>
          </a:xfrm>
          <a:prstGeom prst="roundRect">
            <a:avLst>
              <a:gd name="adj" fmla="val 3069"/>
            </a:avLst>
          </a:prstGeom>
          <a:solidFill>
            <a:srgbClr val="CCFFCC">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915463" name="Rectangle 7"/>
          <p:cNvSpPr>
            <a:spLocks noChangeArrowheads="1"/>
          </p:cNvSpPr>
          <p:nvPr/>
        </p:nvSpPr>
        <p:spPr bwMode="auto">
          <a:xfrm>
            <a:off x="1042988" y="5157788"/>
            <a:ext cx="3671887" cy="1069975"/>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8000"/>
                </a:solidFill>
                <a:latin typeface="Tahoma" pitchFamily="34" charset="0"/>
                <a:ea typeface="HGP創英角ｺﾞｼｯｸUB" pitchFamily="50" charset="-128"/>
                <a:cs typeface="+mn-cs"/>
              </a:rPr>
              <a:t>Laser source</a:t>
            </a:r>
            <a:r>
              <a:rPr kumimoji="1" lang="en-US" altLang="ja-JP" sz="1600" b="1" kern="1200" dirty="0">
                <a:solidFill>
                  <a:srgbClr val="000000"/>
                </a:solidFill>
                <a:latin typeface="Tahoma" pitchFamily="34" charset="0"/>
                <a:ea typeface="HGP創英角ｺﾞｼｯｸUB" pitchFamily="50" charset="-128"/>
                <a:cs typeface="+mn-cs"/>
              </a:rPr>
              <a:t> </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Yb:YAG laser (1030nm)</a:t>
            </a:r>
            <a:endParaRPr kumimoji="1" lang="en-US" altLang="ja-JP" sz="1600" b="1" kern="1200" dirty="0">
              <a:solidFill>
                <a:srgbClr val="808080"/>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Power : </a:t>
            </a:r>
            <a:r>
              <a:rPr kumimoji="1" lang="en-US" altLang="ja-JP" sz="1600" b="1" kern="1200" dirty="0">
                <a:solidFill>
                  <a:srgbClr val="33CC33"/>
                </a:solidFill>
                <a:latin typeface="Tahoma" pitchFamily="34" charset="0"/>
                <a:ea typeface="HGP創英角ｺﾞｼｯｸUB" pitchFamily="50" charset="-128"/>
                <a:cs typeface="+mn-cs"/>
              </a:rPr>
              <a:t>25mW</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Freq. stab. by Iodine cell</a:t>
            </a:r>
          </a:p>
        </p:txBody>
      </p:sp>
      <p:sp>
        <p:nvSpPr>
          <p:cNvPr id="915464" name="AutoShape 8"/>
          <p:cNvSpPr>
            <a:spLocks noChangeArrowheads="1"/>
          </p:cNvSpPr>
          <p:nvPr/>
        </p:nvSpPr>
        <p:spPr bwMode="auto">
          <a:xfrm>
            <a:off x="4787900" y="909638"/>
            <a:ext cx="3816350" cy="863600"/>
          </a:xfrm>
          <a:prstGeom prst="roundRect">
            <a:avLst>
              <a:gd name="adj" fmla="val 3069"/>
            </a:avLst>
          </a:prstGeom>
          <a:solidFill>
            <a:srgbClr val="FFFF99">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915465" name="Rectangle 9"/>
          <p:cNvSpPr>
            <a:spLocks noChangeArrowheads="1"/>
          </p:cNvSpPr>
          <p:nvPr/>
        </p:nvSpPr>
        <p:spPr bwMode="auto">
          <a:xfrm>
            <a:off x="4791075" y="909638"/>
            <a:ext cx="3884613" cy="82550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CC9900"/>
                </a:solidFill>
                <a:latin typeface="Tahoma" pitchFamily="34" charset="0"/>
                <a:ea typeface="HGP創英角ｺﾞｼｯｸUB" pitchFamily="50" charset="-128"/>
                <a:cs typeface="+mn-cs"/>
              </a:rPr>
              <a:t>Drag-free control</a:t>
            </a:r>
            <a:endParaRPr kumimoji="1" lang="en-US" altLang="ja-JP" sz="1600" b="1" kern="1200" dirty="0">
              <a:solidFill>
                <a:srgbClr val="000000"/>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Local sensor signal </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 </a:t>
            </a:r>
            <a:r>
              <a:rPr kumimoji="1" lang="en-US" altLang="ja-JP" sz="1600" b="1" kern="1200" dirty="0">
                <a:solidFill>
                  <a:srgbClr val="000000"/>
                </a:solidFill>
                <a:latin typeface="Tahoma" pitchFamily="34" charset="0"/>
                <a:ea typeface="HGP創英角ｺﾞｼｯｸUB" pitchFamily="50" charset="-128"/>
                <a:cs typeface="+mn-cs"/>
                <a:sym typeface="Wingdings" pitchFamily="2" charset="2"/>
              </a:rPr>
              <a:t>Feedback to </a:t>
            </a:r>
            <a:r>
              <a:rPr kumimoji="1" lang="en-US" altLang="ja-JP" sz="1600" b="1" kern="1200" dirty="0">
                <a:solidFill>
                  <a:srgbClr val="CC9900"/>
                </a:solidFill>
                <a:latin typeface="Tahoma" pitchFamily="34" charset="0"/>
                <a:ea typeface="HGP創英角ｺﾞｼｯｸUB" pitchFamily="50" charset="-128"/>
                <a:cs typeface="+mn-cs"/>
                <a:sym typeface="Wingdings" pitchFamily="2" charset="2"/>
              </a:rPr>
              <a:t>mission thrusters</a:t>
            </a:r>
            <a:endParaRPr kumimoji="1" lang="en-US" altLang="ja-JP" sz="1600" b="1" kern="1200" dirty="0">
              <a:solidFill>
                <a:srgbClr val="000000"/>
              </a:solidFill>
              <a:latin typeface="Tahoma" pitchFamily="34" charset="0"/>
              <a:ea typeface="HGP創英角ｺﾞｼｯｸUB" pitchFamily="50" charset="-128"/>
              <a:cs typeface="+mn-cs"/>
            </a:endParaRPr>
          </a:p>
        </p:txBody>
      </p:sp>
      <p:sp>
        <p:nvSpPr>
          <p:cNvPr id="915466" name="Rectangle 10"/>
          <p:cNvSpPr>
            <a:spLocks noChangeArrowheads="1"/>
          </p:cNvSpPr>
          <p:nvPr/>
        </p:nvSpPr>
        <p:spPr bwMode="auto">
          <a:xfrm>
            <a:off x="1042988" y="1341438"/>
            <a:ext cx="3816350" cy="581025"/>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777777"/>
                </a:solidFill>
                <a:latin typeface="Tahoma" pitchFamily="34" charset="0"/>
                <a:ea typeface="HGP創英角ｺﾞｼｯｸUB" pitchFamily="50" charset="-128"/>
                <a:cs typeface="+mn-cs"/>
              </a:rPr>
              <a:t>Weight : ~150 kg</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777777"/>
                </a:solidFill>
                <a:latin typeface="Tahoma" pitchFamily="34" charset="0"/>
                <a:ea typeface="HGP創英角ｺﾞｼｯｸUB" pitchFamily="50" charset="-128"/>
                <a:cs typeface="+mn-cs"/>
              </a:rPr>
              <a:t>Size :      ~95 cm cube</a:t>
            </a:r>
          </a:p>
        </p:txBody>
      </p:sp>
      <p:sp>
        <p:nvSpPr>
          <p:cNvPr id="915470" name="Rectangle 14"/>
          <p:cNvSpPr>
            <a:spLocks noChangeArrowheads="1"/>
          </p:cNvSpPr>
          <p:nvPr/>
        </p:nvSpPr>
        <p:spPr bwMode="auto">
          <a:xfrm>
            <a:off x="611188" y="1004888"/>
            <a:ext cx="3816350" cy="3365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Upper half of the satellite</a:t>
            </a:r>
          </a:p>
        </p:txBody>
      </p:sp>
      <p:pic>
        <p:nvPicPr>
          <p:cNvPr id="915471" name="Picture 15" descr="DPF_layout_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71550" y="1989138"/>
            <a:ext cx="7561263" cy="2924175"/>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graphicFrame>
        <p:nvGraphicFramePr>
          <p:cNvPr id="1001484" name="Object 12"/>
          <p:cNvGraphicFramePr>
            <a:graphicFrameLocks noChangeAspect="1"/>
          </p:cNvGraphicFramePr>
          <p:nvPr>
            <p:ph idx="1"/>
          </p:nvPr>
        </p:nvGraphicFramePr>
        <p:xfrm>
          <a:off x="4227513" y="2116138"/>
          <a:ext cx="4881562" cy="3833812"/>
        </p:xfrm>
        <a:graphic>
          <a:graphicData uri="http://schemas.openxmlformats.org/presentationml/2006/ole">
            <p:oleObj spid="_x0000_s915458" name="Drawing" r:id="rId4" imgW="5765400" imgH="4528080" progId="Canvas.Drawing.X">
              <p:embed/>
            </p:oleObj>
          </a:graphicData>
        </a:graphic>
      </p:graphicFrame>
      <p:sp>
        <p:nvSpPr>
          <p:cNvPr id="1001474" name="Rectangle 2"/>
          <p:cNvSpPr>
            <a:spLocks noGrp="1" noChangeArrowheads="1"/>
          </p:cNvSpPr>
          <p:nvPr>
            <p:ph type="title"/>
          </p:nvPr>
        </p:nvSpPr>
        <p:spPr/>
        <p:txBody>
          <a:bodyPr/>
          <a:lstStyle/>
          <a:p>
            <a:r>
              <a:rPr lang="en-US" altLang="ja-JP" dirty="0"/>
              <a:t>Stabilized laser  </a:t>
            </a:r>
          </a:p>
        </p:txBody>
      </p:sp>
      <p:sp>
        <p:nvSpPr>
          <p:cNvPr id="1001477" name="AutoShape 5"/>
          <p:cNvSpPr>
            <a:spLocks noChangeArrowheads="1"/>
          </p:cNvSpPr>
          <p:nvPr/>
        </p:nvSpPr>
        <p:spPr bwMode="auto">
          <a:xfrm>
            <a:off x="539750" y="909638"/>
            <a:ext cx="4824413" cy="1366837"/>
          </a:xfrm>
          <a:prstGeom prst="roundRect">
            <a:avLst>
              <a:gd name="adj" fmla="val 3069"/>
            </a:avLst>
          </a:prstGeom>
          <a:solidFill>
            <a:srgbClr val="CCFFCC">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1001478" name="Rectangle 6"/>
          <p:cNvSpPr>
            <a:spLocks noChangeArrowheads="1"/>
          </p:cNvSpPr>
          <p:nvPr/>
        </p:nvSpPr>
        <p:spPr bwMode="auto">
          <a:xfrm>
            <a:off x="611188" y="836613"/>
            <a:ext cx="5184775" cy="1465262"/>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8000"/>
                </a:solidFill>
                <a:latin typeface="Tahoma" pitchFamily="34" charset="0"/>
                <a:ea typeface="HGP創英角ｺﾞｼｯｸUB" pitchFamily="50" charset="-128"/>
                <a:cs typeface="+mn-cs"/>
              </a:rPr>
              <a:t>Laser source</a:t>
            </a:r>
            <a:r>
              <a:rPr kumimoji="1" lang="en-US" altLang="ja-JP" sz="1800" b="1" kern="1200" dirty="0">
                <a:solidFill>
                  <a:srgbClr val="000000"/>
                </a:solidFill>
                <a:latin typeface="Tahoma" pitchFamily="34" charset="0"/>
                <a:ea typeface="HGP創英角ｺﾞｼｯｸUB" pitchFamily="50" charset="-128"/>
                <a:cs typeface="+mn-cs"/>
              </a:rPr>
              <a:t> </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Yb:YAG laser (1030nm)</a:t>
            </a:r>
            <a:endParaRPr kumimoji="1" lang="en-US" altLang="ja-JP" sz="1800" b="1" kern="1200" dirty="0">
              <a:solidFill>
                <a:srgbClr val="808080"/>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Power : </a:t>
            </a:r>
            <a:r>
              <a:rPr kumimoji="1" lang="en-US" altLang="ja-JP" sz="1800" b="1" kern="1200" dirty="0">
                <a:solidFill>
                  <a:srgbClr val="33CC33"/>
                </a:solidFill>
                <a:latin typeface="Tahoma" pitchFamily="34" charset="0"/>
                <a:ea typeface="HGP創英角ｺﾞｼｯｸUB" pitchFamily="50" charset="-128"/>
                <a:cs typeface="+mn-cs"/>
              </a:rPr>
              <a:t>25mW</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Freq. stab. by Iodine absorption line</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a:t>
            </a:r>
            <a:r>
              <a:rPr kumimoji="1" lang="en-US" altLang="ja-JP" sz="1800" b="1" kern="1200" dirty="0">
                <a:solidFill>
                  <a:srgbClr val="000000"/>
                </a:solidFill>
                <a:latin typeface="Tahoma" pitchFamily="34" charset="0"/>
                <a:ea typeface="HGP創英角ｺﾞｼｯｸUB" pitchFamily="50" charset="-128"/>
                <a:cs typeface="+mn-cs"/>
                <a:sym typeface="Wingdings" pitchFamily="2" charset="2"/>
              </a:rPr>
              <a:t> 0.5 Hz/Hz</a:t>
            </a:r>
            <a:r>
              <a:rPr kumimoji="1" lang="en-US" altLang="ja-JP" sz="1800" b="1" kern="1200" baseline="30000" dirty="0">
                <a:solidFill>
                  <a:srgbClr val="000000"/>
                </a:solidFill>
                <a:latin typeface="Tahoma" pitchFamily="34" charset="0"/>
                <a:ea typeface="HGP創英角ｺﾞｼｯｸUB" pitchFamily="50" charset="-128"/>
                <a:cs typeface="+mn-cs"/>
                <a:sym typeface="Wingdings" pitchFamily="2" charset="2"/>
              </a:rPr>
              <a:t>1/2  </a:t>
            </a:r>
            <a:r>
              <a:rPr kumimoji="1" lang="en-US" altLang="ja-JP" sz="1800" b="1" kern="1200" dirty="0">
                <a:solidFill>
                  <a:srgbClr val="000000"/>
                </a:solidFill>
                <a:latin typeface="Tahoma" pitchFamily="34" charset="0"/>
                <a:ea typeface="HGP創英角ｺﾞｼｯｸUB" pitchFamily="50" charset="-128"/>
                <a:cs typeface="+mn-cs"/>
                <a:sym typeface="Wingdings" pitchFamily="2" charset="2"/>
              </a:rPr>
              <a:t>(at 0.1Hz)</a:t>
            </a:r>
            <a:endParaRPr kumimoji="1" lang="en-US" altLang="ja-JP" sz="1800" b="1" kern="1200" dirty="0">
              <a:solidFill>
                <a:srgbClr val="000000"/>
              </a:solidFill>
              <a:latin typeface="Tahoma" pitchFamily="34" charset="0"/>
              <a:ea typeface="HGP創英角ｺﾞｼｯｸUB" pitchFamily="50" charset="-128"/>
              <a:cs typeface="+mn-cs"/>
            </a:endParaRPr>
          </a:p>
        </p:txBody>
      </p:sp>
      <p:sp>
        <p:nvSpPr>
          <p:cNvPr id="1001486" name="Rectangle 14"/>
          <p:cNvSpPr>
            <a:spLocks noChangeArrowheads="1"/>
          </p:cNvSpPr>
          <p:nvPr/>
        </p:nvSpPr>
        <p:spPr bwMode="auto">
          <a:xfrm>
            <a:off x="466725" y="2571750"/>
            <a:ext cx="4176713" cy="6413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Comparable stability with that </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by a reference cavity at 0.1Hz</a:t>
            </a:r>
          </a:p>
        </p:txBody>
      </p:sp>
      <p:sp>
        <p:nvSpPr>
          <p:cNvPr id="1001487" name="Rectangle 15"/>
          <p:cNvSpPr>
            <a:spLocks noChangeArrowheads="1"/>
          </p:cNvSpPr>
          <p:nvPr/>
        </p:nvSpPr>
        <p:spPr bwMode="auto">
          <a:xfrm>
            <a:off x="682625" y="4083050"/>
            <a:ext cx="4176713" cy="1433513"/>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Advantage of I</a:t>
            </a:r>
            <a:r>
              <a:rPr kumimoji="1" lang="en-US" altLang="ja-JP" sz="1600" b="1" kern="1200" baseline="-25000" dirty="0">
                <a:solidFill>
                  <a:srgbClr val="000000"/>
                </a:solidFill>
                <a:latin typeface="Tahoma" pitchFamily="34" charset="0"/>
                <a:ea typeface="HGP創英角ｺﾞｼｯｸUB" pitchFamily="50" charset="-128"/>
                <a:cs typeface="+mn-cs"/>
              </a:rPr>
              <a:t>2</a:t>
            </a:r>
            <a:r>
              <a:rPr kumimoji="1" lang="en-US" altLang="ja-JP" sz="1600" b="1" kern="1200" dirty="0">
                <a:solidFill>
                  <a:srgbClr val="000000"/>
                </a:solidFill>
                <a:latin typeface="Tahoma" pitchFamily="34" charset="0"/>
                <a:ea typeface="HGP創英角ｺﾞｼｯｸUB" pitchFamily="50" charset="-128"/>
                <a:cs typeface="+mn-cs"/>
              </a:rPr>
              <a:t> stabilization</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8000"/>
                </a:solidFill>
                <a:latin typeface="Tahoma" pitchFamily="34" charset="0"/>
                <a:ea typeface="HGP創英角ｺﾞｼｯｸUB" pitchFamily="50" charset="-128"/>
                <a:cs typeface="+mn-cs"/>
              </a:rPr>
              <a:t>Less affected by environment</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8000"/>
                </a:solidFill>
                <a:latin typeface="Tahoma" pitchFamily="34" charset="0"/>
                <a:ea typeface="HGP創英角ｺﾞｼｯｸUB" pitchFamily="50" charset="-128"/>
                <a:cs typeface="+mn-cs"/>
              </a:rPr>
              <a:t>   Easier ground-base tests</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8000"/>
                </a:solidFill>
                <a:latin typeface="Tahoma" pitchFamily="34" charset="0"/>
                <a:ea typeface="HGP創英角ｺﾞｼｯｸUB" pitchFamily="50" charset="-128"/>
                <a:cs typeface="+mn-cs"/>
              </a:rPr>
              <a:t>      Moderate vibration isolation</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8000"/>
                </a:solidFill>
                <a:latin typeface="Tahoma" pitchFamily="34" charset="0"/>
                <a:ea typeface="HGP創英角ｺﾞｼｯｸUB" pitchFamily="50" charset="-128"/>
                <a:cs typeface="+mn-cs"/>
              </a:rPr>
              <a:t>      No vacuum system</a:t>
            </a:r>
          </a:p>
        </p:txBody>
      </p:sp>
      <p:sp>
        <p:nvSpPr>
          <p:cNvPr id="1001488" name="Rectangle 16"/>
          <p:cNvSpPr>
            <a:spLocks noChangeArrowheads="1"/>
          </p:cNvSpPr>
          <p:nvPr/>
        </p:nvSpPr>
        <p:spPr bwMode="auto">
          <a:xfrm>
            <a:off x="755650" y="5589588"/>
            <a:ext cx="4176713" cy="62865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Disadvantages</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8000"/>
                </a:solidFill>
                <a:latin typeface="Tahoma" pitchFamily="34" charset="0"/>
                <a:ea typeface="HGP創英角ｺﾞｼｯｸUB" pitchFamily="50" charset="-128"/>
                <a:cs typeface="+mn-cs"/>
              </a:rPr>
              <a:t>Less experience</a:t>
            </a:r>
          </a:p>
        </p:txBody>
      </p:sp>
      <p:sp>
        <p:nvSpPr>
          <p:cNvPr id="1001489" name="Rectangle 17"/>
          <p:cNvSpPr>
            <a:spLocks noChangeArrowheads="1"/>
          </p:cNvSpPr>
          <p:nvPr/>
        </p:nvSpPr>
        <p:spPr bwMode="auto">
          <a:xfrm>
            <a:off x="466725" y="3278188"/>
            <a:ext cx="4176713" cy="366712"/>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Narrow absorption line at 515nm</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1004547" name="Rectangle 3"/>
          <p:cNvSpPr>
            <a:spLocks noGrp="1" noChangeArrowheads="1"/>
          </p:cNvSpPr>
          <p:nvPr>
            <p:ph type="title"/>
          </p:nvPr>
        </p:nvSpPr>
        <p:spPr/>
        <p:txBody>
          <a:bodyPr/>
          <a:lstStyle/>
          <a:p>
            <a:r>
              <a:rPr lang="en-US" altLang="ja-JP" dirty="0"/>
              <a:t>Main interferometer  </a:t>
            </a:r>
          </a:p>
        </p:txBody>
      </p:sp>
      <p:sp>
        <p:nvSpPr>
          <p:cNvPr id="1004550" name="Rectangle 6"/>
          <p:cNvSpPr>
            <a:spLocks noChangeArrowheads="1"/>
          </p:cNvSpPr>
          <p:nvPr/>
        </p:nvSpPr>
        <p:spPr bwMode="auto">
          <a:xfrm>
            <a:off x="4787900" y="933450"/>
            <a:ext cx="3816350" cy="1558925"/>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Test-mass module</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Keeps a test inside </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Local sensor/actuator</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Launch-lock system</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Interferometer sensors </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for fine measurement  </a:t>
            </a:r>
          </a:p>
        </p:txBody>
      </p:sp>
      <p:pic>
        <p:nvPicPr>
          <p:cNvPr id="1004556" name="Picture 12" descr="IFO_layout"/>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0075" y="3019425"/>
            <a:ext cx="8148638" cy="3362325"/>
          </a:xfrm>
          <a:prstGeom prst="rect">
            <a:avLst/>
          </a:prstGeom>
          <a:noFill/>
        </p:spPr>
      </p:pic>
      <p:sp>
        <p:nvSpPr>
          <p:cNvPr id="1004557" name="AutoShape 13"/>
          <p:cNvSpPr>
            <a:spLocks noChangeArrowheads="1"/>
          </p:cNvSpPr>
          <p:nvPr/>
        </p:nvSpPr>
        <p:spPr bwMode="auto">
          <a:xfrm>
            <a:off x="539750" y="1052513"/>
            <a:ext cx="3684588" cy="1512887"/>
          </a:xfrm>
          <a:prstGeom prst="roundRect">
            <a:avLst>
              <a:gd name="adj" fmla="val 3069"/>
            </a:avLst>
          </a:prstGeom>
          <a:solidFill>
            <a:srgbClr val="99CCFF">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1004558" name="Rectangle 14"/>
          <p:cNvSpPr>
            <a:spLocks noChangeArrowheads="1"/>
          </p:cNvSpPr>
          <p:nvPr/>
        </p:nvSpPr>
        <p:spPr bwMode="auto">
          <a:xfrm>
            <a:off x="684213" y="1100138"/>
            <a:ext cx="4751387" cy="1477328"/>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3333FF"/>
                </a:solidFill>
                <a:latin typeface="Tahoma" pitchFamily="34" charset="0"/>
                <a:ea typeface="HGP創英角ｺﾞｼｯｸUB" pitchFamily="50" charset="-128"/>
                <a:cs typeface="+mn-cs"/>
              </a:rPr>
              <a:t>Fabry-Perot interferometer</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3366FF"/>
                </a:solidFill>
                <a:latin typeface="Tahoma" pitchFamily="34" charset="0"/>
                <a:ea typeface="HGP創英角ｺﾞｼｯｸUB" pitchFamily="50" charset="-128"/>
                <a:cs typeface="+mn-cs"/>
              </a:rPr>
              <a:t>   </a:t>
            </a:r>
            <a:r>
              <a:rPr kumimoji="1" lang="ja-JP" altLang="en-US" sz="1800" b="1" kern="1200" dirty="0">
                <a:solidFill>
                  <a:srgbClr val="3366FF"/>
                </a:solidFill>
                <a:latin typeface="Tahoma" pitchFamily="34" charset="0"/>
                <a:ea typeface="HGP創英角ｺﾞｼｯｸUB" pitchFamily="50" charset="-128"/>
                <a:cs typeface="+mn-cs"/>
              </a:rPr>
              <a:t>　 </a:t>
            </a:r>
            <a:r>
              <a:rPr kumimoji="1" lang="en-US" altLang="ja-JP" sz="1800" b="1" kern="1200" dirty="0">
                <a:solidFill>
                  <a:srgbClr val="3366FF"/>
                </a:solidFill>
                <a:latin typeface="Tahoma" pitchFamily="34" charset="0"/>
                <a:ea typeface="HGP創英角ｺﾞｼｯｸUB" pitchFamily="50" charset="-128"/>
                <a:cs typeface="+mn-cs"/>
              </a:rPr>
              <a:t>Finesse : 100</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3366FF"/>
                </a:solidFill>
                <a:latin typeface="Tahoma" pitchFamily="34" charset="0"/>
                <a:ea typeface="HGP創英角ｺﾞｼｯｸUB" pitchFamily="50" charset="-128"/>
                <a:cs typeface="+mn-cs"/>
              </a:rPr>
              <a:t>   </a:t>
            </a:r>
            <a:r>
              <a:rPr kumimoji="1" lang="ja-JP" altLang="en-US" sz="1800" b="1" kern="1200" dirty="0">
                <a:solidFill>
                  <a:srgbClr val="3366FF"/>
                </a:solidFill>
                <a:latin typeface="Tahoma" pitchFamily="34" charset="0"/>
                <a:ea typeface="HGP創英角ｺﾞｼｯｸUB" pitchFamily="50" charset="-128"/>
                <a:cs typeface="+mn-cs"/>
              </a:rPr>
              <a:t>　 </a:t>
            </a:r>
            <a:r>
              <a:rPr kumimoji="1" lang="en-US" altLang="ja-JP" sz="1800" b="1" kern="1200" dirty="0">
                <a:solidFill>
                  <a:srgbClr val="3366FF"/>
                </a:solidFill>
                <a:latin typeface="Tahoma" pitchFamily="34" charset="0"/>
                <a:ea typeface="HGP創英角ｺﾞｼｯｸUB" pitchFamily="50" charset="-128"/>
                <a:cs typeface="+mn-cs"/>
              </a:rPr>
              <a:t>Length  : 30cm</a:t>
            </a:r>
            <a:endParaRPr kumimoji="1" lang="en-US" altLang="ja-JP" sz="1800" b="1" kern="1200" dirty="0">
              <a:solidFill>
                <a:srgbClr val="000000"/>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a:t>
            </a:r>
            <a:r>
              <a:rPr kumimoji="1" lang="ja-JP" altLang="en-US" sz="1800" b="1" kern="1200" dirty="0">
                <a:solidFill>
                  <a:srgbClr val="000000"/>
                </a:solidFill>
                <a:latin typeface="Tahoma" pitchFamily="34" charset="0"/>
                <a:ea typeface="HGP創英角ｺﾞｼｯｸUB" pitchFamily="50" charset="-128"/>
                <a:cs typeface="+mn-cs"/>
              </a:rPr>
              <a:t>　</a:t>
            </a:r>
            <a:r>
              <a:rPr kumimoji="1" lang="en-US" altLang="ja-JP" sz="1800" b="1" kern="1200" dirty="0">
                <a:solidFill>
                  <a:srgbClr val="000000"/>
                </a:solidFill>
                <a:latin typeface="Tahoma" pitchFamily="34" charset="0"/>
                <a:ea typeface="HGP創英角ｺﾞｼｯｸUB" pitchFamily="50" charset="-128"/>
                <a:cs typeface="+mn-cs"/>
              </a:rPr>
              <a:t>Test mass : </a:t>
            </a:r>
            <a:r>
              <a:rPr kumimoji="1" lang="en-US" altLang="ja-JP" sz="1800" b="1" kern="1200" dirty="0">
                <a:solidFill>
                  <a:srgbClr val="3366FF"/>
                </a:solidFill>
                <a:latin typeface="Tahoma" pitchFamily="34" charset="0"/>
                <a:ea typeface="HGP創英角ｺﾞｼｯｸUB" pitchFamily="50" charset="-128"/>
                <a:cs typeface="+mn-cs"/>
              </a:rPr>
              <a:t>~1kg</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Signal extraction by PDH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universe_mod_cut.jpg"/>
          <p:cNvPicPr>
            <a:picLocks noChangeAspect="1"/>
          </p:cNvPicPr>
          <p:nvPr/>
        </p:nvPicPr>
        <p:blipFill>
          <a:blip r:embed="rId3" cstate="print">
            <a:clrChange>
              <a:clrFrom>
                <a:srgbClr val="030305"/>
              </a:clrFrom>
              <a:clrTo>
                <a:srgbClr val="030305">
                  <a:alpha val="0"/>
                </a:srgbClr>
              </a:clrTo>
            </a:clrChange>
          </a:blip>
          <a:stretch>
            <a:fillRect/>
          </a:stretch>
        </p:blipFill>
        <p:spPr>
          <a:xfrm>
            <a:off x="571472" y="714356"/>
            <a:ext cx="8075941" cy="5724800"/>
          </a:xfrm>
          <a:prstGeom prst="rect">
            <a:avLst/>
          </a:prstGeom>
        </p:spPr>
      </p:pic>
      <p:sp>
        <p:nvSpPr>
          <p:cNvPr id="826371" name="Rectangle 3"/>
          <p:cNvSpPr>
            <a:spLocks noGrp="1" noChangeArrowheads="1"/>
          </p:cNvSpPr>
          <p:nvPr>
            <p:ph type="title"/>
          </p:nvPr>
        </p:nvSpPr>
        <p:spPr/>
        <p:txBody>
          <a:bodyPr/>
          <a:lstStyle/>
          <a:p>
            <a:r>
              <a:rPr lang="en-US" altLang="ja-JP" dirty="0" smtClean="0"/>
              <a:t>Stochastic Background GWs</a:t>
            </a:r>
            <a:endParaRPr lang="ja-JP" altLang="en-US" dirty="0"/>
          </a:p>
        </p:txBody>
      </p:sp>
      <p:sp>
        <p:nvSpPr>
          <p:cNvPr id="16"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sp>
        <p:nvSpPr>
          <p:cNvPr id="5" name="Rectangle 3"/>
          <p:cNvSpPr txBox="1">
            <a:spLocks noChangeArrowheads="1"/>
          </p:cNvSpPr>
          <p:nvPr/>
        </p:nvSpPr>
        <p:spPr bwMode="auto">
          <a:xfrm rot="20217738">
            <a:off x="3488308" y="2176735"/>
            <a:ext cx="2500330" cy="5715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spcBef>
                <a:spcPct val="0"/>
              </a:spcBef>
              <a:spcAft>
                <a:spcPct val="0"/>
              </a:spcAft>
              <a:buClrTx/>
              <a:buSzTx/>
              <a:buFontTx/>
              <a:buNone/>
              <a:tabLst/>
              <a:defRPr/>
            </a:pPr>
            <a:r>
              <a:rPr kumimoji="1" lang="en-US" altLang="ja-JP" sz="1800" b="1" i="0" u="none" strike="noStrike" kern="0" cap="none" spc="0" normalizeH="0" baseline="0" noProof="0" dirty="0" smtClean="0">
                <a:ln>
                  <a:noFill/>
                </a:ln>
                <a:solidFill>
                  <a:srgbClr val="FF7C80"/>
                </a:solidFill>
                <a:uLnTx/>
                <a:uFillTx/>
                <a:latin typeface="+mj-lt"/>
                <a:ea typeface="+mj-ea"/>
                <a:cs typeface="+mj-cs"/>
              </a:rPr>
              <a:t>Stochastic </a:t>
            </a:r>
          </a:p>
          <a:p>
            <a:pPr marL="0" marR="0" lvl="0" indent="0" algn="l" defTabSz="914400" rtl="0" eaLnBrk="0" fontAlgn="base" latinLnBrk="0" hangingPunct="0">
              <a:spcBef>
                <a:spcPct val="0"/>
              </a:spcBef>
              <a:spcAft>
                <a:spcPct val="0"/>
              </a:spcAft>
              <a:buClrTx/>
              <a:buSzTx/>
              <a:buFontTx/>
              <a:buNone/>
              <a:tabLst/>
              <a:defRPr/>
            </a:pPr>
            <a:r>
              <a:rPr kumimoji="1" lang="en-US" altLang="ja-JP" sz="1800" b="1" i="0" u="none" strike="noStrike" kern="0" cap="none" spc="0" normalizeH="0" baseline="0" noProof="0" dirty="0" smtClean="0">
                <a:ln>
                  <a:noFill/>
                </a:ln>
                <a:solidFill>
                  <a:srgbClr val="FF7C80"/>
                </a:solidFill>
                <a:uLnTx/>
                <a:uFillTx/>
                <a:latin typeface="+mj-lt"/>
                <a:ea typeface="+mj-ea"/>
                <a:cs typeface="+mj-cs"/>
              </a:rPr>
              <a:t>Background GWs</a:t>
            </a:r>
            <a:endParaRPr kumimoji="1" lang="ja-JP" altLang="en-US" sz="1800" b="1" i="0" u="none" strike="noStrike" kern="0" cap="none" spc="0" normalizeH="0" baseline="0" noProof="0" dirty="0">
              <a:ln>
                <a:noFill/>
              </a:ln>
              <a:solidFill>
                <a:srgbClr val="FF7C80"/>
              </a:solidFill>
              <a:uLnTx/>
              <a:uFillTx/>
              <a:latin typeface="+mj-lt"/>
              <a:ea typeface="+mj-ea"/>
              <a:cs typeface="+mj-cs"/>
            </a:endParaRPr>
          </a:p>
        </p:txBody>
      </p:sp>
    </p:spTree>
  </p:cSld>
  <p:clrMapOvr>
    <a:masterClrMapping/>
  </p:clrMapOvr>
  <p:transition advTm="52992"/>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66"/>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66"/>
              </a:solidFill>
              <a:latin typeface="Tahoma"/>
              <a:ea typeface="HGP創英角ｺﾞｼｯｸUB"/>
              <a:cs typeface="+mn-cs"/>
            </a:endParaRPr>
          </a:p>
        </p:txBody>
      </p:sp>
      <p:sp>
        <p:nvSpPr>
          <p:cNvPr id="993313" name="AutoShape 33"/>
          <p:cNvSpPr>
            <a:spLocks noChangeArrowheads="1"/>
          </p:cNvSpPr>
          <p:nvPr/>
        </p:nvSpPr>
        <p:spPr bwMode="auto">
          <a:xfrm>
            <a:off x="827088" y="2674938"/>
            <a:ext cx="3960812" cy="863600"/>
          </a:xfrm>
          <a:prstGeom prst="roundRect">
            <a:avLst>
              <a:gd name="adj" fmla="val 16667"/>
            </a:avLst>
          </a:prstGeom>
          <a:solidFill>
            <a:srgbClr val="CCFFCC">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993285" name="Rectangle 5"/>
          <p:cNvSpPr>
            <a:spLocks noGrp="1" noChangeArrowheads="1"/>
          </p:cNvSpPr>
          <p:nvPr>
            <p:ph type="title"/>
          </p:nvPr>
        </p:nvSpPr>
        <p:spPr/>
        <p:txBody>
          <a:bodyPr/>
          <a:lstStyle/>
          <a:p>
            <a:r>
              <a:rPr lang="en-US" altLang="ja-JP" dirty="0"/>
              <a:t>Drag-free and attitude control</a:t>
            </a:r>
          </a:p>
        </p:txBody>
      </p:sp>
      <p:pic>
        <p:nvPicPr>
          <p:cNvPr id="993301" name="Picture 2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867400" y="1196975"/>
            <a:ext cx="2962275" cy="5200650"/>
          </a:xfrm>
          <a:prstGeom prst="rect">
            <a:avLst/>
          </a:prstGeom>
          <a:noFill/>
          <a:ln w="9525">
            <a:noFill/>
            <a:miter lim="800000"/>
            <a:headEnd/>
            <a:tailEnd/>
          </a:ln>
        </p:spPr>
      </p:pic>
      <p:sp>
        <p:nvSpPr>
          <p:cNvPr id="993302" name="Rectangle 22"/>
          <p:cNvSpPr>
            <a:spLocks noChangeArrowheads="1"/>
          </p:cNvSpPr>
          <p:nvPr/>
        </p:nvSpPr>
        <p:spPr bwMode="auto">
          <a:xfrm>
            <a:off x="539750" y="1128713"/>
            <a:ext cx="5543550" cy="1190625"/>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33CC33"/>
                </a:solidFill>
                <a:latin typeface="Tahoma" pitchFamily="34" charset="0"/>
                <a:ea typeface="HGP創英角ｺﾞｼｯｸUB" pitchFamily="50" charset="-128"/>
                <a:cs typeface="+mn-cs"/>
              </a:rPr>
              <a:t>Drag-free control</a:t>
            </a:r>
            <a:r>
              <a:rPr kumimoji="1" lang="en-US" altLang="ja-JP" sz="1800" b="1" kern="1200" dirty="0">
                <a:solidFill>
                  <a:srgbClr val="000000"/>
                </a:solidFill>
                <a:latin typeface="Tahoma" pitchFamily="34" charset="0"/>
                <a:ea typeface="HGP創英角ｺﾞｼｯｸUB" pitchFamily="50" charset="-128"/>
                <a:cs typeface="+mn-cs"/>
              </a:rPr>
              <a:t> for</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demonstration of control system</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suppression of external disturbances</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3333FF"/>
                </a:solidFill>
                <a:latin typeface="Tahoma" pitchFamily="34" charset="0"/>
                <a:ea typeface="HGP創英角ｺﾞｼｯｸUB" pitchFamily="50" charset="-128"/>
                <a:cs typeface="+mn-cs"/>
              </a:rPr>
              <a:t>              </a:t>
            </a:r>
            <a:r>
              <a:rPr kumimoji="1" lang="en-US" altLang="ja-JP" sz="1800" b="1" kern="1200" dirty="0">
                <a:solidFill>
                  <a:srgbClr val="008000"/>
                </a:solidFill>
                <a:latin typeface="Tahoma" pitchFamily="34" charset="0"/>
                <a:ea typeface="HGP創英角ｺﾞｼｯｸUB" pitchFamily="50" charset="-128"/>
                <a:cs typeface="+mn-cs"/>
              </a:rPr>
              <a:t>(solar radiation, air drag, …)</a:t>
            </a:r>
            <a:endParaRPr kumimoji="1" lang="en-US" altLang="ja-JP" sz="1800" b="1" kern="1200" dirty="0">
              <a:solidFill>
                <a:srgbClr val="000000"/>
              </a:solidFill>
              <a:latin typeface="Tahoma" pitchFamily="34" charset="0"/>
              <a:ea typeface="HGP創英角ｺﾞｼｯｸUB" pitchFamily="50" charset="-128"/>
              <a:cs typeface="+mn-cs"/>
            </a:endParaRPr>
          </a:p>
        </p:txBody>
      </p:sp>
      <p:sp>
        <p:nvSpPr>
          <p:cNvPr id="993306" name="AutoShape 26"/>
          <p:cNvSpPr>
            <a:spLocks noChangeArrowheads="1"/>
          </p:cNvSpPr>
          <p:nvPr/>
        </p:nvSpPr>
        <p:spPr bwMode="auto">
          <a:xfrm rot="5400000">
            <a:off x="2320131" y="3518694"/>
            <a:ext cx="344488" cy="450850"/>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FFFFFF">
              <a:alpha val="50000"/>
            </a:srgbClr>
          </a:solidFill>
          <a:ln w="12700">
            <a:solidFill>
              <a:srgbClr val="008000"/>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993310" name="Rectangle 30"/>
          <p:cNvSpPr>
            <a:spLocks noChangeArrowheads="1"/>
          </p:cNvSpPr>
          <p:nvPr/>
        </p:nvSpPr>
        <p:spPr bwMode="auto">
          <a:xfrm>
            <a:off x="612775" y="4170363"/>
            <a:ext cx="5759450" cy="1200329"/>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8000"/>
                </a:solidFill>
                <a:latin typeface="Tahoma" pitchFamily="34" charset="0"/>
                <a:ea typeface="HGP創英角ｺﾞｼｯｸUB" pitchFamily="50" charset="-128"/>
                <a:cs typeface="+mn-cs"/>
              </a:rPr>
              <a:t>Passive + Active stabilization</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Passive stabilization by </a:t>
            </a:r>
            <a:r>
              <a:rPr kumimoji="1" lang="en-US" altLang="ja-JP" sz="1800" b="1" kern="1200" dirty="0">
                <a:solidFill>
                  <a:srgbClr val="33CC33"/>
                </a:solidFill>
                <a:latin typeface="Tahoma" pitchFamily="34" charset="0"/>
                <a:ea typeface="HGP創英角ｺﾞｼｯｸUB" pitchFamily="50" charset="-128"/>
                <a:cs typeface="+mn-cs"/>
              </a:rPr>
              <a:t>gravity-gradient</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Mast (~30kg) attached for MOI adj.      </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a:t>
            </a:r>
            <a:r>
              <a:rPr kumimoji="1" lang="en-US" altLang="ja-JP" sz="1800" b="1" kern="1200" dirty="0">
                <a:solidFill>
                  <a:srgbClr val="33CC33"/>
                </a:solidFill>
                <a:latin typeface="Tahoma" pitchFamily="34" charset="0"/>
                <a:ea typeface="HGP創英角ｺﾞｼｯｸUB" pitchFamily="50" charset="-128"/>
                <a:cs typeface="+mn-cs"/>
              </a:rPr>
              <a:t>Active drag-free</a:t>
            </a:r>
            <a:r>
              <a:rPr kumimoji="1" lang="en-US" altLang="ja-JP" sz="1800" b="1" kern="1200" dirty="0">
                <a:solidFill>
                  <a:srgbClr val="000000"/>
                </a:solidFill>
                <a:latin typeface="Tahoma" pitchFamily="34" charset="0"/>
                <a:ea typeface="HGP創英角ｺﾞｼｯｸUB" pitchFamily="50" charset="-128"/>
                <a:cs typeface="+mn-cs"/>
              </a:rPr>
              <a:t> with 12 mission thrusters</a:t>
            </a:r>
          </a:p>
        </p:txBody>
      </p:sp>
      <p:sp>
        <p:nvSpPr>
          <p:cNvPr id="993311" name="Rectangle 31"/>
          <p:cNvSpPr>
            <a:spLocks noChangeArrowheads="1"/>
          </p:cNvSpPr>
          <p:nvPr/>
        </p:nvSpPr>
        <p:spPr bwMode="auto">
          <a:xfrm>
            <a:off x="1835150" y="5513388"/>
            <a:ext cx="5543550" cy="1169551"/>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000000"/>
                </a:solidFill>
                <a:latin typeface="Tahoma" pitchFamily="34" charset="0"/>
                <a:ea typeface="HGP創英角ｺﾞｼｯｸUB" pitchFamily="50" charset="-128"/>
                <a:cs typeface="+mn-cs"/>
              </a:rPr>
              <a:t>Satellite Bus</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000000"/>
                </a:solidFill>
                <a:latin typeface="Tahoma" pitchFamily="34" charset="0"/>
                <a:ea typeface="HGP創英角ｺﾞｼｯｸUB" pitchFamily="50" charset="-128"/>
                <a:cs typeface="+mn-cs"/>
              </a:rPr>
              <a:t>   Attitude control at </a:t>
            </a:r>
            <a:r>
              <a:rPr kumimoji="1" lang="en-US" altLang="ja-JP" sz="1400" b="1" kern="1200" dirty="0">
                <a:solidFill>
                  <a:srgbClr val="33CC33"/>
                </a:solidFill>
                <a:latin typeface="Tahoma" pitchFamily="34" charset="0"/>
                <a:ea typeface="HGP創英角ｺﾞｼｯｸUB" pitchFamily="50" charset="-128"/>
                <a:cs typeface="+mn-cs"/>
              </a:rPr>
              <a:t>initial phase and fail safe</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000000"/>
                </a:solidFill>
                <a:latin typeface="Tahoma" pitchFamily="34" charset="0"/>
                <a:ea typeface="HGP創英角ｺﾞｼｯｸUB" pitchFamily="50" charset="-128"/>
                <a:cs typeface="+mn-cs"/>
              </a:rPr>
              <a:t>      3N thruster x4, Magnetic </a:t>
            </a:r>
            <a:r>
              <a:rPr kumimoji="1" lang="en-US" altLang="ja-JP" sz="1400" b="1" kern="1200" dirty="0" smtClean="0">
                <a:solidFill>
                  <a:srgbClr val="000000"/>
                </a:solidFill>
                <a:latin typeface="Tahoma" pitchFamily="34" charset="0"/>
                <a:ea typeface="HGP創英角ｺﾞｼｯｸUB" pitchFamily="50" charset="-128"/>
                <a:cs typeface="+mn-cs"/>
              </a:rPr>
              <a:t>torque </a:t>
            </a:r>
            <a:r>
              <a:rPr kumimoji="1" lang="en-US" altLang="ja-JP" sz="1400" b="1" kern="1200" dirty="0">
                <a:solidFill>
                  <a:srgbClr val="000000"/>
                </a:solidFill>
                <a:latin typeface="Tahoma" pitchFamily="34" charset="0"/>
                <a:ea typeface="HGP創英角ｺﾞｼｯｸUB" pitchFamily="50" charset="-128"/>
                <a:cs typeface="+mn-cs"/>
              </a:rPr>
              <a:t>x3</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000000"/>
                </a:solidFill>
                <a:latin typeface="Tahoma" pitchFamily="34" charset="0"/>
                <a:ea typeface="HGP創英角ｺﾞｼｯｸUB" pitchFamily="50" charset="-128"/>
                <a:cs typeface="+mn-cs"/>
              </a:rPr>
              <a:t>      Solar sensor, Fiber gyroscope</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000000"/>
                </a:solidFill>
                <a:latin typeface="Tahoma" pitchFamily="34" charset="0"/>
                <a:ea typeface="HGP創英角ｺﾞｼｯｸUB" pitchFamily="50" charset="-128"/>
                <a:cs typeface="+mn-cs"/>
              </a:rPr>
              <a:t>            </a:t>
            </a:r>
            <a:endParaRPr kumimoji="1" lang="en-US" altLang="ja-JP" sz="1400" b="1" kern="1200" dirty="0">
              <a:solidFill>
                <a:srgbClr val="008000"/>
              </a:solidFill>
              <a:latin typeface="Tahoma" pitchFamily="34" charset="0"/>
              <a:ea typeface="HGP創英角ｺﾞｼｯｸUB" pitchFamily="50" charset="-128"/>
              <a:cs typeface="+mn-cs"/>
            </a:endParaRPr>
          </a:p>
        </p:txBody>
      </p:sp>
      <p:sp>
        <p:nvSpPr>
          <p:cNvPr id="993312" name="Rectangle 32"/>
          <p:cNvSpPr>
            <a:spLocks noChangeArrowheads="1"/>
          </p:cNvSpPr>
          <p:nvPr/>
        </p:nvSpPr>
        <p:spPr bwMode="auto">
          <a:xfrm>
            <a:off x="900113" y="2636838"/>
            <a:ext cx="4464050" cy="92333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Requirement: </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a:t>
            </a:r>
            <a:r>
              <a:rPr kumimoji="1" lang="en-US" altLang="ja-JP" sz="1800" b="1" kern="1200" dirty="0">
                <a:solidFill>
                  <a:srgbClr val="33CC33"/>
                </a:solidFill>
                <a:latin typeface="Tahoma" pitchFamily="34" charset="0"/>
                <a:ea typeface="HGP創英角ｺﾞｼｯｸUB" pitchFamily="50" charset="-128"/>
                <a:cs typeface="+mn-cs"/>
              </a:rPr>
              <a:t>10</a:t>
            </a:r>
            <a:r>
              <a:rPr kumimoji="1" lang="en-US" altLang="ja-JP" sz="1800" b="1" kern="1200" baseline="30000" dirty="0">
                <a:solidFill>
                  <a:srgbClr val="33CC33"/>
                </a:solidFill>
                <a:latin typeface="Tahoma" pitchFamily="34" charset="0"/>
                <a:ea typeface="HGP創英角ｺﾞｼｯｸUB" pitchFamily="50" charset="-128"/>
                <a:cs typeface="+mn-cs"/>
              </a:rPr>
              <a:t>-9</a:t>
            </a:r>
            <a:r>
              <a:rPr kumimoji="1" lang="en-US" altLang="ja-JP" sz="1800" b="1" kern="1200" dirty="0">
                <a:solidFill>
                  <a:srgbClr val="33CC33"/>
                </a:solidFill>
                <a:latin typeface="Tahoma" pitchFamily="34" charset="0"/>
                <a:ea typeface="HGP創英角ｺﾞｼｯｸUB" pitchFamily="50" charset="-128"/>
                <a:cs typeface="+mn-cs"/>
              </a:rPr>
              <a:t> m/Hz</a:t>
            </a:r>
            <a:r>
              <a:rPr kumimoji="1" lang="en-US" altLang="ja-JP" sz="1800" b="1" kern="1200" baseline="30000" dirty="0">
                <a:solidFill>
                  <a:srgbClr val="33CC33"/>
                </a:solidFill>
                <a:latin typeface="Tahoma" pitchFamily="34" charset="0"/>
                <a:ea typeface="HGP創英角ｺﾞｼｯｸUB" pitchFamily="50" charset="-128"/>
                <a:cs typeface="+mn-cs"/>
              </a:rPr>
              <a:t>1/2 </a:t>
            </a:r>
            <a:r>
              <a:rPr kumimoji="1" lang="en-US" altLang="ja-JP" sz="1800" b="1" kern="1200" dirty="0">
                <a:solidFill>
                  <a:srgbClr val="000000"/>
                </a:solidFill>
                <a:latin typeface="Tahoma" pitchFamily="34" charset="0"/>
                <a:ea typeface="HGP創英角ｺﾞｼｯｸUB" pitchFamily="50" charset="-128"/>
                <a:cs typeface="+mn-cs"/>
              </a:rPr>
              <a:t>(0.1Hz) </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for satellite disp.</a:t>
            </a:r>
          </a:p>
        </p:txBody>
      </p:sp>
      <p:sp>
        <p:nvSpPr>
          <p:cNvPr id="993314" name="Line 34"/>
          <p:cNvSpPr>
            <a:spLocks noChangeShapeType="1"/>
          </p:cNvSpPr>
          <p:nvPr/>
        </p:nvSpPr>
        <p:spPr bwMode="auto">
          <a:xfrm flipH="1" flipV="1">
            <a:off x="7451725" y="1773238"/>
            <a:ext cx="576263" cy="142875"/>
          </a:xfrm>
          <a:prstGeom prst="line">
            <a:avLst/>
          </a:prstGeom>
          <a:noFill/>
          <a:ln w="15875">
            <a:solidFill>
              <a:srgbClr val="000000"/>
            </a:solidFill>
            <a:round/>
            <a:headEnd/>
            <a:tailEnd type="triangle" w="med" len="me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993315" name="Rectangle 35"/>
          <p:cNvSpPr>
            <a:spLocks noChangeArrowheads="1"/>
          </p:cNvSpPr>
          <p:nvPr/>
        </p:nvSpPr>
        <p:spPr bwMode="auto">
          <a:xfrm>
            <a:off x="7958138" y="1785938"/>
            <a:ext cx="790575" cy="274637"/>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333333"/>
                </a:solidFill>
                <a:latin typeface="Tahoma" pitchFamily="34" charset="0"/>
                <a:ea typeface="HGP創英角ｺﾞｼｯｸUB" pitchFamily="50" charset="-128"/>
                <a:cs typeface="+mn-cs"/>
              </a:rPr>
              <a:t>Mast</a:t>
            </a:r>
          </a:p>
        </p:txBody>
      </p:sp>
    </p:spTree>
  </p:cSld>
  <p:clrMapOvr>
    <a:masterClrMapping/>
  </p:clrMapOvr>
  <p:transition advTm="52992"/>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p:txBody>
          <a:bodyPr/>
          <a:lstStyle/>
          <a:p>
            <a:r>
              <a:rPr lang="en-US" altLang="ja-JP" sz="2800" dirty="0"/>
              <a:t>DECIGO</a:t>
            </a:r>
            <a:r>
              <a:rPr lang="ja-JP" altLang="en-US" sz="2800" dirty="0"/>
              <a:t>のための根幹技術実証</a:t>
            </a:r>
          </a:p>
        </p:txBody>
      </p:sp>
      <p:sp>
        <p:nvSpPr>
          <p:cNvPr id="29"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039563" name="Rectangle 203"/>
          <p:cNvSpPr>
            <a:spLocks noChangeArrowheads="1"/>
          </p:cNvSpPr>
          <p:nvPr/>
        </p:nvSpPr>
        <p:spPr bwMode="auto">
          <a:xfrm>
            <a:off x="5894427" y="928670"/>
            <a:ext cx="3106729" cy="73590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FFCCCC"/>
                </a:solidFill>
                <a:latin typeface="Tahoma" pitchFamily="34" charset="0"/>
                <a:ea typeface="HGP創英角ｺﾞｼｯｸUB" pitchFamily="50" charset="-128"/>
                <a:cs typeface="+mn-cs"/>
              </a:rPr>
              <a:t>DECIGO</a:t>
            </a:r>
            <a:r>
              <a:rPr kumimoji="1" lang="ja-JP" altLang="en-US" sz="2000" b="1" kern="1200" dirty="0">
                <a:solidFill>
                  <a:srgbClr val="FFCCCC"/>
                </a:solidFill>
                <a:latin typeface="Tahoma" pitchFamily="34" charset="0"/>
                <a:ea typeface="HGP創英角ｺﾞｼｯｸUB" pitchFamily="50" charset="-128"/>
                <a:cs typeface="+mn-cs"/>
              </a:rPr>
              <a:t>で必要</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FCCCC"/>
                </a:solidFill>
                <a:latin typeface="Tahoma" pitchFamily="34" charset="0"/>
                <a:ea typeface="HGP創英角ｺﾞｼｯｸUB" pitchFamily="50" charset="-128"/>
                <a:cs typeface="+mn-cs"/>
              </a:rPr>
              <a:t>     とされる主要技術</a:t>
            </a:r>
          </a:p>
        </p:txBody>
      </p:sp>
      <p:sp>
        <p:nvSpPr>
          <p:cNvPr id="1039564" name="Rectangle 204"/>
          <p:cNvSpPr>
            <a:spLocks noChangeArrowheads="1"/>
          </p:cNvSpPr>
          <p:nvPr/>
        </p:nvSpPr>
        <p:spPr bwMode="auto">
          <a:xfrm>
            <a:off x="6084888" y="1827213"/>
            <a:ext cx="2592387" cy="1025525"/>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DDDDDD"/>
                </a:solidFill>
                <a:latin typeface="Tahoma" pitchFamily="34" charset="0"/>
                <a:ea typeface="HGP創英角ｺﾞｼｯｸUB" pitchFamily="50" charset="-128"/>
                <a:cs typeface="+mn-cs"/>
                <a:sym typeface="Wingdings" pitchFamily="2" charset="2"/>
              </a:rPr>
              <a:t>基線長</a:t>
            </a:r>
            <a:r>
              <a:rPr kumimoji="1" lang="en-US" altLang="ja-JP" sz="1400" b="1" kern="1200" dirty="0">
                <a:solidFill>
                  <a:srgbClr val="DDDDDD"/>
                </a:solidFill>
                <a:latin typeface="Tahoma" pitchFamily="34" charset="0"/>
                <a:ea typeface="HGP創英角ｺﾞｼｯｸUB" pitchFamily="50" charset="-128"/>
                <a:cs typeface="+mn-cs"/>
                <a:sym typeface="Wingdings" pitchFamily="2" charset="2"/>
              </a:rPr>
              <a:t>1000km</a:t>
            </a:r>
            <a:r>
              <a:rPr kumimoji="1" lang="ja-JP" altLang="en-US" sz="1400" b="1" kern="1200" dirty="0">
                <a:solidFill>
                  <a:srgbClr val="DDDDDD"/>
                </a:solidFill>
                <a:latin typeface="Tahoma" pitchFamily="34" charset="0"/>
                <a:ea typeface="HGP創英角ｺﾞｼｯｸUB" pitchFamily="50" charset="-128"/>
                <a:cs typeface="+mn-cs"/>
                <a:sym typeface="Wingdings" pitchFamily="2" charset="2"/>
              </a:rPr>
              <a:t>の</a:t>
            </a:r>
            <a:r>
              <a:rPr kumimoji="1" lang="en-US" altLang="ja-JP" sz="1400" b="1" kern="1200" dirty="0">
                <a:solidFill>
                  <a:srgbClr val="DDDDDD"/>
                </a:solidFill>
                <a:latin typeface="Tahoma" pitchFamily="34" charset="0"/>
                <a:ea typeface="HGP創英角ｺﾞｼｯｸUB" pitchFamily="50" charset="-128"/>
                <a:cs typeface="+mn-cs"/>
                <a:sym typeface="Wingdings" pitchFamily="2" charset="2"/>
              </a:rPr>
              <a:t>FP</a:t>
            </a:r>
            <a:r>
              <a:rPr kumimoji="1" lang="ja-JP" altLang="en-US" sz="1400" b="1" kern="1200" dirty="0">
                <a:solidFill>
                  <a:srgbClr val="DDDDDD"/>
                </a:solidFill>
                <a:latin typeface="Tahoma" pitchFamily="34" charset="0"/>
                <a:ea typeface="HGP創英角ｺﾞｼｯｸUB" pitchFamily="50" charset="-128"/>
                <a:cs typeface="+mn-cs"/>
                <a:sym typeface="Wingdings" pitchFamily="2" charset="2"/>
              </a:rPr>
              <a:t>干渉計</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sym typeface="Wingdings" pitchFamily="2" charset="2"/>
              </a:rPr>
              <a:t>　　</a:t>
            </a:r>
            <a:r>
              <a:rPr kumimoji="1" lang="ja-JP" altLang="en-US" sz="1400" b="1" kern="1200" dirty="0">
                <a:solidFill>
                  <a:srgbClr val="CCFFCC"/>
                </a:solidFill>
                <a:latin typeface="Tahoma" pitchFamily="34" charset="0"/>
                <a:ea typeface="HGP創英角ｺﾞｼｯｸUB" pitchFamily="50" charset="-128"/>
                <a:cs typeface="+mn-cs"/>
                <a:sym typeface="Wingdings" pitchFamily="2" charset="2"/>
              </a:rPr>
              <a:t>宇宙における干渉計制御</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sym typeface="Wingdings" pitchFamily="2" charset="2"/>
              </a:rPr>
              <a:t>　　試験マスに対する外乱抑圧</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sym typeface="Wingdings" pitchFamily="2" charset="2"/>
              </a:rPr>
              <a:t>     </a:t>
            </a:r>
            <a:r>
              <a:rPr kumimoji="1" lang="ja-JP" altLang="en-US" sz="1400" b="1" kern="1200" dirty="0">
                <a:solidFill>
                  <a:srgbClr val="808080"/>
                </a:solidFill>
                <a:latin typeface="Tahoma" pitchFamily="34" charset="0"/>
                <a:ea typeface="HGP創英角ｺﾞｼｯｸUB" pitchFamily="50" charset="-128"/>
                <a:cs typeface="+mn-cs"/>
                <a:sym typeface="Wingdings" pitchFamily="2" charset="2"/>
              </a:rPr>
              <a:t>大型光学系の製作・制御</a:t>
            </a:r>
          </a:p>
        </p:txBody>
      </p:sp>
      <p:sp>
        <p:nvSpPr>
          <p:cNvPr id="1039565" name="Rectangle 205"/>
          <p:cNvSpPr>
            <a:spLocks noChangeArrowheads="1"/>
          </p:cNvSpPr>
          <p:nvPr/>
        </p:nvSpPr>
        <p:spPr bwMode="auto">
          <a:xfrm>
            <a:off x="5797550" y="2924175"/>
            <a:ext cx="2951163" cy="792163"/>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DDDDDD"/>
                </a:solidFill>
                <a:latin typeface="Tahoma" pitchFamily="34" charset="0"/>
                <a:ea typeface="HGP創英角ｺﾞｼｯｸUB" pitchFamily="50" charset="-128"/>
                <a:cs typeface="+mn-cs"/>
              </a:rPr>
              <a:t>安定化レーザー光源による精密計測</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CCFFCC"/>
                </a:solidFill>
                <a:latin typeface="Tahoma" pitchFamily="34" charset="0"/>
                <a:ea typeface="HGP創英角ｺﾞｼｯｸUB" pitchFamily="50" charset="-128"/>
                <a:cs typeface="+mn-cs"/>
              </a:rPr>
              <a:t>光源の周波数・強度安定化</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808080"/>
                </a:solidFill>
                <a:latin typeface="Tahoma" pitchFamily="34" charset="0"/>
                <a:ea typeface="HGP創英角ｺﾞｼｯｸUB" pitchFamily="50" charset="-128"/>
                <a:cs typeface="+mn-cs"/>
              </a:rPr>
              <a:t>長基線長を利用した安定化制御</a:t>
            </a:r>
          </a:p>
        </p:txBody>
      </p:sp>
      <p:sp>
        <p:nvSpPr>
          <p:cNvPr id="1039567" name="AutoShape 207"/>
          <p:cNvSpPr>
            <a:spLocks noChangeArrowheads="1"/>
          </p:cNvSpPr>
          <p:nvPr/>
        </p:nvSpPr>
        <p:spPr bwMode="auto">
          <a:xfrm>
            <a:off x="6013450" y="1827213"/>
            <a:ext cx="2592388" cy="1008062"/>
          </a:xfrm>
          <a:prstGeom prst="roundRect">
            <a:avLst>
              <a:gd name="adj" fmla="val 7074"/>
            </a:avLst>
          </a:prstGeom>
          <a:noFill/>
          <a:ln w="6350">
            <a:solidFill>
              <a:srgbClr val="DDDDDD"/>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68" name="Rectangle 208"/>
          <p:cNvSpPr>
            <a:spLocks noChangeArrowheads="1"/>
          </p:cNvSpPr>
          <p:nvPr/>
        </p:nvSpPr>
        <p:spPr bwMode="auto">
          <a:xfrm>
            <a:off x="5795963" y="3825875"/>
            <a:ext cx="2089150" cy="125888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DDDDDD"/>
                </a:solidFill>
                <a:latin typeface="Tahoma" pitchFamily="34" charset="0"/>
                <a:ea typeface="HGP創英角ｺﾞｼｯｸUB" pitchFamily="50" charset="-128"/>
                <a:cs typeface="+mn-cs"/>
              </a:rPr>
              <a:t>フォーメーションフライト</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808080"/>
                </a:solidFill>
                <a:latin typeface="Tahoma" pitchFamily="34" charset="0"/>
                <a:ea typeface="HGP創英角ｺﾞｼｯｸUB" pitchFamily="50" charset="-128"/>
                <a:cs typeface="+mn-cs"/>
              </a:rPr>
              <a:t>安定な軌道の実現</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808080"/>
                </a:solidFill>
                <a:latin typeface="Tahoma" pitchFamily="34" charset="0"/>
                <a:ea typeface="HGP創英角ｺﾞｼｯｸUB" pitchFamily="50" charset="-128"/>
                <a:cs typeface="+mn-cs"/>
              </a:rPr>
              <a:t>   宇宙機間の距離制御</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CCFFCC"/>
                </a:solidFill>
                <a:latin typeface="Tahoma" pitchFamily="34" charset="0"/>
                <a:ea typeface="HGP創英角ｺﾞｼｯｸUB" pitchFamily="50" charset="-128"/>
                <a:cs typeface="+mn-cs"/>
              </a:rPr>
              <a:t>ドラッグフリー制御</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低雑音スラスタ</a:t>
            </a:r>
          </a:p>
        </p:txBody>
      </p:sp>
      <p:sp>
        <p:nvSpPr>
          <p:cNvPr id="1039569" name="Rectangle 209"/>
          <p:cNvSpPr>
            <a:spLocks noChangeArrowheads="1"/>
          </p:cNvSpPr>
          <p:nvPr/>
        </p:nvSpPr>
        <p:spPr bwMode="auto">
          <a:xfrm>
            <a:off x="5797550" y="5157788"/>
            <a:ext cx="2592388" cy="1025525"/>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DDDDDD"/>
                </a:solidFill>
                <a:latin typeface="Tahoma" pitchFamily="34" charset="0"/>
                <a:ea typeface="HGP創英角ｺﾞｼｯｸUB" pitchFamily="50" charset="-128"/>
                <a:cs typeface="+mn-cs"/>
              </a:rPr>
              <a:t>観測運用</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CCFFCC"/>
                </a:solidFill>
                <a:latin typeface="Tahoma" pitchFamily="34" charset="0"/>
                <a:ea typeface="HGP創英角ｺﾞｼｯｸUB" pitchFamily="50" charset="-128"/>
                <a:cs typeface="+mn-cs"/>
              </a:rPr>
              <a:t>時系列連続データの処理</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データの解析</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理論予測・他の観測との比較</a:t>
            </a:r>
          </a:p>
        </p:txBody>
      </p:sp>
      <p:sp>
        <p:nvSpPr>
          <p:cNvPr id="1039574" name="AutoShape 214"/>
          <p:cNvSpPr>
            <a:spLocks noChangeArrowheads="1"/>
          </p:cNvSpPr>
          <p:nvPr/>
        </p:nvSpPr>
        <p:spPr bwMode="auto">
          <a:xfrm>
            <a:off x="5797550" y="2924175"/>
            <a:ext cx="2881313" cy="792163"/>
          </a:xfrm>
          <a:prstGeom prst="roundRect">
            <a:avLst>
              <a:gd name="adj" fmla="val 7074"/>
            </a:avLst>
          </a:prstGeom>
          <a:noFill/>
          <a:ln w="6350">
            <a:solidFill>
              <a:srgbClr val="DDDDDD"/>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75" name="AutoShape 215"/>
          <p:cNvSpPr>
            <a:spLocks noChangeArrowheads="1"/>
          </p:cNvSpPr>
          <p:nvPr/>
        </p:nvSpPr>
        <p:spPr bwMode="auto">
          <a:xfrm>
            <a:off x="5795963" y="3860800"/>
            <a:ext cx="1943100" cy="1189038"/>
          </a:xfrm>
          <a:prstGeom prst="roundRect">
            <a:avLst>
              <a:gd name="adj" fmla="val 7074"/>
            </a:avLst>
          </a:prstGeom>
          <a:noFill/>
          <a:ln w="6350">
            <a:solidFill>
              <a:srgbClr val="DDDDDD"/>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76" name="AutoShape 216"/>
          <p:cNvSpPr>
            <a:spLocks noChangeArrowheads="1"/>
          </p:cNvSpPr>
          <p:nvPr/>
        </p:nvSpPr>
        <p:spPr bwMode="auto">
          <a:xfrm>
            <a:off x="5797550" y="5157788"/>
            <a:ext cx="2520950" cy="1008062"/>
          </a:xfrm>
          <a:prstGeom prst="roundRect">
            <a:avLst>
              <a:gd name="adj" fmla="val 7074"/>
            </a:avLst>
          </a:prstGeom>
          <a:noFill/>
          <a:ln w="6350">
            <a:solidFill>
              <a:srgbClr val="DDDDDD"/>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77" name="Rectangle 217"/>
          <p:cNvSpPr>
            <a:spLocks noChangeArrowheads="1"/>
          </p:cNvSpPr>
          <p:nvPr/>
        </p:nvSpPr>
        <p:spPr bwMode="auto">
          <a:xfrm>
            <a:off x="714348" y="1000108"/>
            <a:ext cx="3173408" cy="39735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CCFFCC"/>
                </a:solidFill>
                <a:latin typeface="Tahoma" pitchFamily="34" charset="0"/>
                <a:ea typeface="HGP創英角ｺﾞｼｯｸUB" pitchFamily="50" charset="-128"/>
                <a:cs typeface="+mn-cs"/>
              </a:rPr>
              <a:t>DPF</a:t>
            </a:r>
            <a:r>
              <a:rPr kumimoji="1" lang="ja-JP" altLang="en-US" sz="2000" b="1" kern="1200" dirty="0">
                <a:solidFill>
                  <a:srgbClr val="CCFFCC"/>
                </a:solidFill>
                <a:latin typeface="Tahoma" pitchFamily="34" charset="0"/>
                <a:ea typeface="HGP創英角ｺﾞｼｯｸUB" pitchFamily="50" charset="-128"/>
                <a:cs typeface="+mn-cs"/>
              </a:rPr>
              <a:t>で実証される技術</a:t>
            </a:r>
          </a:p>
        </p:txBody>
      </p:sp>
      <p:sp>
        <p:nvSpPr>
          <p:cNvPr id="1039578" name="Line 218"/>
          <p:cNvSpPr>
            <a:spLocks noChangeShapeType="1"/>
          </p:cNvSpPr>
          <p:nvPr/>
        </p:nvSpPr>
        <p:spPr bwMode="auto">
          <a:xfrm flipV="1">
            <a:off x="3563938" y="5661025"/>
            <a:ext cx="2160587" cy="144463"/>
          </a:xfrm>
          <a:prstGeom prst="line">
            <a:avLst/>
          </a:prstGeom>
          <a:noFill/>
          <a:ln w="38100">
            <a:solidFill>
              <a:srgbClr val="DDDDDD"/>
            </a:solidFill>
            <a:round/>
            <a:headEnd/>
            <a:tailEnd type="stealth" w="lg" len="lg"/>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79" name="Rectangle 219"/>
          <p:cNvSpPr>
            <a:spLocks noChangeArrowheads="1"/>
          </p:cNvSpPr>
          <p:nvPr/>
        </p:nvSpPr>
        <p:spPr bwMode="auto">
          <a:xfrm>
            <a:off x="3563938" y="4149725"/>
            <a:ext cx="1871662"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衛星変動安定度</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a:t>
            </a:r>
            <a:r>
              <a:rPr kumimoji="1" lang="en-US" altLang="ja-JP" sz="1200" b="1" kern="1200" dirty="0">
                <a:solidFill>
                  <a:srgbClr val="CCCCFF"/>
                </a:solidFill>
                <a:latin typeface="Tahoma" pitchFamily="34" charset="0"/>
                <a:ea typeface="HGP創英角ｺﾞｼｯｸUB" pitchFamily="50" charset="-128"/>
                <a:cs typeface="+mn-cs"/>
              </a:rPr>
              <a:t>10</a:t>
            </a:r>
            <a:r>
              <a:rPr kumimoji="1" lang="en-US" altLang="ja-JP" sz="1200" b="1" kern="1200" baseline="30000" dirty="0">
                <a:solidFill>
                  <a:srgbClr val="CCCCFF"/>
                </a:solidFill>
                <a:latin typeface="Tahoma" pitchFamily="34" charset="0"/>
                <a:ea typeface="HGP創英角ｺﾞｼｯｸUB" pitchFamily="50" charset="-128"/>
                <a:cs typeface="+mn-cs"/>
              </a:rPr>
              <a:t>-9</a:t>
            </a:r>
            <a:r>
              <a:rPr kumimoji="1" lang="en-US" altLang="ja-JP" sz="1200" b="1" kern="1200" dirty="0">
                <a:solidFill>
                  <a:srgbClr val="CCCCFF"/>
                </a:solidFill>
                <a:latin typeface="Tahoma" pitchFamily="34" charset="0"/>
                <a:ea typeface="HGP創英角ｺﾞｼｯｸUB" pitchFamily="50" charset="-128"/>
                <a:cs typeface="+mn-cs"/>
              </a:rPr>
              <a:t> m/Hz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endParaRPr kumimoji="1" lang="en-US" altLang="ja-JP" sz="1200" b="1" kern="1200" dirty="0">
              <a:solidFill>
                <a:srgbClr val="EAEAEA"/>
              </a:solidFill>
              <a:latin typeface="Tahoma" pitchFamily="34" charset="0"/>
              <a:ea typeface="HGP創英角ｺﾞｼｯｸUB" pitchFamily="50" charset="-128"/>
              <a:cs typeface="+mn-cs"/>
            </a:endParaRPr>
          </a:p>
        </p:txBody>
      </p:sp>
      <p:sp>
        <p:nvSpPr>
          <p:cNvPr id="1039580" name="Line 220"/>
          <p:cNvSpPr>
            <a:spLocks noChangeShapeType="1"/>
          </p:cNvSpPr>
          <p:nvPr/>
        </p:nvSpPr>
        <p:spPr bwMode="auto">
          <a:xfrm>
            <a:off x="3563938" y="4581525"/>
            <a:ext cx="2376487" cy="142875"/>
          </a:xfrm>
          <a:prstGeom prst="line">
            <a:avLst/>
          </a:prstGeom>
          <a:noFill/>
          <a:ln w="38100">
            <a:solidFill>
              <a:srgbClr val="DDDDDD"/>
            </a:solidFill>
            <a:round/>
            <a:headEnd/>
            <a:tailEnd type="stealth" w="lg" len="lg"/>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81" name="Line 221"/>
          <p:cNvSpPr>
            <a:spLocks noChangeShapeType="1"/>
          </p:cNvSpPr>
          <p:nvPr/>
        </p:nvSpPr>
        <p:spPr bwMode="auto">
          <a:xfrm>
            <a:off x="3563938" y="3284538"/>
            <a:ext cx="2376487" cy="73025"/>
          </a:xfrm>
          <a:prstGeom prst="line">
            <a:avLst/>
          </a:prstGeom>
          <a:noFill/>
          <a:ln w="38100">
            <a:solidFill>
              <a:srgbClr val="DDDDDD"/>
            </a:solidFill>
            <a:round/>
            <a:headEnd/>
            <a:tailEnd type="stealth" w="lg" len="lg"/>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82" name="Rectangle 222"/>
          <p:cNvSpPr>
            <a:spLocks noChangeArrowheads="1"/>
          </p:cNvSpPr>
          <p:nvPr/>
        </p:nvSpPr>
        <p:spPr bwMode="auto">
          <a:xfrm>
            <a:off x="3635375" y="3332163"/>
            <a:ext cx="1439863"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CCFF"/>
                </a:solidFill>
                <a:latin typeface="Tahoma" pitchFamily="34" charset="0"/>
                <a:ea typeface="HGP創英角ｺﾞｼｯｸUB" pitchFamily="50" charset="-128"/>
                <a:cs typeface="+mn-cs"/>
              </a:rPr>
              <a:t>0.5 Hz/Hz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の周波数安定度</a:t>
            </a:r>
          </a:p>
        </p:txBody>
      </p:sp>
      <p:sp>
        <p:nvSpPr>
          <p:cNvPr id="1039583" name="Rectangle 223"/>
          <p:cNvSpPr>
            <a:spLocks noChangeArrowheads="1"/>
          </p:cNvSpPr>
          <p:nvPr/>
        </p:nvSpPr>
        <p:spPr bwMode="auto">
          <a:xfrm>
            <a:off x="3346450" y="1484313"/>
            <a:ext cx="1511300"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CCFF"/>
                </a:solidFill>
                <a:latin typeface="Tahoma" pitchFamily="34" charset="0"/>
                <a:ea typeface="HGP創英角ｺﾞｼｯｸUB" pitchFamily="50" charset="-128"/>
                <a:cs typeface="+mn-cs"/>
              </a:rPr>
              <a:t>6x10</a:t>
            </a:r>
            <a:r>
              <a:rPr kumimoji="1" lang="en-US" altLang="ja-JP" sz="1200" b="1" kern="1200" baseline="30000" dirty="0">
                <a:solidFill>
                  <a:srgbClr val="CCCCFF"/>
                </a:solidFill>
                <a:latin typeface="Tahoma" pitchFamily="34" charset="0"/>
                <a:ea typeface="HGP創英角ｺﾞｼｯｸUB" pitchFamily="50" charset="-128"/>
                <a:cs typeface="+mn-cs"/>
              </a:rPr>
              <a:t>-16</a:t>
            </a:r>
            <a:r>
              <a:rPr kumimoji="1" lang="en-US" altLang="ja-JP" sz="1200" b="1" kern="1200" dirty="0">
                <a:solidFill>
                  <a:srgbClr val="CCCCFF"/>
                </a:solidFill>
                <a:latin typeface="Tahoma" pitchFamily="34" charset="0"/>
                <a:ea typeface="HGP創英角ｺﾞｼｯｸUB" pitchFamily="50" charset="-128"/>
                <a:cs typeface="+mn-cs"/>
              </a:rPr>
              <a:t> m/Hz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の変位感度</a:t>
            </a:r>
          </a:p>
        </p:txBody>
      </p:sp>
      <p:sp>
        <p:nvSpPr>
          <p:cNvPr id="1039584" name="Line 224"/>
          <p:cNvSpPr>
            <a:spLocks noChangeShapeType="1"/>
          </p:cNvSpPr>
          <p:nvPr/>
        </p:nvSpPr>
        <p:spPr bwMode="auto">
          <a:xfrm>
            <a:off x="3419475" y="2060575"/>
            <a:ext cx="2663825" cy="215900"/>
          </a:xfrm>
          <a:prstGeom prst="line">
            <a:avLst/>
          </a:prstGeom>
          <a:noFill/>
          <a:ln w="38100">
            <a:solidFill>
              <a:srgbClr val="DDDDDD"/>
            </a:solidFill>
            <a:round/>
            <a:headEnd/>
            <a:tailEnd type="stealth" w="lg" len="lg"/>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86" name="Rectangle 226"/>
          <p:cNvSpPr>
            <a:spLocks noChangeArrowheads="1"/>
          </p:cNvSpPr>
          <p:nvPr/>
        </p:nvSpPr>
        <p:spPr bwMode="auto">
          <a:xfrm>
            <a:off x="4643438" y="1638300"/>
            <a:ext cx="1655762"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FFCCCC"/>
                </a:solidFill>
                <a:latin typeface="Tahoma" pitchFamily="34" charset="0"/>
                <a:ea typeface="HGP創英角ｺﾞｼｯｸUB" pitchFamily="50" charset="-128"/>
                <a:cs typeface="+mn-cs"/>
              </a:rPr>
              <a:t>4x10</a:t>
            </a:r>
            <a:r>
              <a:rPr kumimoji="1" lang="en-US" altLang="ja-JP" sz="1200" b="1" kern="1200" baseline="30000" dirty="0">
                <a:solidFill>
                  <a:srgbClr val="FFCCCC"/>
                </a:solidFill>
                <a:latin typeface="Tahoma" pitchFamily="34" charset="0"/>
                <a:ea typeface="HGP創英角ｺﾞｼｯｸUB" pitchFamily="50" charset="-128"/>
                <a:cs typeface="+mn-cs"/>
              </a:rPr>
              <a:t>-18</a:t>
            </a:r>
            <a:r>
              <a:rPr kumimoji="1" lang="en-US" altLang="ja-JP" sz="1200" b="1" kern="1200" dirty="0">
                <a:solidFill>
                  <a:srgbClr val="FFCCCC"/>
                </a:solidFill>
                <a:latin typeface="Tahoma" pitchFamily="34" charset="0"/>
                <a:ea typeface="HGP創英角ｺﾞｼｯｸUB" pitchFamily="50" charset="-128"/>
                <a:cs typeface="+mn-cs"/>
              </a:rPr>
              <a:t> m/Hz</a:t>
            </a:r>
            <a:r>
              <a:rPr kumimoji="1" lang="en-US" altLang="ja-JP" sz="1200" b="1" kern="1200" baseline="30000" dirty="0">
                <a:solidFill>
                  <a:srgbClr val="FFCCCC"/>
                </a:solidFill>
                <a:latin typeface="Tahoma" pitchFamily="34" charset="0"/>
                <a:ea typeface="HGP創英角ｺﾞｼｯｸUB" pitchFamily="50" charset="-128"/>
                <a:cs typeface="+mn-cs"/>
              </a:rPr>
              <a:t>1/2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baseline="30000" dirty="0">
                <a:solidFill>
                  <a:srgbClr val="EAEAEA"/>
                </a:solidFill>
                <a:latin typeface="Tahoma" pitchFamily="34" charset="0"/>
                <a:ea typeface="HGP創英角ｺﾞｼｯｸUB" pitchFamily="50" charset="-128"/>
                <a:cs typeface="+mn-cs"/>
              </a:rPr>
              <a:t>         </a:t>
            </a:r>
            <a:r>
              <a:rPr kumimoji="1" lang="ja-JP" altLang="en-US" sz="1200" b="1" kern="1200" dirty="0">
                <a:solidFill>
                  <a:srgbClr val="EAEAEA"/>
                </a:solidFill>
                <a:latin typeface="Tahoma" pitchFamily="34" charset="0"/>
                <a:ea typeface="HGP創英角ｺﾞｼｯｸUB" pitchFamily="50" charset="-128"/>
                <a:cs typeface="+mn-cs"/>
              </a:rPr>
              <a:t>の変位感度</a:t>
            </a:r>
          </a:p>
        </p:txBody>
      </p:sp>
      <p:sp>
        <p:nvSpPr>
          <p:cNvPr id="1039587" name="Rectangle 227"/>
          <p:cNvSpPr>
            <a:spLocks noChangeArrowheads="1"/>
          </p:cNvSpPr>
          <p:nvPr/>
        </p:nvSpPr>
        <p:spPr bwMode="auto">
          <a:xfrm>
            <a:off x="3344863" y="2205038"/>
            <a:ext cx="1511300"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CCFF"/>
                </a:solidFill>
                <a:latin typeface="Tahoma" pitchFamily="34" charset="0"/>
                <a:ea typeface="HGP創英角ｺﾞｼｯｸUB" pitchFamily="50" charset="-128"/>
                <a:cs typeface="+mn-cs"/>
              </a:rPr>
              <a:t>10</a:t>
            </a:r>
            <a:r>
              <a:rPr kumimoji="1" lang="en-US" altLang="ja-JP" sz="1200" b="1" kern="1200" baseline="30000" dirty="0">
                <a:solidFill>
                  <a:srgbClr val="CCCCFF"/>
                </a:solidFill>
                <a:latin typeface="Tahoma" pitchFamily="34" charset="0"/>
                <a:ea typeface="HGP創英角ｺﾞｼｯｸUB" pitchFamily="50" charset="-128"/>
                <a:cs typeface="+mn-cs"/>
              </a:rPr>
              <a:t>-14</a:t>
            </a:r>
            <a:r>
              <a:rPr kumimoji="1" lang="en-US" altLang="ja-JP" sz="1200" b="1" kern="1200" dirty="0">
                <a:solidFill>
                  <a:srgbClr val="CCCCFF"/>
                </a:solidFill>
                <a:latin typeface="Tahoma" pitchFamily="34" charset="0"/>
                <a:ea typeface="HGP創英角ｺﾞｼｯｸUB" pitchFamily="50" charset="-128"/>
                <a:cs typeface="+mn-cs"/>
              </a:rPr>
              <a:t> N/Hz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の外力雑音</a:t>
            </a:r>
          </a:p>
        </p:txBody>
      </p:sp>
      <p:sp>
        <p:nvSpPr>
          <p:cNvPr id="1039588" name="Rectangle 228"/>
          <p:cNvSpPr>
            <a:spLocks noChangeArrowheads="1"/>
          </p:cNvSpPr>
          <p:nvPr/>
        </p:nvSpPr>
        <p:spPr bwMode="auto">
          <a:xfrm>
            <a:off x="4786313" y="2349500"/>
            <a:ext cx="1223962"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FFCCCC"/>
                </a:solidFill>
                <a:latin typeface="Tahoma" pitchFamily="34" charset="0"/>
                <a:ea typeface="HGP創英角ｺﾞｼｯｸUB" pitchFamily="50" charset="-128"/>
                <a:cs typeface="+mn-cs"/>
              </a:rPr>
              <a:t>10</a:t>
            </a:r>
            <a:r>
              <a:rPr kumimoji="1" lang="en-US" altLang="ja-JP" sz="1200" b="1" kern="1200" baseline="30000" dirty="0">
                <a:solidFill>
                  <a:srgbClr val="FFCCCC"/>
                </a:solidFill>
                <a:latin typeface="Tahoma" pitchFamily="34" charset="0"/>
                <a:ea typeface="HGP創英角ｺﾞｼｯｸUB" pitchFamily="50" charset="-128"/>
                <a:cs typeface="+mn-cs"/>
              </a:rPr>
              <a:t>-17</a:t>
            </a:r>
            <a:r>
              <a:rPr kumimoji="1" lang="en-US" altLang="ja-JP" sz="1200" b="1" kern="1200" dirty="0">
                <a:solidFill>
                  <a:srgbClr val="FFCCCC"/>
                </a:solidFill>
                <a:latin typeface="Tahoma" pitchFamily="34" charset="0"/>
                <a:ea typeface="HGP創英角ｺﾞｼｯｸUB" pitchFamily="50" charset="-128"/>
                <a:cs typeface="+mn-cs"/>
              </a:rPr>
              <a:t> N/Hz</a:t>
            </a:r>
            <a:r>
              <a:rPr kumimoji="1" lang="en-US" altLang="ja-JP" sz="1200" b="1" kern="1200" baseline="30000" dirty="0">
                <a:solidFill>
                  <a:srgbClr val="FFCCCC"/>
                </a:solidFill>
                <a:latin typeface="Tahoma" pitchFamily="34" charset="0"/>
                <a:ea typeface="HGP創英角ｺﾞｼｯｸUB" pitchFamily="50" charset="-128"/>
                <a:cs typeface="+mn-cs"/>
              </a:rPr>
              <a:t>1/2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baseline="30000" dirty="0">
                <a:solidFill>
                  <a:srgbClr val="EAEAEA"/>
                </a:solidFill>
                <a:latin typeface="Tahoma" pitchFamily="34" charset="0"/>
                <a:ea typeface="HGP創英角ｺﾞｼｯｸUB" pitchFamily="50" charset="-128"/>
                <a:cs typeface="+mn-cs"/>
              </a:rPr>
              <a:t>     </a:t>
            </a:r>
            <a:r>
              <a:rPr kumimoji="1" lang="ja-JP" altLang="en-US" sz="1200" b="1" kern="1200" dirty="0">
                <a:solidFill>
                  <a:srgbClr val="EAEAEA"/>
                </a:solidFill>
                <a:latin typeface="Tahoma" pitchFamily="34" charset="0"/>
                <a:ea typeface="HGP創英角ｺﾞｼｯｸUB" pitchFamily="50" charset="-128"/>
                <a:cs typeface="+mn-cs"/>
              </a:rPr>
              <a:t>の外力雑音</a:t>
            </a:r>
          </a:p>
        </p:txBody>
      </p:sp>
      <p:sp>
        <p:nvSpPr>
          <p:cNvPr id="1039589" name="Rectangle 229"/>
          <p:cNvSpPr>
            <a:spLocks noChangeArrowheads="1"/>
          </p:cNvSpPr>
          <p:nvPr/>
        </p:nvSpPr>
        <p:spPr bwMode="auto">
          <a:xfrm>
            <a:off x="3563938" y="4662488"/>
            <a:ext cx="1871662"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スラスタ雑音</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a:t>
            </a:r>
            <a:r>
              <a:rPr kumimoji="1" lang="en-US" altLang="ja-JP" sz="1200" b="1" kern="1200" dirty="0">
                <a:solidFill>
                  <a:srgbClr val="CCCCFF"/>
                </a:solidFill>
                <a:latin typeface="Tahoma" pitchFamily="34" charset="0"/>
                <a:ea typeface="HGP創英角ｺﾞｼｯｸUB" pitchFamily="50" charset="-128"/>
                <a:cs typeface="+mn-cs"/>
              </a:rPr>
              <a:t>10</a:t>
            </a:r>
            <a:r>
              <a:rPr kumimoji="1" lang="en-US" altLang="ja-JP" sz="1200" b="1" kern="1200" baseline="30000" dirty="0">
                <a:solidFill>
                  <a:srgbClr val="CCCCFF"/>
                </a:solidFill>
                <a:latin typeface="Tahoma" pitchFamily="34" charset="0"/>
                <a:ea typeface="HGP創英角ｺﾞｼｯｸUB" pitchFamily="50" charset="-128"/>
                <a:cs typeface="+mn-cs"/>
              </a:rPr>
              <a:t>-7</a:t>
            </a:r>
            <a:r>
              <a:rPr kumimoji="1" lang="en-US" altLang="ja-JP" sz="1200" b="1" kern="1200" dirty="0">
                <a:solidFill>
                  <a:srgbClr val="CCCCFF"/>
                </a:solidFill>
                <a:latin typeface="Tahoma" pitchFamily="34" charset="0"/>
                <a:ea typeface="HGP創英角ｺﾞｼｯｸUB" pitchFamily="50" charset="-128"/>
                <a:cs typeface="+mn-cs"/>
              </a:rPr>
              <a:t> N/Hz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endParaRPr kumimoji="1" lang="en-US" altLang="ja-JP" sz="1200" b="1" kern="1200" dirty="0">
              <a:solidFill>
                <a:srgbClr val="EAEAEA"/>
              </a:solidFill>
              <a:latin typeface="Tahoma" pitchFamily="34" charset="0"/>
              <a:ea typeface="HGP創英角ｺﾞｼｯｸUB" pitchFamily="50" charset="-128"/>
              <a:cs typeface="+mn-cs"/>
            </a:endParaRPr>
          </a:p>
        </p:txBody>
      </p:sp>
      <p:sp>
        <p:nvSpPr>
          <p:cNvPr id="1039590" name="Rectangle 230"/>
          <p:cNvSpPr>
            <a:spLocks noChangeArrowheads="1"/>
          </p:cNvSpPr>
          <p:nvPr/>
        </p:nvSpPr>
        <p:spPr bwMode="auto">
          <a:xfrm>
            <a:off x="3492500" y="5813425"/>
            <a:ext cx="1871663"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CCFF"/>
                </a:solidFill>
                <a:latin typeface="Tahoma" pitchFamily="34" charset="0"/>
                <a:ea typeface="HGP創英角ｺﾞｼｯｸUB" pitchFamily="50" charset="-128"/>
                <a:cs typeface="+mn-cs"/>
              </a:rPr>
              <a:t>0.1 Hz</a:t>
            </a:r>
            <a:r>
              <a:rPr kumimoji="1" lang="ja-JP" altLang="en-US" sz="1200" b="1" kern="1200" dirty="0">
                <a:solidFill>
                  <a:srgbClr val="EAEAEA"/>
                </a:solidFill>
                <a:latin typeface="Tahoma" pitchFamily="34" charset="0"/>
                <a:ea typeface="HGP創英角ｺﾞｼｯｸUB" pitchFamily="50" charset="-128"/>
                <a:cs typeface="+mn-cs"/>
              </a:rPr>
              <a:t>帯の連続</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観測とデータ解析</a:t>
            </a:r>
          </a:p>
        </p:txBody>
      </p:sp>
      <p:pic>
        <p:nvPicPr>
          <p:cNvPr id="873478" name="Picture 6"/>
          <p:cNvPicPr>
            <a:picLocks noChangeAspect="1" noChangeArrowheads="1"/>
          </p:cNvPicPr>
          <p:nvPr/>
        </p:nvPicPr>
        <p:blipFill>
          <a:blip r:embed="rId3"/>
          <a:srcRect/>
          <a:stretch>
            <a:fillRect/>
          </a:stretch>
        </p:blipFill>
        <p:spPr bwMode="auto">
          <a:xfrm>
            <a:off x="2285984" y="1595929"/>
            <a:ext cx="747094" cy="904377"/>
          </a:xfrm>
          <a:prstGeom prst="rect">
            <a:avLst/>
          </a:prstGeom>
          <a:noFill/>
          <a:ln w="9525">
            <a:noFill/>
            <a:miter lim="800000"/>
            <a:headEnd/>
            <a:tailEnd/>
          </a:ln>
          <a:effectLst/>
        </p:spPr>
      </p:pic>
      <p:sp>
        <p:nvSpPr>
          <p:cNvPr id="33" name="Rectangle 217"/>
          <p:cNvSpPr>
            <a:spLocks noChangeArrowheads="1"/>
          </p:cNvSpPr>
          <p:nvPr/>
        </p:nvSpPr>
        <p:spPr bwMode="auto">
          <a:xfrm>
            <a:off x="1000100" y="1595451"/>
            <a:ext cx="3173408" cy="90486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宇宙干渉計</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  　による</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smtClean="0">
                <a:solidFill>
                  <a:srgbClr val="CCFFCC"/>
                </a:solidFill>
                <a:latin typeface="Tahoma" pitchFamily="34" charset="0"/>
                <a:ea typeface="HGP創英角ｺﾞｼｯｸUB" pitchFamily="50" charset="-128"/>
                <a:cs typeface="+mn-cs"/>
              </a:rPr>
              <a:t> 　精密計測</a:t>
            </a:r>
            <a:endParaRPr kumimoji="1" lang="ja-JP" altLang="en-US" sz="1600" b="1" kern="1200" dirty="0">
              <a:solidFill>
                <a:srgbClr val="CCFFCC"/>
              </a:solidFill>
              <a:latin typeface="Tahoma" pitchFamily="34" charset="0"/>
              <a:ea typeface="HGP創英角ｺﾞｼｯｸUB" pitchFamily="50" charset="-128"/>
              <a:cs typeface="+mn-cs"/>
            </a:endParaRPr>
          </a:p>
        </p:txBody>
      </p:sp>
      <p:sp>
        <p:nvSpPr>
          <p:cNvPr id="34" name="角丸四角形 33"/>
          <p:cNvSpPr/>
          <p:nvPr/>
        </p:nvSpPr>
        <p:spPr bwMode="auto">
          <a:xfrm>
            <a:off x="1000100" y="1500174"/>
            <a:ext cx="2143140" cy="1071570"/>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pic>
        <p:nvPicPr>
          <p:cNvPr id="873479" name="Picture 7"/>
          <p:cNvPicPr>
            <a:picLocks noChangeAspect="1" noChangeArrowheads="1"/>
          </p:cNvPicPr>
          <p:nvPr/>
        </p:nvPicPr>
        <p:blipFill>
          <a:blip r:embed="rId4"/>
          <a:srcRect/>
          <a:stretch>
            <a:fillRect/>
          </a:stretch>
        </p:blipFill>
        <p:spPr bwMode="auto">
          <a:xfrm>
            <a:off x="2214546" y="2857496"/>
            <a:ext cx="1209675" cy="857250"/>
          </a:xfrm>
          <a:prstGeom prst="rect">
            <a:avLst/>
          </a:prstGeom>
          <a:noFill/>
          <a:ln w="9525">
            <a:noFill/>
            <a:miter lim="800000"/>
            <a:headEnd/>
            <a:tailEnd/>
          </a:ln>
          <a:effectLst/>
        </p:spPr>
      </p:pic>
      <p:sp>
        <p:nvSpPr>
          <p:cNvPr id="36" name="Rectangle 217"/>
          <p:cNvSpPr>
            <a:spLocks noChangeArrowheads="1"/>
          </p:cNvSpPr>
          <p:nvPr/>
        </p:nvSpPr>
        <p:spPr bwMode="auto">
          <a:xfrm>
            <a:off x="684212" y="2937856"/>
            <a:ext cx="3173408"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安定化レーザー</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  の宇宙実証</a:t>
            </a:r>
            <a:endParaRPr lang="en-US" altLang="ja-JP" sz="1600" b="1" dirty="0" smtClean="0">
              <a:solidFill>
                <a:srgbClr val="CCFFCC"/>
              </a:solidFill>
              <a:latin typeface="Tahoma" pitchFamily="34" charset="0"/>
              <a:ea typeface="HGP創英角ｺﾞｼｯｸUB" pitchFamily="50" charset="-128"/>
            </a:endParaRPr>
          </a:p>
        </p:txBody>
      </p:sp>
      <p:sp>
        <p:nvSpPr>
          <p:cNvPr id="37" name="角丸四角形 36"/>
          <p:cNvSpPr/>
          <p:nvPr/>
        </p:nvSpPr>
        <p:spPr bwMode="auto">
          <a:xfrm>
            <a:off x="714348" y="2714620"/>
            <a:ext cx="2786082" cy="1071570"/>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38" name="Rectangle 217"/>
          <p:cNvSpPr>
            <a:spLocks noChangeArrowheads="1"/>
          </p:cNvSpPr>
          <p:nvPr/>
        </p:nvSpPr>
        <p:spPr bwMode="auto">
          <a:xfrm>
            <a:off x="714348" y="4071942"/>
            <a:ext cx="1785950"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ドラッグフリー</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 制御の実現</a:t>
            </a:r>
            <a:endParaRPr lang="en-US" altLang="ja-JP" sz="1600" b="1" dirty="0" smtClean="0">
              <a:solidFill>
                <a:srgbClr val="CCFFCC"/>
              </a:solidFill>
              <a:latin typeface="Tahoma" pitchFamily="34" charset="0"/>
              <a:ea typeface="HGP創英角ｺﾞｼｯｸUB" pitchFamily="50" charset="-128"/>
            </a:endParaRPr>
          </a:p>
        </p:txBody>
      </p:sp>
      <p:pic>
        <p:nvPicPr>
          <p:cNvPr id="873480" name="Picture 8"/>
          <p:cNvPicPr>
            <a:picLocks noChangeAspect="1" noChangeArrowheads="1"/>
          </p:cNvPicPr>
          <p:nvPr/>
        </p:nvPicPr>
        <p:blipFill>
          <a:blip r:embed="rId5"/>
          <a:srcRect/>
          <a:stretch>
            <a:fillRect/>
          </a:stretch>
        </p:blipFill>
        <p:spPr bwMode="auto">
          <a:xfrm>
            <a:off x="2071670" y="4000504"/>
            <a:ext cx="1295400" cy="847725"/>
          </a:xfrm>
          <a:prstGeom prst="rect">
            <a:avLst/>
          </a:prstGeom>
          <a:noFill/>
          <a:ln w="9525">
            <a:noFill/>
            <a:miter lim="800000"/>
            <a:headEnd/>
            <a:tailEnd/>
          </a:ln>
          <a:effectLst/>
        </p:spPr>
      </p:pic>
      <p:sp>
        <p:nvSpPr>
          <p:cNvPr id="40" name="角丸四角形 39"/>
          <p:cNvSpPr/>
          <p:nvPr/>
        </p:nvSpPr>
        <p:spPr bwMode="auto">
          <a:xfrm>
            <a:off x="642910" y="3929066"/>
            <a:ext cx="2786082" cy="1000132"/>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41" name="Rectangle 217"/>
          <p:cNvSpPr>
            <a:spLocks noChangeArrowheads="1"/>
          </p:cNvSpPr>
          <p:nvPr/>
        </p:nvSpPr>
        <p:spPr bwMode="auto">
          <a:xfrm>
            <a:off x="755650" y="5572140"/>
            <a:ext cx="3173408"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800" b="1" kern="1200" dirty="0" smtClean="0">
                <a:solidFill>
                  <a:srgbClr val="99CCFF"/>
                </a:solidFill>
                <a:latin typeface="Tahoma" pitchFamily="34" charset="0"/>
                <a:ea typeface="HGP創英角ｺﾞｼｯｸUB" pitchFamily="50" charset="-128"/>
                <a:cs typeface="+mn-cs"/>
              </a:rPr>
              <a:t>重力波観測</a:t>
            </a:r>
            <a:endParaRPr kumimoji="1" lang="ja-JP" altLang="en-US" sz="1800" b="1" kern="1200" dirty="0">
              <a:solidFill>
                <a:srgbClr val="99CCFF"/>
              </a:solidFill>
              <a:latin typeface="Tahoma" pitchFamily="34" charset="0"/>
              <a:ea typeface="HGP創英角ｺﾞｼｯｸUB" pitchFamily="50" charset="-128"/>
              <a:cs typeface="+mn-cs"/>
            </a:endParaRPr>
          </a:p>
        </p:txBody>
      </p:sp>
      <p:pic>
        <p:nvPicPr>
          <p:cNvPr id="873481" name="Picture 9"/>
          <p:cNvPicPr>
            <a:picLocks noChangeAspect="1" noChangeArrowheads="1"/>
          </p:cNvPicPr>
          <p:nvPr/>
        </p:nvPicPr>
        <p:blipFill>
          <a:blip r:embed="rId6"/>
          <a:srcRect/>
          <a:stretch>
            <a:fillRect/>
          </a:stretch>
        </p:blipFill>
        <p:spPr bwMode="auto">
          <a:xfrm>
            <a:off x="2143108" y="5286388"/>
            <a:ext cx="1143000" cy="942975"/>
          </a:xfrm>
          <a:prstGeom prst="rect">
            <a:avLst/>
          </a:prstGeom>
          <a:noFill/>
          <a:ln w="9525">
            <a:noFill/>
            <a:miter lim="800000"/>
            <a:headEnd/>
            <a:tailEnd/>
          </a:ln>
          <a:effectLst/>
        </p:spPr>
      </p:pic>
      <p:sp>
        <p:nvSpPr>
          <p:cNvPr id="43" name="角丸四角形 42"/>
          <p:cNvSpPr/>
          <p:nvPr/>
        </p:nvSpPr>
        <p:spPr bwMode="auto">
          <a:xfrm>
            <a:off x="714348" y="5214950"/>
            <a:ext cx="2786082" cy="1071570"/>
          </a:xfrm>
          <a:prstGeom prst="roundRect">
            <a:avLst>
              <a:gd name="adj" fmla="val 11640"/>
            </a:avLst>
          </a:prstGeom>
          <a:noFill/>
          <a:ln w="6350">
            <a:solidFill>
              <a:srgbClr val="99CCFF"/>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p:txBody>
          <a:bodyPr/>
          <a:lstStyle/>
          <a:p>
            <a:r>
              <a:rPr lang="en-US" altLang="ja-JP" sz="2800" dirty="0"/>
              <a:t>DECIGO</a:t>
            </a:r>
            <a:r>
              <a:rPr lang="ja-JP" altLang="en-US" sz="2800" dirty="0"/>
              <a:t>のための根幹技術実証</a:t>
            </a:r>
          </a:p>
        </p:txBody>
      </p:sp>
      <p:sp>
        <p:nvSpPr>
          <p:cNvPr id="29"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039563" name="Rectangle 203"/>
          <p:cNvSpPr>
            <a:spLocks noChangeArrowheads="1"/>
          </p:cNvSpPr>
          <p:nvPr/>
        </p:nvSpPr>
        <p:spPr bwMode="auto">
          <a:xfrm>
            <a:off x="5894427" y="928670"/>
            <a:ext cx="3106729" cy="73590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FFCCCC"/>
                </a:solidFill>
                <a:latin typeface="Tahoma" pitchFamily="34" charset="0"/>
                <a:ea typeface="HGP創英角ｺﾞｼｯｸUB" pitchFamily="50" charset="-128"/>
                <a:cs typeface="+mn-cs"/>
              </a:rPr>
              <a:t>DECIGO</a:t>
            </a:r>
            <a:r>
              <a:rPr kumimoji="1" lang="ja-JP" altLang="en-US" sz="2000" b="1" kern="1200" dirty="0">
                <a:solidFill>
                  <a:srgbClr val="FFCCCC"/>
                </a:solidFill>
                <a:latin typeface="Tahoma" pitchFamily="34" charset="0"/>
                <a:ea typeface="HGP創英角ｺﾞｼｯｸUB" pitchFamily="50" charset="-128"/>
                <a:cs typeface="+mn-cs"/>
              </a:rPr>
              <a:t>で必要</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FCCCC"/>
                </a:solidFill>
                <a:latin typeface="Tahoma" pitchFamily="34" charset="0"/>
                <a:ea typeface="HGP創英角ｺﾞｼｯｸUB" pitchFamily="50" charset="-128"/>
                <a:cs typeface="+mn-cs"/>
              </a:rPr>
              <a:t>     とされる主要技術</a:t>
            </a:r>
          </a:p>
        </p:txBody>
      </p:sp>
      <p:sp>
        <p:nvSpPr>
          <p:cNvPr id="1039564" name="Rectangle 204"/>
          <p:cNvSpPr>
            <a:spLocks noChangeArrowheads="1"/>
          </p:cNvSpPr>
          <p:nvPr/>
        </p:nvSpPr>
        <p:spPr bwMode="auto">
          <a:xfrm>
            <a:off x="6084888" y="1827213"/>
            <a:ext cx="2592387" cy="1025525"/>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DDDDDD"/>
                </a:solidFill>
                <a:latin typeface="Tahoma" pitchFamily="34" charset="0"/>
                <a:ea typeface="HGP創英角ｺﾞｼｯｸUB" pitchFamily="50" charset="-128"/>
                <a:cs typeface="+mn-cs"/>
                <a:sym typeface="Wingdings" pitchFamily="2" charset="2"/>
              </a:rPr>
              <a:t>基線長</a:t>
            </a:r>
            <a:r>
              <a:rPr kumimoji="1" lang="en-US" altLang="ja-JP" sz="1400" b="1" kern="1200" dirty="0">
                <a:solidFill>
                  <a:srgbClr val="DDDDDD"/>
                </a:solidFill>
                <a:latin typeface="Tahoma" pitchFamily="34" charset="0"/>
                <a:ea typeface="HGP創英角ｺﾞｼｯｸUB" pitchFamily="50" charset="-128"/>
                <a:cs typeface="+mn-cs"/>
                <a:sym typeface="Wingdings" pitchFamily="2" charset="2"/>
              </a:rPr>
              <a:t>1000km</a:t>
            </a:r>
            <a:r>
              <a:rPr kumimoji="1" lang="ja-JP" altLang="en-US" sz="1400" b="1" kern="1200" dirty="0">
                <a:solidFill>
                  <a:srgbClr val="DDDDDD"/>
                </a:solidFill>
                <a:latin typeface="Tahoma" pitchFamily="34" charset="0"/>
                <a:ea typeface="HGP創英角ｺﾞｼｯｸUB" pitchFamily="50" charset="-128"/>
                <a:cs typeface="+mn-cs"/>
                <a:sym typeface="Wingdings" pitchFamily="2" charset="2"/>
              </a:rPr>
              <a:t>の</a:t>
            </a:r>
            <a:r>
              <a:rPr kumimoji="1" lang="en-US" altLang="ja-JP" sz="1400" b="1" kern="1200" dirty="0">
                <a:solidFill>
                  <a:srgbClr val="DDDDDD"/>
                </a:solidFill>
                <a:latin typeface="Tahoma" pitchFamily="34" charset="0"/>
                <a:ea typeface="HGP創英角ｺﾞｼｯｸUB" pitchFamily="50" charset="-128"/>
                <a:cs typeface="+mn-cs"/>
                <a:sym typeface="Wingdings" pitchFamily="2" charset="2"/>
              </a:rPr>
              <a:t>FP</a:t>
            </a:r>
            <a:r>
              <a:rPr kumimoji="1" lang="ja-JP" altLang="en-US" sz="1400" b="1" kern="1200" dirty="0">
                <a:solidFill>
                  <a:srgbClr val="DDDDDD"/>
                </a:solidFill>
                <a:latin typeface="Tahoma" pitchFamily="34" charset="0"/>
                <a:ea typeface="HGP創英角ｺﾞｼｯｸUB" pitchFamily="50" charset="-128"/>
                <a:cs typeface="+mn-cs"/>
                <a:sym typeface="Wingdings" pitchFamily="2" charset="2"/>
              </a:rPr>
              <a:t>干渉計</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sym typeface="Wingdings" pitchFamily="2" charset="2"/>
              </a:rPr>
              <a:t>　　</a:t>
            </a:r>
            <a:r>
              <a:rPr kumimoji="1" lang="ja-JP" altLang="en-US" sz="1400" b="1" kern="1200" dirty="0">
                <a:solidFill>
                  <a:srgbClr val="CCFFCC"/>
                </a:solidFill>
                <a:latin typeface="Tahoma" pitchFamily="34" charset="0"/>
                <a:ea typeface="HGP創英角ｺﾞｼｯｸUB" pitchFamily="50" charset="-128"/>
                <a:cs typeface="+mn-cs"/>
                <a:sym typeface="Wingdings" pitchFamily="2" charset="2"/>
              </a:rPr>
              <a:t>宇宙における干渉計制御</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sym typeface="Wingdings" pitchFamily="2" charset="2"/>
              </a:rPr>
              <a:t>　　試験マスに対する外乱抑圧</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sym typeface="Wingdings" pitchFamily="2" charset="2"/>
              </a:rPr>
              <a:t>     </a:t>
            </a:r>
            <a:r>
              <a:rPr kumimoji="1" lang="ja-JP" altLang="en-US" sz="1400" b="1" kern="1200" dirty="0">
                <a:solidFill>
                  <a:srgbClr val="808080"/>
                </a:solidFill>
                <a:latin typeface="Tahoma" pitchFamily="34" charset="0"/>
                <a:ea typeface="HGP創英角ｺﾞｼｯｸUB" pitchFamily="50" charset="-128"/>
                <a:cs typeface="+mn-cs"/>
                <a:sym typeface="Wingdings" pitchFamily="2" charset="2"/>
              </a:rPr>
              <a:t>大型光学系の製作・制御</a:t>
            </a:r>
          </a:p>
        </p:txBody>
      </p:sp>
      <p:sp>
        <p:nvSpPr>
          <p:cNvPr id="1039565" name="Rectangle 205"/>
          <p:cNvSpPr>
            <a:spLocks noChangeArrowheads="1"/>
          </p:cNvSpPr>
          <p:nvPr/>
        </p:nvSpPr>
        <p:spPr bwMode="auto">
          <a:xfrm>
            <a:off x="5797550" y="2924175"/>
            <a:ext cx="2951163" cy="792163"/>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DDDDDD"/>
                </a:solidFill>
                <a:latin typeface="Tahoma" pitchFamily="34" charset="0"/>
                <a:ea typeface="HGP創英角ｺﾞｼｯｸUB" pitchFamily="50" charset="-128"/>
                <a:cs typeface="+mn-cs"/>
              </a:rPr>
              <a:t>安定化レーザー光源による精密計測</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CCFFCC"/>
                </a:solidFill>
                <a:latin typeface="Tahoma" pitchFamily="34" charset="0"/>
                <a:ea typeface="HGP創英角ｺﾞｼｯｸUB" pitchFamily="50" charset="-128"/>
                <a:cs typeface="+mn-cs"/>
              </a:rPr>
              <a:t>光源の周波数・強度安定化</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808080"/>
                </a:solidFill>
                <a:latin typeface="Tahoma" pitchFamily="34" charset="0"/>
                <a:ea typeface="HGP創英角ｺﾞｼｯｸUB" pitchFamily="50" charset="-128"/>
                <a:cs typeface="+mn-cs"/>
              </a:rPr>
              <a:t>長基線長を利用した安定化制御</a:t>
            </a:r>
          </a:p>
        </p:txBody>
      </p:sp>
      <p:sp>
        <p:nvSpPr>
          <p:cNvPr id="1039567" name="AutoShape 207"/>
          <p:cNvSpPr>
            <a:spLocks noChangeArrowheads="1"/>
          </p:cNvSpPr>
          <p:nvPr/>
        </p:nvSpPr>
        <p:spPr bwMode="auto">
          <a:xfrm>
            <a:off x="6013450" y="1827213"/>
            <a:ext cx="2592388" cy="1008062"/>
          </a:xfrm>
          <a:prstGeom prst="roundRect">
            <a:avLst>
              <a:gd name="adj" fmla="val 7074"/>
            </a:avLst>
          </a:prstGeom>
          <a:noFill/>
          <a:ln w="6350">
            <a:solidFill>
              <a:srgbClr val="DDDDDD"/>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68" name="Rectangle 208"/>
          <p:cNvSpPr>
            <a:spLocks noChangeArrowheads="1"/>
          </p:cNvSpPr>
          <p:nvPr/>
        </p:nvSpPr>
        <p:spPr bwMode="auto">
          <a:xfrm>
            <a:off x="5795963" y="3825875"/>
            <a:ext cx="2089150" cy="125888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DDDDDD"/>
                </a:solidFill>
                <a:latin typeface="Tahoma" pitchFamily="34" charset="0"/>
                <a:ea typeface="HGP創英角ｺﾞｼｯｸUB" pitchFamily="50" charset="-128"/>
                <a:cs typeface="+mn-cs"/>
              </a:rPr>
              <a:t>フォーメーションフライト</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808080"/>
                </a:solidFill>
                <a:latin typeface="Tahoma" pitchFamily="34" charset="0"/>
                <a:ea typeface="HGP創英角ｺﾞｼｯｸUB" pitchFamily="50" charset="-128"/>
                <a:cs typeface="+mn-cs"/>
              </a:rPr>
              <a:t>安定な軌道の実現</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808080"/>
                </a:solidFill>
                <a:latin typeface="Tahoma" pitchFamily="34" charset="0"/>
                <a:ea typeface="HGP創英角ｺﾞｼｯｸUB" pitchFamily="50" charset="-128"/>
                <a:cs typeface="+mn-cs"/>
              </a:rPr>
              <a:t>   宇宙機間の距離制御</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CCFFCC"/>
                </a:solidFill>
                <a:latin typeface="Tahoma" pitchFamily="34" charset="0"/>
                <a:ea typeface="HGP創英角ｺﾞｼｯｸUB" pitchFamily="50" charset="-128"/>
                <a:cs typeface="+mn-cs"/>
              </a:rPr>
              <a:t>ドラッグフリー制御</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低雑音スラスタ</a:t>
            </a:r>
          </a:p>
        </p:txBody>
      </p:sp>
      <p:sp>
        <p:nvSpPr>
          <p:cNvPr id="1039569" name="Rectangle 209"/>
          <p:cNvSpPr>
            <a:spLocks noChangeArrowheads="1"/>
          </p:cNvSpPr>
          <p:nvPr/>
        </p:nvSpPr>
        <p:spPr bwMode="auto">
          <a:xfrm>
            <a:off x="5797550" y="5157788"/>
            <a:ext cx="2592388" cy="1025525"/>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DDDDDD"/>
                </a:solidFill>
                <a:latin typeface="Tahoma" pitchFamily="34" charset="0"/>
                <a:ea typeface="HGP創英角ｺﾞｼｯｸUB" pitchFamily="50" charset="-128"/>
                <a:cs typeface="+mn-cs"/>
              </a:rPr>
              <a:t>観測運用</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CCFFCC"/>
                </a:solidFill>
                <a:latin typeface="Tahoma" pitchFamily="34" charset="0"/>
                <a:ea typeface="HGP創英角ｺﾞｼｯｸUB" pitchFamily="50" charset="-128"/>
                <a:cs typeface="+mn-cs"/>
              </a:rPr>
              <a:t>時系列連続データの処理</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データの解析</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理論予測・他の観測との比較</a:t>
            </a:r>
          </a:p>
        </p:txBody>
      </p:sp>
      <p:sp>
        <p:nvSpPr>
          <p:cNvPr id="1039574" name="AutoShape 214"/>
          <p:cNvSpPr>
            <a:spLocks noChangeArrowheads="1"/>
          </p:cNvSpPr>
          <p:nvPr/>
        </p:nvSpPr>
        <p:spPr bwMode="auto">
          <a:xfrm>
            <a:off x="5797550" y="2924175"/>
            <a:ext cx="2881313" cy="792163"/>
          </a:xfrm>
          <a:prstGeom prst="roundRect">
            <a:avLst>
              <a:gd name="adj" fmla="val 7074"/>
            </a:avLst>
          </a:prstGeom>
          <a:noFill/>
          <a:ln w="6350">
            <a:solidFill>
              <a:srgbClr val="DDDDDD"/>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75" name="AutoShape 215"/>
          <p:cNvSpPr>
            <a:spLocks noChangeArrowheads="1"/>
          </p:cNvSpPr>
          <p:nvPr/>
        </p:nvSpPr>
        <p:spPr bwMode="auto">
          <a:xfrm>
            <a:off x="5795963" y="3860800"/>
            <a:ext cx="1943100" cy="1189038"/>
          </a:xfrm>
          <a:prstGeom prst="roundRect">
            <a:avLst>
              <a:gd name="adj" fmla="val 7074"/>
            </a:avLst>
          </a:prstGeom>
          <a:noFill/>
          <a:ln w="6350">
            <a:solidFill>
              <a:srgbClr val="DDDDDD"/>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76" name="AutoShape 216"/>
          <p:cNvSpPr>
            <a:spLocks noChangeArrowheads="1"/>
          </p:cNvSpPr>
          <p:nvPr/>
        </p:nvSpPr>
        <p:spPr bwMode="auto">
          <a:xfrm>
            <a:off x="5797550" y="5157788"/>
            <a:ext cx="2520950" cy="1008062"/>
          </a:xfrm>
          <a:prstGeom prst="roundRect">
            <a:avLst>
              <a:gd name="adj" fmla="val 7074"/>
            </a:avLst>
          </a:prstGeom>
          <a:noFill/>
          <a:ln w="6350">
            <a:solidFill>
              <a:srgbClr val="DDDDDD"/>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77" name="Rectangle 217"/>
          <p:cNvSpPr>
            <a:spLocks noChangeArrowheads="1"/>
          </p:cNvSpPr>
          <p:nvPr/>
        </p:nvSpPr>
        <p:spPr bwMode="auto">
          <a:xfrm>
            <a:off x="714348" y="1000108"/>
            <a:ext cx="3173408" cy="39735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CCFFCC"/>
                </a:solidFill>
                <a:latin typeface="Tahoma" pitchFamily="34" charset="0"/>
                <a:ea typeface="HGP創英角ｺﾞｼｯｸUB" pitchFamily="50" charset="-128"/>
                <a:cs typeface="+mn-cs"/>
              </a:rPr>
              <a:t>DPF</a:t>
            </a:r>
            <a:r>
              <a:rPr kumimoji="1" lang="ja-JP" altLang="en-US" sz="2000" b="1" kern="1200" dirty="0">
                <a:solidFill>
                  <a:srgbClr val="CCFFCC"/>
                </a:solidFill>
                <a:latin typeface="Tahoma" pitchFamily="34" charset="0"/>
                <a:ea typeface="HGP創英角ｺﾞｼｯｸUB" pitchFamily="50" charset="-128"/>
                <a:cs typeface="+mn-cs"/>
              </a:rPr>
              <a:t>で実証される技術</a:t>
            </a:r>
          </a:p>
        </p:txBody>
      </p:sp>
      <p:sp>
        <p:nvSpPr>
          <p:cNvPr id="1039578" name="Line 218"/>
          <p:cNvSpPr>
            <a:spLocks noChangeShapeType="1"/>
          </p:cNvSpPr>
          <p:nvPr/>
        </p:nvSpPr>
        <p:spPr bwMode="auto">
          <a:xfrm flipV="1">
            <a:off x="3563938" y="5661025"/>
            <a:ext cx="2160587" cy="144463"/>
          </a:xfrm>
          <a:prstGeom prst="line">
            <a:avLst/>
          </a:prstGeom>
          <a:noFill/>
          <a:ln w="38100">
            <a:solidFill>
              <a:srgbClr val="DDDDDD"/>
            </a:solidFill>
            <a:round/>
            <a:headEnd/>
            <a:tailEnd type="stealth" w="lg" len="lg"/>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79" name="Rectangle 219"/>
          <p:cNvSpPr>
            <a:spLocks noChangeArrowheads="1"/>
          </p:cNvSpPr>
          <p:nvPr/>
        </p:nvSpPr>
        <p:spPr bwMode="auto">
          <a:xfrm>
            <a:off x="3563938" y="4149725"/>
            <a:ext cx="1871662"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衛星変動安定度</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a:t>
            </a:r>
            <a:r>
              <a:rPr kumimoji="1" lang="en-US" altLang="ja-JP" sz="1200" b="1" kern="1200" dirty="0">
                <a:solidFill>
                  <a:srgbClr val="CCCCFF"/>
                </a:solidFill>
                <a:latin typeface="Tahoma" pitchFamily="34" charset="0"/>
                <a:ea typeface="HGP創英角ｺﾞｼｯｸUB" pitchFamily="50" charset="-128"/>
                <a:cs typeface="+mn-cs"/>
              </a:rPr>
              <a:t>10</a:t>
            </a:r>
            <a:r>
              <a:rPr kumimoji="1" lang="en-US" altLang="ja-JP" sz="1200" b="1" kern="1200" baseline="30000" dirty="0">
                <a:solidFill>
                  <a:srgbClr val="CCCCFF"/>
                </a:solidFill>
                <a:latin typeface="Tahoma" pitchFamily="34" charset="0"/>
                <a:ea typeface="HGP創英角ｺﾞｼｯｸUB" pitchFamily="50" charset="-128"/>
                <a:cs typeface="+mn-cs"/>
              </a:rPr>
              <a:t>-9</a:t>
            </a:r>
            <a:r>
              <a:rPr kumimoji="1" lang="en-US" altLang="ja-JP" sz="1200" b="1" kern="1200" dirty="0">
                <a:solidFill>
                  <a:srgbClr val="CCCCFF"/>
                </a:solidFill>
                <a:latin typeface="Tahoma" pitchFamily="34" charset="0"/>
                <a:ea typeface="HGP創英角ｺﾞｼｯｸUB" pitchFamily="50" charset="-128"/>
                <a:cs typeface="+mn-cs"/>
              </a:rPr>
              <a:t> m/Hz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endParaRPr kumimoji="1" lang="en-US" altLang="ja-JP" sz="1200" b="1" kern="1200" dirty="0">
              <a:solidFill>
                <a:srgbClr val="EAEAEA"/>
              </a:solidFill>
              <a:latin typeface="Tahoma" pitchFamily="34" charset="0"/>
              <a:ea typeface="HGP創英角ｺﾞｼｯｸUB" pitchFamily="50" charset="-128"/>
              <a:cs typeface="+mn-cs"/>
            </a:endParaRPr>
          </a:p>
        </p:txBody>
      </p:sp>
      <p:sp>
        <p:nvSpPr>
          <p:cNvPr id="1039580" name="Line 220"/>
          <p:cNvSpPr>
            <a:spLocks noChangeShapeType="1"/>
          </p:cNvSpPr>
          <p:nvPr/>
        </p:nvSpPr>
        <p:spPr bwMode="auto">
          <a:xfrm>
            <a:off x="3563938" y="4581525"/>
            <a:ext cx="2376487" cy="142875"/>
          </a:xfrm>
          <a:prstGeom prst="line">
            <a:avLst/>
          </a:prstGeom>
          <a:noFill/>
          <a:ln w="38100">
            <a:solidFill>
              <a:srgbClr val="DDDDDD"/>
            </a:solidFill>
            <a:round/>
            <a:headEnd/>
            <a:tailEnd type="stealth" w="lg" len="lg"/>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81" name="Line 221"/>
          <p:cNvSpPr>
            <a:spLocks noChangeShapeType="1"/>
          </p:cNvSpPr>
          <p:nvPr/>
        </p:nvSpPr>
        <p:spPr bwMode="auto">
          <a:xfrm>
            <a:off x="3563938" y="3284538"/>
            <a:ext cx="2376487" cy="73025"/>
          </a:xfrm>
          <a:prstGeom prst="line">
            <a:avLst/>
          </a:prstGeom>
          <a:noFill/>
          <a:ln w="38100">
            <a:solidFill>
              <a:srgbClr val="DDDDDD"/>
            </a:solidFill>
            <a:round/>
            <a:headEnd/>
            <a:tailEnd type="stealth" w="lg" len="lg"/>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82" name="Rectangle 222"/>
          <p:cNvSpPr>
            <a:spLocks noChangeArrowheads="1"/>
          </p:cNvSpPr>
          <p:nvPr/>
        </p:nvSpPr>
        <p:spPr bwMode="auto">
          <a:xfrm>
            <a:off x="3635375" y="3332163"/>
            <a:ext cx="1439863"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CCFF"/>
                </a:solidFill>
                <a:latin typeface="Tahoma" pitchFamily="34" charset="0"/>
                <a:ea typeface="HGP創英角ｺﾞｼｯｸUB" pitchFamily="50" charset="-128"/>
                <a:cs typeface="+mn-cs"/>
              </a:rPr>
              <a:t>0.5 Hz/Hz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の周波数安定度</a:t>
            </a:r>
          </a:p>
        </p:txBody>
      </p:sp>
      <p:sp>
        <p:nvSpPr>
          <p:cNvPr id="1039583" name="Rectangle 223"/>
          <p:cNvSpPr>
            <a:spLocks noChangeArrowheads="1"/>
          </p:cNvSpPr>
          <p:nvPr/>
        </p:nvSpPr>
        <p:spPr bwMode="auto">
          <a:xfrm>
            <a:off x="3346450" y="1484313"/>
            <a:ext cx="1511300"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CCFF"/>
                </a:solidFill>
                <a:latin typeface="Tahoma" pitchFamily="34" charset="0"/>
                <a:ea typeface="HGP創英角ｺﾞｼｯｸUB" pitchFamily="50" charset="-128"/>
                <a:cs typeface="+mn-cs"/>
              </a:rPr>
              <a:t>6x10</a:t>
            </a:r>
            <a:r>
              <a:rPr kumimoji="1" lang="en-US" altLang="ja-JP" sz="1200" b="1" kern="1200" baseline="30000" dirty="0">
                <a:solidFill>
                  <a:srgbClr val="CCCCFF"/>
                </a:solidFill>
                <a:latin typeface="Tahoma" pitchFamily="34" charset="0"/>
                <a:ea typeface="HGP創英角ｺﾞｼｯｸUB" pitchFamily="50" charset="-128"/>
                <a:cs typeface="+mn-cs"/>
              </a:rPr>
              <a:t>-16</a:t>
            </a:r>
            <a:r>
              <a:rPr kumimoji="1" lang="en-US" altLang="ja-JP" sz="1200" b="1" kern="1200" dirty="0">
                <a:solidFill>
                  <a:srgbClr val="CCCCFF"/>
                </a:solidFill>
                <a:latin typeface="Tahoma" pitchFamily="34" charset="0"/>
                <a:ea typeface="HGP創英角ｺﾞｼｯｸUB" pitchFamily="50" charset="-128"/>
                <a:cs typeface="+mn-cs"/>
              </a:rPr>
              <a:t> m/Hz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の変位感度</a:t>
            </a:r>
          </a:p>
        </p:txBody>
      </p:sp>
      <p:sp>
        <p:nvSpPr>
          <p:cNvPr id="1039584" name="Line 224"/>
          <p:cNvSpPr>
            <a:spLocks noChangeShapeType="1"/>
          </p:cNvSpPr>
          <p:nvPr/>
        </p:nvSpPr>
        <p:spPr bwMode="auto">
          <a:xfrm>
            <a:off x="3419475" y="2060575"/>
            <a:ext cx="2663825" cy="215900"/>
          </a:xfrm>
          <a:prstGeom prst="line">
            <a:avLst/>
          </a:prstGeom>
          <a:noFill/>
          <a:ln w="38100">
            <a:solidFill>
              <a:srgbClr val="DDDDDD"/>
            </a:solidFill>
            <a:round/>
            <a:headEnd/>
            <a:tailEnd type="stealth" w="lg" len="lg"/>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86" name="Rectangle 226"/>
          <p:cNvSpPr>
            <a:spLocks noChangeArrowheads="1"/>
          </p:cNvSpPr>
          <p:nvPr/>
        </p:nvSpPr>
        <p:spPr bwMode="auto">
          <a:xfrm>
            <a:off x="4643438" y="1638300"/>
            <a:ext cx="1655762"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FFCCCC"/>
                </a:solidFill>
                <a:latin typeface="Tahoma" pitchFamily="34" charset="0"/>
                <a:ea typeface="HGP創英角ｺﾞｼｯｸUB" pitchFamily="50" charset="-128"/>
                <a:cs typeface="+mn-cs"/>
              </a:rPr>
              <a:t>4x10</a:t>
            </a:r>
            <a:r>
              <a:rPr kumimoji="1" lang="en-US" altLang="ja-JP" sz="1200" b="1" kern="1200" baseline="30000" dirty="0">
                <a:solidFill>
                  <a:srgbClr val="FFCCCC"/>
                </a:solidFill>
                <a:latin typeface="Tahoma" pitchFamily="34" charset="0"/>
                <a:ea typeface="HGP創英角ｺﾞｼｯｸUB" pitchFamily="50" charset="-128"/>
                <a:cs typeface="+mn-cs"/>
              </a:rPr>
              <a:t>-18</a:t>
            </a:r>
            <a:r>
              <a:rPr kumimoji="1" lang="en-US" altLang="ja-JP" sz="1200" b="1" kern="1200" dirty="0">
                <a:solidFill>
                  <a:srgbClr val="FFCCCC"/>
                </a:solidFill>
                <a:latin typeface="Tahoma" pitchFamily="34" charset="0"/>
                <a:ea typeface="HGP創英角ｺﾞｼｯｸUB" pitchFamily="50" charset="-128"/>
                <a:cs typeface="+mn-cs"/>
              </a:rPr>
              <a:t> m/Hz</a:t>
            </a:r>
            <a:r>
              <a:rPr kumimoji="1" lang="en-US" altLang="ja-JP" sz="1200" b="1" kern="1200" baseline="30000" dirty="0">
                <a:solidFill>
                  <a:srgbClr val="FFCCCC"/>
                </a:solidFill>
                <a:latin typeface="Tahoma" pitchFamily="34" charset="0"/>
                <a:ea typeface="HGP創英角ｺﾞｼｯｸUB" pitchFamily="50" charset="-128"/>
                <a:cs typeface="+mn-cs"/>
              </a:rPr>
              <a:t>1/2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baseline="30000" dirty="0">
                <a:solidFill>
                  <a:srgbClr val="EAEAEA"/>
                </a:solidFill>
                <a:latin typeface="Tahoma" pitchFamily="34" charset="0"/>
                <a:ea typeface="HGP創英角ｺﾞｼｯｸUB" pitchFamily="50" charset="-128"/>
                <a:cs typeface="+mn-cs"/>
              </a:rPr>
              <a:t>         </a:t>
            </a:r>
            <a:r>
              <a:rPr kumimoji="1" lang="ja-JP" altLang="en-US" sz="1200" b="1" kern="1200" dirty="0">
                <a:solidFill>
                  <a:srgbClr val="EAEAEA"/>
                </a:solidFill>
                <a:latin typeface="Tahoma" pitchFamily="34" charset="0"/>
                <a:ea typeface="HGP創英角ｺﾞｼｯｸUB" pitchFamily="50" charset="-128"/>
                <a:cs typeface="+mn-cs"/>
              </a:rPr>
              <a:t>の変位感度</a:t>
            </a:r>
          </a:p>
        </p:txBody>
      </p:sp>
      <p:sp>
        <p:nvSpPr>
          <p:cNvPr id="1039587" name="Rectangle 227"/>
          <p:cNvSpPr>
            <a:spLocks noChangeArrowheads="1"/>
          </p:cNvSpPr>
          <p:nvPr/>
        </p:nvSpPr>
        <p:spPr bwMode="auto">
          <a:xfrm>
            <a:off x="3344863" y="2205038"/>
            <a:ext cx="1511300"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CCFF"/>
                </a:solidFill>
                <a:latin typeface="Tahoma" pitchFamily="34" charset="0"/>
                <a:ea typeface="HGP創英角ｺﾞｼｯｸUB" pitchFamily="50" charset="-128"/>
                <a:cs typeface="+mn-cs"/>
              </a:rPr>
              <a:t>10</a:t>
            </a:r>
            <a:r>
              <a:rPr kumimoji="1" lang="en-US" altLang="ja-JP" sz="1200" b="1" kern="1200" baseline="30000" dirty="0">
                <a:solidFill>
                  <a:srgbClr val="CCCCFF"/>
                </a:solidFill>
                <a:latin typeface="Tahoma" pitchFamily="34" charset="0"/>
                <a:ea typeface="HGP創英角ｺﾞｼｯｸUB" pitchFamily="50" charset="-128"/>
                <a:cs typeface="+mn-cs"/>
              </a:rPr>
              <a:t>-14</a:t>
            </a:r>
            <a:r>
              <a:rPr kumimoji="1" lang="en-US" altLang="ja-JP" sz="1200" b="1" kern="1200" dirty="0">
                <a:solidFill>
                  <a:srgbClr val="CCCCFF"/>
                </a:solidFill>
                <a:latin typeface="Tahoma" pitchFamily="34" charset="0"/>
                <a:ea typeface="HGP創英角ｺﾞｼｯｸUB" pitchFamily="50" charset="-128"/>
                <a:cs typeface="+mn-cs"/>
              </a:rPr>
              <a:t> N/Hz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の外力雑音</a:t>
            </a:r>
          </a:p>
        </p:txBody>
      </p:sp>
      <p:sp>
        <p:nvSpPr>
          <p:cNvPr id="1039588" name="Rectangle 228"/>
          <p:cNvSpPr>
            <a:spLocks noChangeArrowheads="1"/>
          </p:cNvSpPr>
          <p:nvPr/>
        </p:nvSpPr>
        <p:spPr bwMode="auto">
          <a:xfrm>
            <a:off x="4786313" y="2349500"/>
            <a:ext cx="1223962"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FFCCCC"/>
                </a:solidFill>
                <a:latin typeface="Tahoma" pitchFamily="34" charset="0"/>
                <a:ea typeface="HGP創英角ｺﾞｼｯｸUB" pitchFamily="50" charset="-128"/>
                <a:cs typeface="+mn-cs"/>
              </a:rPr>
              <a:t>10</a:t>
            </a:r>
            <a:r>
              <a:rPr kumimoji="1" lang="en-US" altLang="ja-JP" sz="1200" b="1" kern="1200" baseline="30000" dirty="0">
                <a:solidFill>
                  <a:srgbClr val="FFCCCC"/>
                </a:solidFill>
                <a:latin typeface="Tahoma" pitchFamily="34" charset="0"/>
                <a:ea typeface="HGP創英角ｺﾞｼｯｸUB" pitchFamily="50" charset="-128"/>
                <a:cs typeface="+mn-cs"/>
              </a:rPr>
              <a:t>-17</a:t>
            </a:r>
            <a:r>
              <a:rPr kumimoji="1" lang="en-US" altLang="ja-JP" sz="1200" b="1" kern="1200" dirty="0">
                <a:solidFill>
                  <a:srgbClr val="FFCCCC"/>
                </a:solidFill>
                <a:latin typeface="Tahoma" pitchFamily="34" charset="0"/>
                <a:ea typeface="HGP創英角ｺﾞｼｯｸUB" pitchFamily="50" charset="-128"/>
                <a:cs typeface="+mn-cs"/>
              </a:rPr>
              <a:t> N/Hz</a:t>
            </a:r>
            <a:r>
              <a:rPr kumimoji="1" lang="en-US" altLang="ja-JP" sz="1200" b="1" kern="1200" baseline="30000" dirty="0">
                <a:solidFill>
                  <a:srgbClr val="FFCCCC"/>
                </a:solidFill>
                <a:latin typeface="Tahoma" pitchFamily="34" charset="0"/>
                <a:ea typeface="HGP創英角ｺﾞｼｯｸUB" pitchFamily="50" charset="-128"/>
                <a:cs typeface="+mn-cs"/>
              </a:rPr>
              <a:t>1/2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baseline="30000" dirty="0">
                <a:solidFill>
                  <a:srgbClr val="EAEAEA"/>
                </a:solidFill>
                <a:latin typeface="Tahoma" pitchFamily="34" charset="0"/>
                <a:ea typeface="HGP創英角ｺﾞｼｯｸUB" pitchFamily="50" charset="-128"/>
                <a:cs typeface="+mn-cs"/>
              </a:rPr>
              <a:t>     </a:t>
            </a:r>
            <a:r>
              <a:rPr kumimoji="1" lang="ja-JP" altLang="en-US" sz="1200" b="1" kern="1200" dirty="0">
                <a:solidFill>
                  <a:srgbClr val="EAEAEA"/>
                </a:solidFill>
                <a:latin typeface="Tahoma" pitchFamily="34" charset="0"/>
                <a:ea typeface="HGP創英角ｺﾞｼｯｸUB" pitchFamily="50" charset="-128"/>
                <a:cs typeface="+mn-cs"/>
              </a:rPr>
              <a:t>の外力雑音</a:t>
            </a:r>
          </a:p>
        </p:txBody>
      </p:sp>
      <p:sp>
        <p:nvSpPr>
          <p:cNvPr id="1039589" name="Rectangle 229"/>
          <p:cNvSpPr>
            <a:spLocks noChangeArrowheads="1"/>
          </p:cNvSpPr>
          <p:nvPr/>
        </p:nvSpPr>
        <p:spPr bwMode="auto">
          <a:xfrm>
            <a:off x="3563938" y="4662488"/>
            <a:ext cx="1871662"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スラスタ雑音</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a:t>
            </a:r>
            <a:r>
              <a:rPr kumimoji="1" lang="en-US" altLang="ja-JP" sz="1200" b="1" kern="1200" dirty="0">
                <a:solidFill>
                  <a:srgbClr val="CCCCFF"/>
                </a:solidFill>
                <a:latin typeface="Tahoma" pitchFamily="34" charset="0"/>
                <a:ea typeface="HGP創英角ｺﾞｼｯｸUB" pitchFamily="50" charset="-128"/>
                <a:cs typeface="+mn-cs"/>
              </a:rPr>
              <a:t>10</a:t>
            </a:r>
            <a:r>
              <a:rPr kumimoji="1" lang="en-US" altLang="ja-JP" sz="1200" b="1" kern="1200" baseline="30000" dirty="0">
                <a:solidFill>
                  <a:srgbClr val="CCCCFF"/>
                </a:solidFill>
                <a:latin typeface="Tahoma" pitchFamily="34" charset="0"/>
                <a:ea typeface="HGP創英角ｺﾞｼｯｸUB" pitchFamily="50" charset="-128"/>
                <a:cs typeface="+mn-cs"/>
              </a:rPr>
              <a:t>-7</a:t>
            </a:r>
            <a:r>
              <a:rPr kumimoji="1" lang="en-US" altLang="ja-JP" sz="1200" b="1" kern="1200" dirty="0">
                <a:solidFill>
                  <a:srgbClr val="CCCCFF"/>
                </a:solidFill>
                <a:latin typeface="Tahoma" pitchFamily="34" charset="0"/>
                <a:ea typeface="HGP創英角ｺﾞｼｯｸUB" pitchFamily="50" charset="-128"/>
                <a:cs typeface="+mn-cs"/>
              </a:rPr>
              <a:t> N/Hz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endParaRPr kumimoji="1" lang="en-US" altLang="ja-JP" sz="1200" b="1" kern="1200" dirty="0">
              <a:solidFill>
                <a:srgbClr val="EAEAEA"/>
              </a:solidFill>
              <a:latin typeface="Tahoma" pitchFamily="34" charset="0"/>
              <a:ea typeface="HGP創英角ｺﾞｼｯｸUB" pitchFamily="50" charset="-128"/>
              <a:cs typeface="+mn-cs"/>
            </a:endParaRPr>
          </a:p>
        </p:txBody>
      </p:sp>
      <p:sp>
        <p:nvSpPr>
          <p:cNvPr id="1039590" name="Rectangle 230"/>
          <p:cNvSpPr>
            <a:spLocks noChangeArrowheads="1"/>
          </p:cNvSpPr>
          <p:nvPr/>
        </p:nvSpPr>
        <p:spPr bwMode="auto">
          <a:xfrm>
            <a:off x="3492500" y="5813425"/>
            <a:ext cx="1871663"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CCFF"/>
                </a:solidFill>
                <a:latin typeface="Tahoma" pitchFamily="34" charset="0"/>
                <a:ea typeface="HGP創英角ｺﾞｼｯｸUB" pitchFamily="50" charset="-128"/>
                <a:cs typeface="+mn-cs"/>
              </a:rPr>
              <a:t>0.1 Hz</a:t>
            </a:r>
            <a:r>
              <a:rPr kumimoji="1" lang="ja-JP" altLang="en-US" sz="1200" b="1" kern="1200" dirty="0">
                <a:solidFill>
                  <a:srgbClr val="EAEAEA"/>
                </a:solidFill>
                <a:latin typeface="Tahoma" pitchFamily="34" charset="0"/>
                <a:ea typeface="HGP創英角ｺﾞｼｯｸUB" pitchFamily="50" charset="-128"/>
                <a:cs typeface="+mn-cs"/>
              </a:rPr>
              <a:t>帯の連続</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観測とデータ解析</a:t>
            </a:r>
          </a:p>
        </p:txBody>
      </p:sp>
      <p:pic>
        <p:nvPicPr>
          <p:cNvPr id="873478" name="Picture 6"/>
          <p:cNvPicPr>
            <a:picLocks noChangeAspect="1" noChangeArrowheads="1"/>
          </p:cNvPicPr>
          <p:nvPr/>
        </p:nvPicPr>
        <p:blipFill>
          <a:blip r:embed="rId3"/>
          <a:srcRect/>
          <a:stretch>
            <a:fillRect/>
          </a:stretch>
        </p:blipFill>
        <p:spPr bwMode="auto">
          <a:xfrm>
            <a:off x="2285984" y="1595929"/>
            <a:ext cx="747094" cy="904377"/>
          </a:xfrm>
          <a:prstGeom prst="rect">
            <a:avLst/>
          </a:prstGeom>
          <a:noFill/>
          <a:ln w="9525">
            <a:noFill/>
            <a:miter lim="800000"/>
            <a:headEnd/>
            <a:tailEnd/>
          </a:ln>
          <a:effectLst/>
        </p:spPr>
      </p:pic>
      <p:sp>
        <p:nvSpPr>
          <p:cNvPr id="33" name="Rectangle 217"/>
          <p:cNvSpPr>
            <a:spLocks noChangeArrowheads="1"/>
          </p:cNvSpPr>
          <p:nvPr/>
        </p:nvSpPr>
        <p:spPr bwMode="auto">
          <a:xfrm>
            <a:off x="1000100" y="1595451"/>
            <a:ext cx="3173408" cy="90486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宇宙干渉計</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  　による</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smtClean="0">
                <a:solidFill>
                  <a:srgbClr val="CCFFCC"/>
                </a:solidFill>
                <a:latin typeface="Tahoma" pitchFamily="34" charset="0"/>
                <a:ea typeface="HGP創英角ｺﾞｼｯｸUB" pitchFamily="50" charset="-128"/>
                <a:cs typeface="+mn-cs"/>
              </a:rPr>
              <a:t> 　精密計測</a:t>
            </a:r>
            <a:endParaRPr kumimoji="1" lang="ja-JP" altLang="en-US" sz="1600" b="1" kern="1200" dirty="0">
              <a:solidFill>
                <a:srgbClr val="CCFFCC"/>
              </a:solidFill>
              <a:latin typeface="Tahoma" pitchFamily="34" charset="0"/>
              <a:ea typeface="HGP創英角ｺﾞｼｯｸUB" pitchFamily="50" charset="-128"/>
              <a:cs typeface="+mn-cs"/>
            </a:endParaRPr>
          </a:p>
        </p:txBody>
      </p:sp>
      <p:sp>
        <p:nvSpPr>
          <p:cNvPr id="34" name="角丸四角形 33"/>
          <p:cNvSpPr/>
          <p:nvPr/>
        </p:nvSpPr>
        <p:spPr bwMode="auto">
          <a:xfrm>
            <a:off x="1000100" y="1500174"/>
            <a:ext cx="2143140" cy="1071570"/>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pic>
        <p:nvPicPr>
          <p:cNvPr id="873479" name="Picture 7"/>
          <p:cNvPicPr>
            <a:picLocks noChangeAspect="1" noChangeArrowheads="1"/>
          </p:cNvPicPr>
          <p:nvPr/>
        </p:nvPicPr>
        <p:blipFill>
          <a:blip r:embed="rId4"/>
          <a:srcRect/>
          <a:stretch>
            <a:fillRect/>
          </a:stretch>
        </p:blipFill>
        <p:spPr bwMode="auto">
          <a:xfrm>
            <a:off x="2214546" y="2857496"/>
            <a:ext cx="1209675" cy="857250"/>
          </a:xfrm>
          <a:prstGeom prst="rect">
            <a:avLst/>
          </a:prstGeom>
          <a:noFill/>
          <a:ln w="9525">
            <a:noFill/>
            <a:miter lim="800000"/>
            <a:headEnd/>
            <a:tailEnd/>
          </a:ln>
          <a:effectLst/>
        </p:spPr>
      </p:pic>
      <p:sp>
        <p:nvSpPr>
          <p:cNvPr id="36" name="Rectangle 217"/>
          <p:cNvSpPr>
            <a:spLocks noChangeArrowheads="1"/>
          </p:cNvSpPr>
          <p:nvPr/>
        </p:nvSpPr>
        <p:spPr bwMode="auto">
          <a:xfrm>
            <a:off x="684212" y="2937856"/>
            <a:ext cx="3173408"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安定化レーザー</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  の宇宙実証</a:t>
            </a:r>
            <a:endParaRPr lang="en-US" altLang="ja-JP" sz="1600" b="1" dirty="0" smtClean="0">
              <a:solidFill>
                <a:srgbClr val="CCFFCC"/>
              </a:solidFill>
              <a:latin typeface="Tahoma" pitchFamily="34" charset="0"/>
              <a:ea typeface="HGP創英角ｺﾞｼｯｸUB" pitchFamily="50" charset="-128"/>
            </a:endParaRPr>
          </a:p>
        </p:txBody>
      </p:sp>
      <p:sp>
        <p:nvSpPr>
          <p:cNvPr id="37" name="角丸四角形 36"/>
          <p:cNvSpPr/>
          <p:nvPr/>
        </p:nvSpPr>
        <p:spPr bwMode="auto">
          <a:xfrm>
            <a:off x="714348" y="2714620"/>
            <a:ext cx="2786082" cy="1071570"/>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38" name="Rectangle 217"/>
          <p:cNvSpPr>
            <a:spLocks noChangeArrowheads="1"/>
          </p:cNvSpPr>
          <p:nvPr/>
        </p:nvSpPr>
        <p:spPr bwMode="auto">
          <a:xfrm>
            <a:off x="714348" y="4071942"/>
            <a:ext cx="1785950"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ドラッグフリー</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 制御の実現</a:t>
            </a:r>
            <a:endParaRPr lang="en-US" altLang="ja-JP" sz="1600" b="1" dirty="0" smtClean="0">
              <a:solidFill>
                <a:srgbClr val="CCFFCC"/>
              </a:solidFill>
              <a:latin typeface="Tahoma" pitchFamily="34" charset="0"/>
              <a:ea typeface="HGP創英角ｺﾞｼｯｸUB" pitchFamily="50" charset="-128"/>
            </a:endParaRPr>
          </a:p>
        </p:txBody>
      </p:sp>
      <p:pic>
        <p:nvPicPr>
          <p:cNvPr id="873480" name="Picture 8"/>
          <p:cNvPicPr>
            <a:picLocks noChangeAspect="1" noChangeArrowheads="1"/>
          </p:cNvPicPr>
          <p:nvPr/>
        </p:nvPicPr>
        <p:blipFill>
          <a:blip r:embed="rId5"/>
          <a:srcRect/>
          <a:stretch>
            <a:fillRect/>
          </a:stretch>
        </p:blipFill>
        <p:spPr bwMode="auto">
          <a:xfrm>
            <a:off x="2071670" y="4000504"/>
            <a:ext cx="1295400" cy="847725"/>
          </a:xfrm>
          <a:prstGeom prst="rect">
            <a:avLst/>
          </a:prstGeom>
          <a:noFill/>
          <a:ln w="9525">
            <a:noFill/>
            <a:miter lim="800000"/>
            <a:headEnd/>
            <a:tailEnd/>
          </a:ln>
          <a:effectLst/>
        </p:spPr>
      </p:pic>
      <p:sp>
        <p:nvSpPr>
          <p:cNvPr id="40" name="角丸四角形 39"/>
          <p:cNvSpPr/>
          <p:nvPr/>
        </p:nvSpPr>
        <p:spPr bwMode="auto">
          <a:xfrm>
            <a:off x="642910" y="3929066"/>
            <a:ext cx="2786082" cy="1000132"/>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41" name="Rectangle 217"/>
          <p:cNvSpPr>
            <a:spLocks noChangeArrowheads="1"/>
          </p:cNvSpPr>
          <p:nvPr/>
        </p:nvSpPr>
        <p:spPr bwMode="auto">
          <a:xfrm>
            <a:off x="755650" y="5572140"/>
            <a:ext cx="3173408"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800" b="1" kern="1200" dirty="0" smtClean="0">
                <a:solidFill>
                  <a:srgbClr val="99CCFF"/>
                </a:solidFill>
                <a:latin typeface="Tahoma" pitchFamily="34" charset="0"/>
                <a:ea typeface="HGP創英角ｺﾞｼｯｸUB" pitchFamily="50" charset="-128"/>
                <a:cs typeface="+mn-cs"/>
              </a:rPr>
              <a:t>重力波観測</a:t>
            </a:r>
            <a:endParaRPr kumimoji="1" lang="ja-JP" altLang="en-US" sz="1800" b="1" kern="1200" dirty="0">
              <a:solidFill>
                <a:srgbClr val="99CCFF"/>
              </a:solidFill>
              <a:latin typeface="Tahoma" pitchFamily="34" charset="0"/>
              <a:ea typeface="HGP創英角ｺﾞｼｯｸUB" pitchFamily="50" charset="-128"/>
              <a:cs typeface="+mn-cs"/>
            </a:endParaRPr>
          </a:p>
        </p:txBody>
      </p:sp>
      <p:pic>
        <p:nvPicPr>
          <p:cNvPr id="873481" name="Picture 9"/>
          <p:cNvPicPr>
            <a:picLocks noChangeAspect="1" noChangeArrowheads="1"/>
          </p:cNvPicPr>
          <p:nvPr/>
        </p:nvPicPr>
        <p:blipFill>
          <a:blip r:embed="rId6"/>
          <a:srcRect/>
          <a:stretch>
            <a:fillRect/>
          </a:stretch>
        </p:blipFill>
        <p:spPr bwMode="auto">
          <a:xfrm>
            <a:off x="2143108" y="5286388"/>
            <a:ext cx="1143000" cy="942975"/>
          </a:xfrm>
          <a:prstGeom prst="rect">
            <a:avLst/>
          </a:prstGeom>
          <a:noFill/>
          <a:ln w="9525">
            <a:noFill/>
            <a:miter lim="800000"/>
            <a:headEnd/>
            <a:tailEnd/>
          </a:ln>
          <a:effectLst/>
        </p:spPr>
      </p:pic>
      <p:sp>
        <p:nvSpPr>
          <p:cNvPr id="43" name="角丸四角形 42"/>
          <p:cNvSpPr/>
          <p:nvPr/>
        </p:nvSpPr>
        <p:spPr bwMode="auto">
          <a:xfrm>
            <a:off x="714348" y="5214950"/>
            <a:ext cx="2786082" cy="1071570"/>
          </a:xfrm>
          <a:prstGeom prst="roundRect">
            <a:avLst>
              <a:gd name="adj" fmla="val 11640"/>
            </a:avLst>
          </a:prstGeom>
          <a:noFill/>
          <a:ln w="6350">
            <a:solidFill>
              <a:srgbClr val="99CCFF"/>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p:txBody>
          <a:bodyPr/>
          <a:lstStyle/>
          <a:p>
            <a:r>
              <a:rPr lang="en-US" altLang="ja-JP" sz="2800" dirty="0" smtClean="0"/>
              <a:t>DPF</a:t>
            </a:r>
            <a:r>
              <a:rPr lang="ja-JP" altLang="en-US" sz="2800" dirty="0" smtClean="0"/>
              <a:t>で実証される科学技術</a:t>
            </a:r>
            <a:endParaRPr lang="ja-JP" altLang="en-US" sz="2800" dirty="0"/>
          </a:p>
        </p:txBody>
      </p:sp>
      <p:sp>
        <p:nvSpPr>
          <p:cNvPr id="29"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039577" name="Rectangle 217"/>
          <p:cNvSpPr>
            <a:spLocks noChangeArrowheads="1"/>
          </p:cNvSpPr>
          <p:nvPr/>
        </p:nvSpPr>
        <p:spPr bwMode="auto">
          <a:xfrm>
            <a:off x="714348" y="1000108"/>
            <a:ext cx="3173408" cy="39735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CCFFCC"/>
                </a:solidFill>
                <a:latin typeface="Tahoma" pitchFamily="34" charset="0"/>
                <a:ea typeface="HGP創英角ｺﾞｼｯｸUB" pitchFamily="50" charset="-128"/>
                <a:cs typeface="+mn-cs"/>
              </a:rPr>
              <a:t>DPF</a:t>
            </a:r>
            <a:r>
              <a:rPr kumimoji="1" lang="ja-JP" altLang="en-US" sz="2000" b="1" kern="1200" dirty="0">
                <a:solidFill>
                  <a:srgbClr val="CCFFCC"/>
                </a:solidFill>
                <a:latin typeface="Tahoma" pitchFamily="34" charset="0"/>
                <a:ea typeface="HGP創英角ｺﾞｼｯｸUB" pitchFamily="50" charset="-128"/>
                <a:cs typeface="+mn-cs"/>
              </a:rPr>
              <a:t>で実証される技術</a:t>
            </a:r>
          </a:p>
        </p:txBody>
      </p:sp>
      <p:sp>
        <p:nvSpPr>
          <p:cNvPr id="1039579" name="Rectangle 219"/>
          <p:cNvSpPr>
            <a:spLocks noChangeArrowheads="1"/>
          </p:cNvSpPr>
          <p:nvPr/>
        </p:nvSpPr>
        <p:spPr bwMode="auto">
          <a:xfrm>
            <a:off x="3278186" y="5286388"/>
            <a:ext cx="1871662"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衛星変動安定度</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a:t>
            </a:r>
            <a:r>
              <a:rPr kumimoji="1" lang="en-US" altLang="ja-JP" sz="1200" b="1" kern="1200" dirty="0">
                <a:solidFill>
                  <a:srgbClr val="CCCCFF"/>
                </a:solidFill>
                <a:latin typeface="Tahoma" pitchFamily="34" charset="0"/>
                <a:ea typeface="HGP創英角ｺﾞｼｯｸUB" pitchFamily="50" charset="-128"/>
                <a:cs typeface="+mn-cs"/>
              </a:rPr>
              <a:t>10</a:t>
            </a:r>
            <a:r>
              <a:rPr kumimoji="1" lang="en-US" altLang="ja-JP" sz="1200" b="1" kern="1200" baseline="30000" dirty="0">
                <a:solidFill>
                  <a:srgbClr val="CCCCFF"/>
                </a:solidFill>
                <a:latin typeface="Tahoma" pitchFamily="34" charset="0"/>
                <a:ea typeface="HGP創英角ｺﾞｼｯｸUB" pitchFamily="50" charset="-128"/>
                <a:cs typeface="+mn-cs"/>
              </a:rPr>
              <a:t>-9</a:t>
            </a:r>
            <a:r>
              <a:rPr kumimoji="1" lang="en-US" altLang="ja-JP" sz="1200" b="1" kern="1200" dirty="0">
                <a:solidFill>
                  <a:srgbClr val="CCCCFF"/>
                </a:solidFill>
                <a:latin typeface="Tahoma" pitchFamily="34" charset="0"/>
                <a:ea typeface="HGP創英角ｺﾞｼｯｸUB" pitchFamily="50" charset="-128"/>
                <a:cs typeface="+mn-cs"/>
              </a:rPr>
              <a:t> m/Hz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endParaRPr kumimoji="1" lang="en-US" altLang="ja-JP" sz="1200" b="1" kern="1200" dirty="0">
              <a:solidFill>
                <a:srgbClr val="EAEAEA"/>
              </a:solidFill>
              <a:latin typeface="Tahoma" pitchFamily="34" charset="0"/>
              <a:ea typeface="HGP創英角ｺﾞｼｯｸUB" pitchFamily="50" charset="-128"/>
              <a:cs typeface="+mn-cs"/>
            </a:endParaRPr>
          </a:p>
        </p:txBody>
      </p:sp>
      <p:sp>
        <p:nvSpPr>
          <p:cNvPr id="1039580" name="Line 220"/>
          <p:cNvSpPr>
            <a:spLocks noChangeShapeType="1"/>
          </p:cNvSpPr>
          <p:nvPr/>
        </p:nvSpPr>
        <p:spPr bwMode="auto">
          <a:xfrm>
            <a:off x="3278187" y="5143513"/>
            <a:ext cx="1365252" cy="71437"/>
          </a:xfrm>
          <a:prstGeom prst="line">
            <a:avLst/>
          </a:prstGeom>
          <a:noFill/>
          <a:ln w="38100">
            <a:solidFill>
              <a:srgbClr val="DDDDDD"/>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81" name="Line 221"/>
          <p:cNvSpPr>
            <a:spLocks noChangeShapeType="1"/>
          </p:cNvSpPr>
          <p:nvPr/>
        </p:nvSpPr>
        <p:spPr bwMode="auto">
          <a:xfrm flipV="1">
            <a:off x="3357555" y="3500437"/>
            <a:ext cx="1785950" cy="142876"/>
          </a:xfrm>
          <a:prstGeom prst="line">
            <a:avLst/>
          </a:prstGeom>
          <a:noFill/>
          <a:ln w="38100">
            <a:solidFill>
              <a:srgbClr val="DDDDDD"/>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82" name="Rectangle 222"/>
          <p:cNvSpPr>
            <a:spLocks noChangeArrowheads="1"/>
          </p:cNvSpPr>
          <p:nvPr/>
        </p:nvSpPr>
        <p:spPr bwMode="auto">
          <a:xfrm>
            <a:off x="3417889" y="3714752"/>
            <a:ext cx="1439863"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CCFF"/>
                </a:solidFill>
                <a:latin typeface="Tahoma" pitchFamily="34" charset="0"/>
                <a:ea typeface="HGP創英角ｺﾞｼｯｸUB" pitchFamily="50" charset="-128"/>
                <a:cs typeface="+mn-cs"/>
              </a:rPr>
              <a:t>0.5 Hz/Hz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の周波数安定度</a:t>
            </a:r>
          </a:p>
        </p:txBody>
      </p:sp>
      <p:sp>
        <p:nvSpPr>
          <p:cNvPr id="1039583" name="Rectangle 223"/>
          <p:cNvSpPr>
            <a:spLocks noChangeArrowheads="1"/>
          </p:cNvSpPr>
          <p:nvPr/>
        </p:nvSpPr>
        <p:spPr bwMode="auto">
          <a:xfrm>
            <a:off x="3060698" y="1484313"/>
            <a:ext cx="1511300"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CCFF"/>
                </a:solidFill>
                <a:latin typeface="Tahoma" pitchFamily="34" charset="0"/>
                <a:ea typeface="HGP創英角ｺﾞｼｯｸUB" pitchFamily="50" charset="-128"/>
                <a:cs typeface="+mn-cs"/>
              </a:rPr>
              <a:t>6x10</a:t>
            </a:r>
            <a:r>
              <a:rPr kumimoji="1" lang="en-US" altLang="ja-JP" sz="1200" b="1" kern="1200" baseline="30000" dirty="0">
                <a:solidFill>
                  <a:srgbClr val="CCCCFF"/>
                </a:solidFill>
                <a:latin typeface="Tahoma" pitchFamily="34" charset="0"/>
                <a:ea typeface="HGP創英角ｺﾞｼｯｸUB" pitchFamily="50" charset="-128"/>
                <a:cs typeface="+mn-cs"/>
              </a:rPr>
              <a:t>-16</a:t>
            </a:r>
            <a:r>
              <a:rPr kumimoji="1" lang="en-US" altLang="ja-JP" sz="1200" b="1" kern="1200" dirty="0">
                <a:solidFill>
                  <a:srgbClr val="CCCCFF"/>
                </a:solidFill>
                <a:latin typeface="Tahoma" pitchFamily="34" charset="0"/>
                <a:ea typeface="HGP創英角ｺﾞｼｯｸUB" pitchFamily="50" charset="-128"/>
                <a:cs typeface="+mn-cs"/>
              </a:rPr>
              <a:t> m/Hz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の変位感度</a:t>
            </a:r>
          </a:p>
        </p:txBody>
      </p:sp>
      <p:sp>
        <p:nvSpPr>
          <p:cNvPr id="1039584" name="Line 224"/>
          <p:cNvSpPr>
            <a:spLocks noChangeShapeType="1"/>
          </p:cNvSpPr>
          <p:nvPr/>
        </p:nvSpPr>
        <p:spPr bwMode="auto">
          <a:xfrm flipV="1">
            <a:off x="2928927" y="2000239"/>
            <a:ext cx="2428892" cy="71438"/>
          </a:xfrm>
          <a:prstGeom prst="line">
            <a:avLst/>
          </a:prstGeom>
          <a:noFill/>
          <a:ln w="38100">
            <a:solidFill>
              <a:srgbClr val="DDDDDD"/>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39587" name="Rectangle 227"/>
          <p:cNvSpPr>
            <a:spLocks noChangeArrowheads="1"/>
          </p:cNvSpPr>
          <p:nvPr/>
        </p:nvSpPr>
        <p:spPr bwMode="auto">
          <a:xfrm>
            <a:off x="3059111" y="2205038"/>
            <a:ext cx="1511300"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CCFF"/>
                </a:solidFill>
                <a:latin typeface="Tahoma" pitchFamily="34" charset="0"/>
                <a:ea typeface="HGP創英角ｺﾞｼｯｸUB" pitchFamily="50" charset="-128"/>
                <a:cs typeface="+mn-cs"/>
              </a:rPr>
              <a:t>10</a:t>
            </a:r>
            <a:r>
              <a:rPr kumimoji="1" lang="en-US" altLang="ja-JP" sz="1200" b="1" kern="1200" baseline="30000" dirty="0">
                <a:solidFill>
                  <a:srgbClr val="CCCCFF"/>
                </a:solidFill>
                <a:latin typeface="Tahoma" pitchFamily="34" charset="0"/>
                <a:ea typeface="HGP創英角ｺﾞｼｯｸUB" pitchFamily="50" charset="-128"/>
                <a:cs typeface="+mn-cs"/>
              </a:rPr>
              <a:t>-14</a:t>
            </a:r>
            <a:r>
              <a:rPr kumimoji="1" lang="en-US" altLang="ja-JP" sz="1200" b="1" kern="1200" dirty="0">
                <a:solidFill>
                  <a:srgbClr val="CCCCFF"/>
                </a:solidFill>
                <a:latin typeface="Tahoma" pitchFamily="34" charset="0"/>
                <a:ea typeface="HGP創英角ｺﾞｼｯｸUB" pitchFamily="50" charset="-128"/>
                <a:cs typeface="+mn-cs"/>
              </a:rPr>
              <a:t> N/Hz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の外力雑音</a:t>
            </a:r>
          </a:p>
        </p:txBody>
      </p:sp>
      <p:sp>
        <p:nvSpPr>
          <p:cNvPr id="1039589" name="Rectangle 229"/>
          <p:cNvSpPr>
            <a:spLocks noChangeArrowheads="1"/>
          </p:cNvSpPr>
          <p:nvPr/>
        </p:nvSpPr>
        <p:spPr bwMode="auto">
          <a:xfrm>
            <a:off x="3278186" y="5862658"/>
            <a:ext cx="1871662" cy="4953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スラスタ雑音</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200" b="1" kern="1200" dirty="0">
                <a:solidFill>
                  <a:srgbClr val="EAEAEA"/>
                </a:solidFill>
                <a:latin typeface="Tahoma" pitchFamily="34" charset="0"/>
                <a:ea typeface="HGP創英角ｺﾞｼｯｸUB" pitchFamily="50" charset="-128"/>
                <a:cs typeface="+mn-cs"/>
              </a:rPr>
              <a:t>  </a:t>
            </a:r>
            <a:r>
              <a:rPr kumimoji="1" lang="en-US" altLang="ja-JP" sz="1200" b="1" kern="1200" dirty="0">
                <a:solidFill>
                  <a:srgbClr val="CCCCFF"/>
                </a:solidFill>
                <a:latin typeface="Tahoma" pitchFamily="34" charset="0"/>
                <a:ea typeface="HGP創英角ｺﾞｼｯｸUB" pitchFamily="50" charset="-128"/>
                <a:cs typeface="+mn-cs"/>
              </a:rPr>
              <a:t>10</a:t>
            </a:r>
            <a:r>
              <a:rPr kumimoji="1" lang="en-US" altLang="ja-JP" sz="1200" b="1" kern="1200" baseline="30000" dirty="0">
                <a:solidFill>
                  <a:srgbClr val="CCCCFF"/>
                </a:solidFill>
                <a:latin typeface="Tahoma" pitchFamily="34" charset="0"/>
                <a:ea typeface="HGP創英角ｺﾞｼｯｸUB" pitchFamily="50" charset="-128"/>
                <a:cs typeface="+mn-cs"/>
              </a:rPr>
              <a:t>-7</a:t>
            </a:r>
            <a:r>
              <a:rPr kumimoji="1" lang="en-US" altLang="ja-JP" sz="1200" b="1" kern="1200" dirty="0">
                <a:solidFill>
                  <a:srgbClr val="CCCCFF"/>
                </a:solidFill>
                <a:latin typeface="Tahoma" pitchFamily="34" charset="0"/>
                <a:ea typeface="HGP創英角ｺﾞｼｯｸUB" pitchFamily="50" charset="-128"/>
                <a:cs typeface="+mn-cs"/>
              </a:rPr>
              <a:t> N/Hz</a:t>
            </a:r>
            <a:r>
              <a:rPr kumimoji="1" lang="en-US" altLang="ja-JP" sz="1200" b="1" kern="1200" baseline="30000" dirty="0">
                <a:solidFill>
                  <a:srgbClr val="CCCCFF"/>
                </a:solidFill>
                <a:latin typeface="Tahoma" pitchFamily="34" charset="0"/>
                <a:ea typeface="HGP創英角ｺﾞｼｯｸUB" pitchFamily="50" charset="-128"/>
                <a:cs typeface="+mn-cs"/>
              </a:rPr>
              <a:t>1/2</a:t>
            </a:r>
            <a:r>
              <a:rPr kumimoji="1" lang="en-US" altLang="ja-JP" sz="1200" b="1" kern="1200" baseline="30000" dirty="0">
                <a:solidFill>
                  <a:srgbClr val="EAEAEA"/>
                </a:solidFill>
                <a:latin typeface="Tahoma" pitchFamily="34" charset="0"/>
                <a:ea typeface="HGP創英角ｺﾞｼｯｸUB" pitchFamily="50" charset="-128"/>
                <a:cs typeface="+mn-cs"/>
              </a:rPr>
              <a:t> </a:t>
            </a:r>
            <a:endParaRPr kumimoji="1" lang="en-US" altLang="ja-JP" sz="1200" b="1" kern="1200" dirty="0">
              <a:solidFill>
                <a:srgbClr val="EAEAEA"/>
              </a:solidFill>
              <a:latin typeface="Tahoma" pitchFamily="34" charset="0"/>
              <a:ea typeface="HGP創英角ｺﾞｼｯｸUB" pitchFamily="50" charset="-128"/>
              <a:cs typeface="+mn-cs"/>
            </a:endParaRPr>
          </a:p>
        </p:txBody>
      </p:sp>
      <p:pic>
        <p:nvPicPr>
          <p:cNvPr id="873478" name="Picture 6"/>
          <p:cNvPicPr>
            <a:picLocks noChangeAspect="1" noChangeArrowheads="1"/>
          </p:cNvPicPr>
          <p:nvPr/>
        </p:nvPicPr>
        <p:blipFill>
          <a:blip r:embed="rId3"/>
          <a:srcRect/>
          <a:stretch>
            <a:fillRect/>
          </a:stretch>
        </p:blipFill>
        <p:spPr bwMode="auto">
          <a:xfrm>
            <a:off x="2000232" y="1595929"/>
            <a:ext cx="747094" cy="904377"/>
          </a:xfrm>
          <a:prstGeom prst="rect">
            <a:avLst/>
          </a:prstGeom>
          <a:noFill/>
          <a:ln w="9525">
            <a:noFill/>
            <a:miter lim="800000"/>
            <a:headEnd/>
            <a:tailEnd/>
          </a:ln>
          <a:effectLst/>
        </p:spPr>
      </p:pic>
      <p:sp>
        <p:nvSpPr>
          <p:cNvPr id="33" name="Rectangle 217"/>
          <p:cNvSpPr>
            <a:spLocks noChangeArrowheads="1"/>
          </p:cNvSpPr>
          <p:nvPr/>
        </p:nvSpPr>
        <p:spPr bwMode="auto">
          <a:xfrm>
            <a:off x="714348" y="1595451"/>
            <a:ext cx="3173408" cy="90486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宇宙干渉計</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  　による</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smtClean="0">
                <a:solidFill>
                  <a:srgbClr val="CCFFCC"/>
                </a:solidFill>
                <a:latin typeface="Tahoma" pitchFamily="34" charset="0"/>
                <a:ea typeface="HGP創英角ｺﾞｼｯｸUB" pitchFamily="50" charset="-128"/>
                <a:cs typeface="+mn-cs"/>
              </a:rPr>
              <a:t> 　精密計測</a:t>
            </a:r>
            <a:endParaRPr kumimoji="1" lang="ja-JP" altLang="en-US" sz="1600" b="1" kern="1200" dirty="0">
              <a:solidFill>
                <a:srgbClr val="CCFFCC"/>
              </a:solidFill>
              <a:latin typeface="Tahoma" pitchFamily="34" charset="0"/>
              <a:ea typeface="HGP創英角ｺﾞｼｯｸUB" pitchFamily="50" charset="-128"/>
              <a:cs typeface="+mn-cs"/>
            </a:endParaRPr>
          </a:p>
        </p:txBody>
      </p:sp>
      <p:sp>
        <p:nvSpPr>
          <p:cNvPr id="34" name="角丸四角形 33"/>
          <p:cNvSpPr/>
          <p:nvPr/>
        </p:nvSpPr>
        <p:spPr bwMode="auto">
          <a:xfrm>
            <a:off x="714348" y="1500174"/>
            <a:ext cx="2143140" cy="1071570"/>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pic>
        <p:nvPicPr>
          <p:cNvPr id="873479" name="Picture 7"/>
          <p:cNvPicPr>
            <a:picLocks noChangeAspect="1" noChangeArrowheads="1"/>
          </p:cNvPicPr>
          <p:nvPr/>
        </p:nvPicPr>
        <p:blipFill>
          <a:blip r:embed="rId4"/>
          <a:srcRect/>
          <a:stretch>
            <a:fillRect/>
          </a:stretch>
        </p:blipFill>
        <p:spPr bwMode="auto">
          <a:xfrm>
            <a:off x="1928794" y="3357562"/>
            <a:ext cx="1209675" cy="857250"/>
          </a:xfrm>
          <a:prstGeom prst="rect">
            <a:avLst/>
          </a:prstGeom>
          <a:noFill/>
          <a:ln w="9525">
            <a:noFill/>
            <a:miter lim="800000"/>
            <a:headEnd/>
            <a:tailEnd/>
          </a:ln>
          <a:effectLst/>
        </p:spPr>
      </p:pic>
      <p:sp>
        <p:nvSpPr>
          <p:cNvPr id="36" name="Rectangle 217"/>
          <p:cNvSpPr>
            <a:spLocks noChangeArrowheads="1"/>
          </p:cNvSpPr>
          <p:nvPr/>
        </p:nvSpPr>
        <p:spPr bwMode="auto">
          <a:xfrm>
            <a:off x="398460" y="3437922"/>
            <a:ext cx="3173408"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安定化レーザー</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  の宇宙実証</a:t>
            </a:r>
            <a:endParaRPr lang="en-US" altLang="ja-JP" sz="1600" b="1" dirty="0" smtClean="0">
              <a:solidFill>
                <a:srgbClr val="CCFFCC"/>
              </a:solidFill>
              <a:latin typeface="Tahoma" pitchFamily="34" charset="0"/>
              <a:ea typeface="HGP創英角ｺﾞｼｯｸUB" pitchFamily="50" charset="-128"/>
            </a:endParaRPr>
          </a:p>
        </p:txBody>
      </p:sp>
      <p:sp>
        <p:nvSpPr>
          <p:cNvPr id="37" name="角丸四角形 36"/>
          <p:cNvSpPr/>
          <p:nvPr/>
        </p:nvSpPr>
        <p:spPr bwMode="auto">
          <a:xfrm>
            <a:off x="428596" y="3214686"/>
            <a:ext cx="2786082" cy="1071570"/>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38" name="Rectangle 217"/>
          <p:cNvSpPr>
            <a:spLocks noChangeArrowheads="1"/>
          </p:cNvSpPr>
          <p:nvPr/>
        </p:nvSpPr>
        <p:spPr bwMode="auto">
          <a:xfrm>
            <a:off x="428596" y="5000636"/>
            <a:ext cx="1785950"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ドラッグフリー</a:t>
            </a:r>
            <a:endParaRPr lang="en-US" altLang="ja-JP" sz="1600" b="1" dirty="0" smtClean="0">
              <a:solidFill>
                <a:srgbClr val="CCFFCC"/>
              </a:solidFill>
              <a:latin typeface="Tahoma" pitchFamily="34" charset="0"/>
              <a:ea typeface="HGP創英角ｺﾞｼｯｸUB" pitchFamily="50" charset="-128"/>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 制御の実現</a:t>
            </a:r>
            <a:endParaRPr lang="en-US" altLang="ja-JP" sz="1600" b="1" dirty="0" smtClean="0">
              <a:solidFill>
                <a:srgbClr val="CCFFCC"/>
              </a:solidFill>
              <a:latin typeface="Tahoma" pitchFamily="34" charset="0"/>
              <a:ea typeface="HGP創英角ｺﾞｼｯｸUB" pitchFamily="50" charset="-128"/>
            </a:endParaRPr>
          </a:p>
        </p:txBody>
      </p:sp>
      <p:pic>
        <p:nvPicPr>
          <p:cNvPr id="873480" name="Picture 8"/>
          <p:cNvPicPr>
            <a:picLocks noChangeAspect="1" noChangeArrowheads="1"/>
          </p:cNvPicPr>
          <p:nvPr/>
        </p:nvPicPr>
        <p:blipFill>
          <a:blip r:embed="rId5"/>
          <a:srcRect/>
          <a:stretch>
            <a:fillRect/>
          </a:stretch>
        </p:blipFill>
        <p:spPr bwMode="auto">
          <a:xfrm>
            <a:off x="1785918" y="4929198"/>
            <a:ext cx="1295400" cy="847725"/>
          </a:xfrm>
          <a:prstGeom prst="rect">
            <a:avLst/>
          </a:prstGeom>
          <a:noFill/>
          <a:ln w="9525">
            <a:noFill/>
            <a:miter lim="800000"/>
            <a:headEnd/>
            <a:tailEnd/>
          </a:ln>
          <a:effectLst/>
        </p:spPr>
      </p:pic>
      <p:sp>
        <p:nvSpPr>
          <p:cNvPr id="40" name="角丸四角形 39"/>
          <p:cNvSpPr/>
          <p:nvPr/>
        </p:nvSpPr>
        <p:spPr bwMode="auto">
          <a:xfrm>
            <a:off x="357158" y="4857760"/>
            <a:ext cx="2786082" cy="1000132"/>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39" name="Rectangle 12"/>
          <p:cNvSpPr>
            <a:spLocks noChangeArrowheads="1"/>
          </p:cNvSpPr>
          <p:nvPr/>
        </p:nvSpPr>
        <p:spPr bwMode="auto">
          <a:xfrm>
            <a:off x="5984567" y="811557"/>
            <a:ext cx="1944687" cy="430887"/>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CCCCFF"/>
                </a:solidFill>
                <a:latin typeface="Tahoma" pitchFamily="34" charset="0"/>
                <a:ea typeface="HGP創英角ｺﾞｼｯｸUB" pitchFamily="50" charset="-128"/>
                <a:cs typeface="+mn-cs"/>
              </a:rPr>
              <a:t>意義・波及効果</a:t>
            </a:r>
          </a:p>
        </p:txBody>
      </p:sp>
      <p:sp>
        <p:nvSpPr>
          <p:cNvPr id="42" name="Rectangle 19"/>
          <p:cNvSpPr>
            <a:spLocks noChangeArrowheads="1"/>
          </p:cNvSpPr>
          <p:nvPr/>
        </p:nvSpPr>
        <p:spPr bwMode="auto">
          <a:xfrm>
            <a:off x="5546755" y="1212863"/>
            <a:ext cx="3024188" cy="896937"/>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rPr>
              <a:t>宇宙空間での精密計測技術</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rPr>
              <a:t>  </a:t>
            </a:r>
            <a:r>
              <a:rPr kumimoji="1" lang="ja-JP" altLang="en-US" sz="1600" b="1" kern="1200" dirty="0">
                <a:solidFill>
                  <a:srgbClr val="EAEAEA"/>
                </a:solidFill>
                <a:latin typeface="Tahoma" pitchFamily="34" charset="0"/>
                <a:ea typeface="HGP創英角ｺﾞｼｯｸUB" pitchFamily="50" charset="-128"/>
                <a:cs typeface="+mn-cs"/>
                <a:sym typeface="Wingdings" pitchFamily="2" charset="2"/>
              </a:rPr>
              <a:t> 基礎物理学実験</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sym typeface="Wingdings" pitchFamily="2" charset="2"/>
              </a:rPr>
              <a:t>       無重力環境下での精密計測</a:t>
            </a:r>
            <a:endParaRPr kumimoji="1" lang="ja-JP" altLang="en-US" sz="1600" b="1" kern="1200" dirty="0">
              <a:solidFill>
                <a:srgbClr val="EAEAEA"/>
              </a:solidFill>
              <a:latin typeface="Tahoma" pitchFamily="34" charset="0"/>
              <a:ea typeface="HGP創英角ｺﾞｼｯｸUB" pitchFamily="50" charset="-128"/>
              <a:cs typeface="+mn-cs"/>
            </a:endParaRPr>
          </a:p>
        </p:txBody>
      </p:sp>
      <p:sp>
        <p:nvSpPr>
          <p:cNvPr id="44" name="Rectangle 20"/>
          <p:cNvSpPr>
            <a:spLocks noChangeArrowheads="1"/>
          </p:cNvSpPr>
          <p:nvPr/>
        </p:nvSpPr>
        <p:spPr bwMode="auto">
          <a:xfrm>
            <a:off x="5546755" y="2071678"/>
            <a:ext cx="3240088" cy="360363"/>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rPr>
              <a:t>宇宙・衛星内環境のより深い理解</a:t>
            </a:r>
          </a:p>
        </p:txBody>
      </p:sp>
      <p:sp>
        <p:nvSpPr>
          <p:cNvPr id="45" name="AutoShape 26"/>
          <p:cNvSpPr>
            <a:spLocks noChangeArrowheads="1"/>
          </p:cNvSpPr>
          <p:nvPr/>
        </p:nvSpPr>
        <p:spPr bwMode="auto">
          <a:xfrm>
            <a:off x="5546755" y="1214422"/>
            <a:ext cx="3024188" cy="1214446"/>
          </a:xfrm>
          <a:prstGeom prst="roundRect">
            <a:avLst>
              <a:gd name="adj" fmla="val 7074"/>
            </a:avLst>
          </a:prstGeom>
          <a:noFill/>
          <a:ln w="6350">
            <a:solidFill>
              <a:srgbClr val="CCCCFF"/>
            </a:solid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47" name="Rectangle 13"/>
          <p:cNvSpPr>
            <a:spLocks noChangeArrowheads="1"/>
          </p:cNvSpPr>
          <p:nvPr/>
        </p:nvSpPr>
        <p:spPr bwMode="auto">
          <a:xfrm>
            <a:off x="5257830" y="2527309"/>
            <a:ext cx="3024188" cy="363176"/>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rPr>
              <a:t>宇宙空間</a:t>
            </a:r>
            <a:r>
              <a:rPr kumimoji="1" lang="ja-JP" altLang="en-US" sz="1600" b="1" kern="1200" dirty="0" smtClean="0">
                <a:solidFill>
                  <a:srgbClr val="EAEAEA"/>
                </a:solidFill>
                <a:latin typeface="Tahoma" pitchFamily="34" charset="0"/>
                <a:ea typeface="HGP創英角ｺﾞｼｯｸUB" pitchFamily="50" charset="-128"/>
                <a:cs typeface="+mn-cs"/>
              </a:rPr>
              <a:t>で</a:t>
            </a:r>
            <a:r>
              <a:rPr lang="ja-JP" altLang="en-US" sz="1600" b="1" dirty="0" smtClean="0">
                <a:solidFill>
                  <a:srgbClr val="EAEAEA"/>
                </a:solidFill>
                <a:latin typeface="Tahoma" pitchFamily="34" charset="0"/>
                <a:ea typeface="HGP創英角ｺﾞｼｯｸUB" pitchFamily="50" charset="-128"/>
              </a:rPr>
              <a:t>の高い</a:t>
            </a:r>
            <a:r>
              <a:rPr kumimoji="1" lang="ja-JP" altLang="en-US" sz="1600" b="1" kern="1200" dirty="0" smtClean="0">
                <a:solidFill>
                  <a:srgbClr val="EAEAEA"/>
                </a:solidFill>
                <a:latin typeface="Tahoma" pitchFamily="34" charset="0"/>
                <a:ea typeface="HGP創英角ｺﾞｼｯｸUB" pitchFamily="50" charset="-128"/>
                <a:cs typeface="+mn-cs"/>
              </a:rPr>
              <a:t>安定度</a:t>
            </a:r>
            <a:r>
              <a:rPr kumimoji="1" lang="ja-JP" altLang="en-US" sz="1600" b="1" kern="1200" dirty="0">
                <a:solidFill>
                  <a:srgbClr val="EAEAEA"/>
                </a:solidFill>
                <a:latin typeface="Tahoma" pitchFamily="34" charset="0"/>
                <a:ea typeface="HGP創英角ｺﾞｼｯｸUB" pitchFamily="50" charset="-128"/>
                <a:cs typeface="+mn-cs"/>
              </a:rPr>
              <a:t>の実現</a:t>
            </a:r>
          </a:p>
        </p:txBody>
      </p:sp>
      <p:sp>
        <p:nvSpPr>
          <p:cNvPr id="48" name="Rectangle 14"/>
          <p:cNvSpPr>
            <a:spLocks noChangeArrowheads="1"/>
          </p:cNvSpPr>
          <p:nvPr/>
        </p:nvSpPr>
        <p:spPr bwMode="auto">
          <a:xfrm>
            <a:off x="5257830" y="2786058"/>
            <a:ext cx="3600450" cy="1631950"/>
          </a:xfrm>
          <a:prstGeom prst="rect">
            <a:avLst/>
          </a:prstGeom>
          <a:noFill/>
          <a:ln w="15875">
            <a:noFill/>
            <a:miter lim="800000"/>
            <a:headEnd/>
            <a:tailEnd/>
          </a:ln>
          <a:effectLst/>
        </p:spPr>
        <p:txBody>
          <a:bodyPr>
            <a:spAutoFit/>
          </a:bodyPr>
          <a:lstStyle/>
          <a:p>
            <a:pPr algn="l" rtl="0" fontAlgn="base">
              <a:lnSpc>
                <a:spcPct val="115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rPr>
              <a:t>さまざまな応用</a:t>
            </a:r>
          </a:p>
          <a:p>
            <a:pPr algn="l" rtl="0" fontAlgn="base">
              <a:lnSpc>
                <a:spcPct val="115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EAEAEA"/>
                </a:solidFill>
                <a:latin typeface="Tahoma" pitchFamily="34" charset="0"/>
                <a:ea typeface="HGP創英角ｺﾞｼｯｸUB" pitchFamily="50" charset="-128"/>
                <a:cs typeface="+mn-cs"/>
              </a:rPr>
              <a:t>地球環境観測 </a:t>
            </a:r>
            <a:r>
              <a:rPr kumimoji="1" lang="en-US" altLang="ja-JP" sz="1400" b="1" kern="1200" dirty="0">
                <a:solidFill>
                  <a:srgbClr val="EAEAEA"/>
                </a:solidFill>
                <a:latin typeface="Tahoma" pitchFamily="34" charset="0"/>
                <a:ea typeface="HGP創英角ｺﾞｼｯｸUB" pitchFamily="50" charset="-128"/>
                <a:cs typeface="+mn-cs"/>
              </a:rPr>
              <a:t>(</a:t>
            </a:r>
            <a:r>
              <a:rPr kumimoji="1" lang="en-US" altLang="ja-JP" sz="1400" b="1" kern="1200" dirty="0">
                <a:solidFill>
                  <a:srgbClr val="FFFFCC"/>
                </a:solidFill>
                <a:latin typeface="Tahoma" pitchFamily="34" charset="0"/>
                <a:ea typeface="HGP創英角ｺﾞｼｯｸUB" pitchFamily="50" charset="-128"/>
                <a:cs typeface="+mn-cs"/>
              </a:rPr>
              <a:t>ADM-Aeolus</a:t>
            </a:r>
            <a:r>
              <a:rPr kumimoji="1" lang="en-US" altLang="ja-JP" sz="1400" b="1" kern="1200" dirty="0">
                <a:solidFill>
                  <a:srgbClr val="EAEAEA"/>
                </a:solidFill>
                <a:latin typeface="Tahoma" pitchFamily="34" charset="0"/>
                <a:ea typeface="HGP創英角ｺﾞｼｯｸUB" pitchFamily="50" charset="-128"/>
                <a:cs typeface="+mn-cs"/>
              </a:rPr>
              <a:t>, </a:t>
            </a:r>
            <a:r>
              <a:rPr kumimoji="1" lang="en-US" altLang="ja-JP" sz="1400" b="1" kern="1200" dirty="0">
                <a:solidFill>
                  <a:srgbClr val="FFFFCC"/>
                </a:solidFill>
                <a:latin typeface="Tahoma" pitchFamily="34" charset="0"/>
                <a:ea typeface="HGP創英角ｺﾞｼｯｸUB" pitchFamily="50" charset="-128"/>
                <a:cs typeface="+mn-cs"/>
              </a:rPr>
              <a:t>GIFTS</a:t>
            </a:r>
            <a:r>
              <a:rPr kumimoji="1" lang="en-US" altLang="ja-JP" sz="1400" b="1" kern="1200" dirty="0">
                <a:solidFill>
                  <a:srgbClr val="EAEAEA"/>
                </a:solidFill>
                <a:latin typeface="Tahoma" pitchFamily="34" charset="0"/>
                <a:ea typeface="HGP創英角ｺﾞｼｯｸUB" pitchFamily="50" charset="-128"/>
                <a:cs typeface="+mn-cs"/>
              </a:rPr>
              <a:t>),</a:t>
            </a:r>
          </a:p>
          <a:p>
            <a:pPr algn="l" rtl="0" fontAlgn="base">
              <a:lnSpc>
                <a:spcPct val="115000"/>
              </a:lnSpc>
              <a:spcBef>
                <a:spcPct val="0"/>
              </a:spcBef>
              <a:spcAft>
                <a:spcPct val="0"/>
              </a:spcAft>
              <a:buClr>
                <a:srgbClr val="003366"/>
              </a:buClr>
              <a:buSzPct val="70000"/>
              <a:buFont typeface="Wingdings" pitchFamily="2" charset="2"/>
              <a:buNone/>
            </a:pPr>
            <a:r>
              <a:rPr kumimoji="1" lang="en-US" altLang="ja-JP"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EAEAEA"/>
                </a:solidFill>
                <a:latin typeface="Tahoma" pitchFamily="34" charset="0"/>
                <a:ea typeface="HGP創英角ｺﾞｼｯｸUB" pitchFamily="50" charset="-128"/>
                <a:cs typeface="+mn-cs"/>
              </a:rPr>
              <a:t>基礎物理実験</a:t>
            </a:r>
            <a:r>
              <a:rPr kumimoji="1" lang="en-US" altLang="ja-JP"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EAEAEA"/>
                </a:solidFill>
                <a:latin typeface="Tahoma" pitchFamily="34" charset="0"/>
                <a:ea typeface="HGP創英角ｺﾞｼｯｸUB" pitchFamily="50" charset="-128"/>
                <a:cs typeface="+mn-cs"/>
              </a:rPr>
              <a:t>マイクロ波標準</a:t>
            </a:r>
            <a:r>
              <a:rPr kumimoji="1" lang="en-US" altLang="ja-JP"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EAEAEA"/>
                </a:solidFill>
                <a:latin typeface="Tahoma" pitchFamily="34" charset="0"/>
                <a:ea typeface="HGP創英角ｺﾞｼｯｸUB" pitchFamily="50" charset="-128"/>
                <a:cs typeface="+mn-cs"/>
              </a:rPr>
              <a:t>通信 </a:t>
            </a:r>
          </a:p>
          <a:p>
            <a:pPr algn="l" rtl="0" fontAlgn="base">
              <a:lnSpc>
                <a:spcPct val="115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en-US" altLang="ja-JP" sz="1400" b="1" kern="1200" dirty="0">
                <a:solidFill>
                  <a:srgbClr val="EAEAEA"/>
                </a:solidFill>
                <a:latin typeface="Tahoma" pitchFamily="34" charset="0"/>
                <a:ea typeface="HGP創英角ｺﾞｼｯｸUB" pitchFamily="50" charset="-128"/>
                <a:cs typeface="+mn-cs"/>
              </a:rPr>
              <a:t>(</a:t>
            </a:r>
            <a:r>
              <a:rPr kumimoji="1" lang="en-US" altLang="ja-JP" sz="1400" b="1" kern="1200" dirty="0">
                <a:solidFill>
                  <a:srgbClr val="FFFFCC"/>
                </a:solidFill>
                <a:latin typeface="Tahoma" pitchFamily="34" charset="0"/>
                <a:ea typeface="HGP創英角ｺﾞｼｯｸUB" pitchFamily="50" charset="-128"/>
                <a:cs typeface="+mn-cs"/>
              </a:rPr>
              <a:t>ACES</a:t>
            </a:r>
            <a:r>
              <a:rPr kumimoji="1" lang="en-US" altLang="ja-JP"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EAEAEA"/>
                </a:solidFill>
                <a:latin typeface="Tahoma" pitchFamily="34" charset="0"/>
                <a:ea typeface="HGP創英角ｺﾞｼｯｸUB" pitchFamily="50" charset="-128"/>
                <a:cs typeface="+mn-cs"/>
              </a:rPr>
              <a:t>惑星探査 </a:t>
            </a:r>
            <a:r>
              <a:rPr kumimoji="1" lang="en-US" altLang="ja-JP" sz="1400" b="1" kern="1200" dirty="0">
                <a:solidFill>
                  <a:srgbClr val="EAEAEA"/>
                </a:solidFill>
                <a:latin typeface="Tahoma" pitchFamily="34" charset="0"/>
                <a:ea typeface="HGP創英角ｺﾞｼｯｸUB" pitchFamily="50" charset="-128"/>
                <a:cs typeface="+mn-cs"/>
              </a:rPr>
              <a:t>(</a:t>
            </a:r>
            <a:r>
              <a:rPr kumimoji="1" lang="en-US" altLang="ja-JP" sz="1400" b="1" kern="1200" dirty="0">
                <a:solidFill>
                  <a:srgbClr val="FFFFCC"/>
                </a:solidFill>
                <a:latin typeface="Tahoma" pitchFamily="34" charset="0"/>
                <a:ea typeface="HGP創英角ｺﾞｼｯｸUB" pitchFamily="50" charset="-128"/>
                <a:cs typeface="+mn-cs"/>
              </a:rPr>
              <a:t>TPF-C</a:t>
            </a:r>
            <a:r>
              <a:rPr kumimoji="1" lang="en-US" altLang="ja-JP" sz="1400" b="1" kern="1200" dirty="0">
                <a:solidFill>
                  <a:srgbClr val="EAEAEA"/>
                </a:solidFill>
                <a:latin typeface="Tahoma" pitchFamily="34" charset="0"/>
                <a:ea typeface="HGP創英角ｺﾞｼｯｸUB" pitchFamily="50" charset="-128"/>
                <a:cs typeface="+mn-cs"/>
              </a:rPr>
              <a:t>), X</a:t>
            </a:r>
            <a:r>
              <a:rPr kumimoji="1" lang="ja-JP" altLang="en-US" sz="1400" b="1" kern="1200" dirty="0">
                <a:solidFill>
                  <a:srgbClr val="EAEAEA"/>
                </a:solidFill>
                <a:latin typeface="Tahoma" pitchFamily="34" charset="0"/>
                <a:ea typeface="HGP創英角ｺﾞｼｯｸUB" pitchFamily="50" charset="-128"/>
                <a:cs typeface="+mn-cs"/>
              </a:rPr>
              <a:t>線観測 </a:t>
            </a:r>
          </a:p>
          <a:p>
            <a:pPr algn="l" rtl="0" fontAlgn="base">
              <a:lnSpc>
                <a:spcPct val="115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en-US" altLang="ja-JP" sz="1400" b="1" kern="1200" dirty="0">
                <a:solidFill>
                  <a:srgbClr val="EAEAEA"/>
                </a:solidFill>
                <a:latin typeface="Tahoma" pitchFamily="34" charset="0"/>
                <a:ea typeface="HGP創英角ｺﾞｼｯｸUB" pitchFamily="50" charset="-128"/>
                <a:cs typeface="+mn-cs"/>
              </a:rPr>
              <a:t>(</a:t>
            </a:r>
            <a:r>
              <a:rPr kumimoji="1" lang="en-US" altLang="ja-JP" sz="1400" b="1" kern="1200" dirty="0">
                <a:solidFill>
                  <a:srgbClr val="FFFFCC"/>
                </a:solidFill>
                <a:latin typeface="Tahoma" pitchFamily="34" charset="0"/>
                <a:ea typeface="HGP創英角ｺﾞｼｯｸUB" pitchFamily="50" charset="-128"/>
                <a:cs typeface="+mn-cs"/>
              </a:rPr>
              <a:t>MAXIM</a:t>
            </a:r>
            <a:r>
              <a:rPr kumimoji="1" lang="en-US" altLang="ja-JP" sz="1400" b="1" kern="1200" dirty="0">
                <a:solidFill>
                  <a:srgbClr val="EAEAEA"/>
                </a:solidFill>
                <a:latin typeface="Tahoma" pitchFamily="34" charset="0"/>
                <a:ea typeface="HGP創英角ｺﾞｼｯｸUB" pitchFamily="50" charset="-128"/>
                <a:cs typeface="+mn-cs"/>
              </a:rPr>
              <a:t>), </a:t>
            </a:r>
            <a:r>
              <a:rPr kumimoji="1" lang="ja-JP" altLang="en-US" sz="1400" b="1" kern="1200" dirty="0">
                <a:solidFill>
                  <a:srgbClr val="EAEAEA"/>
                </a:solidFill>
                <a:latin typeface="Tahoma" pitchFamily="34" charset="0"/>
                <a:ea typeface="HGP創英角ｺﾞｼｯｸUB" pitchFamily="50" charset="-128"/>
                <a:cs typeface="+mn-cs"/>
              </a:rPr>
              <a:t>フォーメーションフライト </a:t>
            </a:r>
            <a:r>
              <a:rPr kumimoji="1" lang="en-US" altLang="ja-JP" sz="1400" b="1" kern="1200" dirty="0">
                <a:solidFill>
                  <a:srgbClr val="EAEAEA"/>
                </a:solidFill>
                <a:latin typeface="Tahoma" pitchFamily="34" charset="0"/>
                <a:ea typeface="HGP創英角ｺﾞｼｯｸUB" pitchFamily="50" charset="-128"/>
                <a:cs typeface="+mn-cs"/>
              </a:rPr>
              <a:t>(</a:t>
            </a:r>
            <a:r>
              <a:rPr kumimoji="1" lang="en-US" altLang="ja-JP" sz="1400" b="1" kern="1200" dirty="0">
                <a:solidFill>
                  <a:srgbClr val="FFFFCC"/>
                </a:solidFill>
                <a:latin typeface="Tahoma" pitchFamily="34" charset="0"/>
                <a:ea typeface="HGP創英角ｺﾞｼｯｸUB" pitchFamily="50" charset="-128"/>
                <a:cs typeface="+mn-cs"/>
              </a:rPr>
              <a:t>LISA</a:t>
            </a:r>
            <a:r>
              <a:rPr kumimoji="1" lang="en-US" altLang="ja-JP" sz="1400" b="1" kern="1200" dirty="0">
                <a:solidFill>
                  <a:srgbClr val="EAEAEA"/>
                </a:solidFill>
                <a:latin typeface="Tahoma" pitchFamily="34" charset="0"/>
                <a:ea typeface="HGP創英角ｺﾞｼｯｸUB" pitchFamily="50" charset="-128"/>
                <a:cs typeface="+mn-cs"/>
              </a:rPr>
              <a:t>, </a:t>
            </a:r>
          </a:p>
          <a:p>
            <a:pPr algn="l" rtl="0" fontAlgn="base">
              <a:lnSpc>
                <a:spcPct val="115000"/>
              </a:lnSpc>
              <a:spcBef>
                <a:spcPct val="0"/>
              </a:spcBef>
              <a:spcAft>
                <a:spcPct val="0"/>
              </a:spcAft>
              <a:buClr>
                <a:srgbClr val="003366"/>
              </a:buClr>
              <a:buSzPct val="70000"/>
              <a:buFont typeface="Wingdings" pitchFamily="2" charset="2"/>
              <a:buNone/>
            </a:pPr>
            <a:r>
              <a:rPr kumimoji="1" lang="en-US" altLang="ja-JP" sz="1400" b="1" kern="1200" dirty="0">
                <a:solidFill>
                  <a:srgbClr val="EAEAEA"/>
                </a:solidFill>
                <a:latin typeface="Tahoma" pitchFamily="34" charset="0"/>
                <a:ea typeface="HGP創英角ｺﾞｼｯｸUB" pitchFamily="50" charset="-128"/>
                <a:cs typeface="+mn-cs"/>
              </a:rPr>
              <a:t>   </a:t>
            </a:r>
            <a:r>
              <a:rPr kumimoji="1" lang="en-US" altLang="ja-JP" sz="1400" b="1" kern="1200" dirty="0">
                <a:solidFill>
                  <a:srgbClr val="FFFFCC"/>
                </a:solidFill>
                <a:latin typeface="Tahoma" pitchFamily="34" charset="0"/>
                <a:ea typeface="HGP創英角ｺﾞｼｯｸUB" pitchFamily="50" charset="-128"/>
                <a:cs typeface="+mn-cs"/>
              </a:rPr>
              <a:t>GRACE-follow-on</a:t>
            </a:r>
            <a:r>
              <a:rPr kumimoji="1" lang="en-US" altLang="ja-JP" sz="1400" b="1" kern="1200" dirty="0">
                <a:solidFill>
                  <a:srgbClr val="EAEAEA"/>
                </a:solidFill>
                <a:latin typeface="Tahoma" pitchFamily="34" charset="0"/>
                <a:ea typeface="HGP創英角ｺﾞｼｯｸUB" pitchFamily="50" charset="-128"/>
                <a:cs typeface="+mn-cs"/>
              </a:rPr>
              <a:t>)</a:t>
            </a:r>
          </a:p>
        </p:txBody>
      </p:sp>
      <p:sp>
        <p:nvSpPr>
          <p:cNvPr id="49" name="AutoShape 24"/>
          <p:cNvSpPr>
            <a:spLocks noChangeArrowheads="1"/>
          </p:cNvSpPr>
          <p:nvPr/>
        </p:nvSpPr>
        <p:spPr bwMode="auto">
          <a:xfrm>
            <a:off x="5257830" y="2500306"/>
            <a:ext cx="3455988" cy="1928826"/>
          </a:xfrm>
          <a:prstGeom prst="roundRect">
            <a:avLst>
              <a:gd name="adj" fmla="val 7074"/>
            </a:avLst>
          </a:prstGeom>
          <a:noFill/>
          <a:ln w="6350">
            <a:solidFill>
              <a:srgbClr val="CCCCFF"/>
            </a:solid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51" name="Rectangle 13"/>
          <p:cNvSpPr>
            <a:spLocks noChangeArrowheads="1"/>
          </p:cNvSpPr>
          <p:nvPr/>
        </p:nvSpPr>
        <p:spPr bwMode="auto">
          <a:xfrm>
            <a:off x="5500694" y="4500570"/>
            <a:ext cx="3240088" cy="89693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sym typeface="Wingdings" pitchFamily="2" charset="2"/>
              </a:rPr>
              <a:t>長時間安定な無重力環境</a:t>
            </a:r>
            <a:endParaRPr kumimoji="1" lang="ja-JP" altLang="en-US" sz="1600" b="1" kern="1200" dirty="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rPr>
              <a:t> </a:t>
            </a:r>
            <a:r>
              <a:rPr kumimoji="1" lang="ja-JP" altLang="en-US" sz="1600" b="1" kern="1200" dirty="0">
                <a:solidFill>
                  <a:srgbClr val="EAEAEA"/>
                </a:solidFill>
                <a:latin typeface="Tahoma" pitchFamily="34" charset="0"/>
                <a:ea typeface="HGP創英角ｺﾞｼｯｸUB" pitchFamily="50" charset="-128"/>
                <a:cs typeface="+mn-cs"/>
                <a:sym typeface="Wingdings" pitchFamily="2" charset="2"/>
              </a:rPr>
              <a:t></a:t>
            </a:r>
            <a:r>
              <a:rPr kumimoji="1" lang="ja-JP" altLang="en-US" sz="1600" b="1" kern="1200" dirty="0">
                <a:solidFill>
                  <a:srgbClr val="EAEAEA"/>
                </a:solidFill>
                <a:latin typeface="Tahoma" pitchFamily="34" charset="0"/>
                <a:ea typeface="HGP創英角ｺﾞｼｯｸUB" pitchFamily="50" charset="-128"/>
                <a:cs typeface="+mn-cs"/>
              </a:rPr>
              <a:t>宇宙環境利用の新しい可能性</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rPr>
              <a:t>  </a:t>
            </a:r>
            <a:r>
              <a:rPr kumimoji="1" lang="ja-JP" altLang="en-US" sz="1600" b="1" kern="1200" dirty="0">
                <a:solidFill>
                  <a:srgbClr val="EAEAEA"/>
                </a:solidFill>
                <a:latin typeface="Tahoma" pitchFamily="34" charset="0"/>
                <a:ea typeface="HGP創英角ｺﾞｼｯｸUB" pitchFamily="50" charset="-128"/>
                <a:cs typeface="+mn-cs"/>
                <a:sym typeface="Wingdings" pitchFamily="2" charset="2"/>
              </a:rPr>
              <a:t>    </a:t>
            </a:r>
            <a:r>
              <a:rPr kumimoji="1" lang="ja-JP" altLang="en-US" sz="1400" b="1" kern="1200" dirty="0">
                <a:solidFill>
                  <a:srgbClr val="EAEAEA"/>
                </a:solidFill>
                <a:latin typeface="Tahoma" pitchFamily="34" charset="0"/>
                <a:ea typeface="HGP創英角ｺﾞｼｯｸUB" pitchFamily="50" charset="-128"/>
                <a:cs typeface="+mn-cs"/>
                <a:sym typeface="Wingdings" pitchFamily="2" charset="2"/>
              </a:rPr>
              <a:t>基礎物理学実験</a:t>
            </a:r>
            <a:r>
              <a:rPr kumimoji="1" lang="en-US" altLang="ja-JP" sz="1400" b="1" kern="1200" dirty="0">
                <a:solidFill>
                  <a:srgbClr val="EAEAEA"/>
                </a:solidFill>
                <a:latin typeface="Tahoma" pitchFamily="34" charset="0"/>
                <a:ea typeface="HGP創英角ｺﾞｼｯｸUB" pitchFamily="50" charset="-128"/>
                <a:cs typeface="+mn-cs"/>
                <a:sym typeface="Wingdings" pitchFamily="2" charset="2"/>
              </a:rPr>
              <a:t>, </a:t>
            </a:r>
            <a:r>
              <a:rPr kumimoji="1" lang="ja-JP" altLang="en-US" sz="1400" b="1" kern="1200" dirty="0">
                <a:solidFill>
                  <a:srgbClr val="EAEAEA"/>
                </a:solidFill>
                <a:latin typeface="Tahoma" pitchFamily="34" charset="0"/>
                <a:ea typeface="HGP創英角ｺﾞｼｯｸUB" pitchFamily="50" charset="-128"/>
                <a:cs typeface="+mn-cs"/>
                <a:sym typeface="Wingdings" pitchFamily="2" charset="2"/>
              </a:rPr>
              <a:t>材料工学</a:t>
            </a:r>
          </a:p>
        </p:txBody>
      </p:sp>
      <p:sp>
        <p:nvSpPr>
          <p:cNvPr id="52" name="Rectangle 14"/>
          <p:cNvSpPr>
            <a:spLocks noChangeArrowheads="1"/>
          </p:cNvSpPr>
          <p:nvPr/>
        </p:nvSpPr>
        <p:spPr bwMode="auto">
          <a:xfrm>
            <a:off x="5514342" y="5312125"/>
            <a:ext cx="3168650" cy="862013"/>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rPr>
              <a:t>フォーメーションフライト</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rPr>
              <a:t>                   のための基礎技術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a:solidFill>
                  <a:srgbClr val="EAEAEA"/>
                </a:solidFill>
                <a:latin typeface="Tahoma" pitchFamily="34" charset="0"/>
                <a:ea typeface="HGP創英角ｺﾞｼｯｸUB" pitchFamily="50" charset="-128"/>
                <a:cs typeface="+mn-cs"/>
              </a:rPr>
              <a:t>(</a:t>
            </a:r>
            <a:r>
              <a:rPr kumimoji="1" lang="en-US" altLang="ja-JP" sz="1400" b="1" kern="1200" dirty="0">
                <a:solidFill>
                  <a:srgbClr val="FFFFCC"/>
                </a:solidFill>
                <a:latin typeface="Tahoma" pitchFamily="34" charset="0"/>
                <a:ea typeface="HGP創英角ｺﾞｼｯｸUB" pitchFamily="50" charset="-128"/>
                <a:cs typeface="+mn-cs"/>
              </a:rPr>
              <a:t>TPF-C, LISA, GRACE follow-on</a:t>
            </a:r>
            <a:r>
              <a:rPr kumimoji="1" lang="en-US" altLang="ja-JP" sz="1400" b="1" kern="1200" dirty="0">
                <a:solidFill>
                  <a:srgbClr val="EAEAEA"/>
                </a:solidFill>
                <a:latin typeface="Tahoma" pitchFamily="34" charset="0"/>
                <a:ea typeface="HGP創英角ｺﾞｼｯｸUB" pitchFamily="50" charset="-128"/>
                <a:cs typeface="+mn-cs"/>
              </a:rPr>
              <a:t>)</a:t>
            </a:r>
          </a:p>
        </p:txBody>
      </p:sp>
      <p:sp>
        <p:nvSpPr>
          <p:cNvPr id="53" name="Rectangle 17"/>
          <p:cNvSpPr>
            <a:spLocks noChangeArrowheads="1"/>
          </p:cNvSpPr>
          <p:nvPr/>
        </p:nvSpPr>
        <p:spPr bwMode="auto">
          <a:xfrm>
            <a:off x="5572131" y="6140471"/>
            <a:ext cx="3025775" cy="360363"/>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EAEAEA"/>
                </a:solidFill>
                <a:latin typeface="Tahoma" pitchFamily="34" charset="0"/>
                <a:ea typeface="HGP創英角ｺﾞｼｯｸUB" pitchFamily="50" charset="-128"/>
                <a:cs typeface="+mn-cs"/>
              </a:rPr>
              <a:t>小型低雑音スラスタの宇宙実証</a:t>
            </a:r>
          </a:p>
        </p:txBody>
      </p:sp>
      <p:sp>
        <p:nvSpPr>
          <p:cNvPr id="54" name="AutoShape 22"/>
          <p:cNvSpPr>
            <a:spLocks noChangeArrowheads="1"/>
          </p:cNvSpPr>
          <p:nvPr/>
        </p:nvSpPr>
        <p:spPr bwMode="auto">
          <a:xfrm>
            <a:off x="5429256" y="4500570"/>
            <a:ext cx="3168650" cy="1928826"/>
          </a:xfrm>
          <a:prstGeom prst="roundRect">
            <a:avLst>
              <a:gd name="adj" fmla="val 7074"/>
            </a:avLst>
          </a:prstGeom>
          <a:noFill/>
          <a:ln w="6350">
            <a:solidFill>
              <a:srgbClr val="CCCCFF"/>
            </a:solidFill>
            <a:round/>
            <a:headEnd/>
            <a:tailEnd/>
          </a:ln>
          <a:effectLst/>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lstStyle/>
          <a:p>
            <a:r>
              <a:rPr lang="en-US" altLang="ja-JP" dirty="0" smtClean="0">
                <a:solidFill>
                  <a:srgbClr val="FFFFFF"/>
                </a:solidFill>
              </a:rPr>
              <a:t>Constraint on dark energy</a:t>
            </a:r>
          </a:p>
        </p:txBody>
      </p:sp>
      <p:sp>
        <p:nvSpPr>
          <p:cNvPr id="4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27th International Symposium on Space Technology and Science (July 9, 2009, Tsukuba, Ibaraki)</a:t>
            </a:r>
            <a:endParaRPr lang="en-US" altLang="ja-JP" sz="1200" b="1" kern="1200" dirty="0">
              <a:solidFill>
                <a:srgbClr val="DDDDDD"/>
              </a:solidFill>
              <a:latin typeface="Tahoma"/>
              <a:ea typeface="HGP創英角ｺﾞｼｯｸUB"/>
              <a:cs typeface="+mn-cs"/>
            </a:endParaRPr>
          </a:p>
        </p:txBody>
      </p:sp>
      <p:sp>
        <p:nvSpPr>
          <p:cNvPr id="49" name="Text Box 4"/>
          <p:cNvSpPr txBox="1">
            <a:spLocks noChangeArrowheads="1"/>
          </p:cNvSpPr>
          <p:nvPr/>
        </p:nvSpPr>
        <p:spPr bwMode="auto">
          <a:xfrm>
            <a:off x="652434" y="831907"/>
            <a:ext cx="4491070" cy="769441"/>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FFFF"/>
                </a:solidFill>
              </a:rPr>
              <a:t>DECIGO will observe</a:t>
            </a:r>
          </a:p>
          <a:p>
            <a:pPr algn="l">
              <a:lnSpc>
                <a:spcPct val="110000"/>
              </a:lnSpc>
              <a:buNone/>
            </a:pPr>
            <a:r>
              <a:rPr lang="en-US" altLang="ja-JP" sz="2000" b="1" dirty="0" smtClean="0">
                <a:solidFill>
                  <a:srgbClr val="FFFFFF"/>
                </a:solidFill>
              </a:rPr>
              <a:t>        10</a:t>
            </a:r>
            <a:r>
              <a:rPr lang="en-US" altLang="ja-JP" sz="2000" b="1" baseline="30000" dirty="0" smtClean="0">
                <a:solidFill>
                  <a:srgbClr val="FFFFFF"/>
                </a:solidFill>
              </a:rPr>
              <a:t>4-5</a:t>
            </a:r>
            <a:r>
              <a:rPr lang="en-US" altLang="ja-JP" sz="2000" b="1" dirty="0" smtClean="0">
                <a:solidFill>
                  <a:srgbClr val="FFFFFF"/>
                </a:solidFill>
              </a:rPr>
              <a:t>  NS</a:t>
            </a:r>
            <a:r>
              <a:rPr kumimoji="1" lang="en-US" altLang="ja-JP" sz="2000" b="1" kern="1200" dirty="0" smtClean="0">
                <a:solidFill>
                  <a:srgbClr val="FFFFFF"/>
                </a:solidFill>
                <a:latin typeface="Tahoma" pitchFamily="34" charset="0"/>
                <a:ea typeface="HGP創英角ｺﾞｼｯｸUB" pitchFamily="50" charset="-128"/>
                <a:cs typeface="+mn-cs"/>
              </a:rPr>
              <a:t> binaries at z~1</a:t>
            </a:r>
          </a:p>
        </p:txBody>
      </p:sp>
      <p:cxnSp>
        <p:nvCxnSpPr>
          <p:cNvPr id="52" name="直線コネクタ 51"/>
          <p:cNvCxnSpPr/>
          <p:nvPr/>
        </p:nvCxnSpPr>
        <p:spPr bwMode="auto">
          <a:xfrm>
            <a:off x="2143108" y="1529910"/>
            <a:ext cx="2357454" cy="1588"/>
          </a:xfrm>
          <a:prstGeom prst="line">
            <a:avLst/>
          </a:prstGeom>
          <a:solidFill>
            <a:srgbClr val="FAFFC9">
              <a:alpha val="50000"/>
            </a:srgbClr>
          </a:solidFill>
          <a:ln w="38100" cap="flat" cmpd="sng" algn="ctr">
            <a:solidFill>
              <a:srgbClr val="FFCC99"/>
            </a:solidFill>
            <a:prstDash val="solid"/>
            <a:round/>
            <a:headEnd type="none" w="med" len="med"/>
            <a:tailEnd type="none" w="med" len="med"/>
          </a:ln>
          <a:effectLst/>
        </p:spPr>
      </p:cxnSp>
      <p:sp>
        <p:nvSpPr>
          <p:cNvPr id="54" name="曲折矢印 53"/>
          <p:cNvSpPr/>
          <p:nvPr/>
        </p:nvSpPr>
        <p:spPr bwMode="auto">
          <a:xfrm flipV="1">
            <a:off x="2428860" y="1672786"/>
            <a:ext cx="385188" cy="318788"/>
          </a:xfrm>
          <a:prstGeom prst="bentArrow">
            <a:avLst>
              <a:gd name="adj1" fmla="val 35629"/>
              <a:gd name="adj2" fmla="val 46259"/>
              <a:gd name="adj3" fmla="val 39173"/>
              <a:gd name="adj4" fmla="val 29578"/>
            </a:avLst>
          </a:prstGeom>
          <a:solidFill>
            <a:srgbClr val="FFFFFF">
              <a:alpha val="10000"/>
            </a:srgbClr>
          </a:solidFill>
          <a:ln w="317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6" name="Text Box 4"/>
          <p:cNvSpPr txBox="1">
            <a:spLocks noChangeArrowheads="1"/>
          </p:cNvSpPr>
          <p:nvPr/>
        </p:nvSpPr>
        <p:spPr bwMode="auto">
          <a:xfrm>
            <a:off x="2838474" y="1672786"/>
            <a:ext cx="5876930" cy="398892"/>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kumimoji="1" lang="en-US" altLang="ja-JP" sz="2000" b="1" kern="1200" dirty="0" smtClean="0">
                <a:solidFill>
                  <a:srgbClr val="FFFFFF"/>
                </a:solidFill>
                <a:latin typeface="Tahoma" pitchFamily="34" charset="0"/>
                <a:ea typeface="HGP創英角ｺﾞｼｯｸUB" pitchFamily="50" charset="-128"/>
                <a:cs typeface="+mn-cs"/>
              </a:rPr>
              <a:t>Precise ‘clock’ at cosmological distance </a:t>
            </a:r>
            <a:endParaRPr kumimoji="1" lang="en-US" altLang="ja-JP" sz="2000" b="1" kern="1200" dirty="0">
              <a:solidFill>
                <a:srgbClr val="FFFFFF"/>
              </a:solidFill>
              <a:latin typeface="Tahoma" pitchFamily="34" charset="0"/>
              <a:ea typeface="HGP創英角ｺﾞｼｯｸUB" pitchFamily="50" charset="-128"/>
              <a:cs typeface="+mn-cs"/>
            </a:endParaRPr>
          </a:p>
        </p:txBody>
      </p:sp>
      <p:grpSp>
        <p:nvGrpSpPr>
          <p:cNvPr id="53" name="グループ化 52"/>
          <p:cNvGrpSpPr/>
          <p:nvPr/>
        </p:nvGrpSpPr>
        <p:grpSpPr>
          <a:xfrm>
            <a:off x="571472" y="2214554"/>
            <a:ext cx="8466165" cy="4183246"/>
            <a:chOff x="571472" y="2214554"/>
            <a:chExt cx="8466165" cy="4183246"/>
          </a:xfrm>
        </p:grpSpPr>
        <p:sp>
          <p:nvSpPr>
            <p:cNvPr id="897072" name="Text Box 48"/>
            <p:cNvSpPr txBox="1">
              <a:spLocks noChangeArrowheads="1"/>
            </p:cNvSpPr>
            <p:nvPr/>
          </p:nvSpPr>
          <p:spPr bwMode="auto">
            <a:xfrm>
              <a:off x="6215074" y="5295141"/>
              <a:ext cx="2686954" cy="646331"/>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200" b="1" kern="1200" dirty="0">
                  <a:solidFill>
                    <a:srgbClr val="DDDDDD"/>
                  </a:solidFill>
                  <a:latin typeface="Tahoma" pitchFamily="34" charset="0"/>
                  <a:ea typeface="HGP創英角ｺﾞｼｯｸUB" pitchFamily="50" charset="-128"/>
                  <a:cs typeface="+mn-cs"/>
                </a:rPr>
                <a:t>Angular resolution</a:t>
              </a:r>
              <a:r>
                <a:rPr kumimoji="1" lang="ja-JP" altLang="en-US" sz="1200" b="1" kern="1200" dirty="0">
                  <a:solidFill>
                    <a:srgbClr val="DDDDDD"/>
                  </a:solidFill>
                  <a:latin typeface="Tahoma" pitchFamily="34" charset="0"/>
                  <a:ea typeface="HGP創英角ｺﾞｼｯｸUB" pitchFamily="50" charset="-128"/>
                  <a:cs typeface="+mn-cs"/>
                </a:rPr>
                <a:t>　</a:t>
              </a:r>
              <a:endParaRPr kumimoji="1" lang="en-US" altLang="ja-JP" sz="1200" b="1" kern="1200" dirty="0" smtClean="0">
                <a:solidFill>
                  <a:srgbClr val="DDDDDD"/>
                </a:solidFill>
                <a:latin typeface="Tahoma" pitchFamily="34" charset="0"/>
                <a:ea typeface="HGP創英角ｺﾞｼｯｸUB" pitchFamily="50" charset="-128"/>
                <a:cs typeface="+mn-cs"/>
              </a:endParaRPr>
            </a:p>
            <a:p>
              <a:pPr algn="l" rtl="0" fontAlgn="base">
                <a:spcBef>
                  <a:spcPct val="0"/>
                </a:spcBef>
                <a:spcAft>
                  <a:spcPct val="0"/>
                </a:spcAft>
                <a:buNone/>
              </a:pPr>
              <a:r>
                <a:rPr lang="en-US" altLang="ja-JP" sz="1200" b="1" dirty="0" smtClean="0">
                  <a:solidFill>
                    <a:srgbClr val="DDDDDD"/>
                  </a:solidFill>
                </a:rPr>
                <a:t>          </a:t>
              </a:r>
              <a:r>
                <a:rPr kumimoji="1" lang="ja-JP" altLang="en-US" sz="1200" b="1" kern="1200" dirty="0" smtClean="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10arcmin    </a:t>
              </a:r>
              <a:r>
                <a:rPr kumimoji="1" lang="ja-JP" altLang="en-US" sz="1200" b="1" kern="1200" dirty="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 detector</a:t>
              </a:r>
              <a:r>
                <a:rPr kumimoji="1" lang="ja-JP" altLang="en-US" sz="1200" b="1" kern="1200" dirty="0">
                  <a:solidFill>
                    <a:srgbClr val="DDDDDD"/>
                  </a:solidFill>
                  <a:latin typeface="Tahoma" pitchFamily="34" charset="0"/>
                  <a:ea typeface="HGP創英角ｺﾞｼｯｸUB" pitchFamily="50" charset="-128"/>
                  <a:cs typeface="+mn-cs"/>
                </a:rPr>
                <a:t>）</a:t>
              </a:r>
            </a:p>
            <a:p>
              <a:pPr algn="l" rtl="0" fontAlgn="base">
                <a:spcBef>
                  <a:spcPct val="0"/>
                </a:spcBef>
                <a:spcAft>
                  <a:spcPct val="0"/>
                </a:spcAft>
                <a:buNone/>
              </a:pPr>
              <a:r>
                <a:rPr kumimoji="1" lang="ja-JP" altLang="en-US" sz="1200" b="1" kern="1200" dirty="0">
                  <a:solidFill>
                    <a:srgbClr val="DDDDDD"/>
                  </a:solidFill>
                  <a:latin typeface="Tahoma" pitchFamily="34" charset="0"/>
                  <a:ea typeface="HGP創英角ｺﾞｼｯｸUB" pitchFamily="50" charset="-128"/>
                  <a:cs typeface="+mn-cs"/>
                </a:rPr>
                <a:t>　　　　</a:t>
              </a:r>
              <a:r>
                <a:rPr lang="ja-JP" altLang="en-US" sz="1200" b="1" dirty="0">
                  <a:solidFill>
                    <a:srgbClr val="DDDDDD"/>
                  </a:solidFill>
                </a:rPr>
                <a:t> </a:t>
              </a:r>
              <a:r>
                <a:rPr kumimoji="1" lang="ja-JP" altLang="en-US" sz="1200" b="1" kern="1200" dirty="0" smtClean="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10arcsec    </a:t>
              </a:r>
              <a:r>
                <a:rPr kumimoji="1" lang="ja-JP" altLang="en-US" sz="1200" b="1" kern="1200" dirty="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3 detectors</a:t>
              </a:r>
              <a:r>
                <a:rPr kumimoji="1" lang="ja-JP" altLang="en-US" sz="1200" b="1" kern="1200" dirty="0">
                  <a:solidFill>
                    <a:srgbClr val="DDDDDD"/>
                  </a:solidFill>
                  <a:latin typeface="Tahoma" pitchFamily="34" charset="0"/>
                  <a:ea typeface="HGP創英角ｺﾞｼｯｸUB" pitchFamily="50" charset="-128"/>
                  <a:cs typeface="+mn-cs"/>
                </a:rPr>
                <a:t>）</a:t>
              </a:r>
            </a:p>
          </p:txBody>
        </p:sp>
        <p:sp>
          <p:nvSpPr>
            <p:cNvPr id="897073" name="Text Box 49"/>
            <p:cNvSpPr txBox="1">
              <a:spLocks noChangeArrowheads="1"/>
            </p:cNvSpPr>
            <p:nvPr/>
          </p:nvSpPr>
          <p:spPr bwMode="auto">
            <a:xfrm>
              <a:off x="8143900" y="5938083"/>
              <a:ext cx="689612" cy="276999"/>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200" b="1" kern="1200" dirty="0">
                  <a:solidFill>
                    <a:srgbClr val="DDDDDD"/>
                  </a:solidFill>
                  <a:latin typeface="Tahoma" pitchFamily="34" charset="0"/>
                  <a:ea typeface="HGP創英角ｺﾞｼｯｸUB" pitchFamily="50" charset="-128"/>
                  <a:cs typeface="+mn-cs"/>
                </a:rPr>
                <a:t>at z=1</a:t>
              </a:r>
            </a:p>
          </p:txBody>
        </p:sp>
        <p:graphicFrame>
          <p:nvGraphicFramePr>
            <p:cNvPr id="1002496" name="Object 0"/>
            <p:cNvGraphicFramePr>
              <a:graphicFrameLocks noChangeAspect="1"/>
            </p:cNvGraphicFramePr>
            <p:nvPr/>
          </p:nvGraphicFramePr>
          <p:xfrm>
            <a:off x="1714480" y="5715016"/>
            <a:ext cx="2302060" cy="327025"/>
          </p:xfrm>
          <a:graphic>
            <a:graphicData uri="http://schemas.openxmlformats.org/presentationml/2006/ole">
              <p:oleObj spid="_x0000_s630786" name="数式" r:id="rId4" imgW="1307880" imgH="228600" progId="Equation.3">
                <p:embed/>
              </p:oleObj>
            </a:graphicData>
          </a:graphic>
        </p:graphicFrame>
        <p:sp>
          <p:nvSpPr>
            <p:cNvPr id="897100" name="Text Box 76"/>
            <p:cNvSpPr txBox="1">
              <a:spLocks noChangeArrowheads="1"/>
            </p:cNvSpPr>
            <p:nvPr/>
          </p:nvSpPr>
          <p:spPr bwMode="auto">
            <a:xfrm>
              <a:off x="819152" y="5286388"/>
              <a:ext cx="4967294" cy="368306"/>
            </a:xfrm>
            <a:prstGeom prst="rect">
              <a:avLst/>
            </a:prstGeom>
            <a:noFill/>
            <a:ln w="9525">
              <a:noFill/>
              <a:miter lim="800000"/>
              <a:headEnd/>
              <a:tailEnd/>
            </a:ln>
            <a:effectLst/>
          </p:spPr>
          <p:txBody>
            <a:bodyPr>
              <a:spAutoFit/>
            </a:bodyPr>
            <a:lstStyle/>
            <a:p>
              <a:pPr algn="l" rtl="0" fontAlgn="base">
                <a:lnSpc>
                  <a:spcPct val="110000"/>
                </a:lnSpc>
                <a:spcBef>
                  <a:spcPct val="0"/>
                </a:spcBef>
                <a:spcAft>
                  <a:spcPct val="0"/>
                </a:spcAft>
                <a:buNone/>
              </a:pPr>
              <a:r>
                <a:rPr kumimoji="1" lang="en-US" altLang="ja-JP" sz="1800" b="1" kern="1200" dirty="0">
                  <a:solidFill>
                    <a:srgbClr val="DDDDDD"/>
                  </a:solidFill>
                  <a:latin typeface="Tahoma" pitchFamily="34" charset="0"/>
                  <a:ea typeface="HGP創英角ｺﾞｼｯｸUB" pitchFamily="50" charset="-128"/>
                  <a:cs typeface="+mn-cs"/>
                </a:rPr>
                <a:t>Determine cosmological parameters</a:t>
              </a:r>
            </a:p>
          </p:txBody>
        </p:sp>
        <p:sp>
          <p:nvSpPr>
            <p:cNvPr id="897101" name="Text Box 77"/>
            <p:cNvSpPr txBox="1">
              <a:spLocks noChangeArrowheads="1"/>
            </p:cNvSpPr>
            <p:nvPr/>
          </p:nvSpPr>
          <p:spPr bwMode="auto">
            <a:xfrm>
              <a:off x="857224" y="6000768"/>
              <a:ext cx="5715000" cy="397032"/>
            </a:xfrm>
            <a:prstGeom prst="rect">
              <a:avLst/>
            </a:prstGeom>
            <a:noFill/>
            <a:ln w="9525">
              <a:noFill/>
              <a:miter lim="800000"/>
              <a:headEnd/>
              <a:tailEnd/>
            </a:ln>
            <a:effectLst/>
          </p:spPr>
          <p:txBody>
            <a:bodyPr>
              <a:spAutoFit/>
            </a:bodyPr>
            <a:lstStyle/>
            <a:p>
              <a:pPr algn="l" rtl="0" fontAlgn="base">
                <a:lnSpc>
                  <a:spcPct val="110000"/>
                </a:lnSpc>
                <a:spcBef>
                  <a:spcPct val="0"/>
                </a:spcBef>
                <a:spcAft>
                  <a:spcPct val="0"/>
                </a:spcAft>
                <a:buNone/>
              </a:pPr>
              <a:r>
                <a:rPr kumimoji="1" lang="en-US" altLang="ja-JP" sz="1800" b="1" kern="1200" dirty="0">
                  <a:solidFill>
                    <a:srgbClr val="FFCC99"/>
                  </a:solidFill>
                  <a:latin typeface="Tahoma" pitchFamily="34" charset="0"/>
                  <a:ea typeface="HGP創英角ｺﾞｼｯｸUB" pitchFamily="50" charset="-128"/>
                  <a:cs typeface="+mn-cs"/>
                </a:rPr>
                <a:t>Absolute and independent </a:t>
              </a:r>
              <a:r>
                <a:rPr kumimoji="1" lang="en-US" altLang="ja-JP" sz="1800" b="1" kern="1200" dirty="0">
                  <a:solidFill>
                    <a:srgbClr val="FFFFFF"/>
                  </a:solidFill>
                  <a:latin typeface="Tahoma" pitchFamily="34" charset="0"/>
                  <a:ea typeface="HGP創英角ｺﾞｼｯｸUB" pitchFamily="50" charset="-128"/>
                  <a:cs typeface="+mn-cs"/>
                </a:rPr>
                <a:t>measurement</a:t>
              </a:r>
            </a:p>
          </p:txBody>
        </p:sp>
        <p:sp>
          <p:nvSpPr>
            <p:cNvPr id="60" name="AutoShape 3"/>
            <p:cNvSpPr>
              <a:spLocks noChangeAspect="1" noChangeArrowheads="1"/>
            </p:cNvSpPr>
            <p:nvPr/>
          </p:nvSpPr>
          <p:spPr bwMode="auto">
            <a:xfrm>
              <a:off x="571472" y="2214554"/>
              <a:ext cx="8286808" cy="2786082"/>
            </a:xfrm>
            <a:prstGeom prst="roundRect">
              <a:avLst>
                <a:gd name="adj" fmla="val 1917"/>
              </a:avLst>
            </a:prstGeom>
            <a:solidFill>
              <a:srgbClr val="FFCC99">
                <a:alpha val="15000"/>
              </a:srgbClr>
            </a:solidFill>
            <a:ln w="9525">
              <a:noFill/>
              <a:round/>
              <a:headEnd/>
              <a:tailEnd/>
            </a:ln>
            <a:effectLst/>
          </p:spPr>
          <p:txBody>
            <a:bodyPr wrap="square" anchor="ctr">
              <a:noAutofit/>
            </a:bodyPr>
            <a:lstStyle/>
            <a:p>
              <a:endParaRPr lang="ja-JP" altLang="en-US" dirty="0"/>
            </a:p>
          </p:txBody>
        </p:sp>
        <p:sp>
          <p:nvSpPr>
            <p:cNvPr id="76" name="Freeform 107"/>
            <p:cNvSpPr>
              <a:spLocks/>
            </p:cNvSpPr>
            <p:nvPr/>
          </p:nvSpPr>
          <p:spPr bwMode="auto">
            <a:xfrm>
              <a:off x="4937125" y="3197235"/>
              <a:ext cx="3660775" cy="1131887"/>
            </a:xfrm>
            <a:custGeom>
              <a:avLst/>
              <a:gdLst>
                <a:gd name="T0" fmla="*/ 0 w 4800"/>
                <a:gd name="T1" fmla="*/ 288 h 1342"/>
                <a:gd name="T2" fmla="*/ 96 w 4800"/>
                <a:gd name="T3" fmla="*/ 1056 h 1342"/>
                <a:gd name="T4" fmla="*/ 191 w 4800"/>
                <a:gd name="T5" fmla="*/ 285 h 1342"/>
                <a:gd name="T6" fmla="*/ 290 w 4800"/>
                <a:gd name="T7" fmla="*/ 1064 h 1342"/>
                <a:gd name="T8" fmla="*/ 381 w 4800"/>
                <a:gd name="T9" fmla="*/ 279 h 1342"/>
                <a:gd name="T10" fmla="*/ 480 w 4800"/>
                <a:gd name="T11" fmla="*/ 1071 h 1342"/>
                <a:gd name="T12" fmla="*/ 573 w 4800"/>
                <a:gd name="T13" fmla="*/ 273 h 1342"/>
                <a:gd name="T14" fmla="*/ 671 w 4800"/>
                <a:gd name="T15" fmla="*/ 1074 h 1342"/>
                <a:gd name="T16" fmla="*/ 768 w 4800"/>
                <a:gd name="T17" fmla="*/ 270 h 1342"/>
                <a:gd name="T18" fmla="*/ 864 w 4800"/>
                <a:gd name="T19" fmla="*/ 1080 h 1342"/>
                <a:gd name="T20" fmla="*/ 960 w 4800"/>
                <a:gd name="T21" fmla="*/ 258 h 1342"/>
                <a:gd name="T22" fmla="*/ 1056 w 4800"/>
                <a:gd name="T23" fmla="*/ 1089 h 1342"/>
                <a:gd name="T24" fmla="*/ 1151 w 4800"/>
                <a:gd name="T25" fmla="*/ 254 h 1342"/>
                <a:gd name="T26" fmla="*/ 1248 w 4800"/>
                <a:gd name="T27" fmla="*/ 1095 h 1342"/>
                <a:gd name="T28" fmla="*/ 1343 w 4800"/>
                <a:gd name="T29" fmla="*/ 246 h 1342"/>
                <a:gd name="T30" fmla="*/ 1440 w 4800"/>
                <a:gd name="T31" fmla="*/ 1104 h 1342"/>
                <a:gd name="T32" fmla="*/ 1536 w 4800"/>
                <a:gd name="T33" fmla="*/ 240 h 1342"/>
                <a:gd name="T34" fmla="*/ 1632 w 4800"/>
                <a:gd name="T35" fmla="*/ 1104 h 1342"/>
                <a:gd name="T36" fmla="*/ 1728 w 4800"/>
                <a:gd name="T37" fmla="*/ 233 h 1342"/>
                <a:gd name="T38" fmla="*/ 1826 w 4800"/>
                <a:gd name="T39" fmla="*/ 1115 h 1342"/>
                <a:gd name="T40" fmla="*/ 1919 w 4800"/>
                <a:gd name="T41" fmla="*/ 225 h 1342"/>
                <a:gd name="T42" fmla="*/ 2016 w 4800"/>
                <a:gd name="T43" fmla="*/ 1125 h 1342"/>
                <a:gd name="T44" fmla="*/ 2111 w 4800"/>
                <a:gd name="T45" fmla="*/ 213 h 1342"/>
                <a:gd name="T46" fmla="*/ 2208 w 4800"/>
                <a:gd name="T47" fmla="*/ 1136 h 1342"/>
                <a:gd name="T48" fmla="*/ 2304 w 4800"/>
                <a:gd name="T49" fmla="*/ 206 h 1342"/>
                <a:gd name="T50" fmla="*/ 2402 w 4800"/>
                <a:gd name="T51" fmla="*/ 1148 h 1342"/>
                <a:gd name="T52" fmla="*/ 2496 w 4800"/>
                <a:gd name="T53" fmla="*/ 192 h 1342"/>
                <a:gd name="T54" fmla="*/ 2592 w 4800"/>
                <a:gd name="T55" fmla="*/ 1158 h 1342"/>
                <a:gd name="T56" fmla="*/ 2687 w 4800"/>
                <a:gd name="T57" fmla="*/ 180 h 1342"/>
                <a:gd name="T58" fmla="*/ 2784 w 4800"/>
                <a:gd name="T59" fmla="*/ 1172 h 1342"/>
                <a:gd name="T60" fmla="*/ 2879 w 4800"/>
                <a:gd name="T61" fmla="*/ 164 h 1342"/>
                <a:gd name="T62" fmla="*/ 2978 w 4800"/>
                <a:gd name="T63" fmla="*/ 1188 h 1342"/>
                <a:gd name="T64" fmla="*/ 3072 w 4800"/>
                <a:gd name="T65" fmla="*/ 144 h 1342"/>
                <a:gd name="T66" fmla="*/ 3168 w 4800"/>
                <a:gd name="T67" fmla="*/ 1200 h 1342"/>
                <a:gd name="T68" fmla="*/ 3264 w 4800"/>
                <a:gd name="T69" fmla="*/ 135 h 1342"/>
                <a:gd name="T70" fmla="*/ 3360 w 4800"/>
                <a:gd name="T71" fmla="*/ 1220 h 1342"/>
                <a:gd name="T72" fmla="*/ 3458 w 4800"/>
                <a:gd name="T73" fmla="*/ 117 h 1342"/>
                <a:gd name="T74" fmla="*/ 3552 w 4800"/>
                <a:gd name="T75" fmla="*/ 1236 h 1342"/>
                <a:gd name="T76" fmla="*/ 3648 w 4800"/>
                <a:gd name="T77" fmla="*/ 99 h 1342"/>
                <a:gd name="T78" fmla="*/ 3744 w 4800"/>
                <a:gd name="T79" fmla="*/ 1248 h 1342"/>
                <a:gd name="T80" fmla="*/ 3840 w 4800"/>
                <a:gd name="T81" fmla="*/ 86 h 1342"/>
                <a:gd name="T82" fmla="*/ 3936 w 4800"/>
                <a:gd name="T83" fmla="*/ 1269 h 1342"/>
                <a:gd name="T84" fmla="*/ 4031 w 4800"/>
                <a:gd name="T85" fmla="*/ 65 h 1342"/>
                <a:gd name="T86" fmla="*/ 4128 w 4800"/>
                <a:gd name="T87" fmla="*/ 1286 h 1342"/>
                <a:gd name="T88" fmla="*/ 4224 w 4800"/>
                <a:gd name="T89" fmla="*/ 48 h 1342"/>
                <a:gd name="T90" fmla="*/ 4322 w 4800"/>
                <a:gd name="T91" fmla="*/ 1301 h 1342"/>
                <a:gd name="T92" fmla="*/ 4418 w 4800"/>
                <a:gd name="T93" fmla="*/ 35 h 1342"/>
                <a:gd name="T94" fmla="*/ 4512 w 4800"/>
                <a:gd name="T95" fmla="*/ 1319 h 1342"/>
                <a:gd name="T96" fmla="*/ 4610 w 4800"/>
                <a:gd name="T97" fmla="*/ 15 h 1342"/>
                <a:gd name="T98" fmla="*/ 4706 w 4800"/>
                <a:gd name="T99" fmla="*/ 1340 h 1342"/>
                <a:gd name="T100" fmla="*/ 4800 w 4800"/>
                <a:gd name="T101" fmla="*/ 0 h 13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00"/>
                <a:gd name="T154" fmla="*/ 0 h 1342"/>
                <a:gd name="T155" fmla="*/ 4800 w 4800"/>
                <a:gd name="T156" fmla="*/ 1342 h 13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a:solidFill>
                <a:srgbClr val="FFFFFF"/>
              </a:solidFill>
              <a:round/>
              <a:headEnd/>
              <a:tailEnd/>
            </a:ln>
          </p:spPr>
          <p:txBody>
            <a:bodyPr/>
            <a:lstStyle/>
            <a:p>
              <a:endParaRPr lang="ja-JP" altLang="en-US" dirty="0"/>
            </a:p>
          </p:txBody>
        </p:sp>
        <p:sp>
          <p:nvSpPr>
            <p:cNvPr id="77" name="Freeform 108"/>
            <p:cNvSpPr>
              <a:spLocks/>
            </p:cNvSpPr>
            <p:nvPr/>
          </p:nvSpPr>
          <p:spPr bwMode="auto">
            <a:xfrm>
              <a:off x="4937125" y="3197235"/>
              <a:ext cx="3698875" cy="1131887"/>
            </a:xfrm>
            <a:custGeom>
              <a:avLst/>
              <a:gdLst>
                <a:gd name="T0" fmla="*/ 0 w 4800"/>
                <a:gd name="T1" fmla="*/ 288 h 1342"/>
                <a:gd name="T2" fmla="*/ 96 w 4800"/>
                <a:gd name="T3" fmla="*/ 1056 h 1342"/>
                <a:gd name="T4" fmla="*/ 191 w 4800"/>
                <a:gd name="T5" fmla="*/ 285 h 1342"/>
                <a:gd name="T6" fmla="*/ 290 w 4800"/>
                <a:gd name="T7" fmla="*/ 1064 h 1342"/>
                <a:gd name="T8" fmla="*/ 381 w 4800"/>
                <a:gd name="T9" fmla="*/ 279 h 1342"/>
                <a:gd name="T10" fmla="*/ 480 w 4800"/>
                <a:gd name="T11" fmla="*/ 1071 h 1342"/>
                <a:gd name="T12" fmla="*/ 573 w 4800"/>
                <a:gd name="T13" fmla="*/ 273 h 1342"/>
                <a:gd name="T14" fmla="*/ 671 w 4800"/>
                <a:gd name="T15" fmla="*/ 1074 h 1342"/>
                <a:gd name="T16" fmla="*/ 768 w 4800"/>
                <a:gd name="T17" fmla="*/ 270 h 1342"/>
                <a:gd name="T18" fmla="*/ 864 w 4800"/>
                <a:gd name="T19" fmla="*/ 1080 h 1342"/>
                <a:gd name="T20" fmla="*/ 960 w 4800"/>
                <a:gd name="T21" fmla="*/ 258 h 1342"/>
                <a:gd name="T22" fmla="*/ 1056 w 4800"/>
                <a:gd name="T23" fmla="*/ 1089 h 1342"/>
                <a:gd name="T24" fmla="*/ 1151 w 4800"/>
                <a:gd name="T25" fmla="*/ 254 h 1342"/>
                <a:gd name="T26" fmla="*/ 1248 w 4800"/>
                <a:gd name="T27" fmla="*/ 1095 h 1342"/>
                <a:gd name="T28" fmla="*/ 1343 w 4800"/>
                <a:gd name="T29" fmla="*/ 246 h 1342"/>
                <a:gd name="T30" fmla="*/ 1440 w 4800"/>
                <a:gd name="T31" fmla="*/ 1104 h 1342"/>
                <a:gd name="T32" fmla="*/ 1536 w 4800"/>
                <a:gd name="T33" fmla="*/ 240 h 1342"/>
                <a:gd name="T34" fmla="*/ 1632 w 4800"/>
                <a:gd name="T35" fmla="*/ 1104 h 1342"/>
                <a:gd name="T36" fmla="*/ 1728 w 4800"/>
                <a:gd name="T37" fmla="*/ 233 h 1342"/>
                <a:gd name="T38" fmla="*/ 1826 w 4800"/>
                <a:gd name="T39" fmla="*/ 1115 h 1342"/>
                <a:gd name="T40" fmla="*/ 1919 w 4800"/>
                <a:gd name="T41" fmla="*/ 225 h 1342"/>
                <a:gd name="T42" fmla="*/ 2016 w 4800"/>
                <a:gd name="T43" fmla="*/ 1125 h 1342"/>
                <a:gd name="T44" fmla="*/ 2111 w 4800"/>
                <a:gd name="T45" fmla="*/ 213 h 1342"/>
                <a:gd name="T46" fmla="*/ 2208 w 4800"/>
                <a:gd name="T47" fmla="*/ 1136 h 1342"/>
                <a:gd name="T48" fmla="*/ 2304 w 4800"/>
                <a:gd name="T49" fmla="*/ 206 h 1342"/>
                <a:gd name="T50" fmla="*/ 2402 w 4800"/>
                <a:gd name="T51" fmla="*/ 1148 h 1342"/>
                <a:gd name="T52" fmla="*/ 2496 w 4800"/>
                <a:gd name="T53" fmla="*/ 192 h 1342"/>
                <a:gd name="T54" fmla="*/ 2592 w 4800"/>
                <a:gd name="T55" fmla="*/ 1158 h 1342"/>
                <a:gd name="T56" fmla="*/ 2687 w 4800"/>
                <a:gd name="T57" fmla="*/ 180 h 1342"/>
                <a:gd name="T58" fmla="*/ 2784 w 4800"/>
                <a:gd name="T59" fmla="*/ 1172 h 1342"/>
                <a:gd name="T60" fmla="*/ 2879 w 4800"/>
                <a:gd name="T61" fmla="*/ 164 h 1342"/>
                <a:gd name="T62" fmla="*/ 2978 w 4800"/>
                <a:gd name="T63" fmla="*/ 1188 h 1342"/>
                <a:gd name="T64" fmla="*/ 3072 w 4800"/>
                <a:gd name="T65" fmla="*/ 144 h 1342"/>
                <a:gd name="T66" fmla="*/ 3168 w 4800"/>
                <a:gd name="T67" fmla="*/ 1200 h 1342"/>
                <a:gd name="T68" fmla="*/ 3264 w 4800"/>
                <a:gd name="T69" fmla="*/ 135 h 1342"/>
                <a:gd name="T70" fmla="*/ 3360 w 4800"/>
                <a:gd name="T71" fmla="*/ 1220 h 1342"/>
                <a:gd name="T72" fmla="*/ 3458 w 4800"/>
                <a:gd name="T73" fmla="*/ 117 h 1342"/>
                <a:gd name="T74" fmla="*/ 3552 w 4800"/>
                <a:gd name="T75" fmla="*/ 1236 h 1342"/>
                <a:gd name="T76" fmla="*/ 3648 w 4800"/>
                <a:gd name="T77" fmla="*/ 99 h 1342"/>
                <a:gd name="T78" fmla="*/ 3744 w 4800"/>
                <a:gd name="T79" fmla="*/ 1248 h 1342"/>
                <a:gd name="T80" fmla="*/ 3840 w 4800"/>
                <a:gd name="T81" fmla="*/ 86 h 1342"/>
                <a:gd name="T82" fmla="*/ 3936 w 4800"/>
                <a:gd name="T83" fmla="*/ 1269 h 1342"/>
                <a:gd name="T84" fmla="*/ 4031 w 4800"/>
                <a:gd name="T85" fmla="*/ 65 h 1342"/>
                <a:gd name="T86" fmla="*/ 4128 w 4800"/>
                <a:gd name="T87" fmla="*/ 1286 h 1342"/>
                <a:gd name="T88" fmla="*/ 4224 w 4800"/>
                <a:gd name="T89" fmla="*/ 48 h 1342"/>
                <a:gd name="T90" fmla="*/ 4322 w 4800"/>
                <a:gd name="T91" fmla="*/ 1301 h 1342"/>
                <a:gd name="T92" fmla="*/ 4418 w 4800"/>
                <a:gd name="T93" fmla="*/ 35 h 1342"/>
                <a:gd name="T94" fmla="*/ 4512 w 4800"/>
                <a:gd name="T95" fmla="*/ 1319 h 1342"/>
                <a:gd name="T96" fmla="*/ 4610 w 4800"/>
                <a:gd name="T97" fmla="*/ 15 h 1342"/>
                <a:gd name="T98" fmla="*/ 4706 w 4800"/>
                <a:gd name="T99" fmla="*/ 1340 h 1342"/>
                <a:gd name="T100" fmla="*/ 4800 w 4800"/>
                <a:gd name="T101" fmla="*/ 0 h 13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00"/>
                <a:gd name="T154" fmla="*/ 0 h 1342"/>
                <a:gd name="T155" fmla="*/ 4800 w 4800"/>
                <a:gd name="T156" fmla="*/ 1342 h 13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a:solidFill>
                <a:srgbClr val="FF0000"/>
              </a:solidFill>
              <a:round/>
              <a:headEnd/>
              <a:tailEnd/>
            </a:ln>
          </p:spPr>
          <p:txBody>
            <a:bodyPr/>
            <a:lstStyle/>
            <a:p>
              <a:endParaRPr lang="ja-JP" altLang="en-US" dirty="0"/>
            </a:p>
          </p:txBody>
        </p:sp>
        <p:sp>
          <p:nvSpPr>
            <p:cNvPr id="897028" name="Text Box 4"/>
            <p:cNvSpPr txBox="1">
              <a:spLocks noChangeArrowheads="1"/>
            </p:cNvSpPr>
            <p:nvPr/>
          </p:nvSpPr>
          <p:spPr bwMode="auto">
            <a:xfrm>
              <a:off x="785786" y="4214818"/>
              <a:ext cx="3857684" cy="701731"/>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lang="en-US" altLang="ja-JP" sz="1800" b="1" dirty="0" smtClean="0">
                  <a:solidFill>
                    <a:srgbClr val="FFFFFF"/>
                  </a:solidFill>
                  <a:sym typeface="Wingdings" pitchFamily="2" charset="2"/>
                </a:rPr>
                <a:t></a:t>
              </a:r>
              <a:r>
                <a:rPr kumimoji="1" lang="en-US" altLang="ja-JP" sz="1800" b="1" kern="1200" dirty="0" smtClean="0">
                  <a:solidFill>
                    <a:srgbClr val="FFFFFF"/>
                  </a:solidFill>
                  <a:latin typeface="Tahoma" pitchFamily="34" charset="0"/>
                  <a:ea typeface="HGP創英角ｺﾞｼｯｸUB" pitchFamily="50" charset="-128"/>
                  <a:cs typeface="+mn-cs"/>
                </a:rPr>
                <a:t> </a:t>
              </a:r>
              <a:r>
                <a:rPr kumimoji="1" lang="en-US" altLang="ja-JP" sz="1800" b="1" kern="1200" dirty="0">
                  <a:solidFill>
                    <a:srgbClr val="FFFFFF"/>
                  </a:solidFill>
                  <a:latin typeface="Tahoma" pitchFamily="34" charset="0"/>
                  <a:ea typeface="HGP創英角ｺﾞｼｯｸUB" pitchFamily="50" charset="-128"/>
                  <a:cs typeface="+mn-cs"/>
                </a:rPr>
                <a:t>Information on </a:t>
              </a:r>
              <a:r>
                <a:rPr kumimoji="1" lang="en-US" altLang="ja-JP" sz="1800" b="1" kern="1200" dirty="0">
                  <a:solidFill>
                    <a:srgbClr val="FFCC99"/>
                  </a:solidFill>
                  <a:latin typeface="Tahoma" pitchFamily="34" charset="0"/>
                  <a:ea typeface="HGP創英角ｺﾞｼｯｸUB" pitchFamily="50" charset="-128"/>
                  <a:cs typeface="+mn-cs"/>
                </a:rPr>
                <a:t>acceleration </a:t>
              </a:r>
            </a:p>
            <a:p>
              <a:pPr algn="l" rtl="0" fontAlgn="base">
                <a:lnSpc>
                  <a:spcPct val="110000"/>
                </a:lnSpc>
                <a:spcBef>
                  <a:spcPct val="0"/>
                </a:spcBef>
                <a:spcAft>
                  <a:spcPct val="0"/>
                </a:spcAft>
                <a:buNone/>
              </a:pPr>
              <a:r>
                <a:rPr kumimoji="1" lang="en-US" altLang="ja-JP" sz="1800" b="1" kern="1200" dirty="0">
                  <a:solidFill>
                    <a:srgbClr val="FFCC99"/>
                  </a:solidFill>
                  <a:latin typeface="Tahoma" pitchFamily="34" charset="0"/>
                  <a:ea typeface="HGP創英角ｺﾞｼｯｸUB" pitchFamily="50" charset="-128"/>
                  <a:cs typeface="+mn-cs"/>
                </a:rPr>
                <a:t>   </a:t>
              </a:r>
              <a:r>
                <a:rPr kumimoji="1" lang="en-US" altLang="ja-JP" sz="1800" b="1" kern="1200" dirty="0" smtClean="0">
                  <a:solidFill>
                    <a:srgbClr val="FFCC99"/>
                  </a:solidFill>
                  <a:latin typeface="Tahoma" pitchFamily="34" charset="0"/>
                  <a:ea typeface="HGP創英角ｺﾞｼｯｸUB" pitchFamily="50" charset="-128"/>
                  <a:cs typeface="+mn-cs"/>
                </a:rPr>
                <a:t> of </a:t>
              </a:r>
              <a:r>
                <a:rPr kumimoji="1" lang="en-US" altLang="ja-JP" sz="1800" b="1" kern="1200" dirty="0">
                  <a:solidFill>
                    <a:srgbClr val="FFCC99"/>
                  </a:solidFill>
                  <a:latin typeface="Tahoma" pitchFamily="34" charset="0"/>
                  <a:ea typeface="HGP創英角ｺﾞｼｯｸUB" pitchFamily="50" charset="-128"/>
                  <a:cs typeface="+mn-cs"/>
                </a:rPr>
                <a:t>expansion of the universe</a:t>
              </a:r>
            </a:p>
          </p:txBody>
        </p:sp>
        <p:sp>
          <p:nvSpPr>
            <p:cNvPr id="897029" name="Text Box 5"/>
            <p:cNvSpPr txBox="1">
              <a:spLocks noChangeArrowheads="1"/>
            </p:cNvSpPr>
            <p:nvPr/>
          </p:nvSpPr>
          <p:spPr bwMode="auto">
            <a:xfrm>
              <a:off x="2187250" y="3434462"/>
              <a:ext cx="2098998"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smtClean="0">
                  <a:solidFill>
                    <a:srgbClr val="DDDDDD"/>
                  </a:solidFill>
                  <a:latin typeface="Tahoma" pitchFamily="34" charset="0"/>
                  <a:ea typeface="HGP創英角ｺﾞｼｯｸUB" pitchFamily="50" charset="-128"/>
                  <a:cs typeface="+mn-cs"/>
                </a:rPr>
                <a:t>chirp </a:t>
              </a:r>
              <a:r>
                <a:rPr kumimoji="1" lang="en-US" altLang="ja-JP" sz="1600" b="1" kern="1200" dirty="0">
                  <a:solidFill>
                    <a:srgbClr val="DDDDDD"/>
                  </a:solidFill>
                  <a:latin typeface="Tahoma" pitchFamily="34" charset="0"/>
                  <a:ea typeface="HGP創英角ｺﾞｼｯｸUB" pitchFamily="50" charset="-128"/>
                  <a:cs typeface="+mn-cs"/>
                </a:rPr>
                <a:t>waveform</a:t>
              </a:r>
            </a:p>
          </p:txBody>
        </p:sp>
        <p:sp>
          <p:nvSpPr>
            <p:cNvPr id="897031" name="Text Box 7"/>
            <p:cNvSpPr txBox="1">
              <a:spLocks noChangeArrowheads="1"/>
            </p:cNvSpPr>
            <p:nvPr/>
          </p:nvSpPr>
          <p:spPr bwMode="auto">
            <a:xfrm>
              <a:off x="1142976" y="3429000"/>
              <a:ext cx="1655763" cy="338554"/>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DDDDDD"/>
                  </a:solidFill>
                  <a:latin typeface="Tahoma" pitchFamily="34" charset="0"/>
                  <a:ea typeface="HGP創英角ｺﾞｼｯｸUB" pitchFamily="50" charset="-128"/>
                  <a:cs typeface="+mn-cs"/>
                </a:rPr>
                <a:t>Distance:</a:t>
              </a:r>
            </a:p>
          </p:txBody>
        </p:sp>
        <p:sp>
          <p:nvSpPr>
            <p:cNvPr id="897032" name="Text Box 8"/>
            <p:cNvSpPr txBox="1">
              <a:spLocks noChangeArrowheads="1"/>
            </p:cNvSpPr>
            <p:nvPr/>
          </p:nvSpPr>
          <p:spPr bwMode="auto">
            <a:xfrm>
              <a:off x="1142976" y="3767554"/>
              <a:ext cx="1571636"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a:solidFill>
                    <a:srgbClr val="DDDDDD"/>
                  </a:solidFill>
                  <a:latin typeface="Tahoma" pitchFamily="34" charset="0"/>
                  <a:ea typeface="HGP創英角ｺﾞｼｯｸUB" pitchFamily="50" charset="-128"/>
                  <a:cs typeface="+mn-cs"/>
                </a:rPr>
                <a:t>Redshift: </a:t>
              </a:r>
            </a:p>
          </p:txBody>
        </p:sp>
        <p:sp>
          <p:nvSpPr>
            <p:cNvPr id="897033" name="Text Box 9"/>
            <p:cNvSpPr txBox="1">
              <a:spLocks noChangeArrowheads="1"/>
            </p:cNvSpPr>
            <p:nvPr/>
          </p:nvSpPr>
          <p:spPr bwMode="auto">
            <a:xfrm>
              <a:off x="2191304" y="3777530"/>
              <a:ext cx="2428892"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smtClean="0">
                  <a:solidFill>
                    <a:srgbClr val="DDDDDD"/>
                  </a:solidFill>
                  <a:latin typeface="Tahoma" pitchFamily="34" charset="0"/>
                  <a:ea typeface="HGP創英角ｺﾞｼｯｸUB" pitchFamily="50" charset="-128"/>
                  <a:cs typeface="+mn-cs"/>
                </a:rPr>
                <a:t> </a:t>
              </a:r>
              <a:r>
                <a:rPr kumimoji="1" lang="en-US" altLang="ja-JP" sz="1600" b="1" kern="1200" dirty="0">
                  <a:solidFill>
                    <a:srgbClr val="DDDDDD"/>
                  </a:solidFill>
                  <a:latin typeface="Tahoma" pitchFamily="34" charset="0"/>
                  <a:ea typeface="HGP創英角ｺﾞｼｯｸUB" pitchFamily="50" charset="-128"/>
                  <a:cs typeface="+mn-cs"/>
                </a:rPr>
                <a:t>host galaxy</a:t>
              </a:r>
            </a:p>
          </p:txBody>
        </p:sp>
        <p:sp>
          <p:nvSpPr>
            <p:cNvPr id="57" name="Text Box 4"/>
            <p:cNvSpPr txBox="1">
              <a:spLocks noChangeArrowheads="1"/>
            </p:cNvSpPr>
            <p:nvPr/>
          </p:nvSpPr>
          <p:spPr bwMode="auto">
            <a:xfrm>
              <a:off x="571472" y="2280530"/>
              <a:ext cx="3000396" cy="430887"/>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CC99"/>
                  </a:solidFill>
                  <a:sym typeface="Wingdings" pitchFamily="2" charset="2"/>
                </a:rPr>
                <a:t> ‘</a:t>
              </a:r>
              <a:r>
                <a:rPr lang="en-US" altLang="ja-JP" sz="2000" b="1" dirty="0" smtClean="0">
                  <a:solidFill>
                    <a:srgbClr val="FFCC99"/>
                  </a:solidFill>
                </a:rPr>
                <a:t>Standard Siren’</a:t>
              </a:r>
              <a:r>
                <a:rPr kumimoji="1" lang="en-US" altLang="ja-JP" sz="2000" b="1" kern="1200" dirty="0" smtClean="0">
                  <a:solidFill>
                    <a:srgbClr val="FFCC99"/>
                  </a:solidFill>
                  <a:latin typeface="Tahoma" pitchFamily="34" charset="0"/>
                  <a:ea typeface="HGP創英角ｺﾞｼｯｸUB" pitchFamily="50" charset="-128"/>
                  <a:cs typeface="+mn-cs"/>
                </a:rPr>
                <a:t> </a:t>
              </a:r>
              <a:endParaRPr kumimoji="1" lang="en-US" altLang="ja-JP" sz="2000" b="1" kern="1200" dirty="0">
                <a:solidFill>
                  <a:srgbClr val="FFCC99"/>
                </a:solidFill>
                <a:latin typeface="Tahoma" pitchFamily="34" charset="0"/>
                <a:ea typeface="HGP創英角ｺﾞｼｯｸUB" pitchFamily="50" charset="-128"/>
                <a:cs typeface="+mn-cs"/>
              </a:endParaRPr>
            </a:p>
          </p:txBody>
        </p:sp>
        <p:sp>
          <p:nvSpPr>
            <p:cNvPr id="59" name="Text Box 4"/>
            <p:cNvSpPr txBox="1">
              <a:spLocks noChangeArrowheads="1"/>
            </p:cNvSpPr>
            <p:nvPr/>
          </p:nvSpPr>
          <p:spPr bwMode="auto">
            <a:xfrm>
              <a:off x="928630" y="2727269"/>
              <a:ext cx="3286180" cy="701731"/>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lang="en-US" altLang="ja-JP" sz="1800" b="1" dirty="0" smtClean="0">
                  <a:solidFill>
                    <a:srgbClr val="FFFFFF"/>
                  </a:solidFill>
                </a:rPr>
                <a:t>R</a:t>
              </a:r>
              <a:r>
                <a:rPr kumimoji="1" lang="en-US" altLang="ja-JP" sz="1800" b="1" kern="1200" dirty="0" smtClean="0">
                  <a:solidFill>
                    <a:srgbClr val="FFFFFF"/>
                  </a:solidFill>
                  <a:latin typeface="Tahoma" pitchFamily="34" charset="0"/>
                  <a:ea typeface="HGP創英角ｺﾞｼｯｸUB" pitchFamily="50" charset="-128"/>
                  <a:cs typeface="+mn-cs"/>
                </a:rPr>
                <a:t>elationship </a:t>
              </a:r>
              <a:r>
                <a:rPr kumimoji="1" lang="en-US" altLang="ja-JP" sz="1800" b="1" kern="1200" dirty="0">
                  <a:solidFill>
                    <a:srgbClr val="FFFFFF"/>
                  </a:solidFill>
                  <a:latin typeface="Tahoma" pitchFamily="34" charset="0"/>
                  <a:ea typeface="HGP創英角ｺﾞｼｯｸUB" pitchFamily="50" charset="-128"/>
                  <a:cs typeface="+mn-cs"/>
                </a:rPr>
                <a:t>between </a:t>
              </a:r>
            </a:p>
            <a:p>
              <a:pPr algn="l" rtl="0" fontAlgn="base">
                <a:lnSpc>
                  <a:spcPct val="110000"/>
                </a:lnSpc>
                <a:spcBef>
                  <a:spcPct val="0"/>
                </a:spcBef>
                <a:spcAft>
                  <a:spcPct val="0"/>
                </a:spcAft>
                <a:buNone/>
              </a:pPr>
              <a:r>
                <a:rPr kumimoji="1" lang="en-US" altLang="ja-JP" sz="1800" b="1" kern="1200" dirty="0">
                  <a:solidFill>
                    <a:srgbClr val="FFFFFF"/>
                  </a:solidFill>
                  <a:latin typeface="Tahoma" pitchFamily="34" charset="0"/>
                  <a:ea typeface="HGP創英角ｺﾞｼｯｸUB" pitchFamily="50" charset="-128"/>
                  <a:cs typeface="+mn-cs"/>
                </a:rPr>
                <a:t>      distance and redshift </a:t>
              </a:r>
            </a:p>
          </p:txBody>
        </p:sp>
        <p:sp>
          <p:nvSpPr>
            <p:cNvPr id="62" name="Oval 93"/>
            <p:cNvSpPr>
              <a:spLocks noChangeArrowheads="1"/>
            </p:cNvSpPr>
            <p:nvPr/>
          </p:nvSpPr>
          <p:spPr bwMode="auto">
            <a:xfrm rot="20307080">
              <a:off x="5302394" y="2622560"/>
              <a:ext cx="329911" cy="161925"/>
            </a:xfrm>
            <a:prstGeom prst="ellipse">
              <a:avLst/>
            </a:prstGeom>
            <a:noFill/>
            <a:ln w="28575">
              <a:solidFill>
                <a:srgbClr val="FFFFFF"/>
              </a:solidFill>
              <a:round/>
              <a:headEnd/>
              <a:tailEnd/>
            </a:ln>
          </p:spPr>
          <p:txBody>
            <a:bodyPr wrap="none" anchor="ctr"/>
            <a:lstStyle/>
            <a:p>
              <a:endParaRPr lang="ja-JP" altLang="en-US" dirty="0"/>
            </a:p>
          </p:txBody>
        </p:sp>
        <p:sp>
          <p:nvSpPr>
            <p:cNvPr id="63" name="Oval 94"/>
            <p:cNvSpPr>
              <a:spLocks noChangeArrowheads="1"/>
            </p:cNvSpPr>
            <p:nvPr/>
          </p:nvSpPr>
          <p:spPr bwMode="auto">
            <a:xfrm rot="20307080">
              <a:off x="5584119" y="2602454"/>
              <a:ext cx="73314" cy="80963"/>
            </a:xfrm>
            <a:prstGeom prst="ellipse">
              <a:avLst/>
            </a:prstGeom>
            <a:noFill/>
            <a:ln w="9525">
              <a:solidFill>
                <a:srgbClr val="FFFFFF"/>
              </a:solidFill>
              <a:round/>
              <a:headEnd/>
              <a:tailEnd/>
            </a:ln>
          </p:spPr>
          <p:txBody>
            <a:bodyPr wrap="none" anchor="ctr"/>
            <a:lstStyle/>
            <a:p>
              <a:endParaRPr lang="ja-JP" altLang="en-US" dirty="0"/>
            </a:p>
          </p:txBody>
        </p:sp>
        <p:sp>
          <p:nvSpPr>
            <p:cNvPr id="64" name="Oval 95"/>
            <p:cNvSpPr>
              <a:spLocks noChangeArrowheads="1"/>
            </p:cNvSpPr>
            <p:nvPr/>
          </p:nvSpPr>
          <p:spPr bwMode="auto">
            <a:xfrm rot="20307080">
              <a:off x="5277266" y="2723628"/>
              <a:ext cx="73314" cy="80963"/>
            </a:xfrm>
            <a:prstGeom prst="ellipse">
              <a:avLst/>
            </a:prstGeom>
            <a:noFill/>
            <a:ln w="9525">
              <a:solidFill>
                <a:srgbClr val="FFFFFF"/>
              </a:solidFill>
              <a:round/>
              <a:headEnd/>
              <a:tailEnd/>
            </a:ln>
          </p:spPr>
          <p:txBody>
            <a:bodyPr wrap="none" anchor="ctr"/>
            <a:lstStyle/>
            <a:p>
              <a:endParaRPr lang="ja-JP" altLang="en-US" dirty="0"/>
            </a:p>
          </p:txBody>
        </p:sp>
        <p:sp>
          <p:nvSpPr>
            <p:cNvPr id="65" name="Line 96"/>
            <p:cNvSpPr>
              <a:spLocks noChangeShapeType="1"/>
            </p:cNvSpPr>
            <p:nvPr/>
          </p:nvSpPr>
          <p:spPr bwMode="auto">
            <a:xfrm rot="20307080">
              <a:off x="5478758" y="2778826"/>
              <a:ext cx="36657" cy="0"/>
            </a:xfrm>
            <a:prstGeom prst="line">
              <a:avLst/>
            </a:prstGeom>
            <a:noFill/>
            <a:ln w="9525">
              <a:solidFill>
                <a:srgbClr val="FFFFFF"/>
              </a:solidFill>
              <a:round/>
              <a:headEnd/>
              <a:tailEnd type="triangle" w="med" len="med"/>
            </a:ln>
          </p:spPr>
          <p:txBody>
            <a:bodyPr/>
            <a:lstStyle/>
            <a:p>
              <a:endParaRPr lang="ja-JP" altLang="en-US" dirty="0"/>
            </a:p>
          </p:txBody>
        </p:sp>
        <p:sp>
          <p:nvSpPr>
            <p:cNvPr id="66" name="Line 97"/>
            <p:cNvSpPr>
              <a:spLocks noChangeShapeType="1"/>
            </p:cNvSpPr>
            <p:nvPr/>
          </p:nvSpPr>
          <p:spPr bwMode="auto">
            <a:xfrm rot="20307080" flipH="1">
              <a:off x="5419284" y="2628219"/>
              <a:ext cx="36657" cy="0"/>
            </a:xfrm>
            <a:prstGeom prst="line">
              <a:avLst/>
            </a:prstGeom>
            <a:noFill/>
            <a:ln w="9525">
              <a:solidFill>
                <a:srgbClr val="FFFFFF"/>
              </a:solidFill>
              <a:round/>
              <a:headEnd/>
              <a:tailEnd type="triangle" w="med" len="med"/>
            </a:ln>
          </p:spPr>
          <p:txBody>
            <a:bodyPr/>
            <a:lstStyle/>
            <a:p>
              <a:endParaRPr lang="ja-JP" altLang="en-US" dirty="0"/>
            </a:p>
          </p:txBody>
        </p:sp>
        <p:grpSp>
          <p:nvGrpSpPr>
            <p:cNvPr id="68" name="Group 99"/>
            <p:cNvGrpSpPr>
              <a:grpSpLocks/>
            </p:cNvGrpSpPr>
            <p:nvPr/>
          </p:nvGrpSpPr>
          <p:grpSpPr bwMode="auto">
            <a:xfrm>
              <a:off x="8121848" y="2581965"/>
              <a:ext cx="220266" cy="201839"/>
              <a:chOff x="4176" y="1776"/>
              <a:chExt cx="288" cy="240"/>
            </a:xfrm>
          </p:grpSpPr>
          <p:sp>
            <p:nvSpPr>
              <p:cNvPr id="72" name="Line 100"/>
              <p:cNvSpPr>
                <a:spLocks noChangeShapeType="1"/>
              </p:cNvSpPr>
              <p:nvPr/>
            </p:nvSpPr>
            <p:spPr bwMode="auto">
              <a:xfrm flipH="1">
                <a:off x="4176" y="1776"/>
                <a:ext cx="144" cy="240"/>
              </a:xfrm>
              <a:prstGeom prst="line">
                <a:avLst/>
              </a:prstGeom>
              <a:noFill/>
              <a:ln w="38100">
                <a:solidFill>
                  <a:srgbClr val="FF9900"/>
                </a:solidFill>
                <a:round/>
                <a:headEnd/>
                <a:tailEnd/>
              </a:ln>
            </p:spPr>
            <p:txBody>
              <a:bodyPr/>
              <a:lstStyle/>
              <a:p>
                <a:endParaRPr lang="ja-JP" altLang="en-US" dirty="0"/>
              </a:p>
            </p:txBody>
          </p:sp>
          <p:sp>
            <p:nvSpPr>
              <p:cNvPr id="73" name="Line 101"/>
              <p:cNvSpPr>
                <a:spLocks noChangeShapeType="1"/>
              </p:cNvSpPr>
              <p:nvPr/>
            </p:nvSpPr>
            <p:spPr bwMode="auto">
              <a:xfrm>
                <a:off x="4320" y="1776"/>
                <a:ext cx="144" cy="240"/>
              </a:xfrm>
              <a:prstGeom prst="line">
                <a:avLst/>
              </a:prstGeom>
              <a:noFill/>
              <a:ln w="38100">
                <a:solidFill>
                  <a:srgbClr val="FF9900"/>
                </a:solidFill>
                <a:round/>
                <a:headEnd/>
                <a:tailEnd/>
              </a:ln>
            </p:spPr>
            <p:txBody>
              <a:bodyPr/>
              <a:lstStyle/>
              <a:p>
                <a:endParaRPr lang="ja-JP" altLang="en-US" dirty="0"/>
              </a:p>
            </p:txBody>
          </p:sp>
          <p:sp>
            <p:nvSpPr>
              <p:cNvPr id="74" name="Line 102"/>
              <p:cNvSpPr>
                <a:spLocks noChangeShapeType="1"/>
              </p:cNvSpPr>
              <p:nvPr/>
            </p:nvSpPr>
            <p:spPr bwMode="auto">
              <a:xfrm>
                <a:off x="4176" y="2016"/>
                <a:ext cx="288" cy="0"/>
              </a:xfrm>
              <a:prstGeom prst="line">
                <a:avLst/>
              </a:prstGeom>
              <a:noFill/>
              <a:ln w="38100">
                <a:solidFill>
                  <a:srgbClr val="FF9900"/>
                </a:solidFill>
                <a:round/>
                <a:headEnd/>
                <a:tailEnd/>
              </a:ln>
            </p:spPr>
            <p:txBody>
              <a:bodyPr/>
              <a:lstStyle/>
              <a:p>
                <a:endParaRPr lang="ja-JP" altLang="en-US" dirty="0"/>
              </a:p>
            </p:txBody>
          </p:sp>
        </p:grpSp>
        <p:sp>
          <p:nvSpPr>
            <p:cNvPr id="69" name="Oval 103"/>
            <p:cNvSpPr>
              <a:spLocks noChangeArrowheads="1"/>
            </p:cNvSpPr>
            <p:nvPr/>
          </p:nvSpPr>
          <p:spPr bwMode="auto">
            <a:xfrm>
              <a:off x="8195270" y="2541597"/>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0" name="Oval 104"/>
            <p:cNvSpPr>
              <a:spLocks noChangeArrowheads="1"/>
            </p:cNvSpPr>
            <p:nvPr/>
          </p:nvSpPr>
          <p:spPr bwMode="auto">
            <a:xfrm>
              <a:off x="8085137" y="2743436"/>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1" name="Oval 105"/>
            <p:cNvSpPr>
              <a:spLocks noChangeArrowheads="1"/>
            </p:cNvSpPr>
            <p:nvPr/>
          </p:nvSpPr>
          <p:spPr bwMode="auto">
            <a:xfrm>
              <a:off x="8305403" y="2743436"/>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5" name="Rectangle 106"/>
            <p:cNvSpPr>
              <a:spLocks noChangeArrowheads="1"/>
            </p:cNvSpPr>
            <p:nvPr/>
          </p:nvSpPr>
          <p:spPr bwMode="auto">
            <a:xfrm>
              <a:off x="4862512" y="3148022"/>
              <a:ext cx="3803650" cy="1344613"/>
            </a:xfrm>
            <a:prstGeom prst="rect">
              <a:avLst/>
            </a:prstGeom>
            <a:noFill/>
            <a:ln w="19050">
              <a:solidFill>
                <a:srgbClr val="F8F8F8"/>
              </a:solidFill>
              <a:miter lim="800000"/>
              <a:headEnd/>
              <a:tailEnd/>
            </a:ln>
          </p:spPr>
          <p:txBody>
            <a:bodyPr wrap="none" anchor="ctr"/>
            <a:lstStyle/>
            <a:p>
              <a:endParaRPr lang="ja-JP" altLang="en-US" dirty="0"/>
            </a:p>
          </p:txBody>
        </p:sp>
        <p:sp>
          <p:nvSpPr>
            <p:cNvPr id="78" name="Line 109"/>
            <p:cNvSpPr>
              <a:spLocks noChangeShapeType="1"/>
            </p:cNvSpPr>
            <p:nvPr/>
          </p:nvSpPr>
          <p:spPr bwMode="auto">
            <a:xfrm>
              <a:off x="8232775" y="2824172"/>
              <a:ext cx="0" cy="323850"/>
            </a:xfrm>
            <a:prstGeom prst="line">
              <a:avLst/>
            </a:prstGeom>
            <a:noFill/>
            <a:ln w="28575">
              <a:solidFill>
                <a:srgbClr val="DDDDDD"/>
              </a:solidFill>
              <a:round/>
              <a:headEnd/>
              <a:tailEnd type="triangle" w="med" len="med"/>
            </a:ln>
          </p:spPr>
          <p:txBody>
            <a:bodyPr/>
            <a:lstStyle/>
            <a:p>
              <a:endParaRPr lang="ja-JP" altLang="en-US" dirty="0"/>
            </a:p>
          </p:txBody>
        </p:sp>
        <p:sp>
          <p:nvSpPr>
            <p:cNvPr id="79" name="Freeform 110"/>
            <p:cNvSpPr>
              <a:spLocks/>
            </p:cNvSpPr>
            <p:nvPr/>
          </p:nvSpPr>
          <p:spPr bwMode="auto">
            <a:xfrm>
              <a:off x="5668962" y="2622560"/>
              <a:ext cx="2343150" cy="120650"/>
            </a:xfrm>
            <a:custGeom>
              <a:avLst/>
              <a:gdLst>
                <a:gd name="T0" fmla="*/ 0 w 768"/>
                <a:gd name="T1" fmla="*/ 48 h 48"/>
                <a:gd name="T2" fmla="*/ 48 w 768"/>
                <a:gd name="T3" fmla="*/ 0 h 48"/>
                <a:gd name="T4" fmla="*/ 96 w 768"/>
                <a:gd name="T5" fmla="*/ 48 h 48"/>
                <a:gd name="T6" fmla="*/ 144 w 768"/>
                <a:gd name="T7" fmla="*/ 0 h 48"/>
                <a:gd name="T8" fmla="*/ 192 w 768"/>
                <a:gd name="T9" fmla="*/ 48 h 48"/>
                <a:gd name="T10" fmla="*/ 240 w 768"/>
                <a:gd name="T11" fmla="*/ 0 h 48"/>
                <a:gd name="T12" fmla="*/ 288 w 768"/>
                <a:gd name="T13" fmla="*/ 48 h 48"/>
                <a:gd name="T14" fmla="*/ 336 w 768"/>
                <a:gd name="T15" fmla="*/ 0 h 48"/>
                <a:gd name="T16" fmla="*/ 384 w 768"/>
                <a:gd name="T17" fmla="*/ 48 h 48"/>
                <a:gd name="T18" fmla="*/ 432 w 768"/>
                <a:gd name="T19" fmla="*/ 0 h 48"/>
                <a:gd name="T20" fmla="*/ 480 w 768"/>
                <a:gd name="T21" fmla="*/ 48 h 48"/>
                <a:gd name="T22" fmla="*/ 528 w 768"/>
                <a:gd name="T23" fmla="*/ 0 h 48"/>
                <a:gd name="T24" fmla="*/ 576 w 768"/>
                <a:gd name="T25" fmla="*/ 48 h 48"/>
                <a:gd name="T26" fmla="*/ 624 w 768"/>
                <a:gd name="T27" fmla="*/ 0 h 48"/>
                <a:gd name="T28" fmla="*/ 672 w 768"/>
                <a:gd name="T29" fmla="*/ 48 h 48"/>
                <a:gd name="T30" fmla="*/ 720 w 768"/>
                <a:gd name="T31" fmla="*/ 0 h 48"/>
                <a:gd name="T32" fmla="*/ 768 w 768"/>
                <a:gd name="T33" fmla="*/ 48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8"/>
                <a:gd name="T52" fmla="*/ 0 h 48"/>
                <a:gd name="T53" fmla="*/ 768 w 768"/>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8"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24"/>
                    <a:pt x="768" y="48"/>
                  </a:cubicBezTo>
                </a:path>
              </a:pathLst>
            </a:custGeom>
            <a:noFill/>
            <a:ln w="9525">
              <a:solidFill>
                <a:srgbClr val="DDDDDD"/>
              </a:solidFill>
              <a:round/>
              <a:headEnd/>
              <a:tailEnd type="triangle" w="med" len="med"/>
            </a:ln>
          </p:spPr>
          <p:txBody>
            <a:bodyPr/>
            <a:lstStyle/>
            <a:p>
              <a:endParaRPr lang="ja-JP" altLang="en-US" dirty="0"/>
            </a:p>
          </p:txBody>
        </p:sp>
        <p:sp>
          <p:nvSpPr>
            <p:cNvPr id="80" name="Text Box 111"/>
            <p:cNvSpPr txBox="1">
              <a:spLocks noChangeArrowheads="1"/>
            </p:cNvSpPr>
            <p:nvPr/>
          </p:nvSpPr>
          <p:spPr bwMode="auto">
            <a:xfrm>
              <a:off x="5046662" y="2865447"/>
              <a:ext cx="1109663"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NS-NS (z</a:t>
              </a:r>
              <a:r>
                <a:rPr lang="ja-JP" altLang="en-US" sz="1000" b="1" dirty="0">
                  <a:solidFill>
                    <a:srgbClr val="F8F8F8"/>
                  </a:solidFill>
                  <a:latin typeface="HGP創英角ｺﾞｼｯｸUB" pitchFamily="50" charset="-128"/>
                </a:rPr>
                <a:t>～</a:t>
              </a:r>
              <a:r>
                <a:rPr lang="en-US" altLang="ja-JP" sz="1000" b="1" dirty="0">
                  <a:solidFill>
                    <a:srgbClr val="F8F8F8"/>
                  </a:solidFill>
                  <a:latin typeface="HGP創英角ｺﾞｼｯｸUB" pitchFamily="50" charset="-128"/>
                </a:rPr>
                <a:t>1)</a:t>
              </a:r>
            </a:p>
          </p:txBody>
        </p:sp>
        <p:sp>
          <p:nvSpPr>
            <p:cNvPr id="81" name="Text Box 112"/>
            <p:cNvSpPr txBox="1">
              <a:spLocks noChangeArrowheads="1"/>
            </p:cNvSpPr>
            <p:nvPr/>
          </p:nvSpPr>
          <p:spPr bwMode="auto">
            <a:xfrm>
              <a:off x="6548437" y="2703522"/>
              <a:ext cx="617538"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DDDDDD"/>
                  </a:solidFill>
                  <a:latin typeface="HGP創英角ｺﾞｼｯｸUB" pitchFamily="50" charset="-128"/>
                </a:rPr>
                <a:t>GW</a:t>
              </a:r>
            </a:p>
          </p:txBody>
        </p:sp>
        <p:sp>
          <p:nvSpPr>
            <p:cNvPr id="82" name="Text Box 113"/>
            <p:cNvSpPr txBox="1">
              <a:spLocks noChangeArrowheads="1"/>
            </p:cNvSpPr>
            <p:nvPr/>
          </p:nvSpPr>
          <p:spPr bwMode="auto">
            <a:xfrm>
              <a:off x="7939087" y="2265372"/>
              <a:ext cx="739775"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F9900"/>
                  </a:solidFill>
                  <a:latin typeface="HGP創英角ｺﾞｼｯｸUB" pitchFamily="50" charset="-128"/>
                </a:rPr>
                <a:t>DECIGO</a:t>
              </a:r>
            </a:p>
          </p:txBody>
        </p:sp>
        <p:sp>
          <p:nvSpPr>
            <p:cNvPr id="83" name="Text Box 114"/>
            <p:cNvSpPr txBox="1">
              <a:spLocks noChangeArrowheads="1"/>
            </p:cNvSpPr>
            <p:nvPr/>
          </p:nvSpPr>
          <p:spPr bwMode="auto">
            <a:xfrm>
              <a:off x="8215338" y="2857496"/>
              <a:ext cx="58420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Output</a:t>
              </a:r>
            </a:p>
          </p:txBody>
        </p:sp>
        <p:sp>
          <p:nvSpPr>
            <p:cNvPr id="84" name="AutoShape 115"/>
            <p:cNvSpPr>
              <a:spLocks noChangeArrowheads="1"/>
            </p:cNvSpPr>
            <p:nvPr/>
          </p:nvSpPr>
          <p:spPr bwMode="auto">
            <a:xfrm flipH="1">
              <a:off x="4752975" y="2662247"/>
              <a:ext cx="476250" cy="80963"/>
            </a:xfrm>
            <a:custGeom>
              <a:avLst/>
              <a:gdLst>
                <a:gd name="T0" fmla="*/ 357187 w 21600"/>
                <a:gd name="T1" fmla="*/ 0 h 21600"/>
                <a:gd name="T2" fmla="*/ 0 w 21600"/>
                <a:gd name="T3" fmla="*/ 40482 h 21600"/>
                <a:gd name="T4" fmla="*/ 357187 w 21600"/>
                <a:gd name="T5" fmla="*/ 80963 h 21600"/>
                <a:gd name="T6" fmla="*/ 476250 w 21600"/>
                <a:gd name="T7" fmla="*/ 404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99"/>
            </a:solidFill>
            <a:ln w="9525">
              <a:solidFill>
                <a:srgbClr val="FFCC99"/>
              </a:solidFill>
              <a:miter lim="800000"/>
              <a:headEnd/>
              <a:tailEnd/>
            </a:ln>
          </p:spPr>
          <p:txBody>
            <a:bodyPr wrap="none" anchor="ctr"/>
            <a:lstStyle/>
            <a:p>
              <a:endParaRPr lang="ja-JP" altLang="en-US" dirty="0"/>
            </a:p>
          </p:txBody>
        </p:sp>
        <p:sp>
          <p:nvSpPr>
            <p:cNvPr id="85" name="Text Box 116"/>
            <p:cNvSpPr txBox="1">
              <a:spLocks noChangeArrowheads="1"/>
            </p:cNvSpPr>
            <p:nvPr/>
          </p:nvSpPr>
          <p:spPr bwMode="auto">
            <a:xfrm>
              <a:off x="4679950" y="2265372"/>
              <a:ext cx="219710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CCFFCC"/>
                  </a:solidFill>
                  <a:latin typeface="HGP創英角ｺﾞｼｯｸUB" pitchFamily="50" charset="-128"/>
                </a:rPr>
                <a:t>Expansion </a:t>
              </a:r>
              <a:r>
                <a:rPr lang="ja-JP" altLang="en-US" sz="1000" b="1" dirty="0">
                  <a:solidFill>
                    <a:srgbClr val="FFFFFF"/>
                  </a:solidFill>
                  <a:latin typeface="HGP創英角ｺﾞｼｯｸUB" pitchFamily="50" charset="-128"/>
                </a:rPr>
                <a:t>＋</a:t>
              </a:r>
              <a:r>
                <a:rPr lang="en-US" altLang="ja-JP" sz="1000" b="1" dirty="0">
                  <a:solidFill>
                    <a:srgbClr val="FFCC99"/>
                  </a:solidFill>
                  <a:latin typeface="HGP創英角ｺﾞｼｯｸUB" pitchFamily="50" charset="-128"/>
                </a:rPr>
                <a:t>Acceleration?</a:t>
              </a:r>
            </a:p>
          </p:txBody>
        </p:sp>
        <p:sp>
          <p:nvSpPr>
            <p:cNvPr id="86" name="Text Box 117"/>
            <p:cNvSpPr txBox="1">
              <a:spLocks noChangeArrowheads="1"/>
            </p:cNvSpPr>
            <p:nvPr/>
          </p:nvSpPr>
          <p:spPr bwMode="auto">
            <a:xfrm>
              <a:off x="6621462" y="4452947"/>
              <a:ext cx="585788"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Time</a:t>
              </a:r>
            </a:p>
          </p:txBody>
        </p:sp>
        <p:sp>
          <p:nvSpPr>
            <p:cNvPr id="87" name="Text Box 118"/>
            <p:cNvSpPr txBox="1">
              <a:spLocks noChangeArrowheads="1"/>
            </p:cNvSpPr>
            <p:nvPr/>
          </p:nvSpPr>
          <p:spPr bwMode="auto">
            <a:xfrm rot="16200000">
              <a:off x="4503738" y="3659197"/>
              <a:ext cx="52705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Strain</a:t>
              </a:r>
            </a:p>
          </p:txBody>
        </p:sp>
        <p:sp>
          <p:nvSpPr>
            <p:cNvPr id="88" name="Text Box 119"/>
            <p:cNvSpPr txBox="1">
              <a:spLocks noChangeArrowheads="1"/>
            </p:cNvSpPr>
            <p:nvPr/>
          </p:nvSpPr>
          <p:spPr bwMode="auto">
            <a:xfrm>
              <a:off x="4933950" y="3130560"/>
              <a:ext cx="1670050" cy="336550"/>
            </a:xfrm>
            <a:prstGeom prst="rect">
              <a:avLst/>
            </a:prstGeom>
            <a:noFill/>
            <a:ln w="9525">
              <a:noFill/>
              <a:miter lim="800000"/>
              <a:headEnd/>
              <a:tailEnd/>
            </a:ln>
          </p:spPr>
          <p:txBody>
            <a:bodyPr>
              <a:spAutoFit/>
            </a:bodyPr>
            <a:lstStyle/>
            <a:p>
              <a:pPr algn="l">
                <a:lnSpc>
                  <a:spcPct val="80000"/>
                </a:lnSpc>
                <a:buFontTx/>
                <a:buNone/>
              </a:pPr>
              <a:r>
                <a:rPr lang="en-US" altLang="ja-JP" sz="1000" b="1" dirty="0">
                  <a:solidFill>
                    <a:srgbClr val="F8F8F8"/>
                  </a:solidFill>
                </a:rPr>
                <a:t>Template</a:t>
              </a:r>
            </a:p>
            <a:p>
              <a:pPr algn="l">
                <a:lnSpc>
                  <a:spcPct val="80000"/>
                </a:lnSpc>
                <a:buFontTx/>
                <a:buNone/>
              </a:pPr>
              <a:r>
                <a:rPr lang="en-US" altLang="ja-JP" sz="1000" b="1" dirty="0">
                  <a:solidFill>
                    <a:srgbClr val="F8F8F8"/>
                  </a:solidFill>
                </a:rPr>
                <a:t> (No Acceleration)</a:t>
              </a:r>
            </a:p>
          </p:txBody>
        </p:sp>
        <p:sp>
          <p:nvSpPr>
            <p:cNvPr id="89" name="Text Box 120"/>
            <p:cNvSpPr txBox="1">
              <a:spLocks noChangeArrowheads="1"/>
            </p:cNvSpPr>
            <p:nvPr/>
          </p:nvSpPr>
          <p:spPr bwMode="auto">
            <a:xfrm>
              <a:off x="5365750" y="4086235"/>
              <a:ext cx="804862" cy="3968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F0000"/>
                  </a:solidFill>
                </a:rPr>
                <a:t>Real Signal ?</a:t>
              </a:r>
            </a:p>
          </p:txBody>
        </p:sp>
        <p:sp>
          <p:nvSpPr>
            <p:cNvPr id="90" name="Text Box 121"/>
            <p:cNvSpPr txBox="1">
              <a:spLocks noChangeArrowheads="1"/>
            </p:cNvSpPr>
            <p:nvPr/>
          </p:nvSpPr>
          <p:spPr bwMode="auto">
            <a:xfrm>
              <a:off x="6300787" y="4160847"/>
              <a:ext cx="1439863" cy="336550"/>
            </a:xfrm>
            <a:prstGeom prst="rect">
              <a:avLst/>
            </a:prstGeom>
            <a:noFill/>
            <a:ln w="9525">
              <a:noFill/>
              <a:miter lim="800000"/>
              <a:headEnd/>
              <a:tailEnd/>
            </a:ln>
          </p:spPr>
          <p:txBody>
            <a:bodyPr>
              <a:spAutoFit/>
            </a:bodyPr>
            <a:lstStyle/>
            <a:p>
              <a:pPr algn="l">
                <a:lnSpc>
                  <a:spcPct val="80000"/>
                </a:lnSpc>
                <a:buFontTx/>
                <a:buNone/>
              </a:pPr>
              <a:r>
                <a:rPr lang="en-US" altLang="ja-JP" sz="1000" b="1" dirty="0">
                  <a:solidFill>
                    <a:srgbClr val="DDDDDD"/>
                  </a:solidFill>
                </a:rPr>
                <a:t>Phase Delay</a:t>
              </a:r>
            </a:p>
            <a:p>
              <a:pPr algn="l">
                <a:lnSpc>
                  <a:spcPct val="80000"/>
                </a:lnSpc>
                <a:buFontTx/>
                <a:buNone/>
              </a:pPr>
              <a:r>
                <a:rPr lang="en-US" altLang="ja-JP" sz="1000" b="1" dirty="0">
                  <a:solidFill>
                    <a:srgbClr val="DDDDDD"/>
                  </a:solidFill>
                </a:rPr>
                <a:t> </a:t>
              </a:r>
              <a:r>
                <a:rPr lang="ja-JP" altLang="en-US" sz="1000" b="1" dirty="0">
                  <a:solidFill>
                    <a:srgbClr val="DDDDDD"/>
                  </a:solidFill>
                </a:rPr>
                <a:t>～</a:t>
              </a:r>
              <a:r>
                <a:rPr lang="en-US" altLang="ja-JP" sz="1000" b="1" dirty="0">
                  <a:solidFill>
                    <a:srgbClr val="DDDDDD"/>
                  </a:solidFill>
                </a:rPr>
                <a:t>1sec (10 years)</a:t>
              </a:r>
            </a:p>
          </p:txBody>
        </p:sp>
        <p:sp>
          <p:nvSpPr>
            <p:cNvPr id="91" name="Text Box 122"/>
            <p:cNvSpPr txBox="1">
              <a:spLocks noChangeArrowheads="1"/>
            </p:cNvSpPr>
            <p:nvPr/>
          </p:nvSpPr>
          <p:spPr bwMode="auto">
            <a:xfrm>
              <a:off x="7202487" y="4497397"/>
              <a:ext cx="1835150" cy="288925"/>
            </a:xfrm>
            <a:prstGeom prst="rect">
              <a:avLst/>
            </a:prstGeom>
            <a:noFill/>
            <a:ln w="9525">
              <a:noFill/>
              <a:miter lim="800000"/>
              <a:headEnd/>
              <a:tailEnd/>
            </a:ln>
          </p:spPr>
          <p:txBody>
            <a:bodyPr>
              <a:spAutoFit/>
            </a:bodyPr>
            <a:lstStyle/>
            <a:p>
              <a:pPr algn="l">
                <a:lnSpc>
                  <a:spcPct val="80000"/>
                </a:lnSpc>
                <a:buFontTx/>
                <a:buNone/>
              </a:pPr>
              <a:r>
                <a:rPr lang="en-US" altLang="ja-JP" sz="800" b="1" dirty="0">
                  <a:solidFill>
                    <a:srgbClr val="B2B2B2"/>
                  </a:solidFill>
                </a:rPr>
                <a:t>Seto, Kawamura, Nakamura, </a:t>
              </a:r>
            </a:p>
            <a:p>
              <a:pPr algn="l">
                <a:lnSpc>
                  <a:spcPct val="80000"/>
                </a:lnSpc>
                <a:buFontTx/>
                <a:buNone/>
              </a:pPr>
              <a:r>
                <a:rPr lang="en-US" altLang="ja-JP" sz="800" b="1" dirty="0">
                  <a:solidFill>
                    <a:srgbClr val="B2B2B2"/>
                  </a:solidFill>
                </a:rPr>
                <a:t>            PRL 87, 221103 (2001)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GW observation and Science</a:t>
            </a:r>
          </a:p>
          <a:p>
            <a:pPr lvl="2">
              <a:lnSpc>
                <a:spcPct val="130000"/>
              </a:lnSpc>
              <a:spcBef>
                <a:spcPct val="0"/>
              </a:spcBef>
              <a:buClrTx/>
              <a:buFontTx/>
              <a:buNone/>
            </a:pPr>
            <a:r>
              <a:rPr lang="en-US" altLang="ja-JP" sz="2800" b="1" dirty="0" smtClean="0">
                <a:solidFill>
                  <a:srgbClr val="FF7C80"/>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Design</a:t>
            </a:r>
          </a:p>
          <a:p>
            <a:pPr lvl="2">
              <a:lnSpc>
                <a:spcPct val="130000"/>
              </a:lnSpc>
              <a:spcBef>
                <a:spcPct val="0"/>
              </a:spcBef>
              <a:buClrTx/>
              <a:buFontTx/>
              <a:buNone/>
            </a:pPr>
            <a:r>
              <a:rPr lang="en-US" altLang="ja-JP" sz="2800" b="1" dirty="0" smtClean="0">
                <a:solidFill>
                  <a:srgbClr val="DDDDDD"/>
                </a:solidFill>
              </a:rPr>
              <a:t>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2786058"/>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角丸四角形 234"/>
          <p:cNvSpPr/>
          <p:nvPr/>
        </p:nvSpPr>
        <p:spPr bwMode="auto">
          <a:xfrm>
            <a:off x="642910" y="2285928"/>
            <a:ext cx="3429024" cy="2143140"/>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31522" name="Rectangle 2"/>
          <p:cNvSpPr>
            <a:spLocks noGrp="1" noChangeArrowheads="1"/>
          </p:cNvSpPr>
          <p:nvPr>
            <p:ph type="title"/>
          </p:nvPr>
        </p:nvSpPr>
        <p:spPr/>
        <p:txBody>
          <a:bodyPr/>
          <a:lstStyle/>
          <a:p>
            <a:r>
              <a:rPr lang="en-US" altLang="ja-JP" dirty="0" smtClean="0"/>
              <a:t>Pre-Conceptual Design</a:t>
            </a:r>
            <a:endParaRPr lang="en-US" altLang="ja-JP" dirty="0"/>
          </a:p>
        </p:txBody>
      </p:sp>
      <p:sp>
        <p:nvSpPr>
          <p:cNvPr id="16"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sp>
        <p:nvSpPr>
          <p:cNvPr id="18" name="Text Box 3"/>
          <p:cNvSpPr txBox="1">
            <a:spLocks noChangeArrowheads="1"/>
          </p:cNvSpPr>
          <p:nvPr/>
        </p:nvSpPr>
        <p:spPr bwMode="auto">
          <a:xfrm>
            <a:off x="509593" y="1142984"/>
            <a:ext cx="4848225" cy="830997"/>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Interferometer Unit: </a:t>
            </a:r>
          </a:p>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   </a:t>
            </a:r>
            <a:r>
              <a:rPr kumimoji="1" lang="en-US" altLang="ja-JP" sz="2000" b="1" kern="1200" dirty="0" smtClean="0">
                <a:solidFill>
                  <a:schemeClr val="bg1">
                    <a:lumMod val="90000"/>
                  </a:schemeClr>
                </a:solidFill>
                <a:latin typeface="+mj-lt"/>
                <a:ea typeface="ＭＳ Ｐゴシック" pitchFamily="50" charset="-128"/>
                <a:cs typeface="+mn-cs"/>
              </a:rPr>
              <a:t>Differential </a:t>
            </a:r>
            <a:r>
              <a:rPr kumimoji="1" lang="en-US" altLang="ja-JP" sz="2000" b="1" kern="1200" dirty="0">
                <a:solidFill>
                  <a:schemeClr val="bg1">
                    <a:lumMod val="90000"/>
                  </a:schemeClr>
                </a:solidFill>
                <a:latin typeface="+mj-lt"/>
                <a:ea typeface="ＭＳ Ｐゴシック" pitchFamily="50" charset="-128"/>
                <a:cs typeface="+mn-cs"/>
              </a:rPr>
              <a:t>FP </a:t>
            </a:r>
            <a:r>
              <a:rPr kumimoji="1" lang="en-US" altLang="ja-JP" sz="2000" b="1" kern="1200" dirty="0" smtClean="0">
                <a:solidFill>
                  <a:schemeClr val="bg1">
                    <a:lumMod val="90000"/>
                  </a:schemeClr>
                </a:solidFill>
                <a:latin typeface="+mj-lt"/>
                <a:ea typeface="ＭＳ Ｐゴシック" pitchFamily="50" charset="-128"/>
                <a:cs typeface="+mn-cs"/>
              </a:rPr>
              <a:t>interferometer</a:t>
            </a:r>
            <a:endParaRPr kumimoji="1" lang="en-US" altLang="ja-JP" sz="2000" b="1" kern="1200" dirty="0">
              <a:solidFill>
                <a:schemeClr val="bg1">
                  <a:lumMod val="90000"/>
                </a:schemeClr>
              </a:solidFill>
              <a:latin typeface="+mj-lt"/>
              <a:ea typeface="ＭＳ Ｐゴシック" pitchFamily="50" charset="-128"/>
              <a:cs typeface="+mn-cs"/>
            </a:endParaRPr>
          </a:p>
        </p:txBody>
      </p:sp>
      <p:grpSp>
        <p:nvGrpSpPr>
          <p:cNvPr id="2" name="グループ化 235"/>
          <p:cNvGrpSpPr/>
          <p:nvPr/>
        </p:nvGrpSpPr>
        <p:grpSpPr>
          <a:xfrm>
            <a:off x="3590955" y="1196961"/>
            <a:ext cx="5338763" cy="5018121"/>
            <a:chOff x="3590955" y="1196961"/>
            <a:chExt cx="5338763" cy="5018121"/>
          </a:xfrm>
        </p:grpSpPr>
        <p:sp>
          <p:nvSpPr>
            <p:cNvPr id="114" name="Oval 137"/>
            <p:cNvSpPr>
              <a:spLocks noChangeArrowheads="1"/>
            </p:cNvSpPr>
            <p:nvPr/>
          </p:nvSpPr>
          <p:spPr bwMode="auto">
            <a:xfrm>
              <a:off x="3590955"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Oval 209"/>
            <p:cNvSpPr>
              <a:spLocks noChangeArrowheads="1"/>
            </p:cNvSpPr>
            <p:nvPr/>
          </p:nvSpPr>
          <p:spPr bwMode="auto">
            <a:xfrm>
              <a:off x="5354668" y="1196961"/>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Oval 210"/>
            <p:cNvSpPr>
              <a:spLocks noChangeArrowheads="1"/>
            </p:cNvSpPr>
            <p:nvPr/>
          </p:nvSpPr>
          <p:spPr bwMode="auto">
            <a:xfrm>
              <a:off x="7124730"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Freeform 5"/>
            <p:cNvSpPr>
              <a:spLocks/>
            </p:cNvSpPr>
            <p:nvPr/>
          </p:nvSpPr>
          <p:spPr bwMode="auto">
            <a:xfrm rot="14397729">
              <a:off x="6053168" y="372743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6"/>
            <p:cNvSpPr>
              <a:spLocks/>
            </p:cNvSpPr>
            <p:nvPr/>
          </p:nvSpPr>
          <p:spPr bwMode="auto">
            <a:xfrm rot="14397729" flipV="1">
              <a:off x="6184930" y="365441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7"/>
            <p:cNvSpPr>
              <a:spLocks/>
            </p:cNvSpPr>
            <p:nvPr/>
          </p:nvSpPr>
          <p:spPr bwMode="auto">
            <a:xfrm rot="14397729">
              <a:off x="6137305" y="3506773"/>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3" name="Rectangle 8"/>
            <p:cNvSpPr>
              <a:spLocks noChangeArrowheads="1"/>
            </p:cNvSpPr>
            <p:nvPr/>
          </p:nvSpPr>
          <p:spPr bwMode="auto">
            <a:xfrm rot="11744560">
              <a:off x="6373843" y="220184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 name="Rectangle 9"/>
            <p:cNvSpPr>
              <a:spLocks noChangeArrowheads="1"/>
            </p:cNvSpPr>
            <p:nvPr/>
          </p:nvSpPr>
          <p:spPr bwMode="auto">
            <a:xfrm rot="9888311">
              <a:off x="6130955" y="2193911"/>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10"/>
            <p:cNvSpPr>
              <a:spLocks noChangeArrowheads="1"/>
            </p:cNvSpPr>
            <p:nvPr/>
          </p:nvSpPr>
          <p:spPr bwMode="auto">
            <a:xfrm rot="10780961">
              <a:off x="6227793" y="19018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Line 11"/>
            <p:cNvSpPr>
              <a:spLocks noChangeShapeType="1"/>
            </p:cNvSpPr>
            <p:nvPr/>
          </p:nvSpPr>
          <p:spPr bwMode="auto">
            <a:xfrm rot="7209001" flipV="1">
              <a:off x="5557868" y="2105011"/>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Rectangle 12"/>
            <p:cNvSpPr>
              <a:spLocks noChangeArrowheads="1"/>
            </p:cNvSpPr>
            <p:nvPr/>
          </p:nvSpPr>
          <p:spPr bwMode="auto">
            <a:xfrm rot="7209001">
              <a:off x="6364318" y="1533511"/>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Freeform 13"/>
            <p:cNvSpPr>
              <a:spLocks/>
            </p:cNvSpPr>
            <p:nvPr/>
          </p:nvSpPr>
          <p:spPr bwMode="auto">
            <a:xfrm rot="7209001">
              <a:off x="6024593" y="236853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Line 14"/>
            <p:cNvSpPr>
              <a:spLocks noChangeShapeType="1"/>
            </p:cNvSpPr>
            <p:nvPr/>
          </p:nvSpPr>
          <p:spPr bwMode="auto">
            <a:xfrm rot="7209001">
              <a:off x="6083330" y="24717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5"/>
            <p:cNvSpPr>
              <a:spLocks noChangeShapeType="1"/>
            </p:cNvSpPr>
            <p:nvPr/>
          </p:nvSpPr>
          <p:spPr bwMode="auto">
            <a:xfrm rot="7209001">
              <a:off x="5970618" y="2411399"/>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 name="Group 16"/>
            <p:cNvGrpSpPr>
              <a:grpSpLocks/>
            </p:cNvGrpSpPr>
            <p:nvPr/>
          </p:nvGrpSpPr>
          <p:grpSpPr bwMode="auto">
            <a:xfrm rot="7209001">
              <a:off x="5538818" y="2690798"/>
              <a:ext cx="600075" cy="495300"/>
              <a:chOff x="4785" y="11039"/>
              <a:chExt cx="829" cy="688"/>
            </a:xfrm>
          </p:grpSpPr>
          <p:sp>
            <p:nvSpPr>
              <p:cNvPr id="221"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 name="Freeform 22"/>
            <p:cNvSpPr>
              <a:spLocks/>
            </p:cNvSpPr>
            <p:nvPr/>
          </p:nvSpPr>
          <p:spPr bwMode="auto">
            <a:xfrm rot="9872463">
              <a:off x="5869018" y="24717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Freeform 23"/>
            <p:cNvSpPr>
              <a:spLocks/>
            </p:cNvSpPr>
            <p:nvPr/>
          </p:nvSpPr>
          <p:spPr bwMode="auto">
            <a:xfrm rot="7209001">
              <a:off x="5748368" y="2481248"/>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Arc 24"/>
            <p:cNvSpPr>
              <a:spLocks/>
            </p:cNvSpPr>
            <p:nvPr/>
          </p:nvSpPr>
          <p:spPr bwMode="auto">
            <a:xfrm rot="14146499">
              <a:off x="6054755" y="23605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5"/>
            <p:cNvSpPr>
              <a:spLocks/>
            </p:cNvSpPr>
            <p:nvPr/>
          </p:nvSpPr>
          <p:spPr bwMode="auto">
            <a:xfrm rot="271502" flipV="1">
              <a:off x="5770593" y="2198674"/>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6"/>
            <p:cNvGrpSpPr>
              <a:grpSpLocks/>
            </p:cNvGrpSpPr>
            <p:nvPr/>
          </p:nvGrpSpPr>
          <p:grpSpPr bwMode="auto">
            <a:xfrm rot="7209001">
              <a:off x="5492780" y="2660636"/>
              <a:ext cx="600075" cy="500063"/>
              <a:chOff x="4785" y="11039"/>
              <a:chExt cx="829" cy="688"/>
            </a:xfrm>
          </p:grpSpPr>
          <p:sp>
            <p:nvSpPr>
              <p:cNvPr id="216"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 name="Arc 32"/>
            <p:cNvSpPr>
              <a:spLocks/>
            </p:cNvSpPr>
            <p:nvPr/>
          </p:nvSpPr>
          <p:spPr bwMode="auto">
            <a:xfrm rot="9872463" flipH="1" flipV="1">
              <a:off x="5767418" y="246854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Arc 33"/>
            <p:cNvSpPr>
              <a:spLocks/>
            </p:cNvSpPr>
            <p:nvPr/>
          </p:nvSpPr>
          <p:spPr bwMode="auto">
            <a:xfrm rot="9872463">
              <a:off x="5840443" y="23304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4"/>
            <p:cNvSpPr>
              <a:spLocks/>
            </p:cNvSpPr>
            <p:nvPr/>
          </p:nvSpPr>
          <p:spPr bwMode="auto">
            <a:xfrm rot="9872463">
              <a:off x="6024593" y="231138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5"/>
            <p:cNvSpPr>
              <a:spLocks/>
            </p:cNvSpPr>
            <p:nvPr/>
          </p:nvSpPr>
          <p:spPr bwMode="auto">
            <a:xfrm rot="9872463" flipH="1" flipV="1">
              <a:off x="5957918" y="24288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Line 36"/>
            <p:cNvSpPr>
              <a:spLocks noChangeShapeType="1"/>
            </p:cNvSpPr>
            <p:nvPr/>
          </p:nvSpPr>
          <p:spPr bwMode="auto">
            <a:xfrm rot="9016332" flipV="1">
              <a:off x="6453218" y="203516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37"/>
            <p:cNvSpPr>
              <a:spLocks/>
            </p:cNvSpPr>
            <p:nvPr/>
          </p:nvSpPr>
          <p:spPr bwMode="auto">
            <a:xfrm rot="3616332">
              <a:off x="6429405" y="2368536"/>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Line 38"/>
            <p:cNvSpPr>
              <a:spLocks noChangeShapeType="1"/>
            </p:cNvSpPr>
            <p:nvPr/>
          </p:nvSpPr>
          <p:spPr bwMode="auto">
            <a:xfrm rot="3616332">
              <a:off x="6491318" y="24082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9"/>
            <p:cNvSpPr>
              <a:spLocks noChangeShapeType="1"/>
            </p:cNvSpPr>
            <p:nvPr/>
          </p:nvSpPr>
          <p:spPr bwMode="auto">
            <a:xfrm rot="3616332">
              <a:off x="6380193" y="2476486"/>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Freeform 40"/>
            <p:cNvSpPr>
              <a:spLocks/>
            </p:cNvSpPr>
            <p:nvPr/>
          </p:nvSpPr>
          <p:spPr bwMode="auto">
            <a:xfrm rot="3616332">
              <a:off x="6553230" y="2549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Line 41"/>
            <p:cNvSpPr>
              <a:spLocks noChangeShapeType="1"/>
            </p:cNvSpPr>
            <p:nvPr/>
          </p:nvSpPr>
          <p:spPr bwMode="auto">
            <a:xfrm rot="3616332">
              <a:off x="6594505" y="246219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2"/>
            <p:cNvSpPr>
              <a:spLocks noChangeShapeType="1"/>
            </p:cNvSpPr>
            <p:nvPr/>
          </p:nvSpPr>
          <p:spPr bwMode="auto">
            <a:xfrm rot="3616332">
              <a:off x="6707218" y="2638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3"/>
            <p:cNvSpPr>
              <a:spLocks noChangeShapeType="1"/>
            </p:cNvSpPr>
            <p:nvPr/>
          </p:nvSpPr>
          <p:spPr bwMode="auto">
            <a:xfrm rot="3616332">
              <a:off x="6380193" y="2825736"/>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44"/>
            <p:cNvSpPr>
              <a:spLocks/>
            </p:cNvSpPr>
            <p:nvPr/>
          </p:nvSpPr>
          <p:spPr bwMode="auto">
            <a:xfrm rot="17144832">
              <a:off x="6511955" y="269556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Freeform 45"/>
            <p:cNvSpPr>
              <a:spLocks/>
            </p:cNvSpPr>
            <p:nvPr/>
          </p:nvSpPr>
          <p:spPr bwMode="auto">
            <a:xfrm rot="6279794">
              <a:off x="6440518" y="2478073"/>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6"/>
            <p:cNvSpPr>
              <a:spLocks/>
            </p:cNvSpPr>
            <p:nvPr/>
          </p:nvSpPr>
          <p:spPr bwMode="auto">
            <a:xfrm rot="3616332">
              <a:off x="6332568" y="2482836"/>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Arc 47"/>
            <p:cNvSpPr>
              <a:spLocks/>
            </p:cNvSpPr>
            <p:nvPr/>
          </p:nvSpPr>
          <p:spPr bwMode="auto">
            <a:xfrm rot="10553830">
              <a:off x="6470680" y="2198674"/>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8"/>
            <p:cNvSpPr>
              <a:spLocks/>
            </p:cNvSpPr>
            <p:nvPr/>
          </p:nvSpPr>
          <p:spPr bwMode="auto">
            <a:xfrm rot="18278834" flipV="1">
              <a:off x="6186518" y="236536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9"/>
            <p:cNvGrpSpPr>
              <a:grpSpLocks/>
            </p:cNvGrpSpPr>
            <p:nvPr/>
          </p:nvGrpSpPr>
          <p:grpSpPr bwMode="auto">
            <a:xfrm rot="3616332">
              <a:off x="6419880" y="2673336"/>
              <a:ext cx="600075" cy="503238"/>
              <a:chOff x="4785" y="11039"/>
              <a:chExt cx="829" cy="688"/>
            </a:xfrm>
          </p:grpSpPr>
          <p:sp>
            <p:nvSpPr>
              <p:cNvPr id="211"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5" name="Arc 55"/>
            <p:cNvSpPr>
              <a:spLocks/>
            </p:cNvSpPr>
            <p:nvPr/>
          </p:nvSpPr>
          <p:spPr bwMode="auto">
            <a:xfrm rot="6279794" flipH="1" flipV="1">
              <a:off x="6413530" y="247172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Arc 56"/>
            <p:cNvSpPr>
              <a:spLocks/>
            </p:cNvSpPr>
            <p:nvPr/>
          </p:nvSpPr>
          <p:spPr bwMode="auto">
            <a:xfrm rot="6279794">
              <a:off x="6330980" y="233996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7"/>
            <p:cNvSpPr>
              <a:spLocks/>
            </p:cNvSpPr>
            <p:nvPr/>
          </p:nvSpPr>
          <p:spPr bwMode="auto">
            <a:xfrm rot="6279794">
              <a:off x="6369080" y="231456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8"/>
            <p:cNvSpPr>
              <a:spLocks/>
            </p:cNvSpPr>
            <p:nvPr/>
          </p:nvSpPr>
          <p:spPr bwMode="auto">
            <a:xfrm rot="6279794" flipH="1" flipV="1">
              <a:off x="6434168" y="242886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Line 59"/>
            <p:cNvSpPr>
              <a:spLocks noChangeShapeType="1"/>
            </p:cNvSpPr>
            <p:nvPr/>
          </p:nvSpPr>
          <p:spPr bwMode="auto">
            <a:xfrm rot="7209001">
              <a:off x="5934105" y="192403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60"/>
            <p:cNvSpPr>
              <a:spLocks noChangeShapeType="1"/>
            </p:cNvSpPr>
            <p:nvPr/>
          </p:nvSpPr>
          <p:spPr bwMode="auto">
            <a:xfrm rot="14429284">
              <a:off x="6605618" y="1931973"/>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1"/>
            <p:cNvGrpSpPr>
              <a:grpSpLocks/>
            </p:cNvGrpSpPr>
            <p:nvPr/>
          </p:nvGrpSpPr>
          <p:grpSpPr bwMode="auto">
            <a:xfrm rot="14462297">
              <a:off x="6792943" y="1941498"/>
              <a:ext cx="223838" cy="180975"/>
              <a:chOff x="5504" y="8144"/>
              <a:chExt cx="291" cy="236"/>
            </a:xfrm>
          </p:grpSpPr>
          <p:sp>
            <p:nvSpPr>
              <p:cNvPr id="209"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4"/>
            <p:cNvGrpSpPr>
              <a:grpSpLocks/>
            </p:cNvGrpSpPr>
            <p:nvPr/>
          </p:nvGrpSpPr>
          <p:grpSpPr bwMode="auto">
            <a:xfrm rot="7209001">
              <a:off x="5526118" y="1951023"/>
              <a:ext cx="227013" cy="180975"/>
              <a:chOff x="5504" y="8144"/>
              <a:chExt cx="291" cy="236"/>
            </a:xfrm>
          </p:grpSpPr>
          <p:sp>
            <p:nvSpPr>
              <p:cNvPr id="207"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3" name="Rectangle 67"/>
            <p:cNvSpPr>
              <a:spLocks noChangeArrowheads="1"/>
            </p:cNvSpPr>
            <p:nvPr/>
          </p:nvSpPr>
          <p:spPr bwMode="auto">
            <a:xfrm rot="10780961">
              <a:off x="6224618" y="1900224"/>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Rectangle 68"/>
            <p:cNvSpPr>
              <a:spLocks noChangeArrowheads="1"/>
            </p:cNvSpPr>
            <p:nvPr/>
          </p:nvSpPr>
          <p:spPr bwMode="auto">
            <a:xfrm rot="9888311">
              <a:off x="6130955" y="2193911"/>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9"/>
            <p:cNvSpPr>
              <a:spLocks noChangeArrowheads="1"/>
            </p:cNvSpPr>
            <p:nvPr/>
          </p:nvSpPr>
          <p:spPr bwMode="auto">
            <a:xfrm rot="11744560">
              <a:off x="6373843" y="2201849"/>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70"/>
            <p:cNvSpPr>
              <a:spLocks noChangeArrowheads="1"/>
            </p:cNvSpPr>
            <p:nvPr/>
          </p:nvSpPr>
          <p:spPr bwMode="auto">
            <a:xfrm rot="17064441" flipH="1">
              <a:off x="7912130" y="4856148"/>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1"/>
            <p:cNvSpPr>
              <a:spLocks noChangeArrowheads="1"/>
            </p:cNvSpPr>
            <p:nvPr/>
          </p:nvSpPr>
          <p:spPr bwMode="auto">
            <a:xfrm rot="18920690" flipH="1">
              <a:off x="7797830" y="5068874"/>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2"/>
            <p:cNvSpPr>
              <a:spLocks noChangeArrowheads="1"/>
            </p:cNvSpPr>
            <p:nvPr/>
          </p:nvSpPr>
          <p:spPr bwMode="auto">
            <a:xfrm rot="18028040" flipH="1">
              <a:off x="8023255" y="50006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Line 73"/>
            <p:cNvSpPr>
              <a:spLocks noChangeShapeType="1"/>
            </p:cNvSpPr>
            <p:nvPr/>
          </p:nvSpPr>
          <p:spPr bwMode="auto">
            <a:xfrm flipH="1" flipV="1">
              <a:off x="7323168" y="5154599"/>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Rectangle 74"/>
            <p:cNvSpPr>
              <a:spLocks noChangeArrowheads="1"/>
            </p:cNvSpPr>
            <p:nvPr/>
          </p:nvSpPr>
          <p:spPr bwMode="auto">
            <a:xfrm flipH="1">
              <a:off x="8405843" y="5059349"/>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Freeform 75"/>
            <p:cNvSpPr>
              <a:spLocks/>
            </p:cNvSpPr>
            <p:nvPr/>
          </p:nvSpPr>
          <p:spPr bwMode="auto">
            <a:xfrm flipH="1">
              <a:off x="7597805" y="508316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76"/>
            <p:cNvSpPr>
              <a:spLocks noChangeShapeType="1"/>
            </p:cNvSpPr>
            <p:nvPr/>
          </p:nvSpPr>
          <p:spPr bwMode="auto">
            <a:xfrm flipH="1">
              <a:off x="7600980" y="509109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7"/>
            <p:cNvSpPr>
              <a:spLocks noChangeShapeType="1"/>
            </p:cNvSpPr>
            <p:nvPr/>
          </p:nvSpPr>
          <p:spPr bwMode="auto">
            <a:xfrm flipH="1">
              <a:off x="7599393" y="5219686"/>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78"/>
            <p:cNvGrpSpPr>
              <a:grpSpLocks/>
            </p:cNvGrpSpPr>
            <p:nvPr/>
          </p:nvGrpSpPr>
          <p:grpSpPr bwMode="auto">
            <a:xfrm flipH="1">
              <a:off x="6792943" y="4854561"/>
              <a:ext cx="600075" cy="495300"/>
              <a:chOff x="4785" y="11039"/>
              <a:chExt cx="829" cy="688"/>
            </a:xfrm>
          </p:grpSpPr>
          <p:sp>
            <p:nvSpPr>
              <p:cNvPr id="202"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5" name="Freeform 84"/>
            <p:cNvSpPr>
              <a:spLocks/>
            </p:cNvSpPr>
            <p:nvPr/>
          </p:nvSpPr>
          <p:spPr bwMode="auto">
            <a:xfrm rot="18936538" flipH="1">
              <a:off x="7364443" y="50498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Freeform 85"/>
            <p:cNvSpPr>
              <a:spLocks/>
            </p:cNvSpPr>
            <p:nvPr/>
          </p:nvSpPr>
          <p:spPr bwMode="auto">
            <a:xfrm flipH="1">
              <a:off x="7231093" y="504029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86"/>
            <p:cNvSpPr>
              <a:spLocks/>
            </p:cNvSpPr>
            <p:nvPr/>
          </p:nvSpPr>
          <p:spPr bwMode="auto">
            <a:xfrm rot="14662502" flipH="1">
              <a:off x="7483505" y="48243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7"/>
            <p:cNvSpPr>
              <a:spLocks/>
            </p:cNvSpPr>
            <p:nvPr/>
          </p:nvSpPr>
          <p:spPr bwMode="auto">
            <a:xfrm rot="6937498" flipH="1" flipV="1">
              <a:off x="7481918" y="514983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 name="Group 88"/>
            <p:cNvGrpSpPr>
              <a:grpSpLocks/>
            </p:cNvGrpSpPr>
            <p:nvPr/>
          </p:nvGrpSpPr>
          <p:grpSpPr bwMode="auto">
            <a:xfrm flipH="1">
              <a:off x="6792943" y="4899011"/>
              <a:ext cx="600075" cy="500063"/>
              <a:chOff x="4785" y="11039"/>
              <a:chExt cx="829" cy="688"/>
            </a:xfrm>
          </p:grpSpPr>
          <p:sp>
            <p:nvSpPr>
              <p:cNvPr id="197"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0" name="Arc 94"/>
            <p:cNvSpPr>
              <a:spLocks/>
            </p:cNvSpPr>
            <p:nvPr/>
          </p:nvSpPr>
          <p:spPr bwMode="auto">
            <a:xfrm rot="18936538" flipV="1">
              <a:off x="7221568" y="497679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95"/>
            <p:cNvSpPr>
              <a:spLocks/>
            </p:cNvSpPr>
            <p:nvPr/>
          </p:nvSpPr>
          <p:spPr bwMode="auto">
            <a:xfrm rot="18936538" flipH="1">
              <a:off x="7378730" y="49847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6"/>
            <p:cNvSpPr>
              <a:spLocks/>
            </p:cNvSpPr>
            <p:nvPr/>
          </p:nvSpPr>
          <p:spPr bwMode="auto">
            <a:xfrm rot="18936538" flipH="1">
              <a:off x="7631143" y="50847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7"/>
            <p:cNvSpPr>
              <a:spLocks/>
            </p:cNvSpPr>
            <p:nvPr/>
          </p:nvSpPr>
          <p:spPr bwMode="auto">
            <a:xfrm rot="18936538" flipV="1">
              <a:off x="7497793" y="50831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Line 98"/>
            <p:cNvSpPr>
              <a:spLocks noChangeShapeType="1"/>
            </p:cNvSpPr>
            <p:nvPr/>
          </p:nvSpPr>
          <p:spPr bwMode="auto">
            <a:xfrm rot="19792668" flipH="1" flipV="1">
              <a:off x="7864505" y="447038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99"/>
            <p:cNvSpPr>
              <a:spLocks/>
            </p:cNvSpPr>
            <p:nvPr/>
          </p:nvSpPr>
          <p:spPr bwMode="auto">
            <a:xfrm rot="3592668" flipH="1">
              <a:off x="7802593" y="4732323"/>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100"/>
            <p:cNvSpPr>
              <a:spLocks noChangeShapeType="1"/>
            </p:cNvSpPr>
            <p:nvPr/>
          </p:nvSpPr>
          <p:spPr bwMode="auto">
            <a:xfrm rot="3592668" flipH="1">
              <a:off x="7861330" y="47704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1"/>
            <p:cNvSpPr>
              <a:spLocks noChangeShapeType="1"/>
            </p:cNvSpPr>
            <p:nvPr/>
          </p:nvSpPr>
          <p:spPr bwMode="auto">
            <a:xfrm rot="3592668" flipH="1">
              <a:off x="7747030" y="4830748"/>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Freeform 102"/>
            <p:cNvSpPr>
              <a:spLocks/>
            </p:cNvSpPr>
            <p:nvPr/>
          </p:nvSpPr>
          <p:spPr bwMode="auto">
            <a:xfrm rot="3592668" flipH="1">
              <a:off x="7585105" y="4322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103"/>
            <p:cNvSpPr>
              <a:spLocks noChangeShapeType="1"/>
            </p:cNvSpPr>
            <p:nvPr/>
          </p:nvSpPr>
          <p:spPr bwMode="auto">
            <a:xfrm rot="3592668" flipH="1">
              <a:off x="7712105" y="438307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4"/>
            <p:cNvSpPr>
              <a:spLocks noChangeShapeType="1"/>
            </p:cNvSpPr>
            <p:nvPr/>
          </p:nvSpPr>
          <p:spPr bwMode="auto">
            <a:xfrm rot="3592668" flipH="1">
              <a:off x="7742268" y="4416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5"/>
            <p:cNvSpPr>
              <a:spLocks noChangeShapeType="1"/>
            </p:cNvSpPr>
            <p:nvPr/>
          </p:nvSpPr>
          <p:spPr bwMode="auto">
            <a:xfrm rot="3592668" flipH="1">
              <a:off x="7413655" y="4602148"/>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106"/>
            <p:cNvSpPr>
              <a:spLocks/>
            </p:cNvSpPr>
            <p:nvPr/>
          </p:nvSpPr>
          <p:spPr bwMode="auto">
            <a:xfrm rot="11664170" flipH="1">
              <a:off x="7294593" y="40354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107"/>
            <p:cNvSpPr>
              <a:spLocks/>
            </p:cNvSpPr>
            <p:nvPr/>
          </p:nvSpPr>
          <p:spPr bwMode="auto">
            <a:xfrm rot="929206" flipH="1">
              <a:off x="7647018" y="455293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8"/>
            <p:cNvSpPr>
              <a:spLocks/>
            </p:cNvSpPr>
            <p:nvPr/>
          </p:nvSpPr>
          <p:spPr bwMode="auto">
            <a:xfrm rot="3592668" flipH="1">
              <a:off x="7523193" y="4532298"/>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109"/>
            <p:cNvSpPr>
              <a:spLocks/>
            </p:cNvSpPr>
            <p:nvPr/>
          </p:nvSpPr>
          <p:spPr bwMode="auto">
            <a:xfrm rot="18255170" flipH="1">
              <a:off x="7831168" y="454499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10"/>
            <p:cNvSpPr>
              <a:spLocks/>
            </p:cNvSpPr>
            <p:nvPr/>
          </p:nvSpPr>
          <p:spPr bwMode="auto">
            <a:xfrm rot="10530167" flipH="1" flipV="1">
              <a:off x="7547005" y="470851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1"/>
            <p:cNvGrpSpPr>
              <a:grpSpLocks/>
            </p:cNvGrpSpPr>
            <p:nvPr/>
          </p:nvGrpSpPr>
          <p:grpSpPr bwMode="auto">
            <a:xfrm rot="3592668" flipH="1">
              <a:off x="7243793" y="4094148"/>
              <a:ext cx="600075" cy="503238"/>
              <a:chOff x="4785" y="11039"/>
              <a:chExt cx="829" cy="688"/>
            </a:xfrm>
          </p:grpSpPr>
          <p:sp>
            <p:nvSpPr>
              <p:cNvPr id="192"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Arc 117"/>
            <p:cNvSpPr>
              <a:spLocks/>
            </p:cNvSpPr>
            <p:nvPr/>
          </p:nvSpPr>
          <p:spPr bwMode="auto">
            <a:xfrm rot="929206" flipV="1">
              <a:off x="7545418" y="441641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118"/>
            <p:cNvSpPr>
              <a:spLocks/>
            </p:cNvSpPr>
            <p:nvPr/>
          </p:nvSpPr>
          <p:spPr bwMode="auto">
            <a:xfrm rot="929206" flipH="1">
              <a:off x="7616855" y="455611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9"/>
            <p:cNvSpPr>
              <a:spLocks/>
            </p:cNvSpPr>
            <p:nvPr/>
          </p:nvSpPr>
          <p:spPr bwMode="auto">
            <a:xfrm rot="929206" flipH="1">
              <a:off x="7801005" y="47862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20"/>
            <p:cNvSpPr>
              <a:spLocks/>
            </p:cNvSpPr>
            <p:nvPr/>
          </p:nvSpPr>
          <p:spPr bwMode="auto">
            <a:xfrm rot="929206" flipV="1">
              <a:off x="7735918" y="467041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121"/>
            <p:cNvSpPr>
              <a:spLocks noChangeShapeType="1"/>
            </p:cNvSpPr>
            <p:nvPr/>
          </p:nvSpPr>
          <p:spPr bwMode="auto">
            <a:xfrm flipH="1">
              <a:off x="7793068" y="513396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2"/>
            <p:cNvSpPr>
              <a:spLocks noChangeShapeType="1"/>
            </p:cNvSpPr>
            <p:nvPr/>
          </p:nvSpPr>
          <p:spPr bwMode="auto">
            <a:xfrm rot="14379716" flipH="1">
              <a:off x="8124855" y="4549761"/>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3"/>
            <p:cNvGrpSpPr>
              <a:grpSpLocks/>
            </p:cNvGrpSpPr>
            <p:nvPr/>
          </p:nvGrpSpPr>
          <p:grpSpPr bwMode="auto">
            <a:xfrm rot="14346703" flipH="1">
              <a:off x="8299480" y="4541823"/>
              <a:ext cx="223838" cy="180975"/>
              <a:chOff x="5504" y="8144"/>
              <a:chExt cx="291" cy="236"/>
            </a:xfrm>
          </p:grpSpPr>
          <p:sp>
            <p:nvSpPr>
              <p:cNvPr id="19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 name="Group 126"/>
            <p:cNvGrpSpPr>
              <a:grpSpLocks/>
            </p:cNvGrpSpPr>
            <p:nvPr/>
          </p:nvGrpSpPr>
          <p:grpSpPr bwMode="auto">
            <a:xfrm flipH="1">
              <a:off x="7654955" y="5632436"/>
              <a:ext cx="227013" cy="180975"/>
              <a:chOff x="5504" y="8144"/>
              <a:chExt cx="291" cy="236"/>
            </a:xfrm>
          </p:grpSpPr>
          <p:sp>
            <p:nvSpPr>
              <p:cNvPr id="188"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6" name="Rectangle 129"/>
            <p:cNvSpPr>
              <a:spLocks noChangeArrowheads="1"/>
            </p:cNvSpPr>
            <p:nvPr/>
          </p:nvSpPr>
          <p:spPr bwMode="auto">
            <a:xfrm rot="18028040" flipH="1">
              <a:off x="8021668" y="5002198"/>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130"/>
            <p:cNvSpPr>
              <a:spLocks noChangeArrowheads="1"/>
            </p:cNvSpPr>
            <p:nvPr/>
          </p:nvSpPr>
          <p:spPr bwMode="auto">
            <a:xfrm rot="18920690" flipH="1">
              <a:off x="7797830" y="5068874"/>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1"/>
            <p:cNvSpPr>
              <a:spLocks noChangeArrowheads="1"/>
            </p:cNvSpPr>
            <p:nvPr/>
          </p:nvSpPr>
          <p:spPr bwMode="auto">
            <a:xfrm rot="17064441" flipH="1">
              <a:off x="7912130" y="4856148"/>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2"/>
            <p:cNvSpPr>
              <a:spLocks noChangeArrowheads="1"/>
            </p:cNvSpPr>
            <p:nvPr/>
          </p:nvSpPr>
          <p:spPr bwMode="auto">
            <a:xfrm rot="4535559">
              <a:off x="4584730" y="4862498"/>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3"/>
            <p:cNvSpPr>
              <a:spLocks noChangeArrowheads="1"/>
            </p:cNvSpPr>
            <p:nvPr/>
          </p:nvSpPr>
          <p:spPr bwMode="auto">
            <a:xfrm rot="2679310">
              <a:off x="4697443" y="5073636"/>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4"/>
            <p:cNvSpPr>
              <a:spLocks noChangeArrowheads="1"/>
            </p:cNvSpPr>
            <p:nvPr/>
          </p:nvSpPr>
          <p:spPr bwMode="auto">
            <a:xfrm rot="3571960">
              <a:off x="4472018" y="5006961"/>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Line 135"/>
            <p:cNvSpPr>
              <a:spLocks noChangeShapeType="1"/>
            </p:cNvSpPr>
            <p:nvPr/>
          </p:nvSpPr>
          <p:spPr bwMode="auto">
            <a:xfrm flipV="1">
              <a:off x="3871268" y="5153690"/>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Rectangle 136"/>
            <p:cNvSpPr>
              <a:spLocks noChangeArrowheads="1"/>
            </p:cNvSpPr>
            <p:nvPr/>
          </p:nvSpPr>
          <p:spPr bwMode="auto">
            <a:xfrm>
              <a:off x="3778280" y="510664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4857780" y="508951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4864130" y="509586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4867305" y="522603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41"/>
            <p:cNvGrpSpPr>
              <a:grpSpLocks/>
            </p:cNvGrpSpPr>
            <p:nvPr/>
          </p:nvGrpSpPr>
          <p:grpSpPr bwMode="auto">
            <a:xfrm>
              <a:off x="5141943" y="4906949"/>
              <a:ext cx="600075" cy="500063"/>
              <a:chOff x="4785" y="11039"/>
              <a:chExt cx="829" cy="688"/>
            </a:xfrm>
          </p:grpSpPr>
          <p:sp>
            <p:nvSpPr>
              <p:cNvPr id="183"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5059393" y="5065699"/>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5057805" y="521968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4953030" y="5056174"/>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5251480" y="5065699"/>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4853018" y="504664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4760943" y="483074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4760943" y="51561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7213630" y="497044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7383493" y="495616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7210455" y="4967274"/>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7205693" y="534192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6797705" y="489742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5153055" y="497679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5151468" y="496251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5141943" y="534827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5235605" y="490377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4960968" y="4981561"/>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4805393" y="499108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4764118" y="50910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4895880" y="508951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4623135" y="4709470"/>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4654580" y="473708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4605368" y="4773598"/>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4719668" y="483551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 name="Group 171"/>
            <p:cNvGrpSpPr>
              <a:grpSpLocks/>
            </p:cNvGrpSpPr>
            <p:nvPr/>
          </p:nvGrpSpPr>
          <p:grpSpPr bwMode="auto">
            <a:xfrm rot="18007332">
              <a:off x="4667280" y="4086211"/>
              <a:ext cx="600075" cy="500063"/>
              <a:chOff x="4785" y="11039"/>
              <a:chExt cx="829" cy="688"/>
            </a:xfrm>
          </p:grpSpPr>
          <p:sp>
            <p:nvSpPr>
              <p:cNvPr id="17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4171980" y="3673461"/>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4302155" y="3751248"/>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4670455" y="455928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4379943" y="3519473"/>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4559330" y="4537061"/>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4413280" y="4549761"/>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4694268" y="47116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5810280" y="2544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5937280" y="2455848"/>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5643593" y="2632061"/>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5964268" y="2820973"/>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5515005" y="26892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4781580" y="4327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4822855" y="438783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4540280" y="4635423"/>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4933980" y="4606911"/>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4738718" y="404017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4638705" y="4421174"/>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4567268" y="4560874"/>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4594255" y="47926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4657755" y="46767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4740305" y="5140311"/>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4411693" y="4556111"/>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 name="Group 200"/>
            <p:cNvGrpSpPr>
              <a:grpSpLocks/>
            </p:cNvGrpSpPr>
            <p:nvPr/>
          </p:nvGrpSpPr>
          <p:grpSpPr bwMode="auto">
            <a:xfrm rot="7253297">
              <a:off x="3994180" y="4571986"/>
              <a:ext cx="227013" cy="180975"/>
              <a:chOff x="5504" y="8144"/>
              <a:chExt cx="291" cy="236"/>
            </a:xfrm>
          </p:grpSpPr>
          <p:sp>
            <p:nvSpPr>
              <p:cNvPr id="176"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7" name="Group 203"/>
            <p:cNvGrpSpPr>
              <a:grpSpLocks/>
            </p:cNvGrpSpPr>
            <p:nvPr/>
          </p:nvGrpSpPr>
          <p:grpSpPr bwMode="auto">
            <a:xfrm>
              <a:off x="4624418" y="5638786"/>
              <a:ext cx="223838" cy="180975"/>
              <a:chOff x="5504" y="8144"/>
              <a:chExt cx="291" cy="236"/>
            </a:xfrm>
          </p:grpSpPr>
          <p:sp>
            <p:nvSpPr>
              <p:cNvPr id="174"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4470430" y="5006961"/>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4697443" y="5073636"/>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4584730" y="4860911"/>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Text Box 211"/>
            <p:cNvSpPr txBox="1">
              <a:spLocks noChangeArrowheads="1"/>
            </p:cNvSpPr>
            <p:nvPr/>
          </p:nvSpPr>
          <p:spPr bwMode="auto">
            <a:xfrm>
              <a:off x="3636993" y="5264136"/>
              <a:ext cx="957262" cy="2857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Laser</a:t>
              </a:r>
            </a:p>
          </p:txBody>
        </p:sp>
        <p:sp>
          <p:nvSpPr>
            <p:cNvPr id="227" name="Text Box 212"/>
            <p:cNvSpPr txBox="1">
              <a:spLocks noChangeArrowheads="1"/>
            </p:cNvSpPr>
            <p:nvPr/>
          </p:nvSpPr>
          <p:spPr bwMode="auto">
            <a:xfrm>
              <a:off x="3929093" y="5489561"/>
              <a:ext cx="800100" cy="423862"/>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Photo-</a:t>
              </a:r>
            </a:p>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detector</a:t>
              </a:r>
            </a:p>
          </p:txBody>
        </p:sp>
        <p:sp>
          <p:nvSpPr>
            <p:cNvPr id="228" name="Text Box 214"/>
            <p:cNvSpPr txBox="1">
              <a:spLocks noChangeArrowheads="1"/>
            </p:cNvSpPr>
            <p:nvPr/>
          </p:nvSpPr>
          <p:spPr bwMode="auto">
            <a:xfrm>
              <a:off x="5632468" y="4740287"/>
              <a:ext cx="1582738"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29" name="Text Box 215"/>
            <p:cNvSpPr txBox="1">
              <a:spLocks noChangeArrowheads="1"/>
            </p:cNvSpPr>
            <p:nvPr/>
          </p:nvSpPr>
          <p:spPr bwMode="auto">
            <a:xfrm>
              <a:off x="5200668" y="5811857"/>
              <a:ext cx="1943100" cy="40322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600" b="1" kern="1200" dirty="0">
                  <a:solidFill>
                    <a:srgbClr val="FFCCFF"/>
                  </a:solidFill>
                  <a:latin typeface="+mj-lt"/>
                  <a:ea typeface="ＭＳ Ｐゴシック" pitchFamily="50" charset="-128"/>
                  <a:cs typeface="+mn-cs"/>
                </a:rPr>
                <a:t>Drag-free S/C</a:t>
              </a:r>
            </a:p>
          </p:txBody>
        </p:sp>
        <p:sp>
          <p:nvSpPr>
            <p:cNvPr id="230" name="Text Box 216"/>
            <p:cNvSpPr txBox="1">
              <a:spLocks noChangeArrowheads="1"/>
            </p:cNvSpPr>
            <p:nvPr/>
          </p:nvSpPr>
          <p:spPr bwMode="auto">
            <a:xfrm rot="17950394">
              <a:off x="4408785" y="3176419"/>
              <a:ext cx="1543050"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31" name="Text Box 218"/>
            <p:cNvSpPr txBox="1">
              <a:spLocks noChangeArrowheads="1"/>
            </p:cNvSpPr>
            <p:nvPr/>
          </p:nvSpPr>
          <p:spPr bwMode="auto">
            <a:xfrm>
              <a:off x="4760943" y="5314936"/>
              <a:ext cx="722312" cy="31908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Mirror</a:t>
              </a:r>
            </a:p>
          </p:txBody>
        </p:sp>
      </p:grpSp>
      <p:sp>
        <p:nvSpPr>
          <p:cNvPr id="233" name="Text Box 3"/>
          <p:cNvSpPr txBox="1">
            <a:spLocks noChangeArrowheads="1"/>
          </p:cNvSpPr>
          <p:nvPr/>
        </p:nvSpPr>
        <p:spPr bwMode="auto">
          <a:xfrm>
            <a:off x="723907" y="2357366"/>
            <a:ext cx="3419465" cy="208672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Arm </a:t>
            </a:r>
            <a:r>
              <a:rPr kumimoji="1" lang="en-US" altLang="ja-JP" sz="1800" b="1" kern="1200" dirty="0">
                <a:solidFill>
                  <a:srgbClr val="FFFFFF"/>
                </a:solidFill>
                <a:latin typeface="+mj-lt"/>
                <a:ea typeface="ＭＳ Ｐゴシック" pitchFamily="50" charset="-128"/>
                <a:cs typeface="+mn-cs"/>
              </a:rPr>
              <a:t>length: </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smtClean="0">
                <a:solidFill>
                  <a:srgbClr val="CCFFCC"/>
                </a:solidFill>
                <a:latin typeface="+mj-lt"/>
                <a:ea typeface="ＭＳ Ｐゴシック" pitchFamily="50" charset="-128"/>
                <a:cs typeface="+mn-cs"/>
              </a:rPr>
              <a:t>1000 </a:t>
            </a:r>
            <a:r>
              <a:rPr kumimoji="1" lang="en-US" altLang="ja-JP" sz="1800" b="1" kern="1200" dirty="0">
                <a:solidFill>
                  <a:srgbClr val="CCFFCC"/>
                </a:solidFill>
                <a:latin typeface="+mj-lt"/>
                <a:ea typeface="ＭＳ Ｐゴシック" pitchFamily="50" charset="-128"/>
                <a:cs typeface="+mn-cs"/>
              </a:rPr>
              <a:t>km</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Finesse:                  </a:t>
            </a:r>
            <a:r>
              <a:rPr kumimoji="1" lang="en-US" altLang="ja-JP" sz="1800" b="1" kern="1200" dirty="0" smtClean="0">
                <a:solidFill>
                  <a:srgbClr val="CCFFCC"/>
                </a:solidFill>
                <a:latin typeface="+mj-lt"/>
                <a:ea typeface="ＭＳ Ｐゴシック" pitchFamily="50" charset="-128"/>
                <a:cs typeface="+mn-cs"/>
              </a:rPr>
              <a:t>10</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Mirror </a:t>
            </a:r>
            <a:r>
              <a:rPr kumimoji="1" lang="en-US" altLang="ja-JP" sz="1800" b="1" kern="1200" dirty="0">
                <a:solidFill>
                  <a:srgbClr val="FFFFFF"/>
                </a:solidFill>
                <a:latin typeface="+mj-lt"/>
                <a:ea typeface="ＭＳ Ｐゴシック" pitchFamily="50" charset="-128"/>
                <a:cs typeface="+mn-cs"/>
              </a:rPr>
              <a:t>diameter: </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smtClean="0">
                <a:solidFill>
                  <a:srgbClr val="CCFFCC"/>
                </a:solidFill>
                <a:latin typeface="+mj-lt"/>
                <a:ea typeface="ＭＳ Ｐゴシック" pitchFamily="50" charset="-128"/>
                <a:cs typeface="+mn-cs"/>
              </a:rPr>
              <a:t>1 </a:t>
            </a:r>
            <a:r>
              <a:rPr kumimoji="1" lang="en-US" altLang="ja-JP" sz="1800" b="1" kern="1200" dirty="0">
                <a:solidFill>
                  <a:srgbClr val="CCFFCC"/>
                </a:solidFill>
                <a:latin typeface="+mj-lt"/>
                <a:ea typeface="ＭＳ Ｐゴシック" pitchFamily="50" charset="-128"/>
                <a:cs typeface="+mn-cs"/>
              </a:rPr>
              <a:t>m</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Mirror mass:          </a:t>
            </a:r>
            <a:r>
              <a:rPr kumimoji="1" lang="en-US" altLang="ja-JP" sz="1800" b="1" kern="1200" dirty="0" smtClean="0">
                <a:solidFill>
                  <a:srgbClr val="CCFFCC"/>
                </a:solidFill>
                <a:latin typeface="+mj-lt"/>
                <a:ea typeface="ＭＳ Ｐゴシック" pitchFamily="50" charset="-128"/>
                <a:cs typeface="+mn-cs"/>
              </a:rPr>
              <a:t>100 kg</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Laser power:          </a:t>
            </a:r>
            <a:r>
              <a:rPr kumimoji="1" lang="en-US" altLang="ja-JP" sz="1800" b="1" kern="1200" dirty="0" smtClean="0">
                <a:solidFill>
                  <a:srgbClr val="CCFFCC"/>
                </a:solidFill>
                <a:latin typeface="+mj-lt"/>
                <a:ea typeface="ＭＳ Ｐゴシック" pitchFamily="50" charset="-128"/>
                <a:cs typeface="+mn-cs"/>
              </a:rPr>
              <a:t>10 W</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Laser </a:t>
            </a:r>
            <a:r>
              <a:rPr kumimoji="1" lang="en-US" altLang="ja-JP" sz="1800" b="1" kern="1200" dirty="0">
                <a:solidFill>
                  <a:srgbClr val="FFFFFF"/>
                </a:solidFill>
                <a:latin typeface="+mj-lt"/>
                <a:ea typeface="ＭＳ Ｐゴシック" pitchFamily="50" charset="-128"/>
                <a:cs typeface="+mn-cs"/>
              </a:rPr>
              <a:t>wavelength</a:t>
            </a:r>
            <a:r>
              <a:rPr kumimoji="1" lang="ja-JP" altLang="en-US" sz="1800" b="1" kern="1200" dirty="0" smtClean="0">
                <a:solidFill>
                  <a:srgbClr val="FFFFFF"/>
                </a:solidFill>
                <a:latin typeface="+mj-lt"/>
                <a:ea typeface="ＭＳ Ｐゴシック" pitchFamily="50" charset="-128"/>
                <a:cs typeface="+mn-cs"/>
              </a:rPr>
              <a:t>：</a:t>
            </a:r>
            <a:r>
              <a:rPr kumimoji="1" lang="en-US" altLang="ja-JP" sz="1800" b="1" kern="1200" dirty="0" smtClean="0">
                <a:solidFill>
                  <a:srgbClr val="CCFFCC"/>
                </a:solidFill>
                <a:latin typeface="+mj-lt"/>
                <a:ea typeface="ＭＳ Ｐゴシック" pitchFamily="50" charset="-128"/>
                <a:cs typeface="+mn-cs"/>
              </a:rPr>
              <a:t>532 </a:t>
            </a:r>
            <a:r>
              <a:rPr lang="en-US" altLang="ja-JP" sz="1800" b="1" dirty="0" smtClean="0">
                <a:solidFill>
                  <a:srgbClr val="CCFFCC"/>
                </a:solidFill>
                <a:latin typeface="+mj-lt"/>
                <a:ea typeface="ＭＳ Ｐゴシック" pitchFamily="50" charset="-128"/>
                <a:sym typeface="Symbol" pitchFamily="18" charset="2"/>
              </a:rPr>
              <a:t>n</a:t>
            </a:r>
            <a:r>
              <a:rPr kumimoji="1" lang="en-US" altLang="ja-JP" sz="1800" b="1" kern="1200" dirty="0" smtClean="0">
                <a:solidFill>
                  <a:srgbClr val="CCFFCC"/>
                </a:solidFill>
                <a:latin typeface="+mj-lt"/>
                <a:ea typeface="ＭＳ Ｐゴシック" pitchFamily="50" charset="-128"/>
                <a:cs typeface="+mn-cs"/>
              </a:rPr>
              <a:t>m</a:t>
            </a:r>
            <a:endParaRPr kumimoji="1" lang="en-US" altLang="ja-JP" sz="1800" b="1" kern="1200" dirty="0">
              <a:solidFill>
                <a:srgbClr val="CCFFCC"/>
              </a:solidFill>
              <a:latin typeface="+mj-lt"/>
              <a:ea typeface="ＭＳ Ｐゴシック" pitchFamily="50" charset="-128"/>
              <a:cs typeface="+mn-cs"/>
            </a:endParaRPr>
          </a:p>
        </p:txBody>
      </p:sp>
      <p:sp>
        <p:nvSpPr>
          <p:cNvPr id="234" name="Text Box 3"/>
          <p:cNvSpPr txBox="1">
            <a:spLocks noChangeArrowheads="1"/>
          </p:cNvSpPr>
          <p:nvPr/>
        </p:nvSpPr>
        <p:spPr bwMode="auto">
          <a:xfrm>
            <a:off x="928662" y="4957886"/>
            <a:ext cx="2714644" cy="757130"/>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S/C</a:t>
            </a:r>
            <a:r>
              <a:rPr kumimoji="1" lang="en-US" altLang="ja-JP" sz="1800" b="1" kern="1200" dirty="0">
                <a:solidFill>
                  <a:srgbClr val="FFFFFF"/>
                </a:solidFill>
                <a:latin typeface="+mj-lt"/>
                <a:ea typeface="ＭＳ Ｐゴシック" pitchFamily="50" charset="-128"/>
                <a:cs typeface="+mn-cs"/>
              </a:rPr>
              <a:t>: drag free</a:t>
            </a:r>
          </a:p>
          <a:p>
            <a:pPr algn="l" rtl="0" fontAlgn="base">
              <a:lnSpc>
                <a:spcPct val="120000"/>
              </a:lnSpc>
              <a:spcBef>
                <a:spcPct val="0"/>
              </a:spcBef>
              <a:spcAft>
                <a:spcPct val="0"/>
              </a:spcAft>
              <a:buNone/>
            </a:pPr>
            <a:r>
              <a:rPr kumimoji="1" lang="en-US" altLang="ja-JP" sz="1800" b="1" kern="1200" dirty="0">
                <a:solidFill>
                  <a:srgbClr val="FFFFFF"/>
                </a:solidFill>
                <a:latin typeface="+mj-lt"/>
                <a:ea typeface="ＭＳ Ｐゴシック" pitchFamily="50" charset="-128"/>
                <a:cs typeface="+mn-cs"/>
              </a:rPr>
              <a:t>3 interferometers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altLang="ja-JP" dirty="0" smtClean="0"/>
              <a:t>Cavity and S/C control</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27th International Symposium on Space Technology and Science (July 9, 2009, Tsukuba, Ibaraki)</a:t>
            </a:r>
            <a:endParaRPr lang="en-US" altLang="ja-JP" sz="1200" b="1" kern="1200" dirty="0">
              <a:solidFill>
                <a:srgbClr val="DDDDDD"/>
              </a:solidFill>
              <a:latin typeface="Tahoma"/>
              <a:ea typeface="HGP創英角ｺﾞｼｯｸUB"/>
              <a:cs typeface="+mn-cs"/>
            </a:endParaRPr>
          </a:p>
        </p:txBody>
      </p:sp>
      <p:sp>
        <p:nvSpPr>
          <p:cNvPr id="441350" name="Text Box 6"/>
          <p:cNvSpPr txBox="1">
            <a:spLocks noChangeArrowheads="1"/>
          </p:cNvSpPr>
          <p:nvPr/>
        </p:nvSpPr>
        <p:spPr bwMode="auto">
          <a:xfrm>
            <a:off x="3927475" y="3074997"/>
            <a:ext cx="1422400" cy="904875"/>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Local Sensor</a:t>
            </a:r>
          </a:p>
        </p:txBody>
      </p:sp>
      <p:sp>
        <p:nvSpPr>
          <p:cNvPr id="441351" name="Text Box 7"/>
          <p:cNvSpPr txBox="1">
            <a:spLocks noChangeArrowheads="1"/>
          </p:cNvSpPr>
          <p:nvPr/>
        </p:nvSpPr>
        <p:spPr bwMode="auto">
          <a:xfrm>
            <a:off x="3679825" y="5487988"/>
            <a:ext cx="1571625" cy="454025"/>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Actuator</a:t>
            </a:r>
          </a:p>
        </p:txBody>
      </p:sp>
      <p:sp>
        <p:nvSpPr>
          <p:cNvPr id="441352" name="Text Box 8"/>
          <p:cNvSpPr txBox="1">
            <a:spLocks noChangeArrowheads="1"/>
          </p:cNvSpPr>
          <p:nvPr/>
        </p:nvSpPr>
        <p:spPr bwMode="auto">
          <a:xfrm>
            <a:off x="1644650" y="6146800"/>
            <a:ext cx="6888163" cy="4508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33CC33"/>
                </a:solidFill>
                <a:latin typeface="Tahoma" pitchFamily="34" charset="0"/>
                <a:ea typeface="ＭＳ Ｐゴシック" charset="-128"/>
                <a:cs typeface="+mn-cs"/>
              </a:rPr>
              <a:t>Displacement signal between the two Mirrors</a:t>
            </a:r>
          </a:p>
        </p:txBody>
      </p:sp>
      <p:sp>
        <p:nvSpPr>
          <p:cNvPr id="441353" name="Text Box 9"/>
          <p:cNvSpPr txBox="1">
            <a:spLocks noChangeArrowheads="1"/>
          </p:cNvSpPr>
          <p:nvPr/>
        </p:nvSpPr>
        <p:spPr bwMode="auto">
          <a:xfrm>
            <a:off x="395288" y="5230813"/>
            <a:ext cx="1609725" cy="501650"/>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Thruster</a:t>
            </a:r>
          </a:p>
        </p:txBody>
      </p:sp>
      <p:sp>
        <p:nvSpPr>
          <p:cNvPr id="441354" name="AutoShape 10"/>
          <p:cNvSpPr>
            <a:spLocks noChangeArrowheads="1"/>
          </p:cNvSpPr>
          <p:nvPr/>
        </p:nvSpPr>
        <p:spPr bwMode="auto">
          <a:xfrm rot="5400000">
            <a:off x="1039813" y="4265612"/>
            <a:ext cx="419100" cy="333375"/>
          </a:xfrm>
          <a:prstGeom prst="flowChartManualOperation">
            <a:avLst/>
          </a:prstGeom>
          <a:solidFill>
            <a:srgbClr val="FF00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5" name="Oval 11"/>
          <p:cNvSpPr>
            <a:spLocks noChangeArrowheads="1"/>
          </p:cNvSpPr>
          <p:nvPr/>
        </p:nvSpPr>
        <p:spPr bwMode="auto">
          <a:xfrm>
            <a:off x="1398588" y="3070225"/>
            <a:ext cx="2746375" cy="2743200"/>
          </a:xfrm>
          <a:prstGeom prst="ellipse">
            <a:avLst/>
          </a:prstGeom>
          <a:solidFill>
            <a:srgbClr val="FFFFFF"/>
          </a:solid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6" name="Rectangle 12"/>
          <p:cNvSpPr>
            <a:spLocks noChangeArrowheads="1"/>
          </p:cNvSpPr>
          <p:nvPr/>
        </p:nvSpPr>
        <p:spPr bwMode="auto">
          <a:xfrm rot="2679310">
            <a:off x="2555875" y="4311650"/>
            <a:ext cx="57150" cy="269875"/>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7" name="Line 13"/>
          <p:cNvSpPr>
            <a:spLocks noChangeShapeType="1"/>
          </p:cNvSpPr>
          <p:nvPr/>
        </p:nvSpPr>
        <p:spPr bwMode="auto">
          <a:xfrm>
            <a:off x="2619375" y="4410075"/>
            <a:ext cx="1588" cy="793750"/>
          </a:xfrm>
          <a:prstGeom prst="line">
            <a:avLst/>
          </a:prstGeom>
          <a:noFill/>
          <a:ln w="57150">
            <a:solidFill>
              <a:srgbClr val="00FF00"/>
            </a:solidFill>
            <a:round/>
            <a:headEnd/>
            <a:tailEnd/>
          </a:ln>
          <a:effectLst/>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8" name="Line 14"/>
          <p:cNvSpPr>
            <a:spLocks noChangeShapeType="1"/>
          </p:cNvSpPr>
          <p:nvPr/>
        </p:nvSpPr>
        <p:spPr bwMode="auto">
          <a:xfrm>
            <a:off x="2613025" y="5445125"/>
            <a:ext cx="3175" cy="21272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9" name="Line 15"/>
          <p:cNvSpPr>
            <a:spLocks noChangeShapeType="1"/>
          </p:cNvSpPr>
          <p:nvPr/>
        </p:nvSpPr>
        <p:spPr bwMode="auto">
          <a:xfrm>
            <a:off x="2606675" y="5646738"/>
            <a:ext cx="520700" cy="1587"/>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0" name="Line 16"/>
          <p:cNvSpPr>
            <a:spLocks noChangeShapeType="1"/>
          </p:cNvSpPr>
          <p:nvPr/>
        </p:nvSpPr>
        <p:spPr bwMode="auto">
          <a:xfrm flipV="1">
            <a:off x="3108325" y="4810125"/>
            <a:ext cx="0" cy="842963"/>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1" name="Line 17"/>
          <p:cNvSpPr>
            <a:spLocks noChangeShapeType="1"/>
          </p:cNvSpPr>
          <p:nvPr/>
        </p:nvSpPr>
        <p:spPr bwMode="auto">
          <a:xfrm>
            <a:off x="3087688" y="4837113"/>
            <a:ext cx="336550" cy="1587"/>
          </a:xfrm>
          <a:prstGeom prst="line">
            <a:avLst/>
          </a:prstGeom>
          <a:noFill/>
          <a:ln w="38100">
            <a:solidFill>
              <a:schemeClr val="tx1"/>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nvGrpSpPr>
          <p:cNvPr id="2" name="Group 18"/>
          <p:cNvGrpSpPr>
            <a:grpSpLocks/>
          </p:cNvGrpSpPr>
          <p:nvPr/>
        </p:nvGrpSpPr>
        <p:grpSpPr bwMode="auto">
          <a:xfrm>
            <a:off x="2441575" y="5170488"/>
            <a:ext cx="342900" cy="274637"/>
            <a:chOff x="5504" y="8144"/>
            <a:chExt cx="291" cy="236"/>
          </a:xfrm>
        </p:grpSpPr>
        <p:sp>
          <p:nvSpPr>
            <p:cNvPr id="441363" name="Rectangle 19"/>
            <p:cNvSpPr>
              <a:spLocks noChangeArrowheads="1"/>
            </p:cNvSpPr>
            <p:nvPr/>
          </p:nvSpPr>
          <p:spPr bwMode="auto">
            <a:xfrm>
              <a:off x="5577" y="8233"/>
              <a:ext cx="155" cy="147"/>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4" name="Rectangle 20"/>
            <p:cNvSpPr>
              <a:spLocks noChangeArrowheads="1"/>
            </p:cNvSpPr>
            <p:nvPr/>
          </p:nvSpPr>
          <p:spPr bwMode="auto">
            <a:xfrm>
              <a:off x="5504" y="8144"/>
              <a:ext cx="291" cy="106"/>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sp>
        <p:nvSpPr>
          <p:cNvPr id="441365" name="Rectangle 21"/>
          <p:cNvSpPr>
            <a:spLocks noChangeArrowheads="1"/>
          </p:cNvSpPr>
          <p:nvPr/>
        </p:nvSpPr>
        <p:spPr bwMode="auto">
          <a:xfrm>
            <a:off x="3468688" y="4543425"/>
            <a:ext cx="107950" cy="393700"/>
          </a:xfrm>
          <a:prstGeom prst="rect">
            <a:avLst/>
          </a:prstGeom>
          <a:solidFill>
            <a:srgbClr val="0000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6" name="Line 22"/>
          <p:cNvSpPr>
            <a:spLocks noChangeShapeType="1"/>
          </p:cNvSpPr>
          <p:nvPr/>
        </p:nvSpPr>
        <p:spPr bwMode="auto">
          <a:xfrm flipV="1">
            <a:off x="1689100" y="4043363"/>
            <a:ext cx="1588" cy="392112"/>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7" name="Line 23"/>
          <p:cNvSpPr>
            <a:spLocks noChangeShapeType="1"/>
          </p:cNvSpPr>
          <p:nvPr/>
        </p:nvSpPr>
        <p:spPr bwMode="auto">
          <a:xfrm flipV="1">
            <a:off x="1666875" y="4052888"/>
            <a:ext cx="1846263" cy="317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8" name="Line 24"/>
          <p:cNvSpPr>
            <a:spLocks noChangeShapeType="1"/>
          </p:cNvSpPr>
          <p:nvPr/>
        </p:nvSpPr>
        <p:spPr bwMode="auto">
          <a:xfrm flipV="1">
            <a:off x="1431925" y="4429125"/>
            <a:ext cx="268288" cy="1588"/>
          </a:xfrm>
          <a:prstGeom prst="line">
            <a:avLst/>
          </a:prstGeom>
          <a:noFill/>
          <a:ln w="38100">
            <a:solidFill>
              <a:schemeClr val="tx1"/>
            </a:solidFill>
            <a:round/>
            <a:headEnd type="triangle" w="med" len="me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9" name="Rectangle 25"/>
          <p:cNvSpPr>
            <a:spLocks noChangeArrowheads="1"/>
          </p:cNvSpPr>
          <p:nvPr/>
        </p:nvSpPr>
        <p:spPr bwMode="auto">
          <a:xfrm>
            <a:off x="3468688" y="3944938"/>
            <a:ext cx="107950" cy="393700"/>
          </a:xfrm>
          <a:prstGeom prst="rect">
            <a:avLst/>
          </a:prstGeom>
          <a:solidFill>
            <a:srgbClr val="FFCC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0" name="AutoShape 26"/>
          <p:cNvSpPr>
            <a:spLocks noChangeArrowheads="1"/>
          </p:cNvSpPr>
          <p:nvPr/>
        </p:nvSpPr>
        <p:spPr bwMode="auto">
          <a:xfrm rot="16200000" flipH="1">
            <a:off x="7747794" y="4237832"/>
            <a:ext cx="419100" cy="334962"/>
          </a:xfrm>
          <a:prstGeom prst="flowChartManualOperation">
            <a:avLst/>
          </a:prstGeom>
          <a:solidFill>
            <a:srgbClr val="FF00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1" name="Oval 27"/>
          <p:cNvSpPr>
            <a:spLocks noChangeArrowheads="1"/>
          </p:cNvSpPr>
          <p:nvPr/>
        </p:nvSpPr>
        <p:spPr bwMode="auto">
          <a:xfrm flipH="1">
            <a:off x="5062538" y="3044825"/>
            <a:ext cx="2746375" cy="2743200"/>
          </a:xfrm>
          <a:prstGeom prst="ellipse">
            <a:avLst/>
          </a:prstGeom>
          <a:solidFill>
            <a:srgbClr val="FFFFFF"/>
          </a:solid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2" name="Line 28"/>
          <p:cNvSpPr>
            <a:spLocks noChangeShapeType="1"/>
          </p:cNvSpPr>
          <p:nvPr/>
        </p:nvSpPr>
        <p:spPr bwMode="auto">
          <a:xfrm flipH="1" flipV="1">
            <a:off x="7516813" y="4008438"/>
            <a:ext cx="1587" cy="401637"/>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3" name="Line 29"/>
          <p:cNvSpPr>
            <a:spLocks noChangeShapeType="1"/>
          </p:cNvSpPr>
          <p:nvPr/>
        </p:nvSpPr>
        <p:spPr bwMode="auto">
          <a:xfrm flipH="1" flipV="1">
            <a:off x="5673725" y="4021138"/>
            <a:ext cx="1865313" cy="317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4" name="Line 30"/>
          <p:cNvSpPr>
            <a:spLocks noChangeShapeType="1"/>
          </p:cNvSpPr>
          <p:nvPr/>
        </p:nvSpPr>
        <p:spPr bwMode="auto">
          <a:xfrm flipH="1" flipV="1">
            <a:off x="7507288" y="4402138"/>
            <a:ext cx="268287" cy="3175"/>
          </a:xfrm>
          <a:prstGeom prst="line">
            <a:avLst/>
          </a:prstGeom>
          <a:noFill/>
          <a:ln w="38100">
            <a:solidFill>
              <a:schemeClr val="tx1"/>
            </a:solidFill>
            <a:round/>
            <a:headEnd type="triangle" w="med" len="me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5" name="Rectangle 31"/>
          <p:cNvSpPr>
            <a:spLocks noChangeArrowheads="1"/>
          </p:cNvSpPr>
          <p:nvPr/>
        </p:nvSpPr>
        <p:spPr bwMode="auto">
          <a:xfrm flipH="1">
            <a:off x="5630863" y="3919538"/>
            <a:ext cx="106362" cy="392112"/>
          </a:xfrm>
          <a:prstGeom prst="rect">
            <a:avLst/>
          </a:prstGeom>
          <a:solidFill>
            <a:srgbClr val="FFCC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6" name="Line 32"/>
          <p:cNvSpPr>
            <a:spLocks noChangeShapeType="1"/>
          </p:cNvSpPr>
          <p:nvPr/>
        </p:nvSpPr>
        <p:spPr bwMode="auto">
          <a:xfrm flipV="1">
            <a:off x="977900" y="4656138"/>
            <a:ext cx="246063" cy="62706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7" name="Text Box 33"/>
          <p:cNvSpPr txBox="1">
            <a:spLocks noChangeArrowheads="1"/>
          </p:cNvSpPr>
          <p:nvPr/>
        </p:nvSpPr>
        <p:spPr bwMode="auto">
          <a:xfrm>
            <a:off x="7529513" y="5224463"/>
            <a:ext cx="1538287" cy="50323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Thruster</a:t>
            </a:r>
          </a:p>
        </p:txBody>
      </p:sp>
      <p:sp>
        <p:nvSpPr>
          <p:cNvPr id="441378" name="Line 34"/>
          <p:cNvSpPr>
            <a:spLocks noChangeShapeType="1"/>
          </p:cNvSpPr>
          <p:nvPr/>
        </p:nvSpPr>
        <p:spPr bwMode="auto">
          <a:xfrm flipH="1" flipV="1">
            <a:off x="2797175" y="5675313"/>
            <a:ext cx="265113" cy="444500"/>
          </a:xfrm>
          <a:prstGeom prst="line">
            <a:avLst/>
          </a:prstGeom>
          <a:noFill/>
          <a:ln w="31750">
            <a:solidFill>
              <a:srgbClr val="33CC33"/>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9" name="Line 35"/>
          <p:cNvSpPr>
            <a:spLocks noChangeShapeType="1"/>
          </p:cNvSpPr>
          <p:nvPr/>
        </p:nvSpPr>
        <p:spPr bwMode="auto">
          <a:xfrm flipH="1" flipV="1">
            <a:off x="3562350" y="4989513"/>
            <a:ext cx="558800" cy="51911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0" name="Text Box 36"/>
          <p:cNvSpPr txBox="1">
            <a:spLocks noChangeArrowheads="1"/>
          </p:cNvSpPr>
          <p:nvPr/>
        </p:nvSpPr>
        <p:spPr bwMode="auto">
          <a:xfrm>
            <a:off x="2139950" y="2565400"/>
            <a:ext cx="5024438" cy="452438"/>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FF5050"/>
                </a:solidFill>
                <a:latin typeface="Tahoma" pitchFamily="34" charset="0"/>
                <a:ea typeface="ＭＳ Ｐゴシック" charset="-128"/>
                <a:cs typeface="+mn-cs"/>
              </a:rPr>
              <a:t>Displacement Signal between S/C and Mirror</a:t>
            </a:r>
          </a:p>
        </p:txBody>
      </p:sp>
      <p:sp>
        <p:nvSpPr>
          <p:cNvPr id="441381" name="Line 37"/>
          <p:cNvSpPr>
            <a:spLocks noChangeShapeType="1"/>
          </p:cNvSpPr>
          <p:nvPr/>
        </p:nvSpPr>
        <p:spPr bwMode="auto">
          <a:xfrm flipH="1">
            <a:off x="2843213" y="2906713"/>
            <a:ext cx="592137" cy="1079500"/>
          </a:xfrm>
          <a:prstGeom prst="line">
            <a:avLst/>
          </a:prstGeom>
          <a:noFill/>
          <a:ln w="38100">
            <a:solidFill>
              <a:srgbClr val="FF5050"/>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2" name="Line 38"/>
          <p:cNvSpPr>
            <a:spLocks noChangeShapeType="1"/>
          </p:cNvSpPr>
          <p:nvPr/>
        </p:nvSpPr>
        <p:spPr bwMode="auto">
          <a:xfrm flipH="1">
            <a:off x="3575050" y="3505200"/>
            <a:ext cx="465138" cy="385763"/>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3" name="Line 39"/>
          <p:cNvSpPr>
            <a:spLocks noChangeShapeType="1"/>
          </p:cNvSpPr>
          <p:nvPr/>
        </p:nvSpPr>
        <p:spPr bwMode="auto">
          <a:xfrm flipH="1" flipV="1">
            <a:off x="7967663" y="4651375"/>
            <a:ext cx="246062" cy="625475"/>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4" name="Line 40"/>
          <p:cNvSpPr>
            <a:spLocks noChangeShapeType="1"/>
          </p:cNvSpPr>
          <p:nvPr/>
        </p:nvSpPr>
        <p:spPr bwMode="auto">
          <a:xfrm>
            <a:off x="5180013" y="3478213"/>
            <a:ext cx="465137" cy="38576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5" name="Text Box 41"/>
          <p:cNvSpPr txBox="1">
            <a:spLocks noChangeArrowheads="1"/>
          </p:cNvSpPr>
          <p:nvPr/>
        </p:nvSpPr>
        <p:spPr bwMode="auto">
          <a:xfrm>
            <a:off x="4127500" y="4786322"/>
            <a:ext cx="1042988" cy="485775"/>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2000" b="1" kern="1200" dirty="0">
                <a:solidFill>
                  <a:srgbClr val="FFFFFF"/>
                </a:solidFill>
                <a:latin typeface="Tahoma" pitchFamily="34" charset="0"/>
                <a:ea typeface="ＭＳ Ｐゴシック" charset="-128"/>
                <a:cs typeface="+mn-cs"/>
              </a:rPr>
              <a:t>Mirror</a:t>
            </a:r>
          </a:p>
        </p:txBody>
      </p:sp>
      <p:sp>
        <p:nvSpPr>
          <p:cNvPr id="441386" name="Line 42"/>
          <p:cNvSpPr>
            <a:spLocks noChangeShapeType="1"/>
          </p:cNvSpPr>
          <p:nvPr/>
        </p:nvSpPr>
        <p:spPr bwMode="auto">
          <a:xfrm flipH="1" flipV="1">
            <a:off x="3860800" y="4789488"/>
            <a:ext cx="320675" cy="147637"/>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7" name="Line 43"/>
          <p:cNvSpPr>
            <a:spLocks noChangeShapeType="1"/>
          </p:cNvSpPr>
          <p:nvPr/>
        </p:nvSpPr>
        <p:spPr bwMode="auto">
          <a:xfrm flipV="1">
            <a:off x="5032375" y="4762500"/>
            <a:ext cx="320675" cy="147638"/>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8" name="Line 44"/>
          <p:cNvSpPr>
            <a:spLocks noChangeShapeType="1"/>
          </p:cNvSpPr>
          <p:nvPr/>
        </p:nvSpPr>
        <p:spPr bwMode="auto">
          <a:xfrm>
            <a:off x="5718175" y="2852738"/>
            <a:ext cx="592138" cy="1081087"/>
          </a:xfrm>
          <a:prstGeom prst="line">
            <a:avLst/>
          </a:prstGeom>
          <a:noFill/>
          <a:ln w="38100">
            <a:solidFill>
              <a:srgbClr val="FF5050"/>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9" name="Freeform 45"/>
          <p:cNvSpPr>
            <a:spLocks/>
          </p:cNvSpPr>
          <p:nvPr/>
        </p:nvSpPr>
        <p:spPr bwMode="auto">
          <a:xfrm>
            <a:off x="3876675" y="4344988"/>
            <a:ext cx="1454150" cy="198437"/>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nvGrpSpPr>
          <p:cNvPr id="3" name="Group 46"/>
          <p:cNvGrpSpPr>
            <a:grpSpLocks/>
          </p:cNvGrpSpPr>
          <p:nvPr/>
        </p:nvGrpSpPr>
        <p:grpSpPr bwMode="auto">
          <a:xfrm flipH="1">
            <a:off x="4616450" y="4033838"/>
            <a:ext cx="914400" cy="758825"/>
            <a:chOff x="4785" y="11039"/>
            <a:chExt cx="829" cy="688"/>
          </a:xfrm>
        </p:grpSpPr>
        <p:sp>
          <p:nvSpPr>
            <p:cNvPr id="441391" name="Freeform 4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2" name="Line 48"/>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3" name="Line 49"/>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4" name="Line 50"/>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5" name="Arc 5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grpSp>
        <p:nvGrpSpPr>
          <p:cNvPr id="4" name="Group 52"/>
          <p:cNvGrpSpPr>
            <a:grpSpLocks/>
          </p:cNvGrpSpPr>
          <p:nvPr/>
        </p:nvGrpSpPr>
        <p:grpSpPr bwMode="auto">
          <a:xfrm>
            <a:off x="3676650" y="4060825"/>
            <a:ext cx="914400" cy="758825"/>
            <a:chOff x="4785" y="11039"/>
            <a:chExt cx="829" cy="688"/>
          </a:xfrm>
        </p:grpSpPr>
        <p:sp>
          <p:nvSpPr>
            <p:cNvPr id="441397" name="Freeform 5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8" name="Line 54"/>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9" name="Line 55"/>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0" name="Line 56"/>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1" name="Arc 5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sp>
        <p:nvSpPr>
          <p:cNvPr id="441402" name="Line 58"/>
          <p:cNvSpPr>
            <a:spLocks noChangeShapeType="1"/>
          </p:cNvSpPr>
          <p:nvPr/>
        </p:nvSpPr>
        <p:spPr bwMode="auto">
          <a:xfrm flipV="1">
            <a:off x="2017713" y="4441825"/>
            <a:ext cx="1901825" cy="1588"/>
          </a:xfrm>
          <a:prstGeom prst="line">
            <a:avLst/>
          </a:prstGeom>
          <a:noFill/>
          <a:ln w="57150">
            <a:solidFill>
              <a:srgbClr val="00FF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3" name="Rectangle 59"/>
          <p:cNvSpPr>
            <a:spLocks noChangeArrowheads="1"/>
          </p:cNvSpPr>
          <p:nvPr/>
        </p:nvSpPr>
        <p:spPr bwMode="auto">
          <a:xfrm>
            <a:off x="1806575" y="4297363"/>
            <a:ext cx="534988" cy="280987"/>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4" name="Rectangle 60"/>
          <p:cNvSpPr>
            <a:spLocks noChangeArrowheads="1"/>
          </p:cNvSpPr>
          <p:nvPr/>
        </p:nvSpPr>
        <p:spPr bwMode="auto">
          <a:xfrm rot="2679310">
            <a:off x="2555875" y="4311650"/>
            <a:ext cx="57150" cy="269875"/>
          </a:xfrm>
          <a:prstGeom prst="rect">
            <a:avLst/>
          </a:prstGeom>
          <a:no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5" name="Text Box 61"/>
          <p:cNvSpPr txBox="1">
            <a:spLocks noChangeArrowheads="1"/>
          </p:cNvSpPr>
          <p:nvPr/>
        </p:nvSpPr>
        <p:spPr bwMode="auto">
          <a:xfrm>
            <a:off x="1760538" y="3338513"/>
            <a:ext cx="1009650" cy="360362"/>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b="1" kern="1200" dirty="0">
                <a:solidFill>
                  <a:srgbClr val="5F5F5F"/>
                </a:solidFill>
                <a:latin typeface="Tahoma" pitchFamily="34" charset="0"/>
                <a:ea typeface="ＭＳ Ｐゴシック" charset="-128"/>
                <a:cs typeface="+mn-cs"/>
              </a:rPr>
              <a:t>S/C 1</a:t>
            </a:r>
          </a:p>
        </p:txBody>
      </p:sp>
      <p:sp>
        <p:nvSpPr>
          <p:cNvPr id="441406" name="Text Box 62"/>
          <p:cNvSpPr txBox="1">
            <a:spLocks noChangeArrowheads="1"/>
          </p:cNvSpPr>
          <p:nvPr/>
        </p:nvSpPr>
        <p:spPr bwMode="auto">
          <a:xfrm>
            <a:off x="6369050" y="3267075"/>
            <a:ext cx="1009650" cy="360363"/>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b="1" kern="1200" dirty="0">
                <a:solidFill>
                  <a:srgbClr val="5F5F5F"/>
                </a:solidFill>
                <a:latin typeface="Tahoma" pitchFamily="34" charset="0"/>
                <a:ea typeface="ＭＳ Ｐゴシック" charset="-128"/>
                <a:cs typeface="+mn-cs"/>
              </a:rPr>
              <a:t>S/C 2</a:t>
            </a:r>
          </a:p>
        </p:txBody>
      </p:sp>
      <p:sp>
        <p:nvSpPr>
          <p:cNvPr id="441407" name="Text Box 63"/>
          <p:cNvSpPr txBox="1">
            <a:spLocks noChangeArrowheads="1"/>
          </p:cNvSpPr>
          <p:nvPr/>
        </p:nvSpPr>
        <p:spPr bwMode="auto">
          <a:xfrm>
            <a:off x="7226300" y="6076950"/>
            <a:ext cx="1809750" cy="307777"/>
          </a:xfrm>
          <a:prstGeom prst="rect">
            <a:avLst/>
          </a:prstGeom>
          <a:noFill/>
          <a:ln w="9525" algn="ctr">
            <a:noFill/>
            <a:miter lim="800000"/>
            <a:headEnd/>
            <a:tailEnd/>
          </a:ln>
          <a:effectLst/>
        </p:spPr>
        <p:txBody>
          <a:bodyPr>
            <a:spAutoFit/>
          </a:bodyPr>
          <a:lstStyle/>
          <a:p>
            <a:pPr algn="l">
              <a:buSzPct val="70000"/>
              <a:buNone/>
            </a:pPr>
            <a:r>
              <a:rPr kumimoji="1" lang="en-US" altLang="ja-JP" sz="1400" b="1" kern="1200" dirty="0">
                <a:solidFill>
                  <a:srgbClr val="5F5F5F"/>
                </a:solidFill>
                <a:latin typeface="Tahoma" pitchFamily="34" charset="0"/>
                <a:ea typeface="ＭＳ Ｐゴシック" charset="-128"/>
                <a:cs typeface="+mn-cs"/>
              </a:rPr>
              <a:t>Fig: S. Kawamura</a:t>
            </a:r>
          </a:p>
        </p:txBody>
      </p:sp>
      <p:sp>
        <p:nvSpPr>
          <p:cNvPr id="441408" name="Rectangle 64"/>
          <p:cNvSpPr>
            <a:spLocks noChangeArrowheads="1"/>
          </p:cNvSpPr>
          <p:nvPr/>
        </p:nvSpPr>
        <p:spPr bwMode="auto">
          <a:xfrm>
            <a:off x="684212" y="910880"/>
            <a:ext cx="8102630" cy="1446550"/>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a:solidFill>
                  <a:srgbClr val="CCFFCC"/>
                </a:solidFill>
                <a:latin typeface="Tahoma" pitchFamily="34" charset="0"/>
                <a:ea typeface="HGP創英角ｺﾞｼｯｸUB" pitchFamily="50" charset="-128"/>
                <a:cs typeface="+mn-cs"/>
              </a:rPr>
              <a:t>Cavity length change</a:t>
            </a:r>
          </a:p>
          <a:p>
            <a:pPr algn="l">
              <a:lnSpc>
                <a:spcPct val="110000"/>
              </a:lnSpc>
              <a:buClr>
                <a:srgbClr val="003366"/>
              </a:buClr>
              <a:buSzPct val="70000"/>
              <a:buNone/>
            </a:pPr>
            <a:r>
              <a:rPr kumimoji="1" lang="en-US" altLang="ja-JP" sz="2000" b="1" kern="1200" dirty="0">
                <a:solidFill>
                  <a:srgbClr val="FFFFFF"/>
                </a:solidFill>
                <a:latin typeface="Tahoma" pitchFamily="34" charset="0"/>
                <a:ea typeface="HGP創英角ｺﾞｼｯｸUB" pitchFamily="50" charset="-128"/>
                <a:cs typeface="+mn-cs"/>
              </a:rPr>
              <a:t>      PDH error signal </a:t>
            </a:r>
            <a:r>
              <a:rPr kumimoji="1" lang="en-US" altLang="ja-JP" sz="2000" b="1" kern="1200" dirty="0">
                <a:solidFill>
                  <a:srgbClr val="FFFFFF"/>
                </a:solidFill>
                <a:latin typeface="Tahoma" pitchFamily="34" charset="0"/>
                <a:ea typeface="HGP創英角ｺﾞｼｯｸUB" pitchFamily="50" charset="-128"/>
                <a:cs typeface="+mn-cs"/>
                <a:sym typeface="Wingdings" pitchFamily="2" charset="2"/>
              </a:rPr>
              <a:t>  Mirror position </a:t>
            </a:r>
            <a:r>
              <a:rPr kumimoji="1" lang="ja-JP" altLang="en-US" sz="2000" b="1" kern="1200" dirty="0" smtClean="0">
                <a:solidFill>
                  <a:srgbClr val="FFFFFF"/>
                </a:solidFill>
                <a:latin typeface="Tahoma" pitchFamily="34" charset="0"/>
                <a:ea typeface="HGP創英角ｺﾞｼｯｸUB" pitchFamily="50" charset="-128"/>
                <a:cs typeface="+mn-cs"/>
                <a:sym typeface="Wingdings" pitchFamily="2" charset="2"/>
              </a:rPr>
              <a:t>　</a:t>
            </a:r>
            <a:r>
              <a:rPr kumimoji="1" lang="en-US" altLang="ja-JP" sz="1800" b="1" kern="1200" dirty="0" smtClean="0">
                <a:solidFill>
                  <a:srgbClr val="DDDDDD"/>
                </a:solidFill>
                <a:latin typeface="Tahoma" pitchFamily="34" charset="0"/>
                <a:ea typeface="HGP創英角ｺﾞｼｯｸUB" pitchFamily="50" charset="-128"/>
                <a:cs typeface="+mn-cs"/>
                <a:sym typeface="Wingdings" pitchFamily="2" charset="2"/>
              </a:rPr>
              <a:t>(</a:t>
            </a:r>
            <a:r>
              <a:rPr kumimoji="1" lang="en-US" altLang="ja-JP" sz="1800" b="1" kern="1200" dirty="0">
                <a:solidFill>
                  <a:srgbClr val="DDDDDD"/>
                </a:solidFill>
                <a:latin typeface="Tahoma" pitchFamily="34" charset="0"/>
                <a:ea typeface="HGP創英角ｺﾞｼｯｸUB" pitchFamily="50" charset="-128"/>
                <a:cs typeface="+mn-cs"/>
                <a:sym typeface="Wingdings" pitchFamily="2" charset="2"/>
              </a:rPr>
              <a:t>and Laser frequency)</a:t>
            </a:r>
          </a:p>
          <a:p>
            <a:pPr algn="l">
              <a:lnSpc>
                <a:spcPct val="110000"/>
              </a:lnSpc>
              <a:buClr>
                <a:srgbClr val="003366"/>
              </a:buClr>
              <a:buSzPct val="70000"/>
              <a:buNone/>
            </a:pPr>
            <a:r>
              <a:rPr kumimoji="1" lang="en-US" altLang="ja-JP" sz="2000" b="1" kern="1200" dirty="0">
                <a:solidFill>
                  <a:srgbClr val="FFCCFF"/>
                </a:solidFill>
                <a:latin typeface="Tahoma" pitchFamily="34" charset="0"/>
                <a:ea typeface="HGP創英角ｺﾞｼｯｸUB" pitchFamily="50" charset="-128"/>
                <a:cs typeface="+mn-cs"/>
                <a:sym typeface="Wingdings" pitchFamily="2" charset="2"/>
              </a:rPr>
              <a:t>Relative motion between mirror and S/C</a:t>
            </a:r>
          </a:p>
          <a:p>
            <a:pPr algn="l">
              <a:lnSpc>
                <a:spcPct val="110000"/>
              </a:lnSpc>
              <a:buClr>
                <a:srgbClr val="003366"/>
              </a:buClr>
              <a:buSzPct val="70000"/>
              <a:buNone/>
            </a:pPr>
            <a:r>
              <a:rPr kumimoji="1" lang="en-US" altLang="ja-JP" sz="2000" b="1" kern="1200" dirty="0">
                <a:solidFill>
                  <a:srgbClr val="FFFFFF"/>
                </a:solidFill>
                <a:latin typeface="Tahoma" pitchFamily="34" charset="0"/>
                <a:ea typeface="HGP創英角ｺﾞｼｯｸUB" pitchFamily="50" charset="-128"/>
                <a:cs typeface="+mn-cs"/>
                <a:sym typeface="Wingdings" pitchFamily="2" charset="2"/>
              </a:rPr>
              <a:t>      Local sensor          S/C thruster </a:t>
            </a:r>
            <a:endParaRPr kumimoji="1" lang="en-US" altLang="ja-JP" sz="2000" b="1"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bwMode="auto">
          <a:xfrm>
            <a:off x="1315988" y="3714752"/>
            <a:ext cx="5214974" cy="1214446"/>
          </a:xfrm>
          <a:prstGeom prst="roundRect">
            <a:avLst>
              <a:gd name="adj" fmla="val 4342"/>
            </a:avLst>
          </a:prstGeom>
          <a:solidFill>
            <a:srgbClr val="FFCCFF">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1" name="角丸四角形 70"/>
          <p:cNvSpPr/>
          <p:nvPr/>
        </p:nvSpPr>
        <p:spPr bwMode="auto">
          <a:xfrm>
            <a:off x="1244550" y="1071546"/>
            <a:ext cx="5214974" cy="1214446"/>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41346" name="Rectangle 2"/>
          <p:cNvSpPr>
            <a:spLocks noGrp="1" noChangeArrowheads="1"/>
          </p:cNvSpPr>
          <p:nvPr>
            <p:ph type="title"/>
          </p:nvPr>
        </p:nvSpPr>
        <p:spPr/>
        <p:txBody>
          <a:bodyPr/>
          <a:lstStyle/>
          <a:p>
            <a:r>
              <a:rPr lang="en-US" altLang="ja-JP" dirty="0" smtClean="0"/>
              <a:t>Requirements</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27th International Symposium on Space Technology and Science (July 9, 2009, Tsukuba, Ibaraki)</a:t>
            </a:r>
            <a:endParaRPr lang="en-US" altLang="ja-JP" sz="1200" b="1" kern="1200" dirty="0">
              <a:solidFill>
                <a:srgbClr val="DDDDDD"/>
              </a:solidFill>
              <a:latin typeface="Tahoma"/>
              <a:ea typeface="HGP創英角ｺﾞｼｯｸUB"/>
              <a:cs typeface="+mn-cs"/>
            </a:endParaRPr>
          </a:p>
        </p:txBody>
      </p:sp>
      <p:sp>
        <p:nvSpPr>
          <p:cNvPr id="441408" name="Rectangle 64"/>
          <p:cNvSpPr>
            <a:spLocks noChangeArrowheads="1"/>
          </p:cNvSpPr>
          <p:nvPr/>
        </p:nvSpPr>
        <p:spPr bwMode="auto">
          <a:xfrm>
            <a:off x="1285852" y="1071546"/>
            <a:ext cx="6030928"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smtClean="0">
                <a:solidFill>
                  <a:srgbClr val="CCFFCC"/>
                </a:solidFill>
                <a:latin typeface="Tahoma" pitchFamily="34" charset="0"/>
                <a:ea typeface="HGP創英角ｺﾞｼｯｸUB" pitchFamily="50" charset="-128"/>
                <a:cs typeface="+mn-cs"/>
              </a:rPr>
              <a:t>Sensor Noise</a:t>
            </a:r>
            <a:endParaRPr kumimoji="1" lang="en-US" altLang="ja-JP" sz="2000" b="1" kern="1200" dirty="0">
              <a:solidFill>
                <a:srgbClr val="CCFFCC"/>
              </a:solidFill>
              <a:latin typeface="Tahoma" pitchFamily="34" charset="0"/>
              <a:ea typeface="HGP創英角ｺﾞｼｯｸUB" pitchFamily="50" charset="-128"/>
              <a:cs typeface="+mn-cs"/>
            </a:endParaRPr>
          </a:p>
          <a:p>
            <a:pPr algn="l">
              <a:lnSpc>
                <a:spcPct val="110000"/>
              </a:lnSpc>
              <a:buClr>
                <a:srgbClr val="003366"/>
              </a:buClr>
              <a:buSzPct val="70000"/>
              <a:buNone/>
            </a:pPr>
            <a:r>
              <a:rPr kumimoji="1" lang="en-US" altLang="ja-JP" sz="2000" b="1" kern="1200" dirty="0" smtClean="0">
                <a:solidFill>
                  <a:srgbClr val="FFFFFF"/>
                </a:solidFill>
                <a:latin typeface="Tahoma" pitchFamily="34" charset="0"/>
                <a:ea typeface="HGP創英角ｺﾞｼｯｸUB" pitchFamily="50" charset="-128"/>
                <a:cs typeface="+mn-cs"/>
              </a:rPr>
              <a:t>     Shot noise    </a:t>
            </a:r>
            <a:r>
              <a:rPr lang="en-US" altLang="ja-JP" sz="2000" b="1" dirty="0" smtClean="0">
                <a:solidFill>
                  <a:srgbClr val="CCFFCC"/>
                </a:solidFill>
              </a:rPr>
              <a:t>3 x 10</a:t>
            </a:r>
            <a:r>
              <a:rPr lang="en-US" altLang="ja-JP" sz="2000" b="1" baseline="30000" dirty="0" smtClean="0">
                <a:solidFill>
                  <a:srgbClr val="CCFFCC"/>
                </a:solidFill>
              </a:rPr>
              <a:t>-18</a:t>
            </a:r>
            <a:r>
              <a:rPr lang="en-US" altLang="ja-JP" sz="2000" b="1" dirty="0" smtClean="0">
                <a:solidFill>
                  <a:srgbClr val="CCFFCC"/>
                </a:solidFill>
              </a:rPr>
              <a:t> m/Hz</a:t>
            </a:r>
            <a:r>
              <a:rPr lang="en-US" altLang="ja-JP" sz="2000" b="1" baseline="30000" dirty="0" smtClean="0">
                <a:solidFill>
                  <a:srgbClr val="CCFFCC"/>
                </a:solidFill>
              </a:rPr>
              <a:t>1/2</a:t>
            </a:r>
            <a:r>
              <a:rPr lang="en-US" altLang="ja-JP" sz="2000" b="1" dirty="0" smtClean="0">
                <a:solidFill>
                  <a:srgbClr val="CCFFCC"/>
                </a:solidFill>
              </a:rPr>
              <a:t>   </a:t>
            </a:r>
            <a:r>
              <a:rPr lang="en-US" altLang="ja-JP" sz="1200" b="1" dirty="0" smtClean="0">
                <a:solidFill>
                  <a:srgbClr val="CCFFCC"/>
                </a:solidFill>
              </a:rPr>
              <a:t>(0.1 Hz)</a:t>
            </a:r>
            <a:r>
              <a:rPr lang="en-US" altLang="ja-JP" sz="2000" b="1" dirty="0" smtClean="0">
                <a:solidFill>
                  <a:srgbClr val="CCFFCC"/>
                </a:solidFill>
                <a:sym typeface="Wingdings" pitchFamily="2" charset="2"/>
              </a:rPr>
              <a:t> </a:t>
            </a:r>
          </a:p>
        </p:txBody>
      </p:sp>
      <p:sp>
        <p:nvSpPr>
          <p:cNvPr id="64" name="Rectangle 64"/>
          <p:cNvSpPr>
            <a:spLocks noChangeArrowheads="1"/>
          </p:cNvSpPr>
          <p:nvPr/>
        </p:nvSpPr>
        <p:spPr bwMode="auto">
          <a:xfrm>
            <a:off x="1387426" y="3714752"/>
            <a:ext cx="5857916"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smtClean="0">
                <a:solidFill>
                  <a:srgbClr val="FFCCFF"/>
                </a:solidFill>
                <a:latin typeface="Tahoma" pitchFamily="34" charset="0"/>
                <a:ea typeface="HGP創英角ｺﾞｼｯｸUB" pitchFamily="50" charset="-128"/>
                <a:cs typeface="+mn-cs"/>
                <a:sym typeface="Wingdings" pitchFamily="2" charset="2"/>
              </a:rPr>
              <a:t>Acceleration Noise</a:t>
            </a:r>
            <a:endParaRPr kumimoji="1" lang="en-US" altLang="ja-JP" sz="2000" b="1" kern="1200" dirty="0">
              <a:solidFill>
                <a:srgbClr val="FFCCFF"/>
              </a:solidFill>
              <a:latin typeface="Tahoma" pitchFamily="34" charset="0"/>
              <a:ea typeface="HGP創英角ｺﾞｼｯｸUB" pitchFamily="50" charset="-128"/>
              <a:cs typeface="+mn-cs"/>
              <a:sym typeface="Wingdings" pitchFamily="2" charset="2"/>
            </a:endParaRPr>
          </a:p>
          <a:p>
            <a:pPr algn="l">
              <a:lnSpc>
                <a:spcPct val="110000"/>
              </a:lnSpc>
              <a:buClr>
                <a:srgbClr val="003366"/>
              </a:buClr>
              <a:buSzPct val="70000"/>
              <a:buNone/>
            </a:pPr>
            <a:r>
              <a:rPr kumimoji="1" lang="en-US" altLang="ja-JP" sz="2000" b="1" kern="1200" dirty="0">
                <a:solidFill>
                  <a:srgbClr val="FFFFFF"/>
                </a:solidFill>
                <a:latin typeface="Tahoma" pitchFamily="34" charset="0"/>
                <a:ea typeface="HGP創英角ｺﾞｼｯｸUB" pitchFamily="50" charset="-128"/>
                <a:cs typeface="+mn-cs"/>
                <a:sym typeface="Wingdings" pitchFamily="2" charset="2"/>
              </a:rPr>
              <a:t>      </a:t>
            </a:r>
            <a:r>
              <a:rPr lang="en-US" altLang="ja-JP" sz="2000" b="1" dirty="0" smtClean="0">
                <a:solidFill>
                  <a:srgbClr val="FFFFFF"/>
                </a:solidFill>
                <a:sym typeface="Wingdings" pitchFamily="2" charset="2"/>
              </a:rPr>
              <a:t>F</a:t>
            </a:r>
            <a:r>
              <a:rPr kumimoji="1" lang="en-US" altLang="ja-JP" sz="2000" b="1" kern="1200" dirty="0" smtClean="0">
                <a:solidFill>
                  <a:srgbClr val="FFFFFF"/>
                </a:solidFill>
                <a:latin typeface="Tahoma" pitchFamily="34" charset="0"/>
                <a:ea typeface="HGP創英角ｺﾞｼｯｸUB" pitchFamily="50" charset="-128"/>
                <a:cs typeface="+mn-cs"/>
                <a:sym typeface="Wingdings" pitchFamily="2" charset="2"/>
              </a:rPr>
              <a:t>orce noise   </a:t>
            </a:r>
            <a:r>
              <a:rPr lang="en-US" altLang="ja-JP" sz="2000" b="1" dirty="0" smtClean="0">
                <a:solidFill>
                  <a:srgbClr val="FFCCFF"/>
                </a:solidFill>
              </a:rPr>
              <a:t>4x10</a:t>
            </a:r>
            <a:r>
              <a:rPr lang="en-US" altLang="ja-JP" sz="2000" b="1" baseline="30000" dirty="0" smtClean="0">
                <a:solidFill>
                  <a:srgbClr val="FFCCFF"/>
                </a:solidFill>
              </a:rPr>
              <a:t>-17</a:t>
            </a:r>
            <a:r>
              <a:rPr lang="en-US" altLang="ja-JP" sz="2000" b="1" dirty="0" smtClean="0">
                <a:solidFill>
                  <a:srgbClr val="FFCCFF"/>
                </a:solidFill>
              </a:rPr>
              <a:t> N/Hz</a:t>
            </a:r>
            <a:r>
              <a:rPr lang="en-US" altLang="ja-JP" sz="2000" b="1" baseline="30000" dirty="0" smtClean="0">
                <a:solidFill>
                  <a:srgbClr val="FFCCFF"/>
                </a:solidFill>
              </a:rPr>
              <a:t>1/2</a:t>
            </a:r>
            <a:r>
              <a:rPr kumimoji="1" lang="en-US" altLang="ja-JP" sz="2000" b="1" kern="1200" dirty="0" smtClean="0">
                <a:solidFill>
                  <a:srgbClr val="FFCCFF"/>
                </a:solidFill>
                <a:latin typeface="Tahoma" pitchFamily="34" charset="0"/>
                <a:ea typeface="HGP創英角ｺﾞｼｯｸUB" pitchFamily="50" charset="-128"/>
                <a:cs typeface="+mn-cs"/>
                <a:sym typeface="Wingdings" pitchFamily="2" charset="2"/>
              </a:rPr>
              <a:t>   </a:t>
            </a:r>
            <a:r>
              <a:rPr lang="en-US" altLang="ja-JP" sz="1200" b="1" dirty="0" smtClean="0">
                <a:solidFill>
                  <a:srgbClr val="FFCCFF"/>
                </a:solidFill>
              </a:rPr>
              <a:t>(0.1 Hz)</a:t>
            </a:r>
            <a:r>
              <a:rPr kumimoji="1" lang="en-US" altLang="ja-JP" sz="2000" b="1" kern="1200" dirty="0" smtClean="0">
                <a:solidFill>
                  <a:srgbClr val="FFCCFF"/>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FFFFFF"/>
              </a:solidFill>
              <a:latin typeface="Tahoma" pitchFamily="34" charset="0"/>
              <a:ea typeface="HGP創英角ｺﾞｼｯｸUB" pitchFamily="50" charset="-128"/>
              <a:cs typeface="+mn-cs"/>
            </a:endParaRPr>
          </a:p>
        </p:txBody>
      </p:sp>
      <p:sp>
        <p:nvSpPr>
          <p:cNvPr id="65" name="下矢印 64"/>
          <p:cNvSpPr/>
          <p:nvPr/>
        </p:nvSpPr>
        <p:spPr bwMode="auto">
          <a:xfrm rot="5400000" flipV="1">
            <a:off x="2214547" y="1901505"/>
            <a:ext cx="357190" cy="214315"/>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6" name="Rectangle 64"/>
          <p:cNvSpPr>
            <a:spLocks noChangeArrowheads="1"/>
          </p:cNvSpPr>
          <p:nvPr/>
        </p:nvSpPr>
        <p:spPr bwMode="auto">
          <a:xfrm>
            <a:off x="1643042" y="2357430"/>
            <a:ext cx="6858048" cy="110799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FFFFF"/>
                </a:solidFill>
              </a:rPr>
              <a:t>Other noises should be  well below the shot noise</a:t>
            </a:r>
          </a:p>
          <a:p>
            <a:pPr algn="l">
              <a:lnSpc>
                <a:spcPct val="110000"/>
              </a:lnSpc>
              <a:buClr>
                <a:srgbClr val="003366"/>
              </a:buClr>
              <a:buSzPct val="70000"/>
              <a:buNone/>
            </a:pPr>
            <a:r>
              <a:rPr lang="en-US" altLang="ja-JP" sz="2000" b="1" dirty="0" smtClean="0">
                <a:solidFill>
                  <a:srgbClr val="FFFFFF"/>
                </a:solidFill>
              </a:rPr>
              <a:t>             Laser freq. noise:    </a:t>
            </a:r>
            <a:r>
              <a:rPr lang="en-US" altLang="ja-JP" sz="2000" b="1" dirty="0" smtClean="0">
                <a:solidFill>
                  <a:srgbClr val="CCFFCC"/>
                </a:solidFill>
              </a:rPr>
              <a:t>1 Hz/Hz</a:t>
            </a:r>
            <a:r>
              <a:rPr lang="en-US" altLang="ja-JP" sz="2000" b="1" baseline="30000" dirty="0" smtClean="0">
                <a:solidFill>
                  <a:srgbClr val="CCFFCC"/>
                </a:solidFill>
              </a:rPr>
              <a:t>1/2</a:t>
            </a:r>
            <a:r>
              <a:rPr lang="en-US" altLang="ja-JP" sz="2000" b="1" dirty="0" smtClean="0">
                <a:solidFill>
                  <a:srgbClr val="CCFFCC"/>
                </a:solidFill>
              </a:rPr>
              <a:t>   </a:t>
            </a:r>
            <a:r>
              <a:rPr lang="en-US" altLang="ja-JP" sz="1200" b="1" dirty="0" smtClean="0">
                <a:solidFill>
                  <a:srgbClr val="CCFFCC"/>
                </a:solidFill>
              </a:rPr>
              <a:t>(1Hz)</a:t>
            </a:r>
          </a:p>
          <a:p>
            <a:pPr algn="l">
              <a:lnSpc>
                <a:spcPct val="110000"/>
              </a:lnSpc>
              <a:buClr>
                <a:srgbClr val="003366"/>
              </a:buClr>
              <a:buSzPct val="70000"/>
              <a:buNone/>
            </a:pPr>
            <a:r>
              <a:rPr lang="en-US" altLang="ja-JP" sz="2000" b="1" dirty="0" smtClean="0">
                <a:solidFill>
                  <a:srgbClr val="FFFFFF"/>
                </a:solidFill>
              </a:rPr>
              <a:t>             Stab. Gain 10</a:t>
            </a:r>
            <a:r>
              <a:rPr lang="en-US" altLang="ja-JP" sz="2000" b="1" baseline="30000" dirty="0" smtClean="0">
                <a:solidFill>
                  <a:srgbClr val="FFFFFF"/>
                </a:solidFill>
              </a:rPr>
              <a:t>5</a:t>
            </a:r>
            <a:r>
              <a:rPr lang="en-US" altLang="ja-JP" sz="2000" b="1" dirty="0" smtClean="0">
                <a:solidFill>
                  <a:srgbClr val="FFFFFF"/>
                </a:solidFill>
              </a:rPr>
              <a:t>,    CMRR   10</a:t>
            </a:r>
            <a:r>
              <a:rPr lang="en-US" altLang="ja-JP" sz="2000" b="1" baseline="30000" dirty="0" smtClean="0">
                <a:solidFill>
                  <a:srgbClr val="FFFFFF"/>
                </a:solidFill>
              </a:rPr>
              <a:t>5</a:t>
            </a:r>
            <a:endParaRPr lang="en-US" altLang="ja-JP" sz="1200" b="1" baseline="30000" dirty="0" smtClean="0">
              <a:solidFill>
                <a:srgbClr val="CCFFCC"/>
              </a:solidFill>
            </a:endParaRPr>
          </a:p>
        </p:txBody>
      </p:sp>
      <p:sp>
        <p:nvSpPr>
          <p:cNvPr id="67" name="Rectangle 64"/>
          <p:cNvSpPr>
            <a:spLocks noChangeArrowheads="1"/>
          </p:cNvSpPr>
          <p:nvPr/>
        </p:nvSpPr>
        <p:spPr bwMode="auto">
          <a:xfrm>
            <a:off x="2571736" y="1785926"/>
            <a:ext cx="500066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FFFFF"/>
                </a:solidFill>
              </a:rPr>
              <a:t>x 10 of LCGT  in phase noise</a:t>
            </a:r>
            <a:endParaRPr lang="en-US" altLang="ja-JP" sz="1200" b="1" baseline="30000" dirty="0" smtClean="0">
              <a:solidFill>
                <a:srgbClr val="CCFFCC"/>
              </a:solidFill>
            </a:endParaRPr>
          </a:p>
        </p:txBody>
      </p:sp>
      <p:sp>
        <p:nvSpPr>
          <p:cNvPr id="68" name="下矢印 67"/>
          <p:cNvSpPr/>
          <p:nvPr/>
        </p:nvSpPr>
        <p:spPr bwMode="auto">
          <a:xfrm rot="5400000" flipV="1">
            <a:off x="2244683" y="4572007"/>
            <a:ext cx="357190" cy="214315"/>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9" name="Rectangle 64"/>
          <p:cNvSpPr>
            <a:spLocks noChangeArrowheads="1"/>
          </p:cNvSpPr>
          <p:nvPr/>
        </p:nvSpPr>
        <p:spPr bwMode="auto">
          <a:xfrm>
            <a:off x="2673310" y="4498311"/>
            <a:ext cx="5000660"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FFFFF"/>
                </a:solidFill>
              </a:rPr>
              <a:t>x 1/50 of LISA</a:t>
            </a:r>
            <a:endParaRPr lang="en-US" altLang="ja-JP" sz="1200" b="1" baseline="30000" dirty="0" smtClean="0">
              <a:solidFill>
                <a:srgbClr val="CCFFCC"/>
              </a:solidFill>
            </a:endParaRPr>
          </a:p>
        </p:txBody>
      </p:sp>
      <p:sp>
        <p:nvSpPr>
          <p:cNvPr id="70" name="Rectangle 64"/>
          <p:cNvSpPr>
            <a:spLocks noChangeArrowheads="1"/>
          </p:cNvSpPr>
          <p:nvPr/>
        </p:nvSpPr>
        <p:spPr bwMode="auto">
          <a:xfrm>
            <a:off x="1744616" y="5107086"/>
            <a:ext cx="6643734" cy="110799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External force sources</a:t>
            </a:r>
          </a:p>
          <a:p>
            <a:pPr algn="l">
              <a:lnSpc>
                <a:spcPct val="110000"/>
              </a:lnSpc>
              <a:buClr>
                <a:srgbClr val="003366"/>
              </a:buClr>
              <a:buSzPct val="70000"/>
              <a:buNone/>
            </a:pPr>
            <a:r>
              <a:rPr lang="en-US" altLang="ja-JP" sz="2000" b="1" dirty="0" smtClean="0">
                <a:solidFill>
                  <a:srgbClr val="DDDDDD"/>
                </a:solidFill>
                <a:sym typeface="Wingdings" pitchFamily="2" charset="2"/>
              </a:rPr>
              <a:t>  Fluctuation of magnetic field, electric field, gravitational field, temperature, pressure, etc.</a:t>
            </a:r>
            <a:r>
              <a:rPr kumimoji="1" lang="en-US" altLang="ja-JP" sz="2000" b="1" kern="1200" dirty="0" smtClean="0">
                <a:solidFill>
                  <a:srgbClr val="DDDDDD"/>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DDDDDD"/>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64" grpId="0"/>
      <p:bldP spid="68" grpId="0" animBg="1"/>
      <p:bldP spid="69" grpId="0"/>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227" name="AutoShape 123"/>
          <p:cNvSpPr>
            <a:spLocks noChangeArrowheads="1"/>
          </p:cNvSpPr>
          <p:nvPr/>
        </p:nvSpPr>
        <p:spPr bwMode="auto">
          <a:xfrm>
            <a:off x="611188" y="2714620"/>
            <a:ext cx="7993062" cy="3600450"/>
          </a:xfrm>
          <a:prstGeom prst="roundRect">
            <a:avLst>
              <a:gd name="adj" fmla="val 6731"/>
            </a:avLst>
          </a:prstGeom>
          <a:solidFill>
            <a:srgbClr val="99CCFF">
              <a:alpha val="10001"/>
            </a:srgbClr>
          </a:solidFill>
          <a:ln w="15875">
            <a:noFill/>
            <a:round/>
            <a:headEnd/>
            <a:tailEnd/>
          </a:ln>
          <a:effectLst/>
        </p:spPr>
        <p:txBody>
          <a:bodyPr anchor="ctr">
            <a:spAutoFit/>
          </a:bodyPr>
          <a:lstStyle/>
          <a:p>
            <a:endParaRPr lang="ja-JP" altLang="en-US"/>
          </a:p>
        </p:txBody>
      </p:sp>
      <p:sp>
        <p:nvSpPr>
          <p:cNvPr id="687225" name="AutoShape 121"/>
          <p:cNvSpPr>
            <a:spLocks noChangeArrowheads="1"/>
          </p:cNvSpPr>
          <p:nvPr/>
        </p:nvSpPr>
        <p:spPr bwMode="auto">
          <a:xfrm>
            <a:off x="3851275" y="3032120"/>
            <a:ext cx="2520950" cy="3325838"/>
          </a:xfrm>
          <a:prstGeom prst="roundRect">
            <a:avLst>
              <a:gd name="adj" fmla="val 6731"/>
            </a:avLst>
          </a:prstGeom>
          <a:solidFill>
            <a:srgbClr val="99CCFF">
              <a:alpha val="20000"/>
            </a:srgbClr>
          </a:solidFill>
          <a:ln w="15875">
            <a:noFill/>
            <a:round/>
            <a:headEnd/>
            <a:tailEnd/>
          </a:ln>
          <a:effectLst/>
        </p:spPr>
        <p:txBody>
          <a:bodyPr wrap="square" anchor="ctr">
            <a:noAutofit/>
          </a:bodyPr>
          <a:lstStyle/>
          <a:p>
            <a:endParaRPr lang="ja-JP" altLang="en-US"/>
          </a:p>
        </p:txBody>
      </p:sp>
      <p:sp>
        <p:nvSpPr>
          <p:cNvPr id="32"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a:p>
        </p:txBody>
      </p:sp>
      <p:pic>
        <p:nvPicPr>
          <p:cNvPr id="687192" name="Picture 88"/>
          <p:cNvPicPr>
            <a:picLocks noChangeAspect="1" noChangeArrowheads="1"/>
          </p:cNvPicPr>
          <p:nvPr/>
        </p:nvPicPr>
        <p:blipFill>
          <a:blip r:embed="rId3"/>
          <a:srcRect/>
          <a:stretch>
            <a:fillRect/>
          </a:stretch>
        </p:blipFill>
        <p:spPr bwMode="auto">
          <a:xfrm>
            <a:off x="2133600" y="3435345"/>
            <a:ext cx="1349375" cy="1538287"/>
          </a:xfrm>
          <a:prstGeom prst="rect">
            <a:avLst/>
          </a:prstGeom>
          <a:noFill/>
        </p:spPr>
      </p:pic>
      <p:sp>
        <p:nvSpPr>
          <p:cNvPr id="687106" name="Rectangle 2"/>
          <p:cNvSpPr>
            <a:spLocks noGrp="1" noChangeArrowheads="1"/>
          </p:cNvSpPr>
          <p:nvPr>
            <p:ph type="title"/>
          </p:nvPr>
        </p:nvSpPr>
        <p:spPr/>
        <p:txBody>
          <a:bodyPr/>
          <a:lstStyle/>
          <a:p>
            <a:r>
              <a:rPr lang="en-US" altLang="ja-JP" dirty="0" smtClean="0">
                <a:solidFill>
                  <a:srgbClr val="FFFFFF"/>
                </a:solidFill>
              </a:rPr>
              <a:t>Thruster</a:t>
            </a:r>
            <a:endParaRPr lang="en-US" altLang="ja-JP" dirty="0">
              <a:solidFill>
                <a:srgbClr val="FFFFFF"/>
              </a:solidFill>
            </a:endParaRPr>
          </a:p>
        </p:txBody>
      </p:sp>
      <p:sp>
        <p:nvSpPr>
          <p:cNvPr id="687109" name="Rectangle 5"/>
          <p:cNvSpPr>
            <a:spLocks noChangeArrowheads="1"/>
          </p:cNvSpPr>
          <p:nvPr/>
        </p:nvSpPr>
        <p:spPr bwMode="auto">
          <a:xfrm>
            <a:off x="4357718" y="1357298"/>
            <a:ext cx="4786314" cy="1357322"/>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800" b="1" dirty="0" smtClean="0">
                <a:solidFill>
                  <a:srgbClr val="CCECFF"/>
                </a:solidFill>
                <a:latin typeface="Tahoma" pitchFamily="34" charset="0"/>
                <a:ea typeface="HGP創英角ｺﾞｼｯｸUB" pitchFamily="50" charset="-128"/>
              </a:rPr>
              <a:t>    Max. thrust</a:t>
            </a:r>
            <a:r>
              <a:rPr lang="ja-JP" altLang="ja-JP" sz="1800" b="1" dirty="0" smtClean="0">
                <a:solidFill>
                  <a:srgbClr val="CCECFF"/>
                </a:solidFill>
                <a:latin typeface="Tahoma" pitchFamily="34" charset="0"/>
                <a:ea typeface="HGP創英角ｺﾞｼｯｸUB" pitchFamily="50" charset="-128"/>
              </a:rPr>
              <a:t> </a:t>
            </a:r>
            <a:r>
              <a:rPr lang="en-US" altLang="ja-JP" sz="1800" b="1" dirty="0" smtClean="0">
                <a:solidFill>
                  <a:srgbClr val="CCECFF"/>
                </a:solidFill>
                <a:latin typeface="Tahoma" pitchFamily="34" charset="0"/>
                <a:ea typeface="HGP創英角ｺﾞｼｯｸUB" pitchFamily="50" charset="-128"/>
              </a:rPr>
              <a:t>   </a:t>
            </a:r>
            <a:r>
              <a:rPr lang="ja-JP" altLang="ja-JP" sz="1800" b="1" dirty="0" smtClean="0">
                <a:solidFill>
                  <a:srgbClr val="CCECFF"/>
                </a:solidFill>
                <a:latin typeface="Tahoma" pitchFamily="34" charset="0"/>
                <a:ea typeface="HGP創英角ｺﾞｼｯｸUB" pitchFamily="50" charset="-128"/>
              </a:rPr>
              <a:t>100</a:t>
            </a:r>
            <a:r>
              <a:rPr lang="en-US" altLang="ja-JP" sz="1800" b="1" dirty="0" smtClean="0">
                <a:solidFill>
                  <a:srgbClr val="CCECFF"/>
                </a:solidFill>
                <a:latin typeface="Tahoma" pitchFamily="34" charset="0"/>
                <a:ea typeface="HGP創英角ｺﾞｼｯｸUB" pitchFamily="50" charset="-128"/>
              </a:rPr>
              <a:t> </a:t>
            </a:r>
            <a:r>
              <a:rPr lang="ja-JP" altLang="ja-JP" sz="1600" b="1" dirty="0">
                <a:solidFill>
                  <a:srgbClr val="CCECFF"/>
                </a:solidFill>
                <a:latin typeface="Tahoma" pitchFamily="34" charset="0"/>
                <a:ea typeface="HGP創英角ｺﾞｼｯｸUB" pitchFamily="50" charset="-128"/>
              </a:rPr>
              <a:t>μN </a:t>
            </a:r>
            <a:r>
              <a:rPr lang="ja-JP" altLang="ja-JP" sz="1600" b="1" dirty="0" smtClean="0">
                <a:solidFill>
                  <a:srgbClr val="CCECFF"/>
                </a:solidFill>
                <a:latin typeface="Tahoma" pitchFamily="34" charset="0"/>
                <a:ea typeface="HGP創英角ｺﾞｼｯｸUB" pitchFamily="50" charset="-128"/>
              </a:rPr>
              <a:t>(</a:t>
            </a:r>
            <a:r>
              <a:rPr lang="en-US" altLang="ja-JP" sz="1600" b="1" dirty="0" smtClean="0">
                <a:solidFill>
                  <a:srgbClr val="CCECFF"/>
                </a:solidFill>
              </a:rPr>
              <a:t>variable thrust</a:t>
            </a:r>
            <a:r>
              <a:rPr lang="ja-JP" altLang="ja-JP" sz="1600" b="1" dirty="0" smtClean="0">
                <a:solidFill>
                  <a:srgbClr val="CCECFF"/>
                </a:solidFill>
                <a:latin typeface="Tahoma" pitchFamily="34" charset="0"/>
                <a:ea typeface="HGP創英角ｺﾞｼｯｸUB" pitchFamily="50" charset="-128"/>
              </a:rPr>
              <a:t>)</a:t>
            </a:r>
            <a:endParaRPr lang="en-US" altLang="ja-JP" sz="1600" b="1" dirty="0">
              <a:solidFill>
                <a:srgbClr val="CCECFF"/>
              </a:solidFill>
              <a:latin typeface="Tahoma" pitchFamily="34" charset="0"/>
              <a:ea typeface="HGP創英角ｺﾞｼｯｸUB" pitchFamily="50" charset="-128"/>
            </a:endParaRPr>
          </a:p>
          <a:p>
            <a:pPr marL="193675" indent="-193675" algn="l">
              <a:lnSpc>
                <a:spcPct val="90000"/>
              </a:lnSpc>
              <a:spcBef>
                <a:spcPct val="20000"/>
              </a:spcBef>
              <a:buClr>
                <a:schemeClr val="accent2"/>
              </a:buClr>
              <a:buSzPct val="70000"/>
              <a:buFont typeface="Wingdings" pitchFamily="2" charset="2"/>
              <a:buNone/>
            </a:pPr>
            <a:r>
              <a:rPr lang="en-US" altLang="ja-JP" sz="1800" b="1" dirty="0">
                <a:solidFill>
                  <a:srgbClr val="CCECFF"/>
                </a:solidFill>
                <a:latin typeface="Tahoma" pitchFamily="34" charset="0"/>
                <a:ea typeface="HGP創英角ｺﾞｼｯｸUB" pitchFamily="50" charset="-128"/>
              </a:rPr>
              <a:t>    </a:t>
            </a:r>
            <a:r>
              <a:rPr lang="en-US" altLang="ja-JP" sz="1800" b="1" dirty="0" smtClean="0">
                <a:solidFill>
                  <a:srgbClr val="CCECFF"/>
                </a:solidFill>
                <a:latin typeface="Tahoma" pitchFamily="34" charset="0"/>
                <a:ea typeface="HGP創英角ｺﾞｼｯｸUB" pitchFamily="50" charset="-128"/>
              </a:rPr>
              <a:t>Thrust noise  </a:t>
            </a:r>
            <a:r>
              <a:rPr lang="ja-JP" altLang="ja-JP" sz="1800" b="1" dirty="0" smtClean="0">
                <a:solidFill>
                  <a:srgbClr val="CCECFF"/>
                </a:solidFill>
                <a:latin typeface="Tahoma" pitchFamily="34" charset="0"/>
                <a:ea typeface="HGP創英角ｺﾞｼｯｸUB" pitchFamily="50" charset="-128"/>
              </a:rPr>
              <a:t> δF</a:t>
            </a:r>
            <a:r>
              <a:rPr lang="ja-JP" altLang="ja-JP" sz="1800" b="1" baseline="-14000" dirty="0" smtClean="0">
                <a:solidFill>
                  <a:srgbClr val="CCECFF"/>
                </a:solidFill>
                <a:latin typeface="Tahoma" pitchFamily="34" charset="0"/>
                <a:ea typeface="HGP創英角ｺﾞｼｯｸUB" pitchFamily="50" charset="-128"/>
              </a:rPr>
              <a:t>thruster</a:t>
            </a:r>
            <a:r>
              <a:rPr lang="ja-JP" altLang="ja-JP" sz="1800" b="1" dirty="0" smtClean="0">
                <a:solidFill>
                  <a:srgbClr val="CCECFF"/>
                </a:solidFill>
                <a:latin typeface="Tahoma" pitchFamily="34" charset="0"/>
                <a:ea typeface="HGP創英角ｺﾞｼｯｸUB" pitchFamily="50" charset="-128"/>
              </a:rPr>
              <a:t> </a:t>
            </a:r>
            <a:r>
              <a:rPr lang="en-US" altLang="ja-JP" sz="1800" b="1" dirty="0">
                <a:solidFill>
                  <a:srgbClr val="CCECFF"/>
                </a:solidFill>
                <a:latin typeface="Tahoma" pitchFamily="34" charset="0"/>
                <a:ea typeface="HGP創英角ｺﾞｼｯｸUB" pitchFamily="50" charset="-128"/>
              </a:rPr>
              <a:t>&lt;</a:t>
            </a:r>
            <a:r>
              <a:rPr lang="ja-JP" altLang="ja-JP" sz="1800" b="1" dirty="0">
                <a:solidFill>
                  <a:srgbClr val="CCECFF"/>
                </a:solidFill>
                <a:latin typeface="Tahoma" pitchFamily="34" charset="0"/>
                <a:ea typeface="HGP創英角ｺﾞｼｯｸUB" pitchFamily="50" charset="-128"/>
              </a:rPr>
              <a:t> 10</a:t>
            </a:r>
            <a:r>
              <a:rPr lang="ja-JP" altLang="ja-JP" sz="1800" b="1" baseline="30000" dirty="0">
                <a:solidFill>
                  <a:srgbClr val="CCECFF"/>
                </a:solidFill>
                <a:latin typeface="Tahoma" pitchFamily="34" charset="0"/>
                <a:ea typeface="HGP創英角ｺﾞｼｯｸUB" pitchFamily="50" charset="-128"/>
              </a:rPr>
              <a:t>-7</a:t>
            </a:r>
            <a:r>
              <a:rPr lang="en-US" altLang="ja-JP" sz="1800" b="1" dirty="0">
                <a:solidFill>
                  <a:srgbClr val="CCECFF"/>
                </a:solidFill>
                <a:latin typeface="Tahoma" pitchFamily="34" charset="0"/>
                <a:ea typeface="HGP創英角ｺﾞｼｯｸUB" pitchFamily="50" charset="-128"/>
              </a:rPr>
              <a:t> </a:t>
            </a:r>
            <a:r>
              <a:rPr lang="ja-JP" altLang="ja-JP" sz="1800" b="1" dirty="0">
                <a:solidFill>
                  <a:srgbClr val="CCECFF"/>
                </a:solidFill>
                <a:latin typeface="Tahoma" pitchFamily="34" charset="0"/>
                <a:ea typeface="HGP創英角ｺﾞｼｯｸUB" pitchFamily="50" charset="-128"/>
              </a:rPr>
              <a:t> </a:t>
            </a:r>
            <a:r>
              <a:rPr lang="ja-JP" altLang="ja-JP" sz="1600" b="1" dirty="0">
                <a:solidFill>
                  <a:srgbClr val="CCECFF"/>
                </a:solidFill>
                <a:latin typeface="Tahoma" pitchFamily="34" charset="0"/>
                <a:ea typeface="HGP創英角ｺﾞｼｯｸUB" pitchFamily="50" charset="-128"/>
              </a:rPr>
              <a:t>N/Hz</a:t>
            </a:r>
            <a:r>
              <a:rPr lang="en-US" altLang="ja-JP" sz="1600" b="1" baseline="30000" dirty="0">
                <a:solidFill>
                  <a:srgbClr val="CCECFF"/>
                </a:solidFill>
                <a:latin typeface="Tahoma" pitchFamily="34" charset="0"/>
                <a:ea typeface="HGP創英角ｺﾞｼｯｸUB" pitchFamily="50" charset="-128"/>
              </a:rPr>
              <a:t>1/2</a:t>
            </a:r>
            <a:endParaRPr lang="en-US" altLang="ja-JP" sz="1600" b="1" dirty="0">
              <a:solidFill>
                <a:srgbClr val="CCECFF"/>
              </a:solidFill>
              <a:latin typeface="Tahoma" pitchFamily="34" charset="0"/>
              <a:ea typeface="HGP創英角ｺﾞｼｯｸUB" pitchFamily="50" charset="-128"/>
            </a:endParaRPr>
          </a:p>
          <a:p>
            <a:pPr marL="193675" indent="-193675" algn="l">
              <a:lnSpc>
                <a:spcPct val="90000"/>
              </a:lnSpc>
              <a:spcBef>
                <a:spcPct val="20000"/>
              </a:spcBef>
              <a:buClr>
                <a:schemeClr val="accent2"/>
              </a:buClr>
              <a:buSzPct val="70000"/>
              <a:buFont typeface="Wingdings" pitchFamily="2" charset="2"/>
              <a:buNone/>
            </a:pPr>
            <a:r>
              <a:rPr lang="en-US" altLang="ja-JP" sz="1800" b="1" dirty="0">
                <a:solidFill>
                  <a:srgbClr val="CCECFF"/>
                </a:solidFill>
                <a:latin typeface="Tahoma" pitchFamily="34" charset="0"/>
                <a:ea typeface="HGP創英角ｺﾞｼｯｸUB" pitchFamily="50" charset="-128"/>
              </a:rPr>
              <a:t>    </a:t>
            </a:r>
            <a:r>
              <a:rPr lang="en-US" altLang="ja-JP" sz="1800" b="1" dirty="0" smtClean="0">
                <a:solidFill>
                  <a:srgbClr val="CCECFF"/>
                </a:solidFill>
                <a:latin typeface="Tahoma" pitchFamily="34" charset="0"/>
                <a:ea typeface="HGP創英角ｺﾞｼｯｸUB" pitchFamily="50" charset="-128"/>
              </a:rPr>
              <a:t>Response      </a:t>
            </a:r>
            <a:r>
              <a:rPr lang="ja-JP" altLang="ja-JP" sz="1800" b="1" dirty="0" smtClean="0">
                <a:solidFill>
                  <a:srgbClr val="CCECFF"/>
                </a:solidFill>
                <a:latin typeface="Tahoma" pitchFamily="34" charset="0"/>
                <a:ea typeface="HGP創英角ｺﾞｼｯｸUB" pitchFamily="50" charset="-128"/>
              </a:rPr>
              <a:t> </a:t>
            </a:r>
            <a:r>
              <a:rPr lang="en-US" altLang="ja-JP" sz="1800" b="1" dirty="0" smtClean="0">
                <a:solidFill>
                  <a:srgbClr val="CCECFF"/>
                </a:solidFill>
                <a:latin typeface="Tahoma" pitchFamily="34" charset="0"/>
                <a:ea typeface="HGP創英角ｺﾞｼｯｸUB" pitchFamily="50" charset="-128"/>
              </a:rPr>
              <a:t> &gt; </a:t>
            </a:r>
            <a:r>
              <a:rPr lang="ja-JP" altLang="ja-JP" sz="1800" b="1" dirty="0" smtClean="0">
                <a:solidFill>
                  <a:srgbClr val="CCECFF"/>
                </a:solidFill>
                <a:latin typeface="Tahoma" pitchFamily="34" charset="0"/>
                <a:ea typeface="HGP創英角ｺﾞｼｯｸUB" pitchFamily="50" charset="-128"/>
              </a:rPr>
              <a:t>10</a:t>
            </a:r>
            <a:r>
              <a:rPr lang="en-US" altLang="ja-JP" sz="1800" b="1" dirty="0" smtClean="0">
                <a:solidFill>
                  <a:srgbClr val="CCECFF"/>
                </a:solidFill>
                <a:latin typeface="Tahoma" pitchFamily="34" charset="0"/>
                <a:ea typeface="HGP創英角ｺﾞｼｯｸUB" pitchFamily="50" charset="-128"/>
              </a:rPr>
              <a:t> </a:t>
            </a:r>
            <a:r>
              <a:rPr lang="ja-JP" altLang="ja-JP" sz="1800" b="1" dirty="0" smtClean="0">
                <a:solidFill>
                  <a:srgbClr val="CCECFF"/>
                </a:solidFill>
                <a:latin typeface="Tahoma" pitchFamily="34" charset="0"/>
                <a:ea typeface="HGP創英角ｺﾞｼｯｸUB" pitchFamily="50" charset="-128"/>
              </a:rPr>
              <a:t>Hz</a:t>
            </a:r>
            <a:endParaRPr lang="ja-JP" altLang="en-US" sz="1800" b="1" dirty="0">
              <a:solidFill>
                <a:srgbClr val="CCECFF"/>
              </a:solidFill>
              <a:latin typeface="Tahoma" pitchFamily="34" charset="0"/>
              <a:ea typeface="HGP創英角ｺﾞｼｯｸUB" pitchFamily="50" charset="-128"/>
            </a:endParaRPr>
          </a:p>
          <a:p>
            <a:pPr marL="193675" indent="-193675" algn="l">
              <a:lnSpc>
                <a:spcPct val="90000"/>
              </a:lnSpc>
              <a:spcBef>
                <a:spcPct val="20000"/>
              </a:spcBef>
              <a:buClr>
                <a:schemeClr val="accent2"/>
              </a:buClr>
              <a:buSzPct val="70000"/>
              <a:buFont typeface="Wingdings" pitchFamily="2" charset="2"/>
              <a:buNone/>
            </a:pPr>
            <a:r>
              <a:rPr lang="ja-JP" altLang="en-US" sz="1800" b="1" dirty="0">
                <a:solidFill>
                  <a:srgbClr val="CCECFF"/>
                </a:solidFill>
                <a:latin typeface="Tahoma" pitchFamily="34" charset="0"/>
                <a:ea typeface="HGP創英角ｺﾞｼｯｸUB" pitchFamily="50" charset="-128"/>
              </a:rPr>
              <a:t>    </a:t>
            </a:r>
            <a:r>
              <a:rPr lang="en-US" altLang="ja-JP" sz="1800" b="1" dirty="0" smtClean="0">
                <a:solidFill>
                  <a:srgbClr val="CCECFF"/>
                </a:solidFill>
                <a:latin typeface="Tahoma" pitchFamily="34" charset="0"/>
                <a:ea typeface="HGP創英角ｺﾞｼｯｸUB" pitchFamily="50" charset="-128"/>
              </a:rPr>
              <a:t>Total impulse</a:t>
            </a:r>
            <a:r>
              <a:rPr lang="ja-JP" altLang="en-US" sz="1800" b="1" dirty="0" smtClean="0">
                <a:solidFill>
                  <a:srgbClr val="CCECFF"/>
                </a:solidFill>
                <a:latin typeface="Tahoma" pitchFamily="34" charset="0"/>
                <a:ea typeface="HGP創英角ｺﾞｼｯｸUB" pitchFamily="50" charset="-128"/>
              </a:rPr>
              <a:t> </a:t>
            </a:r>
            <a:r>
              <a:rPr lang="en-US" altLang="ja-JP" sz="1800" b="1" dirty="0" smtClean="0">
                <a:solidFill>
                  <a:srgbClr val="CCECFF"/>
                </a:solidFill>
              </a:rPr>
              <a:t> &gt;</a:t>
            </a:r>
            <a:r>
              <a:rPr lang="en-US" altLang="ja-JP" sz="1800" b="1" dirty="0" smtClean="0">
                <a:solidFill>
                  <a:srgbClr val="CCECFF"/>
                </a:solidFill>
                <a:latin typeface="Tahoma" pitchFamily="34" charset="0"/>
                <a:ea typeface="HGP創英角ｺﾞｼｯｸUB" pitchFamily="50" charset="-128"/>
              </a:rPr>
              <a:t> </a:t>
            </a:r>
            <a:r>
              <a:rPr lang="en-US" altLang="ja-JP" sz="1800" b="1" dirty="0">
                <a:solidFill>
                  <a:srgbClr val="CCECFF"/>
                </a:solidFill>
                <a:latin typeface="Tahoma" pitchFamily="34" charset="0"/>
                <a:ea typeface="HGP創英角ｺﾞｼｯｸUB" pitchFamily="50" charset="-128"/>
              </a:rPr>
              <a:t>10</a:t>
            </a:r>
            <a:r>
              <a:rPr lang="en-US" altLang="ja-JP" sz="1800" b="1" baseline="30000" dirty="0">
                <a:solidFill>
                  <a:srgbClr val="CCECFF"/>
                </a:solidFill>
                <a:latin typeface="Tahoma" pitchFamily="34" charset="0"/>
                <a:ea typeface="HGP創英角ｺﾞｼｯｸUB" pitchFamily="50" charset="-128"/>
              </a:rPr>
              <a:t>4</a:t>
            </a:r>
            <a:r>
              <a:rPr lang="en-US" altLang="ja-JP" sz="1800" b="1" dirty="0">
                <a:solidFill>
                  <a:srgbClr val="CCECFF"/>
                </a:solidFill>
                <a:latin typeface="Tahoma" pitchFamily="34" charset="0"/>
                <a:ea typeface="HGP創英角ｺﾞｼｯｸUB" pitchFamily="50" charset="-128"/>
              </a:rPr>
              <a:t> Ns  </a:t>
            </a:r>
          </a:p>
        </p:txBody>
      </p:sp>
      <p:pic>
        <p:nvPicPr>
          <p:cNvPr id="687151" name="Picture 47"/>
          <p:cNvPicPr>
            <a:picLocks noChangeAspect="1" noChangeArrowheads="1"/>
          </p:cNvPicPr>
          <p:nvPr/>
        </p:nvPicPr>
        <p:blipFill>
          <a:blip r:embed="rId4"/>
          <a:srcRect/>
          <a:stretch>
            <a:fillRect/>
          </a:stretch>
        </p:blipFill>
        <p:spPr bwMode="auto">
          <a:xfrm>
            <a:off x="6588125" y="3362320"/>
            <a:ext cx="1847850" cy="1657350"/>
          </a:xfrm>
          <a:prstGeom prst="rect">
            <a:avLst/>
          </a:prstGeom>
          <a:noFill/>
        </p:spPr>
      </p:pic>
      <p:sp>
        <p:nvSpPr>
          <p:cNvPr id="687191" name="Rectangle 87"/>
          <p:cNvSpPr>
            <a:spLocks noChangeArrowheads="1"/>
          </p:cNvSpPr>
          <p:nvPr/>
        </p:nvSpPr>
        <p:spPr bwMode="auto">
          <a:xfrm>
            <a:off x="2259013" y="4659307"/>
            <a:ext cx="1233487" cy="336550"/>
          </a:xfrm>
          <a:prstGeom prst="rect">
            <a:avLst/>
          </a:prstGeom>
          <a:noFill/>
          <a:ln w="9525">
            <a:noFill/>
            <a:miter lim="800000"/>
            <a:headEnd/>
            <a:tailEnd/>
          </a:ln>
          <a:effectLst/>
        </p:spPr>
        <p:txBody>
          <a:bodyPr wrap="none">
            <a:spAutoFit/>
          </a:bodyPr>
          <a:lstStyle/>
          <a:p>
            <a:pPr algn="l">
              <a:buFontTx/>
              <a:buNone/>
            </a:pPr>
            <a:r>
              <a:rPr lang="ja-JP" sz="800" b="1">
                <a:solidFill>
                  <a:srgbClr val="99CCFF"/>
                </a:solidFill>
                <a:latin typeface="Tahoma" pitchFamily="34" charset="0"/>
                <a:ea typeface="ＭＳ ゴシック" pitchFamily="49" charset="-128"/>
              </a:rPr>
              <a:t>JPL Miniature Xenon</a:t>
            </a:r>
            <a:endParaRPr lang="en-US" altLang="ja-JP" sz="800" b="1">
              <a:solidFill>
                <a:srgbClr val="99CCFF"/>
              </a:solidFill>
              <a:latin typeface="Tahoma" pitchFamily="34" charset="0"/>
              <a:ea typeface="ＭＳ ゴシック" pitchFamily="49" charset="-128"/>
            </a:endParaRPr>
          </a:p>
          <a:p>
            <a:pPr algn="l">
              <a:buFontTx/>
              <a:buNone/>
            </a:pPr>
            <a:r>
              <a:rPr lang="en-US" altLang="ja-JP" sz="800" b="1">
                <a:solidFill>
                  <a:srgbClr val="99CCFF"/>
                </a:solidFill>
                <a:latin typeface="Tahoma" pitchFamily="34" charset="0"/>
                <a:ea typeface="ＭＳ ゴシック" pitchFamily="49" charset="-128"/>
              </a:rPr>
              <a:t>      </a:t>
            </a:r>
            <a:r>
              <a:rPr lang="ja-JP" sz="800" b="1">
                <a:solidFill>
                  <a:srgbClr val="99CCFF"/>
                </a:solidFill>
                <a:latin typeface="Tahoma" pitchFamily="34" charset="0"/>
                <a:ea typeface="ＭＳ ゴシック" pitchFamily="49" charset="-128"/>
              </a:rPr>
              <a:t> Ion Thruster</a:t>
            </a:r>
            <a:endParaRPr lang="en-US" altLang="ja-JP" sz="800" b="1">
              <a:solidFill>
                <a:srgbClr val="99CCFF"/>
              </a:solidFill>
              <a:latin typeface="Tahoma" pitchFamily="34" charset="0"/>
              <a:ea typeface="ＭＳ ゴシック" pitchFamily="49" charset="-128"/>
            </a:endParaRPr>
          </a:p>
        </p:txBody>
      </p:sp>
      <p:pic>
        <p:nvPicPr>
          <p:cNvPr id="687193" name="Picture 89"/>
          <p:cNvPicPr>
            <a:picLocks noChangeAspect="1" noChangeArrowheads="1"/>
          </p:cNvPicPr>
          <p:nvPr/>
        </p:nvPicPr>
        <p:blipFill>
          <a:blip r:embed="rId5"/>
          <a:srcRect/>
          <a:stretch>
            <a:fillRect/>
          </a:stretch>
        </p:blipFill>
        <p:spPr bwMode="auto">
          <a:xfrm>
            <a:off x="4067175" y="3419470"/>
            <a:ext cx="2016125" cy="1527175"/>
          </a:xfrm>
          <a:prstGeom prst="rect">
            <a:avLst/>
          </a:prstGeom>
          <a:noFill/>
          <a:ln w="9525">
            <a:noFill/>
            <a:miter lim="800000"/>
            <a:headEnd/>
            <a:tailEnd/>
          </a:ln>
          <a:effectLst/>
        </p:spPr>
      </p:pic>
      <p:sp>
        <p:nvSpPr>
          <p:cNvPr id="687194" name="Rectangle 90"/>
          <p:cNvSpPr>
            <a:spLocks noChangeArrowheads="1"/>
          </p:cNvSpPr>
          <p:nvPr/>
        </p:nvSpPr>
        <p:spPr bwMode="auto">
          <a:xfrm>
            <a:off x="4732338" y="4730745"/>
            <a:ext cx="1352550" cy="214312"/>
          </a:xfrm>
          <a:prstGeom prst="rect">
            <a:avLst/>
          </a:prstGeom>
          <a:noFill/>
          <a:ln w="9525">
            <a:noFill/>
            <a:miter lim="800000"/>
            <a:headEnd/>
            <a:tailEnd/>
          </a:ln>
          <a:effectLst/>
        </p:spPr>
        <p:txBody>
          <a:bodyPr wrap="none">
            <a:spAutoFit/>
          </a:bodyPr>
          <a:lstStyle/>
          <a:p>
            <a:pPr algn="l">
              <a:buFontTx/>
              <a:buNone/>
            </a:pPr>
            <a:r>
              <a:rPr lang="ja-JP" sz="800" b="1">
                <a:solidFill>
                  <a:srgbClr val="99CCFF"/>
                </a:solidFill>
                <a:latin typeface="ＭＳ ゴシック" pitchFamily="49" charset="-128"/>
                <a:ea typeface="ＭＳ ゴシック" pitchFamily="49" charset="-128"/>
              </a:rPr>
              <a:t>ESA FEEP Thruster Array</a:t>
            </a:r>
            <a:endParaRPr lang="en-US" altLang="ja-JP" sz="800" b="1">
              <a:solidFill>
                <a:srgbClr val="99CCFF"/>
              </a:solidFill>
              <a:latin typeface="ＭＳ ゴシック" pitchFamily="49" charset="-128"/>
              <a:ea typeface="ＭＳ ゴシック" pitchFamily="49" charset="-128"/>
            </a:endParaRPr>
          </a:p>
        </p:txBody>
      </p:sp>
      <p:sp>
        <p:nvSpPr>
          <p:cNvPr id="687207" name="Rectangle 103"/>
          <p:cNvSpPr>
            <a:spLocks noChangeArrowheads="1"/>
          </p:cNvSpPr>
          <p:nvPr/>
        </p:nvSpPr>
        <p:spPr bwMode="auto">
          <a:xfrm>
            <a:off x="2197100" y="3073395"/>
            <a:ext cx="1511300"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a:solidFill>
                  <a:srgbClr val="FFFFFF"/>
                </a:solidFill>
                <a:latin typeface="Tahoma" pitchFamily="34" charset="0"/>
                <a:ea typeface="HGP創英角ｺﾞｼｯｸUB" pitchFamily="50" charset="-128"/>
              </a:rPr>
              <a:t> Ion Thruster</a:t>
            </a:r>
          </a:p>
        </p:txBody>
      </p:sp>
      <p:sp>
        <p:nvSpPr>
          <p:cNvPr id="687208" name="Rectangle 104"/>
          <p:cNvSpPr>
            <a:spLocks noChangeArrowheads="1"/>
          </p:cNvSpPr>
          <p:nvPr/>
        </p:nvSpPr>
        <p:spPr bwMode="auto">
          <a:xfrm>
            <a:off x="4429125" y="3073395"/>
            <a:ext cx="1511300"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a:solidFill>
                  <a:srgbClr val="FFFFFF"/>
                </a:solidFill>
                <a:latin typeface="Tahoma" pitchFamily="34" charset="0"/>
                <a:ea typeface="HGP創英角ｺﾞｼｯｸUB" pitchFamily="50" charset="-128"/>
              </a:rPr>
              <a:t>FEEP Thruster</a:t>
            </a:r>
          </a:p>
        </p:txBody>
      </p:sp>
      <p:sp>
        <p:nvSpPr>
          <p:cNvPr id="687209" name="Rectangle 105"/>
          <p:cNvSpPr>
            <a:spLocks noChangeArrowheads="1"/>
          </p:cNvSpPr>
          <p:nvPr/>
        </p:nvSpPr>
        <p:spPr bwMode="auto">
          <a:xfrm>
            <a:off x="6805613" y="3073395"/>
            <a:ext cx="1511300"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a:solidFill>
                  <a:srgbClr val="FFFFFF"/>
                </a:solidFill>
                <a:latin typeface="Tahoma" pitchFamily="34" charset="0"/>
                <a:ea typeface="HGP創英角ｺﾞｼｯｸUB" pitchFamily="50" charset="-128"/>
              </a:rPr>
              <a:t>Cold Gas Jet</a:t>
            </a:r>
          </a:p>
        </p:txBody>
      </p:sp>
      <p:sp>
        <p:nvSpPr>
          <p:cNvPr id="687210" name="Rectangle 106"/>
          <p:cNvSpPr>
            <a:spLocks noChangeArrowheads="1"/>
          </p:cNvSpPr>
          <p:nvPr/>
        </p:nvSpPr>
        <p:spPr bwMode="auto">
          <a:xfrm>
            <a:off x="7164388" y="5126032"/>
            <a:ext cx="1511300"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smtClean="0">
                <a:solidFill>
                  <a:srgbClr val="FFFFFF"/>
                </a:solidFill>
                <a:latin typeface="Tahoma" pitchFamily="34" charset="0"/>
                <a:ea typeface="HGP創英角ｺﾞｼｯｸUB" pitchFamily="50" charset="-128"/>
              </a:rPr>
              <a:t>Gas pressure</a:t>
            </a:r>
            <a:endParaRPr lang="ja-JP" altLang="en-US" sz="1200" b="1" dirty="0">
              <a:solidFill>
                <a:srgbClr val="FFFFFF"/>
              </a:solidFill>
              <a:latin typeface="Tahoma" pitchFamily="34" charset="0"/>
              <a:ea typeface="HGP創英角ｺﾞｼｯｸUB" pitchFamily="50" charset="-128"/>
            </a:endParaRPr>
          </a:p>
        </p:txBody>
      </p:sp>
      <p:sp>
        <p:nvSpPr>
          <p:cNvPr id="687211" name="Rectangle 107"/>
          <p:cNvSpPr>
            <a:spLocks noChangeArrowheads="1"/>
          </p:cNvSpPr>
          <p:nvPr/>
        </p:nvSpPr>
        <p:spPr bwMode="auto">
          <a:xfrm>
            <a:off x="4429124" y="5110157"/>
            <a:ext cx="1511300"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smtClean="0">
                <a:solidFill>
                  <a:srgbClr val="FFFFFF"/>
                </a:solidFill>
              </a:rPr>
              <a:t>B</a:t>
            </a:r>
            <a:r>
              <a:rPr lang="en-US" altLang="ja-JP" sz="1200" b="1" dirty="0" smtClean="0">
                <a:solidFill>
                  <a:srgbClr val="FFFFFF"/>
                </a:solidFill>
                <a:latin typeface="Tahoma" pitchFamily="34" charset="0"/>
                <a:ea typeface="HGP創英角ｺﾞｼｯｸUB" pitchFamily="50" charset="-128"/>
              </a:rPr>
              <a:t>ias Voltage</a:t>
            </a:r>
            <a:endParaRPr lang="ja-JP" altLang="en-US" sz="1200" b="1" dirty="0">
              <a:solidFill>
                <a:srgbClr val="FFFFFF"/>
              </a:solidFill>
              <a:latin typeface="Tahoma" pitchFamily="34" charset="0"/>
              <a:ea typeface="HGP創英角ｺﾞｼｯｸUB" pitchFamily="50" charset="-128"/>
            </a:endParaRPr>
          </a:p>
        </p:txBody>
      </p:sp>
      <p:sp>
        <p:nvSpPr>
          <p:cNvPr id="687212" name="Rectangle 108"/>
          <p:cNvSpPr>
            <a:spLocks noChangeArrowheads="1"/>
          </p:cNvSpPr>
          <p:nvPr/>
        </p:nvSpPr>
        <p:spPr bwMode="auto">
          <a:xfrm>
            <a:off x="2230415" y="5192412"/>
            <a:ext cx="1841519" cy="200039"/>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smtClean="0">
                <a:solidFill>
                  <a:srgbClr val="FFFFFF"/>
                </a:solidFill>
                <a:latin typeface="Tahoma" pitchFamily="34" charset="0"/>
                <a:ea typeface="HGP創英角ｺﾞｼｯｸUB" pitchFamily="50" charset="-128"/>
              </a:rPr>
              <a:t>Voltage, Pressure</a:t>
            </a:r>
            <a:endParaRPr lang="ja-JP" altLang="en-US" sz="1200" b="1" dirty="0">
              <a:solidFill>
                <a:srgbClr val="FFFFFF"/>
              </a:solidFill>
              <a:latin typeface="Tahoma" pitchFamily="34" charset="0"/>
              <a:ea typeface="HGP創英角ｺﾞｼｯｸUB" pitchFamily="50" charset="-128"/>
            </a:endParaRPr>
          </a:p>
        </p:txBody>
      </p:sp>
      <p:sp>
        <p:nvSpPr>
          <p:cNvPr id="687213" name="Rectangle 109"/>
          <p:cNvSpPr>
            <a:spLocks noChangeArrowheads="1"/>
          </p:cNvSpPr>
          <p:nvPr/>
        </p:nvSpPr>
        <p:spPr bwMode="auto">
          <a:xfrm>
            <a:off x="7204104" y="5499116"/>
            <a:ext cx="1511300"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a:solidFill>
                  <a:srgbClr val="FFFFFF"/>
                </a:solidFill>
                <a:latin typeface="Tahoma" pitchFamily="34" charset="0"/>
                <a:ea typeface="HGP創英角ｺﾞｼｯｸUB" pitchFamily="50" charset="-128"/>
              </a:rPr>
              <a:t>&lt;</a:t>
            </a:r>
            <a:r>
              <a:rPr lang="en-US" altLang="ja-JP" sz="1200" b="1" dirty="0" smtClean="0">
                <a:solidFill>
                  <a:srgbClr val="FFFFFF"/>
                </a:solidFill>
                <a:latin typeface="Tahoma" pitchFamily="34" charset="0"/>
                <a:ea typeface="HGP創英角ｺﾞｼｯｸUB" pitchFamily="50" charset="-128"/>
              </a:rPr>
              <a:t>100ms0</a:t>
            </a:r>
            <a:endParaRPr lang="en-US" altLang="ja-JP" sz="1200" b="1" dirty="0">
              <a:solidFill>
                <a:srgbClr val="FFFFFF"/>
              </a:solidFill>
              <a:latin typeface="Tahoma" pitchFamily="34" charset="0"/>
              <a:ea typeface="HGP創英角ｺﾞｼｯｸUB" pitchFamily="50" charset="-128"/>
            </a:endParaRPr>
          </a:p>
        </p:txBody>
      </p:sp>
      <p:sp>
        <p:nvSpPr>
          <p:cNvPr id="687214" name="Rectangle 110"/>
          <p:cNvSpPr>
            <a:spLocks noChangeArrowheads="1"/>
          </p:cNvSpPr>
          <p:nvPr/>
        </p:nvSpPr>
        <p:spPr bwMode="auto">
          <a:xfrm>
            <a:off x="4572000" y="5500702"/>
            <a:ext cx="1511300"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a:solidFill>
                  <a:srgbClr val="FFFFFF"/>
                </a:solidFill>
                <a:latin typeface="Tahoma" pitchFamily="34" charset="0"/>
                <a:ea typeface="HGP創英角ｺﾞｼｯｸUB" pitchFamily="50" charset="-128"/>
              </a:rPr>
              <a:t>&lt;10ms</a:t>
            </a:r>
          </a:p>
        </p:txBody>
      </p:sp>
      <p:sp>
        <p:nvSpPr>
          <p:cNvPr id="687215" name="Rectangle 111"/>
          <p:cNvSpPr>
            <a:spLocks noChangeArrowheads="1"/>
          </p:cNvSpPr>
          <p:nvPr/>
        </p:nvSpPr>
        <p:spPr bwMode="auto">
          <a:xfrm>
            <a:off x="2441244" y="5520720"/>
            <a:ext cx="1511300"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a:solidFill>
                  <a:srgbClr val="FFFFFF"/>
                </a:solidFill>
                <a:latin typeface="Tahoma" pitchFamily="34" charset="0"/>
                <a:ea typeface="HGP創英角ｺﾞｼｯｸUB" pitchFamily="50" charset="-128"/>
              </a:rPr>
              <a:t>&lt;500ms ?</a:t>
            </a:r>
          </a:p>
        </p:txBody>
      </p:sp>
      <p:sp>
        <p:nvSpPr>
          <p:cNvPr id="687216" name="Rectangle 112"/>
          <p:cNvSpPr>
            <a:spLocks noChangeArrowheads="1"/>
          </p:cNvSpPr>
          <p:nvPr/>
        </p:nvSpPr>
        <p:spPr bwMode="auto">
          <a:xfrm>
            <a:off x="4554515" y="5833787"/>
            <a:ext cx="1511300"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a:solidFill>
                  <a:srgbClr val="FFFFFF"/>
                </a:solidFill>
                <a:latin typeface="Tahoma" pitchFamily="34" charset="0"/>
                <a:ea typeface="HGP創英角ｺﾞｼｯｸUB" pitchFamily="50" charset="-128"/>
              </a:rPr>
              <a:t>0.1</a:t>
            </a:r>
            <a:r>
              <a:rPr lang="en-US" altLang="ja-JP" sz="1200" b="1" dirty="0">
                <a:solidFill>
                  <a:srgbClr val="FFFFFF"/>
                </a:solidFill>
                <a:latin typeface="Symbol" pitchFamily="18" charset="2"/>
              </a:rPr>
              <a:t>m</a:t>
            </a:r>
            <a:r>
              <a:rPr lang="en-US" altLang="ja-JP" sz="1200" b="1" dirty="0">
                <a:solidFill>
                  <a:srgbClr val="FFFFFF"/>
                </a:solidFill>
                <a:latin typeface="Tahoma" pitchFamily="34" charset="0"/>
                <a:ea typeface="HGP創英角ｺﾞｼｯｸUB" pitchFamily="50" charset="-128"/>
              </a:rPr>
              <a:t>N/Hz</a:t>
            </a:r>
            <a:r>
              <a:rPr lang="en-US" altLang="ja-JP" sz="1200" b="1" baseline="30000" dirty="0">
                <a:solidFill>
                  <a:srgbClr val="FFFFFF"/>
                </a:solidFill>
                <a:latin typeface="Tahoma" pitchFamily="34" charset="0"/>
                <a:ea typeface="HGP創英角ｺﾞｼｯｸUB" pitchFamily="50" charset="-128"/>
              </a:rPr>
              <a:t>1/2</a:t>
            </a:r>
          </a:p>
        </p:txBody>
      </p:sp>
      <p:sp>
        <p:nvSpPr>
          <p:cNvPr id="687217" name="Rectangle 113"/>
          <p:cNvSpPr>
            <a:spLocks noChangeArrowheads="1"/>
          </p:cNvSpPr>
          <p:nvPr/>
        </p:nvSpPr>
        <p:spPr bwMode="auto">
          <a:xfrm>
            <a:off x="7132666" y="5856306"/>
            <a:ext cx="1511300"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a:solidFill>
                  <a:srgbClr val="FFFFFF"/>
                </a:solidFill>
                <a:latin typeface="Tahoma" pitchFamily="34" charset="0"/>
                <a:ea typeface="HGP創英角ｺﾞｼｯｸUB" pitchFamily="50" charset="-128"/>
              </a:rPr>
              <a:t>500</a:t>
            </a:r>
            <a:r>
              <a:rPr lang="en-US" altLang="ja-JP" sz="1200" b="1" dirty="0">
                <a:solidFill>
                  <a:srgbClr val="FFFFFF"/>
                </a:solidFill>
                <a:latin typeface="Symbol" pitchFamily="18" charset="2"/>
              </a:rPr>
              <a:t>m</a:t>
            </a:r>
            <a:r>
              <a:rPr lang="en-US" altLang="ja-JP" sz="1200" b="1" dirty="0">
                <a:solidFill>
                  <a:srgbClr val="FFFFFF"/>
                </a:solidFill>
                <a:latin typeface="Tahoma" pitchFamily="34" charset="0"/>
                <a:ea typeface="HGP創英角ｺﾞｼｯｸUB" pitchFamily="50" charset="-128"/>
              </a:rPr>
              <a:t>N/Hz</a:t>
            </a:r>
            <a:r>
              <a:rPr lang="en-US" altLang="ja-JP" sz="1200" b="1" baseline="30000" dirty="0">
                <a:solidFill>
                  <a:srgbClr val="FFFFFF"/>
                </a:solidFill>
                <a:latin typeface="Tahoma" pitchFamily="34" charset="0"/>
                <a:ea typeface="HGP創英角ｺﾞｼｯｸUB" pitchFamily="50" charset="-128"/>
              </a:rPr>
              <a:t>1/2</a:t>
            </a:r>
          </a:p>
        </p:txBody>
      </p:sp>
      <p:sp>
        <p:nvSpPr>
          <p:cNvPr id="687218" name="Rectangle 114"/>
          <p:cNvSpPr>
            <a:spLocks noChangeArrowheads="1"/>
          </p:cNvSpPr>
          <p:nvPr/>
        </p:nvSpPr>
        <p:spPr bwMode="auto">
          <a:xfrm>
            <a:off x="7107238" y="6070620"/>
            <a:ext cx="1511300"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smtClean="0">
                <a:solidFill>
                  <a:srgbClr val="FFFFFF"/>
                </a:solidFill>
              </a:rPr>
              <a:t>Gas flow, </a:t>
            </a:r>
            <a:r>
              <a:rPr lang="en-US" altLang="ja-JP" sz="1200" b="1" dirty="0" err="1" smtClean="0">
                <a:solidFill>
                  <a:srgbClr val="FFFFFF"/>
                </a:solidFill>
              </a:rPr>
              <a:t>Vulve</a:t>
            </a:r>
            <a:endParaRPr lang="ja-JP" altLang="en-US" sz="1200" b="1" dirty="0">
              <a:solidFill>
                <a:srgbClr val="FFFFFF"/>
              </a:solidFill>
              <a:latin typeface="Tahoma" pitchFamily="34" charset="0"/>
              <a:ea typeface="HGP創英角ｺﾞｼｯｸUB" pitchFamily="50" charset="-128"/>
            </a:endParaRPr>
          </a:p>
        </p:txBody>
      </p:sp>
      <p:sp>
        <p:nvSpPr>
          <p:cNvPr id="687219" name="Rectangle 115"/>
          <p:cNvSpPr>
            <a:spLocks noChangeArrowheads="1"/>
          </p:cNvSpPr>
          <p:nvPr/>
        </p:nvSpPr>
        <p:spPr bwMode="auto">
          <a:xfrm>
            <a:off x="4272600" y="6072207"/>
            <a:ext cx="2786082" cy="357189"/>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smtClean="0">
                <a:solidFill>
                  <a:srgbClr val="FFFFFF"/>
                </a:solidFill>
                <a:latin typeface="Tahoma" pitchFamily="34" charset="0"/>
                <a:ea typeface="HGP創英角ｺﾞｼｯｸUB" pitchFamily="50" charset="-128"/>
              </a:rPr>
              <a:t>Current, Heat, Discharge</a:t>
            </a:r>
            <a:endParaRPr lang="ja-JP" altLang="en-US" sz="1200" b="1" dirty="0">
              <a:solidFill>
                <a:srgbClr val="FFFFFF"/>
              </a:solidFill>
              <a:latin typeface="Tahoma" pitchFamily="34" charset="0"/>
              <a:ea typeface="HGP創英角ｺﾞｼｯｸUB" pitchFamily="50" charset="-128"/>
            </a:endParaRPr>
          </a:p>
        </p:txBody>
      </p:sp>
      <p:sp>
        <p:nvSpPr>
          <p:cNvPr id="687221" name="Rectangle 117"/>
          <p:cNvSpPr>
            <a:spLocks noChangeArrowheads="1"/>
          </p:cNvSpPr>
          <p:nvPr/>
        </p:nvSpPr>
        <p:spPr bwMode="auto">
          <a:xfrm>
            <a:off x="1000100" y="5826120"/>
            <a:ext cx="1077894" cy="465158"/>
          </a:xfrm>
          <a:prstGeom prst="rect">
            <a:avLst/>
          </a:prstGeom>
          <a:noFill/>
          <a:ln w="9525">
            <a:noFill/>
            <a:miter lim="800000"/>
            <a:headEnd/>
            <a:tailEnd/>
          </a:ln>
          <a:effectLst/>
        </p:spPr>
        <p:txBody>
          <a:bodyPr lIns="92075" tIns="46038" rIns="92075" bIns="46038"/>
          <a:lstStyle/>
          <a:p>
            <a:pPr algn="l">
              <a:lnSpc>
                <a:spcPct val="110000"/>
              </a:lnSpc>
              <a:spcBef>
                <a:spcPts val="0"/>
              </a:spcBef>
              <a:buClr>
                <a:schemeClr val="accent2"/>
              </a:buClr>
              <a:buSzPct val="70000"/>
              <a:buFont typeface="Wingdings" pitchFamily="2" charset="2"/>
              <a:buNone/>
            </a:pPr>
            <a:r>
              <a:rPr lang="en-US" altLang="ja-JP" sz="1200" b="1" dirty="0" smtClean="0">
                <a:solidFill>
                  <a:srgbClr val="FFFFFF"/>
                </a:solidFill>
                <a:latin typeface="Tahoma" pitchFamily="34" charset="0"/>
                <a:ea typeface="HGP創英角ｺﾞｼｯｸUB" pitchFamily="50" charset="-128"/>
              </a:rPr>
              <a:t>Noise </a:t>
            </a:r>
          </a:p>
          <a:p>
            <a:pPr algn="l">
              <a:lnSpc>
                <a:spcPct val="110000"/>
              </a:lnSpc>
              <a:spcBef>
                <a:spcPts val="0"/>
              </a:spcBef>
              <a:buClr>
                <a:schemeClr val="accent2"/>
              </a:buClr>
              <a:buSzPct val="70000"/>
              <a:buFont typeface="Wingdings" pitchFamily="2" charset="2"/>
              <a:buNone/>
            </a:pPr>
            <a:r>
              <a:rPr lang="en-US" altLang="ja-JP" sz="1200" b="1" dirty="0" smtClean="0">
                <a:solidFill>
                  <a:srgbClr val="FFFFFF"/>
                </a:solidFill>
              </a:rPr>
              <a:t>sources</a:t>
            </a:r>
            <a:endParaRPr lang="ja-JP" altLang="en-US" sz="1200" b="1" dirty="0">
              <a:solidFill>
                <a:srgbClr val="FFFFFF"/>
              </a:solidFill>
              <a:latin typeface="Tahoma" pitchFamily="34" charset="0"/>
              <a:ea typeface="HGP創英角ｺﾞｼｯｸUB" pitchFamily="50" charset="-128"/>
            </a:endParaRPr>
          </a:p>
        </p:txBody>
      </p:sp>
      <p:sp>
        <p:nvSpPr>
          <p:cNvPr id="687222" name="Rectangle 118"/>
          <p:cNvSpPr>
            <a:spLocks noChangeArrowheads="1"/>
          </p:cNvSpPr>
          <p:nvPr/>
        </p:nvSpPr>
        <p:spPr bwMode="auto">
          <a:xfrm>
            <a:off x="941388" y="5575312"/>
            <a:ext cx="936625"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smtClean="0">
                <a:solidFill>
                  <a:srgbClr val="FFFFFF"/>
                </a:solidFill>
                <a:latin typeface="Tahoma" pitchFamily="34" charset="0"/>
                <a:ea typeface="HGP創英角ｺﾞｼｯｸUB" pitchFamily="50" charset="-128"/>
              </a:rPr>
              <a:t>Response</a:t>
            </a:r>
            <a:endParaRPr lang="ja-JP" altLang="en-US" sz="1200" b="1" dirty="0">
              <a:solidFill>
                <a:srgbClr val="FFFFFF"/>
              </a:solidFill>
              <a:latin typeface="Tahoma" pitchFamily="34" charset="0"/>
              <a:ea typeface="HGP創英角ｺﾞｼｯｸUB" pitchFamily="50" charset="-128"/>
            </a:endParaRPr>
          </a:p>
        </p:txBody>
      </p:sp>
      <p:sp>
        <p:nvSpPr>
          <p:cNvPr id="687223" name="Rectangle 119"/>
          <p:cNvSpPr>
            <a:spLocks noChangeArrowheads="1"/>
          </p:cNvSpPr>
          <p:nvPr/>
        </p:nvSpPr>
        <p:spPr bwMode="auto">
          <a:xfrm>
            <a:off x="1060435" y="3860800"/>
            <a:ext cx="1296987"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smtClean="0">
                <a:solidFill>
                  <a:srgbClr val="FFFFFF"/>
                </a:solidFill>
                <a:latin typeface="Tahoma" pitchFamily="34" charset="0"/>
                <a:ea typeface="HGP創英角ｺﾞｼｯｸUB" pitchFamily="50" charset="-128"/>
              </a:rPr>
              <a:t>Type</a:t>
            </a:r>
            <a:endParaRPr lang="ja-JP" altLang="en-US" sz="1200" b="1" dirty="0">
              <a:solidFill>
                <a:srgbClr val="FFFFFF"/>
              </a:solidFill>
              <a:latin typeface="Tahoma" pitchFamily="34" charset="0"/>
              <a:ea typeface="HGP創英角ｺﾞｼｯｸUB" pitchFamily="50" charset="-128"/>
            </a:endParaRPr>
          </a:p>
        </p:txBody>
      </p:sp>
      <p:sp>
        <p:nvSpPr>
          <p:cNvPr id="687224" name="Rectangle 120"/>
          <p:cNvSpPr>
            <a:spLocks noChangeArrowheads="1"/>
          </p:cNvSpPr>
          <p:nvPr/>
        </p:nvSpPr>
        <p:spPr bwMode="auto">
          <a:xfrm>
            <a:off x="922338" y="5097457"/>
            <a:ext cx="936625"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smtClean="0">
                <a:solidFill>
                  <a:srgbClr val="FFFFFF"/>
                </a:solidFill>
                <a:latin typeface="Tahoma" pitchFamily="34" charset="0"/>
                <a:ea typeface="HGP創英角ｺﾞｼｯｸUB" pitchFamily="50" charset="-128"/>
              </a:rPr>
              <a:t>Thrust </a:t>
            </a:r>
          </a:p>
          <a:p>
            <a:pPr marL="193675" indent="-193675" algn="l">
              <a:lnSpc>
                <a:spcPct val="90000"/>
              </a:lnSpc>
              <a:spcBef>
                <a:spcPct val="20000"/>
              </a:spcBef>
              <a:buClr>
                <a:schemeClr val="accent2"/>
              </a:buClr>
              <a:buSzPct val="70000"/>
              <a:buFont typeface="Wingdings" pitchFamily="2" charset="2"/>
              <a:buNone/>
            </a:pPr>
            <a:r>
              <a:rPr lang="en-US" altLang="ja-JP" sz="1200" b="1" dirty="0" smtClean="0">
                <a:solidFill>
                  <a:srgbClr val="FFFFFF"/>
                </a:solidFill>
              </a:rPr>
              <a:t> </a:t>
            </a:r>
            <a:r>
              <a:rPr lang="en-US" altLang="ja-JP" sz="1200" b="1" dirty="0" smtClean="0">
                <a:solidFill>
                  <a:srgbClr val="FFFFFF"/>
                </a:solidFill>
                <a:latin typeface="Tahoma" pitchFamily="34" charset="0"/>
                <a:ea typeface="HGP創英角ｺﾞｼｯｸUB" pitchFamily="50" charset="-128"/>
              </a:rPr>
              <a:t>control</a:t>
            </a:r>
            <a:endParaRPr lang="ja-JP" altLang="en-US" sz="1200" b="1" dirty="0">
              <a:solidFill>
                <a:srgbClr val="FFFFFF"/>
              </a:solidFill>
              <a:latin typeface="Tahoma" pitchFamily="34" charset="0"/>
              <a:ea typeface="HGP創英角ｺﾞｼｯｸUB" pitchFamily="50" charset="-128"/>
            </a:endParaRPr>
          </a:p>
        </p:txBody>
      </p:sp>
      <p:sp>
        <p:nvSpPr>
          <p:cNvPr id="687226" name="Rectangle 122"/>
          <p:cNvSpPr>
            <a:spLocks noChangeArrowheads="1"/>
          </p:cNvSpPr>
          <p:nvPr/>
        </p:nvSpPr>
        <p:spPr bwMode="auto">
          <a:xfrm>
            <a:off x="684213" y="2786057"/>
            <a:ext cx="2879725" cy="215900"/>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600" b="1" dirty="0" smtClean="0">
                <a:solidFill>
                  <a:srgbClr val="FFFFFF"/>
                </a:solidFill>
                <a:latin typeface="Tahoma" pitchFamily="34" charset="0"/>
                <a:ea typeface="HGP創英角ｺﾞｼｯｸUB" pitchFamily="50" charset="-128"/>
              </a:rPr>
              <a:t>Thruster candidates</a:t>
            </a:r>
            <a:endParaRPr lang="ja-JP" altLang="en-US" sz="1600" b="1" dirty="0">
              <a:solidFill>
                <a:srgbClr val="FFFFFF"/>
              </a:solidFill>
              <a:latin typeface="Tahoma" pitchFamily="34" charset="0"/>
              <a:ea typeface="HGP創英角ｺﾞｼｯｸUB" pitchFamily="50" charset="-128"/>
            </a:endParaRPr>
          </a:p>
        </p:txBody>
      </p:sp>
      <p:sp>
        <p:nvSpPr>
          <p:cNvPr id="35" name="Rectangle 64"/>
          <p:cNvSpPr>
            <a:spLocks noChangeArrowheads="1"/>
          </p:cNvSpPr>
          <p:nvPr/>
        </p:nvSpPr>
        <p:spPr bwMode="auto">
          <a:xfrm>
            <a:off x="684212" y="785794"/>
            <a:ext cx="3744912"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smtClean="0">
                <a:solidFill>
                  <a:srgbClr val="FFFFFF"/>
                </a:solidFill>
                <a:latin typeface="Tahoma" pitchFamily="34" charset="0"/>
                <a:ea typeface="HGP創英角ｺﾞｼｯｸUB" pitchFamily="50" charset="-128"/>
                <a:cs typeface="+mn-cs"/>
              </a:rPr>
              <a:t>Requirements for thrusters</a:t>
            </a:r>
            <a:endParaRPr kumimoji="1" lang="en-US" altLang="ja-JP" sz="2000" b="1" kern="1200" dirty="0">
              <a:solidFill>
                <a:srgbClr val="FFFFFF"/>
              </a:solidFill>
              <a:latin typeface="Tahoma" pitchFamily="34" charset="0"/>
              <a:ea typeface="HGP創英角ｺﾞｼｯｸUB" pitchFamily="50" charset="-128"/>
              <a:cs typeface="+mn-cs"/>
            </a:endParaRPr>
          </a:p>
        </p:txBody>
      </p:sp>
      <p:sp>
        <p:nvSpPr>
          <p:cNvPr id="36" name="Rectangle 5"/>
          <p:cNvSpPr>
            <a:spLocks noChangeArrowheads="1"/>
          </p:cNvSpPr>
          <p:nvPr/>
        </p:nvSpPr>
        <p:spPr bwMode="auto">
          <a:xfrm>
            <a:off x="714348" y="1285860"/>
            <a:ext cx="3500462" cy="1357322"/>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800" b="1" dirty="0" smtClean="0">
                <a:solidFill>
                  <a:srgbClr val="EAEAEA"/>
                </a:solidFill>
              </a:rPr>
              <a:t>Compensate external forces</a:t>
            </a:r>
          </a:p>
          <a:p>
            <a:pPr marL="193675" indent="-193675" algn="l">
              <a:lnSpc>
                <a:spcPct val="90000"/>
              </a:lnSpc>
              <a:spcBef>
                <a:spcPct val="20000"/>
              </a:spcBef>
              <a:buClr>
                <a:schemeClr val="accent2"/>
              </a:buClr>
              <a:buSzPct val="70000"/>
              <a:buFont typeface="Wingdings" pitchFamily="2" charset="2"/>
              <a:buNone/>
            </a:pPr>
            <a:r>
              <a:rPr lang="en-US" altLang="ja-JP" sz="1800" b="1" dirty="0" smtClean="0">
                <a:solidFill>
                  <a:srgbClr val="EAEAEA"/>
                </a:solidFill>
                <a:latin typeface="Tahoma" pitchFamily="34" charset="0"/>
                <a:ea typeface="HGP創英角ｺﾞｼｯｸUB" pitchFamily="50" charset="-128"/>
              </a:rPr>
              <a:t>Low thrust noise</a:t>
            </a:r>
          </a:p>
          <a:p>
            <a:pPr marL="193675" indent="-193675" algn="l">
              <a:lnSpc>
                <a:spcPct val="90000"/>
              </a:lnSpc>
              <a:spcBef>
                <a:spcPct val="20000"/>
              </a:spcBef>
              <a:buClr>
                <a:schemeClr val="accent2"/>
              </a:buClr>
              <a:buSzPct val="70000"/>
              <a:buFont typeface="Wingdings" pitchFamily="2" charset="2"/>
              <a:buNone/>
            </a:pPr>
            <a:r>
              <a:rPr lang="en-US" altLang="ja-JP" sz="1800" b="1" dirty="0" smtClean="0">
                <a:solidFill>
                  <a:srgbClr val="EAEAEA"/>
                </a:solidFill>
              </a:rPr>
              <a:t>Quick response</a:t>
            </a:r>
          </a:p>
          <a:p>
            <a:pPr marL="193675" indent="-193675" algn="l">
              <a:lnSpc>
                <a:spcPct val="90000"/>
              </a:lnSpc>
              <a:spcBef>
                <a:spcPct val="20000"/>
              </a:spcBef>
              <a:buClr>
                <a:schemeClr val="accent2"/>
              </a:buClr>
              <a:buSzPct val="70000"/>
              <a:buFont typeface="Wingdings" pitchFamily="2" charset="2"/>
              <a:buNone/>
            </a:pPr>
            <a:r>
              <a:rPr lang="en-US" altLang="ja-JP" sz="1800" b="1" dirty="0" smtClean="0">
                <a:solidFill>
                  <a:srgbClr val="EAEAEA"/>
                </a:solidFill>
                <a:latin typeface="Tahoma" pitchFamily="34" charset="0"/>
                <a:ea typeface="HGP創英角ｺﾞｼｯｸUB" pitchFamily="50" charset="-128"/>
              </a:rPr>
              <a:t>Long lifetime</a:t>
            </a:r>
            <a:endParaRPr lang="en-US" altLang="ja-JP" sz="1800" b="1" dirty="0">
              <a:solidFill>
                <a:srgbClr val="EAEAEA"/>
              </a:solidFill>
              <a:latin typeface="Tahoma" pitchFamily="34" charset="0"/>
              <a:ea typeface="HGP創英角ｺﾞｼｯｸUB" pitchFamily="50" charset="-128"/>
            </a:endParaRPr>
          </a:p>
        </p:txBody>
      </p:sp>
      <p:sp>
        <p:nvSpPr>
          <p:cNvPr id="37" name="下矢印 36"/>
          <p:cNvSpPr/>
          <p:nvPr/>
        </p:nvSpPr>
        <p:spPr bwMode="auto">
          <a:xfrm rot="5400000" flipV="1">
            <a:off x="4214809" y="1857363"/>
            <a:ext cx="357190" cy="214315"/>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8" name="Rectangle 115"/>
          <p:cNvSpPr>
            <a:spLocks noChangeArrowheads="1"/>
          </p:cNvSpPr>
          <p:nvPr/>
        </p:nvSpPr>
        <p:spPr bwMode="auto">
          <a:xfrm>
            <a:off x="2344723" y="5851523"/>
            <a:ext cx="2155839" cy="292121"/>
          </a:xfrm>
          <a:prstGeom prst="rect">
            <a:avLst/>
          </a:prstGeom>
          <a:noFill/>
          <a:ln w="9525">
            <a:noFill/>
            <a:miter lim="800000"/>
            <a:headEnd/>
            <a:tailEnd/>
          </a:ln>
          <a:effectLst/>
        </p:spPr>
        <p:txBody>
          <a:bodyPr lIns="92075" tIns="46038" rIns="92075" bIns="46038"/>
          <a:lstStyle/>
          <a:p>
            <a:pPr marL="193675" indent="-193675" algn="l">
              <a:lnSpc>
                <a:spcPct val="90000"/>
              </a:lnSpc>
              <a:spcBef>
                <a:spcPct val="20000"/>
              </a:spcBef>
              <a:buClr>
                <a:schemeClr val="accent2"/>
              </a:buClr>
              <a:buSzPct val="70000"/>
              <a:buFont typeface="Wingdings" pitchFamily="2" charset="2"/>
              <a:buNone/>
            </a:pPr>
            <a:r>
              <a:rPr lang="en-US" altLang="ja-JP" sz="1200" b="1" dirty="0" smtClean="0">
                <a:solidFill>
                  <a:srgbClr val="FFFFFF"/>
                </a:solidFill>
                <a:latin typeface="Tahoma" pitchFamily="34" charset="0"/>
                <a:ea typeface="HGP創英角ｺﾞｼｯｸUB" pitchFamily="50" charset="-128"/>
              </a:rPr>
              <a:t>Current, Heat, </a:t>
            </a:r>
          </a:p>
          <a:p>
            <a:pPr marL="193675" indent="-193675" algn="l">
              <a:lnSpc>
                <a:spcPct val="90000"/>
              </a:lnSpc>
              <a:spcBef>
                <a:spcPct val="20000"/>
              </a:spcBef>
              <a:buClr>
                <a:schemeClr val="accent2"/>
              </a:buClr>
              <a:buSzPct val="70000"/>
              <a:buFont typeface="Wingdings" pitchFamily="2" charset="2"/>
              <a:buNone/>
            </a:pPr>
            <a:r>
              <a:rPr lang="en-US" altLang="ja-JP" sz="1200" b="1" dirty="0" smtClean="0">
                <a:solidFill>
                  <a:srgbClr val="FFFFFF"/>
                </a:solidFill>
              </a:rPr>
              <a:t>   </a:t>
            </a:r>
            <a:r>
              <a:rPr lang="en-US" altLang="ja-JP" sz="1200" b="1" dirty="0" smtClean="0">
                <a:solidFill>
                  <a:srgbClr val="FFFFFF"/>
                </a:solidFill>
                <a:latin typeface="Tahoma" pitchFamily="34" charset="0"/>
                <a:ea typeface="HGP創英角ｺﾞｼｯｸUB" pitchFamily="50" charset="-128"/>
              </a:rPr>
              <a:t>Discharge</a:t>
            </a:r>
            <a:endParaRPr lang="ja-JP" altLang="en-US" sz="1200" b="1" dirty="0">
              <a:solidFill>
                <a:srgbClr val="FFFFFF"/>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角丸四角形 1285"/>
          <p:cNvSpPr/>
          <p:nvPr/>
        </p:nvSpPr>
        <p:spPr bwMode="auto">
          <a:xfrm>
            <a:off x="642910" y="1428736"/>
            <a:ext cx="4429156" cy="1285884"/>
          </a:xfrm>
          <a:prstGeom prst="roundRect">
            <a:avLst>
              <a:gd name="adj" fmla="val 4342"/>
            </a:avLst>
          </a:prstGeom>
          <a:solidFill>
            <a:srgbClr val="FFCC99">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41346" name="Rectangle 2"/>
          <p:cNvSpPr>
            <a:spLocks noGrp="1" noChangeArrowheads="1"/>
          </p:cNvSpPr>
          <p:nvPr>
            <p:ph type="title"/>
          </p:nvPr>
        </p:nvSpPr>
        <p:spPr/>
        <p:txBody>
          <a:bodyPr/>
          <a:lstStyle/>
          <a:p>
            <a:r>
              <a:rPr lang="en-US" altLang="ja-JP" dirty="0" smtClean="0"/>
              <a:t>Orbit and Constellation</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27th International Symposium on Space Technology and Science (July 9, 2009, Tsukuba, Ibaraki)</a:t>
            </a:r>
            <a:endParaRPr lang="en-US" altLang="ja-JP" sz="1200" b="1" kern="1200" dirty="0">
              <a:solidFill>
                <a:srgbClr val="DDDDDD"/>
              </a:solidFill>
              <a:latin typeface="Tahoma"/>
              <a:ea typeface="HGP創英角ｺﾞｼｯｸUB"/>
              <a:cs typeface="+mn-cs"/>
            </a:endParaRPr>
          </a:p>
        </p:txBody>
      </p:sp>
      <p:pic>
        <p:nvPicPr>
          <p:cNvPr id="14" name="Picture 5" descr="LISAorbit"/>
          <p:cNvPicPr>
            <a:picLocks noChangeAspect="1" noChangeArrowheads="1"/>
          </p:cNvPicPr>
          <p:nvPr/>
        </p:nvPicPr>
        <p:blipFill>
          <a:blip r:embed="rId3"/>
          <a:srcRect/>
          <a:stretch>
            <a:fillRect/>
          </a:stretch>
        </p:blipFill>
        <p:spPr bwMode="auto">
          <a:xfrm>
            <a:off x="5286380" y="2202274"/>
            <a:ext cx="3643338" cy="2726924"/>
          </a:xfrm>
          <a:prstGeom prst="rect">
            <a:avLst/>
          </a:prstGeom>
          <a:noFill/>
          <a:ln w="9525">
            <a:noFill/>
            <a:miter lim="800000"/>
            <a:headEnd/>
            <a:tailEnd/>
          </a:ln>
        </p:spPr>
      </p:pic>
      <p:sp>
        <p:nvSpPr>
          <p:cNvPr id="16" name="Rectangle 64"/>
          <p:cNvSpPr>
            <a:spLocks noChangeArrowheads="1"/>
          </p:cNvSpPr>
          <p:nvPr/>
        </p:nvSpPr>
        <p:spPr bwMode="auto">
          <a:xfrm>
            <a:off x="642910" y="1460332"/>
            <a:ext cx="4857784"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Record-disk orbit around the Sun</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17" name="Rectangle 64"/>
          <p:cNvSpPr>
            <a:spLocks noChangeArrowheads="1"/>
          </p:cNvSpPr>
          <p:nvPr/>
        </p:nvSpPr>
        <p:spPr bwMode="auto">
          <a:xfrm>
            <a:off x="1214414" y="1886701"/>
            <a:ext cx="4214842"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Relative  acc.     </a:t>
            </a:r>
            <a:r>
              <a:rPr lang="en-US" altLang="ja-JP" sz="2000" b="1" dirty="0" smtClean="0">
                <a:solidFill>
                  <a:srgbClr val="FFCC99"/>
                </a:solidFill>
                <a:sym typeface="Wingdings" pitchFamily="2" charset="2"/>
              </a:rPr>
              <a:t>4x10</a:t>
            </a:r>
            <a:r>
              <a:rPr lang="en-US" altLang="ja-JP" sz="2000" b="1" baseline="30000" dirty="0" smtClean="0">
                <a:solidFill>
                  <a:srgbClr val="FFCC99"/>
                </a:solidFill>
                <a:sym typeface="Wingdings" pitchFamily="2" charset="2"/>
              </a:rPr>
              <a:t>-12</a:t>
            </a:r>
            <a:r>
              <a:rPr lang="en-US" altLang="ja-JP" sz="2000" b="1" dirty="0" smtClean="0">
                <a:solidFill>
                  <a:srgbClr val="FFCC99"/>
                </a:solidFill>
                <a:sym typeface="Wingdings" pitchFamily="2" charset="2"/>
              </a:rPr>
              <a:t> m/s</a:t>
            </a:r>
            <a:r>
              <a:rPr lang="en-US" altLang="ja-JP" sz="2000" b="1" baseline="30000" dirty="0" smtClean="0">
                <a:solidFill>
                  <a:srgbClr val="FFCC99"/>
                </a:solidFill>
                <a:sym typeface="Wingdings" pitchFamily="2" charset="2"/>
              </a:rPr>
              <a:t>2</a:t>
            </a:r>
            <a:r>
              <a:rPr kumimoji="1" lang="en-US" altLang="ja-JP" sz="2000" b="1" kern="1200" dirty="0" smtClean="0">
                <a:solidFill>
                  <a:srgbClr val="FFCC99"/>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FFCC99"/>
              </a:solidFill>
              <a:latin typeface="Tahoma" pitchFamily="34" charset="0"/>
              <a:ea typeface="HGP創英角ｺﾞｼｯｸUB" pitchFamily="50" charset="-128"/>
              <a:cs typeface="+mn-cs"/>
            </a:endParaRPr>
          </a:p>
        </p:txBody>
      </p:sp>
      <p:sp>
        <p:nvSpPr>
          <p:cNvPr id="18" name="Rectangle 64"/>
          <p:cNvSpPr>
            <a:spLocks noChangeArrowheads="1"/>
          </p:cNvSpPr>
          <p:nvPr/>
        </p:nvSpPr>
        <p:spPr bwMode="auto">
          <a:xfrm>
            <a:off x="642910" y="2889092"/>
            <a:ext cx="4857784"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Halo orbit around L2 (or L1)</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19" name="Rectangle 64"/>
          <p:cNvSpPr>
            <a:spLocks noChangeArrowheads="1"/>
          </p:cNvSpPr>
          <p:nvPr/>
        </p:nvSpPr>
        <p:spPr bwMode="auto">
          <a:xfrm>
            <a:off x="1214414" y="3386899"/>
            <a:ext cx="4214842"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Relative  acc.     </a:t>
            </a:r>
            <a:r>
              <a:rPr lang="en-US" altLang="ja-JP" sz="2000" b="1" dirty="0" smtClean="0">
                <a:solidFill>
                  <a:srgbClr val="FFCC99"/>
                </a:solidFill>
                <a:sym typeface="Wingdings" pitchFamily="2" charset="2"/>
              </a:rPr>
              <a:t>4x10</a:t>
            </a:r>
            <a:r>
              <a:rPr lang="en-US" altLang="ja-JP" sz="2000" b="1" baseline="30000" dirty="0" smtClean="0">
                <a:solidFill>
                  <a:srgbClr val="FFCC99"/>
                </a:solidFill>
                <a:sym typeface="Wingdings" pitchFamily="2" charset="2"/>
              </a:rPr>
              <a:t>-7</a:t>
            </a:r>
            <a:r>
              <a:rPr lang="en-US" altLang="ja-JP" sz="2000" b="1" dirty="0" smtClean="0">
                <a:solidFill>
                  <a:srgbClr val="FFCC99"/>
                </a:solidFill>
                <a:sym typeface="Wingdings" pitchFamily="2" charset="2"/>
              </a:rPr>
              <a:t> m/s</a:t>
            </a:r>
            <a:r>
              <a:rPr lang="en-US" altLang="ja-JP" sz="2000" b="1" baseline="30000" dirty="0" smtClean="0">
                <a:solidFill>
                  <a:srgbClr val="FFCC99"/>
                </a:solidFill>
                <a:sym typeface="Wingdings" pitchFamily="2" charset="2"/>
              </a:rPr>
              <a:t>2</a:t>
            </a:r>
            <a:r>
              <a:rPr kumimoji="1" lang="en-US" altLang="ja-JP" sz="2000" b="1" kern="1200" dirty="0" smtClean="0">
                <a:solidFill>
                  <a:srgbClr val="FFCC99"/>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FFCC99"/>
              </a:solidFill>
              <a:latin typeface="Tahoma" pitchFamily="34" charset="0"/>
              <a:ea typeface="HGP創英角ｺﾞｼｯｸUB" pitchFamily="50" charset="-128"/>
              <a:cs typeface="+mn-cs"/>
            </a:endParaRPr>
          </a:p>
        </p:txBody>
      </p:sp>
      <p:sp>
        <p:nvSpPr>
          <p:cNvPr id="20" name="Rectangle 64"/>
          <p:cNvSpPr>
            <a:spLocks noChangeArrowheads="1"/>
          </p:cNvSpPr>
          <p:nvPr/>
        </p:nvSpPr>
        <p:spPr bwMode="auto">
          <a:xfrm>
            <a:off x="1643042" y="2285992"/>
            <a:ext cx="3071834"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DDDDDD"/>
                </a:solidFill>
                <a:sym typeface="Wingdings" pitchFamily="2" charset="2"/>
              </a:rPr>
              <a:t>(Mirror force  ~</a:t>
            </a:r>
            <a:r>
              <a:rPr lang="en-US" altLang="ja-JP" sz="1800" b="1" dirty="0" smtClean="0">
                <a:solidFill>
                  <a:srgbClr val="FFCC99"/>
                </a:solidFill>
                <a:sym typeface="Wingdings" pitchFamily="2" charset="2"/>
              </a:rPr>
              <a:t>10</a:t>
            </a:r>
            <a:r>
              <a:rPr lang="en-US" altLang="ja-JP" sz="1800" b="1" baseline="30000" dirty="0" smtClean="0">
                <a:solidFill>
                  <a:srgbClr val="FFCC99"/>
                </a:solidFill>
                <a:sym typeface="Wingdings" pitchFamily="2" charset="2"/>
              </a:rPr>
              <a:t>-9</a:t>
            </a:r>
            <a:r>
              <a:rPr lang="en-US" altLang="ja-JP" sz="1800" b="1" dirty="0" smtClean="0">
                <a:solidFill>
                  <a:srgbClr val="FFCC99"/>
                </a:solidFill>
                <a:sym typeface="Wingdings" pitchFamily="2" charset="2"/>
              </a:rPr>
              <a:t> N</a:t>
            </a:r>
            <a:r>
              <a:rPr kumimoji="1" lang="en-US" altLang="ja-JP" sz="1800" b="1" kern="1200" dirty="0" smtClean="0">
                <a:solidFill>
                  <a:srgbClr val="DDDDDD"/>
                </a:solidFill>
                <a:latin typeface="Tahoma" pitchFamily="34" charset="0"/>
                <a:ea typeface="HGP創英角ｺﾞｼｯｸUB" pitchFamily="50" charset="-128"/>
                <a:cs typeface="+mn-cs"/>
                <a:sym typeface="Wingdings" pitchFamily="2" charset="2"/>
              </a:rPr>
              <a:t> </a:t>
            </a:r>
            <a:r>
              <a:rPr lang="en-US" altLang="ja-JP" sz="1800" b="1" dirty="0" smtClean="0">
                <a:solidFill>
                  <a:srgbClr val="DDDDDD"/>
                </a:solidFill>
                <a:sym typeface="Wingdings" pitchFamily="2" charset="2"/>
              </a:rPr>
              <a:t>)</a:t>
            </a:r>
            <a:endParaRPr kumimoji="1" lang="en-US" altLang="ja-JP" sz="1800" b="1" kern="1200" dirty="0">
              <a:solidFill>
                <a:srgbClr val="DDDDDD"/>
              </a:solidFill>
              <a:latin typeface="Tahoma" pitchFamily="34" charset="0"/>
              <a:ea typeface="HGP創英角ｺﾞｼｯｸUB" pitchFamily="50" charset="-128"/>
              <a:cs typeface="+mn-cs"/>
            </a:endParaRPr>
          </a:p>
        </p:txBody>
      </p:sp>
      <p:sp>
        <p:nvSpPr>
          <p:cNvPr id="21" name="Rectangle 64"/>
          <p:cNvSpPr>
            <a:spLocks noChangeArrowheads="1"/>
          </p:cNvSpPr>
          <p:nvPr/>
        </p:nvSpPr>
        <p:spPr bwMode="auto">
          <a:xfrm>
            <a:off x="1714480" y="3817786"/>
            <a:ext cx="4214842"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DDDDDD"/>
                </a:solidFill>
                <a:sym typeface="Wingdings" pitchFamily="2" charset="2"/>
              </a:rPr>
              <a:t>(Mirror force  ~</a:t>
            </a:r>
            <a:r>
              <a:rPr lang="en-US" altLang="ja-JP" sz="1800" b="1" dirty="0" smtClean="0">
                <a:solidFill>
                  <a:srgbClr val="FFCC99"/>
                </a:solidFill>
                <a:sym typeface="Wingdings" pitchFamily="2" charset="2"/>
              </a:rPr>
              <a:t>10</a:t>
            </a:r>
            <a:r>
              <a:rPr lang="en-US" altLang="ja-JP" sz="1800" b="1" baseline="30000" dirty="0" smtClean="0">
                <a:solidFill>
                  <a:srgbClr val="FFCC99"/>
                </a:solidFill>
                <a:sym typeface="Wingdings" pitchFamily="2" charset="2"/>
              </a:rPr>
              <a:t>-4</a:t>
            </a:r>
            <a:r>
              <a:rPr lang="en-US" altLang="ja-JP" sz="1800" b="1" dirty="0" smtClean="0">
                <a:solidFill>
                  <a:srgbClr val="FFCC99"/>
                </a:solidFill>
                <a:sym typeface="Wingdings" pitchFamily="2" charset="2"/>
              </a:rPr>
              <a:t> N</a:t>
            </a:r>
            <a:r>
              <a:rPr kumimoji="1" lang="en-US" altLang="ja-JP" sz="1800" b="1" kern="1200" dirty="0" smtClean="0">
                <a:solidFill>
                  <a:srgbClr val="DDDDDD"/>
                </a:solidFill>
                <a:latin typeface="Tahoma" pitchFamily="34" charset="0"/>
                <a:ea typeface="HGP創英角ｺﾞｼｯｸUB" pitchFamily="50" charset="-128"/>
                <a:cs typeface="+mn-cs"/>
                <a:sym typeface="Wingdings" pitchFamily="2" charset="2"/>
              </a:rPr>
              <a:t> </a:t>
            </a:r>
            <a:r>
              <a:rPr lang="en-US" altLang="ja-JP" sz="1800" b="1" dirty="0" smtClean="0">
                <a:solidFill>
                  <a:srgbClr val="DDDDDD"/>
                </a:solidFill>
                <a:sym typeface="Wingdings" pitchFamily="2" charset="2"/>
              </a:rPr>
              <a:t>)</a:t>
            </a:r>
            <a:endParaRPr kumimoji="1" lang="en-US" altLang="ja-JP" sz="1800" b="1" kern="1200" dirty="0">
              <a:solidFill>
                <a:srgbClr val="DDDDDD"/>
              </a:solidFill>
              <a:latin typeface="Tahoma" pitchFamily="34" charset="0"/>
              <a:ea typeface="HGP創英角ｺﾞｼｯｸUB" pitchFamily="50" charset="-128"/>
              <a:cs typeface="+mn-cs"/>
            </a:endParaRPr>
          </a:p>
        </p:txBody>
      </p:sp>
      <p:grpSp>
        <p:nvGrpSpPr>
          <p:cNvPr id="658" name="グループ化 657"/>
          <p:cNvGrpSpPr/>
          <p:nvPr/>
        </p:nvGrpSpPr>
        <p:grpSpPr>
          <a:xfrm rot="15025950">
            <a:off x="6241154" y="3991840"/>
            <a:ext cx="468631" cy="386138"/>
            <a:chOff x="9501222" y="714356"/>
            <a:chExt cx="5338763" cy="4864101"/>
          </a:xfrm>
        </p:grpSpPr>
        <p:sp>
          <p:nvSpPr>
            <p:cNvPr id="659"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0"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1"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2"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3"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4"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665"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6"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7"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8"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9"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0"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1"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2"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73" name="Group 16"/>
            <p:cNvGrpSpPr>
              <a:grpSpLocks/>
            </p:cNvGrpSpPr>
            <p:nvPr/>
          </p:nvGrpSpPr>
          <p:grpSpPr bwMode="auto">
            <a:xfrm rot="7209001">
              <a:off x="11449039" y="2208261"/>
              <a:ext cx="600087" cy="495300"/>
              <a:chOff x="4785" y="11039"/>
              <a:chExt cx="829" cy="688"/>
            </a:xfrm>
          </p:grpSpPr>
          <p:sp>
            <p:nvSpPr>
              <p:cNvPr id="860"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1"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2"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3"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4"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4"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5"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6"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7"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78" name="Group 26"/>
            <p:cNvGrpSpPr>
              <a:grpSpLocks/>
            </p:cNvGrpSpPr>
            <p:nvPr/>
          </p:nvGrpSpPr>
          <p:grpSpPr bwMode="auto">
            <a:xfrm rot="7209001">
              <a:off x="11403004" y="2178095"/>
              <a:ext cx="600087" cy="500063"/>
              <a:chOff x="4785" y="11039"/>
              <a:chExt cx="829" cy="688"/>
            </a:xfrm>
          </p:grpSpPr>
          <p:sp>
            <p:nvSpPr>
              <p:cNvPr id="855"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6"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7"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8"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9"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9"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0"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1"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2"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3"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4"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5"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6"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7"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8"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9"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0"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1"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2"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3"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4"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5"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96" name="Group 49"/>
            <p:cNvGrpSpPr>
              <a:grpSpLocks/>
            </p:cNvGrpSpPr>
            <p:nvPr/>
          </p:nvGrpSpPr>
          <p:grpSpPr bwMode="auto">
            <a:xfrm rot="3616332">
              <a:off x="12330179" y="2190799"/>
              <a:ext cx="600087" cy="503238"/>
              <a:chOff x="4785" y="11039"/>
              <a:chExt cx="829" cy="688"/>
            </a:xfrm>
          </p:grpSpPr>
          <p:sp>
            <p:nvSpPr>
              <p:cNvPr id="850"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1"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2"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3"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4"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97"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8"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9"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0"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1"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2"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03" name="Group 61"/>
            <p:cNvGrpSpPr>
              <a:grpSpLocks/>
            </p:cNvGrpSpPr>
            <p:nvPr/>
          </p:nvGrpSpPr>
          <p:grpSpPr bwMode="auto">
            <a:xfrm rot="14462297">
              <a:off x="12703220" y="1458910"/>
              <a:ext cx="223837" cy="180975"/>
              <a:chOff x="5504" y="8144"/>
              <a:chExt cx="291" cy="236"/>
            </a:xfrm>
          </p:grpSpPr>
          <p:sp>
            <p:nvSpPr>
              <p:cNvPr id="848"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9"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04" name="Group 64"/>
            <p:cNvGrpSpPr>
              <a:grpSpLocks/>
            </p:cNvGrpSpPr>
            <p:nvPr/>
          </p:nvGrpSpPr>
          <p:grpSpPr bwMode="auto">
            <a:xfrm rot="7209001">
              <a:off x="11436374" y="1468435"/>
              <a:ext cx="227014" cy="180975"/>
              <a:chOff x="5504" y="8144"/>
              <a:chExt cx="291" cy="236"/>
            </a:xfrm>
          </p:grpSpPr>
          <p:sp>
            <p:nvSpPr>
              <p:cNvPr id="846"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7"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05"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6"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7"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8"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9"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0"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1"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2"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3"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4"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5"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16" name="Group 78"/>
            <p:cNvGrpSpPr>
              <a:grpSpLocks/>
            </p:cNvGrpSpPr>
            <p:nvPr/>
          </p:nvGrpSpPr>
          <p:grpSpPr bwMode="auto">
            <a:xfrm flipH="1">
              <a:off x="12703128" y="4371956"/>
              <a:ext cx="600087" cy="495300"/>
              <a:chOff x="4785" y="11039"/>
              <a:chExt cx="829" cy="688"/>
            </a:xfrm>
          </p:grpSpPr>
          <p:sp>
            <p:nvSpPr>
              <p:cNvPr id="841"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2"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3"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4"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5"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17"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8"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9"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0"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21" name="Group 88"/>
            <p:cNvGrpSpPr>
              <a:grpSpLocks/>
            </p:cNvGrpSpPr>
            <p:nvPr/>
          </p:nvGrpSpPr>
          <p:grpSpPr bwMode="auto">
            <a:xfrm flipH="1">
              <a:off x="12703128" y="4416406"/>
              <a:ext cx="600087" cy="500063"/>
              <a:chOff x="4785" y="11039"/>
              <a:chExt cx="829" cy="688"/>
            </a:xfrm>
          </p:grpSpPr>
          <p:sp>
            <p:nvSpPr>
              <p:cNvPr id="836"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7"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8"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9"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0"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22"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3"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4"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5"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6"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7"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8"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9"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0"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1"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2"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3"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4"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5"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6"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7"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8"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39" name="Group 111"/>
            <p:cNvGrpSpPr>
              <a:grpSpLocks/>
            </p:cNvGrpSpPr>
            <p:nvPr/>
          </p:nvGrpSpPr>
          <p:grpSpPr bwMode="auto">
            <a:xfrm rot="3592668" flipH="1">
              <a:off x="13154019" y="3611480"/>
              <a:ext cx="600087" cy="503238"/>
              <a:chOff x="4785" y="11039"/>
              <a:chExt cx="829" cy="688"/>
            </a:xfrm>
          </p:grpSpPr>
          <p:sp>
            <p:nvSpPr>
              <p:cNvPr id="831"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2"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3"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4"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5"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0"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1"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2"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3"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4"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5"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46" name="Group 123"/>
            <p:cNvGrpSpPr>
              <a:grpSpLocks/>
            </p:cNvGrpSpPr>
            <p:nvPr/>
          </p:nvGrpSpPr>
          <p:grpSpPr bwMode="auto">
            <a:xfrm rot="14346703" flipH="1">
              <a:off x="14209737" y="4059201"/>
              <a:ext cx="223837" cy="180975"/>
              <a:chOff x="5504" y="8144"/>
              <a:chExt cx="291" cy="236"/>
            </a:xfrm>
          </p:grpSpPr>
          <p:sp>
            <p:nvSpPr>
              <p:cNvPr id="829"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0"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47" name="Group 126"/>
            <p:cNvGrpSpPr>
              <a:grpSpLocks/>
            </p:cNvGrpSpPr>
            <p:nvPr/>
          </p:nvGrpSpPr>
          <p:grpSpPr bwMode="auto">
            <a:xfrm flipH="1">
              <a:off x="13565203" y="5149831"/>
              <a:ext cx="227014" cy="180975"/>
              <a:chOff x="5504" y="8144"/>
              <a:chExt cx="291" cy="236"/>
            </a:xfrm>
          </p:grpSpPr>
          <p:sp>
            <p:nvSpPr>
              <p:cNvPr id="827"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8"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8"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9"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0"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1"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2"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3"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4"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5"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6"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7"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8"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59" name="Group 141"/>
            <p:cNvGrpSpPr>
              <a:grpSpLocks/>
            </p:cNvGrpSpPr>
            <p:nvPr/>
          </p:nvGrpSpPr>
          <p:grpSpPr bwMode="auto">
            <a:xfrm>
              <a:off x="11052280" y="4424344"/>
              <a:ext cx="600087" cy="500063"/>
              <a:chOff x="4785" y="11039"/>
              <a:chExt cx="829" cy="688"/>
            </a:xfrm>
          </p:grpSpPr>
          <p:sp>
            <p:nvSpPr>
              <p:cNvPr id="822"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3"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4"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5"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6"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0"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1"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2"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3"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4"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5"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6"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7"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8"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9"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0"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1"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2"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3"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4"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5"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6"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7"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8"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9"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0"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1"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2"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3"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84" name="Group 171"/>
            <p:cNvGrpSpPr>
              <a:grpSpLocks/>
            </p:cNvGrpSpPr>
            <p:nvPr/>
          </p:nvGrpSpPr>
          <p:grpSpPr bwMode="auto">
            <a:xfrm rot="18007332">
              <a:off x="10577576" y="3603541"/>
              <a:ext cx="600087" cy="500063"/>
              <a:chOff x="4785" y="11039"/>
              <a:chExt cx="829" cy="688"/>
            </a:xfrm>
          </p:grpSpPr>
          <p:sp>
            <p:nvSpPr>
              <p:cNvPr id="817"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8"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9"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0"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1"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85"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6"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7"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8"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9"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0"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1"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2"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3"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4"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5"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6"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7"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8"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9"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0"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1"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2"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3"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4"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5"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6"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7"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8" name="Group 200"/>
            <p:cNvGrpSpPr>
              <a:grpSpLocks/>
            </p:cNvGrpSpPr>
            <p:nvPr/>
          </p:nvGrpSpPr>
          <p:grpSpPr bwMode="auto">
            <a:xfrm rot="7253297">
              <a:off x="9904436" y="4089397"/>
              <a:ext cx="227014" cy="180975"/>
              <a:chOff x="5504" y="8144"/>
              <a:chExt cx="291" cy="236"/>
            </a:xfrm>
          </p:grpSpPr>
          <p:sp>
            <p:nvSpPr>
              <p:cNvPr id="815"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6"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09" name="Group 203"/>
            <p:cNvGrpSpPr>
              <a:grpSpLocks/>
            </p:cNvGrpSpPr>
            <p:nvPr/>
          </p:nvGrpSpPr>
          <p:grpSpPr bwMode="auto">
            <a:xfrm>
              <a:off x="10534666" y="5156181"/>
              <a:ext cx="223837" cy="180975"/>
              <a:chOff x="5504" y="8144"/>
              <a:chExt cx="291" cy="236"/>
            </a:xfrm>
          </p:grpSpPr>
          <p:sp>
            <p:nvSpPr>
              <p:cNvPr id="813"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4"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0"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1"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2"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89" name="グループ化 1288"/>
          <p:cNvGrpSpPr/>
          <p:nvPr/>
        </p:nvGrpSpPr>
        <p:grpSpPr>
          <a:xfrm>
            <a:off x="571472" y="1857364"/>
            <a:ext cx="8572560" cy="4214842"/>
            <a:chOff x="571472" y="1857364"/>
            <a:chExt cx="8572560" cy="4214842"/>
          </a:xfrm>
        </p:grpSpPr>
        <p:sp>
          <p:nvSpPr>
            <p:cNvPr id="1281" name="下矢印 1280"/>
            <p:cNvSpPr/>
            <p:nvPr/>
          </p:nvSpPr>
          <p:spPr bwMode="auto">
            <a:xfrm rot="1710309" flipV="1">
              <a:off x="6167088" y="4514198"/>
              <a:ext cx="268500" cy="341599"/>
            </a:xfrm>
            <a:prstGeom prst="down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4" name="Rectangle 64"/>
            <p:cNvSpPr>
              <a:spLocks noChangeArrowheads="1"/>
            </p:cNvSpPr>
            <p:nvPr/>
          </p:nvSpPr>
          <p:spPr bwMode="auto">
            <a:xfrm>
              <a:off x="5143504" y="4475728"/>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FFCC"/>
                  </a:solidFill>
                  <a:sym typeface="Wingdings" pitchFamily="2" charset="2"/>
                </a:rPr>
                <a:t>Separated</a:t>
              </a:r>
            </a:p>
            <a:p>
              <a:pPr algn="l">
                <a:lnSpc>
                  <a:spcPct val="110000"/>
                </a:lnSpc>
                <a:buClr>
                  <a:srgbClr val="003366"/>
                </a:buClr>
                <a:buSzPct val="70000"/>
                <a:buNone/>
              </a:pPr>
              <a:r>
                <a:rPr lang="en-US" altLang="ja-JP" sz="1400" b="1" dirty="0" smtClean="0">
                  <a:solidFill>
                    <a:srgbClr val="DDDDDD"/>
                  </a:solidFill>
                  <a:sym typeface="Wingdings" pitchFamily="2" charset="2"/>
                </a:rPr>
                <a:t>      unit</a:t>
              </a:r>
              <a:endParaRPr kumimoji="1" lang="en-US" altLang="ja-JP" sz="1400" b="1" kern="1200" dirty="0">
                <a:solidFill>
                  <a:srgbClr val="DDDDDD"/>
                </a:solidFill>
                <a:latin typeface="Tahoma" pitchFamily="34" charset="0"/>
                <a:ea typeface="HGP創英角ｺﾞｼｯｸUB" pitchFamily="50" charset="-128"/>
                <a:cs typeface="+mn-cs"/>
              </a:endParaRPr>
            </a:p>
          </p:txBody>
        </p:sp>
        <p:grpSp>
          <p:nvGrpSpPr>
            <p:cNvPr id="1279" name="グループ化 1278"/>
            <p:cNvGrpSpPr/>
            <p:nvPr/>
          </p:nvGrpSpPr>
          <p:grpSpPr>
            <a:xfrm>
              <a:off x="571472" y="1857364"/>
              <a:ext cx="8572560" cy="4214842"/>
              <a:chOff x="571472" y="1857364"/>
              <a:chExt cx="8572560" cy="4214842"/>
            </a:xfrm>
          </p:grpSpPr>
          <p:sp>
            <p:nvSpPr>
              <p:cNvPr id="1288" name="角丸四角形 1287"/>
              <p:cNvSpPr/>
              <p:nvPr/>
            </p:nvSpPr>
            <p:spPr bwMode="auto">
              <a:xfrm>
                <a:off x="1071538" y="5256351"/>
                <a:ext cx="5429288" cy="815855"/>
              </a:xfrm>
              <a:prstGeom prst="roundRect">
                <a:avLst>
                  <a:gd name="adj" fmla="val 4342"/>
                </a:avLst>
              </a:prstGeom>
              <a:solidFill>
                <a:srgbClr val="FFFFFF">
                  <a:alpha val="1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0" name="Rectangle 64"/>
              <p:cNvSpPr>
                <a:spLocks noChangeArrowheads="1"/>
              </p:cNvSpPr>
              <p:nvPr/>
            </p:nvSpPr>
            <p:spPr bwMode="auto">
              <a:xfrm>
                <a:off x="571472" y="4357694"/>
                <a:ext cx="4000528"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Constellation</a:t>
                </a:r>
                <a:r>
                  <a:rPr kumimoji="1" lang="en-US" altLang="ja-JP" sz="2000" b="1" kern="1200" dirty="0" smtClean="0">
                    <a:solidFill>
                      <a:srgbClr val="DDDDDD"/>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2" name="Rectangle 64"/>
              <p:cNvSpPr>
                <a:spLocks noChangeArrowheads="1"/>
              </p:cNvSpPr>
              <p:nvPr/>
            </p:nvSpPr>
            <p:spPr bwMode="auto">
              <a:xfrm>
                <a:off x="857224" y="4786322"/>
                <a:ext cx="428628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4 interferometer units</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3" name="Rectangle 64"/>
              <p:cNvSpPr>
                <a:spLocks noChangeArrowheads="1"/>
              </p:cNvSpPr>
              <p:nvPr/>
            </p:nvSpPr>
            <p:spPr bwMode="auto">
              <a:xfrm>
                <a:off x="1071538" y="5256351"/>
                <a:ext cx="5500726"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2 </a:t>
                </a:r>
                <a:r>
                  <a:rPr lang="en-US" altLang="ja-JP" sz="2000" b="1" dirty="0" smtClean="0">
                    <a:solidFill>
                      <a:srgbClr val="CCECFF"/>
                    </a:solidFill>
                    <a:sym typeface="Wingdings" pitchFamily="2" charset="2"/>
                  </a:rPr>
                  <a:t>overlapped</a:t>
                </a:r>
                <a:r>
                  <a:rPr lang="en-US" altLang="ja-JP" sz="2000" b="1" dirty="0" smtClean="0">
                    <a:solidFill>
                      <a:srgbClr val="DDDDDD"/>
                    </a:solidFill>
                    <a:sym typeface="Wingdings" pitchFamily="2" charset="2"/>
                  </a:rPr>
                  <a:t> units   Cross correlation</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4" name="Rectangle 64"/>
              <p:cNvSpPr>
                <a:spLocks noChangeArrowheads="1"/>
              </p:cNvSpPr>
              <p:nvPr/>
            </p:nvSpPr>
            <p:spPr bwMode="auto">
              <a:xfrm>
                <a:off x="1071538" y="5641319"/>
                <a:ext cx="6000792"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2 </a:t>
                </a:r>
                <a:r>
                  <a:rPr lang="en-US" altLang="ja-JP" sz="2000" b="1" dirty="0" smtClean="0">
                    <a:solidFill>
                      <a:srgbClr val="CCFFCC"/>
                    </a:solidFill>
                    <a:sym typeface="Wingdings" pitchFamily="2" charset="2"/>
                  </a:rPr>
                  <a:t>separated</a:t>
                </a:r>
                <a:r>
                  <a:rPr lang="en-US" altLang="ja-JP" sz="2000" b="1" dirty="0" smtClean="0">
                    <a:solidFill>
                      <a:srgbClr val="DDDDDD"/>
                    </a:solidFill>
                    <a:sym typeface="Wingdings" pitchFamily="2" charset="2"/>
                  </a:rPr>
                  <a:t> units     Angular resolution</a:t>
                </a:r>
                <a:endParaRPr kumimoji="1" lang="en-US" altLang="ja-JP" sz="2000" b="1" kern="1200" dirty="0">
                  <a:solidFill>
                    <a:srgbClr val="DDDDDD"/>
                  </a:solidFill>
                  <a:latin typeface="Tahoma" pitchFamily="34" charset="0"/>
                  <a:ea typeface="HGP創英角ｺﾞｼｯｸUB" pitchFamily="50" charset="-128"/>
                  <a:cs typeface="+mn-cs"/>
                </a:endParaRPr>
              </a:p>
            </p:txBody>
          </p:sp>
          <p:grpSp>
            <p:nvGrpSpPr>
              <p:cNvPr id="25" name="グループ化 24"/>
              <p:cNvGrpSpPr/>
              <p:nvPr/>
            </p:nvGrpSpPr>
            <p:grpSpPr>
              <a:xfrm rot="15785392">
                <a:off x="8272319" y="3563211"/>
                <a:ext cx="468631" cy="386138"/>
                <a:chOff x="9501222" y="714356"/>
                <a:chExt cx="5338763" cy="4864101"/>
              </a:xfrm>
            </p:grpSpPr>
            <p:sp>
              <p:nvSpPr>
                <p:cNvPr id="2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3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0" name="Group 16"/>
                <p:cNvGrpSpPr>
                  <a:grpSpLocks/>
                </p:cNvGrpSpPr>
                <p:nvPr/>
              </p:nvGrpSpPr>
              <p:grpSpPr bwMode="auto">
                <a:xfrm rot="7209001">
                  <a:off x="11449039" y="2208261"/>
                  <a:ext cx="600087" cy="495300"/>
                  <a:chOff x="4785" y="11039"/>
                  <a:chExt cx="829" cy="688"/>
                </a:xfrm>
              </p:grpSpPr>
              <p:sp>
                <p:nvSpPr>
                  <p:cNvPr id="237"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8"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9"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0"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1"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5" name="Group 26"/>
                <p:cNvGrpSpPr>
                  <a:grpSpLocks/>
                </p:cNvGrpSpPr>
                <p:nvPr/>
              </p:nvGrpSpPr>
              <p:grpSpPr bwMode="auto">
                <a:xfrm rot="7209001">
                  <a:off x="11403003" y="2178095"/>
                  <a:ext cx="600087" cy="500063"/>
                  <a:chOff x="4785" y="11039"/>
                  <a:chExt cx="829" cy="688"/>
                </a:xfrm>
              </p:grpSpPr>
              <p:sp>
                <p:nvSpPr>
                  <p:cNvPr id="232"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3"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4"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5"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6"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3" name="Group 49"/>
                <p:cNvGrpSpPr>
                  <a:grpSpLocks/>
                </p:cNvGrpSpPr>
                <p:nvPr/>
              </p:nvGrpSpPr>
              <p:grpSpPr bwMode="auto">
                <a:xfrm rot="3616332">
                  <a:off x="12330179" y="2190798"/>
                  <a:ext cx="600087" cy="503238"/>
                  <a:chOff x="4785" y="11039"/>
                  <a:chExt cx="829" cy="688"/>
                </a:xfrm>
              </p:grpSpPr>
              <p:sp>
                <p:nvSpPr>
                  <p:cNvPr id="227"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8"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9"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0"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1"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 name="Group 61"/>
                <p:cNvGrpSpPr>
                  <a:grpSpLocks/>
                </p:cNvGrpSpPr>
                <p:nvPr/>
              </p:nvGrpSpPr>
              <p:grpSpPr bwMode="auto">
                <a:xfrm rot="14462297">
                  <a:off x="12703220" y="1458910"/>
                  <a:ext cx="223837" cy="180975"/>
                  <a:chOff x="5504" y="8144"/>
                  <a:chExt cx="291" cy="236"/>
                </a:xfrm>
              </p:grpSpPr>
              <p:sp>
                <p:nvSpPr>
                  <p:cNvPr id="225"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1" name="Group 64"/>
                <p:cNvGrpSpPr>
                  <a:grpSpLocks/>
                </p:cNvGrpSpPr>
                <p:nvPr/>
              </p:nvGrpSpPr>
              <p:grpSpPr bwMode="auto">
                <a:xfrm rot="7209001">
                  <a:off x="11436374" y="1468435"/>
                  <a:ext cx="227014" cy="180975"/>
                  <a:chOff x="5504" y="8144"/>
                  <a:chExt cx="291" cy="236"/>
                </a:xfrm>
              </p:grpSpPr>
              <p:sp>
                <p:nvSpPr>
                  <p:cNvPr id="223"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3" name="Group 78"/>
                <p:cNvGrpSpPr>
                  <a:grpSpLocks/>
                </p:cNvGrpSpPr>
                <p:nvPr/>
              </p:nvGrpSpPr>
              <p:grpSpPr bwMode="auto">
                <a:xfrm flipH="1">
                  <a:off x="12703129" y="4371956"/>
                  <a:ext cx="600087" cy="495300"/>
                  <a:chOff x="4785" y="11039"/>
                  <a:chExt cx="829" cy="688"/>
                </a:xfrm>
              </p:grpSpPr>
              <p:sp>
                <p:nvSpPr>
                  <p:cNvPr id="218"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8" name="Group 88"/>
                <p:cNvGrpSpPr>
                  <a:grpSpLocks/>
                </p:cNvGrpSpPr>
                <p:nvPr/>
              </p:nvGrpSpPr>
              <p:grpSpPr bwMode="auto">
                <a:xfrm flipH="1">
                  <a:off x="12703129" y="4416406"/>
                  <a:ext cx="600087" cy="500063"/>
                  <a:chOff x="4785" y="11039"/>
                  <a:chExt cx="829" cy="688"/>
                </a:xfrm>
              </p:grpSpPr>
              <p:sp>
                <p:nvSpPr>
                  <p:cNvPr id="213"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6" name="Group 111"/>
                <p:cNvGrpSpPr>
                  <a:grpSpLocks/>
                </p:cNvGrpSpPr>
                <p:nvPr/>
              </p:nvGrpSpPr>
              <p:grpSpPr bwMode="auto">
                <a:xfrm rot="3592668" flipH="1">
                  <a:off x="13154018" y="3611479"/>
                  <a:ext cx="600087" cy="503238"/>
                  <a:chOff x="4785" y="11039"/>
                  <a:chExt cx="829" cy="688"/>
                </a:xfrm>
              </p:grpSpPr>
              <p:sp>
                <p:nvSpPr>
                  <p:cNvPr id="208"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9"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23" name="Group 123"/>
                <p:cNvGrpSpPr>
                  <a:grpSpLocks/>
                </p:cNvGrpSpPr>
                <p:nvPr/>
              </p:nvGrpSpPr>
              <p:grpSpPr bwMode="auto">
                <a:xfrm rot="14346703" flipH="1">
                  <a:off x="14209737" y="4059201"/>
                  <a:ext cx="223837" cy="180975"/>
                  <a:chOff x="5504" y="8144"/>
                  <a:chExt cx="291" cy="236"/>
                </a:xfrm>
              </p:grpSpPr>
              <p:sp>
                <p:nvSpPr>
                  <p:cNvPr id="206"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7"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4" name="Group 126"/>
                <p:cNvGrpSpPr>
                  <a:grpSpLocks/>
                </p:cNvGrpSpPr>
                <p:nvPr/>
              </p:nvGrpSpPr>
              <p:grpSpPr bwMode="auto">
                <a:xfrm flipH="1">
                  <a:off x="13565203" y="5149831"/>
                  <a:ext cx="227014" cy="180975"/>
                  <a:chOff x="5504" y="8144"/>
                  <a:chExt cx="291" cy="236"/>
                </a:xfrm>
              </p:grpSpPr>
              <p:sp>
                <p:nvSpPr>
                  <p:cNvPr id="204"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6" name="Group 141"/>
                <p:cNvGrpSpPr>
                  <a:grpSpLocks/>
                </p:cNvGrpSpPr>
                <p:nvPr/>
              </p:nvGrpSpPr>
              <p:grpSpPr bwMode="auto">
                <a:xfrm>
                  <a:off x="11052279" y="4424344"/>
                  <a:ext cx="600087" cy="500063"/>
                  <a:chOff x="4785" y="11039"/>
                  <a:chExt cx="829" cy="688"/>
                </a:xfrm>
              </p:grpSpPr>
              <p:sp>
                <p:nvSpPr>
                  <p:cNvPr id="199"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3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61" name="Group 171"/>
                <p:cNvGrpSpPr>
                  <a:grpSpLocks/>
                </p:cNvGrpSpPr>
                <p:nvPr/>
              </p:nvGrpSpPr>
              <p:grpSpPr bwMode="auto">
                <a:xfrm rot="18007332">
                  <a:off x="10577577" y="3603541"/>
                  <a:ext cx="600087" cy="500063"/>
                  <a:chOff x="4785" y="11039"/>
                  <a:chExt cx="829" cy="688"/>
                </a:xfrm>
              </p:grpSpPr>
              <p:sp>
                <p:nvSpPr>
                  <p:cNvPr id="194"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85" name="Group 200"/>
                <p:cNvGrpSpPr>
                  <a:grpSpLocks/>
                </p:cNvGrpSpPr>
                <p:nvPr/>
              </p:nvGrpSpPr>
              <p:grpSpPr bwMode="auto">
                <a:xfrm rot="7253297">
                  <a:off x="9904436" y="4089397"/>
                  <a:ext cx="227014" cy="180975"/>
                  <a:chOff x="5504" y="8144"/>
                  <a:chExt cx="291" cy="236"/>
                </a:xfrm>
              </p:grpSpPr>
              <p:sp>
                <p:nvSpPr>
                  <p:cNvPr id="192"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86" name="Group 203"/>
                <p:cNvGrpSpPr>
                  <a:grpSpLocks/>
                </p:cNvGrpSpPr>
                <p:nvPr/>
              </p:nvGrpSpPr>
              <p:grpSpPr bwMode="auto">
                <a:xfrm>
                  <a:off x="10534666" y="5156181"/>
                  <a:ext cx="223837" cy="180975"/>
                  <a:chOff x="5504" y="8144"/>
                  <a:chExt cx="291" cy="236"/>
                </a:xfrm>
              </p:grpSpPr>
              <p:sp>
                <p:nvSpPr>
                  <p:cNvPr id="190"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8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65" name="グループ化 864"/>
              <p:cNvGrpSpPr/>
              <p:nvPr/>
            </p:nvGrpSpPr>
            <p:grpSpPr>
              <a:xfrm rot="16975186" flipH="1">
                <a:off x="7026076" y="2637549"/>
                <a:ext cx="192265" cy="439894"/>
                <a:chOff x="9501222" y="714356"/>
                <a:chExt cx="5338763" cy="4864101"/>
              </a:xfrm>
            </p:grpSpPr>
            <p:sp>
              <p:nvSpPr>
                <p:cNvPr id="86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87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80" name="Group 16"/>
                <p:cNvGrpSpPr>
                  <a:grpSpLocks/>
                </p:cNvGrpSpPr>
                <p:nvPr/>
              </p:nvGrpSpPr>
              <p:grpSpPr bwMode="auto">
                <a:xfrm rot="7209001">
                  <a:off x="11449039" y="2208261"/>
                  <a:ext cx="600087" cy="495300"/>
                  <a:chOff x="4785" y="11039"/>
                  <a:chExt cx="829" cy="688"/>
                </a:xfrm>
              </p:grpSpPr>
              <p:sp>
                <p:nvSpPr>
                  <p:cNvPr id="1067"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8"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9"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0"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1"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8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85" name="Group 26"/>
                <p:cNvGrpSpPr>
                  <a:grpSpLocks/>
                </p:cNvGrpSpPr>
                <p:nvPr/>
              </p:nvGrpSpPr>
              <p:grpSpPr bwMode="auto">
                <a:xfrm rot="7209001">
                  <a:off x="11403005" y="2178095"/>
                  <a:ext cx="600087" cy="500063"/>
                  <a:chOff x="4785" y="11039"/>
                  <a:chExt cx="829" cy="688"/>
                </a:xfrm>
              </p:grpSpPr>
              <p:sp>
                <p:nvSpPr>
                  <p:cNvPr id="1062"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3"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4"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5"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6"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8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03" name="Group 49"/>
                <p:cNvGrpSpPr>
                  <a:grpSpLocks/>
                </p:cNvGrpSpPr>
                <p:nvPr/>
              </p:nvGrpSpPr>
              <p:grpSpPr bwMode="auto">
                <a:xfrm rot="3616332">
                  <a:off x="12330179" y="2190800"/>
                  <a:ext cx="600087" cy="503238"/>
                  <a:chOff x="4785" y="11039"/>
                  <a:chExt cx="829" cy="688"/>
                </a:xfrm>
              </p:grpSpPr>
              <p:sp>
                <p:nvSpPr>
                  <p:cNvPr id="1057"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8"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9"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0"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1"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0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10" name="Group 61"/>
                <p:cNvGrpSpPr>
                  <a:grpSpLocks/>
                </p:cNvGrpSpPr>
                <p:nvPr/>
              </p:nvGrpSpPr>
              <p:grpSpPr bwMode="auto">
                <a:xfrm rot="14462297">
                  <a:off x="12703220" y="1458910"/>
                  <a:ext cx="223837" cy="180975"/>
                  <a:chOff x="5504" y="8144"/>
                  <a:chExt cx="291" cy="236"/>
                </a:xfrm>
              </p:grpSpPr>
              <p:sp>
                <p:nvSpPr>
                  <p:cNvPr id="1055"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6"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11" name="Group 64"/>
                <p:cNvGrpSpPr>
                  <a:grpSpLocks/>
                </p:cNvGrpSpPr>
                <p:nvPr/>
              </p:nvGrpSpPr>
              <p:grpSpPr bwMode="auto">
                <a:xfrm rot="7209001">
                  <a:off x="11436374" y="1468435"/>
                  <a:ext cx="227014" cy="180975"/>
                  <a:chOff x="5504" y="8144"/>
                  <a:chExt cx="291" cy="236"/>
                </a:xfrm>
              </p:grpSpPr>
              <p:sp>
                <p:nvSpPr>
                  <p:cNvPr id="1053"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4"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1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23" name="Group 78"/>
                <p:cNvGrpSpPr>
                  <a:grpSpLocks/>
                </p:cNvGrpSpPr>
                <p:nvPr/>
              </p:nvGrpSpPr>
              <p:grpSpPr bwMode="auto">
                <a:xfrm flipH="1">
                  <a:off x="12703127" y="4371956"/>
                  <a:ext cx="600087" cy="495300"/>
                  <a:chOff x="4785" y="11039"/>
                  <a:chExt cx="829" cy="688"/>
                </a:xfrm>
              </p:grpSpPr>
              <p:sp>
                <p:nvSpPr>
                  <p:cNvPr id="1048"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9"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0"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1"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2"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2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28" name="Group 88"/>
                <p:cNvGrpSpPr>
                  <a:grpSpLocks/>
                </p:cNvGrpSpPr>
                <p:nvPr/>
              </p:nvGrpSpPr>
              <p:grpSpPr bwMode="auto">
                <a:xfrm flipH="1">
                  <a:off x="12703127" y="4416406"/>
                  <a:ext cx="600087" cy="500063"/>
                  <a:chOff x="4785" y="11039"/>
                  <a:chExt cx="829" cy="688"/>
                </a:xfrm>
              </p:grpSpPr>
              <p:sp>
                <p:nvSpPr>
                  <p:cNvPr id="1043"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4"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5"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6"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7"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2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46" name="Group 111"/>
                <p:cNvGrpSpPr>
                  <a:grpSpLocks/>
                </p:cNvGrpSpPr>
                <p:nvPr/>
              </p:nvGrpSpPr>
              <p:grpSpPr bwMode="auto">
                <a:xfrm rot="3592668" flipH="1">
                  <a:off x="13154020" y="3611481"/>
                  <a:ext cx="600087" cy="503238"/>
                  <a:chOff x="4785" y="11039"/>
                  <a:chExt cx="829" cy="688"/>
                </a:xfrm>
              </p:grpSpPr>
              <p:sp>
                <p:nvSpPr>
                  <p:cNvPr id="1038"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9"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0"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1"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2"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4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53" name="Group 123"/>
                <p:cNvGrpSpPr>
                  <a:grpSpLocks/>
                </p:cNvGrpSpPr>
                <p:nvPr/>
              </p:nvGrpSpPr>
              <p:grpSpPr bwMode="auto">
                <a:xfrm rot="14346703" flipH="1">
                  <a:off x="14209737" y="4059201"/>
                  <a:ext cx="223837" cy="180975"/>
                  <a:chOff x="5504" y="8144"/>
                  <a:chExt cx="291" cy="236"/>
                </a:xfrm>
              </p:grpSpPr>
              <p:sp>
                <p:nvSpPr>
                  <p:cNvPr id="1036"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7"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54" name="Group 126"/>
                <p:cNvGrpSpPr>
                  <a:grpSpLocks/>
                </p:cNvGrpSpPr>
                <p:nvPr/>
              </p:nvGrpSpPr>
              <p:grpSpPr bwMode="auto">
                <a:xfrm flipH="1">
                  <a:off x="13565203" y="5149831"/>
                  <a:ext cx="227014" cy="180975"/>
                  <a:chOff x="5504" y="8144"/>
                  <a:chExt cx="291" cy="236"/>
                </a:xfrm>
              </p:grpSpPr>
              <p:sp>
                <p:nvSpPr>
                  <p:cNvPr id="1034"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5"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5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66" name="Group 141"/>
                <p:cNvGrpSpPr>
                  <a:grpSpLocks/>
                </p:cNvGrpSpPr>
                <p:nvPr/>
              </p:nvGrpSpPr>
              <p:grpSpPr bwMode="auto">
                <a:xfrm>
                  <a:off x="11052281" y="4424344"/>
                  <a:ext cx="600087" cy="500063"/>
                  <a:chOff x="4785" y="11039"/>
                  <a:chExt cx="829" cy="688"/>
                </a:xfrm>
              </p:grpSpPr>
              <p:sp>
                <p:nvSpPr>
                  <p:cNvPr id="1029"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0"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1"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2"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3"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6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91" name="Group 171"/>
                <p:cNvGrpSpPr>
                  <a:grpSpLocks/>
                </p:cNvGrpSpPr>
                <p:nvPr/>
              </p:nvGrpSpPr>
              <p:grpSpPr bwMode="auto">
                <a:xfrm rot="18007332">
                  <a:off x="10577575" y="3603541"/>
                  <a:ext cx="600087" cy="500063"/>
                  <a:chOff x="4785" y="11039"/>
                  <a:chExt cx="829" cy="688"/>
                </a:xfrm>
              </p:grpSpPr>
              <p:sp>
                <p:nvSpPr>
                  <p:cNvPr id="1024"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5"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6"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7"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8"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5" name="Freeform 180"/>
                <p:cNvSpPr>
                  <a:spLocks/>
                </p:cNvSpPr>
                <p:nvPr/>
              </p:nvSpPr>
              <p:spPr bwMode="auto">
                <a:xfrm rot="18007332">
                  <a:off x="10290209" y="3036875"/>
                  <a:ext cx="2006606" cy="198431"/>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15" name="Group 200"/>
                <p:cNvGrpSpPr>
                  <a:grpSpLocks/>
                </p:cNvGrpSpPr>
                <p:nvPr/>
              </p:nvGrpSpPr>
              <p:grpSpPr bwMode="auto">
                <a:xfrm rot="7253297">
                  <a:off x="9904436" y="4089397"/>
                  <a:ext cx="227014" cy="180975"/>
                  <a:chOff x="5504" y="8144"/>
                  <a:chExt cx="291" cy="236"/>
                </a:xfrm>
              </p:grpSpPr>
              <p:sp>
                <p:nvSpPr>
                  <p:cNvPr id="1022"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3"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16" name="Group 203"/>
                <p:cNvGrpSpPr>
                  <a:grpSpLocks/>
                </p:cNvGrpSpPr>
                <p:nvPr/>
              </p:nvGrpSpPr>
              <p:grpSpPr bwMode="auto">
                <a:xfrm>
                  <a:off x="10534666" y="5156181"/>
                  <a:ext cx="223837" cy="180975"/>
                  <a:chOff x="5504" y="8144"/>
                  <a:chExt cx="291" cy="236"/>
                </a:xfrm>
              </p:grpSpPr>
              <p:sp>
                <p:nvSpPr>
                  <p:cNvPr id="1020"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1"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1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72" name="グループ化 1071"/>
              <p:cNvGrpSpPr/>
              <p:nvPr/>
            </p:nvGrpSpPr>
            <p:grpSpPr>
              <a:xfrm rot="19664887">
                <a:off x="8272319" y="3519113"/>
                <a:ext cx="468631" cy="386138"/>
                <a:chOff x="9501222" y="714356"/>
                <a:chExt cx="5338763" cy="4864101"/>
              </a:xfrm>
            </p:grpSpPr>
            <p:sp>
              <p:nvSpPr>
                <p:cNvPr id="1073"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4"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5"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6"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7"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8"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1079"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0"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1"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2"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3"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4"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5"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6"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87" name="Group 16"/>
                <p:cNvGrpSpPr>
                  <a:grpSpLocks/>
                </p:cNvGrpSpPr>
                <p:nvPr/>
              </p:nvGrpSpPr>
              <p:grpSpPr bwMode="auto">
                <a:xfrm rot="7209001">
                  <a:off x="11449039" y="2208261"/>
                  <a:ext cx="600087" cy="495300"/>
                  <a:chOff x="4785" y="11039"/>
                  <a:chExt cx="829" cy="688"/>
                </a:xfrm>
              </p:grpSpPr>
              <p:sp>
                <p:nvSpPr>
                  <p:cNvPr id="1274"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5"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6"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7"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8"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88"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9"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0"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1"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92" name="Group 26"/>
                <p:cNvGrpSpPr>
                  <a:grpSpLocks/>
                </p:cNvGrpSpPr>
                <p:nvPr/>
              </p:nvGrpSpPr>
              <p:grpSpPr bwMode="auto">
                <a:xfrm rot="7209001">
                  <a:off x="11403006" y="2178095"/>
                  <a:ext cx="600087" cy="500063"/>
                  <a:chOff x="4785" y="11039"/>
                  <a:chExt cx="829" cy="688"/>
                </a:xfrm>
              </p:grpSpPr>
              <p:sp>
                <p:nvSpPr>
                  <p:cNvPr id="1269"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0"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1"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2"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3"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93"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4"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5"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6"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7"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8"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9"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0"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1"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2"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3"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4"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5"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6"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7"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8"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9"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10" name="Group 49"/>
                <p:cNvGrpSpPr>
                  <a:grpSpLocks/>
                </p:cNvGrpSpPr>
                <p:nvPr/>
              </p:nvGrpSpPr>
              <p:grpSpPr bwMode="auto">
                <a:xfrm rot="3616332">
                  <a:off x="12330179" y="2190801"/>
                  <a:ext cx="600087" cy="503238"/>
                  <a:chOff x="4785" y="11039"/>
                  <a:chExt cx="829" cy="688"/>
                </a:xfrm>
              </p:grpSpPr>
              <p:sp>
                <p:nvSpPr>
                  <p:cNvPr id="1264"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5"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6"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7"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8"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11"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2"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3"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4"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5"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6"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17" name="Group 61"/>
                <p:cNvGrpSpPr>
                  <a:grpSpLocks/>
                </p:cNvGrpSpPr>
                <p:nvPr/>
              </p:nvGrpSpPr>
              <p:grpSpPr bwMode="auto">
                <a:xfrm rot="14462297">
                  <a:off x="12703220" y="1458910"/>
                  <a:ext cx="223837" cy="180975"/>
                  <a:chOff x="5504" y="8144"/>
                  <a:chExt cx="291" cy="236"/>
                </a:xfrm>
              </p:grpSpPr>
              <p:sp>
                <p:nvSpPr>
                  <p:cNvPr id="1262"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3"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118" name="Group 64"/>
                <p:cNvGrpSpPr>
                  <a:grpSpLocks/>
                </p:cNvGrpSpPr>
                <p:nvPr/>
              </p:nvGrpSpPr>
              <p:grpSpPr bwMode="auto">
                <a:xfrm rot="7209001">
                  <a:off x="11436374" y="1468435"/>
                  <a:ext cx="227014" cy="180975"/>
                  <a:chOff x="5504" y="8144"/>
                  <a:chExt cx="291" cy="236"/>
                </a:xfrm>
              </p:grpSpPr>
              <p:sp>
                <p:nvSpPr>
                  <p:cNvPr id="1260"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1"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19"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0"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1"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2"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3"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4"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5"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6"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7"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8"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9"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30" name="Group 78"/>
                <p:cNvGrpSpPr>
                  <a:grpSpLocks/>
                </p:cNvGrpSpPr>
                <p:nvPr/>
              </p:nvGrpSpPr>
              <p:grpSpPr bwMode="auto">
                <a:xfrm flipH="1">
                  <a:off x="12703126" y="4371956"/>
                  <a:ext cx="600087" cy="495300"/>
                  <a:chOff x="4785" y="11039"/>
                  <a:chExt cx="829" cy="688"/>
                </a:xfrm>
              </p:grpSpPr>
              <p:sp>
                <p:nvSpPr>
                  <p:cNvPr id="1255"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6"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7"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8"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9"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31"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2"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3"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4"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35" name="Group 88"/>
                <p:cNvGrpSpPr>
                  <a:grpSpLocks/>
                </p:cNvGrpSpPr>
                <p:nvPr/>
              </p:nvGrpSpPr>
              <p:grpSpPr bwMode="auto">
                <a:xfrm flipH="1">
                  <a:off x="12703126" y="4416406"/>
                  <a:ext cx="600087" cy="500063"/>
                  <a:chOff x="4785" y="11039"/>
                  <a:chExt cx="829" cy="688"/>
                </a:xfrm>
              </p:grpSpPr>
              <p:sp>
                <p:nvSpPr>
                  <p:cNvPr id="1250"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1"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2"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3"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4"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36"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7"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8"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9"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0"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1"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2"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3"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4"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5"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6"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7"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8"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9"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0"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1"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2"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53" name="Group 111"/>
                <p:cNvGrpSpPr>
                  <a:grpSpLocks/>
                </p:cNvGrpSpPr>
                <p:nvPr/>
              </p:nvGrpSpPr>
              <p:grpSpPr bwMode="auto">
                <a:xfrm rot="3592668" flipH="1">
                  <a:off x="13154021" y="3611482"/>
                  <a:ext cx="600087" cy="503238"/>
                  <a:chOff x="4785" y="11039"/>
                  <a:chExt cx="829" cy="688"/>
                </a:xfrm>
              </p:grpSpPr>
              <p:sp>
                <p:nvSpPr>
                  <p:cNvPr id="1245"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6"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7"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8"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9"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54"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5"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6"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7"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8"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9"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60" name="Group 123"/>
                <p:cNvGrpSpPr>
                  <a:grpSpLocks/>
                </p:cNvGrpSpPr>
                <p:nvPr/>
              </p:nvGrpSpPr>
              <p:grpSpPr bwMode="auto">
                <a:xfrm rot="14346703" flipH="1">
                  <a:off x="14209737" y="4059201"/>
                  <a:ext cx="223837" cy="180975"/>
                  <a:chOff x="5504" y="8144"/>
                  <a:chExt cx="291" cy="236"/>
                </a:xfrm>
              </p:grpSpPr>
              <p:sp>
                <p:nvSpPr>
                  <p:cNvPr id="1243"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4"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161" name="Group 126"/>
                <p:cNvGrpSpPr>
                  <a:grpSpLocks/>
                </p:cNvGrpSpPr>
                <p:nvPr/>
              </p:nvGrpSpPr>
              <p:grpSpPr bwMode="auto">
                <a:xfrm flipH="1">
                  <a:off x="13565203" y="5149831"/>
                  <a:ext cx="227014" cy="180975"/>
                  <a:chOff x="5504" y="8144"/>
                  <a:chExt cx="291" cy="236"/>
                </a:xfrm>
              </p:grpSpPr>
              <p:sp>
                <p:nvSpPr>
                  <p:cNvPr id="1241"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2"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62"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3"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4"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5"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6"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7"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8"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9"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0"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1"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2"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73" name="Group 141"/>
                <p:cNvGrpSpPr>
                  <a:grpSpLocks/>
                </p:cNvGrpSpPr>
                <p:nvPr/>
              </p:nvGrpSpPr>
              <p:grpSpPr bwMode="auto">
                <a:xfrm>
                  <a:off x="11052282" y="4424344"/>
                  <a:ext cx="600087" cy="500063"/>
                  <a:chOff x="4785" y="11039"/>
                  <a:chExt cx="829" cy="688"/>
                </a:xfrm>
              </p:grpSpPr>
              <p:sp>
                <p:nvSpPr>
                  <p:cNvPr id="1236"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7"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8"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9"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0"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4"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5"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6"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7"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8"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9"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0"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1"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2"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3"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4"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5"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6"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7"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8"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9"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0"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1"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2"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3"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4"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5"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6"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7"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98" name="Group 171"/>
                <p:cNvGrpSpPr>
                  <a:grpSpLocks/>
                </p:cNvGrpSpPr>
                <p:nvPr/>
              </p:nvGrpSpPr>
              <p:grpSpPr bwMode="auto">
                <a:xfrm rot="18007332">
                  <a:off x="10577574" y="3603541"/>
                  <a:ext cx="600087" cy="500063"/>
                  <a:chOff x="4785" y="11039"/>
                  <a:chExt cx="829" cy="688"/>
                </a:xfrm>
              </p:grpSpPr>
              <p:sp>
                <p:nvSpPr>
                  <p:cNvPr id="1231"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2"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3"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4"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5"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9"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0"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1"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2"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3"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4"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5"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6"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7"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8"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9"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0"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1"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2"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3"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4"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5"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6"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7"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8"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9"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0"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1"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222" name="Group 200"/>
                <p:cNvGrpSpPr>
                  <a:grpSpLocks/>
                </p:cNvGrpSpPr>
                <p:nvPr/>
              </p:nvGrpSpPr>
              <p:grpSpPr bwMode="auto">
                <a:xfrm rot="7253297">
                  <a:off x="9904436" y="4089397"/>
                  <a:ext cx="227014" cy="180975"/>
                  <a:chOff x="5504" y="8144"/>
                  <a:chExt cx="291" cy="236"/>
                </a:xfrm>
              </p:grpSpPr>
              <p:sp>
                <p:nvSpPr>
                  <p:cNvPr id="1229"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0"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23" name="Group 203"/>
                <p:cNvGrpSpPr>
                  <a:grpSpLocks/>
                </p:cNvGrpSpPr>
                <p:nvPr/>
              </p:nvGrpSpPr>
              <p:grpSpPr bwMode="auto">
                <a:xfrm>
                  <a:off x="10534666" y="5156181"/>
                  <a:ext cx="223837" cy="180975"/>
                  <a:chOff x="5504" y="8144"/>
                  <a:chExt cx="291" cy="236"/>
                </a:xfrm>
              </p:grpSpPr>
              <p:sp>
                <p:nvSpPr>
                  <p:cNvPr id="1227"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8"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24"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5"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6"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80" name="下矢印 1279"/>
              <p:cNvSpPr/>
              <p:nvPr/>
            </p:nvSpPr>
            <p:spPr bwMode="auto">
              <a:xfrm rot="8239608" flipV="1">
                <a:off x="6738940" y="2403942"/>
                <a:ext cx="268337" cy="335601"/>
              </a:xfrm>
              <a:prstGeom prst="down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2" name="下矢印 1281"/>
              <p:cNvSpPr/>
              <p:nvPr/>
            </p:nvSpPr>
            <p:spPr bwMode="auto">
              <a:xfrm rot="21421127" flipV="1">
                <a:off x="8389957" y="4276692"/>
                <a:ext cx="318192" cy="287236"/>
              </a:xfrm>
              <a:prstGeom prst="downArrow">
                <a:avLst/>
              </a:prstGeom>
              <a:solidFill>
                <a:srgbClr val="CCECFF">
                  <a:alpha val="10000"/>
                </a:srgbClr>
              </a:solidFill>
              <a:ln w="15875" cap="flat" cmpd="sng" algn="ctr">
                <a:solidFill>
                  <a:srgbClr val="CCE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3" name="Rectangle 64"/>
              <p:cNvSpPr>
                <a:spLocks noChangeArrowheads="1"/>
              </p:cNvSpPr>
              <p:nvPr/>
            </p:nvSpPr>
            <p:spPr bwMode="auto">
              <a:xfrm>
                <a:off x="7858148" y="4572008"/>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ECFF"/>
                    </a:solidFill>
                    <a:sym typeface="Wingdings" pitchFamily="2" charset="2"/>
                  </a:rPr>
                  <a:t>overlapped</a:t>
                </a:r>
                <a:r>
                  <a:rPr lang="en-US" altLang="ja-JP" sz="1400" b="1" dirty="0" smtClean="0">
                    <a:solidFill>
                      <a:srgbClr val="DDDDDD"/>
                    </a:solidFill>
                    <a:sym typeface="Wingdings" pitchFamily="2" charset="2"/>
                  </a:rPr>
                  <a:t> </a:t>
                </a:r>
              </a:p>
              <a:p>
                <a:pPr algn="l">
                  <a:lnSpc>
                    <a:spcPct val="110000"/>
                  </a:lnSpc>
                  <a:buClr>
                    <a:srgbClr val="003366"/>
                  </a:buClr>
                  <a:buSzPct val="70000"/>
                  <a:buNone/>
                </a:pPr>
                <a:r>
                  <a:rPr lang="en-US" altLang="ja-JP" sz="1400" b="1" dirty="0" smtClean="0">
                    <a:solidFill>
                      <a:srgbClr val="DDDDDD"/>
                    </a:solidFill>
                    <a:sym typeface="Wingdings" pitchFamily="2" charset="2"/>
                  </a:rPr>
                  <a:t>      units</a:t>
                </a:r>
                <a:endParaRPr kumimoji="1" lang="en-US" altLang="ja-JP" sz="1400" b="1" kern="1200" dirty="0">
                  <a:solidFill>
                    <a:srgbClr val="DDDDDD"/>
                  </a:solidFill>
                  <a:latin typeface="Tahoma" pitchFamily="34" charset="0"/>
                  <a:ea typeface="HGP創英角ｺﾞｼｯｸUB" pitchFamily="50" charset="-128"/>
                  <a:cs typeface="+mn-cs"/>
                </a:endParaRPr>
              </a:p>
            </p:txBody>
          </p:sp>
          <p:sp>
            <p:nvSpPr>
              <p:cNvPr id="1285" name="Rectangle 64"/>
              <p:cNvSpPr>
                <a:spLocks noChangeArrowheads="1"/>
              </p:cNvSpPr>
              <p:nvPr/>
            </p:nvSpPr>
            <p:spPr bwMode="auto">
              <a:xfrm>
                <a:off x="6072198" y="1857364"/>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FFCC"/>
                    </a:solidFill>
                    <a:sym typeface="Wingdings" pitchFamily="2" charset="2"/>
                  </a:rPr>
                  <a:t>Separated</a:t>
                </a:r>
              </a:p>
              <a:p>
                <a:pPr algn="l">
                  <a:lnSpc>
                    <a:spcPct val="110000"/>
                  </a:lnSpc>
                  <a:buClr>
                    <a:srgbClr val="003366"/>
                  </a:buClr>
                  <a:buSzPct val="70000"/>
                  <a:buNone/>
                </a:pPr>
                <a:r>
                  <a:rPr lang="en-US" altLang="ja-JP" sz="1400" b="1" dirty="0" smtClean="0">
                    <a:solidFill>
                      <a:srgbClr val="DDDDDD"/>
                    </a:solidFill>
                    <a:sym typeface="Wingdings" pitchFamily="2" charset="2"/>
                  </a:rPr>
                  <a:t>      unit</a:t>
                </a:r>
                <a:endParaRPr kumimoji="1" lang="en-US" altLang="ja-JP" sz="1400" b="1" kern="1200" dirty="0">
                  <a:solidFill>
                    <a:srgbClr val="DDDDDD"/>
                  </a:solidFill>
                  <a:latin typeface="Tahoma" pitchFamily="34" charset="0"/>
                  <a:ea typeface="HGP創英角ｺﾞｼｯｸUB" pitchFamily="50" charset="-128"/>
                  <a:cs typeface="+mn-cs"/>
                </a:endParaRPr>
              </a:p>
            </p:txBody>
          </p:sp>
        </p:grpSp>
      </p:grpSp>
      <p:sp>
        <p:nvSpPr>
          <p:cNvPr id="1287" name="Rectangle 64"/>
          <p:cNvSpPr>
            <a:spLocks noChangeArrowheads="1"/>
          </p:cNvSpPr>
          <p:nvPr/>
        </p:nvSpPr>
        <p:spPr bwMode="auto">
          <a:xfrm>
            <a:off x="500034" y="1000108"/>
            <a:ext cx="4857784"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Candidate of orbit: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7" name="Rectangle 3"/>
          <p:cNvSpPr>
            <a:spLocks noGrp="1" noChangeArrowheads="1"/>
          </p:cNvSpPr>
          <p:nvPr>
            <p:ph type="title"/>
          </p:nvPr>
        </p:nvSpPr>
        <p:spPr>
          <a:xfrm>
            <a:off x="962025" y="17463"/>
            <a:ext cx="6261100" cy="600075"/>
          </a:xfrm>
        </p:spPr>
        <p:txBody>
          <a:bodyPr/>
          <a:lstStyle/>
          <a:p>
            <a:r>
              <a:rPr lang="en-US" altLang="ja-JP" dirty="0" smtClean="0">
                <a:solidFill>
                  <a:srgbClr val="DDDDDD"/>
                </a:solidFill>
              </a:rPr>
              <a:t>Roadmap</a:t>
            </a:r>
            <a:endParaRPr lang="ja-JP" altLang="en-US" dirty="0">
              <a:solidFill>
                <a:srgbClr val="DDDDDD"/>
              </a:solidFill>
            </a:endParaRPr>
          </a:p>
        </p:txBody>
      </p:sp>
      <p:sp>
        <p:nvSpPr>
          <p:cNvPr id="358"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pic>
        <p:nvPicPr>
          <p:cNvPr id="1076226" name="Picture 2"/>
          <p:cNvPicPr>
            <a:picLocks noChangeAspect="1" noChangeArrowheads="1"/>
          </p:cNvPicPr>
          <p:nvPr/>
        </p:nvPicPr>
        <p:blipFill>
          <a:blip r:embed="rId3"/>
          <a:srcRect/>
          <a:stretch>
            <a:fillRect/>
          </a:stretch>
        </p:blipFill>
        <p:spPr bwMode="auto">
          <a:xfrm>
            <a:off x="2338388" y="2293923"/>
            <a:ext cx="1512887" cy="1063625"/>
          </a:xfrm>
          <a:prstGeom prst="rect">
            <a:avLst/>
          </a:prstGeom>
          <a:noFill/>
          <a:ln w="9525">
            <a:noFill/>
            <a:miter lim="800000"/>
            <a:headEnd/>
            <a:tailEnd/>
          </a:ln>
        </p:spPr>
      </p:pic>
      <p:sp>
        <p:nvSpPr>
          <p:cNvPr id="1076228" name="Text Box 4"/>
          <p:cNvSpPr txBox="1">
            <a:spLocks noChangeArrowheads="1"/>
          </p:cNvSpPr>
          <p:nvPr/>
        </p:nvSpPr>
        <p:spPr bwMode="auto">
          <a:xfrm>
            <a:off x="6805613" y="850900"/>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latin typeface="Tahoma" pitchFamily="34" charset="0"/>
                <a:ea typeface="HGP創英角ｺﾞｼｯｸUB" pitchFamily="50" charset="-128"/>
              </a:rPr>
              <a:t>Figure: S.Kawamura</a:t>
            </a:r>
          </a:p>
        </p:txBody>
      </p:sp>
      <p:graphicFrame>
        <p:nvGraphicFramePr>
          <p:cNvPr id="1076229" name="Group 5"/>
          <p:cNvGraphicFramePr>
            <a:graphicFrameLocks noGrp="1"/>
          </p:cNvGraphicFramePr>
          <p:nvPr/>
        </p:nvGraphicFramePr>
        <p:xfrm>
          <a:off x="611188" y="1142984"/>
          <a:ext cx="8280400" cy="5214974"/>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427822">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2007</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08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09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900561">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30949">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Objective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Space test of key tech.</a:t>
                      </a: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observation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Detect GW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with min. spec</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FP between S/C</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astronomy</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55642">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Tx/>
                        <a:buSzPct val="70000"/>
                        <a:buFontTx/>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Single small satellite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Short FP interferometer</a:t>
                      </a:r>
                      <a:endPar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1 interferometer unit</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x 3-4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grpSp>
        <p:nvGrpSpPr>
          <p:cNvPr id="2" name="Group 47"/>
          <p:cNvGrpSpPr>
            <a:grpSpLocks/>
          </p:cNvGrpSpPr>
          <p:nvPr/>
        </p:nvGrpSpPr>
        <p:grpSpPr bwMode="auto">
          <a:xfrm>
            <a:off x="5029200" y="2473311"/>
            <a:ext cx="1044575" cy="957262"/>
            <a:chOff x="741" y="473"/>
            <a:chExt cx="3836" cy="3504"/>
          </a:xfrm>
        </p:grpSpPr>
        <p:sp>
          <p:nvSpPr>
            <p:cNvPr id="1076272"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3"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4"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3" name="Group 51"/>
            <p:cNvGrpSpPr>
              <a:grpSpLocks/>
            </p:cNvGrpSpPr>
            <p:nvPr/>
          </p:nvGrpSpPr>
          <p:grpSpPr bwMode="auto">
            <a:xfrm rot="7209001">
              <a:off x="2107" y="1529"/>
              <a:ext cx="432" cy="358"/>
              <a:chOff x="4785" y="11039"/>
              <a:chExt cx="829" cy="688"/>
            </a:xfrm>
          </p:grpSpPr>
          <p:sp>
            <p:nvSpPr>
              <p:cNvPr id="1076276"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7"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8"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9"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0"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4" name="Group 57"/>
            <p:cNvGrpSpPr>
              <a:grpSpLocks/>
            </p:cNvGrpSpPr>
            <p:nvPr/>
          </p:nvGrpSpPr>
          <p:grpSpPr bwMode="auto">
            <a:xfrm rot="7209001">
              <a:off x="2107" y="1529"/>
              <a:ext cx="432" cy="358"/>
              <a:chOff x="4785" y="11039"/>
              <a:chExt cx="829" cy="688"/>
            </a:xfrm>
          </p:grpSpPr>
          <p:sp>
            <p:nvSpPr>
              <p:cNvPr id="1076282"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3"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4"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5"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6"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5" name="Group 63"/>
            <p:cNvGrpSpPr>
              <a:grpSpLocks/>
            </p:cNvGrpSpPr>
            <p:nvPr/>
          </p:nvGrpSpPr>
          <p:grpSpPr bwMode="auto">
            <a:xfrm flipH="1">
              <a:off x="3041" y="3145"/>
              <a:ext cx="432" cy="358"/>
              <a:chOff x="4785" y="11039"/>
              <a:chExt cx="829" cy="688"/>
            </a:xfrm>
          </p:grpSpPr>
          <p:sp>
            <p:nvSpPr>
              <p:cNvPr id="107628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6" name="Group 69"/>
            <p:cNvGrpSpPr>
              <a:grpSpLocks/>
            </p:cNvGrpSpPr>
            <p:nvPr/>
          </p:nvGrpSpPr>
          <p:grpSpPr bwMode="auto">
            <a:xfrm flipH="1">
              <a:off x="3041" y="3142"/>
              <a:ext cx="432" cy="361"/>
              <a:chOff x="4785" y="11039"/>
              <a:chExt cx="829" cy="688"/>
            </a:xfrm>
          </p:grpSpPr>
          <p:sp>
            <p:nvSpPr>
              <p:cNvPr id="1076294"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5"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6"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7"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8"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299"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0"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1"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2"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03"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4"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5"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6"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7" name="Group 83"/>
            <p:cNvGrpSpPr>
              <a:grpSpLocks/>
            </p:cNvGrpSpPr>
            <p:nvPr/>
          </p:nvGrpSpPr>
          <p:grpSpPr bwMode="auto">
            <a:xfrm>
              <a:off x="1857" y="3148"/>
              <a:ext cx="429" cy="361"/>
              <a:chOff x="4785" y="11039"/>
              <a:chExt cx="829" cy="688"/>
            </a:xfrm>
          </p:grpSpPr>
          <p:sp>
            <p:nvSpPr>
              <p:cNvPr id="107630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13"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4"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5"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6"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7"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8"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9"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20"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1"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2"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3"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4"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5"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6"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7"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8"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9"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0"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1"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2"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33"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4"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5"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8" name="Group 112"/>
            <p:cNvGrpSpPr>
              <a:grpSpLocks/>
            </p:cNvGrpSpPr>
            <p:nvPr/>
          </p:nvGrpSpPr>
          <p:grpSpPr bwMode="auto">
            <a:xfrm rot="-3592668">
              <a:off x="1514" y="2555"/>
              <a:ext cx="432" cy="361"/>
              <a:chOff x="4785" y="11039"/>
              <a:chExt cx="829" cy="688"/>
            </a:xfrm>
          </p:grpSpPr>
          <p:sp>
            <p:nvSpPr>
              <p:cNvPr id="1076337"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8"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9"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0"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1"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42"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3"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4"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5"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6"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7"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8"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9"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0"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1"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2"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3"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4"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5"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6"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7"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8"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9"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0"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1"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2"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3"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364"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9" name="Group 141"/>
            <p:cNvGrpSpPr>
              <a:grpSpLocks/>
            </p:cNvGrpSpPr>
            <p:nvPr/>
          </p:nvGrpSpPr>
          <p:grpSpPr bwMode="auto">
            <a:xfrm rot="7253297">
              <a:off x="1041" y="2886"/>
              <a:ext cx="163" cy="130"/>
              <a:chOff x="5504" y="8144"/>
              <a:chExt cx="291" cy="236"/>
            </a:xfrm>
          </p:grpSpPr>
          <p:sp>
            <p:nvSpPr>
              <p:cNvPr id="1076366"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67"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0" name="Group 144"/>
            <p:cNvGrpSpPr>
              <a:grpSpLocks/>
            </p:cNvGrpSpPr>
            <p:nvPr/>
          </p:nvGrpSpPr>
          <p:grpSpPr bwMode="auto">
            <a:xfrm>
              <a:off x="1484" y="3672"/>
              <a:ext cx="160" cy="130"/>
              <a:chOff x="5504" y="8144"/>
              <a:chExt cx="291" cy="236"/>
            </a:xfrm>
          </p:grpSpPr>
          <p:sp>
            <p:nvSpPr>
              <p:cNvPr id="107636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371"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2"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3"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1" name="Group 150"/>
          <p:cNvGrpSpPr>
            <a:grpSpLocks/>
          </p:cNvGrpSpPr>
          <p:nvPr/>
        </p:nvGrpSpPr>
        <p:grpSpPr bwMode="auto">
          <a:xfrm>
            <a:off x="7183438" y="2292336"/>
            <a:ext cx="1531937" cy="1401762"/>
            <a:chOff x="335" y="1710"/>
            <a:chExt cx="2393" cy="2190"/>
          </a:xfrm>
        </p:grpSpPr>
        <p:sp>
          <p:nvSpPr>
            <p:cNvPr id="1076375"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6"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7"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8"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9"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0"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1"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82"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3"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4"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5"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2" name="Group 162"/>
            <p:cNvGrpSpPr>
              <a:grpSpLocks/>
            </p:cNvGrpSpPr>
            <p:nvPr/>
          </p:nvGrpSpPr>
          <p:grpSpPr bwMode="auto">
            <a:xfrm>
              <a:off x="1032" y="3383"/>
              <a:ext cx="267" cy="224"/>
              <a:chOff x="4785" y="11039"/>
              <a:chExt cx="829" cy="688"/>
            </a:xfrm>
          </p:grpSpPr>
          <p:sp>
            <p:nvSpPr>
              <p:cNvPr id="1076387"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8"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9"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0"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1"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92"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3"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4"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5"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6"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7"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8"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9"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0"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1"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2"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3"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4"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5"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6"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7"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08"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9"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0"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3" name="Group 187"/>
            <p:cNvGrpSpPr>
              <a:grpSpLocks/>
            </p:cNvGrpSpPr>
            <p:nvPr/>
          </p:nvGrpSpPr>
          <p:grpSpPr bwMode="auto">
            <a:xfrm rot="-3592668">
              <a:off x="817" y="3012"/>
              <a:ext cx="270" cy="226"/>
              <a:chOff x="4785" y="11039"/>
              <a:chExt cx="829" cy="688"/>
            </a:xfrm>
          </p:grpSpPr>
          <p:sp>
            <p:nvSpPr>
              <p:cNvPr id="1076412"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3"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4"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5"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6"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17"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8"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9"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0"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21"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2"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3"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4"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5"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6"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7"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8"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9"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0"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1"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2"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3"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34"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4" name="Group 211"/>
            <p:cNvGrpSpPr>
              <a:grpSpLocks/>
            </p:cNvGrpSpPr>
            <p:nvPr/>
          </p:nvGrpSpPr>
          <p:grpSpPr bwMode="auto">
            <a:xfrm rot="7253297">
              <a:off x="523" y="3218"/>
              <a:ext cx="102" cy="81"/>
              <a:chOff x="5504" y="8144"/>
              <a:chExt cx="291" cy="236"/>
            </a:xfrm>
          </p:grpSpPr>
          <p:sp>
            <p:nvSpPr>
              <p:cNvPr id="1076436"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37"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5" name="Group 214"/>
            <p:cNvGrpSpPr>
              <a:grpSpLocks/>
            </p:cNvGrpSpPr>
            <p:nvPr/>
          </p:nvGrpSpPr>
          <p:grpSpPr bwMode="auto">
            <a:xfrm>
              <a:off x="799" y="3710"/>
              <a:ext cx="99" cy="80"/>
              <a:chOff x="5504" y="8144"/>
              <a:chExt cx="291" cy="236"/>
            </a:xfrm>
          </p:grpSpPr>
          <p:sp>
            <p:nvSpPr>
              <p:cNvPr id="1076439"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0"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441"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2"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3"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4"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5"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6"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7"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8"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9"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0"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51"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2"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3"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4"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6" name="Group 231"/>
            <p:cNvGrpSpPr>
              <a:grpSpLocks/>
            </p:cNvGrpSpPr>
            <p:nvPr/>
          </p:nvGrpSpPr>
          <p:grpSpPr bwMode="auto">
            <a:xfrm rot="7200911">
              <a:off x="1184" y="2372"/>
              <a:ext cx="267" cy="224"/>
              <a:chOff x="4785" y="11039"/>
              <a:chExt cx="829" cy="688"/>
            </a:xfrm>
          </p:grpSpPr>
          <p:sp>
            <p:nvSpPr>
              <p:cNvPr id="1076456"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7"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8"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9"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0"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6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7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7" name="Group 253"/>
            <p:cNvGrpSpPr>
              <a:grpSpLocks/>
            </p:cNvGrpSpPr>
            <p:nvPr/>
          </p:nvGrpSpPr>
          <p:grpSpPr bwMode="auto">
            <a:xfrm rot="3608242">
              <a:off x="1610" y="2371"/>
              <a:ext cx="270" cy="226"/>
              <a:chOff x="4785" y="11039"/>
              <a:chExt cx="829" cy="688"/>
            </a:xfrm>
          </p:grpSpPr>
          <p:sp>
            <p:nvSpPr>
              <p:cNvPr id="1076478"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9"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0"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1"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2"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83"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4"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5"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6"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7"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8"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9"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0"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1"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2"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3"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4"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5"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6"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97"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8" name="Group 274"/>
            <p:cNvGrpSpPr>
              <a:grpSpLocks/>
            </p:cNvGrpSpPr>
            <p:nvPr/>
          </p:nvGrpSpPr>
          <p:grpSpPr bwMode="auto">
            <a:xfrm rot="14454207">
              <a:off x="1767" y="2049"/>
              <a:ext cx="102" cy="81"/>
              <a:chOff x="5504" y="8144"/>
              <a:chExt cx="291" cy="236"/>
            </a:xfrm>
          </p:grpSpPr>
          <p:sp>
            <p:nvSpPr>
              <p:cNvPr id="1076499"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0"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9" name="Group 277"/>
            <p:cNvGrpSpPr>
              <a:grpSpLocks/>
            </p:cNvGrpSpPr>
            <p:nvPr/>
          </p:nvGrpSpPr>
          <p:grpSpPr bwMode="auto">
            <a:xfrm rot="7200911">
              <a:off x="1205" y="2042"/>
              <a:ext cx="99" cy="80"/>
              <a:chOff x="5504" y="8144"/>
              <a:chExt cx="291" cy="236"/>
            </a:xfrm>
          </p:grpSpPr>
          <p:sp>
            <p:nvSpPr>
              <p:cNvPr id="1076502"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3"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04"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5"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6"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7"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8"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9"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0"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11"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2"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3"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4"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0" name="Group 291"/>
            <p:cNvGrpSpPr>
              <a:grpSpLocks/>
            </p:cNvGrpSpPr>
            <p:nvPr/>
          </p:nvGrpSpPr>
          <p:grpSpPr bwMode="auto">
            <a:xfrm rot="-28819849">
              <a:off x="1973" y="3013"/>
              <a:ext cx="267" cy="224"/>
              <a:chOff x="4785" y="11039"/>
              <a:chExt cx="829" cy="688"/>
            </a:xfrm>
          </p:grpSpPr>
          <p:sp>
            <p:nvSpPr>
              <p:cNvPr id="1076516"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7"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8"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9"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0"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21"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2"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3"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4"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5"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6"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7"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8"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9"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0"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1"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2"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3"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34"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5"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6"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1" name="Group 313"/>
            <p:cNvGrpSpPr>
              <a:grpSpLocks/>
            </p:cNvGrpSpPr>
            <p:nvPr/>
          </p:nvGrpSpPr>
          <p:grpSpPr bwMode="auto">
            <a:xfrm rot="-32412517">
              <a:off x="1761" y="3384"/>
              <a:ext cx="270" cy="226"/>
              <a:chOff x="4785" y="11039"/>
              <a:chExt cx="829" cy="688"/>
            </a:xfrm>
          </p:grpSpPr>
          <p:sp>
            <p:nvSpPr>
              <p:cNvPr id="107653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43"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4"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5"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6"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7"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8"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9"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0"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1"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2"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3"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4"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5"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6"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557"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22" name="Group 334"/>
            <p:cNvGrpSpPr>
              <a:grpSpLocks/>
            </p:cNvGrpSpPr>
            <p:nvPr/>
          </p:nvGrpSpPr>
          <p:grpSpPr bwMode="auto">
            <a:xfrm rot="-21566552">
              <a:off x="2152" y="3714"/>
              <a:ext cx="102" cy="81"/>
              <a:chOff x="5504" y="8144"/>
              <a:chExt cx="291" cy="236"/>
            </a:xfrm>
          </p:grpSpPr>
          <p:sp>
            <p:nvSpPr>
              <p:cNvPr id="1076559"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0"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23" name="Group 337"/>
            <p:cNvGrpSpPr>
              <a:grpSpLocks/>
            </p:cNvGrpSpPr>
            <p:nvPr/>
          </p:nvGrpSpPr>
          <p:grpSpPr bwMode="auto">
            <a:xfrm rot="-28819849">
              <a:off x="2438" y="3230"/>
              <a:ext cx="99" cy="80"/>
              <a:chOff x="5504" y="8144"/>
              <a:chExt cx="291" cy="236"/>
            </a:xfrm>
          </p:grpSpPr>
          <p:sp>
            <p:nvSpPr>
              <p:cNvPr id="1076562"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3"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4"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5"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6"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7" name="Text Box 343"/>
          <p:cNvSpPr txBox="1">
            <a:spLocks noChangeArrowheads="1"/>
          </p:cNvSpPr>
          <p:nvPr/>
        </p:nvSpPr>
        <p:spPr bwMode="auto">
          <a:xfrm>
            <a:off x="2932113" y="3379773"/>
            <a:ext cx="1495425" cy="825500"/>
          </a:xfrm>
          <a:prstGeom prst="rect">
            <a:avLst/>
          </a:prstGeom>
          <a:noFill/>
          <a:ln w="9525">
            <a:noFill/>
            <a:miter lim="800000"/>
            <a:headEnd/>
            <a:tailEnd/>
          </a:ln>
          <a:effectLst/>
        </p:spPr>
        <p:txBody>
          <a:bodyPr>
            <a:spAutoFit/>
          </a:bodyPr>
          <a:lstStyle/>
          <a:p>
            <a:pPr algn="l">
              <a:buFontTx/>
              <a:buNone/>
            </a:pPr>
            <a:r>
              <a:rPr lang="en-US" altLang="ja-JP" sz="1600" b="1" dirty="0">
                <a:solidFill>
                  <a:srgbClr val="CCFFCC"/>
                </a:solidFill>
                <a:latin typeface="Tahoma" pitchFamily="34" charset="0"/>
                <a:ea typeface="HGP創英角ｺﾞｼｯｸUB" pitchFamily="50" charset="-128"/>
              </a:rPr>
              <a:t>DECIGO </a:t>
            </a:r>
          </a:p>
          <a:p>
            <a:pPr algn="l">
              <a:buFontTx/>
              <a:buNone/>
            </a:pPr>
            <a:r>
              <a:rPr lang="en-US" altLang="ja-JP" sz="1600" b="1" dirty="0">
                <a:solidFill>
                  <a:srgbClr val="CCFFCC"/>
                </a:solidFill>
                <a:latin typeface="Tahoma" pitchFamily="34" charset="0"/>
                <a:ea typeface="HGP創英角ｺﾞｼｯｸUB" pitchFamily="50" charset="-128"/>
              </a:rPr>
              <a:t>Pathfinder</a:t>
            </a:r>
          </a:p>
          <a:p>
            <a:pPr algn="l">
              <a:buFontTx/>
              <a:buNone/>
            </a:pPr>
            <a:r>
              <a:rPr lang="en-US" altLang="ja-JP" sz="1600" b="1" dirty="0">
                <a:solidFill>
                  <a:srgbClr val="CCFFCC"/>
                </a:solidFill>
                <a:latin typeface="Tahoma" pitchFamily="34" charset="0"/>
                <a:ea typeface="HGP創英角ｺﾞｼｯｸUB" pitchFamily="50" charset="-128"/>
              </a:rPr>
              <a:t>  (DPF)</a:t>
            </a:r>
          </a:p>
        </p:txBody>
      </p:sp>
      <p:sp>
        <p:nvSpPr>
          <p:cNvPr id="1076568" name="Text Box 344"/>
          <p:cNvSpPr txBox="1">
            <a:spLocks noChangeArrowheads="1"/>
          </p:cNvSpPr>
          <p:nvPr/>
        </p:nvSpPr>
        <p:spPr bwMode="auto">
          <a:xfrm>
            <a:off x="4859338" y="3660761"/>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CCFF"/>
                </a:solidFill>
                <a:latin typeface="Tahoma" pitchFamily="34" charset="0"/>
                <a:ea typeface="HGP創英角ｺﾞｼｯｸUB" pitchFamily="50" charset="-128"/>
              </a:rPr>
              <a:t>Pre-DECIGO</a:t>
            </a:r>
          </a:p>
        </p:txBody>
      </p:sp>
      <p:sp>
        <p:nvSpPr>
          <p:cNvPr id="1076569" name="Text Box 345"/>
          <p:cNvSpPr txBox="1">
            <a:spLocks noChangeArrowheads="1"/>
          </p:cNvSpPr>
          <p:nvPr/>
        </p:nvSpPr>
        <p:spPr bwMode="auto">
          <a:xfrm>
            <a:off x="7575550" y="3735373"/>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9999"/>
                </a:solidFill>
                <a:latin typeface="Tahoma" pitchFamily="34" charset="0"/>
                <a:ea typeface="HGP創英角ｺﾞｼｯｸUB" pitchFamily="50" charset="-128"/>
              </a:rPr>
              <a:t>DECIGO</a:t>
            </a:r>
          </a:p>
        </p:txBody>
      </p:sp>
      <p:sp>
        <p:nvSpPr>
          <p:cNvPr id="1076570" name="AutoShape 346"/>
          <p:cNvSpPr>
            <a:spLocks noChangeArrowheads="1"/>
          </p:cNvSpPr>
          <p:nvPr/>
        </p:nvSpPr>
        <p:spPr bwMode="auto">
          <a:xfrm>
            <a:off x="103663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1" name="Text Box 347"/>
          <p:cNvSpPr txBox="1">
            <a:spLocks noChangeArrowheads="1"/>
          </p:cNvSpPr>
          <p:nvPr/>
        </p:nvSpPr>
        <p:spPr bwMode="auto">
          <a:xfrm>
            <a:off x="9175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2" name="Text Box 348"/>
          <p:cNvSpPr txBox="1">
            <a:spLocks noChangeArrowheads="1"/>
          </p:cNvSpPr>
          <p:nvPr/>
        </p:nvSpPr>
        <p:spPr bwMode="auto">
          <a:xfrm>
            <a:off x="3708400"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3" name="Text Box 349"/>
          <p:cNvSpPr txBox="1">
            <a:spLocks noChangeArrowheads="1"/>
          </p:cNvSpPr>
          <p:nvPr/>
        </p:nvSpPr>
        <p:spPr bwMode="auto">
          <a:xfrm>
            <a:off x="60483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4" name="AutoShape 350"/>
          <p:cNvSpPr>
            <a:spLocks noChangeArrowheads="1"/>
          </p:cNvSpPr>
          <p:nvPr/>
        </p:nvSpPr>
        <p:spPr bwMode="auto">
          <a:xfrm>
            <a:off x="3016250" y="1752586"/>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endParaRPr lang="ja-JP" altLang="en-US" dirty="0">
              <a:ea typeface="HGP創英角ｺﾞｼｯｸUB" pitchFamily="50" charset="-128"/>
            </a:endParaRPr>
          </a:p>
        </p:txBody>
      </p:sp>
      <p:sp>
        <p:nvSpPr>
          <p:cNvPr id="1076575" name="AutoShape 351"/>
          <p:cNvSpPr>
            <a:spLocks noChangeArrowheads="1"/>
          </p:cNvSpPr>
          <p:nvPr/>
        </p:nvSpPr>
        <p:spPr bwMode="auto">
          <a:xfrm>
            <a:off x="7754938" y="1752586"/>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ja-JP" altLang="en-US" dirty="0">
              <a:ea typeface="HGP創英角ｺﾞｼｯｸUB" pitchFamily="50" charset="-128"/>
            </a:endParaRPr>
          </a:p>
        </p:txBody>
      </p:sp>
      <p:sp>
        <p:nvSpPr>
          <p:cNvPr id="1076576" name="AutoShape 352"/>
          <p:cNvSpPr>
            <a:spLocks noChangeArrowheads="1"/>
          </p:cNvSpPr>
          <p:nvPr/>
        </p:nvSpPr>
        <p:spPr bwMode="auto">
          <a:xfrm>
            <a:off x="5386388" y="1752586"/>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endParaRPr lang="ja-JP" altLang="en-US" dirty="0">
              <a:ea typeface="HGP創英角ｺﾞｼｯｸUB" pitchFamily="50" charset="-128"/>
            </a:endParaRPr>
          </a:p>
        </p:txBody>
      </p:sp>
      <p:sp>
        <p:nvSpPr>
          <p:cNvPr id="1076577" name="AutoShape 353"/>
          <p:cNvSpPr>
            <a:spLocks noChangeArrowheads="1"/>
          </p:cNvSpPr>
          <p:nvPr/>
        </p:nvSpPr>
        <p:spPr bwMode="auto">
          <a:xfrm>
            <a:off x="388778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8" name="AutoShape 354"/>
          <p:cNvSpPr>
            <a:spLocks noChangeArrowheads="1"/>
          </p:cNvSpPr>
          <p:nvPr/>
        </p:nvSpPr>
        <p:spPr bwMode="auto">
          <a:xfrm>
            <a:off x="6138863"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pic>
        <p:nvPicPr>
          <p:cNvPr id="1076579" name="Picture 355" descr="クリップボード01"/>
          <p:cNvPicPr>
            <a:picLocks noChangeAspect="1" noChangeArrowheads="1"/>
          </p:cNvPicPr>
          <p:nvPr/>
        </p:nvPicPr>
        <p:blipFill>
          <a:blip r:embed="rId4"/>
          <a:srcRect/>
          <a:stretch>
            <a:fillRect/>
          </a:stretch>
        </p:blipFill>
        <p:spPr bwMode="auto">
          <a:xfrm>
            <a:off x="1042988" y="3214673"/>
            <a:ext cx="1296987" cy="1042988"/>
          </a:xfrm>
          <a:prstGeom prst="rect">
            <a:avLst/>
          </a:prstGeom>
          <a:noFill/>
        </p:spPr>
      </p:pic>
      <p:sp>
        <p:nvSpPr>
          <p:cNvPr id="1076580" name="Text Box 356"/>
          <p:cNvSpPr txBox="1">
            <a:spLocks noChangeArrowheads="1"/>
          </p:cNvSpPr>
          <p:nvPr/>
        </p:nvSpPr>
        <p:spPr bwMode="auto">
          <a:xfrm>
            <a:off x="989013" y="4159241"/>
            <a:ext cx="2154227" cy="338554"/>
          </a:xfrm>
          <a:prstGeom prst="rect">
            <a:avLst/>
          </a:prstGeom>
          <a:noFill/>
          <a:ln w="9525">
            <a:noFill/>
            <a:miter lim="800000"/>
            <a:headEnd/>
            <a:tailEnd/>
          </a:ln>
          <a:effectLst/>
        </p:spPr>
        <p:txBody>
          <a:bodyPr wrap="square">
            <a:spAutoFit/>
          </a:bodyPr>
          <a:lstStyle/>
          <a:p>
            <a:pPr algn="l">
              <a:buFontTx/>
              <a:buNone/>
            </a:pPr>
            <a:r>
              <a:rPr lang="en-US" altLang="ja-JP" sz="1600" b="1" dirty="0">
                <a:solidFill>
                  <a:schemeClr val="tx1">
                    <a:lumMod val="20000"/>
                    <a:lumOff val="80000"/>
                  </a:schemeClr>
                </a:solidFill>
                <a:latin typeface="Tahoma" pitchFamily="34" charset="0"/>
                <a:ea typeface="HGP創英角ｺﾞｼｯｸUB" pitchFamily="50" charset="-128"/>
              </a:rPr>
              <a:t>SDS-1/SWIM</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GW observation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a:t>
            </a:r>
            <a:r>
              <a:rPr lang="en-US" altLang="ja-JP" sz="3600" b="1" dirty="0" smtClean="0">
                <a:solidFill>
                  <a:srgbClr val="FF7C80"/>
                </a:solidFill>
                <a:effectLst>
                  <a:outerShdw blurRad="38100" dist="38100" dir="2700000" algn="tl">
                    <a:srgbClr val="C0C0C0"/>
                  </a:outerShdw>
                </a:effectLst>
              </a:rPr>
              <a:t>2. DECIGO Pathfinder</a:t>
            </a:r>
          </a:p>
          <a:p>
            <a:pPr lvl="2">
              <a:lnSpc>
                <a:spcPct val="130000"/>
              </a:lnSpc>
              <a:spcBef>
                <a:spcPct val="0"/>
              </a:spcBef>
              <a:buClrTx/>
              <a:buFontTx/>
              <a:buNone/>
            </a:pPr>
            <a:r>
              <a:rPr lang="en-US" altLang="ja-JP" sz="2800" b="1" dirty="0" smtClean="0">
                <a:solidFill>
                  <a:srgbClr val="DDDDDD"/>
                </a:solidFill>
              </a:rPr>
              <a:t>         </a:t>
            </a:r>
            <a:r>
              <a:rPr lang="en-US" altLang="ja-JP" sz="2800" b="1" dirty="0" smtClean="0">
                <a:solidFill>
                  <a:srgbClr val="FF7C80"/>
                </a:solidFill>
              </a:rPr>
              <a:t>Overview and Design</a:t>
            </a:r>
          </a:p>
          <a:p>
            <a:pPr lvl="2">
              <a:lnSpc>
                <a:spcPct val="130000"/>
              </a:lnSpc>
              <a:spcBef>
                <a:spcPct val="0"/>
              </a:spcBef>
              <a:buClrTx/>
              <a:buFontTx/>
              <a:buNone/>
            </a:pPr>
            <a:r>
              <a:rPr lang="en-US" altLang="ja-JP" sz="2800" b="1" dirty="0" smtClean="0">
                <a:solidFill>
                  <a:srgbClr val="DDDDDD"/>
                </a:solidFill>
              </a:rPr>
              <a:t>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342900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 Box 3"/>
          <p:cNvSpPr txBox="1">
            <a:spLocks noChangeArrowheads="1"/>
          </p:cNvSpPr>
          <p:nvPr/>
        </p:nvSpPr>
        <p:spPr bwMode="auto">
          <a:xfrm>
            <a:off x="652469" y="4000504"/>
            <a:ext cx="3705217" cy="1421928"/>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1800" b="1" dirty="0" smtClean="0">
                <a:solidFill>
                  <a:srgbClr val="FFFFFF"/>
                </a:solidFill>
                <a:latin typeface="+mj-lt"/>
                <a:ea typeface="ＭＳ Ｐゴシック" pitchFamily="50" charset="-128"/>
              </a:rPr>
              <a:t>Baseline</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a:solidFill>
                  <a:srgbClr val="FFFFFF"/>
                </a:solidFill>
                <a:latin typeface="+mj-lt"/>
                <a:ea typeface="ＭＳ Ｐゴシック" pitchFamily="50" charset="-128"/>
                <a:cs typeface="+mn-cs"/>
              </a:rPr>
              <a:t>length: </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smtClean="0">
                <a:solidFill>
                  <a:srgbClr val="CCFFCC"/>
                </a:solidFill>
                <a:latin typeface="+mj-lt"/>
                <a:ea typeface="ＭＳ Ｐゴシック" pitchFamily="50" charset="-128"/>
                <a:cs typeface="+mn-cs"/>
              </a:rPr>
              <a:t>1000 </a:t>
            </a:r>
            <a:r>
              <a:rPr kumimoji="1" lang="en-US" altLang="ja-JP" sz="1800" b="1" kern="1200" dirty="0">
                <a:solidFill>
                  <a:srgbClr val="CCFFCC"/>
                </a:solidFill>
                <a:latin typeface="+mj-lt"/>
                <a:ea typeface="ＭＳ Ｐゴシック" pitchFamily="50" charset="-128"/>
                <a:cs typeface="+mn-cs"/>
              </a:rPr>
              <a:t>km</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3 S/C  formation flight</a:t>
            </a:r>
          </a:p>
          <a:p>
            <a:pPr algn="l" rtl="0" fontAlgn="base">
              <a:lnSpc>
                <a:spcPct val="120000"/>
              </a:lnSpc>
              <a:spcBef>
                <a:spcPct val="0"/>
              </a:spcBef>
              <a:spcAft>
                <a:spcPct val="0"/>
              </a:spcAft>
              <a:buNone/>
            </a:pPr>
            <a:r>
              <a:rPr lang="en-US" altLang="ja-JP" sz="1800" b="1" dirty="0" smtClean="0">
                <a:solidFill>
                  <a:srgbClr val="FFFFFF"/>
                </a:solidFill>
                <a:latin typeface="+mj-lt"/>
                <a:ea typeface="ＭＳ Ｐゴシック" pitchFamily="50" charset="-128"/>
              </a:rPr>
              <a:t>      3 FP interferometers</a:t>
            </a:r>
            <a:endParaRPr kumimoji="1" lang="en-US" altLang="ja-JP" sz="1800" b="1" kern="1200" dirty="0" smtClean="0">
              <a:solidFill>
                <a:srgbClr val="CCFFCC"/>
              </a:solidFill>
              <a:latin typeface="+mj-lt"/>
              <a:ea typeface="ＭＳ Ｐゴシック" pitchFamily="50" charset="-128"/>
              <a:cs typeface="+mn-cs"/>
            </a:endParaRP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      Drag-free control</a:t>
            </a:r>
            <a:endParaRPr kumimoji="1" lang="en-US" altLang="ja-JP" sz="1800" b="1" kern="1200" dirty="0">
              <a:solidFill>
                <a:srgbClr val="CCFFCC"/>
              </a:solidFill>
              <a:latin typeface="+mj-lt"/>
              <a:ea typeface="ＭＳ Ｐゴシック" pitchFamily="50" charset="-128"/>
              <a:cs typeface="+mn-cs"/>
            </a:endParaRPr>
          </a:p>
        </p:txBody>
      </p:sp>
      <p:sp>
        <p:nvSpPr>
          <p:cNvPr id="235" name="角丸四角形 234"/>
          <p:cNvSpPr/>
          <p:nvPr/>
        </p:nvSpPr>
        <p:spPr bwMode="auto">
          <a:xfrm>
            <a:off x="571472" y="3929066"/>
            <a:ext cx="3429024" cy="1571636"/>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31522" name="Rectangle 2"/>
          <p:cNvSpPr>
            <a:spLocks noGrp="1" noChangeArrowheads="1"/>
          </p:cNvSpPr>
          <p:nvPr>
            <p:ph type="title"/>
          </p:nvPr>
        </p:nvSpPr>
        <p:spPr/>
        <p:txBody>
          <a:bodyPr/>
          <a:lstStyle/>
          <a:p>
            <a:r>
              <a:rPr lang="en-US" altLang="ja-JP" dirty="0" smtClean="0"/>
              <a:t>DECIGO</a:t>
            </a:r>
            <a:endParaRPr lang="en-US" altLang="ja-JP" dirty="0"/>
          </a:p>
        </p:txBody>
      </p:sp>
      <p:sp>
        <p:nvSpPr>
          <p:cNvPr id="16"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grpSp>
        <p:nvGrpSpPr>
          <p:cNvPr id="2" name="グループ化 231"/>
          <p:cNvGrpSpPr/>
          <p:nvPr/>
        </p:nvGrpSpPr>
        <p:grpSpPr>
          <a:xfrm>
            <a:off x="3590955" y="1196961"/>
            <a:ext cx="5338763" cy="5018121"/>
            <a:chOff x="3590955" y="1196961"/>
            <a:chExt cx="5338763" cy="5018121"/>
          </a:xfrm>
        </p:grpSpPr>
        <p:sp>
          <p:nvSpPr>
            <p:cNvPr id="114" name="Oval 137"/>
            <p:cNvSpPr>
              <a:spLocks noChangeArrowheads="1"/>
            </p:cNvSpPr>
            <p:nvPr/>
          </p:nvSpPr>
          <p:spPr bwMode="auto">
            <a:xfrm>
              <a:off x="3590955"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Oval 209"/>
            <p:cNvSpPr>
              <a:spLocks noChangeArrowheads="1"/>
            </p:cNvSpPr>
            <p:nvPr/>
          </p:nvSpPr>
          <p:spPr bwMode="auto">
            <a:xfrm>
              <a:off x="5354668" y="1196961"/>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Oval 210"/>
            <p:cNvSpPr>
              <a:spLocks noChangeArrowheads="1"/>
            </p:cNvSpPr>
            <p:nvPr/>
          </p:nvSpPr>
          <p:spPr bwMode="auto">
            <a:xfrm>
              <a:off x="7124730"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Freeform 5"/>
            <p:cNvSpPr>
              <a:spLocks/>
            </p:cNvSpPr>
            <p:nvPr/>
          </p:nvSpPr>
          <p:spPr bwMode="auto">
            <a:xfrm rot="14397729">
              <a:off x="6053168" y="372743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6"/>
            <p:cNvSpPr>
              <a:spLocks/>
            </p:cNvSpPr>
            <p:nvPr/>
          </p:nvSpPr>
          <p:spPr bwMode="auto">
            <a:xfrm rot="14397729" flipV="1">
              <a:off x="6184930" y="365441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7"/>
            <p:cNvSpPr>
              <a:spLocks/>
            </p:cNvSpPr>
            <p:nvPr/>
          </p:nvSpPr>
          <p:spPr bwMode="auto">
            <a:xfrm rot="14397729">
              <a:off x="6137305" y="3506773"/>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3" name="Rectangle 8"/>
            <p:cNvSpPr>
              <a:spLocks noChangeArrowheads="1"/>
            </p:cNvSpPr>
            <p:nvPr/>
          </p:nvSpPr>
          <p:spPr bwMode="auto">
            <a:xfrm rot="11744560">
              <a:off x="6373843" y="220184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 name="Rectangle 9"/>
            <p:cNvSpPr>
              <a:spLocks noChangeArrowheads="1"/>
            </p:cNvSpPr>
            <p:nvPr/>
          </p:nvSpPr>
          <p:spPr bwMode="auto">
            <a:xfrm rot="9888311">
              <a:off x="6130955" y="2193911"/>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10"/>
            <p:cNvSpPr>
              <a:spLocks noChangeArrowheads="1"/>
            </p:cNvSpPr>
            <p:nvPr/>
          </p:nvSpPr>
          <p:spPr bwMode="auto">
            <a:xfrm rot="10780961">
              <a:off x="6227793" y="19018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Line 11"/>
            <p:cNvSpPr>
              <a:spLocks noChangeShapeType="1"/>
            </p:cNvSpPr>
            <p:nvPr/>
          </p:nvSpPr>
          <p:spPr bwMode="auto">
            <a:xfrm rot="7209001" flipV="1">
              <a:off x="5557868" y="2105011"/>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Rectangle 12"/>
            <p:cNvSpPr>
              <a:spLocks noChangeArrowheads="1"/>
            </p:cNvSpPr>
            <p:nvPr/>
          </p:nvSpPr>
          <p:spPr bwMode="auto">
            <a:xfrm rot="7209001">
              <a:off x="6364318" y="1533511"/>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Freeform 13"/>
            <p:cNvSpPr>
              <a:spLocks/>
            </p:cNvSpPr>
            <p:nvPr/>
          </p:nvSpPr>
          <p:spPr bwMode="auto">
            <a:xfrm rot="7209001">
              <a:off x="6024593" y="236853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Line 14"/>
            <p:cNvSpPr>
              <a:spLocks noChangeShapeType="1"/>
            </p:cNvSpPr>
            <p:nvPr/>
          </p:nvSpPr>
          <p:spPr bwMode="auto">
            <a:xfrm rot="7209001">
              <a:off x="6083330" y="24717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5"/>
            <p:cNvSpPr>
              <a:spLocks noChangeShapeType="1"/>
            </p:cNvSpPr>
            <p:nvPr/>
          </p:nvSpPr>
          <p:spPr bwMode="auto">
            <a:xfrm rot="7209001">
              <a:off x="5970618" y="2411399"/>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 name="Group 16"/>
            <p:cNvGrpSpPr>
              <a:grpSpLocks/>
            </p:cNvGrpSpPr>
            <p:nvPr/>
          </p:nvGrpSpPr>
          <p:grpSpPr bwMode="auto">
            <a:xfrm rot="7209001">
              <a:off x="5538818" y="2690798"/>
              <a:ext cx="600075" cy="495300"/>
              <a:chOff x="4785" y="11039"/>
              <a:chExt cx="829" cy="688"/>
            </a:xfrm>
          </p:grpSpPr>
          <p:sp>
            <p:nvSpPr>
              <p:cNvPr id="221"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 name="Freeform 22"/>
            <p:cNvSpPr>
              <a:spLocks/>
            </p:cNvSpPr>
            <p:nvPr/>
          </p:nvSpPr>
          <p:spPr bwMode="auto">
            <a:xfrm rot="9872463">
              <a:off x="5869018" y="24717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Freeform 23"/>
            <p:cNvSpPr>
              <a:spLocks/>
            </p:cNvSpPr>
            <p:nvPr/>
          </p:nvSpPr>
          <p:spPr bwMode="auto">
            <a:xfrm rot="7209001">
              <a:off x="5748368" y="2481248"/>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Arc 24"/>
            <p:cNvSpPr>
              <a:spLocks/>
            </p:cNvSpPr>
            <p:nvPr/>
          </p:nvSpPr>
          <p:spPr bwMode="auto">
            <a:xfrm rot="14146499">
              <a:off x="6054755" y="23605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5"/>
            <p:cNvSpPr>
              <a:spLocks/>
            </p:cNvSpPr>
            <p:nvPr/>
          </p:nvSpPr>
          <p:spPr bwMode="auto">
            <a:xfrm rot="271502" flipV="1">
              <a:off x="5770593" y="2198674"/>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6"/>
            <p:cNvGrpSpPr>
              <a:grpSpLocks/>
            </p:cNvGrpSpPr>
            <p:nvPr/>
          </p:nvGrpSpPr>
          <p:grpSpPr bwMode="auto">
            <a:xfrm rot="7209001">
              <a:off x="5492780" y="2660636"/>
              <a:ext cx="600075" cy="500063"/>
              <a:chOff x="4785" y="11039"/>
              <a:chExt cx="829" cy="688"/>
            </a:xfrm>
          </p:grpSpPr>
          <p:sp>
            <p:nvSpPr>
              <p:cNvPr id="216"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 name="Arc 32"/>
            <p:cNvSpPr>
              <a:spLocks/>
            </p:cNvSpPr>
            <p:nvPr/>
          </p:nvSpPr>
          <p:spPr bwMode="auto">
            <a:xfrm rot="9872463" flipH="1" flipV="1">
              <a:off x="5767418" y="246854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Arc 33"/>
            <p:cNvSpPr>
              <a:spLocks/>
            </p:cNvSpPr>
            <p:nvPr/>
          </p:nvSpPr>
          <p:spPr bwMode="auto">
            <a:xfrm rot="9872463">
              <a:off x="5840443" y="23304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4"/>
            <p:cNvSpPr>
              <a:spLocks/>
            </p:cNvSpPr>
            <p:nvPr/>
          </p:nvSpPr>
          <p:spPr bwMode="auto">
            <a:xfrm rot="9872463">
              <a:off x="6024593" y="231138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5"/>
            <p:cNvSpPr>
              <a:spLocks/>
            </p:cNvSpPr>
            <p:nvPr/>
          </p:nvSpPr>
          <p:spPr bwMode="auto">
            <a:xfrm rot="9872463" flipH="1" flipV="1">
              <a:off x="5957918" y="24288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Line 36"/>
            <p:cNvSpPr>
              <a:spLocks noChangeShapeType="1"/>
            </p:cNvSpPr>
            <p:nvPr/>
          </p:nvSpPr>
          <p:spPr bwMode="auto">
            <a:xfrm rot="9016332" flipV="1">
              <a:off x="6453218" y="203516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37"/>
            <p:cNvSpPr>
              <a:spLocks/>
            </p:cNvSpPr>
            <p:nvPr/>
          </p:nvSpPr>
          <p:spPr bwMode="auto">
            <a:xfrm rot="3616332">
              <a:off x="6429405" y="2368536"/>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Line 38"/>
            <p:cNvSpPr>
              <a:spLocks noChangeShapeType="1"/>
            </p:cNvSpPr>
            <p:nvPr/>
          </p:nvSpPr>
          <p:spPr bwMode="auto">
            <a:xfrm rot="3616332">
              <a:off x="6491318" y="24082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9"/>
            <p:cNvSpPr>
              <a:spLocks noChangeShapeType="1"/>
            </p:cNvSpPr>
            <p:nvPr/>
          </p:nvSpPr>
          <p:spPr bwMode="auto">
            <a:xfrm rot="3616332">
              <a:off x="6380193" y="2476486"/>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Freeform 40"/>
            <p:cNvSpPr>
              <a:spLocks/>
            </p:cNvSpPr>
            <p:nvPr/>
          </p:nvSpPr>
          <p:spPr bwMode="auto">
            <a:xfrm rot="3616332">
              <a:off x="6553230" y="2549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Line 41"/>
            <p:cNvSpPr>
              <a:spLocks noChangeShapeType="1"/>
            </p:cNvSpPr>
            <p:nvPr/>
          </p:nvSpPr>
          <p:spPr bwMode="auto">
            <a:xfrm rot="3616332">
              <a:off x="6594505" y="246219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2"/>
            <p:cNvSpPr>
              <a:spLocks noChangeShapeType="1"/>
            </p:cNvSpPr>
            <p:nvPr/>
          </p:nvSpPr>
          <p:spPr bwMode="auto">
            <a:xfrm rot="3616332">
              <a:off x="6707218" y="2638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3"/>
            <p:cNvSpPr>
              <a:spLocks noChangeShapeType="1"/>
            </p:cNvSpPr>
            <p:nvPr/>
          </p:nvSpPr>
          <p:spPr bwMode="auto">
            <a:xfrm rot="3616332">
              <a:off x="6380193" y="2825736"/>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44"/>
            <p:cNvSpPr>
              <a:spLocks/>
            </p:cNvSpPr>
            <p:nvPr/>
          </p:nvSpPr>
          <p:spPr bwMode="auto">
            <a:xfrm rot="17144832">
              <a:off x="6511955" y="269556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Freeform 45"/>
            <p:cNvSpPr>
              <a:spLocks/>
            </p:cNvSpPr>
            <p:nvPr/>
          </p:nvSpPr>
          <p:spPr bwMode="auto">
            <a:xfrm rot="6279794">
              <a:off x="6440518" y="2478073"/>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6"/>
            <p:cNvSpPr>
              <a:spLocks/>
            </p:cNvSpPr>
            <p:nvPr/>
          </p:nvSpPr>
          <p:spPr bwMode="auto">
            <a:xfrm rot="3616332">
              <a:off x="6332568" y="2482836"/>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Arc 47"/>
            <p:cNvSpPr>
              <a:spLocks/>
            </p:cNvSpPr>
            <p:nvPr/>
          </p:nvSpPr>
          <p:spPr bwMode="auto">
            <a:xfrm rot="10553830">
              <a:off x="6470680" y="2198674"/>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8"/>
            <p:cNvSpPr>
              <a:spLocks/>
            </p:cNvSpPr>
            <p:nvPr/>
          </p:nvSpPr>
          <p:spPr bwMode="auto">
            <a:xfrm rot="18278834" flipV="1">
              <a:off x="6186518" y="236536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9"/>
            <p:cNvGrpSpPr>
              <a:grpSpLocks/>
            </p:cNvGrpSpPr>
            <p:nvPr/>
          </p:nvGrpSpPr>
          <p:grpSpPr bwMode="auto">
            <a:xfrm rot="3616332">
              <a:off x="6419880" y="2673336"/>
              <a:ext cx="600075" cy="503238"/>
              <a:chOff x="4785" y="11039"/>
              <a:chExt cx="829" cy="688"/>
            </a:xfrm>
          </p:grpSpPr>
          <p:sp>
            <p:nvSpPr>
              <p:cNvPr id="211"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5" name="Arc 55"/>
            <p:cNvSpPr>
              <a:spLocks/>
            </p:cNvSpPr>
            <p:nvPr/>
          </p:nvSpPr>
          <p:spPr bwMode="auto">
            <a:xfrm rot="6279794" flipH="1" flipV="1">
              <a:off x="6413530" y="247172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Arc 56"/>
            <p:cNvSpPr>
              <a:spLocks/>
            </p:cNvSpPr>
            <p:nvPr/>
          </p:nvSpPr>
          <p:spPr bwMode="auto">
            <a:xfrm rot="6279794">
              <a:off x="6330980" y="233996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7"/>
            <p:cNvSpPr>
              <a:spLocks/>
            </p:cNvSpPr>
            <p:nvPr/>
          </p:nvSpPr>
          <p:spPr bwMode="auto">
            <a:xfrm rot="6279794">
              <a:off x="6369080" y="231456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8"/>
            <p:cNvSpPr>
              <a:spLocks/>
            </p:cNvSpPr>
            <p:nvPr/>
          </p:nvSpPr>
          <p:spPr bwMode="auto">
            <a:xfrm rot="6279794" flipH="1" flipV="1">
              <a:off x="6434168" y="242886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Line 59"/>
            <p:cNvSpPr>
              <a:spLocks noChangeShapeType="1"/>
            </p:cNvSpPr>
            <p:nvPr/>
          </p:nvSpPr>
          <p:spPr bwMode="auto">
            <a:xfrm rot="7209001">
              <a:off x="5934105" y="192403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60"/>
            <p:cNvSpPr>
              <a:spLocks noChangeShapeType="1"/>
            </p:cNvSpPr>
            <p:nvPr/>
          </p:nvSpPr>
          <p:spPr bwMode="auto">
            <a:xfrm rot="14429284">
              <a:off x="6605618" y="1931973"/>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1"/>
            <p:cNvGrpSpPr>
              <a:grpSpLocks/>
            </p:cNvGrpSpPr>
            <p:nvPr/>
          </p:nvGrpSpPr>
          <p:grpSpPr bwMode="auto">
            <a:xfrm rot="14462297">
              <a:off x="6792943" y="1941498"/>
              <a:ext cx="223838" cy="180975"/>
              <a:chOff x="5504" y="8144"/>
              <a:chExt cx="291" cy="236"/>
            </a:xfrm>
          </p:grpSpPr>
          <p:sp>
            <p:nvSpPr>
              <p:cNvPr id="209"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4"/>
            <p:cNvGrpSpPr>
              <a:grpSpLocks/>
            </p:cNvGrpSpPr>
            <p:nvPr/>
          </p:nvGrpSpPr>
          <p:grpSpPr bwMode="auto">
            <a:xfrm rot="7209001">
              <a:off x="5526118" y="1951023"/>
              <a:ext cx="227013" cy="180975"/>
              <a:chOff x="5504" y="8144"/>
              <a:chExt cx="291" cy="236"/>
            </a:xfrm>
          </p:grpSpPr>
          <p:sp>
            <p:nvSpPr>
              <p:cNvPr id="207"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3" name="Rectangle 67"/>
            <p:cNvSpPr>
              <a:spLocks noChangeArrowheads="1"/>
            </p:cNvSpPr>
            <p:nvPr/>
          </p:nvSpPr>
          <p:spPr bwMode="auto">
            <a:xfrm rot="10780961">
              <a:off x="6224618" y="1900224"/>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Rectangle 68"/>
            <p:cNvSpPr>
              <a:spLocks noChangeArrowheads="1"/>
            </p:cNvSpPr>
            <p:nvPr/>
          </p:nvSpPr>
          <p:spPr bwMode="auto">
            <a:xfrm rot="9888311">
              <a:off x="6130955" y="2193911"/>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9"/>
            <p:cNvSpPr>
              <a:spLocks noChangeArrowheads="1"/>
            </p:cNvSpPr>
            <p:nvPr/>
          </p:nvSpPr>
          <p:spPr bwMode="auto">
            <a:xfrm rot="11744560">
              <a:off x="6373843" y="2201849"/>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70"/>
            <p:cNvSpPr>
              <a:spLocks noChangeArrowheads="1"/>
            </p:cNvSpPr>
            <p:nvPr/>
          </p:nvSpPr>
          <p:spPr bwMode="auto">
            <a:xfrm rot="17064441" flipH="1">
              <a:off x="7912130" y="4856148"/>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1"/>
            <p:cNvSpPr>
              <a:spLocks noChangeArrowheads="1"/>
            </p:cNvSpPr>
            <p:nvPr/>
          </p:nvSpPr>
          <p:spPr bwMode="auto">
            <a:xfrm rot="18920690" flipH="1">
              <a:off x="7797830" y="5068874"/>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2"/>
            <p:cNvSpPr>
              <a:spLocks noChangeArrowheads="1"/>
            </p:cNvSpPr>
            <p:nvPr/>
          </p:nvSpPr>
          <p:spPr bwMode="auto">
            <a:xfrm rot="18028040" flipH="1">
              <a:off x="8023255" y="50006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Line 73"/>
            <p:cNvSpPr>
              <a:spLocks noChangeShapeType="1"/>
            </p:cNvSpPr>
            <p:nvPr/>
          </p:nvSpPr>
          <p:spPr bwMode="auto">
            <a:xfrm flipH="1" flipV="1">
              <a:off x="7323168" y="5154599"/>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Rectangle 74"/>
            <p:cNvSpPr>
              <a:spLocks noChangeArrowheads="1"/>
            </p:cNvSpPr>
            <p:nvPr/>
          </p:nvSpPr>
          <p:spPr bwMode="auto">
            <a:xfrm flipH="1">
              <a:off x="8405843" y="5059349"/>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Freeform 75"/>
            <p:cNvSpPr>
              <a:spLocks/>
            </p:cNvSpPr>
            <p:nvPr/>
          </p:nvSpPr>
          <p:spPr bwMode="auto">
            <a:xfrm flipH="1">
              <a:off x="7597805" y="508316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76"/>
            <p:cNvSpPr>
              <a:spLocks noChangeShapeType="1"/>
            </p:cNvSpPr>
            <p:nvPr/>
          </p:nvSpPr>
          <p:spPr bwMode="auto">
            <a:xfrm flipH="1">
              <a:off x="7600980" y="509109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7"/>
            <p:cNvSpPr>
              <a:spLocks noChangeShapeType="1"/>
            </p:cNvSpPr>
            <p:nvPr/>
          </p:nvSpPr>
          <p:spPr bwMode="auto">
            <a:xfrm flipH="1">
              <a:off x="7599393" y="5219686"/>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78"/>
            <p:cNvGrpSpPr>
              <a:grpSpLocks/>
            </p:cNvGrpSpPr>
            <p:nvPr/>
          </p:nvGrpSpPr>
          <p:grpSpPr bwMode="auto">
            <a:xfrm flipH="1">
              <a:off x="6792943" y="4854561"/>
              <a:ext cx="600075" cy="495300"/>
              <a:chOff x="4785" y="11039"/>
              <a:chExt cx="829" cy="688"/>
            </a:xfrm>
          </p:grpSpPr>
          <p:sp>
            <p:nvSpPr>
              <p:cNvPr id="202"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5" name="Freeform 84"/>
            <p:cNvSpPr>
              <a:spLocks/>
            </p:cNvSpPr>
            <p:nvPr/>
          </p:nvSpPr>
          <p:spPr bwMode="auto">
            <a:xfrm rot="18936538" flipH="1">
              <a:off x="7364443" y="50498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Freeform 85"/>
            <p:cNvSpPr>
              <a:spLocks/>
            </p:cNvSpPr>
            <p:nvPr/>
          </p:nvSpPr>
          <p:spPr bwMode="auto">
            <a:xfrm flipH="1">
              <a:off x="7231093" y="504029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86"/>
            <p:cNvSpPr>
              <a:spLocks/>
            </p:cNvSpPr>
            <p:nvPr/>
          </p:nvSpPr>
          <p:spPr bwMode="auto">
            <a:xfrm rot="14662502" flipH="1">
              <a:off x="7483505" y="48243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7"/>
            <p:cNvSpPr>
              <a:spLocks/>
            </p:cNvSpPr>
            <p:nvPr/>
          </p:nvSpPr>
          <p:spPr bwMode="auto">
            <a:xfrm rot="6937498" flipH="1" flipV="1">
              <a:off x="7481918" y="514983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 name="Group 88"/>
            <p:cNvGrpSpPr>
              <a:grpSpLocks/>
            </p:cNvGrpSpPr>
            <p:nvPr/>
          </p:nvGrpSpPr>
          <p:grpSpPr bwMode="auto">
            <a:xfrm flipH="1">
              <a:off x="6792943" y="4899011"/>
              <a:ext cx="600075" cy="500063"/>
              <a:chOff x="4785" y="11039"/>
              <a:chExt cx="829" cy="688"/>
            </a:xfrm>
          </p:grpSpPr>
          <p:sp>
            <p:nvSpPr>
              <p:cNvPr id="197"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0" name="Arc 94"/>
            <p:cNvSpPr>
              <a:spLocks/>
            </p:cNvSpPr>
            <p:nvPr/>
          </p:nvSpPr>
          <p:spPr bwMode="auto">
            <a:xfrm rot="18936538" flipV="1">
              <a:off x="7221568" y="497679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95"/>
            <p:cNvSpPr>
              <a:spLocks/>
            </p:cNvSpPr>
            <p:nvPr/>
          </p:nvSpPr>
          <p:spPr bwMode="auto">
            <a:xfrm rot="18936538" flipH="1">
              <a:off x="7378730" y="49847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6"/>
            <p:cNvSpPr>
              <a:spLocks/>
            </p:cNvSpPr>
            <p:nvPr/>
          </p:nvSpPr>
          <p:spPr bwMode="auto">
            <a:xfrm rot="18936538" flipH="1">
              <a:off x="7631143" y="50847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7"/>
            <p:cNvSpPr>
              <a:spLocks/>
            </p:cNvSpPr>
            <p:nvPr/>
          </p:nvSpPr>
          <p:spPr bwMode="auto">
            <a:xfrm rot="18936538" flipV="1">
              <a:off x="7497793" y="50831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Line 98"/>
            <p:cNvSpPr>
              <a:spLocks noChangeShapeType="1"/>
            </p:cNvSpPr>
            <p:nvPr/>
          </p:nvSpPr>
          <p:spPr bwMode="auto">
            <a:xfrm rot="19792668" flipH="1" flipV="1">
              <a:off x="7864505" y="447038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99"/>
            <p:cNvSpPr>
              <a:spLocks/>
            </p:cNvSpPr>
            <p:nvPr/>
          </p:nvSpPr>
          <p:spPr bwMode="auto">
            <a:xfrm rot="3592668" flipH="1">
              <a:off x="7802593" y="4732323"/>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100"/>
            <p:cNvSpPr>
              <a:spLocks noChangeShapeType="1"/>
            </p:cNvSpPr>
            <p:nvPr/>
          </p:nvSpPr>
          <p:spPr bwMode="auto">
            <a:xfrm rot="3592668" flipH="1">
              <a:off x="7861330" y="47704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1"/>
            <p:cNvSpPr>
              <a:spLocks noChangeShapeType="1"/>
            </p:cNvSpPr>
            <p:nvPr/>
          </p:nvSpPr>
          <p:spPr bwMode="auto">
            <a:xfrm rot="3592668" flipH="1">
              <a:off x="7747030" y="4830748"/>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Freeform 102"/>
            <p:cNvSpPr>
              <a:spLocks/>
            </p:cNvSpPr>
            <p:nvPr/>
          </p:nvSpPr>
          <p:spPr bwMode="auto">
            <a:xfrm rot="3592668" flipH="1">
              <a:off x="7585105" y="4322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103"/>
            <p:cNvSpPr>
              <a:spLocks noChangeShapeType="1"/>
            </p:cNvSpPr>
            <p:nvPr/>
          </p:nvSpPr>
          <p:spPr bwMode="auto">
            <a:xfrm rot="3592668" flipH="1">
              <a:off x="7712105" y="438307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4"/>
            <p:cNvSpPr>
              <a:spLocks noChangeShapeType="1"/>
            </p:cNvSpPr>
            <p:nvPr/>
          </p:nvSpPr>
          <p:spPr bwMode="auto">
            <a:xfrm rot="3592668" flipH="1">
              <a:off x="7742268" y="4416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5"/>
            <p:cNvSpPr>
              <a:spLocks noChangeShapeType="1"/>
            </p:cNvSpPr>
            <p:nvPr/>
          </p:nvSpPr>
          <p:spPr bwMode="auto">
            <a:xfrm rot="3592668" flipH="1">
              <a:off x="7413655" y="4602148"/>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106"/>
            <p:cNvSpPr>
              <a:spLocks/>
            </p:cNvSpPr>
            <p:nvPr/>
          </p:nvSpPr>
          <p:spPr bwMode="auto">
            <a:xfrm rot="11664170" flipH="1">
              <a:off x="7294593" y="40354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107"/>
            <p:cNvSpPr>
              <a:spLocks/>
            </p:cNvSpPr>
            <p:nvPr/>
          </p:nvSpPr>
          <p:spPr bwMode="auto">
            <a:xfrm rot="929206" flipH="1">
              <a:off x="7647018" y="455293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8"/>
            <p:cNvSpPr>
              <a:spLocks/>
            </p:cNvSpPr>
            <p:nvPr/>
          </p:nvSpPr>
          <p:spPr bwMode="auto">
            <a:xfrm rot="3592668" flipH="1">
              <a:off x="7523193" y="4532298"/>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109"/>
            <p:cNvSpPr>
              <a:spLocks/>
            </p:cNvSpPr>
            <p:nvPr/>
          </p:nvSpPr>
          <p:spPr bwMode="auto">
            <a:xfrm rot="18255170" flipH="1">
              <a:off x="7831168" y="454499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10"/>
            <p:cNvSpPr>
              <a:spLocks/>
            </p:cNvSpPr>
            <p:nvPr/>
          </p:nvSpPr>
          <p:spPr bwMode="auto">
            <a:xfrm rot="10530167" flipH="1" flipV="1">
              <a:off x="7547005" y="470851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1"/>
            <p:cNvGrpSpPr>
              <a:grpSpLocks/>
            </p:cNvGrpSpPr>
            <p:nvPr/>
          </p:nvGrpSpPr>
          <p:grpSpPr bwMode="auto">
            <a:xfrm rot="3592668" flipH="1">
              <a:off x="7243793" y="4094148"/>
              <a:ext cx="600075" cy="503238"/>
              <a:chOff x="4785" y="11039"/>
              <a:chExt cx="829" cy="688"/>
            </a:xfrm>
          </p:grpSpPr>
          <p:sp>
            <p:nvSpPr>
              <p:cNvPr id="192"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Arc 117"/>
            <p:cNvSpPr>
              <a:spLocks/>
            </p:cNvSpPr>
            <p:nvPr/>
          </p:nvSpPr>
          <p:spPr bwMode="auto">
            <a:xfrm rot="929206" flipV="1">
              <a:off x="7545418" y="441641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118"/>
            <p:cNvSpPr>
              <a:spLocks/>
            </p:cNvSpPr>
            <p:nvPr/>
          </p:nvSpPr>
          <p:spPr bwMode="auto">
            <a:xfrm rot="929206" flipH="1">
              <a:off x="7616855" y="455611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9"/>
            <p:cNvSpPr>
              <a:spLocks/>
            </p:cNvSpPr>
            <p:nvPr/>
          </p:nvSpPr>
          <p:spPr bwMode="auto">
            <a:xfrm rot="929206" flipH="1">
              <a:off x="7801005" y="47862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20"/>
            <p:cNvSpPr>
              <a:spLocks/>
            </p:cNvSpPr>
            <p:nvPr/>
          </p:nvSpPr>
          <p:spPr bwMode="auto">
            <a:xfrm rot="929206" flipV="1">
              <a:off x="7735918" y="467041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121"/>
            <p:cNvSpPr>
              <a:spLocks noChangeShapeType="1"/>
            </p:cNvSpPr>
            <p:nvPr/>
          </p:nvSpPr>
          <p:spPr bwMode="auto">
            <a:xfrm flipH="1">
              <a:off x="7793068" y="513396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2"/>
            <p:cNvSpPr>
              <a:spLocks noChangeShapeType="1"/>
            </p:cNvSpPr>
            <p:nvPr/>
          </p:nvSpPr>
          <p:spPr bwMode="auto">
            <a:xfrm rot="14379716" flipH="1">
              <a:off x="8124855" y="4549761"/>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3"/>
            <p:cNvGrpSpPr>
              <a:grpSpLocks/>
            </p:cNvGrpSpPr>
            <p:nvPr/>
          </p:nvGrpSpPr>
          <p:grpSpPr bwMode="auto">
            <a:xfrm rot="14346703" flipH="1">
              <a:off x="8299480" y="4541823"/>
              <a:ext cx="223838" cy="180975"/>
              <a:chOff x="5504" y="8144"/>
              <a:chExt cx="291" cy="236"/>
            </a:xfrm>
          </p:grpSpPr>
          <p:sp>
            <p:nvSpPr>
              <p:cNvPr id="19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 name="Group 126"/>
            <p:cNvGrpSpPr>
              <a:grpSpLocks/>
            </p:cNvGrpSpPr>
            <p:nvPr/>
          </p:nvGrpSpPr>
          <p:grpSpPr bwMode="auto">
            <a:xfrm flipH="1">
              <a:off x="7654955" y="5632436"/>
              <a:ext cx="227013" cy="180975"/>
              <a:chOff x="5504" y="8144"/>
              <a:chExt cx="291" cy="236"/>
            </a:xfrm>
          </p:grpSpPr>
          <p:sp>
            <p:nvSpPr>
              <p:cNvPr id="188"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6" name="Rectangle 129"/>
            <p:cNvSpPr>
              <a:spLocks noChangeArrowheads="1"/>
            </p:cNvSpPr>
            <p:nvPr/>
          </p:nvSpPr>
          <p:spPr bwMode="auto">
            <a:xfrm rot="18028040" flipH="1">
              <a:off x="8021668" y="5002198"/>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130"/>
            <p:cNvSpPr>
              <a:spLocks noChangeArrowheads="1"/>
            </p:cNvSpPr>
            <p:nvPr/>
          </p:nvSpPr>
          <p:spPr bwMode="auto">
            <a:xfrm rot="18920690" flipH="1">
              <a:off x="7797830" y="5068874"/>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1"/>
            <p:cNvSpPr>
              <a:spLocks noChangeArrowheads="1"/>
            </p:cNvSpPr>
            <p:nvPr/>
          </p:nvSpPr>
          <p:spPr bwMode="auto">
            <a:xfrm rot="17064441" flipH="1">
              <a:off x="7912130" y="4856148"/>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2"/>
            <p:cNvSpPr>
              <a:spLocks noChangeArrowheads="1"/>
            </p:cNvSpPr>
            <p:nvPr/>
          </p:nvSpPr>
          <p:spPr bwMode="auto">
            <a:xfrm rot="4535559">
              <a:off x="4584730" y="4862498"/>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3"/>
            <p:cNvSpPr>
              <a:spLocks noChangeArrowheads="1"/>
            </p:cNvSpPr>
            <p:nvPr/>
          </p:nvSpPr>
          <p:spPr bwMode="auto">
            <a:xfrm rot="2679310">
              <a:off x="4697443" y="5073636"/>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4"/>
            <p:cNvSpPr>
              <a:spLocks noChangeArrowheads="1"/>
            </p:cNvSpPr>
            <p:nvPr/>
          </p:nvSpPr>
          <p:spPr bwMode="auto">
            <a:xfrm rot="3571960">
              <a:off x="4472018" y="5006961"/>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Line 135"/>
            <p:cNvSpPr>
              <a:spLocks noChangeShapeType="1"/>
            </p:cNvSpPr>
            <p:nvPr/>
          </p:nvSpPr>
          <p:spPr bwMode="auto">
            <a:xfrm flipV="1">
              <a:off x="3871268" y="5153690"/>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Rectangle 136"/>
            <p:cNvSpPr>
              <a:spLocks noChangeArrowheads="1"/>
            </p:cNvSpPr>
            <p:nvPr/>
          </p:nvSpPr>
          <p:spPr bwMode="auto">
            <a:xfrm>
              <a:off x="3778280" y="510664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4857780" y="508951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4864130" y="509586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4867305" y="522603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41"/>
            <p:cNvGrpSpPr>
              <a:grpSpLocks/>
            </p:cNvGrpSpPr>
            <p:nvPr/>
          </p:nvGrpSpPr>
          <p:grpSpPr bwMode="auto">
            <a:xfrm>
              <a:off x="5141943" y="4906949"/>
              <a:ext cx="600075" cy="500063"/>
              <a:chOff x="4785" y="11039"/>
              <a:chExt cx="829" cy="688"/>
            </a:xfrm>
          </p:grpSpPr>
          <p:sp>
            <p:nvSpPr>
              <p:cNvPr id="183"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5059393" y="5065699"/>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5057805" y="521968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4953030" y="5056174"/>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5251480" y="5065699"/>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4853018" y="504664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4760943" y="483074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4760943" y="51561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7213630" y="497044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7383493" y="495616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7210455" y="4967274"/>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7205693" y="534192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6797705" y="489742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5153055" y="497679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5151468" y="496251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5141943" y="534827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5235605" y="490377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4960968" y="4981561"/>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4805393" y="499108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4764118" y="50910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4895880" y="508951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4623135" y="4709470"/>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4654580" y="473708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4605368" y="4773598"/>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4719668" y="483551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 name="Group 171"/>
            <p:cNvGrpSpPr>
              <a:grpSpLocks/>
            </p:cNvGrpSpPr>
            <p:nvPr/>
          </p:nvGrpSpPr>
          <p:grpSpPr bwMode="auto">
            <a:xfrm rot="18007332">
              <a:off x="4667280" y="4086211"/>
              <a:ext cx="600075" cy="500063"/>
              <a:chOff x="4785" y="11039"/>
              <a:chExt cx="829" cy="688"/>
            </a:xfrm>
          </p:grpSpPr>
          <p:sp>
            <p:nvSpPr>
              <p:cNvPr id="17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4171980" y="3673461"/>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4302155" y="3751248"/>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4670455" y="455928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4379943" y="3519473"/>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4559330" y="4537061"/>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4413280" y="4549761"/>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4694268" y="47116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5810280" y="2544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5937280" y="2455848"/>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5643593" y="2632061"/>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5964268" y="2820973"/>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5515005" y="26892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4781580" y="4327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4822855" y="438783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4540280" y="4635423"/>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4933980" y="4606911"/>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4738718" y="404017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4638705" y="4421174"/>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4567268" y="4560874"/>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4594255" y="47926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4657755" y="46767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4740305" y="5140311"/>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4411693" y="4556111"/>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 name="Group 200"/>
            <p:cNvGrpSpPr>
              <a:grpSpLocks/>
            </p:cNvGrpSpPr>
            <p:nvPr/>
          </p:nvGrpSpPr>
          <p:grpSpPr bwMode="auto">
            <a:xfrm rot="7253297">
              <a:off x="3994180" y="4571986"/>
              <a:ext cx="227013" cy="180975"/>
              <a:chOff x="5504" y="8144"/>
              <a:chExt cx="291" cy="236"/>
            </a:xfrm>
          </p:grpSpPr>
          <p:sp>
            <p:nvSpPr>
              <p:cNvPr id="176"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7" name="Group 203"/>
            <p:cNvGrpSpPr>
              <a:grpSpLocks/>
            </p:cNvGrpSpPr>
            <p:nvPr/>
          </p:nvGrpSpPr>
          <p:grpSpPr bwMode="auto">
            <a:xfrm>
              <a:off x="4624418" y="5638786"/>
              <a:ext cx="223838" cy="180975"/>
              <a:chOff x="5504" y="8144"/>
              <a:chExt cx="291" cy="236"/>
            </a:xfrm>
          </p:grpSpPr>
          <p:sp>
            <p:nvSpPr>
              <p:cNvPr id="174"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4470430" y="5006961"/>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4697443" y="5073636"/>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4584730" y="4860911"/>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Text Box 211"/>
            <p:cNvSpPr txBox="1">
              <a:spLocks noChangeArrowheads="1"/>
            </p:cNvSpPr>
            <p:nvPr/>
          </p:nvSpPr>
          <p:spPr bwMode="auto">
            <a:xfrm>
              <a:off x="3636993" y="5264136"/>
              <a:ext cx="957262" cy="2857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Laser</a:t>
              </a:r>
            </a:p>
          </p:txBody>
        </p:sp>
        <p:sp>
          <p:nvSpPr>
            <p:cNvPr id="227" name="Text Box 212"/>
            <p:cNvSpPr txBox="1">
              <a:spLocks noChangeArrowheads="1"/>
            </p:cNvSpPr>
            <p:nvPr/>
          </p:nvSpPr>
          <p:spPr bwMode="auto">
            <a:xfrm>
              <a:off x="3929093" y="5489561"/>
              <a:ext cx="800100" cy="423862"/>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Photo-</a:t>
              </a:r>
            </a:p>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detector</a:t>
              </a:r>
            </a:p>
          </p:txBody>
        </p:sp>
        <p:sp>
          <p:nvSpPr>
            <p:cNvPr id="228" name="Text Box 214"/>
            <p:cNvSpPr txBox="1">
              <a:spLocks noChangeArrowheads="1"/>
            </p:cNvSpPr>
            <p:nvPr/>
          </p:nvSpPr>
          <p:spPr bwMode="auto">
            <a:xfrm>
              <a:off x="5632468" y="4500570"/>
              <a:ext cx="1582738"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1000km</a:t>
              </a:r>
            </a:p>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Arm </a:t>
              </a:r>
              <a:r>
                <a:rPr kumimoji="1" lang="en-US" altLang="ja-JP" sz="1600" b="1" kern="1200" dirty="0">
                  <a:solidFill>
                    <a:srgbClr val="CCFFCC"/>
                  </a:solidFill>
                  <a:latin typeface="+mj-lt"/>
                  <a:ea typeface="ＭＳ Ｐゴシック" pitchFamily="50" charset="-128"/>
                  <a:cs typeface="+mn-cs"/>
                </a:rPr>
                <a:t>cavity</a:t>
              </a:r>
            </a:p>
          </p:txBody>
        </p:sp>
        <p:sp>
          <p:nvSpPr>
            <p:cNvPr id="229" name="Text Box 215"/>
            <p:cNvSpPr txBox="1">
              <a:spLocks noChangeArrowheads="1"/>
            </p:cNvSpPr>
            <p:nvPr/>
          </p:nvSpPr>
          <p:spPr bwMode="auto">
            <a:xfrm>
              <a:off x="5143504" y="5811857"/>
              <a:ext cx="1943100" cy="40322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600" b="1" kern="1200" dirty="0">
                  <a:solidFill>
                    <a:srgbClr val="FFCCFF"/>
                  </a:solidFill>
                  <a:latin typeface="+mj-lt"/>
                  <a:ea typeface="ＭＳ Ｐゴシック" pitchFamily="50" charset="-128"/>
                  <a:cs typeface="+mn-cs"/>
                </a:rPr>
                <a:t>Drag-free S/C</a:t>
              </a:r>
            </a:p>
          </p:txBody>
        </p:sp>
        <p:sp>
          <p:nvSpPr>
            <p:cNvPr id="230" name="Text Box 216"/>
            <p:cNvSpPr txBox="1">
              <a:spLocks noChangeArrowheads="1"/>
            </p:cNvSpPr>
            <p:nvPr/>
          </p:nvSpPr>
          <p:spPr bwMode="auto">
            <a:xfrm rot="17950394">
              <a:off x="4408785" y="3176419"/>
              <a:ext cx="1543050"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31" name="Text Box 218"/>
            <p:cNvSpPr txBox="1">
              <a:spLocks noChangeArrowheads="1"/>
            </p:cNvSpPr>
            <p:nvPr/>
          </p:nvSpPr>
          <p:spPr bwMode="auto">
            <a:xfrm>
              <a:off x="4760943" y="5314936"/>
              <a:ext cx="722312" cy="31908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Mirror</a:t>
              </a:r>
            </a:p>
          </p:txBody>
        </p:sp>
      </p:grpSp>
      <p:sp>
        <p:nvSpPr>
          <p:cNvPr id="232" name="Rectangle 39"/>
          <p:cNvSpPr txBox="1">
            <a:spLocks noChangeArrowheads="1"/>
          </p:cNvSpPr>
          <p:nvPr/>
        </p:nvSpPr>
        <p:spPr>
          <a:xfrm>
            <a:off x="714348" y="1214422"/>
            <a:ext cx="2286000" cy="530225"/>
          </a:xfrm>
          <a:prstGeom prst="rect">
            <a:avLst/>
          </a:prstGeom>
          <a:noFill/>
          <a:ln/>
        </p:spPr>
        <p:txBody>
          <a:bodyPr/>
          <a:lstStyle/>
          <a:p>
            <a:pPr marL="193675" marR="0" lvl="0" indent="-193675" algn="l" defTabSz="914400" rtl="0" eaLnBrk="0" fontAlgn="base" latinLnBrk="0" hangingPunct="0">
              <a:lnSpc>
                <a:spcPct val="90000"/>
              </a:lnSpc>
              <a:spcBef>
                <a:spcPct val="20000"/>
              </a:spcBef>
              <a:spcAft>
                <a:spcPct val="0"/>
              </a:spcAft>
              <a:buClr>
                <a:schemeClr val="accent2"/>
              </a:buClr>
              <a:buSzPct val="70000"/>
              <a:buFont typeface="Wingdings" pitchFamily="2" charset="2"/>
              <a:buNone/>
              <a:tabLst/>
              <a:defRPr/>
            </a:pPr>
            <a:r>
              <a:rPr kumimoji="1" lang="en-US" altLang="ja-JP" b="1" i="0" u="none" strike="noStrike" kern="0" cap="none" spc="0" normalizeH="0" baseline="0" noProof="0" dirty="0" smtClean="0">
                <a:ln>
                  <a:noFill/>
                </a:ln>
                <a:solidFill>
                  <a:srgbClr val="CCFFCC"/>
                </a:solidFill>
                <a:effectLst/>
                <a:uLnTx/>
                <a:uFillTx/>
                <a:latin typeface="+mn-lt"/>
                <a:ea typeface="+mn-ea"/>
                <a:cs typeface="+mn-cs"/>
              </a:rPr>
              <a:t>DECIGO</a:t>
            </a:r>
            <a:r>
              <a:rPr kumimoji="1" lang="ja-JP" altLang="en-US" b="1" i="0" u="none" strike="noStrike" kern="0" cap="none" spc="0" normalizeH="0" baseline="0" noProof="0" dirty="0" smtClean="0">
                <a:ln>
                  <a:noFill/>
                </a:ln>
                <a:solidFill>
                  <a:srgbClr val="CCFFCC"/>
                </a:solidFill>
                <a:effectLst/>
                <a:uLnTx/>
                <a:uFillTx/>
                <a:latin typeface="+mn-lt"/>
                <a:ea typeface="+mn-ea"/>
                <a:cs typeface="+mn-cs"/>
              </a:rPr>
              <a:t>　</a:t>
            </a:r>
            <a:endParaRPr kumimoji="1" lang="ja-JP" altLang="en-US" b="1" i="0" u="none" strike="noStrike" kern="0" cap="none" spc="0" normalizeH="0" baseline="0" noProof="0" dirty="0">
              <a:ln>
                <a:noFill/>
              </a:ln>
              <a:solidFill>
                <a:srgbClr val="CCFFCC"/>
              </a:solidFill>
              <a:effectLst/>
              <a:uLnTx/>
              <a:uFillTx/>
              <a:latin typeface="+mn-lt"/>
              <a:ea typeface="+mn-ea"/>
              <a:cs typeface="+mn-cs"/>
            </a:endParaRPr>
          </a:p>
        </p:txBody>
      </p:sp>
      <p:sp>
        <p:nvSpPr>
          <p:cNvPr id="234" name="Rectangle 32"/>
          <p:cNvSpPr>
            <a:spLocks noChangeArrowheads="1"/>
          </p:cNvSpPr>
          <p:nvPr/>
        </p:nvSpPr>
        <p:spPr bwMode="auto">
          <a:xfrm>
            <a:off x="1000100" y="2714620"/>
            <a:ext cx="4276731"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EAEAEA"/>
                </a:solidFill>
              </a:rPr>
              <a:t>Space GW antenna  (~2024)</a:t>
            </a:r>
          </a:p>
          <a:p>
            <a:pPr algn="l">
              <a:lnSpc>
                <a:spcPct val="110000"/>
              </a:lnSpc>
              <a:buClr>
                <a:schemeClr val="accent2"/>
              </a:buClr>
              <a:buSzPct val="70000"/>
              <a:buFont typeface="Wingdings" pitchFamily="2" charset="2"/>
              <a:buNone/>
            </a:pPr>
            <a:r>
              <a:rPr lang="en-US" altLang="ja-JP" sz="1800" b="1" dirty="0" smtClean="0">
                <a:solidFill>
                  <a:srgbClr val="EAEAEA"/>
                </a:solidFill>
                <a:latin typeface="Tahoma" pitchFamily="34" charset="0"/>
                <a:ea typeface="HGP創英角ｺﾞｼｯｸUB" pitchFamily="50" charset="-128"/>
              </a:rPr>
              <a:t>Obs. band around 0.1 Hz</a:t>
            </a:r>
            <a:endParaRPr lang="ja-JP" altLang="en-US" sz="1800" b="1" dirty="0">
              <a:solidFill>
                <a:srgbClr val="EAEAEA"/>
              </a:solidFill>
              <a:latin typeface="Tahoma" pitchFamily="34" charset="0"/>
              <a:ea typeface="HGP創英角ｺﾞｼｯｸUB" pitchFamily="50" charset="-128"/>
            </a:endParaRPr>
          </a:p>
        </p:txBody>
      </p:sp>
      <p:sp>
        <p:nvSpPr>
          <p:cNvPr id="236" name="Rectangle 35"/>
          <p:cNvSpPr>
            <a:spLocks noChangeArrowheads="1"/>
          </p:cNvSpPr>
          <p:nvPr/>
        </p:nvSpPr>
        <p:spPr bwMode="auto">
          <a:xfrm>
            <a:off x="928662" y="1659938"/>
            <a:ext cx="4572032" cy="646331"/>
          </a:xfrm>
          <a:prstGeom prst="rect">
            <a:avLst/>
          </a:prstGeom>
          <a:noFill/>
          <a:ln w="15875">
            <a:noFill/>
            <a:miter lim="800000"/>
            <a:headEnd/>
            <a:tailEnd/>
          </a:ln>
          <a:effectLst/>
        </p:spPr>
        <p:txBody>
          <a:bodyPr wrap="square">
            <a:spAutoFit/>
          </a:bodyPr>
          <a:lstStyle/>
          <a:p>
            <a:pPr algn="l">
              <a:buClr>
                <a:schemeClr val="tx1"/>
              </a:buClr>
              <a:buSzPct val="70000"/>
              <a:buFont typeface="Wingdings" pitchFamily="2" charset="2"/>
              <a:buNone/>
            </a:pPr>
            <a:r>
              <a:rPr lang="en-US" altLang="ja-JP" sz="1800" b="1" dirty="0">
                <a:solidFill>
                  <a:srgbClr val="99FF99"/>
                </a:solidFill>
                <a:latin typeface="Tahoma" pitchFamily="34" charset="0"/>
                <a:ea typeface="HGP創英角ｺﾞｼｯｸUB" pitchFamily="50" charset="-128"/>
              </a:rPr>
              <a:t>(</a:t>
            </a:r>
            <a:r>
              <a:rPr lang="en-US" altLang="ja-JP" sz="1800" b="1" u="sng" dirty="0" smtClean="0">
                <a:solidFill>
                  <a:srgbClr val="99FF99"/>
                </a:solidFill>
                <a:latin typeface="Tahoma" pitchFamily="34" charset="0"/>
                <a:ea typeface="HGP創英角ｺﾞｼｯｸUB" pitchFamily="50" charset="-128"/>
              </a:rPr>
              <a:t>Deci</a:t>
            </a:r>
            <a:r>
              <a:rPr lang="en-US" altLang="ja-JP" sz="1800" b="1" dirty="0" smtClean="0">
                <a:solidFill>
                  <a:srgbClr val="99FF99"/>
                </a:solidFill>
                <a:latin typeface="Tahoma" pitchFamily="34" charset="0"/>
                <a:ea typeface="HGP創英角ｺﾞｼｯｸUB" pitchFamily="50" charset="-128"/>
              </a:rPr>
              <a:t>-hertz </a:t>
            </a:r>
            <a:r>
              <a:rPr lang="en-US" altLang="ja-JP" sz="1800" b="1" dirty="0">
                <a:solidFill>
                  <a:srgbClr val="99FF99"/>
                </a:solidFill>
                <a:latin typeface="Tahoma" pitchFamily="34" charset="0"/>
                <a:ea typeface="HGP創英角ｺﾞｼｯｸUB" pitchFamily="50" charset="-128"/>
              </a:rPr>
              <a:t>interferometer </a:t>
            </a:r>
            <a:endParaRPr lang="en-US" altLang="ja-JP" sz="1800" b="1" dirty="0" smtClean="0">
              <a:solidFill>
                <a:srgbClr val="99FF99"/>
              </a:solidFill>
              <a:latin typeface="Tahoma" pitchFamily="34" charset="0"/>
              <a:ea typeface="HGP創英角ｺﾞｼｯｸUB" pitchFamily="50" charset="-128"/>
            </a:endParaRPr>
          </a:p>
          <a:p>
            <a:pPr algn="l">
              <a:buClr>
                <a:schemeClr val="tx1"/>
              </a:buClr>
              <a:buSzPct val="70000"/>
              <a:buFont typeface="Wingdings" pitchFamily="2" charset="2"/>
              <a:buNone/>
            </a:pPr>
            <a:r>
              <a:rPr lang="en-US" altLang="ja-JP" sz="1800" b="1" dirty="0" smtClean="0">
                <a:solidFill>
                  <a:srgbClr val="99FF99"/>
                </a:solidFill>
              </a:rPr>
              <a:t>  </a:t>
            </a:r>
            <a:r>
              <a:rPr lang="en-US" altLang="ja-JP" sz="1800" b="1" u="sng" dirty="0" smtClean="0">
                <a:solidFill>
                  <a:srgbClr val="99FF99"/>
                </a:solidFill>
                <a:latin typeface="Tahoma" pitchFamily="34" charset="0"/>
                <a:ea typeface="HGP創英角ｺﾞｼｯｸUB" pitchFamily="50" charset="-128"/>
              </a:rPr>
              <a:t>G</a:t>
            </a:r>
            <a:r>
              <a:rPr lang="en-US" altLang="ja-JP" sz="1800" b="1" dirty="0" smtClean="0">
                <a:solidFill>
                  <a:srgbClr val="99FF99"/>
                </a:solidFill>
                <a:latin typeface="Tahoma" pitchFamily="34" charset="0"/>
                <a:ea typeface="HGP創英角ｺﾞｼｯｸUB" pitchFamily="50" charset="-128"/>
              </a:rPr>
              <a:t>ravitational </a:t>
            </a:r>
            <a:r>
              <a:rPr lang="en-US" altLang="ja-JP" sz="1800" b="1" dirty="0">
                <a:solidFill>
                  <a:srgbClr val="99FF99"/>
                </a:solidFill>
                <a:latin typeface="Tahoma" pitchFamily="34" charset="0"/>
                <a:ea typeface="HGP創英角ｺﾞｼｯｸUB" pitchFamily="50" charset="-128"/>
              </a:rPr>
              <a:t>wave </a:t>
            </a:r>
            <a:r>
              <a:rPr lang="en-US" altLang="ja-JP" sz="1800" b="1" u="sng" dirty="0">
                <a:solidFill>
                  <a:srgbClr val="99FF99"/>
                </a:solidFill>
                <a:latin typeface="Tahoma" pitchFamily="34" charset="0"/>
                <a:ea typeface="HGP創英角ｺﾞｼｯｸUB" pitchFamily="50" charset="-128"/>
              </a:rPr>
              <a:t>O</a:t>
            </a:r>
            <a:r>
              <a:rPr lang="en-US" altLang="ja-JP" sz="1800" b="1" dirty="0">
                <a:solidFill>
                  <a:srgbClr val="99FF99"/>
                </a:solidFill>
                <a:latin typeface="Tahoma" pitchFamily="34" charset="0"/>
                <a:ea typeface="HGP創英角ｺﾞｼｯｸUB" pitchFamily="50" charset="-128"/>
              </a:rPr>
              <a:t>bservatory)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AutoShape 4"/>
          <p:cNvSpPr>
            <a:spLocks noChangeArrowheads="1"/>
          </p:cNvSpPr>
          <p:nvPr/>
        </p:nvSpPr>
        <p:spPr bwMode="auto">
          <a:xfrm>
            <a:off x="7715272" y="1714488"/>
            <a:ext cx="928694" cy="500066"/>
          </a:xfrm>
          <a:prstGeom prst="roundRect">
            <a:avLst>
              <a:gd name="adj" fmla="val 3069"/>
            </a:avLst>
          </a:prstGeom>
          <a:solidFill>
            <a:srgbClr val="CCFFCC">
              <a:alpha val="50000"/>
            </a:srgbClr>
          </a:solidFill>
          <a:ln w="44450">
            <a:noFill/>
            <a:round/>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108994" name="Rectangle 2"/>
          <p:cNvSpPr>
            <a:spLocks noGrp="1" noChangeArrowheads="1"/>
          </p:cNvSpPr>
          <p:nvPr>
            <p:ph type="title"/>
          </p:nvPr>
        </p:nvSpPr>
        <p:spPr/>
        <p:txBody>
          <a:bodyPr/>
          <a:lstStyle/>
          <a:p>
            <a:r>
              <a:rPr lang="en-US" altLang="ja-JP" dirty="0"/>
              <a:t>DECIGO-PF</a:t>
            </a:r>
          </a:p>
        </p:txBody>
      </p:sp>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108995" name="Rectangle 3"/>
          <p:cNvSpPr>
            <a:spLocks noGrp="1" noChangeArrowheads="1"/>
          </p:cNvSpPr>
          <p:nvPr>
            <p:ph idx="4294967295"/>
          </p:nvPr>
        </p:nvSpPr>
        <p:spPr>
          <a:xfrm>
            <a:off x="642910" y="1285860"/>
            <a:ext cx="5457825" cy="606425"/>
          </a:xfrm>
          <a:prstGeom prst="rect">
            <a:avLst/>
          </a:prstGeom>
        </p:spPr>
        <p:txBody>
          <a:bodyPr/>
          <a:lstStyle/>
          <a:p>
            <a:pPr>
              <a:buFont typeface="Wingdings" pitchFamily="2" charset="2"/>
              <a:buNone/>
            </a:pPr>
            <a:r>
              <a:rPr lang="en-US" altLang="ja-JP" sz="2200" b="1" dirty="0" smtClean="0"/>
              <a:t>DECIGO Pathfinder</a:t>
            </a:r>
            <a:r>
              <a:rPr lang="ja-JP" altLang="en-US" sz="2200" b="1" dirty="0" smtClean="0"/>
              <a:t> </a:t>
            </a:r>
            <a:r>
              <a:rPr lang="en-US" altLang="ja-JP" sz="2200" b="1" dirty="0"/>
              <a:t>(DPF) </a:t>
            </a:r>
          </a:p>
        </p:txBody>
      </p:sp>
      <p:sp>
        <p:nvSpPr>
          <p:cNvPr id="1108996" name="AutoShape 4"/>
          <p:cNvSpPr>
            <a:spLocks noChangeArrowheads="1"/>
          </p:cNvSpPr>
          <p:nvPr/>
        </p:nvSpPr>
        <p:spPr bwMode="auto">
          <a:xfrm>
            <a:off x="857225" y="3286123"/>
            <a:ext cx="4857784" cy="2571769"/>
          </a:xfrm>
          <a:prstGeom prst="roundRect">
            <a:avLst>
              <a:gd name="adj" fmla="val 3069"/>
            </a:avLst>
          </a:prstGeom>
          <a:solidFill>
            <a:srgbClr val="CCFFCC">
              <a:alpha val="10000"/>
            </a:srgbClr>
          </a:solidFill>
          <a:ln w="15875">
            <a:noFill/>
            <a:round/>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108997" name="Rectangle 5"/>
          <p:cNvSpPr>
            <a:spLocks noChangeArrowheads="1"/>
          </p:cNvSpPr>
          <p:nvPr/>
        </p:nvSpPr>
        <p:spPr bwMode="auto">
          <a:xfrm>
            <a:off x="642910" y="3357562"/>
            <a:ext cx="5688013" cy="2478243"/>
          </a:xfrm>
          <a:prstGeom prst="rect">
            <a:avLst/>
          </a:prstGeom>
          <a:noFill/>
          <a:ln w="15875">
            <a:noFill/>
            <a:miter lim="800000"/>
            <a:headEnd/>
            <a:tailEnd/>
          </a:ln>
          <a:effectLst/>
        </p:spPr>
        <p:txBody>
          <a:bodyPr>
            <a:spAutoFit/>
          </a:bodyPr>
          <a:lstStyle/>
          <a:p>
            <a:pPr algn="l" rtl="0" fontAlgn="base">
              <a:lnSpc>
                <a:spcPct val="114000"/>
              </a:lnSpc>
              <a:spcBef>
                <a:spcPct val="0"/>
              </a:spcBef>
              <a:spcAft>
                <a:spcPct val="0"/>
              </a:spcAft>
              <a:buClr>
                <a:srgbClr val="003366"/>
              </a:buClr>
              <a:buSzPct val="70000"/>
              <a:buFont typeface="Wingdings" pitchFamily="2" charset="2"/>
              <a:buNone/>
            </a:pPr>
            <a:r>
              <a:rPr kumimoji="1" lang="ja-JP" altLang="en-US" sz="2000" b="1" kern="1200" dirty="0">
                <a:solidFill>
                  <a:srgbClr val="99FF99"/>
                </a:solidFill>
                <a:latin typeface="Tahoma" pitchFamily="34" charset="0"/>
                <a:ea typeface="HGP創英角ｺﾞｼｯｸUB" pitchFamily="50" charset="-128"/>
                <a:cs typeface="+mn-cs"/>
              </a:rPr>
              <a:t>　　</a:t>
            </a:r>
            <a:r>
              <a:rPr kumimoji="1" lang="en-US" altLang="ja-JP" sz="2000" b="1" kern="1200" dirty="0" smtClean="0">
                <a:solidFill>
                  <a:srgbClr val="99FF99"/>
                </a:solidFill>
                <a:latin typeface="Tahoma" pitchFamily="34" charset="0"/>
                <a:ea typeface="HGP創英角ｺﾞｼｯｸUB" pitchFamily="50" charset="-128"/>
                <a:cs typeface="+mn-cs"/>
              </a:rPr>
              <a:t>Single satellite</a:t>
            </a:r>
          </a:p>
          <a:p>
            <a:pPr algn="l" rtl="0" fontAlgn="base">
              <a:lnSpc>
                <a:spcPct val="114000"/>
              </a:lnSpc>
              <a:spcBef>
                <a:spcPct val="0"/>
              </a:spcBef>
              <a:spcAft>
                <a:spcPct val="0"/>
              </a:spcAft>
              <a:buClr>
                <a:srgbClr val="003366"/>
              </a:buClr>
              <a:buSzPct val="70000"/>
              <a:buFont typeface="Wingdings" pitchFamily="2" charset="2"/>
              <a:buNone/>
            </a:pPr>
            <a:r>
              <a:rPr lang="en-US" altLang="ja-JP" sz="1800" b="1" dirty="0" smtClean="0">
                <a:solidFill>
                  <a:srgbClr val="DDDDDD"/>
                </a:solidFill>
              </a:rPr>
              <a:t>         </a:t>
            </a:r>
            <a:r>
              <a:rPr lang="ja-JP" altLang="en-US" sz="1800" b="1" dirty="0" smtClean="0">
                <a:solidFill>
                  <a:srgbClr val="DDDDDD"/>
                </a:solidFill>
              </a:rPr>
              <a:t> </a:t>
            </a:r>
            <a:r>
              <a:rPr kumimoji="1" lang="ja-JP" altLang="en-US" sz="1800" b="1" kern="1200" dirty="0" smtClean="0">
                <a:solidFill>
                  <a:srgbClr val="DDDDDD"/>
                </a:solidFill>
                <a:latin typeface="Tahoma" pitchFamily="34" charset="0"/>
                <a:ea typeface="HGP創英角ｺﾞｼｯｸUB" pitchFamily="50" charset="-128"/>
                <a:cs typeface="+mn-cs"/>
              </a:rPr>
              <a:t> </a:t>
            </a:r>
            <a:r>
              <a:rPr kumimoji="1" lang="en-US" altLang="ja-JP" sz="1800" b="1" kern="1200" dirty="0" smtClean="0">
                <a:solidFill>
                  <a:srgbClr val="DDDDDD"/>
                </a:solidFill>
                <a:latin typeface="Tahoma" pitchFamily="34" charset="0"/>
                <a:ea typeface="HGP創英角ｺﾞｼｯｸUB" pitchFamily="50" charset="-128"/>
                <a:cs typeface="+mn-cs"/>
              </a:rPr>
              <a:t>(Payload ~1m</a:t>
            </a:r>
            <a:r>
              <a:rPr kumimoji="1" lang="en-US" altLang="ja-JP" sz="1800" b="1" kern="1200" baseline="30000" dirty="0" smtClean="0">
                <a:solidFill>
                  <a:srgbClr val="DDDDDD"/>
                </a:solidFill>
                <a:latin typeface="Tahoma" pitchFamily="34" charset="0"/>
                <a:ea typeface="HGP創英角ｺﾞｼｯｸUB" pitchFamily="50" charset="-128"/>
                <a:cs typeface="+mn-cs"/>
              </a:rPr>
              <a:t>3</a:t>
            </a:r>
            <a:r>
              <a:rPr kumimoji="1" lang="en-US" altLang="ja-JP" sz="1800" b="1" kern="1200" dirty="0" smtClean="0">
                <a:solidFill>
                  <a:srgbClr val="DDDDDD"/>
                </a:solidFill>
                <a:latin typeface="Tahoma" pitchFamily="34" charset="0"/>
                <a:ea typeface="HGP創英角ｺﾞｼｯｸUB" pitchFamily="50" charset="-128"/>
                <a:cs typeface="+mn-cs"/>
              </a:rPr>
              <a:t> , </a:t>
            </a:r>
            <a:r>
              <a:rPr kumimoji="1" lang="en-US" altLang="ja-JP" sz="1800" b="1" kern="1200" dirty="0">
                <a:solidFill>
                  <a:srgbClr val="DDDDDD"/>
                </a:solidFill>
                <a:latin typeface="Tahoma" pitchFamily="34" charset="0"/>
                <a:ea typeface="HGP創英角ｺﾞｼｯｸUB" pitchFamily="50" charset="-128"/>
                <a:cs typeface="+mn-cs"/>
              </a:rPr>
              <a:t>350kg) </a:t>
            </a:r>
          </a:p>
          <a:p>
            <a:pPr algn="l" rtl="0" fontAlgn="base">
              <a:lnSpc>
                <a:spcPct val="114000"/>
              </a:lnSpc>
              <a:spcBef>
                <a:spcPct val="0"/>
              </a:spcBef>
              <a:spcAft>
                <a:spcPct val="0"/>
              </a:spcAft>
              <a:buClr>
                <a:srgbClr val="003366"/>
              </a:buClr>
              <a:buSzPct val="70000"/>
              <a:buFont typeface="Wingdings" pitchFamily="2" charset="2"/>
              <a:buNone/>
            </a:pPr>
            <a:r>
              <a:rPr kumimoji="1" lang="en-US" altLang="ja-JP" sz="2000" b="1" kern="1200" dirty="0">
                <a:solidFill>
                  <a:srgbClr val="99FF99"/>
                </a:solidFill>
                <a:latin typeface="Tahoma" pitchFamily="34" charset="0"/>
                <a:ea typeface="HGP創英角ｺﾞｼｯｸUB" pitchFamily="50" charset="-128"/>
                <a:cs typeface="+mn-cs"/>
              </a:rPr>
              <a:t>     </a:t>
            </a:r>
            <a:r>
              <a:rPr kumimoji="1" lang="en-US" altLang="ja-JP" sz="2000" b="1" kern="1200" dirty="0" smtClean="0">
                <a:solidFill>
                  <a:srgbClr val="99FF99"/>
                </a:solidFill>
                <a:latin typeface="Tahoma" pitchFamily="34" charset="0"/>
                <a:ea typeface="HGP創英角ｺﾞｼｯｸUB" pitchFamily="50" charset="-128"/>
                <a:cs typeface="+mn-cs"/>
              </a:rPr>
              <a:t>Low-earth orbit</a:t>
            </a:r>
          </a:p>
          <a:p>
            <a:pPr algn="l" rtl="0" fontAlgn="base">
              <a:lnSpc>
                <a:spcPct val="114000"/>
              </a:lnSpc>
              <a:spcBef>
                <a:spcPct val="0"/>
              </a:spcBef>
              <a:spcAft>
                <a:spcPct val="0"/>
              </a:spcAft>
              <a:buClr>
                <a:srgbClr val="003366"/>
              </a:buClr>
              <a:buSzPct val="70000"/>
              <a:buFont typeface="Wingdings" pitchFamily="2" charset="2"/>
              <a:buNone/>
            </a:pPr>
            <a:r>
              <a:rPr lang="en-US" altLang="ja-JP" sz="1800" b="1" dirty="0" smtClean="0">
                <a:solidFill>
                  <a:srgbClr val="DDDDDD"/>
                </a:solidFill>
              </a:rPr>
              <a:t>       </a:t>
            </a:r>
            <a:r>
              <a:rPr kumimoji="1" lang="ja-JP" altLang="en-US" sz="1800" b="1" kern="1200" dirty="0" smtClean="0">
                <a:solidFill>
                  <a:srgbClr val="DDDDDD"/>
                </a:solidFill>
                <a:latin typeface="Tahoma" pitchFamily="34" charset="0"/>
                <a:ea typeface="HGP創英角ｺﾞｼｯｸUB" pitchFamily="50" charset="-128"/>
                <a:cs typeface="+mn-cs"/>
              </a:rPr>
              <a:t>    </a:t>
            </a:r>
            <a:r>
              <a:rPr kumimoji="1" lang="en-US" altLang="ja-JP" sz="1800" b="1" kern="1200" dirty="0" smtClean="0">
                <a:solidFill>
                  <a:srgbClr val="DDDDDD"/>
                </a:solidFill>
                <a:latin typeface="Tahoma" pitchFamily="34" charset="0"/>
                <a:ea typeface="HGP創英角ｺﾞｼｯｸUB" pitchFamily="50" charset="-128"/>
                <a:cs typeface="+mn-cs"/>
              </a:rPr>
              <a:t>(Altitude</a:t>
            </a:r>
            <a:r>
              <a:rPr kumimoji="1" lang="ja-JP" altLang="en-US" sz="1800" b="1" kern="1200" dirty="0" smtClean="0">
                <a:solidFill>
                  <a:srgbClr val="DDDDDD"/>
                </a:solidFill>
                <a:latin typeface="Tahoma" pitchFamily="34" charset="0"/>
                <a:ea typeface="HGP創英角ｺﾞｼｯｸUB" pitchFamily="50" charset="-128"/>
                <a:cs typeface="+mn-cs"/>
              </a:rPr>
              <a:t> </a:t>
            </a:r>
            <a:r>
              <a:rPr kumimoji="1" lang="en-US" altLang="ja-JP" sz="1800" b="1" kern="1200" dirty="0">
                <a:solidFill>
                  <a:srgbClr val="DDDDDD"/>
                </a:solidFill>
                <a:latin typeface="Tahoma" pitchFamily="34" charset="0"/>
                <a:ea typeface="HGP創英角ｺﾞｼｯｸUB" pitchFamily="50" charset="-128"/>
                <a:cs typeface="+mn-cs"/>
              </a:rPr>
              <a:t>500km, </a:t>
            </a:r>
            <a:r>
              <a:rPr kumimoji="1" lang="en-US" altLang="ja-JP" sz="1800" b="1" kern="1200" dirty="0" smtClean="0">
                <a:solidFill>
                  <a:srgbClr val="DDDDDD"/>
                </a:solidFill>
                <a:latin typeface="Tahoma" pitchFamily="34" charset="0"/>
                <a:ea typeface="HGP創英角ｺﾞｼｯｸUB" pitchFamily="50" charset="-128"/>
                <a:cs typeface="+mn-cs"/>
              </a:rPr>
              <a:t>sun synchronous)</a:t>
            </a:r>
            <a:endParaRPr kumimoji="1" lang="en-US" altLang="ja-JP" sz="1800" b="1" kern="1200" dirty="0">
              <a:solidFill>
                <a:srgbClr val="DDDDDD"/>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pPr>
            <a:r>
              <a:rPr kumimoji="1" lang="en-US" altLang="ja-JP" sz="2000" b="1" kern="1200" dirty="0">
                <a:solidFill>
                  <a:srgbClr val="808080"/>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30cm FP cavity with 2 test masses</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Stabilized </a:t>
            </a:r>
            <a:r>
              <a:rPr lang="en-US" altLang="ja-JP" sz="2000" b="1" dirty="0" smtClean="0">
                <a:solidFill>
                  <a:srgbClr val="F8F8F8"/>
                </a:solidFill>
              </a:rPr>
              <a:t>l</a:t>
            </a:r>
            <a:r>
              <a:rPr kumimoji="1" lang="en-US" altLang="ja-JP" sz="2000" b="1" kern="1200" dirty="0" smtClean="0">
                <a:solidFill>
                  <a:srgbClr val="F8F8F8"/>
                </a:solidFill>
                <a:latin typeface="Tahoma" pitchFamily="34" charset="0"/>
                <a:ea typeface="HGP創英角ｺﾞｼｯｸUB" pitchFamily="50" charset="-128"/>
                <a:cs typeface="+mn-cs"/>
              </a:rPr>
              <a:t>aser source </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Drag-free control</a:t>
            </a:r>
            <a:endParaRPr kumimoji="1" lang="ja-JP" altLang="en-US" sz="2000" b="1" kern="1200" dirty="0">
              <a:solidFill>
                <a:srgbClr val="F8F8F8"/>
              </a:solidFill>
              <a:latin typeface="Tahoma" pitchFamily="34" charset="0"/>
              <a:ea typeface="HGP創英角ｺﾞｼｯｸUB" pitchFamily="50" charset="-128"/>
              <a:cs typeface="+mn-cs"/>
            </a:endParaRPr>
          </a:p>
        </p:txBody>
      </p:sp>
      <p:grpSp>
        <p:nvGrpSpPr>
          <p:cNvPr id="258" name="グループ化 257"/>
          <p:cNvGrpSpPr/>
          <p:nvPr/>
        </p:nvGrpSpPr>
        <p:grpSpPr>
          <a:xfrm>
            <a:off x="6000760" y="3073418"/>
            <a:ext cx="2910680" cy="2927350"/>
            <a:chOff x="6084095" y="2859104"/>
            <a:chExt cx="2910680" cy="2927350"/>
          </a:xfrm>
        </p:grpSpPr>
        <p:sp>
          <p:nvSpPr>
            <p:cNvPr id="1109000" name="AutoShape 8"/>
            <p:cNvSpPr>
              <a:spLocks noChangeAspect="1" noChangeArrowheads="1"/>
            </p:cNvSpPr>
            <p:nvPr/>
          </p:nvSpPr>
          <p:spPr bwMode="auto">
            <a:xfrm rot="5400000">
              <a:off x="6062663" y="4035442"/>
              <a:ext cx="214313" cy="171450"/>
            </a:xfrm>
            <a:prstGeom prst="flowChartManualOperation">
              <a:avLst/>
            </a:prstGeom>
            <a:solidFill>
              <a:srgbClr val="FF00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1" name="AutoShape 9"/>
            <p:cNvSpPr>
              <a:spLocks noChangeAspect="1" noChangeArrowheads="1"/>
            </p:cNvSpPr>
            <p:nvPr/>
          </p:nvSpPr>
          <p:spPr bwMode="auto">
            <a:xfrm rot="16200000" flipH="1">
              <a:off x="8801100" y="4067192"/>
              <a:ext cx="214313" cy="173037"/>
            </a:xfrm>
            <a:prstGeom prst="flowChartManualOperation">
              <a:avLst/>
            </a:prstGeom>
            <a:solidFill>
              <a:srgbClr val="FF00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2" name="Oval 10"/>
            <p:cNvSpPr>
              <a:spLocks noChangeAspect="1" noChangeArrowheads="1"/>
            </p:cNvSpPr>
            <p:nvPr/>
          </p:nvSpPr>
          <p:spPr bwMode="auto">
            <a:xfrm>
              <a:off x="6240463" y="2859104"/>
              <a:ext cx="2600325" cy="2598738"/>
            </a:xfrm>
            <a:prstGeom prst="ellipse">
              <a:avLst/>
            </a:prstGeom>
            <a:solidFill>
              <a:schemeClr val="bg1"/>
            </a:solid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3" name="Text Box 11"/>
            <p:cNvSpPr txBox="1">
              <a:spLocks noChangeAspect="1" noChangeArrowheads="1"/>
            </p:cNvSpPr>
            <p:nvPr/>
          </p:nvSpPr>
          <p:spPr bwMode="auto">
            <a:xfrm>
              <a:off x="7077075" y="3397267"/>
              <a:ext cx="1544637" cy="369888"/>
            </a:xfrm>
            <a:prstGeom prst="rect">
              <a:avLst/>
            </a:prstGeom>
            <a:noFill/>
            <a:ln w="9525">
              <a:noFill/>
              <a:miter lim="800000"/>
              <a:headEnd/>
              <a:tailEnd/>
            </a:ln>
          </p:spPr>
          <p:txBody>
            <a:bodyPr lIns="74295" tIns="8890" rIns="74295" bIns="8890"/>
            <a:lstStyle/>
            <a:p>
              <a:pPr algn="l" rtl="0" fontAlgn="base">
                <a:spcBef>
                  <a:spcPct val="0"/>
                </a:spcBef>
                <a:spcAft>
                  <a:spcPct val="0"/>
                </a:spcAft>
                <a:buNone/>
              </a:pPr>
              <a:r>
                <a:rPr kumimoji="1" lang="en-US" altLang="ja-JP" sz="1400" b="1" kern="1200" dirty="0">
                  <a:solidFill>
                    <a:srgbClr val="5F5F5F"/>
                  </a:solidFill>
                  <a:latin typeface="Tahoma" pitchFamily="34" charset="0"/>
                  <a:ea typeface="HGP創英角ｺﾞｼｯｸUB" pitchFamily="50" charset="-128"/>
                  <a:cs typeface="+mn-cs"/>
                </a:rPr>
                <a:t>Local Sensor</a:t>
              </a:r>
            </a:p>
          </p:txBody>
        </p:sp>
        <p:sp>
          <p:nvSpPr>
            <p:cNvPr id="1109004" name="Text Box 12"/>
            <p:cNvSpPr txBox="1">
              <a:spLocks noChangeAspect="1" noChangeArrowheads="1"/>
            </p:cNvSpPr>
            <p:nvPr/>
          </p:nvSpPr>
          <p:spPr bwMode="auto">
            <a:xfrm>
              <a:off x="7215188" y="4708542"/>
              <a:ext cx="1006475" cy="231775"/>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400" b="1" kern="1200" dirty="0">
                  <a:solidFill>
                    <a:srgbClr val="5F5F5F"/>
                  </a:solidFill>
                  <a:latin typeface="Tahoma" pitchFamily="34" charset="0"/>
                  <a:ea typeface="HGP創英角ｺﾞｼｯｸUB" pitchFamily="50" charset="-128"/>
                  <a:cs typeface="+mn-cs"/>
                </a:rPr>
                <a:t>Actuator</a:t>
              </a:r>
            </a:p>
          </p:txBody>
        </p:sp>
        <p:sp>
          <p:nvSpPr>
            <p:cNvPr id="1109005" name="Rectangle 13"/>
            <p:cNvSpPr>
              <a:spLocks noChangeAspect="1" noChangeArrowheads="1"/>
            </p:cNvSpPr>
            <p:nvPr/>
          </p:nvSpPr>
          <p:spPr bwMode="auto">
            <a:xfrm rot="2679310">
              <a:off x="6840538" y="4105292"/>
              <a:ext cx="28575" cy="138113"/>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6" name="Line 14"/>
            <p:cNvSpPr>
              <a:spLocks noChangeAspect="1" noChangeShapeType="1"/>
            </p:cNvSpPr>
            <p:nvPr/>
          </p:nvSpPr>
          <p:spPr bwMode="auto">
            <a:xfrm>
              <a:off x="6872288" y="4156092"/>
              <a:ext cx="1587" cy="406400"/>
            </a:xfrm>
            <a:prstGeom prst="line">
              <a:avLst/>
            </a:prstGeom>
            <a:noFill/>
            <a:ln w="5715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7" name="Line 15"/>
            <p:cNvSpPr>
              <a:spLocks noChangeAspect="1" noChangeShapeType="1"/>
            </p:cNvSpPr>
            <p:nvPr/>
          </p:nvSpPr>
          <p:spPr bwMode="auto">
            <a:xfrm>
              <a:off x="6869113" y="4686317"/>
              <a:ext cx="1587" cy="109538"/>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8" name="Line 16"/>
            <p:cNvSpPr>
              <a:spLocks noChangeAspect="1" noChangeShapeType="1"/>
            </p:cNvSpPr>
            <p:nvPr/>
          </p:nvSpPr>
          <p:spPr bwMode="auto">
            <a:xfrm>
              <a:off x="6865938" y="4789504"/>
              <a:ext cx="268287" cy="1588"/>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09" name="Line 17"/>
            <p:cNvSpPr>
              <a:spLocks noChangeAspect="1" noChangeShapeType="1"/>
            </p:cNvSpPr>
            <p:nvPr/>
          </p:nvSpPr>
          <p:spPr bwMode="auto">
            <a:xfrm flipV="1">
              <a:off x="7123113" y="4360879"/>
              <a:ext cx="0" cy="431800"/>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0" name="Line 18"/>
            <p:cNvSpPr>
              <a:spLocks noChangeAspect="1" noChangeShapeType="1"/>
            </p:cNvSpPr>
            <p:nvPr/>
          </p:nvSpPr>
          <p:spPr bwMode="auto">
            <a:xfrm>
              <a:off x="7112000" y="4375167"/>
              <a:ext cx="173037" cy="0"/>
            </a:xfrm>
            <a:prstGeom prst="line">
              <a:avLst/>
            </a:prstGeom>
            <a:noFill/>
            <a:ln w="38100">
              <a:solidFill>
                <a:schemeClr val="tx1"/>
              </a:solidFill>
              <a:round/>
              <a:headEnd/>
              <a:tailEnd type="triangle" w="med" len="me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nvGrpSpPr>
            <p:cNvPr id="3" name="Group 19"/>
            <p:cNvGrpSpPr>
              <a:grpSpLocks noChangeAspect="1"/>
            </p:cNvGrpSpPr>
            <p:nvPr/>
          </p:nvGrpSpPr>
          <p:grpSpPr bwMode="auto">
            <a:xfrm>
              <a:off x="6781800" y="4546617"/>
              <a:ext cx="174625" cy="139700"/>
              <a:chOff x="5504" y="8144"/>
              <a:chExt cx="291" cy="236"/>
            </a:xfrm>
          </p:grpSpPr>
          <p:sp>
            <p:nvSpPr>
              <p:cNvPr id="1109012" name="Rectangle 20"/>
              <p:cNvSpPr>
                <a:spLocks noChangeAspect="1" noChangeArrowheads="1"/>
              </p:cNvSpPr>
              <p:nvPr/>
            </p:nvSpPr>
            <p:spPr bwMode="auto">
              <a:xfrm>
                <a:off x="5577" y="8233"/>
                <a:ext cx="155" cy="147"/>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3" name="Rectangle 21"/>
              <p:cNvSpPr>
                <a:spLocks noChangeAspect="1" noChangeArrowheads="1"/>
              </p:cNvSpPr>
              <p:nvPr/>
            </p:nvSpPr>
            <p:spPr bwMode="auto">
              <a:xfrm>
                <a:off x="5504" y="8144"/>
                <a:ext cx="291" cy="106"/>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sp>
          <p:nvSpPr>
            <p:cNvPr id="1109014" name="Rectangle 22"/>
            <p:cNvSpPr>
              <a:spLocks noChangeAspect="1" noChangeArrowheads="1"/>
            </p:cNvSpPr>
            <p:nvPr/>
          </p:nvSpPr>
          <p:spPr bwMode="auto">
            <a:xfrm>
              <a:off x="7308850" y="4224354"/>
              <a:ext cx="55562" cy="201613"/>
            </a:xfrm>
            <a:prstGeom prst="rect">
              <a:avLst/>
            </a:prstGeom>
            <a:solidFill>
              <a:srgbClr val="0000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5" name="Line 23"/>
            <p:cNvSpPr>
              <a:spLocks noChangeAspect="1" noChangeShapeType="1"/>
            </p:cNvSpPr>
            <p:nvPr/>
          </p:nvSpPr>
          <p:spPr bwMode="auto">
            <a:xfrm flipH="1" flipV="1">
              <a:off x="8662988" y="3949717"/>
              <a:ext cx="1587" cy="206375"/>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6" name="Line 24"/>
            <p:cNvSpPr>
              <a:spLocks noChangeAspect="1" noChangeShapeType="1"/>
            </p:cNvSpPr>
            <p:nvPr/>
          </p:nvSpPr>
          <p:spPr bwMode="auto">
            <a:xfrm flipH="1" flipV="1">
              <a:off x="8437563" y="3956067"/>
              <a:ext cx="230187" cy="0"/>
            </a:xfrm>
            <a:prstGeom prst="line">
              <a:avLst/>
            </a:prstGeom>
            <a:noFill/>
            <a:ln w="38100">
              <a:solidFill>
                <a:schemeClr val="tx1"/>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7" name="Line 25"/>
            <p:cNvSpPr>
              <a:spLocks noChangeAspect="1" noChangeShapeType="1"/>
            </p:cNvSpPr>
            <p:nvPr/>
          </p:nvSpPr>
          <p:spPr bwMode="auto">
            <a:xfrm flipH="1" flipV="1">
              <a:off x="8658225" y="4152917"/>
              <a:ext cx="138112" cy="0"/>
            </a:xfrm>
            <a:prstGeom prst="line">
              <a:avLst/>
            </a:prstGeom>
            <a:noFill/>
            <a:ln w="38100">
              <a:solidFill>
                <a:schemeClr val="tx1"/>
              </a:solidFill>
              <a:round/>
              <a:headEnd type="triangle" w="med" len="me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8" name="Rectangle 26"/>
            <p:cNvSpPr>
              <a:spLocks noChangeAspect="1" noChangeArrowheads="1"/>
            </p:cNvSpPr>
            <p:nvPr/>
          </p:nvSpPr>
          <p:spPr bwMode="auto">
            <a:xfrm flipH="1">
              <a:off x="8415338" y="3903679"/>
              <a:ext cx="55562" cy="201613"/>
            </a:xfrm>
            <a:prstGeom prst="rect">
              <a:avLst/>
            </a:prstGeom>
            <a:solidFill>
              <a:srgbClr val="FFCC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19" name="Text Box 27"/>
            <p:cNvSpPr txBox="1">
              <a:spLocks noChangeAspect="1" noChangeArrowheads="1"/>
            </p:cNvSpPr>
            <p:nvPr/>
          </p:nvSpPr>
          <p:spPr bwMode="auto">
            <a:xfrm>
              <a:off x="7912100" y="5529279"/>
              <a:ext cx="963612" cy="25717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400" b="1" kern="1200" dirty="0">
                  <a:solidFill>
                    <a:srgbClr val="DDDDDD"/>
                  </a:solidFill>
                  <a:latin typeface="Tahoma" pitchFamily="34" charset="0"/>
                  <a:ea typeface="HGP創英角ｺﾞｼｯｸUB" pitchFamily="50" charset="-128"/>
                  <a:cs typeface="+mn-cs"/>
                </a:rPr>
                <a:t>Thruster</a:t>
              </a:r>
            </a:p>
          </p:txBody>
        </p:sp>
        <p:sp>
          <p:nvSpPr>
            <p:cNvPr id="1109020" name="Line 28"/>
            <p:cNvSpPr>
              <a:spLocks noChangeAspect="1" noChangeShapeType="1"/>
            </p:cNvSpPr>
            <p:nvPr/>
          </p:nvSpPr>
          <p:spPr bwMode="auto">
            <a:xfrm flipH="1" flipV="1">
              <a:off x="7356475" y="4452954"/>
              <a:ext cx="285750" cy="266700"/>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1" name="Line 29"/>
            <p:cNvSpPr>
              <a:spLocks noChangeAspect="1" noChangeShapeType="1"/>
            </p:cNvSpPr>
            <p:nvPr/>
          </p:nvSpPr>
          <p:spPr bwMode="auto">
            <a:xfrm>
              <a:off x="8185150" y="3678254"/>
              <a:ext cx="238125" cy="198438"/>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2" name="Freeform 30"/>
            <p:cNvSpPr>
              <a:spLocks noChangeAspect="1"/>
            </p:cNvSpPr>
            <p:nvPr/>
          </p:nvSpPr>
          <p:spPr bwMode="auto">
            <a:xfrm>
              <a:off x="7516813" y="4122754"/>
              <a:ext cx="744537" cy="1016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nvGrpSpPr>
            <p:cNvPr id="4" name="Group 31"/>
            <p:cNvGrpSpPr>
              <a:grpSpLocks noChangeAspect="1"/>
            </p:cNvGrpSpPr>
            <p:nvPr/>
          </p:nvGrpSpPr>
          <p:grpSpPr bwMode="auto">
            <a:xfrm flipH="1">
              <a:off x="7896225" y="3964004"/>
              <a:ext cx="468312" cy="388938"/>
              <a:chOff x="4785" y="11039"/>
              <a:chExt cx="829" cy="688"/>
            </a:xfrm>
          </p:grpSpPr>
          <p:sp>
            <p:nvSpPr>
              <p:cNvPr id="1109024" name="Freeform 32"/>
              <p:cNvSpPr>
                <a:spLocks noChangeAspect="1"/>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5" name="Line 33"/>
              <p:cNvSpPr>
                <a:spLocks noChangeAspect="1"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6" name="Line 34"/>
              <p:cNvSpPr>
                <a:spLocks noChangeAspect="1"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7" name="Line 35"/>
              <p:cNvSpPr>
                <a:spLocks noChangeAspect="1"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28" name="Arc 36"/>
              <p:cNvSpPr>
                <a:spLocks noChangeAspect="1"/>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grpSp>
          <p:nvGrpSpPr>
            <p:cNvPr id="5" name="Group 37"/>
            <p:cNvGrpSpPr>
              <a:grpSpLocks noChangeAspect="1"/>
            </p:cNvGrpSpPr>
            <p:nvPr/>
          </p:nvGrpSpPr>
          <p:grpSpPr bwMode="auto">
            <a:xfrm>
              <a:off x="7415213" y="3976704"/>
              <a:ext cx="468312" cy="388938"/>
              <a:chOff x="4785" y="11039"/>
              <a:chExt cx="829" cy="688"/>
            </a:xfrm>
          </p:grpSpPr>
          <p:sp>
            <p:nvSpPr>
              <p:cNvPr id="1109030" name="Freeform 38"/>
              <p:cNvSpPr>
                <a:spLocks noChangeAspect="1"/>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1" name="Line 39"/>
              <p:cNvSpPr>
                <a:spLocks noChangeAspect="1"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2" name="Line 40"/>
              <p:cNvSpPr>
                <a:spLocks noChangeAspect="1"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3" name="Line 41"/>
              <p:cNvSpPr>
                <a:spLocks noChangeAspect="1"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4" name="Arc 42"/>
              <p:cNvSpPr>
                <a:spLocks noChangeAspect="1"/>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sp>
          <p:nvSpPr>
            <p:cNvPr id="1109035" name="Line 43"/>
            <p:cNvSpPr>
              <a:spLocks noChangeAspect="1" noChangeShapeType="1"/>
            </p:cNvSpPr>
            <p:nvPr/>
          </p:nvSpPr>
          <p:spPr bwMode="auto">
            <a:xfrm flipV="1">
              <a:off x="6564313" y="4171967"/>
              <a:ext cx="974725" cy="1588"/>
            </a:xfrm>
            <a:prstGeom prst="line">
              <a:avLst/>
            </a:prstGeom>
            <a:noFill/>
            <a:ln w="571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6" name="Rectangle 44"/>
            <p:cNvSpPr>
              <a:spLocks noChangeAspect="1" noChangeArrowheads="1"/>
            </p:cNvSpPr>
            <p:nvPr/>
          </p:nvSpPr>
          <p:spPr bwMode="auto">
            <a:xfrm>
              <a:off x="6456363" y="4097354"/>
              <a:ext cx="273050" cy="144463"/>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7" name="Rectangle 45"/>
            <p:cNvSpPr>
              <a:spLocks noChangeAspect="1" noChangeArrowheads="1"/>
            </p:cNvSpPr>
            <p:nvPr/>
          </p:nvSpPr>
          <p:spPr bwMode="auto">
            <a:xfrm rot="2679310">
              <a:off x="6840538" y="4105292"/>
              <a:ext cx="28575" cy="138113"/>
            </a:xfrm>
            <a:prstGeom prst="rect">
              <a:avLst/>
            </a:prstGeom>
            <a:no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09038" name="Line 46"/>
            <p:cNvSpPr>
              <a:spLocks noChangeShapeType="1"/>
            </p:cNvSpPr>
            <p:nvPr/>
          </p:nvSpPr>
          <p:spPr bwMode="auto">
            <a:xfrm flipV="1">
              <a:off x="8586788" y="4305317"/>
              <a:ext cx="288925" cy="1295400"/>
            </a:xfrm>
            <a:prstGeom prst="line">
              <a:avLst/>
            </a:prstGeom>
            <a:noFill/>
            <a:ln w="15875">
              <a:solidFill>
                <a:srgbClr val="DDDDDD"/>
              </a:solidFill>
              <a:round/>
              <a:headEnd/>
              <a:tailEnd type="triangle" w="med" len="med"/>
            </a:ln>
            <a:effectLst/>
          </p:spPr>
          <p:txBody>
            <a:bodyPr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grpSp>
      <p:sp>
        <p:nvSpPr>
          <p:cNvPr id="1109043" name="Rectangle 51"/>
          <p:cNvSpPr>
            <a:spLocks noChangeArrowheads="1"/>
          </p:cNvSpPr>
          <p:nvPr/>
        </p:nvSpPr>
        <p:spPr bwMode="auto">
          <a:xfrm>
            <a:off x="857224" y="1677971"/>
            <a:ext cx="5688012" cy="1200329"/>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FFFFF"/>
                </a:solidFill>
                <a:latin typeface="Tahoma" pitchFamily="34" charset="0"/>
                <a:ea typeface="HGP創英角ｺﾞｼｯｸUB" pitchFamily="50" charset="-128"/>
                <a:cs typeface="+mn-cs"/>
              </a:rPr>
              <a:t>First milestone mission for DECIGO</a:t>
            </a:r>
          </a:p>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latin typeface="Tahoma" pitchFamily="34" charset="0"/>
                <a:ea typeface="HGP創英角ｺﾞｼｯｸUB" pitchFamily="50" charset="-128"/>
              </a:rPr>
              <a:t>Shrink arm cavity</a:t>
            </a:r>
          </a:p>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rPr>
              <a:t>    </a:t>
            </a:r>
            <a:r>
              <a:rPr lang="en-US" altLang="ja-JP" sz="2000" b="1" dirty="0" smtClean="0">
                <a:solidFill>
                  <a:srgbClr val="CCFFCC"/>
                </a:solidFill>
                <a:latin typeface="Tahoma" pitchFamily="34" charset="0"/>
                <a:ea typeface="HGP創英角ｺﾞｼｯｸUB" pitchFamily="50" charset="-128"/>
              </a:rPr>
              <a:t>DECIGO 1000km  </a:t>
            </a:r>
            <a:r>
              <a:rPr lang="en-US" altLang="ja-JP" sz="2000" b="1" dirty="0" smtClean="0">
                <a:solidFill>
                  <a:srgbClr val="CCFFCC"/>
                </a:solidFill>
                <a:latin typeface="Tahoma" pitchFamily="34" charset="0"/>
                <a:ea typeface="HGP創英角ｺﾞｼｯｸUB" pitchFamily="50" charset="-128"/>
                <a:sym typeface="Wingdings" pitchFamily="2" charset="2"/>
              </a:rPr>
              <a:t> DPF 30cm</a:t>
            </a:r>
            <a:endParaRPr kumimoji="1" lang="ja-JP" altLang="en-US" sz="2000" b="1" kern="1200" dirty="0">
              <a:solidFill>
                <a:srgbClr val="CCFFCC"/>
              </a:solidFill>
              <a:latin typeface="Tahoma" pitchFamily="34" charset="0"/>
              <a:ea typeface="HGP創英角ｺﾞｼｯｸUB" pitchFamily="50" charset="-128"/>
              <a:cs typeface="+mn-cs"/>
            </a:endParaRPr>
          </a:p>
        </p:txBody>
      </p:sp>
      <p:grpSp>
        <p:nvGrpSpPr>
          <p:cNvPr id="51" name="グループ化 50"/>
          <p:cNvGrpSpPr/>
          <p:nvPr/>
        </p:nvGrpSpPr>
        <p:grpSpPr>
          <a:xfrm>
            <a:off x="7500958" y="928670"/>
            <a:ext cx="1357322" cy="1285884"/>
            <a:chOff x="9501222" y="714356"/>
            <a:chExt cx="5338763" cy="4864101"/>
          </a:xfrm>
        </p:grpSpPr>
        <p:sp>
          <p:nvSpPr>
            <p:cNvPr id="52"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5"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58"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2"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3"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6" name="Group 16"/>
            <p:cNvGrpSpPr>
              <a:grpSpLocks/>
            </p:cNvGrpSpPr>
            <p:nvPr/>
          </p:nvGrpSpPr>
          <p:grpSpPr bwMode="auto">
            <a:xfrm rot="7209001">
              <a:off x="11449039" y="2208261"/>
              <a:ext cx="600087" cy="495300"/>
              <a:chOff x="4785" y="11039"/>
              <a:chExt cx="829" cy="688"/>
            </a:xfrm>
          </p:grpSpPr>
          <p:sp>
            <p:nvSpPr>
              <p:cNvPr id="253"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4"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5"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6"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7"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1" name="Group 26"/>
            <p:cNvGrpSpPr>
              <a:grpSpLocks/>
            </p:cNvGrpSpPr>
            <p:nvPr/>
          </p:nvGrpSpPr>
          <p:grpSpPr bwMode="auto">
            <a:xfrm rot="7209001">
              <a:off x="11403003" y="2178095"/>
              <a:ext cx="600087" cy="500063"/>
              <a:chOff x="4785" y="11039"/>
              <a:chExt cx="829" cy="688"/>
            </a:xfrm>
          </p:grpSpPr>
          <p:sp>
            <p:nvSpPr>
              <p:cNvPr id="248"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9"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0"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1"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2"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2"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9" name="Group 49"/>
            <p:cNvGrpSpPr>
              <a:grpSpLocks/>
            </p:cNvGrpSpPr>
            <p:nvPr/>
          </p:nvGrpSpPr>
          <p:grpSpPr bwMode="auto">
            <a:xfrm rot="3616332">
              <a:off x="12330179" y="2190798"/>
              <a:ext cx="600087" cy="503238"/>
              <a:chOff x="4785" y="11039"/>
              <a:chExt cx="829" cy="688"/>
            </a:xfrm>
          </p:grpSpPr>
          <p:sp>
            <p:nvSpPr>
              <p:cNvPr id="243"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4"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5"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6"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7"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0"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6" name="Group 61"/>
            <p:cNvGrpSpPr>
              <a:grpSpLocks/>
            </p:cNvGrpSpPr>
            <p:nvPr/>
          </p:nvGrpSpPr>
          <p:grpSpPr bwMode="auto">
            <a:xfrm rot="14462297">
              <a:off x="12703220" y="1458910"/>
              <a:ext cx="223837" cy="180975"/>
              <a:chOff x="5504" y="8144"/>
              <a:chExt cx="291" cy="236"/>
            </a:xfrm>
          </p:grpSpPr>
          <p:sp>
            <p:nvSpPr>
              <p:cNvPr id="241"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2"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7" name="Group 64"/>
            <p:cNvGrpSpPr>
              <a:grpSpLocks/>
            </p:cNvGrpSpPr>
            <p:nvPr/>
          </p:nvGrpSpPr>
          <p:grpSpPr bwMode="auto">
            <a:xfrm rot="7209001">
              <a:off x="11436374" y="1468435"/>
              <a:ext cx="227014" cy="180975"/>
              <a:chOff x="5504" y="8144"/>
              <a:chExt cx="291" cy="236"/>
            </a:xfrm>
          </p:grpSpPr>
          <p:sp>
            <p:nvSpPr>
              <p:cNvPr id="239"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0"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9" name="Group 78"/>
            <p:cNvGrpSpPr>
              <a:grpSpLocks/>
            </p:cNvGrpSpPr>
            <p:nvPr/>
          </p:nvGrpSpPr>
          <p:grpSpPr bwMode="auto">
            <a:xfrm flipH="1">
              <a:off x="12703129" y="4371956"/>
              <a:ext cx="600087" cy="495300"/>
              <a:chOff x="4785" y="11039"/>
              <a:chExt cx="829" cy="688"/>
            </a:xfrm>
          </p:grpSpPr>
          <p:sp>
            <p:nvSpPr>
              <p:cNvPr id="234"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5"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6"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7"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8"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0"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4" name="Group 88"/>
            <p:cNvGrpSpPr>
              <a:grpSpLocks/>
            </p:cNvGrpSpPr>
            <p:nvPr/>
          </p:nvGrpSpPr>
          <p:grpSpPr bwMode="auto">
            <a:xfrm flipH="1">
              <a:off x="12703129" y="4416406"/>
              <a:ext cx="600087" cy="500063"/>
              <a:chOff x="4785" y="11039"/>
              <a:chExt cx="829" cy="688"/>
            </a:xfrm>
          </p:grpSpPr>
          <p:sp>
            <p:nvSpPr>
              <p:cNvPr id="229"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0"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1"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2"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3"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5"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2" name="Group 111"/>
            <p:cNvGrpSpPr>
              <a:grpSpLocks/>
            </p:cNvGrpSpPr>
            <p:nvPr/>
          </p:nvGrpSpPr>
          <p:grpSpPr bwMode="auto">
            <a:xfrm rot="3592668" flipH="1">
              <a:off x="13154018" y="3611479"/>
              <a:ext cx="600087" cy="503238"/>
              <a:chOff x="4785" y="11039"/>
              <a:chExt cx="829" cy="688"/>
            </a:xfrm>
          </p:grpSpPr>
          <p:sp>
            <p:nvSpPr>
              <p:cNvPr id="224"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7"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8"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33"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9" name="Group 123"/>
            <p:cNvGrpSpPr>
              <a:grpSpLocks/>
            </p:cNvGrpSpPr>
            <p:nvPr/>
          </p:nvGrpSpPr>
          <p:grpSpPr bwMode="auto">
            <a:xfrm rot="14346703" flipH="1">
              <a:off x="14209737" y="4059201"/>
              <a:ext cx="223837" cy="180975"/>
              <a:chOff x="5504" y="8144"/>
              <a:chExt cx="291" cy="236"/>
            </a:xfrm>
          </p:grpSpPr>
          <p:sp>
            <p:nvSpPr>
              <p:cNvPr id="222"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40" name="Group 126"/>
            <p:cNvGrpSpPr>
              <a:grpSpLocks/>
            </p:cNvGrpSpPr>
            <p:nvPr/>
          </p:nvGrpSpPr>
          <p:grpSpPr bwMode="auto">
            <a:xfrm flipH="1">
              <a:off x="13565203" y="5149831"/>
              <a:ext cx="227014" cy="180975"/>
              <a:chOff x="5504" y="8144"/>
              <a:chExt cx="291" cy="236"/>
            </a:xfrm>
          </p:grpSpPr>
          <p:sp>
            <p:nvSpPr>
              <p:cNvPr id="220"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1"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3"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4"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2" name="Group 141"/>
            <p:cNvGrpSpPr>
              <a:grpSpLocks/>
            </p:cNvGrpSpPr>
            <p:nvPr/>
          </p:nvGrpSpPr>
          <p:grpSpPr bwMode="auto">
            <a:xfrm>
              <a:off x="11052279" y="4424344"/>
              <a:ext cx="600087" cy="500063"/>
              <a:chOff x="4785" y="11039"/>
              <a:chExt cx="829" cy="688"/>
            </a:xfrm>
          </p:grpSpPr>
          <p:sp>
            <p:nvSpPr>
              <p:cNvPr id="215"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53"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7"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8"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9"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4"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6"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77" name="Group 171"/>
            <p:cNvGrpSpPr>
              <a:grpSpLocks/>
            </p:cNvGrpSpPr>
            <p:nvPr/>
          </p:nvGrpSpPr>
          <p:grpSpPr bwMode="auto">
            <a:xfrm rot="18007332">
              <a:off x="10577577" y="3603541"/>
              <a:ext cx="600087" cy="500063"/>
              <a:chOff x="4785" y="11039"/>
              <a:chExt cx="829" cy="688"/>
            </a:xfrm>
          </p:grpSpPr>
          <p:sp>
            <p:nvSpPr>
              <p:cNvPr id="210"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78"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8"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0"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01" name="Group 200"/>
            <p:cNvGrpSpPr>
              <a:grpSpLocks/>
            </p:cNvGrpSpPr>
            <p:nvPr/>
          </p:nvGrpSpPr>
          <p:grpSpPr bwMode="auto">
            <a:xfrm rot="7253297">
              <a:off x="9904436" y="4089397"/>
              <a:ext cx="227014" cy="180975"/>
              <a:chOff x="5504" y="8144"/>
              <a:chExt cx="291" cy="236"/>
            </a:xfrm>
          </p:grpSpPr>
          <p:sp>
            <p:nvSpPr>
              <p:cNvPr id="208"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9"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202" name="Group 203"/>
            <p:cNvGrpSpPr>
              <a:grpSpLocks/>
            </p:cNvGrpSpPr>
            <p:nvPr/>
          </p:nvGrpSpPr>
          <p:grpSpPr bwMode="auto">
            <a:xfrm>
              <a:off x="10534666" y="5156181"/>
              <a:ext cx="223837" cy="180975"/>
              <a:chOff x="5504" y="8144"/>
              <a:chExt cx="291" cy="236"/>
            </a:xfrm>
          </p:grpSpPr>
          <p:sp>
            <p:nvSpPr>
              <p:cNvPr id="206"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7"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03"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59" name="下矢印 258"/>
          <p:cNvSpPr/>
          <p:nvPr/>
        </p:nvSpPr>
        <p:spPr bwMode="auto">
          <a:xfrm rot="11911762" flipV="1">
            <a:off x="7795049" y="2339274"/>
            <a:ext cx="428628" cy="571987"/>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7" name="Rectangle 3"/>
          <p:cNvSpPr>
            <a:spLocks noGrp="1" noChangeArrowheads="1"/>
          </p:cNvSpPr>
          <p:nvPr>
            <p:ph type="title"/>
          </p:nvPr>
        </p:nvSpPr>
        <p:spPr/>
        <p:txBody>
          <a:bodyPr/>
          <a:lstStyle/>
          <a:p>
            <a:r>
              <a:rPr lang="en-US" altLang="ja-JP" dirty="0" smtClean="0"/>
              <a:t>DPF satellite</a:t>
            </a:r>
            <a:endParaRPr lang="ja-JP" altLang="en-US" dirty="0"/>
          </a:p>
        </p:txBody>
      </p:sp>
      <p:sp>
        <p:nvSpPr>
          <p:cNvPr id="28"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pic>
        <p:nvPicPr>
          <p:cNvPr id="113766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627313" y="781050"/>
            <a:ext cx="6408737" cy="5683250"/>
          </a:xfrm>
          <a:prstGeom prst="rect">
            <a:avLst/>
          </a:prstGeom>
          <a:noFill/>
        </p:spPr>
      </p:pic>
      <p:sp>
        <p:nvSpPr>
          <p:cNvPr id="1137668" name="Text Box 4"/>
          <p:cNvSpPr txBox="1">
            <a:spLocks noChangeAspect="1" noChangeArrowheads="1"/>
          </p:cNvSpPr>
          <p:nvPr/>
        </p:nvSpPr>
        <p:spPr bwMode="auto">
          <a:xfrm>
            <a:off x="7178708" y="1714488"/>
            <a:ext cx="1465258"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Stabilized. </a:t>
            </a:r>
          </a:p>
          <a:p>
            <a:pPr algn="l">
              <a:buFontTx/>
              <a:buNone/>
            </a:pPr>
            <a:r>
              <a:rPr lang="en-US" altLang="ja-JP" sz="1400" b="1" dirty="0" smtClean="0">
                <a:solidFill>
                  <a:srgbClr val="DDDDDD"/>
                </a:solidFill>
              </a:rPr>
              <a:t>Laser source</a:t>
            </a:r>
            <a:endParaRPr lang="ja-JP" altLang="en-US" sz="1400" b="1" dirty="0">
              <a:solidFill>
                <a:srgbClr val="DDDDDD"/>
              </a:solidFill>
              <a:latin typeface="Tahoma" pitchFamily="34" charset="0"/>
              <a:ea typeface="HGP創英角ｺﾞｼｯｸUB" pitchFamily="50" charset="-128"/>
            </a:endParaRPr>
          </a:p>
        </p:txBody>
      </p:sp>
      <p:sp>
        <p:nvSpPr>
          <p:cNvPr id="1137669" name="Text Box 5"/>
          <p:cNvSpPr txBox="1">
            <a:spLocks noChangeAspect="1" noChangeArrowheads="1"/>
          </p:cNvSpPr>
          <p:nvPr/>
        </p:nvSpPr>
        <p:spPr bwMode="auto">
          <a:xfrm>
            <a:off x="7307264" y="4214818"/>
            <a:ext cx="155101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Interferometer</a:t>
            </a:r>
          </a:p>
          <a:p>
            <a:pPr algn="l">
              <a:buFontTx/>
              <a:buNone/>
            </a:pPr>
            <a:r>
              <a:rPr lang="en-US" altLang="ja-JP" sz="1400" b="1" dirty="0" smtClean="0">
                <a:solidFill>
                  <a:srgbClr val="DDDDDD"/>
                </a:solidFill>
              </a:rPr>
              <a:t>        module</a:t>
            </a:r>
            <a:endParaRPr lang="ja-JP" altLang="en-US" sz="1400" b="1" dirty="0">
              <a:solidFill>
                <a:srgbClr val="DDDDDD"/>
              </a:solidFill>
              <a:latin typeface="Tahoma" pitchFamily="34" charset="0"/>
              <a:ea typeface="HGP創英角ｺﾞｼｯｸUB" pitchFamily="50" charset="-128"/>
            </a:endParaRPr>
          </a:p>
        </p:txBody>
      </p:sp>
      <p:sp>
        <p:nvSpPr>
          <p:cNvPr id="1137670" name="Text Box 6"/>
          <p:cNvSpPr txBox="1">
            <a:spLocks noChangeAspect="1" noChangeArrowheads="1"/>
          </p:cNvSpPr>
          <p:nvPr/>
        </p:nvSpPr>
        <p:spPr bwMode="auto">
          <a:xfrm>
            <a:off x="3562352" y="5000636"/>
            <a:ext cx="143827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Satellite </a:t>
            </a:r>
          </a:p>
          <a:p>
            <a:pPr algn="l">
              <a:buFontTx/>
              <a:buNone/>
            </a:pPr>
            <a:r>
              <a:rPr lang="en-US" altLang="ja-JP" sz="1400" b="1" dirty="0" smtClean="0">
                <a:solidFill>
                  <a:srgbClr val="DDDDDD"/>
                </a:solidFill>
              </a:rPr>
              <a:t>Bus system</a:t>
            </a:r>
            <a:endParaRPr lang="ja-JP" altLang="en-US" sz="1400" b="1" dirty="0">
              <a:solidFill>
                <a:srgbClr val="DDDDDD"/>
              </a:solidFill>
              <a:latin typeface="Tahoma" pitchFamily="34" charset="0"/>
              <a:ea typeface="HGP創英角ｺﾞｼｯｸUB" pitchFamily="50" charset="-128"/>
            </a:endParaRPr>
          </a:p>
        </p:txBody>
      </p:sp>
      <p:sp>
        <p:nvSpPr>
          <p:cNvPr id="1137671" name="Text Box 7"/>
          <p:cNvSpPr txBox="1">
            <a:spLocks noChangeAspect="1" noChangeArrowheads="1"/>
          </p:cNvSpPr>
          <p:nvPr/>
        </p:nvSpPr>
        <p:spPr bwMode="auto">
          <a:xfrm>
            <a:off x="5416568" y="6072206"/>
            <a:ext cx="1655762" cy="30480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Solar Paddle</a:t>
            </a:r>
            <a:endParaRPr lang="ja-JP" altLang="en-US" sz="1400" b="1" dirty="0">
              <a:solidFill>
                <a:srgbClr val="DDDDDD"/>
              </a:solidFill>
              <a:latin typeface="Tahoma" pitchFamily="34" charset="0"/>
              <a:ea typeface="HGP創英角ｺﾞｼｯｸUB" pitchFamily="50" charset="-128"/>
            </a:endParaRPr>
          </a:p>
        </p:txBody>
      </p:sp>
      <p:sp>
        <p:nvSpPr>
          <p:cNvPr id="1137672" name="Text Box 8"/>
          <p:cNvSpPr txBox="1">
            <a:spLocks noChangeAspect="1" noChangeArrowheads="1"/>
          </p:cNvSpPr>
          <p:nvPr/>
        </p:nvSpPr>
        <p:spPr bwMode="auto">
          <a:xfrm>
            <a:off x="3708400" y="1484313"/>
            <a:ext cx="1511300" cy="52322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Mission</a:t>
            </a:r>
            <a:endParaRPr lang="ja-JP" altLang="en-US" sz="1400" b="1" dirty="0">
              <a:solidFill>
                <a:srgbClr val="DDDDDD"/>
              </a:solidFill>
              <a:latin typeface="Tahoma" pitchFamily="34" charset="0"/>
              <a:ea typeface="HGP創英角ｺﾞｼｯｸUB" pitchFamily="50" charset="-128"/>
            </a:endParaRPr>
          </a:p>
          <a:p>
            <a:pPr algn="l">
              <a:buFontTx/>
              <a:buNone/>
            </a:pPr>
            <a:r>
              <a:rPr lang="en-US" altLang="ja-JP" sz="1400" b="1" dirty="0" smtClean="0">
                <a:solidFill>
                  <a:srgbClr val="DDDDDD"/>
                </a:solidFill>
              </a:rPr>
              <a:t>Thruster head</a:t>
            </a:r>
            <a:endParaRPr lang="ja-JP" altLang="en-US" sz="1400" b="1" dirty="0">
              <a:solidFill>
                <a:srgbClr val="DDDDDD"/>
              </a:solidFill>
              <a:latin typeface="Tahoma" pitchFamily="34" charset="0"/>
              <a:ea typeface="HGP創英角ｺﾞｼｯｸUB" pitchFamily="50" charset="-128"/>
            </a:endParaRPr>
          </a:p>
        </p:txBody>
      </p:sp>
      <p:sp>
        <p:nvSpPr>
          <p:cNvPr id="1137673" name="Text Box 9"/>
          <p:cNvSpPr txBox="1">
            <a:spLocks noChangeAspect="1" noChangeArrowheads="1"/>
          </p:cNvSpPr>
          <p:nvPr/>
        </p:nvSpPr>
        <p:spPr bwMode="auto">
          <a:xfrm>
            <a:off x="7521577" y="2571744"/>
            <a:ext cx="1265265"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On-board</a:t>
            </a:r>
          </a:p>
          <a:p>
            <a:pPr algn="l">
              <a:buFontTx/>
              <a:buNone/>
            </a:pPr>
            <a:r>
              <a:rPr lang="en-US" altLang="ja-JP" sz="1400" b="1" dirty="0" smtClean="0">
                <a:solidFill>
                  <a:srgbClr val="DDDDDD"/>
                </a:solidFill>
              </a:rPr>
              <a:t>Computer</a:t>
            </a:r>
            <a:endParaRPr lang="ja-JP" altLang="en-US" sz="1400" b="1" dirty="0">
              <a:solidFill>
                <a:srgbClr val="DDDDDD"/>
              </a:solidFill>
              <a:latin typeface="Tahoma" pitchFamily="34" charset="0"/>
              <a:ea typeface="HGP創英角ｺﾞｼｯｸUB" pitchFamily="50" charset="-128"/>
            </a:endParaRPr>
          </a:p>
        </p:txBody>
      </p:sp>
      <p:sp>
        <p:nvSpPr>
          <p:cNvPr id="1137674" name="Text Box 10"/>
          <p:cNvSpPr txBox="1">
            <a:spLocks noChangeAspect="1" noChangeArrowheads="1"/>
          </p:cNvSpPr>
          <p:nvPr/>
        </p:nvSpPr>
        <p:spPr bwMode="auto">
          <a:xfrm>
            <a:off x="4049447" y="5715016"/>
            <a:ext cx="1308371" cy="307777"/>
          </a:xfrm>
          <a:prstGeom prst="rect">
            <a:avLst/>
          </a:prstGeom>
          <a:noFill/>
          <a:ln w="9525">
            <a:noFill/>
            <a:miter lim="800000"/>
            <a:headEnd/>
            <a:tailEnd/>
          </a:ln>
          <a:effectLst/>
        </p:spPr>
        <p:txBody>
          <a:bodyPr wrap="non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Bus</a:t>
            </a:r>
            <a:r>
              <a:rPr lang="ja-JP" altLang="en-US" sz="1400" b="1" dirty="0" smtClean="0">
                <a:solidFill>
                  <a:srgbClr val="DDDDDD"/>
                </a:solidFill>
                <a:latin typeface="Tahoma" pitchFamily="34" charset="0"/>
                <a:ea typeface="HGP創英角ｺﾞｼｯｸUB" pitchFamily="50" charset="-128"/>
              </a:rPr>
              <a:t> </a:t>
            </a:r>
            <a:r>
              <a:rPr lang="en-US" altLang="ja-JP" sz="1400" b="1" dirty="0" smtClean="0">
                <a:solidFill>
                  <a:srgbClr val="DDDDDD"/>
                </a:solidFill>
              </a:rPr>
              <a:t>thruster</a:t>
            </a:r>
            <a:endParaRPr lang="ja-JP" altLang="en-US" sz="1400" b="1" dirty="0">
              <a:solidFill>
                <a:srgbClr val="DDDDDD"/>
              </a:solidFill>
              <a:latin typeface="Tahoma" pitchFamily="34" charset="0"/>
              <a:ea typeface="HGP創英角ｺﾞｼｯｸUB" pitchFamily="50" charset="-128"/>
            </a:endParaRPr>
          </a:p>
        </p:txBody>
      </p:sp>
      <p:sp>
        <p:nvSpPr>
          <p:cNvPr id="1137675" name="Line 11"/>
          <p:cNvSpPr>
            <a:spLocks noChangeShapeType="1"/>
          </p:cNvSpPr>
          <p:nvPr/>
        </p:nvSpPr>
        <p:spPr bwMode="auto">
          <a:xfrm flipH="1" flipV="1">
            <a:off x="6443662" y="4005263"/>
            <a:ext cx="914419" cy="352431"/>
          </a:xfrm>
          <a:prstGeom prst="line">
            <a:avLst/>
          </a:prstGeom>
          <a:noFill/>
          <a:ln w="38100">
            <a:solidFill>
              <a:srgbClr val="808080"/>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76" name="Line 12"/>
          <p:cNvSpPr>
            <a:spLocks noChangeShapeType="1"/>
          </p:cNvSpPr>
          <p:nvPr/>
        </p:nvSpPr>
        <p:spPr bwMode="auto">
          <a:xfrm flipH="1">
            <a:off x="6804024" y="2857496"/>
            <a:ext cx="768371" cy="211142"/>
          </a:xfrm>
          <a:prstGeom prst="line">
            <a:avLst/>
          </a:prstGeom>
          <a:noFill/>
          <a:ln w="38100">
            <a:solidFill>
              <a:srgbClr val="808080"/>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77" name="Line 13"/>
          <p:cNvSpPr>
            <a:spLocks noChangeShapeType="1"/>
          </p:cNvSpPr>
          <p:nvPr/>
        </p:nvSpPr>
        <p:spPr bwMode="auto">
          <a:xfrm flipH="1">
            <a:off x="6156325" y="2133600"/>
            <a:ext cx="1008063" cy="863600"/>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78" name="Line 14"/>
          <p:cNvSpPr>
            <a:spLocks noChangeShapeType="1"/>
          </p:cNvSpPr>
          <p:nvPr/>
        </p:nvSpPr>
        <p:spPr bwMode="auto">
          <a:xfrm>
            <a:off x="4572000" y="2060575"/>
            <a:ext cx="576263" cy="1081088"/>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79" name="Line 15"/>
          <p:cNvSpPr>
            <a:spLocks noChangeShapeType="1"/>
          </p:cNvSpPr>
          <p:nvPr/>
        </p:nvSpPr>
        <p:spPr bwMode="auto">
          <a:xfrm flipV="1">
            <a:off x="6732588" y="5949950"/>
            <a:ext cx="719137" cy="287338"/>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80" name="Line 16"/>
          <p:cNvSpPr>
            <a:spLocks noChangeShapeType="1"/>
          </p:cNvSpPr>
          <p:nvPr/>
        </p:nvSpPr>
        <p:spPr bwMode="auto">
          <a:xfrm flipV="1">
            <a:off x="4716463" y="5300663"/>
            <a:ext cx="576262" cy="433387"/>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81" name="Line 17"/>
          <p:cNvSpPr>
            <a:spLocks noChangeShapeType="1"/>
          </p:cNvSpPr>
          <p:nvPr/>
        </p:nvSpPr>
        <p:spPr bwMode="auto">
          <a:xfrm flipV="1">
            <a:off x="4429124" y="4652963"/>
            <a:ext cx="719139" cy="419111"/>
          </a:xfrm>
          <a:prstGeom prst="line">
            <a:avLst/>
          </a:prstGeom>
          <a:noFill/>
          <a:ln w="38100">
            <a:solidFill>
              <a:srgbClr val="808080"/>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82" name="Text Box 18"/>
          <p:cNvSpPr txBox="1">
            <a:spLocks noChangeAspect="1" noChangeArrowheads="1"/>
          </p:cNvSpPr>
          <p:nvPr/>
        </p:nvSpPr>
        <p:spPr bwMode="auto">
          <a:xfrm>
            <a:off x="7237413" y="908050"/>
            <a:ext cx="1655762" cy="52322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Mast </a:t>
            </a:r>
          </a:p>
          <a:p>
            <a:pPr algn="l">
              <a:buFontTx/>
              <a:buNone/>
            </a:pPr>
            <a:r>
              <a:rPr lang="en-US" altLang="ja-JP" sz="1400" b="1" dirty="0" smtClean="0">
                <a:solidFill>
                  <a:srgbClr val="DDDDDD"/>
                </a:solidFill>
              </a:rPr>
              <a:t>structure</a:t>
            </a:r>
            <a:endParaRPr lang="ja-JP" altLang="en-US" sz="1400" b="1" dirty="0">
              <a:solidFill>
                <a:srgbClr val="DDDDDD"/>
              </a:solidFill>
              <a:latin typeface="Tahoma" pitchFamily="34" charset="0"/>
              <a:ea typeface="HGP創英角ｺﾞｼｯｸUB" pitchFamily="50" charset="-128"/>
            </a:endParaRPr>
          </a:p>
        </p:txBody>
      </p:sp>
      <p:sp>
        <p:nvSpPr>
          <p:cNvPr id="1137683" name="Line 19"/>
          <p:cNvSpPr>
            <a:spLocks noChangeShapeType="1"/>
          </p:cNvSpPr>
          <p:nvPr/>
        </p:nvSpPr>
        <p:spPr bwMode="auto">
          <a:xfrm flipH="1">
            <a:off x="6372225" y="1125538"/>
            <a:ext cx="936625" cy="0"/>
          </a:xfrm>
          <a:prstGeom prst="line">
            <a:avLst/>
          </a:prstGeom>
          <a:noFill/>
          <a:ln w="38100">
            <a:solidFill>
              <a:srgbClr val="808080"/>
            </a:solidFill>
            <a:round/>
            <a:headEnd/>
            <a:tailEnd type="triangle" w="med" len="med"/>
          </a:ln>
          <a:effectLst/>
        </p:spPr>
        <p:txBody>
          <a:bodyPr anchor="ctr">
            <a:spAutoFit/>
          </a:bodyPr>
          <a:lstStyle/>
          <a:p>
            <a:endParaRPr lang="ja-JP" altLang="en-US" dirty="0">
              <a:ea typeface="HGP創英角ｺﾞｼｯｸUB" pitchFamily="50" charset="-128"/>
            </a:endParaRPr>
          </a:p>
        </p:txBody>
      </p:sp>
      <p:sp>
        <p:nvSpPr>
          <p:cNvPr id="1137684" name="AutoShape 20"/>
          <p:cNvSpPr>
            <a:spLocks noChangeArrowheads="1"/>
          </p:cNvSpPr>
          <p:nvPr/>
        </p:nvSpPr>
        <p:spPr bwMode="auto">
          <a:xfrm>
            <a:off x="539750" y="3651250"/>
            <a:ext cx="2808288" cy="2706708"/>
          </a:xfrm>
          <a:prstGeom prst="roundRect">
            <a:avLst>
              <a:gd name="adj" fmla="val 6731"/>
            </a:avLst>
          </a:prstGeom>
          <a:solidFill>
            <a:srgbClr val="99CCFF">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5" name="Text Box 21"/>
          <p:cNvSpPr txBox="1">
            <a:spLocks noChangeAspect="1" noChangeArrowheads="1"/>
          </p:cNvSpPr>
          <p:nvPr/>
        </p:nvSpPr>
        <p:spPr bwMode="auto">
          <a:xfrm>
            <a:off x="541338" y="3644900"/>
            <a:ext cx="2735262" cy="611188"/>
          </a:xfrm>
          <a:prstGeom prst="rect">
            <a:avLst/>
          </a:prstGeom>
          <a:noFill/>
          <a:ln w="9525">
            <a:noFill/>
            <a:miter lim="800000"/>
            <a:headEnd/>
            <a:tailEnd/>
          </a:ln>
          <a:effectLst/>
        </p:spPr>
        <p:txBody>
          <a:bodyPr>
            <a:spAutoFit/>
          </a:bodyPr>
          <a:lstStyle/>
          <a:p>
            <a:pPr algn="l">
              <a:buFontTx/>
              <a:buNone/>
            </a:pPr>
            <a:r>
              <a:rPr lang="en-US" altLang="ja-JP" sz="1800" b="1" dirty="0">
                <a:solidFill>
                  <a:srgbClr val="99CCFF"/>
                </a:solidFill>
                <a:latin typeface="Tahoma" pitchFamily="34" charset="0"/>
                <a:ea typeface="HGP創英角ｺﾞｼｯｸUB" pitchFamily="50" charset="-128"/>
              </a:rPr>
              <a:t>Satellite Bus</a:t>
            </a:r>
          </a:p>
          <a:p>
            <a:pPr algn="l">
              <a:buFontTx/>
              <a:buNone/>
            </a:pPr>
            <a:r>
              <a:rPr lang="en-US" altLang="ja-JP" sz="1600" b="1" dirty="0">
                <a:solidFill>
                  <a:srgbClr val="99CCFF"/>
                </a:solidFill>
                <a:latin typeface="Tahoma" pitchFamily="34" charset="0"/>
                <a:ea typeface="HGP創英角ｺﾞｼｯｸUB" pitchFamily="50" charset="-128"/>
              </a:rPr>
              <a:t>   </a:t>
            </a:r>
            <a:r>
              <a:rPr lang="en-US" altLang="ja-JP" sz="1400" b="1" dirty="0">
                <a:solidFill>
                  <a:srgbClr val="99CCFF"/>
                </a:solidFill>
                <a:latin typeface="Tahoma" pitchFamily="34" charset="0"/>
                <a:ea typeface="HGP創英角ｺﾞｼｯｸUB" pitchFamily="50" charset="-128"/>
              </a:rPr>
              <a:t>(‘Standard bus’ system)</a:t>
            </a:r>
          </a:p>
        </p:txBody>
      </p:sp>
      <p:sp>
        <p:nvSpPr>
          <p:cNvPr id="1137686" name="AutoShape 22"/>
          <p:cNvSpPr>
            <a:spLocks noChangeArrowheads="1"/>
          </p:cNvSpPr>
          <p:nvPr/>
        </p:nvSpPr>
        <p:spPr bwMode="auto">
          <a:xfrm>
            <a:off x="538163" y="1196974"/>
            <a:ext cx="2808287" cy="1660521"/>
          </a:xfrm>
          <a:prstGeom prst="roundRect">
            <a:avLst>
              <a:gd name="adj" fmla="val 6731"/>
            </a:avLst>
          </a:prstGeom>
          <a:solidFill>
            <a:srgbClr val="CCFFCC">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7" name="Text Box 23"/>
          <p:cNvSpPr txBox="1">
            <a:spLocks noChangeAspect="1" noChangeArrowheads="1"/>
          </p:cNvSpPr>
          <p:nvPr/>
        </p:nvSpPr>
        <p:spPr bwMode="auto">
          <a:xfrm>
            <a:off x="539750" y="1220788"/>
            <a:ext cx="2735263" cy="1708146"/>
          </a:xfrm>
          <a:prstGeom prst="rect">
            <a:avLst/>
          </a:prstGeom>
          <a:noFill/>
          <a:ln w="9525">
            <a:noFill/>
            <a:miter lim="800000"/>
            <a:headEnd/>
            <a:tailEnd/>
          </a:ln>
          <a:effectLst/>
        </p:spPr>
        <p:txBody>
          <a:bodyPr>
            <a:noAutofit/>
          </a:bodyPr>
          <a:lstStyle/>
          <a:p>
            <a:pPr algn="l">
              <a:buFontTx/>
              <a:buNone/>
            </a:pPr>
            <a:r>
              <a:rPr lang="en-US" altLang="ja-JP" sz="1800" b="1" dirty="0">
                <a:solidFill>
                  <a:srgbClr val="99FF99"/>
                </a:solidFill>
                <a:latin typeface="Tahoma" pitchFamily="34" charset="0"/>
                <a:ea typeface="HGP創英角ｺﾞｼｯｸUB" pitchFamily="50" charset="-128"/>
              </a:rPr>
              <a:t>DPF Payload</a:t>
            </a:r>
          </a:p>
        </p:txBody>
      </p:sp>
      <p:sp>
        <p:nvSpPr>
          <p:cNvPr id="1137688" name="Rectangle 24"/>
          <p:cNvSpPr>
            <a:spLocks noChangeArrowheads="1"/>
          </p:cNvSpPr>
          <p:nvPr/>
        </p:nvSpPr>
        <p:spPr bwMode="auto">
          <a:xfrm>
            <a:off x="611188" y="1471613"/>
            <a:ext cx="2952750" cy="143351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Size :         950mm cube</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Weight :    150kg</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Power :      130W</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Data Rate: 800kbps</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Mission thruster x12</a:t>
            </a:r>
          </a:p>
        </p:txBody>
      </p:sp>
      <p:sp>
        <p:nvSpPr>
          <p:cNvPr id="1137689" name="Rectangle 25"/>
          <p:cNvSpPr>
            <a:spLocks noChangeArrowheads="1"/>
          </p:cNvSpPr>
          <p:nvPr/>
        </p:nvSpPr>
        <p:spPr bwMode="auto">
          <a:xfrm>
            <a:off x="684213" y="2997200"/>
            <a:ext cx="2160587" cy="566309"/>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Power Supply</a:t>
            </a:r>
          </a:p>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SpW Comm.</a:t>
            </a:r>
          </a:p>
        </p:txBody>
      </p:sp>
      <p:sp>
        <p:nvSpPr>
          <p:cNvPr id="1137690" name="Line 26"/>
          <p:cNvSpPr>
            <a:spLocks noChangeShapeType="1"/>
          </p:cNvSpPr>
          <p:nvPr/>
        </p:nvSpPr>
        <p:spPr bwMode="auto">
          <a:xfrm>
            <a:off x="2195513" y="2997200"/>
            <a:ext cx="0" cy="576263"/>
          </a:xfrm>
          <a:prstGeom prst="line">
            <a:avLst/>
          </a:prstGeom>
          <a:noFill/>
          <a:ln w="25400">
            <a:solidFill>
              <a:srgbClr val="DDDDDD"/>
            </a:solidFill>
            <a:round/>
            <a:headEnd type="stealth" w="lg" len="lg"/>
            <a:tailEnd type="stealth" w="lg" len="lg"/>
          </a:ln>
          <a:effectLst/>
        </p:spPr>
        <p:txBody>
          <a:bodyPr anchor="ctr">
            <a:spAutoFit/>
          </a:bodyPr>
          <a:lstStyle/>
          <a:p>
            <a:endParaRPr lang="ja-JP" altLang="en-US" dirty="0">
              <a:ea typeface="HGP創英角ｺﾞｼｯｸUB" pitchFamily="50" charset="-128"/>
            </a:endParaRPr>
          </a:p>
        </p:txBody>
      </p:sp>
      <p:sp>
        <p:nvSpPr>
          <p:cNvPr id="1137691" name="Rectangle 27"/>
          <p:cNvSpPr>
            <a:spLocks noChangeArrowheads="1"/>
          </p:cNvSpPr>
          <p:nvPr/>
        </p:nvSpPr>
        <p:spPr bwMode="auto">
          <a:xfrm>
            <a:off x="827088" y="4149725"/>
            <a:ext cx="2449512" cy="22383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Size :         </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     950x950x1100mm</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Weight :    200kg</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SAP :          960W </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Battery:     50AH</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Downlink : 2Mpbs</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DR:             1GByte</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3N Thrusters x 4</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GW observation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Design</a:t>
            </a:r>
          </a:p>
          <a:p>
            <a:pPr lvl="2">
              <a:lnSpc>
                <a:spcPct val="130000"/>
              </a:lnSpc>
              <a:spcBef>
                <a:spcPct val="0"/>
              </a:spcBef>
              <a:buClrTx/>
              <a:buFontTx/>
              <a:buNone/>
            </a:pPr>
            <a:r>
              <a:rPr lang="en-US" altLang="ja-JP" sz="2800" b="1" dirty="0" smtClean="0">
                <a:solidFill>
                  <a:srgbClr val="FF7C80"/>
                </a:solidFill>
              </a:rPr>
              <a:t>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4643446"/>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p:cNvSpPr>
            <a:spLocks noGrp="1" noChangeArrowheads="1"/>
          </p:cNvSpPr>
          <p:nvPr>
            <p:ph type="title"/>
          </p:nvPr>
        </p:nvSpPr>
        <p:spPr/>
        <p:txBody>
          <a:bodyPr/>
          <a:lstStyle/>
          <a:p>
            <a:r>
              <a:rPr lang="en-US" altLang="ja-JP" dirty="0" smtClean="0"/>
              <a:t>R&amp;D for DPF (2)</a:t>
            </a:r>
            <a:endParaRPr lang="ja-JP" altLang="en-US" dirty="0"/>
          </a:p>
        </p:txBody>
      </p:sp>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123339" name="Rectangle 11"/>
          <p:cNvSpPr>
            <a:spLocks noChangeArrowheads="1"/>
          </p:cNvSpPr>
          <p:nvPr/>
        </p:nvSpPr>
        <p:spPr bwMode="auto">
          <a:xfrm>
            <a:off x="460383" y="1285860"/>
            <a:ext cx="5468939" cy="212365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Attitude control and Drag-free</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Satellite structure (mass distribution)</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Passive </a:t>
            </a:r>
            <a:r>
              <a:rPr lang="en-US" altLang="ja-JP" sz="2000" b="1" dirty="0" smtClean="0">
                <a:solidFill>
                  <a:srgbClr val="F8F8F8"/>
                </a:solidFill>
              </a:rPr>
              <a:t>attitude stabilization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by gravity gradient</a:t>
            </a:r>
            <a:endParaRPr kumimoji="1" lang="ja-JP" altLang="en-US" sz="2000" b="1" kern="1200" dirty="0">
              <a:solidFill>
                <a:srgbClr val="F8F8F8"/>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sym typeface="Wingdings" pitchFamily="2" charset="2"/>
              </a:rPr>
              <a:t>　</a:t>
            </a:r>
            <a:r>
              <a:rPr lang="ja-JP" altLang="en-US" sz="2000" b="1" dirty="0">
                <a:solidFill>
                  <a:srgbClr val="F8F8F8"/>
                </a:solidFill>
                <a:sym typeface="Wingdings" pitchFamily="2" charset="2"/>
              </a:rPr>
              <a:t> </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Mission thruster position</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sym typeface="Wingdings" pitchFamily="2" charset="2"/>
              </a:rPr>
              <a:t>    Control topology</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1123338" name="Rectangle 10"/>
          <p:cNvSpPr>
            <a:spLocks noChangeArrowheads="1"/>
          </p:cNvSpPr>
          <p:nvPr/>
        </p:nvSpPr>
        <p:spPr bwMode="auto">
          <a:xfrm>
            <a:off x="357158" y="4000504"/>
            <a:ext cx="5181600" cy="2090124"/>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Thruster</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lang="en-US" altLang="ja-JP" sz="2000" b="1" dirty="0" smtClean="0">
                <a:solidFill>
                  <a:srgbClr val="F8F8F8"/>
                </a:solidFill>
                <a:latin typeface="Tahoma" pitchFamily="34" charset="0"/>
                <a:ea typeface="HGP創英角ｺﾞｼｯｸUB" pitchFamily="50" charset="-128"/>
              </a:rPr>
              <a:t>System design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a:t>
            </a:r>
            <a:r>
              <a:rPr lang="en-US" altLang="ja-JP" sz="2000" b="1" dirty="0" smtClean="0">
                <a:solidFill>
                  <a:srgbClr val="F8F8F8"/>
                </a:solidFill>
                <a:latin typeface="Tahoma" pitchFamily="34" charset="0"/>
                <a:ea typeface="HGP創英角ｺﾞｼｯｸUB" pitchFamily="50" charset="-128"/>
              </a:rPr>
              <a:t>with existing tech.</a:t>
            </a:r>
            <a:endParaRPr kumimoji="1" lang="en-US" altLang="ja-JP" sz="2000" b="1" kern="1200" dirty="0" smtClean="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a:solidFill>
                  <a:srgbClr val="F8F8F8"/>
                </a:solidFill>
                <a:latin typeface="Tahoma" pitchFamily="34" charset="0"/>
                <a:ea typeface="HGP創英角ｺﾞｼｯｸUB" pitchFamily="50" charset="-128"/>
              </a:rPr>
              <a:t> </a:t>
            </a:r>
            <a:r>
              <a:rPr lang="en-US" altLang="ja-JP" sz="2000" b="1" dirty="0" smtClean="0">
                <a:solidFill>
                  <a:srgbClr val="F8F8F8"/>
                </a:solidFill>
                <a:latin typeface="Tahoma" pitchFamily="34" charset="0"/>
                <a:ea typeface="HGP創英角ｺﾞｼｯｸUB" pitchFamily="50" charset="-128"/>
              </a:rPr>
              <a:t>  </a:t>
            </a:r>
            <a:r>
              <a:rPr lang="en-US" altLang="ja-JP" sz="2000" b="1" dirty="0" smtClean="0">
                <a:solidFill>
                  <a:srgbClr val="F8F8F8"/>
                </a:solidFill>
              </a:rPr>
              <a:t>Noise meas. system</a:t>
            </a:r>
            <a:endParaRPr kumimoji="1" lang="en-US" altLang="ja-JP" sz="2000" b="1" kern="1200" dirty="0" smtClean="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a:solidFill>
                  <a:srgbClr val="F8F8F8"/>
                </a:solidFill>
                <a:latin typeface="Tahoma" pitchFamily="34" charset="0"/>
                <a:ea typeface="HGP創英角ｺﾞｼｯｸUB" pitchFamily="50" charset="-128"/>
              </a:rPr>
              <a:t> </a:t>
            </a:r>
            <a:r>
              <a:rPr lang="en-US" altLang="ja-JP" sz="2000" b="1" dirty="0" smtClean="0">
                <a:solidFill>
                  <a:srgbClr val="F8F8F8"/>
                </a:solidFill>
                <a:latin typeface="Tahoma" pitchFamily="34" charset="0"/>
                <a:ea typeface="HGP創英角ｺﾞｼｯｸUB" pitchFamily="50" charset="-128"/>
              </a:rPr>
              <a:t>        </a:t>
            </a:r>
            <a:r>
              <a:rPr kumimoji="1" lang="en-US" altLang="ja-JP" sz="2000" b="1" kern="1200" dirty="0" smtClean="0">
                <a:solidFill>
                  <a:srgbClr val="F8F8F8"/>
                </a:solidFill>
                <a:latin typeface="Tahoma" pitchFamily="34" charset="0"/>
                <a:ea typeface="HGP創英角ｺﾞｼｯｸUB" pitchFamily="50" charset="-128"/>
                <a:cs typeface="+mn-cs"/>
              </a:rPr>
              <a:t>(thruster stand) </a:t>
            </a:r>
          </a:p>
          <a:p>
            <a:pPr algn="l" rtl="0" fontAlgn="base">
              <a:lnSpc>
                <a:spcPct val="110000"/>
              </a:lnSpc>
              <a:spcBef>
                <a:spcPct val="0"/>
              </a:spcBef>
              <a:spcAft>
                <a:spcPct val="0"/>
              </a:spcAft>
              <a:buClr>
                <a:srgbClr val="003366"/>
              </a:buClr>
              <a:buSzPct val="70000"/>
              <a:buFont typeface="Wingdings" pitchFamily="2" charset="2"/>
              <a:buNone/>
            </a:pPr>
            <a:r>
              <a:rPr lang="ja-JP" altLang="en-US" sz="2000" b="1" dirty="0">
                <a:solidFill>
                  <a:srgbClr val="F8F8F8"/>
                </a:solidFill>
                <a:latin typeface="Tahoma" pitchFamily="34" charset="0"/>
                <a:ea typeface="HGP創英角ｺﾞｼｯｸUB" pitchFamily="50" charset="-128"/>
              </a:rPr>
              <a:t>　 </a:t>
            </a:r>
            <a:r>
              <a:rPr lang="en-US" altLang="ja-JP" sz="2000" b="1" dirty="0" smtClean="0">
                <a:solidFill>
                  <a:srgbClr val="F8F8F8"/>
                </a:solidFill>
              </a:rPr>
              <a:t>Development of </a:t>
            </a:r>
            <a:r>
              <a:rPr lang="en-US" altLang="ja-JP" sz="2000" b="1" dirty="0" smtClean="0">
                <a:solidFill>
                  <a:srgbClr val="F8F8F8"/>
                </a:solidFill>
                <a:latin typeface="Tahoma" pitchFamily="34" charset="0"/>
                <a:ea typeface="HGP創英角ｺﾞｼｯｸUB" pitchFamily="50" charset="-128"/>
              </a:rPr>
              <a:t>Slit FEEP</a:t>
            </a:r>
            <a:endParaRPr kumimoji="1" lang="ja-JP" altLang="en-US" sz="2000" b="1" kern="1200" dirty="0">
              <a:solidFill>
                <a:srgbClr val="F8F8F8"/>
              </a:solidFill>
              <a:latin typeface="Tahoma" pitchFamily="34" charset="0"/>
              <a:ea typeface="HGP創英角ｺﾞｼｯｸUB" pitchFamily="50" charset="-128"/>
              <a:cs typeface="+mn-cs"/>
            </a:endParaRPr>
          </a:p>
        </p:txBody>
      </p:sp>
      <p:pic>
        <p:nvPicPr>
          <p:cNvPr id="1123343" name="Picture 15"/>
          <p:cNvPicPr>
            <a:picLocks noChangeAspect="1" noChangeArrowheads="1"/>
          </p:cNvPicPr>
          <p:nvPr/>
        </p:nvPicPr>
        <p:blipFill>
          <a:blip r:embed="rId3"/>
          <a:srcRect/>
          <a:stretch>
            <a:fillRect/>
          </a:stretch>
        </p:blipFill>
        <p:spPr bwMode="auto">
          <a:xfrm>
            <a:off x="6813353" y="4624416"/>
            <a:ext cx="2116365" cy="1590666"/>
          </a:xfrm>
          <a:prstGeom prst="rect">
            <a:avLst/>
          </a:prstGeom>
          <a:noFill/>
          <a:ln w="15875">
            <a:noFill/>
            <a:miter lim="800000"/>
            <a:headEnd/>
            <a:tailEnd/>
          </a:ln>
          <a:effectLst/>
        </p:spPr>
      </p:pic>
      <p:sp>
        <p:nvSpPr>
          <p:cNvPr id="1123346" name="Rectangle 18"/>
          <p:cNvSpPr>
            <a:spLocks noChangeArrowheads="1"/>
          </p:cNvSpPr>
          <p:nvPr/>
        </p:nvSpPr>
        <p:spPr bwMode="auto">
          <a:xfrm>
            <a:off x="7429520" y="4000504"/>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B2B2B2"/>
                </a:solidFill>
                <a:latin typeface="Tahoma" pitchFamily="34" charset="0"/>
                <a:ea typeface="HGP創英角ｺﾞｼｯｸUB" pitchFamily="50" charset="-128"/>
                <a:cs typeface="+mn-cs"/>
              </a:rPr>
              <a:t>By I.Funaki</a:t>
            </a:r>
            <a:endParaRPr kumimoji="1" lang="ja-JP" altLang="en-US" sz="1400" b="1" kern="1200" dirty="0">
              <a:solidFill>
                <a:srgbClr val="B2B2B2"/>
              </a:solidFill>
              <a:latin typeface="Tahoma" pitchFamily="34" charset="0"/>
              <a:ea typeface="HGP創英角ｺﾞｼｯｸUB" pitchFamily="50" charset="-128"/>
              <a:cs typeface="+mn-cs"/>
            </a:endParaRPr>
          </a:p>
        </p:txBody>
      </p:sp>
      <p:pic>
        <p:nvPicPr>
          <p:cNvPr id="892929" name="Picture 1"/>
          <p:cNvPicPr>
            <a:picLocks noChangeAspect="1" noChangeArrowheads="1"/>
          </p:cNvPicPr>
          <p:nvPr/>
        </p:nvPicPr>
        <p:blipFill>
          <a:blip r:embed="rId4"/>
          <a:srcRect/>
          <a:stretch>
            <a:fillRect/>
          </a:stretch>
        </p:blipFill>
        <p:spPr bwMode="auto">
          <a:xfrm>
            <a:off x="5715008" y="1071546"/>
            <a:ext cx="2951797" cy="2786082"/>
          </a:xfrm>
          <a:prstGeom prst="rect">
            <a:avLst/>
          </a:prstGeom>
          <a:noFill/>
          <a:ln w="15875" cap="flat" cmpd="sng">
            <a:noFill/>
            <a:prstDash val="solid"/>
            <a:miter lim="800000"/>
            <a:headEnd/>
            <a:tailEnd/>
          </a:ln>
          <a:effectLst/>
        </p:spPr>
      </p:pic>
      <p:sp>
        <p:nvSpPr>
          <p:cNvPr id="1123347" name="Rectangle 19"/>
          <p:cNvSpPr>
            <a:spLocks noChangeArrowheads="1"/>
          </p:cNvSpPr>
          <p:nvPr/>
        </p:nvSpPr>
        <p:spPr bwMode="auto">
          <a:xfrm>
            <a:off x="7643834" y="1125525"/>
            <a:ext cx="1357322" cy="52322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B2B2B2"/>
                </a:solidFill>
                <a:latin typeface="Tahoma" pitchFamily="34" charset="0"/>
                <a:ea typeface="HGP創英角ｺﾞｼｯｸUB" pitchFamily="50" charset="-128"/>
                <a:cs typeface="+mn-cs"/>
              </a:rPr>
              <a:t>By</a:t>
            </a:r>
          </a:p>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B2B2B2"/>
                </a:solidFill>
              </a:rPr>
              <a:t>S.Moriwaki</a:t>
            </a:r>
            <a:endParaRPr kumimoji="1" lang="ja-JP" altLang="en-US" sz="1400" b="1" kern="1200" dirty="0">
              <a:solidFill>
                <a:srgbClr val="B2B2B2"/>
              </a:solidFill>
              <a:latin typeface="Tahoma" pitchFamily="34" charset="0"/>
              <a:ea typeface="HGP創英角ｺﾞｼｯｸUB" pitchFamily="50" charset="-128"/>
              <a:cs typeface="+mn-cs"/>
            </a:endParaRPr>
          </a:p>
        </p:txBody>
      </p:sp>
      <p:pic>
        <p:nvPicPr>
          <p:cNvPr id="892930" name="Picture 2" descr="　スリットFEEP"/>
          <p:cNvPicPr>
            <a:picLocks noChangeAspect="1" noChangeArrowheads="1"/>
          </p:cNvPicPr>
          <p:nvPr/>
        </p:nvPicPr>
        <p:blipFill>
          <a:blip r:embed="rId5" cstate="print"/>
          <a:srcRect/>
          <a:stretch>
            <a:fillRect/>
          </a:stretch>
        </p:blipFill>
        <p:spPr bwMode="auto">
          <a:xfrm>
            <a:off x="4071934" y="4643446"/>
            <a:ext cx="2651222" cy="1555751"/>
          </a:xfrm>
          <a:prstGeom prst="rect">
            <a:avLst/>
          </a:prstGeom>
          <a:noFill/>
          <a:ln w="9525">
            <a:noFill/>
            <a:miter lim="800000"/>
            <a:headEnd/>
            <a:tailEnd/>
          </a:ln>
        </p:spPr>
      </p:pic>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33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33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33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2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338" grpId="0"/>
      <p:bldP spid="11233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SWIM launch and operation</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20" name="Rectangle 16"/>
          <p:cNvSpPr>
            <a:spLocks noChangeArrowheads="1"/>
          </p:cNvSpPr>
          <p:nvPr/>
        </p:nvSpPr>
        <p:spPr bwMode="auto">
          <a:xfrm>
            <a:off x="357158" y="714356"/>
            <a:ext cx="5000660"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8F8F8"/>
                </a:solidFill>
                <a:latin typeface="Tahoma" pitchFamily="34" charset="0"/>
                <a:ea typeface="HGP創英角ｺﾞｼｯｸUB" pitchFamily="50" charset="-128"/>
                <a:cs typeface="+mn-cs"/>
              </a:rPr>
              <a:t>Tiny GW detector module</a:t>
            </a:r>
            <a:endParaRPr kumimoji="1" lang="en-US" altLang="ja-JP" sz="2000" b="1" kern="1200" dirty="0" smtClean="0">
              <a:solidFill>
                <a:srgbClr val="DDDDDD"/>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Launched in Jan. 23, 2009</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50" name="AutoShape 2"/>
          <p:cNvSpPr>
            <a:spLocks noChangeArrowheads="1"/>
          </p:cNvSpPr>
          <p:nvPr/>
        </p:nvSpPr>
        <p:spPr bwMode="auto">
          <a:xfrm>
            <a:off x="250825" y="1916112"/>
            <a:ext cx="6481763" cy="4513284"/>
          </a:xfrm>
          <a:prstGeom prst="roundRect">
            <a:avLst>
              <a:gd name="adj" fmla="val 3069"/>
            </a:avLst>
          </a:prstGeom>
          <a:solidFill>
            <a:srgbClr val="C0C0C0">
              <a:alpha val="30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51" name="Picture 6" descr="0082_2007_3_19"/>
          <p:cNvPicPr>
            <a:picLocks noChangeAspect="1" noChangeArrowheads="1"/>
          </p:cNvPicPr>
          <p:nvPr/>
        </p:nvPicPr>
        <p:blipFill>
          <a:blip r:embed="rId3" cstate="print">
            <a:clrChange>
              <a:clrFrom>
                <a:srgbClr val="BFBDA6"/>
              </a:clrFrom>
              <a:clrTo>
                <a:srgbClr val="BFBDA6">
                  <a:alpha val="0"/>
                </a:srgbClr>
              </a:clrTo>
            </a:clrChange>
          </a:blip>
          <a:srcRect/>
          <a:stretch>
            <a:fillRect/>
          </a:stretch>
        </p:blipFill>
        <p:spPr bwMode="auto">
          <a:xfrm>
            <a:off x="2627313" y="2344738"/>
            <a:ext cx="3455987" cy="3216275"/>
          </a:xfrm>
          <a:prstGeom prst="roundRect">
            <a:avLst/>
          </a:prstGeom>
          <a:noFill/>
        </p:spPr>
      </p:pic>
      <p:sp>
        <p:nvSpPr>
          <p:cNvPr id="52" name="Rectangle 7"/>
          <p:cNvSpPr>
            <a:spLocks noChangeAspect="1" noChangeArrowheads="1"/>
          </p:cNvSpPr>
          <p:nvPr/>
        </p:nvSpPr>
        <p:spPr bwMode="auto">
          <a:xfrm>
            <a:off x="285720" y="2285992"/>
            <a:ext cx="1938321"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Test mass</a:t>
            </a:r>
          </a:p>
        </p:txBody>
      </p:sp>
      <p:sp>
        <p:nvSpPr>
          <p:cNvPr id="53" name="Rectangle 8"/>
          <p:cNvSpPr>
            <a:spLocks noChangeAspect="1" noChangeArrowheads="1"/>
          </p:cNvSpPr>
          <p:nvPr/>
        </p:nvSpPr>
        <p:spPr bwMode="auto">
          <a:xfrm>
            <a:off x="1908175" y="4988494"/>
            <a:ext cx="2306635"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Photo sensor</a:t>
            </a:r>
          </a:p>
        </p:txBody>
      </p:sp>
      <p:sp>
        <p:nvSpPr>
          <p:cNvPr id="54" name="Rectangle 9"/>
          <p:cNvSpPr>
            <a:spLocks noChangeAspect="1" noChangeArrowheads="1"/>
          </p:cNvSpPr>
          <p:nvPr/>
        </p:nvSpPr>
        <p:spPr bwMode="auto">
          <a:xfrm>
            <a:off x="5143504" y="4357694"/>
            <a:ext cx="1296988" cy="369332"/>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Coil</a:t>
            </a:r>
          </a:p>
        </p:txBody>
      </p:sp>
      <p:sp>
        <p:nvSpPr>
          <p:cNvPr id="55" name="Line 10"/>
          <p:cNvSpPr>
            <a:spLocks noChangeShapeType="1"/>
          </p:cNvSpPr>
          <p:nvPr/>
        </p:nvSpPr>
        <p:spPr bwMode="auto">
          <a:xfrm flipH="1" flipV="1">
            <a:off x="4500563" y="4221163"/>
            <a:ext cx="642941" cy="2794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56" name="Line 11"/>
          <p:cNvSpPr>
            <a:spLocks noChangeShapeType="1"/>
          </p:cNvSpPr>
          <p:nvPr/>
        </p:nvSpPr>
        <p:spPr bwMode="auto">
          <a:xfrm flipV="1">
            <a:off x="2643173" y="4005262"/>
            <a:ext cx="776301" cy="1066811"/>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57" name="Line 12"/>
          <p:cNvSpPr>
            <a:spLocks noChangeShapeType="1"/>
          </p:cNvSpPr>
          <p:nvPr/>
        </p:nvSpPr>
        <p:spPr bwMode="auto">
          <a:xfrm>
            <a:off x="3000364" y="3000372"/>
            <a:ext cx="779474" cy="500066"/>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58" name="Picture 16" descr="IMG_0261"/>
          <p:cNvPicPr>
            <a:picLocks noChangeAspect="1" noChangeArrowheads="1"/>
          </p:cNvPicPr>
          <p:nvPr/>
        </p:nvPicPr>
        <p:blipFill>
          <a:blip r:embed="rId4"/>
          <a:srcRect/>
          <a:stretch>
            <a:fillRect/>
          </a:stretch>
        </p:blipFill>
        <p:spPr bwMode="auto">
          <a:xfrm>
            <a:off x="4643438" y="5276850"/>
            <a:ext cx="1812925" cy="1104900"/>
          </a:xfrm>
          <a:prstGeom prst="rect">
            <a:avLst/>
          </a:prstGeom>
          <a:noFill/>
          <a:ln w="9525">
            <a:noFill/>
            <a:miter lim="800000"/>
            <a:headEnd/>
            <a:tailEnd/>
          </a:ln>
        </p:spPr>
      </p:pic>
      <p:pic>
        <p:nvPicPr>
          <p:cNvPr id="59" name="Picture 17"/>
          <p:cNvPicPr>
            <a:picLocks noChangeAspect="1" noChangeArrowheads="1"/>
          </p:cNvPicPr>
          <p:nvPr/>
        </p:nvPicPr>
        <p:blipFill>
          <a:blip r:embed="rId5"/>
          <a:srcRect/>
          <a:stretch>
            <a:fillRect/>
          </a:stretch>
        </p:blipFill>
        <p:spPr bwMode="auto">
          <a:xfrm>
            <a:off x="611188" y="3141663"/>
            <a:ext cx="1511300" cy="1417637"/>
          </a:xfrm>
          <a:prstGeom prst="rect">
            <a:avLst/>
          </a:prstGeom>
          <a:noFill/>
          <a:ln w="15875">
            <a:noFill/>
            <a:miter lim="800000"/>
            <a:headEnd/>
            <a:tailEnd/>
          </a:ln>
        </p:spPr>
      </p:pic>
      <p:pic>
        <p:nvPicPr>
          <p:cNvPr id="60" name="Picture 18"/>
          <p:cNvPicPr>
            <a:picLocks noChangeAspect="1" noChangeArrowheads="1"/>
          </p:cNvPicPr>
          <p:nvPr/>
        </p:nvPicPr>
        <p:blipFill>
          <a:blip r:embed="rId6"/>
          <a:srcRect/>
          <a:stretch>
            <a:fillRect/>
          </a:stretch>
        </p:blipFill>
        <p:spPr bwMode="auto">
          <a:xfrm>
            <a:off x="379413" y="4797425"/>
            <a:ext cx="1493837" cy="1511300"/>
          </a:xfrm>
          <a:prstGeom prst="rect">
            <a:avLst/>
          </a:prstGeom>
          <a:noFill/>
          <a:ln w="15875">
            <a:noFill/>
            <a:miter lim="800000"/>
            <a:headEnd/>
            <a:tailEnd/>
          </a:ln>
        </p:spPr>
      </p:pic>
      <p:sp>
        <p:nvSpPr>
          <p:cNvPr id="61" name="Rectangle 19"/>
          <p:cNvSpPr>
            <a:spLocks noChangeArrowheads="1"/>
          </p:cNvSpPr>
          <p:nvPr/>
        </p:nvSpPr>
        <p:spPr bwMode="auto">
          <a:xfrm>
            <a:off x="285720" y="1916113"/>
            <a:ext cx="5689600" cy="523220"/>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F8F8F8"/>
                </a:solidFill>
                <a:latin typeface="Tahoma" pitchFamily="34" charset="0"/>
                <a:ea typeface="HGP創英角ｺﾞｼｯｸUB" pitchFamily="50" charset="-128"/>
                <a:cs typeface="+mn-cs"/>
              </a:rPr>
              <a:t>TAM: Torsion Antenna Module with free-falling test mass        </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CCECFF"/>
                </a:solidFill>
                <a:latin typeface="Tahoma" pitchFamily="34" charset="0"/>
                <a:ea typeface="HGP創英角ｺﾞｼｯｸUB" pitchFamily="50" charset="-128"/>
                <a:cs typeface="+mn-cs"/>
              </a:rPr>
              <a:t>                                  (Size : 80mm cube, Weight : ~500g)</a:t>
            </a:r>
          </a:p>
        </p:txBody>
      </p:sp>
      <p:sp>
        <p:nvSpPr>
          <p:cNvPr id="62" name="Rectangle 20"/>
          <p:cNvSpPr>
            <a:spLocks noChangeAspect="1" noChangeArrowheads="1"/>
          </p:cNvSpPr>
          <p:nvPr/>
        </p:nvSpPr>
        <p:spPr bwMode="auto">
          <a:xfrm>
            <a:off x="1928794" y="5342295"/>
            <a:ext cx="2663825" cy="1015663"/>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Reflective-type  optical </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displacement sensor</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Separation to mass ~1mm</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Sensitivity ~ 10</a:t>
            </a:r>
            <a:r>
              <a:rPr kumimoji="1" lang="en-US" altLang="ja-JP" sz="1200" b="1" kern="1200" baseline="30000" dirty="0">
                <a:solidFill>
                  <a:srgbClr val="CCECFF"/>
                </a:solidFill>
                <a:latin typeface="Tahoma" pitchFamily="34" charset="0"/>
                <a:ea typeface="HGP創英角ｺﾞｼｯｸUB" pitchFamily="50" charset="-128"/>
                <a:cs typeface="+mn-cs"/>
              </a:rPr>
              <a:t>-9</a:t>
            </a:r>
            <a:r>
              <a:rPr kumimoji="1" lang="en-US" altLang="ja-JP" sz="1200" b="1" kern="1200" dirty="0">
                <a:solidFill>
                  <a:srgbClr val="CCECFF"/>
                </a:solidFill>
                <a:latin typeface="Tahoma" pitchFamily="34" charset="0"/>
                <a:ea typeface="HGP創英角ｺﾞｼｯｸUB" pitchFamily="50" charset="-128"/>
                <a:cs typeface="+mn-cs"/>
              </a:rPr>
              <a:t> m/Hz</a:t>
            </a:r>
            <a:r>
              <a:rPr kumimoji="1" lang="en-US" altLang="ja-JP" sz="1200" b="1" kern="1200" baseline="30000" dirty="0">
                <a:solidFill>
                  <a:srgbClr val="CCECFF"/>
                </a:solidFill>
                <a:latin typeface="Tahoma" pitchFamily="34" charset="0"/>
                <a:ea typeface="HGP創英角ｺﾞｼｯｸUB" pitchFamily="50" charset="-128"/>
                <a:cs typeface="+mn-cs"/>
              </a:rPr>
              <a:t>1/2</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6 PSs to monitor mass motion</a:t>
            </a:r>
          </a:p>
        </p:txBody>
      </p:sp>
      <p:sp>
        <p:nvSpPr>
          <p:cNvPr id="63" name="Rectangle 21"/>
          <p:cNvSpPr>
            <a:spLocks noChangeAspect="1" noChangeArrowheads="1"/>
          </p:cNvSpPr>
          <p:nvPr/>
        </p:nvSpPr>
        <p:spPr bwMode="auto">
          <a:xfrm>
            <a:off x="263515" y="2610145"/>
            <a:ext cx="2879725" cy="461665"/>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~47g Aluminum, Surface polished</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Small magnets for position control</a:t>
            </a:r>
          </a:p>
        </p:txBody>
      </p:sp>
      <p:sp>
        <p:nvSpPr>
          <p:cNvPr id="64" name="Line 23"/>
          <p:cNvSpPr>
            <a:spLocks noChangeShapeType="1"/>
          </p:cNvSpPr>
          <p:nvPr/>
        </p:nvSpPr>
        <p:spPr bwMode="auto">
          <a:xfrm flipH="1" flipV="1">
            <a:off x="4716462" y="3933825"/>
            <a:ext cx="498479" cy="4953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25" name="図 16" descr="photo_sat_3_01L.jpg"/>
          <p:cNvPicPr>
            <a:picLocks noChangeAspect="1"/>
          </p:cNvPicPr>
          <p:nvPr/>
        </p:nvPicPr>
        <p:blipFill>
          <a:blip r:embed="rId7" cstate="print"/>
          <a:srcRect/>
          <a:stretch>
            <a:fillRect/>
          </a:stretch>
        </p:blipFill>
        <p:spPr bwMode="auto">
          <a:xfrm>
            <a:off x="5714949" y="785794"/>
            <a:ext cx="2947303" cy="2357454"/>
          </a:xfrm>
          <a:prstGeom prst="rect">
            <a:avLst/>
          </a:prstGeom>
          <a:noFill/>
          <a:ln w="9525">
            <a:noFill/>
            <a:miter lim="800000"/>
            <a:headEnd/>
            <a:tailEnd/>
          </a:ln>
        </p:spPr>
      </p:pic>
      <p:sp>
        <p:nvSpPr>
          <p:cNvPr id="1125401" name="Rectangle 25"/>
          <p:cNvSpPr>
            <a:spLocks noChangeArrowheads="1"/>
          </p:cNvSpPr>
          <p:nvPr/>
        </p:nvSpPr>
        <p:spPr bwMode="auto">
          <a:xfrm>
            <a:off x="8215338" y="857232"/>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Photo</a:t>
            </a:r>
            <a:r>
              <a:rPr kumimoji="1" lang="ja-JP" altLang="en-US" sz="1400" b="1" kern="1200" dirty="0" smtClean="0">
                <a:solidFill>
                  <a:srgbClr val="F8F8F8"/>
                </a:solidFill>
                <a:latin typeface="Tahoma" pitchFamily="34" charset="0"/>
                <a:ea typeface="HGP創英角ｺﾞｼｯｸUB" pitchFamily="50" charset="-128"/>
                <a:cs typeface="+mn-cs"/>
              </a:rPr>
              <a:t>：   </a:t>
            </a:r>
            <a:endParaRPr kumimoji="1" lang="en-US" altLang="ja-JP" sz="1400" b="1" kern="1200" dirty="0" smtClean="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   </a:t>
            </a:r>
            <a:r>
              <a:rPr kumimoji="1" lang="en-US" altLang="ja-JP" sz="1400" b="1" kern="1200" dirty="0" smtClean="0">
                <a:solidFill>
                  <a:srgbClr val="F8F8F8"/>
                </a:solidFill>
                <a:latin typeface="Tahoma" pitchFamily="34" charset="0"/>
                <a:ea typeface="HGP創英角ｺﾞｼｯｸUB" pitchFamily="50" charset="-128"/>
                <a:cs typeface="+mn-cs"/>
              </a:rPr>
              <a:t>JAXA</a:t>
            </a:r>
            <a:endParaRPr kumimoji="1" lang="en-US" altLang="ja-JP" sz="1400" b="1" kern="1200" dirty="0">
              <a:solidFill>
                <a:srgbClr val="F8F8F8"/>
              </a:solidFill>
              <a:latin typeface="Tahoma" pitchFamily="34" charset="0"/>
              <a:ea typeface="HGP創英角ｺﾞｼｯｸUB" pitchFamily="50" charset="-128"/>
              <a:cs typeface="+mn-cs"/>
            </a:endParaRPr>
          </a:p>
        </p:txBody>
      </p:sp>
      <p:sp>
        <p:nvSpPr>
          <p:cNvPr id="21" name="円/楕円 20"/>
          <p:cNvSpPr/>
          <p:nvPr/>
        </p:nvSpPr>
        <p:spPr bwMode="auto">
          <a:xfrm>
            <a:off x="6643702" y="2571744"/>
            <a:ext cx="357190" cy="357190"/>
          </a:xfrm>
          <a:prstGeom prst="ellipse">
            <a:avLst/>
          </a:prstGeom>
          <a:noFill/>
          <a:ln w="63500" cap="flat" cmpd="sng" algn="ctr">
            <a:solidFill>
              <a:srgbClr val="99CC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5" name="Line 12"/>
          <p:cNvSpPr>
            <a:spLocks noChangeShapeType="1"/>
          </p:cNvSpPr>
          <p:nvPr/>
        </p:nvSpPr>
        <p:spPr bwMode="auto">
          <a:xfrm flipH="1">
            <a:off x="5715008" y="2857496"/>
            <a:ext cx="928694" cy="500066"/>
          </a:xfrm>
          <a:prstGeom prst="line">
            <a:avLst/>
          </a:prstGeom>
          <a:noFill/>
          <a:ln w="127000">
            <a:solidFill>
              <a:srgbClr val="99CC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66" name="下矢印 65"/>
          <p:cNvSpPr/>
          <p:nvPr/>
        </p:nvSpPr>
        <p:spPr bwMode="auto">
          <a:xfrm rot="5400000" flipV="1">
            <a:off x="1035819" y="1535893"/>
            <a:ext cx="285752" cy="214314"/>
          </a:xfrm>
          <a:prstGeom prst="downArrow">
            <a:avLst/>
          </a:prstGeom>
          <a:solidFill>
            <a:srgbClr val="99CCFF">
              <a:alpha val="10000"/>
            </a:srgbClr>
          </a:solidFill>
          <a:ln w="15875" cap="flat" cmpd="sng" algn="ctr">
            <a:solidFill>
              <a:srgbClr val="99C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7" name="Rectangle 16"/>
          <p:cNvSpPr>
            <a:spLocks noChangeArrowheads="1"/>
          </p:cNvSpPr>
          <p:nvPr/>
        </p:nvSpPr>
        <p:spPr bwMode="auto">
          <a:xfrm>
            <a:off x="1285852" y="1445113"/>
            <a:ext cx="3214710" cy="39889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99CCFF"/>
                </a:solidFill>
              </a:rPr>
              <a:t>In-orbit operation</a:t>
            </a:r>
            <a:endParaRPr kumimoji="1" lang="en-US" altLang="ja-JP" sz="2000" b="1" kern="1200" dirty="0" smtClean="0">
              <a:solidFill>
                <a:srgbClr val="99CCFF"/>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ChangeArrowheads="1"/>
          </p:cNvSpPr>
          <p:nvPr/>
        </p:nvSpPr>
        <p:spPr bwMode="auto">
          <a:xfrm>
            <a:off x="714347" y="2571744"/>
            <a:ext cx="2500331" cy="2571768"/>
          </a:xfrm>
          <a:prstGeom prst="roundRect">
            <a:avLst>
              <a:gd name="adj" fmla="val 3069"/>
            </a:avLst>
          </a:prstGeom>
          <a:solidFill>
            <a:srgbClr val="C0C0C0">
              <a:alpha val="15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25378" name="Rectangle 2"/>
          <p:cNvSpPr>
            <a:spLocks noGrp="1" noChangeArrowheads="1"/>
          </p:cNvSpPr>
          <p:nvPr>
            <p:ph type="title"/>
          </p:nvPr>
        </p:nvSpPr>
        <p:spPr/>
        <p:txBody>
          <a:bodyPr/>
          <a:lstStyle/>
          <a:p>
            <a:r>
              <a:rPr lang="en-US" altLang="ja-JP" dirty="0" smtClean="0"/>
              <a:t>Successful control</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125390" name="Rectangle 14"/>
          <p:cNvSpPr>
            <a:spLocks noChangeArrowheads="1"/>
          </p:cNvSpPr>
          <p:nvPr/>
        </p:nvSpPr>
        <p:spPr bwMode="auto">
          <a:xfrm>
            <a:off x="357158" y="928670"/>
            <a:ext cx="3000396"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8F8F8"/>
                </a:solidFill>
              </a:rPr>
              <a:t>SWIM </a:t>
            </a:r>
          </a:p>
          <a:p>
            <a:pPr algn="l">
              <a:lnSpc>
                <a:spcPct val="110000"/>
              </a:lnSpc>
              <a:buClr>
                <a:srgbClr val="003366"/>
              </a:buClr>
              <a:buSzPct val="70000"/>
              <a:buNone/>
            </a:pPr>
            <a:r>
              <a:rPr lang="en-US" altLang="ja-JP" sz="2000" b="1" dirty="0" smtClean="0">
                <a:solidFill>
                  <a:srgbClr val="F8F8F8"/>
                </a:solidFill>
              </a:rPr>
              <a:t>  In-orbit operation</a:t>
            </a:r>
            <a:endParaRPr kumimoji="1" lang="ja-JP" altLang="en-US" sz="2000" b="1" kern="1200" dirty="0">
              <a:solidFill>
                <a:srgbClr val="F8F8F8"/>
              </a:solidFill>
              <a:latin typeface="Tahoma" pitchFamily="34" charset="0"/>
              <a:ea typeface="HGP創英角ｺﾞｼｯｸUB" pitchFamily="50" charset="-128"/>
              <a:cs typeface="+mn-cs"/>
            </a:endParaRPr>
          </a:p>
        </p:txBody>
      </p:sp>
      <p:pic>
        <p:nvPicPr>
          <p:cNvPr id="14" name="図 13" descr="090512_SWIM_seigyo.jpg"/>
          <p:cNvPicPr>
            <a:picLocks noChangeAspect="1"/>
          </p:cNvPicPr>
          <p:nvPr/>
        </p:nvPicPr>
        <p:blipFill>
          <a:blip r:embed="rId3"/>
          <a:stretch>
            <a:fillRect/>
          </a:stretch>
        </p:blipFill>
        <p:spPr>
          <a:xfrm>
            <a:off x="3571868" y="844398"/>
            <a:ext cx="5357850" cy="5513560"/>
          </a:xfrm>
          <a:prstGeom prst="rect">
            <a:avLst/>
          </a:prstGeom>
        </p:spPr>
      </p:pic>
      <p:sp>
        <p:nvSpPr>
          <p:cNvPr id="1125391" name="Rectangle 15"/>
          <p:cNvSpPr>
            <a:spLocks noChangeArrowheads="1"/>
          </p:cNvSpPr>
          <p:nvPr/>
        </p:nvSpPr>
        <p:spPr bwMode="auto">
          <a:xfrm>
            <a:off x="5357818" y="917554"/>
            <a:ext cx="1714512" cy="36830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FF5050"/>
                </a:solidFill>
                <a:latin typeface="Tahoma" pitchFamily="34" charset="0"/>
                <a:ea typeface="HGP創英角ｺﾞｼｯｸUB" pitchFamily="50" charset="-128"/>
                <a:cs typeface="+mn-cs"/>
                <a:sym typeface="Wingdings" pitchFamily="2" charset="2"/>
              </a:rPr>
              <a:t>z control on</a:t>
            </a:r>
            <a:endParaRPr kumimoji="1" lang="ja-JP" altLang="en-US" sz="1800" b="1" kern="1200" dirty="0">
              <a:solidFill>
                <a:srgbClr val="FF5050"/>
              </a:solidFill>
              <a:latin typeface="Tahoma" pitchFamily="34" charset="0"/>
              <a:ea typeface="HGP創英角ｺﾞｼｯｸUB" pitchFamily="50" charset="-128"/>
              <a:cs typeface="+mn-cs"/>
            </a:endParaRPr>
          </a:p>
        </p:txBody>
      </p:sp>
      <p:sp>
        <p:nvSpPr>
          <p:cNvPr id="16" name="Rectangle 15"/>
          <p:cNvSpPr>
            <a:spLocks noChangeArrowheads="1"/>
          </p:cNvSpPr>
          <p:nvPr/>
        </p:nvSpPr>
        <p:spPr bwMode="auto">
          <a:xfrm>
            <a:off x="7000892" y="3460596"/>
            <a:ext cx="1928826"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chemeClr val="tx1">
                    <a:lumMod val="60000"/>
                    <a:lumOff val="40000"/>
                  </a:schemeClr>
                </a:solidFill>
                <a:sym typeface="Wingdings" pitchFamily="2" charset="2"/>
              </a:rPr>
              <a:t>yaw</a:t>
            </a:r>
            <a:r>
              <a:rPr kumimoji="1" lang="en-US" altLang="ja-JP" sz="1800" b="1" kern="1200" dirty="0" smtClean="0">
                <a:solidFill>
                  <a:schemeClr val="tx1">
                    <a:lumMod val="60000"/>
                    <a:lumOff val="40000"/>
                  </a:schemeClr>
                </a:solidFill>
                <a:latin typeface="Tahoma" pitchFamily="34" charset="0"/>
                <a:ea typeface="HGP創英角ｺﾞｼｯｸUB" pitchFamily="50" charset="-128"/>
                <a:cs typeface="+mn-cs"/>
                <a:sym typeface="Wingdings" pitchFamily="2" charset="2"/>
              </a:rPr>
              <a:t> control on</a:t>
            </a:r>
            <a:endParaRPr kumimoji="1" lang="ja-JP" altLang="en-US" sz="1800" b="1" kern="1200" dirty="0">
              <a:solidFill>
                <a:schemeClr val="tx1">
                  <a:lumMod val="60000"/>
                  <a:lumOff val="40000"/>
                </a:schemeClr>
              </a:solidFill>
              <a:latin typeface="Tahoma" pitchFamily="34" charset="0"/>
              <a:ea typeface="HGP創英角ｺﾞｼｯｸUB" pitchFamily="50" charset="-128"/>
              <a:cs typeface="+mn-cs"/>
            </a:endParaRPr>
          </a:p>
        </p:txBody>
      </p:sp>
      <p:sp>
        <p:nvSpPr>
          <p:cNvPr id="17" name="Line 224"/>
          <p:cNvSpPr>
            <a:spLocks noChangeShapeType="1"/>
          </p:cNvSpPr>
          <p:nvPr/>
        </p:nvSpPr>
        <p:spPr bwMode="auto">
          <a:xfrm flipH="1">
            <a:off x="5072065" y="1142984"/>
            <a:ext cx="285752" cy="214315"/>
          </a:xfrm>
          <a:prstGeom prst="line">
            <a:avLst/>
          </a:prstGeom>
          <a:noFill/>
          <a:ln w="38100">
            <a:solidFill>
              <a:srgbClr val="FF7C80"/>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9" name="Line 224"/>
          <p:cNvSpPr>
            <a:spLocks noChangeShapeType="1"/>
          </p:cNvSpPr>
          <p:nvPr/>
        </p:nvSpPr>
        <p:spPr bwMode="auto">
          <a:xfrm flipH="1" flipV="1">
            <a:off x="6643702" y="3643313"/>
            <a:ext cx="428628" cy="45719"/>
          </a:xfrm>
          <a:prstGeom prst="line">
            <a:avLst/>
          </a:prstGeom>
          <a:noFill/>
          <a:ln w="38100">
            <a:solidFill>
              <a:schemeClr val="tx2">
                <a:lumMod val="60000"/>
                <a:lumOff val="40000"/>
              </a:schemeClr>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0" name="Rectangle 14"/>
          <p:cNvSpPr>
            <a:spLocks noChangeArrowheads="1"/>
          </p:cNvSpPr>
          <p:nvPr/>
        </p:nvSpPr>
        <p:spPr bwMode="auto">
          <a:xfrm>
            <a:off x="357159" y="5572140"/>
            <a:ext cx="3643337"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Operation:  May 12, 2009</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1" name="Rectangle 14"/>
          <p:cNvSpPr>
            <a:spLocks noChangeArrowheads="1"/>
          </p:cNvSpPr>
          <p:nvPr/>
        </p:nvSpPr>
        <p:spPr bwMode="auto">
          <a:xfrm>
            <a:off x="357159" y="5960926"/>
            <a:ext cx="3286148"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Downlink:   ~ a week</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2" name="Rectangle 14"/>
          <p:cNvSpPr>
            <a:spLocks noChangeArrowheads="1"/>
          </p:cNvSpPr>
          <p:nvPr/>
        </p:nvSpPr>
        <p:spPr bwMode="auto">
          <a:xfrm>
            <a:off x="500034" y="2071678"/>
            <a:ext cx="285752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F8F8F8"/>
                </a:solidFill>
              </a:rPr>
              <a:t>Test mass controlled</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23" name="Rectangle 14"/>
          <p:cNvSpPr>
            <a:spLocks noChangeArrowheads="1"/>
          </p:cNvSpPr>
          <p:nvPr/>
        </p:nvSpPr>
        <p:spPr bwMode="auto">
          <a:xfrm>
            <a:off x="785786" y="3084459"/>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Damped oscillation</a:t>
            </a:r>
          </a:p>
          <a:p>
            <a:pPr algn="l">
              <a:lnSpc>
                <a:spcPct val="110000"/>
              </a:lnSpc>
              <a:buClr>
                <a:srgbClr val="003366"/>
              </a:buClr>
              <a:buSzPct val="70000"/>
              <a:buNone/>
            </a:pPr>
            <a:r>
              <a:rPr kumimoji="1" lang="en-US" altLang="ja-JP" sz="1800" b="1" kern="1200" dirty="0" smtClean="0">
                <a:solidFill>
                  <a:srgbClr val="F8F8F8"/>
                </a:solidFill>
                <a:latin typeface="Tahoma" pitchFamily="34" charset="0"/>
                <a:ea typeface="HGP創英角ｺﾞｼｯｸUB" pitchFamily="50" charset="-128"/>
                <a:cs typeface="+mn-cs"/>
              </a:rPr>
              <a:t>      (in pitch DoF)</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4" name="Rectangle 14"/>
          <p:cNvSpPr>
            <a:spLocks noChangeArrowheads="1"/>
          </p:cNvSpPr>
          <p:nvPr/>
        </p:nvSpPr>
        <p:spPr bwMode="auto">
          <a:xfrm>
            <a:off x="785786" y="2674778"/>
            <a:ext cx="2643206"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Error signal </a:t>
            </a:r>
            <a:r>
              <a:rPr lang="en-US" altLang="ja-JP" sz="1800" b="1" dirty="0" smtClean="0">
                <a:solidFill>
                  <a:srgbClr val="F8F8F8"/>
                </a:solidFill>
                <a:sym typeface="Wingdings" pitchFamily="2" charset="2"/>
              </a:rPr>
              <a:t> zero</a:t>
            </a:r>
            <a:r>
              <a:rPr lang="en-US" altLang="ja-JP" sz="1800" b="1" dirty="0" smtClean="0">
                <a:solidFill>
                  <a:srgbClr val="F8F8F8"/>
                </a:solidFill>
              </a:rPr>
              <a:t>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5" name="Rectangle 14"/>
          <p:cNvSpPr>
            <a:spLocks noChangeArrowheads="1"/>
          </p:cNvSpPr>
          <p:nvPr/>
        </p:nvSpPr>
        <p:spPr bwMode="auto">
          <a:xfrm>
            <a:off x="785786" y="4441781"/>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rPr>
              <a:t>Signal injection</a:t>
            </a:r>
          </a:p>
          <a:p>
            <a:pPr algn="l">
              <a:lnSpc>
                <a:spcPct val="110000"/>
              </a:lnSpc>
              <a:buClr>
                <a:srgbClr val="003366"/>
              </a:buClr>
              <a:buSzPct val="70000"/>
              <a:buNone/>
            </a:pPr>
            <a:r>
              <a:rPr kumimoji="1" lang="en-US" altLang="ja-JP" sz="1800" b="1" kern="1200" dirty="0" smtClean="0">
                <a:solidFill>
                  <a:srgbClr val="F8F8F8"/>
                </a:solidFill>
                <a:latin typeface="Tahoma" pitchFamily="34" charset="0"/>
                <a:ea typeface="HGP創英角ｺﾞｼｯｸUB" pitchFamily="50" charset="-128"/>
                <a:cs typeface="+mn-cs"/>
              </a:rPr>
              <a:t>    </a:t>
            </a:r>
            <a:r>
              <a:rPr kumimoji="1" lang="en-US" altLang="ja-JP" sz="1800" b="1" kern="1200" dirty="0" smtClean="0">
                <a:solidFill>
                  <a:srgbClr val="F8F8F8"/>
                </a:solidFill>
                <a:latin typeface="Tahoma" pitchFamily="34" charset="0"/>
                <a:ea typeface="HGP創英角ｺﾞｼｯｸUB" pitchFamily="50" charset="-128"/>
                <a:cs typeface="+mn-cs"/>
                <a:sym typeface="Wingdings" pitchFamily="2" charset="2"/>
              </a:rPr>
              <a:t> OL trans. Fn.</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6" name="Rectangle 14"/>
          <p:cNvSpPr>
            <a:spLocks noChangeArrowheads="1"/>
          </p:cNvSpPr>
          <p:nvPr/>
        </p:nvSpPr>
        <p:spPr bwMode="auto">
          <a:xfrm>
            <a:off x="785786" y="3743778"/>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1800" b="1" kern="1200" dirty="0" smtClean="0">
                <a:solidFill>
                  <a:srgbClr val="F8F8F8"/>
                </a:solidFill>
                <a:latin typeface="Tahoma" pitchFamily="34" charset="0"/>
                <a:ea typeface="HGP創英角ｺﾞｼｯｸUB" pitchFamily="50" charset="-128"/>
                <a:cs typeface="+mn-cs"/>
                <a:sym typeface="Wingdings" pitchFamily="2" charset="2"/>
              </a:rPr>
              <a:t>Free oscillation</a:t>
            </a:r>
          </a:p>
          <a:p>
            <a:pPr algn="l">
              <a:lnSpc>
                <a:spcPct val="110000"/>
              </a:lnSpc>
              <a:buClr>
                <a:srgbClr val="003366"/>
              </a:buClr>
              <a:buSzPct val="70000"/>
              <a:buNone/>
            </a:pPr>
            <a:r>
              <a:rPr lang="en-US" altLang="ja-JP" sz="1800" b="1" dirty="0" smtClean="0">
                <a:solidFill>
                  <a:srgbClr val="F8F8F8"/>
                </a:solidFill>
                <a:sym typeface="Wingdings" pitchFamily="2" charset="2"/>
              </a:rPr>
              <a:t>    in x and y DoF</a:t>
            </a:r>
            <a:r>
              <a:rPr kumimoji="1" lang="en-US" altLang="ja-JP" sz="1800" b="1" kern="1200" dirty="0" smtClean="0">
                <a:solidFill>
                  <a:srgbClr val="F8F8F8"/>
                </a:solidFill>
                <a:latin typeface="Tahoma" pitchFamily="34" charset="0"/>
                <a:ea typeface="HGP創英角ｺﾞｼｯｸUB" pitchFamily="50" charset="-128"/>
                <a:cs typeface="+mn-cs"/>
                <a:sym typeface="Wingdings" pitchFamily="2" charset="2"/>
              </a:rPr>
              <a:t>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8" name="Rectangle 21"/>
          <p:cNvSpPr>
            <a:spLocks noChangeArrowheads="1"/>
          </p:cNvSpPr>
          <p:nvPr/>
        </p:nvSpPr>
        <p:spPr bwMode="auto">
          <a:xfrm>
            <a:off x="7504139" y="5929330"/>
            <a:ext cx="1568455" cy="52322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969696"/>
                </a:solidFill>
                <a:latin typeface="Tahoma" pitchFamily="34" charset="0"/>
                <a:ea typeface="HGP創英角ｺﾞｼｯｸUB" pitchFamily="50" charset="-128"/>
                <a:cs typeface="+mn-cs"/>
              </a:rPr>
              <a:t>By </a:t>
            </a:r>
            <a:endParaRPr lang="en-US" altLang="ja-JP" sz="1400" b="1" dirty="0" smtClean="0">
              <a:solidFill>
                <a:srgbClr val="969696"/>
              </a:solidFill>
            </a:endParaRPr>
          </a:p>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969696"/>
                </a:solidFill>
                <a:latin typeface="Tahoma" pitchFamily="34" charset="0"/>
                <a:ea typeface="HGP創英角ｺﾞｼｯｸUB" pitchFamily="50" charset="-128"/>
                <a:cs typeface="+mn-cs"/>
              </a:rPr>
              <a:t>W.Kokuyama</a:t>
            </a:r>
            <a:endParaRPr kumimoji="1" lang="ja-JP" altLang="en-US" sz="1400" b="1" kern="1200" dirty="0">
              <a:solidFill>
                <a:srgbClr val="969696"/>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1" name="Rectangle 3"/>
          <p:cNvSpPr>
            <a:spLocks noGrp="1" noChangeArrowheads="1"/>
          </p:cNvSpPr>
          <p:nvPr>
            <p:ph type="title"/>
          </p:nvPr>
        </p:nvSpPr>
        <p:spPr/>
        <p:txBody>
          <a:bodyPr/>
          <a:lstStyle/>
          <a:p>
            <a:r>
              <a:rPr lang="en-US" altLang="ja-JP" dirty="0" smtClean="0"/>
              <a:t>DPF mission status</a:t>
            </a:r>
            <a:endParaRPr lang="ja-JP" altLang="en-US" dirty="0"/>
          </a:p>
        </p:txBody>
      </p:sp>
      <p:sp>
        <p:nvSpPr>
          <p:cNvPr id="16"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sp>
        <p:nvSpPr>
          <p:cNvPr id="826384" name="Rectangle 16"/>
          <p:cNvSpPr>
            <a:spLocks noChangeArrowheads="1"/>
          </p:cNvSpPr>
          <p:nvPr/>
        </p:nvSpPr>
        <p:spPr bwMode="auto">
          <a:xfrm>
            <a:off x="357158" y="1541855"/>
            <a:ext cx="4824413" cy="791307"/>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DPF </a:t>
            </a:r>
            <a:r>
              <a:rPr lang="en-US" altLang="ja-JP" sz="2000" b="1" dirty="0" smtClean="0">
                <a:solidFill>
                  <a:srgbClr val="DDDDDD"/>
                </a:solidFill>
              </a:rPr>
              <a:t>: O</a:t>
            </a:r>
            <a:r>
              <a:rPr lang="en-US" altLang="ja-JP" sz="2000" b="1" dirty="0" smtClean="0">
                <a:solidFill>
                  <a:srgbClr val="DDDDDD"/>
                </a:solidFill>
                <a:latin typeface="Tahoma" pitchFamily="34" charset="0"/>
                <a:ea typeface="HGP創英角ｺﾞｼｯｸUB" pitchFamily="50" charset="-128"/>
              </a:rPr>
              <a:t>ne of the candidate of</a:t>
            </a:r>
          </a:p>
          <a:p>
            <a:pPr algn="l">
              <a:lnSpc>
                <a:spcPct val="120000"/>
              </a:lnSpc>
              <a:buClr>
                <a:schemeClr val="accent2"/>
              </a:buClr>
              <a:buSzPct val="70000"/>
              <a:buFont typeface="Wingdings" pitchFamily="2" charset="2"/>
              <a:buNone/>
            </a:pPr>
            <a:r>
              <a:rPr lang="en-US" altLang="ja-JP" sz="2000" b="1" dirty="0" smtClean="0">
                <a:solidFill>
                  <a:srgbClr val="DDDDDD"/>
                </a:solidFill>
              </a:rPr>
              <a:t>     </a:t>
            </a:r>
            <a:r>
              <a:rPr lang="en-US" altLang="ja-JP" sz="2000" b="1" dirty="0" smtClean="0">
                <a:solidFill>
                  <a:srgbClr val="DDDDDD"/>
                </a:solidFill>
                <a:latin typeface="Tahoma" pitchFamily="34" charset="0"/>
                <a:ea typeface="HGP創英角ｺﾞｼｯｸUB" pitchFamily="50" charset="-128"/>
              </a:rPr>
              <a:t>JAXA’s</a:t>
            </a:r>
            <a:r>
              <a:rPr lang="ja-JP" altLang="en-US" sz="2000" b="1" dirty="0" smtClean="0">
                <a:solidFill>
                  <a:srgbClr val="DDDDDD"/>
                </a:solidFill>
              </a:rPr>
              <a:t> </a:t>
            </a:r>
            <a:r>
              <a:rPr lang="en-US" altLang="ja-JP" sz="2000" b="1" dirty="0" smtClean="0">
                <a:solidFill>
                  <a:srgbClr val="99FF99"/>
                </a:solidFill>
              </a:rPr>
              <a:t>s</a:t>
            </a:r>
            <a:r>
              <a:rPr lang="en-US" altLang="ja-JP" sz="2000" b="1" dirty="0" smtClean="0">
                <a:solidFill>
                  <a:srgbClr val="99FF99"/>
                </a:solidFill>
                <a:latin typeface="Tahoma" pitchFamily="34" charset="0"/>
                <a:ea typeface="HGP創英角ｺﾞｼｯｸUB" pitchFamily="50" charset="-128"/>
              </a:rPr>
              <a:t>mall satellite series</a:t>
            </a:r>
            <a:endParaRPr lang="ja-JP" altLang="en-US" sz="2000" b="1" dirty="0">
              <a:solidFill>
                <a:srgbClr val="DDDDDD"/>
              </a:solidFill>
              <a:latin typeface="Tahoma" pitchFamily="34" charset="0"/>
              <a:ea typeface="HGP創英角ｺﾞｼｯｸUB" pitchFamily="50" charset="-128"/>
            </a:endParaRPr>
          </a:p>
        </p:txBody>
      </p:sp>
      <p:sp>
        <p:nvSpPr>
          <p:cNvPr id="826391" name="Rectangle 23"/>
          <p:cNvSpPr>
            <a:spLocks noChangeArrowheads="1"/>
          </p:cNvSpPr>
          <p:nvPr/>
        </p:nvSpPr>
        <p:spPr bwMode="auto">
          <a:xfrm>
            <a:off x="1142976" y="2784989"/>
            <a:ext cx="4786346" cy="75713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800" b="1" dirty="0" smtClean="0">
                <a:solidFill>
                  <a:srgbClr val="DDDDDD"/>
                </a:solidFill>
                <a:latin typeface="Tahoma" pitchFamily="34" charset="0"/>
                <a:ea typeface="HGP創英角ｺﾞｼｯｸUB" pitchFamily="50" charset="-128"/>
              </a:rPr>
              <a:t>At  </a:t>
            </a:r>
            <a:r>
              <a:rPr lang="en-US" altLang="ja-JP" sz="1800" b="1" dirty="0" smtClean="0">
                <a:solidFill>
                  <a:srgbClr val="DDDDDD"/>
                </a:solidFill>
              </a:rPr>
              <a:t>l</a:t>
            </a:r>
            <a:r>
              <a:rPr lang="en-US" altLang="ja-JP" sz="1800" b="1" dirty="0" smtClean="0">
                <a:solidFill>
                  <a:srgbClr val="DDDDDD"/>
                </a:solidFill>
                <a:latin typeface="Tahoma" pitchFamily="34" charset="0"/>
                <a:ea typeface="HGP創英角ｺﾞｼｯｸUB" pitchFamily="50" charset="-128"/>
              </a:rPr>
              <a:t>east </a:t>
            </a:r>
            <a:r>
              <a:rPr lang="en-US" altLang="ja-JP" sz="1800" b="1" dirty="0" smtClean="0">
                <a:solidFill>
                  <a:srgbClr val="99FF99"/>
                </a:solidFill>
                <a:latin typeface="Tahoma" pitchFamily="34" charset="0"/>
                <a:ea typeface="HGP創英角ｺﾞｼｯｸUB" pitchFamily="50" charset="-128"/>
              </a:rPr>
              <a:t>3 satellite</a:t>
            </a:r>
            <a:r>
              <a:rPr lang="ja-JP" altLang="en-US" sz="1800" b="1" dirty="0" smtClean="0">
                <a:solidFill>
                  <a:srgbClr val="99FF99"/>
                </a:solidFill>
                <a:latin typeface="Tahoma" pitchFamily="34" charset="0"/>
                <a:ea typeface="HGP創英角ｺﾞｼｯｸUB" pitchFamily="50" charset="-128"/>
              </a:rPr>
              <a:t> </a:t>
            </a:r>
            <a:r>
              <a:rPr lang="en-US" altLang="ja-JP" sz="1800" b="1" dirty="0" smtClean="0">
                <a:solidFill>
                  <a:srgbClr val="DDDDDD"/>
                </a:solidFill>
                <a:latin typeface="Tahoma" pitchFamily="34" charset="0"/>
                <a:ea typeface="HGP創英角ｺﾞｼｯｸUB" pitchFamily="50" charset="-128"/>
              </a:rPr>
              <a:t>in 5 years with</a:t>
            </a:r>
            <a:endParaRPr lang="ja-JP" altLang="en-US" sz="1800" b="1" dirty="0" smtClean="0">
              <a:solidFill>
                <a:srgbClr val="DDDDDD"/>
              </a:solidFill>
              <a:latin typeface="Tahoma" pitchFamily="34" charset="0"/>
              <a:ea typeface="HGP創英角ｺﾞｼｯｸUB" pitchFamily="50" charset="-128"/>
            </a:endParaRPr>
          </a:p>
          <a:p>
            <a:pPr algn="l">
              <a:lnSpc>
                <a:spcPct val="120000"/>
              </a:lnSpc>
              <a:buClr>
                <a:schemeClr val="accent2"/>
              </a:buClr>
              <a:buSzPct val="70000"/>
              <a:buFont typeface="Wingdings" pitchFamily="2" charset="2"/>
              <a:buNone/>
            </a:pPr>
            <a:r>
              <a:rPr lang="en-US" altLang="ja-JP" sz="1800" b="1" dirty="0" smtClean="0">
                <a:solidFill>
                  <a:schemeClr val="bg1"/>
                </a:solidFill>
                <a:latin typeface="Tahoma" pitchFamily="34" charset="0"/>
                <a:ea typeface="HGP創英角ｺﾞｼｯｸUB" pitchFamily="50" charset="-128"/>
              </a:rPr>
              <a:t>Standard Bus</a:t>
            </a:r>
            <a:r>
              <a:rPr lang="ja-JP" altLang="en-US" sz="1800" b="1" dirty="0" smtClean="0">
                <a:solidFill>
                  <a:schemeClr val="bg1"/>
                </a:solidFill>
                <a:latin typeface="Tahoma" pitchFamily="34" charset="0"/>
                <a:ea typeface="HGP創英角ｺﾞｼｯｸUB" pitchFamily="50" charset="-128"/>
              </a:rPr>
              <a:t> </a:t>
            </a:r>
            <a:r>
              <a:rPr lang="en-US" altLang="ja-JP" sz="1800" b="1" dirty="0">
                <a:solidFill>
                  <a:srgbClr val="DDDDDD"/>
                </a:solidFill>
                <a:latin typeface="Tahoma" pitchFamily="34" charset="0"/>
                <a:ea typeface="HGP創英角ｺﾞｼｯｸUB" pitchFamily="50" charset="-128"/>
              </a:rPr>
              <a:t>+ </a:t>
            </a:r>
            <a:r>
              <a:rPr lang="en-US" altLang="ja-JP" sz="1800" b="1" dirty="0" smtClean="0">
                <a:solidFill>
                  <a:srgbClr val="DDDDDD"/>
                </a:solidFill>
              </a:rPr>
              <a:t>M-V follow-on rocket</a:t>
            </a:r>
            <a:endParaRPr lang="ja-JP" altLang="en-US" sz="1800" b="1" dirty="0">
              <a:solidFill>
                <a:srgbClr val="000000"/>
              </a:solidFill>
              <a:latin typeface="Tahoma" pitchFamily="34" charset="0"/>
              <a:ea typeface="HGP創英角ｺﾞｼｯｸUB" pitchFamily="50" charset="-128"/>
            </a:endParaRPr>
          </a:p>
        </p:txBody>
      </p:sp>
      <p:sp>
        <p:nvSpPr>
          <p:cNvPr id="826394" name="Line 26"/>
          <p:cNvSpPr>
            <a:spLocks noChangeShapeType="1"/>
          </p:cNvSpPr>
          <p:nvPr/>
        </p:nvSpPr>
        <p:spPr bwMode="auto">
          <a:xfrm flipV="1">
            <a:off x="1640166" y="2327673"/>
            <a:ext cx="2684149" cy="0"/>
          </a:xfrm>
          <a:prstGeom prst="line">
            <a:avLst/>
          </a:prstGeom>
          <a:noFill/>
          <a:ln w="38100">
            <a:solidFill>
              <a:srgbClr val="99FF99"/>
            </a:solidFill>
            <a:round/>
            <a:headEnd/>
            <a:tailEnd/>
          </a:ln>
          <a:effectLst/>
        </p:spPr>
        <p:txBody>
          <a:bodyPr wrap="square" anchor="ctr">
            <a:spAutoFit/>
          </a:bodyPr>
          <a:lstStyle/>
          <a:p>
            <a:endParaRPr lang="ja-JP" altLang="en-US" dirty="0"/>
          </a:p>
        </p:txBody>
      </p:sp>
      <p:sp>
        <p:nvSpPr>
          <p:cNvPr id="826392" name="Rectangle 24"/>
          <p:cNvSpPr>
            <a:spLocks noChangeArrowheads="1"/>
          </p:cNvSpPr>
          <p:nvPr/>
        </p:nvSpPr>
        <p:spPr bwMode="auto">
          <a:xfrm>
            <a:off x="1071538" y="4101678"/>
            <a:ext cx="5357850"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b="1" dirty="0" smtClean="0">
                <a:solidFill>
                  <a:srgbClr val="DDDDDD"/>
                </a:solidFill>
              </a:rPr>
              <a:t>1</a:t>
            </a:r>
            <a:r>
              <a:rPr lang="en-US" altLang="ja-JP" sz="2000" b="1" baseline="30000" dirty="0" smtClean="0">
                <a:solidFill>
                  <a:srgbClr val="DDDDDD"/>
                </a:solidFill>
              </a:rPr>
              <a:t>st</a:t>
            </a:r>
            <a:r>
              <a:rPr lang="en-US" altLang="ja-JP" sz="2000" b="1" dirty="0" smtClean="0">
                <a:solidFill>
                  <a:srgbClr val="DDDDDD"/>
                </a:solidFill>
              </a:rPr>
              <a:t>  mission </a:t>
            </a:r>
            <a:r>
              <a:rPr lang="en-US" altLang="ja-JP" sz="2000" b="1" dirty="0" smtClean="0">
                <a:solidFill>
                  <a:srgbClr val="DDDDDD"/>
                </a:solidFill>
                <a:latin typeface="Tahoma" pitchFamily="34" charset="0"/>
                <a:ea typeface="HGP創英角ｺﾞｼｯｸUB" pitchFamily="50" charset="-128"/>
              </a:rPr>
              <a:t>(2012):  SPRINT-A/EXCEED</a:t>
            </a:r>
            <a:endParaRPr lang="en-US" altLang="ja-JP" sz="2000" b="1" dirty="0">
              <a:solidFill>
                <a:srgbClr val="DDDDDD"/>
              </a:solidFill>
              <a:latin typeface="Tahoma" pitchFamily="34" charset="0"/>
              <a:ea typeface="HGP創英角ｺﾞｼｯｸUB" pitchFamily="50" charset="-128"/>
            </a:endParaRPr>
          </a:p>
          <a:p>
            <a:pPr algn="l">
              <a:lnSpc>
                <a:spcPct val="120000"/>
              </a:lnSpc>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2</a:t>
            </a:r>
            <a:r>
              <a:rPr lang="en-US" altLang="ja-JP" sz="2000" b="1" baseline="30000" dirty="0" smtClean="0">
                <a:solidFill>
                  <a:srgbClr val="DDDDDD"/>
                </a:solidFill>
                <a:latin typeface="Tahoma" pitchFamily="34" charset="0"/>
                <a:ea typeface="HGP創英角ｺﾞｼｯｸUB" pitchFamily="50" charset="-128"/>
              </a:rPr>
              <a:t>nd</a:t>
            </a:r>
            <a:r>
              <a:rPr lang="en-US" altLang="ja-JP" sz="2000" b="1" dirty="0" smtClean="0">
                <a:solidFill>
                  <a:srgbClr val="DDDDDD"/>
                </a:solidFill>
                <a:latin typeface="Tahoma" pitchFamily="34" charset="0"/>
                <a:ea typeface="HGP創英角ｺﾞｼｯｸUB" pitchFamily="50" charset="-128"/>
              </a:rPr>
              <a:t> mission  (~2013) in selection</a:t>
            </a:r>
          </a:p>
        </p:txBody>
      </p:sp>
      <p:sp>
        <p:nvSpPr>
          <p:cNvPr id="826393" name="Rectangle 25"/>
          <p:cNvSpPr>
            <a:spLocks noChangeArrowheads="1"/>
          </p:cNvSpPr>
          <p:nvPr/>
        </p:nvSpPr>
        <p:spPr bwMode="auto">
          <a:xfrm>
            <a:off x="1398593" y="5030372"/>
            <a:ext cx="4816481" cy="39889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99FF99"/>
                </a:solidFill>
              </a:rPr>
              <a:t>DPF  </a:t>
            </a:r>
            <a:r>
              <a:rPr lang="en-US" altLang="ja-JP" sz="2000" b="1" dirty="0" smtClean="0">
                <a:solidFill>
                  <a:srgbClr val="DDDDDD"/>
                </a:solidFill>
              </a:rPr>
              <a:t>is one of candidates</a:t>
            </a:r>
            <a:endParaRPr lang="ja-JP" altLang="en-US" sz="2000" b="1" dirty="0">
              <a:solidFill>
                <a:srgbClr val="DDDDDD"/>
              </a:solidFill>
              <a:latin typeface="Tahoma" pitchFamily="34" charset="0"/>
              <a:ea typeface="HGP創英角ｺﾞｼｯｸUB" pitchFamily="50" charset="-128"/>
            </a:endParaRPr>
          </a:p>
        </p:txBody>
      </p:sp>
      <p:sp>
        <p:nvSpPr>
          <p:cNvPr id="826395" name="Text Box 27"/>
          <p:cNvSpPr txBox="1">
            <a:spLocks noChangeArrowheads="1"/>
          </p:cNvSpPr>
          <p:nvPr/>
        </p:nvSpPr>
        <p:spPr bwMode="auto">
          <a:xfrm>
            <a:off x="6786578" y="3184929"/>
            <a:ext cx="2278084" cy="276999"/>
          </a:xfrm>
          <a:prstGeom prst="rect">
            <a:avLst/>
          </a:prstGeom>
          <a:noFill/>
          <a:ln w="15875">
            <a:noFill/>
            <a:miter lim="800000"/>
            <a:headEnd/>
            <a:tailEnd/>
          </a:ln>
          <a:effectLst/>
        </p:spPr>
        <p:txBody>
          <a:bodyPr wrap="square">
            <a:spAutoFit/>
          </a:bodyPr>
          <a:lstStyle/>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SPRINT-A /EXCEED</a:t>
            </a:r>
            <a:endParaRPr lang="en-US" altLang="ja-JP" sz="1200" b="1" dirty="0">
              <a:solidFill>
                <a:srgbClr val="C0C0C0"/>
              </a:solidFill>
              <a:latin typeface="Tahoma" pitchFamily="34" charset="0"/>
              <a:ea typeface="HGP創英角ｺﾞｼｯｸUB" pitchFamily="50" charset="-128"/>
            </a:endParaRPr>
          </a:p>
        </p:txBody>
      </p:sp>
      <p:sp>
        <p:nvSpPr>
          <p:cNvPr id="18" name="角丸四角形 17"/>
          <p:cNvSpPr/>
          <p:nvPr/>
        </p:nvSpPr>
        <p:spPr bwMode="auto">
          <a:xfrm>
            <a:off x="6151568" y="1693484"/>
            <a:ext cx="2571768" cy="1714512"/>
          </a:xfrm>
          <a:prstGeom prst="roundRect">
            <a:avLst>
              <a:gd name="adj" fmla="val 15252"/>
            </a:avLst>
          </a:prstGeom>
          <a:solidFill>
            <a:srgbClr val="DDDDDD">
              <a:alpha val="23000"/>
            </a:srgbClr>
          </a:solidFill>
          <a:ln w="6350">
            <a:noFill/>
            <a:miter lim="800000"/>
            <a:headEnd/>
            <a:tailEnd/>
          </a:ln>
          <a:effectLst/>
        </p:spPr>
        <p:txBody>
          <a:bodyPr rtlCol="0" anchor="ctr">
            <a:noAutofit/>
          </a:bodyPr>
          <a:lstStyle/>
          <a:p>
            <a:pPr algn="ctr"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pic>
        <p:nvPicPr>
          <p:cNvPr id="19"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744504" y="1071546"/>
            <a:ext cx="3185214" cy="2399135"/>
          </a:xfrm>
          <a:prstGeom prst="rect">
            <a:avLst/>
          </a:prstGeom>
          <a:noFill/>
          <a:ln w="9525">
            <a:noFill/>
            <a:miter lim="800000"/>
            <a:headEnd/>
            <a:tailEnd/>
          </a:ln>
        </p:spPr>
      </p:pic>
      <p:sp>
        <p:nvSpPr>
          <p:cNvPr id="24" name="Line 224"/>
          <p:cNvSpPr>
            <a:spLocks noChangeShapeType="1"/>
          </p:cNvSpPr>
          <p:nvPr/>
        </p:nvSpPr>
        <p:spPr bwMode="auto">
          <a:xfrm flipH="1" flipV="1">
            <a:off x="2643174" y="2399109"/>
            <a:ext cx="142876" cy="428629"/>
          </a:xfrm>
          <a:prstGeom prst="line">
            <a:avLst/>
          </a:prstGeom>
          <a:noFill/>
          <a:ln w="38100">
            <a:solidFill>
              <a:schemeClr val="bg1">
                <a:lumMod val="90000"/>
              </a:schemeClr>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14" name="Picture 44" descr="新小型固体ロケット（イメージ）">
            <a:hlinkClick r:id="rId4"/>
          </p:cNvPr>
          <p:cNvPicPr>
            <a:picLocks noChangeAspect="1" noChangeArrowheads="1"/>
          </p:cNvPicPr>
          <p:nvPr/>
        </p:nvPicPr>
        <p:blipFill>
          <a:blip r:embed="rId5"/>
          <a:srcRect/>
          <a:stretch>
            <a:fillRect/>
          </a:stretch>
        </p:blipFill>
        <p:spPr bwMode="auto">
          <a:xfrm>
            <a:off x="6357950" y="3643314"/>
            <a:ext cx="2307898" cy="1571636"/>
          </a:xfrm>
          <a:prstGeom prst="rect">
            <a:avLst/>
          </a:prstGeom>
          <a:noFill/>
        </p:spPr>
      </p:pic>
      <p:sp>
        <p:nvSpPr>
          <p:cNvPr id="15" name="Text Box 27"/>
          <p:cNvSpPr txBox="1">
            <a:spLocks noChangeArrowheads="1"/>
          </p:cNvSpPr>
          <p:nvPr/>
        </p:nvSpPr>
        <p:spPr bwMode="auto">
          <a:xfrm>
            <a:off x="6357950" y="5214950"/>
            <a:ext cx="2492398" cy="646331"/>
          </a:xfrm>
          <a:prstGeom prst="rect">
            <a:avLst/>
          </a:prstGeom>
          <a:noFill/>
          <a:ln w="15875">
            <a:noFill/>
            <a:miter lim="800000"/>
            <a:headEnd/>
            <a:tailEnd/>
          </a:ln>
          <a:effectLst/>
        </p:spPr>
        <p:txBody>
          <a:bodyPr wrap="square">
            <a:spAutoFit/>
          </a:bodyPr>
          <a:lstStyle/>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Next-generation</a:t>
            </a:r>
          </a:p>
          <a:p>
            <a:pPr algn="l">
              <a:buFontTx/>
              <a:buNone/>
            </a:pPr>
            <a:r>
              <a:rPr lang="en-US" altLang="ja-JP" sz="1200" b="1" dirty="0" smtClean="0">
                <a:solidFill>
                  <a:srgbClr val="C0C0C0"/>
                </a:solidFill>
                <a:sym typeface="Wingdings" pitchFamily="2" charset="2"/>
              </a:rPr>
              <a:t>Solid rocket booster (M-V FO)</a:t>
            </a:r>
          </a:p>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                            Fig. by JAXA</a:t>
            </a:r>
            <a:endParaRPr lang="en-US" altLang="ja-JP" sz="1200" b="1" dirty="0">
              <a:solidFill>
                <a:srgbClr val="C0C0C0"/>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63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92" grpId="0"/>
      <p:bldP spid="82639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p:txBody>
          <a:bodyPr/>
          <a:lstStyle/>
          <a:p>
            <a:r>
              <a:rPr lang="en-US" altLang="ja-JP" dirty="0" smtClean="0"/>
              <a:t>Collaboration and support</a:t>
            </a:r>
            <a:endParaRPr lang="ja-JP" altLang="en-US" dirty="0"/>
          </a:p>
        </p:txBody>
      </p:sp>
      <p:sp>
        <p:nvSpPr>
          <p:cNvPr id="9"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1" name="正方形/長方形 10"/>
          <p:cNvSpPr/>
          <p:nvPr/>
        </p:nvSpPr>
        <p:spPr>
          <a:xfrm>
            <a:off x="857224" y="857232"/>
            <a:ext cx="7929618" cy="5678478"/>
          </a:xfrm>
          <a:prstGeom prst="rect">
            <a:avLst/>
          </a:prstGeom>
        </p:spPr>
        <p:txBody>
          <a:bodyPr wrap="square">
            <a:spAutoFit/>
          </a:bodyPr>
          <a:lstStyle/>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Supports from </a:t>
            </a:r>
            <a:r>
              <a:rPr lang="en-US" altLang="ja-JP" sz="1800" b="1" dirty="0" smtClean="0">
                <a:solidFill>
                  <a:srgbClr val="99FF99"/>
                </a:solidFill>
                <a:latin typeface="Tahoma" pitchFamily="34" charset="0"/>
                <a:ea typeface="HGP創英角ｺﾞｼｯｸUB" pitchFamily="50" charset="-128"/>
              </a:rPr>
              <a:t>LISA</a:t>
            </a:r>
            <a:r>
              <a:rPr lang="ja-JP" altLang="en-US" sz="1800" b="1" dirty="0" smtClean="0">
                <a:solidFill>
                  <a:srgbClr val="F8F8F8"/>
                </a:solidFill>
              </a:rPr>
              <a:t> </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a:solidFill>
                  <a:srgbClr val="F8F8F8"/>
                </a:solidFill>
                <a:latin typeface="Tahoma" pitchFamily="34" charset="0"/>
                <a:ea typeface="HGP創英角ｺﾞｼｯｸUB" pitchFamily="50" charset="-128"/>
              </a:rPr>
              <a:t>　</a:t>
            </a:r>
            <a:r>
              <a:rPr lang="ja-JP" altLang="en-US" sz="1800" b="1" dirty="0" smtClean="0">
                <a:solidFill>
                  <a:srgbClr val="F8F8F8"/>
                </a:solidFill>
                <a:latin typeface="Tahoma" pitchFamily="34" charset="0"/>
                <a:ea typeface="HGP創英角ｺﾞｼｯｸUB" pitchFamily="50" charset="-128"/>
              </a:rPr>
              <a:t>　   </a:t>
            </a:r>
            <a:r>
              <a:rPr lang="en-US" altLang="ja-JP" sz="1800" b="1" dirty="0" smtClean="0">
                <a:solidFill>
                  <a:srgbClr val="F8F8F8"/>
                </a:solidFill>
                <a:latin typeface="Tahoma" pitchFamily="34" charset="0"/>
                <a:ea typeface="HGP創英角ｺﾞｼｯｸUB" pitchFamily="50" charset="-128"/>
              </a:rPr>
              <a:t>Technical advises from LISA/LPF experiences</a:t>
            </a:r>
          </a:p>
          <a:p>
            <a:pPr algn="l">
              <a:lnSpc>
                <a:spcPct val="110000"/>
              </a:lnSpc>
              <a:buNone/>
            </a:pPr>
            <a:r>
              <a:rPr lang="en-US" altLang="ja-JP" sz="1800" b="1" dirty="0" smtClean="0">
                <a:solidFill>
                  <a:srgbClr val="F8F8F8"/>
                </a:solidFill>
              </a:rPr>
              <a:t> </a:t>
            </a:r>
            <a:r>
              <a:rPr lang="ja-JP" altLang="en-US" sz="1800" b="1" dirty="0" smtClean="0">
                <a:solidFill>
                  <a:srgbClr val="F8F8F8"/>
                </a:solidFill>
              </a:rPr>
              <a:t>       </a:t>
            </a:r>
            <a:r>
              <a:rPr lang="en-US" altLang="ja-JP" sz="1800" b="1" dirty="0" smtClean="0">
                <a:solidFill>
                  <a:srgbClr val="F8F8F8"/>
                </a:solidFill>
              </a:rPr>
              <a:t>Support  Letter for DECIGO/DPF</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rPr>
              <a:t>        LISA-DECIGO workshop </a:t>
            </a:r>
            <a:r>
              <a:rPr lang="en-US" altLang="ja-JP" sz="1600" b="1" dirty="0" smtClean="0">
                <a:solidFill>
                  <a:srgbClr val="F8F8F8"/>
                </a:solidFill>
                <a:latin typeface="Tahoma" pitchFamily="34" charset="0"/>
              </a:rPr>
              <a:t>(2008.11)</a:t>
            </a:r>
            <a:endParaRPr lang="en-US" altLang="ja-JP" sz="1600" b="1" dirty="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ea typeface="HGP創英角ｺﾞｼｯｸUB" pitchFamily="50" charset="-128"/>
              </a:rPr>
              <a:t> </a:t>
            </a: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Collab. with </a:t>
            </a:r>
            <a:r>
              <a:rPr lang="en-US" altLang="ja-JP" sz="1800" b="1" dirty="0" smtClean="0">
                <a:solidFill>
                  <a:srgbClr val="99FF99"/>
                </a:solidFill>
                <a:latin typeface="Tahoma" pitchFamily="34" charset="0"/>
                <a:ea typeface="HGP創英角ｺﾞｼｯｸUB" pitchFamily="50" charset="-128"/>
              </a:rPr>
              <a:t>Stanford univ. group</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CCFFCC"/>
                </a:solidFill>
                <a:latin typeface="Tahoma" pitchFamily="34" charset="0"/>
                <a:ea typeface="HGP創英角ｺﾞｼｯｸUB" pitchFamily="50" charset="-128"/>
              </a:rPr>
              <a:t>        Drag-free control</a:t>
            </a:r>
            <a:r>
              <a:rPr lang="ja-JP" altLang="en-US" sz="1800" b="1" dirty="0" smtClean="0">
                <a:solidFill>
                  <a:srgbClr val="CCFFCC"/>
                </a:solidFill>
              </a:rPr>
              <a:t> </a:t>
            </a:r>
            <a:r>
              <a:rPr lang="en-US" altLang="ja-JP" sz="1800" b="1" dirty="0" smtClean="0">
                <a:solidFill>
                  <a:srgbClr val="F8F8F8"/>
                </a:solidFill>
                <a:latin typeface="Tahoma" pitchFamily="34" charset="0"/>
                <a:ea typeface="HGP創英角ｺﾞｼｯｸUB" pitchFamily="50" charset="-128"/>
              </a:rPr>
              <a:t>of DECIGO/DPF</a:t>
            </a:r>
            <a:endParaRPr lang="ja-JP" altLang="en-US"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        </a:t>
            </a:r>
            <a:r>
              <a:rPr lang="en-US" altLang="ja-JP" sz="1800" b="1" dirty="0" smtClean="0">
                <a:solidFill>
                  <a:srgbClr val="F8F8F8"/>
                </a:solidFill>
                <a:sym typeface="Wingdings" pitchFamily="2" charset="2"/>
              </a:rPr>
              <a:t>UV LED Charge Management System</a:t>
            </a:r>
            <a:r>
              <a:rPr lang="ja-JP" altLang="en-US" sz="1800" b="1" dirty="0" smtClean="0">
                <a:solidFill>
                  <a:srgbClr val="F8F8F8"/>
                </a:solidFill>
                <a:sym typeface="Wingdings" pitchFamily="2" charset="2"/>
              </a:rPr>
              <a:t>　</a:t>
            </a:r>
            <a:r>
              <a:rPr lang="en-US" altLang="ja-JP" sz="1800" b="1" dirty="0" smtClean="0">
                <a:solidFill>
                  <a:srgbClr val="F8F8F8"/>
                </a:solidFill>
                <a:sym typeface="Wingdings" pitchFamily="2" charset="2"/>
              </a:rPr>
              <a:t>for</a:t>
            </a:r>
            <a:r>
              <a:rPr lang="en-US" altLang="ja-JP" sz="1800" b="1" dirty="0" smtClean="0">
                <a:solidFill>
                  <a:srgbClr val="F8F8F8"/>
                </a:solidFill>
                <a:latin typeface="Tahoma" pitchFamily="34" charset="0"/>
                <a:sym typeface="Wingdings" pitchFamily="2" charset="2"/>
              </a:rPr>
              <a:t> </a:t>
            </a:r>
            <a:r>
              <a:rPr lang="en-US" altLang="ja-JP" sz="1800" b="1" dirty="0" smtClean="0">
                <a:solidFill>
                  <a:srgbClr val="F8F8F8"/>
                </a:solidFill>
                <a:latin typeface="Tahoma" pitchFamily="34" charset="0"/>
                <a:ea typeface="HGP創英角ｺﾞｼｯｸUB" pitchFamily="50" charset="-128"/>
              </a:rPr>
              <a:t>DPF</a:t>
            </a:r>
            <a:endParaRPr lang="ja-JP" altLang="en-US" sz="1800" b="1" dirty="0" smtClean="0">
              <a:solidFill>
                <a:srgbClr val="CCFFCC"/>
              </a:solidFill>
              <a:latin typeface="Tahoma" pitchFamily="34" charset="0"/>
              <a:ea typeface="HGP創英角ｺﾞｼｯｸUB" pitchFamily="50" charset="-128"/>
            </a:endParaRPr>
          </a:p>
          <a:p>
            <a:pPr algn="l">
              <a:lnSpc>
                <a:spcPct val="110000"/>
              </a:lnSpc>
              <a:buNone/>
            </a:pPr>
            <a:endParaRPr lang="ja-JP" altLang="en-US"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Collab. with </a:t>
            </a:r>
            <a:r>
              <a:rPr lang="en-US" altLang="ja-JP" sz="1800" b="1" dirty="0" smtClean="0">
                <a:solidFill>
                  <a:srgbClr val="99FF99"/>
                </a:solidFill>
                <a:latin typeface="Tahoma" pitchFamily="34" charset="0"/>
                <a:ea typeface="HGP創英角ｺﾞｼｯｸUB" pitchFamily="50" charset="-128"/>
              </a:rPr>
              <a:t>JAXA</a:t>
            </a:r>
            <a:r>
              <a:rPr lang="en-US" altLang="ja-JP" sz="1800" b="1" dirty="0" smtClean="0">
                <a:solidFill>
                  <a:srgbClr val="99FF99"/>
                </a:solidFill>
              </a:rPr>
              <a:t> navigation-control section</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ea typeface="HGP創英角ｺﾞｼｯｸUB" pitchFamily="50" charset="-128"/>
                <a:sym typeface="Wingdings" pitchFamily="2" charset="2"/>
              </a:rPr>
              <a:t>       formation flight of </a:t>
            </a:r>
            <a:r>
              <a:rPr lang="en-US" altLang="ja-JP" sz="1800" b="1" dirty="0" smtClean="0">
                <a:solidFill>
                  <a:srgbClr val="F8F8F8"/>
                </a:solidFill>
                <a:latin typeface="Tahoma" pitchFamily="34" charset="0"/>
                <a:ea typeface="HGP創英角ｺﾞｼｯｸUB" pitchFamily="50" charset="-128"/>
              </a:rPr>
              <a:t>DECIGO, </a:t>
            </a:r>
            <a:r>
              <a:rPr lang="en-US" altLang="ja-JP" sz="1800" b="1" dirty="0" smtClean="0">
                <a:solidFill>
                  <a:srgbClr val="F8F8F8"/>
                </a:solidFill>
              </a:rPr>
              <a:t> </a:t>
            </a:r>
            <a:r>
              <a:rPr lang="en-US" altLang="ja-JP" sz="1800" b="1" dirty="0" smtClean="0">
                <a:solidFill>
                  <a:srgbClr val="F8F8F8"/>
                </a:solidFill>
                <a:latin typeface="Tahoma" pitchFamily="34" charset="0"/>
                <a:ea typeface="HGP創英角ｺﾞｼｯｸUB" pitchFamily="50" charset="-128"/>
              </a:rPr>
              <a:t>DPF drag-free control</a:t>
            </a:r>
          </a:p>
          <a:p>
            <a:pPr algn="l">
              <a:lnSpc>
                <a:spcPct val="110000"/>
              </a:lnSpc>
              <a:buNone/>
            </a:pP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rPr>
              <a:t>・</a:t>
            </a:r>
            <a:r>
              <a:rPr lang="en-US" altLang="ja-JP" sz="1800" b="1" dirty="0" smtClean="0">
                <a:solidFill>
                  <a:srgbClr val="F8F8F8"/>
                </a:solidFill>
              </a:rPr>
              <a:t>Research Center for the Early Universe </a:t>
            </a:r>
            <a:r>
              <a:rPr lang="en-US" altLang="ja-JP" sz="1800" b="1" dirty="0" smtClean="0">
                <a:solidFill>
                  <a:srgbClr val="99FF99"/>
                </a:solidFill>
                <a:latin typeface="Tahoma" pitchFamily="34" charset="0"/>
              </a:rPr>
              <a:t>(RESCEU)</a:t>
            </a:r>
            <a:r>
              <a:rPr lang="en-US" altLang="ja-JP" sz="1800" b="1" dirty="0" smtClean="0">
                <a:solidFill>
                  <a:srgbClr val="F8F8F8"/>
                </a:solidFill>
              </a:rPr>
              <a:t>, Univ. of Tokyo</a:t>
            </a:r>
            <a:endParaRPr lang="en-US" altLang="ja-JP" sz="1800" b="1" dirty="0" smtClean="0">
              <a:solidFill>
                <a:srgbClr val="F8F8F8"/>
              </a:solidFill>
              <a:latin typeface="Tahoma" pitchFamily="34" charset="0"/>
            </a:endParaRPr>
          </a:p>
          <a:p>
            <a:pPr algn="l">
              <a:lnSpc>
                <a:spcPct val="110000"/>
              </a:lnSpc>
              <a:buNone/>
            </a:pPr>
            <a:r>
              <a:rPr lang="ja-JP" altLang="en-US" sz="1800" b="1" dirty="0" smtClean="0">
                <a:solidFill>
                  <a:srgbClr val="F8F8F8"/>
                </a:solidFill>
                <a:latin typeface="Tahoma" pitchFamily="34" charset="0"/>
              </a:rPr>
              <a:t>　　  </a:t>
            </a:r>
            <a:r>
              <a:rPr lang="en-US" altLang="ja-JP" sz="1800" b="1" dirty="0" smtClean="0">
                <a:solidFill>
                  <a:srgbClr val="F8F8F8"/>
                </a:solidFill>
                <a:latin typeface="Tahoma" pitchFamily="34" charset="0"/>
              </a:rPr>
              <a:t>Support DECIGO as ones of main projects</a:t>
            </a:r>
            <a:r>
              <a:rPr lang="ja-JP" altLang="en-US" sz="1800" b="1" dirty="0" smtClean="0">
                <a:solidFill>
                  <a:srgbClr val="F8F8F8"/>
                </a:solidFill>
                <a:latin typeface="Tahoma" pitchFamily="34" charset="0"/>
              </a:rPr>
              <a:t>　</a:t>
            </a:r>
            <a:r>
              <a:rPr lang="en-US" altLang="ja-JP" sz="1800" b="1" dirty="0" smtClean="0">
                <a:solidFill>
                  <a:srgbClr val="F8F8F8"/>
                </a:solidFill>
                <a:latin typeface="Tahoma" pitchFamily="34" charset="0"/>
              </a:rPr>
              <a:t>(2009.4-)</a:t>
            </a:r>
          </a:p>
          <a:p>
            <a:pPr algn="l">
              <a:lnSpc>
                <a:spcPct val="110000"/>
              </a:lnSpc>
              <a:buNone/>
            </a:pPr>
            <a:endParaRPr lang="ja-JP" altLang="en-US"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rPr>
              <a:t>Collab. with  </a:t>
            </a:r>
            <a:r>
              <a:rPr lang="en-US" altLang="ja-JP" sz="1800" b="1" dirty="0" smtClean="0">
                <a:solidFill>
                  <a:srgbClr val="99FF99"/>
                </a:solidFill>
                <a:latin typeface="Tahoma" pitchFamily="34" charset="0"/>
                <a:ea typeface="HGP創英角ｺﾞｼｯｸUB" pitchFamily="50" charset="-128"/>
              </a:rPr>
              <a:t>UNISEC</a:t>
            </a:r>
            <a:r>
              <a:rPr lang="en-US" altLang="ja-JP" sz="1800" b="1" dirty="0" smtClean="0">
                <a:solidFill>
                  <a:srgbClr val="F8F8F8"/>
                </a:solidFill>
                <a:latin typeface="Tahoma" pitchFamily="34" charset="0"/>
                <a:ea typeface="HGP創英角ｺﾞｼｯｸUB" pitchFamily="50" charset="-128"/>
              </a:rPr>
              <a:t> (University Space Engineering Consortium) </a:t>
            </a:r>
            <a:endParaRPr lang="ja-JP" altLang="en-US"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ea typeface="HGP創英角ｺﾞｼｯｸUB" pitchFamily="50" charset="-128"/>
              </a:rPr>
              <a:t>       Call for active young engineers</a:t>
            </a:r>
          </a:p>
          <a:p>
            <a:pPr algn="l">
              <a:lnSpc>
                <a:spcPct val="110000"/>
              </a:lnSpc>
              <a:buNone/>
            </a:pPr>
            <a:endParaRPr lang="ja-JP" altLang="en-US" sz="1800" b="1" dirty="0">
              <a:solidFill>
                <a:srgbClr val="F8F8F8"/>
              </a:solidFill>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DDDDDD"/>
                </a:solidFill>
              </a:rPr>
              <a:t>         GW observation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Design</a:t>
            </a:r>
          </a:p>
          <a:p>
            <a:pPr lvl="2">
              <a:lnSpc>
                <a:spcPct val="130000"/>
              </a:lnSpc>
              <a:spcBef>
                <a:spcPct val="0"/>
              </a:spcBef>
              <a:buClrTx/>
              <a:buFontTx/>
              <a:buNone/>
            </a:pPr>
            <a:r>
              <a:rPr lang="en-US" altLang="ja-JP" sz="2800" b="1" dirty="0" smtClean="0">
                <a:solidFill>
                  <a:srgbClr val="DDDDDD"/>
                </a:solidFill>
              </a:rPr>
              <a:t>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a:t>
            </a:r>
            <a:r>
              <a:rPr lang="en-US" altLang="ja-JP" sz="3600" b="1" dirty="0" smtClean="0">
                <a:solidFill>
                  <a:srgbClr val="FF7C80"/>
                </a:solidFill>
                <a:effectLst>
                  <a:outerShdw blurRad="38100" dist="38100" dir="2700000" algn="tl">
                    <a:srgbClr val="C0C0C0"/>
                  </a:outerShdw>
                </a:effectLst>
              </a:rPr>
              <a:t>3. Summary</a:t>
            </a:r>
            <a:r>
              <a:rPr lang="ja-JP" altLang="en-US" sz="2800" b="1" dirty="0" smtClean="0">
                <a:solidFill>
                  <a:srgbClr val="FF7C80"/>
                </a:solidFill>
                <a:effectLst>
                  <a:outerShdw blurRad="38100" dist="38100" dir="2700000" algn="tl">
                    <a:srgbClr val="C0C0C0"/>
                  </a:outerShdw>
                </a:effectLst>
              </a:rPr>
              <a:t>          </a:t>
            </a:r>
            <a:endParaRPr lang="ja-JP" altLang="en-US" sz="2800" b="1" dirty="0">
              <a:solidFill>
                <a:srgbClr val="FF7C80"/>
              </a:solidFill>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5286388"/>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ltLang="ja-JP" dirty="0" smtClean="0">
                <a:solidFill>
                  <a:srgbClr val="F8F8F8"/>
                </a:solidFill>
              </a:rPr>
              <a:t>Summary</a:t>
            </a:r>
            <a:endParaRPr lang="ja-JP" altLang="en-US" dirty="0">
              <a:solidFill>
                <a:srgbClr val="F8F8F8"/>
              </a:solidFill>
            </a:endParaRPr>
          </a:p>
        </p:txBody>
      </p:sp>
      <p:sp>
        <p:nvSpPr>
          <p:cNvPr id="1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1104900" name="Rectangle 4"/>
          <p:cNvSpPr>
            <a:spLocks noChangeArrowheads="1"/>
          </p:cNvSpPr>
          <p:nvPr/>
        </p:nvSpPr>
        <p:spPr bwMode="auto">
          <a:xfrm>
            <a:off x="1214414" y="928670"/>
            <a:ext cx="6286544" cy="461665"/>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lang="en-US" altLang="ja-JP" b="1" kern="1200" dirty="0" smtClean="0">
                <a:solidFill>
                  <a:srgbClr val="99CCFF"/>
                </a:solidFill>
                <a:latin typeface="Tahoma" pitchFamily="34" charset="0"/>
                <a:ea typeface="HGP創英角ｺﾞｼｯｸUB" pitchFamily="50" charset="-128"/>
                <a:cs typeface="+mn-cs"/>
              </a:rPr>
              <a:t>DECIGO</a:t>
            </a:r>
            <a:r>
              <a:rPr lang="en-US" altLang="ja-JP" b="1" kern="1200" dirty="0" smtClean="0">
                <a:solidFill>
                  <a:srgbClr val="EAEAEA"/>
                </a:solidFill>
                <a:latin typeface="Tahoma" pitchFamily="34" charset="0"/>
                <a:ea typeface="HGP創英角ｺﾞｼｯｸUB" pitchFamily="50" charset="-128"/>
                <a:cs typeface="+mn-cs"/>
              </a:rPr>
              <a:t> :</a:t>
            </a:r>
            <a:endParaRPr lang="ja-JP" altLang="en-US" b="1" kern="1200" dirty="0">
              <a:solidFill>
                <a:srgbClr val="CCECFF"/>
              </a:solidFill>
              <a:latin typeface="Tahoma" pitchFamily="34" charset="0"/>
              <a:ea typeface="HGP創英角ｺﾞｼｯｸUB" pitchFamily="50" charset="-128"/>
              <a:cs typeface="+mn-cs"/>
            </a:endParaRPr>
          </a:p>
        </p:txBody>
      </p:sp>
      <p:sp>
        <p:nvSpPr>
          <p:cNvPr id="14" name="Rectangle 4"/>
          <p:cNvSpPr>
            <a:spLocks noChangeArrowheads="1"/>
          </p:cNvSpPr>
          <p:nvPr/>
        </p:nvSpPr>
        <p:spPr bwMode="auto">
          <a:xfrm>
            <a:off x="1500166" y="2535318"/>
            <a:ext cx="6286544" cy="1107996"/>
          </a:xfrm>
          <a:prstGeom prst="rect">
            <a:avLst/>
          </a:prstGeom>
          <a:noFill/>
          <a:ln w="15875">
            <a:noFill/>
            <a:miter lim="800000"/>
            <a:headEnd/>
            <a:tailEnd/>
          </a:ln>
          <a:effectLst/>
        </p:spPr>
        <p:txBody>
          <a:bodyPr wrap="square">
            <a:spAutoFit/>
          </a:bodyPr>
          <a:lstStyle/>
          <a:p>
            <a:pPr algn="l">
              <a:lnSpc>
                <a:spcPct val="110000"/>
              </a:lnSpc>
              <a:buNone/>
            </a:pPr>
            <a:r>
              <a:rPr lang="en-US" altLang="ja-JP" sz="2000" b="1" dirty="0" smtClean="0">
                <a:solidFill>
                  <a:srgbClr val="EAEAEA"/>
                </a:solidFill>
              </a:rPr>
              <a:t>Fruitful Sciences</a:t>
            </a:r>
            <a:endParaRPr lang="en-US" altLang="ja-JP" sz="2000" b="1" kern="1200" dirty="0" smtClean="0">
              <a:solidFill>
                <a:srgbClr val="FFFF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None/>
            </a:pPr>
            <a:r>
              <a:rPr lang="en-US" altLang="ja-JP" sz="2000" b="1" kern="1200" dirty="0" smtClean="0">
                <a:solidFill>
                  <a:srgbClr val="FFFFFF"/>
                </a:solidFill>
                <a:latin typeface="Tahoma" pitchFamily="34" charset="0"/>
                <a:ea typeface="HGP創英角ｺﾞｼｯｸUB" pitchFamily="50" charset="-128"/>
                <a:cs typeface="+mn-cs"/>
              </a:rPr>
              <a:t>      Very beginning of the </a:t>
            </a:r>
            <a:r>
              <a:rPr lang="en-US" altLang="ja-JP" sz="2000" b="1" dirty="0" smtClean="0">
                <a:solidFill>
                  <a:srgbClr val="CCECFF"/>
                </a:solidFill>
              </a:rPr>
              <a:t>U</a:t>
            </a:r>
            <a:r>
              <a:rPr lang="en-US" altLang="ja-JP" sz="2000" b="1" kern="1200" dirty="0" smtClean="0">
                <a:solidFill>
                  <a:srgbClr val="CCECFF"/>
                </a:solidFill>
                <a:latin typeface="Tahoma" pitchFamily="34" charset="0"/>
                <a:ea typeface="HGP創英角ｺﾞｼｯｸUB" pitchFamily="50" charset="-128"/>
                <a:cs typeface="+mn-cs"/>
              </a:rPr>
              <a:t>niverse</a:t>
            </a:r>
          </a:p>
          <a:p>
            <a:pPr algn="l" rtl="0" fontAlgn="base">
              <a:lnSpc>
                <a:spcPct val="110000"/>
              </a:lnSpc>
              <a:spcBef>
                <a:spcPct val="0"/>
              </a:spcBef>
              <a:spcAft>
                <a:spcPct val="0"/>
              </a:spcAft>
              <a:buNone/>
            </a:pPr>
            <a:r>
              <a:rPr lang="en-US" altLang="ja-JP" sz="2000" b="1" kern="1200" dirty="0" smtClean="0">
                <a:solidFill>
                  <a:srgbClr val="CCECFF"/>
                </a:solidFill>
                <a:latin typeface="Tahoma" pitchFamily="34" charset="0"/>
                <a:ea typeface="HGP創英角ｺﾞｼｯｸUB" pitchFamily="50" charset="-128"/>
                <a:cs typeface="+mn-cs"/>
              </a:rPr>
              <a:t>      Dark energy</a:t>
            </a:r>
            <a:r>
              <a:rPr lang="en-US" altLang="ja-JP" sz="2000" b="1" kern="1200" dirty="0" smtClean="0">
                <a:solidFill>
                  <a:srgbClr val="FFFFFF"/>
                </a:solidFill>
                <a:latin typeface="Tahoma" pitchFamily="34" charset="0"/>
                <a:ea typeface="HGP創英角ｺﾞｼｯｸUB" pitchFamily="50" charset="-128"/>
                <a:cs typeface="+mn-cs"/>
              </a:rPr>
              <a:t>, </a:t>
            </a:r>
            <a:r>
              <a:rPr lang="en-US" altLang="ja-JP" sz="2000" b="1" dirty="0" smtClean="0">
                <a:solidFill>
                  <a:srgbClr val="CCECFF"/>
                </a:solidFill>
              </a:rPr>
              <a:t>Galaxy</a:t>
            </a:r>
            <a:r>
              <a:rPr lang="en-US" altLang="ja-JP" sz="2000" b="1" dirty="0" smtClean="0">
                <a:solidFill>
                  <a:srgbClr val="FFFFFF"/>
                </a:solidFill>
              </a:rPr>
              <a:t> formation</a:t>
            </a:r>
            <a:endParaRPr lang="en-US" altLang="ja-JP" sz="2000" b="1" kern="1200" dirty="0" smtClean="0">
              <a:solidFill>
                <a:srgbClr val="FFFFFF"/>
              </a:solidFill>
              <a:latin typeface="Tahoma" pitchFamily="34" charset="0"/>
              <a:ea typeface="HGP創英角ｺﾞｼｯｸUB" pitchFamily="50" charset="-128"/>
              <a:cs typeface="+mn-cs"/>
            </a:endParaRPr>
          </a:p>
        </p:txBody>
      </p:sp>
      <p:sp>
        <p:nvSpPr>
          <p:cNvPr id="15" name="Rectangle 4"/>
          <p:cNvSpPr>
            <a:spLocks noChangeArrowheads="1"/>
          </p:cNvSpPr>
          <p:nvPr/>
        </p:nvSpPr>
        <p:spPr bwMode="auto">
          <a:xfrm>
            <a:off x="1214414" y="3923577"/>
            <a:ext cx="6286544" cy="461665"/>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lang="en-US" altLang="ja-JP" b="1" kern="1200" dirty="0" smtClean="0">
                <a:solidFill>
                  <a:srgbClr val="99FF99"/>
                </a:solidFill>
                <a:latin typeface="Tahoma" pitchFamily="34" charset="0"/>
                <a:ea typeface="HGP創英角ｺﾞｼｯｸUB" pitchFamily="50" charset="-128"/>
                <a:cs typeface="+mn-cs"/>
              </a:rPr>
              <a:t>DECIGO Pathfinder</a:t>
            </a:r>
            <a:endParaRPr lang="ja-JP" altLang="en-US" b="1" kern="1200" dirty="0">
              <a:solidFill>
                <a:srgbClr val="99FF99"/>
              </a:solidFill>
              <a:latin typeface="Tahoma" pitchFamily="34" charset="0"/>
              <a:ea typeface="HGP創英角ｺﾞｼｯｸUB" pitchFamily="50" charset="-128"/>
              <a:cs typeface="+mn-cs"/>
            </a:endParaRPr>
          </a:p>
        </p:txBody>
      </p:sp>
      <p:sp>
        <p:nvSpPr>
          <p:cNvPr id="16" name="Rectangle 4"/>
          <p:cNvSpPr>
            <a:spLocks noChangeArrowheads="1"/>
          </p:cNvSpPr>
          <p:nvPr/>
        </p:nvSpPr>
        <p:spPr bwMode="auto">
          <a:xfrm>
            <a:off x="1571604" y="4423643"/>
            <a:ext cx="7072362" cy="791307"/>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EAEAEA"/>
                </a:solidFill>
              </a:rPr>
              <a:t>Important</a:t>
            </a:r>
            <a:r>
              <a:rPr lang="en-US" altLang="ja-JP" sz="2000" b="1" kern="1200" dirty="0" smtClean="0">
                <a:solidFill>
                  <a:srgbClr val="EAEAEA"/>
                </a:solidFill>
                <a:latin typeface="Tahoma" pitchFamily="34" charset="0"/>
                <a:ea typeface="HGP創英角ｺﾞｼｯｸUB" pitchFamily="50" charset="-128"/>
                <a:cs typeface="+mn-cs"/>
              </a:rPr>
              <a:t> </a:t>
            </a:r>
            <a:r>
              <a:rPr lang="en-US" altLang="ja-JP" sz="2000" b="1" kern="1200" dirty="0" smtClean="0">
                <a:solidFill>
                  <a:srgbClr val="CCFFCC"/>
                </a:solidFill>
                <a:latin typeface="Tahoma" pitchFamily="34" charset="0"/>
                <a:ea typeface="HGP創英角ｺﾞｼｯｸUB" pitchFamily="50" charset="-128"/>
                <a:cs typeface="+mn-cs"/>
              </a:rPr>
              <a:t>milestone</a:t>
            </a:r>
            <a:r>
              <a:rPr lang="en-US" altLang="ja-JP" sz="2000" b="1" kern="1200" dirty="0" smtClean="0">
                <a:solidFill>
                  <a:srgbClr val="EAEAEA"/>
                </a:solidFill>
                <a:latin typeface="Tahoma" pitchFamily="34" charset="0"/>
                <a:ea typeface="HGP創英角ｺﾞｼｯｸUB" pitchFamily="50" charset="-128"/>
                <a:cs typeface="+mn-cs"/>
              </a:rPr>
              <a:t> for DECIGO</a:t>
            </a:r>
          </a:p>
          <a:p>
            <a:pPr algn="l" rtl="0" fontAlgn="base">
              <a:lnSpc>
                <a:spcPct val="120000"/>
              </a:lnSpc>
              <a:spcBef>
                <a:spcPct val="0"/>
              </a:spcBef>
              <a:spcAft>
                <a:spcPct val="0"/>
              </a:spcAft>
              <a:buNone/>
            </a:pPr>
            <a:r>
              <a:rPr lang="en-US" altLang="ja-JP" sz="2000" b="1" dirty="0" smtClean="0">
                <a:solidFill>
                  <a:srgbClr val="EAEAEA"/>
                </a:solidFill>
              </a:rPr>
              <a:t>Strong candidate of </a:t>
            </a:r>
            <a:r>
              <a:rPr lang="en-US" altLang="ja-JP" sz="2000" b="1" dirty="0" smtClean="0">
                <a:solidFill>
                  <a:srgbClr val="CCFFCC"/>
                </a:solidFill>
              </a:rPr>
              <a:t>JAXA’s satellite series</a:t>
            </a:r>
            <a:endParaRPr lang="en-US" altLang="ja-JP" sz="2000" b="1" kern="1200" dirty="0" smtClean="0">
              <a:solidFill>
                <a:srgbClr val="CCFFCC"/>
              </a:solidFill>
              <a:latin typeface="Tahoma" pitchFamily="34" charset="0"/>
              <a:ea typeface="HGP創英角ｺﾞｼｯｸUB" pitchFamily="50" charset="-128"/>
              <a:cs typeface="+mn-cs"/>
            </a:endParaRPr>
          </a:p>
        </p:txBody>
      </p:sp>
      <p:sp>
        <p:nvSpPr>
          <p:cNvPr id="17" name="Rectangle 4"/>
          <p:cNvSpPr>
            <a:spLocks noChangeArrowheads="1"/>
          </p:cNvSpPr>
          <p:nvPr/>
        </p:nvSpPr>
        <p:spPr bwMode="auto">
          <a:xfrm>
            <a:off x="1643042" y="5357826"/>
            <a:ext cx="6286544" cy="978729"/>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b="1" dirty="0" smtClean="0">
                <a:solidFill>
                  <a:srgbClr val="FFFF99"/>
                </a:solidFill>
              </a:rPr>
              <a:t>SWIM</a:t>
            </a:r>
            <a:r>
              <a:rPr lang="en-US" altLang="ja-JP" b="1" dirty="0" smtClean="0">
                <a:solidFill>
                  <a:srgbClr val="EAEAEA"/>
                </a:solidFill>
              </a:rPr>
              <a:t> – under operation in orbit</a:t>
            </a:r>
          </a:p>
          <a:p>
            <a:pPr algn="l" rtl="0" fontAlgn="base">
              <a:lnSpc>
                <a:spcPct val="120000"/>
              </a:lnSpc>
              <a:spcBef>
                <a:spcPct val="0"/>
              </a:spcBef>
              <a:spcAft>
                <a:spcPct val="0"/>
              </a:spcAft>
              <a:buNone/>
            </a:pPr>
            <a:r>
              <a:rPr lang="en-US" altLang="ja-JP" b="1" dirty="0" smtClean="0">
                <a:solidFill>
                  <a:srgbClr val="EAEAEA"/>
                </a:solidFill>
              </a:rPr>
              <a:t>              </a:t>
            </a:r>
            <a:r>
              <a:rPr lang="en-US" altLang="ja-JP" b="1" dirty="0" smtClean="0">
                <a:solidFill>
                  <a:srgbClr val="FFFF99"/>
                </a:solidFill>
              </a:rPr>
              <a:t>first precursor </a:t>
            </a:r>
            <a:r>
              <a:rPr lang="en-US" altLang="ja-JP" b="1" dirty="0" smtClean="0">
                <a:solidFill>
                  <a:srgbClr val="EAEAEA"/>
                </a:solidFill>
              </a:rPr>
              <a:t>to space!</a:t>
            </a:r>
            <a:endParaRPr lang="en-US" altLang="ja-JP" b="1" kern="1200" dirty="0" smtClean="0">
              <a:solidFill>
                <a:srgbClr val="EAEAEA"/>
              </a:solidFill>
              <a:latin typeface="Tahoma" pitchFamily="34" charset="0"/>
              <a:ea typeface="HGP創英角ｺﾞｼｯｸUB" pitchFamily="50" charset="-128"/>
              <a:cs typeface="+mn-cs"/>
            </a:endParaRPr>
          </a:p>
        </p:txBody>
      </p:sp>
      <p:sp>
        <p:nvSpPr>
          <p:cNvPr id="9" name="Rectangle 4"/>
          <p:cNvSpPr>
            <a:spLocks noChangeArrowheads="1"/>
          </p:cNvSpPr>
          <p:nvPr/>
        </p:nvSpPr>
        <p:spPr bwMode="auto">
          <a:xfrm>
            <a:off x="1500166" y="1352868"/>
            <a:ext cx="6286544" cy="1107996"/>
          </a:xfrm>
          <a:prstGeom prst="rect">
            <a:avLst/>
          </a:prstGeom>
          <a:noFill/>
          <a:ln w="15875">
            <a:noFill/>
            <a:miter lim="800000"/>
            <a:headEnd/>
            <a:tailEnd/>
          </a:ln>
          <a:effectLst/>
        </p:spPr>
        <p:txBody>
          <a:bodyPr wrap="square">
            <a:spAutoFit/>
          </a:bodyPr>
          <a:lstStyle/>
          <a:p>
            <a:pPr algn="l">
              <a:lnSpc>
                <a:spcPct val="110000"/>
              </a:lnSpc>
              <a:buNone/>
            </a:pPr>
            <a:r>
              <a:rPr lang="en-US" altLang="ja-JP" sz="2000" b="1" dirty="0" smtClean="0">
                <a:solidFill>
                  <a:srgbClr val="EAEAEA"/>
                </a:solidFill>
              </a:rPr>
              <a:t>Formation flight with 3 S/C</a:t>
            </a:r>
          </a:p>
          <a:p>
            <a:pPr algn="l">
              <a:lnSpc>
                <a:spcPct val="110000"/>
              </a:lnSpc>
              <a:buNone/>
            </a:pPr>
            <a:r>
              <a:rPr lang="en-US" altLang="ja-JP" sz="2000" b="1" dirty="0" smtClean="0">
                <a:solidFill>
                  <a:srgbClr val="EAEAEA"/>
                </a:solidFill>
              </a:rPr>
              <a:t>1000 km separation</a:t>
            </a:r>
          </a:p>
          <a:p>
            <a:pPr algn="l">
              <a:lnSpc>
                <a:spcPct val="110000"/>
              </a:lnSpc>
              <a:buNone/>
            </a:pPr>
            <a:r>
              <a:rPr lang="en-US" altLang="ja-JP" sz="2000" b="1" dirty="0" smtClean="0">
                <a:solidFill>
                  <a:srgbClr val="EAEAEA"/>
                </a:solidFill>
              </a:rPr>
              <a:t>Precise meas. by laser interferometer</a:t>
            </a:r>
            <a:endParaRPr lang="en-US" altLang="ja-JP" sz="2000" b="1" kern="1200" dirty="0" smtClean="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effectLst>
                  <a:outerShdw blurRad="38100" dist="38100" dir="2700000" algn="tl">
                    <a:srgbClr val="C0C0C0"/>
                  </a:outerShdw>
                </a:effectLst>
              </a:rPr>
              <a:t>1. DECIGO</a:t>
            </a:r>
          </a:p>
          <a:p>
            <a:pPr lvl="2">
              <a:lnSpc>
                <a:spcPct val="130000"/>
              </a:lnSpc>
              <a:spcBef>
                <a:spcPct val="0"/>
              </a:spcBef>
              <a:buClrTx/>
              <a:buNone/>
            </a:pPr>
            <a:r>
              <a:rPr lang="en-US" altLang="ja-JP" sz="2800" b="1" dirty="0" smtClean="0">
                <a:solidFill>
                  <a:srgbClr val="DDDDDD"/>
                </a:solidFill>
              </a:rPr>
              <a:t>         GW observation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Design</a:t>
            </a:r>
          </a:p>
          <a:p>
            <a:pPr lvl="2">
              <a:lnSpc>
                <a:spcPct val="130000"/>
              </a:lnSpc>
              <a:spcBef>
                <a:spcPct val="0"/>
              </a:spcBef>
              <a:buClrTx/>
              <a:buFontTx/>
              <a:buNone/>
            </a:pPr>
            <a:r>
              <a:rPr lang="en-US" altLang="ja-JP" sz="2800" b="1" dirty="0" smtClean="0">
                <a:solidFill>
                  <a:srgbClr val="DDDDDD"/>
                </a:solidFill>
              </a:rPr>
              <a:t>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Tree>
  </p:cSld>
  <p:clrMapOvr>
    <a:masterClrMapping/>
  </p:clrMapOvr>
  <p:transition advTm="1712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p:txBody>
          <a:bodyPr/>
          <a:lstStyle/>
          <a:p>
            <a:pPr lvl="2">
              <a:lnSpc>
                <a:spcPct val="120000"/>
              </a:lnSpc>
              <a:spcBef>
                <a:spcPct val="0"/>
              </a:spcBef>
              <a:buClrTx/>
              <a:buFontTx/>
              <a:buNone/>
            </a:pPr>
            <a:r>
              <a:rPr lang="en-US" altLang="ja-JP" sz="2800" b="1" dirty="0"/>
              <a:t>   </a:t>
            </a:r>
          </a:p>
          <a:p>
            <a:pPr lvl="2">
              <a:lnSpc>
                <a:spcPct val="120000"/>
              </a:lnSpc>
              <a:spcBef>
                <a:spcPct val="0"/>
              </a:spcBef>
              <a:buClrTx/>
              <a:buFontTx/>
              <a:buNone/>
            </a:pPr>
            <a:endParaRPr lang="en-US" altLang="ja-JP" sz="2800" b="1" dirty="0"/>
          </a:p>
          <a:p>
            <a:pPr lvl="2">
              <a:lnSpc>
                <a:spcPct val="120000"/>
              </a:lnSpc>
              <a:spcBef>
                <a:spcPct val="0"/>
              </a:spcBef>
              <a:buClrTx/>
              <a:buFontTx/>
              <a:buNone/>
            </a:pPr>
            <a:endParaRPr lang="en-US" altLang="ja-JP" sz="2800" b="1" dirty="0" smtClean="0"/>
          </a:p>
          <a:p>
            <a:pPr lvl="2">
              <a:lnSpc>
                <a:spcPct val="120000"/>
              </a:lnSpc>
              <a:spcBef>
                <a:spcPct val="0"/>
              </a:spcBef>
              <a:buClrTx/>
              <a:buFontTx/>
              <a:buNone/>
            </a:pPr>
            <a:endParaRPr lang="en-US" altLang="ja-JP" sz="2800" b="1" dirty="0"/>
          </a:p>
          <a:p>
            <a:pPr lvl="2">
              <a:lnSpc>
                <a:spcPct val="120000"/>
              </a:lnSpc>
              <a:spcBef>
                <a:spcPct val="0"/>
              </a:spcBef>
              <a:buClrTx/>
              <a:buFontTx/>
              <a:buNone/>
            </a:pPr>
            <a:r>
              <a:rPr lang="en-US" altLang="ja-JP" sz="2800" b="1" dirty="0"/>
              <a:t>                      </a:t>
            </a:r>
            <a:r>
              <a:rPr lang="en-US" altLang="ja-JP" sz="3600" b="1" dirty="0" smtClean="0">
                <a:effectLst>
                  <a:outerShdw blurRad="38100" dist="38100" dir="2700000" algn="tl">
                    <a:srgbClr val="C0C0C0"/>
                  </a:outerShdw>
                </a:effectLst>
              </a:rPr>
              <a:t>  End</a:t>
            </a:r>
            <a:endParaRPr lang="ja-JP" altLang="en-US" sz="3600" b="1" dirty="0">
              <a:effectLst>
                <a:outerShdw blurRad="38100" dist="38100" dir="2700000" algn="tl">
                  <a:srgbClr val="C0C0C0"/>
                </a:outerShdw>
              </a:effectLst>
            </a:endParaRPr>
          </a:p>
          <a:p>
            <a:pPr lvl="3">
              <a:lnSpc>
                <a:spcPct val="120000"/>
              </a:lnSpc>
              <a:spcBef>
                <a:spcPct val="0"/>
              </a:spcBef>
              <a:buClrTx/>
              <a:buFontTx/>
              <a:buNone/>
            </a:pPr>
            <a:r>
              <a:rPr lang="ja-JP" altLang="en-US" b="1" dirty="0">
                <a:solidFill>
                  <a:srgbClr val="008000"/>
                </a:solidFill>
                <a:effectLst>
                  <a:outerShdw blurRad="38100" dist="38100" dir="2700000" algn="tl">
                    <a:srgbClr val="C0C0C0"/>
                  </a:outerShdw>
                </a:effectLst>
              </a:rPr>
              <a:t>　            </a:t>
            </a:r>
          </a:p>
          <a:p>
            <a:pPr lvl="3">
              <a:lnSpc>
                <a:spcPct val="120000"/>
              </a:lnSpc>
              <a:spcBef>
                <a:spcPct val="0"/>
              </a:spcBef>
              <a:buClrTx/>
              <a:buFontTx/>
              <a:buNone/>
            </a:pPr>
            <a:r>
              <a:rPr lang="ja-JP" altLang="en-US" sz="2800" b="1" dirty="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Tree>
  </p:cSld>
  <p:clrMapOvr>
    <a:masterClrMapping/>
  </p:clrMapOvr>
  <p:transition advTm="1712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en-US" altLang="ja-JP" dirty="0" smtClean="0"/>
              <a:t>DECIGO</a:t>
            </a:r>
            <a:endParaRPr lang="ja-JP" altLang="en-US" dirty="0"/>
          </a:p>
        </p:txBody>
      </p:sp>
      <p:sp>
        <p:nvSpPr>
          <p:cNvPr id="30"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sp>
        <p:nvSpPr>
          <p:cNvPr id="36" name="Rectangle 39"/>
          <p:cNvSpPr>
            <a:spLocks noGrp="1" noChangeArrowheads="1"/>
          </p:cNvSpPr>
          <p:nvPr>
            <p:ph idx="4294967295"/>
          </p:nvPr>
        </p:nvSpPr>
        <p:spPr>
          <a:xfrm>
            <a:off x="1000116" y="857232"/>
            <a:ext cx="2286000" cy="530225"/>
          </a:xfrm>
          <a:prstGeom prst="rect">
            <a:avLst/>
          </a:prstGeom>
          <a:noFill/>
          <a:ln/>
        </p:spPr>
        <p:txBody>
          <a:bodyPr/>
          <a:lstStyle/>
          <a:p>
            <a:pPr>
              <a:lnSpc>
                <a:spcPct val="90000"/>
              </a:lnSpc>
              <a:buFont typeface="Wingdings" pitchFamily="2" charset="2"/>
              <a:buNone/>
            </a:pPr>
            <a:r>
              <a:rPr lang="en-US" altLang="ja-JP" b="1" dirty="0">
                <a:solidFill>
                  <a:srgbClr val="FFCCFF"/>
                </a:solidFill>
              </a:rPr>
              <a:t>DECIGO</a:t>
            </a:r>
            <a:r>
              <a:rPr lang="ja-JP" altLang="en-US" b="1" dirty="0">
                <a:solidFill>
                  <a:srgbClr val="FFCCFF"/>
                </a:solidFill>
              </a:rPr>
              <a:t>　</a:t>
            </a:r>
          </a:p>
        </p:txBody>
      </p:sp>
      <p:sp>
        <p:nvSpPr>
          <p:cNvPr id="1144864" name="Rectangle 32"/>
          <p:cNvSpPr>
            <a:spLocks noChangeArrowheads="1"/>
          </p:cNvSpPr>
          <p:nvPr/>
        </p:nvSpPr>
        <p:spPr bwMode="auto">
          <a:xfrm>
            <a:off x="785786" y="1357298"/>
            <a:ext cx="4276731"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8F8F8"/>
                </a:solidFill>
              </a:rPr>
              <a:t>Space GW antenna  (~2024)</a:t>
            </a:r>
          </a:p>
          <a:p>
            <a:pPr algn="l">
              <a:lnSpc>
                <a:spcPct val="110000"/>
              </a:lnSpc>
              <a:buClr>
                <a:schemeClr val="accent2"/>
              </a:buClr>
              <a:buSzPct val="70000"/>
              <a:buFont typeface="Wingdings" pitchFamily="2" charset="2"/>
              <a:buNone/>
            </a:pPr>
            <a:r>
              <a:rPr lang="en-US" altLang="ja-JP" sz="1800" b="1" dirty="0" smtClean="0">
                <a:solidFill>
                  <a:srgbClr val="F8F8F8"/>
                </a:solidFill>
                <a:latin typeface="Tahoma" pitchFamily="34" charset="0"/>
                <a:ea typeface="HGP創英角ｺﾞｼｯｸUB" pitchFamily="50" charset="-128"/>
              </a:rPr>
              <a:t>Obs. band around 0.1 Hz</a:t>
            </a:r>
            <a:endParaRPr lang="ja-JP" altLang="en-US" sz="1800" b="1" dirty="0">
              <a:solidFill>
                <a:srgbClr val="F8F8F8"/>
              </a:solidFill>
              <a:latin typeface="Tahoma" pitchFamily="34" charset="0"/>
              <a:ea typeface="HGP創英角ｺﾞｼｯｸUB" pitchFamily="50" charset="-128"/>
            </a:endParaRPr>
          </a:p>
        </p:txBody>
      </p:sp>
      <p:sp>
        <p:nvSpPr>
          <p:cNvPr id="1144835" name="AutoShape 3"/>
          <p:cNvSpPr>
            <a:spLocks noChangeAspect="1" noChangeArrowheads="1"/>
          </p:cNvSpPr>
          <p:nvPr/>
        </p:nvSpPr>
        <p:spPr bwMode="auto">
          <a:xfrm>
            <a:off x="900113" y="2309221"/>
            <a:ext cx="7632700" cy="411919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sp>
        <p:nvSpPr>
          <p:cNvPr id="35" name="フリーフォーム 34"/>
          <p:cNvSpPr/>
          <p:nvPr/>
        </p:nvSpPr>
        <p:spPr bwMode="auto">
          <a:xfrm>
            <a:off x="4421875" y="2527984"/>
            <a:ext cx="1719618" cy="2263221"/>
          </a:xfrm>
          <a:custGeom>
            <a:avLst/>
            <a:gdLst>
              <a:gd name="connsiteX0" fmla="*/ 0 w 1719618"/>
              <a:gd name="connsiteY0" fmla="*/ 0 h 2320120"/>
              <a:gd name="connsiteX1" fmla="*/ 0 w 1719618"/>
              <a:gd name="connsiteY1" fmla="*/ 1760562 h 2320120"/>
              <a:gd name="connsiteX2" fmla="*/ 40943 w 1719618"/>
              <a:gd name="connsiteY2" fmla="*/ 1828800 h 2320120"/>
              <a:gd name="connsiteX3" fmla="*/ 504967 w 1719618"/>
              <a:gd name="connsiteY3" fmla="*/ 2265529 h 2320120"/>
              <a:gd name="connsiteX4" fmla="*/ 723331 w 1719618"/>
              <a:gd name="connsiteY4" fmla="*/ 2306472 h 2320120"/>
              <a:gd name="connsiteX5" fmla="*/ 1160059 w 1719618"/>
              <a:gd name="connsiteY5" fmla="*/ 2320120 h 2320120"/>
              <a:gd name="connsiteX6" fmla="*/ 1460310 w 1719618"/>
              <a:gd name="connsiteY6" fmla="*/ 2306472 h 2320120"/>
              <a:gd name="connsiteX7" fmla="*/ 1719618 w 1719618"/>
              <a:gd name="connsiteY7" fmla="*/ 2238233 h 2320120"/>
              <a:gd name="connsiteX8" fmla="*/ 1678674 w 1719618"/>
              <a:gd name="connsiteY8" fmla="*/ 0 h 2320120"/>
              <a:gd name="connsiteX9" fmla="*/ 0 w 1719618"/>
              <a:gd name="connsiteY9" fmla="*/ 0 h 232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618" h="2320120">
                <a:moveTo>
                  <a:pt x="0" y="0"/>
                </a:moveTo>
                <a:lnTo>
                  <a:pt x="0" y="1760562"/>
                </a:lnTo>
                <a:lnTo>
                  <a:pt x="40943" y="1828800"/>
                </a:lnTo>
                <a:lnTo>
                  <a:pt x="504967" y="2265529"/>
                </a:lnTo>
                <a:lnTo>
                  <a:pt x="723331" y="2306472"/>
                </a:lnTo>
                <a:lnTo>
                  <a:pt x="1160059" y="2320120"/>
                </a:lnTo>
                <a:lnTo>
                  <a:pt x="1460310" y="2306472"/>
                </a:lnTo>
                <a:lnTo>
                  <a:pt x="1719618" y="2238233"/>
                </a:lnTo>
                <a:lnTo>
                  <a:pt x="1678674" y="0"/>
                </a:lnTo>
                <a:lnTo>
                  <a:pt x="0" y="0"/>
                </a:lnTo>
                <a:close/>
              </a:path>
            </a:pathLst>
          </a:custGeom>
          <a:solidFill>
            <a:srgbClr val="FFCCFF">
              <a:alpha val="14902"/>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4" name="フリーフォーム 33"/>
          <p:cNvSpPr/>
          <p:nvPr/>
        </p:nvSpPr>
        <p:spPr bwMode="auto">
          <a:xfrm>
            <a:off x="2374710" y="2514672"/>
            <a:ext cx="2456597" cy="1224801"/>
          </a:xfrm>
          <a:custGeom>
            <a:avLst/>
            <a:gdLst>
              <a:gd name="connsiteX0" fmla="*/ 0 w 2456597"/>
              <a:gd name="connsiteY0" fmla="*/ 0 h 1255594"/>
              <a:gd name="connsiteX1" fmla="*/ 68239 w 2456597"/>
              <a:gd name="connsiteY1" fmla="*/ 163773 h 1255594"/>
              <a:gd name="connsiteX2" fmla="*/ 1201003 w 2456597"/>
              <a:gd name="connsiteY2" fmla="*/ 1201003 h 1255594"/>
              <a:gd name="connsiteX3" fmla="*/ 1405720 w 2456597"/>
              <a:gd name="connsiteY3" fmla="*/ 1241946 h 1255594"/>
              <a:gd name="connsiteX4" fmla="*/ 1705971 w 2456597"/>
              <a:gd name="connsiteY4" fmla="*/ 1255594 h 1255594"/>
              <a:gd name="connsiteX5" fmla="*/ 1856096 w 2456597"/>
              <a:gd name="connsiteY5" fmla="*/ 1214650 h 1255594"/>
              <a:gd name="connsiteX6" fmla="*/ 2060812 w 2456597"/>
              <a:gd name="connsiteY6" fmla="*/ 1064525 h 1255594"/>
              <a:gd name="connsiteX7" fmla="*/ 2088108 w 2456597"/>
              <a:gd name="connsiteY7" fmla="*/ 1037230 h 1255594"/>
              <a:gd name="connsiteX8" fmla="*/ 2197290 w 2456597"/>
              <a:gd name="connsiteY8" fmla="*/ 1091821 h 1255594"/>
              <a:gd name="connsiteX9" fmla="*/ 2265529 w 2456597"/>
              <a:gd name="connsiteY9" fmla="*/ 1050877 h 1255594"/>
              <a:gd name="connsiteX10" fmla="*/ 2306472 w 2456597"/>
              <a:gd name="connsiteY10" fmla="*/ 982639 h 1255594"/>
              <a:gd name="connsiteX11" fmla="*/ 2374711 w 2456597"/>
              <a:gd name="connsiteY11" fmla="*/ 1037230 h 1255594"/>
              <a:gd name="connsiteX12" fmla="*/ 2442950 w 2456597"/>
              <a:gd name="connsiteY12" fmla="*/ 955343 h 1255594"/>
              <a:gd name="connsiteX13" fmla="*/ 2456597 w 2456597"/>
              <a:gd name="connsiteY13" fmla="*/ 13647 h 1255594"/>
              <a:gd name="connsiteX14" fmla="*/ 0 w 2456597"/>
              <a:gd name="connsiteY14" fmla="*/ 0 h 12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6597" h="1255594">
                <a:moveTo>
                  <a:pt x="0" y="0"/>
                </a:moveTo>
                <a:lnTo>
                  <a:pt x="68239" y="163773"/>
                </a:lnTo>
                <a:lnTo>
                  <a:pt x="1201003" y="1201003"/>
                </a:lnTo>
                <a:lnTo>
                  <a:pt x="1405720" y="1241946"/>
                </a:lnTo>
                <a:lnTo>
                  <a:pt x="1705971" y="1255594"/>
                </a:lnTo>
                <a:lnTo>
                  <a:pt x="1856096" y="1214650"/>
                </a:lnTo>
                <a:lnTo>
                  <a:pt x="2060812" y="1064525"/>
                </a:lnTo>
                <a:lnTo>
                  <a:pt x="2088108" y="1037230"/>
                </a:lnTo>
                <a:lnTo>
                  <a:pt x="2197290" y="1091821"/>
                </a:lnTo>
                <a:lnTo>
                  <a:pt x="2265529" y="1050877"/>
                </a:lnTo>
                <a:lnTo>
                  <a:pt x="2306472" y="982639"/>
                </a:lnTo>
                <a:lnTo>
                  <a:pt x="2374711" y="1037230"/>
                </a:lnTo>
                <a:lnTo>
                  <a:pt x="2442950" y="955343"/>
                </a:lnTo>
                <a:lnTo>
                  <a:pt x="2456597" y="13647"/>
                </a:lnTo>
                <a:lnTo>
                  <a:pt x="0" y="0"/>
                </a:lnTo>
                <a:close/>
              </a:path>
            </a:pathLst>
          </a:custGeom>
          <a:solidFill>
            <a:srgbClr val="CCECFF">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3" name="フリーフォーム 32"/>
          <p:cNvSpPr/>
          <p:nvPr/>
        </p:nvSpPr>
        <p:spPr bwMode="auto">
          <a:xfrm>
            <a:off x="5704764" y="2514672"/>
            <a:ext cx="2361063" cy="2223281"/>
          </a:xfrm>
          <a:custGeom>
            <a:avLst/>
            <a:gdLst>
              <a:gd name="connsiteX0" fmla="*/ 13648 w 2361063"/>
              <a:gd name="connsiteY0" fmla="*/ 0 h 2279176"/>
              <a:gd name="connsiteX1" fmla="*/ 0 w 2361063"/>
              <a:gd name="connsiteY1" fmla="*/ 1050877 h 2279176"/>
              <a:gd name="connsiteX2" fmla="*/ 81887 w 2361063"/>
              <a:gd name="connsiteY2" fmla="*/ 1460310 h 2279176"/>
              <a:gd name="connsiteX3" fmla="*/ 163773 w 2361063"/>
              <a:gd name="connsiteY3" fmla="*/ 1569492 h 2279176"/>
              <a:gd name="connsiteX4" fmla="*/ 873457 w 2361063"/>
              <a:gd name="connsiteY4" fmla="*/ 2210937 h 2279176"/>
              <a:gd name="connsiteX5" fmla="*/ 968991 w 2361063"/>
              <a:gd name="connsiteY5" fmla="*/ 2279176 h 2279176"/>
              <a:gd name="connsiteX6" fmla="*/ 1105469 w 2361063"/>
              <a:gd name="connsiteY6" fmla="*/ 2279176 h 2279176"/>
              <a:gd name="connsiteX7" fmla="*/ 1269242 w 2361063"/>
              <a:gd name="connsiteY7" fmla="*/ 2279176 h 2279176"/>
              <a:gd name="connsiteX8" fmla="*/ 1419367 w 2361063"/>
              <a:gd name="connsiteY8" fmla="*/ 2238233 h 2279176"/>
              <a:gd name="connsiteX9" fmla="*/ 2006221 w 2361063"/>
              <a:gd name="connsiteY9" fmla="*/ 1992573 h 2279176"/>
              <a:gd name="connsiteX10" fmla="*/ 2279176 w 2361063"/>
              <a:gd name="connsiteY10" fmla="*/ 1856095 h 2279176"/>
              <a:gd name="connsiteX11" fmla="*/ 2361063 w 2361063"/>
              <a:gd name="connsiteY11" fmla="*/ 1828800 h 2279176"/>
              <a:gd name="connsiteX12" fmla="*/ 2361063 w 2361063"/>
              <a:gd name="connsiteY12" fmla="*/ 0 h 2279176"/>
              <a:gd name="connsiteX13" fmla="*/ 13648 w 2361063"/>
              <a:gd name="connsiteY13" fmla="*/ 0 h 227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1063" h="2279176">
                <a:moveTo>
                  <a:pt x="13648" y="0"/>
                </a:moveTo>
                <a:lnTo>
                  <a:pt x="0" y="1050877"/>
                </a:lnTo>
                <a:lnTo>
                  <a:pt x="81887" y="1460310"/>
                </a:lnTo>
                <a:lnTo>
                  <a:pt x="163773" y="1569492"/>
                </a:lnTo>
                <a:lnTo>
                  <a:pt x="873457" y="2210937"/>
                </a:lnTo>
                <a:lnTo>
                  <a:pt x="968991" y="2279176"/>
                </a:lnTo>
                <a:lnTo>
                  <a:pt x="1105469" y="2279176"/>
                </a:lnTo>
                <a:lnTo>
                  <a:pt x="1269242" y="2279176"/>
                </a:lnTo>
                <a:lnTo>
                  <a:pt x="1419367" y="2238233"/>
                </a:lnTo>
                <a:lnTo>
                  <a:pt x="2006221" y="1992573"/>
                </a:lnTo>
                <a:lnTo>
                  <a:pt x="2279176" y="1856095"/>
                </a:lnTo>
                <a:lnTo>
                  <a:pt x="2361063" y="1828800"/>
                </a:lnTo>
                <a:lnTo>
                  <a:pt x="2361063" y="0"/>
                </a:lnTo>
                <a:lnTo>
                  <a:pt x="13648" y="0"/>
                </a:lnTo>
                <a:close/>
              </a:path>
            </a:pathLst>
          </a:custGeom>
          <a:solidFill>
            <a:srgbClr val="FFCC99">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1144836" name="Picture 4"/>
          <p:cNvPicPr>
            <a:picLocks noChangeAspect="1" noChangeArrowheads="1"/>
          </p:cNvPicPr>
          <p:nvPr/>
        </p:nvPicPr>
        <p:blipFill>
          <a:blip r:embed="rId3"/>
          <a:srcRect/>
          <a:stretch>
            <a:fillRect/>
          </a:stretch>
        </p:blipFill>
        <p:spPr bwMode="auto">
          <a:xfrm>
            <a:off x="993775" y="2285992"/>
            <a:ext cx="7343775" cy="4167196"/>
          </a:xfrm>
          <a:prstGeom prst="rect">
            <a:avLst/>
          </a:prstGeom>
          <a:noFill/>
          <a:ln w="15875">
            <a:noFill/>
            <a:miter lim="800000"/>
            <a:headEnd/>
            <a:tailEnd/>
          </a:ln>
          <a:effectLst/>
        </p:spPr>
      </p:pic>
      <p:sp>
        <p:nvSpPr>
          <p:cNvPr id="1144844" name="Rectangle 12"/>
          <p:cNvSpPr>
            <a:spLocks noChangeAspect="1" noChangeArrowheads="1"/>
          </p:cNvSpPr>
          <p:nvPr/>
        </p:nvSpPr>
        <p:spPr bwMode="auto">
          <a:xfrm>
            <a:off x="5429256" y="2670571"/>
            <a:ext cx="2643206" cy="615553"/>
          </a:xfrm>
          <a:prstGeom prst="rect">
            <a:avLst/>
          </a:prstGeom>
          <a:noFill/>
          <a:ln w="9525">
            <a:noFill/>
            <a:miter lim="800000"/>
            <a:headEnd/>
            <a:tailEnd/>
          </a:ln>
          <a:effectLst/>
        </p:spPr>
        <p:txBody>
          <a:bodyPr wrap="square">
            <a:spAutoFit/>
          </a:bodyPr>
          <a:lstStyle/>
          <a:p>
            <a:pPr algn="l">
              <a:buFontTx/>
              <a:buNone/>
            </a:pPr>
            <a:r>
              <a:rPr lang="en-US" altLang="ja-JP" sz="1800" b="1" dirty="0" smtClean="0">
                <a:solidFill>
                  <a:srgbClr val="FFCC99"/>
                </a:solidFill>
              </a:rPr>
              <a:t>Terrestrial Detectors  </a:t>
            </a:r>
          </a:p>
          <a:p>
            <a:pPr algn="l">
              <a:buFontTx/>
              <a:buNone/>
            </a:pPr>
            <a:r>
              <a:rPr lang="en-US" altLang="ja-JP" sz="1600" b="1" dirty="0" smtClean="0">
                <a:solidFill>
                  <a:srgbClr val="FFCC99"/>
                </a:solidFill>
              </a:rPr>
              <a:t>    </a:t>
            </a:r>
            <a:r>
              <a:rPr lang="en-US" altLang="ja-JP" sz="1400" b="1" dirty="0" smtClean="0">
                <a:solidFill>
                  <a:srgbClr val="FFCC99"/>
                </a:solidFill>
              </a:rPr>
              <a:t>(Ad. LIGO,  LCGT, etc)</a:t>
            </a:r>
            <a:endParaRPr lang="en-US" altLang="ja-JP" sz="1400" b="1" dirty="0">
              <a:solidFill>
                <a:srgbClr val="FFCC99"/>
              </a:solidFill>
            </a:endParaRPr>
          </a:p>
        </p:txBody>
      </p:sp>
      <p:sp>
        <p:nvSpPr>
          <p:cNvPr id="1144838" name="Rectangle 6"/>
          <p:cNvSpPr>
            <a:spLocks noChangeAspect="1" noChangeArrowheads="1"/>
          </p:cNvSpPr>
          <p:nvPr/>
        </p:nvSpPr>
        <p:spPr bwMode="auto">
          <a:xfrm>
            <a:off x="4429124" y="4896887"/>
            <a:ext cx="1696298" cy="738562"/>
          </a:xfrm>
          <a:prstGeom prst="rect">
            <a:avLst/>
          </a:prstGeom>
          <a:noFill/>
          <a:ln w="9525">
            <a:noFill/>
            <a:miter lim="800000"/>
            <a:headEnd/>
            <a:tailEnd/>
          </a:ln>
          <a:effectLst/>
        </p:spPr>
        <p:txBody>
          <a:bodyPr wrap="none">
            <a:spAutoFit/>
          </a:bodyPr>
          <a:lstStyle/>
          <a:p>
            <a:pPr algn="l">
              <a:lnSpc>
                <a:spcPct val="90000"/>
              </a:lnSpc>
              <a:buFontTx/>
              <a:buNone/>
            </a:pPr>
            <a:r>
              <a:rPr lang="en-US" altLang="ja-JP" b="1" dirty="0">
                <a:solidFill>
                  <a:srgbClr val="CC99FF"/>
                </a:solidFill>
              </a:rPr>
              <a:t>  DECIGO </a:t>
            </a:r>
          </a:p>
          <a:p>
            <a:pPr algn="l">
              <a:lnSpc>
                <a:spcPct val="90000"/>
              </a:lnSpc>
              <a:buFontTx/>
              <a:buNone/>
            </a:pPr>
            <a:endParaRPr lang="en-US" altLang="ja-JP" b="1" dirty="0">
              <a:solidFill>
                <a:srgbClr val="CC99FF"/>
              </a:solidFill>
            </a:endParaRPr>
          </a:p>
        </p:txBody>
      </p:sp>
      <p:sp>
        <p:nvSpPr>
          <p:cNvPr id="1144856" name="Rectangle 24"/>
          <p:cNvSpPr>
            <a:spLocks noChangeAspect="1" noChangeArrowheads="1"/>
          </p:cNvSpPr>
          <p:nvPr/>
        </p:nvSpPr>
        <p:spPr bwMode="auto">
          <a:xfrm>
            <a:off x="2778127" y="3712224"/>
            <a:ext cx="1936749" cy="450343"/>
          </a:xfrm>
          <a:prstGeom prst="rect">
            <a:avLst/>
          </a:prstGeom>
          <a:noFill/>
          <a:ln w="9525">
            <a:noFill/>
            <a:miter lim="800000"/>
            <a:headEnd/>
            <a:tailEnd/>
          </a:ln>
          <a:effectLst/>
        </p:spPr>
        <p:txBody>
          <a:bodyPr wrap="square">
            <a:spAutoFit/>
          </a:bodyPr>
          <a:lstStyle/>
          <a:p>
            <a:pPr algn="l">
              <a:buFontTx/>
              <a:buNone/>
            </a:pPr>
            <a:r>
              <a:rPr lang="en-US" altLang="ja-JP" b="1" dirty="0" smtClean="0">
                <a:solidFill>
                  <a:srgbClr val="99CCFF"/>
                </a:solidFill>
              </a:rPr>
              <a:t>LISA</a:t>
            </a:r>
            <a:endParaRPr lang="en-US" altLang="ja-JP" b="1" dirty="0">
              <a:solidFill>
                <a:srgbClr val="99CCFF"/>
              </a:solidFill>
            </a:endParaRPr>
          </a:p>
        </p:txBody>
      </p:sp>
      <p:sp>
        <p:nvSpPr>
          <p:cNvPr id="37" name="Rectangle 35"/>
          <p:cNvSpPr>
            <a:spLocks noChangeArrowheads="1"/>
          </p:cNvSpPr>
          <p:nvPr/>
        </p:nvSpPr>
        <p:spPr bwMode="auto">
          <a:xfrm>
            <a:off x="2206561" y="857232"/>
            <a:ext cx="6477000" cy="338554"/>
          </a:xfrm>
          <a:prstGeom prst="rect">
            <a:avLst/>
          </a:prstGeom>
          <a:noFill/>
          <a:ln w="15875">
            <a:noFill/>
            <a:miter lim="800000"/>
            <a:headEnd/>
            <a:tailEnd/>
          </a:ln>
          <a:effectLst/>
        </p:spPr>
        <p:txBody>
          <a:bodyPr>
            <a:spAutoFit/>
          </a:bodyPr>
          <a:lstStyle/>
          <a:p>
            <a:pPr algn="l">
              <a:buClr>
                <a:schemeClr val="tx1"/>
              </a:buClr>
              <a:buSzPct val="70000"/>
              <a:buFont typeface="Wingdings" pitchFamily="2" charset="2"/>
              <a:buNone/>
            </a:pPr>
            <a:r>
              <a:rPr lang="en-US" altLang="ja-JP" sz="1600" b="1" dirty="0">
                <a:solidFill>
                  <a:srgbClr val="FFCCFF"/>
                </a:solidFill>
                <a:latin typeface="Tahoma" pitchFamily="34" charset="0"/>
                <a:ea typeface="HGP創英角ｺﾞｼｯｸUB" pitchFamily="50" charset="-128"/>
              </a:rPr>
              <a:t>(</a:t>
            </a:r>
            <a:r>
              <a:rPr lang="en-US" altLang="ja-JP" sz="1600" b="1" u="sng" dirty="0" smtClean="0">
                <a:solidFill>
                  <a:srgbClr val="FFCCFF"/>
                </a:solidFill>
                <a:latin typeface="Tahoma" pitchFamily="34" charset="0"/>
                <a:ea typeface="HGP創英角ｺﾞｼｯｸUB" pitchFamily="50" charset="-128"/>
              </a:rPr>
              <a:t>Deci</a:t>
            </a:r>
            <a:r>
              <a:rPr lang="en-US" altLang="ja-JP" sz="1600" b="1" dirty="0" smtClean="0">
                <a:solidFill>
                  <a:srgbClr val="FFCCFF"/>
                </a:solidFill>
                <a:latin typeface="Tahoma" pitchFamily="34" charset="0"/>
                <a:ea typeface="HGP創英角ｺﾞｼｯｸUB" pitchFamily="50" charset="-128"/>
              </a:rPr>
              <a:t>-hertz </a:t>
            </a:r>
            <a:r>
              <a:rPr lang="en-US" altLang="ja-JP" sz="1600" b="1" dirty="0">
                <a:solidFill>
                  <a:srgbClr val="FFCCFF"/>
                </a:solidFill>
                <a:latin typeface="Tahoma" pitchFamily="34" charset="0"/>
                <a:ea typeface="HGP創英角ｺﾞｼｯｸUB" pitchFamily="50" charset="-128"/>
              </a:rPr>
              <a:t>interferometer </a:t>
            </a:r>
            <a:r>
              <a:rPr lang="en-US" altLang="ja-JP" sz="1600" b="1" u="sng" dirty="0">
                <a:solidFill>
                  <a:srgbClr val="FFCCFF"/>
                </a:solidFill>
                <a:latin typeface="Tahoma" pitchFamily="34" charset="0"/>
                <a:ea typeface="HGP創英角ｺﾞｼｯｸUB" pitchFamily="50" charset="-128"/>
              </a:rPr>
              <a:t>G</a:t>
            </a:r>
            <a:r>
              <a:rPr lang="en-US" altLang="ja-JP" sz="1600" b="1" dirty="0">
                <a:solidFill>
                  <a:srgbClr val="FFCCFF"/>
                </a:solidFill>
                <a:latin typeface="Tahoma" pitchFamily="34" charset="0"/>
                <a:ea typeface="HGP創英角ｺﾞｼｯｸUB" pitchFamily="50" charset="-128"/>
              </a:rPr>
              <a:t>ravitational wave </a:t>
            </a:r>
            <a:r>
              <a:rPr lang="en-US" altLang="ja-JP" sz="1600" b="1" u="sng" dirty="0">
                <a:solidFill>
                  <a:srgbClr val="FFCCFF"/>
                </a:solidFill>
                <a:latin typeface="Tahoma" pitchFamily="34" charset="0"/>
                <a:ea typeface="HGP創英角ｺﾞｼｯｸUB" pitchFamily="50" charset="-128"/>
              </a:rPr>
              <a:t>O</a:t>
            </a:r>
            <a:r>
              <a:rPr lang="en-US" altLang="ja-JP" sz="1600" b="1" dirty="0">
                <a:solidFill>
                  <a:srgbClr val="FFCCFF"/>
                </a:solidFill>
                <a:latin typeface="Tahoma" pitchFamily="34" charset="0"/>
                <a:ea typeface="HGP創英角ｺﾞｼｯｸUB" pitchFamily="50" charset="-128"/>
              </a:rPr>
              <a:t>bservatory)</a:t>
            </a:r>
          </a:p>
        </p:txBody>
      </p:sp>
      <p:sp>
        <p:nvSpPr>
          <p:cNvPr id="39" name="Rectangle 32"/>
          <p:cNvSpPr>
            <a:spLocks noChangeArrowheads="1"/>
          </p:cNvSpPr>
          <p:nvPr/>
        </p:nvSpPr>
        <p:spPr bwMode="auto">
          <a:xfrm>
            <a:off x="4714908" y="1373675"/>
            <a:ext cx="4357686" cy="76944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‘Bridge’ the obs.gap between </a:t>
            </a:r>
          </a:p>
          <a:p>
            <a:pPr algn="l">
              <a:lnSpc>
                <a:spcPct val="110000"/>
              </a:lnSpc>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 </a:t>
            </a:r>
            <a:r>
              <a:rPr lang="en-US" altLang="ja-JP" sz="2000" b="1" dirty="0" smtClean="0">
                <a:solidFill>
                  <a:srgbClr val="CCECFF"/>
                </a:solidFill>
                <a:latin typeface="Tahoma" pitchFamily="34" charset="0"/>
                <a:ea typeface="HGP創英角ｺﾞｼｯｸUB" pitchFamily="50" charset="-128"/>
              </a:rPr>
              <a:t>LISA</a:t>
            </a:r>
            <a:r>
              <a:rPr lang="en-US" altLang="ja-JP" sz="2000" b="1" dirty="0" smtClean="0">
                <a:solidFill>
                  <a:srgbClr val="F8F8F8"/>
                </a:solidFill>
                <a:latin typeface="Tahoma" pitchFamily="34" charset="0"/>
                <a:ea typeface="HGP創英角ｺﾞｼｯｸUB" pitchFamily="50" charset="-128"/>
              </a:rPr>
              <a:t> and </a:t>
            </a:r>
            <a:r>
              <a:rPr lang="en-US" altLang="ja-JP" sz="2000" b="1" dirty="0" smtClean="0">
                <a:solidFill>
                  <a:srgbClr val="FFCC99"/>
                </a:solidFill>
                <a:latin typeface="Tahoma" pitchFamily="34" charset="0"/>
                <a:ea typeface="HGP創英角ｺﾞｼｯｸUB" pitchFamily="50" charset="-128"/>
              </a:rPr>
              <a:t>Terrestrial detectors</a:t>
            </a:r>
            <a:endParaRPr lang="ja-JP" altLang="en-US" sz="2000" b="1" dirty="0">
              <a:solidFill>
                <a:srgbClr val="FFCC99"/>
              </a:solidFill>
              <a:latin typeface="Tahoma" pitchFamily="34" charset="0"/>
              <a:ea typeface="HGP創英角ｺﾞｼｯｸUB" pitchFamily="50" charset="-128"/>
            </a:endParaRPr>
          </a:p>
        </p:txBody>
      </p:sp>
      <p:sp>
        <p:nvSpPr>
          <p:cNvPr id="41" name="下矢印 40"/>
          <p:cNvSpPr/>
          <p:nvPr/>
        </p:nvSpPr>
        <p:spPr bwMode="auto">
          <a:xfrm rot="5400000" flipV="1">
            <a:off x="4214810" y="1571612"/>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smtClean="0"/>
              <a:t>GW target of DPF</a:t>
            </a:r>
            <a:endParaRPr lang="ja-JP" altLang="en-US" dirty="0"/>
          </a:p>
        </p:txBody>
      </p:sp>
      <p:sp>
        <p:nvSpPr>
          <p:cNvPr id="22" name="フッター プレースホルダ 3"/>
          <p:cNvSpPr>
            <a:spLocks noGrp="1"/>
          </p:cNvSpPr>
          <p:nvPr>
            <p:ph type="ftr" sz="quarter" idx="10"/>
          </p:nvPr>
        </p:nvSpPr>
        <p:spPr/>
        <p:txBody>
          <a:bodyPr/>
          <a:lstStyle/>
          <a:p>
            <a:r>
              <a:rPr lang="en-US" altLang="zh-CN" smtClean="0"/>
              <a:t>27th International Symposium on Space Technology and Science (July 9, 2009, Tsukuba, Ibaraki)</a:t>
            </a:r>
            <a:endParaRPr lang="en-US" altLang="ja-JP" dirty="0"/>
          </a:p>
        </p:txBody>
      </p:sp>
      <p:sp>
        <p:nvSpPr>
          <p:cNvPr id="771090" name="Rectangle 18"/>
          <p:cNvSpPr>
            <a:spLocks noChangeArrowheads="1"/>
          </p:cNvSpPr>
          <p:nvPr/>
        </p:nvSpPr>
        <p:spPr bwMode="auto">
          <a:xfrm>
            <a:off x="557210" y="4643446"/>
            <a:ext cx="3943352"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Observable range</a:t>
            </a:r>
            <a:r>
              <a:rPr lang="en-US" altLang="ja-JP" sz="2000" b="1" dirty="0" smtClean="0">
                <a:solidFill>
                  <a:srgbClr val="DDDDDD"/>
                </a:solidFill>
              </a:rPr>
              <a:t> reaches</a:t>
            </a:r>
            <a:r>
              <a:rPr lang="en-US" altLang="ja-JP" sz="2000" b="1" dirty="0" smtClean="0">
                <a:solidFill>
                  <a:srgbClr val="DDDDDD"/>
                </a:solidFill>
                <a:latin typeface="Tahoma" pitchFamily="34" charset="0"/>
                <a:ea typeface="HGP創英角ｺﾞｼｯｸUB" pitchFamily="50" charset="-128"/>
              </a:rPr>
              <a:t>   </a:t>
            </a:r>
          </a:p>
          <a:p>
            <a:pPr algn="l">
              <a:buClr>
                <a:schemeClr val="accent2"/>
              </a:buClr>
              <a:buSzPct val="70000"/>
              <a:buFont typeface="Wingdings" pitchFamily="2" charset="2"/>
              <a:buNone/>
            </a:pPr>
            <a:r>
              <a:rPr lang="en-US" altLang="ja-JP" sz="2000" b="1" dirty="0" smtClean="0">
                <a:solidFill>
                  <a:srgbClr val="DDDDDD"/>
                </a:solidFill>
              </a:rPr>
              <a:t>  </a:t>
            </a:r>
            <a:r>
              <a:rPr lang="en-US" altLang="ja-JP" sz="2000" b="1" dirty="0" smtClean="0">
                <a:solidFill>
                  <a:srgbClr val="DDDDDD"/>
                </a:solidFill>
                <a:latin typeface="Tahoma" pitchFamily="34" charset="0"/>
                <a:ea typeface="HGP創英角ｺﾞｼｯｸUB" pitchFamily="50" charset="-128"/>
              </a:rPr>
              <a:t>the </a:t>
            </a:r>
            <a:r>
              <a:rPr lang="en-US" altLang="ja-JP" sz="2000" b="1" dirty="0" smtClean="0">
                <a:solidFill>
                  <a:srgbClr val="FFCCCC"/>
                </a:solidFill>
                <a:latin typeface="Tahoma" pitchFamily="34" charset="0"/>
                <a:ea typeface="HGP創英角ｺﾞｼｯｸUB" pitchFamily="50" charset="-128"/>
              </a:rPr>
              <a:t>Galactic center</a:t>
            </a:r>
            <a:r>
              <a:rPr lang="ja-JP" altLang="en-US" sz="2000" b="1" dirty="0" smtClean="0">
                <a:solidFill>
                  <a:srgbClr val="FFCCCC"/>
                </a:solidFill>
              </a:rPr>
              <a:t> </a:t>
            </a:r>
            <a:r>
              <a:rPr lang="en-US" altLang="ja-JP" sz="1800" b="1" dirty="0" smtClean="0">
                <a:solidFill>
                  <a:srgbClr val="DDDDDD"/>
                </a:solidFill>
                <a:latin typeface="Tahoma" pitchFamily="34" charset="0"/>
                <a:ea typeface="HGP創英角ｺﾞｼｯｸUB" pitchFamily="50" charset="-128"/>
              </a:rPr>
              <a:t>(SNR~5 </a:t>
            </a:r>
            <a:r>
              <a:rPr lang="en-US" altLang="ja-JP" sz="1800" b="1" dirty="0" smtClean="0">
                <a:solidFill>
                  <a:srgbClr val="DDDDDD"/>
                </a:solidFill>
              </a:rPr>
              <a:t>)</a:t>
            </a:r>
            <a:endParaRPr lang="ja-JP" altLang="en-US" sz="1800" b="1" dirty="0">
              <a:solidFill>
                <a:srgbClr val="DDDDDD"/>
              </a:solidFill>
              <a:latin typeface="Tahoma" pitchFamily="34" charset="0"/>
              <a:ea typeface="HGP創英角ｺﾞｼｯｸUB" pitchFamily="50" charset="-128"/>
            </a:endParaRPr>
          </a:p>
        </p:txBody>
      </p:sp>
      <p:sp>
        <p:nvSpPr>
          <p:cNvPr id="771076" name="AutoShape 4"/>
          <p:cNvSpPr>
            <a:spLocks noChangeArrowheads="1"/>
          </p:cNvSpPr>
          <p:nvPr/>
        </p:nvSpPr>
        <p:spPr bwMode="auto">
          <a:xfrm>
            <a:off x="715935" y="3217860"/>
            <a:ext cx="3616374" cy="1143008"/>
          </a:xfrm>
          <a:prstGeom prst="roundRect">
            <a:avLst>
              <a:gd name="adj" fmla="val 6731"/>
            </a:avLst>
          </a:prstGeom>
          <a:solidFill>
            <a:srgbClr val="CCFFCC">
              <a:alpha val="20000"/>
            </a:srgbClr>
          </a:solidFill>
          <a:ln w="15875">
            <a:noFill/>
            <a:round/>
            <a:headEnd/>
            <a:tailEnd/>
          </a:ln>
          <a:effectLst/>
        </p:spPr>
        <p:txBody>
          <a:bodyPr wrap="square" anchor="ctr">
            <a:noAutofit/>
          </a:bodyPr>
          <a:lstStyle/>
          <a:p>
            <a:endParaRPr lang="ja-JP" altLang="en-US" dirty="0"/>
          </a:p>
        </p:txBody>
      </p:sp>
      <p:sp>
        <p:nvSpPr>
          <p:cNvPr id="771079" name="Rectangle 7"/>
          <p:cNvSpPr>
            <a:spLocks noChangeArrowheads="1"/>
          </p:cNvSpPr>
          <p:nvPr/>
        </p:nvSpPr>
        <p:spPr bwMode="auto">
          <a:xfrm>
            <a:off x="801712" y="3257546"/>
            <a:ext cx="3657600"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BH QNM</a:t>
            </a:r>
            <a:endParaRPr lang="ja-JP" altLang="en-US" sz="2000" b="1" dirty="0">
              <a:solidFill>
                <a:srgbClr val="F8F8F8"/>
              </a:solidFill>
              <a:latin typeface="Tahoma" pitchFamily="34" charset="0"/>
              <a:ea typeface="HGP創英角ｺﾞｼｯｸUB" pitchFamily="50" charset="-128"/>
            </a:endParaRPr>
          </a:p>
        </p:txBody>
      </p:sp>
      <p:sp>
        <p:nvSpPr>
          <p:cNvPr id="771091" name="Rectangle 19"/>
          <p:cNvSpPr>
            <a:spLocks noChangeArrowheads="1"/>
          </p:cNvSpPr>
          <p:nvPr/>
        </p:nvSpPr>
        <p:spPr bwMode="auto">
          <a:xfrm>
            <a:off x="1142976" y="3708405"/>
            <a:ext cx="3170236" cy="581025"/>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600" b="1" i="1" dirty="0">
                <a:solidFill>
                  <a:srgbClr val="99FF99"/>
                </a:solidFill>
                <a:latin typeface="Tahoma" pitchFamily="34" charset="0"/>
                <a:ea typeface="HGP創英角ｺﾞｼｯｸUB" pitchFamily="50" charset="-128"/>
              </a:rPr>
              <a:t>h</a:t>
            </a:r>
            <a:r>
              <a:rPr lang="en-US" altLang="ja-JP" sz="1600" b="1" dirty="0">
                <a:solidFill>
                  <a:srgbClr val="99FF99"/>
                </a:solidFill>
                <a:latin typeface="Tahoma" pitchFamily="34" charset="0"/>
                <a:ea typeface="HGP創英角ｺﾞｼｯｸUB" pitchFamily="50" charset="-128"/>
              </a:rPr>
              <a:t> ~ 10</a:t>
            </a:r>
            <a:r>
              <a:rPr lang="en-US" altLang="ja-JP" sz="1600" b="1" baseline="30000" dirty="0">
                <a:solidFill>
                  <a:srgbClr val="99FF99"/>
                </a:solidFill>
                <a:latin typeface="Tahoma" pitchFamily="34" charset="0"/>
                <a:ea typeface="HGP創英角ｺﾞｼｯｸUB" pitchFamily="50" charset="-128"/>
              </a:rPr>
              <a:t>-15</a:t>
            </a:r>
            <a:r>
              <a:rPr lang="en-US" altLang="ja-JP" sz="1600" b="1" i="1" dirty="0">
                <a:solidFill>
                  <a:srgbClr val="99FF99"/>
                </a:solidFill>
                <a:latin typeface="Tahoma" pitchFamily="34" charset="0"/>
                <a:ea typeface="HGP創英角ｺﾞｼｯｸUB" pitchFamily="50" charset="-128"/>
              </a:rPr>
              <a:t> , f</a:t>
            </a:r>
            <a:r>
              <a:rPr lang="en-US" altLang="ja-JP" sz="1600" b="1" dirty="0">
                <a:solidFill>
                  <a:srgbClr val="99FF99"/>
                </a:solidFill>
                <a:latin typeface="Tahoma" pitchFamily="34" charset="0"/>
                <a:ea typeface="HGP創英角ｺﾞｼｯｸUB" pitchFamily="50" charset="-128"/>
              </a:rPr>
              <a:t> ~  0.3 Hz </a:t>
            </a:r>
          </a:p>
          <a:p>
            <a:pPr algn="l">
              <a:buClr>
                <a:schemeClr val="accent2"/>
              </a:buClr>
              <a:buSzPct val="70000"/>
              <a:buFont typeface="Wingdings" pitchFamily="2" charset="2"/>
              <a:buNone/>
            </a:pPr>
            <a:r>
              <a:rPr lang="en-US" altLang="ja-JP" sz="1600" b="1" dirty="0">
                <a:solidFill>
                  <a:srgbClr val="99FF99"/>
                </a:solidFill>
                <a:latin typeface="Tahoma" pitchFamily="34" charset="0"/>
                <a:ea typeface="HGP創英角ｺﾞｼｯｸUB" pitchFamily="50" charset="-128"/>
              </a:rPr>
              <a:t>Distance 1Mpc, </a:t>
            </a:r>
            <a:r>
              <a:rPr lang="en-US" altLang="ja-JP" sz="1600" b="1" i="1" dirty="0">
                <a:solidFill>
                  <a:srgbClr val="99FF99"/>
                </a:solidFill>
                <a:latin typeface="Tahoma" pitchFamily="34" charset="0"/>
                <a:ea typeface="HGP創英角ｺﾞｼｯｸUB" pitchFamily="50" charset="-128"/>
              </a:rPr>
              <a:t>m</a:t>
            </a:r>
            <a:r>
              <a:rPr lang="en-US" altLang="ja-JP" sz="1600" b="1" dirty="0">
                <a:solidFill>
                  <a:srgbClr val="99FF99"/>
                </a:solidFill>
                <a:latin typeface="Tahoma" pitchFamily="34" charset="0"/>
                <a:ea typeface="HGP創英角ｺﾞｼｯｸUB" pitchFamily="50" charset="-128"/>
              </a:rPr>
              <a:t> = 10</a:t>
            </a:r>
            <a:r>
              <a:rPr lang="en-US" altLang="ja-JP" sz="1600" b="1" baseline="30000" dirty="0">
                <a:solidFill>
                  <a:srgbClr val="99FF99"/>
                </a:solidFill>
                <a:latin typeface="Tahoma" pitchFamily="34" charset="0"/>
                <a:ea typeface="HGP創英角ｺﾞｼｯｸUB" pitchFamily="50" charset="-128"/>
              </a:rPr>
              <a:t>5 </a:t>
            </a:r>
            <a:r>
              <a:rPr lang="en-US" altLang="ja-JP" sz="1600" b="1" i="1" dirty="0">
                <a:solidFill>
                  <a:srgbClr val="99FF99"/>
                </a:solidFill>
                <a:latin typeface="Tahoma" pitchFamily="34" charset="0"/>
                <a:ea typeface="HGP創英角ｺﾞｼｯｸUB" pitchFamily="50" charset="-128"/>
              </a:rPr>
              <a:t>M</a:t>
            </a:r>
            <a:r>
              <a:rPr lang="en-US" altLang="ja-JP" sz="1600" b="1" baseline="-14000" dirty="0">
                <a:solidFill>
                  <a:srgbClr val="99FF99"/>
                </a:solidFill>
                <a:latin typeface="Tahoma" pitchFamily="34" charset="0"/>
                <a:ea typeface="HGP創英角ｺﾞｼｯｸUB" pitchFamily="50" charset="-128"/>
              </a:rPr>
              <a:t>sun </a:t>
            </a:r>
          </a:p>
        </p:txBody>
      </p:sp>
      <p:sp>
        <p:nvSpPr>
          <p:cNvPr id="771074" name="AutoShape 2"/>
          <p:cNvSpPr>
            <a:spLocks noChangeArrowheads="1"/>
          </p:cNvSpPr>
          <p:nvPr/>
        </p:nvSpPr>
        <p:spPr bwMode="auto">
          <a:xfrm>
            <a:off x="715935" y="1860538"/>
            <a:ext cx="3671889" cy="1182689"/>
          </a:xfrm>
          <a:prstGeom prst="roundRect">
            <a:avLst>
              <a:gd name="adj" fmla="val 6731"/>
            </a:avLst>
          </a:prstGeom>
          <a:solidFill>
            <a:srgbClr val="99CCFF">
              <a:alpha val="20000"/>
            </a:srgbClr>
          </a:solidFill>
          <a:ln w="15875">
            <a:noFill/>
            <a:round/>
            <a:headEnd/>
            <a:tailEnd/>
          </a:ln>
          <a:effectLst/>
        </p:spPr>
        <p:txBody>
          <a:bodyPr anchor="ctr">
            <a:noAutofit/>
          </a:bodyPr>
          <a:lstStyle/>
          <a:p>
            <a:endParaRPr lang="ja-JP" altLang="en-US" dirty="0"/>
          </a:p>
        </p:txBody>
      </p:sp>
      <p:sp>
        <p:nvSpPr>
          <p:cNvPr id="771080" name="Rectangle 8"/>
          <p:cNvSpPr>
            <a:spLocks noChangeArrowheads="1"/>
          </p:cNvSpPr>
          <p:nvPr/>
        </p:nvSpPr>
        <p:spPr bwMode="auto">
          <a:xfrm>
            <a:off x="715935" y="1857364"/>
            <a:ext cx="3657600"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IMBH inspiral and merger</a:t>
            </a:r>
            <a:endParaRPr lang="ja-JP" altLang="en-US" sz="2000" b="1" dirty="0">
              <a:solidFill>
                <a:srgbClr val="F8F8F8"/>
              </a:solidFill>
              <a:latin typeface="Tahoma" pitchFamily="34" charset="0"/>
              <a:ea typeface="HGP創英角ｺﾞｼｯｸUB" pitchFamily="50" charset="-128"/>
            </a:endParaRPr>
          </a:p>
        </p:txBody>
      </p:sp>
      <p:sp>
        <p:nvSpPr>
          <p:cNvPr id="771087" name="Rectangle 15"/>
          <p:cNvSpPr>
            <a:spLocks noChangeArrowheads="1"/>
          </p:cNvSpPr>
          <p:nvPr/>
        </p:nvSpPr>
        <p:spPr bwMode="auto">
          <a:xfrm>
            <a:off x="1357290" y="2738434"/>
            <a:ext cx="3000397" cy="338554"/>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600" b="1" dirty="0" smtClean="0">
                <a:solidFill>
                  <a:srgbClr val="DDDDDD"/>
                </a:solidFill>
                <a:latin typeface="Tahoma" pitchFamily="34" charset="0"/>
                <a:ea typeface="HGP創英角ｺﾞｼｯｸUB" pitchFamily="50" charset="-128"/>
              </a:rPr>
              <a:t>Obs. Duration</a:t>
            </a:r>
            <a:r>
              <a:rPr lang="ja-JP" altLang="en-US" sz="1600" b="1" dirty="0" smtClean="0">
                <a:solidFill>
                  <a:srgbClr val="DDDDDD"/>
                </a:solidFill>
              </a:rPr>
              <a:t> </a:t>
            </a:r>
            <a:r>
              <a:rPr lang="en-US" altLang="ja-JP" sz="1600" b="1" dirty="0" smtClean="0">
                <a:solidFill>
                  <a:srgbClr val="DDDDDD"/>
                </a:solidFill>
                <a:latin typeface="Tahoma" pitchFamily="34" charset="0"/>
                <a:ea typeface="HGP創英角ｺﾞｼｯｸUB" pitchFamily="50" charset="-128"/>
              </a:rPr>
              <a:t>(~</a:t>
            </a:r>
            <a:r>
              <a:rPr lang="en-US" altLang="ja-JP" sz="1600" b="1" dirty="0" smtClean="0">
                <a:solidFill>
                  <a:srgbClr val="DDDDDD"/>
                </a:solidFill>
              </a:rPr>
              <a:t>1000sec</a:t>
            </a:r>
            <a:r>
              <a:rPr lang="en-US" altLang="ja-JP" sz="1600" b="1" dirty="0" smtClean="0">
                <a:solidFill>
                  <a:srgbClr val="DDDDDD"/>
                </a:solidFill>
                <a:latin typeface="Tahoma" pitchFamily="34" charset="0"/>
                <a:ea typeface="HGP創英角ｺﾞｼｯｸUB" pitchFamily="50" charset="-128"/>
              </a:rPr>
              <a:t>)</a:t>
            </a:r>
            <a:endParaRPr lang="en-US" altLang="ja-JP" sz="1600" b="1" dirty="0">
              <a:solidFill>
                <a:srgbClr val="DDDDDD"/>
              </a:solidFill>
              <a:latin typeface="Tahoma" pitchFamily="34" charset="0"/>
              <a:ea typeface="HGP創英角ｺﾞｼｯｸUB" pitchFamily="50" charset="-128"/>
            </a:endParaRPr>
          </a:p>
        </p:txBody>
      </p:sp>
      <p:sp>
        <p:nvSpPr>
          <p:cNvPr id="771092" name="Rectangle 20"/>
          <p:cNvSpPr>
            <a:spLocks noChangeArrowheads="1"/>
          </p:cNvSpPr>
          <p:nvPr/>
        </p:nvSpPr>
        <p:spPr bwMode="auto">
          <a:xfrm>
            <a:off x="1116012" y="2205034"/>
            <a:ext cx="3384550" cy="58102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i="1" dirty="0">
                <a:solidFill>
                  <a:srgbClr val="99CCFF"/>
                </a:solidFill>
                <a:latin typeface="Tahoma" pitchFamily="34" charset="0"/>
                <a:ea typeface="HGP創英角ｺﾞｼｯｸUB" pitchFamily="50" charset="-128"/>
              </a:rPr>
              <a:t>h</a:t>
            </a:r>
            <a:r>
              <a:rPr lang="en-US" altLang="ja-JP" sz="1600" b="1" dirty="0">
                <a:solidFill>
                  <a:srgbClr val="99CCFF"/>
                </a:solidFill>
                <a:latin typeface="Tahoma" pitchFamily="34" charset="0"/>
                <a:ea typeface="HGP創英角ｺﾞｼｯｸUB" pitchFamily="50" charset="-128"/>
              </a:rPr>
              <a:t> </a:t>
            </a:r>
            <a:r>
              <a:rPr lang="en-US" altLang="ja-JP" sz="1600" b="1" dirty="0" smtClean="0">
                <a:solidFill>
                  <a:srgbClr val="99CCFF"/>
                </a:solidFill>
                <a:latin typeface="Tahoma" pitchFamily="34" charset="0"/>
                <a:ea typeface="HGP創英角ｺﾞｼｯｸUB" pitchFamily="50" charset="-128"/>
              </a:rPr>
              <a:t>~ </a:t>
            </a:r>
            <a:r>
              <a:rPr lang="en-US" altLang="ja-JP" sz="1600" b="1" dirty="0">
                <a:solidFill>
                  <a:srgbClr val="99CCFF"/>
                </a:solidFill>
                <a:latin typeface="Tahoma" pitchFamily="34" charset="0"/>
                <a:ea typeface="HGP創英角ｺﾞｼｯｸUB" pitchFamily="50" charset="-128"/>
              </a:rPr>
              <a:t>10</a:t>
            </a:r>
            <a:r>
              <a:rPr lang="en-US" altLang="ja-JP" sz="1600" b="1" baseline="30000" dirty="0">
                <a:solidFill>
                  <a:srgbClr val="99CCFF"/>
                </a:solidFill>
                <a:latin typeface="Tahoma" pitchFamily="34" charset="0"/>
                <a:ea typeface="HGP創英角ｺﾞｼｯｸUB" pitchFamily="50" charset="-128"/>
              </a:rPr>
              <a:t>-15</a:t>
            </a:r>
            <a:r>
              <a:rPr lang="en-US" altLang="ja-JP" sz="1600" b="1" i="1" dirty="0">
                <a:solidFill>
                  <a:srgbClr val="99CCFF"/>
                </a:solidFill>
                <a:latin typeface="Tahoma" pitchFamily="34" charset="0"/>
                <a:ea typeface="HGP創英角ｺﾞｼｯｸUB" pitchFamily="50" charset="-128"/>
              </a:rPr>
              <a:t> , f</a:t>
            </a:r>
            <a:r>
              <a:rPr lang="en-US" altLang="ja-JP" sz="1600" b="1" dirty="0">
                <a:solidFill>
                  <a:srgbClr val="99CCFF"/>
                </a:solidFill>
                <a:latin typeface="Tahoma" pitchFamily="34" charset="0"/>
                <a:ea typeface="HGP創英角ｺﾞｼｯｸUB" pitchFamily="50" charset="-128"/>
              </a:rPr>
              <a:t> ~  4 Hz </a:t>
            </a:r>
          </a:p>
          <a:p>
            <a:pPr algn="l">
              <a:buClr>
                <a:schemeClr val="accent2"/>
              </a:buClr>
              <a:buSzPct val="70000"/>
              <a:buFont typeface="Wingdings" pitchFamily="2" charset="2"/>
              <a:buNone/>
            </a:pPr>
            <a:r>
              <a:rPr lang="en-US" altLang="ja-JP" sz="1600" b="1" dirty="0">
                <a:solidFill>
                  <a:srgbClr val="99CCFF"/>
                </a:solidFill>
                <a:latin typeface="Tahoma" pitchFamily="34" charset="0"/>
                <a:ea typeface="HGP創英角ｺﾞｼｯｸUB" pitchFamily="50" charset="-128"/>
              </a:rPr>
              <a:t>Distance 10kpc, </a:t>
            </a:r>
            <a:r>
              <a:rPr lang="en-US" altLang="ja-JP" sz="1600" b="1" i="1" dirty="0">
                <a:solidFill>
                  <a:srgbClr val="99CCFF"/>
                </a:solidFill>
                <a:latin typeface="Tahoma" pitchFamily="34" charset="0"/>
                <a:ea typeface="HGP創英角ｺﾞｼｯｸUB" pitchFamily="50" charset="-128"/>
              </a:rPr>
              <a:t>m</a:t>
            </a:r>
            <a:r>
              <a:rPr lang="en-US" altLang="ja-JP" sz="1600" b="1" dirty="0">
                <a:solidFill>
                  <a:srgbClr val="99CCFF"/>
                </a:solidFill>
                <a:latin typeface="Tahoma" pitchFamily="34" charset="0"/>
                <a:ea typeface="HGP創英角ｺﾞｼｯｸUB" pitchFamily="50" charset="-128"/>
              </a:rPr>
              <a:t> = 10</a:t>
            </a:r>
            <a:r>
              <a:rPr lang="en-US" altLang="ja-JP" sz="1600" b="1" baseline="30000" dirty="0">
                <a:solidFill>
                  <a:srgbClr val="99CCFF"/>
                </a:solidFill>
                <a:latin typeface="Tahoma" pitchFamily="34" charset="0"/>
                <a:ea typeface="HGP創英角ｺﾞｼｯｸUB" pitchFamily="50" charset="-128"/>
              </a:rPr>
              <a:t>3 </a:t>
            </a:r>
            <a:r>
              <a:rPr lang="en-US" altLang="ja-JP" sz="1600" b="1" i="1" dirty="0">
                <a:solidFill>
                  <a:srgbClr val="99CCFF"/>
                </a:solidFill>
                <a:latin typeface="Tahoma" pitchFamily="34" charset="0"/>
                <a:ea typeface="HGP創英角ｺﾞｼｯｸUB" pitchFamily="50" charset="-128"/>
              </a:rPr>
              <a:t>M</a:t>
            </a:r>
            <a:r>
              <a:rPr lang="en-US" altLang="ja-JP" sz="1600" b="1" baseline="-14000" dirty="0">
                <a:solidFill>
                  <a:srgbClr val="99CCFF"/>
                </a:solidFill>
                <a:latin typeface="Tahoma" pitchFamily="34" charset="0"/>
                <a:ea typeface="HGP創英角ｺﾞｼｯｸUB" pitchFamily="50" charset="-128"/>
              </a:rPr>
              <a:t>sun </a:t>
            </a:r>
          </a:p>
        </p:txBody>
      </p:sp>
      <p:pic>
        <p:nvPicPr>
          <p:cNvPr id="784391" name="Picture 1031" descr="bh-bh2"/>
          <p:cNvPicPr>
            <a:picLocks noChangeAspect="1" noChangeArrowheads="1"/>
          </p:cNvPicPr>
          <p:nvPr/>
        </p:nvPicPr>
        <p:blipFill>
          <a:blip r:embed="rId4"/>
          <a:srcRect b="16933"/>
          <a:stretch>
            <a:fillRect/>
          </a:stretch>
        </p:blipFill>
        <p:spPr bwMode="auto">
          <a:xfrm>
            <a:off x="4932363" y="1052513"/>
            <a:ext cx="3844925" cy="2317750"/>
          </a:xfrm>
          <a:prstGeom prst="rect">
            <a:avLst/>
          </a:prstGeom>
          <a:noFill/>
          <a:ln w="9525">
            <a:noFill/>
            <a:miter lim="800000"/>
            <a:headEnd/>
            <a:tailEnd/>
          </a:ln>
        </p:spPr>
      </p:pic>
      <p:sp>
        <p:nvSpPr>
          <p:cNvPr id="784392" name="Rectangle 1032"/>
          <p:cNvSpPr>
            <a:spLocks noChangeArrowheads="1"/>
          </p:cNvSpPr>
          <p:nvPr/>
        </p:nvSpPr>
        <p:spPr bwMode="auto">
          <a:xfrm>
            <a:off x="8029575" y="3111500"/>
            <a:ext cx="792163" cy="24447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000" b="1" dirty="0">
                <a:solidFill>
                  <a:srgbClr val="99CCFF"/>
                </a:solidFill>
                <a:latin typeface="Tahoma" pitchFamily="34" charset="0"/>
                <a:ea typeface="HGP創英角ｺﾞｼｯｸUB" pitchFamily="50" charset="-128"/>
              </a:rPr>
              <a:t>KAGAYA</a:t>
            </a:r>
          </a:p>
        </p:txBody>
      </p:sp>
      <p:sp>
        <p:nvSpPr>
          <p:cNvPr id="2905" name="Rectangle 10"/>
          <p:cNvSpPr>
            <a:spLocks noChangeArrowheads="1"/>
          </p:cNvSpPr>
          <p:nvPr/>
        </p:nvSpPr>
        <p:spPr bwMode="auto">
          <a:xfrm>
            <a:off x="681041" y="1016485"/>
            <a:ext cx="3962397"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smtClean="0">
                <a:solidFill>
                  <a:srgbClr val="CCECFF"/>
                </a:solidFill>
                <a:latin typeface="Tahoma" pitchFamily="34" charset="0"/>
                <a:ea typeface="HGP創英角ｺﾞｼｯｸUB" pitchFamily="50" charset="-128"/>
                <a:cs typeface="+mn-cs"/>
              </a:rPr>
              <a:t>Blackholes</a:t>
            </a:r>
            <a:r>
              <a:rPr lang="ja-JP" altLang="en-US" sz="2000" b="1" dirty="0" smtClean="0">
                <a:solidFill>
                  <a:srgbClr val="EAEAEA"/>
                </a:solidFill>
              </a:rPr>
              <a:t> </a:t>
            </a:r>
            <a:r>
              <a:rPr lang="en-US" altLang="ja-JP" sz="2000" b="1" dirty="0" smtClean="0">
                <a:solidFill>
                  <a:srgbClr val="EAEAEA"/>
                </a:solidFill>
                <a:latin typeface="Tahoma" pitchFamily="34" charset="0"/>
                <a:ea typeface="HGP創英角ｺﾞｼｯｸUB" pitchFamily="50" charset="-128"/>
              </a:rPr>
              <a:t>events</a:t>
            </a:r>
          </a:p>
          <a:p>
            <a:pPr algn="l">
              <a:lnSpc>
                <a:spcPct val="110000"/>
              </a:lnSpc>
              <a:buClr>
                <a:srgbClr val="003366"/>
              </a:buClr>
              <a:buSzPct val="70000"/>
              <a:buNone/>
            </a:pPr>
            <a:r>
              <a:rPr lang="en-US" altLang="ja-JP" sz="2000" b="1" dirty="0" smtClean="0">
                <a:solidFill>
                  <a:srgbClr val="EAEAEA"/>
                </a:solidFill>
              </a:rPr>
              <a:t>                  in our galaxy</a:t>
            </a:r>
            <a:endParaRPr kumimoji="1" lang="ja-JP" altLang="en-US" sz="2000" b="1" kern="1200" dirty="0" smtClean="0">
              <a:solidFill>
                <a:srgbClr val="CCECFF"/>
              </a:solidFill>
              <a:latin typeface="Tahoma" pitchFamily="34" charset="0"/>
              <a:ea typeface="HGP創英角ｺﾞｼｯｸUB" pitchFamily="50" charset="-128"/>
              <a:cs typeface="+mn-cs"/>
            </a:endParaRPr>
          </a:p>
        </p:txBody>
      </p:sp>
      <p:sp>
        <p:nvSpPr>
          <p:cNvPr id="2907" name="Rectangle 14"/>
          <p:cNvSpPr>
            <a:spLocks noChangeArrowheads="1"/>
          </p:cNvSpPr>
          <p:nvPr/>
        </p:nvSpPr>
        <p:spPr bwMode="auto">
          <a:xfrm>
            <a:off x="571472" y="5643578"/>
            <a:ext cx="4643470"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EAEAEA"/>
                </a:solidFill>
              </a:rPr>
              <a:t>Hard to </a:t>
            </a:r>
            <a:r>
              <a:rPr kumimoji="1" lang="en-US" altLang="ja-JP" sz="2000" b="1" kern="1200" dirty="0" smtClean="0">
                <a:solidFill>
                  <a:srgbClr val="EAEAEA"/>
                </a:solidFill>
                <a:latin typeface="Tahoma" pitchFamily="34" charset="0"/>
                <a:ea typeface="HGP創英角ｺﾞｼｯｸUB" pitchFamily="50" charset="-128"/>
                <a:cs typeface="+mn-cs"/>
              </a:rPr>
              <a:t>access by </a:t>
            </a:r>
            <a:r>
              <a:rPr lang="en-US" altLang="ja-JP" sz="2000" b="1" dirty="0" smtClean="0">
                <a:solidFill>
                  <a:srgbClr val="EAEAEA"/>
                </a:solidFill>
              </a:rPr>
              <a:t>o</a:t>
            </a:r>
            <a:r>
              <a:rPr kumimoji="1" lang="en-US" altLang="ja-JP" sz="2000" b="1" kern="1200" dirty="0" smtClean="0">
                <a:solidFill>
                  <a:srgbClr val="EAEAEA"/>
                </a:solidFill>
                <a:latin typeface="Tahoma" pitchFamily="34" charset="0"/>
                <a:ea typeface="HGP創英角ｺﾞｼｯｸUB" pitchFamily="50" charset="-128"/>
                <a:cs typeface="+mn-cs"/>
              </a:rPr>
              <a:t>thers</a:t>
            </a:r>
            <a:endParaRPr kumimoji="1" lang="ja-JP" altLang="en-US" sz="2000" b="1" kern="1200" dirty="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EAEAEA"/>
                </a:solidFill>
                <a:latin typeface="Tahoma" pitchFamily="34" charset="0"/>
                <a:ea typeface="HGP創英角ｺﾞｼｯｸUB" pitchFamily="50" charset="-128"/>
                <a:cs typeface="+mn-cs"/>
              </a:rPr>
              <a:t>   </a:t>
            </a:r>
            <a:r>
              <a:rPr kumimoji="1" lang="ja-JP" altLang="en-US" sz="2000" b="1" kern="1200" dirty="0">
                <a:solidFill>
                  <a:srgbClr val="EAEAEA"/>
                </a:solidFill>
                <a:latin typeface="Tahoma" pitchFamily="34" charset="0"/>
                <a:ea typeface="HGP創英角ｺﾞｼｯｸUB" pitchFamily="50" charset="-128"/>
                <a:cs typeface="+mn-cs"/>
                <a:sym typeface="Wingdings" pitchFamily="2" charset="2"/>
              </a:rPr>
              <a:t> </a:t>
            </a:r>
            <a:r>
              <a:rPr lang="en-US" altLang="ja-JP" sz="2000" b="1" dirty="0" smtClean="0">
                <a:solidFill>
                  <a:srgbClr val="CCECFF"/>
                </a:solidFill>
                <a:sym typeface="Wingdings" pitchFamily="2" charset="2"/>
              </a:rPr>
              <a:t>Original observation</a:t>
            </a:r>
            <a:endParaRPr kumimoji="1" lang="ja-JP" altLang="en-US" sz="2000" b="1" kern="1200" dirty="0">
              <a:solidFill>
                <a:srgbClr val="EAEAEA"/>
              </a:solidFill>
              <a:latin typeface="Tahoma" pitchFamily="34" charset="0"/>
              <a:ea typeface="HGP創英角ｺﾞｼｯｸUB" pitchFamily="50" charset="-128"/>
              <a:cs typeface="+mn-cs"/>
            </a:endParaRPr>
          </a:p>
        </p:txBody>
      </p:sp>
      <p:pic>
        <p:nvPicPr>
          <p:cNvPr id="1090564" name="Picture 4"/>
          <p:cNvPicPr>
            <a:picLocks noChangeAspect="1" noChangeArrowheads="1"/>
          </p:cNvPicPr>
          <p:nvPr/>
        </p:nvPicPr>
        <p:blipFill>
          <a:blip r:embed="rId5"/>
          <a:srcRect/>
          <a:stretch>
            <a:fillRect/>
          </a:stretch>
        </p:blipFill>
        <p:spPr bwMode="auto">
          <a:xfrm>
            <a:off x="4572000" y="3500438"/>
            <a:ext cx="4367208" cy="2835364"/>
          </a:xfrm>
          <a:prstGeom prst="rect">
            <a:avLst/>
          </a:prstGeom>
          <a:noFill/>
          <a:ln w="15875" cap="flat" cmpd="sng">
            <a:noFill/>
            <a:prstDash val="solid"/>
            <a:miter lim="800000"/>
            <a:headEnd/>
            <a:tailEnd/>
          </a:ln>
          <a:effectLst/>
        </p:spPr>
      </p:pic>
      <p:sp>
        <p:nvSpPr>
          <p:cNvPr id="17" name="Rectangle 10"/>
          <p:cNvSpPr>
            <a:spLocks noChangeArrowheads="1"/>
          </p:cNvSpPr>
          <p:nvPr/>
        </p:nvSpPr>
        <p:spPr bwMode="auto">
          <a:xfrm>
            <a:off x="7786710" y="6171513"/>
            <a:ext cx="1500198"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(By N.Kanda)</a:t>
            </a:r>
            <a:endParaRPr lang="ja-JP" altLang="en-US" sz="1400" b="1" dirty="0">
              <a:solidFill>
                <a:srgbClr val="EAEAEA"/>
              </a:solidFill>
              <a:latin typeface="Tahoma" pitchFamily="34" charset="0"/>
            </a:endParaRPr>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10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05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90" grpId="0"/>
      <p:bldP spid="2907"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2" descr="cutaway image of SNAP"/>
          <p:cNvPicPr>
            <a:picLocks noChangeAspect="1" noChangeArrowheads="1"/>
          </p:cNvPicPr>
          <p:nvPr/>
        </p:nvPicPr>
        <p:blipFill>
          <a:blip r:embed="rId3"/>
          <a:srcRect/>
          <a:stretch>
            <a:fillRect/>
          </a:stretch>
        </p:blipFill>
        <p:spPr bwMode="auto">
          <a:xfrm>
            <a:off x="1329029" y="928670"/>
            <a:ext cx="1599897" cy="1455907"/>
          </a:xfrm>
          <a:prstGeom prst="rect">
            <a:avLst/>
          </a:prstGeom>
          <a:noFill/>
        </p:spPr>
      </p:pic>
      <p:sp>
        <p:nvSpPr>
          <p:cNvPr id="963587" name="Rectangle 1027"/>
          <p:cNvSpPr>
            <a:spLocks noGrp="1" noChangeArrowheads="1"/>
          </p:cNvSpPr>
          <p:nvPr>
            <p:ph type="title"/>
          </p:nvPr>
        </p:nvSpPr>
        <p:spPr/>
        <p:txBody>
          <a:bodyPr/>
          <a:lstStyle/>
          <a:p>
            <a:r>
              <a:rPr lang="en-US" altLang="ja-JP" dirty="0" smtClean="0">
                <a:solidFill>
                  <a:srgbClr val="FFFFFF"/>
                </a:solidFill>
              </a:rPr>
              <a:t>Standard Sources</a:t>
            </a:r>
            <a:endParaRPr lang="en-US" altLang="ja-JP" dirty="0">
              <a:solidFill>
                <a:srgbClr val="FFFFFF"/>
              </a:solidFill>
            </a:endParaRPr>
          </a:p>
        </p:txBody>
      </p:sp>
      <p:sp>
        <p:nvSpPr>
          <p:cNvPr id="3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27th International Symposium on Space Technology and Science (July 9, 2009, Tsukuba, Ibaraki)</a:t>
            </a:r>
            <a:endParaRPr lang="en-US" altLang="ja-JP" sz="1200" b="1" kern="1200" dirty="0">
              <a:solidFill>
                <a:srgbClr val="DDDDDD"/>
              </a:solidFill>
              <a:latin typeface="Tahoma"/>
              <a:ea typeface="HGP創英角ｺﾞｼｯｸUB"/>
              <a:cs typeface="+mn-cs"/>
            </a:endParaRPr>
          </a:p>
        </p:txBody>
      </p:sp>
      <p:sp>
        <p:nvSpPr>
          <p:cNvPr id="963586" name="AutoShape 1026"/>
          <p:cNvSpPr>
            <a:spLocks noChangeArrowheads="1"/>
          </p:cNvSpPr>
          <p:nvPr/>
        </p:nvSpPr>
        <p:spPr bwMode="auto">
          <a:xfrm>
            <a:off x="500034" y="2285992"/>
            <a:ext cx="8001000" cy="3938604"/>
          </a:xfrm>
          <a:prstGeom prst="roundRect">
            <a:avLst>
              <a:gd name="adj" fmla="val 4505"/>
            </a:avLst>
          </a:prstGeom>
          <a:solidFill>
            <a:srgbClr val="CCECFF">
              <a:alpha val="15000"/>
            </a:srgbClr>
          </a:solidFill>
          <a:ln w="3175">
            <a:noFill/>
            <a:round/>
            <a:headEnd/>
            <a:tailEnd/>
          </a:ln>
          <a:effectLst/>
        </p:spPr>
        <p:txBody>
          <a:bodyPr anchor="ctr">
            <a:no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63630" name="Text Box 1070"/>
          <p:cNvSpPr txBox="1">
            <a:spLocks noChangeArrowheads="1"/>
          </p:cNvSpPr>
          <p:nvPr/>
        </p:nvSpPr>
        <p:spPr bwMode="auto">
          <a:xfrm>
            <a:off x="620684" y="3092443"/>
            <a:ext cx="1784350" cy="58102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Absolute power</a:t>
            </a:r>
          </a:p>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  or amplitude </a:t>
            </a:r>
          </a:p>
        </p:txBody>
      </p:sp>
      <p:sp>
        <p:nvSpPr>
          <p:cNvPr id="963631" name="Text Box 1071"/>
          <p:cNvSpPr txBox="1">
            <a:spLocks noChangeArrowheads="1"/>
          </p:cNvSpPr>
          <p:nvPr/>
        </p:nvSpPr>
        <p:spPr bwMode="auto">
          <a:xfrm>
            <a:off x="2214546" y="2357430"/>
            <a:ext cx="6286488" cy="646331"/>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800" b="1" kern="1200" dirty="0">
                <a:solidFill>
                  <a:srgbClr val="99CCFF"/>
                </a:solidFill>
                <a:latin typeface="Tahoma" pitchFamily="34" charset="0"/>
                <a:ea typeface="HGP創英角ｺﾞｼｯｸUB" pitchFamily="50" charset="-128"/>
                <a:cs typeface="+mn-cs"/>
              </a:rPr>
              <a:t>Supernova (EM wave) </a:t>
            </a:r>
            <a:r>
              <a:rPr kumimoji="1" lang="ja-JP" altLang="en-US" sz="1800" b="1" kern="1200" dirty="0">
                <a:solidFill>
                  <a:srgbClr val="99CCFF"/>
                </a:solidFill>
                <a:latin typeface="Tahoma" pitchFamily="34" charset="0"/>
                <a:ea typeface="HGP創英角ｺﾞｼｯｸUB" pitchFamily="50" charset="-128"/>
                <a:cs typeface="+mn-cs"/>
              </a:rPr>
              <a:t>　　</a:t>
            </a:r>
            <a:r>
              <a:rPr kumimoji="1" lang="en-US" altLang="ja-JP" sz="1800" b="1" kern="1200" dirty="0">
                <a:solidFill>
                  <a:srgbClr val="CCFFCC"/>
                </a:solidFill>
                <a:latin typeface="Tahoma" pitchFamily="34" charset="0"/>
                <a:ea typeface="HGP創英角ｺﾞｼｯｸUB" pitchFamily="50" charset="-128"/>
                <a:cs typeface="+mn-cs"/>
              </a:rPr>
              <a:t>Neutron-star binary (GW)</a:t>
            </a:r>
          </a:p>
          <a:p>
            <a:pPr algn="l" rtl="0" fontAlgn="base">
              <a:spcBef>
                <a:spcPct val="0"/>
              </a:spcBef>
              <a:spcAft>
                <a:spcPct val="0"/>
              </a:spcAft>
              <a:buNone/>
            </a:pPr>
            <a:r>
              <a:rPr kumimoji="1" lang="en-US" altLang="ja-JP" sz="1800" b="1" kern="1200" dirty="0">
                <a:solidFill>
                  <a:srgbClr val="99CCFF"/>
                </a:solidFill>
                <a:latin typeface="Tahoma" pitchFamily="34" charset="0"/>
                <a:ea typeface="HGP創英角ｺﾞｼｯｸUB" pitchFamily="50" charset="-128"/>
                <a:cs typeface="+mn-cs"/>
              </a:rPr>
              <a:t>  ‘Standard Candle’                 </a:t>
            </a:r>
            <a:r>
              <a:rPr kumimoji="1" lang="en-US" altLang="ja-JP" sz="1800" b="1" kern="1200" dirty="0">
                <a:solidFill>
                  <a:srgbClr val="CCFFCC"/>
                </a:solidFill>
                <a:latin typeface="Tahoma" pitchFamily="34" charset="0"/>
                <a:ea typeface="HGP創英角ｺﾞｼｯｸUB" pitchFamily="50" charset="-128"/>
                <a:cs typeface="+mn-cs"/>
              </a:rPr>
              <a:t>‘Standard Siren’</a:t>
            </a:r>
          </a:p>
        </p:txBody>
      </p:sp>
      <p:sp>
        <p:nvSpPr>
          <p:cNvPr id="963632" name="Text Box 1072"/>
          <p:cNvSpPr txBox="1">
            <a:spLocks noChangeArrowheads="1"/>
          </p:cNvSpPr>
          <p:nvPr/>
        </p:nvSpPr>
        <p:spPr bwMode="auto">
          <a:xfrm>
            <a:off x="2549497" y="3092443"/>
            <a:ext cx="2792752" cy="58477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Extrapolated from </a:t>
            </a:r>
          </a:p>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nearby events</a:t>
            </a:r>
            <a:r>
              <a:rPr kumimoji="1" lang="ja-JP" altLang="en-US" sz="1600" b="1" kern="1200" dirty="0">
                <a:solidFill>
                  <a:srgbClr val="FFFFFF"/>
                </a:solidFill>
                <a:latin typeface="Tahoma" pitchFamily="34" charset="0"/>
                <a:ea typeface="HGP創英角ｺﾞｼｯｸUB" pitchFamily="50" charset="-128"/>
                <a:cs typeface="+mn-cs"/>
              </a:rPr>
              <a:t>　　　　　</a:t>
            </a:r>
          </a:p>
        </p:txBody>
      </p:sp>
      <p:sp>
        <p:nvSpPr>
          <p:cNvPr id="963633" name="Text Box 1073"/>
          <p:cNvSpPr txBox="1">
            <a:spLocks noChangeArrowheads="1"/>
          </p:cNvSpPr>
          <p:nvPr/>
        </p:nvSpPr>
        <p:spPr bwMode="auto">
          <a:xfrm>
            <a:off x="5605434" y="3168643"/>
            <a:ext cx="2438400"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General Relativity</a:t>
            </a:r>
          </a:p>
        </p:txBody>
      </p:sp>
      <p:sp>
        <p:nvSpPr>
          <p:cNvPr id="963634" name="Text Box 1074"/>
          <p:cNvSpPr txBox="1">
            <a:spLocks noChangeArrowheads="1"/>
          </p:cNvSpPr>
          <p:nvPr/>
        </p:nvSpPr>
        <p:spPr bwMode="auto">
          <a:xfrm>
            <a:off x="881034" y="3878268"/>
            <a:ext cx="1238250"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Event rate</a:t>
            </a:r>
          </a:p>
        </p:txBody>
      </p:sp>
      <p:sp>
        <p:nvSpPr>
          <p:cNvPr id="963635" name="Text Box 1075"/>
          <p:cNvSpPr txBox="1">
            <a:spLocks noChangeArrowheads="1"/>
          </p:cNvSpPr>
          <p:nvPr/>
        </p:nvSpPr>
        <p:spPr bwMode="auto">
          <a:xfrm>
            <a:off x="2557434" y="3871918"/>
            <a:ext cx="2049463"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2000/yr  </a:t>
            </a:r>
            <a:r>
              <a:rPr kumimoji="1" lang="ja-JP" altLang="en-US" sz="1600" b="1" kern="1200" dirty="0">
                <a:solidFill>
                  <a:srgbClr val="FFFFFF"/>
                </a:solidFill>
                <a:latin typeface="Tahoma" pitchFamily="34" charset="0"/>
                <a:ea typeface="HGP創英角ｺﾞｼｯｸUB" pitchFamily="50" charset="-128"/>
                <a:cs typeface="+mn-cs"/>
              </a:rPr>
              <a:t>（</a:t>
            </a:r>
            <a:r>
              <a:rPr kumimoji="1" lang="en-US" altLang="ja-JP" sz="1600" b="1" kern="1200" dirty="0">
                <a:solidFill>
                  <a:srgbClr val="CCECFF"/>
                </a:solidFill>
                <a:latin typeface="Tahoma" pitchFamily="34" charset="0"/>
                <a:ea typeface="HGP創英角ｺﾞｼｯｸUB" pitchFamily="50" charset="-128"/>
                <a:cs typeface="+mn-cs"/>
              </a:rPr>
              <a:t>SNAP</a:t>
            </a: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36" name="Text Box 1076"/>
          <p:cNvSpPr txBox="1">
            <a:spLocks noChangeArrowheads="1"/>
          </p:cNvSpPr>
          <p:nvPr/>
        </p:nvSpPr>
        <p:spPr bwMode="auto">
          <a:xfrm>
            <a:off x="5453034" y="3840168"/>
            <a:ext cx="2663825"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10</a:t>
            </a:r>
            <a:r>
              <a:rPr kumimoji="1" lang="en-US" altLang="ja-JP" sz="1600" b="1" kern="1200" baseline="30000" dirty="0">
                <a:solidFill>
                  <a:srgbClr val="FFFFFF"/>
                </a:solidFill>
                <a:latin typeface="Tahoma" pitchFamily="34" charset="0"/>
                <a:ea typeface="HGP創英角ｺﾞｼｯｸUB" pitchFamily="50" charset="-128"/>
                <a:cs typeface="+mn-cs"/>
              </a:rPr>
              <a:t>4-5</a:t>
            </a:r>
            <a:r>
              <a:rPr kumimoji="1" lang="en-US" altLang="ja-JP" sz="1600" b="1" kern="1200" dirty="0">
                <a:solidFill>
                  <a:srgbClr val="FFFFFF"/>
                </a:solidFill>
                <a:latin typeface="Tahoma" pitchFamily="34" charset="0"/>
                <a:ea typeface="HGP創英角ｺﾞｼｯｸUB" pitchFamily="50" charset="-128"/>
                <a:cs typeface="+mn-cs"/>
              </a:rPr>
              <a:t>/yr </a:t>
            </a:r>
            <a:r>
              <a:rPr kumimoji="1" lang="ja-JP" altLang="en-US" sz="1600" b="1" kern="1200" dirty="0">
                <a:solidFill>
                  <a:srgbClr val="FFFFFF"/>
                </a:solidFill>
                <a:latin typeface="Tahoma" pitchFamily="34" charset="0"/>
                <a:ea typeface="HGP創英角ｺﾞｼｯｸUB" pitchFamily="50" charset="-128"/>
                <a:cs typeface="+mn-cs"/>
              </a:rPr>
              <a:t>（</a:t>
            </a:r>
            <a:r>
              <a:rPr kumimoji="1" lang="en-US" altLang="ja-JP" sz="1600" b="1" kern="1200" dirty="0">
                <a:solidFill>
                  <a:srgbClr val="CCFFCC"/>
                </a:solidFill>
                <a:latin typeface="Tahoma" pitchFamily="34" charset="0"/>
                <a:ea typeface="HGP創英角ｺﾞｼｯｸUB" pitchFamily="50" charset="-128"/>
                <a:cs typeface="+mn-cs"/>
              </a:rPr>
              <a:t>DECIGO</a:t>
            </a: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37" name="Text Box 1077"/>
          <p:cNvSpPr txBox="1">
            <a:spLocks noChangeArrowheads="1"/>
          </p:cNvSpPr>
          <p:nvPr/>
        </p:nvSpPr>
        <p:spPr bwMode="auto">
          <a:xfrm>
            <a:off x="576234" y="4360872"/>
            <a:ext cx="18748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Error in distance</a:t>
            </a:r>
          </a:p>
        </p:txBody>
      </p:sp>
      <p:sp>
        <p:nvSpPr>
          <p:cNvPr id="963638" name="Text Box 1078"/>
          <p:cNvSpPr txBox="1">
            <a:spLocks noChangeArrowheads="1"/>
          </p:cNvSpPr>
          <p:nvPr/>
        </p:nvSpPr>
        <p:spPr bwMode="auto">
          <a:xfrm>
            <a:off x="2786034" y="4410084"/>
            <a:ext cx="1512888"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~10%</a:t>
            </a:r>
            <a:r>
              <a:rPr kumimoji="1" lang="ja-JP" altLang="en-US" sz="1600" b="1" kern="1200" dirty="0">
                <a:solidFill>
                  <a:srgbClr val="FFFFFF"/>
                </a:solidFill>
                <a:latin typeface="Tahoma" pitchFamily="34" charset="0"/>
                <a:ea typeface="HGP創英角ｺﾞｼｯｸUB" pitchFamily="50" charset="-128"/>
                <a:cs typeface="+mn-cs"/>
              </a:rPr>
              <a:t>　　　</a:t>
            </a:r>
          </a:p>
        </p:txBody>
      </p:sp>
      <p:sp>
        <p:nvSpPr>
          <p:cNvPr id="963639" name="Text Box 1079"/>
          <p:cNvSpPr txBox="1">
            <a:spLocks noChangeArrowheads="1"/>
          </p:cNvSpPr>
          <p:nvPr/>
        </p:nvSpPr>
        <p:spPr bwMode="auto">
          <a:xfrm>
            <a:off x="652434" y="4803789"/>
            <a:ext cx="1824538" cy="58477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Identification</a:t>
            </a:r>
          </a:p>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   of host galaxy</a:t>
            </a:r>
          </a:p>
        </p:txBody>
      </p:sp>
      <p:sp>
        <p:nvSpPr>
          <p:cNvPr id="963640" name="Text Box 1080"/>
          <p:cNvSpPr txBox="1">
            <a:spLocks noChangeArrowheads="1"/>
          </p:cNvSpPr>
          <p:nvPr/>
        </p:nvSpPr>
        <p:spPr bwMode="auto">
          <a:xfrm>
            <a:off x="1033434" y="5489565"/>
            <a:ext cx="1006475"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CCECFF"/>
                </a:solidFill>
                <a:latin typeface="Tahoma" pitchFamily="34" charset="0"/>
                <a:ea typeface="HGP創英角ｺﾞｼｯｸUB" pitchFamily="50" charset="-128"/>
                <a:cs typeface="+mn-cs"/>
              </a:rPr>
              <a:t>Others</a:t>
            </a:r>
            <a:r>
              <a:rPr kumimoji="1" lang="ja-JP" altLang="en-US" sz="1600" b="1" kern="1200" dirty="0">
                <a:solidFill>
                  <a:srgbClr val="CCECFF"/>
                </a:solidFill>
                <a:latin typeface="Tahoma" pitchFamily="34" charset="0"/>
                <a:ea typeface="HGP創英角ｺﾞｼｯｸUB" pitchFamily="50" charset="-128"/>
                <a:cs typeface="+mn-cs"/>
              </a:rPr>
              <a:t>　</a:t>
            </a:r>
          </a:p>
        </p:txBody>
      </p:sp>
      <p:sp>
        <p:nvSpPr>
          <p:cNvPr id="963641" name="Text Box 1081"/>
          <p:cNvSpPr txBox="1">
            <a:spLocks noChangeArrowheads="1"/>
          </p:cNvSpPr>
          <p:nvPr/>
        </p:nvSpPr>
        <p:spPr bwMode="auto">
          <a:xfrm>
            <a:off x="2481234" y="5489565"/>
            <a:ext cx="1869423" cy="58477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Uncertainty by</a:t>
            </a:r>
          </a:p>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dust absorption</a:t>
            </a:r>
          </a:p>
        </p:txBody>
      </p:sp>
      <p:sp>
        <p:nvSpPr>
          <p:cNvPr id="963642" name="Text Box 1082"/>
          <p:cNvSpPr txBox="1">
            <a:spLocks noChangeArrowheads="1"/>
          </p:cNvSpPr>
          <p:nvPr/>
        </p:nvSpPr>
        <p:spPr bwMode="auto">
          <a:xfrm>
            <a:off x="5453034" y="5513377"/>
            <a:ext cx="2393950" cy="58102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Negligible interaction</a:t>
            </a:r>
          </a:p>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with matters</a:t>
            </a:r>
          </a:p>
        </p:txBody>
      </p:sp>
      <p:sp>
        <p:nvSpPr>
          <p:cNvPr id="963643" name="Text Box 1083"/>
          <p:cNvSpPr txBox="1">
            <a:spLocks noChangeArrowheads="1"/>
          </p:cNvSpPr>
          <p:nvPr/>
        </p:nvSpPr>
        <p:spPr bwMode="auto">
          <a:xfrm>
            <a:off x="4767234" y="3213093"/>
            <a:ext cx="3889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44" name="Text Box 1084"/>
          <p:cNvSpPr txBox="1">
            <a:spLocks noChangeArrowheads="1"/>
          </p:cNvSpPr>
          <p:nvPr/>
        </p:nvSpPr>
        <p:spPr bwMode="auto">
          <a:xfrm>
            <a:off x="4767234" y="3795718"/>
            <a:ext cx="3889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45" name="Text Box 1085"/>
          <p:cNvSpPr txBox="1">
            <a:spLocks noChangeArrowheads="1"/>
          </p:cNvSpPr>
          <p:nvPr/>
        </p:nvSpPr>
        <p:spPr bwMode="auto">
          <a:xfrm>
            <a:off x="4835497" y="5635615"/>
            <a:ext cx="388937"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grpSp>
        <p:nvGrpSpPr>
          <p:cNvPr id="2" name="Group 1093"/>
          <p:cNvGrpSpPr>
            <a:grpSpLocks/>
          </p:cNvGrpSpPr>
          <p:nvPr/>
        </p:nvGrpSpPr>
        <p:grpSpPr bwMode="auto">
          <a:xfrm>
            <a:off x="4767234" y="4354522"/>
            <a:ext cx="388938" cy="431800"/>
            <a:chOff x="3024" y="2304"/>
            <a:chExt cx="245" cy="272"/>
          </a:xfrm>
        </p:grpSpPr>
        <p:sp>
          <p:nvSpPr>
            <p:cNvPr id="963646" name="Text Box 1086"/>
            <p:cNvSpPr txBox="1">
              <a:spLocks noChangeArrowheads="1"/>
            </p:cNvSpPr>
            <p:nvPr/>
          </p:nvSpPr>
          <p:spPr bwMode="auto">
            <a:xfrm>
              <a:off x="3024" y="2364"/>
              <a:ext cx="245" cy="212"/>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47" name="Text Box 1087"/>
            <p:cNvSpPr txBox="1">
              <a:spLocks noChangeArrowheads="1"/>
            </p:cNvSpPr>
            <p:nvPr/>
          </p:nvSpPr>
          <p:spPr bwMode="auto">
            <a:xfrm>
              <a:off x="3024" y="2304"/>
              <a:ext cx="245" cy="212"/>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grpSp>
      <p:sp>
        <p:nvSpPr>
          <p:cNvPr id="963648" name="Text Box 1088"/>
          <p:cNvSpPr txBox="1">
            <a:spLocks noChangeArrowheads="1"/>
          </p:cNvSpPr>
          <p:nvPr/>
        </p:nvSpPr>
        <p:spPr bwMode="auto">
          <a:xfrm>
            <a:off x="4843434" y="4954602"/>
            <a:ext cx="3889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FFFFFF"/>
                </a:solidFill>
                <a:latin typeface="Tahoma" pitchFamily="34" charset="0"/>
                <a:ea typeface="HGP創英角ｺﾞｼｯｸUB" pitchFamily="50" charset="-128"/>
                <a:cs typeface="+mn-cs"/>
              </a:rPr>
              <a:t>＞</a:t>
            </a:r>
          </a:p>
        </p:txBody>
      </p:sp>
      <p:sp>
        <p:nvSpPr>
          <p:cNvPr id="963649" name="Text Box 1089"/>
          <p:cNvSpPr txBox="1">
            <a:spLocks noChangeArrowheads="1"/>
          </p:cNvSpPr>
          <p:nvPr/>
        </p:nvSpPr>
        <p:spPr bwMode="auto">
          <a:xfrm>
            <a:off x="5300634" y="4848239"/>
            <a:ext cx="3124200" cy="581025"/>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Require multiple detectors</a:t>
            </a:r>
          </a:p>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or statistics</a:t>
            </a:r>
          </a:p>
        </p:txBody>
      </p:sp>
      <p:sp>
        <p:nvSpPr>
          <p:cNvPr id="963650" name="Rectangle 1090"/>
          <p:cNvSpPr>
            <a:spLocks noChangeArrowheads="1"/>
          </p:cNvSpPr>
          <p:nvPr/>
        </p:nvSpPr>
        <p:spPr bwMode="auto">
          <a:xfrm>
            <a:off x="6864380" y="6226196"/>
            <a:ext cx="1922462" cy="274638"/>
          </a:xfrm>
          <a:prstGeom prst="rect">
            <a:avLst/>
          </a:prstGeom>
          <a:noFill/>
          <a:ln w="15875">
            <a:noFill/>
            <a:miter lim="800000"/>
            <a:headEnd/>
            <a:tailEnd/>
          </a:ln>
          <a:effectLst/>
        </p:spPr>
        <p:txBody>
          <a:bodyPr>
            <a:spAutoFit/>
          </a:bodyPr>
          <a:lstStyle/>
          <a:p>
            <a:pPr algn="ctr" rtl="0" fontAlgn="base">
              <a:spcBef>
                <a:spcPct val="0"/>
              </a:spcBef>
              <a:spcAft>
                <a:spcPct val="0"/>
              </a:spcAft>
              <a:buNone/>
            </a:pPr>
            <a:r>
              <a:rPr kumimoji="1" lang="en-US" altLang="ja-JP" sz="1200" b="1" kern="1200" dirty="0">
                <a:solidFill>
                  <a:srgbClr val="B2B2B2"/>
                </a:solidFill>
                <a:latin typeface="Tahoma" pitchFamily="34" charset="0"/>
                <a:ea typeface="HGP創英角ｺﾞｼｯｸUB" pitchFamily="50" charset="-128"/>
                <a:cs typeface="+mn-cs"/>
              </a:rPr>
              <a:t>R.Takahashi (2006)</a:t>
            </a:r>
          </a:p>
        </p:txBody>
      </p:sp>
      <p:sp>
        <p:nvSpPr>
          <p:cNvPr id="963652" name="Text Box 1092"/>
          <p:cNvSpPr txBox="1">
            <a:spLocks noChangeArrowheads="1"/>
          </p:cNvSpPr>
          <p:nvPr/>
        </p:nvSpPr>
        <p:spPr bwMode="auto">
          <a:xfrm>
            <a:off x="5681634" y="4360872"/>
            <a:ext cx="1800225"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 10%</a:t>
            </a:r>
            <a:r>
              <a:rPr kumimoji="1" lang="ja-JP" altLang="en-US" sz="1600" b="1" kern="1200" dirty="0">
                <a:solidFill>
                  <a:srgbClr val="FFFFFF"/>
                </a:solidFill>
                <a:latin typeface="Tahoma" pitchFamily="34" charset="0"/>
                <a:ea typeface="HGP創英角ｺﾞｼｯｸUB" pitchFamily="50" charset="-128"/>
                <a:cs typeface="+mn-cs"/>
              </a:rPr>
              <a:t>　</a:t>
            </a:r>
            <a:r>
              <a:rPr kumimoji="1" lang="en-US" altLang="ja-JP" sz="1600" b="1" kern="1200" dirty="0">
                <a:solidFill>
                  <a:srgbClr val="FFFFFF"/>
                </a:solidFill>
                <a:latin typeface="Tahoma" pitchFamily="34" charset="0"/>
                <a:ea typeface="HGP創英角ｺﾞｼｯｸUB" pitchFamily="50" charset="-128"/>
                <a:cs typeface="+mn-cs"/>
              </a:rPr>
              <a:t>at z=1</a:t>
            </a:r>
          </a:p>
        </p:txBody>
      </p:sp>
      <p:sp>
        <p:nvSpPr>
          <p:cNvPr id="963654" name="Text Box 1094"/>
          <p:cNvSpPr txBox="1">
            <a:spLocks noChangeArrowheads="1"/>
          </p:cNvSpPr>
          <p:nvPr/>
        </p:nvSpPr>
        <p:spPr bwMode="auto">
          <a:xfrm>
            <a:off x="2949547" y="4999052"/>
            <a:ext cx="1512887"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FFFF"/>
                </a:solidFill>
                <a:latin typeface="Tahoma" pitchFamily="34" charset="0"/>
                <a:ea typeface="HGP創英角ｺﾞｼｯｸUB" pitchFamily="50" charset="-128"/>
                <a:cs typeface="+mn-cs"/>
              </a:rPr>
              <a:t>Easy?</a:t>
            </a:r>
            <a:r>
              <a:rPr kumimoji="1" lang="ja-JP" altLang="en-US" sz="1600" b="1" kern="1200" dirty="0">
                <a:solidFill>
                  <a:srgbClr val="FFFFFF"/>
                </a:solidFill>
                <a:latin typeface="Tahoma" pitchFamily="34" charset="0"/>
                <a:ea typeface="HGP創英角ｺﾞｼｯｸUB" pitchFamily="50" charset="-128"/>
                <a:cs typeface="+mn-cs"/>
              </a:rPr>
              <a:t>　　　</a:t>
            </a:r>
          </a:p>
        </p:txBody>
      </p:sp>
      <p:grpSp>
        <p:nvGrpSpPr>
          <p:cNvPr id="458" name="グループ化 457"/>
          <p:cNvGrpSpPr/>
          <p:nvPr/>
        </p:nvGrpSpPr>
        <p:grpSpPr>
          <a:xfrm rot="15785392">
            <a:off x="6983380" y="997381"/>
            <a:ext cx="1871983" cy="1789429"/>
            <a:chOff x="9501222" y="714356"/>
            <a:chExt cx="5338763" cy="4864101"/>
          </a:xfrm>
        </p:grpSpPr>
        <p:sp>
          <p:nvSpPr>
            <p:cNvPr id="24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5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60" name="Group 16"/>
            <p:cNvGrpSpPr>
              <a:grpSpLocks/>
            </p:cNvGrpSpPr>
            <p:nvPr/>
          </p:nvGrpSpPr>
          <p:grpSpPr bwMode="auto">
            <a:xfrm rot="7209001">
              <a:off x="11449062" y="2208227"/>
              <a:ext cx="600081" cy="495300"/>
              <a:chOff x="4785" y="11039"/>
              <a:chExt cx="829" cy="688"/>
            </a:xfrm>
          </p:grpSpPr>
          <p:sp>
            <p:nvSpPr>
              <p:cNvPr id="453"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4"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5"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6"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7"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6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65" name="Group 26"/>
            <p:cNvGrpSpPr>
              <a:grpSpLocks/>
            </p:cNvGrpSpPr>
            <p:nvPr/>
          </p:nvGrpSpPr>
          <p:grpSpPr bwMode="auto">
            <a:xfrm rot="7209001">
              <a:off x="11403024" y="2178063"/>
              <a:ext cx="600081" cy="500063"/>
              <a:chOff x="4785" y="11039"/>
              <a:chExt cx="829" cy="688"/>
            </a:xfrm>
          </p:grpSpPr>
          <p:sp>
            <p:nvSpPr>
              <p:cNvPr id="448"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9"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0"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1"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2"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6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83" name="Group 49"/>
            <p:cNvGrpSpPr>
              <a:grpSpLocks/>
            </p:cNvGrpSpPr>
            <p:nvPr/>
          </p:nvGrpSpPr>
          <p:grpSpPr bwMode="auto">
            <a:xfrm rot="3616332">
              <a:off x="12330163" y="2190764"/>
              <a:ext cx="600081" cy="503238"/>
              <a:chOff x="4785" y="11039"/>
              <a:chExt cx="829" cy="688"/>
            </a:xfrm>
          </p:grpSpPr>
          <p:sp>
            <p:nvSpPr>
              <p:cNvPr id="443"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4"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5"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6"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7"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8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90" name="Group 61"/>
            <p:cNvGrpSpPr>
              <a:grpSpLocks/>
            </p:cNvGrpSpPr>
            <p:nvPr/>
          </p:nvGrpSpPr>
          <p:grpSpPr bwMode="auto">
            <a:xfrm rot="14462297">
              <a:off x="12703220" y="1458910"/>
              <a:ext cx="223837" cy="180975"/>
              <a:chOff x="5504" y="8144"/>
              <a:chExt cx="291" cy="236"/>
            </a:xfrm>
          </p:grpSpPr>
          <p:sp>
            <p:nvSpPr>
              <p:cNvPr id="441"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2"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291" name="Group 64"/>
            <p:cNvGrpSpPr>
              <a:grpSpLocks/>
            </p:cNvGrpSpPr>
            <p:nvPr/>
          </p:nvGrpSpPr>
          <p:grpSpPr bwMode="auto">
            <a:xfrm rot="7209001">
              <a:off x="11436374" y="1468435"/>
              <a:ext cx="227014" cy="180975"/>
              <a:chOff x="5504" y="8144"/>
              <a:chExt cx="291" cy="236"/>
            </a:xfrm>
          </p:grpSpPr>
          <p:sp>
            <p:nvSpPr>
              <p:cNvPr id="439"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0"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9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03" name="Group 78"/>
            <p:cNvGrpSpPr>
              <a:grpSpLocks/>
            </p:cNvGrpSpPr>
            <p:nvPr/>
          </p:nvGrpSpPr>
          <p:grpSpPr bwMode="auto">
            <a:xfrm flipH="1">
              <a:off x="12703170" y="4371956"/>
              <a:ext cx="600081" cy="495300"/>
              <a:chOff x="4785" y="11039"/>
              <a:chExt cx="829" cy="688"/>
            </a:xfrm>
          </p:grpSpPr>
          <p:sp>
            <p:nvSpPr>
              <p:cNvPr id="434"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5"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6"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7"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8"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0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08" name="Group 88"/>
            <p:cNvGrpSpPr>
              <a:grpSpLocks/>
            </p:cNvGrpSpPr>
            <p:nvPr/>
          </p:nvGrpSpPr>
          <p:grpSpPr bwMode="auto">
            <a:xfrm flipH="1">
              <a:off x="12703170" y="4416406"/>
              <a:ext cx="600081" cy="500063"/>
              <a:chOff x="4785" y="11039"/>
              <a:chExt cx="829" cy="688"/>
            </a:xfrm>
          </p:grpSpPr>
          <p:sp>
            <p:nvSpPr>
              <p:cNvPr id="429"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0"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1"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2"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3"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0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26" name="Group 111"/>
            <p:cNvGrpSpPr>
              <a:grpSpLocks/>
            </p:cNvGrpSpPr>
            <p:nvPr/>
          </p:nvGrpSpPr>
          <p:grpSpPr bwMode="auto">
            <a:xfrm rot="3592668" flipH="1">
              <a:off x="13154039" y="3611511"/>
              <a:ext cx="600081" cy="503238"/>
              <a:chOff x="4785" y="11039"/>
              <a:chExt cx="829" cy="688"/>
            </a:xfrm>
          </p:grpSpPr>
          <p:sp>
            <p:nvSpPr>
              <p:cNvPr id="424"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5"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6"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7"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8"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33" name="Group 123"/>
            <p:cNvGrpSpPr>
              <a:grpSpLocks/>
            </p:cNvGrpSpPr>
            <p:nvPr/>
          </p:nvGrpSpPr>
          <p:grpSpPr bwMode="auto">
            <a:xfrm rot="14346703" flipH="1">
              <a:off x="14209737" y="4059201"/>
              <a:ext cx="223837" cy="180975"/>
              <a:chOff x="5504" y="8144"/>
              <a:chExt cx="291" cy="236"/>
            </a:xfrm>
          </p:grpSpPr>
          <p:sp>
            <p:nvSpPr>
              <p:cNvPr id="422"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3"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334" name="Group 126"/>
            <p:cNvGrpSpPr>
              <a:grpSpLocks/>
            </p:cNvGrpSpPr>
            <p:nvPr/>
          </p:nvGrpSpPr>
          <p:grpSpPr bwMode="auto">
            <a:xfrm flipH="1">
              <a:off x="13565203" y="5149831"/>
              <a:ext cx="227014" cy="180975"/>
              <a:chOff x="5504" y="8144"/>
              <a:chExt cx="291" cy="236"/>
            </a:xfrm>
          </p:grpSpPr>
          <p:sp>
            <p:nvSpPr>
              <p:cNvPr id="420"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1"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3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46" name="Group 141"/>
            <p:cNvGrpSpPr>
              <a:grpSpLocks/>
            </p:cNvGrpSpPr>
            <p:nvPr/>
          </p:nvGrpSpPr>
          <p:grpSpPr bwMode="auto">
            <a:xfrm>
              <a:off x="11052244" y="4424344"/>
              <a:ext cx="600081" cy="500063"/>
              <a:chOff x="4785" y="11039"/>
              <a:chExt cx="829" cy="688"/>
            </a:xfrm>
          </p:grpSpPr>
          <p:sp>
            <p:nvSpPr>
              <p:cNvPr id="415"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6"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7"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8"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9"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4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71" name="Group 171"/>
            <p:cNvGrpSpPr>
              <a:grpSpLocks/>
            </p:cNvGrpSpPr>
            <p:nvPr/>
          </p:nvGrpSpPr>
          <p:grpSpPr bwMode="auto">
            <a:xfrm rot="18007332">
              <a:off x="10577562" y="3603573"/>
              <a:ext cx="600081" cy="500063"/>
              <a:chOff x="4785" y="11039"/>
              <a:chExt cx="829" cy="688"/>
            </a:xfrm>
          </p:grpSpPr>
          <p:sp>
            <p:nvSpPr>
              <p:cNvPr id="410"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1"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2"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3"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4"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5"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95" name="Group 200"/>
            <p:cNvGrpSpPr>
              <a:grpSpLocks/>
            </p:cNvGrpSpPr>
            <p:nvPr/>
          </p:nvGrpSpPr>
          <p:grpSpPr bwMode="auto">
            <a:xfrm rot="7253297">
              <a:off x="9904436" y="4089397"/>
              <a:ext cx="227014" cy="180975"/>
              <a:chOff x="5504" y="8144"/>
              <a:chExt cx="291" cy="236"/>
            </a:xfrm>
          </p:grpSpPr>
          <p:sp>
            <p:nvSpPr>
              <p:cNvPr id="408"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9"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396" name="Group 203"/>
            <p:cNvGrpSpPr>
              <a:grpSpLocks/>
            </p:cNvGrpSpPr>
            <p:nvPr/>
          </p:nvGrpSpPr>
          <p:grpSpPr bwMode="auto">
            <a:xfrm>
              <a:off x="10534666" y="5156181"/>
              <a:ext cx="223837" cy="180975"/>
              <a:chOff x="5504" y="8144"/>
              <a:chExt cx="291" cy="236"/>
            </a:xfrm>
          </p:grpSpPr>
          <p:sp>
            <p:nvSpPr>
              <p:cNvPr id="406"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7"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9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59" name="Rectangle 1090"/>
          <p:cNvSpPr>
            <a:spLocks noChangeArrowheads="1"/>
          </p:cNvSpPr>
          <p:nvPr/>
        </p:nvSpPr>
        <p:spPr bwMode="auto">
          <a:xfrm>
            <a:off x="506398" y="1374804"/>
            <a:ext cx="850892" cy="553998"/>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kumimoji="1" lang="en-US" altLang="ja-JP" sz="1000" b="1" kern="1200" dirty="0" smtClean="0">
                <a:solidFill>
                  <a:srgbClr val="B2B2B2"/>
                </a:solidFill>
                <a:latin typeface="Tahoma" pitchFamily="34" charset="0"/>
                <a:ea typeface="HGP創英角ｺﾞｼｯｸUB" pitchFamily="50" charset="-128"/>
                <a:cs typeface="+mn-cs"/>
              </a:rPr>
              <a:t>Fig. from</a:t>
            </a:r>
          </a:p>
          <a:p>
            <a:pPr algn="l" rtl="0" fontAlgn="base">
              <a:spcBef>
                <a:spcPct val="0"/>
              </a:spcBef>
              <a:spcAft>
                <a:spcPct val="0"/>
              </a:spcAft>
              <a:buNone/>
            </a:pPr>
            <a:r>
              <a:rPr lang="en-US" altLang="ja-JP" sz="1000" b="1" dirty="0" smtClean="0">
                <a:solidFill>
                  <a:srgbClr val="B2B2B2"/>
                </a:solidFill>
              </a:rPr>
              <a:t>SNAP</a:t>
            </a:r>
          </a:p>
          <a:p>
            <a:pPr algn="l" rtl="0" fontAlgn="base">
              <a:spcBef>
                <a:spcPct val="0"/>
              </a:spcBef>
              <a:spcAft>
                <a:spcPct val="0"/>
              </a:spcAft>
              <a:buNone/>
            </a:pPr>
            <a:r>
              <a:rPr lang="en-US" altLang="ja-JP" sz="1000" b="1" dirty="0" smtClean="0">
                <a:solidFill>
                  <a:srgbClr val="B2B2B2"/>
                </a:solidFill>
              </a:rPr>
              <a:t> web page</a:t>
            </a:r>
            <a:endParaRPr kumimoji="1" lang="en-US" altLang="ja-JP" sz="1000" b="1" kern="1200" dirty="0">
              <a:solidFill>
                <a:srgbClr val="B2B2B2"/>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sp>
        <p:nvSpPr>
          <p:cNvPr id="1152002" name="Rectangle 2"/>
          <p:cNvSpPr>
            <a:spLocks noGrp="1" noChangeArrowheads="1"/>
          </p:cNvSpPr>
          <p:nvPr>
            <p:ph type="title"/>
          </p:nvPr>
        </p:nvSpPr>
        <p:spPr/>
        <p:txBody>
          <a:bodyPr/>
          <a:lstStyle/>
          <a:p>
            <a:r>
              <a:rPr lang="en-US" altLang="ja-JP" dirty="0"/>
              <a:t>Comparison with LPF</a:t>
            </a:r>
          </a:p>
        </p:txBody>
      </p:sp>
      <p:sp>
        <p:nvSpPr>
          <p:cNvPr id="1152003" name="Rectangle 3"/>
          <p:cNvSpPr>
            <a:spLocks noChangeArrowheads="1"/>
          </p:cNvSpPr>
          <p:nvPr/>
        </p:nvSpPr>
        <p:spPr bwMode="auto">
          <a:xfrm>
            <a:off x="2339975" y="692150"/>
            <a:ext cx="4391025" cy="504825"/>
          </a:xfrm>
          <a:prstGeom prst="rect">
            <a:avLst/>
          </a:prstGeom>
          <a:noFill/>
          <a:ln w="9525">
            <a:noFill/>
            <a:miter lim="800000"/>
            <a:headEnd/>
            <a:tailEnd/>
          </a:ln>
          <a:effectLst/>
        </p:spPr>
        <p:txBody>
          <a:bodyPr lIns="92075" tIns="46038" rIns="92075" bIns="46038"/>
          <a:lstStyle/>
          <a:p>
            <a:pPr marL="193675" indent="-193675" algn="l">
              <a:lnSpc>
                <a:spcPct val="110000"/>
              </a:lnSpc>
              <a:buClr>
                <a:schemeClr val="accent2"/>
              </a:buClr>
              <a:buSzPct val="70000"/>
              <a:buFont typeface="Wingdings" pitchFamily="2" charset="2"/>
              <a:buNone/>
            </a:pPr>
            <a:r>
              <a:rPr lang="en-US" altLang="ja-JP" sz="1800" b="1" dirty="0">
                <a:solidFill>
                  <a:srgbClr val="EAEAEA"/>
                </a:solidFill>
                <a:latin typeface="Tahoma" pitchFamily="34" charset="0"/>
              </a:rPr>
              <a:t>LPF </a:t>
            </a:r>
            <a:r>
              <a:rPr lang="en-US" altLang="ja-JP" sz="1600" b="1" dirty="0">
                <a:solidFill>
                  <a:srgbClr val="EAEAEA"/>
                </a:solidFill>
                <a:latin typeface="Tahoma" pitchFamily="34" charset="0"/>
              </a:rPr>
              <a:t>(LISA Pathfinder)</a:t>
            </a:r>
            <a:endParaRPr lang="en-US" altLang="ja-JP" sz="1600" b="1" dirty="0">
              <a:solidFill>
                <a:srgbClr val="3366FF"/>
              </a:solidFill>
              <a:latin typeface="Tahoma" pitchFamily="34" charset="0"/>
            </a:endParaRPr>
          </a:p>
        </p:txBody>
      </p:sp>
      <p:sp>
        <p:nvSpPr>
          <p:cNvPr id="1152004" name="Rectangle 4"/>
          <p:cNvSpPr>
            <a:spLocks noChangeArrowheads="1"/>
          </p:cNvSpPr>
          <p:nvPr/>
        </p:nvSpPr>
        <p:spPr bwMode="auto">
          <a:xfrm>
            <a:off x="5291138" y="692150"/>
            <a:ext cx="3168650" cy="360363"/>
          </a:xfrm>
          <a:prstGeom prst="rect">
            <a:avLst/>
          </a:prstGeom>
          <a:noFill/>
          <a:ln w="9525">
            <a:noFill/>
            <a:miter lim="800000"/>
            <a:headEnd/>
            <a:tailEnd/>
          </a:ln>
          <a:effectLst/>
        </p:spPr>
        <p:txBody>
          <a:bodyPr lIns="92075" tIns="46038" rIns="92075" bIns="46038"/>
          <a:lstStyle/>
          <a:p>
            <a:pPr marL="193675" indent="-193675" algn="l">
              <a:lnSpc>
                <a:spcPct val="110000"/>
              </a:lnSpc>
              <a:buClr>
                <a:schemeClr val="accent2"/>
              </a:buClr>
              <a:buSzPct val="70000"/>
              <a:buFont typeface="Wingdings" pitchFamily="2" charset="2"/>
              <a:buNone/>
            </a:pPr>
            <a:r>
              <a:rPr lang="en-US" altLang="ja-JP" sz="1800" b="1" dirty="0">
                <a:solidFill>
                  <a:srgbClr val="EAEAEA"/>
                </a:solidFill>
                <a:latin typeface="Tahoma" pitchFamily="34" charset="0"/>
              </a:rPr>
              <a:t>DPF </a:t>
            </a:r>
            <a:r>
              <a:rPr lang="en-US" altLang="ja-JP" sz="1600" b="1" dirty="0">
                <a:solidFill>
                  <a:srgbClr val="EAEAEA"/>
                </a:solidFill>
                <a:latin typeface="Tahoma" pitchFamily="34" charset="0"/>
              </a:rPr>
              <a:t>(DECIGO Pathfinder)</a:t>
            </a:r>
            <a:endParaRPr lang="ja-JP" altLang="ja-JP" sz="1600" b="1" dirty="0">
              <a:solidFill>
                <a:srgbClr val="EAEAEA"/>
              </a:solidFill>
              <a:latin typeface="Tahoma" pitchFamily="34" charset="0"/>
            </a:endParaRPr>
          </a:p>
          <a:p>
            <a:pPr marL="193675" indent="-193675" algn="l">
              <a:lnSpc>
                <a:spcPct val="110000"/>
              </a:lnSpc>
              <a:buClr>
                <a:schemeClr val="accent2"/>
              </a:buClr>
              <a:buSzPct val="70000"/>
              <a:buFont typeface="Wingdings" pitchFamily="2" charset="2"/>
              <a:buNone/>
            </a:pPr>
            <a:r>
              <a:rPr lang="en-US" altLang="ja-JP" sz="1800" b="1" dirty="0">
                <a:solidFill>
                  <a:srgbClr val="3366FF"/>
                </a:solidFill>
                <a:latin typeface="Tahoma" pitchFamily="34" charset="0"/>
              </a:rPr>
              <a:t>    </a:t>
            </a:r>
            <a:r>
              <a:rPr lang="en-US" altLang="ja-JP" sz="1800" b="1" dirty="0">
                <a:solidFill>
                  <a:srgbClr val="EAEAEA"/>
                </a:solidFill>
                <a:latin typeface="Tahoma" pitchFamily="34" charset="0"/>
              </a:rPr>
              <a:t> </a:t>
            </a:r>
            <a:endParaRPr lang="en-US" altLang="ja-JP" sz="1600" b="1" dirty="0">
              <a:solidFill>
                <a:srgbClr val="33CC33"/>
              </a:solidFill>
              <a:latin typeface="Tahoma" pitchFamily="34" charset="0"/>
            </a:endParaRPr>
          </a:p>
        </p:txBody>
      </p:sp>
      <p:pic>
        <p:nvPicPr>
          <p:cNvPr id="1152005" name="Picture 5" descr="Fri_1130_Hammesfahr_Johan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31913" y="4065588"/>
            <a:ext cx="3384550" cy="2532062"/>
          </a:xfrm>
          <a:prstGeom prst="rect">
            <a:avLst/>
          </a:prstGeom>
          <a:noFill/>
        </p:spPr>
      </p:pic>
      <p:grpSp>
        <p:nvGrpSpPr>
          <p:cNvPr id="2" name="Group 6"/>
          <p:cNvGrpSpPr>
            <a:grpSpLocks/>
          </p:cNvGrpSpPr>
          <p:nvPr/>
        </p:nvGrpSpPr>
        <p:grpSpPr bwMode="auto">
          <a:xfrm>
            <a:off x="5299075" y="4149725"/>
            <a:ext cx="2801938" cy="2230438"/>
            <a:chOff x="3338" y="2614"/>
            <a:chExt cx="1765" cy="1405"/>
          </a:xfrm>
        </p:grpSpPr>
        <p:pic>
          <p:nvPicPr>
            <p:cNvPr id="1152007"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38" y="2894"/>
              <a:ext cx="1543" cy="1069"/>
            </a:xfrm>
            <a:prstGeom prst="rect">
              <a:avLst/>
            </a:prstGeom>
            <a:noFill/>
            <a:ln w="9525">
              <a:noFill/>
              <a:miter lim="800000"/>
              <a:headEnd/>
              <a:tailEnd/>
            </a:ln>
            <a:effectLst/>
          </p:spPr>
        </p:pic>
        <p:grpSp>
          <p:nvGrpSpPr>
            <p:cNvPr id="3" name="Group 8"/>
            <p:cNvGrpSpPr>
              <a:grpSpLocks noChangeAspect="1"/>
            </p:cNvGrpSpPr>
            <p:nvPr/>
          </p:nvGrpSpPr>
          <p:grpSpPr bwMode="auto">
            <a:xfrm>
              <a:off x="3833" y="2831"/>
              <a:ext cx="542" cy="622"/>
              <a:chOff x="2608" y="708"/>
              <a:chExt cx="1542" cy="1769"/>
            </a:xfrm>
          </p:grpSpPr>
          <p:sp>
            <p:nvSpPr>
              <p:cNvPr id="1152009" name="Line 9"/>
              <p:cNvSpPr>
                <a:spLocks noChangeAspect="1" noChangeShapeType="1"/>
              </p:cNvSpPr>
              <p:nvPr/>
            </p:nvSpPr>
            <p:spPr bwMode="auto">
              <a:xfrm flipV="1">
                <a:off x="2608" y="1117"/>
                <a:ext cx="0" cy="952"/>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0" name="Line 10"/>
              <p:cNvSpPr>
                <a:spLocks noChangeAspect="1" noChangeShapeType="1"/>
              </p:cNvSpPr>
              <p:nvPr/>
            </p:nvSpPr>
            <p:spPr bwMode="auto">
              <a:xfrm flipV="1">
                <a:off x="3379" y="1525"/>
                <a:ext cx="0" cy="952"/>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1" name="Line 11"/>
              <p:cNvSpPr>
                <a:spLocks noChangeAspect="1" noChangeShapeType="1"/>
              </p:cNvSpPr>
              <p:nvPr/>
            </p:nvSpPr>
            <p:spPr bwMode="auto">
              <a:xfrm flipV="1">
                <a:off x="4150" y="1117"/>
                <a:ext cx="0" cy="952"/>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2" name="Line 12"/>
              <p:cNvSpPr>
                <a:spLocks noChangeAspect="1" noChangeShapeType="1"/>
              </p:cNvSpPr>
              <p:nvPr/>
            </p:nvSpPr>
            <p:spPr bwMode="auto">
              <a:xfrm flipV="1">
                <a:off x="3379" y="709"/>
                <a:ext cx="0" cy="408"/>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3" name="Line 13"/>
              <p:cNvSpPr>
                <a:spLocks noChangeAspect="1" noChangeShapeType="1"/>
              </p:cNvSpPr>
              <p:nvPr/>
            </p:nvSpPr>
            <p:spPr bwMode="auto">
              <a:xfrm flipH="1">
                <a:off x="3379" y="1116"/>
                <a:ext cx="771" cy="409"/>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4" name="Line 14"/>
              <p:cNvSpPr>
                <a:spLocks noChangeAspect="1" noChangeShapeType="1"/>
              </p:cNvSpPr>
              <p:nvPr/>
            </p:nvSpPr>
            <p:spPr bwMode="auto">
              <a:xfrm flipH="1" flipV="1">
                <a:off x="2608" y="1116"/>
                <a:ext cx="771" cy="409"/>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5" name="Line 15"/>
              <p:cNvSpPr>
                <a:spLocks noChangeAspect="1" noChangeShapeType="1"/>
              </p:cNvSpPr>
              <p:nvPr/>
            </p:nvSpPr>
            <p:spPr bwMode="auto">
              <a:xfrm flipH="1" flipV="1">
                <a:off x="3379" y="708"/>
                <a:ext cx="771" cy="409"/>
              </a:xfrm>
              <a:prstGeom prst="line">
                <a:avLst/>
              </a:prstGeom>
              <a:noFill/>
              <a:ln w="25400">
                <a:solidFill>
                  <a:srgbClr val="5F5F5F"/>
                </a:solidFill>
                <a:round/>
                <a:headEnd/>
                <a:tailEnd/>
              </a:ln>
              <a:effectLst/>
            </p:spPr>
            <p:txBody>
              <a:bodyPr anchor="ctr">
                <a:spAutoFit/>
              </a:bodyPr>
              <a:lstStyle/>
              <a:p>
                <a:endParaRPr lang="ja-JP" altLang="en-US" dirty="0"/>
              </a:p>
            </p:txBody>
          </p:sp>
          <p:sp>
            <p:nvSpPr>
              <p:cNvPr id="1152016" name="Line 16"/>
              <p:cNvSpPr>
                <a:spLocks noChangeAspect="1" noChangeShapeType="1"/>
              </p:cNvSpPr>
              <p:nvPr/>
            </p:nvSpPr>
            <p:spPr bwMode="auto">
              <a:xfrm flipH="1">
                <a:off x="2608" y="708"/>
                <a:ext cx="771" cy="409"/>
              </a:xfrm>
              <a:prstGeom prst="line">
                <a:avLst/>
              </a:prstGeom>
              <a:noFill/>
              <a:ln w="25400">
                <a:solidFill>
                  <a:srgbClr val="5F5F5F"/>
                </a:solidFill>
                <a:round/>
                <a:headEnd/>
                <a:tailEnd/>
              </a:ln>
              <a:effectLst/>
            </p:spPr>
            <p:txBody>
              <a:bodyPr anchor="ctr">
                <a:spAutoFit/>
              </a:bodyPr>
              <a:lstStyle/>
              <a:p>
                <a:endParaRPr lang="ja-JP" altLang="en-US" dirty="0"/>
              </a:p>
            </p:txBody>
          </p:sp>
        </p:grpSp>
        <p:sp>
          <p:nvSpPr>
            <p:cNvPr id="1152017" name="Text Box 17"/>
            <p:cNvSpPr txBox="1">
              <a:spLocks noChangeAspect="1" noChangeArrowheads="1"/>
            </p:cNvSpPr>
            <p:nvPr/>
          </p:nvSpPr>
          <p:spPr bwMode="auto">
            <a:xfrm>
              <a:off x="4086" y="2614"/>
              <a:ext cx="624" cy="135"/>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Stabilized Laser</a:t>
              </a:r>
            </a:p>
          </p:txBody>
        </p:sp>
        <p:sp>
          <p:nvSpPr>
            <p:cNvPr id="1152018" name="Text Box 18"/>
            <p:cNvSpPr txBox="1">
              <a:spLocks noChangeAspect="1" noChangeArrowheads="1"/>
            </p:cNvSpPr>
            <p:nvPr/>
          </p:nvSpPr>
          <p:spPr bwMode="auto">
            <a:xfrm>
              <a:off x="4450" y="3253"/>
              <a:ext cx="603"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Interferometer</a:t>
              </a:r>
            </a:p>
            <a:p>
              <a:pPr algn="l">
                <a:buFontTx/>
                <a:buNone/>
              </a:pPr>
              <a:r>
                <a:rPr lang="en-US" altLang="ja-JP" sz="800" b="1" dirty="0">
                  <a:solidFill>
                    <a:srgbClr val="008000"/>
                  </a:solidFill>
                  <a:latin typeface="Tahoma" pitchFamily="34" charset="0"/>
                </a:rPr>
                <a:t>    Module</a:t>
              </a:r>
            </a:p>
          </p:txBody>
        </p:sp>
        <p:sp>
          <p:nvSpPr>
            <p:cNvPr id="1152019" name="Text Box 19"/>
            <p:cNvSpPr txBox="1">
              <a:spLocks noChangeAspect="1" noChangeArrowheads="1"/>
            </p:cNvSpPr>
            <p:nvPr/>
          </p:nvSpPr>
          <p:spPr bwMode="auto">
            <a:xfrm>
              <a:off x="3570" y="2659"/>
              <a:ext cx="507"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Thruster </a:t>
              </a:r>
            </a:p>
            <a:p>
              <a:pPr algn="l">
                <a:buFontTx/>
                <a:buNone/>
              </a:pPr>
              <a:r>
                <a:rPr lang="en-US" altLang="ja-JP" sz="800" b="1" dirty="0">
                  <a:solidFill>
                    <a:srgbClr val="008000"/>
                  </a:solidFill>
                  <a:latin typeface="Tahoma" pitchFamily="34" charset="0"/>
                </a:rPr>
                <a:t>Control Unit</a:t>
              </a:r>
            </a:p>
          </p:txBody>
        </p:sp>
        <p:sp>
          <p:nvSpPr>
            <p:cNvPr id="1152020" name="Text Box 20"/>
            <p:cNvSpPr txBox="1">
              <a:spLocks noChangeAspect="1" noChangeArrowheads="1"/>
            </p:cNvSpPr>
            <p:nvPr/>
          </p:nvSpPr>
          <p:spPr bwMode="auto">
            <a:xfrm>
              <a:off x="4013" y="3884"/>
              <a:ext cx="518" cy="135"/>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3333FF"/>
                  </a:solidFill>
                  <a:latin typeface="Tahoma" pitchFamily="34" charset="0"/>
                </a:rPr>
                <a:t>Solar Paddle</a:t>
              </a:r>
            </a:p>
          </p:txBody>
        </p:sp>
        <p:sp>
          <p:nvSpPr>
            <p:cNvPr id="1152021" name="Text Box 21"/>
            <p:cNvSpPr txBox="1">
              <a:spLocks noChangeAspect="1" noChangeArrowheads="1"/>
            </p:cNvSpPr>
            <p:nvPr/>
          </p:nvSpPr>
          <p:spPr bwMode="auto">
            <a:xfrm>
              <a:off x="4415" y="3441"/>
              <a:ext cx="688"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Interfererometer </a:t>
              </a:r>
            </a:p>
            <a:p>
              <a:pPr algn="l">
                <a:buFontTx/>
                <a:buNone/>
              </a:pPr>
              <a:r>
                <a:rPr lang="en-US" altLang="ja-JP" sz="800" b="1" dirty="0">
                  <a:solidFill>
                    <a:srgbClr val="008000"/>
                  </a:solidFill>
                  <a:latin typeface="Tahoma" pitchFamily="34" charset="0"/>
                </a:rPr>
                <a:t>Control Unit</a:t>
              </a:r>
            </a:p>
          </p:txBody>
        </p:sp>
        <p:sp>
          <p:nvSpPr>
            <p:cNvPr id="1152022" name="Text Box 22"/>
            <p:cNvSpPr txBox="1">
              <a:spLocks noChangeAspect="1" noChangeArrowheads="1"/>
            </p:cNvSpPr>
            <p:nvPr/>
          </p:nvSpPr>
          <p:spPr bwMode="auto">
            <a:xfrm>
              <a:off x="4450" y="3040"/>
              <a:ext cx="507"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Housing </a:t>
              </a:r>
            </a:p>
            <a:p>
              <a:pPr algn="l">
                <a:buFontTx/>
                <a:buNone/>
              </a:pPr>
              <a:r>
                <a:rPr lang="en-US" altLang="ja-JP" sz="800" b="1" dirty="0">
                  <a:solidFill>
                    <a:srgbClr val="008000"/>
                  </a:solidFill>
                  <a:latin typeface="Tahoma" pitchFamily="34" charset="0"/>
                </a:rPr>
                <a:t>Control Unit</a:t>
              </a:r>
            </a:p>
          </p:txBody>
        </p:sp>
        <p:sp>
          <p:nvSpPr>
            <p:cNvPr id="1152023" name="Text Box 23"/>
            <p:cNvSpPr txBox="1">
              <a:spLocks noChangeAspect="1" noChangeArrowheads="1"/>
            </p:cNvSpPr>
            <p:nvPr/>
          </p:nvSpPr>
          <p:spPr bwMode="auto">
            <a:xfrm>
              <a:off x="3379" y="2931"/>
              <a:ext cx="424"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Mission </a:t>
              </a:r>
            </a:p>
            <a:p>
              <a:pPr algn="l">
                <a:buFontTx/>
                <a:buNone/>
              </a:pPr>
              <a:r>
                <a:rPr lang="en-US" altLang="ja-JP" sz="800" b="1" dirty="0">
                  <a:solidFill>
                    <a:srgbClr val="008000"/>
                  </a:solidFill>
                  <a:latin typeface="Tahoma" pitchFamily="34" charset="0"/>
                </a:rPr>
                <a:t>Thrusters</a:t>
              </a:r>
            </a:p>
          </p:txBody>
        </p:sp>
        <p:sp>
          <p:nvSpPr>
            <p:cNvPr id="1152024" name="Text Box 24"/>
            <p:cNvSpPr txBox="1">
              <a:spLocks noChangeAspect="1" noChangeArrowheads="1"/>
            </p:cNvSpPr>
            <p:nvPr/>
          </p:nvSpPr>
          <p:spPr bwMode="auto">
            <a:xfrm>
              <a:off x="4422" y="2764"/>
              <a:ext cx="617" cy="212"/>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008000"/>
                  </a:solidFill>
                  <a:latin typeface="Tahoma" pitchFamily="34" charset="0"/>
                </a:rPr>
                <a:t>Central </a:t>
              </a:r>
            </a:p>
            <a:p>
              <a:pPr algn="l">
                <a:buFontTx/>
                <a:buNone/>
              </a:pPr>
              <a:r>
                <a:rPr lang="en-US" altLang="ja-JP" sz="800" b="1" dirty="0">
                  <a:solidFill>
                    <a:srgbClr val="008000"/>
                  </a:solidFill>
                  <a:latin typeface="Tahoma" pitchFamily="34" charset="0"/>
                </a:rPr>
                <a:t>Processing Unit</a:t>
              </a:r>
            </a:p>
          </p:txBody>
        </p:sp>
        <p:sp>
          <p:nvSpPr>
            <p:cNvPr id="1152025" name="Line 25"/>
            <p:cNvSpPr>
              <a:spLocks noChangeAspect="1" noChangeShapeType="1"/>
            </p:cNvSpPr>
            <p:nvPr/>
          </p:nvSpPr>
          <p:spPr bwMode="auto">
            <a:xfrm flipH="1">
              <a:off x="4138" y="3041"/>
              <a:ext cx="228" cy="98"/>
            </a:xfrm>
            <a:prstGeom prst="line">
              <a:avLst/>
            </a:prstGeom>
            <a:noFill/>
            <a:ln w="25400">
              <a:solidFill>
                <a:srgbClr val="969696"/>
              </a:solidFill>
              <a:round/>
              <a:headEnd/>
              <a:tailEnd type="stealth" w="lg" len="lg"/>
            </a:ln>
            <a:effectLst/>
          </p:spPr>
          <p:txBody>
            <a:bodyPr/>
            <a:lstStyle/>
            <a:p>
              <a:endParaRPr lang="ja-JP" altLang="en-US" dirty="0"/>
            </a:p>
          </p:txBody>
        </p:sp>
        <p:sp>
          <p:nvSpPr>
            <p:cNvPr id="1152026" name="Text Box 26"/>
            <p:cNvSpPr txBox="1">
              <a:spLocks noChangeAspect="1" noChangeArrowheads="1"/>
            </p:cNvSpPr>
            <p:nvPr/>
          </p:nvSpPr>
          <p:spPr bwMode="auto">
            <a:xfrm>
              <a:off x="3470" y="3793"/>
              <a:ext cx="561" cy="135"/>
            </a:xfrm>
            <a:prstGeom prst="rect">
              <a:avLst/>
            </a:prstGeom>
            <a:noFill/>
            <a:ln w="9525">
              <a:noFill/>
              <a:miter lim="800000"/>
              <a:headEnd/>
              <a:tailEnd/>
            </a:ln>
            <a:effectLst/>
          </p:spPr>
          <p:txBody>
            <a:bodyPr wrap="none">
              <a:spAutoFit/>
            </a:bodyPr>
            <a:lstStyle/>
            <a:p>
              <a:pPr algn="l">
                <a:buFontTx/>
                <a:buNone/>
              </a:pPr>
              <a:r>
                <a:rPr lang="en-US" altLang="ja-JP" sz="800" b="1" dirty="0">
                  <a:solidFill>
                    <a:srgbClr val="3333FF"/>
                  </a:solidFill>
                  <a:latin typeface="Tahoma" pitchFamily="34" charset="0"/>
                </a:rPr>
                <a:t>Bus Thrusters</a:t>
              </a:r>
            </a:p>
          </p:txBody>
        </p:sp>
        <p:sp>
          <p:nvSpPr>
            <p:cNvPr id="1152027" name="Line 27"/>
            <p:cNvSpPr>
              <a:spLocks noChangeAspect="1" noChangeShapeType="1"/>
            </p:cNvSpPr>
            <p:nvPr/>
          </p:nvSpPr>
          <p:spPr bwMode="auto">
            <a:xfrm flipV="1">
              <a:off x="3777" y="3636"/>
              <a:ext cx="73" cy="182"/>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28" name="Line 28"/>
            <p:cNvSpPr>
              <a:spLocks noChangeAspect="1" noChangeShapeType="1"/>
            </p:cNvSpPr>
            <p:nvPr/>
          </p:nvSpPr>
          <p:spPr bwMode="auto">
            <a:xfrm flipV="1">
              <a:off x="3832" y="3763"/>
              <a:ext cx="218" cy="73"/>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29" name="Line 29"/>
            <p:cNvSpPr>
              <a:spLocks noChangeAspect="1" noChangeShapeType="1"/>
            </p:cNvSpPr>
            <p:nvPr/>
          </p:nvSpPr>
          <p:spPr bwMode="auto">
            <a:xfrm flipV="1">
              <a:off x="4268" y="3818"/>
              <a:ext cx="200" cy="91"/>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30" name="Line 30"/>
            <p:cNvSpPr>
              <a:spLocks noChangeAspect="1" noChangeShapeType="1"/>
            </p:cNvSpPr>
            <p:nvPr/>
          </p:nvSpPr>
          <p:spPr bwMode="auto">
            <a:xfrm>
              <a:off x="3759" y="3055"/>
              <a:ext cx="109" cy="54"/>
            </a:xfrm>
            <a:prstGeom prst="line">
              <a:avLst/>
            </a:prstGeom>
            <a:noFill/>
            <a:ln w="38100">
              <a:solidFill>
                <a:srgbClr val="B2B2B2"/>
              </a:solidFill>
              <a:round/>
              <a:headEnd/>
              <a:tailEnd type="stealth" w="med" len="lg"/>
            </a:ln>
            <a:effectLst/>
          </p:spPr>
          <p:txBody>
            <a:bodyPr anchor="ctr">
              <a:spAutoFit/>
            </a:bodyPr>
            <a:lstStyle/>
            <a:p>
              <a:endParaRPr lang="ja-JP" altLang="en-US" dirty="0"/>
            </a:p>
          </p:txBody>
        </p:sp>
        <p:sp>
          <p:nvSpPr>
            <p:cNvPr id="1152031" name="Line 31"/>
            <p:cNvSpPr>
              <a:spLocks noChangeAspect="1" noChangeShapeType="1"/>
            </p:cNvSpPr>
            <p:nvPr/>
          </p:nvSpPr>
          <p:spPr bwMode="auto">
            <a:xfrm>
              <a:off x="3759" y="2855"/>
              <a:ext cx="182" cy="218"/>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32" name="Line 32"/>
            <p:cNvSpPr>
              <a:spLocks noChangeAspect="1" noChangeShapeType="1"/>
            </p:cNvSpPr>
            <p:nvPr/>
          </p:nvSpPr>
          <p:spPr bwMode="auto">
            <a:xfrm flipH="1">
              <a:off x="4104" y="2764"/>
              <a:ext cx="109" cy="273"/>
            </a:xfrm>
            <a:prstGeom prst="line">
              <a:avLst/>
            </a:prstGeom>
            <a:noFill/>
            <a:ln w="38100">
              <a:solidFill>
                <a:srgbClr val="B2B2B2"/>
              </a:solidFill>
              <a:round/>
              <a:headEnd/>
              <a:tailEnd type="stealth" w="med" len="lg"/>
            </a:ln>
            <a:effectLst/>
          </p:spPr>
          <p:txBody>
            <a:bodyPr anchor="ctr">
              <a:spAutoFit/>
            </a:bodyPr>
            <a:lstStyle/>
            <a:p>
              <a:endParaRPr lang="ja-JP" altLang="en-US" dirty="0"/>
            </a:p>
          </p:txBody>
        </p:sp>
        <p:sp>
          <p:nvSpPr>
            <p:cNvPr id="1152033" name="Line 33"/>
            <p:cNvSpPr>
              <a:spLocks noChangeAspect="1" noChangeShapeType="1"/>
            </p:cNvSpPr>
            <p:nvPr/>
          </p:nvSpPr>
          <p:spPr bwMode="auto">
            <a:xfrm flipH="1">
              <a:off x="4250" y="2891"/>
              <a:ext cx="200" cy="128"/>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34" name="Line 34"/>
            <p:cNvSpPr>
              <a:spLocks noChangeAspect="1" noChangeShapeType="1"/>
            </p:cNvSpPr>
            <p:nvPr/>
          </p:nvSpPr>
          <p:spPr bwMode="auto">
            <a:xfrm flipH="1">
              <a:off x="4268" y="3127"/>
              <a:ext cx="200" cy="109"/>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sp>
          <p:nvSpPr>
            <p:cNvPr id="1152035" name="Line 35"/>
            <p:cNvSpPr>
              <a:spLocks noChangeAspect="1" noChangeShapeType="1"/>
            </p:cNvSpPr>
            <p:nvPr/>
          </p:nvSpPr>
          <p:spPr bwMode="auto">
            <a:xfrm flipH="1">
              <a:off x="4232" y="3273"/>
              <a:ext cx="218" cy="36"/>
            </a:xfrm>
            <a:prstGeom prst="line">
              <a:avLst/>
            </a:prstGeom>
            <a:noFill/>
            <a:ln w="38100">
              <a:solidFill>
                <a:srgbClr val="B2B2B2"/>
              </a:solidFill>
              <a:round/>
              <a:headEnd/>
              <a:tailEnd type="stealth" w="med" len="lg"/>
            </a:ln>
            <a:effectLst/>
          </p:spPr>
          <p:txBody>
            <a:bodyPr anchor="ctr">
              <a:spAutoFit/>
            </a:bodyPr>
            <a:lstStyle/>
            <a:p>
              <a:endParaRPr lang="ja-JP" altLang="en-US" dirty="0"/>
            </a:p>
          </p:txBody>
        </p:sp>
        <p:sp>
          <p:nvSpPr>
            <p:cNvPr id="1152036" name="Line 36"/>
            <p:cNvSpPr>
              <a:spLocks noChangeAspect="1" noChangeShapeType="1"/>
            </p:cNvSpPr>
            <p:nvPr/>
          </p:nvSpPr>
          <p:spPr bwMode="auto">
            <a:xfrm flipH="1" flipV="1">
              <a:off x="4050" y="3364"/>
              <a:ext cx="382" cy="91"/>
            </a:xfrm>
            <a:prstGeom prst="line">
              <a:avLst/>
            </a:prstGeom>
            <a:noFill/>
            <a:ln w="25400">
              <a:solidFill>
                <a:srgbClr val="B2B2B2"/>
              </a:solidFill>
              <a:round/>
              <a:headEnd/>
              <a:tailEnd type="stealth" w="med" len="lg"/>
            </a:ln>
            <a:effectLst/>
          </p:spPr>
          <p:txBody>
            <a:bodyPr anchor="ctr">
              <a:spAutoFit/>
            </a:bodyPr>
            <a:lstStyle/>
            <a:p>
              <a:endParaRPr lang="ja-JP" altLang="en-US" dirty="0"/>
            </a:p>
          </p:txBody>
        </p:sp>
      </p:grpSp>
      <p:sp>
        <p:nvSpPr>
          <p:cNvPr id="1152037" name="Rectangle 37"/>
          <p:cNvSpPr>
            <a:spLocks noChangeArrowheads="1"/>
          </p:cNvSpPr>
          <p:nvPr/>
        </p:nvSpPr>
        <p:spPr bwMode="auto">
          <a:xfrm>
            <a:off x="684213" y="1081088"/>
            <a:ext cx="1800225" cy="2520950"/>
          </a:xfrm>
          <a:prstGeom prst="rect">
            <a:avLst/>
          </a:prstGeom>
          <a:noFill/>
          <a:ln w="9525">
            <a:noFill/>
            <a:miter lim="800000"/>
            <a:headEnd/>
            <a:tailEnd/>
          </a:ln>
          <a:effectLst/>
        </p:spPr>
        <p:txBody>
          <a:bodyPr lIns="92075" tIns="46038" rIns="92075" bIns="46038"/>
          <a:lstStyle/>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Purpose</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                 </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Launch</a:t>
            </a:r>
          </a:p>
          <a:p>
            <a:pPr marL="193675" indent="-193675" algn="l">
              <a:lnSpc>
                <a:spcPct val="120000"/>
              </a:lnSpc>
              <a:buClr>
                <a:schemeClr val="accent2"/>
              </a:buClr>
              <a:buSzPct val="70000"/>
              <a:buFont typeface="Wingdings" pitchFamily="2" charset="2"/>
              <a:buNone/>
            </a:pPr>
            <a:endParaRPr lang="en-US" altLang="ja-JP" sz="1400" b="1" dirty="0">
              <a:solidFill>
                <a:srgbClr val="DDDDDD"/>
              </a:solidFill>
              <a:latin typeface="Tahoma" pitchFamily="34" charset="0"/>
            </a:endParaRP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Weight</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Orbit</a:t>
            </a:r>
          </a:p>
          <a:p>
            <a:pPr marL="193675" indent="-193675" algn="l">
              <a:lnSpc>
                <a:spcPct val="120000"/>
              </a:lnSpc>
              <a:buClr>
                <a:schemeClr val="accent2"/>
              </a:buClr>
              <a:buSzPct val="70000"/>
              <a:buFont typeface="Wingdings" pitchFamily="2" charset="2"/>
              <a:buNone/>
            </a:pPr>
            <a:endParaRPr lang="en-US" altLang="ja-JP" sz="1400" b="1" dirty="0">
              <a:solidFill>
                <a:srgbClr val="DDDDDD"/>
              </a:solidFill>
              <a:latin typeface="Tahoma" pitchFamily="34" charset="0"/>
            </a:endParaRP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Test Mass</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Laser source</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Interferometer</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Sensitivity</a:t>
            </a:r>
          </a:p>
          <a:p>
            <a:pPr marL="193675" indent="-193675" algn="l">
              <a:lnSpc>
                <a:spcPct val="120000"/>
              </a:lnSpc>
              <a:buClr>
                <a:schemeClr val="accent2"/>
              </a:buClr>
              <a:buSzPct val="70000"/>
              <a:buFont typeface="Wingdings" pitchFamily="2" charset="2"/>
              <a:buNone/>
            </a:pPr>
            <a:r>
              <a:rPr lang="en-US" altLang="ja-JP" sz="1400" b="1" dirty="0">
                <a:solidFill>
                  <a:srgbClr val="DDDDDD"/>
                </a:solidFill>
                <a:latin typeface="Tahoma" pitchFamily="34" charset="0"/>
              </a:rPr>
              <a:t>                                </a:t>
            </a:r>
          </a:p>
        </p:txBody>
      </p:sp>
      <p:sp>
        <p:nvSpPr>
          <p:cNvPr id="1152038" name="Rectangle 38"/>
          <p:cNvSpPr>
            <a:spLocks noChangeArrowheads="1"/>
          </p:cNvSpPr>
          <p:nvPr/>
        </p:nvSpPr>
        <p:spPr bwMode="auto">
          <a:xfrm>
            <a:off x="2124075" y="1081088"/>
            <a:ext cx="3095625" cy="2881312"/>
          </a:xfrm>
          <a:prstGeom prst="rect">
            <a:avLst/>
          </a:prstGeom>
          <a:noFill/>
          <a:ln w="9525">
            <a:noFill/>
            <a:miter lim="800000"/>
            <a:headEnd/>
            <a:tailEnd/>
          </a:ln>
          <a:effectLst/>
        </p:spPr>
        <p:txBody>
          <a:bodyPr lIns="92075" tIns="46038" rIns="92075" bIns="46038"/>
          <a:lstStyle/>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Demonstration for LISA</a:t>
            </a:r>
          </a:p>
          <a:p>
            <a:pPr marL="193675" indent="-193675">
              <a:lnSpc>
                <a:spcPct val="120000"/>
              </a:lnSpc>
              <a:buClr>
                <a:schemeClr val="accent2"/>
              </a:buClr>
              <a:buSzPct val="70000"/>
              <a:buFont typeface="Wingdings" pitchFamily="2" charset="2"/>
              <a:buNone/>
            </a:pPr>
            <a:endParaRPr lang="en-US" altLang="ja-JP" sz="1400" b="1" dirty="0">
              <a:solidFill>
                <a:srgbClr val="99CCFF"/>
              </a:solidFill>
              <a:latin typeface="Tahoma" pitchFamily="34" charset="0"/>
            </a:endParaRPr>
          </a:p>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2010</a:t>
            </a:r>
          </a:p>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Dedicated launcher (Vega)</a:t>
            </a:r>
          </a:p>
          <a:p>
            <a:pPr marL="193675" indent="-193675">
              <a:lnSpc>
                <a:spcPct val="120000"/>
              </a:lnSpc>
              <a:buClr>
                <a:schemeClr val="accent2"/>
              </a:buClr>
              <a:buSzPct val="70000"/>
              <a:buFont typeface="Wingdings" pitchFamily="2" charset="2"/>
              <a:buNone/>
            </a:pPr>
            <a:r>
              <a:rPr lang="en-US" altLang="ja-JP" sz="1400" b="1" dirty="0">
                <a:solidFill>
                  <a:srgbClr val="3366FF"/>
                </a:solidFill>
                <a:latin typeface="Tahoma" pitchFamily="34" charset="0"/>
              </a:rPr>
              <a:t>1,900 kg</a:t>
            </a:r>
            <a:r>
              <a:rPr lang="en-US" altLang="ja-JP" sz="1400" b="1" dirty="0">
                <a:solidFill>
                  <a:srgbClr val="000066"/>
                </a:solidFill>
                <a:latin typeface="Tahoma" pitchFamily="34" charset="0"/>
              </a:rPr>
              <a:t>  </a:t>
            </a:r>
          </a:p>
          <a:p>
            <a:pPr marL="193675" indent="-193675">
              <a:lnSpc>
                <a:spcPct val="120000"/>
              </a:lnSpc>
              <a:buClr>
                <a:schemeClr val="accent2"/>
              </a:buClr>
              <a:buSzPct val="70000"/>
              <a:buFont typeface="Wingdings" pitchFamily="2" charset="2"/>
              <a:buNone/>
            </a:pPr>
            <a:r>
              <a:rPr lang="en-US" altLang="ja-JP" sz="1400" b="1" dirty="0">
                <a:solidFill>
                  <a:srgbClr val="3366FF"/>
                </a:solidFill>
                <a:latin typeface="Tahoma" pitchFamily="34" charset="0"/>
              </a:rPr>
              <a:t>Halo orbit around  L1</a:t>
            </a:r>
          </a:p>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Drag-free attitude control</a:t>
            </a:r>
          </a:p>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Au-Pt alloy x2</a:t>
            </a:r>
          </a:p>
          <a:p>
            <a:pPr marL="193675" indent="-193675">
              <a:lnSpc>
                <a:spcPct val="120000"/>
              </a:lnSpc>
              <a:buClr>
                <a:schemeClr val="accent2"/>
              </a:buClr>
              <a:buSzPct val="70000"/>
              <a:buFont typeface="Wingdings" pitchFamily="2" charset="2"/>
              <a:buNone/>
            </a:pPr>
            <a:r>
              <a:rPr lang="en-US" altLang="ja-JP" sz="1400" b="1" dirty="0">
                <a:solidFill>
                  <a:srgbClr val="99CCFF"/>
                </a:solidFill>
                <a:latin typeface="Tahoma" pitchFamily="34" charset="0"/>
              </a:rPr>
              <a:t>Nd:YAG  (1064nm)</a:t>
            </a:r>
          </a:p>
          <a:p>
            <a:pPr marL="193675" indent="-193675">
              <a:lnSpc>
                <a:spcPct val="120000"/>
              </a:lnSpc>
              <a:buClr>
                <a:schemeClr val="accent2"/>
              </a:buClr>
              <a:buSzPct val="70000"/>
              <a:buFont typeface="Wingdings" pitchFamily="2" charset="2"/>
              <a:buNone/>
            </a:pPr>
            <a:r>
              <a:rPr lang="en-US" altLang="ja-JP" sz="1400" b="1" dirty="0">
                <a:solidFill>
                  <a:srgbClr val="3366FF"/>
                </a:solidFill>
                <a:latin typeface="Tahoma" pitchFamily="34" charset="0"/>
              </a:rPr>
              <a:t>Mach-Zehnder</a:t>
            </a:r>
          </a:p>
          <a:p>
            <a:pPr marL="193675" indent="-193675">
              <a:lnSpc>
                <a:spcPct val="120000"/>
              </a:lnSpc>
              <a:buClr>
                <a:schemeClr val="accent2"/>
              </a:buClr>
              <a:buSzPct val="70000"/>
              <a:buFont typeface="Wingdings" pitchFamily="2" charset="2"/>
              <a:buNone/>
            </a:pPr>
            <a:r>
              <a:rPr lang="en-US" altLang="ja-JP" sz="1400" b="1" dirty="0">
                <a:solidFill>
                  <a:srgbClr val="3366FF"/>
                </a:solidFill>
                <a:latin typeface="Tahoma" pitchFamily="34" charset="0"/>
              </a:rPr>
              <a:t>3x10</a:t>
            </a:r>
            <a:r>
              <a:rPr lang="en-US" altLang="ja-JP" sz="1400" b="1" baseline="30000" dirty="0">
                <a:solidFill>
                  <a:srgbClr val="3366FF"/>
                </a:solidFill>
                <a:latin typeface="Tahoma" pitchFamily="34" charset="0"/>
              </a:rPr>
              <a:t>-14</a:t>
            </a:r>
            <a:r>
              <a:rPr lang="en-US" altLang="ja-JP" sz="1400" b="1" dirty="0">
                <a:solidFill>
                  <a:srgbClr val="3366FF"/>
                </a:solidFill>
                <a:latin typeface="Tahoma" pitchFamily="34" charset="0"/>
              </a:rPr>
              <a:t> m/s</a:t>
            </a:r>
            <a:r>
              <a:rPr lang="en-US" altLang="ja-JP" sz="1400" b="1" baseline="30000" dirty="0">
                <a:solidFill>
                  <a:srgbClr val="3366FF"/>
                </a:solidFill>
                <a:latin typeface="Tahoma" pitchFamily="34" charset="0"/>
              </a:rPr>
              <a:t>2</a:t>
            </a:r>
            <a:r>
              <a:rPr lang="en-US" altLang="ja-JP" sz="1400" b="1" dirty="0">
                <a:solidFill>
                  <a:srgbClr val="3366FF"/>
                </a:solidFill>
                <a:latin typeface="Tahoma" pitchFamily="34" charset="0"/>
              </a:rPr>
              <a:t>/Hz</a:t>
            </a:r>
            <a:r>
              <a:rPr lang="en-US" altLang="ja-JP" sz="1400" b="1" baseline="30000" dirty="0">
                <a:solidFill>
                  <a:srgbClr val="3366FF"/>
                </a:solidFill>
                <a:latin typeface="Tahoma" pitchFamily="34" charset="0"/>
              </a:rPr>
              <a:t>1/2  </a:t>
            </a:r>
            <a:r>
              <a:rPr lang="en-US" altLang="ja-JP" sz="1400" b="1" dirty="0">
                <a:solidFill>
                  <a:srgbClr val="3366FF"/>
                </a:solidFill>
                <a:latin typeface="Tahoma" pitchFamily="34" charset="0"/>
              </a:rPr>
              <a:t>(1mHz)</a:t>
            </a:r>
            <a:r>
              <a:rPr lang="en-US" altLang="ja-JP" sz="1400" b="1" dirty="0">
                <a:solidFill>
                  <a:srgbClr val="000066"/>
                </a:solidFill>
                <a:latin typeface="Tahoma" pitchFamily="34" charset="0"/>
              </a:rPr>
              <a:t>                                </a:t>
            </a:r>
          </a:p>
        </p:txBody>
      </p:sp>
      <p:sp>
        <p:nvSpPr>
          <p:cNvPr id="1152039" name="Rectangle 39"/>
          <p:cNvSpPr>
            <a:spLocks noChangeArrowheads="1"/>
          </p:cNvSpPr>
          <p:nvPr/>
        </p:nvSpPr>
        <p:spPr bwMode="auto">
          <a:xfrm>
            <a:off x="5148263" y="1081088"/>
            <a:ext cx="3527425" cy="2520950"/>
          </a:xfrm>
          <a:prstGeom prst="rect">
            <a:avLst/>
          </a:prstGeom>
          <a:noFill/>
          <a:ln w="9525">
            <a:noFill/>
            <a:miter lim="800000"/>
            <a:headEnd/>
            <a:tailEnd/>
          </a:ln>
          <a:effectLst/>
        </p:spPr>
        <p:txBody>
          <a:bodyPr lIns="92075" tIns="46038" rIns="92075" bIns="46038"/>
          <a:lstStyle/>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Demonstration for DECIGO </a:t>
            </a:r>
          </a:p>
          <a:p>
            <a:pPr marL="193675" indent="-193675">
              <a:lnSpc>
                <a:spcPct val="120000"/>
              </a:lnSpc>
              <a:buClr>
                <a:schemeClr val="accent2"/>
              </a:buClr>
              <a:buSzPct val="70000"/>
              <a:buFont typeface="Wingdings" pitchFamily="2" charset="2"/>
              <a:buNone/>
            </a:pPr>
            <a:r>
              <a:rPr lang="en-US" altLang="ja-JP" sz="1400" b="1" dirty="0">
                <a:solidFill>
                  <a:srgbClr val="33CC33"/>
                </a:solidFill>
                <a:latin typeface="Tahoma" pitchFamily="34" charset="0"/>
              </a:rPr>
              <a:t>GW observation</a:t>
            </a:r>
          </a:p>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~2013</a:t>
            </a:r>
          </a:p>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Dedicated launcher (M-V follow-on)</a:t>
            </a:r>
          </a:p>
          <a:p>
            <a:pPr marL="193675" indent="-193675">
              <a:lnSpc>
                <a:spcPct val="120000"/>
              </a:lnSpc>
              <a:buClr>
                <a:schemeClr val="accent2"/>
              </a:buClr>
              <a:buSzPct val="70000"/>
              <a:buFont typeface="Wingdings" pitchFamily="2" charset="2"/>
              <a:buNone/>
            </a:pPr>
            <a:r>
              <a:rPr lang="en-US" altLang="ja-JP" sz="1400" b="1" dirty="0">
                <a:solidFill>
                  <a:srgbClr val="33CC33"/>
                </a:solidFill>
                <a:latin typeface="Tahoma" pitchFamily="34" charset="0"/>
              </a:rPr>
              <a:t>350 kg</a:t>
            </a:r>
            <a:r>
              <a:rPr lang="en-US" altLang="ja-JP" sz="1400" b="1" dirty="0">
                <a:solidFill>
                  <a:srgbClr val="003300"/>
                </a:solidFill>
                <a:latin typeface="Tahoma" pitchFamily="34" charset="0"/>
              </a:rPr>
              <a:t>  </a:t>
            </a:r>
          </a:p>
          <a:p>
            <a:pPr marL="193675" indent="-193675">
              <a:lnSpc>
                <a:spcPct val="120000"/>
              </a:lnSpc>
              <a:buClr>
                <a:schemeClr val="accent2"/>
              </a:buClr>
              <a:buSzPct val="70000"/>
              <a:buFont typeface="Wingdings" pitchFamily="2" charset="2"/>
              <a:buNone/>
            </a:pPr>
            <a:r>
              <a:rPr lang="en-US" altLang="ja-JP" sz="1400" b="1" dirty="0">
                <a:solidFill>
                  <a:srgbClr val="33CC33"/>
                </a:solidFill>
                <a:latin typeface="Tahoma" pitchFamily="34" charset="0"/>
              </a:rPr>
              <a:t>SSO altitude 500km</a:t>
            </a:r>
          </a:p>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Drag-free attitude control</a:t>
            </a:r>
          </a:p>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TBD x2</a:t>
            </a:r>
          </a:p>
          <a:p>
            <a:pPr marL="193675" indent="-193675">
              <a:lnSpc>
                <a:spcPct val="120000"/>
              </a:lnSpc>
              <a:buClr>
                <a:schemeClr val="accent2"/>
              </a:buClr>
              <a:buSzPct val="70000"/>
              <a:buFont typeface="Wingdings" pitchFamily="2" charset="2"/>
              <a:buNone/>
            </a:pPr>
            <a:r>
              <a:rPr lang="en-US" altLang="ja-JP" sz="1400" b="1" dirty="0">
                <a:solidFill>
                  <a:srgbClr val="99FF99"/>
                </a:solidFill>
                <a:latin typeface="Tahoma" pitchFamily="34" charset="0"/>
              </a:rPr>
              <a:t>Yb:YAG  (1030nm)</a:t>
            </a:r>
          </a:p>
          <a:p>
            <a:pPr marL="193675" indent="-193675">
              <a:lnSpc>
                <a:spcPct val="120000"/>
              </a:lnSpc>
              <a:buClr>
                <a:schemeClr val="accent2"/>
              </a:buClr>
              <a:buSzPct val="70000"/>
              <a:buFont typeface="Wingdings" pitchFamily="2" charset="2"/>
              <a:buNone/>
            </a:pPr>
            <a:r>
              <a:rPr lang="en-US" altLang="ja-JP" sz="1400" b="1" dirty="0">
                <a:solidFill>
                  <a:srgbClr val="33CC33"/>
                </a:solidFill>
                <a:latin typeface="Tahoma" pitchFamily="34" charset="0"/>
              </a:rPr>
              <a:t>Fabry-Perot</a:t>
            </a:r>
          </a:p>
          <a:p>
            <a:pPr marL="193675" indent="-193675">
              <a:lnSpc>
                <a:spcPct val="120000"/>
              </a:lnSpc>
              <a:buClr>
                <a:schemeClr val="accent2"/>
              </a:buClr>
              <a:buSzPct val="70000"/>
              <a:buFont typeface="Wingdings" pitchFamily="2" charset="2"/>
              <a:buNone/>
            </a:pPr>
            <a:r>
              <a:rPr lang="en-US" altLang="ja-JP" sz="1400" b="1" dirty="0">
                <a:solidFill>
                  <a:srgbClr val="33CC33"/>
                </a:solidFill>
                <a:latin typeface="Tahoma" pitchFamily="34" charset="0"/>
              </a:rPr>
              <a:t>1x10</a:t>
            </a:r>
            <a:r>
              <a:rPr lang="en-US" altLang="ja-JP" sz="1400" b="1" baseline="30000" dirty="0">
                <a:solidFill>
                  <a:srgbClr val="33CC33"/>
                </a:solidFill>
                <a:latin typeface="Tahoma" pitchFamily="34" charset="0"/>
              </a:rPr>
              <a:t>-15</a:t>
            </a:r>
            <a:r>
              <a:rPr lang="en-US" altLang="ja-JP" sz="1400" b="1" dirty="0">
                <a:solidFill>
                  <a:srgbClr val="33CC33"/>
                </a:solidFill>
                <a:latin typeface="Tahoma" pitchFamily="34" charset="0"/>
              </a:rPr>
              <a:t> m/s</a:t>
            </a:r>
            <a:r>
              <a:rPr lang="en-US" altLang="ja-JP" sz="1400" b="1" baseline="30000" dirty="0">
                <a:solidFill>
                  <a:srgbClr val="33CC33"/>
                </a:solidFill>
                <a:latin typeface="Tahoma" pitchFamily="34" charset="0"/>
              </a:rPr>
              <a:t>2</a:t>
            </a:r>
            <a:r>
              <a:rPr lang="en-US" altLang="ja-JP" sz="1400" b="1" dirty="0">
                <a:solidFill>
                  <a:srgbClr val="33CC33"/>
                </a:solidFill>
                <a:latin typeface="Tahoma" pitchFamily="34" charset="0"/>
              </a:rPr>
              <a:t>/Hz</a:t>
            </a:r>
            <a:r>
              <a:rPr lang="en-US" altLang="ja-JP" sz="1400" b="1" baseline="30000" dirty="0">
                <a:solidFill>
                  <a:srgbClr val="33CC33"/>
                </a:solidFill>
                <a:latin typeface="Tahoma" pitchFamily="34" charset="0"/>
              </a:rPr>
              <a:t>1/2  </a:t>
            </a:r>
            <a:r>
              <a:rPr lang="en-US" altLang="ja-JP" sz="1400" b="1" dirty="0">
                <a:solidFill>
                  <a:srgbClr val="33CC33"/>
                </a:solidFill>
                <a:latin typeface="Tahoma" pitchFamily="34" charset="0"/>
              </a:rPr>
              <a:t>(0.1Hz)</a:t>
            </a:r>
            <a:r>
              <a:rPr lang="en-US" altLang="ja-JP" sz="1400" b="1" dirty="0">
                <a:solidFill>
                  <a:srgbClr val="003300"/>
                </a:solidFill>
                <a:latin typeface="Tahoma" pitchFamily="34" charset="0"/>
              </a:rPr>
              <a:t>                                </a:t>
            </a:r>
          </a:p>
        </p:txBody>
      </p:sp>
      <p:sp>
        <p:nvSpPr>
          <p:cNvPr id="1152040" name="Line 40"/>
          <p:cNvSpPr>
            <a:spLocks noChangeShapeType="1"/>
          </p:cNvSpPr>
          <p:nvPr/>
        </p:nvSpPr>
        <p:spPr bwMode="auto">
          <a:xfrm>
            <a:off x="611188" y="1106488"/>
            <a:ext cx="8064500" cy="0"/>
          </a:xfrm>
          <a:prstGeom prst="line">
            <a:avLst/>
          </a:prstGeom>
          <a:noFill/>
          <a:ln w="25400">
            <a:solidFill>
              <a:srgbClr val="C0C0C0"/>
            </a:solidFill>
            <a:round/>
            <a:headEnd/>
            <a:tailEnd/>
          </a:ln>
          <a:effectLst/>
        </p:spPr>
        <p:txBody>
          <a:bodyPr wrap="none" anchor="ctr">
            <a:spAutoFit/>
          </a:bodyPr>
          <a:lstStyle/>
          <a:p>
            <a:endParaRPr lang="ja-JP" altLang="en-US" dirty="0"/>
          </a:p>
        </p:txBody>
      </p:sp>
      <p:sp>
        <p:nvSpPr>
          <p:cNvPr id="1152041" name="Line 41"/>
          <p:cNvSpPr>
            <a:spLocks noChangeShapeType="1"/>
          </p:cNvSpPr>
          <p:nvPr/>
        </p:nvSpPr>
        <p:spPr bwMode="auto">
          <a:xfrm>
            <a:off x="684213" y="4033838"/>
            <a:ext cx="8064500" cy="0"/>
          </a:xfrm>
          <a:prstGeom prst="line">
            <a:avLst/>
          </a:prstGeom>
          <a:noFill/>
          <a:ln w="25400">
            <a:solidFill>
              <a:srgbClr val="C0C0C0"/>
            </a:solidFill>
            <a:round/>
            <a:headEnd/>
            <a:tailEnd/>
          </a:ln>
          <a:effectLst/>
        </p:spPr>
        <p:txBody>
          <a:bodyPr wrap="none" anchor="ctr">
            <a:spAutoFit/>
          </a:bodyPr>
          <a:lstStyle/>
          <a:p>
            <a:endParaRPr lang="ja-JP" altLang="en-US" dirty="0"/>
          </a:p>
        </p:txBody>
      </p:sp>
    </p:spTree>
  </p:cSld>
  <p:clrMapOvr>
    <a:masterClrMapping/>
  </p:clrMapOvr>
  <p:transition advTm="52992"/>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universe_mod_cut_crop.jpg"/>
          <p:cNvPicPr>
            <a:picLocks noChangeAspect="1"/>
          </p:cNvPicPr>
          <p:nvPr/>
        </p:nvPicPr>
        <p:blipFill>
          <a:blip r:embed="rId3" cstate="print">
            <a:clrChange>
              <a:clrFrom>
                <a:srgbClr val="000000"/>
              </a:clrFrom>
              <a:clrTo>
                <a:srgbClr val="000000">
                  <a:alpha val="0"/>
                </a:srgbClr>
              </a:clrTo>
            </a:clrChange>
          </a:blip>
          <a:srcRect r="35242"/>
          <a:stretch>
            <a:fillRect/>
          </a:stretch>
        </p:blipFill>
        <p:spPr>
          <a:xfrm>
            <a:off x="4786314" y="3375033"/>
            <a:ext cx="3500462" cy="3215497"/>
          </a:xfrm>
          <a:prstGeom prst="rect">
            <a:avLst/>
          </a:prstGeom>
        </p:spPr>
      </p:pic>
      <p:sp>
        <p:nvSpPr>
          <p:cNvPr id="1070082" name="Rectangle 2"/>
          <p:cNvSpPr>
            <a:spLocks noGrp="1" noChangeArrowheads="1"/>
          </p:cNvSpPr>
          <p:nvPr>
            <p:ph type="title"/>
          </p:nvPr>
        </p:nvSpPr>
        <p:spPr/>
        <p:txBody>
          <a:bodyPr/>
          <a:lstStyle/>
          <a:p>
            <a:r>
              <a:rPr lang="en-US" altLang="ja-JP" dirty="0" smtClean="0"/>
              <a:t>LCGT and DECIGO</a:t>
            </a:r>
            <a:endParaRPr lang="ja-JP" altLang="en-US" dirty="0"/>
          </a:p>
        </p:txBody>
      </p:sp>
      <p:sp>
        <p:nvSpPr>
          <p:cNvPr id="14" name="フッター プレースホルダ 3"/>
          <p:cNvSpPr>
            <a:spLocks noGrp="1"/>
          </p:cNvSpPr>
          <p:nvPr>
            <p:ph type="ftr" sz="quarter" idx="10"/>
          </p:nvPr>
        </p:nvSpPr>
        <p:spPr/>
        <p:txBody>
          <a:bodyPr/>
          <a:lstStyle/>
          <a:p>
            <a:r>
              <a:rPr lang="en-US" altLang="zh-CN" smtClean="0"/>
              <a:t>27th International Symposium on Space Technology and Science (July 9, 2009, Tsukuba, Ibaraki)</a:t>
            </a:r>
            <a:endParaRPr lang="en-US" altLang="ja-JP" dirty="0"/>
          </a:p>
        </p:txBody>
      </p:sp>
      <p:sp>
        <p:nvSpPr>
          <p:cNvPr id="1070086" name="Rectangle 6"/>
          <p:cNvSpPr>
            <a:spLocks noChangeArrowheads="1"/>
          </p:cNvSpPr>
          <p:nvPr/>
        </p:nvSpPr>
        <p:spPr bwMode="auto">
          <a:xfrm>
            <a:off x="642910" y="888517"/>
            <a:ext cx="4279904"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99FF99"/>
                </a:solidFill>
                <a:latin typeface="Tahoma" pitchFamily="34" charset="0"/>
              </a:rPr>
              <a:t>LCGT</a:t>
            </a:r>
            <a:r>
              <a:rPr lang="en-US" altLang="ja-JP" sz="2000" b="1" dirty="0" smtClean="0">
                <a:solidFill>
                  <a:srgbClr val="EAEAEA"/>
                </a:solidFill>
                <a:latin typeface="Tahoma" pitchFamily="34" charset="0"/>
              </a:rPr>
              <a:t>  (~2014)</a:t>
            </a:r>
          </a:p>
          <a:p>
            <a:pPr algn="l">
              <a:lnSpc>
                <a:spcPct val="110000"/>
              </a:lnSpc>
              <a:buClr>
                <a:schemeClr val="accent2"/>
              </a:buClr>
              <a:buSzPct val="70000"/>
              <a:buFont typeface="Wingdings" pitchFamily="2" charset="2"/>
              <a:buNone/>
            </a:pPr>
            <a:r>
              <a:rPr lang="en-US" altLang="ja-JP" sz="2000" b="1" dirty="0" smtClean="0">
                <a:solidFill>
                  <a:srgbClr val="EAEAEA"/>
                </a:solidFill>
                <a:latin typeface="Tahoma" pitchFamily="34" charset="0"/>
              </a:rPr>
              <a:t>   Terrestrial Detector</a:t>
            </a:r>
          </a:p>
          <a:p>
            <a:pPr algn="l">
              <a:lnSpc>
                <a:spcPct val="110000"/>
              </a:lnSpc>
              <a:buClr>
                <a:schemeClr val="accent2"/>
              </a:buClr>
              <a:buSzPct val="70000"/>
              <a:buFont typeface="Wingdings" pitchFamily="2" charset="2"/>
              <a:buNone/>
            </a:pPr>
            <a:r>
              <a:rPr lang="en-US" altLang="ja-JP" sz="2000" b="1" dirty="0" smtClean="0">
                <a:solidFill>
                  <a:srgbClr val="EAEAEA"/>
                </a:solidFill>
              </a:rPr>
              <a:t>      </a:t>
            </a:r>
            <a:r>
              <a:rPr lang="en-US" altLang="ja-JP" sz="2000" b="1" dirty="0" smtClean="0">
                <a:solidFill>
                  <a:srgbClr val="EAEAEA"/>
                </a:solidFill>
                <a:sym typeface="Wingdings" pitchFamily="2" charset="2"/>
              </a:rPr>
              <a:t> </a:t>
            </a:r>
            <a:r>
              <a:rPr lang="en-US" altLang="ja-JP" sz="2000" b="1" dirty="0" smtClean="0">
                <a:solidFill>
                  <a:srgbClr val="CCFFCC"/>
                </a:solidFill>
                <a:sym typeface="Wingdings" pitchFamily="2" charset="2"/>
              </a:rPr>
              <a:t>High</a:t>
            </a:r>
            <a:r>
              <a:rPr lang="en-US" altLang="ja-JP" sz="2000" b="1" dirty="0" smtClean="0">
                <a:solidFill>
                  <a:srgbClr val="EAEAEA"/>
                </a:solidFill>
                <a:sym typeface="Wingdings" pitchFamily="2" charset="2"/>
              </a:rPr>
              <a:t> frequency events</a:t>
            </a:r>
            <a:endParaRPr lang="ja-JP" altLang="en-US" sz="2000" b="1" dirty="0">
              <a:solidFill>
                <a:srgbClr val="EAEAEA"/>
              </a:solidFill>
              <a:latin typeface="Tahoma" pitchFamily="34" charset="0"/>
            </a:endParaRPr>
          </a:p>
        </p:txBody>
      </p:sp>
      <p:sp>
        <p:nvSpPr>
          <p:cNvPr id="1070088" name="Rectangle 8"/>
          <p:cNvSpPr>
            <a:spLocks noChangeArrowheads="1"/>
          </p:cNvSpPr>
          <p:nvPr/>
        </p:nvSpPr>
        <p:spPr bwMode="auto">
          <a:xfrm>
            <a:off x="1071538" y="2069419"/>
            <a:ext cx="3643338"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latin typeface="Tahoma" pitchFamily="34" charset="0"/>
              </a:rPr>
              <a:t>Target: GW detection</a:t>
            </a:r>
            <a:endParaRPr lang="ja-JP" altLang="en-US" sz="2000" b="1" dirty="0">
              <a:solidFill>
                <a:srgbClr val="CCFFCC"/>
              </a:solidFill>
              <a:latin typeface="Tahoma" pitchFamily="34" charset="0"/>
            </a:endParaRPr>
          </a:p>
        </p:txBody>
      </p:sp>
      <p:pic>
        <p:nvPicPr>
          <p:cNvPr id="1070089" name="Picture 9"/>
          <p:cNvPicPr>
            <a:picLocks noChangeAspect="1" noChangeArrowheads="1"/>
          </p:cNvPicPr>
          <p:nvPr/>
        </p:nvPicPr>
        <p:blipFill>
          <a:blip r:embed="rId4"/>
          <a:srcRect/>
          <a:stretch>
            <a:fillRect/>
          </a:stretch>
        </p:blipFill>
        <p:spPr bwMode="auto">
          <a:xfrm>
            <a:off x="428596" y="2724916"/>
            <a:ext cx="4357718" cy="3472685"/>
          </a:xfrm>
          <a:prstGeom prst="rect">
            <a:avLst/>
          </a:prstGeom>
          <a:noFill/>
          <a:ln w="15875">
            <a:noFill/>
            <a:miter lim="800000"/>
            <a:headEnd/>
            <a:tailEnd/>
          </a:ln>
          <a:effectLst/>
        </p:spPr>
      </p:pic>
      <p:grpSp>
        <p:nvGrpSpPr>
          <p:cNvPr id="13" name="グループ化 12"/>
          <p:cNvGrpSpPr/>
          <p:nvPr/>
        </p:nvGrpSpPr>
        <p:grpSpPr>
          <a:xfrm rot="15785392">
            <a:off x="6398017" y="2647809"/>
            <a:ext cx="2234040" cy="2348200"/>
            <a:chOff x="9501222" y="714356"/>
            <a:chExt cx="5338763" cy="4864101"/>
          </a:xfrm>
        </p:grpSpPr>
        <p:sp>
          <p:nvSpPr>
            <p:cNvPr id="15"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4"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2" name="Group 16"/>
            <p:cNvGrpSpPr>
              <a:grpSpLocks/>
            </p:cNvGrpSpPr>
            <p:nvPr/>
          </p:nvGrpSpPr>
          <p:grpSpPr bwMode="auto">
            <a:xfrm rot="7209001">
              <a:off x="11449039" y="2208261"/>
              <a:ext cx="600087" cy="495300"/>
              <a:chOff x="4785" y="11039"/>
              <a:chExt cx="829" cy="688"/>
            </a:xfrm>
          </p:grpSpPr>
          <p:sp>
            <p:nvSpPr>
              <p:cNvPr id="219"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3"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7" name="Group 26"/>
            <p:cNvGrpSpPr>
              <a:grpSpLocks/>
            </p:cNvGrpSpPr>
            <p:nvPr/>
          </p:nvGrpSpPr>
          <p:grpSpPr bwMode="auto">
            <a:xfrm rot="7209001">
              <a:off x="11403003" y="2178095"/>
              <a:ext cx="600087" cy="500063"/>
              <a:chOff x="4785" y="11039"/>
              <a:chExt cx="829" cy="688"/>
            </a:xfrm>
          </p:grpSpPr>
          <p:sp>
            <p:nvSpPr>
              <p:cNvPr id="214"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8"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5" name="Group 49"/>
            <p:cNvGrpSpPr>
              <a:grpSpLocks/>
            </p:cNvGrpSpPr>
            <p:nvPr/>
          </p:nvGrpSpPr>
          <p:grpSpPr bwMode="auto">
            <a:xfrm rot="3616332">
              <a:off x="12330179" y="2190798"/>
              <a:ext cx="600087" cy="503238"/>
              <a:chOff x="4785" y="11039"/>
              <a:chExt cx="829" cy="688"/>
            </a:xfrm>
          </p:grpSpPr>
          <p:sp>
            <p:nvSpPr>
              <p:cNvPr id="209"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6"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2" name="Group 61"/>
            <p:cNvGrpSpPr>
              <a:grpSpLocks/>
            </p:cNvGrpSpPr>
            <p:nvPr/>
          </p:nvGrpSpPr>
          <p:grpSpPr bwMode="auto">
            <a:xfrm rot="14462297">
              <a:off x="12703220" y="1458910"/>
              <a:ext cx="223837" cy="180975"/>
              <a:chOff x="5504" y="8144"/>
              <a:chExt cx="291" cy="236"/>
            </a:xfrm>
          </p:grpSpPr>
          <p:sp>
            <p:nvSpPr>
              <p:cNvPr id="207"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63" name="Group 64"/>
            <p:cNvGrpSpPr>
              <a:grpSpLocks/>
            </p:cNvGrpSpPr>
            <p:nvPr/>
          </p:nvGrpSpPr>
          <p:grpSpPr bwMode="auto">
            <a:xfrm rot="7209001">
              <a:off x="11436374" y="1468435"/>
              <a:ext cx="227014" cy="180975"/>
              <a:chOff x="5504" y="8144"/>
              <a:chExt cx="291" cy="236"/>
            </a:xfrm>
          </p:grpSpPr>
          <p:sp>
            <p:nvSpPr>
              <p:cNvPr id="205"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4"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5" name="Group 78"/>
            <p:cNvGrpSpPr>
              <a:grpSpLocks/>
            </p:cNvGrpSpPr>
            <p:nvPr/>
          </p:nvGrpSpPr>
          <p:grpSpPr bwMode="auto">
            <a:xfrm flipH="1">
              <a:off x="12703129" y="4371956"/>
              <a:ext cx="600087" cy="495300"/>
              <a:chOff x="4785" y="11039"/>
              <a:chExt cx="829" cy="688"/>
            </a:xfrm>
          </p:grpSpPr>
          <p:sp>
            <p:nvSpPr>
              <p:cNvPr id="200"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 name="Group 88"/>
            <p:cNvGrpSpPr>
              <a:grpSpLocks/>
            </p:cNvGrpSpPr>
            <p:nvPr/>
          </p:nvGrpSpPr>
          <p:grpSpPr bwMode="auto">
            <a:xfrm flipH="1">
              <a:off x="12703129" y="4416406"/>
              <a:ext cx="600087" cy="500063"/>
              <a:chOff x="4785" y="11039"/>
              <a:chExt cx="829" cy="688"/>
            </a:xfrm>
          </p:grpSpPr>
          <p:sp>
            <p:nvSpPr>
              <p:cNvPr id="195"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8" name="Group 111"/>
            <p:cNvGrpSpPr>
              <a:grpSpLocks/>
            </p:cNvGrpSpPr>
            <p:nvPr/>
          </p:nvGrpSpPr>
          <p:grpSpPr bwMode="auto">
            <a:xfrm rot="3592668" flipH="1">
              <a:off x="13154018" y="3611479"/>
              <a:ext cx="600087" cy="503238"/>
              <a:chOff x="4785" y="11039"/>
              <a:chExt cx="829" cy="688"/>
            </a:xfrm>
          </p:grpSpPr>
          <p:sp>
            <p:nvSpPr>
              <p:cNvPr id="190"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5" name="Group 123"/>
            <p:cNvGrpSpPr>
              <a:grpSpLocks/>
            </p:cNvGrpSpPr>
            <p:nvPr/>
          </p:nvGrpSpPr>
          <p:grpSpPr bwMode="auto">
            <a:xfrm rot="14346703" flipH="1">
              <a:off x="14209737" y="4059201"/>
              <a:ext cx="223837" cy="180975"/>
              <a:chOff x="5504" y="8144"/>
              <a:chExt cx="291" cy="236"/>
            </a:xfrm>
          </p:grpSpPr>
          <p:sp>
            <p:nvSpPr>
              <p:cNvPr id="188"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6" name="Group 126"/>
            <p:cNvGrpSpPr>
              <a:grpSpLocks/>
            </p:cNvGrpSpPr>
            <p:nvPr/>
          </p:nvGrpSpPr>
          <p:grpSpPr bwMode="auto">
            <a:xfrm flipH="1">
              <a:off x="13565203" y="5149831"/>
              <a:ext cx="227014" cy="180975"/>
              <a:chOff x="5504" y="8144"/>
              <a:chExt cx="291" cy="236"/>
            </a:xfrm>
          </p:grpSpPr>
          <p:sp>
            <p:nvSpPr>
              <p:cNvPr id="186"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7"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8" name="Group 141"/>
            <p:cNvGrpSpPr>
              <a:grpSpLocks/>
            </p:cNvGrpSpPr>
            <p:nvPr/>
          </p:nvGrpSpPr>
          <p:grpSpPr bwMode="auto">
            <a:xfrm>
              <a:off x="11052279" y="4424344"/>
              <a:ext cx="600087" cy="500063"/>
              <a:chOff x="4785" y="11039"/>
              <a:chExt cx="829" cy="688"/>
            </a:xfrm>
          </p:grpSpPr>
          <p:sp>
            <p:nvSpPr>
              <p:cNvPr id="181"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3" name="Group 171"/>
            <p:cNvGrpSpPr>
              <a:grpSpLocks/>
            </p:cNvGrpSpPr>
            <p:nvPr/>
          </p:nvGrpSpPr>
          <p:grpSpPr bwMode="auto">
            <a:xfrm rot="18007332">
              <a:off x="10577577" y="3603541"/>
              <a:ext cx="600087" cy="500063"/>
              <a:chOff x="4785" y="11039"/>
              <a:chExt cx="829" cy="688"/>
            </a:xfrm>
          </p:grpSpPr>
          <p:sp>
            <p:nvSpPr>
              <p:cNvPr id="176"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67" name="Group 200"/>
            <p:cNvGrpSpPr>
              <a:grpSpLocks/>
            </p:cNvGrpSpPr>
            <p:nvPr/>
          </p:nvGrpSpPr>
          <p:grpSpPr bwMode="auto">
            <a:xfrm rot="7253297">
              <a:off x="9904436" y="4089397"/>
              <a:ext cx="227014" cy="180975"/>
              <a:chOff x="5504" y="8144"/>
              <a:chExt cx="291" cy="236"/>
            </a:xfrm>
          </p:grpSpPr>
          <p:sp>
            <p:nvSpPr>
              <p:cNvPr id="174"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68" name="Group 203"/>
            <p:cNvGrpSpPr>
              <a:grpSpLocks/>
            </p:cNvGrpSpPr>
            <p:nvPr/>
          </p:nvGrpSpPr>
          <p:grpSpPr bwMode="auto">
            <a:xfrm>
              <a:off x="10534666" y="5156181"/>
              <a:ext cx="223837" cy="180975"/>
              <a:chOff x="5504" y="8144"/>
              <a:chExt cx="291" cy="236"/>
            </a:xfrm>
          </p:grpSpPr>
          <p:sp>
            <p:nvSpPr>
              <p:cNvPr id="172"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24" name="Rectangle 6"/>
          <p:cNvSpPr>
            <a:spLocks noChangeArrowheads="1"/>
          </p:cNvSpPr>
          <p:nvPr/>
        </p:nvSpPr>
        <p:spPr bwMode="auto">
          <a:xfrm>
            <a:off x="4786314" y="857232"/>
            <a:ext cx="4279904"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99CCFF"/>
                </a:solidFill>
              </a:rPr>
              <a:t>DECIGO</a:t>
            </a:r>
            <a:r>
              <a:rPr lang="en-US" altLang="ja-JP" sz="2000" b="1" dirty="0" smtClean="0">
                <a:solidFill>
                  <a:srgbClr val="EAEAEA"/>
                </a:solidFill>
                <a:latin typeface="Tahoma" pitchFamily="34" charset="0"/>
              </a:rPr>
              <a:t>  (~2024)</a:t>
            </a:r>
          </a:p>
          <a:p>
            <a:pPr algn="l">
              <a:lnSpc>
                <a:spcPct val="110000"/>
              </a:lnSpc>
              <a:buClr>
                <a:schemeClr val="accent2"/>
              </a:buClr>
              <a:buSzPct val="70000"/>
              <a:buFont typeface="Wingdings" pitchFamily="2" charset="2"/>
              <a:buNone/>
            </a:pPr>
            <a:r>
              <a:rPr lang="en-US" altLang="ja-JP" sz="2000" b="1" dirty="0" smtClean="0">
                <a:solidFill>
                  <a:srgbClr val="EAEAEA"/>
                </a:solidFill>
                <a:latin typeface="Tahoma" pitchFamily="34" charset="0"/>
              </a:rPr>
              <a:t>   Space observatory</a:t>
            </a:r>
          </a:p>
          <a:p>
            <a:pPr algn="l">
              <a:lnSpc>
                <a:spcPct val="110000"/>
              </a:lnSpc>
              <a:buClr>
                <a:schemeClr val="accent2"/>
              </a:buClr>
              <a:buSzPct val="70000"/>
              <a:buFont typeface="Wingdings" pitchFamily="2" charset="2"/>
              <a:buNone/>
            </a:pPr>
            <a:r>
              <a:rPr lang="en-US" altLang="ja-JP" sz="2000" b="1" dirty="0" smtClean="0">
                <a:solidFill>
                  <a:srgbClr val="EAEAEA"/>
                </a:solidFill>
              </a:rPr>
              <a:t>      </a:t>
            </a:r>
            <a:r>
              <a:rPr lang="en-US" altLang="ja-JP" sz="2000" b="1" dirty="0" smtClean="0">
                <a:solidFill>
                  <a:srgbClr val="EAEAEA"/>
                </a:solidFill>
                <a:sym typeface="Wingdings" pitchFamily="2" charset="2"/>
              </a:rPr>
              <a:t> </a:t>
            </a:r>
            <a:r>
              <a:rPr lang="en-US" altLang="ja-JP" sz="2000" b="1" dirty="0" smtClean="0">
                <a:solidFill>
                  <a:srgbClr val="CCECFF"/>
                </a:solidFill>
                <a:sym typeface="Wingdings" pitchFamily="2" charset="2"/>
              </a:rPr>
              <a:t>Low</a:t>
            </a:r>
            <a:r>
              <a:rPr lang="en-US" altLang="ja-JP" sz="2000" b="1" dirty="0" smtClean="0">
                <a:solidFill>
                  <a:srgbClr val="EAEAEA"/>
                </a:solidFill>
                <a:sym typeface="Wingdings" pitchFamily="2" charset="2"/>
              </a:rPr>
              <a:t> frequency sources</a:t>
            </a:r>
            <a:endParaRPr lang="ja-JP" altLang="en-US" sz="2000" b="1" dirty="0">
              <a:solidFill>
                <a:srgbClr val="EAEAEA"/>
              </a:solidFill>
              <a:latin typeface="Tahoma" pitchFamily="34" charset="0"/>
            </a:endParaRPr>
          </a:p>
        </p:txBody>
      </p:sp>
      <p:sp>
        <p:nvSpPr>
          <p:cNvPr id="225" name="Rectangle 8"/>
          <p:cNvSpPr>
            <a:spLocks noChangeArrowheads="1"/>
          </p:cNvSpPr>
          <p:nvPr/>
        </p:nvSpPr>
        <p:spPr bwMode="auto">
          <a:xfrm>
            <a:off x="5228590" y="2042123"/>
            <a:ext cx="3643338"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ECFF"/>
                </a:solidFill>
                <a:latin typeface="Tahoma" pitchFamily="34" charset="0"/>
              </a:rPr>
              <a:t>Target: GW astronomy</a:t>
            </a:r>
            <a:endParaRPr lang="ja-JP" altLang="en-US" sz="2000" b="1" dirty="0">
              <a:solidFill>
                <a:srgbClr val="CCECFF"/>
              </a:solidFill>
              <a:latin typeface="Tahom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R&amp;D for DPF (1)</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125390" name="Rectangle 14"/>
          <p:cNvSpPr>
            <a:spLocks noChangeArrowheads="1"/>
          </p:cNvSpPr>
          <p:nvPr/>
        </p:nvSpPr>
        <p:spPr bwMode="auto">
          <a:xfrm>
            <a:off x="571472" y="1313956"/>
            <a:ext cx="4938713" cy="1757854"/>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Stabilized Laser</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BBM development</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rPr>
              <a:t>       Y</a:t>
            </a:r>
            <a:r>
              <a:rPr kumimoji="1" lang="en-US" altLang="ja-JP" sz="2000" b="1" kern="1200" dirty="0" smtClean="0">
                <a:solidFill>
                  <a:srgbClr val="F8F8F8"/>
                </a:solidFill>
                <a:latin typeface="Tahoma" pitchFamily="34" charset="0"/>
                <a:ea typeface="HGP創英角ｺﾞｼｯｸUB" pitchFamily="50" charset="-128"/>
                <a:cs typeface="+mn-cs"/>
              </a:rPr>
              <a:t>b:YAG </a:t>
            </a:r>
            <a:r>
              <a:rPr kumimoji="1" lang="en-US" altLang="ja-JP" sz="2000" b="1" kern="1200" dirty="0">
                <a:solidFill>
                  <a:srgbClr val="F8F8F8"/>
                </a:solidFill>
                <a:latin typeface="Tahoma" pitchFamily="34" charset="0"/>
                <a:ea typeface="HGP創英角ｺﾞｼｯｸUB" pitchFamily="50" charset="-128"/>
                <a:cs typeface="+mn-cs"/>
              </a:rPr>
              <a:t>(NPRO) </a:t>
            </a:r>
            <a:r>
              <a:rPr lang="en-US" altLang="ja-JP" sz="2000" b="1" dirty="0" smtClean="0">
                <a:solidFill>
                  <a:srgbClr val="F8F8F8"/>
                </a:solidFill>
              </a:rPr>
              <a:t>source</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Saturated absorption by I</a:t>
            </a:r>
            <a:r>
              <a:rPr kumimoji="1" lang="en-US" altLang="ja-JP" sz="2000" b="1" kern="1200" baseline="-25000" dirty="0" smtClean="0">
                <a:solidFill>
                  <a:srgbClr val="F8F8F8"/>
                </a:solidFill>
                <a:latin typeface="Tahoma" pitchFamily="34" charset="0"/>
                <a:ea typeface="HGP創英角ｺﾞｼｯｸUB" pitchFamily="50" charset="-128"/>
                <a:cs typeface="+mn-cs"/>
              </a:rPr>
              <a:t>2</a:t>
            </a:r>
            <a:endParaRPr kumimoji="1" lang="ja-JP" altLang="en-US" sz="2000" b="1" kern="1200" baseline="-250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sym typeface="Wingdings" pitchFamily="2" charset="2"/>
              </a:rPr>
              <a:t> </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Stability test, Packaging</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1125396" name="Rectangle 20"/>
          <p:cNvSpPr>
            <a:spLocks noChangeArrowheads="1"/>
          </p:cNvSpPr>
          <p:nvPr/>
        </p:nvSpPr>
        <p:spPr bwMode="auto">
          <a:xfrm>
            <a:off x="4375321" y="1142984"/>
            <a:ext cx="1247804" cy="52322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By M.Musha</a:t>
            </a:r>
            <a:endParaRPr kumimoji="1" lang="ja-JP" altLang="en-US" sz="1400" b="1" kern="1200" dirty="0">
              <a:solidFill>
                <a:srgbClr val="F8F8F8"/>
              </a:solidFill>
              <a:latin typeface="Tahoma" pitchFamily="34" charset="0"/>
              <a:ea typeface="HGP創英角ｺﾞｼｯｸUB" pitchFamily="50" charset="-128"/>
              <a:cs typeface="+mn-cs"/>
            </a:endParaRPr>
          </a:p>
        </p:txBody>
      </p:sp>
      <p:pic>
        <p:nvPicPr>
          <p:cNvPr id="894977" name="Picture 1"/>
          <p:cNvPicPr>
            <a:picLocks noChangeAspect="1" noChangeArrowheads="1"/>
          </p:cNvPicPr>
          <p:nvPr/>
        </p:nvPicPr>
        <p:blipFill>
          <a:blip r:embed="rId3"/>
          <a:srcRect/>
          <a:stretch>
            <a:fillRect/>
          </a:stretch>
        </p:blipFill>
        <p:spPr bwMode="auto">
          <a:xfrm>
            <a:off x="5294298" y="928670"/>
            <a:ext cx="3135354" cy="2571768"/>
          </a:xfrm>
          <a:prstGeom prst="rect">
            <a:avLst/>
          </a:prstGeom>
          <a:noFill/>
          <a:ln w="15875" cap="flat" cmpd="sng">
            <a:noFill/>
            <a:prstDash val="solid"/>
            <a:miter lim="800000"/>
            <a:headEnd/>
            <a:tailEnd/>
          </a:ln>
          <a:effectLst/>
        </p:spPr>
      </p:pic>
      <p:pic>
        <p:nvPicPr>
          <p:cNvPr id="15" name="図 6" descr="DSCF5601.JPG"/>
          <p:cNvPicPr>
            <a:picLocks noChangeAspect="1"/>
          </p:cNvPicPr>
          <p:nvPr/>
        </p:nvPicPr>
        <p:blipFill>
          <a:blip r:embed="rId4" cstate="print"/>
          <a:srcRect l="17717" r="17717"/>
          <a:stretch>
            <a:fillRect/>
          </a:stretch>
        </p:blipFill>
        <p:spPr bwMode="auto">
          <a:xfrm>
            <a:off x="4500562" y="3500438"/>
            <a:ext cx="1675798" cy="1946652"/>
          </a:xfrm>
          <a:prstGeom prst="rect">
            <a:avLst/>
          </a:prstGeom>
          <a:noFill/>
          <a:ln w="9525">
            <a:noFill/>
            <a:miter lim="800000"/>
            <a:headEnd/>
            <a:tailEnd/>
          </a:ln>
        </p:spPr>
      </p:pic>
      <p:pic>
        <p:nvPicPr>
          <p:cNvPr id="29" name="図 28" descr=":PICT00430.jpg"/>
          <p:cNvPicPr/>
          <p:nvPr/>
        </p:nvPicPr>
        <p:blipFill>
          <a:blip r:embed="rId5" cstate="print"/>
          <a:srcRect/>
          <a:stretch>
            <a:fillRect/>
          </a:stretch>
        </p:blipFill>
        <p:spPr bwMode="auto">
          <a:xfrm>
            <a:off x="5857884" y="4286256"/>
            <a:ext cx="3000396" cy="2000264"/>
          </a:xfrm>
          <a:prstGeom prst="rect">
            <a:avLst/>
          </a:prstGeom>
          <a:noFill/>
          <a:ln w="9525">
            <a:noFill/>
            <a:miter lim="800000"/>
            <a:headEnd/>
            <a:tailEnd/>
          </a:ln>
        </p:spPr>
      </p:pic>
      <p:sp>
        <p:nvSpPr>
          <p:cNvPr id="1125397" name="Rectangle 21"/>
          <p:cNvSpPr>
            <a:spLocks noChangeArrowheads="1"/>
          </p:cNvSpPr>
          <p:nvPr/>
        </p:nvSpPr>
        <p:spPr bwMode="auto">
          <a:xfrm>
            <a:off x="7715272" y="3786190"/>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F8F8F8"/>
                </a:solidFill>
                <a:latin typeface="Tahoma" pitchFamily="34" charset="0"/>
                <a:ea typeface="HGP創英角ｺﾞｼｯｸUB" pitchFamily="50" charset="-128"/>
                <a:cs typeface="+mn-cs"/>
              </a:rPr>
              <a:t>By S.Sato</a:t>
            </a:r>
            <a:endParaRPr kumimoji="1" lang="ja-JP" altLang="en-US" sz="1400" b="1" kern="1200" dirty="0">
              <a:solidFill>
                <a:srgbClr val="F8F8F8"/>
              </a:solidFill>
              <a:latin typeface="Tahoma" pitchFamily="34" charset="0"/>
              <a:ea typeface="HGP創英角ｺﾞｼｯｸUB" pitchFamily="50" charset="-128"/>
              <a:cs typeface="+mn-cs"/>
            </a:endParaRPr>
          </a:p>
        </p:txBody>
      </p:sp>
      <p:sp>
        <p:nvSpPr>
          <p:cNvPr id="1125391" name="Rectangle 15"/>
          <p:cNvSpPr>
            <a:spLocks noChangeArrowheads="1"/>
          </p:cNvSpPr>
          <p:nvPr/>
        </p:nvSpPr>
        <p:spPr bwMode="auto">
          <a:xfrm>
            <a:off x="642910" y="3786190"/>
            <a:ext cx="4000528" cy="141301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rPr>
              <a:t>IFO and housing</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en-US" altLang="ja-JP" sz="2000" b="1" kern="1200" dirty="0" smtClean="0">
                <a:solidFill>
                  <a:srgbClr val="F8F8F8"/>
                </a:solidFill>
                <a:latin typeface="Tahoma" pitchFamily="34" charset="0"/>
                <a:ea typeface="HGP創英角ｺﾞｼｯｸUB" pitchFamily="50" charset="-128"/>
                <a:cs typeface="+mn-cs"/>
              </a:rPr>
              <a:t>BBM-EM development</a:t>
            </a:r>
            <a:endParaRPr kumimoji="1" lang="ja-JP" altLang="en-US" sz="2000" b="1" kern="12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ja-JP" altLang="en-US" sz="2000" b="1" kern="1200" dirty="0">
                <a:solidFill>
                  <a:srgbClr val="F8F8F8"/>
                </a:solidFill>
                <a:latin typeface="Tahoma" pitchFamily="34" charset="0"/>
                <a:ea typeface="HGP創英角ｺﾞｼｯｸUB" pitchFamily="50" charset="-128"/>
                <a:cs typeface="+mn-cs"/>
                <a:sym typeface="Wingdings" pitchFamily="2" charset="2"/>
              </a:rPr>
              <a:t> </a:t>
            </a:r>
            <a:r>
              <a:rPr lang="en-US" altLang="ja-JP" sz="2000" b="1" dirty="0" smtClean="0">
                <a:solidFill>
                  <a:srgbClr val="F8F8F8"/>
                </a:solidFill>
                <a:sym typeface="Wingdings" pitchFamily="2" charset="2"/>
              </a:rPr>
              <a:t>Test of concepts</a:t>
            </a:r>
            <a:endParaRPr kumimoji="1" lang="ja-JP" altLang="en-US" sz="2000" b="1" kern="1200" dirty="0">
              <a:solidFill>
                <a:srgbClr val="F8F8F8"/>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sym typeface="Wingdings" pitchFamily="2" charset="2"/>
              </a:rPr>
              <a:t>　</a:t>
            </a:r>
            <a:r>
              <a:rPr kumimoji="1" lang="ja-JP" altLang="en-US" sz="2000" b="1" kern="1200" dirty="0" smtClean="0">
                <a:solidFill>
                  <a:srgbClr val="F8F8F8"/>
                </a:solidFill>
                <a:latin typeface="Tahoma" pitchFamily="34" charset="0"/>
                <a:ea typeface="HGP創英角ｺﾞｼｯｸUB" pitchFamily="50" charset="-128"/>
                <a:cs typeface="+mn-cs"/>
                <a:sym typeface="Wingdings" pitchFamily="2" charset="2"/>
              </a:rPr>
              <a:t>     </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 </a:t>
            </a:r>
            <a:r>
              <a:rPr lang="en-US" altLang="ja-JP" sz="2000" b="1" dirty="0" smtClean="0">
                <a:solidFill>
                  <a:srgbClr val="F8F8F8"/>
                </a:solidFill>
                <a:sym typeface="Wingdings" pitchFamily="2" charset="2"/>
              </a:rPr>
              <a:t>Earth gravity s</a:t>
            </a:r>
            <a:r>
              <a:rPr kumimoji="1" lang="en-US" altLang="ja-JP" sz="2000" b="1" kern="1200" dirty="0" smtClean="0">
                <a:solidFill>
                  <a:srgbClr val="F8F8F8"/>
                </a:solidFill>
                <a:latin typeface="Tahoma" pitchFamily="34" charset="0"/>
                <a:ea typeface="HGP創英角ｺﾞｼｯｸUB" pitchFamily="50" charset="-128"/>
                <a:cs typeface="+mn-cs"/>
                <a:sym typeface="Wingdings" pitchFamily="2" charset="2"/>
              </a:rPr>
              <a:t>ensors</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1125398" name="Rectangle 22"/>
          <p:cNvSpPr>
            <a:spLocks noChangeArrowheads="1"/>
          </p:cNvSpPr>
          <p:nvPr/>
        </p:nvSpPr>
        <p:spPr bwMode="auto">
          <a:xfrm>
            <a:off x="4714876" y="5786454"/>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F8F8F8"/>
                </a:solidFill>
                <a:latin typeface="Tahoma" pitchFamily="34" charset="0"/>
                <a:ea typeface="HGP創英角ｺﾞｼｯｸUB" pitchFamily="50" charset="-128"/>
                <a:cs typeface="+mn-cs"/>
              </a:rPr>
              <a:t>By A.Araya</a:t>
            </a:r>
            <a:endParaRPr kumimoji="1" lang="ja-JP" altLang="en-US" sz="1400" b="1" kern="1200" dirty="0">
              <a:solidFill>
                <a:srgbClr val="F8F8F8"/>
              </a:solidFill>
              <a:latin typeface="Tahoma" pitchFamily="34" charset="0"/>
              <a:ea typeface="HGP創英角ｺﾞｼｯｸUB" pitchFamily="50" charset="-128"/>
              <a:cs typeface="+mn-cs"/>
            </a:endParaRPr>
          </a:p>
        </p:txBody>
      </p:sp>
      <p:sp>
        <p:nvSpPr>
          <p:cNvPr id="12" name="Rectangle 16"/>
          <p:cNvSpPr>
            <a:spLocks noChangeArrowheads="1"/>
          </p:cNvSpPr>
          <p:nvPr/>
        </p:nvSpPr>
        <p:spPr bwMode="auto">
          <a:xfrm>
            <a:off x="1000100" y="5286388"/>
            <a:ext cx="3786214" cy="1006429"/>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CCECFF"/>
                </a:solidFill>
              </a:rPr>
              <a:t>S.Sato’s talk</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CCECFF"/>
                </a:solidFill>
                <a:latin typeface="Tahoma" pitchFamily="34" charset="0"/>
                <a:ea typeface="HGP創英角ｺﾞｼｯｸUB" pitchFamily="50" charset="-128"/>
                <a:cs typeface="+mn-cs"/>
              </a:rPr>
              <a:t>    (P. Session #2, </a:t>
            </a:r>
            <a:r>
              <a:rPr lang="en-US" altLang="ja-JP" sz="1800" b="1" dirty="0" smtClean="0">
                <a:solidFill>
                  <a:srgbClr val="CCECFF"/>
                </a:solidFill>
              </a:rPr>
              <a:t>T</a:t>
            </a:r>
            <a:r>
              <a:rPr kumimoji="1" lang="en-US" altLang="ja-JP" sz="1800" b="1" kern="1200" dirty="0" smtClean="0">
                <a:solidFill>
                  <a:srgbClr val="CCECFF"/>
                </a:solidFill>
                <a:latin typeface="Tahoma" pitchFamily="34" charset="0"/>
                <a:ea typeface="HGP創英角ｺﾞｼｯｸUB" pitchFamily="50" charset="-128"/>
                <a:cs typeface="+mn-cs"/>
              </a:rPr>
              <a:t>oday)</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CCECFF"/>
                </a:solidFill>
              </a:rPr>
              <a:t>Y.Wakabayashi’s poster</a:t>
            </a:r>
            <a:endParaRPr kumimoji="1" lang="ja-JP" altLang="en-US" sz="1800" b="1" kern="1200" dirty="0">
              <a:solidFill>
                <a:srgbClr val="CCECFF"/>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SWIM launch</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pic>
        <p:nvPicPr>
          <p:cNvPr id="25" name="図 16" descr="photo_sat_3_01L.jpg"/>
          <p:cNvPicPr>
            <a:picLocks noChangeAspect="1"/>
          </p:cNvPicPr>
          <p:nvPr/>
        </p:nvPicPr>
        <p:blipFill>
          <a:blip r:embed="rId3" cstate="print"/>
          <a:srcRect/>
          <a:stretch>
            <a:fillRect/>
          </a:stretch>
        </p:blipFill>
        <p:spPr bwMode="auto">
          <a:xfrm>
            <a:off x="5714949" y="785794"/>
            <a:ext cx="2947303" cy="2357454"/>
          </a:xfrm>
          <a:prstGeom prst="rect">
            <a:avLst/>
          </a:prstGeom>
          <a:noFill/>
          <a:ln w="9525">
            <a:noFill/>
            <a:miter lim="800000"/>
            <a:headEnd/>
            <a:tailEnd/>
          </a:ln>
        </p:spPr>
      </p:pic>
      <p:sp>
        <p:nvSpPr>
          <p:cNvPr id="1125392" name="Rectangle 16"/>
          <p:cNvSpPr>
            <a:spLocks noChangeArrowheads="1"/>
          </p:cNvSpPr>
          <p:nvPr/>
        </p:nvSpPr>
        <p:spPr bwMode="auto">
          <a:xfrm>
            <a:off x="642910" y="963371"/>
            <a:ext cx="3857625" cy="76944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Test of signal processing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rPr>
              <a:t>          </a:t>
            </a:r>
            <a:r>
              <a:rPr kumimoji="1" lang="en-US" altLang="ja-JP" sz="2000" b="1" kern="1200" dirty="0" smtClean="0">
                <a:solidFill>
                  <a:srgbClr val="CCECFF"/>
                </a:solidFill>
                <a:latin typeface="Tahoma" pitchFamily="34" charset="0"/>
                <a:ea typeface="HGP創英角ｺﾞｼｯｸUB" pitchFamily="50" charset="-128"/>
                <a:cs typeface="+mn-cs"/>
              </a:rPr>
              <a:t>and control system</a:t>
            </a:r>
            <a:endParaRPr kumimoji="1" lang="ja-JP" altLang="en-US" sz="2000" b="1" kern="1200" dirty="0">
              <a:solidFill>
                <a:srgbClr val="CCECFF"/>
              </a:solidFill>
              <a:latin typeface="Tahoma" pitchFamily="34" charset="0"/>
              <a:ea typeface="HGP創英角ｺﾞｼｯｸUB" pitchFamily="50" charset="-128"/>
              <a:cs typeface="+mn-cs"/>
            </a:endParaRPr>
          </a:p>
        </p:txBody>
      </p:sp>
      <p:sp>
        <p:nvSpPr>
          <p:cNvPr id="1125401" name="Rectangle 25"/>
          <p:cNvSpPr>
            <a:spLocks noChangeArrowheads="1"/>
          </p:cNvSpPr>
          <p:nvPr/>
        </p:nvSpPr>
        <p:spPr bwMode="auto">
          <a:xfrm>
            <a:off x="8215338" y="857232"/>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Photo</a:t>
            </a:r>
            <a:r>
              <a:rPr kumimoji="1" lang="ja-JP" altLang="en-US" sz="1400" b="1" kern="1200" dirty="0" smtClean="0">
                <a:solidFill>
                  <a:srgbClr val="F8F8F8"/>
                </a:solidFill>
                <a:latin typeface="Tahoma" pitchFamily="34" charset="0"/>
                <a:ea typeface="HGP創英角ｺﾞｼｯｸUB" pitchFamily="50" charset="-128"/>
                <a:cs typeface="+mn-cs"/>
              </a:rPr>
              <a:t>：   </a:t>
            </a:r>
            <a:endParaRPr kumimoji="1" lang="en-US" altLang="ja-JP" sz="1400" b="1" kern="1200" dirty="0" smtClean="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   </a:t>
            </a:r>
            <a:r>
              <a:rPr kumimoji="1" lang="en-US" altLang="ja-JP" sz="1400" b="1" kern="1200" dirty="0" smtClean="0">
                <a:solidFill>
                  <a:srgbClr val="F8F8F8"/>
                </a:solidFill>
                <a:latin typeface="Tahoma" pitchFamily="34" charset="0"/>
                <a:ea typeface="HGP創英角ｺﾞｼｯｸUB" pitchFamily="50" charset="-128"/>
                <a:cs typeface="+mn-cs"/>
              </a:rPr>
              <a:t>JAXA</a:t>
            </a:r>
            <a:endParaRPr kumimoji="1" lang="en-US" altLang="ja-JP" sz="1400" b="1" kern="1200" dirty="0">
              <a:solidFill>
                <a:srgbClr val="F8F8F8"/>
              </a:solidFill>
              <a:latin typeface="Tahoma" pitchFamily="34" charset="0"/>
              <a:ea typeface="HGP創英角ｺﾞｼｯｸUB" pitchFamily="50" charset="-128"/>
              <a:cs typeface="+mn-cs"/>
            </a:endParaRPr>
          </a:p>
        </p:txBody>
      </p:sp>
      <p:sp>
        <p:nvSpPr>
          <p:cNvPr id="26" name="AutoShape 4"/>
          <p:cNvSpPr>
            <a:spLocks noChangeArrowheads="1"/>
          </p:cNvSpPr>
          <p:nvPr/>
        </p:nvSpPr>
        <p:spPr bwMode="auto">
          <a:xfrm>
            <a:off x="4500563" y="3295649"/>
            <a:ext cx="4392612" cy="2881312"/>
          </a:xfrm>
          <a:prstGeom prst="roundRect">
            <a:avLst>
              <a:gd name="adj" fmla="val 3069"/>
            </a:avLst>
          </a:prstGeom>
          <a:solidFill>
            <a:srgbClr val="C0C0C0">
              <a:alpha val="30196"/>
            </a:srgbClr>
          </a:solidFill>
          <a:ln w="15875">
            <a:noFill/>
            <a:round/>
            <a:headEnd/>
            <a:tailEnd/>
          </a:ln>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7" name="AutoShape 5"/>
          <p:cNvSpPr>
            <a:spLocks noChangeArrowheads="1"/>
          </p:cNvSpPr>
          <p:nvPr/>
        </p:nvSpPr>
        <p:spPr bwMode="auto">
          <a:xfrm>
            <a:off x="179388" y="3295649"/>
            <a:ext cx="4248150" cy="2881312"/>
          </a:xfrm>
          <a:prstGeom prst="roundRect">
            <a:avLst>
              <a:gd name="adj" fmla="val 3069"/>
            </a:avLst>
          </a:prstGeom>
          <a:solidFill>
            <a:srgbClr val="C0C0C0">
              <a:alpha val="30196"/>
            </a:srgbClr>
          </a:solidFill>
          <a:ln w="15875">
            <a:noFill/>
            <a:round/>
            <a:headEnd/>
            <a:tailEnd/>
          </a:ln>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8" name="Rectangle 6"/>
          <p:cNvSpPr>
            <a:spLocks noChangeArrowheads="1"/>
          </p:cNvSpPr>
          <p:nvPr/>
        </p:nvSpPr>
        <p:spPr bwMode="auto">
          <a:xfrm>
            <a:off x="179388" y="3592511"/>
            <a:ext cx="1800225" cy="1808163"/>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CPU: HR5000</a:t>
            </a:r>
            <a:r>
              <a:rPr kumimoji="1" lang="en-US" altLang="ja-JP" sz="1000" b="1" kern="1200" dirty="0">
                <a:solidFill>
                  <a:srgbClr val="CCECFF"/>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(64bit, 33MHz)</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System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2MB Flash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4MB Burst SRAM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4MB Asynch. SRAM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Data Recorder:</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1GB SDRAM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1GB Flash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dirty="0">
                <a:solidFill>
                  <a:srgbClr val="CCECFF"/>
                </a:solidFill>
                <a:latin typeface="Tahoma" pitchFamily="34" charset="0"/>
                <a:ea typeface="HGP創英角ｺﾞｼｯｸUB" pitchFamily="50" charset="-128"/>
                <a:cs typeface="+mn-cs"/>
              </a:rPr>
              <a:t>  SpW: 3ch</a:t>
            </a:r>
            <a:endParaRPr kumimoji="1" lang="en-US" altLang="ja-JP" sz="1200" b="1" kern="1200" dirty="0">
              <a:solidFill>
                <a:srgbClr val="CCECFF"/>
              </a:solidFill>
              <a:latin typeface="Tahoma" pitchFamily="34" charset="0"/>
              <a:ea typeface="HGP創英角ｺﾞｼｯｸUB" pitchFamily="50" charset="-128"/>
              <a:cs typeface="+mn-cs"/>
            </a:endParaRPr>
          </a:p>
        </p:txBody>
      </p:sp>
      <p:pic>
        <p:nvPicPr>
          <p:cNvPr id="30" name="Picture 7" descr="IMG_3121"/>
          <p:cNvPicPr>
            <a:picLocks noChangeAspect="1" noChangeArrowheads="1"/>
          </p:cNvPicPr>
          <p:nvPr/>
        </p:nvPicPr>
        <p:blipFill>
          <a:blip r:embed="rId4"/>
          <a:srcRect/>
          <a:stretch>
            <a:fillRect/>
          </a:stretch>
        </p:blipFill>
        <p:spPr bwMode="auto">
          <a:xfrm>
            <a:off x="1979613" y="3656011"/>
            <a:ext cx="2376487" cy="2305050"/>
          </a:xfrm>
          <a:prstGeom prst="rect">
            <a:avLst/>
          </a:prstGeom>
          <a:noFill/>
          <a:ln w="9525">
            <a:noFill/>
            <a:miter lim="800000"/>
            <a:headEnd/>
            <a:tailEnd/>
          </a:ln>
        </p:spPr>
      </p:pic>
      <p:pic>
        <p:nvPicPr>
          <p:cNvPr id="31" name="Picture 8" descr="IMG_3127"/>
          <p:cNvPicPr>
            <a:picLocks noChangeAspect="1" noChangeArrowheads="1"/>
          </p:cNvPicPr>
          <p:nvPr/>
        </p:nvPicPr>
        <p:blipFill>
          <a:blip r:embed="rId5"/>
          <a:srcRect/>
          <a:stretch>
            <a:fillRect/>
          </a:stretch>
        </p:blipFill>
        <p:spPr bwMode="auto">
          <a:xfrm>
            <a:off x="4643438" y="3705224"/>
            <a:ext cx="2376487" cy="2224087"/>
          </a:xfrm>
          <a:prstGeom prst="rect">
            <a:avLst/>
          </a:prstGeom>
          <a:noFill/>
          <a:ln w="9525">
            <a:noFill/>
            <a:miter lim="800000"/>
            <a:headEnd/>
            <a:tailEnd/>
          </a:ln>
        </p:spPr>
      </p:pic>
      <p:sp>
        <p:nvSpPr>
          <p:cNvPr id="32" name="Rectangle 9"/>
          <p:cNvSpPr>
            <a:spLocks noChangeArrowheads="1"/>
          </p:cNvSpPr>
          <p:nvPr/>
        </p:nvSpPr>
        <p:spPr bwMode="auto">
          <a:xfrm>
            <a:off x="142876" y="3286124"/>
            <a:ext cx="4429124" cy="363176"/>
          </a:xfrm>
          <a:prstGeom prst="rect">
            <a:avLst/>
          </a:prstGeom>
          <a:noFill/>
          <a:ln w="15875">
            <a:noFill/>
            <a:miter lim="800000"/>
            <a:headEnd/>
            <a:tailEnd/>
          </a:ln>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99CCFF"/>
                </a:solidFill>
                <a:latin typeface="Tahoma" pitchFamily="34" charset="0"/>
                <a:ea typeface="HGP創英角ｺﾞｼｯｸUB" pitchFamily="50" charset="-128"/>
                <a:cs typeface="+mn-cs"/>
              </a:rPr>
              <a:t>SpaceCube2: Space-qualified Computer</a:t>
            </a:r>
          </a:p>
        </p:txBody>
      </p:sp>
      <p:sp>
        <p:nvSpPr>
          <p:cNvPr id="33" name="Rectangle 10"/>
          <p:cNvSpPr>
            <a:spLocks noChangeArrowheads="1"/>
          </p:cNvSpPr>
          <p:nvPr/>
        </p:nvSpPr>
        <p:spPr bwMode="auto">
          <a:xfrm>
            <a:off x="4716463" y="3295649"/>
            <a:ext cx="3529012" cy="363176"/>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99CCFF"/>
                </a:solidFill>
                <a:latin typeface="Tahoma" pitchFamily="34" charset="0"/>
                <a:ea typeface="HGP創英角ｺﾞｼｯｸUB" pitchFamily="50" charset="-128"/>
                <a:cs typeface="+mn-cs"/>
              </a:rPr>
              <a:t>SWIM</a:t>
            </a:r>
            <a:r>
              <a:rPr kumimoji="1" lang="en-US" altLang="ja-JP" sz="1600" b="1" kern="1200" dirty="0">
                <a:solidFill>
                  <a:srgbClr val="99CCFF"/>
                </a:solidFill>
                <a:latin typeface="Symbol" pitchFamily="18" charset="2"/>
                <a:ea typeface="HGP創英角ｺﾞｼｯｸUB" pitchFamily="50" charset="-128"/>
                <a:cs typeface="+mn-cs"/>
              </a:rPr>
              <a:t>mn</a:t>
            </a:r>
            <a:r>
              <a:rPr kumimoji="1" lang="en-US" altLang="ja-JP" sz="1600" b="1" kern="1200" dirty="0">
                <a:solidFill>
                  <a:srgbClr val="99CCFF"/>
                </a:solidFill>
                <a:latin typeface="Tahoma" pitchFamily="34" charset="0"/>
                <a:ea typeface="HGP創英角ｺﾞｼｯｸUB" pitchFamily="50" charset="-128"/>
                <a:cs typeface="+mn-cs"/>
              </a:rPr>
              <a:t>   : User Module</a:t>
            </a:r>
          </a:p>
        </p:txBody>
      </p:sp>
      <p:sp>
        <p:nvSpPr>
          <p:cNvPr id="34" name="Rectangle 11"/>
          <p:cNvSpPr>
            <a:spLocks noChangeArrowheads="1"/>
          </p:cNvSpPr>
          <p:nvPr/>
        </p:nvSpPr>
        <p:spPr bwMode="auto">
          <a:xfrm>
            <a:off x="6910388" y="3511549"/>
            <a:ext cx="2125662" cy="1704975"/>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Processor test board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GW+Acc. sensor</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FPGA board</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DAC 16bit x 8 ch</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ADC 16bit x 4 ch</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a:t>
            </a:r>
            <a:r>
              <a:rPr kumimoji="1" lang="en-US" altLang="ja-JP" sz="1200" b="1" kern="1200" dirty="0">
                <a:solidFill>
                  <a:srgbClr val="CCECFF"/>
                </a:solidFill>
                <a:latin typeface="Tahoma" pitchFamily="34" charset="0"/>
                <a:ea typeface="HGP創英角ｺﾞｼｯｸUB" pitchFamily="50" charset="-128"/>
                <a:cs typeface="+mn-cs"/>
                <a:sym typeface="Wingdings" pitchFamily="2" charset="2"/>
              </a:rPr>
              <a:t></a:t>
            </a:r>
            <a:r>
              <a:rPr kumimoji="1" lang="en-US" altLang="ja-JP" sz="1200" b="1" kern="1200" dirty="0">
                <a:solidFill>
                  <a:srgbClr val="CCECFF"/>
                </a:solidFill>
                <a:latin typeface="Tahoma" pitchFamily="34" charset="0"/>
                <a:ea typeface="HGP創英角ｺﾞｼｯｸUB" pitchFamily="50" charset="-128"/>
                <a:cs typeface="+mn-cs"/>
              </a:rPr>
              <a:t> 32 ch by MPX</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Torsion Antenna x2</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~47g test mass</a:t>
            </a:r>
          </a:p>
        </p:txBody>
      </p:sp>
      <p:sp>
        <p:nvSpPr>
          <p:cNvPr id="35" name="Rectangle 12"/>
          <p:cNvSpPr>
            <a:spLocks noChangeArrowheads="1"/>
          </p:cNvSpPr>
          <p:nvPr/>
        </p:nvSpPr>
        <p:spPr bwMode="auto">
          <a:xfrm>
            <a:off x="252413" y="5383211"/>
            <a:ext cx="1943100" cy="696913"/>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Size: 71 x 221 x 171</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Weight: 1.9 kg</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Power: 7W </a:t>
            </a:r>
          </a:p>
        </p:txBody>
      </p:sp>
      <p:sp>
        <p:nvSpPr>
          <p:cNvPr id="38" name="Rectangle 15"/>
          <p:cNvSpPr>
            <a:spLocks noChangeArrowheads="1"/>
          </p:cNvSpPr>
          <p:nvPr/>
        </p:nvSpPr>
        <p:spPr bwMode="auto">
          <a:xfrm>
            <a:off x="7019925" y="5205411"/>
            <a:ext cx="1981200" cy="898525"/>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Data Rate : 380kbps</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Size: 124 x 224 x 174</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Weight: 3.5 kg</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Power: ~7W </a:t>
            </a:r>
          </a:p>
        </p:txBody>
      </p:sp>
      <p:sp>
        <p:nvSpPr>
          <p:cNvPr id="42" name="Rectangle 20"/>
          <p:cNvSpPr>
            <a:spLocks noChangeArrowheads="1"/>
          </p:cNvSpPr>
          <p:nvPr/>
        </p:nvSpPr>
        <p:spPr bwMode="auto">
          <a:xfrm>
            <a:off x="6083300" y="5716586"/>
            <a:ext cx="1152525" cy="214313"/>
          </a:xfrm>
          <a:prstGeom prst="rect">
            <a:avLst/>
          </a:prstGeom>
          <a:noFill/>
          <a:ln w="15875">
            <a:noFill/>
            <a:miter lim="800000"/>
            <a:headEnd/>
            <a:tailEnd/>
          </a:ln>
        </p:spPr>
        <p:txBody>
          <a:bodyPr>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800" b="1" kern="1200" dirty="0">
                <a:solidFill>
                  <a:srgbClr val="B2B2B2"/>
                </a:solidFill>
                <a:latin typeface="Tahoma" pitchFamily="34" charset="0"/>
                <a:ea typeface="HGP創英角ｺﾞｼｯｸUB" pitchFamily="50" charset="-128"/>
                <a:cs typeface="+mn-cs"/>
              </a:rPr>
              <a:t>Photo by JAXA</a:t>
            </a:r>
          </a:p>
        </p:txBody>
      </p:sp>
      <p:sp>
        <p:nvSpPr>
          <p:cNvPr id="43" name="Rectangle 21"/>
          <p:cNvSpPr>
            <a:spLocks noChangeArrowheads="1"/>
          </p:cNvSpPr>
          <p:nvPr/>
        </p:nvSpPr>
        <p:spPr bwMode="auto">
          <a:xfrm>
            <a:off x="3419475" y="5745161"/>
            <a:ext cx="1152525" cy="214313"/>
          </a:xfrm>
          <a:prstGeom prst="rect">
            <a:avLst/>
          </a:prstGeom>
          <a:noFill/>
          <a:ln w="15875">
            <a:noFill/>
            <a:miter lim="800000"/>
            <a:headEnd/>
            <a:tailEnd/>
          </a:ln>
        </p:spPr>
        <p:txBody>
          <a:bodyPr>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800" b="1" kern="1200" dirty="0">
                <a:solidFill>
                  <a:srgbClr val="B2B2B2"/>
                </a:solidFill>
                <a:latin typeface="Tahoma" pitchFamily="34" charset="0"/>
                <a:ea typeface="HGP創英角ｺﾞｼｯｸUB" pitchFamily="50" charset="-128"/>
                <a:cs typeface="+mn-cs"/>
              </a:rPr>
              <a:t>Photo by JAXA</a:t>
            </a:r>
          </a:p>
        </p:txBody>
      </p:sp>
      <p:sp>
        <p:nvSpPr>
          <p:cNvPr id="20" name="Rectangle 16"/>
          <p:cNvSpPr>
            <a:spLocks noChangeArrowheads="1"/>
          </p:cNvSpPr>
          <p:nvPr/>
        </p:nvSpPr>
        <p:spPr bwMode="auto">
          <a:xfrm>
            <a:off x="642910" y="1907285"/>
            <a:ext cx="5000660" cy="107414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8F8F8"/>
                </a:solidFill>
                <a:latin typeface="Tahoma" pitchFamily="34" charset="0"/>
                <a:ea typeface="HGP創英角ｺﾞｼｯｸUB" pitchFamily="50" charset="-128"/>
                <a:cs typeface="+mn-cs"/>
              </a:rPr>
              <a:t>SWIM </a:t>
            </a:r>
            <a:r>
              <a:rPr kumimoji="1" lang="en-US" altLang="ja-JP" sz="1600" b="1" kern="1200" dirty="0" smtClean="0">
                <a:solidFill>
                  <a:srgbClr val="DDDDDD"/>
                </a:solidFill>
                <a:latin typeface="Tahoma" pitchFamily="34" charset="0"/>
                <a:ea typeface="HGP創英角ｺﾞｼｯｸUB" pitchFamily="50" charset="-128"/>
                <a:cs typeface="+mn-cs"/>
              </a:rPr>
              <a:t>(Space-wire   Demonstration module)</a:t>
            </a:r>
            <a:r>
              <a:rPr kumimoji="1" lang="ja-JP" altLang="en-US" sz="1600" b="1" kern="1200" dirty="0" smtClean="0">
                <a:solidFill>
                  <a:srgbClr val="DDDDDD"/>
                </a:solidFill>
                <a:latin typeface="Tahoma" pitchFamily="34" charset="0"/>
                <a:ea typeface="HGP創英角ｺﾞｼｯｸUB" pitchFamily="50" charset="-128"/>
                <a:cs typeface="+mn-cs"/>
              </a:rPr>
              <a:t> </a:t>
            </a:r>
            <a:endParaRPr kumimoji="1" lang="en-US" altLang="ja-JP" sz="1600" b="1" kern="1200" dirty="0" smtClean="0">
              <a:solidFill>
                <a:srgbClr val="DDDDDD"/>
              </a:solidFill>
              <a:latin typeface="Tahoma" pitchFamily="34" charset="0"/>
              <a:ea typeface="HGP創英角ｺﾞｼｯｸUB" pitchFamily="50" charset="-128"/>
              <a:cs typeface="+mn-cs"/>
            </a:endParaRPr>
          </a:p>
          <a:p>
            <a:pPr algn="l">
              <a:lnSpc>
                <a:spcPct val="110000"/>
              </a:lnSpc>
              <a:buClr>
                <a:srgbClr val="003366"/>
              </a:buClr>
              <a:buSzPct val="70000"/>
              <a:buNone/>
            </a:pPr>
            <a:r>
              <a:rPr lang="ja-JP" altLang="en-US" sz="2000" b="1" dirty="0" smtClean="0">
                <a:solidFill>
                  <a:srgbClr val="F8F8F8"/>
                </a:solidFill>
                <a:latin typeface="Tahoma" pitchFamily="34" charset="0"/>
                <a:ea typeface="HGP創英角ｺﾞｼｯｸUB" pitchFamily="50" charset="-128"/>
              </a:rPr>
              <a:t>　　       </a:t>
            </a:r>
            <a:r>
              <a:rPr lang="en-US" altLang="ja-JP" sz="2000" b="1" dirty="0" smtClean="0">
                <a:solidFill>
                  <a:srgbClr val="F8F8F8"/>
                </a:solidFill>
              </a:rPr>
              <a:t>on </a:t>
            </a:r>
            <a:r>
              <a:rPr lang="en-US" altLang="ja-JP" sz="2000" b="1" dirty="0" smtClean="0">
                <a:solidFill>
                  <a:srgbClr val="99CCFF"/>
                </a:solidFill>
              </a:rPr>
              <a:t>SDS-1</a:t>
            </a:r>
            <a:r>
              <a:rPr lang="en-US" altLang="ja-JP" sz="2000" b="1" dirty="0" smtClean="0">
                <a:solidFill>
                  <a:srgbClr val="F8F8F8"/>
                </a:solidFill>
              </a:rPr>
              <a:t> satellite</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F8F8F8"/>
                </a:solidFill>
              </a:rPr>
              <a:t>Launched in Jan. 23, 2009</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21" name="円/楕円 20"/>
          <p:cNvSpPr/>
          <p:nvPr/>
        </p:nvSpPr>
        <p:spPr bwMode="auto">
          <a:xfrm>
            <a:off x="6500826" y="2285992"/>
            <a:ext cx="928694" cy="857256"/>
          </a:xfrm>
          <a:prstGeom prst="ellipse">
            <a:avLst/>
          </a:prstGeom>
          <a:noFill/>
          <a:ln w="63500" cap="flat" cmpd="sng" algn="ctr">
            <a:solidFill>
              <a:srgbClr val="99CC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32" grpId="0"/>
      <p:bldP spid="33" grpId="0"/>
      <p:bldP spid="34" grpId="0"/>
      <p:bldP spid="35" grpId="0"/>
      <p:bldP spid="38" grpId="0"/>
      <p:bldP spid="42" grpId="0"/>
      <p:bldP spid="4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126"/>
          <p:cNvSpPr>
            <a:spLocks noChangeArrowheads="1"/>
          </p:cNvSpPr>
          <p:nvPr/>
        </p:nvSpPr>
        <p:spPr bwMode="auto">
          <a:xfrm>
            <a:off x="142844" y="785794"/>
            <a:ext cx="8858312" cy="5572164"/>
          </a:xfrm>
          <a:prstGeom prst="roundRect">
            <a:avLst>
              <a:gd name="adj" fmla="val 1772"/>
            </a:avLst>
          </a:prstGeom>
          <a:solidFill>
            <a:srgbClr val="FFFFFF">
              <a:alpha val="90000"/>
            </a:srgbClr>
          </a:solidFill>
          <a:ln w="6350">
            <a:noFill/>
            <a:round/>
            <a:headEnd/>
            <a:tailEnd/>
          </a:ln>
        </p:spPr>
        <p:txBody>
          <a:bodyPr wrap="square" anchor="ctr">
            <a:noAutofit/>
          </a:bodyPr>
          <a:lstStyle/>
          <a:p>
            <a:endParaRPr lang="ja-JP" altLang="en-US" dirty="0"/>
          </a:p>
        </p:txBody>
      </p:sp>
      <p:sp>
        <p:nvSpPr>
          <p:cNvPr id="96333" name="Rectangle 77"/>
          <p:cNvSpPr>
            <a:spLocks noChangeArrowheads="1"/>
          </p:cNvSpPr>
          <p:nvPr/>
        </p:nvSpPr>
        <p:spPr bwMode="auto">
          <a:xfrm>
            <a:off x="2141538" y="3068638"/>
            <a:ext cx="6840537" cy="1260475"/>
          </a:xfrm>
          <a:prstGeom prst="rect">
            <a:avLst/>
          </a:prstGeom>
          <a:solidFill>
            <a:srgbClr val="DDDDDD"/>
          </a:solidFill>
          <a:ln w="9525">
            <a:solidFill>
              <a:srgbClr val="DDDDDD"/>
            </a:solidFill>
            <a:miter lim="800000"/>
            <a:headEnd/>
            <a:tailEnd/>
          </a:ln>
          <a:effectLst/>
        </p:spPr>
        <p:txBody>
          <a:bodyPr wrap="none" anchor="ct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2" name="Rectangle 76"/>
          <p:cNvSpPr>
            <a:spLocks noChangeArrowheads="1"/>
          </p:cNvSpPr>
          <p:nvPr/>
        </p:nvSpPr>
        <p:spPr bwMode="auto">
          <a:xfrm>
            <a:off x="161925" y="4029095"/>
            <a:ext cx="8820150" cy="2249488"/>
          </a:xfrm>
          <a:prstGeom prst="rect">
            <a:avLst/>
          </a:prstGeom>
          <a:solidFill>
            <a:srgbClr val="DDDDDD"/>
          </a:solidFill>
          <a:ln w="9525">
            <a:solidFill>
              <a:srgbClr val="DDDDDD"/>
            </a:solidFill>
            <a:miter lim="800000"/>
            <a:headEnd/>
            <a:tailEnd/>
          </a:ln>
          <a:effectLst/>
        </p:spPr>
        <p:txBody>
          <a:bodyPr wrap="none" anchor="ct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258" name="Rectangle 2"/>
          <p:cNvSpPr>
            <a:spLocks noGrp="1" noChangeArrowheads="1"/>
          </p:cNvSpPr>
          <p:nvPr>
            <p:ph type="title"/>
          </p:nvPr>
        </p:nvSpPr>
        <p:spPr/>
        <p:txBody>
          <a:bodyPr/>
          <a:lstStyle/>
          <a:p>
            <a:r>
              <a:rPr lang="en-US" altLang="ja-JP" dirty="0" smtClean="0">
                <a:latin typeface="Arial" charset="0"/>
              </a:rPr>
              <a:t>Organization</a:t>
            </a:r>
            <a:endParaRPr lang="en-US" altLang="ja-JP" dirty="0">
              <a:latin typeface="Arial" charset="0"/>
            </a:endParaRPr>
          </a:p>
        </p:txBody>
      </p:sp>
      <p:sp>
        <p:nvSpPr>
          <p:cNvPr id="96288" name="AutoShape 32"/>
          <p:cNvSpPr>
            <a:spLocks noChangeArrowheads="1"/>
          </p:cNvSpPr>
          <p:nvPr/>
        </p:nvSpPr>
        <p:spPr bwMode="auto">
          <a:xfrm>
            <a:off x="1698625" y="928688"/>
            <a:ext cx="2609850" cy="790575"/>
          </a:xfrm>
          <a:prstGeom prst="roundRect">
            <a:avLst>
              <a:gd name="adj" fmla="val 16667"/>
            </a:avLst>
          </a:prstGeom>
          <a:solidFill>
            <a:srgbClr val="FFFFCC"/>
          </a:solidFill>
          <a:ln w="19050">
            <a:solidFill>
              <a:schemeClr val="tx1"/>
            </a:solidFill>
            <a:round/>
            <a:headEnd/>
            <a:tailEnd/>
          </a:ln>
          <a:effectLst/>
        </p:spPr>
        <p:txBody>
          <a:bodyPr wrap="none" anchor="ctr"/>
          <a:lstStyle/>
          <a:p>
            <a:pPr algn="ctr" rtl="0" fontAlgn="base">
              <a:spcBef>
                <a:spcPct val="0"/>
              </a:spcBef>
              <a:spcAft>
                <a:spcPct val="0"/>
              </a:spcAft>
              <a:buNone/>
            </a:pPr>
            <a:r>
              <a:rPr kumimoji="1" lang="en-US" altLang="ja-JP" sz="1800" b="1" kern="1200" dirty="0">
                <a:solidFill>
                  <a:srgbClr val="000000"/>
                </a:solidFill>
                <a:latin typeface="Arial" charset="0"/>
                <a:ea typeface="ＭＳ Ｐゴシック" pitchFamily="50" charset="-128"/>
                <a:cs typeface="+mn-cs"/>
              </a:rPr>
              <a:t>PI: Kawamura (NAOJ)</a:t>
            </a:r>
          </a:p>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Deputy: Ando </a:t>
            </a:r>
            <a:r>
              <a:rPr kumimoji="1" lang="en-US" altLang="ja-JP" sz="1600" b="1" kern="1200" dirty="0" smtClean="0">
                <a:solidFill>
                  <a:srgbClr val="000000"/>
                </a:solidFill>
                <a:latin typeface="Arial" charset="0"/>
                <a:ea typeface="ＭＳ Ｐゴシック" pitchFamily="50" charset="-128"/>
                <a:cs typeface="+mn-cs"/>
              </a:rPr>
              <a:t>(</a:t>
            </a:r>
            <a:r>
              <a:rPr lang="en-US" altLang="ja-JP" sz="1600" b="1" dirty="0" smtClean="0">
                <a:solidFill>
                  <a:srgbClr val="000000"/>
                </a:solidFill>
                <a:latin typeface="Arial" charset="0"/>
                <a:ea typeface="ＭＳ Ｐゴシック" pitchFamily="50" charset="-128"/>
              </a:rPr>
              <a:t>Kyoto</a:t>
            </a:r>
            <a:r>
              <a:rPr kumimoji="1" lang="en-US" altLang="ja-JP" sz="1600" b="1" kern="1200" dirty="0" smtClean="0">
                <a:solidFill>
                  <a:srgbClr val="000000"/>
                </a:solidFill>
                <a:latin typeface="Arial" charset="0"/>
                <a:ea typeface="ＭＳ Ｐゴシック" pitchFamily="50" charset="-128"/>
                <a:cs typeface="+mn-cs"/>
              </a:rPr>
              <a:t>)</a:t>
            </a:r>
            <a:endParaRPr kumimoji="1" lang="en-US" altLang="ja-JP" sz="1600" b="1" kern="1200" dirty="0">
              <a:solidFill>
                <a:srgbClr val="000000"/>
              </a:solidFill>
              <a:latin typeface="Arial" charset="0"/>
              <a:ea typeface="ＭＳ Ｐゴシック" pitchFamily="50" charset="-128"/>
              <a:cs typeface="+mn-cs"/>
            </a:endParaRPr>
          </a:p>
        </p:txBody>
      </p:sp>
      <p:sp>
        <p:nvSpPr>
          <p:cNvPr id="96290" name="AutoShape 34"/>
          <p:cNvSpPr>
            <a:spLocks noChangeArrowheads="1"/>
          </p:cNvSpPr>
          <p:nvPr/>
        </p:nvSpPr>
        <p:spPr bwMode="auto">
          <a:xfrm>
            <a:off x="3402013" y="1898650"/>
            <a:ext cx="5565775" cy="898525"/>
          </a:xfrm>
          <a:prstGeom prst="roundRect">
            <a:avLst>
              <a:gd name="adj" fmla="val 16667"/>
            </a:avLst>
          </a:prstGeom>
          <a:solidFill>
            <a:srgbClr val="CCFFCC"/>
          </a:solidFill>
          <a:ln w="19050">
            <a:solidFill>
              <a:schemeClr val="tx1"/>
            </a:solidFill>
            <a:round/>
            <a:headEnd/>
            <a:tailEnd/>
          </a:ln>
          <a:effectLst/>
        </p:spPr>
        <p:txBody>
          <a:bodyPr lIns="0" rIns="0" anchor="ctr"/>
          <a:lstStyle/>
          <a:p>
            <a:pPr>
              <a:buNone/>
            </a:pPr>
            <a:r>
              <a:rPr kumimoji="1" lang="en-US" altLang="ja-JP" sz="1300" b="1" kern="1200" dirty="0">
                <a:solidFill>
                  <a:srgbClr val="000000"/>
                </a:solidFill>
                <a:latin typeface="Arial" charset="0"/>
                <a:ea typeface="ＭＳ Ｐゴシック" pitchFamily="50" charset="-128"/>
                <a:cs typeface="+mn-cs"/>
              </a:rPr>
              <a:t>Executive Committee</a:t>
            </a:r>
          </a:p>
          <a:p>
            <a:pPr>
              <a:buNone/>
            </a:pPr>
            <a:r>
              <a:rPr kumimoji="1" lang="en-US" altLang="ja-JP" sz="1300" b="1" kern="1200" dirty="0">
                <a:solidFill>
                  <a:srgbClr val="000000"/>
                </a:solidFill>
                <a:latin typeface="Arial" charset="0"/>
                <a:ea typeface="ＭＳ Ｐゴシック" pitchFamily="50" charset="-128"/>
                <a:cs typeface="+mn-cs"/>
              </a:rPr>
              <a:t>Kawamura (NAOJ), Ando </a:t>
            </a:r>
            <a:r>
              <a:rPr kumimoji="1" lang="en-US" altLang="ja-JP" sz="1300" b="1" kern="1200" dirty="0" smtClean="0">
                <a:solidFill>
                  <a:srgbClr val="000000"/>
                </a:solidFill>
                <a:latin typeface="Arial" charset="0"/>
                <a:ea typeface="ＭＳ Ｐゴシック" pitchFamily="50" charset="-128"/>
                <a:cs typeface="+mn-cs"/>
              </a:rPr>
              <a:t>(Kyoto), </a:t>
            </a:r>
            <a:r>
              <a:rPr kumimoji="1" lang="en-US" altLang="ja-JP" sz="1300" b="1" kern="1200" dirty="0">
                <a:solidFill>
                  <a:srgbClr val="000000"/>
                </a:solidFill>
                <a:latin typeface="Arial" charset="0"/>
                <a:ea typeface="ＭＳ Ｐゴシック" pitchFamily="50" charset="-128"/>
                <a:cs typeface="+mn-cs"/>
              </a:rPr>
              <a:t>Seto </a:t>
            </a:r>
            <a:r>
              <a:rPr kumimoji="1" lang="en-US" altLang="ja-JP" sz="1300" b="1" kern="1200" dirty="0" smtClean="0">
                <a:solidFill>
                  <a:srgbClr val="000000"/>
                </a:solidFill>
                <a:latin typeface="Arial" charset="0"/>
                <a:ea typeface="ＭＳ Ｐゴシック" pitchFamily="50" charset="-128"/>
                <a:cs typeface="+mn-cs"/>
              </a:rPr>
              <a:t>(</a:t>
            </a:r>
            <a:r>
              <a:rPr lang="en-US" altLang="ja-JP" sz="1300" b="1" dirty="0" smtClean="0">
                <a:solidFill>
                  <a:srgbClr val="000000"/>
                </a:solidFill>
                <a:latin typeface="Arial" charset="0"/>
                <a:ea typeface="ＭＳ Ｐゴシック" pitchFamily="50" charset="-128"/>
              </a:rPr>
              <a:t>Kyoto</a:t>
            </a:r>
            <a:r>
              <a:rPr kumimoji="1" lang="en-US" altLang="ja-JP" sz="1300" b="1" kern="1200" dirty="0" smtClean="0">
                <a:solidFill>
                  <a:srgbClr val="000000"/>
                </a:solidFill>
                <a:latin typeface="Arial" charset="0"/>
                <a:ea typeface="ＭＳ Ｐゴシック" pitchFamily="50" charset="-128"/>
                <a:cs typeface="+mn-cs"/>
              </a:rPr>
              <a:t>), </a:t>
            </a:r>
            <a:r>
              <a:rPr kumimoji="1" lang="en-US" altLang="ja-JP" sz="1300" b="1" kern="1200" dirty="0">
                <a:solidFill>
                  <a:srgbClr val="000000"/>
                </a:solidFill>
                <a:latin typeface="Arial" charset="0"/>
                <a:ea typeface="ＭＳ Ｐゴシック" pitchFamily="50" charset="-128"/>
                <a:cs typeface="+mn-cs"/>
              </a:rPr>
              <a:t>Nakamura (Kyoto), Tsubono (Tokyo), Tanaka (Kyoto), Funaki (ISAS), Numata (Maryland), Sato (Hosei), Kanda (Osaka city), Takashima (ISAS), Ioka (</a:t>
            </a:r>
            <a:r>
              <a:rPr kumimoji="1" lang="en-US" altLang="ja-JP" sz="1300" b="1" kern="1200" dirty="0" smtClean="0">
                <a:solidFill>
                  <a:srgbClr val="000000"/>
                </a:solidFill>
                <a:latin typeface="Arial" charset="0"/>
                <a:ea typeface="ＭＳ Ｐゴシック" pitchFamily="50" charset="-128"/>
                <a:cs typeface="+mn-cs"/>
              </a:rPr>
              <a:t>KEK)</a:t>
            </a:r>
            <a:endParaRPr kumimoji="1" lang="en-US" altLang="ja-JP" sz="1300" b="1" kern="1200" dirty="0">
              <a:solidFill>
                <a:srgbClr val="000000"/>
              </a:solidFill>
              <a:latin typeface="Arial" charset="0"/>
              <a:ea typeface="ＭＳ Ｐゴシック" pitchFamily="50" charset="-128"/>
              <a:cs typeface="+mn-cs"/>
            </a:endParaRPr>
          </a:p>
        </p:txBody>
      </p:sp>
      <p:sp>
        <p:nvSpPr>
          <p:cNvPr id="96291" name="AutoShape 35"/>
          <p:cNvSpPr>
            <a:spLocks noChangeArrowheads="1"/>
          </p:cNvSpPr>
          <p:nvPr/>
        </p:nvSpPr>
        <p:spPr bwMode="auto">
          <a:xfrm>
            <a:off x="2232025" y="3159125"/>
            <a:ext cx="1530350" cy="900113"/>
          </a:xfrm>
          <a:prstGeom prst="roundRect">
            <a:avLst>
              <a:gd name="adj" fmla="val 16667"/>
            </a:avLst>
          </a:prstGeom>
          <a:solidFill>
            <a:srgbClr val="FFCCFF"/>
          </a:solidFill>
          <a:ln w="19050">
            <a:solidFill>
              <a:schemeClr val="tx1"/>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Pre-DECIGO</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Sato (Hosei)</a:t>
            </a:r>
          </a:p>
        </p:txBody>
      </p:sp>
      <p:sp>
        <p:nvSpPr>
          <p:cNvPr id="96295" name="AutoShape 39"/>
          <p:cNvSpPr>
            <a:spLocks noChangeArrowheads="1"/>
          </p:cNvSpPr>
          <p:nvPr/>
        </p:nvSpPr>
        <p:spPr bwMode="auto">
          <a:xfrm>
            <a:off x="7362825" y="3159125"/>
            <a:ext cx="1528763" cy="900113"/>
          </a:xfrm>
          <a:prstGeom prst="roundRect">
            <a:avLst>
              <a:gd name="adj" fmla="val 16667"/>
            </a:avLst>
          </a:prstGeom>
          <a:solidFill>
            <a:srgbClr val="FFFF66"/>
          </a:solidFill>
          <a:ln w="19050">
            <a:solidFill>
              <a:schemeClr val="tx1"/>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Satellite</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Funaki (ISAS)</a:t>
            </a:r>
          </a:p>
        </p:txBody>
      </p:sp>
      <p:sp>
        <p:nvSpPr>
          <p:cNvPr id="96296" name="AutoShape 40"/>
          <p:cNvSpPr>
            <a:spLocks noChangeArrowheads="1"/>
          </p:cNvSpPr>
          <p:nvPr/>
        </p:nvSpPr>
        <p:spPr bwMode="auto">
          <a:xfrm>
            <a:off x="5651500" y="3159125"/>
            <a:ext cx="1530350" cy="900113"/>
          </a:xfrm>
          <a:prstGeom prst="roundRect">
            <a:avLst>
              <a:gd name="adj" fmla="val 16667"/>
            </a:avLst>
          </a:prstGeom>
          <a:solidFill>
            <a:srgbClr val="FFFF66"/>
          </a:solidFill>
          <a:ln w="19050">
            <a:solidFill>
              <a:schemeClr val="tx1"/>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Science, Data</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Tanaka (Kyoto)</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Seto </a:t>
            </a:r>
            <a:r>
              <a:rPr kumimoji="1" lang="en-US" altLang="ja-JP" sz="1300" b="1" kern="1200" dirty="0" smtClean="0">
                <a:solidFill>
                  <a:srgbClr val="000000"/>
                </a:solidFill>
                <a:latin typeface="Arial" charset="0"/>
                <a:ea typeface="ＭＳ Ｐゴシック" pitchFamily="50" charset="-128"/>
                <a:cs typeface="+mn-cs"/>
              </a:rPr>
              <a:t>(Kyoto)</a:t>
            </a: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Kanda (Osaka city)</a:t>
            </a:r>
          </a:p>
        </p:txBody>
      </p:sp>
      <p:sp>
        <p:nvSpPr>
          <p:cNvPr id="96297" name="AutoShape 41"/>
          <p:cNvSpPr>
            <a:spLocks noChangeArrowheads="1"/>
          </p:cNvSpPr>
          <p:nvPr/>
        </p:nvSpPr>
        <p:spPr bwMode="auto">
          <a:xfrm>
            <a:off x="250825" y="4117995"/>
            <a:ext cx="2881313" cy="900113"/>
          </a:xfrm>
          <a:prstGeom prst="roundRect">
            <a:avLst>
              <a:gd name="adj" fmla="val 16667"/>
            </a:avLst>
          </a:prstGeom>
          <a:solidFill>
            <a:schemeClr val="accent1"/>
          </a:solidFill>
          <a:ln w="19050">
            <a:solidFill>
              <a:schemeClr val="tx1"/>
            </a:solidFill>
            <a:round/>
            <a:headEnd/>
            <a:tailEnd/>
          </a:ln>
          <a:effectLst/>
        </p:spPr>
        <p:txBody>
          <a:bodyPr wrap="none" anchor="ctr"/>
          <a:lstStyle/>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DECIGO pathfinder</a:t>
            </a:r>
          </a:p>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Leader: Ando </a:t>
            </a:r>
            <a:r>
              <a:rPr kumimoji="1" lang="en-US" altLang="ja-JP" sz="1600" b="1" kern="1200" dirty="0" smtClean="0">
                <a:solidFill>
                  <a:srgbClr val="000000"/>
                </a:solidFill>
                <a:latin typeface="Arial" charset="0"/>
                <a:ea typeface="ＭＳ Ｐゴシック" pitchFamily="50" charset="-128"/>
                <a:cs typeface="+mn-cs"/>
              </a:rPr>
              <a:t>(</a:t>
            </a:r>
            <a:r>
              <a:rPr lang="en-US" altLang="ja-JP" sz="1600" b="1" dirty="0" smtClean="0">
                <a:solidFill>
                  <a:srgbClr val="000000"/>
                </a:solidFill>
                <a:latin typeface="Arial" charset="0"/>
                <a:ea typeface="ＭＳ Ｐゴシック" pitchFamily="50" charset="-128"/>
              </a:rPr>
              <a:t>Kyoto</a:t>
            </a:r>
            <a:r>
              <a:rPr kumimoji="1" lang="en-US" altLang="ja-JP" sz="1600" b="1" kern="1200" dirty="0" smtClean="0">
                <a:solidFill>
                  <a:srgbClr val="000000"/>
                </a:solidFill>
                <a:latin typeface="Arial" charset="0"/>
                <a:ea typeface="ＭＳ Ｐゴシック" pitchFamily="50" charset="-128"/>
                <a:cs typeface="+mn-cs"/>
              </a:rPr>
              <a:t>)</a:t>
            </a:r>
            <a:endParaRPr kumimoji="1" lang="en-US" altLang="ja-JP" sz="1600" b="1" kern="1200" dirty="0">
              <a:solidFill>
                <a:srgbClr val="000000"/>
              </a:solidFill>
              <a:latin typeface="Arial" charset="0"/>
              <a:ea typeface="ＭＳ Ｐゴシック" pitchFamily="50" charset="-128"/>
              <a:cs typeface="+mn-cs"/>
            </a:endParaRPr>
          </a:p>
          <a:p>
            <a:pPr algn="ctr" rtl="0" fontAlgn="base">
              <a:spcBef>
                <a:spcPct val="0"/>
              </a:spcBef>
              <a:spcAft>
                <a:spcPct val="0"/>
              </a:spcAft>
              <a:buNone/>
            </a:pPr>
            <a:r>
              <a:rPr kumimoji="1" lang="en-US" altLang="ja-JP" sz="1600" b="1" kern="1200" dirty="0">
                <a:solidFill>
                  <a:srgbClr val="000000"/>
                </a:solidFill>
                <a:latin typeface="Arial" charset="0"/>
                <a:ea typeface="ＭＳ Ｐゴシック" pitchFamily="50" charset="-128"/>
                <a:cs typeface="+mn-cs"/>
              </a:rPr>
              <a:t>Deputy: Takashima (ISAS)</a:t>
            </a:r>
          </a:p>
        </p:txBody>
      </p:sp>
      <p:sp>
        <p:nvSpPr>
          <p:cNvPr id="96298" name="AutoShape 42"/>
          <p:cNvSpPr>
            <a:spLocks noChangeArrowheads="1"/>
          </p:cNvSpPr>
          <p:nvPr/>
        </p:nvSpPr>
        <p:spPr bwMode="auto">
          <a:xfrm>
            <a:off x="250825"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smtClean="0">
                <a:solidFill>
                  <a:srgbClr val="000000"/>
                </a:solidFill>
                <a:latin typeface="Arial" charset="0"/>
                <a:ea typeface="ＭＳ Ｐゴシック" pitchFamily="50" charset="-128"/>
                <a:cs typeface="+mn-cs"/>
              </a:rPr>
              <a:t>Detector</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Ando </a:t>
            </a:r>
            <a:r>
              <a:rPr kumimoji="1" lang="en-US" altLang="ja-JP" sz="1300" b="1" kern="1200" dirty="0" smtClean="0">
                <a:solidFill>
                  <a:srgbClr val="000000"/>
                </a:solidFill>
                <a:latin typeface="Arial" charset="0"/>
                <a:ea typeface="ＭＳ Ｐゴシック" pitchFamily="50" charset="-128"/>
                <a:cs typeface="+mn-cs"/>
              </a:rPr>
              <a:t>(</a:t>
            </a:r>
            <a:r>
              <a:rPr lang="en-US" altLang="ja-JP" sz="1300" b="1" dirty="0" smtClean="0">
                <a:solidFill>
                  <a:srgbClr val="000000"/>
                </a:solidFill>
                <a:latin typeface="Arial" charset="0"/>
                <a:ea typeface="ＭＳ Ｐゴシック" pitchFamily="50" charset="-128"/>
              </a:rPr>
              <a:t>Kyoto</a:t>
            </a:r>
            <a:r>
              <a:rPr kumimoji="1" lang="en-US" altLang="ja-JP" sz="1300" b="1" kern="1200" dirty="0" smtClean="0">
                <a:solidFill>
                  <a:srgbClr val="000000"/>
                </a:solidFill>
                <a:latin typeface="Arial" charset="0"/>
                <a:ea typeface="ＭＳ Ｐゴシック" pitchFamily="50" charset="-128"/>
                <a:cs typeface="+mn-cs"/>
              </a:rPr>
              <a:t>)</a:t>
            </a:r>
            <a:endParaRPr kumimoji="1" lang="en-US" altLang="ja-JP" sz="1300" b="1" kern="1200" dirty="0">
              <a:solidFill>
                <a:srgbClr val="000000"/>
              </a:solidFill>
              <a:latin typeface="Arial" charset="0"/>
              <a:ea typeface="ＭＳ Ｐゴシック" pitchFamily="50" charset="-128"/>
              <a:cs typeface="+mn-cs"/>
            </a:endParaRPr>
          </a:p>
        </p:txBody>
      </p:sp>
      <p:sp>
        <p:nvSpPr>
          <p:cNvPr id="96299" name="AutoShape 43"/>
          <p:cNvSpPr>
            <a:spLocks noChangeArrowheads="1"/>
          </p:cNvSpPr>
          <p:nvPr/>
        </p:nvSpPr>
        <p:spPr bwMode="auto">
          <a:xfrm>
            <a:off x="2771775"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smtClean="0">
                <a:solidFill>
                  <a:srgbClr val="000000"/>
                </a:solidFill>
                <a:latin typeface="Arial" charset="0"/>
                <a:ea typeface="ＭＳ Ｐゴシック" pitchFamily="50" charset="-128"/>
                <a:cs typeface="+mn-cs"/>
              </a:rPr>
              <a:t>Housing</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Sato (Hosei)</a:t>
            </a:r>
          </a:p>
        </p:txBody>
      </p:sp>
      <p:sp>
        <p:nvSpPr>
          <p:cNvPr id="96300" name="AutoShape 44"/>
          <p:cNvSpPr>
            <a:spLocks noChangeArrowheads="1"/>
          </p:cNvSpPr>
          <p:nvPr/>
        </p:nvSpPr>
        <p:spPr bwMode="auto">
          <a:xfrm>
            <a:off x="1511300"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smtClean="0">
                <a:solidFill>
                  <a:srgbClr val="000000"/>
                </a:solidFill>
                <a:latin typeface="Arial" charset="0"/>
                <a:ea typeface="ＭＳ Ｐゴシック" pitchFamily="50" charset="-128"/>
                <a:cs typeface="+mn-cs"/>
              </a:rPr>
              <a:t>Laser</a:t>
            </a: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Ueda (ILS)</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Musya (ILS)</a:t>
            </a:r>
          </a:p>
        </p:txBody>
      </p:sp>
      <p:sp>
        <p:nvSpPr>
          <p:cNvPr id="96301" name="AutoShape 45"/>
          <p:cNvSpPr>
            <a:spLocks noChangeArrowheads="1"/>
          </p:cNvSpPr>
          <p:nvPr/>
        </p:nvSpPr>
        <p:spPr bwMode="auto">
          <a:xfrm>
            <a:off x="4032250" y="5378470"/>
            <a:ext cx="1079500"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Drag </a:t>
            </a:r>
            <a:r>
              <a:rPr kumimoji="1" lang="en-US" altLang="ja-JP" sz="1300" b="1" kern="1200" dirty="0" smtClean="0">
                <a:solidFill>
                  <a:srgbClr val="000000"/>
                </a:solidFill>
                <a:latin typeface="Arial" charset="0"/>
                <a:ea typeface="ＭＳ Ｐゴシック" pitchFamily="50" charset="-128"/>
                <a:cs typeface="+mn-cs"/>
              </a:rPr>
              <a:t>free</a:t>
            </a: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Moriwaki (Tokyo)</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Sakai (ISAS)</a:t>
            </a:r>
          </a:p>
        </p:txBody>
      </p:sp>
      <p:sp>
        <p:nvSpPr>
          <p:cNvPr id="96302" name="AutoShape 46"/>
          <p:cNvSpPr>
            <a:spLocks noChangeArrowheads="1"/>
          </p:cNvSpPr>
          <p:nvPr/>
        </p:nvSpPr>
        <p:spPr bwMode="auto">
          <a:xfrm>
            <a:off x="5292725" y="5378470"/>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Thruster</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Funaki (ISAS)</a:t>
            </a:r>
          </a:p>
        </p:txBody>
      </p:sp>
      <p:sp>
        <p:nvSpPr>
          <p:cNvPr id="96303" name="AutoShape 47"/>
          <p:cNvSpPr>
            <a:spLocks noChangeArrowheads="1"/>
          </p:cNvSpPr>
          <p:nvPr/>
        </p:nvSpPr>
        <p:spPr bwMode="auto">
          <a:xfrm>
            <a:off x="6551613" y="5378470"/>
            <a:ext cx="1081087"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Bus</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Takashima (ISAS)</a:t>
            </a:r>
          </a:p>
        </p:txBody>
      </p:sp>
      <p:sp>
        <p:nvSpPr>
          <p:cNvPr id="96304" name="AutoShape 48"/>
          <p:cNvSpPr>
            <a:spLocks noChangeArrowheads="1"/>
          </p:cNvSpPr>
          <p:nvPr/>
        </p:nvSpPr>
        <p:spPr bwMode="auto">
          <a:xfrm>
            <a:off x="7812088" y="5378470"/>
            <a:ext cx="1081087"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Data</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Ｐゴシック" pitchFamily="50" charset="-128"/>
                <a:cs typeface="+mn-cs"/>
              </a:rPr>
              <a:t>Kanda (Osaka city)</a:t>
            </a:r>
          </a:p>
        </p:txBody>
      </p:sp>
      <p:sp>
        <p:nvSpPr>
          <p:cNvPr id="96312" name="Line 56"/>
          <p:cNvSpPr>
            <a:spLocks noChangeShapeType="1"/>
          </p:cNvSpPr>
          <p:nvPr/>
        </p:nvSpPr>
        <p:spPr bwMode="auto">
          <a:xfrm>
            <a:off x="2997200" y="1719263"/>
            <a:ext cx="0" cy="1260475"/>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13" name="Line 57"/>
          <p:cNvSpPr>
            <a:spLocks noChangeShapeType="1"/>
          </p:cNvSpPr>
          <p:nvPr/>
        </p:nvSpPr>
        <p:spPr bwMode="auto">
          <a:xfrm flipV="1">
            <a:off x="1656690" y="2973076"/>
            <a:ext cx="51438" cy="1143008"/>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4" name="Line 58"/>
          <p:cNvSpPr>
            <a:spLocks noChangeShapeType="1"/>
          </p:cNvSpPr>
          <p:nvPr/>
        </p:nvSpPr>
        <p:spPr bwMode="auto">
          <a:xfrm>
            <a:off x="1692275" y="2979738"/>
            <a:ext cx="6435725" cy="0"/>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5" name="AutoShape 59"/>
          <p:cNvSpPr>
            <a:spLocks noChangeArrowheads="1"/>
          </p:cNvSpPr>
          <p:nvPr/>
        </p:nvSpPr>
        <p:spPr bwMode="auto">
          <a:xfrm>
            <a:off x="3941763" y="3159125"/>
            <a:ext cx="1530350" cy="900113"/>
          </a:xfrm>
          <a:prstGeom prst="roundRect">
            <a:avLst>
              <a:gd name="adj" fmla="val 16667"/>
            </a:avLst>
          </a:prstGeom>
          <a:solidFill>
            <a:srgbClr val="FFFF66"/>
          </a:solidFill>
          <a:ln w="19050">
            <a:solidFill>
              <a:schemeClr val="tx1"/>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明朝" pitchFamily="17" charset="-128"/>
                <a:cs typeface="+mn-cs"/>
              </a:rPr>
              <a:t>Detector</a:t>
            </a:r>
          </a:p>
          <a:p>
            <a:pPr algn="ctr" rtl="0" fontAlgn="base">
              <a:lnSpc>
                <a:spcPct val="80000"/>
              </a:lnSpc>
              <a:spcBef>
                <a:spcPct val="0"/>
              </a:spcBef>
              <a:spcAft>
                <a:spcPct val="0"/>
              </a:spcAft>
              <a:buNone/>
            </a:pPr>
            <a:endParaRPr kumimoji="1" lang="en-US" altLang="ja-JP" sz="1300" b="1" kern="1200" dirty="0">
              <a:solidFill>
                <a:srgbClr val="000000"/>
              </a:solidFill>
              <a:latin typeface="Arial" charset="0"/>
              <a:ea typeface="ＭＳ 明朝" pitchFamily="17" charset="-128"/>
              <a:cs typeface="+mn-cs"/>
            </a:endParaRP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明朝" pitchFamily="17" charset="-128"/>
                <a:cs typeface="+mn-cs"/>
              </a:rPr>
              <a:t>Numata (Maryland)</a:t>
            </a:r>
          </a:p>
          <a:p>
            <a:pPr algn="ctr" rtl="0" fontAlgn="base">
              <a:lnSpc>
                <a:spcPct val="80000"/>
              </a:lnSpc>
              <a:spcBef>
                <a:spcPct val="0"/>
              </a:spcBef>
              <a:spcAft>
                <a:spcPct val="0"/>
              </a:spcAft>
              <a:buNone/>
            </a:pPr>
            <a:r>
              <a:rPr kumimoji="1" lang="en-US" altLang="ja-JP" sz="1300" b="1" kern="1200" dirty="0">
                <a:solidFill>
                  <a:srgbClr val="000000"/>
                </a:solidFill>
                <a:latin typeface="Arial" charset="0"/>
                <a:ea typeface="ＭＳ 明朝" pitchFamily="17" charset="-128"/>
                <a:cs typeface="+mn-cs"/>
              </a:rPr>
              <a:t>Ando </a:t>
            </a:r>
            <a:r>
              <a:rPr kumimoji="1" lang="en-US" altLang="ja-JP" sz="1300" b="1" kern="1200" dirty="0" smtClean="0">
                <a:solidFill>
                  <a:srgbClr val="000000"/>
                </a:solidFill>
                <a:latin typeface="Arial" charset="0"/>
                <a:ea typeface="ＭＳ 明朝" pitchFamily="17" charset="-128"/>
                <a:cs typeface="+mn-cs"/>
              </a:rPr>
              <a:t>(</a:t>
            </a:r>
            <a:r>
              <a:rPr lang="en-US" altLang="ja-JP" sz="1300" b="1" dirty="0" smtClean="0">
                <a:solidFill>
                  <a:srgbClr val="000000"/>
                </a:solidFill>
                <a:latin typeface="Arial" charset="0"/>
                <a:ea typeface="ＭＳ 明朝" pitchFamily="17" charset="-128"/>
              </a:rPr>
              <a:t>Kyoto</a:t>
            </a:r>
            <a:r>
              <a:rPr kumimoji="1" lang="en-US" altLang="ja-JP" sz="1300" b="1" kern="1200" dirty="0" smtClean="0">
                <a:solidFill>
                  <a:srgbClr val="000000"/>
                </a:solidFill>
                <a:latin typeface="Arial" charset="0"/>
                <a:ea typeface="ＭＳ 明朝" pitchFamily="17" charset="-128"/>
                <a:cs typeface="+mn-cs"/>
              </a:rPr>
              <a:t>)</a:t>
            </a:r>
            <a:endParaRPr kumimoji="1" lang="en-US" altLang="ja-JP" sz="1300" b="1" kern="1200" dirty="0">
              <a:solidFill>
                <a:srgbClr val="000000"/>
              </a:solidFill>
              <a:latin typeface="Arial" charset="0"/>
              <a:ea typeface="ＭＳ Ｐゴシック" pitchFamily="50" charset="-128"/>
              <a:cs typeface="+mn-cs"/>
            </a:endParaRPr>
          </a:p>
        </p:txBody>
      </p:sp>
      <p:sp>
        <p:nvSpPr>
          <p:cNvPr id="96316" name="Line 60"/>
          <p:cNvSpPr>
            <a:spLocks noChangeShapeType="1"/>
          </p:cNvSpPr>
          <p:nvPr/>
        </p:nvSpPr>
        <p:spPr bwMode="auto">
          <a:xfrm flipV="1">
            <a:off x="2997200"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7" name="Line 61"/>
          <p:cNvSpPr>
            <a:spLocks noChangeShapeType="1"/>
          </p:cNvSpPr>
          <p:nvPr/>
        </p:nvSpPr>
        <p:spPr bwMode="auto">
          <a:xfrm flipV="1">
            <a:off x="8128000"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8" name="Line 62"/>
          <p:cNvSpPr>
            <a:spLocks noChangeShapeType="1"/>
          </p:cNvSpPr>
          <p:nvPr/>
        </p:nvSpPr>
        <p:spPr bwMode="auto">
          <a:xfrm flipV="1">
            <a:off x="4706938"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19" name="Line 63"/>
          <p:cNvSpPr>
            <a:spLocks noChangeShapeType="1"/>
          </p:cNvSpPr>
          <p:nvPr/>
        </p:nvSpPr>
        <p:spPr bwMode="auto">
          <a:xfrm flipV="1">
            <a:off x="6416675"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1" name="Line 65"/>
          <p:cNvSpPr>
            <a:spLocks noChangeShapeType="1"/>
          </p:cNvSpPr>
          <p:nvPr/>
        </p:nvSpPr>
        <p:spPr bwMode="auto">
          <a:xfrm>
            <a:off x="1692275" y="5018108"/>
            <a:ext cx="0" cy="180975"/>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2" name="Line 66"/>
          <p:cNvSpPr>
            <a:spLocks noChangeShapeType="1"/>
          </p:cNvSpPr>
          <p:nvPr/>
        </p:nvSpPr>
        <p:spPr bwMode="auto">
          <a:xfrm>
            <a:off x="792163" y="5199083"/>
            <a:ext cx="7559675" cy="0"/>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3" name="Line 67"/>
          <p:cNvSpPr>
            <a:spLocks noChangeShapeType="1"/>
          </p:cNvSpPr>
          <p:nvPr/>
        </p:nvSpPr>
        <p:spPr bwMode="auto">
          <a:xfrm flipV="1">
            <a:off x="792163"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4" name="Line 68"/>
          <p:cNvSpPr>
            <a:spLocks noChangeShapeType="1"/>
          </p:cNvSpPr>
          <p:nvPr/>
        </p:nvSpPr>
        <p:spPr bwMode="auto">
          <a:xfrm flipV="1">
            <a:off x="5832475"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5" name="Line 69"/>
          <p:cNvSpPr>
            <a:spLocks noChangeShapeType="1"/>
          </p:cNvSpPr>
          <p:nvPr/>
        </p:nvSpPr>
        <p:spPr bwMode="auto">
          <a:xfrm flipV="1">
            <a:off x="4572000"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7" name="Line 71"/>
          <p:cNvSpPr>
            <a:spLocks noChangeShapeType="1"/>
          </p:cNvSpPr>
          <p:nvPr/>
        </p:nvSpPr>
        <p:spPr bwMode="auto">
          <a:xfrm flipV="1">
            <a:off x="3311525"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8" name="Line 72"/>
          <p:cNvSpPr>
            <a:spLocks noChangeShapeType="1"/>
          </p:cNvSpPr>
          <p:nvPr/>
        </p:nvSpPr>
        <p:spPr bwMode="auto">
          <a:xfrm flipV="1">
            <a:off x="2051050"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29" name="Line 73"/>
          <p:cNvSpPr>
            <a:spLocks noChangeShapeType="1"/>
          </p:cNvSpPr>
          <p:nvPr/>
        </p:nvSpPr>
        <p:spPr bwMode="auto">
          <a:xfrm flipV="1">
            <a:off x="8351838"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0" name="Line 74"/>
          <p:cNvSpPr>
            <a:spLocks noChangeShapeType="1"/>
          </p:cNvSpPr>
          <p:nvPr/>
        </p:nvSpPr>
        <p:spPr bwMode="auto">
          <a:xfrm flipV="1">
            <a:off x="7092950" y="5199083"/>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1" name="Line 75"/>
          <p:cNvSpPr>
            <a:spLocks noChangeShapeType="1"/>
          </p:cNvSpPr>
          <p:nvPr/>
        </p:nvSpPr>
        <p:spPr bwMode="auto">
          <a:xfrm flipH="1">
            <a:off x="2997200" y="2349500"/>
            <a:ext cx="404813" cy="0"/>
          </a:xfrm>
          <a:prstGeom prst="line">
            <a:avLst/>
          </a:prstGeom>
          <a:noFill/>
          <a:ln w="28575">
            <a:solidFill>
              <a:schemeClr val="tx1"/>
            </a:solidFill>
            <a:round/>
            <a:headEnd/>
            <a:tailEnd/>
          </a:ln>
          <a:effectLst/>
        </p:spPr>
        <p:txBody>
          <a:bodyP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334" name="Text Box 78"/>
          <p:cNvSpPr txBox="1">
            <a:spLocks noChangeArrowheads="1"/>
          </p:cNvSpPr>
          <p:nvPr/>
        </p:nvSpPr>
        <p:spPr bwMode="auto">
          <a:xfrm>
            <a:off x="4751388" y="4786322"/>
            <a:ext cx="1935162" cy="369332"/>
          </a:xfrm>
          <a:prstGeom prst="rect">
            <a:avLst/>
          </a:prstGeom>
          <a:noFill/>
          <a:ln w="9525">
            <a:noFill/>
            <a:miter lim="800000"/>
            <a:headEnd/>
            <a:tailEnd/>
          </a:ln>
          <a:effectLst/>
        </p:spPr>
        <p:txBody>
          <a:bodyPr>
            <a:spAutoFit/>
          </a:bodyPr>
          <a:lstStyle/>
          <a:p>
            <a:pPr algn="l">
              <a:spcBef>
                <a:spcPct val="50000"/>
              </a:spcBef>
              <a:buNone/>
            </a:pPr>
            <a:r>
              <a:rPr kumimoji="1" lang="en-US" altLang="ja-JP" sz="1800" b="1" kern="1200" dirty="0">
                <a:solidFill>
                  <a:srgbClr val="000000"/>
                </a:solidFill>
                <a:latin typeface="Arial" charset="0"/>
                <a:ea typeface="ＭＳ Ｐゴシック" pitchFamily="50" charset="-128"/>
                <a:cs typeface="+mn-cs"/>
              </a:rPr>
              <a:t>Mission phase</a:t>
            </a:r>
          </a:p>
        </p:txBody>
      </p:sp>
      <p:sp>
        <p:nvSpPr>
          <p:cNvPr id="96335" name="Text Box 79"/>
          <p:cNvSpPr txBox="1">
            <a:spLocks noChangeArrowheads="1"/>
          </p:cNvSpPr>
          <p:nvPr/>
        </p:nvSpPr>
        <p:spPr bwMode="auto">
          <a:xfrm>
            <a:off x="4751388" y="4032250"/>
            <a:ext cx="1800225" cy="369332"/>
          </a:xfrm>
          <a:prstGeom prst="rect">
            <a:avLst/>
          </a:prstGeom>
          <a:noFill/>
          <a:ln w="9525">
            <a:noFill/>
            <a:miter lim="800000"/>
            <a:headEnd/>
            <a:tailEnd/>
          </a:ln>
          <a:effectLst/>
        </p:spPr>
        <p:txBody>
          <a:bodyPr>
            <a:spAutoFit/>
          </a:bodyPr>
          <a:lstStyle/>
          <a:p>
            <a:pPr algn="l">
              <a:spcBef>
                <a:spcPct val="50000"/>
              </a:spcBef>
              <a:buNone/>
            </a:pPr>
            <a:r>
              <a:rPr kumimoji="1" lang="en-US" altLang="ja-JP" sz="1800" b="1" kern="1200" dirty="0">
                <a:solidFill>
                  <a:srgbClr val="000000"/>
                </a:solidFill>
                <a:latin typeface="Arial" charset="0"/>
                <a:ea typeface="ＭＳ Ｐゴシック" pitchFamily="50" charset="-128"/>
                <a:cs typeface="+mn-cs"/>
              </a:rPr>
              <a:t>Design phase</a:t>
            </a:r>
          </a:p>
        </p:txBody>
      </p:sp>
      <p:sp>
        <p:nvSpPr>
          <p:cNvPr id="41" name="フッター プレースホルダ 40"/>
          <p:cNvSpPr>
            <a:spLocks noGrp="1"/>
          </p:cNvSpPr>
          <p:nvPr>
            <p:ph type="ftr" sz="quarter" idx="10"/>
          </p:nvPr>
        </p:nvSpPr>
        <p:spPr/>
        <p:txBody>
          <a:bodyPr/>
          <a:lstStyle/>
          <a:p>
            <a:pPr>
              <a:defRPr/>
            </a:pPr>
            <a:r>
              <a:rPr lang="en-US" altLang="ja-JP" smtClean="0"/>
              <a:t>27th International Symposium on Space Technology and Science (July 9, 2009, Tsukuba, Ibaraki)</a:t>
            </a:r>
            <a:endParaRPr lang="en-US" altLang="ja-JP"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p:txBody>
          <a:bodyPr/>
          <a:lstStyle/>
          <a:p>
            <a:r>
              <a:rPr lang="en-US" altLang="ja-JP" dirty="0" smtClean="0"/>
              <a:t>DPF mission payload</a:t>
            </a:r>
            <a:endParaRPr lang="ja-JP" altLang="en-US" dirty="0"/>
          </a:p>
        </p:txBody>
      </p:sp>
      <p:sp>
        <p:nvSpPr>
          <p:cNvPr id="1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145873" name="AutoShape 17"/>
          <p:cNvSpPr>
            <a:spLocks noChangeArrowheads="1"/>
          </p:cNvSpPr>
          <p:nvPr/>
        </p:nvSpPr>
        <p:spPr bwMode="auto">
          <a:xfrm>
            <a:off x="395288" y="1857364"/>
            <a:ext cx="8424862" cy="3097212"/>
          </a:xfrm>
          <a:prstGeom prst="roundRect">
            <a:avLst>
              <a:gd name="adj" fmla="val 4306"/>
            </a:avLst>
          </a:prstGeom>
          <a:solidFill>
            <a:srgbClr val="FFFFFF">
              <a:alpha val="89999"/>
            </a:srgbClr>
          </a:solidFill>
          <a:ln w="15875">
            <a:noFill/>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45861" name="AutoShape 5"/>
          <p:cNvSpPr>
            <a:spLocks noChangeArrowheads="1"/>
          </p:cNvSpPr>
          <p:nvPr/>
        </p:nvSpPr>
        <p:spPr bwMode="auto">
          <a:xfrm>
            <a:off x="4857752" y="5013324"/>
            <a:ext cx="3643338" cy="1416071"/>
          </a:xfrm>
          <a:prstGeom prst="roundRect">
            <a:avLst>
              <a:gd name="adj" fmla="val 3069"/>
            </a:avLst>
          </a:prstGeom>
          <a:solidFill>
            <a:srgbClr val="99CCFF">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45864" name="AutoShape 8"/>
          <p:cNvSpPr>
            <a:spLocks noChangeArrowheads="1"/>
          </p:cNvSpPr>
          <p:nvPr/>
        </p:nvSpPr>
        <p:spPr bwMode="auto">
          <a:xfrm>
            <a:off x="714348" y="5143512"/>
            <a:ext cx="3929089" cy="1201757"/>
          </a:xfrm>
          <a:prstGeom prst="roundRect">
            <a:avLst>
              <a:gd name="adj" fmla="val 3069"/>
            </a:avLst>
          </a:prstGeom>
          <a:solidFill>
            <a:srgbClr val="CCFFCC">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45867" name="AutoShape 11"/>
          <p:cNvSpPr>
            <a:spLocks noChangeArrowheads="1"/>
          </p:cNvSpPr>
          <p:nvPr/>
        </p:nvSpPr>
        <p:spPr bwMode="auto">
          <a:xfrm>
            <a:off x="4930776" y="857232"/>
            <a:ext cx="3529012" cy="949314"/>
          </a:xfrm>
          <a:prstGeom prst="roundRect">
            <a:avLst>
              <a:gd name="adj" fmla="val 3069"/>
            </a:avLst>
          </a:prstGeom>
          <a:solidFill>
            <a:srgbClr val="FFFF99">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1145872" name="Picture 16" descr="DPF_layout_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4213" y="1928802"/>
            <a:ext cx="7848600" cy="3035300"/>
          </a:xfrm>
          <a:prstGeom prst="rect">
            <a:avLst/>
          </a:prstGeom>
          <a:noFill/>
        </p:spPr>
      </p:pic>
      <p:sp>
        <p:nvSpPr>
          <p:cNvPr id="16" name="Rectangle 5"/>
          <p:cNvSpPr>
            <a:spLocks noChangeArrowheads="1"/>
          </p:cNvSpPr>
          <p:nvPr/>
        </p:nvSpPr>
        <p:spPr bwMode="auto">
          <a:xfrm>
            <a:off x="4929190" y="5000636"/>
            <a:ext cx="4000528" cy="1477328"/>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Fabry-Perot interferometer</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a:t>
            </a:r>
            <a:r>
              <a:rPr kumimoji="1" lang="ja-JP" altLang="en-US" sz="1800" b="1" kern="1200" dirty="0">
                <a:solidFill>
                  <a:srgbClr val="FFFFFF"/>
                </a:solidFill>
                <a:latin typeface="Tahoma" pitchFamily="34" charset="0"/>
                <a:ea typeface="HGP創英角ｺﾞｼｯｸUB" pitchFamily="50" charset="-128"/>
                <a:cs typeface="+mn-cs"/>
              </a:rPr>
              <a:t>　 </a:t>
            </a:r>
            <a:r>
              <a:rPr kumimoji="1" lang="en-US" altLang="ja-JP" sz="1800" b="1" kern="1200" dirty="0">
                <a:solidFill>
                  <a:srgbClr val="CCECFF"/>
                </a:solidFill>
                <a:latin typeface="Tahoma" pitchFamily="34" charset="0"/>
                <a:ea typeface="HGP創英角ｺﾞｼｯｸUB" pitchFamily="50" charset="-128"/>
                <a:cs typeface="+mn-cs"/>
              </a:rPr>
              <a:t>Finesse : 100</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CCECFF"/>
                </a:solidFill>
                <a:latin typeface="Tahoma" pitchFamily="34" charset="0"/>
                <a:ea typeface="HGP創英角ｺﾞｼｯｸUB" pitchFamily="50" charset="-128"/>
                <a:cs typeface="+mn-cs"/>
              </a:rPr>
              <a:t>   </a:t>
            </a:r>
            <a:r>
              <a:rPr kumimoji="1" lang="ja-JP" altLang="en-US" sz="1800" b="1" kern="1200" dirty="0">
                <a:solidFill>
                  <a:srgbClr val="CCECFF"/>
                </a:solidFill>
                <a:latin typeface="Tahoma" pitchFamily="34" charset="0"/>
                <a:ea typeface="HGP創英角ｺﾞｼｯｸUB" pitchFamily="50" charset="-128"/>
                <a:cs typeface="+mn-cs"/>
              </a:rPr>
              <a:t>　 </a:t>
            </a:r>
            <a:r>
              <a:rPr kumimoji="1" lang="en-US" altLang="ja-JP" sz="1800" b="1" kern="1200" dirty="0">
                <a:solidFill>
                  <a:srgbClr val="CCECFF"/>
                </a:solidFill>
                <a:latin typeface="Tahoma" pitchFamily="34" charset="0"/>
                <a:ea typeface="HGP創英角ｺﾞｼｯｸUB" pitchFamily="50" charset="-128"/>
                <a:cs typeface="+mn-cs"/>
              </a:rPr>
              <a:t>Length  : 30cm</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a:t>
            </a:r>
            <a:r>
              <a:rPr kumimoji="1" lang="ja-JP" altLang="en-US" sz="1800" b="1" kern="1200" dirty="0">
                <a:solidFill>
                  <a:srgbClr val="FFFFFF"/>
                </a:solidFill>
                <a:latin typeface="Tahoma" pitchFamily="34" charset="0"/>
                <a:ea typeface="HGP創英角ｺﾞｼｯｸUB" pitchFamily="50" charset="-128"/>
                <a:cs typeface="+mn-cs"/>
              </a:rPr>
              <a:t>　</a:t>
            </a:r>
            <a:r>
              <a:rPr kumimoji="1" lang="en-US" altLang="ja-JP" sz="1800" b="1" kern="1200" dirty="0">
                <a:solidFill>
                  <a:srgbClr val="FFFFFF"/>
                </a:solidFill>
                <a:latin typeface="Tahoma" pitchFamily="34" charset="0"/>
                <a:ea typeface="HGP創英角ｺﾞｼｯｸUB" pitchFamily="50" charset="-128"/>
                <a:cs typeface="+mn-cs"/>
              </a:rPr>
              <a:t>Test mass : 1kg</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Signal extraction by PDH</a:t>
            </a:r>
          </a:p>
        </p:txBody>
      </p:sp>
      <p:sp>
        <p:nvSpPr>
          <p:cNvPr id="20" name="Rectangle 9"/>
          <p:cNvSpPr>
            <a:spLocks noChangeArrowheads="1"/>
          </p:cNvSpPr>
          <p:nvPr/>
        </p:nvSpPr>
        <p:spPr bwMode="auto">
          <a:xfrm>
            <a:off x="5072066" y="883216"/>
            <a:ext cx="3643338" cy="92333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CC"/>
                </a:solidFill>
                <a:latin typeface="Tahoma" pitchFamily="34" charset="0"/>
                <a:ea typeface="HGP創英角ｺﾞｼｯｸUB" pitchFamily="50" charset="-128"/>
                <a:cs typeface="+mn-cs"/>
              </a:rPr>
              <a:t>Drag-free control</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Local sensor signal </a:t>
            </a:r>
          </a:p>
          <a:p>
            <a:pPr algn="l" rtl="0" fontAlgn="base">
              <a:spcBef>
                <a:spcPct val="0"/>
              </a:spcBef>
              <a:spcAft>
                <a:spcPct val="0"/>
              </a:spcAft>
              <a:buClr>
                <a:srgbClr val="003366"/>
              </a:buClr>
              <a:buSzPct val="70000"/>
              <a:buFont typeface="Wingdings" pitchFamily="2" charset="2"/>
              <a:buNone/>
            </a:pPr>
            <a:r>
              <a:rPr kumimoji="1" lang="ja-JP" altLang="en-US" sz="1800" b="1" kern="1200" dirty="0">
                <a:solidFill>
                  <a:srgbClr val="FFFFFF"/>
                </a:solidFill>
                <a:latin typeface="Tahoma" pitchFamily="34" charset="0"/>
                <a:ea typeface="HGP創英角ｺﾞｼｯｸUB" pitchFamily="50" charset="-128"/>
                <a:cs typeface="+mn-cs"/>
              </a:rPr>
              <a:t>　　</a:t>
            </a:r>
            <a:r>
              <a:rPr kumimoji="1" lang="ja-JP" altLang="en-US" sz="1800" b="1" kern="1200" dirty="0">
                <a:solidFill>
                  <a:srgbClr val="FFFFFF"/>
                </a:solidFill>
                <a:latin typeface="Tahoma" pitchFamily="34" charset="0"/>
                <a:ea typeface="HGP創英角ｺﾞｼｯｸUB" pitchFamily="50" charset="-128"/>
                <a:cs typeface="+mn-cs"/>
                <a:sym typeface="Wingdings" pitchFamily="2" charset="2"/>
              </a:rPr>
              <a:t> </a:t>
            </a:r>
            <a:r>
              <a:rPr kumimoji="1" lang="en-US" altLang="ja-JP" sz="1800" b="1" kern="1200" dirty="0">
                <a:solidFill>
                  <a:srgbClr val="FFFFFF"/>
                </a:solidFill>
                <a:latin typeface="Tahoma" pitchFamily="34" charset="0"/>
                <a:ea typeface="HGP創英角ｺﾞｼｯｸUB" pitchFamily="50" charset="-128"/>
                <a:cs typeface="+mn-cs"/>
                <a:sym typeface="Wingdings" pitchFamily="2" charset="2"/>
              </a:rPr>
              <a:t>Feedback to </a:t>
            </a:r>
            <a:r>
              <a:rPr kumimoji="1" lang="en-US" altLang="ja-JP" sz="1800" b="1" kern="1200" dirty="0" smtClean="0">
                <a:solidFill>
                  <a:srgbClr val="FFFFFF"/>
                </a:solidFill>
                <a:latin typeface="Tahoma" pitchFamily="34" charset="0"/>
                <a:ea typeface="HGP創英角ｺﾞｼｯｸUB" pitchFamily="50" charset="-128"/>
                <a:cs typeface="+mn-cs"/>
                <a:sym typeface="Wingdings" pitchFamily="2" charset="2"/>
              </a:rPr>
              <a:t>thrusters</a:t>
            </a:r>
            <a:endParaRPr kumimoji="1" lang="en-US" altLang="ja-JP" sz="1800" b="1" kern="1200" dirty="0">
              <a:solidFill>
                <a:srgbClr val="FFFFFF"/>
              </a:solidFill>
              <a:latin typeface="Tahoma" pitchFamily="34" charset="0"/>
              <a:ea typeface="HGP創英角ｺﾞｼｯｸUB" pitchFamily="50" charset="-128"/>
              <a:cs typeface="+mn-cs"/>
            </a:endParaRPr>
          </a:p>
        </p:txBody>
      </p:sp>
      <p:sp>
        <p:nvSpPr>
          <p:cNvPr id="21" name="Rectangle 10"/>
          <p:cNvSpPr>
            <a:spLocks noChangeArrowheads="1"/>
          </p:cNvSpPr>
          <p:nvPr/>
        </p:nvSpPr>
        <p:spPr bwMode="auto">
          <a:xfrm>
            <a:off x="428596" y="928670"/>
            <a:ext cx="4357718" cy="646331"/>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Mission weight :  ~</a:t>
            </a:r>
            <a:r>
              <a:rPr kumimoji="1" lang="en-US" altLang="ja-JP" sz="1800" b="1" kern="1200" dirty="0" smtClean="0">
                <a:solidFill>
                  <a:srgbClr val="FFFFFF"/>
                </a:solidFill>
                <a:latin typeface="Tahoma" pitchFamily="34" charset="0"/>
                <a:ea typeface="HGP創英角ｺﾞｼｯｸUB" pitchFamily="50" charset="-128"/>
                <a:cs typeface="+mn-cs"/>
              </a:rPr>
              <a:t>150kg</a:t>
            </a:r>
            <a:endParaRPr kumimoji="1" lang="en-US" altLang="ja-JP" sz="1800" b="1" kern="1200" dirty="0">
              <a:solidFill>
                <a:srgbClr val="FFFFFF"/>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Mission space   :  ~90 x 90 x 90 cm</a:t>
            </a:r>
          </a:p>
        </p:txBody>
      </p:sp>
      <p:sp>
        <p:nvSpPr>
          <p:cNvPr id="24" name="Rectangle 7"/>
          <p:cNvSpPr>
            <a:spLocks noChangeArrowheads="1"/>
          </p:cNvSpPr>
          <p:nvPr/>
        </p:nvSpPr>
        <p:spPr bwMode="auto">
          <a:xfrm>
            <a:off x="714348" y="5157629"/>
            <a:ext cx="4071966" cy="1200329"/>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CCFFCC"/>
                </a:solidFill>
                <a:latin typeface="Tahoma" pitchFamily="34" charset="0"/>
                <a:ea typeface="HGP創英角ｺﾞｼｯｸUB" pitchFamily="50" charset="-128"/>
                <a:cs typeface="+mn-cs"/>
              </a:rPr>
              <a:t>Laser source </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a:t>
            </a:r>
            <a:r>
              <a:rPr lang="en-US" altLang="ja-JP" sz="1800" b="1" dirty="0" smtClean="0">
                <a:solidFill>
                  <a:srgbClr val="FFFFFF"/>
                </a:solidFill>
              </a:rPr>
              <a:t>Yb</a:t>
            </a:r>
            <a:r>
              <a:rPr kumimoji="1" lang="en-US" altLang="ja-JP" sz="1800" b="1" kern="1200" dirty="0" smtClean="0">
                <a:solidFill>
                  <a:srgbClr val="FFFFFF"/>
                </a:solidFill>
                <a:latin typeface="Tahoma" pitchFamily="34" charset="0"/>
                <a:ea typeface="HGP創英角ｺﾞｼｯｸUB" pitchFamily="50" charset="-128"/>
                <a:cs typeface="+mn-cs"/>
              </a:rPr>
              <a:t>:YAG </a:t>
            </a:r>
            <a:r>
              <a:rPr kumimoji="1" lang="en-US" altLang="ja-JP" sz="1800" b="1" kern="1200" dirty="0">
                <a:solidFill>
                  <a:srgbClr val="FFFFFF"/>
                </a:solidFill>
                <a:latin typeface="Tahoma" pitchFamily="34" charset="0"/>
                <a:ea typeface="HGP創英角ｺﾞｼｯｸUB" pitchFamily="50" charset="-128"/>
                <a:cs typeface="+mn-cs"/>
              </a:rPr>
              <a:t>laser (</a:t>
            </a:r>
            <a:r>
              <a:rPr kumimoji="1" lang="en-US" altLang="ja-JP" sz="1800" b="1" kern="1200" dirty="0" smtClean="0">
                <a:solidFill>
                  <a:srgbClr val="FFFFFF"/>
                </a:solidFill>
                <a:latin typeface="Tahoma" pitchFamily="34" charset="0"/>
                <a:ea typeface="HGP創英角ｺﾞｼｯｸUB" pitchFamily="50" charset="-128"/>
                <a:cs typeface="+mn-cs"/>
              </a:rPr>
              <a:t>1030nm</a:t>
            </a:r>
            <a:r>
              <a:rPr kumimoji="1" lang="en-US" altLang="ja-JP" sz="1800" b="1" kern="1200" dirty="0">
                <a:solidFill>
                  <a:srgbClr val="FFFFFF"/>
                </a:solidFill>
                <a:latin typeface="Tahoma" pitchFamily="34" charset="0"/>
                <a:ea typeface="HGP創英角ｺﾞｼｯｸUB" pitchFamily="50" charset="-128"/>
                <a:cs typeface="+mn-cs"/>
              </a:rPr>
              <a:t>)</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a:t>
            </a:r>
            <a:r>
              <a:rPr kumimoji="1" lang="en-US" altLang="ja-JP" sz="1800" b="1" kern="1200" dirty="0">
                <a:solidFill>
                  <a:srgbClr val="FFFFFF"/>
                </a:solidFill>
                <a:latin typeface="Tahoma" pitchFamily="34" charset="0"/>
                <a:ea typeface="HGP創英角ｺﾞｼｯｸUB" pitchFamily="50" charset="-128"/>
                <a:cs typeface="+mn-cs"/>
              </a:rPr>
              <a:t>Power : 25mW</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Freq. stab. by </a:t>
            </a:r>
            <a:r>
              <a:rPr kumimoji="1" lang="en-US" altLang="ja-JP" sz="1800" b="1" kern="1200" dirty="0" smtClean="0">
                <a:solidFill>
                  <a:srgbClr val="FFFFFF"/>
                </a:solidFill>
                <a:latin typeface="Tahoma" pitchFamily="34" charset="0"/>
                <a:ea typeface="HGP創英角ｺﾞｼｯｸUB" pitchFamily="50" charset="-128"/>
                <a:cs typeface="+mn-cs"/>
              </a:rPr>
              <a:t>Iodine abs. </a:t>
            </a:r>
            <a:r>
              <a:rPr lang="en-US" altLang="ja-JP" sz="1800" b="1" dirty="0" smtClean="0">
                <a:solidFill>
                  <a:srgbClr val="FFFFFF"/>
                </a:solidFill>
              </a:rPr>
              <a:t>line</a:t>
            </a:r>
            <a:endParaRPr kumimoji="1" lang="en-US" altLang="ja-JP" sz="1800" b="1"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964034" name="Picture 2"/>
          <p:cNvPicPr>
            <a:picLocks noChangeAspect="1" noChangeArrowheads="1"/>
          </p:cNvPicPr>
          <p:nvPr/>
        </p:nvPicPr>
        <p:blipFill>
          <a:blip r:embed="rId3">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1964035" name="Rectangle 3"/>
          <p:cNvSpPr>
            <a:spLocks noGrp="1" noChangeArrowheads="1"/>
          </p:cNvSpPr>
          <p:nvPr>
            <p:ph type="body" idx="1"/>
          </p:nvPr>
        </p:nvSpPr>
        <p:spPr>
          <a:xfrm>
            <a:off x="714348" y="789009"/>
            <a:ext cx="7386631" cy="5711825"/>
          </a:xfrm>
        </p:spPr>
        <p:txBody>
          <a:bodyPr/>
          <a:lstStyle/>
          <a:p>
            <a:pPr lvl="2">
              <a:lnSpc>
                <a:spcPct val="130000"/>
              </a:lnSpc>
              <a:spcBef>
                <a:spcPct val="0"/>
              </a:spcBef>
              <a:buClrTx/>
              <a:buFontTx/>
              <a:buNone/>
            </a:pPr>
            <a:r>
              <a:rPr lang="en-US" altLang="ja-JP" sz="2800" b="1" dirty="0"/>
              <a:t>   </a:t>
            </a:r>
          </a:p>
          <a:p>
            <a:pPr lvl="2">
              <a:lnSpc>
                <a:spcPct val="130000"/>
              </a:lnSpc>
              <a:spcBef>
                <a:spcPct val="0"/>
              </a:spcBef>
              <a:buClrTx/>
              <a:buFontTx/>
              <a:buNone/>
            </a:pPr>
            <a:r>
              <a:rPr lang="en-US" altLang="ja-JP" sz="2800" b="1" dirty="0" smtClean="0"/>
              <a:t>   </a:t>
            </a:r>
            <a:r>
              <a:rPr lang="en-US" altLang="ja-JP" sz="3600" b="1" dirty="0" smtClean="0">
                <a:solidFill>
                  <a:srgbClr val="FF7C80"/>
                </a:solidFill>
                <a:effectLst>
                  <a:outerShdw blurRad="38100" dist="38100" dir="2700000" algn="tl">
                    <a:srgbClr val="C0C0C0"/>
                  </a:outerShdw>
                </a:effectLst>
              </a:rPr>
              <a:t>1. DECIGO</a:t>
            </a:r>
          </a:p>
          <a:p>
            <a:pPr lvl="2">
              <a:lnSpc>
                <a:spcPct val="130000"/>
              </a:lnSpc>
              <a:spcBef>
                <a:spcPct val="0"/>
              </a:spcBef>
              <a:buClrTx/>
              <a:buFontTx/>
              <a:buNone/>
            </a:pPr>
            <a:r>
              <a:rPr lang="en-US" altLang="ja-JP" sz="2800" b="1" dirty="0" smtClean="0">
                <a:solidFill>
                  <a:srgbClr val="FF7C80"/>
                </a:solidFill>
              </a:rPr>
              <a:t>         GW observation and Science</a:t>
            </a:r>
          </a:p>
          <a:p>
            <a:pPr lvl="2">
              <a:lnSpc>
                <a:spcPct val="130000"/>
              </a:lnSpc>
              <a:spcBef>
                <a:spcPct val="0"/>
              </a:spcBef>
              <a:buClrTx/>
              <a:buFontTx/>
              <a:buNone/>
            </a:pPr>
            <a:r>
              <a:rPr lang="en-US" altLang="ja-JP" sz="2800" b="1" dirty="0" smtClean="0">
                <a:solidFill>
                  <a:srgbClr val="DDDDDD"/>
                </a:solidFill>
              </a:rPr>
              <a:t>         Pre-conceptual Design</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2. DECIGO Pathfinder</a:t>
            </a:r>
          </a:p>
          <a:p>
            <a:pPr lvl="2">
              <a:lnSpc>
                <a:spcPct val="130000"/>
              </a:lnSpc>
              <a:spcBef>
                <a:spcPct val="0"/>
              </a:spcBef>
              <a:buClrTx/>
              <a:buFontTx/>
              <a:buNone/>
            </a:pPr>
            <a:r>
              <a:rPr lang="en-US" altLang="ja-JP" sz="2800" b="1" dirty="0" smtClean="0">
                <a:solidFill>
                  <a:srgbClr val="DDDDDD"/>
                </a:solidFill>
              </a:rPr>
              <a:t>         Overview and Design</a:t>
            </a:r>
          </a:p>
          <a:p>
            <a:pPr lvl="2">
              <a:lnSpc>
                <a:spcPct val="130000"/>
              </a:lnSpc>
              <a:spcBef>
                <a:spcPct val="0"/>
              </a:spcBef>
              <a:buClrTx/>
              <a:buFontTx/>
              <a:buNone/>
            </a:pPr>
            <a:r>
              <a:rPr lang="en-US" altLang="ja-JP" sz="2800" b="1" dirty="0" smtClean="0">
                <a:solidFill>
                  <a:srgbClr val="DDDDDD"/>
                </a:solidFill>
              </a:rPr>
              <a:t>         Status</a:t>
            </a:r>
          </a:p>
          <a:p>
            <a:pPr lvl="2">
              <a:lnSpc>
                <a:spcPct val="130000"/>
              </a:lnSpc>
              <a:spcBef>
                <a:spcPct val="0"/>
              </a:spcBef>
              <a:buClrTx/>
              <a:buFontTx/>
              <a:buNone/>
            </a:pPr>
            <a:r>
              <a:rPr lang="en-US" altLang="ja-JP" sz="3600" b="1" dirty="0" smtClean="0">
                <a:effectLst>
                  <a:outerShdw blurRad="38100" dist="38100" dir="2700000" algn="tl">
                    <a:srgbClr val="C0C0C0"/>
                  </a:outerShdw>
                </a:effectLst>
              </a:rPr>
              <a:t>   3. Summary</a:t>
            </a:r>
            <a:r>
              <a:rPr lang="ja-JP" altLang="en-US" sz="2800" b="1" dirty="0" smtClean="0">
                <a:solidFill>
                  <a:srgbClr val="008000"/>
                </a:solidFill>
                <a:effectLst>
                  <a:outerShdw blurRad="38100" dist="38100" dir="2700000" algn="tl">
                    <a:srgbClr val="C0C0C0"/>
                  </a:outerShdw>
                </a:effectLst>
              </a:rPr>
              <a:t>          </a:t>
            </a:r>
            <a:endParaRPr lang="ja-JP" altLang="en-US" sz="2800" b="1" dirty="0">
              <a:effectLst>
                <a:outerShdw blurRad="38100" dist="38100" dir="2700000" algn="tl">
                  <a:srgbClr val="C0C0C0"/>
                </a:outerShdw>
              </a:effectLst>
            </a:endParaRPr>
          </a:p>
        </p:txBody>
      </p:sp>
      <p:sp>
        <p:nvSpPr>
          <p:cNvPr id="1964036" name="Rectangle 4"/>
          <p:cNvSpPr>
            <a:spLocks noGrp="1" noChangeArrowheads="1"/>
          </p:cNvSpPr>
          <p:nvPr>
            <p:ph type="title"/>
          </p:nvPr>
        </p:nvSpPr>
        <p:spPr/>
        <p:txBody>
          <a:bodyPr/>
          <a:lstStyle/>
          <a:p>
            <a:endParaRPr lang="ja-JP" altLang="ja-JP" dirty="0"/>
          </a:p>
        </p:txBody>
      </p:sp>
      <p:sp>
        <p:nvSpPr>
          <p:cNvPr id="6" name="下矢印 5"/>
          <p:cNvSpPr/>
          <p:nvPr/>
        </p:nvSpPr>
        <p:spPr bwMode="auto">
          <a:xfrm rot="5400000" flipV="1">
            <a:off x="1285852" y="164305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1712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6" name="Rectangle 4"/>
          <p:cNvSpPr>
            <a:spLocks noGrp="1" noChangeArrowheads="1"/>
          </p:cNvSpPr>
          <p:nvPr>
            <p:ph type="title"/>
          </p:nvPr>
        </p:nvSpPr>
        <p:spPr/>
        <p:txBody>
          <a:bodyPr/>
          <a:lstStyle/>
          <a:p>
            <a:r>
              <a:rPr lang="ja-JP" altLang="ja-JP"/>
              <a:t>レーザー干渉計型重力波検出器</a:t>
            </a:r>
            <a:endParaRPr lang="ja-JP" altLang="en-US"/>
          </a:p>
        </p:txBody>
      </p:sp>
      <p:sp>
        <p:nvSpPr>
          <p:cNvPr id="2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a:solidFill>
                <a:srgbClr val="EAEAEA"/>
              </a:solidFill>
              <a:latin typeface="Tahoma" pitchFamily="34" charset="0"/>
              <a:ea typeface="HGP創英角ｺﾞｼｯｸUB" pitchFamily="50" charset="-128"/>
              <a:cs typeface="+mn-cs"/>
            </a:endParaRPr>
          </a:p>
        </p:txBody>
      </p:sp>
      <p:sp>
        <p:nvSpPr>
          <p:cNvPr id="1057814" name="AutoShape 22"/>
          <p:cNvSpPr>
            <a:spLocks noChangeArrowheads="1"/>
          </p:cNvSpPr>
          <p:nvPr/>
        </p:nvSpPr>
        <p:spPr bwMode="auto">
          <a:xfrm>
            <a:off x="4356100" y="1196975"/>
            <a:ext cx="4464050" cy="5184775"/>
          </a:xfrm>
          <a:prstGeom prst="roundRect">
            <a:avLst>
              <a:gd name="adj" fmla="val 3921"/>
            </a:avLst>
          </a:prstGeom>
          <a:solidFill>
            <a:srgbClr val="C0C0C0">
              <a:alpha val="80000"/>
            </a:srgbClr>
          </a:solidFill>
          <a:ln w="12700">
            <a:noFill/>
            <a:round/>
            <a:headEnd/>
            <a:tailEnd/>
          </a:ln>
          <a:effectLst/>
        </p:spPr>
        <p:txBody>
          <a:bodyPr anchor="ctr">
            <a:noAutofit/>
          </a:bodyPr>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pic>
        <p:nvPicPr>
          <p:cNvPr id="1057794" name="Picture 2" descr="mi"/>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65638" y="2798763"/>
            <a:ext cx="4078287" cy="3471862"/>
          </a:xfrm>
          <a:prstGeom prst="rect">
            <a:avLst/>
          </a:prstGeom>
          <a:noFill/>
        </p:spPr>
      </p:pic>
      <p:sp>
        <p:nvSpPr>
          <p:cNvPr id="1057795" name="Line 3"/>
          <p:cNvSpPr>
            <a:spLocks noChangeShapeType="1"/>
          </p:cNvSpPr>
          <p:nvPr/>
        </p:nvSpPr>
        <p:spPr bwMode="auto">
          <a:xfrm>
            <a:off x="6472238" y="4586288"/>
            <a:ext cx="476250" cy="811212"/>
          </a:xfrm>
          <a:prstGeom prst="line">
            <a:avLst/>
          </a:prstGeom>
          <a:noFill/>
          <a:ln w="3175">
            <a:solidFill>
              <a:srgbClr val="FF7C80"/>
            </a:solidFill>
            <a:round/>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057797" name="AutoShape 5"/>
          <p:cNvSpPr>
            <a:spLocks noChangeArrowheads="1"/>
          </p:cNvSpPr>
          <p:nvPr/>
        </p:nvSpPr>
        <p:spPr bwMode="auto">
          <a:xfrm>
            <a:off x="1765300" y="2409825"/>
            <a:ext cx="457200" cy="304800"/>
          </a:xfrm>
          <a:prstGeom prst="downArrow">
            <a:avLst>
              <a:gd name="adj1" fmla="val 50000"/>
              <a:gd name="adj2" fmla="val 43750"/>
            </a:avLst>
          </a:prstGeom>
          <a:solidFill>
            <a:srgbClr val="CCFFCC">
              <a:alpha val="30000"/>
            </a:srgbClr>
          </a:solidFill>
          <a:ln w="12700">
            <a:solidFill>
              <a:srgbClr val="CCFFCC"/>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057798" name="Rectangle 6"/>
          <p:cNvSpPr>
            <a:spLocks noChangeArrowheads="1"/>
          </p:cNvSpPr>
          <p:nvPr/>
        </p:nvSpPr>
        <p:spPr bwMode="auto">
          <a:xfrm>
            <a:off x="250825" y="2841625"/>
            <a:ext cx="3960813" cy="7620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a:solidFill>
                  <a:srgbClr val="EAEAEA"/>
                </a:solidFill>
                <a:latin typeface="Tahoma" pitchFamily="34" charset="0"/>
                <a:ea typeface="HGP創英角ｺﾞｼｯｸUB" pitchFamily="50" charset="-128"/>
                <a:cs typeface="+mn-cs"/>
              </a:rPr>
              <a:t>それぞれ、鏡で打ち返し</a:t>
            </a:r>
            <a:r>
              <a:rPr kumimoji="1" lang="ja-JP" altLang="en-US" sz="2000" b="1" kern="1200">
                <a:solidFill>
                  <a:srgbClr val="CCFFCC"/>
                </a:solidFill>
                <a:latin typeface="Tahoma" pitchFamily="34" charset="0"/>
                <a:ea typeface="HGP創英角ｺﾞｼｯｸUB" pitchFamily="50" charset="-128"/>
                <a:cs typeface="+mn-cs"/>
              </a:rPr>
              <a:t>干渉</a:t>
            </a:r>
            <a:r>
              <a:rPr kumimoji="1" lang="ja-JP" altLang="en-US" sz="2000" b="1" kern="1200">
                <a:solidFill>
                  <a:srgbClr val="EAEAEA"/>
                </a:solidFill>
                <a:latin typeface="Tahoma" pitchFamily="34" charset="0"/>
                <a:ea typeface="HGP創英角ｺﾞｼｯｸUB" pitchFamily="50" charset="-128"/>
                <a:cs typeface="+mn-cs"/>
              </a:rPr>
              <a:t>させる</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a:solidFill>
                  <a:srgbClr val="EAEAEA"/>
                </a:solidFill>
                <a:latin typeface="Tahoma" pitchFamily="34" charset="0"/>
                <a:ea typeface="HGP創英角ｺﾞｼｯｸUB" pitchFamily="50" charset="-128"/>
                <a:cs typeface="+mn-cs"/>
              </a:rPr>
              <a:t>干渉光を光検出器で観測する</a:t>
            </a:r>
          </a:p>
        </p:txBody>
      </p:sp>
      <p:sp>
        <p:nvSpPr>
          <p:cNvPr id="1057799" name="Rectangle 7"/>
          <p:cNvSpPr>
            <a:spLocks noChangeArrowheads="1"/>
          </p:cNvSpPr>
          <p:nvPr/>
        </p:nvSpPr>
        <p:spPr bwMode="auto">
          <a:xfrm>
            <a:off x="468313" y="1257300"/>
            <a:ext cx="3484562" cy="1006475"/>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ja-JP" altLang="en-US" sz="2000" b="1" kern="1200">
                <a:solidFill>
                  <a:srgbClr val="EAEAEA"/>
                </a:solidFill>
                <a:latin typeface="Tahoma" pitchFamily="34" charset="0"/>
                <a:ea typeface="HGP創英角ｺﾞｼｯｸUB" pitchFamily="50" charset="-128"/>
                <a:cs typeface="+mn-cs"/>
              </a:rPr>
              <a:t>基本： マイケルソン干渉計</a:t>
            </a:r>
          </a:p>
          <a:p>
            <a:pPr algn="l" rtl="0" fontAlgn="base">
              <a:spcBef>
                <a:spcPct val="0"/>
              </a:spcBef>
              <a:spcAft>
                <a:spcPct val="0"/>
              </a:spcAft>
              <a:buClr>
                <a:srgbClr val="003366"/>
              </a:buClr>
              <a:buSzPct val="70000"/>
              <a:buFont typeface="Wingdings" pitchFamily="2" charset="2"/>
              <a:buNone/>
            </a:pPr>
            <a:r>
              <a:rPr kumimoji="1" lang="ja-JP" altLang="en-US" sz="2000" b="1" kern="1200">
                <a:solidFill>
                  <a:srgbClr val="EAEAEA"/>
                </a:solidFill>
                <a:latin typeface="Tahoma" pitchFamily="34" charset="0"/>
                <a:ea typeface="HGP創英角ｺﾞｼｯｸUB" pitchFamily="50" charset="-128"/>
                <a:cs typeface="+mn-cs"/>
              </a:rPr>
              <a:t>    レーザー光源からの光を</a:t>
            </a:r>
          </a:p>
          <a:p>
            <a:pPr algn="l" rtl="0" fontAlgn="base">
              <a:spcBef>
                <a:spcPct val="0"/>
              </a:spcBef>
              <a:spcAft>
                <a:spcPct val="0"/>
              </a:spcAft>
              <a:buClr>
                <a:srgbClr val="003366"/>
              </a:buClr>
              <a:buSzPct val="70000"/>
              <a:buFont typeface="Wingdings" pitchFamily="2" charset="2"/>
              <a:buNone/>
            </a:pPr>
            <a:r>
              <a:rPr kumimoji="1" lang="ja-JP" altLang="en-US" sz="2000" b="1" kern="1200">
                <a:solidFill>
                  <a:srgbClr val="000000"/>
                </a:solidFill>
                <a:latin typeface="Tahoma" pitchFamily="34" charset="0"/>
                <a:ea typeface="HGP創英角ｺﾞｼｯｸUB" pitchFamily="50" charset="-128"/>
                <a:cs typeface="+mn-cs"/>
              </a:rPr>
              <a:t>    </a:t>
            </a:r>
            <a:r>
              <a:rPr kumimoji="1" lang="ja-JP" altLang="en-US" sz="2000" b="1" kern="1200">
                <a:solidFill>
                  <a:srgbClr val="CCFFCC"/>
                </a:solidFill>
                <a:latin typeface="Tahoma" pitchFamily="34" charset="0"/>
                <a:ea typeface="HGP創英角ｺﾞｼｯｸUB" pitchFamily="50" charset="-128"/>
                <a:cs typeface="+mn-cs"/>
              </a:rPr>
              <a:t>直交する</a:t>
            </a:r>
            <a:r>
              <a:rPr kumimoji="1" lang="en-US" altLang="ja-JP" sz="2000" b="1" kern="1200">
                <a:solidFill>
                  <a:srgbClr val="CCFFCC"/>
                </a:solidFill>
                <a:latin typeface="Tahoma" pitchFamily="34" charset="0"/>
                <a:ea typeface="HGP創英角ｺﾞｼｯｸUB" pitchFamily="50" charset="-128"/>
                <a:cs typeface="+mn-cs"/>
              </a:rPr>
              <a:t>2</a:t>
            </a:r>
            <a:r>
              <a:rPr kumimoji="1" lang="ja-JP" altLang="en-US" sz="2000" b="1" kern="1200">
                <a:solidFill>
                  <a:srgbClr val="CCFFCC"/>
                </a:solidFill>
                <a:latin typeface="Tahoma" pitchFamily="34" charset="0"/>
                <a:ea typeface="HGP創英角ｺﾞｼｯｸUB" pitchFamily="50" charset="-128"/>
                <a:cs typeface="+mn-cs"/>
              </a:rPr>
              <a:t>方向</a:t>
            </a:r>
            <a:r>
              <a:rPr kumimoji="1" lang="ja-JP" altLang="en-US" sz="2000" b="1" kern="1200">
                <a:solidFill>
                  <a:srgbClr val="EAEAEA"/>
                </a:solidFill>
                <a:latin typeface="Tahoma" pitchFamily="34" charset="0"/>
                <a:ea typeface="HGP創英角ｺﾞｼｯｸUB" pitchFamily="50" charset="-128"/>
                <a:cs typeface="+mn-cs"/>
              </a:rPr>
              <a:t>に分岐</a:t>
            </a:r>
          </a:p>
        </p:txBody>
      </p:sp>
      <p:grpSp>
        <p:nvGrpSpPr>
          <p:cNvPr id="2" name="Group 8"/>
          <p:cNvGrpSpPr>
            <a:grpSpLocks/>
          </p:cNvGrpSpPr>
          <p:nvPr/>
        </p:nvGrpSpPr>
        <p:grpSpPr bwMode="auto">
          <a:xfrm>
            <a:off x="7524750" y="3684588"/>
            <a:ext cx="590550" cy="636587"/>
            <a:chOff x="4921" y="2245"/>
            <a:chExt cx="372" cy="401"/>
          </a:xfrm>
        </p:grpSpPr>
        <p:pic>
          <p:nvPicPr>
            <p:cNvPr id="1057801" name="Picture 9" descr="mirror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921" y="2245"/>
              <a:ext cx="372" cy="401"/>
            </a:xfrm>
            <a:prstGeom prst="rect">
              <a:avLst/>
            </a:prstGeom>
            <a:noFill/>
          </p:spPr>
        </p:pic>
        <p:sp>
          <p:nvSpPr>
            <p:cNvPr id="1057802" name="Line 10"/>
            <p:cNvSpPr>
              <a:spLocks noChangeShapeType="1"/>
            </p:cNvSpPr>
            <p:nvPr/>
          </p:nvSpPr>
          <p:spPr bwMode="auto">
            <a:xfrm flipV="1">
              <a:off x="4967" y="2506"/>
              <a:ext cx="35" cy="17"/>
            </a:xfrm>
            <a:prstGeom prst="line">
              <a:avLst/>
            </a:prstGeom>
            <a:noFill/>
            <a:ln w="41275">
              <a:solidFill>
                <a:srgbClr val="FF0000"/>
              </a:solidFill>
              <a:round/>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grpSp>
      <p:grpSp>
        <p:nvGrpSpPr>
          <p:cNvPr id="3" name="Group 11"/>
          <p:cNvGrpSpPr>
            <a:grpSpLocks/>
          </p:cNvGrpSpPr>
          <p:nvPr/>
        </p:nvGrpSpPr>
        <p:grpSpPr bwMode="auto">
          <a:xfrm>
            <a:off x="5167313" y="2708275"/>
            <a:ext cx="639762" cy="628650"/>
            <a:chOff x="3318" y="1817"/>
            <a:chExt cx="403" cy="396"/>
          </a:xfrm>
        </p:grpSpPr>
        <p:pic>
          <p:nvPicPr>
            <p:cNvPr id="1057804" name="Picture 12" descr="mirror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318" y="1817"/>
              <a:ext cx="403" cy="396"/>
            </a:xfrm>
            <a:prstGeom prst="rect">
              <a:avLst/>
            </a:prstGeom>
            <a:noFill/>
          </p:spPr>
        </p:pic>
        <p:sp>
          <p:nvSpPr>
            <p:cNvPr id="1057805" name="Line 13"/>
            <p:cNvSpPr>
              <a:spLocks noChangeShapeType="1"/>
            </p:cNvSpPr>
            <p:nvPr/>
          </p:nvSpPr>
          <p:spPr bwMode="auto">
            <a:xfrm>
              <a:off x="3572" y="2123"/>
              <a:ext cx="29" cy="55"/>
            </a:xfrm>
            <a:prstGeom prst="line">
              <a:avLst/>
            </a:prstGeom>
            <a:noFill/>
            <a:ln w="41275">
              <a:solidFill>
                <a:srgbClr val="FF0000"/>
              </a:solidFill>
              <a:round/>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grpSp>
      <p:pic>
        <p:nvPicPr>
          <p:cNvPr id="1057806" name="Picture 14" descr="gw"/>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940425" y="1320800"/>
            <a:ext cx="2624138" cy="2468563"/>
          </a:xfrm>
          <a:prstGeom prst="rect">
            <a:avLst/>
          </a:prstGeom>
          <a:noFill/>
        </p:spPr>
      </p:pic>
      <p:pic>
        <p:nvPicPr>
          <p:cNvPr id="1057807" name="Picture 15" descr="gw_si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806950" y="3059113"/>
            <a:ext cx="3840163" cy="3219450"/>
          </a:xfrm>
          <a:prstGeom prst="rect">
            <a:avLst/>
          </a:prstGeom>
          <a:noFill/>
        </p:spPr>
      </p:pic>
      <p:grpSp>
        <p:nvGrpSpPr>
          <p:cNvPr id="4" name="Group 23"/>
          <p:cNvGrpSpPr>
            <a:grpSpLocks/>
          </p:cNvGrpSpPr>
          <p:nvPr/>
        </p:nvGrpSpPr>
        <p:grpSpPr bwMode="auto">
          <a:xfrm>
            <a:off x="179388" y="4065588"/>
            <a:ext cx="3960812" cy="1811337"/>
            <a:chOff x="113" y="2561"/>
            <a:chExt cx="2495" cy="1141"/>
          </a:xfrm>
        </p:grpSpPr>
        <p:sp>
          <p:nvSpPr>
            <p:cNvPr id="1057809" name="AutoShape 17"/>
            <p:cNvSpPr>
              <a:spLocks noChangeArrowheads="1"/>
            </p:cNvSpPr>
            <p:nvPr/>
          </p:nvSpPr>
          <p:spPr bwMode="auto">
            <a:xfrm>
              <a:off x="365" y="3174"/>
              <a:ext cx="2197" cy="528"/>
            </a:xfrm>
            <a:prstGeom prst="roundRect">
              <a:avLst>
                <a:gd name="adj" fmla="val 8495"/>
              </a:avLst>
            </a:prstGeom>
            <a:solidFill>
              <a:srgbClr val="FF99CC">
                <a:alpha val="2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057810" name="AutoShape 18"/>
            <p:cNvSpPr>
              <a:spLocks noChangeArrowheads="1"/>
            </p:cNvSpPr>
            <p:nvPr/>
          </p:nvSpPr>
          <p:spPr bwMode="auto">
            <a:xfrm rot="5400000">
              <a:off x="1112" y="2809"/>
              <a:ext cx="240" cy="336"/>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FF99CC">
                <a:alpha val="30000"/>
              </a:srgbClr>
            </a:solidFill>
            <a:ln w="12700">
              <a:solidFill>
                <a:srgbClr val="FF99CC"/>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057811" name="Rectangle 19"/>
            <p:cNvSpPr>
              <a:spLocks noChangeArrowheads="1"/>
            </p:cNvSpPr>
            <p:nvPr/>
          </p:nvSpPr>
          <p:spPr bwMode="auto">
            <a:xfrm>
              <a:off x="113" y="3220"/>
              <a:ext cx="2495" cy="442"/>
            </a:xfrm>
            <a:prstGeom prst="rect">
              <a:avLst/>
            </a:prstGeom>
            <a:noFill/>
            <a:ln w="15875">
              <a:noFill/>
              <a:miter lim="800000"/>
              <a:headEnd/>
              <a:tailEnd/>
            </a:ln>
            <a:effectLst/>
          </p:spPr>
          <p:txBody>
            <a:bodyPr>
              <a:spAutoFit/>
            </a:bodyPr>
            <a:lstStyle/>
            <a:p>
              <a:pPr marL="457200" lvl="1" algn="l" rtl="0" fontAlgn="base">
                <a:spcBef>
                  <a:spcPct val="0"/>
                </a:spcBef>
                <a:spcAft>
                  <a:spcPct val="0"/>
                </a:spcAft>
                <a:buClr>
                  <a:srgbClr val="003366"/>
                </a:buClr>
                <a:buSzPct val="70000"/>
                <a:buFont typeface="Wingdings" pitchFamily="2" charset="2"/>
                <a:buNone/>
              </a:pPr>
              <a:r>
                <a:rPr kumimoji="1" lang="ja-JP" altLang="en-US" sz="2000" b="1" kern="1200">
                  <a:solidFill>
                    <a:srgbClr val="EAEAEA"/>
                  </a:solidFill>
                  <a:latin typeface="Tahoma" pitchFamily="34" charset="0"/>
                  <a:ea typeface="HGP創英角ｺﾞｼｯｸUB" pitchFamily="50" charset="-128"/>
                  <a:cs typeface="+mn-cs"/>
                </a:rPr>
                <a:t>腕の長さの差動変動を</a:t>
              </a:r>
            </a:p>
            <a:p>
              <a:pPr marL="457200" lvl="1" algn="l" rtl="0" fontAlgn="base">
                <a:spcBef>
                  <a:spcPct val="0"/>
                </a:spcBef>
                <a:spcAft>
                  <a:spcPct val="0"/>
                </a:spcAft>
                <a:buClr>
                  <a:srgbClr val="003366"/>
                </a:buClr>
                <a:buSzPct val="70000"/>
                <a:buFont typeface="Wingdings" pitchFamily="2" charset="2"/>
                <a:buNone/>
              </a:pPr>
              <a:r>
                <a:rPr kumimoji="1" lang="ja-JP" altLang="en-US" sz="2000" b="1" kern="1200">
                  <a:solidFill>
                    <a:srgbClr val="000000"/>
                  </a:solidFill>
                  <a:latin typeface="Tahoma" pitchFamily="34" charset="0"/>
                  <a:ea typeface="HGP創英角ｺﾞｼｯｸUB" pitchFamily="50" charset="-128"/>
                  <a:cs typeface="+mn-cs"/>
                </a:rPr>
                <a:t>　　</a:t>
              </a:r>
              <a:r>
                <a:rPr kumimoji="1" lang="ja-JP" altLang="en-US" sz="2000" b="1" kern="1200">
                  <a:solidFill>
                    <a:srgbClr val="FFCCCC"/>
                  </a:solidFill>
                  <a:latin typeface="Tahoma" pitchFamily="34" charset="0"/>
                  <a:ea typeface="HGP創英角ｺﾞｼｯｸUB" pitchFamily="50" charset="-128"/>
                  <a:cs typeface="+mn-cs"/>
                </a:rPr>
                <a:t>干渉光量の変動</a:t>
              </a:r>
              <a:r>
                <a:rPr kumimoji="1" lang="ja-JP" altLang="en-US" sz="2000" b="1" kern="1200">
                  <a:solidFill>
                    <a:srgbClr val="EAEAEA"/>
                  </a:solidFill>
                  <a:latin typeface="Tahoma" pitchFamily="34" charset="0"/>
                  <a:ea typeface="HGP創英角ｺﾞｼｯｸUB" pitchFamily="50" charset="-128"/>
                  <a:cs typeface="+mn-cs"/>
                </a:rPr>
                <a:t>として検出</a:t>
              </a:r>
            </a:p>
          </p:txBody>
        </p:sp>
        <p:sp>
          <p:nvSpPr>
            <p:cNvPr id="1057812" name="Rectangle 20"/>
            <p:cNvSpPr>
              <a:spLocks noChangeArrowheads="1"/>
            </p:cNvSpPr>
            <p:nvPr/>
          </p:nvSpPr>
          <p:spPr bwMode="auto">
            <a:xfrm>
              <a:off x="703" y="2561"/>
              <a:ext cx="1453" cy="2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ja-JP" altLang="en-US" sz="2000" b="1" kern="1200">
                  <a:solidFill>
                    <a:srgbClr val="FFCCCC"/>
                  </a:solidFill>
                  <a:latin typeface="Tahoma" pitchFamily="34" charset="0"/>
                  <a:ea typeface="HGP創英角ｺﾞｼｯｸUB" pitchFamily="50" charset="-128"/>
                  <a:cs typeface="+mn-cs"/>
                </a:rPr>
                <a:t>重力波が入射</a:t>
              </a:r>
            </a:p>
          </p:txBody>
        </p:sp>
      </p:grpSp>
      <p:sp>
        <p:nvSpPr>
          <p:cNvPr id="1057813" name="Line 21"/>
          <p:cNvSpPr>
            <a:spLocks noChangeShapeType="1"/>
          </p:cNvSpPr>
          <p:nvPr/>
        </p:nvSpPr>
        <p:spPr bwMode="auto">
          <a:xfrm>
            <a:off x="6472238" y="4581525"/>
            <a:ext cx="476250" cy="811213"/>
          </a:xfrm>
          <a:prstGeom prst="line">
            <a:avLst/>
          </a:prstGeom>
          <a:noFill/>
          <a:ln w="38100">
            <a:solidFill>
              <a:srgbClr val="FF0000"/>
            </a:solidFill>
            <a:round/>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057806"/>
                                        </p:tgtEl>
                                        <p:attrNameLst>
                                          <p:attrName>style.visibility</p:attrName>
                                        </p:attrNameLst>
                                      </p:cBhvr>
                                      <p:to>
                                        <p:strVal val="visible"/>
                                      </p:to>
                                    </p:set>
                                    <p:animEffect transition="in" filter="wipe(up)">
                                      <p:cBhvr>
                                        <p:cTn id="9" dur="500"/>
                                        <p:tgtEl>
                                          <p:spTgt spid="105780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57807"/>
                                        </p:tgtEl>
                                        <p:attrNameLst>
                                          <p:attrName>style.visibility</p:attrName>
                                        </p:attrNameLst>
                                      </p:cBhvr>
                                      <p:to>
                                        <p:strVal val="visible"/>
                                      </p:to>
                                    </p:set>
                                    <p:animEffect transition="in" filter="wipe(up)">
                                      <p:cBhvr>
                                        <p:cTn id="14" dur="500"/>
                                        <p:tgtEl>
                                          <p:spTgt spid="1057807"/>
                                        </p:tgtEl>
                                      </p:cBhvr>
                                    </p:animEffect>
                                  </p:childTnLst>
                                </p:cTn>
                              </p:par>
                            </p:childTnLst>
                          </p:cTn>
                        </p:par>
                        <p:par>
                          <p:cTn id="15" fill="hold">
                            <p:stCondLst>
                              <p:cond delay="500"/>
                            </p:stCondLst>
                            <p:childTnLst>
                              <p:par>
                                <p:cTn id="16" presetID="0" presetClass="path" presetSubtype="0" repeatCount="indefinite" accel="50000" decel="50000" autoRev="1" fill="hold" nodeType="afterEffect">
                                  <p:stCondLst>
                                    <p:cond delay="0"/>
                                  </p:stCondLst>
                                  <p:childTnLst>
                                    <p:animMotion origin="layout" path="M -5.55556E-6 -3.33333E-6 L 0.0236 0.05254 " pathEditMode="relative" ptsTypes="AA">
                                      <p:cBhvr>
                                        <p:cTn id="17" dur="2000" fill="hold"/>
                                        <p:tgtEl>
                                          <p:spTgt spid="3"/>
                                        </p:tgtEl>
                                        <p:attrNameLst>
                                          <p:attrName>ppt_x</p:attrName>
                                          <p:attrName>ppt_y</p:attrName>
                                        </p:attrNameLst>
                                      </p:cBhvr>
                                    </p:animMotion>
                                  </p:childTnLst>
                                </p:cTn>
                              </p:par>
                              <p:par>
                                <p:cTn id="18" presetID="0" presetClass="path" presetSubtype="0" repeatCount="indefinite" accel="50000" decel="50000" autoRev="1" fill="hold" nodeType="withEffect">
                                  <p:stCondLst>
                                    <p:cond delay="0"/>
                                  </p:stCondLst>
                                  <p:childTnLst>
                                    <p:animMotion origin="layout" path="M 4.44444E-6 1.11111E-6 L 0.03923 -0.02106 " pathEditMode="relative" ptsTypes="AA">
                                      <p:cBhvr>
                                        <p:cTn id="19" dur="2000" fill="hold"/>
                                        <p:tgtEl>
                                          <p:spTgt spid="2"/>
                                        </p:tgtEl>
                                        <p:attrNameLst>
                                          <p:attrName>ppt_x</p:attrName>
                                          <p:attrName>ppt_y</p:attrName>
                                        </p:attrNameLst>
                                      </p:cBhvr>
                                    </p:animMotion>
                                  </p:childTnLst>
                                </p:cTn>
                              </p:par>
                              <p:par>
                                <p:cTn id="20" presetID="10" presetClass="entr" presetSubtype="0" repeatCount="indefinite" fill="hold" grpId="0" nodeType="withEffect">
                                  <p:stCondLst>
                                    <p:cond delay="0"/>
                                  </p:stCondLst>
                                  <p:childTnLst>
                                    <p:set>
                                      <p:cBhvr>
                                        <p:cTn id="21" dur="1" fill="hold">
                                          <p:stCondLst>
                                            <p:cond delay="0"/>
                                          </p:stCondLst>
                                        </p:cTn>
                                        <p:tgtEl>
                                          <p:spTgt spid="1057813"/>
                                        </p:tgtEl>
                                        <p:attrNameLst>
                                          <p:attrName>style.visibility</p:attrName>
                                        </p:attrNameLst>
                                      </p:cBhvr>
                                      <p:to>
                                        <p:strVal val="visible"/>
                                      </p:to>
                                    </p:set>
                                    <p:animEffect transition="in" filter="fade">
                                      <p:cBhvr>
                                        <p:cTn id="22" dur="500"/>
                                        <p:tgtEl>
                                          <p:spTgt spid="1057813"/>
                                        </p:tgtEl>
                                      </p:cBhvr>
                                    </p:animEffect>
                                  </p:childTnLst>
                                </p:cTn>
                              </p:par>
                              <p:par>
                                <p:cTn id="23" presetID="10" presetClass="exit" presetSubtype="0" repeatCount="indefinite" fill="hold" grpId="1" nodeType="withEffect">
                                  <p:stCondLst>
                                    <p:cond delay="0"/>
                                  </p:stCondLst>
                                  <p:childTnLst>
                                    <p:animEffect transition="out" filter="fade">
                                      <p:cBhvr>
                                        <p:cTn id="24" dur="1000"/>
                                        <p:tgtEl>
                                          <p:spTgt spid="1057813"/>
                                        </p:tgtEl>
                                      </p:cBhvr>
                                    </p:animEffect>
                                    <p:set>
                                      <p:cBhvr>
                                        <p:cTn id="25" dur="1" fill="hold">
                                          <p:stCondLst>
                                            <p:cond delay="999"/>
                                          </p:stCondLst>
                                        </p:cTn>
                                        <p:tgtEl>
                                          <p:spTgt spid="10578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813" grpId="0" animBg="1"/>
      <p:bldP spid="105781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a:p>
        </p:txBody>
      </p:sp>
      <p:sp>
        <p:nvSpPr>
          <p:cNvPr id="907266" name="AutoShape 1026"/>
          <p:cNvSpPr>
            <a:spLocks noChangeArrowheads="1"/>
          </p:cNvSpPr>
          <p:nvPr/>
        </p:nvSpPr>
        <p:spPr bwMode="auto">
          <a:xfrm>
            <a:off x="4716463" y="1876425"/>
            <a:ext cx="4275137" cy="3352800"/>
          </a:xfrm>
          <a:prstGeom prst="roundRect">
            <a:avLst>
              <a:gd name="adj" fmla="val 4875"/>
            </a:avLst>
          </a:prstGeom>
          <a:solidFill>
            <a:srgbClr val="FFFFFF">
              <a:alpha val="50000"/>
            </a:srgbClr>
          </a:solidFill>
          <a:ln w="6350">
            <a:solidFill>
              <a:srgbClr val="C0C0C0"/>
            </a:solidFill>
            <a:round/>
            <a:headEnd/>
            <a:tailEnd/>
          </a:ln>
          <a:effectLst/>
        </p:spPr>
        <p:txBody>
          <a:bodyPr anchor="ctr">
            <a:spAutoFit/>
          </a:bodyPr>
          <a:lstStyle/>
          <a:p>
            <a:endParaRPr lang="ja-JP" altLang="en-US"/>
          </a:p>
        </p:txBody>
      </p:sp>
      <p:graphicFrame>
        <p:nvGraphicFramePr>
          <p:cNvPr id="907267" name="Object 1027"/>
          <p:cNvGraphicFramePr>
            <a:graphicFrameLocks noChangeAspect="1"/>
          </p:cNvGraphicFramePr>
          <p:nvPr/>
        </p:nvGraphicFramePr>
        <p:xfrm>
          <a:off x="4802188" y="1952625"/>
          <a:ext cx="4037012" cy="3213100"/>
        </p:xfrm>
        <a:graphic>
          <a:graphicData uri="http://schemas.openxmlformats.org/presentationml/2006/ole">
            <p:oleObj spid="_x0000_s1100802" name="ビットマップ イメージ" r:id="rId4" imgW="4657143" imgH="3704762" progId="PBrush">
              <p:embed/>
            </p:oleObj>
          </a:graphicData>
        </a:graphic>
      </p:graphicFrame>
      <p:sp>
        <p:nvSpPr>
          <p:cNvPr id="907268" name="Rectangle 1028"/>
          <p:cNvSpPr>
            <a:spLocks noGrp="1" noChangeArrowheads="1"/>
          </p:cNvSpPr>
          <p:nvPr>
            <p:ph type="title"/>
          </p:nvPr>
        </p:nvSpPr>
        <p:spPr/>
        <p:txBody>
          <a:bodyPr/>
          <a:lstStyle/>
          <a:p>
            <a:r>
              <a:rPr lang="en-US" altLang="ja-JP">
                <a:solidFill>
                  <a:srgbClr val="333333"/>
                </a:solidFill>
              </a:rPr>
              <a:t>Introduction (3)</a:t>
            </a:r>
          </a:p>
        </p:txBody>
      </p:sp>
      <p:sp>
        <p:nvSpPr>
          <p:cNvPr id="907269" name="Rectangle 1029"/>
          <p:cNvSpPr>
            <a:spLocks noGrp="1" noChangeArrowheads="1"/>
          </p:cNvSpPr>
          <p:nvPr>
            <p:ph type="body" idx="1"/>
          </p:nvPr>
        </p:nvSpPr>
        <p:spPr/>
        <p:txBody>
          <a:bodyPr/>
          <a:lstStyle/>
          <a:p>
            <a:pPr>
              <a:lnSpc>
                <a:spcPct val="100000"/>
              </a:lnSpc>
            </a:pPr>
            <a:r>
              <a:rPr lang="en-US" altLang="ja-JP" sz="2200" b="1"/>
              <a:t>Expected science by GW observation</a:t>
            </a:r>
            <a:endParaRPr lang="en-US" altLang="ja-JP" sz="1800" b="1"/>
          </a:p>
        </p:txBody>
      </p:sp>
      <p:sp>
        <p:nvSpPr>
          <p:cNvPr id="907270" name="Rectangle 1030"/>
          <p:cNvSpPr>
            <a:spLocks noChangeArrowheads="1"/>
          </p:cNvSpPr>
          <p:nvPr/>
        </p:nvSpPr>
        <p:spPr bwMode="auto">
          <a:xfrm>
            <a:off x="533400" y="1268413"/>
            <a:ext cx="4572000" cy="366712"/>
          </a:xfrm>
          <a:prstGeom prst="rect">
            <a:avLst/>
          </a:prstGeom>
          <a:noFill/>
          <a:ln w="15875">
            <a:noFill/>
            <a:miter lim="800000"/>
            <a:headEnd/>
            <a:tailEnd/>
          </a:ln>
          <a:effectLst/>
        </p:spPr>
        <p:txBody>
          <a:bodyPr>
            <a:spAutoFit/>
          </a:bodyPr>
          <a:lstStyle/>
          <a:p>
            <a:pPr algn="l">
              <a:buFontTx/>
              <a:buNone/>
            </a:pPr>
            <a:r>
              <a:rPr lang="en-US" altLang="ja-JP" sz="1800" b="1">
                <a:solidFill>
                  <a:srgbClr val="3333FF"/>
                </a:solidFill>
                <a:latin typeface="Tahoma" pitchFamily="34" charset="0"/>
                <a:ea typeface="HGP創英角ｺﾞｼｯｸUB" pitchFamily="50" charset="-128"/>
              </a:rPr>
              <a:t>(ex.) Inspiral of binary neutron stars</a:t>
            </a:r>
            <a:endParaRPr lang="en-US" altLang="ja-JP" sz="1800" b="1">
              <a:solidFill>
                <a:srgbClr val="3333FF"/>
              </a:solidFill>
              <a:latin typeface="Tahoma" pitchFamily="34" charset="0"/>
              <a:ea typeface="HGP創英角ｺﾞｼｯｸUB" pitchFamily="50" charset="-128"/>
              <a:sym typeface="Wingdings" pitchFamily="2" charset="2"/>
            </a:endParaRPr>
          </a:p>
        </p:txBody>
      </p:sp>
      <p:sp>
        <p:nvSpPr>
          <p:cNvPr id="907271" name="Rectangle 1031"/>
          <p:cNvSpPr>
            <a:spLocks noChangeArrowheads="1"/>
          </p:cNvSpPr>
          <p:nvPr/>
        </p:nvSpPr>
        <p:spPr bwMode="auto">
          <a:xfrm>
            <a:off x="685800" y="2970213"/>
            <a:ext cx="4572000" cy="915987"/>
          </a:xfrm>
          <a:prstGeom prst="rect">
            <a:avLst/>
          </a:prstGeom>
          <a:noFill/>
          <a:ln w="15875">
            <a:noFill/>
            <a:miter lim="800000"/>
            <a:headEnd/>
            <a:tailEnd/>
          </a:ln>
          <a:effectLst/>
        </p:spPr>
        <p:txBody>
          <a:bodyPr>
            <a:spAutoFit/>
          </a:bodyPr>
          <a:lstStyle/>
          <a:p>
            <a:pPr algn="l">
              <a:buFontTx/>
              <a:buNone/>
            </a:pPr>
            <a:r>
              <a:rPr kumimoji="0" lang="en-US" altLang="ja-JP" sz="1800" b="1">
                <a:solidFill>
                  <a:srgbClr val="000000"/>
                </a:solidFill>
                <a:latin typeface="Tahoma" pitchFamily="34" charset="0"/>
                <a:ea typeface="HGP創英角ｺﾞｼｯｸUB" pitchFamily="50" charset="-128"/>
              </a:rPr>
              <a:t>Loose orbital energy by GW rad.</a:t>
            </a:r>
          </a:p>
          <a:p>
            <a:pPr algn="l">
              <a:buFontTx/>
              <a:buNone/>
            </a:pPr>
            <a:r>
              <a:rPr kumimoji="0" lang="ja-JP" altLang="en-US" sz="1800" b="1">
                <a:solidFill>
                  <a:srgbClr val="000000"/>
                </a:solidFill>
                <a:latin typeface="Tahoma" pitchFamily="34" charset="0"/>
                <a:ea typeface="HGP創英角ｺﾞｼｯｸUB" pitchFamily="50" charset="-128"/>
              </a:rPr>
              <a:t>　</a:t>
            </a:r>
            <a:r>
              <a:rPr kumimoji="0" lang="ja-JP" altLang="en-US" sz="1800" b="1">
                <a:solidFill>
                  <a:srgbClr val="5F5F5F"/>
                </a:solidFill>
                <a:latin typeface="Tahoma" pitchFamily="34" charset="0"/>
                <a:ea typeface="HGP創英角ｺﾞｼｯｸUB" pitchFamily="50" charset="-128"/>
              </a:rPr>
              <a:t>　</a:t>
            </a:r>
            <a:r>
              <a:rPr kumimoji="0" lang="ja-JP" altLang="en-US" sz="1800" b="1">
                <a:solidFill>
                  <a:srgbClr val="5F5F5F"/>
                </a:solidFill>
                <a:latin typeface="Tahoma" pitchFamily="34" charset="0"/>
                <a:ea typeface="HGP創英角ｺﾞｼｯｸUB" pitchFamily="50" charset="-128"/>
                <a:sym typeface="Wingdings" pitchFamily="2" charset="2"/>
              </a:rPr>
              <a:t> </a:t>
            </a:r>
            <a:r>
              <a:rPr kumimoji="0" lang="en-US" altLang="ja-JP" sz="1800" b="1">
                <a:solidFill>
                  <a:srgbClr val="5F5F5F"/>
                </a:solidFill>
                <a:latin typeface="Tahoma" pitchFamily="34" charset="0"/>
                <a:ea typeface="HGP創英角ｺﾞｼｯｸUB" pitchFamily="50" charset="-128"/>
                <a:sym typeface="Wingdings" pitchFamily="2" charset="2"/>
              </a:rPr>
              <a:t>Higher freq. and larger GWs</a:t>
            </a:r>
            <a:endParaRPr kumimoji="0" lang="en-US" altLang="ja-JP" sz="1800" b="1">
              <a:solidFill>
                <a:srgbClr val="5F5F5F"/>
              </a:solidFill>
              <a:latin typeface="Tahoma" pitchFamily="34" charset="0"/>
              <a:ea typeface="HGP創英角ｺﾞｼｯｸUB" pitchFamily="50" charset="-128"/>
            </a:endParaRPr>
          </a:p>
          <a:p>
            <a:pPr algn="l">
              <a:buFontTx/>
              <a:buNone/>
            </a:pPr>
            <a:r>
              <a:rPr lang="ja-JP" altLang="en-US" sz="1800" b="1">
                <a:solidFill>
                  <a:srgbClr val="000000"/>
                </a:solidFill>
                <a:latin typeface="Tahoma" pitchFamily="34" charset="0"/>
                <a:ea typeface="HGP創英角ｺﾞｼｯｸUB" pitchFamily="50" charset="-128"/>
              </a:rPr>
              <a:t>　　　　　</a:t>
            </a:r>
            <a:r>
              <a:rPr lang="en-US" altLang="ja-JP" sz="1800" b="1">
                <a:solidFill>
                  <a:srgbClr val="3366FF"/>
                </a:solidFill>
                <a:latin typeface="Tahoma" pitchFamily="34" charset="0"/>
                <a:ea typeface="HGP創英角ｺﾞｼｯｸUB" pitchFamily="50" charset="-128"/>
              </a:rPr>
              <a:t>(Chirp wave)</a:t>
            </a:r>
          </a:p>
        </p:txBody>
      </p:sp>
      <p:sp>
        <p:nvSpPr>
          <p:cNvPr id="907272" name="Rectangle 1032"/>
          <p:cNvSpPr>
            <a:spLocks noChangeArrowheads="1"/>
          </p:cNvSpPr>
          <p:nvPr/>
        </p:nvSpPr>
        <p:spPr bwMode="auto">
          <a:xfrm>
            <a:off x="684213" y="4037013"/>
            <a:ext cx="4572000" cy="915987"/>
          </a:xfrm>
          <a:prstGeom prst="rect">
            <a:avLst/>
          </a:prstGeom>
          <a:noFill/>
          <a:ln w="15875">
            <a:noFill/>
            <a:miter lim="800000"/>
            <a:headEnd/>
            <a:tailEnd/>
          </a:ln>
          <a:effectLst/>
        </p:spPr>
        <p:txBody>
          <a:bodyPr>
            <a:spAutoFit/>
          </a:bodyPr>
          <a:lstStyle/>
          <a:p>
            <a:pPr algn="l">
              <a:buFontTx/>
              <a:buNone/>
            </a:pPr>
            <a:r>
              <a:rPr lang="en-US" altLang="ja-JP" sz="1800" b="1">
                <a:solidFill>
                  <a:srgbClr val="000000"/>
                </a:solidFill>
                <a:latin typeface="Tahoma" pitchFamily="34" charset="0"/>
                <a:ea typeface="HGP創英角ｺﾞｼｯｸUB" pitchFamily="50" charset="-128"/>
              </a:rPr>
              <a:t>Collision and merger </a:t>
            </a:r>
          </a:p>
          <a:p>
            <a:pPr algn="l">
              <a:buFontTx/>
              <a:buNone/>
            </a:pPr>
            <a:r>
              <a:rPr lang="en-US" altLang="ja-JP" sz="1800" b="1">
                <a:solidFill>
                  <a:srgbClr val="000000"/>
                </a:solidFill>
                <a:latin typeface="Tahoma" pitchFamily="34" charset="0"/>
                <a:ea typeface="HGP創英角ｺﾞｼｯｸUB" pitchFamily="50" charset="-128"/>
              </a:rPr>
              <a:t>    </a:t>
            </a:r>
            <a:r>
              <a:rPr lang="en-US" altLang="ja-JP" sz="1800" b="1">
                <a:solidFill>
                  <a:srgbClr val="5F5F5F"/>
                </a:solidFill>
                <a:latin typeface="Tahoma" pitchFamily="34" charset="0"/>
                <a:ea typeface="HGP創英角ｺﾞｼｯｸUB" pitchFamily="50" charset="-128"/>
                <a:sym typeface="Wingdings" pitchFamily="2" charset="2"/>
              </a:rPr>
              <a:t> Short GW radiation</a:t>
            </a:r>
          </a:p>
          <a:p>
            <a:pPr algn="l">
              <a:buFontTx/>
              <a:buNone/>
            </a:pPr>
            <a:r>
              <a:rPr lang="en-US" altLang="ja-JP" sz="1800" b="1">
                <a:solidFill>
                  <a:srgbClr val="000000"/>
                </a:solidFill>
                <a:latin typeface="Tahoma" pitchFamily="34" charset="0"/>
                <a:ea typeface="HGP創英角ｺﾞｼｯｸUB" pitchFamily="50" charset="-128"/>
                <a:sym typeface="Wingdings" pitchFamily="2" charset="2"/>
              </a:rPr>
              <a:t>             </a:t>
            </a:r>
            <a:r>
              <a:rPr lang="en-US" altLang="ja-JP" sz="1800" b="1">
                <a:solidFill>
                  <a:srgbClr val="3366FF"/>
                </a:solidFill>
                <a:latin typeface="Tahoma" pitchFamily="34" charset="0"/>
                <a:ea typeface="HGP創英角ｺﾞｼｯｸUB" pitchFamily="50" charset="-128"/>
                <a:sym typeface="Wingdings" pitchFamily="2" charset="2"/>
              </a:rPr>
              <a:t>(</a:t>
            </a:r>
            <a:r>
              <a:rPr lang="en-US" altLang="ja-JP" sz="1800" b="1">
                <a:solidFill>
                  <a:srgbClr val="3366FF"/>
                </a:solidFill>
                <a:latin typeface="Tahoma" pitchFamily="34" charset="0"/>
                <a:ea typeface="HGP創英角ｺﾞｼｯｸUB" pitchFamily="50" charset="-128"/>
              </a:rPr>
              <a:t>Burst wave)</a:t>
            </a:r>
          </a:p>
        </p:txBody>
      </p:sp>
      <p:sp>
        <p:nvSpPr>
          <p:cNvPr id="907273" name="Rectangle 1033"/>
          <p:cNvSpPr>
            <a:spLocks noChangeArrowheads="1"/>
          </p:cNvSpPr>
          <p:nvPr/>
        </p:nvSpPr>
        <p:spPr bwMode="auto">
          <a:xfrm>
            <a:off x="685800" y="5180013"/>
            <a:ext cx="4572000" cy="915987"/>
          </a:xfrm>
          <a:prstGeom prst="rect">
            <a:avLst/>
          </a:prstGeom>
          <a:noFill/>
          <a:ln w="15875">
            <a:noFill/>
            <a:miter lim="800000"/>
            <a:headEnd/>
            <a:tailEnd/>
          </a:ln>
          <a:effectLst/>
        </p:spPr>
        <p:txBody>
          <a:bodyPr>
            <a:spAutoFit/>
          </a:bodyPr>
          <a:lstStyle/>
          <a:p>
            <a:pPr algn="l">
              <a:buFontTx/>
              <a:buNone/>
            </a:pPr>
            <a:r>
              <a:rPr lang="en-US" altLang="ja-JP" sz="1800" b="1">
                <a:solidFill>
                  <a:srgbClr val="000000"/>
                </a:solidFill>
                <a:latin typeface="Tahoma" pitchFamily="34" charset="0"/>
                <a:ea typeface="HGP創英角ｺﾞｼｯｸUB" pitchFamily="50" charset="-128"/>
              </a:rPr>
              <a:t>BH quasi-normal mode oscillation</a:t>
            </a:r>
          </a:p>
          <a:p>
            <a:pPr algn="l">
              <a:buFontTx/>
              <a:buNone/>
            </a:pPr>
            <a:r>
              <a:rPr lang="en-US" altLang="ja-JP" sz="1800" b="1">
                <a:solidFill>
                  <a:srgbClr val="000000"/>
                </a:solidFill>
                <a:latin typeface="Tahoma" pitchFamily="34" charset="0"/>
                <a:ea typeface="HGP創英角ｺﾞｼｯｸUB" pitchFamily="50" charset="-128"/>
              </a:rPr>
              <a:t>    </a:t>
            </a:r>
            <a:r>
              <a:rPr lang="en-US" altLang="ja-JP" sz="1800" b="1">
                <a:solidFill>
                  <a:srgbClr val="5F5F5F"/>
                </a:solidFill>
                <a:latin typeface="Tahoma" pitchFamily="34" charset="0"/>
                <a:ea typeface="HGP創英角ｺﾞｼｯｸUB" pitchFamily="50" charset="-128"/>
                <a:sym typeface="Wingdings" pitchFamily="2" charset="2"/>
              </a:rPr>
              <a:t> Decay of oscillation</a:t>
            </a:r>
          </a:p>
          <a:p>
            <a:pPr algn="l">
              <a:buFontTx/>
              <a:buNone/>
            </a:pPr>
            <a:r>
              <a:rPr lang="en-US" altLang="ja-JP" sz="1800" b="1">
                <a:solidFill>
                  <a:srgbClr val="000000"/>
                </a:solidFill>
                <a:latin typeface="Tahoma" pitchFamily="34" charset="0"/>
                <a:ea typeface="HGP創英角ｺﾞｼｯｸUB" pitchFamily="50" charset="-128"/>
                <a:sym typeface="Wingdings" pitchFamily="2" charset="2"/>
              </a:rPr>
              <a:t>             </a:t>
            </a:r>
            <a:r>
              <a:rPr lang="en-US" altLang="ja-JP" sz="1800" b="1">
                <a:solidFill>
                  <a:srgbClr val="3366FF"/>
                </a:solidFill>
                <a:latin typeface="Tahoma" pitchFamily="34" charset="0"/>
                <a:ea typeface="HGP創英角ｺﾞｼｯｸUB" pitchFamily="50" charset="-128"/>
                <a:sym typeface="Wingdings" pitchFamily="2" charset="2"/>
              </a:rPr>
              <a:t>(</a:t>
            </a:r>
            <a:r>
              <a:rPr lang="en-US" altLang="ja-JP" sz="1800" b="1">
                <a:solidFill>
                  <a:srgbClr val="3366FF"/>
                </a:solidFill>
                <a:latin typeface="Tahoma" pitchFamily="34" charset="0"/>
                <a:ea typeface="HGP創英角ｺﾞｼｯｸUB" pitchFamily="50" charset="-128"/>
              </a:rPr>
              <a:t>Ringdown wave)</a:t>
            </a:r>
          </a:p>
        </p:txBody>
      </p:sp>
      <p:sp>
        <p:nvSpPr>
          <p:cNvPr id="907274" name="Rectangle 1034"/>
          <p:cNvSpPr>
            <a:spLocks noChangeArrowheads="1"/>
          </p:cNvSpPr>
          <p:nvPr/>
        </p:nvSpPr>
        <p:spPr bwMode="auto">
          <a:xfrm>
            <a:off x="611188" y="1676400"/>
            <a:ext cx="4572000" cy="1190625"/>
          </a:xfrm>
          <a:prstGeom prst="rect">
            <a:avLst/>
          </a:prstGeom>
          <a:noFill/>
          <a:ln w="15875">
            <a:noFill/>
            <a:miter lim="800000"/>
            <a:headEnd/>
            <a:tailEnd/>
          </a:ln>
          <a:effectLst/>
        </p:spPr>
        <p:txBody>
          <a:bodyPr>
            <a:spAutoFit/>
          </a:bodyPr>
          <a:lstStyle/>
          <a:p>
            <a:pPr algn="l">
              <a:buFontTx/>
              <a:buNone/>
            </a:pPr>
            <a:r>
              <a:rPr lang="en-US" altLang="ja-JP" sz="1800" b="1">
                <a:solidFill>
                  <a:srgbClr val="000000"/>
                </a:solidFill>
                <a:latin typeface="Tahoma" pitchFamily="34" charset="0"/>
                <a:ea typeface="HGP創英角ｺﾞｼｯｸUB" pitchFamily="50" charset="-128"/>
              </a:rPr>
              <a:t>Stationary orbital motion </a:t>
            </a:r>
          </a:p>
          <a:p>
            <a:pPr algn="l">
              <a:buFontTx/>
              <a:buNone/>
            </a:pPr>
            <a:r>
              <a:rPr lang="en-US" altLang="ja-JP" sz="1800" b="1">
                <a:solidFill>
                  <a:srgbClr val="000000"/>
                </a:solidFill>
                <a:latin typeface="Tahoma" pitchFamily="34" charset="0"/>
                <a:ea typeface="HGP創英角ｺﾞｼｯｸUB" pitchFamily="50" charset="-128"/>
              </a:rPr>
              <a:t>       of 2 neutron stars</a:t>
            </a:r>
          </a:p>
          <a:p>
            <a:pPr algn="l">
              <a:buFontTx/>
              <a:buNone/>
            </a:pPr>
            <a:r>
              <a:rPr lang="en-US" altLang="ja-JP" sz="1800" b="1">
                <a:solidFill>
                  <a:srgbClr val="000000"/>
                </a:solidFill>
                <a:latin typeface="Tahoma" pitchFamily="34" charset="0"/>
                <a:ea typeface="HGP創英角ｺﾞｼｯｸUB" pitchFamily="50" charset="-128"/>
              </a:rPr>
              <a:t>     </a:t>
            </a:r>
            <a:r>
              <a:rPr lang="en-US" altLang="ja-JP" sz="1800" b="1">
                <a:solidFill>
                  <a:srgbClr val="5F5F5F"/>
                </a:solidFill>
                <a:latin typeface="Tahoma" pitchFamily="34" charset="0"/>
                <a:ea typeface="HGP創英角ｺﾞｼｯｸUB" pitchFamily="50" charset="-128"/>
                <a:sym typeface="Wingdings" pitchFamily="2" charset="2"/>
              </a:rPr>
              <a:t> Stationary GWs </a:t>
            </a:r>
          </a:p>
          <a:p>
            <a:pPr algn="l">
              <a:buFontTx/>
              <a:buNone/>
            </a:pPr>
            <a:r>
              <a:rPr lang="en-US" altLang="ja-JP" sz="1800" b="1">
                <a:solidFill>
                  <a:srgbClr val="5F5F5F"/>
                </a:solidFill>
                <a:latin typeface="Tahoma" pitchFamily="34" charset="0"/>
                <a:ea typeface="HGP創英角ｺﾞｼｯｸUB" pitchFamily="50" charset="-128"/>
                <a:sym typeface="Wingdings" pitchFamily="2" charset="2"/>
              </a:rPr>
              <a:t>        </a:t>
            </a:r>
            <a:r>
              <a:rPr lang="en-US" altLang="ja-JP" sz="1800" b="1">
                <a:solidFill>
                  <a:srgbClr val="3366FF"/>
                </a:solidFill>
                <a:latin typeface="Tahoma" pitchFamily="34" charset="0"/>
                <a:ea typeface="HGP創英角ｺﾞｼｯｸUB" pitchFamily="50" charset="-128"/>
                <a:sym typeface="Wingdings" pitchFamily="2" charset="2"/>
              </a:rPr>
              <a:t>(Continuous wave)</a:t>
            </a:r>
          </a:p>
        </p:txBody>
      </p:sp>
      <p:grpSp>
        <p:nvGrpSpPr>
          <p:cNvPr id="2" name="Group 1040"/>
          <p:cNvGrpSpPr>
            <a:grpSpLocks/>
          </p:cNvGrpSpPr>
          <p:nvPr/>
        </p:nvGrpSpPr>
        <p:grpSpPr bwMode="auto">
          <a:xfrm>
            <a:off x="5292725" y="5454650"/>
            <a:ext cx="3240088" cy="711200"/>
            <a:chOff x="3334" y="3436"/>
            <a:chExt cx="2041" cy="448"/>
          </a:xfrm>
        </p:grpSpPr>
        <p:sp>
          <p:nvSpPr>
            <p:cNvPr id="907277" name="AutoShape 1037"/>
            <p:cNvSpPr>
              <a:spLocks noChangeArrowheads="1"/>
            </p:cNvSpPr>
            <p:nvPr/>
          </p:nvSpPr>
          <p:spPr bwMode="auto">
            <a:xfrm>
              <a:off x="3741" y="3436"/>
              <a:ext cx="1634" cy="447"/>
            </a:xfrm>
            <a:prstGeom prst="roundRect">
              <a:avLst>
                <a:gd name="adj" fmla="val 10296"/>
              </a:avLst>
            </a:prstGeom>
            <a:solidFill>
              <a:srgbClr val="99CCFF">
                <a:alpha val="50000"/>
              </a:srgbClr>
            </a:solidFill>
            <a:ln w="15875">
              <a:noFill/>
              <a:round/>
              <a:headEnd/>
              <a:tailEnd/>
            </a:ln>
            <a:effectLst/>
          </p:spPr>
          <p:txBody>
            <a:bodyPr anchor="ctr">
              <a:spAutoFit/>
            </a:bodyPr>
            <a:lstStyle/>
            <a:p>
              <a:endParaRPr lang="ja-JP" altLang="en-US"/>
            </a:p>
          </p:txBody>
        </p:sp>
        <p:sp>
          <p:nvSpPr>
            <p:cNvPr id="907278" name="AutoShape 1038"/>
            <p:cNvSpPr>
              <a:spLocks noChangeArrowheads="1"/>
            </p:cNvSpPr>
            <p:nvPr/>
          </p:nvSpPr>
          <p:spPr bwMode="auto">
            <a:xfrm>
              <a:off x="3334" y="3490"/>
              <a:ext cx="288" cy="336"/>
            </a:xfrm>
            <a:custGeom>
              <a:avLst/>
              <a:gdLst>
                <a:gd name="G0" fmla="+- 11624 0 0"/>
                <a:gd name="G1" fmla="+- 3985 0 0"/>
                <a:gd name="G2" fmla="+- 21600 0 3985"/>
                <a:gd name="G3" fmla="+- 10800 0 3985"/>
                <a:gd name="G4" fmla="+- 21600 0 11624"/>
                <a:gd name="G5" fmla="*/ G4 G3 10800"/>
                <a:gd name="G6" fmla="+- 21600 0 G5"/>
                <a:gd name="T0" fmla="*/ 11624 w 21600"/>
                <a:gd name="T1" fmla="*/ 0 h 21600"/>
                <a:gd name="T2" fmla="*/ 0 w 21600"/>
                <a:gd name="T3" fmla="*/ 10800 h 21600"/>
                <a:gd name="T4" fmla="*/ 11624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624" y="0"/>
                  </a:moveTo>
                  <a:lnTo>
                    <a:pt x="11624" y="3985"/>
                  </a:lnTo>
                  <a:lnTo>
                    <a:pt x="3375" y="3985"/>
                  </a:lnTo>
                  <a:lnTo>
                    <a:pt x="3375" y="17615"/>
                  </a:lnTo>
                  <a:lnTo>
                    <a:pt x="11624" y="17615"/>
                  </a:lnTo>
                  <a:lnTo>
                    <a:pt x="11624" y="21600"/>
                  </a:lnTo>
                  <a:lnTo>
                    <a:pt x="21600" y="10800"/>
                  </a:lnTo>
                  <a:close/>
                </a:path>
                <a:path w="21600" h="21600">
                  <a:moveTo>
                    <a:pt x="1350" y="3985"/>
                  </a:moveTo>
                  <a:lnTo>
                    <a:pt x="1350" y="17615"/>
                  </a:lnTo>
                  <a:lnTo>
                    <a:pt x="2700" y="17615"/>
                  </a:lnTo>
                  <a:lnTo>
                    <a:pt x="2700" y="3985"/>
                  </a:lnTo>
                  <a:close/>
                </a:path>
                <a:path w="21600" h="21600">
                  <a:moveTo>
                    <a:pt x="0" y="3985"/>
                  </a:moveTo>
                  <a:lnTo>
                    <a:pt x="0" y="17615"/>
                  </a:lnTo>
                  <a:lnTo>
                    <a:pt x="675" y="17615"/>
                  </a:lnTo>
                  <a:lnTo>
                    <a:pt x="675" y="3985"/>
                  </a:lnTo>
                  <a:close/>
                </a:path>
              </a:pathLst>
            </a:custGeom>
            <a:solidFill>
              <a:srgbClr val="99CCFF"/>
            </a:solidFill>
            <a:ln w="9525">
              <a:solidFill>
                <a:srgbClr val="0000FF"/>
              </a:solidFill>
              <a:miter lim="800000"/>
              <a:headEnd/>
              <a:tailEnd/>
            </a:ln>
            <a:effectLst/>
          </p:spPr>
          <p:txBody>
            <a:bodyPr anchor="ctr">
              <a:spAutoFit/>
            </a:bodyPr>
            <a:lstStyle/>
            <a:p>
              <a:endParaRPr lang="ja-JP" altLang="en-US"/>
            </a:p>
          </p:txBody>
        </p:sp>
        <p:sp>
          <p:nvSpPr>
            <p:cNvPr id="907279" name="Text Box 1039"/>
            <p:cNvSpPr txBox="1">
              <a:spLocks noChangeArrowheads="1"/>
            </p:cNvSpPr>
            <p:nvPr/>
          </p:nvSpPr>
          <p:spPr bwMode="auto">
            <a:xfrm>
              <a:off x="3742" y="3442"/>
              <a:ext cx="1603" cy="442"/>
            </a:xfrm>
            <a:prstGeom prst="rect">
              <a:avLst/>
            </a:prstGeom>
            <a:noFill/>
            <a:ln w="9525">
              <a:noFill/>
              <a:miter lim="800000"/>
              <a:headEnd/>
              <a:tailEnd/>
            </a:ln>
            <a:effectLst/>
          </p:spPr>
          <p:txBody>
            <a:bodyPr wrap="none">
              <a:spAutoFit/>
            </a:bodyPr>
            <a:lstStyle/>
            <a:p>
              <a:pPr algn="l">
                <a:buSzPct val="70000"/>
                <a:buFontTx/>
                <a:buNone/>
              </a:pPr>
              <a:r>
                <a:rPr lang="en-US" altLang="ja-JP" sz="2000" b="1">
                  <a:solidFill>
                    <a:srgbClr val="3333FF"/>
                  </a:solidFill>
                  <a:latin typeface="Tahoma" pitchFamily="34" charset="0"/>
                  <a:ea typeface="HGP創英角ｺﾞｼｯｸUB" pitchFamily="50" charset="-128"/>
                </a:rPr>
                <a:t>BH and NS physics</a:t>
              </a:r>
            </a:p>
            <a:p>
              <a:pPr algn="l">
                <a:buSzPct val="70000"/>
                <a:buFontTx/>
                <a:buNone/>
              </a:pPr>
              <a:r>
                <a:rPr lang="en-US" altLang="ja-JP" sz="2000" b="1">
                  <a:solidFill>
                    <a:srgbClr val="3333FF"/>
                  </a:solidFill>
                  <a:latin typeface="Tahoma" pitchFamily="34" charset="0"/>
                  <a:ea typeface="HGP創英角ｺﾞｼｯｸUB" pitchFamily="50" charset="-128"/>
                </a:rPr>
                <a:t>Test of GR</a:t>
              </a:r>
            </a:p>
          </p:txBody>
        </p:sp>
      </p:grpSp>
    </p:spTree>
  </p:cSld>
  <p:clrMapOvr>
    <a:masterClrMapping/>
  </p:clrMapOvr>
  <p:transition advTm="2128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a:p>
        </p:txBody>
      </p:sp>
      <p:grpSp>
        <p:nvGrpSpPr>
          <p:cNvPr id="2" name="Group 37"/>
          <p:cNvGrpSpPr>
            <a:grpSpLocks/>
          </p:cNvGrpSpPr>
          <p:nvPr/>
        </p:nvGrpSpPr>
        <p:grpSpPr bwMode="auto">
          <a:xfrm>
            <a:off x="4930775" y="3505200"/>
            <a:ext cx="3673475" cy="2984500"/>
            <a:chOff x="3106" y="2216"/>
            <a:chExt cx="2314" cy="1880"/>
          </a:xfrm>
        </p:grpSpPr>
        <p:pic>
          <p:nvPicPr>
            <p:cNvPr id="909350" name="Picture 38" descr="account2j"/>
            <p:cNvPicPr>
              <a:picLocks noChangeAspect="1" noChangeArrowheads="1"/>
            </p:cNvPicPr>
            <p:nvPr/>
          </p:nvPicPr>
          <p:blipFill>
            <a:blip r:embed="rId3"/>
            <a:srcRect/>
            <a:stretch>
              <a:fillRect/>
            </a:stretch>
          </p:blipFill>
          <p:spPr bwMode="auto">
            <a:xfrm>
              <a:off x="3106" y="2216"/>
              <a:ext cx="2314" cy="1736"/>
            </a:xfrm>
            <a:prstGeom prst="rect">
              <a:avLst/>
            </a:prstGeom>
            <a:noFill/>
          </p:spPr>
        </p:pic>
        <p:sp>
          <p:nvSpPr>
            <p:cNvPr id="909351" name="Text Box 39"/>
            <p:cNvSpPr txBox="1">
              <a:spLocks noChangeArrowheads="1"/>
            </p:cNvSpPr>
            <p:nvPr/>
          </p:nvSpPr>
          <p:spPr bwMode="auto">
            <a:xfrm>
              <a:off x="3560" y="3884"/>
              <a:ext cx="1860" cy="212"/>
            </a:xfrm>
            <a:prstGeom prst="rect">
              <a:avLst/>
            </a:prstGeom>
            <a:noFill/>
            <a:ln w="9525">
              <a:noFill/>
              <a:miter lim="800000"/>
              <a:headEnd/>
              <a:tailEnd/>
            </a:ln>
            <a:effectLst/>
          </p:spPr>
          <p:txBody>
            <a:bodyPr>
              <a:spAutoFit/>
            </a:bodyPr>
            <a:lstStyle/>
            <a:p>
              <a:pPr algn="l">
                <a:buFontTx/>
                <a:buNone/>
              </a:pPr>
              <a:r>
                <a:rPr lang="zh-CN" altLang="en-US" sz="800" b="1">
                  <a:solidFill>
                    <a:srgbClr val="5F5F5F"/>
                  </a:solidFill>
                  <a:latin typeface="Tahoma" pitchFamily="34" charset="0"/>
                </a:rPr>
                <a:t>戎崎俊一</a:t>
              </a:r>
              <a:r>
                <a:rPr lang="en-US" altLang="zh-CN" sz="800" b="1">
                  <a:solidFill>
                    <a:srgbClr val="5F5F5F"/>
                  </a:solidFill>
                  <a:latin typeface="Tahoma" pitchFamily="34" charset="0"/>
                </a:rPr>
                <a:t>(</a:t>
              </a:r>
              <a:r>
                <a:rPr lang="zh-CN" altLang="en-US" sz="800" b="1">
                  <a:solidFill>
                    <a:srgbClr val="5F5F5F"/>
                  </a:solidFill>
                  <a:latin typeface="Tahoma" pitchFamily="34" charset="0"/>
                </a:rPr>
                <a:t>理化学研究所</a:t>
              </a:r>
              <a:r>
                <a:rPr lang="en-US" altLang="zh-CN" sz="800" b="1">
                  <a:solidFill>
                    <a:srgbClr val="5F5F5F"/>
                  </a:solidFill>
                  <a:latin typeface="Tahoma" pitchFamily="34" charset="0"/>
                </a:rPr>
                <a:t>)</a:t>
              </a:r>
              <a:r>
                <a:rPr lang="en-US" altLang="ja-JP" sz="800" b="1">
                  <a:solidFill>
                    <a:srgbClr val="5F5F5F"/>
                  </a:solidFill>
                  <a:latin typeface="Tahoma" pitchFamily="34" charset="0"/>
                </a:rPr>
                <a:t> </a:t>
              </a:r>
              <a:r>
                <a:rPr lang="ja-JP" altLang="en-US" sz="800" b="1">
                  <a:solidFill>
                    <a:srgbClr val="5F5F5F"/>
                  </a:solidFill>
                  <a:latin typeface="Tahoma" pitchFamily="34" charset="0"/>
                </a:rPr>
                <a:t>先生の</a:t>
              </a:r>
              <a:r>
                <a:rPr lang="en-US" altLang="ja-JP" sz="800" b="1">
                  <a:solidFill>
                    <a:srgbClr val="5F5F5F"/>
                  </a:solidFill>
                  <a:latin typeface="Tahoma" pitchFamily="34" charset="0"/>
                </a:rPr>
                <a:t>web</a:t>
              </a:r>
              <a:r>
                <a:rPr lang="ja-JP" altLang="en-US" sz="800" b="1">
                  <a:solidFill>
                    <a:srgbClr val="5F5F5F"/>
                  </a:solidFill>
                  <a:latin typeface="Tahoma" pitchFamily="34" charset="0"/>
                </a:rPr>
                <a:t>ページより引用 </a:t>
              </a:r>
              <a:r>
                <a:rPr lang="en-US" altLang="ja-JP" sz="800" b="1">
                  <a:solidFill>
                    <a:srgbClr val="5F5F5F"/>
                  </a:solidFill>
                  <a:latin typeface="Tahoma" pitchFamily="34" charset="0"/>
                </a:rPr>
                <a:t>http://atlas.riken.go.jp/~ebisu/smbh.html</a:t>
              </a:r>
            </a:p>
          </p:txBody>
        </p:sp>
      </p:grpSp>
      <p:sp>
        <p:nvSpPr>
          <p:cNvPr id="909314" name="Rectangle 2"/>
          <p:cNvSpPr>
            <a:spLocks noGrp="1" noChangeArrowheads="1"/>
          </p:cNvSpPr>
          <p:nvPr>
            <p:ph type="title"/>
          </p:nvPr>
        </p:nvSpPr>
        <p:spPr/>
        <p:txBody>
          <a:bodyPr/>
          <a:lstStyle/>
          <a:p>
            <a:r>
              <a:rPr lang="en-US" altLang="ja-JP">
                <a:solidFill>
                  <a:srgbClr val="333333"/>
                </a:solidFill>
              </a:rPr>
              <a:t>Introduction (4)</a:t>
            </a:r>
            <a:r>
              <a:rPr lang="en-US" altLang="ja-JP"/>
              <a:t> </a:t>
            </a:r>
          </a:p>
        </p:txBody>
      </p:sp>
      <p:sp>
        <p:nvSpPr>
          <p:cNvPr id="909315" name="Rectangle 3"/>
          <p:cNvSpPr>
            <a:spLocks noGrp="1" noChangeArrowheads="1"/>
          </p:cNvSpPr>
          <p:nvPr>
            <p:ph type="body" idx="1"/>
          </p:nvPr>
        </p:nvSpPr>
        <p:spPr>
          <a:xfrm>
            <a:off x="381000" y="1484313"/>
            <a:ext cx="7162800" cy="4991100"/>
          </a:xfrm>
        </p:spPr>
        <p:txBody>
          <a:bodyPr/>
          <a:lstStyle/>
          <a:p>
            <a:pPr marL="342900" indent="-342900">
              <a:spcBef>
                <a:spcPct val="0"/>
              </a:spcBef>
              <a:buClr>
                <a:srgbClr val="080808"/>
              </a:buClr>
              <a:buFont typeface="Wingdings" pitchFamily="2" charset="2"/>
              <a:buNone/>
            </a:pPr>
            <a:r>
              <a:rPr lang="en-US" altLang="ja-JP" sz="1800" b="1"/>
              <a:t>Merger of intermediate-mass BHs</a:t>
            </a:r>
          </a:p>
          <a:p>
            <a:pPr marL="342900" indent="-342900">
              <a:spcBef>
                <a:spcPct val="0"/>
              </a:spcBef>
              <a:buClr>
                <a:srgbClr val="080808"/>
              </a:buClr>
              <a:buFont typeface="Wingdings" pitchFamily="2" charset="2"/>
              <a:buNone/>
            </a:pPr>
            <a:r>
              <a:rPr lang="en-US" altLang="ja-JP" sz="1800" b="1"/>
              <a:t>  </a:t>
            </a:r>
            <a:r>
              <a:rPr lang="en-US" altLang="ja-JP" sz="1800" b="1">
                <a:sym typeface="Wingdings" pitchFamily="2" charset="2"/>
              </a:rPr>
              <a:t> </a:t>
            </a:r>
            <a:r>
              <a:rPr lang="en-US" altLang="ja-JP" sz="1800" b="1">
                <a:solidFill>
                  <a:srgbClr val="FF5050"/>
                </a:solidFill>
              </a:rPr>
              <a:t>Formation of super-massive BHs</a:t>
            </a:r>
          </a:p>
          <a:p>
            <a:pPr marL="342900" indent="-342900">
              <a:spcBef>
                <a:spcPct val="0"/>
              </a:spcBef>
              <a:buClr>
                <a:srgbClr val="080808"/>
              </a:buClr>
              <a:buFont typeface="Wingdings" pitchFamily="2" charset="2"/>
              <a:buNone/>
            </a:pPr>
            <a:r>
              <a:rPr lang="en-US" altLang="ja-JP" sz="1800" b="1">
                <a:solidFill>
                  <a:srgbClr val="FF5050"/>
                </a:solidFill>
              </a:rPr>
              <a:t>       Galaxy formation</a:t>
            </a:r>
            <a:endParaRPr lang="en-US" altLang="ja-JP" sz="1800" b="1"/>
          </a:p>
          <a:p>
            <a:pPr marL="342900" indent="-342900">
              <a:spcBef>
                <a:spcPct val="0"/>
              </a:spcBef>
              <a:buClr>
                <a:srgbClr val="080808"/>
              </a:buClr>
              <a:buFont typeface="Wingdings" pitchFamily="2" charset="2"/>
              <a:buNone/>
            </a:pPr>
            <a:endParaRPr lang="en-US" altLang="ja-JP" sz="1800" b="1"/>
          </a:p>
          <a:p>
            <a:pPr marL="342900" indent="-342900">
              <a:spcBef>
                <a:spcPct val="0"/>
              </a:spcBef>
              <a:buClr>
                <a:srgbClr val="080808"/>
              </a:buClr>
              <a:buFont typeface="Wingdings" pitchFamily="2" charset="2"/>
              <a:buNone/>
            </a:pPr>
            <a:r>
              <a:rPr lang="en-US" altLang="ja-JP" sz="1800" b="1"/>
              <a:t>Distant neutron-star binaries</a:t>
            </a:r>
          </a:p>
          <a:p>
            <a:pPr marL="342900" indent="-342900">
              <a:spcBef>
                <a:spcPct val="0"/>
              </a:spcBef>
              <a:buClr>
                <a:srgbClr val="080808"/>
              </a:buClr>
              <a:buFont typeface="Wingdings" pitchFamily="2" charset="2"/>
              <a:buNone/>
            </a:pPr>
            <a:r>
              <a:rPr lang="en-US" altLang="ja-JP" sz="1800" b="1"/>
              <a:t>	</a:t>
            </a:r>
            <a:r>
              <a:rPr lang="en-US" altLang="ja-JP" sz="1800" b="1">
                <a:sym typeface="Wingdings" pitchFamily="2" charset="2"/>
              </a:rPr>
              <a:t> </a:t>
            </a:r>
            <a:r>
              <a:rPr lang="en-US" altLang="ja-JP" sz="1800" b="1">
                <a:solidFill>
                  <a:srgbClr val="FF5050"/>
                </a:solidFill>
              </a:rPr>
              <a:t>Direct measurement of </a:t>
            </a:r>
          </a:p>
          <a:p>
            <a:pPr marL="342900" indent="-342900">
              <a:spcBef>
                <a:spcPct val="0"/>
              </a:spcBef>
              <a:buClr>
                <a:srgbClr val="080808"/>
              </a:buClr>
              <a:buFont typeface="Wingdings" pitchFamily="2" charset="2"/>
              <a:buNone/>
            </a:pPr>
            <a:r>
              <a:rPr lang="en-US" altLang="ja-JP" sz="1800" b="1">
                <a:solidFill>
                  <a:srgbClr val="FF5050"/>
                </a:solidFill>
              </a:rPr>
              <a:t>            acceleration of expansion </a:t>
            </a:r>
          </a:p>
          <a:p>
            <a:pPr marL="342900" indent="-342900">
              <a:spcBef>
                <a:spcPct val="0"/>
              </a:spcBef>
              <a:buClr>
                <a:srgbClr val="080808"/>
              </a:buClr>
              <a:buFont typeface="Wingdings" pitchFamily="2" charset="2"/>
              <a:buNone/>
            </a:pPr>
            <a:r>
              <a:rPr lang="en-US" altLang="ja-JP" sz="1800" b="1">
                <a:solidFill>
                  <a:srgbClr val="FF5050"/>
                </a:solidFill>
              </a:rPr>
              <a:t>             of the universe</a:t>
            </a:r>
          </a:p>
          <a:p>
            <a:pPr marL="342900" indent="-342900">
              <a:spcBef>
                <a:spcPct val="0"/>
              </a:spcBef>
              <a:buClr>
                <a:srgbClr val="080808"/>
              </a:buClr>
              <a:buFont typeface="Wingdings" pitchFamily="2" charset="2"/>
              <a:buNone/>
            </a:pPr>
            <a:r>
              <a:rPr lang="en-US" altLang="ja-JP" sz="1800" b="1"/>
              <a:t>       Information on dark energy</a:t>
            </a:r>
          </a:p>
          <a:p>
            <a:pPr marL="342900" indent="-342900">
              <a:spcBef>
                <a:spcPct val="0"/>
              </a:spcBef>
              <a:buClr>
                <a:srgbClr val="080808"/>
              </a:buClr>
              <a:buFont typeface="Wingdings" pitchFamily="2" charset="2"/>
              <a:buNone/>
            </a:pPr>
            <a:endParaRPr lang="en-US" altLang="ja-JP" sz="1800" b="1"/>
          </a:p>
          <a:p>
            <a:pPr marL="342900" indent="-342900">
              <a:spcBef>
                <a:spcPct val="0"/>
              </a:spcBef>
              <a:buClr>
                <a:srgbClr val="080808"/>
              </a:buClr>
              <a:buFont typeface="Wingdings" pitchFamily="2" charset="2"/>
              <a:buNone/>
            </a:pPr>
            <a:r>
              <a:rPr lang="en-US" altLang="ja-JP" sz="1800" b="1"/>
              <a:t>GWs from early universe</a:t>
            </a:r>
          </a:p>
          <a:p>
            <a:pPr marL="342900" indent="-342900">
              <a:spcBef>
                <a:spcPct val="0"/>
              </a:spcBef>
              <a:buClr>
                <a:srgbClr val="080808"/>
              </a:buClr>
              <a:buFont typeface="Wingdings" pitchFamily="2" charset="2"/>
              <a:buNone/>
            </a:pPr>
            <a:r>
              <a:rPr lang="en-US" altLang="ja-JP" sz="1800" b="1"/>
              <a:t>	</a:t>
            </a:r>
            <a:r>
              <a:rPr lang="en-US" altLang="ja-JP" sz="1800" b="1">
                <a:sym typeface="Wingdings" pitchFamily="2" charset="2"/>
              </a:rPr>
              <a:t> </a:t>
            </a:r>
            <a:r>
              <a:rPr lang="en-US" altLang="ja-JP" sz="1800" b="1">
                <a:solidFill>
                  <a:srgbClr val="FF5050"/>
                </a:solidFill>
              </a:rPr>
              <a:t>Insight on inflation</a:t>
            </a:r>
          </a:p>
          <a:p>
            <a:pPr marL="342900" indent="-342900">
              <a:spcBef>
                <a:spcPct val="0"/>
              </a:spcBef>
              <a:buClr>
                <a:srgbClr val="080808"/>
              </a:buClr>
              <a:buFont typeface="Wingdings" pitchFamily="2" charset="2"/>
              <a:buNone/>
            </a:pPr>
            <a:endParaRPr lang="en-US" altLang="ja-JP" sz="1800" b="1"/>
          </a:p>
          <a:p>
            <a:pPr marL="342900" indent="-342900">
              <a:spcBef>
                <a:spcPct val="0"/>
              </a:spcBef>
              <a:buClr>
                <a:srgbClr val="080808"/>
              </a:buClr>
              <a:buFont typeface="Wingdings" pitchFamily="2" charset="2"/>
              <a:buNone/>
            </a:pPr>
            <a:r>
              <a:rPr lang="en-US" altLang="ja-JP" sz="1800" b="1"/>
              <a:t>Unexpected GW sources</a:t>
            </a:r>
          </a:p>
          <a:p>
            <a:pPr marL="342900" indent="-342900">
              <a:spcBef>
                <a:spcPct val="0"/>
              </a:spcBef>
              <a:buClr>
                <a:srgbClr val="080808"/>
              </a:buClr>
              <a:buFont typeface="Wingdings" pitchFamily="2" charset="2"/>
              <a:buNone/>
            </a:pPr>
            <a:r>
              <a:rPr lang="en-US" altLang="ja-JP" sz="1800" b="1"/>
              <a:t>	</a:t>
            </a:r>
            <a:r>
              <a:rPr lang="en-US" altLang="ja-JP" sz="1800" b="1">
                <a:sym typeface="Wingdings" pitchFamily="2" charset="2"/>
              </a:rPr>
              <a:t> </a:t>
            </a:r>
            <a:r>
              <a:rPr lang="en-US" altLang="ja-JP" sz="1800" b="1">
                <a:solidFill>
                  <a:srgbClr val="FF5050"/>
                </a:solidFill>
              </a:rPr>
              <a:t>Paradigm</a:t>
            </a:r>
            <a:r>
              <a:rPr lang="en-US" altLang="ja-JP" sz="1800" b="1">
                <a:sym typeface="Wingdings" pitchFamily="2" charset="2"/>
              </a:rPr>
              <a:t> </a:t>
            </a:r>
            <a:r>
              <a:rPr lang="en-US" altLang="ja-JP" sz="1800" b="1">
                <a:solidFill>
                  <a:srgbClr val="FF5050"/>
                </a:solidFill>
              </a:rPr>
              <a:t>change on the universe? </a:t>
            </a:r>
          </a:p>
        </p:txBody>
      </p:sp>
      <p:sp>
        <p:nvSpPr>
          <p:cNvPr id="909316" name="Rectangle 4"/>
          <p:cNvSpPr>
            <a:spLocks noChangeArrowheads="1"/>
          </p:cNvSpPr>
          <p:nvPr/>
        </p:nvSpPr>
        <p:spPr bwMode="auto">
          <a:xfrm>
            <a:off x="457200" y="765175"/>
            <a:ext cx="8386763" cy="5711825"/>
          </a:xfrm>
          <a:prstGeom prst="rect">
            <a:avLst/>
          </a:prstGeom>
          <a:noFill/>
          <a:ln w="9525">
            <a:noFill/>
            <a:miter lim="800000"/>
            <a:headEnd/>
            <a:tailEnd/>
          </a:ln>
          <a:effectLst/>
        </p:spPr>
        <p:txBody>
          <a:bodyPr/>
          <a:lstStyle/>
          <a:p>
            <a:pPr marL="193675" indent="-193675" algn="l">
              <a:lnSpc>
                <a:spcPct val="90000"/>
              </a:lnSpc>
              <a:spcBef>
                <a:spcPct val="20000"/>
              </a:spcBef>
              <a:buClr>
                <a:schemeClr val="accent2"/>
              </a:buClr>
              <a:buSzPct val="70000"/>
              <a:buFont typeface="Wingdings" pitchFamily="2" charset="2"/>
              <a:buBlip>
                <a:blip r:embed="rId4"/>
              </a:buBlip>
            </a:pPr>
            <a:r>
              <a:rPr lang="en-US" altLang="ja-JP" sz="2200" b="1">
                <a:solidFill>
                  <a:srgbClr val="000000"/>
                </a:solidFill>
                <a:latin typeface="Tahoma" pitchFamily="34" charset="0"/>
                <a:ea typeface="HGP創英角ｺﾞｼｯｸUB" pitchFamily="50" charset="-128"/>
              </a:rPr>
              <a:t>Expected science by GW observation </a:t>
            </a:r>
            <a:r>
              <a:rPr lang="en-US" altLang="ja-JP" sz="1800" b="1">
                <a:solidFill>
                  <a:srgbClr val="000000"/>
                </a:solidFill>
                <a:latin typeface="Tahoma" pitchFamily="34" charset="0"/>
                <a:ea typeface="HGP創英角ｺﾞｼｯｸUB" pitchFamily="50" charset="-128"/>
              </a:rPr>
              <a:t>(contd.)</a:t>
            </a:r>
            <a:r>
              <a:rPr lang="ja-JP" altLang="en-US" sz="2600" b="1">
                <a:solidFill>
                  <a:srgbClr val="000000"/>
                </a:solidFill>
                <a:latin typeface="Tahoma" pitchFamily="34" charset="0"/>
                <a:ea typeface="HGP創英角ｺﾞｼｯｸUB" pitchFamily="50" charset="-128"/>
              </a:rPr>
              <a:t>　</a:t>
            </a:r>
          </a:p>
        </p:txBody>
      </p:sp>
      <p:grpSp>
        <p:nvGrpSpPr>
          <p:cNvPr id="3" name="Group 5"/>
          <p:cNvGrpSpPr>
            <a:grpSpLocks/>
          </p:cNvGrpSpPr>
          <p:nvPr/>
        </p:nvGrpSpPr>
        <p:grpSpPr bwMode="auto">
          <a:xfrm>
            <a:off x="4787900" y="1066800"/>
            <a:ext cx="4283075" cy="2520950"/>
            <a:chOff x="3016" y="663"/>
            <a:chExt cx="2698" cy="1588"/>
          </a:xfrm>
        </p:grpSpPr>
        <p:grpSp>
          <p:nvGrpSpPr>
            <p:cNvPr id="4" name="Group 6"/>
            <p:cNvGrpSpPr>
              <a:grpSpLocks/>
            </p:cNvGrpSpPr>
            <p:nvPr/>
          </p:nvGrpSpPr>
          <p:grpSpPr bwMode="auto">
            <a:xfrm rot="-1292920">
              <a:off x="3407" y="888"/>
              <a:ext cx="254" cy="102"/>
              <a:chOff x="1584" y="1920"/>
              <a:chExt cx="528" cy="192"/>
            </a:xfrm>
          </p:grpSpPr>
          <p:sp>
            <p:nvSpPr>
              <p:cNvPr id="909319" name="Oval 7"/>
              <p:cNvSpPr>
                <a:spLocks noChangeArrowheads="1"/>
              </p:cNvSpPr>
              <p:nvPr/>
            </p:nvSpPr>
            <p:spPr bwMode="auto">
              <a:xfrm>
                <a:off x="1632" y="1920"/>
                <a:ext cx="432" cy="192"/>
              </a:xfrm>
              <a:prstGeom prst="ellipse">
                <a:avLst/>
              </a:prstGeom>
              <a:noFill/>
              <a:ln w="28575">
                <a:solidFill>
                  <a:srgbClr val="080808"/>
                </a:solidFill>
                <a:round/>
                <a:headEnd/>
                <a:tailEnd/>
              </a:ln>
              <a:effectLst/>
            </p:spPr>
            <p:txBody>
              <a:bodyPr wrap="none" anchor="ctr"/>
              <a:lstStyle/>
              <a:p>
                <a:endParaRPr lang="ja-JP" altLang="en-US"/>
              </a:p>
            </p:txBody>
          </p:sp>
          <p:sp>
            <p:nvSpPr>
              <p:cNvPr id="909320" name="Oval 8"/>
              <p:cNvSpPr>
                <a:spLocks noChangeArrowheads="1"/>
              </p:cNvSpPr>
              <p:nvPr/>
            </p:nvSpPr>
            <p:spPr bwMode="auto">
              <a:xfrm>
                <a:off x="2016" y="1968"/>
                <a:ext cx="96" cy="96"/>
              </a:xfrm>
              <a:prstGeom prst="ellipse">
                <a:avLst/>
              </a:prstGeom>
              <a:solidFill>
                <a:schemeClr val="accent2"/>
              </a:solidFill>
              <a:ln w="9525">
                <a:solidFill>
                  <a:schemeClr val="accent2"/>
                </a:solidFill>
                <a:round/>
                <a:headEnd/>
                <a:tailEnd/>
              </a:ln>
              <a:effectLst/>
            </p:spPr>
            <p:txBody>
              <a:bodyPr wrap="none" anchor="ctr"/>
              <a:lstStyle/>
              <a:p>
                <a:endParaRPr lang="ja-JP" altLang="en-US"/>
              </a:p>
            </p:txBody>
          </p:sp>
          <p:sp>
            <p:nvSpPr>
              <p:cNvPr id="909321" name="Oval 9"/>
              <p:cNvSpPr>
                <a:spLocks noChangeArrowheads="1"/>
              </p:cNvSpPr>
              <p:nvPr/>
            </p:nvSpPr>
            <p:spPr bwMode="auto">
              <a:xfrm>
                <a:off x="1584" y="1968"/>
                <a:ext cx="96" cy="96"/>
              </a:xfrm>
              <a:prstGeom prst="ellipse">
                <a:avLst/>
              </a:prstGeom>
              <a:solidFill>
                <a:schemeClr val="accent2"/>
              </a:solidFill>
              <a:ln w="9525">
                <a:solidFill>
                  <a:schemeClr val="accent2"/>
                </a:solidFill>
                <a:round/>
                <a:headEnd/>
                <a:tailEnd/>
              </a:ln>
              <a:effectLst/>
            </p:spPr>
            <p:txBody>
              <a:bodyPr wrap="none" anchor="ctr"/>
              <a:lstStyle/>
              <a:p>
                <a:endParaRPr lang="ja-JP" altLang="en-US"/>
              </a:p>
            </p:txBody>
          </p:sp>
          <p:sp>
            <p:nvSpPr>
              <p:cNvPr id="909322" name="Line 10"/>
              <p:cNvSpPr>
                <a:spLocks noChangeShapeType="1"/>
              </p:cNvSpPr>
              <p:nvPr/>
            </p:nvSpPr>
            <p:spPr bwMode="auto">
              <a:xfrm>
                <a:off x="1824" y="2112"/>
                <a:ext cx="48" cy="0"/>
              </a:xfrm>
              <a:prstGeom prst="line">
                <a:avLst/>
              </a:prstGeom>
              <a:noFill/>
              <a:ln w="9525">
                <a:solidFill>
                  <a:schemeClr val="tx1"/>
                </a:solidFill>
                <a:round/>
                <a:headEnd/>
                <a:tailEnd type="triangle" w="med" len="med"/>
              </a:ln>
              <a:effectLst/>
            </p:spPr>
            <p:txBody>
              <a:bodyPr/>
              <a:lstStyle/>
              <a:p>
                <a:endParaRPr lang="ja-JP" altLang="en-US"/>
              </a:p>
            </p:txBody>
          </p:sp>
          <p:sp>
            <p:nvSpPr>
              <p:cNvPr id="909323" name="Line 11"/>
              <p:cNvSpPr>
                <a:spLocks noChangeShapeType="1"/>
              </p:cNvSpPr>
              <p:nvPr/>
            </p:nvSpPr>
            <p:spPr bwMode="auto">
              <a:xfrm flipH="1">
                <a:off x="1824" y="1920"/>
                <a:ext cx="48" cy="0"/>
              </a:xfrm>
              <a:prstGeom prst="line">
                <a:avLst/>
              </a:prstGeom>
              <a:noFill/>
              <a:ln w="9525">
                <a:solidFill>
                  <a:schemeClr val="tx1"/>
                </a:solidFill>
                <a:round/>
                <a:headEnd/>
                <a:tailEnd type="triangle" w="med" len="med"/>
              </a:ln>
              <a:effectLst/>
            </p:spPr>
            <p:txBody>
              <a:bodyPr/>
              <a:lstStyle/>
              <a:p>
                <a:endParaRPr lang="ja-JP" altLang="en-US"/>
              </a:p>
            </p:txBody>
          </p:sp>
        </p:grpSp>
        <p:grpSp>
          <p:nvGrpSpPr>
            <p:cNvPr id="5" name="Group 12"/>
            <p:cNvGrpSpPr>
              <a:grpSpLocks/>
            </p:cNvGrpSpPr>
            <p:nvPr/>
          </p:nvGrpSpPr>
          <p:grpSpPr bwMode="auto">
            <a:xfrm>
              <a:off x="5183" y="837"/>
              <a:ext cx="185" cy="178"/>
              <a:chOff x="4128" y="1728"/>
              <a:chExt cx="384" cy="336"/>
            </a:xfrm>
          </p:grpSpPr>
          <p:grpSp>
            <p:nvGrpSpPr>
              <p:cNvPr id="6" name="Group 13"/>
              <p:cNvGrpSpPr>
                <a:grpSpLocks/>
              </p:cNvGrpSpPr>
              <p:nvPr/>
            </p:nvGrpSpPr>
            <p:grpSpPr bwMode="auto">
              <a:xfrm>
                <a:off x="4176" y="1776"/>
                <a:ext cx="288" cy="240"/>
                <a:chOff x="4176" y="1776"/>
                <a:chExt cx="288" cy="240"/>
              </a:xfrm>
            </p:grpSpPr>
            <p:sp>
              <p:nvSpPr>
                <p:cNvPr id="909326" name="Line 14"/>
                <p:cNvSpPr>
                  <a:spLocks noChangeShapeType="1"/>
                </p:cNvSpPr>
                <p:nvPr/>
              </p:nvSpPr>
              <p:spPr bwMode="auto">
                <a:xfrm flipH="1">
                  <a:off x="4176" y="1776"/>
                  <a:ext cx="144" cy="240"/>
                </a:xfrm>
                <a:prstGeom prst="line">
                  <a:avLst/>
                </a:prstGeom>
                <a:noFill/>
                <a:ln w="38100">
                  <a:solidFill>
                    <a:srgbClr val="FF9900"/>
                  </a:solidFill>
                  <a:round/>
                  <a:headEnd/>
                  <a:tailEnd/>
                </a:ln>
                <a:effectLst/>
              </p:spPr>
              <p:txBody>
                <a:bodyPr/>
                <a:lstStyle/>
                <a:p>
                  <a:endParaRPr lang="ja-JP" altLang="en-US"/>
                </a:p>
              </p:txBody>
            </p:sp>
            <p:sp>
              <p:nvSpPr>
                <p:cNvPr id="909327" name="Line 15"/>
                <p:cNvSpPr>
                  <a:spLocks noChangeShapeType="1"/>
                </p:cNvSpPr>
                <p:nvPr/>
              </p:nvSpPr>
              <p:spPr bwMode="auto">
                <a:xfrm>
                  <a:off x="4320" y="1776"/>
                  <a:ext cx="144" cy="240"/>
                </a:xfrm>
                <a:prstGeom prst="line">
                  <a:avLst/>
                </a:prstGeom>
                <a:noFill/>
                <a:ln w="38100">
                  <a:solidFill>
                    <a:srgbClr val="FF9900"/>
                  </a:solidFill>
                  <a:round/>
                  <a:headEnd/>
                  <a:tailEnd/>
                </a:ln>
                <a:effectLst/>
              </p:spPr>
              <p:txBody>
                <a:bodyPr/>
                <a:lstStyle/>
                <a:p>
                  <a:endParaRPr lang="ja-JP" altLang="en-US"/>
                </a:p>
              </p:txBody>
            </p:sp>
            <p:sp>
              <p:nvSpPr>
                <p:cNvPr id="909328" name="Line 16"/>
                <p:cNvSpPr>
                  <a:spLocks noChangeShapeType="1"/>
                </p:cNvSpPr>
                <p:nvPr/>
              </p:nvSpPr>
              <p:spPr bwMode="auto">
                <a:xfrm>
                  <a:off x="4176" y="2016"/>
                  <a:ext cx="288" cy="0"/>
                </a:xfrm>
                <a:prstGeom prst="line">
                  <a:avLst/>
                </a:prstGeom>
                <a:noFill/>
                <a:ln w="38100">
                  <a:solidFill>
                    <a:srgbClr val="FF9900"/>
                  </a:solidFill>
                  <a:round/>
                  <a:headEnd/>
                  <a:tailEnd/>
                </a:ln>
                <a:effectLst/>
              </p:spPr>
              <p:txBody>
                <a:bodyPr/>
                <a:lstStyle/>
                <a:p>
                  <a:endParaRPr lang="ja-JP" altLang="en-US"/>
                </a:p>
              </p:txBody>
            </p:sp>
          </p:grpSp>
          <p:sp>
            <p:nvSpPr>
              <p:cNvPr id="909329" name="Oval 17"/>
              <p:cNvSpPr>
                <a:spLocks noChangeArrowheads="1"/>
              </p:cNvSpPr>
              <p:nvPr/>
            </p:nvSpPr>
            <p:spPr bwMode="auto">
              <a:xfrm>
                <a:off x="4272" y="1728"/>
                <a:ext cx="96" cy="96"/>
              </a:xfrm>
              <a:prstGeom prst="ellipse">
                <a:avLst/>
              </a:prstGeom>
              <a:solidFill>
                <a:srgbClr val="00FF00"/>
              </a:solidFill>
              <a:ln w="9525">
                <a:solidFill>
                  <a:srgbClr val="00FF00"/>
                </a:solidFill>
                <a:round/>
                <a:headEnd/>
                <a:tailEnd/>
              </a:ln>
              <a:effectLst/>
            </p:spPr>
            <p:txBody>
              <a:bodyPr wrap="none" anchor="ctr"/>
              <a:lstStyle/>
              <a:p>
                <a:endParaRPr lang="ja-JP" altLang="en-US"/>
              </a:p>
            </p:txBody>
          </p:sp>
          <p:sp>
            <p:nvSpPr>
              <p:cNvPr id="909330" name="Oval 18"/>
              <p:cNvSpPr>
                <a:spLocks noChangeArrowheads="1"/>
              </p:cNvSpPr>
              <p:nvPr/>
            </p:nvSpPr>
            <p:spPr bwMode="auto">
              <a:xfrm>
                <a:off x="4128" y="1968"/>
                <a:ext cx="96" cy="96"/>
              </a:xfrm>
              <a:prstGeom prst="ellipse">
                <a:avLst/>
              </a:prstGeom>
              <a:solidFill>
                <a:srgbClr val="00FF00"/>
              </a:solidFill>
              <a:ln w="9525">
                <a:solidFill>
                  <a:srgbClr val="00FF00"/>
                </a:solidFill>
                <a:round/>
                <a:headEnd/>
                <a:tailEnd/>
              </a:ln>
              <a:effectLst/>
            </p:spPr>
            <p:txBody>
              <a:bodyPr wrap="none" anchor="ctr"/>
              <a:lstStyle/>
              <a:p>
                <a:endParaRPr lang="ja-JP" altLang="en-US"/>
              </a:p>
            </p:txBody>
          </p:sp>
          <p:sp>
            <p:nvSpPr>
              <p:cNvPr id="909331" name="Oval 19"/>
              <p:cNvSpPr>
                <a:spLocks noChangeArrowheads="1"/>
              </p:cNvSpPr>
              <p:nvPr/>
            </p:nvSpPr>
            <p:spPr bwMode="auto">
              <a:xfrm>
                <a:off x="4416" y="1968"/>
                <a:ext cx="96" cy="96"/>
              </a:xfrm>
              <a:prstGeom prst="ellipse">
                <a:avLst/>
              </a:prstGeom>
              <a:solidFill>
                <a:srgbClr val="00FF00"/>
              </a:solidFill>
              <a:ln w="9525">
                <a:solidFill>
                  <a:srgbClr val="00FF00"/>
                </a:solidFill>
                <a:round/>
                <a:headEnd/>
                <a:tailEnd/>
              </a:ln>
              <a:effectLst/>
            </p:spPr>
            <p:txBody>
              <a:bodyPr wrap="none" anchor="ctr"/>
              <a:lstStyle/>
              <a:p>
                <a:endParaRPr lang="ja-JP" altLang="en-US"/>
              </a:p>
            </p:txBody>
          </p:sp>
        </p:grpSp>
        <p:sp>
          <p:nvSpPr>
            <p:cNvPr id="909332" name="Rectangle 20"/>
            <p:cNvSpPr>
              <a:spLocks noChangeArrowheads="1"/>
            </p:cNvSpPr>
            <p:nvPr/>
          </p:nvSpPr>
          <p:spPr bwMode="auto">
            <a:xfrm>
              <a:off x="3153" y="1219"/>
              <a:ext cx="2396" cy="847"/>
            </a:xfrm>
            <a:prstGeom prst="rect">
              <a:avLst/>
            </a:prstGeom>
            <a:noFill/>
            <a:ln w="19050">
              <a:solidFill>
                <a:srgbClr val="080808"/>
              </a:solidFill>
              <a:miter lim="800000"/>
              <a:headEnd/>
              <a:tailEnd/>
            </a:ln>
            <a:effectLst/>
          </p:spPr>
          <p:txBody>
            <a:bodyPr wrap="none" anchor="ctr"/>
            <a:lstStyle/>
            <a:p>
              <a:endParaRPr lang="ja-JP" altLang="en-US"/>
            </a:p>
          </p:txBody>
        </p:sp>
        <p:sp>
          <p:nvSpPr>
            <p:cNvPr id="909333" name="Freeform 21"/>
            <p:cNvSpPr>
              <a:spLocks/>
            </p:cNvSpPr>
            <p:nvPr/>
          </p:nvSpPr>
          <p:spPr bwMode="auto">
            <a:xfrm>
              <a:off x="3200" y="1250"/>
              <a:ext cx="2306" cy="713"/>
            </a:xfrm>
            <a:custGeom>
              <a:avLst/>
              <a:gdLst/>
              <a:ahLst/>
              <a:cxnLst>
                <a:cxn ang="0">
                  <a:pos x="0" y="288"/>
                </a:cxn>
                <a:cxn ang="0">
                  <a:pos x="96" y="1056"/>
                </a:cxn>
                <a:cxn ang="0">
                  <a:pos x="191" y="285"/>
                </a:cxn>
                <a:cxn ang="0">
                  <a:pos x="290" y="1064"/>
                </a:cxn>
                <a:cxn ang="0">
                  <a:pos x="381" y="279"/>
                </a:cxn>
                <a:cxn ang="0">
                  <a:pos x="480" y="1071"/>
                </a:cxn>
                <a:cxn ang="0">
                  <a:pos x="573" y="273"/>
                </a:cxn>
                <a:cxn ang="0">
                  <a:pos x="671" y="1074"/>
                </a:cxn>
                <a:cxn ang="0">
                  <a:pos x="768" y="270"/>
                </a:cxn>
                <a:cxn ang="0">
                  <a:pos x="864" y="1080"/>
                </a:cxn>
                <a:cxn ang="0">
                  <a:pos x="960" y="258"/>
                </a:cxn>
                <a:cxn ang="0">
                  <a:pos x="1056" y="1089"/>
                </a:cxn>
                <a:cxn ang="0">
                  <a:pos x="1151" y="254"/>
                </a:cxn>
                <a:cxn ang="0">
                  <a:pos x="1248" y="1095"/>
                </a:cxn>
                <a:cxn ang="0">
                  <a:pos x="1343" y="246"/>
                </a:cxn>
                <a:cxn ang="0">
                  <a:pos x="1440" y="1104"/>
                </a:cxn>
                <a:cxn ang="0">
                  <a:pos x="1536" y="240"/>
                </a:cxn>
                <a:cxn ang="0">
                  <a:pos x="1632" y="1104"/>
                </a:cxn>
                <a:cxn ang="0">
                  <a:pos x="1728" y="233"/>
                </a:cxn>
                <a:cxn ang="0">
                  <a:pos x="1826" y="1115"/>
                </a:cxn>
                <a:cxn ang="0">
                  <a:pos x="1919" y="225"/>
                </a:cxn>
                <a:cxn ang="0">
                  <a:pos x="2016" y="1125"/>
                </a:cxn>
                <a:cxn ang="0">
                  <a:pos x="2111" y="213"/>
                </a:cxn>
                <a:cxn ang="0">
                  <a:pos x="2208" y="1136"/>
                </a:cxn>
                <a:cxn ang="0">
                  <a:pos x="2304" y="206"/>
                </a:cxn>
                <a:cxn ang="0">
                  <a:pos x="2402" y="1148"/>
                </a:cxn>
                <a:cxn ang="0">
                  <a:pos x="2496" y="192"/>
                </a:cxn>
                <a:cxn ang="0">
                  <a:pos x="2592" y="1158"/>
                </a:cxn>
                <a:cxn ang="0">
                  <a:pos x="2687" y="180"/>
                </a:cxn>
                <a:cxn ang="0">
                  <a:pos x="2784" y="1172"/>
                </a:cxn>
                <a:cxn ang="0">
                  <a:pos x="2879" y="164"/>
                </a:cxn>
                <a:cxn ang="0">
                  <a:pos x="2978" y="1188"/>
                </a:cxn>
                <a:cxn ang="0">
                  <a:pos x="3072" y="144"/>
                </a:cxn>
                <a:cxn ang="0">
                  <a:pos x="3168" y="1200"/>
                </a:cxn>
                <a:cxn ang="0">
                  <a:pos x="3264" y="135"/>
                </a:cxn>
                <a:cxn ang="0">
                  <a:pos x="3360" y="1220"/>
                </a:cxn>
                <a:cxn ang="0">
                  <a:pos x="3458" y="117"/>
                </a:cxn>
                <a:cxn ang="0">
                  <a:pos x="3552" y="1236"/>
                </a:cxn>
                <a:cxn ang="0">
                  <a:pos x="3648" y="99"/>
                </a:cxn>
                <a:cxn ang="0">
                  <a:pos x="3744" y="1248"/>
                </a:cxn>
                <a:cxn ang="0">
                  <a:pos x="3840" y="86"/>
                </a:cxn>
                <a:cxn ang="0">
                  <a:pos x="3936" y="1269"/>
                </a:cxn>
                <a:cxn ang="0">
                  <a:pos x="4031" y="65"/>
                </a:cxn>
                <a:cxn ang="0">
                  <a:pos x="4128" y="1286"/>
                </a:cxn>
                <a:cxn ang="0">
                  <a:pos x="4224" y="48"/>
                </a:cxn>
                <a:cxn ang="0">
                  <a:pos x="4322" y="1301"/>
                </a:cxn>
                <a:cxn ang="0">
                  <a:pos x="4418" y="35"/>
                </a:cxn>
                <a:cxn ang="0">
                  <a:pos x="4512" y="1319"/>
                </a:cxn>
                <a:cxn ang="0">
                  <a:pos x="4610" y="15"/>
                </a:cxn>
                <a:cxn ang="0">
                  <a:pos x="4706" y="1340"/>
                </a:cxn>
                <a:cxn ang="0">
                  <a:pos x="4800" y="0"/>
                </a:cxn>
              </a:cxnLst>
              <a:rect l="0" t="0" r="r" b="b"/>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cmpd="sng">
              <a:solidFill>
                <a:schemeClr val="tx1"/>
              </a:solidFill>
              <a:round/>
              <a:headEnd/>
              <a:tailEnd/>
            </a:ln>
            <a:effectLst/>
          </p:spPr>
          <p:txBody>
            <a:bodyPr/>
            <a:lstStyle/>
            <a:p>
              <a:endParaRPr lang="ja-JP" altLang="en-US"/>
            </a:p>
          </p:txBody>
        </p:sp>
        <p:sp>
          <p:nvSpPr>
            <p:cNvPr id="909334" name="Freeform 22"/>
            <p:cNvSpPr>
              <a:spLocks/>
            </p:cNvSpPr>
            <p:nvPr/>
          </p:nvSpPr>
          <p:spPr bwMode="auto">
            <a:xfrm>
              <a:off x="3200" y="1250"/>
              <a:ext cx="2330" cy="713"/>
            </a:xfrm>
            <a:custGeom>
              <a:avLst/>
              <a:gdLst/>
              <a:ahLst/>
              <a:cxnLst>
                <a:cxn ang="0">
                  <a:pos x="0" y="288"/>
                </a:cxn>
                <a:cxn ang="0">
                  <a:pos x="96" y="1056"/>
                </a:cxn>
                <a:cxn ang="0">
                  <a:pos x="191" y="285"/>
                </a:cxn>
                <a:cxn ang="0">
                  <a:pos x="290" y="1064"/>
                </a:cxn>
                <a:cxn ang="0">
                  <a:pos x="381" y="279"/>
                </a:cxn>
                <a:cxn ang="0">
                  <a:pos x="480" y="1071"/>
                </a:cxn>
                <a:cxn ang="0">
                  <a:pos x="573" y="273"/>
                </a:cxn>
                <a:cxn ang="0">
                  <a:pos x="671" y="1074"/>
                </a:cxn>
                <a:cxn ang="0">
                  <a:pos x="768" y="270"/>
                </a:cxn>
                <a:cxn ang="0">
                  <a:pos x="864" y="1080"/>
                </a:cxn>
                <a:cxn ang="0">
                  <a:pos x="960" y="258"/>
                </a:cxn>
                <a:cxn ang="0">
                  <a:pos x="1056" y="1089"/>
                </a:cxn>
                <a:cxn ang="0">
                  <a:pos x="1151" y="254"/>
                </a:cxn>
                <a:cxn ang="0">
                  <a:pos x="1248" y="1095"/>
                </a:cxn>
                <a:cxn ang="0">
                  <a:pos x="1343" y="246"/>
                </a:cxn>
                <a:cxn ang="0">
                  <a:pos x="1440" y="1104"/>
                </a:cxn>
                <a:cxn ang="0">
                  <a:pos x="1536" y="240"/>
                </a:cxn>
                <a:cxn ang="0">
                  <a:pos x="1632" y="1104"/>
                </a:cxn>
                <a:cxn ang="0">
                  <a:pos x="1728" y="233"/>
                </a:cxn>
                <a:cxn ang="0">
                  <a:pos x="1826" y="1115"/>
                </a:cxn>
                <a:cxn ang="0">
                  <a:pos x="1919" y="225"/>
                </a:cxn>
                <a:cxn ang="0">
                  <a:pos x="2016" y="1125"/>
                </a:cxn>
                <a:cxn ang="0">
                  <a:pos x="2111" y="213"/>
                </a:cxn>
                <a:cxn ang="0">
                  <a:pos x="2208" y="1136"/>
                </a:cxn>
                <a:cxn ang="0">
                  <a:pos x="2304" y="206"/>
                </a:cxn>
                <a:cxn ang="0">
                  <a:pos x="2402" y="1148"/>
                </a:cxn>
                <a:cxn ang="0">
                  <a:pos x="2496" y="192"/>
                </a:cxn>
                <a:cxn ang="0">
                  <a:pos x="2592" y="1158"/>
                </a:cxn>
                <a:cxn ang="0">
                  <a:pos x="2687" y="180"/>
                </a:cxn>
                <a:cxn ang="0">
                  <a:pos x="2784" y="1172"/>
                </a:cxn>
                <a:cxn ang="0">
                  <a:pos x="2879" y="164"/>
                </a:cxn>
                <a:cxn ang="0">
                  <a:pos x="2978" y="1188"/>
                </a:cxn>
                <a:cxn ang="0">
                  <a:pos x="3072" y="144"/>
                </a:cxn>
                <a:cxn ang="0">
                  <a:pos x="3168" y="1200"/>
                </a:cxn>
                <a:cxn ang="0">
                  <a:pos x="3264" y="135"/>
                </a:cxn>
                <a:cxn ang="0">
                  <a:pos x="3360" y="1220"/>
                </a:cxn>
                <a:cxn ang="0">
                  <a:pos x="3458" y="117"/>
                </a:cxn>
                <a:cxn ang="0">
                  <a:pos x="3552" y="1236"/>
                </a:cxn>
                <a:cxn ang="0">
                  <a:pos x="3648" y="99"/>
                </a:cxn>
                <a:cxn ang="0">
                  <a:pos x="3744" y="1248"/>
                </a:cxn>
                <a:cxn ang="0">
                  <a:pos x="3840" y="86"/>
                </a:cxn>
                <a:cxn ang="0">
                  <a:pos x="3936" y="1269"/>
                </a:cxn>
                <a:cxn ang="0">
                  <a:pos x="4031" y="65"/>
                </a:cxn>
                <a:cxn ang="0">
                  <a:pos x="4128" y="1286"/>
                </a:cxn>
                <a:cxn ang="0">
                  <a:pos x="4224" y="48"/>
                </a:cxn>
                <a:cxn ang="0">
                  <a:pos x="4322" y="1301"/>
                </a:cxn>
                <a:cxn ang="0">
                  <a:pos x="4418" y="35"/>
                </a:cxn>
                <a:cxn ang="0">
                  <a:pos x="4512" y="1319"/>
                </a:cxn>
                <a:cxn ang="0">
                  <a:pos x="4610" y="15"/>
                </a:cxn>
                <a:cxn ang="0">
                  <a:pos x="4706" y="1340"/>
                </a:cxn>
                <a:cxn ang="0">
                  <a:pos x="4800" y="0"/>
                </a:cxn>
              </a:cxnLst>
              <a:rect l="0" t="0" r="r" b="b"/>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cmpd="sng">
              <a:solidFill>
                <a:srgbClr val="FF0000"/>
              </a:solidFill>
              <a:round/>
              <a:headEnd/>
              <a:tailEnd/>
            </a:ln>
            <a:effectLst/>
          </p:spPr>
          <p:txBody>
            <a:bodyPr/>
            <a:lstStyle/>
            <a:p>
              <a:endParaRPr lang="ja-JP" altLang="en-US"/>
            </a:p>
          </p:txBody>
        </p:sp>
        <p:sp>
          <p:nvSpPr>
            <p:cNvPr id="909335" name="Line 23"/>
            <p:cNvSpPr>
              <a:spLocks noChangeShapeType="1"/>
            </p:cNvSpPr>
            <p:nvPr/>
          </p:nvSpPr>
          <p:spPr bwMode="auto">
            <a:xfrm>
              <a:off x="5276" y="1015"/>
              <a:ext cx="0" cy="204"/>
            </a:xfrm>
            <a:prstGeom prst="line">
              <a:avLst/>
            </a:prstGeom>
            <a:noFill/>
            <a:ln w="28575">
              <a:solidFill>
                <a:schemeClr val="tx1"/>
              </a:solidFill>
              <a:round/>
              <a:headEnd/>
              <a:tailEnd type="triangle" w="med" len="med"/>
            </a:ln>
            <a:effectLst/>
          </p:spPr>
          <p:txBody>
            <a:bodyPr/>
            <a:lstStyle/>
            <a:p>
              <a:endParaRPr lang="ja-JP" altLang="en-US"/>
            </a:p>
          </p:txBody>
        </p:sp>
        <p:sp>
          <p:nvSpPr>
            <p:cNvPr id="909336" name="Freeform 24"/>
            <p:cNvSpPr>
              <a:spLocks/>
            </p:cNvSpPr>
            <p:nvPr/>
          </p:nvSpPr>
          <p:spPr bwMode="auto">
            <a:xfrm>
              <a:off x="3661" y="888"/>
              <a:ext cx="1476" cy="76"/>
            </a:xfrm>
            <a:custGeom>
              <a:avLst/>
              <a:gdLst/>
              <a:ahLst/>
              <a:cxnLst>
                <a:cxn ang="0">
                  <a:pos x="0" y="48"/>
                </a:cxn>
                <a:cxn ang="0">
                  <a:pos x="48" y="0"/>
                </a:cxn>
                <a:cxn ang="0">
                  <a:pos x="96" y="48"/>
                </a:cxn>
                <a:cxn ang="0">
                  <a:pos x="144" y="0"/>
                </a:cxn>
                <a:cxn ang="0">
                  <a:pos x="192" y="48"/>
                </a:cxn>
                <a:cxn ang="0">
                  <a:pos x="240" y="0"/>
                </a:cxn>
                <a:cxn ang="0">
                  <a:pos x="288" y="48"/>
                </a:cxn>
                <a:cxn ang="0">
                  <a:pos x="336" y="0"/>
                </a:cxn>
                <a:cxn ang="0">
                  <a:pos x="384" y="48"/>
                </a:cxn>
                <a:cxn ang="0">
                  <a:pos x="432" y="0"/>
                </a:cxn>
                <a:cxn ang="0">
                  <a:pos x="480" y="48"/>
                </a:cxn>
                <a:cxn ang="0">
                  <a:pos x="528" y="0"/>
                </a:cxn>
                <a:cxn ang="0">
                  <a:pos x="576" y="48"/>
                </a:cxn>
                <a:cxn ang="0">
                  <a:pos x="624" y="0"/>
                </a:cxn>
                <a:cxn ang="0">
                  <a:pos x="672" y="48"/>
                </a:cxn>
                <a:cxn ang="0">
                  <a:pos x="720" y="0"/>
                </a:cxn>
                <a:cxn ang="0">
                  <a:pos x="768" y="48"/>
                </a:cxn>
              </a:cxnLst>
              <a:rect l="0" t="0" r="r" b="b"/>
              <a:pathLst>
                <a:path w="768"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24"/>
                    <a:pt x="768" y="48"/>
                  </a:cubicBezTo>
                </a:path>
              </a:pathLst>
            </a:custGeom>
            <a:noFill/>
            <a:ln w="9525">
              <a:solidFill>
                <a:srgbClr val="800000"/>
              </a:solidFill>
              <a:round/>
              <a:headEnd type="none" w="med" len="med"/>
              <a:tailEnd type="triangle" w="med" len="med"/>
            </a:ln>
            <a:effectLst/>
          </p:spPr>
          <p:txBody>
            <a:bodyPr/>
            <a:lstStyle/>
            <a:p>
              <a:endParaRPr lang="ja-JP" altLang="en-US"/>
            </a:p>
          </p:txBody>
        </p:sp>
        <p:sp>
          <p:nvSpPr>
            <p:cNvPr id="909337" name="Text Box 25"/>
            <p:cNvSpPr txBox="1">
              <a:spLocks noChangeArrowheads="1"/>
            </p:cNvSpPr>
            <p:nvPr/>
          </p:nvSpPr>
          <p:spPr bwMode="auto">
            <a:xfrm>
              <a:off x="3269" y="1041"/>
              <a:ext cx="626" cy="154"/>
            </a:xfrm>
            <a:prstGeom prst="rect">
              <a:avLst/>
            </a:prstGeom>
            <a:noFill/>
            <a:ln w="9525">
              <a:noFill/>
              <a:miter lim="800000"/>
              <a:headEnd/>
              <a:tailEnd/>
            </a:ln>
            <a:effectLst/>
          </p:spPr>
          <p:txBody>
            <a:bodyPr>
              <a:spAutoFit/>
            </a:bodyPr>
            <a:lstStyle/>
            <a:p>
              <a:pPr algn="l">
                <a:spcBef>
                  <a:spcPct val="50000"/>
                </a:spcBef>
                <a:buFontTx/>
                <a:buNone/>
              </a:pPr>
              <a:r>
                <a:rPr lang="en-US" altLang="ja-JP" sz="1000" b="1">
                  <a:solidFill>
                    <a:schemeClr val="accent2"/>
                  </a:solidFill>
                  <a:latin typeface="ＭＳ Ｐゴシック" charset="-128"/>
                </a:rPr>
                <a:t>NS-NS (z</a:t>
              </a:r>
              <a:r>
                <a:rPr lang="ja-JP" altLang="en-US" sz="1000" b="1">
                  <a:solidFill>
                    <a:schemeClr val="accent2"/>
                  </a:solidFill>
                  <a:latin typeface="ＭＳ Ｐゴシック" charset="-128"/>
                </a:rPr>
                <a:t>～</a:t>
              </a:r>
              <a:r>
                <a:rPr lang="en-US" altLang="ja-JP" sz="1000" b="1">
                  <a:solidFill>
                    <a:schemeClr val="accent2"/>
                  </a:solidFill>
                  <a:latin typeface="ＭＳ Ｐゴシック" charset="-128"/>
                </a:rPr>
                <a:t>1)</a:t>
              </a:r>
            </a:p>
          </p:txBody>
        </p:sp>
        <p:sp>
          <p:nvSpPr>
            <p:cNvPr id="909338" name="Text Box 26"/>
            <p:cNvSpPr txBox="1">
              <a:spLocks noChangeArrowheads="1"/>
            </p:cNvSpPr>
            <p:nvPr/>
          </p:nvSpPr>
          <p:spPr bwMode="auto">
            <a:xfrm>
              <a:off x="4215" y="939"/>
              <a:ext cx="389" cy="154"/>
            </a:xfrm>
            <a:prstGeom prst="rect">
              <a:avLst/>
            </a:prstGeom>
            <a:noFill/>
            <a:ln w="9525">
              <a:noFill/>
              <a:miter lim="800000"/>
              <a:headEnd/>
              <a:tailEnd/>
            </a:ln>
            <a:effectLst/>
          </p:spPr>
          <p:txBody>
            <a:bodyPr>
              <a:spAutoFit/>
            </a:bodyPr>
            <a:lstStyle/>
            <a:p>
              <a:pPr algn="l">
                <a:spcBef>
                  <a:spcPct val="50000"/>
                </a:spcBef>
                <a:buFontTx/>
                <a:buNone/>
              </a:pPr>
              <a:r>
                <a:rPr lang="en-US" altLang="ja-JP" sz="1000" b="1">
                  <a:solidFill>
                    <a:srgbClr val="800000"/>
                  </a:solidFill>
                  <a:latin typeface="ＭＳ Ｐゴシック" charset="-128"/>
                </a:rPr>
                <a:t>GW</a:t>
              </a:r>
            </a:p>
          </p:txBody>
        </p:sp>
        <p:sp>
          <p:nvSpPr>
            <p:cNvPr id="909339" name="Text Box 27"/>
            <p:cNvSpPr txBox="1">
              <a:spLocks noChangeArrowheads="1"/>
            </p:cNvSpPr>
            <p:nvPr/>
          </p:nvSpPr>
          <p:spPr bwMode="auto">
            <a:xfrm>
              <a:off x="5091" y="663"/>
              <a:ext cx="466" cy="154"/>
            </a:xfrm>
            <a:prstGeom prst="rect">
              <a:avLst/>
            </a:prstGeom>
            <a:noFill/>
            <a:ln w="9525">
              <a:noFill/>
              <a:miter lim="800000"/>
              <a:headEnd/>
              <a:tailEnd/>
            </a:ln>
            <a:effectLst/>
          </p:spPr>
          <p:txBody>
            <a:bodyPr>
              <a:spAutoFit/>
            </a:bodyPr>
            <a:lstStyle/>
            <a:p>
              <a:pPr algn="l">
                <a:spcBef>
                  <a:spcPct val="50000"/>
                </a:spcBef>
                <a:buFontTx/>
                <a:buNone/>
              </a:pPr>
              <a:r>
                <a:rPr lang="en-US" altLang="ja-JP" sz="1000" b="1">
                  <a:solidFill>
                    <a:srgbClr val="FF9900"/>
                  </a:solidFill>
                  <a:latin typeface="ＭＳ Ｐゴシック" charset="-128"/>
                </a:rPr>
                <a:t>DECIGO</a:t>
              </a:r>
            </a:p>
          </p:txBody>
        </p:sp>
        <p:sp>
          <p:nvSpPr>
            <p:cNvPr id="909340" name="Text Box 28"/>
            <p:cNvSpPr txBox="1">
              <a:spLocks noChangeArrowheads="1"/>
            </p:cNvSpPr>
            <p:nvPr/>
          </p:nvSpPr>
          <p:spPr bwMode="auto">
            <a:xfrm>
              <a:off x="5278" y="1045"/>
              <a:ext cx="368" cy="154"/>
            </a:xfrm>
            <a:prstGeom prst="rect">
              <a:avLst/>
            </a:prstGeom>
            <a:noFill/>
            <a:ln w="9525">
              <a:noFill/>
              <a:miter lim="800000"/>
              <a:headEnd/>
              <a:tailEnd/>
            </a:ln>
            <a:effectLst/>
          </p:spPr>
          <p:txBody>
            <a:bodyPr>
              <a:spAutoFit/>
            </a:bodyPr>
            <a:lstStyle/>
            <a:p>
              <a:pPr algn="l">
                <a:spcBef>
                  <a:spcPct val="50000"/>
                </a:spcBef>
                <a:buFontTx/>
                <a:buNone/>
              </a:pPr>
              <a:r>
                <a:rPr lang="en-US" altLang="ja-JP" sz="1000" b="1">
                  <a:latin typeface="ＭＳ Ｐゴシック" charset="-128"/>
                </a:rPr>
                <a:t>Output</a:t>
              </a:r>
            </a:p>
          </p:txBody>
        </p:sp>
        <p:sp>
          <p:nvSpPr>
            <p:cNvPr id="909341" name="AutoShape 29"/>
            <p:cNvSpPr>
              <a:spLocks noChangeArrowheads="1"/>
            </p:cNvSpPr>
            <p:nvPr/>
          </p:nvSpPr>
          <p:spPr bwMode="auto">
            <a:xfrm flipH="1">
              <a:off x="3084" y="913"/>
              <a:ext cx="300" cy="5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0099"/>
            </a:solidFill>
            <a:ln w="9525">
              <a:solidFill>
                <a:srgbClr val="990099"/>
              </a:solidFill>
              <a:miter lim="800000"/>
              <a:headEnd/>
              <a:tailEnd/>
            </a:ln>
            <a:effectLst/>
          </p:spPr>
          <p:txBody>
            <a:bodyPr wrap="none" anchor="ctr"/>
            <a:lstStyle/>
            <a:p>
              <a:endParaRPr lang="ja-JP" altLang="en-US"/>
            </a:p>
          </p:txBody>
        </p:sp>
        <p:sp>
          <p:nvSpPr>
            <p:cNvPr id="909342" name="Text Box 30"/>
            <p:cNvSpPr txBox="1">
              <a:spLocks noChangeArrowheads="1"/>
            </p:cNvSpPr>
            <p:nvPr/>
          </p:nvSpPr>
          <p:spPr bwMode="auto">
            <a:xfrm>
              <a:off x="3038" y="663"/>
              <a:ext cx="1384" cy="154"/>
            </a:xfrm>
            <a:prstGeom prst="rect">
              <a:avLst/>
            </a:prstGeom>
            <a:noFill/>
            <a:ln w="9525">
              <a:noFill/>
              <a:miter lim="800000"/>
              <a:headEnd/>
              <a:tailEnd/>
            </a:ln>
            <a:effectLst/>
          </p:spPr>
          <p:txBody>
            <a:bodyPr>
              <a:spAutoFit/>
            </a:bodyPr>
            <a:lstStyle/>
            <a:p>
              <a:pPr algn="l">
                <a:spcBef>
                  <a:spcPct val="50000"/>
                </a:spcBef>
                <a:buFontTx/>
                <a:buNone/>
              </a:pPr>
              <a:r>
                <a:rPr lang="en-US" altLang="ja-JP" sz="1000" b="1">
                  <a:solidFill>
                    <a:srgbClr val="00FF00"/>
                  </a:solidFill>
                  <a:latin typeface="ＭＳ Ｐゴシック" charset="-128"/>
                </a:rPr>
                <a:t>Expansion</a:t>
              </a:r>
              <a:r>
                <a:rPr lang="en-US" altLang="ja-JP" sz="1000" b="1">
                  <a:latin typeface="ＭＳ Ｐゴシック" charset="-128"/>
                </a:rPr>
                <a:t> </a:t>
              </a:r>
              <a:r>
                <a:rPr lang="ja-JP" altLang="en-US" sz="1000" b="1">
                  <a:latin typeface="ＭＳ Ｐゴシック" charset="-128"/>
                </a:rPr>
                <a:t>＋</a:t>
              </a:r>
              <a:r>
                <a:rPr lang="en-US" altLang="ja-JP" sz="1000" b="1">
                  <a:solidFill>
                    <a:srgbClr val="990099"/>
                  </a:solidFill>
                  <a:latin typeface="ＭＳ Ｐゴシック" charset="-128"/>
                </a:rPr>
                <a:t>Acceleration?</a:t>
              </a:r>
            </a:p>
          </p:txBody>
        </p:sp>
        <p:sp>
          <p:nvSpPr>
            <p:cNvPr id="909343" name="Text Box 31"/>
            <p:cNvSpPr txBox="1">
              <a:spLocks noChangeArrowheads="1"/>
            </p:cNvSpPr>
            <p:nvPr/>
          </p:nvSpPr>
          <p:spPr bwMode="auto">
            <a:xfrm>
              <a:off x="4261" y="2041"/>
              <a:ext cx="369" cy="154"/>
            </a:xfrm>
            <a:prstGeom prst="rect">
              <a:avLst/>
            </a:prstGeom>
            <a:noFill/>
            <a:ln w="9525">
              <a:noFill/>
              <a:miter lim="800000"/>
              <a:headEnd/>
              <a:tailEnd/>
            </a:ln>
            <a:effectLst/>
          </p:spPr>
          <p:txBody>
            <a:bodyPr>
              <a:spAutoFit/>
            </a:bodyPr>
            <a:lstStyle/>
            <a:p>
              <a:pPr algn="l">
                <a:spcBef>
                  <a:spcPct val="50000"/>
                </a:spcBef>
                <a:buFontTx/>
                <a:buNone/>
              </a:pPr>
              <a:r>
                <a:rPr lang="en-US" altLang="ja-JP" sz="1000" b="1">
                  <a:latin typeface="ＭＳ Ｐゴシック" charset="-128"/>
                </a:rPr>
                <a:t>Time</a:t>
              </a:r>
            </a:p>
          </p:txBody>
        </p:sp>
        <p:sp>
          <p:nvSpPr>
            <p:cNvPr id="909344" name="Text Box 32"/>
            <p:cNvSpPr txBox="1">
              <a:spLocks noChangeArrowheads="1"/>
            </p:cNvSpPr>
            <p:nvPr/>
          </p:nvSpPr>
          <p:spPr bwMode="auto">
            <a:xfrm rot="-5400000">
              <a:off x="2927" y="1541"/>
              <a:ext cx="332" cy="154"/>
            </a:xfrm>
            <a:prstGeom prst="rect">
              <a:avLst/>
            </a:prstGeom>
            <a:noFill/>
            <a:ln w="9525">
              <a:noFill/>
              <a:miter lim="800000"/>
              <a:headEnd/>
              <a:tailEnd/>
            </a:ln>
            <a:effectLst/>
          </p:spPr>
          <p:txBody>
            <a:bodyPr>
              <a:spAutoFit/>
            </a:bodyPr>
            <a:lstStyle/>
            <a:p>
              <a:pPr algn="l">
                <a:spcBef>
                  <a:spcPct val="50000"/>
                </a:spcBef>
                <a:buFontTx/>
                <a:buNone/>
              </a:pPr>
              <a:r>
                <a:rPr lang="en-US" altLang="ja-JP" sz="1000" b="1">
                  <a:latin typeface="ＭＳ Ｐゴシック" charset="-128"/>
                </a:rPr>
                <a:t>Strain</a:t>
              </a:r>
            </a:p>
          </p:txBody>
        </p:sp>
        <p:sp>
          <p:nvSpPr>
            <p:cNvPr id="909345" name="Text Box 33"/>
            <p:cNvSpPr txBox="1">
              <a:spLocks noChangeArrowheads="1"/>
            </p:cNvSpPr>
            <p:nvPr/>
          </p:nvSpPr>
          <p:spPr bwMode="auto">
            <a:xfrm>
              <a:off x="3198" y="1224"/>
              <a:ext cx="1052" cy="212"/>
            </a:xfrm>
            <a:prstGeom prst="rect">
              <a:avLst/>
            </a:prstGeom>
            <a:noFill/>
            <a:ln w="9525">
              <a:noFill/>
              <a:miter lim="800000"/>
              <a:headEnd/>
              <a:tailEnd/>
            </a:ln>
            <a:effectLst/>
          </p:spPr>
          <p:txBody>
            <a:bodyPr>
              <a:spAutoFit/>
            </a:bodyPr>
            <a:lstStyle/>
            <a:p>
              <a:pPr algn="l">
                <a:lnSpc>
                  <a:spcPct val="80000"/>
                </a:lnSpc>
                <a:buFontTx/>
                <a:buNone/>
              </a:pPr>
              <a:r>
                <a:rPr lang="en-US" altLang="ja-JP" sz="1000" b="1">
                  <a:latin typeface="Tahoma" pitchFamily="34" charset="0"/>
                </a:rPr>
                <a:t>Template</a:t>
              </a:r>
            </a:p>
            <a:p>
              <a:pPr algn="l">
                <a:lnSpc>
                  <a:spcPct val="80000"/>
                </a:lnSpc>
                <a:buFontTx/>
                <a:buNone/>
              </a:pPr>
              <a:r>
                <a:rPr lang="en-US" altLang="ja-JP" sz="1000" b="1">
                  <a:latin typeface="Tahoma" pitchFamily="34" charset="0"/>
                </a:rPr>
                <a:t> (No Acceleration)</a:t>
              </a:r>
            </a:p>
          </p:txBody>
        </p:sp>
        <p:sp>
          <p:nvSpPr>
            <p:cNvPr id="909346" name="Text Box 34"/>
            <p:cNvSpPr txBox="1">
              <a:spLocks noChangeArrowheads="1"/>
            </p:cNvSpPr>
            <p:nvPr/>
          </p:nvSpPr>
          <p:spPr bwMode="auto">
            <a:xfrm>
              <a:off x="3470" y="1810"/>
              <a:ext cx="507" cy="250"/>
            </a:xfrm>
            <a:prstGeom prst="rect">
              <a:avLst/>
            </a:prstGeom>
            <a:noFill/>
            <a:ln w="9525">
              <a:noFill/>
              <a:miter lim="800000"/>
              <a:headEnd/>
              <a:tailEnd/>
            </a:ln>
            <a:effectLst/>
          </p:spPr>
          <p:txBody>
            <a:bodyPr>
              <a:spAutoFit/>
            </a:bodyPr>
            <a:lstStyle/>
            <a:p>
              <a:pPr algn="l">
                <a:spcBef>
                  <a:spcPct val="50000"/>
                </a:spcBef>
                <a:buFontTx/>
                <a:buNone/>
              </a:pPr>
              <a:r>
                <a:rPr lang="en-US" altLang="ja-JP" sz="1000" b="1">
                  <a:solidFill>
                    <a:srgbClr val="FF0000"/>
                  </a:solidFill>
                  <a:latin typeface="Tahoma" pitchFamily="34" charset="0"/>
                </a:rPr>
                <a:t>Real Signal ?</a:t>
              </a:r>
            </a:p>
          </p:txBody>
        </p:sp>
        <p:sp>
          <p:nvSpPr>
            <p:cNvPr id="909347" name="Text Box 35"/>
            <p:cNvSpPr txBox="1">
              <a:spLocks noChangeArrowheads="1"/>
            </p:cNvSpPr>
            <p:nvPr/>
          </p:nvSpPr>
          <p:spPr bwMode="auto">
            <a:xfrm>
              <a:off x="4059" y="1857"/>
              <a:ext cx="907" cy="212"/>
            </a:xfrm>
            <a:prstGeom prst="rect">
              <a:avLst/>
            </a:prstGeom>
            <a:noFill/>
            <a:ln w="9525">
              <a:noFill/>
              <a:miter lim="800000"/>
              <a:headEnd/>
              <a:tailEnd/>
            </a:ln>
            <a:effectLst/>
          </p:spPr>
          <p:txBody>
            <a:bodyPr>
              <a:spAutoFit/>
            </a:bodyPr>
            <a:lstStyle/>
            <a:p>
              <a:pPr algn="l">
                <a:lnSpc>
                  <a:spcPct val="80000"/>
                </a:lnSpc>
                <a:buFontTx/>
                <a:buNone/>
              </a:pPr>
              <a:r>
                <a:rPr lang="en-US" altLang="ja-JP" sz="1000" b="1">
                  <a:solidFill>
                    <a:srgbClr val="990099"/>
                  </a:solidFill>
                  <a:latin typeface="Tahoma" pitchFamily="34" charset="0"/>
                </a:rPr>
                <a:t>Phase Delay</a:t>
              </a:r>
            </a:p>
            <a:p>
              <a:pPr algn="l">
                <a:lnSpc>
                  <a:spcPct val="80000"/>
                </a:lnSpc>
                <a:buFontTx/>
                <a:buNone/>
              </a:pPr>
              <a:r>
                <a:rPr lang="en-US" altLang="ja-JP" sz="1000" b="1">
                  <a:solidFill>
                    <a:srgbClr val="990099"/>
                  </a:solidFill>
                  <a:latin typeface="Tahoma" pitchFamily="34" charset="0"/>
                </a:rPr>
                <a:t> </a:t>
              </a:r>
              <a:r>
                <a:rPr lang="ja-JP" altLang="en-US" sz="1000" b="1">
                  <a:solidFill>
                    <a:srgbClr val="990099"/>
                  </a:solidFill>
                  <a:latin typeface="Tahoma" pitchFamily="34" charset="0"/>
                </a:rPr>
                <a:t>～</a:t>
              </a:r>
              <a:r>
                <a:rPr lang="en-US" altLang="ja-JP" sz="1000" b="1">
                  <a:solidFill>
                    <a:srgbClr val="990099"/>
                  </a:solidFill>
                  <a:latin typeface="Tahoma" pitchFamily="34" charset="0"/>
                </a:rPr>
                <a:t>1sec (10 years)</a:t>
              </a:r>
            </a:p>
          </p:txBody>
        </p:sp>
        <p:sp>
          <p:nvSpPr>
            <p:cNvPr id="909348" name="Text Box 36"/>
            <p:cNvSpPr txBox="1">
              <a:spLocks noChangeArrowheads="1"/>
            </p:cNvSpPr>
            <p:nvPr/>
          </p:nvSpPr>
          <p:spPr bwMode="auto">
            <a:xfrm>
              <a:off x="4558" y="2069"/>
              <a:ext cx="1156" cy="182"/>
            </a:xfrm>
            <a:prstGeom prst="rect">
              <a:avLst/>
            </a:prstGeom>
            <a:noFill/>
            <a:ln w="9525">
              <a:noFill/>
              <a:miter lim="800000"/>
              <a:headEnd/>
              <a:tailEnd/>
            </a:ln>
            <a:effectLst/>
          </p:spPr>
          <p:txBody>
            <a:bodyPr>
              <a:spAutoFit/>
            </a:bodyPr>
            <a:lstStyle/>
            <a:p>
              <a:pPr algn="l">
                <a:lnSpc>
                  <a:spcPct val="80000"/>
                </a:lnSpc>
                <a:buFontTx/>
                <a:buNone/>
              </a:pPr>
              <a:r>
                <a:rPr lang="en-US" altLang="ja-JP" sz="800" b="1">
                  <a:solidFill>
                    <a:srgbClr val="5F5F5F"/>
                  </a:solidFill>
                  <a:latin typeface="Tahoma" pitchFamily="34" charset="0"/>
                </a:rPr>
                <a:t>Seto, Kawamura, Nakamura, </a:t>
              </a:r>
            </a:p>
            <a:p>
              <a:pPr algn="l">
                <a:lnSpc>
                  <a:spcPct val="80000"/>
                </a:lnSpc>
                <a:buFontTx/>
                <a:buNone/>
              </a:pPr>
              <a:r>
                <a:rPr lang="en-US" altLang="ja-JP" sz="800" b="1">
                  <a:solidFill>
                    <a:srgbClr val="5F5F5F"/>
                  </a:solidFill>
                  <a:latin typeface="Tahoma" pitchFamily="34" charset="0"/>
                </a:rPr>
                <a:t>            PRL 87, 221103 (2001)</a:t>
              </a: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7"/>
          <p:cNvSpPr>
            <a:spLocks noChangeArrowheads="1"/>
          </p:cNvSpPr>
          <p:nvPr/>
        </p:nvSpPr>
        <p:spPr bwMode="auto">
          <a:xfrm>
            <a:off x="785786" y="2143116"/>
            <a:ext cx="7715304" cy="4286280"/>
          </a:xfrm>
          <a:prstGeom prst="roundRect">
            <a:avLst>
              <a:gd name="adj" fmla="val 4306"/>
            </a:avLst>
          </a:prstGeom>
          <a:solidFill>
            <a:srgbClr val="FFFFFF">
              <a:alpha val="89999"/>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931842" name="Rectangle 2"/>
          <p:cNvSpPr>
            <a:spLocks noGrp="1" noChangeArrowheads="1"/>
          </p:cNvSpPr>
          <p:nvPr>
            <p:ph type="title"/>
          </p:nvPr>
        </p:nvSpPr>
        <p:spPr/>
        <p:txBody>
          <a:bodyPr/>
          <a:lstStyle/>
          <a:p>
            <a:r>
              <a:rPr lang="en-US" altLang="ja-JP" dirty="0"/>
              <a:t>DPF Sensitivity</a:t>
            </a:r>
          </a:p>
        </p:txBody>
      </p:sp>
      <p:sp>
        <p:nvSpPr>
          <p:cNvPr id="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27th International Symposium on Space Technology and Science (July 9, 2009, Tsukuba, Ibaraki)</a:t>
            </a:r>
            <a:endParaRPr lang="en-US" altLang="ja-JP" sz="1200" b="1" kern="1200" dirty="0">
              <a:solidFill>
                <a:srgbClr val="DDDDDD"/>
              </a:solidFill>
              <a:latin typeface="Tahoma"/>
              <a:ea typeface="HGP創英角ｺﾞｼｯｸUB"/>
              <a:cs typeface="+mn-cs"/>
            </a:endParaRPr>
          </a:p>
        </p:txBody>
      </p:sp>
      <p:sp>
        <p:nvSpPr>
          <p:cNvPr id="931844" name="Rectangle 4"/>
          <p:cNvSpPr>
            <a:spLocks noChangeArrowheads="1"/>
          </p:cNvSpPr>
          <p:nvPr/>
        </p:nvSpPr>
        <p:spPr bwMode="auto">
          <a:xfrm>
            <a:off x="4643438" y="928670"/>
            <a:ext cx="4176712" cy="82550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Satellite mass : 350kg, Area: 2m</a:t>
            </a:r>
            <a:r>
              <a:rPr kumimoji="1" lang="en-US" altLang="ja-JP" sz="1600" b="1" kern="1200" baseline="30000" dirty="0">
                <a:solidFill>
                  <a:srgbClr val="F8F8F8"/>
                </a:solidFill>
                <a:latin typeface="Tahoma" pitchFamily="34" charset="0"/>
                <a:ea typeface="HGP創英角ｺﾞｼｯｸUB" pitchFamily="50" charset="-128"/>
                <a:cs typeface="+mn-cs"/>
              </a:rPr>
              <a:t>2</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Altitude: 500km</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Thruster noise: 0.1μN/Hz</a:t>
            </a:r>
            <a:r>
              <a:rPr kumimoji="1" lang="en-US" altLang="ja-JP" sz="1600" b="1" kern="1200" baseline="30000" dirty="0">
                <a:solidFill>
                  <a:srgbClr val="F8F8F8"/>
                </a:solidFill>
                <a:latin typeface="Tahoma" pitchFamily="34" charset="0"/>
                <a:ea typeface="HGP創英角ｺﾞｼｯｸUB" pitchFamily="50" charset="-128"/>
                <a:cs typeface="+mn-cs"/>
              </a:rPr>
              <a:t>1/2</a:t>
            </a:r>
            <a:r>
              <a:rPr kumimoji="1" lang="en-US" altLang="ja-JP" sz="1600" b="1" kern="1200" dirty="0">
                <a:solidFill>
                  <a:srgbClr val="F8F8F8"/>
                </a:solidFill>
                <a:latin typeface="Tahoma" pitchFamily="34" charset="0"/>
                <a:ea typeface="HGP創英角ｺﾞｼｯｸUB" pitchFamily="50" charset="-128"/>
                <a:cs typeface="+mn-cs"/>
              </a:rPr>
              <a:t>  </a:t>
            </a:r>
          </a:p>
        </p:txBody>
      </p:sp>
      <p:sp>
        <p:nvSpPr>
          <p:cNvPr id="931845" name="Rectangle 5"/>
          <p:cNvSpPr>
            <a:spLocks noChangeArrowheads="1"/>
          </p:cNvSpPr>
          <p:nvPr/>
        </p:nvSpPr>
        <p:spPr bwMode="auto">
          <a:xfrm>
            <a:off x="611188" y="785794"/>
            <a:ext cx="4572000" cy="13144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Laser source : 1030nm, 25mW  </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IFO length : 30cm</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Finesse : 100, Mirror mass : 1kg</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Q-factor : 10</a:t>
            </a:r>
            <a:r>
              <a:rPr kumimoji="1" lang="en-US" altLang="ja-JP" sz="1600" b="1" kern="1200" baseline="30000" dirty="0">
                <a:solidFill>
                  <a:srgbClr val="F8F8F8"/>
                </a:solidFill>
                <a:latin typeface="Tahoma" pitchFamily="34" charset="0"/>
                <a:ea typeface="HGP創英角ｺﾞｼｯｸUB" pitchFamily="50" charset="-128"/>
                <a:cs typeface="+mn-cs"/>
              </a:rPr>
              <a:t>5</a:t>
            </a:r>
            <a:r>
              <a:rPr kumimoji="1" lang="en-US" altLang="ja-JP" sz="1600" b="1" kern="1200" dirty="0">
                <a:solidFill>
                  <a:srgbClr val="F8F8F8"/>
                </a:solidFill>
                <a:latin typeface="Tahoma" pitchFamily="34" charset="0"/>
                <a:ea typeface="HGP創英角ｺﾞｼｯｸUB" pitchFamily="50" charset="-128"/>
                <a:cs typeface="+mn-cs"/>
              </a:rPr>
              <a:t>, Substrate: </a:t>
            </a:r>
            <a:r>
              <a:rPr kumimoji="1" lang="en-US" altLang="ja-JP" sz="1600" b="1" kern="1200" dirty="0" smtClean="0">
                <a:solidFill>
                  <a:srgbClr val="F8F8F8"/>
                </a:solidFill>
                <a:latin typeface="Tahoma" pitchFamily="34" charset="0"/>
                <a:ea typeface="HGP創英角ｺﾞｼｯｸUB" pitchFamily="50" charset="-128"/>
                <a:cs typeface="+mn-cs"/>
              </a:rPr>
              <a:t>TBD</a:t>
            </a:r>
            <a:endParaRPr kumimoji="1" lang="en-US" altLang="ja-JP" sz="1600" b="1" kern="1200" dirty="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Temperature : 293K</a:t>
            </a:r>
          </a:p>
        </p:txBody>
      </p:sp>
      <p:sp>
        <p:nvSpPr>
          <p:cNvPr id="931846" name="Rectangle 6"/>
          <p:cNvSpPr>
            <a:spLocks noChangeArrowheads="1"/>
          </p:cNvSpPr>
          <p:nvPr/>
        </p:nvSpPr>
        <p:spPr bwMode="auto">
          <a:xfrm>
            <a:off x="5291138" y="1773238"/>
            <a:ext cx="2305050" cy="274637"/>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33CC33"/>
                </a:solidFill>
                <a:latin typeface="Tahoma" pitchFamily="34" charset="0"/>
                <a:ea typeface="HGP創英角ｺﾞｼｯｸUB" pitchFamily="50" charset="-128"/>
                <a:cs typeface="+mn-cs"/>
              </a:rPr>
              <a:t>(Preliminary parameters)</a:t>
            </a:r>
          </a:p>
        </p:txBody>
      </p:sp>
      <p:pic>
        <p:nvPicPr>
          <p:cNvPr id="931850" name="Picture 10"/>
          <p:cNvPicPr>
            <a:picLocks noChangeAspect="1" noChangeArrowheads="1"/>
          </p:cNvPicPr>
          <p:nvPr/>
        </p:nvPicPr>
        <p:blipFill>
          <a:blip r:embed="rId3"/>
          <a:srcRect/>
          <a:stretch>
            <a:fillRect/>
          </a:stretch>
        </p:blipFill>
        <p:spPr bwMode="auto">
          <a:xfrm>
            <a:off x="898526" y="2205038"/>
            <a:ext cx="7431087" cy="4176712"/>
          </a:xfrm>
          <a:prstGeom prst="rect">
            <a:avLst/>
          </a:prstGeom>
          <a:noFill/>
          <a:ln w="1587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sp>
        <p:nvSpPr>
          <p:cNvPr id="1106946" name="Rectangle 2"/>
          <p:cNvSpPr>
            <a:spLocks noGrp="1" noChangeArrowheads="1"/>
          </p:cNvSpPr>
          <p:nvPr>
            <p:ph type="title"/>
          </p:nvPr>
        </p:nvSpPr>
        <p:spPr/>
        <p:txBody>
          <a:bodyPr/>
          <a:lstStyle/>
          <a:p>
            <a:r>
              <a:rPr lang="en-US" altLang="ja-JP" dirty="0" smtClean="0"/>
              <a:t>DPF sensitivity</a:t>
            </a:r>
            <a:endParaRPr lang="ja-JP" altLang="en-US" dirty="0"/>
          </a:p>
        </p:txBody>
      </p:sp>
      <p:sp>
        <p:nvSpPr>
          <p:cNvPr id="1106947" name="AutoShape 3"/>
          <p:cNvSpPr>
            <a:spLocks noChangeAspect="1" noChangeArrowheads="1"/>
          </p:cNvSpPr>
          <p:nvPr/>
        </p:nvSpPr>
        <p:spPr bwMode="auto">
          <a:xfrm>
            <a:off x="900113" y="2205038"/>
            <a:ext cx="7632700" cy="422275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pic>
        <p:nvPicPr>
          <p:cNvPr id="1106948" name="Picture 4"/>
          <p:cNvPicPr>
            <a:picLocks noChangeAspect="1" noChangeArrowheads="1"/>
          </p:cNvPicPr>
          <p:nvPr/>
        </p:nvPicPr>
        <p:blipFill>
          <a:blip r:embed="rId4"/>
          <a:srcRect/>
          <a:stretch>
            <a:fillRect/>
          </a:stretch>
        </p:blipFill>
        <p:spPr bwMode="auto">
          <a:xfrm>
            <a:off x="993775" y="2181225"/>
            <a:ext cx="7343775" cy="4271963"/>
          </a:xfrm>
          <a:prstGeom prst="rect">
            <a:avLst/>
          </a:prstGeom>
          <a:noFill/>
          <a:ln w="15875">
            <a:noFill/>
            <a:miter lim="800000"/>
            <a:headEnd/>
            <a:tailEnd/>
          </a:ln>
          <a:effectLst/>
        </p:spPr>
      </p:pic>
      <p:sp>
        <p:nvSpPr>
          <p:cNvPr id="1106949" name="Freeform 5"/>
          <p:cNvSpPr>
            <a:spLocks noChangeAspect="1"/>
          </p:cNvSpPr>
          <p:nvPr/>
        </p:nvSpPr>
        <p:spPr bwMode="auto">
          <a:xfrm>
            <a:off x="4859338" y="2420938"/>
            <a:ext cx="1438275" cy="3330575"/>
          </a:xfrm>
          <a:custGeom>
            <a:avLst/>
            <a:gdLst/>
            <a:ahLst/>
            <a:cxnLst>
              <a:cxn ang="0">
                <a:pos x="768" y="1776"/>
              </a:cxn>
              <a:cxn ang="0">
                <a:pos x="384" y="0"/>
              </a:cxn>
              <a:cxn ang="0">
                <a:pos x="0" y="0"/>
              </a:cxn>
              <a:cxn ang="0">
                <a:pos x="432" y="1776"/>
              </a:cxn>
              <a:cxn ang="0">
                <a:pos x="768" y="1776"/>
              </a:cxn>
            </a:cxnLst>
            <a:rect l="0" t="0" r="r" b="b"/>
            <a:pathLst>
              <a:path w="768" h="1776">
                <a:moveTo>
                  <a:pt x="768" y="1776"/>
                </a:moveTo>
                <a:lnTo>
                  <a:pt x="384" y="0"/>
                </a:lnTo>
                <a:lnTo>
                  <a:pt x="0" y="0"/>
                </a:lnTo>
                <a:lnTo>
                  <a:pt x="432" y="1776"/>
                </a:lnTo>
                <a:lnTo>
                  <a:pt x="768" y="1776"/>
                </a:lnTo>
                <a:close/>
              </a:path>
            </a:pathLst>
          </a:custGeom>
          <a:solidFill>
            <a:srgbClr val="C0C0C0">
              <a:alpha val="20000"/>
            </a:srgbClr>
          </a:solidFill>
          <a:ln w="15875" cap="flat" cmpd="sng">
            <a:noFill/>
            <a:prstDash val="solid"/>
            <a:round/>
            <a:headEnd/>
            <a:tailEnd/>
          </a:ln>
          <a:effectLst/>
        </p:spPr>
        <p:txBody>
          <a:bodyPr wrap="none" anchor="ctr">
            <a:spAutoFit/>
          </a:bodyPr>
          <a:lstStyle/>
          <a:p>
            <a:endParaRPr lang="ja-JP" altLang="en-US" dirty="0"/>
          </a:p>
        </p:txBody>
      </p:sp>
      <p:sp>
        <p:nvSpPr>
          <p:cNvPr id="1106950" name="Rectangle 6"/>
          <p:cNvSpPr>
            <a:spLocks noChangeAspect="1" noChangeArrowheads="1"/>
          </p:cNvSpPr>
          <p:nvPr/>
        </p:nvSpPr>
        <p:spPr bwMode="auto">
          <a:xfrm>
            <a:off x="4643438" y="4143380"/>
            <a:ext cx="1444626" cy="369332"/>
          </a:xfrm>
          <a:prstGeom prst="rect">
            <a:avLst/>
          </a:prstGeom>
          <a:noFill/>
          <a:ln w="9525">
            <a:noFill/>
            <a:miter lim="800000"/>
            <a:headEnd/>
            <a:tailEnd/>
          </a:ln>
          <a:effectLst/>
        </p:spPr>
        <p:txBody>
          <a:bodyPr wrap="none">
            <a:spAutoFit/>
          </a:bodyPr>
          <a:lstStyle/>
          <a:p>
            <a:pPr algn="l">
              <a:lnSpc>
                <a:spcPct val="90000"/>
              </a:lnSpc>
              <a:buFontTx/>
              <a:buNone/>
            </a:pPr>
            <a:r>
              <a:rPr lang="en-US" altLang="ja-JP" sz="2000" b="1" dirty="0">
                <a:solidFill>
                  <a:srgbClr val="CC99FF"/>
                </a:solidFill>
                <a:latin typeface="Tahoma" pitchFamily="34" charset="0"/>
              </a:rPr>
              <a:t>  DECIGO </a:t>
            </a:r>
          </a:p>
        </p:txBody>
      </p:sp>
      <p:sp>
        <p:nvSpPr>
          <p:cNvPr id="1106952" name="Freeform 8"/>
          <p:cNvSpPr>
            <a:spLocks noChangeAspect="1"/>
          </p:cNvSpPr>
          <p:nvPr/>
        </p:nvSpPr>
        <p:spPr bwMode="auto">
          <a:xfrm>
            <a:off x="6786563" y="3354388"/>
            <a:ext cx="719137" cy="719137"/>
          </a:xfrm>
          <a:custGeom>
            <a:avLst/>
            <a:gdLst/>
            <a:ahLst/>
            <a:cxnLst>
              <a:cxn ang="0">
                <a:pos x="0" y="0"/>
              </a:cxn>
              <a:cxn ang="0">
                <a:pos x="384" y="48"/>
              </a:cxn>
              <a:cxn ang="0">
                <a:pos x="384" y="384"/>
              </a:cxn>
              <a:cxn ang="0">
                <a:pos x="0" y="384"/>
              </a:cxn>
              <a:cxn ang="0">
                <a:pos x="0" y="0"/>
              </a:cxn>
            </a:cxnLst>
            <a:rect l="0" t="0" r="r" b="b"/>
            <a:pathLst>
              <a:path w="384" h="384">
                <a:moveTo>
                  <a:pt x="0" y="0"/>
                </a:moveTo>
                <a:lnTo>
                  <a:pt x="384" y="48"/>
                </a:lnTo>
                <a:lnTo>
                  <a:pt x="384" y="384"/>
                </a:lnTo>
                <a:lnTo>
                  <a:pt x="0" y="384"/>
                </a:lnTo>
                <a:lnTo>
                  <a:pt x="0" y="0"/>
                </a:lnTo>
                <a:close/>
              </a:path>
            </a:pathLst>
          </a:custGeom>
          <a:solidFill>
            <a:srgbClr val="FFFF99">
              <a:alpha val="50000"/>
            </a:srgbClr>
          </a:solidFill>
          <a:ln w="3175" cap="flat" cmpd="sng">
            <a:noFill/>
            <a:prstDash val="solid"/>
            <a:round/>
            <a:headEnd/>
            <a:tailEnd/>
          </a:ln>
          <a:effectLst/>
        </p:spPr>
        <p:txBody>
          <a:bodyPr wrap="none" anchor="ctr">
            <a:spAutoFit/>
          </a:bodyPr>
          <a:lstStyle/>
          <a:p>
            <a:endParaRPr lang="ja-JP" altLang="en-US" dirty="0"/>
          </a:p>
        </p:txBody>
      </p:sp>
      <p:sp>
        <p:nvSpPr>
          <p:cNvPr id="1106953" name="Freeform 9"/>
          <p:cNvSpPr>
            <a:spLocks noChangeAspect="1"/>
          </p:cNvSpPr>
          <p:nvPr/>
        </p:nvSpPr>
        <p:spPr bwMode="auto">
          <a:xfrm>
            <a:off x="6065838" y="3119438"/>
            <a:ext cx="1530350" cy="987425"/>
          </a:xfrm>
          <a:custGeom>
            <a:avLst/>
            <a:gdLst/>
            <a:ahLst/>
            <a:cxnLst>
              <a:cxn ang="0">
                <a:pos x="816" y="336"/>
              </a:cxn>
              <a:cxn ang="0">
                <a:pos x="0" y="0"/>
              </a:cxn>
              <a:cxn ang="0">
                <a:pos x="0" y="192"/>
              </a:cxn>
              <a:cxn ang="0">
                <a:pos x="816" y="528"/>
              </a:cxn>
              <a:cxn ang="0">
                <a:pos x="816" y="336"/>
              </a:cxn>
            </a:cxnLst>
            <a:rect l="0" t="0" r="r" b="b"/>
            <a:pathLst>
              <a:path w="816" h="528">
                <a:moveTo>
                  <a:pt x="816" y="336"/>
                </a:moveTo>
                <a:lnTo>
                  <a:pt x="0" y="0"/>
                </a:lnTo>
                <a:lnTo>
                  <a:pt x="0" y="192"/>
                </a:lnTo>
                <a:lnTo>
                  <a:pt x="816" y="528"/>
                </a:lnTo>
                <a:lnTo>
                  <a:pt x="816" y="336"/>
                </a:lnTo>
                <a:close/>
              </a:path>
            </a:pathLst>
          </a:custGeom>
          <a:solidFill>
            <a:srgbClr val="CCFFCC">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54" name="Oval 10"/>
          <p:cNvSpPr>
            <a:spLocks noChangeAspect="1" noChangeArrowheads="1"/>
          </p:cNvSpPr>
          <p:nvPr/>
        </p:nvSpPr>
        <p:spPr bwMode="auto">
          <a:xfrm>
            <a:off x="7146925" y="4106863"/>
            <a:ext cx="179387" cy="180975"/>
          </a:xfrm>
          <a:prstGeom prst="ellipse">
            <a:avLst/>
          </a:prstGeom>
          <a:solidFill>
            <a:srgbClr val="FF9900"/>
          </a:solidFill>
          <a:ln w="15875">
            <a:noFill/>
            <a:round/>
            <a:headEnd/>
            <a:tailEnd/>
          </a:ln>
          <a:effectLst/>
        </p:spPr>
        <p:txBody>
          <a:bodyPr wrap="none" anchor="ctr">
            <a:spAutoFit/>
          </a:bodyPr>
          <a:lstStyle/>
          <a:p>
            <a:endParaRPr lang="ja-JP" altLang="en-US" dirty="0"/>
          </a:p>
        </p:txBody>
      </p:sp>
      <p:sp>
        <p:nvSpPr>
          <p:cNvPr id="1106955" name="Freeform 11"/>
          <p:cNvSpPr>
            <a:spLocks noChangeAspect="1"/>
          </p:cNvSpPr>
          <p:nvPr/>
        </p:nvSpPr>
        <p:spPr bwMode="auto">
          <a:xfrm>
            <a:off x="6065838" y="3836988"/>
            <a:ext cx="539750" cy="900112"/>
          </a:xfrm>
          <a:custGeom>
            <a:avLst/>
            <a:gdLst/>
            <a:ahLst/>
            <a:cxnLst>
              <a:cxn ang="0">
                <a:pos x="0" y="0"/>
              </a:cxn>
              <a:cxn ang="0">
                <a:pos x="288" y="96"/>
              </a:cxn>
              <a:cxn ang="0">
                <a:pos x="288" y="480"/>
              </a:cxn>
              <a:cxn ang="0">
                <a:pos x="48" y="432"/>
              </a:cxn>
              <a:cxn ang="0">
                <a:pos x="0" y="0"/>
              </a:cxn>
            </a:cxnLst>
            <a:rect l="0" t="0" r="r" b="b"/>
            <a:pathLst>
              <a:path w="288" h="480">
                <a:moveTo>
                  <a:pt x="0" y="0"/>
                </a:moveTo>
                <a:lnTo>
                  <a:pt x="288" y="96"/>
                </a:lnTo>
                <a:lnTo>
                  <a:pt x="288" y="480"/>
                </a:lnTo>
                <a:lnTo>
                  <a:pt x="48" y="432"/>
                </a:lnTo>
                <a:lnTo>
                  <a:pt x="0" y="0"/>
                </a:lnTo>
                <a:close/>
              </a:path>
            </a:pathLst>
          </a:custGeom>
          <a:solidFill>
            <a:srgbClr val="FFCC99">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56" name="Rectangle 12"/>
          <p:cNvSpPr>
            <a:spLocks noChangeAspect="1" noChangeArrowheads="1"/>
          </p:cNvSpPr>
          <p:nvPr/>
        </p:nvSpPr>
        <p:spPr bwMode="auto">
          <a:xfrm>
            <a:off x="7246938" y="4600526"/>
            <a:ext cx="851515" cy="400110"/>
          </a:xfrm>
          <a:prstGeom prst="rect">
            <a:avLst/>
          </a:prstGeom>
          <a:noFill/>
          <a:ln w="9525">
            <a:noFill/>
            <a:miter lim="800000"/>
            <a:headEnd/>
            <a:tailEnd/>
          </a:ln>
          <a:effectLst/>
        </p:spPr>
        <p:txBody>
          <a:bodyPr wrap="none">
            <a:spAutoFit/>
          </a:bodyPr>
          <a:lstStyle/>
          <a:p>
            <a:pPr>
              <a:buFontTx/>
              <a:buNone/>
            </a:pPr>
            <a:r>
              <a:rPr lang="en-US" altLang="ja-JP" sz="2000" b="1" dirty="0">
                <a:solidFill>
                  <a:srgbClr val="FFCC99"/>
                </a:solidFill>
                <a:latin typeface="Tahoma" pitchFamily="34" charset="0"/>
              </a:rPr>
              <a:t>LCGT</a:t>
            </a:r>
          </a:p>
        </p:txBody>
      </p:sp>
      <p:sp>
        <p:nvSpPr>
          <p:cNvPr id="1106957" name="Rectangle 13"/>
          <p:cNvSpPr>
            <a:spLocks noChangeAspect="1" noChangeArrowheads="1"/>
          </p:cNvSpPr>
          <p:nvPr/>
        </p:nvSpPr>
        <p:spPr bwMode="auto">
          <a:xfrm>
            <a:off x="6982308" y="3253087"/>
            <a:ext cx="1233030"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FFFF66"/>
                </a:solidFill>
              </a:rPr>
              <a:t>Core-collapse</a:t>
            </a:r>
          </a:p>
          <a:p>
            <a:pPr algn="l">
              <a:buFontTx/>
              <a:buNone/>
            </a:pPr>
            <a:r>
              <a:rPr lang="en-US" altLang="ja-JP" sz="1200" b="1" dirty="0" smtClean="0">
                <a:solidFill>
                  <a:srgbClr val="FFFF66"/>
                </a:solidFill>
              </a:rPr>
              <a:t>Supernovae</a:t>
            </a:r>
          </a:p>
        </p:txBody>
      </p:sp>
      <p:sp>
        <p:nvSpPr>
          <p:cNvPr id="1106958" name="Rectangle 14"/>
          <p:cNvSpPr>
            <a:spLocks noChangeAspect="1" noChangeArrowheads="1"/>
          </p:cNvSpPr>
          <p:nvPr/>
        </p:nvSpPr>
        <p:spPr bwMode="auto">
          <a:xfrm>
            <a:off x="6000760" y="2967335"/>
            <a:ext cx="934871"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CCFFCC"/>
                </a:solidFill>
                <a:latin typeface="Tahoma" pitchFamily="34" charset="0"/>
              </a:rPr>
              <a:t>NS binary</a:t>
            </a:r>
          </a:p>
          <a:p>
            <a:pPr algn="l">
              <a:buFontTx/>
              <a:buNone/>
            </a:pPr>
            <a:r>
              <a:rPr lang="en-US" altLang="ja-JP" sz="1200" b="1" dirty="0" smtClean="0">
                <a:solidFill>
                  <a:srgbClr val="CCFFCC"/>
                </a:solidFill>
              </a:rPr>
              <a:t>   inspiral</a:t>
            </a:r>
            <a:endParaRPr lang="ja-JP" altLang="en-US" sz="1200" b="1" dirty="0">
              <a:solidFill>
                <a:srgbClr val="CCFFCC"/>
              </a:solidFill>
              <a:latin typeface="Tahoma" pitchFamily="34" charset="0"/>
            </a:endParaRPr>
          </a:p>
        </p:txBody>
      </p:sp>
      <p:sp>
        <p:nvSpPr>
          <p:cNvPr id="1106959" name="Rectangle 15"/>
          <p:cNvSpPr>
            <a:spLocks noChangeAspect="1" noChangeArrowheads="1"/>
          </p:cNvSpPr>
          <p:nvPr/>
        </p:nvSpPr>
        <p:spPr bwMode="auto">
          <a:xfrm>
            <a:off x="7297761" y="3960819"/>
            <a:ext cx="631825" cy="396875"/>
          </a:xfrm>
          <a:prstGeom prst="rect">
            <a:avLst/>
          </a:prstGeom>
          <a:noFill/>
          <a:ln w="9525">
            <a:noFill/>
            <a:miter lim="800000"/>
            <a:headEnd/>
            <a:tailEnd/>
          </a:ln>
          <a:effectLst/>
        </p:spPr>
        <p:txBody>
          <a:bodyPr wrap="none">
            <a:spAutoFit/>
          </a:bodyPr>
          <a:lstStyle/>
          <a:p>
            <a:pPr algn="l">
              <a:buFontTx/>
              <a:buNone/>
            </a:pPr>
            <a:r>
              <a:rPr lang="en-US" altLang="ja-JP" sz="1000" b="1" dirty="0">
                <a:solidFill>
                  <a:srgbClr val="FF9900"/>
                </a:solidFill>
                <a:latin typeface="Tahoma" pitchFamily="34" charset="0"/>
              </a:rPr>
              <a:t>ScoX-1</a:t>
            </a:r>
          </a:p>
          <a:p>
            <a:pPr algn="l">
              <a:buFontTx/>
              <a:buNone/>
            </a:pPr>
            <a:r>
              <a:rPr lang="en-US" altLang="ja-JP" sz="1000" b="1" dirty="0">
                <a:solidFill>
                  <a:srgbClr val="FF9900"/>
                </a:solidFill>
                <a:latin typeface="Tahoma" pitchFamily="34" charset="0"/>
              </a:rPr>
              <a:t>  (1yr)</a:t>
            </a:r>
          </a:p>
        </p:txBody>
      </p:sp>
      <p:sp>
        <p:nvSpPr>
          <p:cNvPr id="1106960" name="Rectangle 16"/>
          <p:cNvSpPr>
            <a:spLocks noChangeAspect="1" noChangeArrowheads="1"/>
          </p:cNvSpPr>
          <p:nvPr/>
        </p:nvSpPr>
        <p:spPr bwMode="auto">
          <a:xfrm>
            <a:off x="6113463" y="3900488"/>
            <a:ext cx="755335" cy="430887"/>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FF9900"/>
                </a:solidFill>
                <a:latin typeface="Tahoma" pitchFamily="34" charset="0"/>
              </a:rPr>
              <a:t>Pulsar</a:t>
            </a:r>
            <a:endParaRPr lang="ja-JP" altLang="en-US" sz="1200" b="1" dirty="0">
              <a:solidFill>
                <a:srgbClr val="FF9900"/>
              </a:solidFill>
              <a:latin typeface="Tahoma" pitchFamily="34" charset="0"/>
            </a:endParaRPr>
          </a:p>
          <a:p>
            <a:pPr algn="l">
              <a:buFontTx/>
              <a:buNone/>
            </a:pPr>
            <a:r>
              <a:rPr lang="ja-JP" altLang="en-US" sz="1000" b="1" dirty="0">
                <a:solidFill>
                  <a:srgbClr val="FF9900"/>
                </a:solidFill>
                <a:latin typeface="Tahoma" pitchFamily="34" charset="0"/>
              </a:rPr>
              <a:t>　　  </a:t>
            </a:r>
            <a:r>
              <a:rPr lang="en-US" altLang="ja-JP" sz="1000" b="1" dirty="0">
                <a:solidFill>
                  <a:srgbClr val="FF9900"/>
                </a:solidFill>
                <a:latin typeface="Tahoma" pitchFamily="34" charset="0"/>
              </a:rPr>
              <a:t>(1yr)</a:t>
            </a:r>
          </a:p>
        </p:txBody>
      </p:sp>
      <p:sp>
        <p:nvSpPr>
          <p:cNvPr id="1106962" name="Freeform 18"/>
          <p:cNvSpPr>
            <a:spLocks noChangeAspect="1"/>
          </p:cNvSpPr>
          <p:nvPr/>
        </p:nvSpPr>
        <p:spPr bwMode="auto">
          <a:xfrm>
            <a:off x="2339975" y="2757488"/>
            <a:ext cx="2146300" cy="1536700"/>
          </a:xfrm>
          <a:custGeom>
            <a:avLst/>
            <a:gdLst/>
            <a:ahLst/>
            <a:cxnLst>
              <a:cxn ang="0">
                <a:pos x="0" y="0"/>
              </a:cxn>
              <a:cxn ang="0">
                <a:pos x="168" y="24"/>
              </a:cxn>
              <a:cxn ang="0">
                <a:pos x="432" y="108"/>
              </a:cxn>
              <a:cxn ang="0">
                <a:pos x="528" y="138"/>
              </a:cxn>
              <a:cxn ang="0">
                <a:pos x="564" y="162"/>
              </a:cxn>
              <a:cxn ang="0">
                <a:pos x="624" y="216"/>
              </a:cxn>
              <a:cxn ang="0">
                <a:pos x="654" y="240"/>
              </a:cxn>
              <a:cxn ang="0">
                <a:pos x="666" y="258"/>
              </a:cxn>
              <a:cxn ang="0">
                <a:pos x="684" y="270"/>
              </a:cxn>
              <a:cxn ang="0">
                <a:pos x="756" y="348"/>
              </a:cxn>
              <a:cxn ang="0">
                <a:pos x="780" y="378"/>
              </a:cxn>
              <a:cxn ang="0">
                <a:pos x="816" y="426"/>
              </a:cxn>
              <a:cxn ang="0">
                <a:pos x="840" y="456"/>
              </a:cxn>
              <a:cxn ang="0">
                <a:pos x="864" y="492"/>
              </a:cxn>
              <a:cxn ang="0">
                <a:pos x="918" y="534"/>
              </a:cxn>
              <a:cxn ang="0">
                <a:pos x="930" y="552"/>
              </a:cxn>
              <a:cxn ang="0">
                <a:pos x="948" y="564"/>
              </a:cxn>
              <a:cxn ang="0">
                <a:pos x="1050" y="678"/>
              </a:cxn>
              <a:cxn ang="0">
                <a:pos x="1098" y="726"/>
              </a:cxn>
              <a:cxn ang="0">
                <a:pos x="1134" y="750"/>
              </a:cxn>
              <a:cxn ang="0">
                <a:pos x="1152" y="762"/>
              </a:cxn>
              <a:cxn ang="0">
                <a:pos x="1164" y="780"/>
              </a:cxn>
              <a:cxn ang="0">
                <a:pos x="1182" y="792"/>
              </a:cxn>
              <a:cxn ang="0">
                <a:pos x="1224" y="840"/>
              </a:cxn>
              <a:cxn ang="0">
                <a:pos x="1242" y="870"/>
              </a:cxn>
            </a:cxnLst>
            <a:rect l="0" t="0" r="r" b="b"/>
            <a:pathLst>
              <a:path w="1242" h="870">
                <a:moveTo>
                  <a:pt x="0" y="0"/>
                </a:moveTo>
                <a:cubicBezTo>
                  <a:pt x="58" y="5"/>
                  <a:pt x="110" y="18"/>
                  <a:pt x="168" y="24"/>
                </a:cubicBezTo>
                <a:cubicBezTo>
                  <a:pt x="256" y="53"/>
                  <a:pt x="344" y="79"/>
                  <a:pt x="432" y="108"/>
                </a:cubicBezTo>
                <a:cubicBezTo>
                  <a:pt x="461" y="118"/>
                  <a:pt x="502" y="123"/>
                  <a:pt x="528" y="138"/>
                </a:cubicBezTo>
                <a:cubicBezTo>
                  <a:pt x="541" y="145"/>
                  <a:pt x="564" y="162"/>
                  <a:pt x="564" y="162"/>
                </a:cubicBezTo>
                <a:cubicBezTo>
                  <a:pt x="578" y="183"/>
                  <a:pt x="600" y="208"/>
                  <a:pt x="624" y="216"/>
                </a:cubicBezTo>
                <a:cubicBezTo>
                  <a:pt x="658" y="268"/>
                  <a:pt x="613" y="207"/>
                  <a:pt x="654" y="240"/>
                </a:cubicBezTo>
                <a:cubicBezTo>
                  <a:pt x="660" y="245"/>
                  <a:pt x="661" y="253"/>
                  <a:pt x="666" y="258"/>
                </a:cubicBezTo>
                <a:cubicBezTo>
                  <a:pt x="671" y="263"/>
                  <a:pt x="678" y="266"/>
                  <a:pt x="684" y="270"/>
                </a:cubicBezTo>
                <a:cubicBezTo>
                  <a:pt x="702" y="297"/>
                  <a:pt x="724" y="337"/>
                  <a:pt x="756" y="348"/>
                </a:cubicBezTo>
                <a:cubicBezTo>
                  <a:pt x="768" y="383"/>
                  <a:pt x="753" y="351"/>
                  <a:pt x="780" y="378"/>
                </a:cubicBezTo>
                <a:cubicBezTo>
                  <a:pt x="801" y="399"/>
                  <a:pt x="788" y="407"/>
                  <a:pt x="816" y="426"/>
                </a:cubicBezTo>
                <a:cubicBezTo>
                  <a:pt x="830" y="467"/>
                  <a:pt x="811" y="423"/>
                  <a:pt x="840" y="456"/>
                </a:cubicBezTo>
                <a:cubicBezTo>
                  <a:pt x="849" y="467"/>
                  <a:pt x="852" y="484"/>
                  <a:pt x="864" y="492"/>
                </a:cubicBezTo>
                <a:cubicBezTo>
                  <a:pt x="883" y="505"/>
                  <a:pt x="899" y="521"/>
                  <a:pt x="918" y="534"/>
                </a:cubicBezTo>
                <a:cubicBezTo>
                  <a:pt x="922" y="540"/>
                  <a:pt x="925" y="547"/>
                  <a:pt x="930" y="552"/>
                </a:cubicBezTo>
                <a:cubicBezTo>
                  <a:pt x="935" y="557"/>
                  <a:pt x="943" y="559"/>
                  <a:pt x="948" y="564"/>
                </a:cubicBezTo>
                <a:cubicBezTo>
                  <a:pt x="978" y="599"/>
                  <a:pt x="1005" y="663"/>
                  <a:pt x="1050" y="678"/>
                </a:cubicBezTo>
                <a:cubicBezTo>
                  <a:pt x="1062" y="697"/>
                  <a:pt x="1080" y="712"/>
                  <a:pt x="1098" y="726"/>
                </a:cubicBezTo>
                <a:cubicBezTo>
                  <a:pt x="1109" y="735"/>
                  <a:pt x="1122" y="742"/>
                  <a:pt x="1134" y="750"/>
                </a:cubicBezTo>
                <a:cubicBezTo>
                  <a:pt x="1140" y="754"/>
                  <a:pt x="1152" y="762"/>
                  <a:pt x="1152" y="762"/>
                </a:cubicBezTo>
                <a:cubicBezTo>
                  <a:pt x="1156" y="768"/>
                  <a:pt x="1159" y="775"/>
                  <a:pt x="1164" y="780"/>
                </a:cubicBezTo>
                <a:cubicBezTo>
                  <a:pt x="1169" y="785"/>
                  <a:pt x="1177" y="787"/>
                  <a:pt x="1182" y="792"/>
                </a:cubicBezTo>
                <a:cubicBezTo>
                  <a:pt x="1231" y="848"/>
                  <a:pt x="1184" y="813"/>
                  <a:pt x="1224" y="840"/>
                </a:cubicBezTo>
                <a:cubicBezTo>
                  <a:pt x="1232" y="863"/>
                  <a:pt x="1226" y="854"/>
                  <a:pt x="1242" y="870"/>
                </a:cubicBezTo>
              </a:path>
            </a:pathLst>
          </a:custGeom>
          <a:noFill/>
          <a:ln w="63500" cap="flat" cmpd="sng">
            <a:solidFill>
              <a:srgbClr val="C0C0C0"/>
            </a:solidFill>
            <a:prstDash val="solid"/>
            <a:round/>
            <a:headEnd/>
            <a:tailEnd/>
          </a:ln>
          <a:effectLst/>
        </p:spPr>
        <p:txBody>
          <a:bodyPr anchor="ctr">
            <a:spAutoFit/>
          </a:bodyPr>
          <a:lstStyle/>
          <a:p>
            <a:endParaRPr lang="ja-JP" altLang="en-US" dirty="0"/>
          </a:p>
        </p:txBody>
      </p:sp>
      <p:sp>
        <p:nvSpPr>
          <p:cNvPr id="1106963" name="Freeform 19"/>
          <p:cNvSpPr>
            <a:spLocks noChangeAspect="1"/>
          </p:cNvSpPr>
          <p:nvPr/>
        </p:nvSpPr>
        <p:spPr bwMode="auto">
          <a:xfrm>
            <a:off x="3186113" y="2397125"/>
            <a:ext cx="1890713" cy="1081088"/>
          </a:xfrm>
          <a:custGeom>
            <a:avLst/>
            <a:gdLst/>
            <a:ahLst/>
            <a:cxnLst>
              <a:cxn ang="0">
                <a:pos x="1008" y="432"/>
              </a:cxn>
              <a:cxn ang="0">
                <a:pos x="48" y="0"/>
              </a:cxn>
              <a:cxn ang="0">
                <a:pos x="0" y="240"/>
              </a:cxn>
              <a:cxn ang="0">
                <a:pos x="1008" y="576"/>
              </a:cxn>
              <a:cxn ang="0">
                <a:pos x="1008" y="432"/>
              </a:cxn>
            </a:cxnLst>
            <a:rect l="0" t="0" r="r" b="b"/>
            <a:pathLst>
              <a:path w="1008" h="576">
                <a:moveTo>
                  <a:pt x="1008" y="432"/>
                </a:moveTo>
                <a:lnTo>
                  <a:pt x="48" y="0"/>
                </a:lnTo>
                <a:lnTo>
                  <a:pt x="0" y="240"/>
                </a:lnTo>
                <a:lnTo>
                  <a:pt x="1008" y="576"/>
                </a:lnTo>
                <a:lnTo>
                  <a:pt x="1008" y="432"/>
                </a:lnTo>
                <a:close/>
              </a:path>
            </a:pathLst>
          </a:custGeom>
          <a:solidFill>
            <a:srgbClr val="CCFFFF">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64" name="Freeform 20"/>
          <p:cNvSpPr>
            <a:spLocks noChangeAspect="1"/>
          </p:cNvSpPr>
          <p:nvPr/>
        </p:nvSpPr>
        <p:spPr bwMode="auto">
          <a:xfrm>
            <a:off x="2916238" y="2882900"/>
            <a:ext cx="1371600" cy="898525"/>
          </a:xfrm>
          <a:custGeom>
            <a:avLst/>
            <a:gdLst/>
            <a:ahLst/>
            <a:cxnLst>
              <a:cxn ang="0">
                <a:pos x="0" y="0"/>
              </a:cxn>
              <a:cxn ang="0">
                <a:pos x="270" y="30"/>
              </a:cxn>
              <a:cxn ang="0">
                <a:pos x="492" y="96"/>
              </a:cxn>
              <a:cxn ang="0">
                <a:pos x="672" y="162"/>
              </a:cxn>
              <a:cxn ang="0">
                <a:pos x="732" y="198"/>
              </a:cxn>
              <a:cxn ang="0">
                <a:pos x="732" y="240"/>
              </a:cxn>
              <a:cxn ang="0">
                <a:pos x="714" y="300"/>
              </a:cxn>
              <a:cxn ang="0">
                <a:pos x="618" y="480"/>
              </a:cxn>
              <a:cxn ang="0">
                <a:pos x="576" y="480"/>
              </a:cxn>
              <a:cxn ang="0">
                <a:pos x="492" y="384"/>
              </a:cxn>
              <a:cxn ang="0">
                <a:pos x="444" y="330"/>
              </a:cxn>
              <a:cxn ang="0">
                <a:pos x="372" y="240"/>
              </a:cxn>
              <a:cxn ang="0">
                <a:pos x="276" y="144"/>
              </a:cxn>
              <a:cxn ang="0">
                <a:pos x="204" y="84"/>
              </a:cxn>
              <a:cxn ang="0">
                <a:pos x="78" y="18"/>
              </a:cxn>
              <a:cxn ang="0">
                <a:pos x="0" y="0"/>
              </a:cxn>
            </a:cxnLst>
            <a:rect l="0" t="0" r="r" b="b"/>
            <a:pathLst>
              <a:path w="732" h="480">
                <a:moveTo>
                  <a:pt x="0" y="0"/>
                </a:moveTo>
                <a:lnTo>
                  <a:pt x="270" y="30"/>
                </a:lnTo>
                <a:lnTo>
                  <a:pt x="492" y="96"/>
                </a:lnTo>
                <a:lnTo>
                  <a:pt x="672" y="162"/>
                </a:lnTo>
                <a:lnTo>
                  <a:pt x="732" y="198"/>
                </a:lnTo>
                <a:lnTo>
                  <a:pt x="732" y="240"/>
                </a:lnTo>
                <a:lnTo>
                  <a:pt x="714" y="300"/>
                </a:lnTo>
                <a:lnTo>
                  <a:pt x="618" y="480"/>
                </a:lnTo>
                <a:lnTo>
                  <a:pt x="576" y="480"/>
                </a:lnTo>
                <a:lnTo>
                  <a:pt x="492" y="384"/>
                </a:lnTo>
                <a:lnTo>
                  <a:pt x="444" y="330"/>
                </a:lnTo>
                <a:lnTo>
                  <a:pt x="372" y="240"/>
                </a:lnTo>
                <a:lnTo>
                  <a:pt x="276" y="144"/>
                </a:lnTo>
                <a:lnTo>
                  <a:pt x="204" y="84"/>
                </a:lnTo>
                <a:lnTo>
                  <a:pt x="78" y="18"/>
                </a:lnTo>
                <a:lnTo>
                  <a:pt x="0" y="0"/>
                </a:lnTo>
                <a:close/>
              </a:path>
            </a:pathLst>
          </a:custGeom>
          <a:solidFill>
            <a:srgbClr val="FFCCFF">
              <a:alpha val="50000"/>
            </a:srgbClr>
          </a:solidFill>
          <a:ln w="15875" cap="flat" cmpd="sng">
            <a:noFill/>
            <a:prstDash val="solid"/>
            <a:round/>
            <a:headEnd/>
            <a:tailEnd/>
          </a:ln>
          <a:effectLst/>
        </p:spPr>
        <p:txBody>
          <a:bodyPr wrap="none" anchor="ctr">
            <a:spAutoFit/>
          </a:bodyPr>
          <a:lstStyle/>
          <a:p>
            <a:endParaRPr lang="ja-JP" altLang="en-US" dirty="0"/>
          </a:p>
        </p:txBody>
      </p:sp>
      <p:sp>
        <p:nvSpPr>
          <p:cNvPr id="1106966" name="Rectangle 22"/>
          <p:cNvSpPr>
            <a:spLocks noChangeAspect="1" noChangeArrowheads="1"/>
          </p:cNvSpPr>
          <p:nvPr/>
        </p:nvSpPr>
        <p:spPr bwMode="auto">
          <a:xfrm>
            <a:off x="3714744" y="2571744"/>
            <a:ext cx="1066318"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99CCFF"/>
                </a:solidFill>
                <a:latin typeface="Tahoma" pitchFamily="34" charset="0"/>
              </a:rPr>
              <a:t>Massive BH</a:t>
            </a:r>
            <a:endParaRPr lang="en-US" altLang="ja-JP" sz="1200" b="1" dirty="0" smtClean="0">
              <a:solidFill>
                <a:srgbClr val="99CCFF"/>
              </a:solidFill>
            </a:endParaRPr>
          </a:p>
          <a:p>
            <a:pPr algn="l">
              <a:buFontTx/>
              <a:buNone/>
            </a:pPr>
            <a:r>
              <a:rPr lang="en-US" altLang="ja-JP" sz="1200" b="1" dirty="0" smtClean="0">
                <a:solidFill>
                  <a:srgbClr val="99CCFF"/>
                </a:solidFill>
                <a:latin typeface="Tahoma" pitchFamily="34" charset="0"/>
              </a:rPr>
              <a:t>     inspirals</a:t>
            </a:r>
            <a:endParaRPr lang="ja-JP" altLang="en-US" sz="1200" b="1" dirty="0" smtClean="0">
              <a:solidFill>
                <a:srgbClr val="99CCFF"/>
              </a:solidFill>
              <a:latin typeface="Tahoma" pitchFamily="34" charset="0"/>
            </a:endParaRPr>
          </a:p>
        </p:txBody>
      </p:sp>
      <p:sp>
        <p:nvSpPr>
          <p:cNvPr id="1106967" name="Rectangle 23"/>
          <p:cNvSpPr>
            <a:spLocks noChangeAspect="1" noChangeArrowheads="1"/>
          </p:cNvSpPr>
          <p:nvPr/>
        </p:nvSpPr>
        <p:spPr bwMode="auto">
          <a:xfrm>
            <a:off x="3770177" y="3038773"/>
            <a:ext cx="801823"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CC99FF"/>
                </a:solidFill>
                <a:latin typeface="Tahoma" pitchFamily="34" charset="0"/>
              </a:rPr>
              <a:t>Galaxy</a:t>
            </a:r>
          </a:p>
          <a:p>
            <a:pPr algn="l">
              <a:buFontTx/>
              <a:buNone/>
            </a:pPr>
            <a:r>
              <a:rPr lang="en-US" altLang="ja-JP" sz="1200" b="1" dirty="0" smtClean="0">
                <a:solidFill>
                  <a:srgbClr val="CC99FF"/>
                </a:solidFill>
              </a:rPr>
              <a:t>binaries</a:t>
            </a:r>
            <a:endParaRPr lang="ja-JP" altLang="en-US" sz="1200" b="1" dirty="0">
              <a:solidFill>
                <a:srgbClr val="CC99FF"/>
              </a:solidFill>
              <a:latin typeface="Tahoma" pitchFamily="34" charset="0"/>
            </a:endParaRPr>
          </a:p>
        </p:txBody>
      </p:sp>
      <p:sp>
        <p:nvSpPr>
          <p:cNvPr id="1106969" name="Rectangle 25"/>
          <p:cNvSpPr>
            <a:spLocks noChangeAspect="1" noChangeArrowheads="1"/>
          </p:cNvSpPr>
          <p:nvPr/>
        </p:nvSpPr>
        <p:spPr bwMode="auto">
          <a:xfrm>
            <a:off x="5580063" y="5214950"/>
            <a:ext cx="1996059" cy="461665"/>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DDDDDD"/>
                </a:solidFill>
                <a:latin typeface="Tahoma" pitchFamily="34" charset="0"/>
              </a:rPr>
              <a:t>Gravity-gradient noise</a:t>
            </a:r>
            <a:endParaRPr lang="ja-JP" altLang="en-US" sz="1200" b="1" dirty="0">
              <a:solidFill>
                <a:srgbClr val="DDDDDD"/>
              </a:solidFill>
              <a:latin typeface="Tahoma" pitchFamily="34" charset="0"/>
            </a:endParaRPr>
          </a:p>
          <a:p>
            <a:pPr algn="l">
              <a:buFontTx/>
              <a:buNone/>
            </a:pPr>
            <a:r>
              <a:rPr lang="ja-JP" altLang="en-US" sz="1200" b="1" dirty="0">
                <a:solidFill>
                  <a:srgbClr val="DDDDDD"/>
                </a:solidFill>
                <a:latin typeface="Tahoma" pitchFamily="34" charset="0"/>
              </a:rPr>
              <a:t> </a:t>
            </a:r>
            <a:r>
              <a:rPr lang="en-US" altLang="ja-JP" sz="1200" b="1" dirty="0" smtClean="0">
                <a:solidFill>
                  <a:srgbClr val="DDDDDD"/>
                </a:solidFill>
                <a:latin typeface="Tahoma" pitchFamily="34" charset="0"/>
              </a:rPr>
              <a:t>(Terrestrial detectors)</a:t>
            </a:r>
            <a:endParaRPr lang="en-US" altLang="ja-JP" sz="1200" b="1" dirty="0">
              <a:solidFill>
                <a:srgbClr val="DDDDDD"/>
              </a:solidFill>
              <a:latin typeface="Tahoma" pitchFamily="34" charset="0"/>
            </a:endParaRPr>
          </a:p>
        </p:txBody>
      </p:sp>
      <p:sp>
        <p:nvSpPr>
          <p:cNvPr id="1106970" name="Line 26"/>
          <p:cNvSpPr>
            <a:spLocks noChangeShapeType="1"/>
          </p:cNvSpPr>
          <p:nvPr/>
        </p:nvSpPr>
        <p:spPr bwMode="auto">
          <a:xfrm>
            <a:off x="5435600" y="2541588"/>
            <a:ext cx="720725" cy="0"/>
          </a:xfrm>
          <a:prstGeom prst="line">
            <a:avLst/>
          </a:prstGeom>
          <a:noFill/>
          <a:ln w="25400">
            <a:solidFill>
              <a:srgbClr val="FF0000"/>
            </a:solidFill>
            <a:round/>
            <a:headEnd/>
            <a:tailEnd/>
          </a:ln>
          <a:effectLst/>
        </p:spPr>
        <p:txBody>
          <a:bodyPr anchor="ctr">
            <a:spAutoFit/>
          </a:bodyPr>
          <a:lstStyle/>
          <a:p>
            <a:endParaRPr lang="ja-JP" altLang="en-US" dirty="0"/>
          </a:p>
        </p:txBody>
      </p:sp>
      <p:sp>
        <p:nvSpPr>
          <p:cNvPr id="1106971" name="Line 27"/>
          <p:cNvSpPr>
            <a:spLocks noChangeShapeType="1"/>
          </p:cNvSpPr>
          <p:nvPr/>
        </p:nvSpPr>
        <p:spPr bwMode="auto">
          <a:xfrm>
            <a:off x="5321300" y="2397125"/>
            <a:ext cx="142875" cy="142875"/>
          </a:xfrm>
          <a:prstGeom prst="line">
            <a:avLst/>
          </a:prstGeom>
          <a:noFill/>
          <a:ln w="25400">
            <a:solidFill>
              <a:srgbClr val="FF0000"/>
            </a:solidFill>
            <a:round/>
            <a:headEnd/>
            <a:tailEnd/>
          </a:ln>
          <a:effectLst/>
        </p:spPr>
        <p:txBody>
          <a:bodyPr anchor="ctr">
            <a:spAutoFit/>
          </a:bodyPr>
          <a:lstStyle/>
          <a:p>
            <a:endParaRPr lang="ja-JP" altLang="en-US" dirty="0"/>
          </a:p>
        </p:txBody>
      </p:sp>
      <p:sp>
        <p:nvSpPr>
          <p:cNvPr id="1106972" name="Rectangle 28"/>
          <p:cNvSpPr>
            <a:spLocks noChangeAspect="1" noChangeArrowheads="1"/>
          </p:cNvSpPr>
          <p:nvPr/>
        </p:nvSpPr>
        <p:spPr bwMode="auto">
          <a:xfrm>
            <a:off x="5724525" y="2565400"/>
            <a:ext cx="1112838" cy="336550"/>
          </a:xfrm>
          <a:prstGeom prst="rect">
            <a:avLst/>
          </a:prstGeom>
          <a:noFill/>
          <a:ln w="9525">
            <a:noFill/>
            <a:miter lim="800000"/>
            <a:headEnd/>
            <a:tailEnd/>
          </a:ln>
          <a:effectLst/>
        </p:spPr>
        <p:txBody>
          <a:bodyPr wrap="none">
            <a:spAutoFit/>
          </a:bodyPr>
          <a:lstStyle/>
          <a:p>
            <a:pPr>
              <a:buFontTx/>
              <a:buNone/>
            </a:pPr>
            <a:r>
              <a:rPr lang="en-US" altLang="ja-JP" sz="1600" b="1" dirty="0">
                <a:solidFill>
                  <a:srgbClr val="FF9999"/>
                </a:solidFill>
                <a:latin typeface="Tahoma" pitchFamily="34" charset="0"/>
              </a:rPr>
              <a:t>DPF limit</a:t>
            </a:r>
          </a:p>
        </p:txBody>
      </p:sp>
      <p:sp>
        <p:nvSpPr>
          <p:cNvPr id="1106974" name="Line 30"/>
          <p:cNvSpPr>
            <a:spLocks noChangeAspect="1" noChangeShapeType="1"/>
          </p:cNvSpPr>
          <p:nvPr/>
        </p:nvSpPr>
        <p:spPr bwMode="auto">
          <a:xfrm flipH="1" flipV="1">
            <a:off x="2339975" y="3062288"/>
            <a:ext cx="3455988" cy="2071687"/>
          </a:xfrm>
          <a:prstGeom prst="line">
            <a:avLst/>
          </a:prstGeom>
          <a:noFill/>
          <a:ln w="50800">
            <a:solidFill>
              <a:srgbClr val="FF99CC"/>
            </a:solidFill>
            <a:round/>
            <a:headEnd/>
            <a:tailEnd/>
          </a:ln>
          <a:effectLst/>
        </p:spPr>
        <p:txBody>
          <a:bodyPr anchor="ctr">
            <a:spAutoFit/>
          </a:bodyPr>
          <a:lstStyle/>
          <a:p>
            <a:endParaRPr lang="ja-JP" altLang="en-US" dirty="0"/>
          </a:p>
        </p:txBody>
      </p:sp>
      <p:sp>
        <p:nvSpPr>
          <p:cNvPr id="1106975" name="Rectangle 31"/>
          <p:cNvSpPr>
            <a:spLocks noChangeAspect="1" noChangeArrowheads="1"/>
          </p:cNvSpPr>
          <p:nvPr/>
        </p:nvSpPr>
        <p:spPr bwMode="auto">
          <a:xfrm>
            <a:off x="2955155" y="4317372"/>
            <a:ext cx="1688283" cy="683264"/>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FFCCCC"/>
                </a:solidFill>
                <a:latin typeface="Tahoma" pitchFamily="34" charset="0"/>
              </a:rPr>
              <a:t>Background GWs</a:t>
            </a:r>
          </a:p>
          <a:p>
            <a:pPr algn="l">
              <a:buFontTx/>
              <a:buNone/>
            </a:pPr>
            <a:r>
              <a:rPr lang="en-US" altLang="ja-JP" sz="1200" b="1" dirty="0" smtClean="0">
                <a:solidFill>
                  <a:srgbClr val="FFCCCC"/>
                </a:solidFill>
              </a:rPr>
              <a:t>from early universe</a:t>
            </a:r>
            <a:endParaRPr lang="ja-JP" altLang="en-US" sz="1200" b="1" dirty="0">
              <a:solidFill>
                <a:srgbClr val="FFCCCC"/>
              </a:solidFill>
              <a:latin typeface="Tahoma" pitchFamily="34" charset="0"/>
            </a:endParaRPr>
          </a:p>
          <a:p>
            <a:pPr algn="l">
              <a:lnSpc>
                <a:spcPct val="120000"/>
              </a:lnSpc>
              <a:buFontTx/>
              <a:buNone/>
            </a:pPr>
            <a:r>
              <a:rPr lang="ja-JP" altLang="en-US" sz="1200" b="1" dirty="0">
                <a:solidFill>
                  <a:srgbClr val="FFCCCC"/>
                </a:solidFill>
                <a:latin typeface="Tahoma" pitchFamily="34" charset="0"/>
              </a:rPr>
              <a:t>    </a:t>
            </a:r>
            <a:r>
              <a:rPr lang="en-US" altLang="ja-JP" sz="1200" b="1" dirty="0">
                <a:solidFill>
                  <a:srgbClr val="FFCCCC"/>
                </a:solidFill>
                <a:latin typeface="Tahoma" pitchFamily="34" charset="0"/>
              </a:rPr>
              <a:t>(</a:t>
            </a:r>
            <a:r>
              <a:rPr lang="en-US" altLang="ja-JP" sz="1000" b="1" dirty="0">
                <a:solidFill>
                  <a:srgbClr val="FFCCCC"/>
                </a:solidFill>
                <a:latin typeface="Symbol" pitchFamily="18" charset="2"/>
              </a:rPr>
              <a:t>W</a:t>
            </a:r>
            <a:r>
              <a:rPr lang="en-US" altLang="ja-JP" sz="1000" b="1" baseline="-10000" dirty="0">
                <a:solidFill>
                  <a:srgbClr val="FFCCCC"/>
                </a:solidFill>
                <a:latin typeface="Tahoma" pitchFamily="34" charset="0"/>
              </a:rPr>
              <a:t>gw</a:t>
            </a:r>
            <a:r>
              <a:rPr lang="en-US" altLang="ja-JP" sz="1000" b="1" dirty="0">
                <a:solidFill>
                  <a:srgbClr val="FFCCCC"/>
                </a:solidFill>
                <a:latin typeface="Tahoma" pitchFamily="34" charset="0"/>
              </a:rPr>
              <a:t>=10</a:t>
            </a:r>
            <a:r>
              <a:rPr lang="en-US" altLang="ja-JP" sz="1000" b="1" baseline="30000" dirty="0">
                <a:solidFill>
                  <a:srgbClr val="FFCCCC"/>
                </a:solidFill>
                <a:latin typeface="Tahoma" pitchFamily="34" charset="0"/>
              </a:rPr>
              <a:t>-14</a:t>
            </a:r>
            <a:r>
              <a:rPr lang="en-US" altLang="ja-JP" sz="1200" b="1" dirty="0">
                <a:solidFill>
                  <a:srgbClr val="FFCCCC"/>
                </a:solidFill>
                <a:latin typeface="Tahoma" pitchFamily="34" charset="0"/>
              </a:rPr>
              <a:t>)</a:t>
            </a:r>
          </a:p>
        </p:txBody>
      </p:sp>
      <p:sp>
        <p:nvSpPr>
          <p:cNvPr id="1106976" name="Rectangle 32"/>
          <p:cNvSpPr>
            <a:spLocks noChangeArrowheads="1"/>
          </p:cNvSpPr>
          <p:nvPr/>
        </p:nvSpPr>
        <p:spPr bwMode="auto">
          <a:xfrm>
            <a:off x="1339854" y="1071546"/>
            <a:ext cx="6661170"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8F8F8"/>
                </a:solidFill>
                <a:latin typeface="Tahoma" pitchFamily="34" charset="0"/>
              </a:rPr>
              <a:t>DPF sensitivity     </a:t>
            </a:r>
            <a:r>
              <a:rPr lang="en-US" altLang="ja-JP" sz="2000" b="1" i="1" dirty="0" smtClean="0">
                <a:solidFill>
                  <a:srgbClr val="FFCCFF"/>
                </a:solidFill>
                <a:latin typeface="Tahoma" pitchFamily="34" charset="0"/>
              </a:rPr>
              <a:t>h</a:t>
            </a:r>
            <a:r>
              <a:rPr lang="en-US" altLang="ja-JP" sz="2000" b="1" dirty="0" smtClean="0">
                <a:solidFill>
                  <a:srgbClr val="FFCCFF"/>
                </a:solidFill>
                <a:latin typeface="Tahoma" pitchFamily="34" charset="0"/>
              </a:rPr>
              <a:t> ~ 2x10</a:t>
            </a:r>
            <a:r>
              <a:rPr lang="en-US" altLang="ja-JP" sz="2000" b="1" baseline="30000" dirty="0" smtClean="0">
                <a:solidFill>
                  <a:srgbClr val="FFCCFF"/>
                </a:solidFill>
                <a:latin typeface="Tahoma" pitchFamily="34" charset="0"/>
              </a:rPr>
              <a:t>-15</a:t>
            </a:r>
            <a:r>
              <a:rPr lang="en-US" altLang="ja-JP" sz="2000" b="1" dirty="0" smtClean="0">
                <a:solidFill>
                  <a:srgbClr val="FFCCFF"/>
                </a:solidFill>
                <a:latin typeface="Tahoma" pitchFamily="34" charset="0"/>
              </a:rPr>
              <a:t> Hz</a:t>
            </a:r>
            <a:r>
              <a:rPr lang="en-US" altLang="ja-JP" sz="2000" b="1" baseline="30000" dirty="0" smtClean="0">
                <a:solidFill>
                  <a:srgbClr val="FFCCFF"/>
                </a:solidFill>
                <a:latin typeface="Tahoma" pitchFamily="34" charset="0"/>
              </a:rPr>
              <a:t>1/2</a:t>
            </a:r>
            <a:r>
              <a:rPr lang="en-US" altLang="ja-JP" sz="2000" b="1" dirty="0" smtClean="0">
                <a:solidFill>
                  <a:srgbClr val="FFCCFF"/>
                </a:solidFill>
                <a:latin typeface="Tahoma" pitchFamily="34" charset="0"/>
              </a:rPr>
              <a:t>  </a:t>
            </a:r>
            <a:endParaRPr lang="ja-JP" altLang="en-US" sz="2000" b="1" dirty="0">
              <a:solidFill>
                <a:srgbClr val="FFCCFF"/>
              </a:solidFill>
              <a:latin typeface="Tahoma" pitchFamily="34" charset="0"/>
            </a:endParaRPr>
          </a:p>
        </p:txBody>
      </p:sp>
      <p:pic>
        <p:nvPicPr>
          <p:cNvPr id="38" name="図 37" descr="txp_fig.bmp"/>
          <p:cNvPicPr>
            <a:picLocks noChangeAspect="1"/>
          </p:cNvPicPr>
          <p:nvPr>
            <p:custDataLst>
              <p:tags r:id="rId1"/>
            </p:custDataLst>
          </p:nvPr>
        </p:nvPicPr>
        <p:blipFill>
          <a:blip r:embed="rId5">
            <a:clrChange>
              <a:clrFrom>
                <a:srgbClr val="FFFFFF"/>
              </a:clrFrom>
              <a:clrTo>
                <a:srgbClr val="FFFFFF">
                  <a:alpha val="0"/>
                </a:srgbClr>
              </a:clrTo>
            </a:clrChange>
            <a:lum bright="90000"/>
          </a:blip>
          <a:stretch>
            <a:fillRect/>
          </a:stretch>
        </p:blipFill>
        <p:spPr>
          <a:xfrm>
            <a:off x="7000892" y="1857364"/>
            <a:ext cx="1643074" cy="438970"/>
          </a:xfrm>
          <a:prstGeom prst="rect">
            <a:avLst/>
          </a:prstGeom>
        </p:spPr>
      </p:pic>
      <p:sp>
        <p:nvSpPr>
          <p:cNvPr id="35" name="Rectangle 32"/>
          <p:cNvSpPr>
            <a:spLocks noChangeArrowheads="1"/>
          </p:cNvSpPr>
          <p:nvPr/>
        </p:nvSpPr>
        <p:spPr bwMode="auto">
          <a:xfrm>
            <a:off x="3697308" y="1462591"/>
            <a:ext cx="3375022"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FFFFF"/>
                </a:solidFill>
                <a:latin typeface="Tahoma" pitchFamily="34" charset="0"/>
              </a:rPr>
              <a:t>(x10 of </a:t>
            </a:r>
            <a:r>
              <a:rPr lang="en-US" altLang="ja-JP" sz="1800" b="1" dirty="0" smtClean="0">
                <a:solidFill>
                  <a:srgbClr val="FFFFFF"/>
                </a:solidFill>
              </a:rPr>
              <a:t>q</a:t>
            </a:r>
            <a:r>
              <a:rPr lang="en-US" altLang="ja-JP" sz="1800" b="1" dirty="0" smtClean="0">
                <a:solidFill>
                  <a:srgbClr val="FFFFFF"/>
                </a:solidFill>
                <a:latin typeface="Tahoma" pitchFamily="34" charset="0"/>
              </a:rPr>
              <a:t>uantum noises)</a:t>
            </a:r>
            <a:endParaRPr lang="ja-JP" altLang="en-US" sz="1800" b="1" dirty="0">
              <a:solidFill>
                <a:srgbClr val="FFFFFF"/>
              </a:solidFill>
              <a:latin typeface="Tahoma" pitchFamily="34" charset="0"/>
            </a:endParaRPr>
          </a:p>
        </p:txBody>
      </p:sp>
      <p:sp>
        <p:nvSpPr>
          <p:cNvPr id="1106965" name="Rectangle 21"/>
          <p:cNvSpPr>
            <a:spLocks noChangeAspect="1" noChangeArrowheads="1"/>
          </p:cNvSpPr>
          <p:nvPr/>
        </p:nvSpPr>
        <p:spPr bwMode="auto">
          <a:xfrm>
            <a:off x="2668288" y="3723505"/>
            <a:ext cx="1475084" cy="276999"/>
          </a:xfrm>
          <a:prstGeom prst="rect">
            <a:avLst/>
          </a:prstGeom>
          <a:noFill/>
          <a:ln w="9525">
            <a:noFill/>
            <a:miter lim="800000"/>
            <a:headEnd/>
            <a:tailEnd/>
          </a:ln>
          <a:effectLst/>
        </p:spPr>
        <p:txBody>
          <a:bodyPr wrap="none">
            <a:spAutoFit/>
          </a:bodyPr>
          <a:lstStyle/>
          <a:p>
            <a:pPr algn="l">
              <a:buFontTx/>
              <a:buNone/>
            </a:pPr>
            <a:r>
              <a:rPr lang="en-US" altLang="ja-JP" sz="1200" b="1" dirty="0" smtClean="0">
                <a:solidFill>
                  <a:srgbClr val="DDDDDD"/>
                </a:solidFill>
              </a:rPr>
              <a:t>Foreground GWs</a:t>
            </a:r>
            <a:endParaRPr lang="ja-JP" altLang="en-US" sz="1200" b="1" dirty="0">
              <a:solidFill>
                <a:srgbClr val="DDDDDD"/>
              </a:solidFill>
              <a:latin typeface="Tahoma" pitchFamily="34" charset="0"/>
            </a:endParaRPr>
          </a:p>
        </p:txBody>
      </p:sp>
      <p:sp>
        <p:nvSpPr>
          <p:cNvPr id="1106968" name="Rectangle 24"/>
          <p:cNvSpPr>
            <a:spLocks noChangeAspect="1" noChangeArrowheads="1"/>
          </p:cNvSpPr>
          <p:nvPr/>
        </p:nvSpPr>
        <p:spPr bwMode="auto">
          <a:xfrm>
            <a:off x="2320925" y="2925763"/>
            <a:ext cx="793807" cy="400110"/>
          </a:xfrm>
          <a:prstGeom prst="rect">
            <a:avLst/>
          </a:prstGeom>
          <a:noFill/>
          <a:ln w="9525">
            <a:noFill/>
            <a:miter lim="800000"/>
            <a:headEnd/>
            <a:tailEnd/>
          </a:ln>
          <a:effectLst/>
        </p:spPr>
        <p:txBody>
          <a:bodyPr wrap="none">
            <a:spAutoFit/>
          </a:bodyPr>
          <a:lstStyle/>
          <a:p>
            <a:pPr>
              <a:buFontTx/>
              <a:buNone/>
            </a:pPr>
            <a:r>
              <a:rPr lang="en-US" altLang="ja-JP" sz="2000" b="1" dirty="0">
                <a:solidFill>
                  <a:srgbClr val="99CCFF"/>
                </a:solidFill>
                <a:latin typeface="Tahoma" pitchFamily="34" charset="0"/>
              </a:rPr>
              <a:t>LISA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26"/>
          <p:cNvSpPr>
            <a:spLocks noChangeArrowheads="1"/>
          </p:cNvSpPr>
          <p:nvPr/>
        </p:nvSpPr>
        <p:spPr bwMode="auto">
          <a:xfrm>
            <a:off x="1473201" y="2357430"/>
            <a:ext cx="6500858" cy="3929090"/>
          </a:xfrm>
          <a:prstGeom prst="roundRect">
            <a:avLst>
              <a:gd name="adj" fmla="val 3486"/>
            </a:avLst>
          </a:prstGeom>
          <a:solidFill>
            <a:srgbClr val="FFFFFF">
              <a:alpha val="90000"/>
            </a:srgbClr>
          </a:solidFill>
          <a:ln w="6350">
            <a:noFill/>
            <a:round/>
            <a:headEnd/>
            <a:tailEnd/>
          </a:ln>
        </p:spPr>
        <p:txBody>
          <a:bodyPr wrap="square" anchor="ctr">
            <a:noAutofit/>
          </a:bodyPr>
          <a:lstStyle/>
          <a:p>
            <a:endParaRPr lang="ja-JP" altLang="en-US" dirty="0"/>
          </a:p>
        </p:txBody>
      </p:sp>
      <p:sp>
        <p:nvSpPr>
          <p:cNvPr id="431106" name="Rectangle 2"/>
          <p:cNvSpPr>
            <a:spLocks noGrp="1" noChangeArrowheads="1"/>
          </p:cNvSpPr>
          <p:nvPr>
            <p:ph type="title"/>
          </p:nvPr>
        </p:nvSpPr>
        <p:spPr/>
        <p:txBody>
          <a:bodyPr/>
          <a:lstStyle/>
          <a:p>
            <a:r>
              <a:rPr lang="en-US" altLang="ja-JP" dirty="0" smtClean="0"/>
              <a:t>Interferometer Design</a:t>
            </a:r>
            <a:endParaRPr lang="en-US" altLang="ja-JP" dirty="0"/>
          </a:p>
        </p:txBody>
      </p:sp>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27th International Symposium on Space Technology and Science (July 9, 2009, Tsukuba, Ibaraki)</a:t>
            </a:r>
            <a:endParaRPr lang="en-US" altLang="ja-JP" sz="1200" b="1" kern="1200" dirty="0">
              <a:solidFill>
                <a:srgbClr val="DDDDDD"/>
              </a:solidFill>
              <a:latin typeface="Tahoma"/>
              <a:ea typeface="HGP創英角ｺﾞｼｯｸUB"/>
              <a:cs typeface="+mn-cs"/>
            </a:endParaRPr>
          </a:p>
        </p:txBody>
      </p:sp>
      <p:sp>
        <p:nvSpPr>
          <p:cNvPr id="431108" name="Rectangle 4"/>
          <p:cNvSpPr>
            <a:spLocks noChangeArrowheads="1"/>
          </p:cNvSpPr>
          <p:nvPr/>
        </p:nvSpPr>
        <p:spPr bwMode="auto">
          <a:xfrm>
            <a:off x="857224" y="917567"/>
            <a:ext cx="6643734"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FFCC99"/>
                </a:solidFill>
                <a:latin typeface="Tahoma" pitchFamily="34" charset="0"/>
                <a:ea typeface="HGP創英角ｺﾞｼｯｸUB" pitchFamily="50" charset="-128"/>
                <a:cs typeface="+mn-cs"/>
              </a:rPr>
              <a:t>Transponder type </a:t>
            </a:r>
            <a:r>
              <a:rPr kumimoji="1" lang="en-US" altLang="ja-JP" sz="2000" b="1" kern="1200" dirty="0">
                <a:solidFill>
                  <a:srgbClr val="FFFFFF"/>
                </a:solidFill>
                <a:latin typeface="Tahoma" pitchFamily="34" charset="0"/>
                <a:ea typeface="HGP創英角ｺﾞｼｯｸUB" pitchFamily="50" charset="-128"/>
                <a:cs typeface="+mn-cs"/>
              </a:rPr>
              <a:t>vs </a:t>
            </a:r>
            <a:r>
              <a:rPr kumimoji="1" lang="en-US" altLang="ja-JP" sz="2000" b="1" kern="1200" dirty="0">
                <a:solidFill>
                  <a:srgbClr val="FFCCFF"/>
                </a:solidFill>
                <a:latin typeface="Tahoma" pitchFamily="34" charset="0"/>
                <a:ea typeface="HGP創英角ｺﾞｼｯｸUB" pitchFamily="50" charset="-128"/>
                <a:cs typeface="+mn-cs"/>
              </a:rPr>
              <a:t>Direct-reflection </a:t>
            </a:r>
            <a:r>
              <a:rPr kumimoji="1" lang="en-US" altLang="ja-JP" sz="2000" b="1" kern="1200" dirty="0" smtClean="0">
                <a:solidFill>
                  <a:srgbClr val="FFCCFF"/>
                </a:solidFill>
                <a:latin typeface="Tahoma" pitchFamily="34" charset="0"/>
                <a:ea typeface="HGP創英角ｺﾞｼｯｸUB" pitchFamily="50" charset="-128"/>
                <a:cs typeface="+mn-cs"/>
              </a:rPr>
              <a:t>type</a:t>
            </a:r>
            <a:endParaRPr kumimoji="1" lang="en-US" altLang="ja-JP" sz="2000" b="1" kern="1200" dirty="0">
              <a:solidFill>
                <a:srgbClr val="FFCCFF"/>
              </a:solidFill>
              <a:latin typeface="Tahoma" pitchFamily="34" charset="0"/>
              <a:ea typeface="HGP創英角ｺﾞｼｯｸUB" pitchFamily="50" charset="-128"/>
              <a:cs typeface="+mn-cs"/>
            </a:endParaRPr>
          </a:p>
        </p:txBody>
      </p:sp>
      <p:pic>
        <p:nvPicPr>
          <p:cNvPr id="431109" name="Picture 5"/>
          <p:cNvPicPr>
            <a:picLocks noChangeAspect="1" noChangeArrowheads="1"/>
          </p:cNvPicPr>
          <p:nvPr/>
        </p:nvPicPr>
        <p:blipFill>
          <a:blip r:embed="rId3"/>
          <a:srcRect/>
          <a:stretch>
            <a:fillRect/>
          </a:stretch>
        </p:blipFill>
        <p:spPr bwMode="auto">
          <a:xfrm>
            <a:off x="1447824" y="2422524"/>
            <a:ext cx="6553200" cy="3860800"/>
          </a:xfrm>
          <a:prstGeom prst="rect">
            <a:avLst/>
          </a:prstGeom>
          <a:noFill/>
          <a:ln w="15875">
            <a:noFill/>
            <a:miter lim="800000"/>
            <a:headEnd/>
            <a:tailEnd/>
          </a:ln>
          <a:effectLst/>
        </p:spPr>
      </p:pic>
      <p:grpSp>
        <p:nvGrpSpPr>
          <p:cNvPr id="13" name="グループ化 12"/>
          <p:cNvGrpSpPr/>
          <p:nvPr/>
        </p:nvGrpSpPr>
        <p:grpSpPr>
          <a:xfrm>
            <a:off x="2152625" y="1846261"/>
            <a:ext cx="6419903" cy="3948115"/>
            <a:chOff x="2152625" y="1846261"/>
            <a:chExt cx="6419903" cy="3948115"/>
          </a:xfrm>
        </p:grpSpPr>
        <p:grpSp>
          <p:nvGrpSpPr>
            <p:cNvPr id="2" name="Group 8"/>
            <p:cNvGrpSpPr>
              <a:grpSpLocks/>
            </p:cNvGrpSpPr>
            <p:nvPr/>
          </p:nvGrpSpPr>
          <p:grpSpPr bwMode="auto">
            <a:xfrm>
              <a:off x="3629045" y="3430588"/>
              <a:ext cx="985836" cy="2363788"/>
              <a:chOff x="2213" y="2251"/>
              <a:chExt cx="621" cy="1489"/>
            </a:xfrm>
          </p:grpSpPr>
          <p:sp>
            <p:nvSpPr>
              <p:cNvPr id="431113" name="Oval 9"/>
              <p:cNvSpPr>
                <a:spLocks noChangeArrowheads="1"/>
              </p:cNvSpPr>
              <p:nvPr/>
            </p:nvSpPr>
            <p:spPr bwMode="auto">
              <a:xfrm rot="2700000">
                <a:off x="1949" y="2728"/>
                <a:ext cx="1361" cy="408"/>
              </a:xfrm>
              <a:prstGeom prst="ellipse">
                <a:avLst/>
              </a:prstGeom>
              <a:solidFill>
                <a:srgbClr val="CC99FF">
                  <a:alpha val="50000"/>
                </a:srgbClr>
              </a:solidFill>
              <a:ln w="15875">
                <a:noFill/>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431114" name="Rectangle 10"/>
              <p:cNvSpPr>
                <a:spLocks noChangeArrowheads="1"/>
              </p:cNvSpPr>
              <p:nvPr/>
            </p:nvSpPr>
            <p:spPr bwMode="auto">
              <a:xfrm rot="2700000">
                <a:off x="1780" y="2865"/>
                <a:ext cx="1308" cy="442"/>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9966FF"/>
                    </a:solidFill>
                    <a:latin typeface="Tahoma" pitchFamily="34" charset="0"/>
                    <a:ea typeface="HGP創英角ｺﾞｼｯｸUB" pitchFamily="50" charset="-128"/>
                    <a:cs typeface="+mn-cs"/>
                  </a:rPr>
                  <a:t>WD-WD</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9966FF"/>
                    </a:solidFill>
                    <a:latin typeface="Tahoma" pitchFamily="34" charset="0"/>
                    <a:ea typeface="HGP創英角ｺﾞｼｯｸUB" pitchFamily="50" charset="-128"/>
                    <a:cs typeface="+mn-cs"/>
                  </a:rPr>
                  <a:t> confusion noise</a:t>
                </a:r>
              </a:p>
            </p:txBody>
          </p:sp>
        </p:grpSp>
        <p:sp>
          <p:nvSpPr>
            <p:cNvPr id="431116" name="AutoShape 12"/>
            <p:cNvSpPr>
              <a:spLocks noChangeArrowheads="1"/>
            </p:cNvSpPr>
            <p:nvPr/>
          </p:nvSpPr>
          <p:spPr bwMode="auto">
            <a:xfrm>
              <a:off x="2152625" y="1846262"/>
              <a:ext cx="234933" cy="357190"/>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CC99FF">
                <a:alpha val="10000"/>
              </a:srgbClr>
            </a:solidFill>
            <a:ln w="3175">
              <a:solidFill>
                <a:srgbClr val="CC99FF"/>
              </a:solidFill>
              <a:miter lim="800000"/>
              <a:headEnd/>
              <a:tailEnd/>
            </a:ln>
            <a:effectLst/>
          </p:spPr>
          <p:txBody>
            <a:bodyPr anchor="ctr">
              <a:noAutofit/>
            </a:bodyPr>
            <a:lstStyle/>
            <a:p>
              <a:pPr algn="ctr" rtl="0" fontAlgn="base">
                <a:spcBef>
                  <a:spcPct val="0"/>
                </a:spcBef>
                <a:spcAft>
                  <a:spcPct val="0"/>
                </a:spcAft>
                <a:buFontTx/>
                <a:buChar char="•"/>
              </a:pPr>
              <a:endParaRPr kumimoji="1" lang="ja-JP" altLang="en-US" sz="2400" kern="1200" dirty="0">
                <a:solidFill>
                  <a:srgbClr val="FFFFFF"/>
                </a:solidFill>
                <a:latin typeface="Times New Roman" pitchFamily="18" charset="0"/>
                <a:ea typeface="ＭＳ Ｐゴシック" charset="-128"/>
                <a:cs typeface="+mn-cs"/>
              </a:endParaRPr>
            </a:p>
          </p:txBody>
        </p:sp>
        <p:sp>
          <p:nvSpPr>
            <p:cNvPr id="431117" name="Rectangle 13"/>
            <p:cNvSpPr>
              <a:spLocks noChangeArrowheads="1"/>
            </p:cNvSpPr>
            <p:nvPr/>
          </p:nvSpPr>
          <p:spPr bwMode="auto">
            <a:xfrm>
              <a:off x="2363779" y="1846261"/>
              <a:ext cx="6208749" cy="439731"/>
            </a:xfrm>
            <a:prstGeom prst="rect">
              <a:avLst/>
            </a:prstGeom>
            <a:noFill/>
            <a:ln w="15875">
              <a:noFill/>
              <a:miter lim="800000"/>
              <a:headEnd/>
              <a:tailEnd/>
            </a:ln>
            <a:effectLst/>
          </p:spPr>
          <p:txBody>
            <a:bodyPr>
              <a:no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FFFFFF"/>
                  </a:solidFill>
                  <a:latin typeface="Tahoma" pitchFamily="34" charset="0"/>
                  <a:ea typeface="HGP創英角ｺﾞｼｯｸUB" pitchFamily="50" charset="-128"/>
                  <a:cs typeface="+mn-cs"/>
                </a:rPr>
                <a:t>Decisive factor: </a:t>
              </a:r>
              <a:r>
                <a:rPr kumimoji="1" lang="en-US" altLang="ja-JP" sz="2000" b="1" kern="1200" dirty="0">
                  <a:solidFill>
                    <a:srgbClr val="CC99FF"/>
                  </a:solidFill>
                  <a:latin typeface="Tahoma" pitchFamily="34" charset="0"/>
                  <a:ea typeface="HGP創英角ｺﾞｼｯｸUB" pitchFamily="50" charset="-128"/>
                  <a:cs typeface="+mn-cs"/>
                </a:rPr>
                <a:t>Binary confusion noise </a:t>
              </a:r>
            </a:p>
          </p:txBody>
        </p:sp>
      </p:grpSp>
      <p:sp>
        <p:nvSpPr>
          <p:cNvPr id="15" name="Rectangle 4"/>
          <p:cNvSpPr>
            <a:spLocks noChangeArrowheads="1"/>
          </p:cNvSpPr>
          <p:nvPr/>
        </p:nvSpPr>
        <p:spPr bwMode="auto">
          <a:xfrm>
            <a:off x="1214414" y="1357298"/>
            <a:ext cx="6929486"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FFFFFF"/>
                </a:solidFill>
                <a:latin typeface="Tahoma" pitchFamily="34" charset="0"/>
                <a:ea typeface="HGP創英角ｺﾞｼｯｸUB" pitchFamily="50" charset="-128"/>
                <a:cs typeface="+mn-cs"/>
              </a:rPr>
              <a:t>Compare</a:t>
            </a:r>
            <a:r>
              <a:rPr lang="en-US" altLang="ja-JP" sz="1800" b="1" dirty="0" smtClean="0">
                <a:solidFill>
                  <a:srgbClr val="FFFFFF"/>
                </a:solidFill>
              </a:rPr>
              <a:t> :</a:t>
            </a:r>
            <a:r>
              <a:rPr kumimoji="1" lang="en-US" altLang="ja-JP" sz="1800" b="1" kern="1200" dirty="0" smtClean="0">
                <a:solidFill>
                  <a:srgbClr val="FFFFFF"/>
                </a:solidFill>
                <a:latin typeface="Tahoma" pitchFamily="34" charset="0"/>
                <a:ea typeface="HGP創英角ｺﾞｼｯｸUB" pitchFamily="50" charset="-128"/>
                <a:cs typeface="+mn-cs"/>
              </a:rPr>
              <a:t> </a:t>
            </a:r>
            <a:r>
              <a:rPr lang="en-US" altLang="ja-JP" sz="1800" b="1" dirty="0" smtClean="0">
                <a:solidFill>
                  <a:srgbClr val="FFFFFF"/>
                </a:solidFill>
              </a:rPr>
              <a:t>S</a:t>
            </a:r>
            <a:r>
              <a:rPr kumimoji="1" lang="en-US" altLang="ja-JP" sz="1800" b="1" kern="1200" dirty="0" smtClean="0">
                <a:solidFill>
                  <a:srgbClr val="FFFFFF"/>
                </a:solidFill>
                <a:latin typeface="Tahoma" pitchFamily="34" charset="0"/>
                <a:ea typeface="HGP創英角ｺﾞｼｯｸUB" pitchFamily="50" charset="-128"/>
                <a:cs typeface="+mn-cs"/>
              </a:rPr>
              <a:t>ensitivity curves </a:t>
            </a:r>
            <a:r>
              <a:rPr kumimoji="1" lang="en-US" altLang="ja-JP" sz="1800" b="1" kern="1200" dirty="0">
                <a:solidFill>
                  <a:srgbClr val="FFFFFF"/>
                </a:solidFill>
                <a:latin typeface="Tahoma" pitchFamily="34" charset="0"/>
                <a:ea typeface="HGP創英角ｺﾞｼｯｸUB" pitchFamily="50" charset="-128"/>
                <a:cs typeface="+mn-cs"/>
              </a:rPr>
              <a:t>and Expected </a:t>
            </a:r>
            <a:r>
              <a:rPr kumimoji="1" lang="en-US" altLang="ja-JP" sz="1800" b="1" kern="1200" dirty="0" smtClean="0">
                <a:solidFill>
                  <a:srgbClr val="FFFFFF"/>
                </a:solidFill>
                <a:latin typeface="Tahoma" pitchFamily="34" charset="0"/>
                <a:ea typeface="HGP創英角ｺﾞｼｯｸUB" pitchFamily="50" charset="-128"/>
                <a:cs typeface="+mn-cs"/>
              </a:rPr>
              <a:t>Sciences</a:t>
            </a:r>
            <a:endParaRPr kumimoji="1" lang="en-US" altLang="ja-JP" sz="1800" b="1"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a:p>
        </p:txBody>
      </p:sp>
      <p:pic>
        <p:nvPicPr>
          <p:cNvPr id="852994" name="Picture 2" descr="einstein"/>
          <p:cNvPicPr>
            <a:picLocks noChangeAspect="1" noChangeArrowheads="1"/>
          </p:cNvPicPr>
          <p:nvPr/>
        </p:nvPicPr>
        <p:blipFill>
          <a:blip r:embed="rId3"/>
          <a:srcRect/>
          <a:stretch>
            <a:fillRect/>
          </a:stretch>
        </p:blipFill>
        <p:spPr bwMode="auto">
          <a:xfrm>
            <a:off x="3563938" y="908050"/>
            <a:ext cx="5218112" cy="5400675"/>
          </a:xfrm>
          <a:prstGeom prst="rect">
            <a:avLst/>
          </a:prstGeom>
          <a:noFill/>
        </p:spPr>
      </p:pic>
      <p:sp>
        <p:nvSpPr>
          <p:cNvPr id="852995" name="Rectangle 3"/>
          <p:cNvSpPr>
            <a:spLocks noGrp="1" noChangeArrowheads="1"/>
          </p:cNvSpPr>
          <p:nvPr>
            <p:ph type="body" idx="1"/>
          </p:nvPr>
        </p:nvSpPr>
        <p:spPr/>
        <p:txBody>
          <a:bodyPr/>
          <a:lstStyle/>
          <a:p>
            <a:pPr lvl="2">
              <a:lnSpc>
                <a:spcPct val="120000"/>
              </a:lnSpc>
              <a:spcBef>
                <a:spcPct val="0"/>
              </a:spcBef>
              <a:buClrTx/>
              <a:buFontTx/>
              <a:buNone/>
            </a:pPr>
            <a:r>
              <a:rPr lang="en-US" altLang="ja-JP" sz="2800" b="1"/>
              <a:t>   </a:t>
            </a:r>
          </a:p>
          <a:p>
            <a:pPr lvl="2">
              <a:lnSpc>
                <a:spcPct val="120000"/>
              </a:lnSpc>
              <a:spcBef>
                <a:spcPct val="0"/>
              </a:spcBef>
              <a:buClrTx/>
              <a:buFontTx/>
              <a:buNone/>
            </a:pPr>
            <a:endParaRPr lang="en-US" altLang="ja-JP" sz="2800" b="1"/>
          </a:p>
          <a:p>
            <a:pPr lvl="2">
              <a:lnSpc>
                <a:spcPct val="120000"/>
              </a:lnSpc>
              <a:spcBef>
                <a:spcPct val="0"/>
              </a:spcBef>
              <a:buClrTx/>
              <a:buFontTx/>
              <a:buNone/>
            </a:pPr>
            <a:endParaRPr lang="en-US" altLang="ja-JP" sz="2800" b="1"/>
          </a:p>
          <a:p>
            <a:pPr lvl="2">
              <a:lnSpc>
                <a:spcPct val="120000"/>
              </a:lnSpc>
              <a:spcBef>
                <a:spcPct val="0"/>
              </a:spcBef>
              <a:buClrTx/>
              <a:buFontTx/>
              <a:buNone/>
            </a:pPr>
            <a:r>
              <a:rPr lang="en-US" altLang="ja-JP" sz="2800" b="1"/>
              <a:t>  </a:t>
            </a:r>
            <a:r>
              <a:rPr lang="en-US" altLang="ja-JP" sz="3600" b="1">
                <a:effectLst>
                  <a:outerShdw blurRad="38100" dist="38100" dir="2700000" algn="tl">
                    <a:srgbClr val="C0C0C0"/>
                  </a:outerShdw>
                </a:effectLst>
              </a:rPr>
              <a:t>1. Gravitational Waves  </a:t>
            </a:r>
          </a:p>
          <a:p>
            <a:pPr lvl="2">
              <a:lnSpc>
                <a:spcPct val="120000"/>
              </a:lnSpc>
              <a:spcBef>
                <a:spcPct val="0"/>
              </a:spcBef>
              <a:buClrTx/>
              <a:buFontTx/>
              <a:buNone/>
            </a:pPr>
            <a:r>
              <a:rPr lang="en-US" altLang="ja-JP" sz="3600" b="1">
                <a:effectLst>
                  <a:outerShdw blurRad="38100" dist="38100" dir="2700000" algn="tl">
                    <a:srgbClr val="C0C0C0"/>
                  </a:outerShdw>
                </a:effectLst>
              </a:rPr>
              <a:t>              and observation</a:t>
            </a:r>
          </a:p>
          <a:p>
            <a:pPr lvl="3">
              <a:lnSpc>
                <a:spcPct val="120000"/>
              </a:lnSpc>
              <a:spcBef>
                <a:spcPct val="0"/>
              </a:spcBef>
              <a:buClrTx/>
              <a:buFontTx/>
              <a:buNone/>
            </a:pPr>
            <a:r>
              <a:rPr lang="ja-JP" altLang="en-US" b="1">
                <a:solidFill>
                  <a:srgbClr val="008000"/>
                </a:solidFill>
                <a:effectLst>
                  <a:outerShdw blurRad="38100" dist="38100" dir="2700000" algn="tl">
                    <a:srgbClr val="C0C0C0"/>
                  </a:outerShdw>
                </a:effectLst>
              </a:rPr>
              <a:t>　            　　　　　　 </a:t>
            </a:r>
          </a:p>
          <a:p>
            <a:pPr lvl="3">
              <a:lnSpc>
                <a:spcPct val="120000"/>
              </a:lnSpc>
              <a:spcBef>
                <a:spcPct val="0"/>
              </a:spcBef>
              <a:buClrTx/>
              <a:buFontTx/>
              <a:buNone/>
            </a:pPr>
            <a:r>
              <a:rPr lang="ja-JP" altLang="en-US" b="1">
                <a:solidFill>
                  <a:srgbClr val="008000"/>
                </a:solidFill>
                <a:effectLst>
                  <a:outerShdw blurRad="38100" dist="38100" dir="2700000" algn="tl">
                    <a:srgbClr val="C0C0C0"/>
                  </a:outerShdw>
                </a:effectLst>
              </a:rPr>
              <a:t>  </a:t>
            </a:r>
            <a:r>
              <a:rPr lang="en-US" altLang="ja-JP" sz="2800" b="1">
                <a:solidFill>
                  <a:srgbClr val="008000"/>
                </a:solidFill>
                <a:effectLst>
                  <a:outerShdw blurRad="38100" dist="38100" dir="2700000" algn="tl">
                    <a:srgbClr val="C0C0C0"/>
                  </a:outerShdw>
                </a:effectLst>
              </a:rPr>
              <a:t>Gravitational-wave astronomy</a:t>
            </a:r>
            <a:endParaRPr lang="en-US" altLang="ja-JP" b="1">
              <a:solidFill>
                <a:srgbClr val="008000"/>
              </a:solidFill>
              <a:effectLst>
                <a:outerShdw blurRad="38100" dist="38100" dir="2700000" algn="tl">
                  <a:srgbClr val="C0C0C0"/>
                </a:outerShdw>
              </a:effectLst>
            </a:endParaRPr>
          </a:p>
        </p:txBody>
      </p:sp>
      <p:sp>
        <p:nvSpPr>
          <p:cNvPr id="852996" name="Rectangle 4"/>
          <p:cNvSpPr>
            <a:spLocks noGrp="1" noChangeArrowheads="1"/>
          </p:cNvSpPr>
          <p:nvPr>
            <p:ph type="title"/>
          </p:nvPr>
        </p:nvSpPr>
        <p:spPr/>
        <p:txBody>
          <a:bodyPr/>
          <a:lstStyle/>
          <a:p>
            <a:endParaRPr lang="ja-JP" altLang="ja-JP"/>
          </a:p>
        </p:txBody>
      </p:sp>
    </p:spTree>
  </p:cSld>
  <p:clrMapOvr>
    <a:masterClrMapping/>
  </p:clrMapOvr>
  <p:transition advTm="1712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bwMode="auto">
          <a:xfrm>
            <a:off x="4929192" y="4286256"/>
            <a:ext cx="3857652" cy="1785950"/>
          </a:xfrm>
          <a:prstGeom prst="roundRect">
            <a:avLst>
              <a:gd name="adj" fmla="val 8698"/>
            </a:avLst>
          </a:prstGeom>
          <a:solidFill>
            <a:srgbClr val="CCECFF">
              <a:alpha val="10000"/>
            </a:srgb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imes New Roman" pitchFamily="18" charset="0"/>
              <a:ea typeface="HGP創英角ｺﾞｼｯｸUB" pitchFamily="50" charset="-128"/>
            </a:endParaRPr>
          </a:p>
        </p:txBody>
      </p:sp>
      <p:sp>
        <p:nvSpPr>
          <p:cNvPr id="13" name="角丸四角形 12"/>
          <p:cNvSpPr/>
          <p:nvPr/>
        </p:nvSpPr>
        <p:spPr bwMode="auto">
          <a:xfrm>
            <a:off x="500034" y="1785926"/>
            <a:ext cx="4143404" cy="4429156"/>
          </a:xfrm>
          <a:prstGeom prst="roundRect">
            <a:avLst>
              <a:gd name="adj" fmla="val 3200"/>
            </a:avLst>
          </a:prstGeom>
          <a:solidFill>
            <a:srgbClr val="99CCFF">
              <a:alpha val="80000"/>
            </a:srgbClr>
          </a:solidFill>
          <a:ln w="6350">
            <a:no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12" name="タイトル 11"/>
          <p:cNvSpPr>
            <a:spLocks noGrp="1"/>
          </p:cNvSpPr>
          <p:nvPr>
            <p:ph type="title"/>
          </p:nvPr>
        </p:nvSpPr>
        <p:spPr/>
        <p:txBody>
          <a:bodyPr/>
          <a:lstStyle/>
          <a:p>
            <a:r>
              <a:rPr lang="en-US" altLang="zh-TW" dirty="0" smtClean="0"/>
              <a:t>Gravity of the Earth</a:t>
            </a:r>
            <a:endParaRPr kumimoji="1" lang="ja-JP" altLang="en-US" dirty="0"/>
          </a:p>
        </p:txBody>
      </p:sp>
      <p:sp>
        <p:nvSpPr>
          <p:cNvPr id="10" name="フッター プレースホルダ 1"/>
          <p:cNvSpPr>
            <a:spLocks noGrp="1"/>
          </p:cNvSpPr>
          <p:nvPr>
            <p:ph type="ftr" sz="quarter" idx="10"/>
          </p:nvPr>
        </p:nvSpPr>
        <p:spPr/>
        <p:txBody>
          <a:bodyPr/>
          <a:lstStyle/>
          <a:p>
            <a:pPr algn="ctr" rtl="0" fontAlgn="base">
              <a:spcBef>
                <a:spcPct val="0"/>
              </a:spcBef>
              <a:spcAft>
                <a:spcPct val="0"/>
              </a:spcAft>
            </a:pPr>
            <a:r>
              <a:rPr lang="en-US" altLang="zh-CN"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pic>
        <p:nvPicPr>
          <p:cNvPr id="1094658" name="Picture 12"/>
          <p:cNvPicPr>
            <a:picLocks noChangeAspect="1" noChangeArrowheads="1"/>
          </p:cNvPicPr>
          <p:nvPr/>
        </p:nvPicPr>
        <p:blipFill>
          <a:blip r:embed="rId3">
            <a:clrChange>
              <a:clrFrom>
                <a:srgbClr val="FFFFFF"/>
              </a:clrFrom>
              <a:clrTo>
                <a:srgbClr val="FFFFFF">
                  <a:alpha val="0"/>
                </a:srgbClr>
              </a:clrTo>
            </a:clrChange>
          </a:blip>
          <a:srcRect b="6500"/>
          <a:stretch>
            <a:fillRect/>
          </a:stretch>
        </p:blipFill>
        <p:spPr bwMode="auto">
          <a:xfrm>
            <a:off x="603250" y="1860549"/>
            <a:ext cx="3968750" cy="3776663"/>
          </a:xfrm>
          <a:prstGeom prst="rect">
            <a:avLst/>
          </a:prstGeom>
          <a:noFill/>
          <a:ln w="9525">
            <a:noFill/>
            <a:miter lim="800000"/>
            <a:headEnd/>
            <a:tailEnd/>
          </a:ln>
        </p:spPr>
      </p:pic>
      <p:sp>
        <p:nvSpPr>
          <p:cNvPr id="1094660" name="Rectangle 3"/>
          <p:cNvSpPr>
            <a:spLocks noChangeArrowheads="1"/>
          </p:cNvSpPr>
          <p:nvPr/>
        </p:nvSpPr>
        <p:spPr bwMode="auto">
          <a:xfrm>
            <a:off x="468313" y="1000109"/>
            <a:ext cx="7246959" cy="500065"/>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en-US" altLang="ja-JP" sz="2000" b="1" dirty="0" smtClean="0">
                <a:solidFill>
                  <a:srgbClr val="F8F8F8"/>
                </a:solidFill>
                <a:latin typeface="+mn-lt"/>
              </a:rPr>
              <a:t>Measure gravity field of the Earth for Satellite Orbits</a:t>
            </a:r>
            <a:endParaRPr kumimoji="1" lang="ja-JP" altLang="en-US" sz="2400" b="1" kern="1200" dirty="0">
              <a:solidFill>
                <a:srgbClr val="F8F8F8"/>
              </a:solidFill>
              <a:latin typeface="+mn-lt"/>
              <a:ea typeface="HGP創英角ｺﾞｼｯｸUB" pitchFamily="50" charset="-128"/>
              <a:cs typeface="+mn-cs"/>
            </a:endParaRPr>
          </a:p>
        </p:txBody>
      </p:sp>
      <p:sp>
        <p:nvSpPr>
          <p:cNvPr id="1094661" name="Rectangle 3"/>
          <p:cNvSpPr>
            <a:spLocks noChangeArrowheads="1"/>
          </p:cNvSpPr>
          <p:nvPr/>
        </p:nvSpPr>
        <p:spPr bwMode="auto">
          <a:xfrm>
            <a:off x="4857752" y="1971684"/>
            <a:ext cx="4143404" cy="2314572"/>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Determine global </a:t>
            </a:r>
            <a:r>
              <a:rPr lang="en-US" altLang="ja-JP" sz="1800" b="1" dirty="0" smtClean="0">
                <a:solidFill>
                  <a:srgbClr val="F8F8F8"/>
                </a:solidFill>
              </a:rPr>
              <a:t>g</a:t>
            </a:r>
            <a:r>
              <a:rPr kumimoji="1" lang="en-US" altLang="ja-JP" sz="1800" b="1" kern="1200" dirty="0" smtClean="0">
                <a:solidFill>
                  <a:srgbClr val="F8F8F8"/>
                </a:solidFill>
                <a:latin typeface="Tahoma" pitchFamily="34" charset="0"/>
                <a:ea typeface="HGP創英角ｺﾞｼｯｸUB" pitchFamily="50" charset="-128"/>
                <a:cs typeface="+mn-cs"/>
              </a:rPr>
              <a:t>ravity field</a:t>
            </a:r>
            <a:endParaRPr kumimoji="1" lang="ja-JP" altLang="en-US" sz="1800" b="1" kern="1200" dirty="0">
              <a:solidFill>
                <a:srgbClr val="F8F8F8"/>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smtClean="0">
                <a:solidFill>
                  <a:srgbClr val="F8F8F8"/>
                </a:solidFill>
                <a:latin typeface="Tahoma" pitchFamily="34" charset="0"/>
                <a:ea typeface="HGP創英角ｺﾞｼｯｸUB" pitchFamily="50" charset="-128"/>
                <a:cs typeface="+mn-cs"/>
                <a:sym typeface="Wingdings" pitchFamily="2" charset="2"/>
              </a:rPr>
              <a:t></a:t>
            </a:r>
            <a:r>
              <a:rPr kumimoji="1" lang="ja-JP" altLang="en-US" sz="1800" b="1" kern="1200" dirty="0" smtClean="0">
                <a:solidFill>
                  <a:srgbClr val="F8F8F8"/>
                </a:solidFill>
                <a:latin typeface="Tahoma" pitchFamily="34" charset="0"/>
                <a:ea typeface="HGP創英角ｺﾞｼｯｸUB" pitchFamily="50" charset="-128"/>
                <a:cs typeface="+mn-cs"/>
              </a:rPr>
              <a:t> </a:t>
            </a:r>
            <a:r>
              <a:rPr kumimoji="1" lang="en-US" altLang="ja-JP" sz="1800" b="1" kern="1200" dirty="0" smtClean="0">
                <a:solidFill>
                  <a:srgbClr val="F8F8F8"/>
                </a:solidFill>
                <a:latin typeface="Tahoma" pitchFamily="34" charset="0"/>
                <a:ea typeface="HGP創英角ｺﾞｼｯｸUB" pitchFamily="50" charset="-128"/>
                <a:cs typeface="+mn-cs"/>
              </a:rPr>
              <a:t>Density distribution</a:t>
            </a:r>
            <a:endParaRPr lang="en-US" altLang="ja-JP" sz="1800" b="1" dirty="0" smtClean="0">
              <a:solidFill>
                <a:srgbClr val="F8F8F8"/>
              </a:solidFill>
            </a:endParaRP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CCECFF"/>
                </a:solidFill>
              </a:rPr>
              <a:t>Monitor of change in time</a:t>
            </a:r>
            <a:endParaRPr kumimoji="1" lang="ja-JP" altLang="en-US" sz="1800" b="1" kern="1200" dirty="0">
              <a:solidFill>
                <a:srgbClr val="CCECFF"/>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smtClean="0">
                <a:solidFill>
                  <a:srgbClr val="CCECFF"/>
                </a:solidFill>
                <a:latin typeface="Tahoma" pitchFamily="34" charset="0"/>
                <a:ea typeface="HGP創英角ｺﾞｼｯｸUB" pitchFamily="50" charset="-128"/>
                <a:cs typeface="+mn-cs"/>
              </a:rPr>
              <a:t>　</a:t>
            </a:r>
            <a:r>
              <a:rPr kumimoji="1" lang="ja-JP" altLang="en-US" sz="1800" b="1" kern="1200" dirty="0" smtClean="0">
                <a:solidFill>
                  <a:srgbClr val="FFFFFF"/>
                </a:solidFill>
                <a:latin typeface="Tahoma" pitchFamily="34" charset="0"/>
                <a:ea typeface="HGP創英角ｺﾞｼｯｸUB" pitchFamily="50" charset="-128"/>
                <a:cs typeface="+mn-cs"/>
              </a:rPr>
              <a:t>  </a:t>
            </a:r>
            <a:r>
              <a:rPr lang="en-US" altLang="ja-JP" sz="1800" b="1" dirty="0" smtClean="0">
                <a:solidFill>
                  <a:srgbClr val="FFFFFF"/>
                </a:solidFill>
              </a:rPr>
              <a:t>Ground water motion</a:t>
            </a:r>
            <a:endParaRPr kumimoji="1" lang="ja-JP" altLang="en-US" sz="1800" b="1" kern="1200" dirty="0">
              <a:solidFill>
                <a:srgbClr val="FFFFFF"/>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smtClean="0">
                <a:solidFill>
                  <a:srgbClr val="FFFFFF"/>
                </a:solidFill>
                <a:latin typeface="Tahoma" pitchFamily="34" charset="0"/>
                <a:ea typeface="HGP創英角ｺﾞｼｯｸUB" pitchFamily="50" charset="-128"/>
                <a:cs typeface="+mn-cs"/>
              </a:rPr>
              <a:t>　  </a:t>
            </a:r>
            <a:r>
              <a:rPr kumimoji="1" lang="en-US" altLang="ja-JP" sz="1800" b="1" kern="1200" dirty="0" smtClean="0">
                <a:solidFill>
                  <a:srgbClr val="FFFFFF"/>
                </a:solidFill>
                <a:latin typeface="Tahoma" pitchFamily="34" charset="0"/>
                <a:ea typeface="HGP創英角ｺﾞｼｯｸUB" pitchFamily="50" charset="-128"/>
                <a:cs typeface="+mn-cs"/>
              </a:rPr>
              <a:t>Strains in </a:t>
            </a:r>
            <a:r>
              <a:rPr lang="en-US" altLang="ja-JP" sz="1800" b="1" dirty="0" smtClean="0">
                <a:solidFill>
                  <a:srgbClr val="FFFFFF"/>
                </a:solidFill>
              </a:rPr>
              <a:t>cr</a:t>
            </a:r>
            <a:r>
              <a:rPr kumimoji="1" lang="en-US" altLang="ja-JP" sz="1800" b="1" kern="1200" dirty="0" smtClean="0">
                <a:solidFill>
                  <a:srgbClr val="FFFFFF"/>
                </a:solidFill>
                <a:latin typeface="Tahoma" pitchFamily="34" charset="0"/>
                <a:ea typeface="HGP創英角ｺﾞｼｯｸUB" pitchFamily="50" charset="-128"/>
                <a:cs typeface="+mn-cs"/>
              </a:rPr>
              <a:t>usts by  </a:t>
            </a: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FFFFF"/>
                </a:solidFill>
              </a:rPr>
              <a:t>       </a:t>
            </a:r>
            <a:r>
              <a:rPr kumimoji="1" lang="en-US" altLang="ja-JP" sz="1800" b="1" kern="1200" dirty="0" smtClean="0">
                <a:solidFill>
                  <a:srgbClr val="FFFFFF"/>
                </a:solidFill>
                <a:latin typeface="Tahoma" pitchFamily="34" charset="0"/>
                <a:ea typeface="HGP創英角ｺﾞｼｯｸUB" pitchFamily="50" charset="-128"/>
                <a:cs typeface="+mn-cs"/>
              </a:rPr>
              <a:t>earthquakes</a:t>
            </a:r>
            <a:r>
              <a:rPr lang="en-US" altLang="ja-JP" sz="1800" b="1" dirty="0" smtClean="0">
                <a:solidFill>
                  <a:srgbClr val="FFFFFF"/>
                </a:solidFill>
              </a:rPr>
              <a:t> and</a:t>
            </a:r>
            <a:r>
              <a:rPr kumimoji="1" lang="en-US" altLang="ja-JP" sz="1800" b="1" kern="1200" dirty="0" smtClean="0">
                <a:solidFill>
                  <a:srgbClr val="FFFFFF"/>
                </a:solidFill>
                <a:latin typeface="Tahoma" pitchFamily="34" charset="0"/>
                <a:ea typeface="HGP創英角ｺﾞｼｯｸUB" pitchFamily="50" charset="-128"/>
                <a:cs typeface="+mn-cs"/>
              </a:rPr>
              <a:t> volcanoes</a:t>
            </a:r>
            <a:endParaRPr kumimoji="1" lang="ja-JP" altLang="en-US" sz="1800" b="1" kern="1200" dirty="0">
              <a:solidFill>
                <a:srgbClr val="FFFFFF"/>
              </a:solidFill>
              <a:latin typeface="Tahoma" pitchFamily="34" charset="0"/>
              <a:ea typeface="HGP創英角ｺﾞｼｯｸUB" pitchFamily="50" charset="-128"/>
              <a:cs typeface="+mn-cs"/>
            </a:endParaRPr>
          </a:p>
        </p:txBody>
      </p:sp>
      <p:sp>
        <p:nvSpPr>
          <p:cNvPr id="1094663" name="Rectangle 3"/>
          <p:cNvSpPr>
            <a:spLocks noChangeArrowheads="1"/>
          </p:cNvSpPr>
          <p:nvPr/>
        </p:nvSpPr>
        <p:spPr bwMode="auto">
          <a:xfrm>
            <a:off x="2428861" y="1857364"/>
            <a:ext cx="1714512" cy="6477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600" b="1" kern="1200" dirty="0" smtClean="0">
                <a:solidFill>
                  <a:srgbClr val="000000"/>
                </a:solidFill>
                <a:latin typeface="Tahoma" pitchFamily="34" charset="0"/>
                <a:ea typeface="HGP創英角ｺﾞｼｯｸUB" pitchFamily="50" charset="-128"/>
                <a:cs typeface="+mn-cs"/>
              </a:rPr>
              <a:t>GPS satellite</a:t>
            </a:r>
            <a:endParaRPr kumimoji="1" lang="ja-JP" altLang="en-US" sz="1600" b="1" kern="1200" dirty="0">
              <a:solidFill>
                <a:srgbClr val="000000"/>
              </a:solidFill>
              <a:latin typeface="Tahoma" pitchFamily="34" charset="0"/>
              <a:ea typeface="HGP創英角ｺﾞｼｯｸUB" pitchFamily="50" charset="-128"/>
              <a:cs typeface="+mn-cs"/>
            </a:endParaRPr>
          </a:p>
        </p:txBody>
      </p:sp>
      <p:sp>
        <p:nvSpPr>
          <p:cNvPr id="1094665" name="Rectangle 3"/>
          <p:cNvSpPr>
            <a:spLocks noChangeArrowheads="1"/>
          </p:cNvSpPr>
          <p:nvPr/>
        </p:nvSpPr>
        <p:spPr bwMode="auto">
          <a:xfrm>
            <a:off x="990601" y="5648324"/>
            <a:ext cx="3581400" cy="5334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ja-JP" altLang="en-US" sz="1400" b="1" kern="1200" dirty="0">
                <a:solidFill>
                  <a:srgbClr val="1C1C1C"/>
                </a:solidFill>
                <a:latin typeface="Tahoma" pitchFamily="34" charset="0"/>
                <a:ea typeface="HGP創英角ｺﾞｼｯｸUB" pitchFamily="50" charset="-128"/>
                <a:cs typeface="+mn-cs"/>
              </a:rPr>
              <a:t>東京大字地震研・新谷氏、</a:t>
            </a:r>
          </a:p>
          <a:p>
            <a:pPr algn="l" rtl="0" fontAlgn="base">
              <a:spcBef>
                <a:spcPct val="20000"/>
              </a:spcBef>
              <a:spcAft>
                <a:spcPct val="0"/>
              </a:spcAft>
              <a:buClr>
                <a:srgbClr val="003366"/>
              </a:buClr>
              <a:buSzPct val="60000"/>
              <a:buFont typeface="Wingdings" pitchFamily="2" charset="2"/>
              <a:buNone/>
            </a:pPr>
            <a:r>
              <a:rPr kumimoji="1" lang="ja-JP" altLang="en-US" sz="1400" b="1" kern="1200" dirty="0">
                <a:solidFill>
                  <a:srgbClr val="1C1C1C"/>
                </a:solidFill>
                <a:latin typeface="Tahoma" pitchFamily="34" charset="0"/>
                <a:ea typeface="HGP創英角ｺﾞｼｯｸUB" pitchFamily="50" charset="-128"/>
                <a:cs typeface="+mn-cs"/>
              </a:rPr>
              <a:t>京都大学・</a:t>
            </a:r>
            <a:r>
              <a:rPr kumimoji="1" lang="ja-JP" altLang="en-US" sz="1400" b="1" kern="1200" dirty="0" smtClean="0">
                <a:solidFill>
                  <a:srgbClr val="1C1C1C"/>
                </a:solidFill>
                <a:latin typeface="Tahoma" pitchFamily="34" charset="0"/>
                <a:ea typeface="HGP創英角ｺﾞｼｯｸUB" pitchFamily="50" charset="-128"/>
                <a:cs typeface="+mn-cs"/>
              </a:rPr>
              <a:t>福田氏の</a:t>
            </a:r>
            <a:r>
              <a:rPr kumimoji="1" lang="ja-JP" altLang="en-US" sz="1400" b="1" kern="1200" dirty="0">
                <a:solidFill>
                  <a:srgbClr val="1C1C1C"/>
                </a:solidFill>
                <a:latin typeface="Tahoma" pitchFamily="34" charset="0"/>
                <a:ea typeface="HGP創英角ｺﾞｼｯｸUB" pitchFamily="50" charset="-128"/>
                <a:cs typeface="+mn-cs"/>
              </a:rPr>
              <a:t>資料</a:t>
            </a:r>
            <a:r>
              <a:rPr kumimoji="1" lang="en-US" altLang="ja-JP" sz="1400" b="1" kern="1200" dirty="0">
                <a:solidFill>
                  <a:srgbClr val="1C1C1C"/>
                </a:solidFill>
                <a:latin typeface="Tahoma" pitchFamily="34" charset="0"/>
                <a:ea typeface="HGP創英角ｺﾞｼｯｸUB" pitchFamily="50" charset="-128"/>
                <a:cs typeface="+mn-cs"/>
              </a:rPr>
              <a:t>/</a:t>
            </a:r>
            <a:r>
              <a:rPr kumimoji="1" lang="ja-JP" altLang="en-US" sz="1400" b="1" kern="1200" dirty="0">
                <a:solidFill>
                  <a:srgbClr val="1C1C1C"/>
                </a:solidFill>
                <a:latin typeface="Tahoma" pitchFamily="34" charset="0"/>
                <a:ea typeface="HGP創英角ｺﾞｼｯｸUB" pitchFamily="50" charset="-128"/>
                <a:cs typeface="+mn-cs"/>
              </a:rPr>
              <a:t>情報提供</a:t>
            </a:r>
          </a:p>
        </p:txBody>
      </p:sp>
      <p:sp>
        <p:nvSpPr>
          <p:cNvPr id="14" name="Rectangle 3"/>
          <p:cNvSpPr>
            <a:spLocks noChangeArrowheads="1"/>
          </p:cNvSpPr>
          <p:nvPr/>
        </p:nvSpPr>
        <p:spPr bwMode="auto">
          <a:xfrm>
            <a:off x="4929190" y="4357694"/>
            <a:ext cx="4000530" cy="1643074"/>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Observation Gap </a:t>
            </a: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8F8F8"/>
                </a:solidFill>
              </a:rPr>
              <a:t>  </a:t>
            </a:r>
            <a:r>
              <a:rPr kumimoji="1" lang="en-US" altLang="ja-JP" sz="1800" b="1" kern="1200" dirty="0" smtClean="0">
                <a:solidFill>
                  <a:srgbClr val="F8F8F8"/>
                </a:solidFill>
                <a:latin typeface="Tahoma" pitchFamily="34" charset="0"/>
                <a:ea typeface="HGP創英角ｺﾞｼｯｸUB" pitchFamily="50" charset="-128"/>
                <a:cs typeface="+mn-cs"/>
              </a:rPr>
              <a:t>between GRACE</a:t>
            </a:r>
            <a:r>
              <a:rPr lang="ja-JP" altLang="en-US" sz="1800" b="1" dirty="0" smtClean="0">
                <a:solidFill>
                  <a:srgbClr val="F8F8F8"/>
                </a:solidFill>
              </a:rPr>
              <a:t> </a:t>
            </a:r>
            <a:r>
              <a:rPr lang="en-US" altLang="ja-JP" sz="1800" b="1" dirty="0" smtClean="0">
                <a:solidFill>
                  <a:srgbClr val="F8F8F8"/>
                </a:solidFill>
              </a:rPr>
              <a:t>and </a:t>
            </a:r>
            <a:r>
              <a:rPr kumimoji="1" lang="en-US" altLang="ja-JP" sz="1800" b="1" kern="1200" dirty="0" smtClean="0">
                <a:solidFill>
                  <a:srgbClr val="F8F8F8"/>
                </a:solidFill>
                <a:latin typeface="Tahoma" pitchFamily="34" charset="0"/>
                <a:ea typeface="HGP創英角ｺﾞｼｯｸUB" pitchFamily="50" charset="-128"/>
                <a:cs typeface="+mn-cs"/>
              </a:rPr>
              <a:t>GRACE-FO</a:t>
            </a:r>
            <a:endParaRPr kumimoji="1" lang="ja-JP" altLang="en-US" sz="1800" b="1" kern="1200" dirty="0">
              <a:solidFill>
                <a:srgbClr val="F8F8F8"/>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smtClean="0">
                <a:solidFill>
                  <a:srgbClr val="F8F8F8"/>
                </a:solidFill>
                <a:latin typeface="Tahoma" pitchFamily="34" charset="0"/>
                <a:ea typeface="HGP創英角ｺﾞｼｯｸUB" pitchFamily="50" charset="-128"/>
                <a:cs typeface="+mn-cs"/>
              </a:rPr>
              <a:t>    </a:t>
            </a:r>
            <a:r>
              <a:rPr kumimoji="1" lang="en-US" altLang="ja-JP" sz="1800" b="1" kern="1200" dirty="0" smtClean="0">
                <a:solidFill>
                  <a:srgbClr val="F8F8F8"/>
                </a:solidFill>
                <a:latin typeface="Tahoma" pitchFamily="34" charset="0"/>
                <a:ea typeface="HGP創英角ｺﾞｼｯｸUB" pitchFamily="50" charset="-128"/>
                <a:cs typeface="+mn-cs"/>
              </a:rPr>
              <a:t>(2012-16)</a:t>
            </a:r>
            <a:endParaRPr kumimoji="1" lang="ja-JP" altLang="en-US" sz="1800" b="1" kern="1200" dirty="0">
              <a:solidFill>
                <a:srgbClr val="F8F8F8"/>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a:solidFill>
                  <a:srgbClr val="F8F8F8"/>
                </a:solidFill>
                <a:latin typeface="Tahoma" pitchFamily="34" charset="0"/>
                <a:ea typeface="HGP創英角ｺﾞｼｯｸUB" pitchFamily="50" charset="-128"/>
                <a:cs typeface="+mn-cs"/>
                <a:sym typeface="Wingdings" pitchFamily="2" charset="2"/>
              </a:rPr>
              <a:t> </a:t>
            </a:r>
            <a:r>
              <a:rPr kumimoji="1" lang="en-US" altLang="ja-JP" sz="1800" b="1" kern="1200" dirty="0" smtClean="0">
                <a:solidFill>
                  <a:srgbClr val="CCECFF"/>
                </a:solidFill>
                <a:latin typeface="Tahoma" pitchFamily="34" charset="0"/>
                <a:ea typeface="HGP創英角ｺﾞｼｯｸUB" pitchFamily="50" charset="-128"/>
                <a:cs typeface="+mn-cs"/>
                <a:sym typeface="Wingdings" pitchFamily="2" charset="2"/>
              </a:rPr>
              <a:t>DPF contribution</a:t>
            </a:r>
          </a:p>
          <a:p>
            <a:pPr algn="l">
              <a:spcBef>
                <a:spcPct val="20000"/>
              </a:spcBef>
              <a:buClr>
                <a:srgbClr val="003366"/>
              </a:buClr>
              <a:buSzPct val="60000"/>
              <a:buNone/>
            </a:pPr>
            <a:r>
              <a:rPr lang="en-US" altLang="ja-JP" sz="1800" b="1" dirty="0" smtClean="0">
                <a:solidFill>
                  <a:srgbClr val="CCECFF"/>
                </a:solidFill>
                <a:sym typeface="Wingdings" pitchFamily="2" charset="2"/>
              </a:rPr>
              <a:t>          </a:t>
            </a:r>
            <a:r>
              <a:rPr lang="en-US" altLang="ja-JP" sz="1800" b="1" dirty="0" smtClean="0">
                <a:solidFill>
                  <a:srgbClr val="F8F8F8"/>
                </a:solidFill>
              </a:rPr>
              <a:t> in international network</a:t>
            </a:r>
            <a:endParaRPr kumimoji="1" lang="en-US" altLang="ja-JP" sz="1800" b="1" kern="1200" dirty="0" smtClean="0">
              <a:solidFill>
                <a:srgbClr val="CCECFF"/>
              </a:solidFill>
              <a:latin typeface="Tahoma" pitchFamily="34" charset="0"/>
              <a:ea typeface="HGP創英角ｺﾞｼｯｸUB" pitchFamily="50" charset="-128"/>
              <a:cs typeface="+mn-cs"/>
              <a:sym typeface="Wingdings" pitchFamily="2" charset="2"/>
            </a:endParaRP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CCECFF"/>
                </a:solidFill>
                <a:sym typeface="Wingdings" pitchFamily="2" charset="2"/>
              </a:rPr>
              <a:t>            </a:t>
            </a:r>
            <a:endParaRPr kumimoji="1" lang="ja-JP" altLang="en-US" sz="1800" b="1" kern="1200" dirty="0">
              <a:solidFill>
                <a:srgbClr val="CCEC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2"/>
          <p:cNvSpPr>
            <a:spLocks noGrp="1" noChangeArrowheads="1"/>
          </p:cNvSpPr>
          <p:nvPr>
            <p:ph type="title"/>
          </p:nvPr>
        </p:nvSpPr>
        <p:spPr/>
        <p:txBody>
          <a:bodyPr/>
          <a:lstStyle/>
          <a:p>
            <a:r>
              <a:rPr lang="en-US" altLang="ja-JP" dirty="0" smtClean="0"/>
              <a:t>Objectives of DPF</a:t>
            </a:r>
            <a:endParaRPr lang="ja-JP" altLang="en-US" dirty="0"/>
          </a:p>
        </p:txBody>
      </p:sp>
      <p:sp>
        <p:nvSpPr>
          <p:cNvPr id="4"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pic>
        <p:nvPicPr>
          <p:cNvPr id="912386" name="Picture 2"/>
          <p:cNvPicPr>
            <a:picLocks noChangeAspect="1" noChangeArrowheads="1"/>
          </p:cNvPicPr>
          <p:nvPr/>
        </p:nvPicPr>
        <p:blipFill>
          <a:blip r:embed="rId3" cstate="print"/>
          <a:srcRect/>
          <a:stretch>
            <a:fillRect/>
          </a:stretch>
        </p:blipFill>
        <p:spPr bwMode="auto">
          <a:xfrm>
            <a:off x="71406" y="1357298"/>
            <a:ext cx="9001156" cy="468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2"/>
          <p:cNvSpPr>
            <a:spLocks noGrp="1" noChangeArrowheads="1"/>
          </p:cNvSpPr>
          <p:nvPr>
            <p:ph type="title"/>
          </p:nvPr>
        </p:nvSpPr>
        <p:spPr/>
        <p:txBody>
          <a:bodyPr/>
          <a:lstStyle/>
          <a:p>
            <a:r>
              <a:rPr lang="en-US" altLang="ja-JP" dirty="0" smtClean="0"/>
              <a:t>DPF and DECIGO</a:t>
            </a:r>
            <a:endParaRPr lang="en-US" altLang="ja-JP" dirty="0"/>
          </a:p>
        </p:txBody>
      </p:sp>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258" name="Rectangle 203"/>
          <p:cNvSpPr>
            <a:spLocks noChangeArrowheads="1"/>
          </p:cNvSpPr>
          <p:nvPr/>
        </p:nvSpPr>
        <p:spPr bwMode="auto">
          <a:xfrm>
            <a:off x="6286512" y="928670"/>
            <a:ext cx="2428892"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FCCCC"/>
                </a:solidFill>
                <a:latin typeface="Tahoma" pitchFamily="34" charset="0"/>
                <a:ea typeface="HGP創英角ｺﾞｼｯｸUB" pitchFamily="50" charset="-128"/>
                <a:cs typeface="+mn-cs"/>
              </a:rPr>
              <a:t>DECIGO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FCCCC"/>
                </a:solidFill>
              </a:rPr>
              <a:t>  </a:t>
            </a:r>
            <a:r>
              <a:rPr kumimoji="1" lang="en-US" altLang="ja-JP" sz="2000" b="1" kern="1200" dirty="0" smtClean="0">
                <a:solidFill>
                  <a:srgbClr val="FFCCCC"/>
                </a:solidFill>
                <a:latin typeface="Tahoma" pitchFamily="34" charset="0"/>
                <a:ea typeface="HGP創英角ｺﾞｼｯｸUB" pitchFamily="50" charset="-128"/>
                <a:cs typeface="+mn-cs"/>
              </a:rPr>
              <a:t>requirements</a:t>
            </a:r>
            <a:endParaRPr kumimoji="1" lang="ja-JP" altLang="en-US" sz="2000" b="1" kern="1200" dirty="0">
              <a:solidFill>
                <a:srgbClr val="FFCCCC"/>
              </a:solidFill>
              <a:latin typeface="Tahoma" pitchFamily="34" charset="0"/>
              <a:ea typeface="HGP創英角ｺﾞｼｯｸUB" pitchFamily="50" charset="-128"/>
              <a:cs typeface="+mn-cs"/>
            </a:endParaRPr>
          </a:p>
        </p:txBody>
      </p:sp>
      <p:sp>
        <p:nvSpPr>
          <p:cNvPr id="261" name="Rectangle 204"/>
          <p:cNvSpPr>
            <a:spLocks noChangeArrowheads="1"/>
          </p:cNvSpPr>
          <p:nvPr/>
        </p:nvSpPr>
        <p:spPr bwMode="auto">
          <a:xfrm>
            <a:off x="6480207" y="1827213"/>
            <a:ext cx="2592387" cy="1040285"/>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DDDDDD"/>
                </a:solidFill>
                <a:latin typeface="Tahoma" pitchFamily="34" charset="0"/>
                <a:ea typeface="HGP創英角ｺﾞｼｯｸUB" pitchFamily="50" charset="-128"/>
                <a:cs typeface="+mn-cs"/>
                <a:sym typeface="Wingdings" pitchFamily="2" charset="2"/>
              </a:rPr>
              <a:t>1000km </a:t>
            </a:r>
            <a:r>
              <a:rPr lang="ja-JP" altLang="en-US" sz="1400" b="1" dirty="0" smtClean="0">
                <a:solidFill>
                  <a:srgbClr val="DDDDDD"/>
                </a:solidFill>
                <a:sym typeface="Wingdings" pitchFamily="2" charset="2"/>
              </a:rPr>
              <a:t> </a:t>
            </a:r>
            <a:r>
              <a:rPr kumimoji="1" lang="en-US" altLang="ja-JP" sz="1400" b="1" kern="1200" dirty="0" smtClean="0">
                <a:solidFill>
                  <a:srgbClr val="DDDDDD"/>
                </a:solidFill>
                <a:latin typeface="Tahoma" pitchFamily="34" charset="0"/>
                <a:ea typeface="HGP創英角ｺﾞｼｯｸUB" pitchFamily="50" charset="-128"/>
                <a:cs typeface="+mn-cs"/>
                <a:sym typeface="Wingdings" pitchFamily="2" charset="2"/>
              </a:rPr>
              <a:t>FP</a:t>
            </a:r>
            <a:r>
              <a:rPr lang="ja-JP" altLang="en-US" sz="1400" b="1" dirty="0" smtClean="0">
                <a:solidFill>
                  <a:srgbClr val="DDDDDD"/>
                </a:solidFill>
                <a:sym typeface="Wingdings" pitchFamily="2" charset="2"/>
              </a:rPr>
              <a:t> </a:t>
            </a:r>
            <a:r>
              <a:rPr lang="en-US" altLang="ja-JP" sz="1400" b="1" dirty="0" smtClean="0">
                <a:solidFill>
                  <a:srgbClr val="DDDDDD"/>
                </a:solidFill>
                <a:sym typeface="Wingdings" pitchFamily="2" charset="2"/>
              </a:rPr>
              <a:t>cavity</a:t>
            </a:r>
            <a:endParaRPr kumimoji="1" lang="ja-JP" altLang="en-US" sz="1400" b="1" kern="1200" dirty="0">
              <a:solidFill>
                <a:srgbClr val="DDDDDD"/>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sym typeface="Wingdings" pitchFamily="2" charset="2"/>
              </a:rPr>
              <a:t>　</a:t>
            </a:r>
            <a:r>
              <a:rPr kumimoji="1" lang="en-US" altLang="ja-JP" sz="1400" b="1" kern="1200" dirty="0" smtClean="0">
                <a:solidFill>
                  <a:srgbClr val="CCFFCC"/>
                </a:solidFill>
                <a:latin typeface="Tahoma" pitchFamily="34" charset="0"/>
                <a:ea typeface="HGP創英角ｺﾞｼｯｸUB" pitchFamily="50" charset="-128"/>
                <a:cs typeface="+mn-cs"/>
                <a:sym typeface="Wingdings" pitchFamily="2" charset="2"/>
              </a:rPr>
              <a:t>IFO control in space</a:t>
            </a:r>
            <a:endParaRPr kumimoji="1" lang="ja-JP" altLang="en-US" sz="1400" b="1" kern="1200" dirty="0">
              <a:solidFill>
                <a:srgbClr val="CCFFCC"/>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sym typeface="Wingdings" pitchFamily="2" charset="2"/>
              </a:rPr>
              <a:t>　</a:t>
            </a:r>
            <a:r>
              <a:rPr lang="en-US" altLang="ja-JP" sz="1400" b="1" dirty="0" smtClean="0">
                <a:solidFill>
                  <a:srgbClr val="CCFFCC"/>
                </a:solidFill>
                <a:sym typeface="Wingdings" pitchFamily="2" charset="2"/>
              </a:rPr>
              <a:t>Low external force</a:t>
            </a:r>
            <a:endParaRPr kumimoji="1" lang="ja-JP" altLang="en-US" sz="1400" b="1" kern="1200" dirty="0">
              <a:solidFill>
                <a:srgbClr val="CCFFCC"/>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sym typeface="Wingdings" pitchFamily="2" charset="2"/>
              </a:rPr>
              <a:t>   </a:t>
            </a:r>
            <a:r>
              <a:rPr kumimoji="1" lang="en-US" altLang="ja-JP" sz="1400" b="1" kern="1200" dirty="0" smtClean="0">
                <a:solidFill>
                  <a:srgbClr val="808080"/>
                </a:solidFill>
                <a:latin typeface="Tahoma" pitchFamily="34" charset="0"/>
                <a:ea typeface="HGP創英角ｺﾞｼｯｸUB" pitchFamily="50" charset="-128"/>
                <a:cs typeface="+mn-cs"/>
                <a:sym typeface="Wingdings" pitchFamily="2" charset="2"/>
              </a:rPr>
              <a:t>Large optics</a:t>
            </a:r>
            <a:endParaRPr kumimoji="1" lang="ja-JP" altLang="en-US" sz="1400" b="1" kern="1200" dirty="0">
              <a:solidFill>
                <a:srgbClr val="808080"/>
              </a:solidFill>
              <a:latin typeface="Tahoma" pitchFamily="34" charset="0"/>
              <a:ea typeface="HGP創英角ｺﾞｼｯｸUB" pitchFamily="50" charset="-128"/>
              <a:cs typeface="+mn-cs"/>
              <a:sym typeface="Wingdings" pitchFamily="2" charset="2"/>
            </a:endParaRPr>
          </a:p>
        </p:txBody>
      </p:sp>
      <p:sp>
        <p:nvSpPr>
          <p:cNvPr id="262" name="Rectangle 205"/>
          <p:cNvSpPr>
            <a:spLocks noChangeArrowheads="1"/>
          </p:cNvSpPr>
          <p:nvPr/>
        </p:nvSpPr>
        <p:spPr bwMode="auto">
          <a:xfrm>
            <a:off x="6288099" y="2924175"/>
            <a:ext cx="2855901" cy="80329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400" b="1" dirty="0" smtClean="0">
                <a:solidFill>
                  <a:srgbClr val="DDDDDD"/>
                </a:solidFill>
              </a:rPr>
              <a:t> </a:t>
            </a:r>
            <a:r>
              <a:rPr lang="en-US" altLang="ja-JP" sz="1400" b="1" dirty="0" smtClean="0">
                <a:solidFill>
                  <a:srgbClr val="DDDDDD"/>
                </a:solidFill>
              </a:rPr>
              <a:t>Ultra s</a:t>
            </a:r>
            <a:r>
              <a:rPr kumimoji="1" lang="en-US" altLang="ja-JP" sz="1400" b="1" kern="1200" dirty="0" smtClean="0">
                <a:solidFill>
                  <a:srgbClr val="DDDDDD"/>
                </a:solidFill>
                <a:latin typeface="Tahoma" pitchFamily="34" charset="0"/>
                <a:ea typeface="HGP創英角ｺﾞｼｯｸUB" pitchFamily="50" charset="-128"/>
                <a:cs typeface="+mn-cs"/>
              </a:rPr>
              <a:t>table Laser</a:t>
            </a:r>
            <a:endParaRPr kumimoji="1" lang="ja-JP" altLang="en-US" sz="1400" b="1" kern="1200" dirty="0">
              <a:solidFill>
                <a:srgbClr val="DDDDDD"/>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en-US" altLang="ja-JP" sz="1400" b="1" kern="1200" dirty="0" smtClean="0">
                <a:solidFill>
                  <a:srgbClr val="CCFFCC"/>
                </a:solidFill>
                <a:latin typeface="Tahoma" pitchFamily="34" charset="0"/>
                <a:ea typeface="HGP創英角ｺﾞｼｯｸUB" pitchFamily="50" charset="-128"/>
                <a:cs typeface="+mn-cs"/>
              </a:rPr>
              <a:t>Stabilization of source</a:t>
            </a:r>
            <a:endParaRPr kumimoji="1" lang="ja-JP" altLang="en-US" sz="1400" b="1" kern="1200" dirty="0">
              <a:solidFill>
                <a:srgbClr val="CCFFCC"/>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en-US" altLang="ja-JP" sz="1400" b="1" kern="1200" dirty="0" smtClean="0">
                <a:solidFill>
                  <a:srgbClr val="808080"/>
                </a:solidFill>
                <a:latin typeface="Tahoma" pitchFamily="34" charset="0"/>
                <a:ea typeface="HGP創英角ｺﾞｼｯｸUB" pitchFamily="50" charset="-128"/>
                <a:cs typeface="+mn-cs"/>
              </a:rPr>
              <a:t>Stabilization by long arm</a:t>
            </a:r>
            <a:endParaRPr kumimoji="1" lang="ja-JP" altLang="en-US" sz="1400" b="1" kern="1200" dirty="0">
              <a:solidFill>
                <a:srgbClr val="808080"/>
              </a:solidFill>
              <a:latin typeface="Tahoma" pitchFamily="34" charset="0"/>
              <a:ea typeface="HGP創英角ｺﾞｼｯｸUB" pitchFamily="50" charset="-128"/>
              <a:cs typeface="+mn-cs"/>
            </a:endParaRPr>
          </a:p>
        </p:txBody>
      </p:sp>
      <p:sp>
        <p:nvSpPr>
          <p:cNvPr id="263" name="AutoShape 207"/>
          <p:cNvSpPr>
            <a:spLocks noChangeArrowheads="1"/>
          </p:cNvSpPr>
          <p:nvPr/>
        </p:nvSpPr>
        <p:spPr bwMode="auto">
          <a:xfrm>
            <a:off x="6408769" y="1827212"/>
            <a:ext cx="2163759" cy="1030283"/>
          </a:xfrm>
          <a:prstGeom prst="roundRect">
            <a:avLst>
              <a:gd name="adj" fmla="val 7074"/>
            </a:avLst>
          </a:prstGeom>
          <a:noFill/>
          <a:ln w="6350">
            <a:solidFill>
              <a:srgbClr val="DDDDDD"/>
            </a:solid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64" name="Rectangle 208"/>
          <p:cNvSpPr>
            <a:spLocks noChangeArrowheads="1"/>
          </p:cNvSpPr>
          <p:nvPr/>
        </p:nvSpPr>
        <p:spPr bwMode="auto">
          <a:xfrm>
            <a:off x="6286512" y="3825875"/>
            <a:ext cx="2089150" cy="1277273"/>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DDDDDD"/>
                </a:solidFill>
                <a:latin typeface="Tahoma" pitchFamily="34" charset="0"/>
                <a:ea typeface="HGP創英角ｺﾞｼｯｸUB" pitchFamily="50" charset="-128"/>
                <a:cs typeface="+mn-cs"/>
              </a:rPr>
              <a:t>Formation flight</a:t>
            </a:r>
            <a:endParaRPr kumimoji="1" lang="ja-JP" altLang="en-US" sz="1400" b="1" kern="1200" dirty="0">
              <a:solidFill>
                <a:srgbClr val="DDDDDD"/>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en-US" altLang="ja-JP" sz="1400" b="1" kern="1200" dirty="0" smtClean="0">
                <a:solidFill>
                  <a:srgbClr val="808080"/>
                </a:solidFill>
                <a:latin typeface="Tahoma" pitchFamily="34" charset="0"/>
                <a:ea typeface="HGP創英角ｺﾞｼｯｸUB" pitchFamily="50" charset="-128"/>
                <a:cs typeface="+mn-cs"/>
              </a:rPr>
              <a:t>Stable orbit</a:t>
            </a:r>
            <a:endParaRPr kumimoji="1" lang="ja-JP" altLang="en-US" sz="1400" b="1" kern="1200" dirty="0">
              <a:solidFill>
                <a:srgbClr val="808080"/>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808080"/>
                </a:solidFill>
                <a:latin typeface="Tahoma" pitchFamily="34" charset="0"/>
                <a:ea typeface="HGP創英角ｺﾞｼｯｸUB" pitchFamily="50" charset="-128"/>
                <a:cs typeface="+mn-cs"/>
              </a:rPr>
              <a:t>   </a:t>
            </a:r>
            <a:r>
              <a:rPr kumimoji="1" lang="en-US" altLang="ja-JP" sz="1400" b="1" kern="1200" dirty="0" smtClean="0">
                <a:solidFill>
                  <a:srgbClr val="808080"/>
                </a:solidFill>
                <a:latin typeface="Tahoma" pitchFamily="34" charset="0"/>
                <a:ea typeface="HGP創英角ｺﾞｼｯｸUB" pitchFamily="50" charset="-128"/>
                <a:cs typeface="+mn-cs"/>
              </a:rPr>
              <a:t>Inter S/C </a:t>
            </a:r>
            <a:r>
              <a:rPr lang="en-US" altLang="ja-JP" sz="1400" b="1" dirty="0" smtClean="0">
                <a:solidFill>
                  <a:srgbClr val="808080"/>
                </a:solidFill>
              </a:rPr>
              <a:t>Ranging</a:t>
            </a:r>
            <a:endParaRPr kumimoji="1" lang="ja-JP" altLang="en-US" sz="1400" b="1" kern="1200" dirty="0">
              <a:solidFill>
                <a:srgbClr val="808080"/>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en-US" altLang="ja-JP" sz="1400" b="1" kern="1200" dirty="0" smtClean="0">
                <a:solidFill>
                  <a:srgbClr val="CCFFCC"/>
                </a:solidFill>
                <a:latin typeface="Tahoma" pitchFamily="34" charset="0"/>
                <a:ea typeface="HGP創英角ｺﾞｼｯｸUB" pitchFamily="50" charset="-128"/>
                <a:cs typeface="+mn-cs"/>
              </a:rPr>
              <a:t>Drag-free control</a:t>
            </a:r>
            <a:endParaRPr kumimoji="1" lang="ja-JP" altLang="en-US" sz="1400" b="1" kern="1200" dirty="0">
              <a:solidFill>
                <a:srgbClr val="CCFFCC"/>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a:t>
            </a:r>
            <a:r>
              <a:rPr kumimoji="1" lang="en-US" altLang="ja-JP" sz="1400" b="1" kern="1200" dirty="0" smtClean="0">
                <a:solidFill>
                  <a:srgbClr val="CCFFCC"/>
                </a:solidFill>
                <a:latin typeface="Tahoma" pitchFamily="34" charset="0"/>
                <a:ea typeface="HGP創英角ｺﾞｼｯｸUB" pitchFamily="50" charset="-128"/>
                <a:cs typeface="+mn-cs"/>
              </a:rPr>
              <a:t>Low-noise thruster</a:t>
            </a:r>
            <a:endParaRPr kumimoji="1" lang="ja-JP" altLang="en-US" sz="1400" b="1" kern="1200" dirty="0">
              <a:solidFill>
                <a:srgbClr val="CCFFCC"/>
              </a:solidFill>
              <a:latin typeface="Tahoma" pitchFamily="34" charset="0"/>
              <a:ea typeface="HGP創英角ｺﾞｼｯｸUB" pitchFamily="50" charset="-128"/>
              <a:cs typeface="+mn-cs"/>
            </a:endParaRPr>
          </a:p>
        </p:txBody>
      </p:sp>
      <p:sp>
        <p:nvSpPr>
          <p:cNvPr id="265" name="Rectangle 209"/>
          <p:cNvSpPr>
            <a:spLocks noChangeArrowheads="1"/>
          </p:cNvSpPr>
          <p:nvPr/>
        </p:nvSpPr>
        <p:spPr bwMode="auto">
          <a:xfrm>
            <a:off x="6288099" y="5157788"/>
            <a:ext cx="1998677" cy="1040285"/>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DDDDDD"/>
                </a:solidFill>
                <a:latin typeface="Tahoma" pitchFamily="34" charset="0"/>
                <a:ea typeface="HGP創英角ｺﾞｼｯｸUB" pitchFamily="50" charset="-128"/>
                <a:cs typeface="+mn-cs"/>
              </a:rPr>
              <a:t>Observation</a:t>
            </a:r>
            <a:endParaRPr kumimoji="1" lang="ja-JP" altLang="en-US" sz="1400" b="1" kern="1200" dirty="0">
              <a:solidFill>
                <a:srgbClr val="DDDDDD"/>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r>
              <a:rPr kumimoji="1" lang="ja-JP" altLang="en-US" sz="1400" b="1" kern="1200" dirty="0" smtClean="0">
                <a:solidFill>
                  <a:srgbClr val="EAEAEA"/>
                </a:solidFill>
                <a:latin typeface="Tahoma" pitchFamily="34" charset="0"/>
                <a:ea typeface="HGP創英角ｺﾞｼｯｸUB" pitchFamily="50" charset="-128"/>
                <a:cs typeface="+mn-cs"/>
              </a:rPr>
              <a:t> </a:t>
            </a:r>
            <a:r>
              <a:rPr kumimoji="1" lang="en-US" altLang="ja-JP" sz="1400" b="1" kern="1200" dirty="0" smtClean="0">
                <a:solidFill>
                  <a:srgbClr val="CCFFCC"/>
                </a:solidFill>
                <a:latin typeface="Tahoma" pitchFamily="34" charset="0"/>
                <a:ea typeface="HGP創英角ｺﾞｼｯｸUB" pitchFamily="50" charset="-128"/>
                <a:cs typeface="+mn-cs"/>
              </a:rPr>
              <a:t>Data procession</a:t>
            </a:r>
            <a:endParaRPr kumimoji="1" lang="ja-JP" altLang="en-US" sz="1400" b="1" kern="1200" dirty="0">
              <a:solidFill>
                <a:srgbClr val="CCFFCC"/>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a:t>
            </a:r>
            <a:r>
              <a:rPr lang="en-US" altLang="ja-JP" sz="1400" b="1" dirty="0" smtClean="0">
                <a:solidFill>
                  <a:srgbClr val="CCFFCC"/>
                </a:solidFill>
              </a:rPr>
              <a:t>Data analysis</a:t>
            </a:r>
            <a:endParaRPr kumimoji="1" lang="ja-JP" altLang="en-US" sz="1400" b="1" kern="1200" dirty="0">
              <a:solidFill>
                <a:srgbClr val="CCFFCC"/>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CCFFCC"/>
                </a:solidFill>
                <a:latin typeface="Tahoma" pitchFamily="34" charset="0"/>
                <a:ea typeface="HGP創英角ｺﾞｼｯｸUB" pitchFamily="50" charset="-128"/>
                <a:cs typeface="+mn-cs"/>
              </a:rPr>
              <a:t>   </a:t>
            </a:r>
            <a:r>
              <a:rPr lang="en-US" altLang="ja-JP" sz="1400" b="1" dirty="0" smtClean="0">
                <a:solidFill>
                  <a:srgbClr val="CCFFCC"/>
                </a:solidFill>
              </a:rPr>
              <a:t>Triggered search</a:t>
            </a:r>
            <a:endParaRPr kumimoji="1" lang="ja-JP" altLang="en-US" sz="1400" b="1" kern="1200" dirty="0">
              <a:solidFill>
                <a:srgbClr val="CCFFCC"/>
              </a:solidFill>
              <a:latin typeface="Tahoma" pitchFamily="34" charset="0"/>
              <a:ea typeface="HGP創英角ｺﾞｼｯｸUB" pitchFamily="50" charset="-128"/>
              <a:cs typeface="+mn-cs"/>
            </a:endParaRPr>
          </a:p>
        </p:txBody>
      </p:sp>
      <p:sp>
        <p:nvSpPr>
          <p:cNvPr id="266" name="AutoShape 214"/>
          <p:cNvSpPr>
            <a:spLocks noChangeArrowheads="1"/>
          </p:cNvSpPr>
          <p:nvPr/>
        </p:nvSpPr>
        <p:spPr bwMode="auto">
          <a:xfrm>
            <a:off x="6288099" y="2924174"/>
            <a:ext cx="2522535" cy="790577"/>
          </a:xfrm>
          <a:prstGeom prst="roundRect">
            <a:avLst>
              <a:gd name="adj" fmla="val 7074"/>
            </a:avLst>
          </a:prstGeom>
          <a:noFill/>
          <a:ln w="6350">
            <a:solidFill>
              <a:srgbClr val="DDDDDD"/>
            </a:solid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67" name="AutoShape 215"/>
          <p:cNvSpPr>
            <a:spLocks noChangeArrowheads="1"/>
          </p:cNvSpPr>
          <p:nvPr/>
        </p:nvSpPr>
        <p:spPr bwMode="auto">
          <a:xfrm>
            <a:off x="6286512" y="3860800"/>
            <a:ext cx="1943100" cy="1189038"/>
          </a:xfrm>
          <a:prstGeom prst="roundRect">
            <a:avLst>
              <a:gd name="adj" fmla="val 7074"/>
            </a:avLst>
          </a:prstGeom>
          <a:noFill/>
          <a:ln w="6350">
            <a:solidFill>
              <a:srgbClr val="DDDDDD"/>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68" name="AutoShape 216"/>
          <p:cNvSpPr>
            <a:spLocks noChangeArrowheads="1"/>
          </p:cNvSpPr>
          <p:nvPr/>
        </p:nvSpPr>
        <p:spPr bwMode="auto">
          <a:xfrm>
            <a:off x="6288099" y="5157788"/>
            <a:ext cx="1951031" cy="1057294"/>
          </a:xfrm>
          <a:prstGeom prst="roundRect">
            <a:avLst>
              <a:gd name="adj" fmla="val 7074"/>
            </a:avLst>
          </a:prstGeom>
          <a:noFill/>
          <a:ln w="6350">
            <a:solidFill>
              <a:srgbClr val="DDDDDD"/>
            </a:solid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69" name="Rectangle 217"/>
          <p:cNvSpPr>
            <a:spLocks noChangeArrowheads="1"/>
          </p:cNvSpPr>
          <p:nvPr/>
        </p:nvSpPr>
        <p:spPr bwMode="auto">
          <a:xfrm>
            <a:off x="714348" y="1000108"/>
            <a:ext cx="3173408"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CCFFCC"/>
                </a:solidFill>
                <a:latin typeface="Tahoma" pitchFamily="34" charset="0"/>
                <a:ea typeface="HGP創英角ｺﾞｼｯｸUB" pitchFamily="50" charset="-128"/>
                <a:cs typeface="+mn-cs"/>
              </a:rPr>
              <a:t>DPF  requirements</a:t>
            </a:r>
            <a:endParaRPr kumimoji="1" lang="ja-JP" altLang="en-US" sz="2000" b="1" kern="1200" dirty="0">
              <a:solidFill>
                <a:srgbClr val="CCFFCC"/>
              </a:solidFill>
              <a:latin typeface="Tahoma" pitchFamily="34" charset="0"/>
              <a:ea typeface="HGP創英角ｺﾞｼｯｸUB" pitchFamily="50" charset="-128"/>
              <a:cs typeface="+mn-cs"/>
            </a:endParaRPr>
          </a:p>
        </p:txBody>
      </p:sp>
      <p:sp>
        <p:nvSpPr>
          <p:cNvPr id="270" name="Line 218"/>
          <p:cNvSpPr>
            <a:spLocks noChangeShapeType="1"/>
          </p:cNvSpPr>
          <p:nvPr/>
        </p:nvSpPr>
        <p:spPr bwMode="auto">
          <a:xfrm flipV="1">
            <a:off x="3357554" y="5500702"/>
            <a:ext cx="2714644" cy="71437"/>
          </a:xfrm>
          <a:prstGeom prst="line">
            <a:avLst/>
          </a:prstGeom>
          <a:noFill/>
          <a:ln w="38100">
            <a:solidFill>
              <a:srgbClr val="DDDDDD"/>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71" name="Rectangle 219"/>
          <p:cNvSpPr>
            <a:spLocks noChangeArrowheads="1"/>
          </p:cNvSpPr>
          <p:nvPr/>
        </p:nvSpPr>
        <p:spPr bwMode="auto">
          <a:xfrm>
            <a:off x="3214678" y="4000504"/>
            <a:ext cx="1871662" cy="54393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EAEAEA"/>
                </a:solidFill>
                <a:latin typeface="Tahoma" pitchFamily="34" charset="0"/>
                <a:ea typeface="HGP創英角ｺﾞｼｯｸUB" pitchFamily="50" charset="-128"/>
                <a:cs typeface="+mn-cs"/>
              </a:rPr>
              <a:t>Satellite disp.</a:t>
            </a:r>
            <a:endParaRPr kumimoji="1" lang="ja-JP" altLang="en-US" sz="1400" b="1" kern="1200" dirty="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EAEAEA"/>
                </a:solidFill>
                <a:latin typeface="Tahoma" pitchFamily="34" charset="0"/>
                <a:ea typeface="HGP創英角ｺﾞｼｯｸUB" pitchFamily="50" charset="-128"/>
                <a:cs typeface="+mn-cs"/>
              </a:rPr>
              <a:t>  </a:t>
            </a:r>
            <a:r>
              <a:rPr kumimoji="1" lang="en-US" altLang="ja-JP" sz="1400" b="1" kern="1200" dirty="0">
                <a:solidFill>
                  <a:srgbClr val="CCCCFF"/>
                </a:solidFill>
                <a:latin typeface="Tahoma" pitchFamily="34" charset="0"/>
                <a:ea typeface="HGP創英角ｺﾞｼｯｸUB" pitchFamily="50" charset="-128"/>
                <a:cs typeface="+mn-cs"/>
              </a:rPr>
              <a:t>10</a:t>
            </a:r>
            <a:r>
              <a:rPr kumimoji="1" lang="en-US" altLang="ja-JP" sz="1400" b="1" kern="1200" baseline="30000" dirty="0">
                <a:solidFill>
                  <a:srgbClr val="CCCCFF"/>
                </a:solidFill>
                <a:latin typeface="Tahoma" pitchFamily="34" charset="0"/>
                <a:ea typeface="HGP創英角ｺﾞｼｯｸUB" pitchFamily="50" charset="-128"/>
                <a:cs typeface="+mn-cs"/>
              </a:rPr>
              <a:t>-9</a:t>
            </a:r>
            <a:r>
              <a:rPr kumimoji="1" lang="en-US" altLang="ja-JP" sz="1400" b="1" kern="1200" dirty="0">
                <a:solidFill>
                  <a:srgbClr val="CCCCFF"/>
                </a:solidFill>
                <a:latin typeface="Tahoma" pitchFamily="34" charset="0"/>
                <a:ea typeface="HGP創英角ｺﾞｼｯｸUB" pitchFamily="50" charset="-128"/>
                <a:cs typeface="+mn-cs"/>
              </a:rPr>
              <a:t> m/Hz</a:t>
            </a:r>
            <a:r>
              <a:rPr kumimoji="1" lang="en-US" altLang="ja-JP" sz="1400" b="1" kern="1200" baseline="30000" dirty="0">
                <a:solidFill>
                  <a:srgbClr val="CCCCFF"/>
                </a:solidFill>
                <a:latin typeface="Tahoma" pitchFamily="34" charset="0"/>
                <a:ea typeface="HGP創英角ｺﾞｼｯｸUB" pitchFamily="50" charset="-128"/>
                <a:cs typeface="+mn-cs"/>
              </a:rPr>
              <a:t>1/2</a:t>
            </a:r>
            <a:r>
              <a:rPr kumimoji="1" lang="en-US" altLang="ja-JP" sz="1400" b="1" kern="1200" baseline="30000" dirty="0">
                <a:solidFill>
                  <a:srgbClr val="EAEAEA"/>
                </a:solidFill>
                <a:latin typeface="Tahoma" pitchFamily="34" charset="0"/>
                <a:ea typeface="HGP創英角ｺﾞｼｯｸUB" pitchFamily="50" charset="-128"/>
                <a:cs typeface="+mn-cs"/>
              </a:rPr>
              <a:t> </a:t>
            </a:r>
            <a:endParaRPr kumimoji="1" lang="en-US" altLang="ja-JP" sz="1400" b="1" kern="1200" dirty="0">
              <a:solidFill>
                <a:srgbClr val="EAEAEA"/>
              </a:solidFill>
              <a:latin typeface="Tahoma" pitchFamily="34" charset="0"/>
              <a:ea typeface="HGP創英角ｺﾞｼｯｸUB" pitchFamily="50" charset="-128"/>
              <a:cs typeface="+mn-cs"/>
            </a:endParaRPr>
          </a:p>
        </p:txBody>
      </p:sp>
      <p:sp>
        <p:nvSpPr>
          <p:cNvPr id="272" name="Line 220"/>
          <p:cNvSpPr>
            <a:spLocks noChangeShapeType="1"/>
          </p:cNvSpPr>
          <p:nvPr/>
        </p:nvSpPr>
        <p:spPr bwMode="auto">
          <a:xfrm>
            <a:off x="3563938" y="4581525"/>
            <a:ext cx="2376487" cy="142875"/>
          </a:xfrm>
          <a:prstGeom prst="line">
            <a:avLst/>
          </a:prstGeom>
          <a:noFill/>
          <a:ln w="38100">
            <a:solidFill>
              <a:srgbClr val="DDDDDD"/>
            </a:solidFill>
            <a:round/>
            <a:headEnd/>
            <a:tailEnd type="stealth" w="lg" len="lg"/>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73" name="Line 221"/>
          <p:cNvSpPr>
            <a:spLocks noChangeShapeType="1"/>
          </p:cNvSpPr>
          <p:nvPr/>
        </p:nvSpPr>
        <p:spPr bwMode="auto">
          <a:xfrm>
            <a:off x="3214678" y="3143248"/>
            <a:ext cx="2725747" cy="214315"/>
          </a:xfrm>
          <a:prstGeom prst="line">
            <a:avLst/>
          </a:prstGeom>
          <a:noFill/>
          <a:ln w="38100">
            <a:solidFill>
              <a:srgbClr val="DDDDDD"/>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74" name="Rectangle 222"/>
          <p:cNvSpPr>
            <a:spLocks noChangeArrowheads="1"/>
          </p:cNvSpPr>
          <p:nvPr/>
        </p:nvSpPr>
        <p:spPr bwMode="auto">
          <a:xfrm>
            <a:off x="3214678" y="3286124"/>
            <a:ext cx="1439863" cy="54393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rPr>
              <a:t>Freq. Stability</a:t>
            </a:r>
            <a:endParaRPr kumimoji="1" lang="ja-JP" altLang="en-US" sz="1400" b="1" kern="1200" dirty="0" smtClean="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CCCCFF"/>
                </a:solidFill>
                <a:latin typeface="Tahoma" pitchFamily="34" charset="0"/>
                <a:ea typeface="HGP創英角ｺﾞｼｯｸUB" pitchFamily="50" charset="-128"/>
                <a:cs typeface="+mn-cs"/>
              </a:rPr>
              <a:t>  0.5 </a:t>
            </a:r>
            <a:r>
              <a:rPr kumimoji="1" lang="en-US" altLang="ja-JP" sz="1400" b="1" kern="1200" dirty="0">
                <a:solidFill>
                  <a:srgbClr val="CCCCFF"/>
                </a:solidFill>
                <a:latin typeface="Tahoma" pitchFamily="34" charset="0"/>
                <a:ea typeface="HGP創英角ｺﾞｼｯｸUB" pitchFamily="50" charset="-128"/>
                <a:cs typeface="+mn-cs"/>
              </a:rPr>
              <a:t>Hz/Hz</a:t>
            </a:r>
            <a:r>
              <a:rPr kumimoji="1" lang="en-US" altLang="ja-JP" sz="1400" b="1" kern="1200" baseline="30000" dirty="0">
                <a:solidFill>
                  <a:srgbClr val="CCCCFF"/>
                </a:solidFill>
                <a:latin typeface="Tahoma" pitchFamily="34" charset="0"/>
                <a:ea typeface="HGP創英角ｺﾞｼｯｸUB" pitchFamily="50" charset="-128"/>
                <a:cs typeface="+mn-cs"/>
              </a:rPr>
              <a:t>1/2</a:t>
            </a:r>
            <a:r>
              <a:rPr kumimoji="1" lang="en-US" altLang="ja-JP" sz="1400" b="1" kern="1200" baseline="30000" dirty="0">
                <a:solidFill>
                  <a:srgbClr val="EAEAEA"/>
                </a:solidFill>
                <a:latin typeface="Tahoma" pitchFamily="34" charset="0"/>
                <a:ea typeface="HGP創英角ｺﾞｼｯｸUB" pitchFamily="50" charset="-128"/>
                <a:cs typeface="+mn-cs"/>
              </a:rPr>
              <a:t> </a:t>
            </a:r>
          </a:p>
        </p:txBody>
      </p:sp>
      <p:sp>
        <p:nvSpPr>
          <p:cNvPr id="275" name="Rectangle 223"/>
          <p:cNvSpPr>
            <a:spLocks noChangeArrowheads="1"/>
          </p:cNvSpPr>
          <p:nvPr/>
        </p:nvSpPr>
        <p:spPr bwMode="auto">
          <a:xfrm>
            <a:off x="2857488" y="1505369"/>
            <a:ext cx="1725614" cy="566309"/>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rPr>
              <a:t>Disp. noise</a:t>
            </a:r>
            <a:endParaRPr kumimoji="1" lang="ja-JP" altLang="en-US" sz="1400" b="1" kern="1200" dirty="0" smtClean="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CCCCFF"/>
                </a:solidFill>
                <a:latin typeface="Tahoma" pitchFamily="34" charset="0"/>
                <a:ea typeface="HGP創英角ｺﾞｼｯｸUB" pitchFamily="50" charset="-128"/>
                <a:cs typeface="+mn-cs"/>
              </a:rPr>
              <a:t>6x10</a:t>
            </a:r>
            <a:r>
              <a:rPr kumimoji="1" lang="en-US" altLang="ja-JP" sz="1400" b="1" kern="1200" baseline="30000" dirty="0" smtClean="0">
                <a:solidFill>
                  <a:srgbClr val="CCCCFF"/>
                </a:solidFill>
                <a:latin typeface="Tahoma" pitchFamily="34" charset="0"/>
                <a:ea typeface="HGP創英角ｺﾞｼｯｸUB" pitchFamily="50" charset="-128"/>
                <a:cs typeface="+mn-cs"/>
              </a:rPr>
              <a:t>-16</a:t>
            </a:r>
            <a:r>
              <a:rPr kumimoji="1" lang="en-US" altLang="ja-JP" sz="1400" b="1" kern="1200" dirty="0" smtClean="0">
                <a:solidFill>
                  <a:srgbClr val="CCCCFF"/>
                </a:solidFill>
                <a:latin typeface="Tahoma" pitchFamily="34" charset="0"/>
                <a:ea typeface="HGP創英角ｺﾞｼｯｸUB" pitchFamily="50" charset="-128"/>
                <a:cs typeface="+mn-cs"/>
              </a:rPr>
              <a:t> </a:t>
            </a:r>
            <a:r>
              <a:rPr kumimoji="1" lang="en-US" altLang="ja-JP" sz="1400" b="1" kern="1200" dirty="0">
                <a:solidFill>
                  <a:srgbClr val="CCCCFF"/>
                </a:solidFill>
                <a:latin typeface="Tahoma" pitchFamily="34" charset="0"/>
                <a:ea typeface="HGP創英角ｺﾞｼｯｸUB" pitchFamily="50" charset="-128"/>
                <a:cs typeface="+mn-cs"/>
              </a:rPr>
              <a:t>m/Hz</a:t>
            </a:r>
            <a:r>
              <a:rPr kumimoji="1" lang="en-US" altLang="ja-JP" sz="1400" b="1" kern="1200" baseline="30000" dirty="0">
                <a:solidFill>
                  <a:srgbClr val="CCCCFF"/>
                </a:solidFill>
                <a:latin typeface="Tahoma" pitchFamily="34" charset="0"/>
                <a:ea typeface="HGP創英角ｺﾞｼｯｸUB" pitchFamily="50" charset="-128"/>
                <a:cs typeface="+mn-cs"/>
              </a:rPr>
              <a:t>1/2</a:t>
            </a:r>
            <a:r>
              <a:rPr kumimoji="1" lang="en-US" altLang="ja-JP" sz="1400" b="1" kern="1200" baseline="30000" dirty="0">
                <a:solidFill>
                  <a:srgbClr val="EAEAEA"/>
                </a:solidFill>
                <a:latin typeface="Tahoma" pitchFamily="34" charset="0"/>
                <a:ea typeface="HGP創英角ｺﾞｼｯｸUB" pitchFamily="50" charset="-128"/>
                <a:cs typeface="+mn-cs"/>
              </a:rPr>
              <a:t> </a:t>
            </a:r>
          </a:p>
        </p:txBody>
      </p:sp>
      <p:sp>
        <p:nvSpPr>
          <p:cNvPr id="276" name="Line 224"/>
          <p:cNvSpPr>
            <a:spLocks noChangeShapeType="1"/>
          </p:cNvSpPr>
          <p:nvPr/>
        </p:nvSpPr>
        <p:spPr bwMode="auto">
          <a:xfrm>
            <a:off x="2928926" y="2071677"/>
            <a:ext cx="3357585" cy="142877"/>
          </a:xfrm>
          <a:prstGeom prst="line">
            <a:avLst/>
          </a:prstGeom>
          <a:noFill/>
          <a:ln w="38100">
            <a:solidFill>
              <a:srgbClr val="DDDDDD"/>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77" name="Rectangle 226"/>
          <p:cNvSpPr>
            <a:spLocks noChangeArrowheads="1"/>
          </p:cNvSpPr>
          <p:nvPr/>
        </p:nvSpPr>
        <p:spPr bwMode="auto">
          <a:xfrm>
            <a:off x="4773626" y="1714488"/>
            <a:ext cx="1655762" cy="306944"/>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FFCCCC"/>
                </a:solidFill>
                <a:latin typeface="Tahoma" pitchFamily="34" charset="0"/>
                <a:ea typeface="HGP創英角ｺﾞｼｯｸUB" pitchFamily="50" charset="-128"/>
                <a:cs typeface="+mn-cs"/>
              </a:rPr>
              <a:t>4x10</a:t>
            </a:r>
            <a:r>
              <a:rPr kumimoji="1" lang="en-US" altLang="ja-JP" sz="1400" b="1" kern="1200" baseline="30000" dirty="0" smtClean="0">
                <a:solidFill>
                  <a:srgbClr val="FFCCCC"/>
                </a:solidFill>
                <a:latin typeface="Tahoma" pitchFamily="34" charset="0"/>
                <a:ea typeface="HGP創英角ｺﾞｼｯｸUB" pitchFamily="50" charset="-128"/>
                <a:cs typeface="+mn-cs"/>
              </a:rPr>
              <a:t>-18</a:t>
            </a:r>
            <a:r>
              <a:rPr kumimoji="1" lang="en-US" altLang="ja-JP" sz="1400" b="1" kern="1200" dirty="0" smtClean="0">
                <a:solidFill>
                  <a:srgbClr val="FFCCCC"/>
                </a:solidFill>
                <a:latin typeface="Tahoma" pitchFamily="34" charset="0"/>
                <a:ea typeface="HGP創英角ｺﾞｼｯｸUB" pitchFamily="50" charset="-128"/>
                <a:cs typeface="+mn-cs"/>
              </a:rPr>
              <a:t> </a:t>
            </a:r>
            <a:r>
              <a:rPr kumimoji="1" lang="en-US" altLang="ja-JP" sz="1400" b="1" kern="1200" dirty="0">
                <a:solidFill>
                  <a:srgbClr val="FFCCCC"/>
                </a:solidFill>
                <a:latin typeface="Tahoma" pitchFamily="34" charset="0"/>
                <a:ea typeface="HGP創英角ｺﾞｼｯｸUB" pitchFamily="50" charset="-128"/>
                <a:cs typeface="+mn-cs"/>
              </a:rPr>
              <a:t>m/Hz</a:t>
            </a:r>
            <a:r>
              <a:rPr kumimoji="1" lang="en-US" altLang="ja-JP" sz="1400" b="1" kern="1200" baseline="30000" dirty="0">
                <a:solidFill>
                  <a:srgbClr val="FFCCCC"/>
                </a:solidFill>
                <a:latin typeface="Tahoma" pitchFamily="34" charset="0"/>
                <a:ea typeface="HGP創英角ｺﾞｼｯｸUB" pitchFamily="50" charset="-128"/>
                <a:cs typeface="+mn-cs"/>
              </a:rPr>
              <a:t>1/2 </a:t>
            </a:r>
          </a:p>
        </p:txBody>
      </p:sp>
      <p:sp>
        <p:nvSpPr>
          <p:cNvPr id="278" name="Rectangle 227"/>
          <p:cNvSpPr>
            <a:spLocks noChangeArrowheads="1"/>
          </p:cNvSpPr>
          <p:nvPr/>
        </p:nvSpPr>
        <p:spPr bwMode="auto">
          <a:xfrm>
            <a:off x="3214678" y="2205038"/>
            <a:ext cx="1511300" cy="54393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rPr>
              <a:t>Force </a:t>
            </a:r>
            <a:r>
              <a:rPr kumimoji="1" lang="en-US" altLang="ja-JP" sz="1400" b="1" kern="1200" dirty="0" smtClean="0">
                <a:solidFill>
                  <a:srgbClr val="EAEAEA"/>
                </a:solidFill>
                <a:latin typeface="Tahoma" pitchFamily="34" charset="0"/>
                <a:ea typeface="HGP創英角ｺﾞｼｯｸUB" pitchFamily="50" charset="-128"/>
                <a:cs typeface="+mn-cs"/>
              </a:rPr>
              <a:t>noise</a:t>
            </a:r>
            <a:endParaRPr kumimoji="1" lang="ja-JP" altLang="en-US" sz="1400" b="1" kern="1200" dirty="0" smtClean="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CCCCFF"/>
                </a:solidFill>
                <a:latin typeface="Tahoma" pitchFamily="34" charset="0"/>
                <a:ea typeface="HGP創英角ｺﾞｼｯｸUB" pitchFamily="50" charset="-128"/>
                <a:cs typeface="+mn-cs"/>
              </a:rPr>
              <a:t>10</a:t>
            </a:r>
            <a:r>
              <a:rPr kumimoji="1" lang="en-US" altLang="ja-JP" sz="1400" b="1" kern="1200" baseline="30000" dirty="0" smtClean="0">
                <a:solidFill>
                  <a:srgbClr val="CCCCFF"/>
                </a:solidFill>
                <a:latin typeface="Tahoma" pitchFamily="34" charset="0"/>
                <a:ea typeface="HGP創英角ｺﾞｼｯｸUB" pitchFamily="50" charset="-128"/>
                <a:cs typeface="+mn-cs"/>
              </a:rPr>
              <a:t>-14</a:t>
            </a:r>
            <a:r>
              <a:rPr kumimoji="1" lang="en-US" altLang="ja-JP" sz="1400" b="1" kern="1200" dirty="0" smtClean="0">
                <a:solidFill>
                  <a:srgbClr val="CCCCFF"/>
                </a:solidFill>
                <a:latin typeface="Tahoma" pitchFamily="34" charset="0"/>
                <a:ea typeface="HGP創英角ｺﾞｼｯｸUB" pitchFamily="50" charset="-128"/>
                <a:cs typeface="+mn-cs"/>
              </a:rPr>
              <a:t> </a:t>
            </a:r>
            <a:r>
              <a:rPr kumimoji="1" lang="en-US" altLang="ja-JP" sz="1400" b="1" kern="1200" dirty="0">
                <a:solidFill>
                  <a:srgbClr val="CCCCFF"/>
                </a:solidFill>
                <a:latin typeface="Tahoma" pitchFamily="34" charset="0"/>
                <a:ea typeface="HGP創英角ｺﾞｼｯｸUB" pitchFamily="50" charset="-128"/>
                <a:cs typeface="+mn-cs"/>
              </a:rPr>
              <a:t>N/Hz</a:t>
            </a:r>
            <a:r>
              <a:rPr kumimoji="1" lang="en-US" altLang="ja-JP" sz="1400" b="1" kern="1200" baseline="30000" dirty="0">
                <a:solidFill>
                  <a:srgbClr val="CCCCFF"/>
                </a:solidFill>
                <a:latin typeface="Tahoma" pitchFamily="34" charset="0"/>
                <a:ea typeface="HGP創英角ｺﾞｼｯｸUB" pitchFamily="50" charset="-128"/>
                <a:cs typeface="+mn-cs"/>
              </a:rPr>
              <a:t>1/2</a:t>
            </a:r>
            <a:r>
              <a:rPr kumimoji="1" lang="en-US" altLang="ja-JP" sz="1400" b="1" kern="1200" baseline="30000" dirty="0">
                <a:solidFill>
                  <a:srgbClr val="EAEAEA"/>
                </a:solidFill>
                <a:latin typeface="Tahoma" pitchFamily="34" charset="0"/>
                <a:ea typeface="HGP創英角ｺﾞｼｯｸUB" pitchFamily="50" charset="-128"/>
                <a:cs typeface="+mn-cs"/>
              </a:rPr>
              <a:t> </a:t>
            </a:r>
          </a:p>
        </p:txBody>
      </p:sp>
      <p:sp>
        <p:nvSpPr>
          <p:cNvPr id="279" name="Rectangle 228"/>
          <p:cNvSpPr>
            <a:spLocks noChangeArrowheads="1"/>
          </p:cNvSpPr>
          <p:nvPr/>
        </p:nvSpPr>
        <p:spPr bwMode="auto">
          <a:xfrm>
            <a:off x="4929190" y="2264800"/>
            <a:ext cx="1438275" cy="306944"/>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FFCCCC"/>
                </a:solidFill>
                <a:latin typeface="Tahoma" pitchFamily="34" charset="0"/>
                <a:ea typeface="HGP創英角ｺﾞｼｯｸUB" pitchFamily="50" charset="-128"/>
                <a:cs typeface="+mn-cs"/>
              </a:rPr>
              <a:t>10</a:t>
            </a:r>
            <a:r>
              <a:rPr kumimoji="1" lang="en-US" altLang="ja-JP" sz="1400" b="1" kern="1200" baseline="30000" dirty="0" smtClean="0">
                <a:solidFill>
                  <a:srgbClr val="FFCCCC"/>
                </a:solidFill>
                <a:latin typeface="Tahoma" pitchFamily="34" charset="0"/>
                <a:ea typeface="HGP創英角ｺﾞｼｯｸUB" pitchFamily="50" charset="-128"/>
                <a:cs typeface="+mn-cs"/>
              </a:rPr>
              <a:t>-17</a:t>
            </a:r>
            <a:r>
              <a:rPr kumimoji="1" lang="en-US" altLang="ja-JP" sz="1400" b="1" kern="1200" dirty="0" smtClean="0">
                <a:solidFill>
                  <a:srgbClr val="FFCCCC"/>
                </a:solidFill>
                <a:latin typeface="Tahoma" pitchFamily="34" charset="0"/>
                <a:ea typeface="HGP創英角ｺﾞｼｯｸUB" pitchFamily="50" charset="-128"/>
                <a:cs typeface="+mn-cs"/>
              </a:rPr>
              <a:t> </a:t>
            </a:r>
            <a:r>
              <a:rPr kumimoji="1" lang="en-US" altLang="ja-JP" sz="1400" b="1" kern="1200" dirty="0">
                <a:solidFill>
                  <a:srgbClr val="FFCCCC"/>
                </a:solidFill>
                <a:latin typeface="Tahoma" pitchFamily="34" charset="0"/>
                <a:ea typeface="HGP創英角ｺﾞｼｯｸUB" pitchFamily="50" charset="-128"/>
                <a:cs typeface="+mn-cs"/>
              </a:rPr>
              <a:t>N/Hz</a:t>
            </a:r>
            <a:r>
              <a:rPr kumimoji="1" lang="en-US" altLang="ja-JP" sz="1400" b="1" kern="1200" baseline="30000" dirty="0">
                <a:solidFill>
                  <a:srgbClr val="FFCCCC"/>
                </a:solidFill>
                <a:latin typeface="Tahoma" pitchFamily="34" charset="0"/>
                <a:ea typeface="HGP創英角ｺﾞｼｯｸUB" pitchFamily="50" charset="-128"/>
                <a:cs typeface="+mn-cs"/>
              </a:rPr>
              <a:t>1/2 </a:t>
            </a:r>
          </a:p>
        </p:txBody>
      </p:sp>
      <p:sp>
        <p:nvSpPr>
          <p:cNvPr id="280" name="Rectangle 229"/>
          <p:cNvSpPr>
            <a:spLocks noChangeArrowheads="1"/>
          </p:cNvSpPr>
          <p:nvPr/>
        </p:nvSpPr>
        <p:spPr bwMode="auto">
          <a:xfrm>
            <a:off x="3286116" y="4742457"/>
            <a:ext cx="1871662" cy="54393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rPr>
              <a:t>Thruster noise</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EAEAEA"/>
                </a:solidFill>
                <a:latin typeface="Tahoma" pitchFamily="34" charset="0"/>
                <a:ea typeface="HGP創英角ｺﾞｼｯｸUB" pitchFamily="50" charset="-128"/>
                <a:cs typeface="+mn-cs"/>
              </a:rPr>
              <a:t> </a:t>
            </a:r>
            <a:r>
              <a:rPr lang="en-US" altLang="ja-JP" sz="1400" b="1" dirty="0" smtClean="0">
                <a:solidFill>
                  <a:srgbClr val="EAEAEA"/>
                </a:solidFill>
              </a:rPr>
              <a:t>  </a:t>
            </a:r>
            <a:r>
              <a:rPr kumimoji="1" lang="en-US" altLang="ja-JP" sz="1400" b="1" kern="1200" dirty="0" smtClean="0">
                <a:solidFill>
                  <a:srgbClr val="CCCCFF"/>
                </a:solidFill>
                <a:latin typeface="Tahoma" pitchFamily="34" charset="0"/>
                <a:ea typeface="HGP創英角ｺﾞｼｯｸUB" pitchFamily="50" charset="-128"/>
                <a:cs typeface="+mn-cs"/>
              </a:rPr>
              <a:t>10</a:t>
            </a:r>
            <a:r>
              <a:rPr kumimoji="1" lang="en-US" altLang="ja-JP" sz="1400" b="1" kern="1200" baseline="30000" dirty="0" smtClean="0">
                <a:solidFill>
                  <a:srgbClr val="CCCCFF"/>
                </a:solidFill>
                <a:latin typeface="Tahoma" pitchFamily="34" charset="0"/>
                <a:ea typeface="HGP創英角ｺﾞｼｯｸUB" pitchFamily="50" charset="-128"/>
                <a:cs typeface="+mn-cs"/>
              </a:rPr>
              <a:t>-7</a:t>
            </a:r>
            <a:r>
              <a:rPr kumimoji="1" lang="en-US" altLang="ja-JP" sz="1400" b="1" kern="1200" dirty="0" smtClean="0">
                <a:solidFill>
                  <a:srgbClr val="CCCCFF"/>
                </a:solidFill>
                <a:latin typeface="Tahoma" pitchFamily="34" charset="0"/>
                <a:ea typeface="HGP創英角ｺﾞｼｯｸUB" pitchFamily="50" charset="-128"/>
                <a:cs typeface="+mn-cs"/>
              </a:rPr>
              <a:t> </a:t>
            </a:r>
            <a:r>
              <a:rPr kumimoji="1" lang="en-US" altLang="ja-JP" sz="1400" b="1" kern="1200" dirty="0">
                <a:solidFill>
                  <a:srgbClr val="CCCCFF"/>
                </a:solidFill>
                <a:latin typeface="Tahoma" pitchFamily="34" charset="0"/>
                <a:ea typeface="HGP創英角ｺﾞｼｯｸUB" pitchFamily="50" charset="-128"/>
                <a:cs typeface="+mn-cs"/>
              </a:rPr>
              <a:t>N/Hz</a:t>
            </a:r>
            <a:r>
              <a:rPr kumimoji="1" lang="en-US" altLang="ja-JP" sz="1400" b="1" kern="1200" baseline="30000" dirty="0">
                <a:solidFill>
                  <a:srgbClr val="CCCCFF"/>
                </a:solidFill>
                <a:latin typeface="Tahoma" pitchFamily="34" charset="0"/>
                <a:ea typeface="HGP創英角ｺﾞｼｯｸUB" pitchFamily="50" charset="-128"/>
                <a:cs typeface="+mn-cs"/>
              </a:rPr>
              <a:t>1/2</a:t>
            </a:r>
            <a:r>
              <a:rPr kumimoji="1" lang="en-US" altLang="ja-JP" sz="1400" b="1" kern="1200" baseline="30000" dirty="0">
                <a:solidFill>
                  <a:srgbClr val="EAEAEA"/>
                </a:solidFill>
                <a:latin typeface="Tahoma" pitchFamily="34" charset="0"/>
                <a:ea typeface="HGP創英角ｺﾞｼｯｸUB" pitchFamily="50" charset="-128"/>
                <a:cs typeface="+mn-cs"/>
              </a:rPr>
              <a:t> </a:t>
            </a:r>
            <a:endParaRPr kumimoji="1" lang="en-US" altLang="ja-JP" sz="1400" b="1" kern="1200" dirty="0">
              <a:solidFill>
                <a:srgbClr val="EAEAEA"/>
              </a:solidFill>
              <a:latin typeface="Tahoma" pitchFamily="34" charset="0"/>
              <a:ea typeface="HGP創英角ｺﾞｼｯｸUB" pitchFamily="50" charset="-128"/>
              <a:cs typeface="+mn-cs"/>
            </a:endParaRPr>
          </a:p>
        </p:txBody>
      </p:sp>
      <p:sp>
        <p:nvSpPr>
          <p:cNvPr id="281" name="Rectangle 230"/>
          <p:cNvSpPr>
            <a:spLocks noChangeArrowheads="1"/>
          </p:cNvSpPr>
          <p:nvPr/>
        </p:nvSpPr>
        <p:spPr bwMode="auto">
          <a:xfrm>
            <a:off x="3343279" y="5643578"/>
            <a:ext cx="1871663" cy="780919"/>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a:solidFill>
                  <a:srgbClr val="CCCCFF"/>
                </a:solidFill>
                <a:latin typeface="Tahoma" pitchFamily="34" charset="0"/>
                <a:ea typeface="HGP創英角ｺﾞｼｯｸUB" pitchFamily="50" charset="-128"/>
                <a:cs typeface="+mn-cs"/>
              </a:rPr>
              <a:t>0.1 </a:t>
            </a:r>
            <a:r>
              <a:rPr kumimoji="1" lang="en-US" altLang="ja-JP" sz="1400" b="1" kern="1200" dirty="0" smtClean="0">
                <a:solidFill>
                  <a:srgbClr val="CCCCFF"/>
                </a:solidFill>
                <a:latin typeface="Tahoma" pitchFamily="34" charset="0"/>
                <a:ea typeface="HGP創英角ｺﾞｼｯｸUB" pitchFamily="50" charset="-128"/>
                <a:cs typeface="+mn-cs"/>
              </a:rPr>
              <a:t>Hz</a:t>
            </a:r>
            <a:r>
              <a:rPr lang="ja-JP" altLang="en-US" sz="1400" b="1" dirty="0" smtClean="0">
                <a:solidFill>
                  <a:srgbClr val="EAEAEA"/>
                </a:solidFill>
              </a:rPr>
              <a:t> </a:t>
            </a:r>
            <a:r>
              <a:rPr kumimoji="1" lang="en-US" altLang="ja-JP" sz="1400" b="1" kern="1200" dirty="0" smtClean="0">
                <a:solidFill>
                  <a:srgbClr val="EAEAEA"/>
                </a:solidFill>
                <a:latin typeface="Tahoma" pitchFamily="34" charset="0"/>
                <a:ea typeface="HGP創英角ｺﾞｼｯｸUB" pitchFamily="50" charset="-128"/>
                <a:cs typeface="+mn-cs"/>
              </a:rPr>
              <a:t>band</a:t>
            </a:r>
          </a:p>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rPr>
              <a:t>Observation and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EAEAEA"/>
                </a:solidFill>
                <a:latin typeface="Tahoma" pitchFamily="34" charset="0"/>
                <a:ea typeface="HGP創英角ｺﾞｼｯｸUB" pitchFamily="50" charset="-128"/>
                <a:cs typeface="+mn-cs"/>
              </a:rPr>
              <a:t>Data analysis</a:t>
            </a:r>
            <a:endParaRPr kumimoji="1" lang="ja-JP" altLang="en-US" sz="1400" b="1" kern="1200" dirty="0">
              <a:solidFill>
                <a:srgbClr val="EAEAEA"/>
              </a:solidFill>
              <a:latin typeface="Tahoma" pitchFamily="34" charset="0"/>
              <a:ea typeface="HGP創英角ｺﾞｼｯｸUB" pitchFamily="50" charset="-128"/>
              <a:cs typeface="+mn-cs"/>
            </a:endParaRPr>
          </a:p>
        </p:txBody>
      </p:sp>
      <p:pic>
        <p:nvPicPr>
          <p:cNvPr id="282" name="Picture 6"/>
          <p:cNvPicPr>
            <a:picLocks noChangeAspect="1" noChangeArrowheads="1"/>
          </p:cNvPicPr>
          <p:nvPr/>
        </p:nvPicPr>
        <p:blipFill>
          <a:blip r:embed="rId3"/>
          <a:srcRect/>
          <a:stretch>
            <a:fillRect/>
          </a:stretch>
        </p:blipFill>
        <p:spPr bwMode="auto">
          <a:xfrm>
            <a:off x="1928794" y="1595929"/>
            <a:ext cx="747094" cy="904377"/>
          </a:xfrm>
          <a:prstGeom prst="rect">
            <a:avLst/>
          </a:prstGeom>
          <a:noFill/>
          <a:ln w="9525">
            <a:noFill/>
            <a:miter lim="800000"/>
            <a:headEnd/>
            <a:tailEnd/>
          </a:ln>
          <a:effectLst/>
        </p:spPr>
      </p:pic>
      <p:sp>
        <p:nvSpPr>
          <p:cNvPr id="283" name="Rectangle 217"/>
          <p:cNvSpPr>
            <a:spLocks noChangeArrowheads="1"/>
          </p:cNvSpPr>
          <p:nvPr/>
        </p:nvSpPr>
        <p:spPr bwMode="auto">
          <a:xfrm>
            <a:off x="357158" y="1723410"/>
            <a:ext cx="2214578"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CCFFCC"/>
                </a:solidFill>
                <a:latin typeface="Tahoma" pitchFamily="34" charset="0"/>
                <a:ea typeface="HGP創英角ｺﾞｼｯｸUB" pitchFamily="50" charset="-128"/>
              </a:rPr>
              <a:t>Precise meas.</a:t>
            </a:r>
          </a:p>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CCFFCC"/>
                </a:solidFill>
              </a:rPr>
              <a:t>    </a:t>
            </a:r>
            <a:r>
              <a:rPr lang="en-US" altLang="ja-JP" sz="1600" b="1" dirty="0" smtClean="0">
                <a:solidFill>
                  <a:srgbClr val="CCFFCC"/>
                </a:solidFill>
                <a:latin typeface="Tahoma" pitchFamily="34" charset="0"/>
                <a:ea typeface="HGP創英角ｺﾞｼｯｸUB" pitchFamily="50" charset="-128"/>
              </a:rPr>
              <a:t> by IFO</a:t>
            </a:r>
          </a:p>
        </p:txBody>
      </p:sp>
      <p:sp>
        <p:nvSpPr>
          <p:cNvPr id="284" name="角丸四角形 283"/>
          <p:cNvSpPr/>
          <p:nvPr/>
        </p:nvSpPr>
        <p:spPr bwMode="auto">
          <a:xfrm>
            <a:off x="357158" y="1500174"/>
            <a:ext cx="2428892" cy="1071570"/>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pic>
        <p:nvPicPr>
          <p:cNvPr id="285" name="Picture 7"/>
          <p:cNvPicPr>
            <a:picLocks noChangeAspect="1" noChangeArrowheads="1"/>
          </p:cNvPicPr>
          <p:nvPr/>
        </p:nvPicPr>
        <p:blipFill>
          <a:blip r:embed="rId4"/>
          <a:srcRect/>
          <a:stretch>
            <a:fillRect/>
          </a:stretch>
        </p:blipFill>
        <p:spPr bwMode="auto">
          <a:xfrm>
            <a:off x="1857356" y="2857496"/>
            <a:ext cx="1209675" cy="857250"/>
          </a:xfrm>
          <a:prstGeom prst="rect">
            <a:avLst/>
          </a:prstGeom>
          <a:noFill/>
          <a:ln w="9525">
            <a:noFill/>
            <a:miter lim="800000"/>
            <a:headEnd/>
            <a:tailEnd/>
          </a:ln>
          <a:effectLst/>
        </p:spPr>
      </p:pic>
      <p:sp>
        <p:nvSpPr>
          <p:cNvPr id="286" name="Rectangle 217"/>
          <p:cNvSpPr>
            <a:spLocks noChangeArrowheads="1"/>
          </p:cNvSpPr>
          <p:nvPr/>
        </p:nvSpPr>
        <p:spPr bwMode="auto">
          <a:xfrm>
            <a:off x="469898" y="3071810"/>
            <a:ext cx="1744648" cy="36317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CCFFCC"/>
                </a:solidFill>
              </a:rPr>
              <a:t>Stab. L</a:t>
            </a:r>
            <a:r>
              <a:rPr lang="en-US" altLang="ja-JP" sz="1600" b="1" dirty="0" smtClean="0">
                <a:solidFill>
                  <a:srgbClr val="CCFFCC"/>
                </a:solidFill>
                <a:latin typeface="Tahoma" pitchFamily="34" charset="0"/>
                <a:ea typeface="HGP創英角ｺﾞｼｯｸUB" pitchFamily="50" charset="-128"/>
              </a:rPr>
              <a:t>aser</a:t>
            </a:r>
          </a:p>
        </p:txBody>
      </p:sp>
      <p:sp>
        <p:nvSpPr>
          <p:cNvPr id="287" name="角丸四角形 286"/>
          <p:cNvSpPr/>
          <p:nvPr/>
        </p:nvSpPr>
        <p:spPr bwMode="auto">
          <a:xfrm>
            <a:off x="500034" y="2714620"/>
            <a:ext cx="2643206" cy="1071570"/>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288" name="Rectangle 217"/>
          <p:cNvSpPr>
            <a:spLocks noChangeArrowheads="1"/>
          </p:cNvSpPr>
          <p:nvPr/>
        </p:nvSpPr>
        <p:spPr bwMode="auto">
          <a:xfrm>
            <a:off x="500034" y="4071942"/>
            <a:ext cx="1785950"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CCFFCC"/>
                </a:solidFill>
                <a:latin typeface="Tahoma" pitchFamily="34" charset="0"/>
                <a:ea typeface="HGP創英角ｺﾞｼｯｸUB" pitchFamily="50" charset="-128"/>
              </a:rPr>
              <a:t>Drag-free</a:t>
            </a:r>
          </a:p>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CCFFCC"/>
                </a:solidFill>
              </a:rPr>
              <a:t>    control</a:t>
            </a:r>
            <a:endParaRPr lang="en-US" altLang="ja-JP" sz="1600" b="1" dirty="0" smtClean="0">
              <a:solidFill>
                <a:srgbClr val="CCFFCC"/>
              </a:solidFill>
              <a:latin typeface="Tahoma" pitchFamily="34" charset="0"/>
              <a:ea typeface="HGP創英角ｺﾞｼｯｸUB" pitchFamily="50" charset="-128"/>
            </a:endParaRPr>
          </a:p>
        </p:txBody>
      </p:sp>
      <p:pic>
        <p:nvPicPr>
          <p:cNvPr id="289" name="Picture 8"/>
          <p:cNvPicPr>
            <a:picLocks noChangeAspect="1" noChangeArrowheads="1"/>
          </p:cNvPicPr>
          <p:nvPr/>
        </p:nvPicPr>
        <p:blipFill>
          <a:blip r:embed="rId5"/>
          <a:srcRect/>
          <a:stretch>
            <a:fillRect/>
          </a:stretch>
        </p:blipFill>
        <p:spPr bwMode="auto">
          <a:xfrm>
            <a:off x="1714480" y="4000504"/>
            <a:ext cx="1295400" cy="847725"/>
          </a:xfrm>
          <a:prstGeom prst="rect">
            <a:avLst/>
          </a:prstGeom>
          <a:noFill/>
          <a:ln w="9525">
            <a:noFill/>
            <a:miter lim="800000"/>
            <a:headEnd/>
            <a:tailEnd/>
          </a:ln>
          <a:effectLst/>
        </p:spPr>
      </p:pic>
      <p:sp>
        <p:nvSpPr>
          <p:cNvPr id="290" name="角丸四角形 289"/>
          <p:cNvSpPr/>
          <p:nvPr/>
        </p:nvSpPr>
        <p:spPr bwMode="auto">
          <a:xfrm>
            <a:off x="500034" y="3929066"/>
            <a:ext cx="2571768" cy="1000132"/>
          </a:xfrm>
          <a:prstGeom prst="roundRect">
            <a:avLst>
              <a:gd name="adj" fmla="val 11640"/>
            </a:avLst>
          </a:prstGeom>
          <a:noFill/>
          <a:ln w="6350">
            <a:solidFill>
              <a:schemeClr val="bg1"/>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291" name="Rectangle 217"/>
          <p:cNvSpPr>
            <a:spLocks noChangeArrowheads="1"/>
          </p:cNvSpPr>
          <p:nvPr/>
        </p:nvSpPr>
        <p:spPr bwMode="auto">
          <a:xfrm>
            <a:off x="642910" y="5500702"/>
            <a:ext cx="1816086"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99CCFF"/>
                </a:solidFill>
                <a:latin typeface="Tahoma" pitchFamily="34" charset="0"/>
                <a:ea typeface="HGP創英角ｺﾞｼｯｸUB" pitchFamily="50" charset="-128"/>
                <a:cs typeface="+mn-cs"/>
              </a:rPr>
              <a:t>GW </a:t>
            </a:r>
            <a:r>
              <a:rPr lang="en-US" altLang="ja-JP" sz="1800" b="1" dirty="0" smtClean="0">
                <a:solidFill>
                  <a:srgbClr val="99CCFF"/>
                </a:solidFill>
              </a:rPr>
              <a:t>Obs. </a:t>
            </a:r>
            <a:endParaRPr kumimoji="1" lang="ja-JP" altLang="en-US" sz="1800" b="1" kern="1200" dirty="0">
              <a:solidFill>
                <a:srgbClr val="99CCFF"/>
              </a:solidFill>
              <a:latin typeface="Tahoma" pitchFamily="34" charset="0"/>
              <a:ea typeface="HGP創英角ｺﾞｼｯｸUB" pitchFamily="50" charset="-128"/>
              <a:cs typeface="+mn-cs"/>
            </a:endParaRPr>
          </a:p>
        </p:txBody>
      </p:sp>
      <p:pic>
        <p:nvPicPr>
          <p:cNvPr id="292" name="Picture 9"/>
          <p:cNvPicPr>
            <a:picLocks noChangeAspect="1" noChangeArrowheads="1"/>
          </p:cNvPicPr>
          <p:nvPr/>
        </p:nvPicPr>
        <p:blipFill>
          <a:blip r:embed="rId6"/>
          <a:srcRect/>
          <a:stretch>
            <a:fillRect/>
          </a:stretch>
        </p:blipFill>
        <p:spPr bwMode="auto">
          <a:xfrm>
            <a:off x="1785918" y="5286388"/>
            <a:ext cx="1143000" cy="942975"/>
          </a:xfrm>
          <a:prstGeom prst="rect">
            <a:avLst/>
          </a:prstGeom>
          <a:noFill/>
          <a:ln w="9525">
            <a:noFill/>
            <a:miter lim="800000"/>
            <a:headEnd/>
            <a:tailEnd/>
          </a:ln>
          <a:effectLst/>
        </p:spPr>
      </p:pic>
      <p:sp>
        <p:nvSpPr>
          <p:cNvPr id="293" name="角丸四角形 292"/>
          <p:cNvSpPr/>
          <p:nvPr/>
        </p:nvSpPr>
        <p:spPr bwMode="auto">
          <a:xfrm>
            <a:off x="642910" y="5214950"/>
            <a:ext cx="2500330" cy="1071570"/>
          </a:xfrm>
          <a:prstGeom prst="roundRect">
            <a:avLst>
              <a:gd name="adj" fmla="val 11640"/>
            </a:avLst>
          </a:prstGeom>
          <a:noFill/>
          <a:ln w="6350">
            <a:solidFill>
              <a:srgbClr val="99CCFF"/>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294" name="Rectangle 222"/>
          <p:cNvSpPr>
            <a:spLocks noChangeArrowheads="1"/>
          </p:cNvSpPr>
          <p:nvPr/>
        </p:nvSpPr>
        <p:spPr bwMode="auto">
          <a:xfrm>
            <a:off x="4989525" y="3456869"/>
            <a:ext cx="1439863" cy="32932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FFCCCC"/>
                </a:solidFill>
                <a:latin typeface="Tahoma" pitchFamily="34" charset="0"/>
                <a:ea typeface="HGP創英角ｺﾞｼｯｸUB" pitchFamily="50" charset="-128"/>
                <a:cs typeface="+mn-cs"/>
              </a:rPr>
              <a:t>  1 </a:t>
            </a:r>
            <a:r>
              <a:rPr kumimoji="1" lang="en-US" altLang="ja-JP" sz="1400" b="1" kern="1200" dirty="0">
                <a:solidFill>
                  <a:srgbClr val="FFCCCC"/>
                </a:solidFill>
                <a:latin typeface="Tahoma" pitchFamily="34" charset="0"/>
                <a:ea typeface="HGP創英角ｺﾞｼｯｸUB" pitchFamily="50" charset="-128"/>
                <a:cs typeface="+mn-cs"/>
              </a:rPr>
              <a:t>Hz/Hz</a:t>
            </a:r>
            <a:r>
              <a:rPr kumimoji="1" lang="en-US" altLang="ja-JP" sz="1400" b="1" kern="1200" baseline="30000" dirty="0">
                <a:solidFill>
                  <a:srgbClr val="FFCCCC"/>
                </a:solidFill>
                <a:latin typeface="Tahoma" pitchFamily="34" charset="0"/>
                <a:ea typeface="HGP創英角ｺﾞｼｯｸUB" pitchFamily="50" charset="-128"/>
                <a:cs typeface="+mn-cs"/>
              </a:rPr>
              <a:t>1/2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a:p>
        </p:txBody>
      </p:sp>
      <p:sp>
        <p:nvSpPr>
          <p:cNvPr id="1020930" name="AutoShape 2"/>
          <p:cNvSpPr>
            <a:spLocks noChangeArrowheads="1"/>
          </p:cNvSpPr>
          <p:nvPr/>
        </p:nvSpPr>
        <p:spPr bwMode="auto">
          <a:xfrm>
            <a:off x="4786314" y="2500306"/>
            <a:ext cx="4000528" cy="2377421"/>
          </a:xfrm>
          <a:prstGeom prst="roundRect">
            <a:avLst>
              <a:gd name="adj" fmla="val 8815"/>
            </a:avLst>
          </a:prstGeom>
          <a:solidFill>
            <a:srgbClr val="FAFFC9">
              <a:alpha val="20000"/>
            </a:srgbClr>
          </a:solidFill>
          <a:ln w="15875">
            <a:noFill/>
            <a:round/>
            <a:headEnd/>
            <a:tailEnd/>
          </a:ln>
          <a:effectLst/>
        </p:spPr>
        <p:txBody>
          <a:bodyPr wrap="square" anchor="ctr">
            <a:noAutofit/>
          </a:bodyPr>
          <a:lstStyle/>
          <a:p>
            <a:endParaRPr lang="ja-JP" altLang="en-US"/>
          </a:p>
        </p:txBody>
      </p:sp>
      <p:sp>
        <p:nvSpPr>
          <p:cNvPr id="1020931" name="AutoShape 3"/>
          <p:cNvSpPr>
            <a:spLocks noChangeArrowheads="1"/>
          </p:cNvSpPr>
          <p:nvPr/>
        </p:nvSpPr>
        <p:spPr bwMode="auto">
          <a:xfrm>
            <a:off x="5364164" y="3343940"/>
            <a:ext cx="790575" cy="431800"/>
          </a:xfrm>
          <a:prstGeom prst="roundRect">
            <a:avLst>
              <a:gd name="adj" fmla="val 16667"/>
            </a:avLst>
          </a:prstGeom>
          <a:solidFill>
            <a:srgbClr val="F8F8F8">
              <a:alpha val="20000"/>
            </a:srgbClr>
          </a:solidFill>
          <a:ln w="15875">
            <a:noFill/>
            <a:round/>
            <a:headEnd/>
            <a:tailEnd/>
          </a:ln>
          <a:effectLst/>
        </p:spPr>
        <p:txBody>
          <a:bodyPr wrap="none" anchor="ctr">
            <a:spAutoFit/>
          </a:bodyPr>
          <a:lstStyle/>
          <a:p>
            <a:endParaRPr lang="ja-JP" altLang="en-US"/>
          </a:p>
        </p:txBody>
      </p:sp>
      <p:sp>
        <p:nvSpPr>
          <p:cNvPr id="1020932" name="Rectangle 4"/>
          <p:cNvSpPr>
            <a:spLocks noGrp="1" noChangeArrowheads="1"/>
          </p:cNvSpPr>
          <p:nvPr>
            <p:ph type="title"/>
          </p:nvPr>
        </p:nvSpPr>
        <p:spPr/>
        <p:txBody>
          <a:bodyPr/>
          <a:lstStyle/>
          <a:p>
            <a:r>
              <a:rPr lang="en-US" altLang="ja-JP" dirty="0" smtClean="0"/>
              <a:t>Gravitational Waves</a:t>
            </a:r>
            <a:endParaRPr lang="ja-JP" altLang="en-US" dirty="0"/>
          </a:p>
        </p:txBody>
      </p:sp>
      <p:pic>
        <p:nvPicPr>
          <p:cNvPr id="1020933" name="Picture 5" descr="GR1transparent"/>
          <p:cNvPicPr>
            <a:picLocks noChangeAspect="1" noChangeArrowheads="1"/>
          </p:cNvPicPr>
          <p:nvPr/>
        </p:nvPicPr>
        <p:blipFill>
          <a:blip r:embed="rId4"/>
          <a:srcRect/>
          <a:stretch>
            <a:fillRect/>
          </a:stretch>
        </p:blipFill>
        <p:spPr bwMode="auto">
          <a:xfrm>
            <a:off x="442914" y="1357298"/>
            <a:ext cx="3983038" cy="2773362"/>
          </a:xfrm>
          <a:prstGeom prst="rect">
            <a:avLst/>
          </a:prstGeom>
          <a:noFill/>
        </p:spPr>
      </p:pic>
      <p:sp>
        <p:nvSpPr>
          <p:cNvPr id="1020934" name="Rectangle 6"/>
          <p:cNvSpPr>
            <a:spLocks noChangeArrowheads="1"/>
          </p:cNvSpPr>
          <p:nvPr/>
        </p:nvSpPr>
        <p:spPr bwMode="auto">
          <a:xfrm>
            <a:off x="673078" y="4133355"/>
            <a:ext cx="4184674" cy="871008"/>
          </a:xfrm>
          <a:prstGeom prst="rect">
            <a:avLst/>
          </a:prstGeom>
          <a:noFill/>
          <a:ln w="12700">
            <a:noFill/>
            <a:miter lim="800000"/>
            <a:headEnd type="none" w="sm" len="sm"/>
            <a:tailEnd type="none" w="sm" len="sm"/>
          </a:ln>
          <a:effectLst/>
        </p:spPr>
        <p:txBody>
          <a:bodyPr wrap="square" anchor="ctr">
            <a:spAutoFit/>
          </a:bodyPr>
          <a:lstStyle/>
          <a:p>
            <a:pPr algn="l" eaLnBrk="0" hangingPunct="0">
              <a:lnSpc>
                <a:spcPct val="110000"/>
              </a:lnSpc>
              <a:buFontTx/>
              <a:buNone/>
            </a:pPr>
            <a:r>
              <a:rPr kumimoji="0" lang="en-US" altLang="ja-JP" sz="1600" i="1" dirty="0">
                <a:solidFill>
                  <a:srgbClr val="CCECFF"/>
                </a:solidFill>
                <a:latin typeface=""/>
              </a:rPr>
              <a:t>"Mass tells space-time how to curve, </a:t>
            </a:r>
          </a:p>
          <a:p>
            <a:pPr algn="l" eaLnBrk="0" hangingPunct="0">
              <a:lnSpc>
                <a:spcPct val="110000"/>
              </a:lnSpc>
              <a:buFontTx/>
              <a:buNone/>
            </a:pPr>
            <a:r>
              <a:rPr kumimoji="0" lang="en-US" altLang="ja-JP" sz="1600" i="1" dirty="0">
                <a:solidFill>
                  <a:srgbClr val="CCECFF"/>
                </a:solidFill>
                <a:latin typeface=""/>
              </a:rPr>
              <a:t>and space-time tells mass how to move.</a:t>
            </a:r>
            <a:r>
              <a:rPr kumimoji="0" lang="en-US" altLang="ja-JP" sz="1600" i="1" dirty="0">
                <a:solidFill>
                  <a:srgbClr val="CCECFF"/>
                </a:solidFill>
                <a:latin typeface="Tahoma"/>
              </a:rPr>
              <a:t>“</a:t>
            </a:r>
            <a:endParaRPr kumimoji="0" lang="en-US" altLang="ja-JP" sz="1600" i="1" dirty="0">
              <a:solidFill>
                <a:srgbClr val="CCECFF"/>
              </a:solidFill>
              <a:latin typeface=""/>
            </a:endParaRPr>
          </a:p>
          <a:p>
            <a:pPr algn="l" eaLnBrk="0" hangingPunct="0">
              <a:lnSpc>
                <a:spcPct val="110000"/>
              </a:lnSpc>
              <a:buFontTx/>
              <a:buNone/>
            </a:pPr>
            <a:r>
              <a:rPr kumimoji="0" lang="en-US" altLang="ja-JP" sz="1400" i="1" dirty="0">
                <a:solidFill>
                  <a:srgbClr val="CCECFF"/>
                </a:solidFill>
                <a:latin typeface=""/>
              </a:rPr>
              <a:t>                                   </a:t>
            </a:r>
            <a:r>
              <a:rPr kumimoji="0" lang="en-US" altLang="ja-JP" sz="1400" i="1" dirty="0" smtClean="0">
                <a:solidFill>
                  <a:srgbClr val="CCECFF"/>
                </a:solidFill>
                <a:latin typeface=""/>
              </a:rPr>
              <a:t> </a:t>
            </a:r>
            <a:r>
              <a:rPr kumimoji="0" lang="en-US" altLang="ja-JP" sz="1400" i="1" dirty="0">
                <a:solidFill>
                  <a:srgbClr val="CCECFF"/>
                </a:solidFill>
                <a:latin typeface=""/>
              </a:rPr>
              <a:t>John Archibald Wheeler</a:t>
            </a:r>
          </a:p>
        </p:txBody>
      </p:sp>
      <p:sp>
        <p:nvSpPr>
          <p:cNvPr id="1020935" name="Text Box 7"/>
          <p:cNvSpPr txBox="1">
            <a:spLocks noChangeArrowheads="1"/>
          </p:cNvSpPr>
          <p:nvPr/>
        </p:nvSpPr>
        <p:spPr bwMode="auto">
          <a:xfrm>
            <a:off x="2984497" y="3429000"/>
            <a:ext cx="1158875" cy="336550"/>
          </a:xfrm>
          <a:prstGeom prst="rect">
            <a:avLst/>
          </a:prstGeom>
          <a:noFill/>
          <a:ln w="15875">
            <a:noFill/>
            <a:miter lim="800000"/>
            <a:headEnd/>
            <a:tailEnd/>
          </a:ln>
          <a:effectLst/>
        </p:spPr>
        <p:txBody>
          <a:bodyPr wrap="none">
            <a:spAutoFit/>
          </a:bodyPr>
          <a:lstStyle/>
          <a:p>
            <a:pPr>
              <a:buFontTx/>
              <a:buNone/>
            </a:pPr>
            <a:r>
              <a:rPr lang="en-US" altLang="ja-JP" sz="800" b="1" dirty="0">
                <a:solidFill>
                  <a:srgbClr val="DDDDDD"/>
                </a:solidFill>
              </a:rPr>
              <a:t>From presentation </a:t>
            </a:r>
          </a:p>
          <a:p>
            <a:pPr>
              <a:buFontTx/>
              <a:buNone/>
            </a:pPr>
            <a:r>
              <a:rPr lang="en-US" altLang="ja-JP" sz="800" b="1" dirty="0">
                <a:solidFill>
                  <a:srgbClr val="DDDDDD"/>
                </a:solidFill>
              </a:rPr>
              <a:t>by </a:t>
            </a:r>
            <a:r>
              <a:rPr lang="ja-JP" altLang="ja-JP" sz="800" b="1" dirty="0">
                <a:solidFill>
                  <a:srgbClr val="DDDDDD"/>
                </a:solidFill>
              </a:rPr>
              <a:t>Laura Cadonati</a:t>
            </a:r>
            <a:endParaRPr lang="en-US" altLang="ja-JP" sz="800" b="1" dirty="0">
              <a:solidFill>
                <a:srgbClr val="DDDDDD"/>
              </a:solidFill>
            </a:endParaRPr>
          </a:p>
        </p:txBody>
      </p:sp>
      <p:sp>
        <p:nvSpPr>
          <p:cNvPr id="1020936" name="Rectangle 8"/>
          <p:cNvSpPr>
            <a:spLocks noChangeArrowheads="1"/>
          </p:cNvSpPr>
          <p:nvPr/>
        </p:nvSpPr>
        <p:spPr bwMode="auto">
          <a:xfrm>
            <a:off x="4194190" y="1071546"/>
            <a:ext cx="3592520" cy="461665"/>
          </a:xfrm>
          <a:prstGeom prst="rect">
            <a:avLst/>
          </a:prstGeom>
          <a:noFill/>
          <a:ln w="15875">
            <a:noFill/>
            <a:miter lim="800000"/>
            <a:headEnd/>
            <a:tailEnd/>
          </a:ln>
          <a:effectLst/>
        </p:spPr>
        <p:txBody>
          <a:bodyPr wrap="square">
            <a:spAutoFit/>
          </a:bodyPr>
          <a:lstStyle/>
          <a:p>
            <a:pPr algn="l">
              <a:buFontTx/>
              <a:buNone/>
            </a:pPr>
            <a:r>
              <a:rPr lang="en-US" altLang="ja-JP" b="1" dirty="0" smtClean="0">
                <a:solidFill>
                  <a:srgbClr val="F8F8F8"/>
                </a:solidFill>
              </a:rPr>
              <a:t>General Relativity</a:t>
            </a:r>
            <a:endParaRPr lang="ja-JP" altLang="en-US" b="1" dirty="0">
              <a:solidFill>
                <a:srgbClr val="F8F8F8"/>
              </a:solidFill>
              <a:sym typeface="Wingdings" pitchFamily="2" charset="2"/>
            </a:endParaRPr>
          </a:p>
        </p:txBody>
      </p:sp>
      <p:sp>
        <p:nvSpPr>
          <p:cNvPr id="1020937" name="Rectangle 9"/>
          <p:cNvSpPr>
            <a:spLocks noChangeArrowheads="1"/>
          </p:cNvSpPr>
          <p:nvPr/>
        </p:nvSpPr>
        <p:spPr bwMode="auto">
          <a:xfrm>
            <a:off x="4860926" y="2562890"/>
            <a:ext cx="3382963" cy="400110"/>
          </a:xfrm>
          <a:prstGeom prst="rect">
            <a:avLst/>
          </a:prstGeom>
          <a:noFill/>
          <a:ln w="15875">
            <a:noFill/>
            <a:miter lim="800000"/>
            <a:headEnd/>
            <a:tailEnd/>
          </a:ln>
          <a:effectLst/>
        </p:spPr>
        <p:txBody>
          <a:bodyPr>
            <a:spAutoFit/>
          </a:bodyPr>
          <a:lstStyle/>
          <a:p>
            <a:pPr algn="l">
              <a:buFontTx/>
              <a:buNone/>
            </a:pPr>
            <a:r>
              <a:rPr lang="en-US" altLang="ja-JP" sz="2000" b="1" dirty="0" smtClean="0">
                <a:solidFill>
                  <a:srgbClr val="FFFFCC"/>
                </a:solidFill>
              </a:rPr>
              <a:t>Einstein equation</a:t>
            </a:r>
            <a:endParaRPr lang="ja-JP" altLang="en-US" sz="2000" b="1" dirty="0">
              <a:solidFill>
                <a:srgbClr val="FFFFCC"/>
              </a:solidFill>
              <a:sym typeface="Wingdings" pitchFamily="2" charset="2"/>
            </a:endParaRPr>
          </a:p>
        </p:txBody>
      </p:sp>
      <p:pic>
        <p:nvPicPr>
          <p:cNvPr id="1020938" name="Picture 10"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lum bright="82000" contrast="12000"/>
          </a:blip>
          <a:srcRect/>
          <a:stretch>
            <a:fillRect/>
          </a:stretch>
        </p:blipFill>
        <p:spPr bwMode="auto">
          <a:xfrm>
            <a:off x="5435601" y="3145502"/>
            <a:ext cx="2592388" cy="774700"/>
          </a:xfrm>
          <a:prstGeom prst="rect">
            <a:avLst/>
          </a:prstGeom>
          <a:noFill/>
          <a:ln w="15875">
            <a:noFill/>
            <a:miter lim="800000"/>
            <a:headEnd/>
            <a:tailEnd/>
          </a:ln>
          <a:effectLst/>
        </p:spPr>
      </p:pic>
      <p:sp>
        <p:nvSpPr>
          <p:cNvPr id="1020939" name="Rectangle 11"/>
          <p:cNvSpPr>
            <a:spLocks noChangeArrowheads="1"/>
          </p:cNvSpPr>
          <p:nvPr/>
        </p:nvSpPr>
        <p:spPr bwMode="auto">
          <a:xfrm>
            <a:off x="4675192" y="1548546"/>
            <a:ext cx="3683022" cy="737446"/>
          </a:xfrm>
          <a:prstGeom prst="rect">
            <a:avLst/>
          </a:prstGeom>
          <a:noFill/>
          <a:ln w="15875">
            <a:noFill/>
            <a:miter lim="800000"/>
            <a:headEnd/>
            <a:tailEnd/>
          </a:ln>
          <a:effectLst/>
        </p:spPr>
        <p:txBody>
          <a:bodyPr wrap="square">
            <a:spAutoFit/>
          </a:bodyPr>
          <a:lstStyle/>
          <a:p>
            <a:pPr algn="l">
              <a:lnSpc>
                <a:spcPct val="110000"/>
              </a:lnSpc>
              <a:buFont typeface="Wingdings"/>
              <a:buChar char="à"/>
            </a:pPr>
            <a:r>
              <a:rPr lang="en-US" altLang="ja-JP" sz="2000" b="1" dirty="0" smtClean="0">
                <a:solidFill>
                  <a:srgbClr val="F8F8F8"/>
                </a:solidFill>
                <a:sym typeface="Wingdings" pitchFamily="2" charset="2"/>
              </a:rPr>
              <a:t>Interpret gravity as</a:t>
            </a:r>
          </a:p>
          <a:p>
            <a:pPr algn="l">
              <a:lnSpc>
                <a:spcPct val="110000"/>
              </a:lnSpc>
              <a:buNone/>
            </a:pPr>
            <a:r>
              <a:rPr lang="en-US" altLang="ja-JP" sz="2000" b="1" dirty="0" smtClean="0">
                <a:solidFill>
                  <a:srgbClr val="F8F8F8"/>
                </a:solidFill>
                <a:sym typeface="Wingdings" pitchFamily="2" charset="2"/>
              </a:rPr>
              <a:t>     nature of space-time</a:t>
            </a:r>
            <a:endParaRPr lang="ja-JP" altLang="en-US" sz="2000" b="1" dirty="0">
              <a:solidFill>
                <a:srgbClr val="F8F8F8"/>
              </a:solidFill>
              <a:sym typeface="Wingdings" pitchFamily="2" charset="2"/>
            </a:endParaRPr>
          </a:p>
        </p:txBody>
      </p:sp>
      <p:sp>
        <p:nvSpPr>
          <p:cNvPr id="1020940" name="Rectangle 12"/>
          <p:cNvSpPr>
            <a:spLocks noChangeArrowheads="1"/>
          </p:cNvSpPr>
          <p:nvPr/>
        </p:nvSpPr>
        <p:spPr bwMode="auto">
          <a:xfrm>
            <a:off x="5291139" y="4263102"/>
            <a:ext cx="1511300" cy="523220"/>
          </a:xfrm>
          <a:prstGeom prst="rect">
            <a:avLst/>
          </a:prstGeom>
          <a:noFill/>
          <a:ln w="15875">
            <a:noFill/>
            <a:miter lim="800000"/>
            <a:headEnd/>
            <a:tailEnd/>
          </a:ln>
          <a:effectLst/>
        </p:spPr>
        <p:txBody>
          <a:bodyPr>
            <a:spAutoFit/>
          </a:bodyPr>
          <a:lstStyle/>
          <a:p>
            <a:pPr algn="l">
              <a:buFontTx/>
              <a:buNone/>
            </a:pPr>
            <a:r>
              <a:rPr lang="en-US" altLang="ja-JP" sz="1400" b="1" dirty="0" smtClean="0">
                <a:solidFill>
                  <a:srgbClr val="DDDDDD"/>
                </a:solidFill>
                <a:sym typeface="Wingdings" pitchFamily="2" charset="2"/>
              </a:rPr>
              <a:t>Curvature of</a:t>
            </a:r>
          </a:p>
          <a:p>
            <a:pPr algn="l">
              <a:buFontTx/>
              <a:buNone/>
            </a:pPr>
            <a:r>
              <a:rPr lang="en-US" altLang="ja-JP" sz="1400" b="1" dirty="0" smtClean="0">
                <a:solidFill>
                  <a:srgbClr val="DDDDDD"/>
                </a:solidFill>
                <a:sym typeface="Wingdings" pitchFamily="2" charset="2"/>
              </a:rPr>
              <a:t>  Space-time</a:t>
            </a:r>
            <a:endParaRPr lang="ja-JP" altLang="en-US" sz="1400" b="1" dirty="0">
              <a:solidFill>
                <a:srgbClr val="DDDDDD"/>
              </a:solidFill>
              <a:sym typeface="Wingdings" pitchFamily="2" charset="2"/>
            </a:endParaRPr>
          </a:p>
        </p:txBody>
      </p:sp>
      <p:sp>
        <p:nvSpPr>
          <p:cNvPr id="1020941" name="Rectangle 13"/>
          <p:cNvSpPr>
            <a:spLocks noChangeArrowheads="1"/>
          </p:cNvSpPr>
          <p:nvPr/>
        </p:nvSpPr>
        <p:spPr bwMode="auto">
          <a:xfrm>
            <a:off x="6659564" y="4136102"/>
            <a:ext cx="2087562" cy="523220"/>
          </a:xfrm>
          <a:prstGeom prst="rect">
            <a:avLst/>
          </a:prstGeom>
          <a:noFill/>
          <a:ln w="15875">
            <a:noFill/>
            <a:miter lim="800000"/>
            <a:headEnd/>
            <a:tailEnd/>
          </a:ln>
          <a:effectLst/>
        </p:spPr>
        <p:txBody>
          <a:bodyPr>
            <a:spAutoFit/>
          </a:bodyPr>
          <a:lstStyle/>
          <a:p>
            <a:pPr algn="l">
              <a:buFontTx/>
              <a:buNone/>
            </a:pPr>
            <a:r>
              <a:rPr lang="en-US" altLang="ja-JP" sz="1400" b="1" dirty="0">
                <a:solidFill>
                  <a:srgbClr val="DDDDDD"/>
                </a:solidFill>
                <a:sym typeface="Wingdings" pitchFamily="2" charset="2"/>
              </a:rPr>
              <a:t>           </a:t>
            </a:r>
            <a:r>
              <a:rPr lang="en-US" altLang="ja-JP" sz="1400" b="1" dirty="0" smtClean="0">
                <a:solidFill>
                  <a:srgbClr val="DDDDDD"/>
                </a:solidFill>
                <a:sym typeface="Wingdings" pitchFamily="2" charset="2"/>
              </a:rPr>
              <a:t>Mass</a:t>
            </a:r>
            <a:endParaRPr lang="ja-JP" altLang="en-US" sz="1400" b="1" dirty="0">
              <a:solidFill>
                <a:srgbClr val="DDDDDD"/>
              </a:solidFill>
              <a:sym typeface="Wingdings" pitchFamily="2" charset="2"/>
            </a:endParaRPr>
          </a:p>
          <a:p>
            <a:pPr algn="l">
              <a:buFontTx/>
              <a:buNone/>
            </a:pPr>
            <a:r>
              <a:rPr kumimoji="0" lang="en-US" altLang="ja-JP" sz="1400" b="1" dirty="0" smtClean="0">
                <a:solidFill>
                  <a:srgbClr val="DDDDDD"/>
                </a:solidFill>
                <a:sym typeface="Wingdings" pitchFamily="2" charset="2"/>
              </a:rPr>
              <a:t>(Energy-Momentum</a:t>
            </a:r>
            <a:r>
              <a:rPr lang="en-US" altLang="ja-JP" sz="1400" b="1" dirty="0" smtClean="0">
                <a:solidFill>
                  <a:srgbClr val="DDDDDD"/>
                </a:solidFill>
                <a:sym typeface="Wingdings" pitchFamily="2" charset="2"/>
              </a:rPr>
              <a:t>)</a:t>
            </a:r>
            <a:endParaRPr lang="en-US" altLang="ja-JP" sz="1400" b="1" dirty="0">
              <a:solidFill>
                <a:srgbClr val="DDDDDD"/>
              </a:solidFill>
              <a:sym typeface="Wingdings" pitchFamily="2" charset="2"/>
            </a:endParaRPr>
          </a:p>
        </p:txBody>
      </p:sp>
      <p:sp>
        <p:nvSpPr>
          <p:cNvPr id="1020942" name="Line 14"/>
          <p:cNvSpPr>
            <a:spLocks noChangeShapeType="1"/>
          </p:cNvSpPr>
          <p:nvPr/>
        </p:nvSpPr>
        <p:spPr bwMode="auto">
          <a:xfrm flipV="1">
            <a:off x="7667626" y="3848765"/>
            <a:ext cx="71438" cy="358775"/>
          </a:xfrm>
          <a:prstGeom prst="line">
            <a:avLst/>
          </a:prstGeom>
          <a:noFill/>
          <a:ln w="38100">
            <a:solidFill>
              <a:srgbClr val="DDDDDD"/>
            </a:solidFill>
            <a:round/>
            <a:headEnd/>
            <a:tailEnd type="stealth" w="med" len="lg"/>
          </a:ln>
          <a:effectLst/>
        </p:spPr>
        <p:txBody>
          <a:bodyPr wrap="none" anchor="ctr">
            <a:spAutoFit/>
          </a:bodyPr>
          <a:lstStyle/>
          <a:p>
            <a:endParaRPr lang="ja-JP" altLang="en-US"/>
          </a:p>
        </p:txBody>
      </p:sp>
      <p:sp>
        <p:nvSpPr>
          <p:cNvPr id="1020943" name="Line 15"/>
          <p:cNvSpPr>
            <a:spLocks noChangeShapeType="1"/>
          </p:cNvSpPr>
          <p:nvPr/>
        </p:nvSpPr>
        <p:spPr bwMode="auto">
          <a:xfrm flipH="1" flipV="1">
            <a:off x="5722939" y="3920202"/>
            <a:ext cx="73025" cy="358775"/>
          </a:xfrm>
          <a:prstGeom prst="line">
            <a:avLst/>
          </a:prstGeom>
          <a:noFill/>
          <a:ln w="38100">
            <a:solidFill>
              <a:srgbClr val="DDDDDD"/>
            </a:solidFill>
            <a:round/>
            <a:headEnd/>
            <a:tailEnd type="stealth" w="med" len="lg"/>
          </a:ln>
          <a:effectLst/>
        </p:spPr>
        <p:txBody>
          <a:bodyPr anchor="ctr">
            <a:spAutoFit/>
          </a:bodyPr>
          <a:lstStyle/>
          <a:p>
            <a:endParaRPr lang="ja-JP" altLang="en-US"/>
          </a:p>
        </p:txBody>
      </p:sp>
      <p:sp>
        <p:nvSpPr>
          <p:cNvPr id="1020944" name="AutoShape 16"/>
          <p:cNvSpPr>
            <a:spLocks noChangeArrowheads="1"/>
          </p:cNvSpPr>
          <p:nvPr/>
        </p:nvSpPr>
        <p:spPr bwMode="auto">
          <a:xfrm>
            <a:off x="7380289" y="3343940"/>
            <a:ext cx="790575" cy="431800"/>
          </a:xfrm>
          <a:prstGeom prst="roundRect">
            <a:avLst>
              <a:gd name="adj" fmla="val 16667"/>
            </a:avLst>
          </a:prstGeom>
          <a:solidFill>
            <a:srgbClr val="F8F8F8">
              <a:alpha val="20000"/>
            </a:srgbClr>
          </a:solidFill>
          <a:ln w="15875">
            <a:noFill/>
            <a:round/>
            <a:headEnd/>
            <a:tailEnd/>
          </a:ln>
          <a:effectLst/>
        </p:spPr>
        <p:txBody>
          <a:bodyPr wrap="none" anchor="ctr">
            <a:spAutoFit/>
          </a:bodyPr>
          <a:lstStyle/>
          <a:p>
            <a:endParaRPr lang="ja-JP" altLang="en-US"/>
          </a:p>
        </p:txBody>
      </p:sp>
      <p:sp>
        <p:nvSpPr>
          <p:cNvPr id="1020945" name="Rectangle 17"/>
          <p:cNvSpPr>
            <a:spLocks noChangeArrowheads="1"/>
          </p:cNvSpPr>
          <p:nvPr/>
        </p:nvSpPr>
        <p:spPr bwMode="auto">
          <a:xfrm>
            <a:off x="636565" y="5214950"/>
            <a:ext cx="5292757" cy="1200329"/>
          </a:xfrm>
          <a:prstGeom prst="rect">
            <a:avLst/>
          </a:prstGeom>
          <a:noFill/>
          <a:ln w="15875">
            <a:noFill/>
            <a:miter lim="800000"/>
            <a:headEnd/>
            <a:tailEnd/>
          </a:ln>
          <a:effectLst/>
        </p:spPr>
        <p:txBody>
          <a:bodyPr wrap="square">
            <a:spAutoFit/>
          </a:bodyPr>
          <a:lstStyle/>
          <a:p>
            <a:pPr algn="l">
              <a:lnSpc>
                <a:spcPct val="120000"/>
              </a:lnSpc>
              <a:buFontTx/>
              <a:buNone/>
            </a:pPr>
            <a:r>
              <a:rPr lang="en-US" altLang="ja-JP" sz="2000" b="1" dirty="0" smtClean="0">
                <a:solidFill>
                  <a:srgbClr val="F8F8F8"/>
                </a:solidFill>
                <a:sym typeface="Wingdings" pitchFamily="2" charset="2"/>
              </a:rPr>
              <a:t>Motion of Mass</a:t>
            </a:r>
            <a:endParaRPr lang="ja-JP" altLang="en-US" sz="2000" b="1" dirty="0">
              <a:solidFill>
                <a:srgbClr val="F8F8F8"/>
              </a:solidFill>
              <a:sym typeface="Wingdings" pitchFamily="2" charset="2"/>
            </a:endParaRPr>
          </a:p>
          <a:p>
            <a:pPr algn="l">
              <a:lnSpc>
                <a:spcPct val="120000"/>
              </a:lnSpc>
              <a:buFontTx/>
              <a:buNone/>
            </a:pPr>
            <a:r>
              <a:rPr lang="ja-JP" altLang="en-US" sz="2000" b="1" dirty="0">
                <a:solidFill>
                  <a:srgbClr val="F8F8F8"/>
                </a:solidFill>
                <a:sym typeface="Wingdings" pitchFamily="2" charset="2"/>
              </a:rPr>
              <a:t>   </a:t>
            </a:r>
            <a:r>
              <a:rPr lang="en-US" altLang="ja-JP" sz="2000" b="1" dirty="0" smtClean="0">
                <a:solidFill>
                  <a:srgbClr val="F8F8F8"/>
                </a:solidFill>
                <a:sym typeface="Wingdings" pitchFamily="2" charset="2"/>
              </a:rPr>
              <a:t>Ripples in gravitational field</a:t>
            </a:r>
            <a:endParaRPr lang="ja-JP" altLang="en-US" sz="2000" b="1" dirty="0">
              <a:solidFill>
                <a:srgbClr val="F8F8F8"/>
              </a:solidFill>
              <a:sym typeface="Wingdings" pitchFamily="2" charset="2"/>
            </a:endParaRPr>
          </a:p>
          <a:p>
            <a:pPr algn="l">
              <a:lnSpc>
                <a:spcPct val="120000"/>
              </a:lnSpc>
              <a:buFontTx/>
              <a:buNone/>
            </a:pPr>
            <a:r>
              <a:rPr lang="ja-JP" altLang="en-US" sz="2000" b="1" dirty="0">
                <a:solidFill>
                  <a:srgbClr val="F8F8F8"/>
                </a:solidFill>
                <a:sym typeface="Wingdings" pitchFamily="2" charset="2"/>
              </a:rPr>
              <a:t>   </a:t>
            </a:r>
            <a:r>
              <a:rPr lang="en-US" altLang="ja-JP" sz="2000" b="1" dirty="0" smtClean="0">
                <a:solidFill>
                  <a:srgbClr val="F8F8F8"/>
                </a:solidFill>
                <a:sym typeface="Wingdings" pitchFamily="2" charset="2"/>
              </a:rPr>
              <a:t>Propagate as waves</a:t>
            </a:r>
            <a:endParaRPr lang="ja-JP" altLang="en-US" sz="2000" b="1" dirty="0">
              <a:solidFill>
                <a:srgbClr val="F8F8F8"/>
              </a:solidFill>
              <a:sym typeface="Wingdings" pitchFamily="2" charset="2"/>
            </a:endParaRPr>
          </a:p>
        </p:txBody>
      </p:sp>
      <p:sp>
        <p:nvSpPr>
          <p:cNvPr id="1020946" name="Rectangle 18"/>
          <p:cNvSpPr>
            <a:spLocks noChangeArrowheads="1"/>
          </p:cNvSpPr>
          <p:nvPr/>
        </p:nvSpPr>
        <p:spPr bwMode="auto">
          <a:xfrm>
            <a:off x="5572132" y="5643578"/>
            <a:ext cx="3357554" cy="461665"/>
          </a:xfrm>
          <a:prstGeom prst="rect">
            <a:avLst/>
          </a:prstGeom>
          <a:noFill/>
          <a:ln w="15875">
            <a:noFill/>
            <a:miter lim="800000"/>
            <a:headEnd/>
            <a:tailEnd/>
          </a:ln>
          <a:effectLst/>
        </p:spPr>
        <p:txBody>
          <a:bodyPr wrap="square">
            <a:spAutoFit/>
          </a:bodyPr>
          <a:lstStyle/>
          <a:p>
            <a:pPr algn="l">
              <a:buFontTx/>
              <a:buNone/>
            </a:pPr>
            <a:r>
              <a:rPr lang="en-US" altLang="ja-JP" sz="2400" b="1" dirty="0" smtClean="0">
                <a:solidFill>
                  <a:srgbClr val="FFFFCC"/>
                </a:solidFill>
                <a:sym typeface="Wingdings" pitchFamily="2" charset="2"/>
              </a:rPr>
              <a:t>Gravitational Waves</a:t>
            </a:r>
            <a:endParaRPr lang="ja-JP" altLang="en-US" sz="2400" b="1" dirty="0">
              <a:solidFill>
                <a:srgbClr val="FFFFCC"/>
              </a:solidFill>
              <a:sym typeface="Wingdings" pitchFamily="2" charset="2"/>
            </a:endParaRPr>
          </a:p>
        </p:txBody>
      </p:sp>
      <p:sp>
        <p:nvSpPr>
          <p:cNvPr id="1020947" name="AutoShape 19"/>
          <p:cNvSpPr>
            <a:spLocks noChangeArrowheads="1"/>
          </p:cNvSpPr>
          <p:nvPr/>
        </p:nvSpPr>
        <p:spPr bwMode="auto">
          <a:xfrm>
            <a:off x="5143504" y="5735653"/>
            <a:ext cx="288925" cy="341313"/>
          </a:xfrm>
          <a:custGeom>
            <a:avLst/>
            <a:gdLst>
              <a:gd name="G0" fmla="+- 10482 0 0"/>
              <a:gd name="G1" fmla="+- 3741 0 0"/>
              <a:gd name="G2" fmla="+- 21600 0 3741"/>
              <a:gd name="G3" fmla="+- 10800 0 3741"/>
              <a:gd name="G4" fmla="+- 21600 0 10482"/>
              <a:gd name="G5" fmla="*/ G4 G3 10800"/>
              <a:gd name="G6" fmla="+- 21600 0 G5"/>
              <a:gd name="T0" fmla="*/ 10482 w 21600"/>
              <a:gd name="T1" fmla="*/ 0 h 21600"/>
              <a:gd name="T2" fmla="*/ 0 w 21600"/>
              <a:gd name="T3" fmla="*/ 10800 h 21600"/>
              <a:gd name="T4" fmla="*/ 1048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0482" y="0"/>
                </a:moveTo>
                <a:lnTo>
                  <a:pt x="10482" y="3741"/>
                </a:lnTo>
                <a:lnTo>
                  <a:pt x="3375" y="3741"/>
                </a:lnTo>
                <a:lnTo>
                  <a:pt x="3375" y="17859"/>
                </a:lnTo>
                <a:lnTo>
                  <a:pt x="10482" y="17859"/>
                </a:lnTo>
                <a:lnTo>
                  <a:pt x="10482" y="21600"/>
                </a:lnTo>
                <a:lnTo>
                  <a:pt x="21600" y="10800"/>
                </a:lnTo>
                <a:close/>
              </a:path>
              <a:path w="21600" h="21600">
                <a:moveTo>
                  <a:pt x="1350" y="3741"/>
                </a:moveTo>
                <a:lnTo>
                  <a:pt x="1350" y="17859"/>
                </a:lnTo>
                <a:lnTo>
                  <a:pt x="2700" y="17859"/>
                </a:lnTo>
                <a:lnTo>
                  <a:pt x="2700" y="3741"/>
                </a:lnTo>
                <a:close/>
              </a:path>
              <a:path w="21600" h="21600">
                <a:moveTo>
                  <a:pt x="0" y="3741"/>
                </a:moveTo>
                <a:lnTo>
                  <a:pt x="0" y="17859"/>
                </a:lnTo>
                <a:lnTo>
                  <a:pt x="675" y="17859"/>
                </a:lnTo>
                <a:lnTo>
                  <a:pt x="675" y="3741"/>
                </a:lnTo>
                <a:close/>
              </a:path>
            </a:pathLst>
          </a:custGeom>
          <a:solidFill>
            <a:srgbClr val="FFFFCC">
              <a:alpha val="20000"/>
            </a:srgbClr>
          </a:solidFill>
          <a:ln w="3175">
            <a:solidFill>
              <a:srgbClr val="FFFFCC"/>
            </a:solidFill>
            <a:miter lim="800000"/>
            <a:headEnd/>
            <a:tailEnd/>
          </a:ln>
          <a:effectLst/>
        </p:spPr>
        <p:txBody>
          <a:bodyPr anchor="ctr">
            <a:spAutoFit/>
          </a:bodyPr>
          <a:lstStyle/>
          <a:p>
            <a:endParaRPr lang="ja-JP"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26"/>
          <p:cNvSpPr>
            <a:spLocks noChangeArrowheads="1"/>
          </p:cNvSpPr>
          <p:nvPr/>
        </p:nvSpPr>
        <p:spPr bwMode="auto">
          <a:xfrm>
            <a:off x="1357290" y="2643182"/>
            <a:ext cx="6286544" cy="3714776"/>
          </a:xfrm>
          <a:prstGeom prst="roundRect">
            <a:avLst>
              <a:gd name="adj" fmla="val 3486"/>
            </a:avLst>
          </a:prstGeom>
          <a:solidFill>
            <a:srgbClr val="FFFFFF">
              <a:alpha val="90000"/>
            </a:srgbClr>
          </a:solidFill>
          <a:ln w="6350">
            <a:noFill/>
            <a:round/>
            <a:headEnd/>
            <a:tailEnd/>
          </a:ln>
        </p:spPr>
        <p:txBody>
          <a:bodyPr wrap="square" anchor="ctr">
            <a:noAutofit/>
          </a:bodyPr>
          <a:lstStyle/>
          <a:p>
            <a:endParaRPr lang="ja-JP" altLang="en-US" dirty="0"/>
          </a:p>
        </p:txBody>
      </p:sp>
      <p:sp>
        <p:nvSpPr>
          <p:cNvPr id="437250" name="Rectangle 2"/>
          <p:cNvSpPr>
            <a:spLocks noGrp="1" noChangeArrowheads="1"/>
          </p:cNvSpPr>
          <p:nvPr>
            <p:ph type="title"/>
          </p:nvPr>
        </p:nvSpPr>
        <p:spPr/>
        <p:txBody>
          <a:bodyPr/>
          <a:lstStyle/>
          <a:p>
            <a:r>
              <a:rPr lang="en-US" altLang="ja-JP" dirty="0" smtClean="0"/>
              <a:t>Arm length</a:t>
            </a:r>
            <a:endParaRPr lang="en-US" altLang="ja-JP" dirty="0"/>
          </a:p>
        </p:txBody>
      </p:sp>
      <p:sp>
        <p:nvSpPr>
          <p:cNvPr id="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27th International Symposium on Space Technology and Science (July 9, 2009, Tsukuba, Ibaraki)</a:t>
            </a:r>
            <a:endParaRPr lang="en-US" altLang="ja-JP" sz="1200" b="1" kern="1200" dirty="0">
              <a:solidFill>
                <a:srgbClr val="DDDDDD"/>
              </a:solidFill>
              <a:latin typeface="Tahoma"/>
              <a:ea typeface="HGP創英角ｺﾞｼｯｸUB"/>
              <a:cs typeface="+mn-cs"/>
            </a:endParaRPr>
          </a:p>
        </p:txBody>
      </p:sp>
      <p:sp>
        <p:nvSpPr>
          <p:cNvPr id="437252" name="Rectangle 4"/>
          <p:cNvSpPr>
            <a:spLocks noChangeArrowheads="1"/>
          </p:cNvSpPr>
          <p:nvPr/>
        </p:nvSpPr>
        <p:spPr bwMode="auto">
          <a:xfrm>
            <a:off x="911253" y="857232"/>
            <a:ext cx="7589837" cy="430887"/>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FFFFFF"/>
                </a:solidFill>
                <a:latin typeface="Tahoma" pitchFamily="34" charset="0"/>
                <a:ea typeface="HGP創英角ｺﾞｼｯｸUB" pitchFamily="50" charset="-128"/>
                <a:cs typeface="+mn-cs"/>
              </a:rPr>
              <a:t>Cavity arm length : Limited by diffraction loss</a:t>
            </a:r>
          </a:p>
        </p:txBody>
      </p:sp>
      <p:sp>
        <p:nvSpPr>
          <p:cNvPr id="437259" name="Rectangle 11"/>
          <p:cNvSpPr>
            <a:spLocks noChangeArrowheads="1"/>
          </p:cNvSpPr>
          <p:nvPr/>
        </p:nvSpPr>
        <p:spPr bwMode="auto">
          <a:xfrm>
            <a:off x="1017610" y="1285860"/>
            <a:ext cx="6697662" cy="131112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kern="1200" dirty="0" smtClean="0">
                <a:solidFill>
                  <a:srgbClr val="FFFFFF"/>
                </a:solidFill>
                <a:latin typeface="Tahoma" pitchFamily="34" charset="0"/>
                <a:ea typeface="HGP創英角ｺﾞｼｯｸUB" pitchFamily="50" charset="-128"/>
                <a:cs typeface="+mn-cs"/>
              </a:rPr>
              <a:t>Effective </a:t>
            </a:r>
            <a:r>
              <a:rPr lang="en-US" altLang="ja-JP" sz="1800" b="1" kern="1200" dirty="0">
                <a:solidFill>
                  <a:srgbClr val="FFFFFF"/>
                </a:solidFill>
                <a:latin typeface="Tahoma" pitchFamily="34" charset="0"/>
                <a:ea typeface="HGP創英角ｺﾞｼｯｸUB" pitchFamily="50" charset="-128"/>
                <a:cs typeface="+mn-cs"/>
              </a:rPr>
              <a:t>reflectivity (TEM</a:t>
            </a:r>
            <a:r>
              <a:rPr lang="en-US" altLang="ja-JP" sz="1800" b="1" kern="1200" baseline="-10000" dirty="0">
                <a:solidFill>
                  <a:srgbClr val="FFFFFF"/>
                </a:solidFill>
                <a:latin typeface="Tahoma" pitchFamily="34" charset="0"/>
                <a:ea typeface="HGP創英角ｺﾞｼｯｸUB" pitchFamily="50" charset="-128"/>
                <a:cs typeface="+mn-cs"/>
              </a:rPr>
              <a:t>00</a:t>
            </a:r>
            <a:r>
              <a:rPr lang="en-US" altLang="ja-JP" sz="1800" b="1" kern="1200" dirty="0">
                <a:solidFill>
                  <a:srgbClr val="FFFFFF"/>
                </a:solidFill>
                <a:latin typeface="Tahoma" pitchFamily="34" charset="0"/>
                <a:ea typeface="HGP創英角ｺﾞｼｯｸUB" pitchFamily="50" charset="-128"/>
                <a:cs typeface="+mn-cs"/>
              </a:rPr>
              <a:t> </a:t>
            </a:r>
            <a:r>
              <a:rPr lang="en-US" altLang="ja-JP" sz="1800" b="1" kern="1200" dirty="0">
                <a:solidFill>
                  <a:srgbClr val="FFFFFF"/>
                </a:solidFill>
                <a:latin typeface="Tahoma" pitchFamily="34" charset="0"/>
                <a:ea typeface="HGP創英角ｺﾞｼｯｸUB" pitchFamily="50" charset="-128"/>
                <a:cs typeface="+mn-cs"/>
                <a:sym typeface="Wingdings" pitchFamily="2" charset="2"/>
              </a:rPr>
              <a:t> TEM</a:t>
            </a:r>
            <a:r>
              <a:rPr lang="en-US" altLang="ja-JP" sz="1800" b="1" kern="1200" baseline="-10000" dirty="0">
                <a:solidFill>
                  <a:srgbClr val="FFFFFF"/>
                </a:solidFill>
                <a:latin typeface="Tahoma" pitchFamily="34" charset="0"/>
                <a:ea typeface="HGP創英角ｺﾞｼｯｸUB" pitchFamily="50" charset="-128"/>
                <a:cs typeface="+mn-cs"/>
                <a:sym typeface="Wingdings" pitchFamily="2" charset="2"/>
              </a:rPr>
              <a:t>00</a:t>
            </a:r>
            <a:r>
              <a:rPr lang="en-US" altLang="ja-JP" sz="1800" b="1" kern="1200" dirty="0">
                <a:solidFill>
                  <a:srgbClr val="FFFFFF"/>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kern="1200" dirty="0">
                <a:solidFill>
                  <a:srgbClr val="FFFFFF"/>
                </a:solidFill>
                <a:latin typeface="Tahoma" pitchFamily="34" charset="0"/>
                <a:ea typeface="HGP創英角ｺﾞｼｯｸUB" pitchFamily="50" charset="-128"/>
                <a:cs typeface="+mn-cs"/>
              </a:rPr>
              <a:t>   </a:t>
            </a:r>
            <a:r>
              <a:rPr lang="en-US" altLang="ja-JP" sz="1800" b="1" kern="1200" dirty="0" smtClean="0">
                <a:solidFill>
                  <a:srgbClr val="FFFFFF"/>
                </a:solidFill>
                <a:latin typeface="Tahoma" pitchFamily="34" charset="0"/>
                <a:ea typeface="HGP創英角ｺﾞｼｯｸUB" pitchFamily="50" charset="-128"/>
                <a:cs typeface="+mn-cs"/>
              </a:rPr>
              <a:t> </a:t>
            </a:r>
            <a:r>
              <a:rPr lang="en-US" altLang="ja-JP" sz="1800" b="1" kern="1200" dirty="0">
                <a:solidFill>
                  <a:srgbClr val="CCECFF"/>
                </a:solidFill>
                <a:latin typeface="Tahoma" pitchFamily="34" charset="0"/>
                <a:ea typeface="HGP創英角ｺﾞｼｯｸUB" pitchFamily="50" charset="-128"/>
                <a:cs typeface="+mn-cs"/>
              </a:rPr>
              <a:t>Laser wavelength : </a:t>
            </a:r>
            <a:r>
              <a:rPr lang="en-US" altLang="ja-JP" sz="1800" b="1" kern="1200" dirty="0" smtClean="0">
                <a:solidFill>
                  <a:srgbClr val="CCECFF"/>
                </a:solidFill>
                <a:latin typeface="Tahoma" pitchFamily="34" charset="0"/>
                <a:ea typeface="HGP創英角ｺﾞｼｯｸUB" pitchFamily="50" charset="-128"/>
                <a:cs typeface="+mn-cs"/>
              </a:rPr>
              <a:t>532nm  </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CCECFF"/>
                </a:solidFill>
              </a:rPr>
              <a:t>    </a:t>
            </a:r>
            <a:r>
              <a:rPr lang="en-US" altLang="ja-JP" sz="1800" b="1" kern="1200" dirty="0" smtClean="0">
                <a:solidFill>
                  <a:srgbClr val="CCECFF"/>
                </a:solidFill>
                <a:latin typeface="Tahoma" pitchFamily="34" charset="0"/>
                <a:ea typeface="HGP創英角ｺﾞｼｯｸUB" pitchFamily="50" charset="-128"/>
                <a:cs typeface="+mn-cs"/>
              </a:rPr>
              <a:t>Mirror </a:t>
            </a:r>
            <a:r>
              <a:rPr lang="en-US" altLang="ja-JP" sz="1800" b="1" kern="1200" dirty="0">
                <a:solidFill>
                  <a:srgbClr val="CCECFF"/>
                </a:solidFill>
                <a:latin typeface="Tahoma" pitchFamily="34" charset="0"/>
                <a:ea typeface="HGP創英角ｺﾞｼｯｸUB" pitchFamily="50" charset="-128"/>
                <a:cs typeface="+mn-cs"/>
              </a:rPr>
              <a:t>diameter:  1m</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kern="1200" dirty="0">
                <a:solidFill>
                  <a:srgbClr val="CCECFF"/>
                </a:solidFill>
                <a:latin typeface="Tahoma" pitchFamily="34" charset="0"/>
                <a:ea typeface="HGP創英角ｺﾞｼｯｸUB" pitchFamily="50" charset="-128"/>
                <a:cs typeface="+mn-cs"/>
              </a:rPr>
              <a:t>    </a:t>
            </a:r>
            <a:r>
              <a:rPr lang="en-US" altLang="ja-JP" sz="1800" b="1" kern="1200" dirty="0" smtClean="0">
                <a:solidFill>
                  <a:srgbClr val="CCECFF"/>
                </a:solidFill>
                <a:latin typeface="Tahoma" pitchFamily="34" charset="0"/>
                <a:ea typeface="HGP創英角ｺﾞｼｯｸUB" pitchFamily="50" charset="-128"/>
                <a:cs typeface="+mn-cs"/>
              </a:rPr>
              <a:t>Optimal </a:t>
            </a:r>
            <a:r>
              <a:rPr lang="en-US" altLang="ja-JP" sz="1800" b="1" kern="1200" dirty="0">
                <a:solidFill>
                  <a:srgbClr val="CCECFF"/>
                </a:solidFill>
                <a:latin typeface="Tahoma" pitchFamily="34" charset="0"/>
                <a:ea typeface="HGP創英角ｺﾞｼｯｸUB" pitchFamily="50" charset="-128"/>
                <a:cs typeface="+mn-cs"/>
              </a:rPr>
              <a:t>beam size </a:t>
            </a:r>
            <a:endParaRPr kumimoji="1" lang="en-US" altLang="ja-JP" sz="1800" b="1" kern="1200" dirty="0">
              <a:solidFill>
                <a:srgbClr val="CCECFF"/>
              </a:solidFill>
              <a:latin typeface="Tahoma" pitchFamily="34" charset="0"/>
              <a:ea typeface="HGP創英角ｺﾞｼｯｸUB" pitchFamily="50" charset="-128"/>
              <a:cs typeface="+mn-cs"/>
            </a:endParaRPr>
          </a:p>
        </p:txBody>
      </p:sp>
      <p:pic>
        <p:nvPicPr>
          <p:cNvPr id="437262" name="Picture 14"/>
          <p:cNvPicPr>
            <a:picLocks noChangeAspect="1" noChangeArrowheads="1"/>
          </p:cNvPicPr>
          <p:nvPr/>
        </p:nvPicPr>
        <p:blipFill>
          <a:blip r:embed="rId3"/>
          <a:srcRect/>
          <a:stretch>
            <a:fillRect/>
          </a:stretch>
        </p:blipFill>
        <p:spPr bwMode="auto">
          <a:xfrm>
            <a:off x="1458913" y="2642900"/>
            <a:ext cx="6113483" cy="3738850"/>
          </a:xfrm>
          <a:prstGeom prst="rect">
            <a:avLst/>
          </a:prstGeom>
          <a:noFill/>
          <a:ln w="15875">
            <a:noFill/>
            <a:miter lim="800000"/>
            <a:headEnd/>
            <a:tailEnd/>
          </a:ln>
          <a:effectLst/>
        </p:spPr>
      </p:pic>
      <p:sp>
        <p:nvSpPr>
          <p:cNvPr id="10" name="下矢印 9"/>
          <p:cNvSpPr/>
          <p:nvPr/>
        </p:nvSpPr>
        <p:spPr bwMode="auto">
          <a:xfrm rot="5400000" flipV="1">
            <a:off x="4786314" y="200024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 name="Rectangle 11"/>
          <p:cNvSpPr>
            <a:spLocks noChangeArrowheads="1"/>
          </p:cNvSpPr>
          <p:nvPr/>
        </p:nvSpPr>
        <p:spPr bwMode="auto">
          <a:xfrm>
            <a:off x="5500694" y="1785926"/>
            <a:ext cx="3429024" cy="73744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rPr>
              <a:t>1000 km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rPr>
              <a:t>  is almost max.</a:t>
            </a:r>
            <a:endParaRPr kumimoji="1" lang="en-US" altLang="ja-JP" sz="2000" b="1"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pPr eaLnBrk="1" hangingPunct="1">
              <a:defRPr/>
            </a:pPr>
            <a:r>
              <a:rPr lang="en-US" altLang="ja-JP" dirty="0" smtClean="0"/>
              <a:t>IMBH inspiral and Merger</a:t>
            </a:r>
            <a:endParaRPr lang="en-US" altLang="ja-JP" sz="2000" dirty="0" smtClean="0"/>
          </a:p>
        </p:txBody>
      </p:sp>
      <p:sp>
        <p:nvSpPr>
          <p:cNvPr id="26626"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sp>
        <p:nvSpPr>
          <p:cNvPr id="26627" name="AutoShape 126"/>
          <p:cNvSpPr>
            <a:spLocks noChangeArrowheads="1"/>
          </p:cNvSpPr>
          <p:nvPr/>
        </p:nvSpPr>
        <p:spPr bwMode="auto">
          <a:xfrm>
            <a:off x="4465667" y="1928802"/>
            <a:ext cx="4462464" cy="3929090"/>
          </a:xfrm>
          <a:prstGeom prst="roundRect">
            <a:avLst>
              <a:gd name="adj" fmla="val 4875"/>
            </a:avLst>
          </a:prstGeom>
          <a:solidFill>
            <a:srgbClr val="FFFFFF">
              <a:alpha val="50195"/>
            </a:srgbClr>
          </a:solidFill>
          <a:ln w="6350">
            <a:noFill/>
            <a:round/>
            <a:headEnd/>
            <a:tailEnd/>
          </a:ln>
        </p:spPr>
        <p:txBody>
          <a:bodyPr wrap="square" anchor="ctr">
            <a:noAutofit/>
          </a:bodyPr>
          <a:lstStyle/>
          <a:p>
            <a:endParaRPr lang="ja-JP" altLang="en-US" dirty="0"/>
          </a:p>
        </p:txBody>
      </p:sp>
      <p:pic>
        <p:nvPicPr>
          <p:cNvPr id="26648" name="Picture 124" descr="account2j"/>
          <p:cNvPicPr>
            <a:picLocks noChangeAspect="1" noChangeArrowheads="1"/>
          </p:cNvPicPr>
          <p:nvPr/>
        </p:nvPicPr>
        <p:blipFill>
          <a:blip r:embed="rId3"/>
          <a:srcRect/>
          <a:stretch>
            <a:fillRect/>
          </a:stretch>
        </p:blipFill>
        <p:spPr bwMode="auto">
          <a:xfrm>
            <a:off x="4679981" y="2143116"/>
            <a:ext cx="4214842" cy="3162042"/>
          </a:xfrm>
          <a:prstGeom prst="rect">
            <a:avLst/>
          </a:prstGeom>
          <a:noFill/>
          <a:ln w="9525">
            <a:noFill/>
            <a:miter lim="800000"/>
            <a:headEnd/>
            <a:tailEnd/>
          </a:ln>
        </p:spPr>
      </p:pic>
      <p:sp>
        <p:nvSpPr>
          <p:cNvPr id="26649" name="Text Box 125"/>
          <p:cNvSpPr txBox="1">
            <a:spLocks noChangeArrowheads="1"/>
          </p:cNvSpPr>
          <p:nvPr/>
        </p:nvSpPr>
        <p:spPr bwMode="auto">
          <a:xfrm>
            <a:off x="6337331" y="5473696"/>
            <a:ext cx="2592387" cy="336550"/>
          </a:xfrm>
          <a:prstGeom prst="rect">
            <a:avLst/>
          </a:prstGeom>
          <a:noFill/>
          <a:ln w="9525">
            <a:noFill/>
            <a:miter lim="800000"/>
            <a:headEnd/>
            <a:tailEnd/>
          </a:ln>
        </p:spPr>
        <p:txBody>
          <a:bodyPr>
            <a:spAutoFit/>
          </a:bodyPr>
          <a:lstStyle/>
          <a:p>
            <a:pPr algn="l">
              <a:buFontTx/>
              <a:buNone/>
            </a:pPr>
            <a:r>
              <a:rPr lang="zh-CN" altLang="en-US" sz="800" b="1">
                <a:solidFill>
                  <a:srgbClr val="B2B2B2"/>
                </a:solidFill>
              </a:rPr>
              <a:t>戎崎俊一</a:t>
            </a:r>
            <a:r>
              <a:rPr lang="en-US" altLang="zh-CN" sz="800" b="1" dirty="0">
                <a:solidFill>
                  <a:srgbClr val="B2B2B2"/>
                </a:solidFill>
              </a:rPr>
              <a:t>(</a:t>
            </a:r>
            <a:r>
              <a:rPr lang="zh-CN" altLang="en-US" sz="800" b="1">
                <a:solidFill>
                  <a:srgbClr val="B2B2B2"/>
                </a:solidFill>
              </a:rPr>
              <a:t>理化学研究所</a:t>
            </a:r>
            <a:r>
              <a:rPr lang="en-US" altLang="zh-CN" sz="800" b="1" dirty="0">
                <a:solidFill>
                  <a:srgbClr val="B2B2B2"/>
                </a:solidFill>
              </a:rPr>
              <a:t>)</a:t>
            </a:r>
            <a:r>
              <a:rPr lang="en-US" altLang="ja-JP" sz="800" b="1" dirty="0">
                <a:solidFill>
                  <a:srgbClr val="B2B2B2"/>
                </a:solidFill>
              </a:rPr>
              <a:t> </a:t>
            </a:r>
            <a:r>
              <a:rPr lang="ja-JP" altLang="en-US" sz="800" b="1" dirty="0">
                <a:solidFill>
                  <a:srgbClr val="B2B2B2"/>
                </a:solidFill>
              </a:rPr>
              <a:t>先生の</a:t>
            </a:r>
            <a:r>
              <a:rPr lang="en-US" altLang="ja-JP" sz="800" b="1" dirty="0">
                <a:solidFill>
                  <a:srgbClr val="B2B2B2"/>
                </a:solidFill>
              </a:rPr>
              <a:t>web</a:t>
            </a:r>
            <a:r>
              <a:rPr lang="ja-JP" altLang="en-US" sz="800" b="1" dirty="0">
                <a:solidFill>
                  <a:srgbClr val="B2B2B2"/>
                </a:solidFill>
              </a:rPr>
              <a:t>ページより引用 </a:t>
            </a:r>
            <a:r>
              <a:rPr lang="en-US" altLang="ja-JP" sz="800" b="1" dirty="0">
                <a:solidFill>
                  <a:srgbClr val="B2B2B2"/>
                </a:solidFill>
              </a:rPr>
              <a:t>http://atlas.riken.go.jp/~ebisu/smbh.html</a:t>
            </a:r>
          </a:p>
        </p:txBody>
      </p:sp>
      <p:sp>
        <p:nvSpPr>
          <p:cNvPr id="40" name="Text Box 4"/>
          <p:cNvSpPr txBox="1">
            <a:spLocks noChangeArrowheads="1"/>
          </p:cNvSpPr>
          <p:nvPr/>
        </p:nvSpPr>
        <p:spPr bwMode="auto">
          <a:xfrm>
            <a:off x="285720" y="1785926"/>
            <a:ext cx="7643866" cy="1446550"/>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FFFF"/>
                </a:solidFill>
              </a:rPr>
              <a:t>DECIGO will observe</a:t>
            </a:r>
          </a:p>
          <a:p>
            <a:pPr algn="l">
              <a:lnSpc>
                <a:spcPct val="110000"/>
              </a:lnSpc>
              <a:buNone/>
            </a:pPr>
            <a:r>
              <a:rPr lang="en-US" altLang="ja-JP" sz="2000" b="1" dirty="0" smtClean="0">
                <a:solidFill>
                  <a:srgbClr val="FFFFFF"/>
                </a:solidFill>
              </a:rPr>
              <a:t> Intermediate-mass BH (</a:t>
            </a:r>
            <a:r>
              <a:rPr lang="en-US" altLang="ja-JP" sz="2000" b="1" dirty="0" smtClean="0">
                <a:solidFill>
                  <a:srgbClr val="FFFFCC"/>
                </a:solidFill>
              </a:rPr>
              <a:t>IMBH</a:t>
            </a:r>
            <a:r>
              <a:rPr lang="en-US" altLang="ja-JP" sz="2000" b="1" dirty="0" smtClean="0">
                <a:solidFill>
                  <a:srgbClr val="FFFFFF"/>
                </a:solidFill>
              </a:rPr>
              <a:t>)</a:t>
            </a:r>
          </a:p>
          <a:p>
            <a:pPr algn="l">
              <a:lnSpc>
                <a:spcPct val="110000"/>
              </a:lnSpc>
              <a:buNone/>
            </a:pPr>
            <a:r>
              <a:rPr lang="en-US" altLang="ja-JP" sz="2000" b="1" dirty="0" smtClean="0">
                <a:solidFill>
                  <a:srgbClr val="FFFFFF"/>
                </a:solidFill>
              </a:rPr>
              <a:t>   </a:t>
            </a:r>
            <a:r>
              <a:rPr kumimoji="1" lang="en-US" altLang="ja-JP" sz="2000" b="1" kern="1200" dirty="0" smtClean="0">
                <a:solidFill>
                  <a:srgbClr val="FFFFFF"/>
                </a:solidFill>
                <a:latin typeface="Tahoma" pitchFamily="34" charset="0"/>
                <a:ea typeface="HGP創英角ｺﾞｼｯｸUB" pitchFamily="50" charset="-128"/>
                <a:cs typeface="+mn-cs"/>
              </a:rPr>
              <a:t>binary merger with </a:t>
            </a:r>
          </a:p>
          <a:p>
            <a:pPr algn="l">
              <a:lnSpc>
                <a:spcPct val="110000"/>
              </a:lnSpc>
              <a:buNone/>
            </a:pPr>
            <a:r>
              <a:rPr lang="en-US" altLang="ja-JP" sz="2000" b="1" dirty="0" smtClean="0">
                <a:solidFill>
                  <a:srgbClr val="FFFFFF"/>
                </a:solidFill>
              </a:rPr>
              <a:t>    </a:t>
            </a:r>
            <a:r>
              <a:rPr kumimoji="1" lang="en-US" altLang="ja-JP" sz="2000" b="1" kern="1200" dirty="0" smtClean="0">
                <a:solidFill>
                  <a:srgbClr val="FFFFCC"/>
                </a:solidFill>
                <a:latin typeface="Tahoma" pitchFamily="34" charset="0"/>
                <a:ea typeface="HGP創英角ｺﾞｼｯｸUB" pitchFamily="50" charset="-128"/>
                <a:cs typeface="+mn-cs"/>
              </a:rPr>
              <a:t>SNR&gt;6000 for z~1 source</a:t>
            </a:r>
          </a:p>
        </p:txBody>
      </p:sp>
      <p:sp>
        <p:nvSpPr>
          <p:cNvPr id="41" name="Text Box 4"/>
          <p:cNvSpPr txBox="1">
            <a:spLocks noChangeArrowheads="1"/>
          </p:cNvSpPr>
          <p:nvPr/>
        </p:nvSpPr>
        <p:spPr bwMode="auto">
          <a:xfrm>
            <a:off x="357158" y="4054152"/>
            <a:ext cx="4071966" cy="1446550"/>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FFFF"/>
                </a:solidFill>
              </a:rPr>
              <a:t>Information on the  </a:t>
            </a:r>
          </a:p>
          <a:p>
            <a:pPr algn="l">
              <a:lnSpc>
                <a:spcPct val="110000"/>
              </a:lnSpc>
              <a:buNone/>
            </a:pPr>
            <a:r>
              <a:rPr kumimoji="1" lang="en-US" altLang="ja-JP" sz="2000" b="1" kern="1200" dirty="0" smtClean="0">
                <a:solidFill>
                  <a:srgbClr val="FFFFFF"/>
                </a:solidFill>
                <a:latin typeface="Tahoma" pitchFamily="34" charset="0"/>
                <a:ea typeface="HGP創英角ｺﾞｼｯｸUB" pitchFamily="50" charset="-128"/>
                <a:cs typeface="+mn-cs"/>
              </a:rPr>
              <a:t>   formation of </a:t>
            </a:r>
          </a:p>
          <a:p>
            <a:pPr algn="l">
              <a:lnSpc>
                <a:spcPct val="110000"/>
              </a:lnSpc>
              <a:buNone/>
            </a:pPr>
            <a:r>
              <a:rPr kumimoji="1" lang="en-US" altLang="ja-JP" sz="2000" b="1" kern="1200" dirty="0" smtClean="0">
                <a:solidFill>
                  <a:srgbClr val="FFFFFF"/>
                </a:solidFill>
                <a:latin typeface="Tahoma" pitchFamily="34" charset="0"/>
                <a:ea typeface="HGP創英角ｺﾞｼｯｸUB" pitchFamily="50" charset="-128"/>
                <a:cs typeface="+mn-cs"/>
              </a:rPr>
              <a:t>   </a:t>
            </a:r>
            <a:r>
              <a:rPr kumimoji="1" lang="en-US" altLang="ja-JP" sz="2000" b="1" kern="1200" dirty="0" smtClean="0">
                <a:solidFill>
                  <a:srgbClr val="FFFFCC"/>
                </a:solidFill>
                <a:latin typeface="Tahoma" pitchFamily="34" charset="0"/>
                <a:ea typeface="HGP創英角ｺﾞｼｯｸUB" pitchFamily="50" charset="-128"/>
                <a:cs typeface="+mn-cs"/>
              </a:rPr>
              <a:t>Supermassive</a:t>
            </a:r>
            <a:r>
              <a:rPr lang="en-US" altLang="ja-JP" sz="2000" b="1" dirty="0" smtClean="0">
                <a:solidFill>
                  <a:srgbClr val="FFFFCC"/>
                </a:solidFill>
              </a:rPr>
              <a:t> BHs</a:t>
            </a:r>
          </a:p>
          <a:p>
            <a:pPr algn="l">
              <a:lnSpc>
                <a:spcPct val="110000"/>
              </a:lnSpc>
              <a:buNone/>
            </a:pPr>
            <a:r>
              <a:rPr kumimoji="1" lang="en-US" altLang="ja-JP" sz="2000" b="1" kern="1200" dirty="0" smtClean="0">
                <a:solidFill>
                  <a:srgbClr val="FFFFFF"/>
                </a:solidFill>
                <a:latin typeface="Tahoma" pitchFamily="34" charset="0"/>
                <a:ea typeface="HGP創英角ｺﾞｼｯｸUB" pitchFamily="50" charset="-128"/>
                <a:cs typeface="+mn-cs"/>
              </a:rPr>
              <a:t>     at the center of galaxies</a:t>
            </a:r>
          </a:p>
        </p:txBody>
      </p:sp>
      <p:sp>
        <p:nvSpPr>
          <p:cNvPr id="42" name="下矢印 41"/>
          <p:cNvSpPr/>
          <p:nvPr/>
        </p:nvSpPr>
        <p:spPr bwMode="auto">
          <a:xfrm>
            <a:off x="1714480" y="3571876"/>
            <a:ext cx="428628" cy="357190"/>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p:cNvSpPr>
            <a:spLocks noGrp="1" noChangeArrowheads="1"/>
          </p:cNvSpPr>
          <p:nvPr>
            <p:ph type="title"/>
          </p:nvPr>
        </p:nvSpPr>
        <p:spPr/>
        <p:txBody>
          <a:bodyPr/>
          <a:lstStyle/>
          <a:p>
            <a:r>
              <a:rPr lang="en-US" altLang="ja-JP" dirty="0" smtClean="0"/>
              <a:t>DPF targets</a:t>
            </a:r>
            <a:endParaRPr lang="ja-JP" altLang="en-US" dirty="0"/>
          </a:p>
        </p:txBody>
      </p:sp>
      <p:sp>
        <p:nvSpPr>
          <p:cNvPr id="12" name="フッター プレースホルダ 3"/>
          <p:cNvSpPr>
            <a:spLocks noGrp="1"/>
          </p:cNvSpPr>
          <p:nvPr>
            <p:ph type="ftr" sz="quarter" idx="10"/>
          </p:nvPr>
        </p:nvSpPr>
        <p:spPr/>
        <p:txBody>
          <a:bodyPr/>
          <a:lstStyle/>
          <a:p>
            <a:r>
              <a:rPr lang="en-US" altLang="zh-CN" smtClean="0"/>
              <a:t>27th International Symposium on Space Technology and Science (July 9, 2009, Tsukuba, Ibaraki)</a:t>
            </a:r>
            <a:endParaRPr lang="en-US" altLang="ja-JP" dirty="0"/>
          </a:p>
        </p:txBody>
      </p:sp>
      <p:pic>
        <p:nvPicPr>
          <p:cNvPr id="1037332" name="Picture 20" descr="print"/>
          <p:cNvPicPr>
            <a:picLocks noChangeAspect="1" noChangeArrowheads="1"/>
          </p:cNvPicPr>
          <p:nvPr/>
        </p:nvPicPr>
        <p:blipFill>
          <a:blip r:embed="rId3" cstate="print">
            <a:clrChange>
              <a:clrFrom>
                <a:srgbClr val="000000"/>
              </a:clrFrom>
              <a:clrTo>
                <a:srgbClr val="000000">
                  <a:alpha val="0"/>
                </a:srgbClr>
              </a:clrTo>
            </a:clrChange>
          </a:blip>
          <a:srcRect l="7864" t="49313" r="33702" b="2529"/>
          <a:stretch>
            <a:fillRect/>
          </a:stretch>
        </p:blipFill>
        <p:spPr bwMode="auto">
          <a:xfrm>
            <a:off x="324334" y="3507973"/>
            <a:ext cx="2818905" cy="2064167"/>
          </a:xfrm>
          <a:prstGeom prst="rect">
            <a:avLst/>
          </a:prstGeom>
          <a:noFill/>
        </p:spPr>
      </p:pic>
      <p:sp>
        <p:nvSpPr>
          <p:cNvPr id="1037335" name="Rectangle 23"/>
          <p:cNvSpPr>
            <a:spLocks noChangeArrowheads="1"/>
          </p:cNvSpPr>
          <p:nvPr/>
        </p:nvSpPr>
        <p:spPr bwMode="auto">
          <a:xfrm>
            <a:off x="96816" y="2714620"/>
            <a:ext cx="1403350" cy="22701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800" b="1" dirty="0">
                <a:solidFill>
                  <a:srgbClr val="FFFF99"/>
                </a:solidFill>
                <a:latin typeface="Tahoma" pitchFamily="34" charset="0"/>
              </a:rPr>
              <a:t>Credit: NASA, STScI</a:t>
            </a:r>
          </a:p>
        </p:txBody>
      </p:sp>
      <p:pic>
        <p:nvPicPr>
          <p:cNvPr id="22" name="図 21" descr="gc.jpg"/>
          <p:cNvPicPr>
            <a:picLocks noChangeAspect="1"/>
          </p:cNvPicPr>
          <p:nvPr/>
        </p:nvPicPr>
        <p:blipFill>
          <a:blip r:embed="rId4">
            <a:clrChange>
              <a:clrFrom>
                <a:srgbClr val="030303"/>
              </a:clrFrom>
              <a:clrTo>
                <a:srgbClr val="030303">
                  <a:alpha val="0"/>
                </a:srgbClr>
              </a:clrTo>
            </a:clrChange>
          </a:blip>
          <a:srcRect b="21786"/>
          <a:stretch>
            <a:fillRect/>
          </a:stretch>
        </p:blipFill>
        <p:spPr>
          <a:xfrm>
            <a:off x="3500430" y="2571744"/>
            <a:ext cx="5454217" cy="3609645"/>
          </a:xfrm>
          <a:prstGeom prst="rect">
            <a:avLst/>
          </a:prstGeom>
        </p:spPr>
      </p:pic>
      <p:sp>
        <p:nvSpPr>
          <p:cNvPr id="9" name="Rectangle 10"/>
          <p:cNvSpPr>
            <a:spLocks noChangeArrowheads="1"/>
          </p:cNvSpPr>
          <p:nvPr/>
        </p:nvSpPr>
        <p:spPr bwMode="auto">
          <a:xfrm>
            <a:off x="609603" y="928670"/>
            <a:ext cx="4391025" cy="39889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b="1" dirty="0" smtClean="0">
                <a:solidFill>
                  <a:srgbClr val="EAEAEA"/>
                </a:solidFill>
                <a:latin typeface="Tahoma" pitchFamily="34" charset="0"/>
              </a:rPr>
              <a:t>BHs in Globular clusters</a:t>
            </a:r>
            <a:endParaRPr lang="ja-JP" altLang="en-US" sz="2000" b="1" dirty="0">
              <a:solidFill>
                <a:srgbClr val="EAEAEA"/>
              </a:solidFill>
              <a:latin typeface="Tahoma" pitchFamily="34" charset="0"/>
            </a:endParaRPr>
          </a:p>
        </p:txBody>
      </p:sp>
      <p:sp>
        <p:nvSpPr>
          <p:cNvPr id="10" name="Rectangle 10"/>
          <p:cNvSpPr>
            <a:spLocks noChangeArrowheads="1"/>
          </p:cNvSpPr>
          <p:nvPr/>
        </p:nvSpPr>
        <p:spPr bwMode="auto">
          <a:xfrm>
            <a:off x="928662" y="1285860"/>
            <a:ext cx="5143536"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EAEAEA"/>
                </a:solidFill>
                <a:latin typeface="Tahoma" pitchFamily="34" charset="0"/>
              </a:rPr>
              <a:t>BH masses estimated from star motion</a:t>
            </a:r>
          </a:p>
        </p:txBody>
      </p:sp>
      <p:sp>
        <p:nvSpPr>
          <p:cNvPr id="11" name="Line 221"/>
          <p:cNvSpPr>
            <a:spLocks noChangeShapeType="1"/>
          </p:cNvSpPr>
          <p:nvPr/>
        </p:nvSpPr>
        <p:spPr bwMode="auto">
          <a:xfrm flipV="1">
            <a:off x="1571604" y="3571876"/>
            <a:ext cx="2000264" cy="357190"/>
          </a:xfrm>
          <a:prstGeom prst="line">
            <a:avLst/>
          </a:prstGeom>
          <a:noFill/>
          <a:ln w="38100">
            <a:solidFill>
              <a:srgbClr val="DDDDDD"/>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4" name="右矢印 13"/>
          <p:cNvSpPr/>
          <p:nvPr/>
        </p:nvSpPr>
        <p:spPr bwMode="auto">
          <a:xfrm>
            <a:off x="1142976" y="1754651"/>
            <a:ext cx="214314" cy="285752"/>
          </a:xfrm>
          <a:prstGeom prst="rightArrow">
            <a:avLst/>
          </a:prstGeom>
          <a:solidFill>
            <a:srgbClr val="FFFFFF">
              <a:alpha val="10000"/>
            </a:srgbClr>
          </a:solidFill>
          <a:ln w="31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imes New Roman" pitchFamily="18" charset="0"/>
              <a:ea typeface="HGP創英角ｺﾞｼｯｸUB" pitchFamily="50" charset="-128"/>
            </a:endParaRPr>
          </a:p>
        </p:txBody>
      </p:sp>
      <p:sp>
        <p:nvSpPr>
          <p:cNvPr id="15" name="Rectangle 10"/>
          <p:cNvSpPr>
            <a:spLocks noChangeArrowheads="1"/>
          </p:cNvSpPr>
          <p:nvPr/>
        </p:nvSpPr>
        <p:spPr bwMode="auto">
          <a:xfrm>
            <a:off x="1395421" y="1683213"/>
            <a:ext cx="6391289"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EAEAEA"/>
                </a:solidFill>
                <a:latin typeface="Tahoma" pitchFamily="34" charset="0"/>
              </a:rPr>
              <a:t>Estimate </a:t>
            </a:r>
            <a:r>
              <a:rPr lang="en-US" altLang="ja-JP" sz="1800" b="1" dirty="0" smtClean="0">
                <a:solidFill>
                  <a:srgbClr val="CCECFF"/>
                </a:solidFill>
                <a:latin typeface="Tahoma" pitchFamily="34" charset="0"/>
              </a:rPr>
              <a:t>SNR of GW signals</a:t>
            </a:r>
          </a:p>
          <a:p>
            <a:pPr algn="l">
              <a:lnSpc>
                <a:spcPct val="110000"/>
              </a:lnSpc>
              <a:buClr>
                <a:schemeClr val="accent2"/>
              </a:buClr>
              <a:buSzPct val="70000"/>
              <a:buFont typeface="Wingdings" pitchFamily="2" charset="2"/>
              <a:buNone/>
            </a:pPr>
            <a:r>
              <a:rPr lang="en-US" altLang="ja-JP" sz="1800" b="1" dirty="0" smtClean="0">
                <a:solidFill>
                  <a:srgbClr val="EAEAEA"/>
                </a:solidFill>
              </a:rPr>
              <a:t>Equal mass</a:t>
            </a:r>
            <a:r>
              <a:rPr lang="en-US" altLang="ja-JP" sz="1800" b="1" dirty="0" smtClean="0">
                <a:solidFill>
                  <a:srgbClr val="EAEAEA"/>
                </a:solidFill>
                <a:latin typeface="Tahoma" pitchFamily="34" charset="0"/>
              </a:rPr>
              <a:t>, Mass ratio 1:1/3,  100Msun BH capture</a:t>
            </a:r>
          </a:p>
        </p:txBody>
      </p:sp>
      <p:sp>
        <p:nvSpPr>
          <p:cNvPr id="16" name="Rectangle 10"/>
          <p:cNvSpPr>
            <a:spLocks noChangeArrowheads="1"/>
          </p:cNvSpPr>
          <p:nvPr/>
        </p:nvSpPr>
        <p:spPr bwMode="auto">
          <a:xfrm>
            <a:off x="642910" y="5715016"/>
            <a:ext cx="2786082" cy="566309"/>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(~150 Globular Clusters </a:t>
            </a:r>
          </a:p>
          <a:p>
            <a:pPr algn="l">
              <a:lnSpc>
                <a:spcPct val="110000"/>
              </a:lnSpc>
              <a:buClr>
                <a:schemeClr val="accent2"/>
              </a:buClr>
              <a:buSzPct val="70000"/>
              <a:buFont typeface="Wingdings" pitchFamily="2" charset="2"/>
              <a:buNone/>
            </a:pPr>
            <a:r>
              <a:rPr lang="en-US" altLang="ja-JP" sz="1400" b="1" dirty="0" smtClean="0">
                <a:solidFill>
                  <a:srgbClr val="EAEAEA"/>
                </a:solidFill>
              </a:rPr>
              <a:t>                  </a:t>
            </a:r>
            <a:r>
              <a:rPr lang="en-US" altLang="ja-JP" sz="1400" b="1" dirty="0" smtClean="0">
                <a:solidFill>
                  <a:srgbClr val="EAEAEA"/>
                </a:solidFill>
                <a:latin typeface="Tahoma" pitchFamily="34" charset="0"/>
              </a:rPr>
              <a:t>in our Galaxy)</a:t>
            </a:r>
            <a:endParaRPr lang="ja-JP" altLang="en-US" sz="1400" b="1" dirty="0">
              <a:solidFill>
                <a:srgbClr val="EAEAEA"/>
              </a:solidFill>
              <a:latin typeface="Tahoma" pitchFamily="34" charset="0"/>
            </a:endParaRPr>
          </a:p>
        </p:txBody>
      </p:sp>
      <p:pic>
        <p:nvPicPr>
          <p:cNvPr id="17" name="Picture 20" descr="print"/>
          <p:cNvPicPr>
            <a:picLocks noChangeAspect="1" noChangeArrowheads="1"/>
          </p:cNvPicPr>
          <p:nvPr/>
        </p:nvPicPr>
        <p:blipFill>
          <a:blip r:embed="rId3" cstate="print">
            <a:clrChange>
              <a:clrFrom>
                <a:srgbClr val="000000"/>
              </a:clrFrom>
              <a:clrTo>
                <a:srgbClr val="000000">
                  <a:alpha val="0"/>
                </a:srgbClr>
              </a:clrTo>
            </a:clrChange>
          </a:blip>
          <a:srcRect b="82189"/>
          <a:stretch>
            <a:fillRect/>
          </a:stretch>
        </p:blipFill>
        <p:spPr bwMode="auto">
          <a:xfrm>
            <a:off x="285720" y="2929784"/>
            <a:ext cx="3216104" cy="508916"/>
          </a:xfrm>
          <a:prstGeom prst="rect">
            <a:avLst/>
          </a:prstGeom>
          <a:noFill/>
        </p:spPr>
      </p:pic>
      <p:sp>
        <p:nvSpPr>
          <p:cNvPr id="18" name="Rectangle 10"/>
          <p:cNvSpPr>
            <a:spLocks noChangeArrowheads="1"/>
          </p:cNvSpPr>
          <p:nvPr/>
        </p:nvSpPr>
        <p:spPr bwMode="auto">
          <a:xfrm>
            <a:off x="7643834" y="6171513"/>
            <a:ext cx="1357322"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(By N.Seto)</a:t>
            </a:r>
            <a:endParaRPr lang="ja-JP" altLang="en-US" sz="1400" b="1" dirty="0">
              <a:solidFill>
                <a:srgbClr val="EAEAEA"/>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ltLang="ja-JP" dirty="0"/>
              <a:t>Pre-DECIGO</a:t>
            </a:r>
          </a:p>
        </p:txBody>
      </p:sp>
      <p:grpSp>
        <p:nvGrpSpPr>
          <p:cNvPr id="2" name="Group 166"/>
          <p:cNvGrpSpPr>
            <a:grpSpLocks/>
          </p:cNvGrpSpPr>
          <p:nvPr/>
        </p:nvGrpSpPr>
        <p:grpSpPr bwMode="auto">
          <a:xfrm>
            <a:off x="423863" y="2278063"/>
            <a:ext cx="3716337" cy="3386137"/>
            <a:chOff x="2048" y="1051"/>
            <a:chExt cx="3363" cy="3064"/>
          </a:xfrm>
        </p:grpSpPr>
        <p:grpSp>
          <p:nvGrpSpPr>
            <p:cNvPr id="3" name="Group 3"/>
            <p:cNvGrpSpPr>
              <a:grpSpLocks/>
            </p:cNvGrpSpPr>
            <p:nvPr/>
          </p:nvGrpSpPr>
          <p:grpSpPr bwMode="auto">
            <a:xfrm rot="7209001">
              <a:off x="3246" y="1974"/>
              <a:ext cx="378" cy="314"/>
              <a:chOff x="4785" y="11039"/>
              <a:chExt cx="829" cy="688"/>
            </a:xfrm>
          </p:grpSpPr>
          <p:sp>
            <p:nvSpPr>
              <p:cNvPr id="164868" name="Freeform 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69" name="Line 5"/>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0" name="Line 6"/>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1" name="Line 7"/>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2" name="Arc 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4" name="Group 9"/>
            <p:cNvGrpSpPr>
              <a:grpSpLocks/>
            </p:cNvGrpSpPr>
            <p:nvPr/>
          </p:nvGrpSpPr>
          <p:grpSpPr bwMode="auto">
            <a:xfrm rot="7209001">
              <a:off x="3246" y="1973"/>
              <a:ext cx="378" cy="315"/>
              <a:chOff x="4785" y="11039"/>
              <a:chExt cx="829" cy="688"/>
            </a:xfrm>
          </p:grpSpPr>
          <p:sp>
            <p:nvSpPr>
              <p:cNvPr id="164874" name="Freeform 1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5" name="Line 1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6" name="Line 1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7" name="Line 1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78" name="Arc 1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5" name="Group 15"/>
            <p:cNvGrpSpPr>
              <a:grpSpLocks/>
            </p:cNvGrpSpPr>
            <p:nvPr/>
          </p:nvGrpSpPr>
          <p:grpSpPr bwMode="auto">
            <a:xfrm flipH="1">
              <a:off x="4065" y="3386"/>
              <a:ext cx="378" cy="314"/>
              <a:chOff x="4785" y="11039"/>
              <a:chExt cx="829" cy="688"/>
            </a:xfrm>
          </p:grpSpPr>
          <p:sp>
            <p:nvSpPr>
              <p:cNvPr id="164880" name="Freeform 1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1" name="Line 17"/>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2" name="Line 18"/>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3" name="Line 19"/>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4" name="Arc 2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6" name="Group 21"/>
            <p:cNvGrpSpPr>
              <a:grpSpLocks/>
            </p:cNvGrpSpPr>
            <p:nvPr/>
          </p:nvGrpSpPr>
          <p:grpSpPr bwMode="auto">
            <a:xfrm flipH="1">
              <a:off x="4065" y="3385"/>
              <a:ext cx="378" cy="315"/>
              <a:chOff x="4785" y="11039"/>
              <a:chExt cx="829" cy="688"/>
            </a:xfrm>
          </p:grpSpPr>
          <p:sp>
            <p:nvSpPr>
              <p:cNvPr id="164886" name="Freeform 2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7" name="Line 2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8" name="Line 2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89" name="Line 2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0" name="Arc 2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64891" name="Rectangle 27"/>
            <p:cNvSpPr>
              <a:spLocks noChangeArrowheads="1"/>
            </p:cNvSpPr>
            <p:nvPr/>
          </p:nvSpPr>
          <p:spPr bwMode="auto">
            <a:xfrm rot="-17064441">
              <a:off x="2674" y="3360"/>
              <a:ext cx="24" cy="112"/>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2" name="Rectangle 28"/>
            <p:cNvSpPr>
              <a:spLocks noChangeArrowheads="1"/>
            </p:cNvSpPr>
            <p:nvPr/>
          </p:nvSpPr>
          <p:spPr bwMode="auto">
            <a:xfrm rot="2679310">
              <a:off x="2745" y="3493"/>
              <a:ext cx="25" cy="112"/>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3" name="Rectangle 29"/>
            <p:cNvSpPr>
              <a:spLocks noChangeArrowheads="1"/>
            </p:cNvSpPr>
            <p:nvPr/>
          </p:nvSpPr>
          <p:spPr bwMode="auto">
            <a:xfrm rot="3571960">
              <a:off x="2603" y="3451"/>
              <a:ext cx="26" cy="221"/>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4" name="Line 30"/>
            <p:cNvSpPr>
              <a:spLocks noChangeShapeType="1"/>
            </p:cNvSpPr>
            <p:nvPr/>
          </p:nvSpPr>
          <p:spPr bwMode="auto">
            <a:xfrm flipV="1">
              <a:off x="2189" y="3547"/>
              <a:ext cx="2071" cy="1"/>
            </a:xfrm>
            <a:prstGeom prst="line">
              <a:avLst/>
            </a:prstGeom>
            <a:noFill/>
            <a:ln w="571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5" name="Rectangle 31"/>
            <p:cNvSpPr>
              <a:spLocks noChangeArrowheads="1"/>
            </p:cNvSpPr>
            <p:nvPr/>
          </p:nvSpPr>
          <p:spPr bwMode="auto">
            <a:xfrm>
              <a:off x="2166" y="3488"/>
              <a:ext cx="221" cy="116"/>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6" name="Oval 32"/>
            <p:cNvSpPr>
              <a:spLocks noChangeArrowheads="1"/>
            </p:cNvSpPr>
            <p:nvPr/>
          </p:nvSpPr>
          <p:spPr bwMode="auto">
            <a:xfrm>
              <a:off x="2048" y="2980"/>
              <a:ext cx="1137" cy="1135"/>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7" name="Freeform 33"/>
            <p:cNvSpPr>
              <a:spLocks/>
            </p:cNvSpPr>
            <p:nvPr/>
          </p:nvSpPr>
          <p:spPr bwMode="auto">
            <a:xfrm>
              <a:off x="2846" y="3503"/>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8" name="Line 34"/>
            <p:cNvSpPr>
              <a:spLocks noChangeShapeType="1"/>
            </p:cNvSpPr>
            <p:nvPr/>
          </p:nvSpPr>
          <p:spPr bwMode="auto">
            <a:xfrm>
              <a:off x="2850" y="3507"/>
              <a:ext cx="43"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899" name="Line 35"/>
            <p:cNvSpPr>
              <a:spLocks noChangeShapeType="1"/>
            </p:cNvSpPr>
            <p:nvPr/>
          </p:nvSpPr>
          <p:spPr bwMode="auto">
            <a:xfrm>
              <a:off x="2852" y="3589"/>
              <a:ext cx="43"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7" name="Group 36"/>
            <p:cNvGrpSpPr>
              <a:grpSpLocks/>
            </p:cNvGrpSpPr>
            <p:nvPr/>
          </p:nvGrpSpPr>
          <p:grpSpPr bwMode="auto">
            <a:xfrm>
              <a:off x="3025" y="3390"/>
              <a:ext cx="378" cy="315"/>
              <a:chOff x="4785" y="11039"/>
              <a:chExt cx="829" cy="688"/>
            </a:xfrm>
          </p:grpSpPr>
          <p:sp>
            <p:nvSpPr>
              <p:cNvPr id="164901" name="Freeform 3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2" name="Line 38"/>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3" name="Line 39"/>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4" name="Line 40"/>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5" name="Arc 4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64906" name="Freeform 42"/>
            <p:cNvSpPr>
              <a:spLocks/>
            </p:cNvSpPr>
            <p:nvPr/>
          </p:nvSpPr>
          <p:spPr bwMode="auto">
            <a:xfrm>
              <a:off x="2973" y="3488"/>
              <a:ext cx="1364"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7" name="Freeform 43"/>
            <p:cNvSpPr>
              <a:spLocks/>
            </p:cNvSpPr>
            <p:nvPr/>
          </p:nvSpPr>
          <p:spPr bwMode="auto">
            <a:xfrm flipV="1">
              <a:off x="2972" y="3585"/>
              <a:ext cx="1365"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8" name="Freeform 44"/>
            <p:cNvSpPr>
              <a:spLocks/>
            </p:cNvSpPr>
            <p:nvPr/>
          </p:nvSpPr>
          <p:spPr bwMode="auto">
            <a:xfrm rot="2663462">
              <a:off x="2906" y="3482"/>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09" name="Freeform 45"/>
            <p:cNvSpPr>
              <a:spLocks/>
            </p:cNvSpPr>
            <p:nvPr/>
          </p:nvSpPr>
          <p:spPr bwMode="auto">
            <a:xfrm>
              <a:off x="3094" y="3488"/>
              <a:ext cx="1265" cy="125"/>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0" name="Freeform 46"/>
            <p:cNvSpPr>
              <a:spLocks/>
            </p:cNvSpPr>
            <p:nvPr/>
          </p:nvSpPr>
          <p:spPr bwMode="auto">
            <a:xfrm>
              <a:off x="2843" y="3476"/>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1" name="Arc 47"/>
            <p:cNvSpPr>
              <a:spLocks/>
            </p:cNvSpPr>
            <p:nvPr/>
          </p:nvSpPr>
          <p:spPr bwMode="auto">
            <a:xfrm rot="6937498">
              <a:off x="2785" y="3340"/>
              <a:ext cx="183"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2" name="Arc 48"/>
            <p:cNvSpPr>
              <a:spLocks/>
            </p:cNvSpPr>
            <p:nvPr/>
          </p:nvSpPr>
          <p:spPr bwMode="auto">
            <a:xfrm rot="14662502" flipV="1">
              <a:off x="2785" y="3545"/>
              <a:ext cx="185"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3" name="Freeform 49"/>
            <p:cNvSpPr>
              <a:spLocks/>
            </p:cNvSpPr>
            <p:nvPr/>
          </p:nvSpPr>
          <p:spPr bwMode="auto">
            <a:xfrm flipH="1">
              <a:off x="4330" y="3428"/>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4" name="Line 50"/>
            <p:cNvSpPr>
              <a:spLocks noChangeShapeType="1"/>
            </p:cNvSpPr>
            <p:nvPr/>
          </p:nvSpPr>
          <p:spPr bwMode="auto">
            <a:xfrm flipH="1">
              <a:off x="4437" y="3419"/>
              <a:ext cx="0" cy="25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5" name="Line 51"/>
            <p:cNvSpPr>
              <a:spLocks noChangeShapeType="1"/>
            </p:cNvSpPr>
            <p:nvPr/>
          </p:nvSpPr>
          <p:spPr bwMode="auto">
            <a:xfrm flipH="1">
              <a:off x="4328" y="3426"/>
              <a:ext cx="114"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6" name="Line 52"/>
            <p:cNvSpPr>
              <a:spLocks noChangeShapeType="1"/>
            </p:cNvSpPr>
            <p:nvPr/>
          </p:nvSpPr>
          <p:spPr bwMode="auto">
            <a:xfrm flipH="1">
              <a:off x="4325" y="3662"/>
              <a:ext cx="118"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7" name="Arc 53"/>
            <p:cNvSpPr>
              <a:spLocks/>
            </p:cNvSpPr>
            <p:nvPr/>
          </p:nvSpPr>
          <p:spPr bwMode="auto">
            <a:xfrm rot="8071501" flipH="1">
              <a:off x="4068" y="3382"/>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8" name="Freeform 54"/>
            <p:cNvSpPr>
              <a:spLocks/>
            </p:cNvSpPr>
            <p:nvPr/>
          </p:nvSpPr>
          <p:spPr bwMode="auto">
            <a:xfrm>
              <a:off x="3032" y="3432"/>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19" name="Line 55"/>
            <p:cNvSpPr>
              <a:spLocks noChangeShapeType="1"/>
            </p:cNvSpPr>
            <p:nvPr/>
          </p:nvSpPr>
          <p:spPr bwMode="auto">
            <a:xfrm>
              <a:off x="3031" y="3423"/>
              <a:ext cx="0" cy="25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0" name="Line 56"/>
            <p:cNvSpPr>
              <a:spLocks noChangeShapeType="1"/>
            </p:cNvSpPr>
            <p:nvPr/>
          </p:nvSpPr>
          <p:spPr bwMode="auto">
            <a:xfrm>
              <a:off x="3025" y="3666"/>
              <a:ext cx="118"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1" name="Arc 57"/>
            <p:cNvSpPr>
              <a:spLocks/>
            </p:cNvSpPr>
            <p:nvPr/>
          </p:nvSpPr>
          <p:spPr bwMode="auto">
            <a:xfrm rot="35128499">
              <a:off x="3084" y="3386"/>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2" name="Arc 58"/>
            <p:cNvSpPr>
              <a:spLocks/>
            </p:cNvSpPr>
            <p:nvPr/>
          </p:nvSpPr>
          <p:spPr bwMode="auto">
            <a:xfrm rot="2663462" flipH="1" flipV="1">
              <a:off x="2911" y="3435"/>
              <a:ext cx="222" cy="22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3" name="Arc 59"/>
            <p:cNvSpPr>
              <a:spLocks/>
            </p:cNvSpPr>
            <p:nvPr/>
          </p:nvSpPr>
          <p:spPr bwMode="auto">
            <a:xfrm rot="2663462">
              <a:off x="2813" y="3441"/>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4" name="Arc 60"/>
            <p:cNvSpPr>
              <a:spLocks/>
            </p:cNvSpPr>
            <p:nvPr/>
          </p:nvSpPr>
          <p:spPr bwMode="auto">
            <a:xfrm rot="2663462">
              <a:off x="2787" y="3504"/>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5" name="Arc 61"/>
            <p:cNvSpPr>
              <a:spLocks/>
            </p:cNvSpPr>
            <p:nvPr/>
          </p:nvSpPr>
          <p:spPr bwMode="auto">
            <a:xfrm rot="2663462" flipH="1" flipV="1">
              <a:off x="2870" y="3503"/>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6" name="Line 62"/>
            <p:cNvSpPr>
              <a:spLocks noChangeShapeType="1"/>
            </p:cNvSpPr>
            <p:nvPr/>
          </p:nvSpPr>
          <p:spPr bwMode="auto">
            <a:xfrm rot="1807332" flipV="1">
              <a:off x="2781" y="2919"/>
              <a:ext cx="1" cy="674"/>
            </a:xfrm>
            <a:prstGeom prst="line">
              <a:avLst/>
            </a:prstGeom>
            <a:noFill/>
            <a:ln w="571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7" name="Freeform 63"/>
            <p:cNvSpPr>
              <a:spLocks/>
            </p:cNvSpPr>
            <p:nvPr/>
          </p:nvSpPr>
          <p:spPr bwMode="auto">
            <a:xfrm rot="-3592668">
              <a:off x="2718" y="3281"/>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8" name="Line 64"/>
            <p:cNvSpPr>
              <a:spLocks noChangeShapeType="1"/>
            </p:cNvSpPr>
            <p:nvPr/>
          </p:nvSpPr>
          <p:spPr bwMode="auto">
            <a:xfrm rot="-3592668">
              <a:off x="2687" y="3304"/>
              <a:ext cx="43"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29" name="Line 65"/>
            <p:cNvSpPr>
              <a:spLocks noChangeShapeType="1"/>
            </p:cNvSpPr>
            <p:nvPr/>
          </p:nvSpPr>
          <p:spPr bwMode="auto">
            <a:xfrm rot="-3592668">
              <a:off x="2759" y="3343"/>
              <a:ext cx="43"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8" name="Group 66"/>
            <p:cNvGrpSpPr>
              <a:grpSpLocks/>
            </p:cNvGrpSpPr>
            <p:nvPr/>
          </p:nvGrpSpPr>
          <p:grpSpPr bwMode="auto">
            <a:xfrm rot="-3592668">
              <a:off x="2726" y="2871"/>
              <a:ext cx="378" cy="315"/>
              <a:chOff x="4785" y="11039"/>
              <a:chExt cx="829" cy="688"/>
            </a:xfrm>
          </p:grpSpPr>
          <p:sp>
            <p:nvSpPr>
              <p:cNvPr id="164931" name="Freeform 6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2" name="Line 68"/>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3" name="Line 69"/>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4" name="Line 70"/>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5" name="Arc 7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64936" name="Freeform 72"/>
            <p:cNvSpPr>
              <a:spLocks/>
            </p:cNvSpPr>
            <p:nvPr/>
          </p:nvSpPr>
          <p:spPr bwMode="auto">
            <a:xfrm rot="-3592668">
              <a:off x="2414" y="2611"/>
              <a:ext cx="1364"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7" name="Freeform 73"/>
            <p:cNvSpPr>
              <a:spLocks/>
            </p:cNvSpPr>
            <p:nvPr/>
          </p:nvSpPr>
          <p:spPr bwMode="auto">
            <a:xfrm rot="18007332" flipV="1">
              <a:off x="2496" y="2660"/>
              <a:ext cx="1365"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8" name="Freeform 74"/>
            <p:cNvSpPr>
              <a:spLocks/>
            </p:cNvSpPr>
            <p:nvPr/>
          </p:nvSpPr>
          <p:spPr bwMode="auto">
            <a:xfrm rot="-929206">
              <a:off x="2728" y="3169"/>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39" name="Freeform 75"/>
            <p:cNvSpPr>
              <a:spLocks/>
            </p:cNvSpPr>
            <p:nvPr/>
          </p:nvSpPr>
          <p:spPr bwMode="auto">
            <a:xfrm rot="-3592668">
              <a:off x="2545" y="2514"/>
              <a:ext cx="1264" cy="125"/>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0" name="Freeform 76"/>
            <p:cNvSpPr>
              <a:spLocks/>
            </p:cNvSpPr>
            <p:nvPr/>
          </p:nvSpPr>
          <p:spPr bwMode="auto">
            <a:xfrm rot="-3592668">
              <a:off x="2658" y="3155"/>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1" name="Arc 77"/>
            <p:cNvSpPr>
              <a:spLocks/>
            </p:cNvSpPr>
            <p:nvPr/>
          </p:nvSpPr>
          <p:spPr bwMode="auto">
            <a:xfrm rot="3344830">
              <a:off x="2566" y="3163"/>
              <a:ext cx="183"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2" name="Arc 78"/>
            <p:cNvSpPr>
              <a:spLocks/>
            </p:cNvSpPr>
            <p:nvPr/>
          </p:nvSpPr>
          <p:spPr bwMode="auto">
            <a:xfrm rot="11069833" flipV="1">
              <a:off x="2743" y="3265"/>
              <a:ext cx="185"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3" name="Freeform 79"/>
            <p:cNvSpPr>
              <a:spLocks/>
            </p:cNvSpPr>
            <p:nvPr/>
          </p:nvSpPr>
          <p:spPr bwMode="auto">
            <a:xfrm rot="18007332" flipH="1">
              <a:off x="3446" y="1900"/>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4" name="Line 80"/>
            <p:cNvSpPr>
              <a:spLocks noChangeShapeType="1"/>
            </p:cNvSpPr>
            <p:nvPr/>
          </p:nvSpPr>
          <p:spPr bwMode="auto">
            <a:xfrm rot="18007332" flipH="1">
              <a:off x="3526" y="1844"/>
              <a:ext cx="0" cy="25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5" name="Line 81"/>
            <p:cNvSpPr>
              <a:spLocks noChangeShapeType="1"/>
            </p:cNvSpPr>
            <p:nvPr/>
          </p:nvSpPr>
          <p:spPr bwMode="auto">
            <a:xfrm rot="18007332" flipH="1">
              <a:off x="3341" y="1955"/>
              <a:ext cx="114"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6" name="Line 82"/>
            <p:cNvSpPr>
              <a:spLocks noChangeShapeType="1"/>
            </p:cNvSpPr>
            <p:nvPr/>
          </p:nvSpPr>
          <p:spPr bwMode="auto">
            <a:xfrm rot="18007332" flipH="1">
              <a:off x="3543" y="2074"/>
              <a:ext cx="118"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7" name="Arc 83"/>
            <p:cNvSpPr>
              <a:spLocks/>
            </p:cNvSpPr>
            <p:nvPr/>
          </p:nvSpPr>
          <p:spPr bwMode="auto">
            <a:xfrm rot="4478833" flipH="1">
              <a:off x="3260" y="1991"/>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8" name="Freeform 84"/>
            <p:cNvSpPr>
              <a:spLocks/>
            </p:cNvSpPr>
            <p:nvPr/>
          </p:nvSpPr>
          <p:spPr bwMode="auto">
            <a:xfrm rot="-3592668">
              <a:off x="2798" y="3023"/>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49" name="Line 85"/>
            <p:cNvSpPr>
              <a:spLocks noChangeShapeType="1"/>
            </p:cNvSpPr>
            <p:nvPr/>
          </p:nvSpPr>
          <p:spPr bwMode="auto">
            <a:xfrm rot="-3592668">
              <a:off x="2824" y="3061"/>
              <a:ext cx="0" cy="25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0" name="Line 86"/>
            <p:cNvSpPr>
              <a:spLocks noChangeShapeType="1"/>
            </p:cNvSpPr>
            <p:nvPr/>
          </p:nvSpPr>
          <p:spPr bwMode="auto">
            <a:xfrm rot="-3592668">
              <a:off x="2691" y="3082"/>
              <a:ext cx="114"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1" name="Line 87"/>
            <p:cNvSpPr>
              <a:spLocks noChangeShapeType="1"/>
            </p:cNvSpPr>
            <p:nvPr/>
          </p:nvSpPr>
          <p:spPr bwMode="auto">
            <a:xfrm rot="-3592668">
              <a:off x="2894" y="3199"/>
              <a:ext cx="118"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2" name="Arc 88"/>
            <p:cNvSpPr>
              <a:spLocks/>
            </p:cNvSpPr>
            <p:nvPr/>
          </p:nvSpPr>
          <p:spPr bwMode="auto">
            <a:xfrm rot="31535830">
              <a:off x="2771" y="2842"/>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3" name="Arc 89"/>
            <p:cNvSpPr>
              <a:spLocks/>
            </p:cNvSpPr>
            <p:nvPr/>
          </p:nvSpPr>
          <p:spPr bwMode="auto">
            <a:xfrm rot="-929206" flipH="1" flipV="1">
              <a:off x="2708" y="3082"/>
              <a:ext cx="222" cy="22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4" name="Arc 90"/>
            <p:cNvSpPr>
              <a:spLocks/>
            </p:cNvSpPr>
            <p:nvPr/>
          </p:nvSpPr>
          <p:spPr bwMode="auto">
            <a:xfrm rot="-929206">
              <a:off x="2663" y="3170"/>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5" name="Arc 91"/>
            <p:cNvSpPr>
              <a:spLocks/>
            </p:cNvSpPr>
            <p:nvPr/>
          </p:nvSpPr>
          <p:spPr bwMode="auto">
            <a:xfrm rot="-929206">
              <a:off x="2680" y="3316"/>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6" name="Arc 92"/>
            <p:cNvSpPr>
              <a:spLocks/>
            </p:cNvSpPr>
            <p:nvPr/>
          </p:nvSpPr>
          <p:spPr bwMode="auto">
            <a:xfrm rot="-929206" flipH="1" flipV="1">
              <a:off x="2720" y="3243"/>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7" name="Line 93"/>
            <p:cNvSpPr>
              <a:spLocks noChangeShapeType="1"/>
            </p:cNvSpPr>
            <p:nvPr/>
          </p:nvSpPr>
          <p:spPr bwMode="auto">
            <a:xfrm>
              <a:off x="2772" y="3535"/>
              <a:ext cx="1" cy="328"/>
            </a:xfrm>
            <a:prstGeom prst="line">
              <a:avLst/>
            </a:prstGeom>
            <a:noFill/>
            <a:ln w="5715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58" name="Line 94"/>
            <p:cNvSpPr>
              <a:spLocks noChangeShapeType="1"/>
            </p:cNvSpPr>
            <p:nvPr/>
          </p:nvSpPr>
          <p:spPr bwMode="auto">
            <a:xfrm rot="7220284">
              <a:off x="2565" y="3167"/>
              <a:ext cx="0" cy="328"/>
            </a:xfrm>
            <a:prstGeom prst="line">
              <a:avLst/>
            </a:prstGeom>
            <a:noFill/>
            <a:ln w="5715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9" name="Group 95"/>
            <p:cNvGrpSpPr>
              <a:grpSpLocks/>
            </p:cNvGrpSpPr>
            <p:nvPr/>
          </p:nvGrpSpPr>
          <p:grpSpPr bwMode="auto">
            <a:xfrm rot="7253297">
              <a:off x="2312" y="3161"/>
              <a:ext cx="142" cy="114"/>
              <a:chOff x="5504" y="8144"/>
              <a:chExt cx="291" cy="236"/>
            </a:xfrm>
          </p:grpSpPr>
          <p:sp>
            <p:nvSpPr>
              <p:cNvPr id="164960" name="Rectangle 96"/>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1" name="Rectangle 97"/>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0" name="Group 98"/>
            <p:cNvGrpSpPr>
              <a:grpSpLocks/>
            </p:cNvGrpSpPr>
            <p:nvPr/>
          </p:nvGrpSpPr>
          <p:grpSpPr bwMode="auto">
            <a:xfrm>
              <a:off x="2699" y="3849"/>
              <a:ext cx="141" cy="114"/>
              <a:chOff x="5504" y="8144"/>
              <a:chExt cx="291" cy="236"/>
            </a:xfrm>
          </p:grpSpPr>
          <p:sp>
            <p:nvSpPr>
              <p:cNvPr id="164963" name="Rectangle 99"/>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4" name="Rectangle 100"/>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64965" name="Rectangle 101"/>
            <p:cNvSpPr>
              <a:spLocks noChangeArrowheads="1"/>
            </p:cNvSpPr>
            <p:nvPr/>
          </p:nvSpPr>
          <p:spPr bwMode="auto">
            <a:xfrm rot="3571960">
              <a:off x="2602" y="3451"/>
              <a:ext cx="27" cy="221"/>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6" name="Rectangle 102"/>
            <p:cNvSpPr>
              <a:spLocks noChangeArrowheads="1"/>
            </p:cNvSpPr>
            <p:nvPr/>
          </p:nvSpPr>
          <p:spPr bwMode="auto">
            <a:xfrm rot="2679310">
              <a:off x="2745" y="3493"/>
              <a:ext cx="25" cy="112"/>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7" name="Rectangle 103"/>
            <p:cNvSpPr>
              <a:spLocks noChangeArrowheads="1"/>
            </p:cNvSpPr>
            <p:nvPr/>
          </p:nvSpPr>
          <p:spPr bwMode="auto">
            <a:xfrm rot="-17064441">
              <a:off x="2674" y="3359"/>
              <a:ext cx="24" cy="112"/>
            </a:xfrm>
            <a:prstGeom prst="rect">
              <a:avLst/>
            </a:prstGeom>
            <a:solidFill>
              <a:srgbClr val="00FF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8" name="Oval 104"/>
            <p:cNvSpPr>
              <a:spLocks noChangeArrowheads="1"/>
            </p:cNvSpPr>
            <p:nvPr/>
          </p:nvSpPr>
          <p:spPr bwMode="auto">
            <a:xfrm>
              <a:off x="3159" y="1051"/>
              <a:ext cx="1137" cy="1135"/>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64969" name="Oval 105"/>
            <p:cNvSpPr>
              <a:spLocks noChangeArrowheads="1"/>
            </p:cNvSpPr>
            <p:nvPr/>
          </p:nvSpPr>
          <p:spPr bwMode="auto">
            <a:xfrm>
              <a:off x="4274" y="2980"/>
              <a:ext cx="1137" cy="1135"/>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aphicFrame>
        <p:nvGraphicFramePr>
          <p:cNvPr id="165035" name="Group 171"/>
          <p:cNvGraphicFramePr>
            <a:graphicFrameLocks noGrp="1"/>
          </p:cNvGraphicFramePr>
          <p:nvPr>
            <p:ph idx="1"/>
          </p:nvPr>
        </p:nvGraphicFramePr>
        <p:xfrm>
          <a:off x="4267200" y="1736725"/>
          <a:ext cx="4664075" cy="4440874"/>
        </p:xfrm>
        <a:graphic>
          <a:graphicData uri="http://schemas.openxmlformats.org/drawingml/2006/table">
            <a:tbl>
              <a:tblPr/>
              <a:tblGrid>
                <a:gridCol w="2165350"/>
                <a:gridCol w="1249363"/>
                <a:gridCol w="1249362"/>
              </a:tblGrid>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800" b="1"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rgbClr val="FF0000"/>
                          </a:solidFill>
                          <a:effectLst/>
                          <a:latin typeface="Times New Roman" pitchFamily="18" charset="0"/>
                          <a:ea typeface="ＭＳ Ｐゴシック" pitchFamily="50" charset="-128"/>
                        </a:rPr>
                        <a:t>Pre-DECIGO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rgbClr val="FF0000"/>
                          </a:solidFill>
                          <a:effectLst/>
                          <a:latin typeface="Times New Roman" pitchFamily="18" charset="0"/>
                          <a:ea typeface="ＭＳ Ｐゴシック" pitchFamily="50" charset="-128"/>
                        </a:rPr>
                        <a:t>DECIGO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Arm 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100 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1000 km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Mirror diameter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30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 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Laser wavelength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0.532 </a:t>
                      </a: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sym typeface="Symbol" pitchFamily="18" charset="2"/>
                        </a:rPr>
                        <a:t></a:t>
                      </a: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0.532 </a:t>
                      </a: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sym typeface="Symbol" pitchFamily="18" charset="2"/>
                        </a:rPr>
                        <a:t></a:t>
                      </a: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Finesse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Laser 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 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10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Mirror mass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30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100 kg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 of interferometers in each cluster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 of clusters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Times New Roman" pitchFamily="18" charset="0"/>
                          <a:ea typeface="ＭＳ Ｐゴシック" pitchFamily="50" charset="-128"/>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8" name="フッター プレースホルダ 107"/>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1" name="Rectangle 3"/>
          <p:cNvSpPr>
            <a:spLocks noGrp="1" noChangeArrowheads="1"/>
          </p:cNvSpPr>
          <p:nvPr>
            <p:ph type="title"/>
          </p:nvPr>
        </p:nvSpPr>
        <p:spPr>
          <a:xfrm>
            <a:off x="1285852" y="71414"/>
            <a:ext cx="6629400" cy="692150"/>
          </a:xfrm>
        </p:spPr>
        <p:txBody>
          <a:bodyPr/>
          <a:lstStyle/>
          <a:p>
            <a:pPr eaLnBrk="1" hangingPunct="1">
              <a:defRPr/>
            </a:pPr>
            <a:r>
              <a:rPr lang="en-US" altLang="ja-JP" sz="2800" dirty="0" smtClean="0"/>
              <a:t>SWIM</a:t>
            </a:r>
            <a:r>
              <a:rPr lang="en-US" altLang="ja-JP" sz="2800" dirty="0" smtClean="0">
                <a:latin typeface="Symbol" pitchFamily="18" charset="2"/>
              </a:rPr>
              <a:t>mn</a:t>
            </a:r>
            <a:endParaRPr lang="en-US" altLang="ja-JP" sz="2800" dirty="0">
              <a:latin typeface="Symbol" pitchFamily="18" charset="2"/>
            </a:endParaRPr>
          </a:p>
        </p:txBody>
      </p:sp>
      <p:sp>
        <p:nvSpPr>
          <p:cNvPr id="27" name="フッター プレースホルダ 3"/>
          <p:cNvSpPr>
            <a:spLocks noGrp="1"/>
          </p:cNvSpPr>
          <p:nvPr>
            <p:ph type="ftr" sz="quarter" idx="10"/>
          </p:nvPr>
        </p:nvSpPr>
        <p:spPr/>
        <p:txBody>
          <a:bodyPr/>
          <a:lstStyle/>
          <a:p>
            <a:pPr algn="ctr" rtl="0" fontAlgn="base">
              <a:spcBef>
                <a:spcPct val="0"/>
              </a:spcBef>
              <a:spcAft>
                <a:spcPct val="0"/>
              </a:spcAft>
              <a:defRPr/>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23556" name="AutoShape 2"/>
          <p:cNvSpPr>
            <a:spLocks noChangeArrowheads="1"/>
          </p:cNvSpPr>
          <p:nvPr/>
        </p:nvSpPr>
        <p:spPr bwMode="auto">
          <a:xfrm>
            <a:off x="250825" y="1916112"/>
            <a:ext cx="6481763" cy="4513284"/>
          </a:xfrm>
          <a:prstGeom prst="roundRect">
            <a:avLst>
              <a:gd name="adj" fmla="val 3069"/>
            </a:avLst>
          </a:prstGeom>
          <a:solidFill>
            <a:srgbClr val="C0C0C0">
              <a:alpha val="30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913412" name="Rectangle 4"/>
          <p:cNvSpPr>
            <a:spLocks noChangeArrowheads="1"/>
          </p:cNvSpPr>
          <p:nvPr/>
        </p:nvSpPr>
        <p:spPr bwMode="auto">
          <a:xfrm>
            <a:off x="500062" y="928670"/>
            <a:ext cx="6215078" cy="794064"/>
          </a:xfrm>
          <a:prstGeom prst="rect">
            <a:avLst/>
          </a:prstGeom>
          <a:noFill/>
          <a:ln w="15875">
            <a:noFill/>
            <a:miter lim="800000"/>
            <a:headEnd/>
            <a:tailEnd/>
          </a:ln>
          <a:effectLst/>
        </p:spPr>
        <p:txBody>
          <a:bodyPr wrap="square">
            <a:spAutoFit/>
          </a:bodyPr>
          <a:lstStyle/>
          <a:p>
            <a:pPr algn="l" rtl="0" fontAlgn="base">
              <a:lnSpc>
                <a:spcPct val="114000"/>
              </a:lnSpc>
              <a:spcBef>
                <a:spcPct val="0"/>
              </a:spcBef>
              <a:spcAft>
                <a:spcPct val="0"/>
              </a:spcAft>
              <a:buClr>
                <a:srgbClr val="003366"/>
              </a:buClr>
              <a:buSzPct val="70000"/>
              <a:buFont typeface="Wingdings" pitchFamily="2" charset="2"/>
              <a:buNone/>
              <a:defRPr/>
            </a:pPr>
            <a:r>
              <a:rPr kumimoji="1" lang="en-US" altLang="ja-JP" sz="2000" b="1" kern="1200" dirty="0" smtClean="0">
                <a:solidFill>
                  <a:srgbClr val="EAEAEA"/>
                </a:solidFill>
                <a:latin typeface="Tahoma" pitchFamily="34" charset="0"/>
                <a:ea typeface="HGP創英角ｺﾞｼｯｸUB" pitchFamily="50" charset="-128"/>
                <a:cs typeface="+mn-cs"/>
              </a:rPr>
              <a:t>Tiny GW detector</a:t>
            </a:r>
            <a:r>
              <a:rPr lang="en-US" altLang="ja-JP" sz="2000" b="1" dirty="0" smtClean="0">
                <a:solidFill>
                  <a:srgbClr val="EAEAEA"/>
                </a:solidFill>
              </a:rPr>
              <a:t>   ~47g test masses inside</a:t>
            </a:r>
          </a:p>
          <a:p>
            <a:pPr algn="l" rtl="0" fontAlgn="base">
              <a:lnSpc>
                <a:spcPct val="114000"/>
              </a:lnSpc>
              <a:spcBef>
                <a:spcPct val="0"/>
              </a:spcBef>
              <a:spcAft>
                <a:spcPct val="0"/>
              </a:spcAft>
              <a:buClr>
                <a:srgbClr val="003366"/>
              </a:buClr>
              <a:buSzPct val="70000"/>
              <a:buFont typeface="Wingdings" pitchFamily="2" charset="2"/>
              <a:buNone/>
              <a:defRPr/>
            </a:pPr>
            <a:r>
              <a:rPr kumimoji="1" lang="en-US" altLang="ja-JP" sz="2000" b="1" kern="1200" dirty="0" smtClean="0">
                <a:solidFill>
                  <a:srgbClr val="EAEAEA"/>
                </a:solidFill>
                <a:latin typeface="Tahoma" pitchFamily="34" charset="0"/>
                <a:ea typeface="HGP創英角ｺﾞｼｯｸUB" pitchFamily="50" charset="-128"/>
                <a:cs typeface="+mn-cs"/>
              </a:rPr>
              <a:t>       </a:t>
            </a:r>
            <a:r>
              <a:rPr kumimoji="1" lang="en-US" altLang="ja-JP" sz="2000" b="1" kern="1200" dirty="0" smtClean="0">
                <a:solidFill>
                  <a:srgbClr val="EAEAEA"/>
                </a:solidFill>
                <a:latin typeface="Tahoma" pitchFamily="34" charset="0"/>
                <a:ea typeface="HGP創英角ｺﾞｼｯｸUB" pitchFamily="50" charset="-128"/>
                <a:cs typeface="+mn-cs"/>
                <a:sym typeface="Wingdings" pitchFamily="2" charset="2"/>
              </a:rPr>
              <a:t> Levitated control</a:t>
            </a:r>
            <a:r>
              <a:rPr lang="en-US" altLang="ja-JP" sz="2000" b="1" dirty="0" smtClean="0">
                <a:solidFill>
                  <a:srgbClr val="EAEAEA"/>
                </a:solidFill>
                <a:sym typeface="Wingdings" pitchFamily="2" charset="2"/>
              </a:rPr>
              <a:t> in space </a:t>
            </a:r>
            <a:endParaRPr kumimoji="1" lang="en-US" altLang="ja-JP" sz="1800" b="1" kern="1200" dirty="0">
              <a:solidFill>
                <a:srgbClr val="DDDDDD"/>
              </a:solidFill>
              <a:latin typeface="Tahoma" pitchFamily="34" charset="0"/>
              <a:ea typeface="HGP創英角ｺﾞｼｯｸUB" pitchFamily="50" charset="-128"/>
              <a:cs typeface="+mn-cs"/>
            </a:endParaRPr>
          </a:p>
        </p:txBody>
      </p:sp>
      <p:pic>
        <p:nvPicPr>
          <p:cNvPr id="913414" name="Picture 6" descr="0082_2007_3_19"/>
          <p:cNvPicPr>
            <a:picLocks noChangeAspect="1" noChangeArrowheads="1"/>
          </p:cNvPicPr>
          <p:nvPr/>
        </p:nvPicPr>
        <p:blipFill>
          <a:blip r:embed="rId3" cstate="print">
            <a:clrChange>
              <a:clrFrom>
                <a:srgbClr val="BFBDA6"/>
              </a:clrFrom>
              <a:clrTo>
                <a:srgbClr val="BFBDA6">
                  <a:alpha val="0"/>
                </a:srgbClr>
              </a:clrTo>
            </a:clrChange>
          </a:blip>
          <a:srcRect/>
          <a:stretch>
            <a:fillRect/>
          </a:stretch>
        </p:blipFill>
        <p:spPr bwMode="auto">
          <a:xfrm>
            <a:off x="2627313" y="2344738"/>
            <a:ext cx="3455987" cy="3216275"/>
          </a:xfrm>
          <a:prstGeom prst="roundRect">
            <a:avLst/>
          </a:prstGeom>
          <a:noFill/>
        </p:spPr>
      </p:pic>
      <p:sp>
        <p:nvSpPr>
          <p:cNvPr id="23560" name="Rectangle 7"/>
          <p:cNvSpPr>
            <a:spLocks noChangeAspect="1" noChangeArrowheads="1"/>
          </p:cNvSpPr>
          <p:nvPr/>
        </p:nvSpPr>
        <p:spPr bwMode="auto">
          <a:xfrm>
            <a:off x="285720" y="2285992"/>
            <a:ext cx="1938321"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Test mass</a:t>
            </a:r>
          </a:p>
        </p:txBody>
      </p:sp>
      <p:sp>
        <p:nvSpPr>
          <p:cNvPr id="23561" name="Rectangle 8"/>
          <p:cNvSpPr>
            <a:spLocks noChangeAspect="1" noChangeArrowheads="1"/>
          </p:cNvSpPr>
          <p:nvPr/>
        </p:nvSpPr>
        <p:spPr bwMode="auto">
          <a:xfrm>
            <a:off x="1908175" y="4988494"/>
            <a:ext cx="2306635"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Photo sensor</a:t>
            </a:r>
          </a:p>
        </p:txBody>
      </p:sp>
      <p:sp>
        <p:nvSpPr>
          <p:cNvPr id="23562" name="Rectangle 9"/>
          <p:cNvSpPr>
            <a:spLocks noChangeAspect="1" noChangeArrowheads="1"/>
          </p:cNvSpPr>
          <p:nvPr/>
        </p:nvSpPr>
        <p:spPr bwMode="auto">
          <a:xfrm>
            <a:off x="5143504" y="4357694"/>
            <a:ext cx="1296988" cy="369332"/>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Coil</a:t>
            </a:r>
          </a:p>
        </p:txBody>
      </p:sp>
      <p:sp>
        <p:nvSpPr>
          <p:cNvPr id="23563" name="Line 10"/>
          <p:cNvSpPr>
            <a:spLocks noChangeShapeType="1"/>
          </p:cNvSpPr>
          <p:nvPr/>
        </p:nvSpPr>
        <p:spPr bwMode="auto">
          <a:xfrm flipH="1" flipV="1">
            <a:off x="4500563" y="4221163"/>
            <a:ext cx="642941" cy="2794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64" name="Line 11"/>
          <p:cNvSpPr>
            <a:spLocks noChangeShapeType="1"/>
          </p:cNvSpPr>
          <p:nvPr/>
        </p:nvSpPr>
        <p:spPr bwMode="auto">
          <a:xfrm flipV="1">
            <a:off x="2643173" y="4005262"/>
            <a:ext cx="776301" cy="1066811"/>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65" name="Line 12"/>
          <p:cNvSpPr>
            <a:spLocks noChangeShapeType="1"/>
          </p:cNvSpPr>
          <p:nvPr/>
        </p:nvSpPr>
        <p:spPr bwMode="auto">
          <a:xfrm>
            <a:off x="3000364" y="3000372"/>
            <a:ext cx="779474" cy="500066"/>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23566" name="Picture 13" descr="IMG_0319"/>
          <p:cNvPicPr>
            <a:picLocks noChangeAspect="1" noChangeArrowheads="1"/>
          </p:cNvPicPr>
          <p:nvPr/>
        </p:nvPicPr>
        <p:blipFill>
          <a:blip r:embed="rId4"/>
          <a:srcRect/>
          <a:stretch>
            <a:fillRect/>
          </a:stretch>
        </p:blipFill>
        <p:spPr bwMode="auto">
          <a:xfrm>
            <a:off x="6784975" y="2492375"/>
            <a:ext cx="2179638" cy="1635125"/>
          </a:xfrm>
          <a:prstGeom prst="rect">
            <a:avLst/>
          </a:prstGeom>
          <a:noFill/>
          <a:ln w="9525">
            <a:noFill/>
            <a:miter lim="800000"/>
            <a:headEnd/>
            <a:tailEnd/>
          </a:ln>
        </p:spPr>
      </p:pic>
      <p:pic>
        <p:nvPicPr>
          <p:cNvPr id="23567" name="Picture 14" descr="CIMG1399"/>
          <p:cNvPicPr>
            <a:picLocks noChangeAspect="1" noChangeArrowheads="1"/>
          </p:cNvPicPr>
          <p:nvPr/>
        </p:nvPicPr>
        <p:blipFill>
          <a:blip r:embed="rId5"/>
          <a:srcRect/>
          <a:stretch>
            <a:fillRect/>
          </a:stretch>
        </p:blipFill>
        <p:spPr bwMode="auto">
          <a:xfrm>
            <a:off x="6784975" y="765175"/>
            <a:ext cx="2176463" cy="1633538"/>
          </a:xfrm>
          <a:prstGeom prst="rect">
            <a:avLst/>
          </a:prstGeom>
          <a:noFill/>
          <a:ln w="9525">
            <a:noFill/>
            <a:miter lim="800000"/>
            <a:headEnd/>
            <a:tailEnd/>
          </a:ln>
        </p:spPr>
      </p:pic>
      <p:pic>
        <p:nvPicPr>
          <p:cNvPr id="23568" name="Picture 15"/>
          <p:cNvPicPr>
            <a:picLocks noChangeAspect="1" noChangeArrowheads="1"/>
          </p:cNvPicPr>
          <p:nvPr/>
        </p:nvPicPr>
        <p:blipFill>
          <a:blip r:embed="rId6"/>
          <a:srcRect/>
          <a:stretch>
            <a:fillRect/>
          </a:stretch>
        </p:blipFill>
        <p:spPr bwMode="auto">
          <a:xfrm>
            <a:off x="6784975" y="4229100"/>
            <a:ext cx="2160588" cy="2152650"/>
          </a:xfrm>
          <a:prstGeom prst="rect">
            <a:avLst/>
          </a:prstGeom>
          <a:noFill/>
          <a:ln w="15875">
            <a:noFill/>
            <a:miter lim="800000"/>
            <a:headEnd/>
            <a:tailEnd/>
          </a:ln>
        </p:spPr>
      </p:pic>
      <p:pic>
        <p:nvPicPr>
          <p:cNvPr id="23569" name="Picture 16" descr="IMG_0261"/>
          <p:cNvPicPr>
            <a:picLocks noChangeAspect="1" noChangeArrowheads="1"/>
          </p:cNvPicPr>
          <p:nvPr/>
        </p:nvPicPr>
        <p:blipFill>
          <a:blip r:embed="rId7"/>
          <a:srcRect/>
          <a:stretch>
            <a:fillRect/>
          </a:stretch>
        </p:blipFill>
        <p:spPr bwMode="auto">
          <a:xfrm>
            <a:off x="4643438" y="5276850"/>
            <a:ext cx="1812925" cy="1104900"/>
          </a:xfrm>
          <a:prstGeom prst="rect">
            <a:avLst/>
          </a:prstGeom>
          <a:noFill/>
          <a:ln w="9525">
            <a:noFill/>
            <a:miter lim="800000"/>
            <a:headEnd/>
            <a:tailEnd/>
          </a:ln>
        </p:spPr>
      </p:pic>
      <p:pic>
        <p:nvPicPr>
          <p:cNvPr id="23570" name="Picture 17"/>
          <p:cNvPicPr>
            <a:picLocks noChangeAspect="1" noChangeArrowheads="1"/>
          </p:cNvPicPr>
          <p:nvPr/>
        </p:nvPicPr>
        <p:blipFill>
          <a:blip r:embed="rId8"/>
          <a:srcRect/>
          <a:stretch>
            <a:fillRect/>
          </a:stretch>
        </p:blipFill>
        <p:spPr bwMode="auto">
          <a:xfrm>
            <a:off x="611188" y="3141663"/>
            <a:ext cx="1511300" cy="1417637"/>
          </a:xfrm>
          <a:prstGeom prst="rect">
            <a:avLst/>
          </a:prstGeom>
          <a:noFill/>
          <a:ln w="15875">
            <a:noFill/>
            <a:miter lim="800000"/>
            <a:headEnd/>
            <a:tailEnd/>
          </a:ln>
        </p:spPr>
      </p:pic>
      <p:pic>
        <p:nvPicPr>
          <p:cNvPr id="23571" name="Picture 18"/>
          <p:cNvPicPr>
            <a:picLocks noChangeAspect="1" noChangeArrowheads="1"/>
          </p:cNvPicPr>
          <p:nvPr/>
        </p:nvPicPr>
        <p:blipFill>
          <a:blip r:embed="rId9"/>
          <a:srcRect/>
          <a:stretch>
            <a:fillRect/>
          </a:stretch>
        </p:blipFill>
        <p:spPr bwMode="auto">
          <a:xfrm>
            <a:off x="379413" y="4797425"/>
            <a:ext cx="1493837" cy="1511300"/>
          </a:xfrm>
          <a:prstGeom prst="rect">
            <a:avLst/>
          </a:prstGeom>
          <a:noFill/>
          <a:ln w="15875">
            <a:noFill/>
            <a:miter lim="800000"/>
            <a:headEnd/>
            <a:tailEnd/>
          </a:ln>
        </p:spPr>
      </p:pic>
      <p:sp>
        <p:nvSpPr>
          <p:cNvPr id="23572" name="Rectangle 19"/>
          <p:cNvSpPr>
            <a:spLocks noChangeArrowheads="1"/>
          </p:cNvSpPr>
          <p:nvPr/>
        </p:nvSpPr>
        <p:spPr bwMode="auto">
          <a:xfrm>
            <a:off x="538163" y="1916113"/>
            <a:ext cx="5689600" cy="523220"/>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F8F8F8"/>
                </a:solidFill>
                <a:latin typeface="Tahoma" pitchFamily="34" charset="0"/>
                <a:ea typeface="HGP創英角ｺﾞｼｯｸUB" pitchFamily="50" charset="-128"/>
                <a:cs typeface="+mn-cs"/>
              </a:rPr>
              <a:t>TAM: Torsion Antenna Module with free-falling test mass        </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CCECFF"/>
                </a:solidFill>
                <a:latin typeface="Tahoma" pitchFamily="34" charset="0"/>
                <a:ea typeface="HGP創英角ｺﾞｼｯｸUB" pitchFamily="50" charset="-128"/>
                <a:cs typeface="+mn-cs"/>
              </a:rPr>
              <a:t>                                  (Size : 80mm cube, Weight : ~500g)</a:t>
            </a:r>
          </a:p>
        </p:txBody>
      </p:sp>
      <p:sp>
        <p:nvSpPr>
          <p:cNvPr id="23573" name="Rectangle 20"/>
          <p:cNvSpPr>
            <a:spLocks noChangeAspect="1" noChangeArrowheads="1"/>
          </p:cNvSpPr>
          <p:nvPr/>
        </p:nvSpPr>
        <p:spPr bwMode="auto">
          <a:xfrm>
            <a:off x="1928794" y="5342295"/>
            <a:ext cx="2663825" cy="1015663"/>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Reflective-type  optical </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displacement sensor</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Separation to mass ~1mm</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Sensitivity ~ 10</a:t>
            </a:r>
            <a:r>
              <a:rPr kumimoji="1" lang="en-US" altLang="ja-JP" sz="1200" b="1" kern="1200" baseline="30000" dirty="0">
                <a:solidFill>
                  <a:srgbClr val="CCECFF"/>
                </a:solidFill>
                <a:latin typeface="Tahoma" pitchFamily="34" charset="0"/>
                <a:ea typeface="HGP創英角ｺﾞｼｯｸUB" pitchFamily="50" charset="-128"/>
                <a:cs typeface="+mn-cs"/>
              </a:rPr>
              <a:t>-9</a:t>
            </a:r>
            <a:r>
              <a:rPr kumimoji="1" lang="en-US" altLang="ja-JP" sz="1200" b="1" kern="1200" dirty="0">
                <a:solidFill>
                  <a:srgbClr val="CCECFF"/>
                </a:solidFill>
                <a:latin typeface="Tahoma" pitchFamily="34" charset="0"/>
                <a:ea typeface="HGP創英角ｺﾞｼｯｸUB" pitchFamily="50" charset="-128"/>
                <a:cs typeface="+mn-cs"/>
              </a:rPr>
              <a:t> m/Hz</a:t>
            </a:r>
            <a:r>
              <a:rPr kumimoji="1" lang="en-US" altLang="ja-JP" sz="1200" b="1" kern="1200" baseline="30000" dirty="0">
                <a:solidFill>
                  <a:srgbClr val="CCECFF"/>
                </a:solidFill>
                <a:latin typeface="Tahoma" pitchFamily="34" charset="0"/>
                <a:ea typeface="HGP創英角ｺﾞｼｯｸUB" pitchFamily="50" charset="-128"/>
                <a:cs typeface="+mn-cs"/>
              </a:rPr>
              <a:t>1/2</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6 PSs to monitor mass motion</a:t>
            </a:r>
          </a:p>
        </p:txBody>
      </p:sp>
      <p:sp>
        <p:nvSpPr>
          <p:cNvPr id="23574" name="Rectangle 21"/>
          <p:cNvSpPr>
            <a:spLocks noChangeAspect="1" noChangeArrowheads="1"/>
          </p:cNvSpPr>
          <p:nvPr/>
        </p:nvSpPr>
        <p:spPr bwMode="auto">
          <a:xfrm>
            <a:off x="263515" y="2610145"/>
            <a:ext cx="2879725" cy="461665"/>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~47g Aluminum, Surface polished</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Small magnets for position control</a:t>
            </a:r>
          </a:p>
        </p:txBody>
      </p:sp>
      <p:sp>
        <p:nvSpPr>
          <p:cNvPr id="23575" name="Rectangle 22"/>
          <p:cNvSpPr>
            <a:spLocks noChangeAspect="1" noChangeArrowheads="1"/>
          </p:cNvSpPr>
          <p:nvPr/>
        </p:nvSpPr>
        <p:spPr bwMode="auto">
          <a:xfrm>
            <a:off x="4910156" y="4643446"/>
            <a:ext cx="2305050" cy="646331"/>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Used for test-mass </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position control</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Max current ~100mA</a:t>
            </a:r>
          </a:p>
        </p:txBody>
      </p:sp>
      <p:sp>
        <p:nvSpPr>
          <p:cNvPr id="23576" name="Line 23"/>
          <p:cNvSpPr>
            <a:spLocks noChangeShapeType="1"/>
          </p:cNvSpPr>
          <p:nvPr/>
        </p:nvSpPr>
        <p:spPr bwMode="auto">
          <a:xfrm flipH="1" flipV="1">
            <a:off x="4716462" y="3933825"/>
            <a:ext cx="498479" cy="4953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77" name="Oval 24"/>
          <p:cNvSpPr>
            <a:spLocks noChangeArrowheads="1"/>
          </p:cNvSpPr>
          <p:nvPr/>
        </p:nvSpPr>
        <p:spPr bwMode="auto">
          <a:xfrm rot="1800000">
            <a:off x="7571018" y="1447850"/>
            <a:ext cx="410701" cy="649188"/>
          </a:xfrm>
          <a:prstGeom prst="ellipse">
            <a:avLst/>
          </a:prstGeom>
          <a:noFill/>
          <a:ln w="38100">
            <a:solidFill>
              <a:srgbClr val="3366FF"/>
            </a:solidFill>
            <a:round/>
            <a:headEnd/>
            <a:tailEnd/>
          </a:ln>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78" name="Line 25"/>
          <p:cNvSpPr>
            <a:spLocks noChangeShapeType="1"/>
          </p:cNvSpPr>
          <p:nvPr/>
        </p:nvSpPr>
        <p:spPr bwMode="auto">
          <a:xfrm flipH="1">
            <a:off x="7667625" y="2060575"/>
            <a:ext cx="1588" cy="431800"/>
          </a:xfrm>
          <a:prstGeom prst="line">
            <a:avLst/>
          </a:prstGeom>
          <a:noFill/>
          <a:ln w="38100">
            <a:solidFill>
              <a:srgbClr val="3366FF"/>
            </a:solidFill>
            <a:round/>
            <a:headEnd/>
            <a:tailEnd type="stealth" w="med" len="med"/>
          </a:ln>
        </p:spPr>
        <p:txBody>
          <a:bodyPr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79" name="Rectangle 26"/>
          <p:cNvSpPr>
            <a:spLocks noChangeArrowheads="1"/>
          </p:cNvSpPr>
          <p:nvPr/>
        </p:nvSpPr>
        <p:spPr bwMode="auto">
          <a:xfrm>
            <a:off x="8134350" y="3784600"/>
            <a:ext cx="901700" cy="365125"/>
          </a:xfrm>
          <a:prstGeom prst="rect">
            <a:avLst/>
          </a:prstGeom>
          <a:noFill/>
          <a:ln w="15875">
            <a:noFill/>
            <a:miter lim="800000"/>
            <a:headEnd/>
            <a:tailEnd/>
          </a:ln>
        </p:spPr>
        <p:txBody>
          <a:bodyPr>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900" b="1" kern="1200" dirty="0">
                <a:solidFill>
                  <a:srgbClr val="99CCFF"/>
                </a:solidFill>
                <a:latin typeface="Tahoma" pitchFamily="34" charset="0"/>
                <a:ea typeface="HGP創英角ｺﾞｼｯｸUB" pitchFamily="50" charset="-128"/>
                <a:cs typeface="+mn-cs"/>
              </a:rPr>
              <a:t>2 TAMs </a:t>
            </a:r>
          </a:p>
          <a:p>
            <a:pPr marL="457200" indent="-457200" algn="l" rtl="0" fontAlgn="base">
              <a:spcBef>
                <a:spcPct val="0"/>
              </a:spcBef>
              <a:spcAft>
                <a:spcPct val="0"/>
              </a:spcAft>
              <a:buClr>
                <a:srgbClr val="003366"/>
              </a:buClr>
              <a:buSzPct val="70000"/>
              <a:buFont typeface="Wingdings" pitchFamily="2" charset="2"/>
              <a:buNone/>
            </a:pPr>
            <a:r>
              <a:rPr kumimoji="1" lang="en-US" altLang="ja-JP" sz="900" b="1" kern="1200" dirty="0">
                <a:solidFill>
                  <a:srgbClr val="99CCFF"/>
                </a:solidFill>
                <a:latin typeface="Tahoma" pitchFamily="34" charset="0"/>
                <a:ea typeface="HGP創英角ｺﾞｼｯｸUB" pitchFamily="50" charset="-128"/>
                <a:cs typeface="+mn-cs"/>
              </a:rPr>
              <a:t>in the frame</a:t>
            </a:r>
          </a:p>
        </p:txBody>
      </p:sp>
      <p:sp>
        <p:nvSpPr>
          <p:cNvPr id="28" name="Rectangle 26"/>
          <p:cNvSpPr>
            <a:spLocks noChangeArrowheads="1"/>
          </p:cNvSpPr>
          <p:nvPr/>
        </p:nvSpPr>
        <p:spPr bwMode="auto">
          <a:xfrm>
            <a:off x="7858148" y="2214554"/>
            <a:ext cx="1187452" cy="230832"/>
          </a:xfrm>
          <a:prstGeom prst="rect">
            <a:avLst/>
          </a:prstGeom>
          <a:noFill/>
          <a:ln w="15875">
            <a:noFill/>
            <a:miter lim="800000"/>
            <a:headEnd/>
            <a:tailEnd/>
          </a:ln>
        </p:spPr>
        <p:txBody>
          <a:bodyPr wrap="square">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900" b="1" kern="1200" dirty="0">
                <a:solidFill>
                  <a:srgbClr val="003366">
                    <a:lumMod val="60000"/>
                    <a:lumOff val="40000"/>
                  </a:srgbClr>
                </a:solidFill>
                <a:latin typeface="Tahoma" pitchFamily="34" charset="0"/>
                <a:ea typeface="HGP創英角ｺﾞｼｯｸUB" pitchFamily="50" charset="-128"/>
                <a:cs typeface="+mn-cs"/>
              </a:rPr>
              <a:t>SWIMmn Module</a:t>
            </a:r>
          </a:p>
        </p:txBody>
      </p:sp>
    </p:spTree>
  </p:cSld>
  <p:clrMapOvr>
    <a:masterClrMapping/>
  </p:clrMapOvr>
  <p:transition advTm="52992"/>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29728" name="Rectangle 32"/>
          <p:cNvSpPr>
            <a:spLocks noChangeArrowheads="1"/>
          </p:cNvSpPr>
          <p:nvPr/>
        </p:nvSpPr>
        <p:spPr bwMode="auto">
          <a:xfrm>
            <a:off x="3149600" y="5080000"/>
            <a:ext cx="2176463" cy="1363663"/>
          </a:xfrm>
          <a:prstGeom prst="rect">
            <a:avLst/>
          </a:prstGeom>
          <a:solidFill>
            <a:srgbClr val="CC99FF"/>
          </a:solidFill>
          <a:ln w="50800" algn="ctr">
            <a:noFill/>
            <a:miter lim="800000"/>
            <a:headEnd/>
            <a:tailEn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9698" name="Rectangle 2"/>
          <p:cNvSpPr>
            <a:spLocks noGrp="1" noChangeArrowheads="1"/>
          </p:cNvSpPr>
          <p:nvPr>
            <p:ph type="title"/>
          </p:nvPr>
        </p:nvSpPr>
        <p:spPr/>
        <p:txBody>
          <a:bodyPr/>
          <a:lstStyle/>
          <a:p>
            <a:r>
              <a:rPr lang="en-US" altLang="ja-JP" sz="2400" dirty="0"/>
              <a:t>SWIM</a:t>
            </a:r>
            <a:r>
              <a:rPr lang="en-US" altLang="ja-JP" sz="2400" dirty="0">
                <a:latin typeface="Symbol" pitchFamily="18" charset="2"/>
              </a:rPr>
              <a:t>mn</a:t>
            </a:r>
            <a:r>
              <a:rPr lang="ja-JP" altLang="en-US" sz="2400" dirty="0"/>
              <a:t>初期運用</a:t>
            </a:r>
            <a:r>
              <a:rPr lang="en-US" altLang="ja-JP" sz="2400" dirty="0"/>
              <a:t>(5)</a:t>
            </a:r>
          </a:p>
        </p:txBody>
      </p:sp>
      <p:sp>
        <p:nvSpPr>
          <p:cNvPr id="29699" name="Rectangle 3" descr="Rectangle: Click to edit Master text styles&#10;Second level&#10;Third level&#10;Fourth level&#10;Fifth level"/>
          <p:cNvSpPr>
            <a:spLocks noGrp="1" noChangeArrowheads="1"/>
          </p:cNvSpPr>
          <p:nvPr>
            <p:ph type="body" idx="1"/>
          </p:nvPr>
        </p:nvSpPr>
        <p:spPr/>
        <p:txBody>
          <a:bodyPr/>
          <a:lstStyle/>
          <a:p>
            <a:r>
              <a:rPr lang="en-US" altLang="ja-JP" dirty="0"/>
              <a:t>XY</a:t>
            </a:r>
            <a:r>
              <a:rPr lang="ja-JP" altLang="en-US" dirty="0"/>
              <a:t>平面上のマスの動きと衛星スピンの効果</a:t>
            </a:r>
          </a:p>
        </p:txBody>
      </p:sp>
      <p:pic>
        <p:nvPicPr>
          <p:cNvPr id="29700" name="Picture 4"/>
          <p:cNvPicPr>
            <a:picLocks noChangeAspect="1" noChangeArrowheads="1"/>
          </p:cNvPicPr>
          <p:nvPr/>
        </p:nvPicPr>
        <p:blipFill>
          <a:blip r:embed="rId3"/>
          <a:srcRect/>
          <a:stretch>
            <a:fillRect/>
          </a:stretch>
        </p:blipFill>
        <p:spPr bwMode="auto">
          <a:xfrm>
            <a:off x="147638" y="1343025"/>
            <a:ext cx="2260600" cy="2286000"/>
          </a:xfrm>
          <a:prstGeom prst="rect">
            <a:avLst/>
          </a:prstGeom>
          <a:noFill/>
          <a:ln w="50800" algn="ctr">
            <a:noFill/>
            <a:miter lim="800000"/>
            <a:headEnd/>
            <a:tailEnd/>
          </a:ln>
          <a:effectLst/>
        </p:spPr>
      </p:pic>
      <p:pic>
        <p:nvPicPr>
          <p:cNvPr id="29701" name="Picture 5"/>
          <p:cNvPicPr>
            <a:picLocks noChangeAspect="1" noChangeArrowheads="1"/>
          </p:cNvPicPr>
          <p:nvPr/>
        </p:nvPicPr>
        <p:blipFill>
          <a:blip r:embed="rId4"/>
          <a:srcRect/>
          <a:stretch>
            <a:fillRect/>
          </a:stretch>
        </p:blipFill>
        <p:spPr bwMode="auto">
          <a:xfrm>
            <a:off x="2484438" y="1328738"/>
            <a:ext cx="2324100" cy="2324100"/>
          </a:xfrm>
          <a:prstGeom prst="rect">
            <a:avLst/>
          </a:prstGeom>
          <a:noFill/>
          <a:ln w="50800" algn="ctr">
            <a:noFill/>
            <a:miter lim="800000"/>
            <a:headEnd/>
            <a:tailEnd/>
          </a:ln>
          <a:effectLst/>
        </p:spPr>
      </p:pic>
      <p:sp>
        <p:nvSpPr>
          <p:cNvPr id="29702" name="Text Box 6"/>
          <p:cNvSpPr txBox="1">
            <a:spLocks noChangeArrowheads="1"/>
          </p:cNvSpPr>
          <p:nvPr/>
        </p:nvSpPr>
        <p:spPr bwMode="auto">
          <a:xfrm>
            <a:off x="400050" y="995363"/>
            <a:ext cx="6411913" cy="366712"/>
          </a:xfrm>
          <a:prstGeom prst="rect">
            <a:avLst/>
          </a:prstGeom>
          <a:noFill/>
          <a:ln w="50800" algn="ctr">
            <a:noFill/>
            <a:miter lim="800000"/>
            <a:headEnd/>
            <a:tailEnd/>
          </a:ln>
          <a:effectLst/>
        </p:spPr>
        <p:txBody>
          <a:bodyPr wrap="none">
            <a:spAutoFit/>
          </a:bodyPr>
          <a:lstStyle/>
          <a:p>
            <a:pPr algn="l"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マスが浮上した時、</a:t>
            </a:r>
            <a:r>
              <a:rPr kumimoji="1" lang="en-US" altLang="ja-JP" kern="1200" dirty="0">
                <a:solidFill>
                  <a:srgbClr val="40458C"/>
                </a:solidFill>
                <a:latin typeface="Tahoma" pitchFamily="34" charset="0"/>
                <a:ea typeface="HGP創英角ｺﾞｼｯｸUB" pitchFamily="50" charset="-128"/>
                <a:cs typeface="+mn-cs"/>
              </a:rPr>
              <a:t>XY</a:t>
            </a:r>
            <a:r>
              <a:rPr kumimoji="1" lang="ja-JP" altLang="en-US" kern="1200" dirty="0">
                <a:solidFill>
                  <a:srgbClr val="40458C"/>
                </a:solidFill>
                <a:latin typeface="Tahoma" pitchFamily="34" charset="0"/>
                <a:ea typeface="HGP創英角ｺﾞｼｯｸUB" pitchFamily="50" charset="-128"/>
                <a:cs typeface="+mn-cs"/>
              </a:rPr>
              <a:t>平面上で自由振動を行っている様子が観測</a:t>
            </a:r>
          </a:p>
        </p:txBody>
      </p:sp>
      <p:pic>
        <p:nvPicPr>
          <p:cNvPr id="29703" name="Picture 7" descr="MS_0314-16_Jointdata_kaisekixy_kiseki"/>
          <p:cNvPicPr>
            <a:picLocks noChangeAspect="1" noChangeArrowheads="1"/>
          </p:cNvPicPr>
          <p:nvPr/>
        </p:nvPicPr>
        <p:blipFill>
          <a:blip r:embed="rId5"/>
          <a:srcRect/>
          <a:stretch>
            <a:fillRect/>
          </a:stretch>
        </p:blipFill>
        <p:spPr bwMode="auto">
          <a:xfrm>
            <a:off x="4987925" y="1363663"/>
            <a:ext cx="4156075" cy="3587750"/>
          </a:xfrm>
          <a:prstGeom prst="rect">
            <a:avLst/>
          </a:prstGeom>
          <a:noFill/>
        </p:spPr>
      </p:pic>
      <p:sp>
        <p:nvSpPr>
          <p:cNvPr id="29704" name="Arc 8"/>
          <p:cNvSpPr>
            <a:spLocks/>
          </p:cNvSpPr>
          <p:nvPr/>
        </p:nvSpPr>
        <p:spPr bwMode="auto">
          <a:xfrm rot="-1293116">
            <a:off x="7156450" y="1916113"/>
            <a:ext cx="549275" cy="401637"/>
          </a:xfrm>
          <a:custGeom>
            <a:avLst/>
            <a:gdLst>
              <a:gd name="G0" fmla="+- 0 0 0"/>
              <a:gd name="G1" fmla="+- 21600 0 0"/>
              <a:gd name="G2" fmla="+- 21600 0 0"/>
              <a:gd name="T0" fmla="*/ 0 w 20723"/>
              <a:gd name="T1" fmla="*/ 0 h 21600"/>
              <a:gd name="T2" fmla="*/ 20723 w 20723"/>
              <a:gd name="T3" fmla="*/ 15506 h 21600"/>
              <a:gd name="T4" fmla="*/ 0 w 20723"/>
              <a:gd name="T5" fmla="*/ 21600 h 21600"/>
            </a:gdLst>
            <a:ahLst/>
            <a:cxnLst>
              <a:cxn ang="0">
                <a:pos x="T0" y="T1"/>
              </a:cxn>
              <a:cxn ang="0">
                <a:pos x="T2" y="T3"/>
              </a:cxn>
              <a:cxn ang="0">
                <a:pos x="T4" y="T5"/>
              </a:cxn>
            </a:cxnLst>
            <a:rect l="0" t="0" r="r" b="b"/>
            <a:pathLst>
              <a:path w="20723" h="21600" fill="none" extrusionOk="0">
                <a:moveTo>
                  <a:pt x="-1" y="0"/>
                </a:moveTo>
                <a:cubicBezTo>
                  <a:pt x="9582" y="0"/>
                  <a:pt x="18019" y="6313"/>
                  <a:pt x="20722" y="15506"/>
                </a:cubicBezTo>
              </a:path>
              <a:path w="20723" h="21600" stroke="0" extrusionOk="0">
                <a:moveTo>
                  <a:pt x="-1" y="0"/>
                </a:moveTo>
                <a:cubicBezTo>
                  <a:pt x="9582" y="0"/>
                  <a:pt x="18019" y="6313"/>
                  <a:pt x="20722" y="15506"/>
                </a:cubicBezTo>
                <a:lnTo>
                  <a:pt x="0" y="21600"/>
                </a:lnTo>
                <a:close/>
              </a:path>
            </a:pathLst>
          </a:custGeom>
          <a:noFill/>
          <a:ln w="50800">
            <a:solidFill>
              <a:srgbClr val="000000"/>
            </a:solidFill>
            <a:round/>
            <a:headEnd type="triangle" w="med" len="med"/>
            <a:tailEn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9705" name="Text Box 9"/>
          <p:cNvSpPr txBox="1">
            <a:spLocks noChangeArrowheads="1"/>
          </p:cNvSpPr>
          <p:nvPr/>
        </p:nvSpPr>
        <p:spPr bwMode="auto">
          <a:xfrm>
            <a:off x="7315200" y="4038600"/>
            <a:ext cx="1244600" cy="379413"/>
          </a:xfrm>
          <a:prstGeom prst="rect">
            <a:avLst/>
          </a:prstGeom>
          <a:solidFill>
            <a:schemeClr val="bg1"/>
          </a:solidFill>
          <a:ln w="12700" algn="ctr">
            <a:solidFill>
              <a:srgbClr val="000000"/>
            </a:solidFill>
            <a:miter lim="800000"/>
            <a:headEnd/>
            <a:tailEnd/>
          </a:ln>
          <a:effectLst/>
        </p:spPr>
        <p:txBody>
          <a:bodyPr wrap="none">
            <a:spAutoFit/>
          </a:bodyPr>
          <a:lstStyle/>
          <a:p>
            <a:pPr algn="ctr" rtl="0" fontAlgn="base">
              <a:spcBef>
                <a:spcPct val="0"/>
              </a:spcBef>
              <a:spcAft>
                <a:spcPct val="0"/>
              </a:spcAft>
            </a:pPr>
            <a:r>
              <a:rPr kumimoji="1" lang="en-US" altLang="ja-JP" kern="1200" dirty="0">
                <a:solidFill>
                  <a:srgbClr val="40458C"/>
                </a:solidFill>
                <a:latin typeface="Tahoma" pitchFamily="34" charset="0"/>
                <a:ea typeface="HGP創英角ｺﾞｼｯｸUB" pitchFamily="50" charset="-128"/>
                <a:cs typeface="+mn-cs"/>
              </a:rPr>
              <a:t>X-Y</a:t>
            </a:r>
            <a:r>
              <a:rPr kumimoji="1" lang="ja-JP" altLang="en-US" kern="1200" dirty="0">
                <a:solidFill>
                  <a:srgbClr val="40458C"/>
                </a:solidFill>
                <a:latin typeface="Tahoma" pitchFamily="34" charset="0"/>
                <a:ea typeface="HGP創英角ｺﾞｼｯｸUB" pitchFamily="50" charset="-128"/>
                <a:cs typeface="+mn-cs"/>
              </a:rPr>
              <a:t>プロット</a:t>
            </a:r>
          </a:p>
        </p:txBody>
      </p:sp>
      <p:sp>
        <p:nvSpPr>
          <p:cNvPr id="29706" name="Text Box 10"/>
          <p:cNvSpPr txBox="1">
            <a:spLocks noChangeArrowheads="1"/>
          </p:cNvSpPr>
          <p:nvPr/>
        </p:nvSpPr>
        <p:spPr bwMode="auto">
          <a:xfrm>
            <a:off x="6810375" y="1617663"/>
            <a:ext cx="1314450" cy="366712"/>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楕円が回転</a:t>
            </a:r>
          </a:p>
        </p:txBody>
      </p:sp>
      <p:sp>
        <p:nvSpPr>
          <p:cNvPr id="29708" name="Text Box 12"/>
          <p:cNvSpPr txBox="1">
            <a:spLocks noChangeArrowheads="1"/>
          </p:cNvSpPr>
          <p:nvPr/>
        </p:nvSpPr>
        <p:spPr bwMode="auto">
          <a:xfrm>
            <a:off x="6619875" y="4926013"/>
            <a:ext cx="889000" cy="366712"/>
          </a:xfrm>
          <a:prstGeom prst="rect">
            <a:avLst/>
          </a:prstGeom>
          <a:solidFill>
            <a:schemeClr val="bg1"/>
          </a:solidFill>
          <a:ln w="50800" algn="ctr">
            <a:noFill/>
            <a:miter lim="800000"/>
            <a:headEnd/>
            <a:tailEnd/>
          </a:ln>
          <a:effectLst/>
        </p:spPr>
        <p:txBody>
          <a:bodyPr wrap="none">
            <a:spAutoFit/>
          </a:bodyPr>
          <a:lstStyle/>
          <a:p>
            <a:pPr algn="ctr" rtl="0" fontAlgn="base">
              <a:spcBef>
                <a:spcPct val="0"/>
              </a:spcBef>
              <a:spcAft>
                <a:spcPct val="0"/>
              </a:spcAft>
            </a:pPr>
            <a:r>
              <a:rPr kumimoji="1" lang="en-US" altLang="ja-JP" kern="1200" dirty="0">
                <a:solidFill>
                  <a:srgbClr val="40458C"/>
                </a:solidFill>
                <a:latin typeface="Tahoma" pitchFamily="34" charset="0"/>
                <a:ea typeface="HGP創英角ｺﾞｼｯｸUB" pitchFamily="50" charset="-128"/>
                <a:cs typeface="+mn-cs"/>
              </a:rPr>
              <a:t>0.2mm</a:t>
            </a:r>
          </a:p>
        </p:txBody>
      </p:sp>
      <p:sp>
        <p:nvSpPr>
          <p:cNvPr id="29709" name="Text Box 13"/>
          <p:cNvSpPr txBox="1">
            <a:spLocks noChangeArrowheads="1"/>
          </p:cNvSpPr>
          <p:nvPr/>
        </p:nvSpPr>
        <p:spPr bwMode="auto">
          <a:xfrm>
            <a:off x="1711325" y="3635375"/>
            <a:ext cx="3054350" cy="366713"/>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en-US" altLang="ja-JP" kern="1200" dirty="0">
                <a:solidFill>
                  <a:srgbClr val="40458C"/>
                </a:solidFill>
                <a:latin typeface="Tahoma" pitchFamily="34" charset="0"/>
                <a:ea typeface="HGP創英角ｺﾞｼｯｸUB" pitchFamily="50" charset="-128"/>
                <a:cs typeface="+mn-cs"/>
              </a:rPr>
              <a:t>2Hz</a:t>
            </a:r>
            <a:r>
              <a:rPr kumimoji="1" lang="ja-JP" altLang="en-US" kern="1200" dirty="0">
                <a:solidFill>
                  <a:srgbClr val="40458C"/>
                </a:solidFill>
                <a:latin typeface="Tahoma" pitchFamily="34" charset="0"/>
                <a:ea typeface="HGP創英角ｺﾞｼｯｸUB" pitchFamily="50" charset="-128"/>
                <a:cs typeface="+mn-cs"/>
              </a:rPr>
              <a:t>の共振＋うなり</a:t>
            </a:r>
            <a:r>
              <a:rPr kumimoji="1" lang="en-US" altLang="ja-JP" kern="1200" dirty="0">
                <a:solidFill>
                  <a:srgbClr val="40458C"/>
                </a:solidFill>
                <a:latin typeface="Tahoma" pitchFamily="34" charset="0"/>
                <a:ea typeface="HGP創英角ｺﾞｼｯｸUB" pitchFamily="50" charset="-128"/>
                <a:cs typeface="+mn-cs"/>
              </a:rPr>
              <a:t>(~0.05Hz)</a:t>
            </a:r>
          </a:p>
        </p:txBody>
      </p:sp>
      <p:sp>
        <p:nvSpPr>
          <p:cNvPr id="29710" name="Line 14"/>
          <p:cNvSpPr>
            <a:spLocks noChangeShapeType="1"/>
          </p:cNvSpPr>
          <p:nvPr/>
        </p:nvSpPr>
        <p:spPr bwMode="auto">
          <a:xfrm>
            <a:off x="5510213" y="4889500"/>
            <a:ext cx="3206750" cy="0"/>
          </a:xfrm>
          <a:prstGeom prst="line">
            <a:avLst/>
          </a:prstGeom>
          <a:noFill/>
          <a:ln w="12700">
            <a:solidFill>
              <a:srgbClr val="000000"/>
            </a:solidFill>
            <a:round/>
            <a:headEnd type="triangle" w="med" len="med"/>
            <a:tailEnd type="triangle" w="med" len="me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pic>
        <p:nvPicPr>
          <p:cNvPr id="29711" name="Picture 15"/>
          <p:cNvPicPr>
            <a:picLocks noChangeAspect="1" noChangeArrowheads="1"/>
          </p:cNvPicPr>
          <p:nvPr/>
        </p:nvPicPr>
        <p:blipFill>
          <a:blip r:embed="rId6" cstate="print"/>
          <a:srcRect/>
          <a:stretch>
            <a:fillRect/>
          </a:stretch>
        </p:blipFill>
        <p:spPr bwMode="auto">
          <a:xfrm>
            <a:off x="152400" y="4114800"/>
            <a:ext cx="2925763" cy="2193925"/>
          </a:xfrm>
          <a:prstGeom prst="rect">
            <a:avLst/>
          </a:prstGeom>
          <a:noFill/>
          <a:ln w="50800" algn="ctr">
            <a:noFill/>
            <a:miter lim="800000"/>
            <a:headEnd/>
            <a:tailEnd/>
          </a:ln>
          <a:effectLst/>
        </p:spPr>
      </p:pic>
      <p:sp>
        <p:nvSpPr>
          <p:cNvPr id="29712" name="Text Box 16"/>
          <p:cNvSpPr txBox="1">
            <a:spLocks noChangeArrowheads="1"/>
          </p:cNvSpPr>
          <p:nvPr/>
        </p:nvSpPr>
        <p:spPr bwMode="auto">
          <a:xfrm>
            <a:off x="5319713" y="5330825"/>
            <a:ext cx="3603625" cy="641350"/>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データからフィッティング：</a:t>
            </a:r>
            <a:r>
              <a:rPr kumimoji="1" lang="en-US" altLang="ja-JP" kern="1200" dirty="0">
                <a:solidFill>
                  <a:srgbClr val="FF0000"/>
                </a:solidFill>
                <a:latin typeface="Tahoma" pitchFamily="34" charset="0"/>
                <a:ea typeface="HGP創英角ｺﾞｼｯｸUB" pitchFamily="50" charset="-128"/>
                <a:cs typeface="+mn-cs"/>
              </a:rPr>
              <a:t>-16.8deg/s</a:t>
            </a:r>
          </a:p>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衛星スピンレート：</a:t>
            </a:r>
            <a:r>
              <a:rPr kumimoji="1" lang="en-US" altLang="ja-JP" kern="1200" dirty="0">
                <a:solidFill>
                  <a:srgbClr val="FF0000"/>
                </a:solidFill>
                <a:latin typeface="Tahoma" pitchFamily="34" charset="0"/>
                <a:ea typeface="HGP創英角ｺﾞｼｯｸUB" pitchFamily="50" charset="-128"/>
                <a:cs typeface="+mn-cs"/>
              </a:rPr>
              <a:t>-16.7deg/s</a:t>
            </a:r>
          </a:p>
        </p:txBody>
      </p:sp>
      <p:sp>
        <p:nvSpPr>
          <p:cNvPr id="29713" name="Line 17"/>
          <p:cNvSpPr>
            <a:spLocks noChangeShapeType="1"/>
          </p:cNvSpPr>
          <p:nvPr/>
        </p:nvSpPr>
        <p:spPr bwMode="auto">
          <a:xfrm flipH="1">
            <a:off x="1600200" y="3810000"/>
            <a:ext cx="0" cy="914400"/>
          </a:xfrm>
          <a:prstGeom prst="line">
            <a:avLst/>
          </a:prstGeom>
          <a:noFill/>
          <a:ln w="50800">
            <a:solidFill>
              <a:srgbClr val="000000"/>
            </a:solidFill>
            <a:round/>
            <a:headEnd/>
            <a:tailEn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9714" name="Arc 18"/>
          <p:cNvSpPr>
            <a:spLocks/>
          </p:cNvSpPr>
          <p:nvPr/>
        </p:nvSpPr>
        <p:spPr bwMode="auto">
          <a:xfrm rot="17388828" flipH="1">
            <a:off x="1420019" y="3769519"/>
            <a:ext cx="306388" cy="457200"/>
          </a:xfrm>
          <a:custGeom>
            <a:avLst/>
            <a:gdLst>
              <a:gd name="G0" fmla="+- 8102 0 0"/>
              <a:gd name="G1" fmla="+- 21600 0 0"/>
              <a:gd name="G2" fmla="+- 21600 0 0"/>
              <a:gd name="T0" fmla="*/ 8102 w 29702"/>
              <a:gd name="T1" fmla="*/ 0 h 43200"/>
              <a:gd name="T2" fmla="*/ 0 w 29702"/>
              <a:gd name="T3" fmla="*/ 41623 h 43200"/>
              <a:gd name="T4" fmla="*/ 8102 w 29702"/>
              <a:gd name="T5" fmla="*/ 21600 h 43200"/>
            </a:gdLst>
            <a:ahLst/>
            <a:cxnLst>
              <a:cxn ang="0">
                <a:pos x="T0" y="T1"/>
              </a:cxn>
              <a:cxn ang="0">
                <a:pos x="T2" y="T3"/>
              </a:cxn>
              <a:cxn ang="0">
                <a:pos x="T4" y="T5"/>
              </a:cxn>
            </a:cxnLst>
            <a:rect l="0" t="0" r="r" b="b"/>
            <a:pathLst>
              <a:path w="29702" h="43200" fill="none" extrusionOk="0">
                <a:moveTo>
                  <a:pt x="8101" y="0"/>
                </a:moveTo>
                <a:cubicBezTo>
                  <a:pt x="20031" y="0"/>
                  <a:pt x="29702" y="9670"/>
                  <a:pt x="29702" y="21600"/>
                </a:cubicBezTo>
                <a:cubicBezTo>
                  <a:pt x="29702" y="33529"/>
                  <a:pt x="20031" y="43200"/>
                  <a:pt x="8102" y="43200"/>
                </a:cubicBezTo>
                <a:cubicBezTo>
                  <a:pt x="5325" y="43200"/>
                  <a:pt x="2574" y="42664"/>
                  <a:pt x="0" y="41622"/>
                </a:cubicBezTo>
              </a:path>
              <a:path w="29702" h="43200" stroke="0" extrusionOk="0">
                <a:moveTo>
                  <a:pt x="8101" y="0"/>
                </a:moveTo>
                <a:cubicBezTo>
                  <a:pt x="20031" y="0"/>
                  <a:pt x="29702" y="9670"/>
                  <a:pt x="29702" y="21600"/>
                </a:cubicBezTo>
                <a:cubicBezTo>
                  <a:pt x="29702" y="33529"/>
                  <a:pt x="20031" y="43200"/>
                  <a:pt x="8102" y="43200"/>
                </a:cubicBezTo>
                <a:cubicBezTo>
                  <a:pt x="5325" y="43200"/>
                  <a:pt x="2574" y="42664"/>
                  <a:pt x="0" y="41622"/>
                </a:cubicBezTo>
                <a:lnTo>
                  <a:pt x="8102" y="21600"/>
                </a:lnTo>
                <a:close/>
              </a:path>
            </a:pathLst>
          </a:custGeom>
          <a:noFill/>
          <a:ln w="50800">
            <a:solidFill>
              <a:srgbClr val="FF0000"/>
            </a:solidFill>
            <a:round/>
            <a:headEnd/>
            <a:tailEnd type="triangle" w="med" len="med"/>
          </a:ln>
          <a:effectLst/>
        </p:spPr>
        <p:txBody>
          <a:bodyPr vert="eaVert" wrap="none" anchor="ctr"/>
          <a:lstStyle/>
          <a:p>
            <a:pPr algn="ctr" rtl="0" fontAlgn="base">
              <a:spcBef>
                <a:spcPct val="0"/>
              </a:spcBef>
              <a:spcAft>
                <a:spcPct val="0"/>
              </a:spcAft>
            </a:pPr>
            <a:endParaRPr kumimoji="1" lang="ja-JP" altLang="ja-JP" kern="1200" dirty="0">
              <a:solidFill>
                <a:srgbClr val="40458C"/>
              </a:solidFill>
              <a:latin typeface="Tahoma" pitchFamily="34" charset="0"/>
              <a:ea typeface="HGP創英角ｺﾞｼｯｸUB" pitchFamily="50" charset="-128"/>
              <a:cs typeface="+mn-cs"/>
            </a:endParaRPr>
          </a:p>
        </p:txBody>
      </p:sp>
      <p:sp>
        <p:nvSpPr>
          <p:cNvPr id="29715" name="Text Box 19"/>
          <p:cNvSpPr txBox="1">
            <a:spLocks noChangeArrowheads="1"/>
          </p:cNvSpPr>
          <p:nvPr/>
        </p:nvSpPr>
        <p:spPr bwMode="auto">
          <a:xfrm>
            <a:off x="152400" y="3962400"/>
            <a:ext cx="1220788" cy="366713"/>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スピン安定</a:t>
            </a:r>
          </a:p>
        </p:txBody>
      </p:sp>
      <p:sp>
        <p:nvSpPr>
          <p:cNvPr id="29716" name="Text Box 20"/>
          <p:cNvSpPr txBox="1">
            <a:spLocks noChangeArrowheads="1"/>
          </p:cNvSpPr>
          <p:nvPr/>
        </p:nvSpPr>
        <p:spPr bwMode="auto">
          <a:xfrm>
            <a:off x="2940050" y="4154488"/>
            <a:ext cx="2306638" cy="915987"/>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コリオリ力により</a:t>
            </a:r>
          </a:p>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振動軸が回転</a:t>
            </a:r>
          </a:p>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 </a:t>
            </a:r>
            <a:r>
              <a:rPr kumimoji="1" lang="ja-JP" altLang="en-US" kern="1200" dirty="0">
                <a:solidFill>
                  <a:srgbClr val="FF0000"/>
                </a:solidFill>
                <a:latin typeface="Tahoma" pitchFamily="34" charset="0"/>
                <a:ea typeface="HGP創英角ｺﾞｼｯｸUB" pitchFamily="50" charset="-128"/>
                <a:cs typeface="+mn-cs"/>
              </a:rPr>
              <a:t>「フーコーの振り子」</a:t>
            </a:r>
          </a:p>
        </p:txBody>
      </p:sp>
      <p:sp>
        <p:nvSpPr>
          <p:cNvPr id="29717" name="Line 21"/>
          <p:cNvSpPr>
            <a:spLocks noChangeShapeType="1"/>
          </p:cNvSpPr>
          <p:nvPr/>
        </p:nvSpPr>
        <p:spPr bwMode="auto">
          <a:xfrm flipH="1">
            <a:off x="304800" y="5181600"/>
            <a:ext cx="0" cy="457200"/>
          </a:xfrm>
          <a:prstGeom prst="line">
            <a:avLst/>
          </a:prstGeom>
          <a:noFill/>
          <a:ln w="50800">
            <a:solidFill>
              <a:srgbClr val="000000"/>
            </a:solidFill>
            <a:round/>
            <a:headEnd type="triangle" w="med" len="med"/>
            <a:tailEn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9718" name="Text Box 22"/>
          <p:cNvSpPr txBox="1">
            <a:spLocks noChangeArrowheads="1"/>
          </p:cNvSpPr>
          <p:nvPr/>
        </p:nvSpPr>
        <p:spPr bwMode="auto">
          <a:xfrm>
            <a:off x="152400" y="4876800"/>
            <a:ext cx="312738" cy="366713"/>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en-US" altLang="ja-JP" kern="1200" dirty="0">
                <a:solidFill>
                  <a:srgbClr val="40458C"/>
                </a:solidFill>
                <a:latin typeface="Tahoma" pitchFamily="34" charset="0"/>
                <a:ea typeface="HGP創英角ｺﾞｼｯｸUB" pitchFamily="50" charset="-128"/>
                <a:cs typeface="+mn-cs"/>
              </a:rPr>
              <a:t>Z</a:t>
            </a:r>
          </a:p>
        </p:txBody>
      </p:sp>
      <p:sp>
        <p:nvSpPr>
          <p:cNvPr id="29719" name="Text Box 23"/>
          <p:cNvSpPr txBox="1">
            <a:spLocks noChangeArrowheads="1"/>
          </p:cNvSpPr>
          <p:nvPr/>
        </p:nvSpPr>
        <p:spPr bwMode="auto">
          <a:xfrm>
            <a:off x="6634163" y="5957888"/>
            <a:ext cx="1041400" cy="417512"/>
          </a:xfrm>
          <a:prstGeom prst="rect">
            <a:avLst/>
          </a:prstGeom>
          <a:noFill/>
          <a:ln w="50800" algn="ctr">
            <a:solidFill>
              <a:srgbClr val="FF0000"/>
            </a:solidFill>
            <a:miter lim="800000"/>
            <a:headEnd/>
            <a:tailEnd/>
          </a:ln>
          <a:effectLst/>
        </p:spPr>
        <p:txBody>
          <a:bodyPr wrap="none">
            <a:spAutoFit/>
          </a:bodyPr>
          <a:lstStyle/>
          <a:p>
            <a:pPr algn="ctr" rtl="0" fontAlgn="base">
              <a:spcBef>
                <a:spcPct val="0"/>
              </a:spcBef>
              <a:spcAft>
                <a:spcPct val="0"/>
              </a:spcAft>
            </a:pPr>
            <a:r>
              <a:rPr kumimoji="1" lang="ja-JP" altLang="en-US" kern="1200" dirty="0">
                <a:solidFill>
                  <a:srgbClr val="FF0000"/>
                </a:solidFill>
                <a:latin typeface="Tahoma" pitchFamily="34" charset="0"/>
                <a:ea typeface="HGP創英角ｺﾞｼｯｸUB" pitchFamily="50" charset="-128"/>
                <a:cs typeface="+mn-cs"/>
              </a:rPr>
              <a:t>よく一致</a:t>
            </a:r>
          </a:p>
        </p:txBody>
      </p:sp>
      <p:sp>
        <p:nvSpPr>
          <p:cNvPr id="29720" name="Text Box 24"/>
          <p:cNvSpPr txBox="1">
            <a:spLocks noChangeArrowheads="1"/>
          </p:cNvSpPr>
          <p:nvPr/>
        </p:nvSpPr>
        <p:spPr bwMode="auto">
          <a:xfrm>
            <a:off x="1277938" y="1676400"/>
            <a:ext cx="354012" cy="379413"/>
          </a:xfrm>
          <a:prstGeom prst="rect">
            <a:avLst/>
          </a:prstGeom>
          <a:solidFill>
            <a:schemeClr val="bg1"/>
          </a:solidFill>
          <a:ln w="12700" algn="ctr">
            <a:solidFill>
              <a:srgbClr val="000000"/>
            </a:solidFill>
            <a:miter lim="800000"/>
            <a:headEnd/>
            <a:tailEnd/>
          </a:ln>
          <a:effectLst/>
        </p:spPr>
        <p:txBody>
          <a:bodyPr wrap="none">
            <a:spAutoFit/>
          </a:bodyPr>
          <a:lstStyle/>
          <a:p>
            <a:pPr algn="ctr" rtl="0" fontAlgn="base">
              <a:spcBef>
                <a:spcPct val="0"/>
              </a:spcBef>
              <a:spcAft>
                <a:spcPct val="0"/>
              </a:spcAft>
            </a:pPr>
            <a:r>
              <a:rPr kumimoji="1" lang="en-US" altLang="ja-JP" b="1" kern="1200" dirty="0">
                <a:solidFill>
                  <a:srgbClr val="000000"/>
                </a:solidFill>
                <a:latin typeface="Tahoma" pitchFamily="34" charset="0"/>
                <a:ea typeface="HGP創英角ｺﾞｼｯｸUB" pitchFamily="50" charset="-128"/>
                <a:cs typeface="+mn-cs"/>
              </a:rPr>
              <a:t>X</a:t>
            </a:r>
          </a:p>
        </p:txBody>
      </p:sp>
      <p:sp>
        <p:nvSpPr>
          <p:cNvPr id="29721" name="Text Box 25"/>
          <p:cNvSpPr txBox="1">
            <a:spLocks noChangeArrowheads="1"/>
          </p:cNvSpPr>
          <p:nvPr/>
        </p:nvSpPr>
        <p:spPr bwMode="auto">
          <a:xfrm>
            <a:off x="2954338" y="1600200"/>
            <a:ext cx="350837" cy="379413"/>
          </a:xfrm>
          <a:prstGeom prst="rect">
            <a:avLst/>
          </a:prstGeom>
          <a:solidFill>
            <a:schemeClr val="bg1"/>
          </a:solidFill>
          <a:ln w="12700" algn="ctr">
            <a:solidFill>
              <a:srgbClr val="000000"/>
            </a:solidFill>
            <a:miter lim="800000"/>
            <a:headEnd/>
            <a:tailEnd/>
          </a:ln>
          <a:effectLst/>
        </p:spPr>
        <p:txBody>
          <a:bodyPr wrap="none">
            <a:spAutoFit/>
          </a:bodyPr>
          <a:lstStyle/>
          <a:p>
            <a:pPr algn="ctr" rtl="0" fontAlgn="base">
              <a:spcBef>
                <a:spcPct val="0"/>
              </a:spcBef>
              <a:spcAft>
                <a:spcPct val="0"/>
              </a:spcAft>
            </a:pPr>
            <a:r>
              <a:rPr kumimoji="1" lang="en-US" altLang="ja-JP" b="1" kern="1200" dirty="0">
                <a:solidFill>
                  <a:srgbClr val="000000"/>
                </a:solidFill>
                <a:latin typeface="Tahoma" pitchFamily="34" charset="0"/>
                <a:ea typeface="HGP創英角ｺﾞｼｯｸUB" pitchFamily="50" charset="-128"/>
                <a:cs typeface="+mn-cs"/>
              </a:rPr>
              <a:t>Y</a:t>
            </a:r>
          </a:p>
        </p:txBody>
      </p:sp>
      <p:sp>
        <p:nvSpPr>
          <p:cNvPr id="29722" name="Text Box 26"/>
          <p:cNvSpPr txBox="1">
            <a:spLocks noChangeArrowheads="1"/>
          </p:cNvSpPr>
          <p:nvPr/>
        </p:nvSpPr>
        <p:spPr bwMode="auto">
          <a:xfrm>
            <a:off x="3287713" y="3382963"/>
            <a:ext cx="1136650" cy="336550"/>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en-US" altLang="ja-JP" sz="1600" kern="1200" dirty="0">
                <a:solidFill>
                  <a:srgbClr val="40458C"/>
                </a:solidFill>
                <a:latin typeface="Tahoma" pitchFamily="34" charset="0"/>
                <a:ea typeface="HGP創英角ｺﾞｼｯｸUB" pitchFamily="50" charset="-128"/>
                <a:cs typeface="+mn-cs"/>
              </a:rPr>
              <a:t>Time [sec]</a:t>
            </a:r>
          </a:p>
        </p:txBody>
      </p:sp>
      <p:sp>
        <p:nvSpPr>
          <p:cNvPr id="29723" name="Text Box 27"/>
          <p:cNvSpPr txBox="1">
            <a:spLocks noChangeArrowheads="1"/>
          </p:cNvSpPr>
          <p:nvPr/>
        </p:nvSpPr>
        <p:spPr bwMode="auto">
          <a:xfrm>
            <a:off x="842963" y="3425825"/>
            <a:ext cx="1136650" cy="336550"/>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en-US" altLang="ja-JP" sz="1600" kern="1200" dirty="0">
                <a:solidFill>
                  <a:srgbClr val="40458C"/>
                </a:solidFill>
                <a:latin typeface="Tahoma" pitchFamily="34" charset="0"/>
                <a:ea typeface="HGP創英角ｺﾞｼｯｸUB" pitchFamily="50" charset="-128"/>
                <a:cs typeface="+mn-cs"/>
              </a:rPr>
              <a:t>Time [sec]</a:t>
            </a:r>
          </a:p>
        </p:txBody>
      </p:sp>
      <p:sp>
        <p:nvSpPr>
          <p:cNvPr id="29724" name="Rectangle 28"/>
          <p:cNvSpPr>
            <a:spLocks noChangeArrowheads="1"/>
          </p:cNvSpPr>
          <p:nvPr/>
        </p:nvSpPr>
        <p:spPr bwMode="auto">
          <a:xfrm>
            <a:off x="3360738" y="5294313"/>
            <a:ext cx="244475" cy="755650"/>
          </a:xfrm>
          <a:prstGeom prst="rect">
            <a:avLst/>
          </a:prstGeom>
          <a:solidFill>
            <a:schemeClr val="accent1"/>
          </a:solidFill>
          <a:ln w="25400" algn="ctr">
            <a:solidFill>
              <a:srgbClr val="000000"/>
            </a:solidFill>
            <a:miter lim="800000"/>
            <a:headEnd/>
            <a:tailEn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9725" name="Rectangle 29"/>
          <p:cNvSpPr>
            <a:spLocks noChangeArrowheads="1"/>
          </p:cNvSpPr>
          <p:nvPr/>
        </p:nvSpPr>
        <p:spPr bwMode="auto">
          <a:xfrm>
            <a:off x="4557713" y="5300663"/>
            <a:ext cx="244475" cy="755650"/>
          </a:xfrm>
          <a:prstGeom prst="rect">
            <a:avLst/>
          </a:prstGeom>
          <a:solidFill>
            <a:schemeClr val="accent1"/>
          </a:solidFill>
          <a:ln w="25400" algn="ctr">
            <a:solidFill>
              <a:srgbClr val="000000"/>
            </a:solidFill>
            <a:miter lim="800000"/>
            <a:headEnd/>
            <a:tailEn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9726" name="Line 30"/>
          <p:cNvSpPr>
            <a:spLocks noChangeShapeType="1"/>
          </p:cNvSpPr>
          <p:nvPr/>
        </p:nvSpPr>
        <p:spPr bwMode="auto">
          <a:xfrm>
            <a:off x="3832225" y="5703888"/>
            <a:ext cx="246063" cy="0"/>
          </a:xfrm>
          <a:prstGeom prst="line">
            <a:avLst/>
          </a:prstGeom>
          <a:noFill/>
          <a:ln w="50800">
            <a:solidFill>
              <a:srgbClr val="000000"/>
            </a:solidFill>
            <a:round/>
            <a:headEnd/>
            <a:tailEnd type="triangle" w="med" len="me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9727" name="Text Box 31"/>
          <p:cNvSpPr txBox="1">
            <a:spLocks noChangeArrowheads="1"/>
          </p:cNvSpPr>
          <p:nvPr/>
        </p:nvSpPr>
        <p:spPr bwMode="auto">
          <a:xfrm>
            <a:off x="3205163" y="6110288"/>
            <a:ext cx="2162175" cy="304800"/>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ja-JP" altLang="en-US" sz="1400" kern="1200" dirty="0">
                <a:solidFill>
                  <a:srgbClr val="40458C"/>
                </a:solidFill>
                <a:latin typeface="Tahoma" pitchFamily="34" charset="0"/>
                <a:ea typeface="HGP創英角ｺﾞｼｯｸUB" pitchFamily="50" charset="-128"/>
                <a:cs typeface="+mn-cs"/>
              </a:rPr>
              <a:t>センサ固定座標系でみると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wipe(left)">
                                      <p:cBhvr>
                                        <p:cTn id="7" dur="500"/>
                                        <p:tgtEl>
                                          <p:spTgt spid="2970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704"/>
                                        </p:tgtEl>
                                        <p:attrNameLst>
                                          <p:attrName>style.visibility</p:attrName>
                                        </p:attrNameLst>
                                      </p:cBhvr>
                                      <p:to>
                                        <p:strVal val="visible"/>
                                      </p:to>
                                    </p:set>
                                    <p:animEffect transition="in" filter="wipe(left)">
                                      <p:cBhvr>
                                        <p:cTn id="10" dur="500"/>
                                        <p:tgtEl>
                                          <p:spTgt spid="2970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Effect transition="in" filter="wipe(left)">
                                      <p:cBhvr>
                                        <p:cTn id="13" dur="500"/>
                                        <p:tgtEl>
                                          <p:spTgt spid="2970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706"/>
                                        </p:tgtEl>
                                        <p:attrNameLst>
                                          <p:attrName>style.visibility</p:attrName>
                                        </p:attrNameLst>
                                      </p:cBhvr>
                                      <p:to>
                                        <p:strVal val="visible"/>
                                      </p:to>
                                    </p:set>
                                    <p:animEffect transition="in" filter="wipe(left)">
                                      <p:cBhvr>
                                        <p:cTn id="16" dur="500"/>
                                        <p:tgtEl>
                                          <p:spTgt spid="2970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9708"/>
                                        </p:tgtEl>
                                        <p:attrNameLst>
                                          <p:attrName>style.visibility</p:attrName>
                                        </p:attrNameLst>
                                      </p:cBhvr>
                                      <p:to>
                                        <p:strVal val="visible"/>
                                      </p:to>
                                    </p:set>
                                    <p:animEffect transition="in" filter="wipe(left)">
                                      <p:cBhvr>
                                        <p:cTn id="19" dur="500"/>
                                        <p:tgtEl>
                                          <p:spTgt spid="2970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9710"/>
                                        </p:tgtEl>
                                        <p:attrNameLst>
                                          <p:attrName>style.visibility</p:attrName>
                                        </p:attrNameLst>
                                      </p:cBhvr>
                                      <p:to>
                                        <p:strVal val="visible"/>
                                      </p:to>
                                    </p:set>
                                    <p:animEffect transition="in" filter="wipe(left)">
                                      <p:cBhvr>
                                        <p:cTn id="22" dur="500"/>
                                        <p:tgtEl>
                                          <p:spTgt spid="297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728"/>
                                        </p:tgtEl>
                                        <p:attrNameLst>
                                          <p:attrName>style.visibility</p:attrName>
                                        </p:attrNameLst>
                                      </p:cBhvr>
                                      <p:to>
                                        <p:strVal val="visible"/>
                                      </p:to>
                                    </p:set>
                                    <p:animEffect transition="in" filter="wipe(down)">
                                      <p:cBhvr>
                                        <p:cTn id="27" dur="500"/>
                                        <p:tgtEl>
                                          <p:spTgt spid="297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724"/>
                                        </p:tgtEl>
                                        <p:attrNameLst>
                                          <p:attrName>style.visibility</p:attrName>
                                        </p:attrNameLst>
                                      </p:cBhvr>
                                      <p:to>
                                        <p:strVal val="visible"/>
                                      </p:to>
                                    </p:set>
                                    <p:animEffect transition="in" filter="wipe(down)">
                                      <p:cBhvr>
                                        <p:cTn id="30" dur="500"/>
                                        <p:tgtEl>
                                          <p:spTgt spid="2972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725"/>
                                        </p:tgtEl>
                                        <p:attrNameLst>
                                          <p:attrName>style.visibility</p:attrName>
                                        </p:attrNameLst>
                                      </p:cBhvr>
                                      <p:to>
                                        <p:strVal val="visible"/>
                                      </p:to>
                                    </p:set>
                                    <p:animEffect transition="in" filter="wipe(down)">
                                      <p:cBhvr>
                                        <p:cTn id="33" dur="500"/>
                                        <p:tgtEl>
                                          <p:spTgt spid="297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726"/>
                                        </p:tgtEl>
                                        <p:attrNameLst>
                                          <p:attrName>style.visibility</p:attrName>
                                        </p:attrNameLst>
                                      </p:cBhvr>
                                      <p:to>
                                        <p:strVal val="visible"/>
                                      </p:to>
                                    </p:set>
                                    <p:animEffect transition="in" filter="wipe(down)">
                                      <p:cBhvr>
                                        <p:cTn id="36" dur="500"/>
                                        <p:tgtEl>
                                          <p:spTgt spid="297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727"/>
                                        </p:tgtEl>
                                        <p:attrNameLst>
                                          <p:attrName>style.visibility</p:attrName>
                                        </p:attrNameLst>
                                      </p:cBhvr>
                                      <p:to>
                                        <p:strVal val="visible"/>
                                      </p:to>
                                    </p:set>
                                    <p:animEffect transition="in" filter="wipe(down)">
                                      <p:cBhvr>
                                        <p:cTn id="39" dur="500"/>
                                        <p:tgtEl>
                                          <p:spTgt spid="2972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path" presetSubtype="0" accel="50000" decel="50000" fill="hold" grpId="1" nodeType="clickEffect">
                                  <p:stCondLst>
                                    <p:cond delay="0"/>
                                  </p:stCondLst>
                                  <p:childTnLst>
                                    <p:animMotion origin="layout" path="M -0.00069 0.06451 C -0.00746 0.04948 -0.0118 0.02636 -0.0118 0.00046 C -0.0118 -0.02497 -0.00746 -0.0481 -0.00069 -0.06359 C 0.00625 -0.0481 0.01007 -0.02497 0.01007 0.00046 C 0.01007 0.02636 0.00625 0.04948 -0.00069 0.06451 Z " pathEditMode="relative" rAng="16200000" ptsTypes="fffff">
                                      <p:cBhvr>
                                        <p:cTn id="43" dur="2000" fill="hold"/>
                                        <p:tgtEl>
                                          <p:spTgt spid="29724"/>
                                        </p:tgtEl>
                                        <p:attrNameLst>
                                          <p:attrName>ppt_x</p:attrName>
                                          <p:attrName>ppt_y</p:attrName>
                                        </p:attrNameLst>
                                      </p:cBhvr>
                                      <p:rCtr x="0" y="-64"/>
                                    </p:animMotion>
                                  </p:childTnLst>
                                </p:cTn>
                              </p:par>
                            </p:childTnLst>
                          </p:cTn>
                        </p:par>
                      </p:childTnLst>
                    </p:cTn>
                  </p:par>
                  <p:par>
                    <p:cTn id="44" fill="hold">
                      <p:stCondLst>
                        <p:cond delay="indefinite"/>
                      </p:stCondLst>
                      <p:childTnLst>
                        <p:par>
                          <p:cTn id="45" fill="hold">
                            <p:stCondLst>
                              <p:cond delay="0"/>
                            </p:stCondLst>
                            <p:childTnLst>
                              <p:par>
                                <p:cTn id="46" presetID="12" presetClass="path" presetSubtype="0" accel="50000" decel="50000" fill="hold" grpId="1" nodeType="clickEffect">
                                  <p:stCondLst>
                                    <p:cond delay="0"/>
                                  </p:stCondLst>
                                  <p:childTnLst>
                                    <p:animMotion origin="layout" path="M 0.0467 -0.00347 C 0.03541 0.00555 0.01805 0.01133 -0.00139 0.01133 C -0.02049 0.01133 -0.03785 0.00555 -0.04948 -0.00347 C -0.03785 -0.01271 -0.02049 -0.0178 -0.00139 -0.0178 C 0.01805 -0.0178 0.03541 -0.01271 0.0467 -0.00347 Z " pathEditMode="relative" rAng="10800000" ptsTypes="fffff">
                                      <p:cBhvr>
                                        <p:cTn id="47" dur="2000" fill="hold"/>
                                        <p:tgtEl>
                                          <p:spTgt spid="29725"/>
                                        </p:tgtEl>
                                        <p:attrNameLst>
                                          <p:attrName>ppt_x</p:attrName>
                                          <p:attrName>ppt_y</p:attrName>
                                        </p:attrNameLst>
                                      </p:cBhvr>
                                      <p:rCtr x="-48" y="0"/>
                                    </p:animMotion>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9711"/>
                                        </p:tgtEl>
                                        <p:attrNameLst>
                                          <p:attrName>style.visibility</p:attrName>
                                        </p:attrNameLst>
                                      </p:cBhvr>
                                      <p:to>
                                        <p:strVal val="visible"/>
                                      </p:to>
                                    </p:set>
                                    <p:animEffect transition="in" filter="wipe(left)">
                                      <p:cBhvr>
                                        <p:cTn id="52" dur="500"/>
                                        <p:tgtEl>
                                          <p:spTgt spid="2971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9713"/>
                                        </p:tgtEl>
                                        <p:attrNameLst>
                                          <p:attrName>style.visibility</p:attrName>
                                        </p:attrNameLst>
                                      </p:cBhvr>
                                      <p:to>
                                        <p:strVal val="visible"/>
                                      </p:to>
                                    </p:set>
                                    <p:animEffect transition="in" filter="wipe(left)">
                                      <p:cBhvr>
                                        <p:cTn id="55" dur="500"/>
                                        <p:tgtEl>
                                          <p:spTgt spid="2971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9714"/>
                                        </p:tgtEl>
                                        <p:attrNameLst>
                                          <p:attrName>style.visibility</p:attrName>
                                        </p:attrNameLst>
                                      </p:cBhvr>
                                      <p:to>
                                        <p:strVal val="visible"/>
                                      </p:to>
                                    </p:set>
                                    <p:animEffect transition="in" filter="wipe(left)">
                                      <p:cBhvr>
                                        <p:cTn id="58" dur="500"/>
                                        <p:tgtEl>
                                          <p:spTgt spid="2971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9715"/>
                                        </p:tgtEl>
                                        <p:attrNameLst>
                                          <p:attrName>style.visibility</p:attrName>
                                        </p:attrNameLst>
                                      </p:cBhvr>
                                      <p:to>
                                        <p:strVal val="visible"/>
                                      </p:to>
                                    </p:set>
                                    <p:animEffect transition="in" filter="wipe(left)">
                                      <p:cBhvr>
                                        <p:cTn id="61" dur="500"/>
                                        <p:tgtEl>
                                          <p:spTgt spid="2971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9717"/>
                                        </p:tgtEl>
                                        <p:attrNameLst>
                                          <p:attrName>style.visibility</p:attrName>
                                        </p:attrNameLst>
                                      </p:cBhvr>
                                      <p:to>
                                        <p:strVal val="visible"/>
                                      </p:to>
                                    </p:set>
                                    <p:animEffect transition="in" filter="wipe(left)">
                                      <p:cBhvr>
                                        <p:cTn id="64" dur="500"/>
                                        <p:tgtEl>
                                          <p:spTgt spid="297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9718"/>
                                        </p:tgtEl>
                                        <p:attrNameLst>
                                          <p:attrName>style.visibility</p:attrName>
                                        </p:attrNameLst>
                                      </p:cBhvr>
                                      <p:to>
                                        <p:strVal val="visible"/>
                                      </p:to>
                                    </p:set>
                                    <p:animEffect transition="in" filter="wipe(left)">
                                      <p:cBhvr>
                                        <p:cTn id="67" dur="500"/>
                                        <p:tgtEl>
                                          <p:spTgt spid="297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9716"/>
                                        </p:tgtEl>
                                        <p:attrNameLst>
                                          <p:attrName>style.visibility</p:attrName>
                                        </p:attrNameLst>
                                      </p:cBhvr>
                                      <p:to>
                                        <p:strVal val="visible"/>
                                      </p:to>
                                    </p:set>
                                    <p:animEffect transition="in" filter="wipe(left)">
                                      <p:cBhvr>
                                        <p:cTn id="72" dur="500"/>
                                        <p:tgtEl>
                                          <p:spTgt spid="297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712"/>
                                        </p:tgtEl>
                                        <p:attrNameLst>
                                          <p:attrName>style.visibility</p:attrName>
                                        </p:attrNameLst>
                                      </p:cBhvr>
                                      <p:to>
                                        <p:strVal val="visible"/>
                                      </p:to>
                                    </p:set>
                                    <p:animEffect transition="in" filter="wipe(left)">
                                      <p:cBhvr>
                                        <p:cTn id="77" dur="500"/>
                                        <p:tgtEl>
                                          <p:spTgt spid="29712"/>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29719"/>
                                        </p:tgtEl>
                                        <p:attrNameLst>
                                          <p:attrName>style.visibility</p:attrName>
                                        </p:attrNameLst>
                                      </p:cBhvr>
                                      <p:to>
                                        <p:strVal val="visible"/>
                                      </p:to>
                                    </p:set>
                                    <p:animEffect transition="in" filter="wipe(left)">
                                      <p:cBhvr>
                                        <p:cTn id="80" dur="500"/>
                                        <p:tgtEl>
                                          <p:spTgt spid="29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8" grpId="0" animBg="1"/>
      <p:bldP spid="29704" grpId="0" animBg="1"/>
      <p:bldP spid="29705" grpId="0" animBg="1"/>
      <p:bldP spid="29706" grpId="0"/>
      <p:bldP spid="29708" grpId="0" animBg="1"/>
      <p:bldP spid="29710" grpId="0" animBg="1"/>
      <p:bldP spid="29712" grpId="0"/>
      <p:bldP spid="29713" grpId="0" animBg="1"/>
      <p:bldP spid="29714" grpId="0" animBg="1"/>
      <p:bldP spid="29715" grpId="0"/>
      <p:bldP spid="29716" grpId="0"/>
      <p:bldP spid="29717" grpId="0" animBg="1"/>
      <p:bldP spid="29718" grpId="0"/>
      <p:bldP spid="29719" grpId="0" animBg="1"/>
      <p:bldP spid="29724" grpId="0" animBg="1"/>
      <p:bldP spid="29724" grpId="1" animBg="1"/>
      <p:bldP spid="29725" grpId="0" animBg="1"/>
      <p:bldP spid="29725" grpId="1" animBg="1"/>
      <p:bldP spid="29726" grpId="0" animBg="1"/>
      <p:bldP spid="297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14360" name="Rectangle 24"/>
          <p:cNvSpPr>
            <a:spLocks noChangeArrowheads="1"/>
          </p:cNvSpPr>
          <p:nvPr/>
        </p:nvSpPr>
        <p:spPr bwMode="auto">
          <a:xfrm>
            <a:off x="3243263" y="622300"/>
            <a:ext cx="5681662" cy="5765800"/>
          </a:xfrm>
          <a:prstGeom prst="rect">
            <a:avLst/>
          </a:prstGeom>
          <a:solidFill>
            <a:schemeClr val="bg1"/>
          </a:solidFill>
          <a:ln w="50800" algn="ctr">
            <a:solidFill>
              <a:schemeClr val="bg1"/>
            </a:solidFill>
            <a:miter lim="800000"/>
            <a:headEnd/>
            <a:tailEn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14338" name="Rectangle 2"/>
          <p:cNvSpPr>
            <a:spLocks noGrp="1" noChangeArrowheads="1"/>
          </p:cNvSpPr>
          <p:nvPr>
            <p:ph type="title"/>
          </p:nvPr>
        </p:nvSpPr>
        <p:spPr/>
        <p:txBody>
          <a:bodyPr/>
          <a:lstStyle/>
          <a:p>
            <a:r>
              <a:rPr lang="en-US" altLang="ja-JP" sz="2400" dirty="0"/>
              <a:t>SWIM</a:t>
            </a:r>
            <a:r>
              <a:rPr lang="en-US" altLang="ja-JP" sz="2400" dirty="0">
                <a:latin typeface="Symbol" pitchFamily="18" charset="2"/>
              </a:rPr>
              <a:t>mn</a:t>
            </a:r>
            <a:r>
              <a:rPr lang="ja-JP" altLang="en-US" sz="2400" dirty="0"/>
              <a:t>初期運用</a:t>
            </a:r>
            <a:r>
              <a:rPr lang="en-US" altLang="ja-JP" sz="2400" dirty="0"/>
              <a:t>(1)</a:t>
            </a:r>
          </a:p>
        </p:txBody>
      </p:sp>
      <p:sp>
        <p:nvSpPr>
          <p:cNvPr id="14339" name="Rectangle 3" descr="Rectangle: Click to edit Master text styles&#10;Second level&#10;Third level&#10;Fourth level&#10;Fifth level"/>
          <p:cNvSpPr>
            <a:spLocks noGrp="1" noChangeArrowheads="1"/>
          </p:cNvSpPr>
          <p:nvPr>
            <p:ph type="body" idx="1"/>
          </p:nvPr>
        </p:nvSpPr>
        <p:spPr>
          <a:xfrm>
            <a:off x="179388" y="549275"/>
            <a:ext cx="8785225" cy="746125"/>
          </a:xfrm>
        </p:spPr>
        <p:txBody>
          <a:bodyPr/>
          <a:lstStyle/>
          <a:p>
            <a:r>
              <a:rPr lang="ja-JP" altLang="en-US" dirty="0"/>
              <a:t>浮上マスの制御</a:t>
            </a:r>
          </a:p>
        </p:txBody>
      </p:sp>
      <p:pic>
        <p:nvPicPr>
          <p:cNvPr id="14341" name="Picture 5" descr="090328_seigyo"/>
          <p:cNvPicPr>
            <a:picLocks noChangeAspect="1" noChangeArrowheads="1"/>
          </p:cNvPicPr>
          <p:nvPr/>
        </p:nvPicPr>
        <p:blipFill>
          <a:blip r:embed="rId3"/>
          <a:srcRect/>
          <a:stretch>
            <a:fillRect/>
          </a:stretch>
        </p:blipFill>
        <p:spPr bwMode="auto">
          <a:xfrm>
            <a:off x="3581400" y="1143000"/>
            <a:ext cx="5238750" cy="5257800"/>
          </a:xfrm>
          <a:prstGeom prst="rect">
            <a:avLst/>
          </a:prstGeom>
          <a:noFill/>
        </p:spPr>
      </p:pic>
      <p:sp>
        <p:nvSpPr>
          <p:cNvPr id="14342" name="Text Box 6"/>
          <p:cNvSpPr txBox="1">
            <a:spLocks noChangeArrowheads="1"/>
          </p:cNvSpPr>
          <p:nvPr/>
        </p:nvSpPr>
        <p:spPr bwMode="auto">
          <a:xfrm>
            <a:off x="1027113" y="5873750"/>
            <a:ext cx="2554287" cy="581025"/>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en-US" altLang="ja-JP" sz="1600" kern="1200" dirty="0">
                <a:solidFill>
                  <a:srgbClr val="40458C"/>
                </a:solidFill>
                <a:latin typeface="Tahoma" pitchFamily="34" charset="0"/>
                <a:ea typeface="HGP創英角ｺﾞｼｯｸUB" pitchFamily="50" charset="-128"/>
                <a:cs typeface="+mn-cs"/>
              </a:rPr>
              <a:t>(</a:t>
            </a:r>
            <a:r>
              <a:rPr kumimoji="1" lang="ja-JP" altLang="en-US" sz="1600" kern="1200" dirty="0">
                <a:solidFill>
                  <a:srgbClr val="40458C"/>
                </a:solidFill>
                <a:latin typeface="Tahoma" pitchFamily="34" charset="0"/>
                <a:ea typeface="HGP創英角ｺﾞｼｯｸUB" pitchFamily="50" charset="-128"/>
                <a:cs typeface="+mn-cs"/>
              </a:rPr>
              <a:t>注：データ処理のせいで</a:t>
            </a:r>
          </a:p>
          <a:p>
            <a:pPr algn="ctr" rtl="0" fontAlgn="base">
              <a:spcBef>
                <a:spcPct val="0"/>
              </a:spcBef>
              <a:spcAft>
                <a:spcPct val="0"/>
              </a:spcAft>
            </a:pPr>
            <a:r>
              <a:rPr kumimoji="1" lang="ja-JP" altLang="en-US" sz="1600" kern="1200" dirty="0">
                <a:solidFill>
                  <a:srgbClr val="40458C"/>
                </a:solidFill>
                <a:latin typeface="Tahoma" pitchFamily="34" charset="0"/>
                <a:ea typeface="HGP創英角ｺﾞｼｯｸUB" pitchFamily="50" charset="-128"/>
                <a:cs typeface="+mn-cs"/>
              </a:rPr>
              <a:t>過渡応答は一部汚く見える</a:t>
            </a:r>
            <a:r>
              <a:rPr kumimoji="1" lang="en-US" altLang="ja-JP" sz="1600" kern="1200" dirty="0">
                <a:solidFill>
                  <a:srgbClr val="40458C"/>
                </a:solidFill>
                <a:latin typeface="Tahoma" pitchFamily="34" charset="0"/>
                <a:ea typeface="HGP創英角ｺﾞｼｯｸUB" pitchFamily="50" charset="-128"/>
                <a:cs typeface="+mn-cs"/>
              </a:rPr>
              <a:t>)</a:t>
            </a:r>
          </a:p>
        </p:txBody>
      </p:sp>
      <p:sp>
        <p:nvSpPr>
          <p:cNvPr id="14343" name="Text Box 7"/>
          <p:cNvSpPr txBox="1">
            <a:spLocks noChangeArrowheads="1"/>
          </p:cNvSpPr>
          <p:nvPr/>
        </p:nvSpPr>
        <p:spPr bwMode="auto">
          <a:xfrm>
            <a:off x="92075" y="1066800"/>
            <a:ext cx="3095625" cy="915988"/>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そのまま地上では制御できない</a:t>
            </a:r>
          </a:p>
          <a:p>
            <a:pPr algn="ctr" rtl="0" fontAlgn="base">
              <a:spcBef>
                <a:spcPct val="0"/>
              </a:spcBef>
              <a:spcAft>
                <a:spcPct val="0"/>
              </a:spcAft>
            </a:pPr>
            <a:r>
              <a:rPr kumimoji="1" lang="en-US" altLang="ja-JP" kern="1200" dirty="0">
                <a:solidFill>
                  <a:srgbClr val="40458C"/>
                </a:solidFill>
                <a:latin typeface="Tahoma" pitchFamily="34" charset="0"/>
                <a:ea typeface="HGP創英角ｺﾞｼｯｸUB" pitchFamily="50" charset="-128"/>
                <a:cs typeface="+mn-cs"/>
              </a:rPr>
              <a:t>(</a:t>
            </a:r>
            <a:r>
              <a:rPr kumimoji="1" lang="ja-JP" altLang="en-US" kern="1200" dirty="0">
                <a:solidFill>
                  <a:srgbClr val="40458C"/>
                </a:solidFill>
                <a:latin typeface="Tahoma" pitchFamily="34" charset="0"/>
                <a:ea typeface="HGP創英角ｺﾞｼｯｸUB" pitchFamily="50" charset="-128"/>
                <a:cs typeface="+mn-cs"/>
              </a:rPr>
              <a:t>飛行機実験で</a:t>
            </a:r>
            <a:r>
              <a:rPr kumimoji="1" lang="en-US" altLang="ja-JP" kern="1200" dirty="0">
                <a:solidFill>
                  <a:srgbClr val="40458C"/>
                </a:solidFill>
                <a:latin typeface="Tahoma" pitchFamily="34" charset="0"/>
                <a:ea typeface="HGP創英角ｺﾞｼｯｸUB" pitchFamily="50" charset="-128"/>
                <a:cs typeface="+mn-cs"/>
              </a:rPr>
              <a:t>20</a:t>
            </a:r>
            <a:r>
              <a:rPr kumimoji="1" lang="ja-JP" altLang="en-US" kern="1200" dirty="0">
                <a:solidFill>
                  <a:srgbClr val="40458C"/>
                </a:solidFill>
                <a:latin typeface="Tahoma" pitchFamily="34" charset="0"/>
                <a:ea typeface="HGP創英角ｺﾞｼｯｸUB" pitchFamily="50" charset="-128"/>
                <a:cs typeface="+mn-cs"/>
              </a:rPr>
              <a:t>秒間の</a:t>
            </a:r>
          </a:p>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制御を実証していた</a:t>
            </a:r>
            <a:r>
              <a:rPr kumimoji="1" lang="en-US" altLang="ja-JP" kern="1200" dirty="0">
                <a:solidFill>
                  <a:srgbClr val="40458C"/>
                </a:solidFill>
                <a:latin typeface="Tahoma" pitchFamily="34" charset="0"/>
                <a:ea typeface="HGP創英角ｺﾞｼｯｸUB" pitchFamily="50" charset="-128"/>
                <a:cs typeface="+mn-cs"/>
              </a:rPr>
              <a:t>)</a:t>
            </a:r>
          </a:p>
        </p:txBody>
      </p:sp>
      <p:sp>
        <p:nvSpPr>
          <p:cNvPr id="14344" name="Text Box 8"/>
          <p:cNvSpPr txBox="1">
            <a:spLocks noChangeArrowheads="1"/>
          </p:cNvSpPr>
          <p:nvPr/>
        </p:nvSpPr>
        <p:spPr bwMode="auto">
          <a:xfrm>
            <a:off x="3908425" y="533400"/>
            <a:ext cx="4960938" cy="366713"/>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en-US" altLang="ja-JP" u="sng" kern="1200" dirty="0">
                <a:solidFill>
                  <a:srgbClr val="000099"/>
                </a:solidFill>
                <a:latin typeface="Tahoma" pitchFamily="34" charset="0"/>
                <a:ea typeface="HGP創英角ｺﾞｼｯｸUB" pitchFamily="50" charset="-128"/>
                <a:cs typeface="+mn-cs"/>
              </a:rPr>
              <a:t>3</a:t>
            </a:r>
            <a:r>
              <a:rPr kumimoji="1" lang="ja-JP" altLang="en-US" u="sng" kern="1200" dirty="0">
                <a:solidFill>
                  <a:srgbClr val="000099"/>
                </a:solidFill>
                <a:latin typeface="Tahoma" pitchFamily="34" charset="0"/>
                <a:ea typeface="HGP創英角ｺﾞｼｯｸUB" pitchFamily="50" charset="-128"/>
                <a:cs typeface="+mn-cs"/>
              </a:rPr>
              <a:t>回目 例：</a:t>
            </a:r>
            <a:r>
              <a:rPr kumimoji="1" lang="en-US" altLang="ja-JP" u="sng" kern="1200" dirty="0">
                <a:solidFill>
                  <a:srgbClr val="000099"/>
                </a:solidFill>
                <a:latin typeface="Tahoma" pitchFamily="34" charset="0"/>
                <a:ea typeface="HGP創英角ｺﾞｼｯｸUB" pitchFamily="50" charset="-128"/>
                <a:cs typeface="+mn-cs"/>
              </a:rPr>
              <a:t>09/03/14 14</a:t>
            </a:r>
            <a:r>
              <a:rPr kumimoji="1" lang="ja-JP" altLang="en-US" u="sng" kern="1200" dirty="0">
                <a:solidFill>
                  <a:srgbClr val="000099"/>
                </a:solidFill>
                <a:latin typeface="Tahoma" pitchFamily="34" charset="0"/>
                <a:ea typeface="HGP創英角ｺﾞｼｯｸUB" pitchFamily="50" charset="-128"/>
                <a:cs typeface="+mn-cs"/>
              </a:rPr>
              <a:t>時</a:t>
            </a:r>
            <a:r>
              <a:rPr kumimoji="1" lang="en-US" altLang="ja-JP" u="sng" kern="1200" dirty="0">
                <a:solidFill>
                  <a:srgbClr val="000099"/>
                </a:solidFill>
                <a:latin typeface="Tahoma" pitchFamily="34" charset="0"/>
                <a:ea typeface="HGP創英角ｺﾞｼｯｸUB" pitchFamily="50" charset="-128"/>
                <a:cs typeface="+mn-cs"/>
              </a:rPr>
              <a:t>(JST)</a:t>
            </a:r>
            <a:r>
              <a:rPr kumimoji="1" lang="ja-JP" altLang="en-US" u="sng" kern="1200" dirty="0">
                <a:solidFill>
                  <a:srgbClr val="000099"/>
                </a:solidFill>
                <a:latin typeface="Tahoma" pitchFamily="34" charset="0"/>
                <a:ea typeface="HGP創英角ｺﾞｼｯｸUB" pitchFamily="50" charset="-128"/>
                <a:cs typeface="+mn-cs"/>
              </a:rPr>
              <a:t>頃　ノルウェー上空</a:t>
            </a:r>
          </a:p>
        </p:txBody>
      </p:sp>
      <p:sp>
        <p:nvSpPr>
          <p:cNvPr id="14345" name="Text Box 9"/>
          <p:cNvSpPr txBox="1">
            <a:spLocks noChangeArrowheads="1"/>
          </p:cNvSpPr>
          <p:nvPr/>
        </p:nvSpPr>
        <p:spPr bwMode="auto">
          <a:xfrm rot="16200000">
            <a:off x="2834482" y="2270918"/>
            <a:ext cx="1098550" cy="366713"/>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鉛直制御</a:t>
            </a:r>
          </a:p>
        </p:txBody>
      </p:sp>
      <p:sp>
        <p:nvSpPr>
          <p:cNvPr id="14346" name="Text Box 10"/>
          <p:cNvSpPr txBox="1">
            <a:spLocks noChangeArrowheads="1"/>
          </p:cNvSpPr>
          <p:nvPr/>
        </p:nvSpPr>
        <p:spPr bwMode="auto">
          <a:xfrm rot="16200000">
            <a:off x="2834482" y="4709318"/>
            <a:ext cx="1098550" cy="366713"/>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回転制御</a:t>
            </a:r>
          </a:p>
        </p:txBody>
      </p:sp>
      <p:sp>
        <p:nvSpPr>
          <p:cNvPr id="14347" name="Line 11"/>
          <p:cNvSpPr>
            <a:spLocks noChangeShapeType="1"/>
          </p:cNvSpPr>
          <p:nvPr/>
        </p:nvSpPr>
        <p:spPr bwMode="auto">
          <a:xfrm>
            <a:off x="5791200" y="1143000"/>
            <a:ext cx="0" cy="304800"/>
          </a:xfrm>
          <a:prstGeom prst="line">
            <a:avLst/>
          </a:prstGeom>
          <a:noFill/>
          <a:ln w="50800">
            <a:solidFill>
              <a:srgbClr val="000000"/>
            </a:solidFill>
            <a:round/>
            <a:headEnd/>
            <a:tailEnd type="triangle" w="med" len="me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14348" name="Line 12"/>
          <p:cNvSpPr>
            <a:spLocks noChangeShapeType="1"/>
          </p:cNvSpPr>
          <p:nvPr/>
        </p:nvSpPr>
        <p:spPr bwMode="auto">
          <a:xfrm>
            <a:off x="6553200" y="1143000"/>
            <a:ext cx="0" cy="304800"/>
          </a:xfrm>
          <a:prstGeom prst="line">
            <a:avLst/>
          </a:prstGeom>
          <a:noFill/>
          <a:ln w="50800">
            <a:solidFill>
              <a:srgbClr val="000000"/>
            </a:solidFill>
            <a:round/>
            <a:headEnd/>
            <a:tailEnd type="triangle" w="med" len="me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14349" name="Text Box 13"/>
          <p:cNvSpPr txBox="1">
            <a:spLocks noChangeArrowheads="1"/>
          </p:cNvSpPr>
          <p:nvPr/>
        </p:nvSpPr>
        <p:spPr bwMode="auto">
          <a:xfrm>
            <a:off x="5316538" y="862013"/>
            <a:ext cx="641350" cy="336550"/>
          </a:xfrm>
          <a:prstGeom prst="rect">
            <a:avLst/>
          </a:prstGeom>
          <a:solidFill>
            <a:schemeClr val="bg1"/>
          </a:solidFill>
          <a:ln w="50800" algn="ctr">
            <a:noFill/>
            <a:miter lim="800000"/>
            <a:headEnd/>
            <a:tailEnd/>
          </a:ln>
          <a:effectLst/>
        </p:spPr>
        <p:txBody>
          <a:bodyPr wrap="none">
            <a:spAutoFit/>
          </a:bodyPr>
          <a:lstStyle/>
          <a:p>
            <a:pPr algn="ctr" rtl="0" fontAlgn="base">
              <a:spcBef>
                <a:spcPct val="0"/>
              </a:spcBef>
              <a:spcAft>
                <a:spcPct val="0"/>
              </a:spcAft>
            </a:pPr>
            <a:r>
              <a:rPr kumimoji="1" lang="en-US" altLang="ja-JP" sz="1600" kern="1200" dirty="0">
                <a:solidFill>
                  <a:srgbClr val="000000"/>
                </a:solidFill>
                <a:latin typeface="Tahoma" pitchFamily="34" charset="0"/>
                <a:ea typeface="HGP創英角ｺﾞｼｯｸUB" pitchFamily="50" charset="-128"/>
                <a:cs typeface="+mn-cs"/>
              </a:rPr>
              <a:t>Z ON</a:t>
            </a:r>
          </a:p>
        </p:txBody>
      </p:sp>
      <p:sp>
        <p:nvSpPr>
          <p:cNvPr id="14350" name="Text Box 14"/>
          <p:cNvSpPr txBox="1">
            <a:spLocks noChangeArrowheads="1"/>
          </p:cNvSpPr>
          <p:nvPr/>
        </p:nvSpPr>
        <p:spPr bwMode="auto">
          <a:xfrm>
            <a:off x="6146800" y="862013"/>
            <a:ext cx="901700" cy="336550"/>
          </a:xfrm>
          <a:prstGeom prst="rect">
            <a:avLst/>
          </a:prstGeom>
          <a:solidFill>
            <a:schemeClr val="bg1"/>
          </a:solidFill>
          <a:ln w="50800" algn="ctr">
            <a:noFill/>
            <a:miter lim="800000"/>
            <a:headEnd/>
            <a:tailEnd/>
          </a:ln>
          <a:effectLst/>
        </p:spPr>
        <p:txBody>
          <a:bodyPr wrap="none">
            <a:spAutoFit/>
          </a:bodyPr>
          <a:lstStyle/>
          <a:p>
            <a:pPr algn="ctr" rtl="0" fontAlgn="base">
              <a:spcBef>
                <a:spcPct val="0"/>
              </a:spcBef>
              <a:spcAft>
                <a:spcPct val="0"/>
              </a:spcAft>
            </a:pPr>
            <a:r>
              <a:rPr kumimoji="1" lang="en-US" altLang="ja-JP" sz="1600" kern="1200" dirty="0">
                <a:solidFill>
                  <a:srgbClr val="000000"/>
                </a:solidFill>
                <a:latin typeface="Tahoma" pitchFamily="34" charset="0"/>
                <a:ea typeface="HGP創英角ｺﾞｼｯｸUB" pitchFamily="50" charset="-128"/>
                <a:cs typeface="+mn-cs"/>
              </a:rPr>
              <a:t>Yaw ON</a:t>
            </a:r>
          </a:p>
        </p:txBody>
      </p:sp>
      <p:sp>
        <p:nvSpPr>
          <p:cNvPr id="14351" name="Text Box 15"/>
          <p:cNvSpPr txBox="1">
            <a:spLocks noChangeArrowheads="1"/>
          </p:cNvSpPr>
          <p:nvPr/>
        </p:nvSpPr>
        <p:spPr bwMode="auto">
          <a:xfrm>
            <a:off x="422275" y="3719513"/>
            <a:ext cx="2338388" cy="692150"/>
          </a:xfrm>
          <a:prstGeom prst="rect">
            <a:avLst/>
          </a:prstGeom>
          <a:noFill/>
          <a:ln w="50800" algn="ctr">
            <a:solidFill>
              <a:srgbClr val="FF0000"/>
            </a:solidFill>
            <a:miter lim="800000"/>
            <a:headEnd/>
            <a:tailEnd/>
          </a:ln>
          <a:effectLst/>
        </p:spPr>
        <p:txBody>
          <a:bodyPr wrap="none">
            <a:spAutoFit/>
          </a:bodyPr>
          <a:lstStyle/>
          <a:p>
            <a:pPr algn="ctr" rtl="0" fontAlgn="base">
              <a:spcBef>
                <a:spcPct val="0"/>
              </a:spcBef>
              <a:spcAft>
                <a:spcPct val="0"/>
              </a:spcAft>
            </a:pPr>
            <a:r>
              <a:rPr kumimoji="1" lang="ja-JP" altLang="en-US" kern="1200" dirty="0">
                <a:solidFill>
                  <a:srgbClr val="FF0000"/>
                </a:solidFill>
                <a:latin typeface="Tahoma" pitchFamily="34" charset="0"/>
                <a:ea typeface="HGP創英角ｺﾞｼｯｸUB" pitchFamily="50" charset="-128"/>
                <a:cs typeface="+mn-cs"/>
              </a:rPr>
              <a:t>４回とも宇宙空間での</a:t>
            </a:r>
          </a:p>
          <a:p>
            <a:pPr algn="ctr" rtl="0" fontAlgn="base">
              <a:spcBef>
                <a:spcPct val="0"/>
              </a:spcBef>
              <a:spcAft>
                <a:spcPct val="0"/>
              </a:spcAft>
            </a:pPr>
            <a:r>
              <a:rPr kumimoji="1" lang="ja-JP" altLang="en-US" kern="1200" dirty="0">
                <a:solidFill>
                  <a:srgbClr val="FF0000"/>
                </a:solidFill>
                <a:latin typeface="Tahoma" pitchFamily="34" charset="0"/>
                <a:ea typeface="HGP創英角ｺﾞｼｯｸUB" pitchFamily="50" charset="-128"/>
                <a:cs typeface="+mn-cs"/>
              </a:rPr>
              <a:t>制御に成功</a:t>
            </a:r>
            <a:r>
              <a:rPr kumimoji="1" lang="en-US" altLang="ja-JP" kern="1200" dirty="0">
                <a:solidFill>
                  <a:srgbClr val="FF0000"/>
                </a:solidFill>
                <a:latin typeface="Tahoma" pitchFamily="34" charset="0"/>
                <a:ea typeface="HGP創英角ｺﾞｼｯｸUB" pitchFamily="50" charset="-128"/>
                <a:cs typeface="+mn-cs"/>
              </a:rPr>
              <a:t>(TAM1)</a:t>
            </a:r>
          </a:p>
        </p:txBody>
      </p:sp>
      <p:sp>
        <p:nvSpPr>
          <p:cNvPr id="14353" name="Text Box 17"/>
          <p:cNvSpPr txBox="1">
            <a:spLocks noChangeArrowheads="1"/>
          </p:cNvSpPr>
          <p:nvPr/>
        </p:nvSpPr>
        <p:spPr bwMode="auto">
          <a:xfrm>
            <a:off x="4283075" y="874713"/>
            <a:ext cx="541338" cy="336550"/>
          </a:xfrm>
          <a:prstGeom prst="rect">
            <a:avLst/>
          </a:prstGeom>
          <a:solidFill>
            <a:schemeClr val="bg1"/>
          </a:solidFill>
          <a:ln w="50800" algn="ctr">
            <a:noFill/>
            <a:miter lim="800000"/>
            <a:headEnd/>
            <a:tailEnd/>
          </a:ln>
          <a:effectLst/>
        </p:spPr>
        <p:txBody>
          <a:bodyPr wrap="none">
            <a:spAutoFit/>
          </a:bodyPr>
          <a:lstStyle/>
          <a:p>
            <a:pPr algn="ctr" rtl="0" fontAlgn="base">
              <a:spcBef>
                <a:spcPct val="0"/>
              </a:spcBef>
              <a:spcAft>
                <a:spcPct val="0"/>
              </a:spcAft>
            </a:pPr>
            <a:r>
              <a:rPr kumimoji="1" lang="en-US" altLang="ja-JP" sz="1600" kern="1200" dirty="0">
                <a:solidFill>
                  <a:srgbClr val="003300"/>
                </a:solidFill>
                <a:latin typeface="Tahoma" pitchFamily="34" charset="0"/>
                <a:ea typeface="HGP創英角ｺﾞｼｯｸUB" pitchFamily="50" charset="-128"/>
                <a:cs typeface="+mn-cs"/>
              </a:rPr>
              <a:t>OFF</a:t>
            </a:r>
          </a:p>
        </p:txBody>
      </p:sp>
      <p:sp>
        <p:nvSpPr>
          <p:cNvPr id="14357" name="Text Box 21"/>
          <p:cNvSpPr txBox="1">
            <a:spLocks noChangeArrowheads="1"/>
          </p:cNvSpPr>
          <p:nvPr/>
        </p:nvSpPr>
        <p:spPr bwMode="auto">
          <a:xfrm>
            <a:off x="693738" y="2324100"/>
            <a:ext cx="1941512" cy="915988"/>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en-US" altLang="ja-JP" kern="1200" dirty="0">
                <a:solidFill>
                  <a:srgbClr val="40458C"/>
                </a:solidFill>
                <a:latin typeface="Tahoma" pitchFamily="34" charset="0"/>
                <a:ea typeface="HGP創英角ｺﾞｼｯｸUB" pitchFamily="50" charset="-128"/>
                <a:cs typeface="+mn-cs"/>
              </a:rPr>
              <a:t>2</a:t>
            </a:r>
            <a:r>
              <a:rPr kumimoji="1" lang="ja-JP" altLang="en-US" kern="1200" dirty="0">
                <a:solidFill>
                  <a:srgbClr val="40458C"/>
                </a:solidFill>
                <a:latin typeface="Tahoma" pitchFamily="34" charset="0"/>
                <a:ea typeface="HGP創英角ｺﾞｼｯｸUB" pitchFamily="50" charset="-128"/>
                <a:cs typeface="+mn-cs"/>
              </a:rPr>
              <a:t>月運用時に</a:t>
            </a:r>
            <a:r>
              <a:rPr kumimoji="1" lang="en-US" altLang="ja-JP" kern="1200" dirty="0">
                <a:solidFill>
                  <a:srgbClr val="40458C"/>
                </a:solidFill>
                <a:latin typeface="Tahoma" pitchFamily="34" charset="0"/>
                <a:ea typeface="HGP創英角ｺﾞｼｯｸUB" pitchFamily="50" charset="-128"/>
                <a:cs typeface="+mn-cs"/>
              </a:rPr>
              <a:t>2</a:t>
            </a:r>
            <a:r>
              <a:rPr kumimoji="1" lang="ja-JP" altLang="en-US" kern="1200" dirty="0">
                <a:solidFill>
                  <a:srgbClr val="40458C"/>
                </a:solidFill>
                <a:latin typeface="Tahoma" pitchFamily="34" charset="0"/>
                <a:ea typeface="HGP創英角ｺﾞｼｯｸUB" pitchFamily="50" charset="-128"/>
                <a:cs typeface="+mn-cs"/>
              </a:rPr>
              <a:t>回、</a:t>
            </a:r>
          </a:p>
          <a:p>
            <a:pPr algn="ctr" rtl="0" fontAlgn="base">
              <a:spcBef>
                <a:spcPct val="0"/>
              </a:spcBef>
              <a:spcAft>
                <a:spcPct val="0"/>
              </a:spcAft>
            </a:pPr>
            <a:r>
              <a:rPr kumimoji="1" lang="en-US" altLang="ja-JP" kern="1200" dirty="0">
                <a:solidFill>
                  <a:srgbClr val="40458C"/>
                </a:solidFill>
                <a:latin typeface="Tahoma" pitchFamily="34" charset="0"/>
                <a:ea typeface="HGP創英角ｺﾞｼｯｸUB" pitchFamily="50" charset="-128"/>
                <a:cs typeface="+mn-cs"/>
              </a:rPr>
              <a:t>3</a:t>
            </a:r>
            <a:r>
              <a:rPr kumimoji="1" lang="ja-JP" altLang="en-US" kern="1200" dirty="0">
                <a:solidFill>
                  <a:srgbClr val="40458C"/>
                </a:solidFill>
                <a:latin typeface="Tahoma" pitchFamily="34" charset="0"/>
                <a:ea typeface="HGP創英角ｺﾞｼｯｸUB" pitchFamily="50" charset="-128"/>
                <a:cs typeface="+mn-cs"/>
              </a:rPr>
              <a:t>月運用時に</a:t>
            </a:r>
            <a:r>
              <a:rPr kumimoji="1" lang="en-US" altLang="ja-JP" kern="1200" dirty="0">
                <a:solidFill>
                  <a:srgbClr val="40458C"/>
                </a:solidFill>
                <a:latin typeface="Tahoma" pitchFamily="34" charset="0"/>
                <a:ea typeface="HGP創英角ｺﾞｼｯｸUB" pitchFamily="50" charset="-128"/>
                <a:cs typeface="+mn-cs"/>
              </a:rPr>
              <a:t>2</a:t>
            </a:r>
            <a:r>
              <a:rPr kumimoji="1" lang="ja-JP" altLang="en-US" kern="1200" dirty="0">
                <a:solidFill>
                  <a:srgbClr val="40458C"/>
                </a:solidFill>
                <a:latin typeface="Tahoma" pitchFamily="34" charset="0"/>
                <a:ea typeface="HGP創英角ｺﾞｼｯｸUB" pitchFamily="50" charset="-128"/>
                <a:cs typeface="+mn-cs"/>
              </a:rPr>
              <a:t>回、</a:t>
            </a:r>
          </a:p>
          <a:p>
            <a:pPr algn="ctr" rtl="0" fontAlgn="base">
              <a:spcBef>
                <a:spcPct val="0"/>
              </a:spcBef>
              <a:spcAft>
                <a:spcPct val="0"/>
              </a:spcAft>
            </a:pPr>
            <a:r>
              <a:rPr kumimoji="1" lang="ja-JP" altLang="en-US" kern="1200" dirty="0">
                <a:solidFill>
                  <a:srgbClr val="40458C"/>
                </a:solidFill>
                <a:latin typeface="Tahoma" pitchFamily="34" charset="0"/>
                <a:ea typeface="HGP創英角ｺﾞｼｯｸUB" pitchFamily="50" charset="-128"/>
                <a:cs typeface="+mn-cs"/>
              </a:rPr>
              <a:t>制御を実施</a:t>
            </a:r>
          </a:p>
        </p:txBody>
      </p:sp>
      <p:sp>
        <p:nvSpPr>
          <p:cNvPr id="14358" name="Line 22"/>
          <p:cNvSpPr>
            <a:spLocks noChangeShapeType="1"/>
          </p:cNvSpPr>
          <p:nvPr/>
        </p:nvSpPr>
        <p:spPr bwMode="auto">
          <a:xfrm>
            <a:off x="1562100" y="3244850"/>
            <a:ext cx="0" cy="414338"/>
          </a:xfrm>
          <a:prstGeom prst="line">
            <a:avLst/>
          </a:prstGeom>
          <a:noFill/>
          <a:ln w="50800">
            <a:solidFill>
              <a:srgbClr val="000000"/>
            </a:solidFill>
            <a:round/>
            <a:headEnd/>
            <a:tailEnd type="triangle" w="med" len="med"/>
          </a:ln>
          <a:effectLst/>
        </p:spPr>
        <p:txBody>
          <a:bodyPr wrap="none" anchor="ctr"/>
          <a:lstStyle/>
          <a:p>
            <a:pPr algn="ctr" rtl="0" fontAlgn="base">
              <a:spcBef>
                <a:spcPct val="0"/>
              </a:spcBef>
              <a:spcAft>
                <a:spcPct val="0"/>
              </a:spcAft>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14359" name="Text Box 23"/>
          <p:cNvSpPr txBox="1">
            <a:spLocks noChangeArrowheads="1"/>
          </p:cNvSpPr>
          <p:nvPr/>
        </p:nvSpPr>
        <p:spPr bwMode="auto">
          <a:xfrm>
            <a:off x="708025" y="4797425"/>
            <a:ext cx="2362200" cy="581025"/>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ja-JP" altLang="en-US" sz="1600" kern="1200" dirty="0">
                <a:solidFill>
                  <a:srgbClr val="003300"/>
                </a:solidFill>
                <a:latin typeface="Tahoma" pitchFamily="34" charset="0"/>
                <a:ea typeface="HGP創英角ｺﾞｼｯｸUB" pitchFamily="50" charset="-128"/>
                <a:cs typeface="+mn-cs"/>
              </a:rPr>
              <a:t>フォトセンサ</a:t>
            </a:r>
            <a:r>
              <a:rPr kumimoji="1" lang="en-US" altLang="ja-JP" sz="1600" kern="1200" dirty="0">
                <a:solidFill>
                  <a:srgbClr val="003300"/>
                </a:solidFill>
                <a:latin typeface="Tahoma" pitchFamily="34" charset="0"/>
                <a:ea typeface="HGP創英角ｺﾞｼｯｸUB" pitchFamily="50" charset="-128"/>
                <a:cs typeface="+mn-cs"/>
              </a:rPr>
              <a:t>(</a:t>
            </a:r>
            <a:r>
              <a:rPr kumimoji="1" lang="ja-JP" altLang="en-US" sz="1600" kern="1200" dirty="0">
                <a:solidFill>
                  <a:srgbClr val="003300"/>
                </a:solidFill>
                <a:latin typeface="Tahoma" pitchFamily="34" charset="0"/>
                <a:ea typeface="HGP創英角ｺﾞｼｯｸUB" pitchFamily="50" charset="-128"/>
                <a:cs typeface="+mn-cs"/>
              </a:rPr>
              <a:t>変位センサ</a:t>
            </a:r>
            <a:r>
              <a:rPr kumimoji="1" lang="en-US" altLang="ja-JP" sz="1600" kern="1200" dirty="0">
                <a:solidFill>
                  <a:srgbClr val="003300"/>
                </a:solidFill>
                <a:latin typeface="Tahoma" pitchFamily="34" charset="0"/>
                <a:ea typeface="HGP創英角ｺﾞｼｯｸUB" pitchFamily="50" charset="-128"/>
                <a:cs typeface="+mn-cs"/>
              </a:rPr>
              <a:t>)</a:t>
            </a:r>
          </a:p>
          <a:p>
            <a:pPr algn="ctr" rtl="0" fontAlgn="base">
              <a:spcBef>
                <a:spcPct val="0"/>
              </a:spcBef>
              <a:spcAft>
                <a:spcPct val="0"/>
              </a:spcAft>
            </a:pPr>
            <a:r>
              <a:rPr kumimoji="1" lang="ja-JP" altLang="en-US" sz="1600" kern="1200" dirty="0">
                <a:solidFill>
                  <a:srgbClr val="003300"/>
                </a:solidFill>
                <a:latin typeface="Tahoma" pitchFamily="34" charset="0"/>
                <a:ea typeface="HGP創英角ｺﾞｼｯｸUB" pitchFamily="50" charset="-128"/>
                <a:cs typeface="+mn-cs"/>
              </a:rPr>
              <a:t>のオフセット最適化も実施</a:t>
            </a:r>
          </a:p>
        </p:txBody>
      </p:sp>
      <p:sp>
        <p:nvSpPr>
          <p:cNvPr id="14361" name="Text Box 25"/>
          <p:cNvSpPr txBox="1">
            <a:spLocks noChangeArrowheads="1"/>
          </p:cNvSpPr>
          <p:nvPr/>
        </p:nvSpPr>
        <p:spPr bwMode="auto">
          <a:xfrm>
            <a:off x="704850" y="5438775"/>
            <a:ext cx="1898650" cy="336550"/>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pPr>
            <a:r>
              <a:rPr kumimoji="1" lang="en-US" altLang="ja-JP" sz="1600" kern="1200" dirty="0">
                <a:solidFill>
                  <a:srgbClr val="003300"/>
                </a:solidFill>
                <a:latin typeface="Tahoma" pitchFamily="34" charset="0"/>
                <a:ea typeface="HGP創英角ｺﾞｼｯｸUB" pitchFamily="50" charset="-128"/>
                <a:cs typeface="+mn-cs"/>
              </a:rPr>
              <a:t>TAM2</a:t>
            </a:r>
            <a:r>
              <a:rPr kumimoji="1" lang="ja-JP" altLang="en-US" sz="1600" kern="1200" dirty="0">
                <a:solidFill>
                  <a:srgbClr val="003300"/>
                </a:solidFill>
                <a:latin typeface="Tahoma" pitchFamily="34" charset="0"/>
                <a:ea typeface="HGP創英角ｺﾞｼｯｸUB" pitchFamily="50" charset="-128"/>
                <a:cs typeface="+mn-cs"/>
              </a:rPr>
              <a:t>は動作確認中</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フッター プレースホルダ 3"/>
          <p:cNvSpPr>
            <a:spLocks noGrp="1"/>
          </p:cNvSpPr>
          <p:nvPr>
            <p:ph type="ftr" sz="quarter" idx="10"/>
          </p:nvPr>
        </p:nvSpPr>
        <p:spPr/>
        <p:txBody>
          <a:bodyPr/>
          <a:lstStyle/>
          <a:p>
            <a:pPr algn="ctr" rtl="0" fontAlgn="base">
              <a:spcBef>
                <a:spcPct val="0"/>
              </a:spcBef>
              <a:spcAft>
                <a:spcPct val="0"/>
              </a:spcAft>
              <a:buNone/>
            </a:pPr>
            <a:r>
              <a:rPr lang="en-US" altLang="ja-JP" sz="1400" kern="1200" smtClean="0">
                <a:solidFill>
                  <a:srgbClr val="40458C"/>
                </a:solidFill>
                <a:latin typeface="Tahoma" pitchFamily="34" charset="0"/>
                <a:ea typeface="HGP創英角ｺﾞｼｯｸUB" pitchFamily="50" charset="-128"/>
                <a:cs typeface="+mn-cs"/>
              </a:rPr>
              <a:t>27th International Symposium on Space Technology and Science (July 9, 2009, Tsukuba, Ibaraki)</a:t>
            </a:r>
            <a:endParaRPr lang="en-US" altLang="ja-JP" sz="1400" kern="1200" dirty="0">
              <a:solidFill>
                <a:srgbClr val="40458C"/>
              </a:solidFill>
              <a:latin typeface="Tahoma" pitchFamily="34" charset="0"/>
              <a:ea typeface="HGP創英角ｺﾞｼｯｸUB" pitchFamily="50" charset="-128"/>
              <a:cs typeface="+mn-cs"/>
            </a:endParaRPr>
          </a:p>
        </p:txBody>
      </p:sp>
      <p:sp>
        <p:nvSpPr>
          <p:cNvPr id="27650" name="Rectangle 2"/>
          <p:cNvSpPr>
            <a:spLocks noGrp="1" noChangeArrowheads="1"/>
          </p:cNvSpPr>
          <p:nvPr>
            <p:ph type="title"/>
          </p:nvPr>
        </p:nvSpPr>
        <p:spPr/>
        <p:txBody>
          <a:bodyPr/>
          <a:lstStyle/>
          <a:p>
            <a:r>
              <a:rPr lang="en-US" altLang="ja-JP" sz="2400" dirty="0"/>
              <a:t>SWIM</a:t>
            </a:r>
            <a:r>
              <a:rPr lang="en-US" altLang="ja-JP" sz="2400" dirty="0">
                <a:latin typeface="Symbol" pitchFamily="18" charset="2"/>
              </a:rPr>
              <a:t>mn</a:t>
            </a:r>
            <a:r>
              <a:rPr lang="ja-JP" altLang="en-US" sz="2400" dirty="0"/>
              <a:t>初期運用</a:t>
            </a:r>
            <a:r>
              <a:rPr lang="en-US" altLang="ja-JP" sz="2400" dirty="0"/>
              <a:t>(2)</a:t>
            </a:r>
          </a:p>
        </p:txBody>
      </p:sp>
      <p:sp>
        <p:nvSpPr>
          <p:cNvPr id="27651" name="Rectangle 3" descr="Rectangle: Click to edit Master text styles&#10;Second level&#10;Third level&#10;Fourth level&#10;Fifth level"/>
          <p:cNvSpPr>
            <a:spLocks noGrp="1" noChangeArrowheads="1"/>
          </p:cNvSpPr>
          <p:nvPr>
            <p:ph type="body" idx="1"/>
          </p:nvPr>
        </p:nvSpPr>
        <p:spPr/>
        <p:txBody>
          <a:bodyPr/>
          <a:lstStyle/>
          <a:p>
            <a:pPr>
              <a:buNone/>
            </a:pPr>
            <a:r>
              <a:rPr lang="ja-JP" altLang="en-US" dirty="0"/>
              <a:t>制御時残留ノイズスペクトル</a:t>
            </a:r>
          </a:p>
        </p:txBody>
      </p:sp>
      <p:pic>
        <p:nvPicPr>
          <p:cNvPr id="27654" name="Picture 6" descr="GRP_MS_0314-16_Jointdata_injz_DisplacementNoise"/>
          <p:cNvPicPr>
            <a:picLocks noChangeAspect="1" noChangeArrowheads="1"/>
          </p:cNvPicPr>
          <p:nvPr/>
        </p:nvPicPr>
        <p:blipFill>
          <a:blip r:embed="rId3"/>
          <a:srcRect/>
          <a:stretch>
            <a:fillRect/>
          </a:stretch>
        </p:blipFill>
        <p:spPr bwMode="auto">
          <a:xfrm>
            <a:off x="752475" y="1162050"/>
            <a:ext cx="7543800" cy="4881563"/>
          </a:xfrm>
          <a:prstGeom prst="rect">
            <a:avLst/>
          </a:prstGeom>
          <a:noFill/>
        </p:spPr>
      </p:pic>
      <p:sp>
        <p:nvSpPr>
          <p:cNvPr id="27655" name="Line 7"/>
          <p:cNvSpPr>
            <a:spLocks noChangeShapeType="1"/>
          </p:cNvSpPr>
          <p:nvPr/>
        </p:nvSpPr>
        <p:spPr bwMode="auto">
          <a:xfrm flipH="1">
            <a:off x="5524500" y="2054225"/>
            <a:ext cx="147638" cy="527050"/>
          </a:xfrm>
          <a:prstGeom prst="line">
            <a:avLst/>
          </a:prstGeom>
          <a:noFill/>
          <a:ln w="50800">
            <a:solidFill>
              <a:srgbClr val="000000"/>
            </a:solidFill>
            <a:round/>
            <a:headEnd/>
            <a:tailEnd type="triangle" w="med" len="med"/>
          </a:ln>
          <a:effectLst/>
        </p:spPr>
        <p:txBody>
          <a:bodyPr wrap="none" anchor="ctr"/>
          <a:lstStyle/>
          <a:p>
            <a:pPr algn="ctr" rtl="0" fontAlgn="base">
              <a:spcBef>
                <a:spcPct val="0"/>
              </a:spcBef>
              <a:spcAft>
                <a:spcPct val="0"/>
              </a:spcAft>
              <a:buNone/>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7656" name="Text Box 8"/>
          <p:cNvSpPr txBox="1">
            <a:spLocks noChangeArrowheads="1"/>
          </p:cNvSpPr>
          <p:nvPr/>
        </p:nvSpPr>
        <p:spPr bwMode="auto">
          <a:xfrm>
            <a:off x="5224463" y="1751013"/>
            <a:ext cx="2187575" cy="336550"/>
          </a:xfrm>
          <a:prstGeom prst="rect">
            <a:avLst/>
          </a:prstGeom>
          <a:noFill/>
          <a:ln w="50800" algn="ctr">
            <a:noFill/>
            <a:miter lim="800000"/>
            <a:headEnd/>
            <a:tailEnd/>
          </a:ln>
          <a:effectLst/>
        </p:spPr>
        <p:txBody>
          <a:bodyPr wrap="none">
            <a:spAutoFit/>
          </a:bodyPr>
          <a:lstStyle/>
          <a:p>
            <a:pPr algn="l" rtl="0" fontAlgn="base">
              <a:spcBef>
                <a:spcPct val="0"/>
              </a:spcBef>
              <a:spcAft>
                <a:spcPct val="0"/>
              </a:spcAft>
              <a:buNone/>
            </a:pPr>
            <a:r>
              <a:rPr kumimoji="1" lang="en-US" altLang="ja-JP" sz="1600" kern="1200" dirty="0">
                <a:solidFill>
                  <a:srgbClr val="000000"/>
                </a:solidFill>
                <a:latin typeface="Tahoma" pitchFamily="34" charset="0"/>
                <a:ea typeface="HGP創英角ｺﾞｼｯｸUB" pitchFamily="50" charset="-128"/>
                <a:cs typeface="+mn-cs"/>
              </a:rPr>
              <a:t>8.4Hz</a:t>
            </a:r>
            <a:r>
              <a:rPr kumimoji="1" lang="ja-JP" altLang="en-US" sz="1600" kern="1200" dirty="0">
                <a:solidFill>
                  <a:srgbClr val="000000"/>
                </a:solidFill>
                <a:latin typeface="Tahoma" pitchFamily="34" charset="0"/>
                <a:ea typeface="HGP創英角ｺﾞｼｯｸUB" pitchFamily="50" charset="-128"/>
                <a:cs typeface="+mn-cs"/>
              </a:rPr>
              <a:t>注入信号と</a:t>
            </a:r>
            <a:r>
              <a:rPr kumimoji="1" lang="en-US" altLang="ja-JP" sz="1600" kern="1200" dirty="0">
                <a:solidFill>
                  <a:srgbClr val="000000"/>
                </a:solidFill>
                <a:latin typeface="Tahoma" pitchFamily="34" charset="0"/>
                <a:ea typeface="HGP創英角ｺﾞｼｯｸUB" pitchFamily="50" charset="-128"/>
                <a:cs typeface="+mn-cs"/>
              </a:rPr>
              <a:t>3</a:t>
            </a:r>
            <a:r>
              <a:rPr kumimoji="1" lang="ja-JP" altLang="en-US" sz="1600" kern="1200" dirty="0">
                <a:solidFill>
                  <a:srgbClr val="000000"/>
                </a:solidFill>
                <a:latin typeface="Tahoma" pitchFamily="34" charset="0"/>
                <a:ea typeface="HGP創英角ｺﾞｼｯｸUB" pitchFamily="50" charset="-128"/>
                <a:cs typeface="+mn-cs"/>
              </a:rPr>
              <a:t>倍波</a:t>
            </a:r>
          </a:p>
        </p:txBody>
      </p:sp>
      <p:sp>
        <p:nvSpPr>
          <p:cNvPr id="27657" name="Line 9"/>
          <p:cNvSpPr>
            <a:spLocks noChangeShapeType="1"/>
          </p:cNvSpPr>
          <p:nvPr/>
        </p:nvSpPr>
        <p:spPr bwMode="auto">
          <a:xfrm flipH="1">
            <a:off x="4352925" y="1563688"/>
            <a:ext cx="9525" cy="400050"/>
          </a:xfrm>
          <a:prstGeom prst="line">
            <a:avLst/>
          </a:prstGeom>
          <a:noFill/>
          <a:ln w="50800">
            <a:solidFill>
              <a:srgbClr val="000000"/>
            </a:solidFill>
            <a:round/>
            <a:headEnd/>
            <a:tailEnd type="triangle" w="med" len="med"/>
          </a:ln>
          <a:effectLst/>
        </p:spPr>
        <p:txBody>
          <a:bodyPr wrap="none" anchor="ctr"/>
          <a:lstStyle/>
          <a:p>
            <a:pPr algn="ctr" rtl="0" fontAlgn="base">
              <a:spcBef>
                <a:spcPct val="0"/>
              </a:spcBef>
              <a:spcAft>
                <a:spcPct val="0"/>
              </a:spcAft>
              <a:buNone/>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7658" name="Text Box 10"/>
          <p:cNvSpPr txBox="1">
            <a:spLocks noChangeArrowheads="1"/>
          </p:cNvSpPr>
          <p:nvPr/>
        </p:nvSpPr>
        <p:spPr bwMode="auto">
          <a:xfrm>
            <a:off x="2895600" y="1258888"/>
            <a:ext cx="2565400" cy="336550"/>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buNone/>
            </a:pPr>
            <a:r>
              <a:rPr kumimoji="1" lang="en-US" altLang="ja-JP" sz="1600" kern="1200" dirty="0">
                <a:solidFill>
                  <a:srgbClr val="000000"/>
                </a:solidFill>
                <a:latin typeface="Tahoma" pitchFamily="34" charset="0"/>
                <a:ea typeface="HGP創英角ｺﾞｼｯｸUB" pitchFamily="50" charset="-128"/>
                <a:cs typeface="+mn-cs"/>
              </a:rPr>
              <a:t>XY</a:t>
            </a:r>
            <a:r>
              <a:rPr kumimoji="1" lang="ja-JP" altLang="en-US" sz="1600" kern="1200" dirty="0">
                <a:solidFill>
                  <a:srgbClr val="000000"/>
                </a:solidFill>
                <a:latin typeface="Tahoma" pitchFamily="34" charset="0"/>
                <a:ea typeface="HGP創英角ｺﾞｼｯｸUB" pitchFamily="50" charset="-128"/>
                <a:cs typeface="+mn-cs"/>
              </a:rPr>
              <a:t>平面内共振</a:t>
            </a:r>
            <a:r>
              <a:rPr kumimoji="1" lang="en-US" altLang="ja-JP" sz="1600" kern="1200" dirty="0">
                <a:solidFill>
                  <a:srgbClr val="000000"/>
                </a:solidFill>
                <a:latin typeface="Tahoma" pitchFamily="34" charset="0"/>
                <a:ea typeface="HGP創英角ｺﾞｼｯｸUB" pitchFamily="50" charset="-128"/>
                <a:cs typeface="+mn-cs"/>
              </a:rPr>
              <a:t>(</a:t>
            </a:r>
            <a:r>
              <a:rPr kumimoji="1" lang="ja-JP" altLang="en-US" sz="1600" kern="1200" dirty="0">
                <a:solidFill>
                  <a:srgbClr val="000000"/>
                </a:solidFill>
                <a:latin typeface="Tahoma" pitchFamily="34" charset="0"/>
                <a:ea typeface="HGP創英角ｺﾞｼｯｸUB" pitchFamily="50" charset="-128"/>
                <a:cs typeface="+mn-cs"/>
              </a:rPr>
              <a:t>後述</a:t>
            </a:r>
            <a:r>
              <a:rPr kumimoji="1" lang="en-US" altLang="ja-JP" sz="1600" kern="1200" dirty="0">
                <a:solidFill>
                  <a:srgbClr val="000000"/>
                </a:solidFill>
                <a:latin typeface="Tahoma" pitchFamily="34" charset="0"/>
                <a:ea typeface="HGP創英角ｺﾞｼｯｸUB" pitchFamily="50" charset="-128"/>
                <a:cs typeface="+mn-cs"/>
              </a:rPr>
              <a:t>)</a:t>
            </a:r>
            <a:r>
              <a:rPr kumimoji="1" lang="ja-JP" altLang="en-US" sz="1600" kern="1200" dirty="0">
                <a:solidFill>
                  <a:srgbClr val="000000"/>
                </a:solidFill>
                <a:latin typeface="Tahoma" pitchFamily="34" charset="0"/>
                <a:ea typeface="HGP創英角ｺﾞｼｯｸUB" pitchFamily="50" charset="-128"/>
                <a:cs typeface="+mn-cs"/>
              </a:rPr>
              <a:t>と倍波</a:t>
            </a:r>
          </a:p>
        </p:txBody>
      </p:sp>
      <p:sp>
        <p:nvSpPr>
          <p:cNvPr id="27659" name="Text Box 11"/>
          <p:cNvSpPr txBox="1">
            <a:spLocks noChangeArrowheads="1"/>
          </p:cNvSpPr>
          <p:nvPr/>
        </p:nvSpPr>
        <p:spPr bwMode="auto">
          <a:xfrm>
            <a:off x="5203825" y="1044575"/>
            <a:ext cx="3717685" cy="461665"/>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buNone/>
            </a:pPr>
            <a:r>
              <a:rPr kumimoji="1" lang="en-US" altLang="ja-JP" kern="1200" dirty="0">
                <a:solidFill>
                  <a:srgbClr val="40458C"/>
                </a:solidFill>
                <a:latin typeface="Tahoma" pitchFamily="34" charset="0"/>
                <a:ea typeface="HGP創英角ｺﾞｼｯｸUB" pitchFamily="50" charset="-128"/>
                <a:cs typeface="+mn-cs"/>
              </a:rPr>
              <a:t>Z</a:t>
            </a:r>
            <a:r>
              <a:rPr kumimoji="1" lang="ja-JP" altLang="en-US" kern="1200" dirty="0">
                <a:solidFill>
                  <a:srgbClr val="40458C"/>
                </a:solidFill>
                <a:latin typeface="Tahoma" pitchFamily="34" charset="0"/>
                <a:ea typeface="HGP創英角ｺﾞｼｯｸUB" pitchFamily="50" charset="-128"/>
                <a:cs typeface="+mn-cs"/>
              </a:rPr>
              <a:t>方向に矩形波信号注入時</a:t>
            </a:r>
          </a:p>
        </p:txBody>
      </p:sp>
      <p:sp>
        <p:nvSpPr>
          <p:cNvPr id="27663" name="Text Box 15"/>
          <p:cNvSpPr txBox="1">
            <a:spLocks noChangeArrowheads="1"/>
          </p:cNvSpPr>
          <p:nvPr/>
        </p:nvSpPr>
        <p:spPr bwMode="auto">
          <a:xfrm>
            <a:off x="1171575" y="5995988"/>
            <a:ext cx="3172663" cy="461665"/>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buNone/>
            </a:pPr>
            <a:r>
              <a:rPr kumimoji="1" lang="ja-JP" altLang="en-US" kern="1200" dirty="0">
                <a:solidFill>
                  <a:srgbClr val="40458C"/>
                </a:solidFill>
                <a:latin typeface="Tahoma" pitchFamily="34" charset="0"/>
                <a:ea typeface="HGP創英角ｺﾞｼｯｸUB" pitchFamily="50" charset="-128"/>
                <a:cs typeface="+mn-cs"/>
              </a:rPr>
              <a:t>その他のピーク：解析中</a:t>
            </a:r>
          </a:p>
        </p:txBody>
      </p:sp>
      <p:sp>
        <p:nvSpPr>
          <p:cNvPr id="27664" name="Line 16"/>
          <p:cNvSpPr>
            <a:spLocks noChangeShapeType="1"/>
          </p:cNvSpPr>
          <p:nvPr/>
        </p:nvSpPr>
        <p:spPr bwMode="auto">
          <a:xfrm>
            <a:off x="6164263" y="2082800"/>
            <a:ext cx="244475" cy="930275"/>
          </a:xfrm>
          <a:prstGeom prst="line">
            <a:avLst/>
          </a:prstGeom>
          <a:noFill/>
          <a:ln w="50800">
            <a:solidFill>
              <a:srgbClr val="000000"/>
            </a:solidFill>
            <a:round/>
            <a:headEnd/>
            <a:tailEnd type="triangle" w="med" len="med"/>
          </a:ln>
          <a:effectLst/>
        </p:spPr>
        <p:txBody>
          <a:bodyPr wrap="none" anchor="ctr"/>
          <a:lstStyle/>
          <a:p>
            <a:pPr algn="ctr" rtl="0" fontAlgn="base">
              <a:spcBef>
                <a:spcPct val="0"/>
              </a:spcBef>
              <a:spcAft>
                <a:spcPct val="0"/>
              </a:spcAft>
              <a:buNone/>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7665" name="Text Box 17"/>
          <p:cNvSpPr txBox="1">
            <a:spLocks noChangeArrowheads="1"/>
          </p:cNvSpPr>
          <p:nvPr/>
        </p:nvSpPr>
        <p:spPr bwMode="auto">
          <a:xfrm>
            <a:off x="4876800" y="6021388"/>
            <a:ext cx="4716356" cy="461665"/>
          </a:xfrm>
          <a:prstGeom prst="rect">
            <a:avLst/>
          </a:prstGeom>
          <a:noFill/>
          <a:ln w="50800" algn="ctr">
            <a:solidFill>
              <a:srgbClr val="FF0000"/>
            </a:solidFill>
            <a:miter lim="800000"/>
            <a:headEnd/>
            <a:tailEnd/>
          </a:ln>
          <a:effectLst/>
        </p:spPr>
        <p:txBody>
          <a:bodyPr wrap="none">
            <a:spAutoFit/>
          </a:bodyPr>
          <a:lstStyle/>
          <a:p>
            <a:pPr algn="ctr" rtl="0" fontAlgn="base">
              <a:spcBef>
                <a:spcPct val="0"/>
              </a:spcBef>
              <a:spcAft>
                <a:spcPct val="0"/>
              </a:spcAft>
              <a:buNone/>
            </a:pPr>
            <a:r>
              <a:rPr kumimoji="1" lang="ja-JP" altLang="en-US" kern="1200" dirty="0">
                <a:solidFill>
                  <a:srgbClr val="FF0000"/>
                </a:solidFill>
                <a:latin typeface="Tahoma" pitchFamily="34" charset="0"/>
                <a:ea typeface="HGP創英角ｺﾞｼｯｸUB" pitchFamily="50" charset="-128"/>
                <a:cs typeface="+mn-cs"/>
              </a:rPr>
              <a:t>データの取得に成功・解析を実施中</a:t>
            </a:r>
          </a:p>
        </p:txBody>
      </p:sp>
      <p:sp>
        <p:nvSpPr>
          <p:cNvPr id="27666" name="Line 18"/>
          <p:cNvSpPr>
            <a:spLocks noChangeShapeType="1"/>
          </p:cNvSpPr>
          <p:nvPr/>
        </p:nvSpPr>
        <p:spPr bwMode="auto">
          <a:xfrm flipH="1">
            <a:off x="5003800" y="1603375"/>
            <a:ext cx="82550" cy="547688"/>
          </a:xfrm>
          <a:prstGeom prst="line">
            <a:avLst/>
          </a:prstGeom>
          <a:noFill/>
          <a:ln w="50800">
            <a:solidFill>
              <a:srgbClr val="000000"/>
            </a:solidFill>
            <a:round/>
            <a:headEnd/>
            <a:tailEnd type="triangle" w="med" len="med"/>
          </a:ln>
          <a:effectLst/>
        </p:spPr>
        <p:txBody>
          <a:bodyPr wrap="none" anchor="ctr"/>
          <a:lstStyle/>
          <a:p>
            <a:pPr algn="ctr" rtl="0" fontAlgn="base">
              <a:spcBef>
                <a:spcPct val="0"/>
              </a:spcBef>
              <a:spcAft>
                <a:spcPct val="0"/>
              </a:spcAft>
              <a:buNone/>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7667" name="Line 19"/>
          <p:cNvSpPr>
            <a:spLocks noChangeShapeType="1"/>
          </p:cNvSpPr>
          <p:nvPr/>
        </p:nvSpPr>
        <p:spPr bwMode="auto">
          <a:xfrm>
            <a:off x="4725988" y="2208213"/>
            <a:ext cx="65087" cy="425450"/>
          </a:xfrm>
          <a:prstGeom prst="line">
            <a:avLst/>
          </a:prstGeom>
          <a:noFill/>
          <a:ln w="50800">
            <a:solidFill>
              <a:srgbClr val="000000"/>
            </a:solidFill>
            <a:round/>
            <a:headEnd/>
            <a:tailEnd type="triangle" w="med" len="med"/>
          </a:ln>
          <a:effectLst/>
        </p:spPr>
        <p:txBody>
          <a:bodyPr wrap="none" anchor="ctr"/>
          <a:lstStyle/>
          <a:p>
            <a:pPr algn="ctr" rtl="0" fontAlgn="base">
              <a:spcBef>
                <a:spcPct val="0"/>
              </a:spcBef>
              <a:spcAft>
                <a:spcPct val="0"/>
              </a:spcAft>
              <a:buNone/>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7669" name="Text Box 21"/>
          <p:cNvSpPr txBox="1">
            <a:spLocks noChangeArrowheads="1"/>
          </p:cNvSpPr>
          <p:nvPr/>
        </p:nvSpPr>
        <p:spPr bwMode="auto">
          <a:xfrm>
            <a:off x="4397375" y="1919288"/>
            <a:ext cx="617538" cy="336550"/>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buNone/>
            </a:pPr>
            <a:r>
              <a:rPr kumimoji="1" lang="en-US" altLang="ja-JP" sz="1600" kern="1200" dirty="0">
                <a:solidFill>
                  <a:srgbClr val="40458C"/>
                </a:solidFill>
                <a:latin typeface="Tahoma" pitchFamily="34" charset="0"/>
                <a:ea typeface="HGP創英角ｺﾞｼｯｸUB" pitchFamily="50" charset="-128"/>
                <a:cs typeface="+mn-cs"/>
              </a:rPr>
              <a:t>Pitch</a:t>
            </a:r>
          </a:p>
        </p:txBody>
      </p:sp>
      <p:sp>
        <p:nvSpPr>
          <p:cNvPr id="27673" name="Text Box 25"/>
          <p:cNvSpPr txBox="1">
            <a:spLocks noChangeArrowheads="1"/>
          </p:cNvSpPr>
          <p:nvPr/>
        </p:nvSpPr>
        <p:spPr bwMode="auto">
          <a:xfrm rot="5400000">
            <a:off x="5546585" y="3275956"/>
            <a:ext cx="5577168" cy="461665"/>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buNone/>
            </a:pPr>
            <a:r>
              <a:rPr kumimoji="1" lang="en-US" altLang="ja-JP" b="1" kern="1200" dirty="0">
                <a:solidFill>
                  <a:srgbClr val="000000"/>
                </a:solidFill>
                <a:latin typeface="Tahoma" pitchFamily="34" charset="0"/>
                <a:ea typeface="HGP創英角ｺﾞｼｯｸUB" pitchFamily="50" charset="-128"/>
                <a:cs typeface="+mn-cs"/>
              </a:rPr>
              <a:t>Rotational Displacement [rad/rHz]</a:t>
            </a:r>
          </a:p>
        </p:txBody>
      </p:sp>
      <p:grpSp>
        <p:nvGrpSpPr>
          <p:cNvPr id="2" name="Group 33"/>
          <p:cNvGrpSpPr>
            <a:grpSpLocks/>
          </p:cNvGrpSpPr>
          <p:nvPr/>
        </p:nvGrpSpPr>
        <p:grpSpPr bwMode="auto">
          <a:xfrm>
            <a:off x="7385054" y="1917700"/>
            <a:ext cx="998538" cy="3335338"/>
            <a:chOff x="4653" y="1086"/>
            <a:chExt cx="629" cy="2101"/>
          </a:xfrm>
        </p:grpSpPr>
        <p:sp>
          <p:nvSpPr>
            <p:cNvPr id="27670" name="Text Box 22"/>
            <p:cNvSpPr txBox="1">
              <a:spLocks noChangeArrowheads="1"/>
            </p:cNvSpPr>
            <p:nvPr/>
          </p:nvSpPr>
          <p:spPr bwMode="auto">
            <a:xfrm>
              <a:off x="4754" y="2286"/>
              <a:ext cx="501" cy="291"/>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buNone/>
              </a:pPr>
              <a:r>
                <a:rPr kumimoji="1" lang="en-US" altLang="ja-JP" b="1" kern="1200" dirty="0">
                  <a:solidFill>
                    <a:srgbClr val="000000"/>
                  </a:solidFill>
                  <a:latin typeface="Tahoma" pitchFamily="34" charset="0"/>
                  <a:ea typeface="HGP創英角ｺﾞｼｯｸUB" pitchFamily="50" charset="-128"/>
                  <a:cs typeface="+mn-cs"/>
                </a:rPr>
                <a:t>10</a:t>
              </a:r>
              <a:r>
                <a:rPr kumimoji="1" lang="en-US" altLang="ja-JP" b="1" kern="1200" baseline="30000" dirty="0">
                  <a:solidFill>
                    <a:srgbClr val="000000"/>
                  </a:solidFill>
                  <a:latin typeface="Tahoma" pitchFamily="34" charset="0"/>
                  <a:ea typeface="HGP創英角ｺﾞｼｯｸUB" pitchFamily="50" charset="-128"/>
                  <a:cs typeface="+mn-cs"/>
                </a:rPr>
                <a:t>-6</a:t>
              </a:r>
            </a:p>
          </p:txBody>
        </p:sp>
        <p:sp>
          <p:nvSpPr>
            <p:cNvPr id="27672" name="Text Box 24"/>
            <p:cNvSpPr txBox="1">
              <a:spLocks noChangeArrowheads="1"/>
            </p:cNvSpPr>
            <p:nvPr/>
          </p:nvSpPr>
          <p:spPr bwMode="auto">
            <a:xfrm>
              <a:off x="4781" y="2896"/>
              <a:ext cx="501" cy="291"/>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buNone/>
              </a:pPr>
              <a:r>
                <a:rPr kumimoji="1" lang="en-US" altLang="ja-JP" b="1" kern="1200" dirty="0">
                  <a:solidFill>
                    <a:srgbClr val="000000"/>
                  </a:solidFill>
                  <a:latin typeface="Tahoma" pitchFamily="34" charset="0"/>
                  <a:ea typeface="HGP創英角ｺﾞｼｯｸUB" pitchFamily="50" charset="-128"/>
                  <a:cs typeface="+mn-cs"/>
                </a:rPr>
                <a:t>10</a:t>
              </a:r>
              <a:r>
                <a:rPr kumimoji="1" lang="en-US" altLang="ja-JP" b="1" kern="1200" baseline="30000" dirty="0">
                  <a:solidFill>
                    <a:srgbClr val="000000"/>
                  </a:solidFill>
                  <a:latin typeface="Tahoma" pitchFamily="34" charset="0"/>
                  <a:ea typeface="HGP創英角ｺﾞｼｯｸUB" pitchFamily="50" charset="-128"/>
                  <a:cs typeface="+mn-cs"/>
                </a:rPr>
                <a:t>-7</a:t>
              </a:r>
            </a:p>
          </p:txBody>
        </p:sp>
        <p:grpSp>
          <p:nvGrpSpPr>
            <p:cNvPr id="3" name="Group 29"/>
            <p:cNvGrpSpPr>
              <a:grpSpLocks/>
            </p:cNvGrpSpPr>
            <p:nvPr/>
          </p:nvGrpSpPr>
          <p:grpSpPr bwMode="auto">
            <a:xfrm>
              <a:off x="4668" y="1683"/>
              <a:ext cx="569" cy="291"/>
              <a:chOff x="4668" y="1683"/>
              <a:chExt cx="569" cy="291"/>
            </a:xfrm>
          </p:grpSpPr>
          <p:sp>
            <p:nvSpPr>
              <p:cNvPr id="27671" name="Text Box 23"/>
              <p:cNvSpPr txBox="1">
                <a:spLocks noChangeArrowheads="1"/>
              </p:cNvSpPr>
              <p:nvPr/>
            </p:nvSpPr>
            <p:spPr bwMode="auto">
              <a:xfrm>
                <a:off x="4736" y="1683"/>
                <a:ext cx="501" cy="291"/>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buNone/>
                </a:pPr>
                <a:r>
                  <a:rPr kumimoji="1" lang="en-US" altLang="ja-JP" b="1" kern="1200" dirty="0">
                    <a:solidFill>
                      <a:srgbClr val="000000"/>
                    </a:solidFill>
                    <a:latin typeface="Tahoma" pitchFamily="34" charset="0"/>
                    <a:ea typeface="HGP創英角ｺﾞｼｯｸUB" pitchFamily="50" charset="-128"/>
                    <a:cs typeface="+mn-cs"/>
                  </a:rPr>
                  <a:t>10</a:t>
                </a:r>
                <a:r>
                  <a:rPr kumimoji="1" lang="en-US" altLang="ja-JP" b="1" kern="1200" baseline="30000" dirty="0">
                    <a:solidFill>
                      <a:srgbClr val="000000"/>
                    </a:solidFill>
                    <a:latin typeface="Tahoma" pitchFamily="34" charset="0"/>
                    <a:ea typeface="HGP創英角ｺﾞｼｯｸUB" pitchFamily="50" charset="-128"/>
                    <a:cs typeface="+mn-cs"/>
                  </a:rPr>
                  <a:t>-5</a:t>
                </a:r>
              </a:p>
            </p:txBody>
          </p:sp>
          <p:sp>
            <p:nvSpPr>
              <p:cNvPr id="27674" name="Line 26"/>
              <p:cNvSpPr>
                <a:spLocks noChangeShapeType="1"/>
              </p:cNvSpPr>
              <p:nvPr/>
            </p:nvSpPr>
            <p:spPr bwMode="auto">
              <a:xfrm flipH="1" flipV="1">
                <a:off x="4668" y="1800"/>
                <a:ext cx="126" cy="0"/>
              </a:xfrm>
              <a:prstGeom prst="line">
                <a:avLst/>
              </a:prstGeom>
              <a:noFill/>
              <a:ln w="50800">
                <a:solidFill>
                  <a:srgbClr val="000000"/>
                </a:solidFill>
                <a:round/>
                <a:headEnd/>
                <a:tailEnd/>
              </a:ln>
              <a:effectLst/>
            </p:spPr>
            <p:txBody>
              <a:bodyPr wrap="none" anchor="ctr"/>
              <a:lstStyle/>
              <a:p>
                <a:pPr algn="ctr" rtl="0" fontAlgn="base">
                  <a:spcBef>
                    <a:spcPct val="0"/>
                  </a:spcBef>
                  <a:spcAft>
                    <a:spcPct val="0"/>
                  </a:spcAft>
                  <a:buNone/>
                </a:pPr>
                <a:endParaRPr kumimoji="1" lang="ja-JP" altLang="en-US" kern="1200" dirty="0">
                  <a:solidFill>
                    <a:srgbClr val="40458C"/>
                  </a:solidFill>
                  <a:latin typeface="Tahoma" pitchFamily="34" charset="0"/>
                  <a:ea typeface="HGP創英角ｺﾞｼｯｸUB" pitchFamily="50" charset="-128"/>
                  <a:cs typeface="+mn-cs"/>
                </a:endParaRPr>
              </a:p>
            </p:txBody>
          </p:sp>
        </p:grpSp>
        <p:sp>
          <p:nvSpPr>
            <p:cNvPr id="27675" name="Line 27"/>
            <p:cNvSpPr>
              <a:spLocks noChangeShapeType="1"/>
            </p:cNvSpPr>
            <p:nvPr/>
          </p:nvSpPr>
          <p:spPr bwMode="auto">
            <a:xfrm flipH="1" flipV="1">
              <a:off x="4653" y="2397"/>
              <a:ext cx="126" cy="0"/>
            </a:xfrm>
            <a:prstGeom prst="line">
              <a:avLst/>
            </a:prstGeom>
            <a:noFill/>
            <a:ln w="50800">
              <a:solidFill>
                <a:srgbClr val="000000"/>
              </a:solidFill>
              <a:round/>
              <a:headEnd/>
              <a:tailEnd/>
            </a:ln>
            <a:effectLst/>
          </p:spPr>
          <p:txBody>
            <a:bodyPr wrap="none" anchor="ctr"/>
            <a:lstStyle/>
            <a:p>
              <a:pPr algn="ctr" rtl="0" fontAlgn="base">
                <a:spcBef>
                  <a:spcPct val="0"/>
                </a:spcBef>
                <a:spcAft>
                  <a:spcPct val="0"/>
                </a:spcAft>
                <a:buNone/>
              </a:pPr>
              <a:endParaRPr kumimoji="1" lang="ja-JP" altLang="en-US" kern="1200" dirty="0">
                <a:solidFill>
                  <a:srgbClr val="40458C"/>
                </a:solidFill>
                <a:latin typeface="Tahoma" pitchFamily="34" charset="0"/>
                <a:ea typeface="HGP創英角ｺﾞｼｯｸUB" pitchFamily="50" charset="-128"/>
                <a:cs typeface="+mn-cs"/>
              </a:endParaRPr>
            </a:p>
          </p:txBody>
        </p:sp>
        <p:sp>
          <p:nvSpPr>
            <p:cNvPr id="27676" name="Line 28"/>
            <p:cNvSpPr>
              <a:spLocks noChangeShapeType="1"/>
            </p:cNvSpPr>
            <p:nvPr/>
          </p:nvSpPr>
          <p:spPr bwMode="auto">
            <a:xfrm flipH="1" flipV="1">
              <a:off x="4653" y="3003"/>
              <a:ext cx="126" cy="0"/>
            </a:xfrm>
            <a:prstGeom prst="line">
              <a:avLst/>
            </a:prstGeom>
            <a:noFill/>
            <a:ln w="50800">
              <a:solidFill>
                <a:srgbClr val="000000"/>
              </a:solidFill>
              <a:round/>
              <a:headEnd/>
              <a:tailEnd/>
            </a:ln>
            <a:effectLst/>
          </p:spPr>
          <p:txBody>
            <a:bodyPr wrap="none" anchor="ctr"/>
            <a:lstStyle/>
            <a:p>
              <a:pPr algn="ctr" rtl="0" fontAlgn="base">
                <a:spcBef>
                  <a:spcPct val="0"/>
                </a:spcBef>
                <a:spcAft>
                  <a:spcPct val="0"/>
                </a:spcAft>
                <a:buNone/>
              </a:pPr>
              <a:endParaRPr kumimoji="1" lang="ja-JP" altLang="en-US" kern="1200" dirty="0">
                <a:solidFill>
                  <a:srgbClr val="40458C"/>
                </a:solidFill>
                <a:latin typeface="Tahoma" pitchFamily="34" charset="0"/>
                <a:ea typeface="HGP創英角ｺﾞｼｯｸUB" pitchFamily="50" charset="-128"/>
                <a:cs typeface="+mn-cs"/>
              </a:endParaRPr>
            </a:p>
          </p:txBody>
        </p:sp>
        <p:grpSp>
          <p:nvGrpSpPr>
            <p:cNvPr id="4" name="Group 30"/>
            <p:cNvGrpSpPr>
              <a:grpSpLocks/>
            </p:cNvGrpSpPr>
            <p:nvPr/>
          </p:nvGrpSpPr>
          <p:grpSpPr bwMode="auto">
            <a:xfrm>
              <a:off x="4656" y="1086"/>
              <a:ext cx="569" cy="291"/>
              <a:chOff x="4668" y="1683"/>
              <a:chExt cx="569" cy="291"/>
            </a:xfrm>
          </p:grpSpPr>
          <p:sp>
            <p:nvSpPr>
              <p:cNvPr id="27679" name="Text Box 31"/>
              <p:cNvSpPr txBox="1">
                <a:spLocks noChangeArrowheads="1"/>
              </p:cNvSpPr>
              <p:nvPr/>
            </p:nvSpPr>
            <p:spPr bwMode="auto">
              <a:xfrm>
                <a:off x="4736" y="1683"/>
                <a:ext cx="501" cy="291"/>
              </a:xfrm>
              <a:prstGeom prst="rect">
                <a:avLst/>
              </a:prstGeom>
              <a:noFill/>
              <a:ln w="50800" algn="ctr">
                <a:noFill/>
                <a:miter lim="800000"/>
                <a:headEnd/>
                <a:tailEnd/>
              </a:ln>
              <a:effectLst/>
            </p:spPr>
            <p:txBody>
              <a:bodyPr wrap="none">
                <a:spAutoFit/>
              </a:bodyPr>
              <a:lstStyle/>
              <a:p>
                <a:pPr algn="ctr" rtl="0" fontAlgn="base">
                  <a:spcBef>
                    <a:spcPct val="0"/>
                  </a:spcBef>
                  <a:spcAft>
                    <a:spcPct val="0"/>
                  </a:spcAft>
                  <a:buNone/>
                </a:pPr>
                <a:r>
                  <a:rPr kumimoji="1" lang="en-US" altLang="ja-JP" b="1" kern="1200" dirty="0">
                    <a:solidFill>
                      <a:srgbClr val="000000"/>
                    </a:solidFill>
                    <a:latin typeface="Tahoma" pitchFamily="34" charset="0"/>
                    <a:ea typeface="HGP創英角ｺﾞｼｯｸUB" pitchFamily="50" charset="-128"/>
                    <a:cs typeface="+mn-cs"/>
                  </a:rPr>
                  <a:t>10</a:t>
                </a:r>
                <a:r>
                  <a:rPr kumimoji="1" lang="en-US" altLang="ja-JP" b="1" kern="1200" baseline="30000" dirty="0">
                    <a:solidFill>
                      <a:srgbClr val="000000"/>
                    </a:solidFill>
                    <a:latin typeface="Tahoma" pitchFamily="34" charset="0"/>
                    <a:ea typeface="HGP創英角ｺﾞｼｯｸUB" pitchFamily="50" charset="-128"/>
                    <a:cs typeface="+mn-cs"/>
                  </a:rPr>
                  <a:t>-4</a:t>
                </a:r>
              </a:p>
            </p:txBody>
          </p:sp>
          <p:sp>
            <p:nvSpPr>
              <p:cNvPr id="27680" name="Line 32"/>
              <p:cNvSpPr>
                <a:spLocks noChangeShapeType="1"/>
              </p:cNvSpPr>
              <p:nvPr/>
            </p:nvSpPr>
            <p:spPr bwMode="auto">
              <a:xfrm flipH="1" flipV="1">
                <a:off x="4668" y="1800"/>
                <a:ext cx="126" cy="0"/>
              </a:xfrm>
              <a:prstGeom prst="line">
                <a:avLst/>
              </a:prstGeom>
              <a:noFill/>
              <a:ln w="50800">
                <a:solidFill>
                  <a:srgbClr val="000000"/>
                </a:solidFill>
                <a:round/>
                <a:headEnd/>
                <a:tailEnd/>
              </a:ln>
              <a:effectLst/>
            </p:spPr>
            <p:txBody>
              <a:bodyPr wrap="none" anchor="ctr"/>
              <a:lstStyle/>
              <a:p>
                <a:pPr algn="ctr" rtl="0" fontAlgn="base">
                  <a:spcBef>
                    <a:spcPct val="0"/>
                  </a:spcBef>
                  <a:spcAft>
                    <a:spcPct val="0"/>
                  </a:spcAft>
                  <a:buNone/>
                </a:pPr>
                <a:endParaRPr kumimoji="1" lang="ja-JP" altLang="en-US" kern="1200" dirty="0">
                  <a:solidFill>
                    <a:srgbClr val="40458C"/>
                  </a:solidFill>
                  <a:latin typeface="Tahoma" pitchFamily="34" charset="0"/>
                  <a:ea typeface="HGP創英角ｺﾞｼｯｸUB" pitchFamily="50" charset="-128"/>
                  <a:cs typeface="+mn-cs"/>
                </a:endParaRPr>
              </a:p>
            </p:txBody>
          </p:sp>
        </p:gr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p:cNvSpPr>
            <a:spLocks noGrp="1" noChangeArrowheads="1"/>
          </p:cNvSpPr>
          <p:nvPr>
            <p:ph type="title"/>
          </p:nvPr>
        </p:nvSpPr>
        <p:spPr/>
        <p:txBody>
          <a:bodyPr/>
          <a:lstStyle/>
          <a:p>
            <a:r>
              <a:rPr lang="ja-JP" altLang="en-US" dirty="0" smtClean="0"/>
              <a:t>球状星団のブラックホール</a:t>
            </a:r>
            <a:endParaRPr lang="ja-JP" altLang="en-US" dirty="0"/>
          </a:p>
        </p:txBody>
      </p:sp>
      <p:sp>
        <p:nvSpPr>
          <p:cNvPr id="12" name="フッター プレースホルダ 3"/>
          <p:cNvSpPr>
            <a:spLocks noGrp="1"/>
          </p:cNvSpPr>
          <p:nvPr>
            <p:ph type="ftr" sz="quarter" idx="10"/>
          </p:nvPr>
        </p:nvSpPr>
        <p:spPr/>
        <p:txBody>
          <a:bodyPr/>
          <a:lstStyle/>
          <a:p>
            <a:r>
              <a:rPr lang="en-US" altLang="zh-CN" smtClean="0"/>
              <a:t>27th International Symposium on Space Technology and Science (July 9, 2009, Tsukuba, Ibaraki)</a:t>
            </a:r>
            <a:endParaRPr lang="en-US" altLang="ja-JP" dirty="0"/>
          </a:p>
        </p:txBody>
      </p:sp>
      <p:sp>
        <p:nvSpPr>
          <p:cNvPr id="15" name="Rectangle 10"/>
          <p:cNvSpPr>
            <a:spLocks noChangeArrowheads="1"/>
          </p:cNvSpPr>
          <p:nvPr/>
        </p:nvSpPr>
        <p:spPr bwMode="auto">
          <a:xfrm>
            <a:off x="5000628" y="1636753"/>
            <a:ext cx="4071965" cy="1006429"/>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None/>
            </a:pPr>
            <a:r>
              <a:rPr lang="en-US" altLang="ja-JP" sz="1400" b="1" dirty="0" smtClean="0">
                <a:solidFill>
                  <a:srgbClr val="EAEAEA"/>
                </a:solidFill>
                <a:latin typeface="Tahoma" pitchFamily="34" charset="0"/>
              </a:rPr>
              <a:t>GEMINI AND HUBBLE SPACE TELESCOPE EVIDENCE FOR AN INTERMEDIATE-MASS</a:t>
            </a:r>
          </a:p>
          <a:p>
            <a:pPr algn="l">
              <a:lnSpc>
                <a:spcPct val="110000"/>
              </a:lnSpc>
              <a:buClr>
                <a:schemeClr val="accent2"/>
              </a:buClr>
              <a:buSzPct val="70000"/>
              <a:buNone/>
            </a:pPr>
            <a:r>
              <a:rPr lang="en-US" altLang="ja-JP" sz="1400" b="1" dirty="0" smtClean="0">
                <a:solidFill>
                  <a:srgbClr val="EAEAEA"/>
                </a:solidFill>
                <a:latin typeface="Tahoma" pitchFamily="34" charset="0"/>
              </a:rPr>
              <a:t>BLACK HOLE IN </a:t>
            </a:r>
            <a:r>
              <a:rPr lang="en-US" altLang="ja-JP" sz="1400" b="1" dirty="0" smtClean="0">
                <a:solidFill>
                  <a:srgbClr val="EAEAEA"/>
                </a:solidFill>
                <a:latin typeface="Symbol" pitchFamily="18" charset="2"/>
              </a:rPr>
              <a:t>w</a:t>
            </a:r>
            <a:r>
              <a:rPr lang="en-US" altLang="ja-JP" sz="1400" b="1" dirty="0" smtClean="0">
                <a:solidFill>
                  <a:srgbClr val="EAEAEA"/>
                </a:solidFill>
                <a:latin typeface="Tahoma" pitchFamily="34" charset="0"/>
              </a:rPr>
              <a:t> CENTAURI</a:t>
            </a:r>
          </a:p>
          <a:p>
            <a:pPr algn="l">
              <a:lnSpc>
                <a:spcPct val="110000"/>
              </a:lnSpc>
              <a:buClr>
                <a:schemeClr val="accent2"/>
              </a:buClr>
              <a:buSzPct val="70000"/>
              <a:buNone/>
            </a:pPr>
            <a:r>
              <a:rPr lang="en-US" altLang="ja-JP" sz="1200" b="1" dirty="0" smtClean="0">
                <a:solidFill>
                  <a:srgbClr val="DDDDDD"/>
                </a:solidFill>
                <a:latin typeface="Tahoma" pitchFamily="34" charset="0"/>
              </a:rPr>
              <a:t>Eva Noyola</a:t>
            </a:r>
            <a:r>
              <a:rPr lang="ja-JP" altLang="en-US" sz="1200" b="1" dirty="0" smtClean="0">
                <a:solidFill>
                  <a:srgbClr val="DDDDDD"/>
                </a:solidFill>
                <a:latin typeface="Tahoma" pitchFamily="34" charset="0"/>
              </a:rPr>
              <a:t>　</a:t>
            </a:r>
            <a:r>
              <a:rPr lang="en-US" altLang="ja-JP" sz="1200" b="1" dirty="0" smtClean="0">
                <a:solidFill>
                  <a:srgbClr val="DDDDDD"/>
                </a:solidFill>
                <a:latin typeface="Tahoma" pitchFamily="34" charset="0"/>
              </a:rPr>
              <a:t>et al., ApJ 676 (2008) 1008Y1015</a:t>
            </a:r>
          </a:p>
        </p:txBody>
      </p:sp>
      <p:pic>
        <p:nvPicPr>
          <p:cNvPr id="19" name="図 18" descr="65334.web.jpg"/>
          <p:cNvPicPr>
            <a:picLocks noChangeAspect="1"/>
          </p:cNvPicPr>
          <p:nvPr/>
        </p:nvPicPr>
        <p:blipFill>
          <a:blip r:embed="rId3"/>
          <a:stretch>
            <a:fillRect/>
          </a:stretch>
        </p:blipFill>
        <p:spPr>
          <a:xfrm>
            <a:off x="5357818" y="2674810"/>
            <a:ext cx="3066138" cy="3635686"/>
          </a:xfrm>
          <a:prstGeom prst="rect">
            <a:avLst/>
          </a:prstGeom>
        </p:spPr>
      </p:pic>
      <p:sp>
        <p:nvSpPr>
          <p:cNvPr id="20" name="Rectangle 10"/>
          <p:cNvSpPr>
            <a:spLocks noChangeArrowheads="1"/>
          </p:cNvSpPr>
          <p:nvPr/>
        </p:nvSpPr>
        <p:spPr bwMode="auto">
          <a:xfrm>
            <a:off x="5000628" y="928670"/>
            <a:ext cx="3786214"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800" b="1" dirty="0" smtClean="0">
                <a:solidFill>
                  <a:srgbClr val="EAEAEA"/>
                </a:solidFill>
                <a:latin typeface="Tahoma" pitchFamily="34" charset="0"/>
              </a:rPr>
              <a:t>中心付近の星の速度分布</a:t>
            </a:r>
            <a:endParaRPr lang="en-US" altLang="ja-JP" sz="1800" b="1" dirty="0" smtClean="0">
              <a:solidFill>
                <a:srgbClr val="EAEAEA"/>
              </a:solidFill>
              <a:latin typeface="Tahoma" pitchFamily="34" charset="0"/>
            </a:endParaRPr>
          </a:p>
          <a:p>
            <a:pPr algn="l">
              <a:lnSpc>
                <a:spcPct val="110000"/>
              </a:lnSpc>
              <a:buClr>
                <a:schemeClr val="accent2"/>
              </a:buClr>
              <a:buSzPct val="70000"/>
              <a:buFont typeface="Wingdings" pitchFamily="2" charset="2"/>
              <a:buNone/>
            </a:pPr>
            <a:r>
              <a:rPr lang="ja-JP" altLang="en-US" sz="1800" b="1" dirty="0" smtClean="0">
                <a:solidFill>
                  <a:srgbClr val="EAEAEA"/>
                </a:solidFill>
                <a:latin typeface="Tahoma" pitchFamily="34" charset="0"/>
              </a:rPr>
              <a:t>                          と </a:t>
            </a:r>
            <a:r>
              <a:rPr lang="en-US" altLang="ja-JP" sz="1800" b="1" dirty="0" smtClean="0">
                <a:solidFill>
                  <a:srgbClr val="EAEAEA"/>
                </a:solidFill>
                <a:latin typeface="Tahoma" pitchFamily="34" charset="0"/>
              </a:rPr>
              <a:t>BH</a:t>
            </a:r>
            <a:r>
              <a:rPr lang="ja-JP" altLang="en-US" sz="1800" b="1" dirty="0" smtClean="0">
                <a:solidFill>
                  <a:srgbClr val="EAEAEA"/>
                </a:solidFill>
                <a:latin typeface="Tahoma" pitchFamily="34" charset="0"/>
              </a:rPr>
              <a:t>質量の関係</a:t>
            </a:r>
            <a:endParaRPr lang="en-US" altLang="ja-JP" sz="1800" b="1" dirty="0" smtClean="0">
              <a:solidFill>
                <a:srgbClr val="EAEAEA"/>
              </a:solidFill>
              <a:latin typeface="Tahoma" pitchFamily="34" charset="0"/>
            </a:endParaRPr>
          </a:p>
        </p:txBody>
      </p:sp>
      <p:sp>
        <p:nvSpPr>
          <p:cNvPr id="21" name="Rectangle 10"/>
          <p:cNvSpPr>
            <a:spLocks noChangeArrowheads="1"/>
          </p:cNvSpPr>
          <p:nvPr/>
        </p:nvSpPr>
        <p:spPr bwMode="auto">
          <a:xfrm>
            <a:off x="642910" y="1000108"/>
            <a:ext cx="3786214" cy="366895"/>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800" b="1" dirty="0" smtClean="0">
                <a:solidFill>
                  <a:srgbClr val="EAEAEA"/>
                </a:solidFill>
                <a:latin typeface="Tahoma" pitchFamily="34" charset="0"/>
              </a:rPr>
              <a:t>中心付近の星の速度分布の観測</a:t>
            </a:r>
            <a:endParaRPr lang="en-US" altLang="ja-JP" sz="1800" b="1" dirty="0" smtClean="0">
              <a:solidFill>
                <a:srgbClr val="EAEAEA"/>
              </a:solidFill>
              <a:latin typeface="Tahoma" pitchFamily="34" charset="0"/>
            </a:endParaRPr>
          </a:p>
        </p:txBody>
      </p:sp>
      <p:sp>
        <p:nvSpPr>
          <p:cNvPr id="23" name="Rectangle 10"/>
          <p:cNvSpPr>
            <a:spLocks noChangeArrowheads="1"/>
          </p:cNvSpPr>
          <p:nvPr/>
        </p:nvSpPr>
        <p:spPr bwMode="auto">
          <a:xfrm>
            <a:off x="642910" y="1428736"/>
            <a:ext cx="4143403" cy="972574"/>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None/>
            </a:pPr>
            <a:r>
              <a:rPr lang="en-US" altLang="ja-JP" sz="1400" b="1" dirty="0" smtClean="0">
                <a:solidFill>
                  <a:srgbClr val="DDDDDD"/>
                </a:solidFill>
                <a:latin typeface="Tahoma" pitchFamily="34" charset="0"/>
              </a:rPr>
              <a:t>Core velocity dispersions</a:t>
            </a:r>
            <a:r>
              <a:rPr lang="ja-JP" altLang="en-US" sz="1400" b="1" dirty="0" smtClean="0">
                <a:solidFill>
                  <a:srgbClr val="DDDDDD"/>
                </a:solidFill>
                <a:latin typeface="Tahoma" pitchFamily="34" charset="0"/>
              </a:rPr>
              <a:t>　</a:t>
            </a:r>
            <a:r>
              <a:rPr lang="en-US" altLang="ja-JP" sz="1400" b="1" dirty="0" smtClean="0">
                <a:solidFill>
                  <a:srgbClr val="DDDDDD"/>
                </a:solidFill>
                <a:latin typeface="Tahoma" pitchFamily="34" charset="0"/>
              </a:rPr>
              <a:t>for 25 Galactic and 10 old Magellanic globular clusters? </a:t>
            </a:r>
            <a:endParaRPr lang="en-US" altLang="ja-JP" sz="1200" b="1" dirty="0" smtClean="0">
              <a:solidFill>
                <a:srgbClr val="DDDDDD"/>
              </a:solidFill>
              <a:latin typeface="Tahoma" pitchFamily="34" charset="0"/>
            </a:endParaRPr>
          </a:p>
          <a:p>
            <a:pPr algn="l">
              <a:lnSpc>
                <a:spcPct val="110000"/>
              </a:lnSpc>
              <a:buClr>
                <a:schemeClr val="accent2"/>
              </a:buClr>
              <a:buSzPct val="70000"/>
              <a:buNone/>
            </a:pPr>
            <a:r>
              <a:rPr lang="ja-JP" altLang="en-US" sz="1200" b="1" dirty="0" smtClean="0">
                <a:solidFill>
                  <a:srgbClr val="DDDDDD"/>
                </a:solidFill>
                <a:latin typeface="Tahoma" pitchFamily="34" charset="0"/>
              </a:rPr>
              <a:t>　</a:t>
            </a:r>
            <a:r>
              <a:rPr lang="en-US" altLang="ja-JP" sz="1200" b="1" dirty="0" smtClean="0">
                <a:solidFill>
                  <a:srgbClr val="DDDDDD"/>
                </a:solidFill>
                <a:latin typeface="Tahoma" pitchFamily="34" charset="0"/>
              </a:rPr>
              <a:t>Pierre Dubath</a:t>
            </a:r>
            <a:r>
              <a:rPr lang="ja-JP" altLang="en-US" sz="1200" b="1" dirty="0" smtClean="0">
                <a:solidFill>
                  <a:srgbClr val="DDDDDD"/>
                </a:solidFill>
                <a:latin typeface="Tahoma" pitchFamily="34" charset="0"/>
              </a:rPr>
              <a:t> </a:t>
            </a:r>
            <a:r>
              <a:rPr lang="en-US" altLang="ja-JP" sz="1200" b="1" dirty="0" smtClean="0">
                <a:solidFill>
                  <a:srgbClr val="DDDDDD"/>
                </a:solidFill>
                <a:latin typeface="Tahoma" pitchFamily="34" charset="0"/>
              </a:rPr>
              <a:t>et al., </a:t>
            </a:r>
          </a:p>
          <a:p>
            <a:pPr algn="l">
              <a:lnSpc>
                <a:spcPct val="110000"/>
              </a:lnSpc>
              <a:buClr>
                <a:schemeClr val="accent2"/>
              </a:buClr>
              <a:buSzPct val="70000"/>
              <a:buNone/>
            </a:pPr>
            <a:r>
              <a:rPr lang="en-US" altLang="ja-JP" sz="1200" b="1" dirty="0" smtClean="0">
                <a:solidFill>
                  <a:srgbClr val="DDDDDD"/>
                </a:solidFill>
                <a:latin typeface="Tahoma" pitchFamily="34" charset="0"/>
              </a:rPr>
              <a:t>  </a:t>
            </a:r>
            <a:r>
              <a:rPr lang="fr-FR" altLang="ja-JP" sz="1200" b="1" dirty="0" smtClean="0">
                <a:solidFill>
                  <a:srgbClr val="DDDDDD"/>
                </a:solidFill>
                <a:latin typeface="Tahoma" pitchFamily="34" charset="0"/>
              </a:rPr>
              <a:t>Astron. Astrophys. 324, 505–522 (1997)</a:t>
            </a:r>
            <a:endParaRPr lang="en-US" altLang="ja-JP" sz="1200" b="1" dirty="0" smtClean="0">
              <a:solidFill>
                <a:srgbClr val="DDDDDD"/>
              </a:solidFill>
              <a:latin typeface="Tahoma" pitchFamily="34" charset="0"/>
            </a:endParaRPr>
          </a:p>
        </p:txBody>
      </p:sp>
      <p:pic>
        <p:nvPicPr>
          <p:cNvPr id="24" name="図 23" descr="table_nph-iarticle_query.jpg"/>
          <p:cNvPicPr>
            <a:picLocks noChangeAspect="1"/>
          </p:cNvPicPr>
          <p:nvPr/>
        </p:nvPicPr>
        <p:blipFill>
          <a:blip r:embed="rId4"/>
          <a:stretch>
            <a:fillRect/>
          </a:stretch>
        </p:blipFill>
        <p:spPr>
          <a:xfrm>
            <a:off x="857224" y="2571744"/>
            <a:ext cx="3363886" cy="3849632"/>
          </a:xfrm>
          <a:prstGeom prst="rect">
            <a:avLst/>
          </a:prstGeom>
        </p:spPr>
      </p:pic>
      <p:sp>
        <p:nvSpPr>
          <p:cNvPr id="25" name="右矢印 24"/>
          <p:cNvSpPr/>
          <p:nvPr/>
        </p:nvSpPr>
        <p:spPr bwMode="auto">
          <a:xfrm>
            <a:off x="4643438" y="4000504"/>
            <a:ext cx="357190" cy="428628"/>
          </a:xfrm>
          <a:prstGeom prst="rightArrow">
            <a:avLst/>
          </a:prstGeom>
          <a:solidFill>
            <a:srgbClr val="FFFFFF">
              <a:alpha val="10000"/>
            </a:srgbClr>
          </a:solidFill>
          <a:ln w="31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imes New Roman" pitchFamily="18"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bwMode="auto">
          <a:xfrm>
            <a:off x="500034" y="1928802"/>
            <a:ext cx="4143404" cy="4429156"/>
          </a:xfrm>
          <a:prstGeom prst="roundRect">
            <a:avLst>
              <a:gd name="adj" fmla="val 3200"/>
            </a:avLst>
          </a:prstGeom>
          <a:solidFill>
            <a:srgbClr val="99CCFF">
              <a:alpha val="20000"/>
            </a:srgbClr>
          </a:solidFill>
          <a:ln w="6350">
            <a:no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12" name="タイトル 11"/>
          <p:cNvSpPr>
            <a:spLocks noGrp="1"/>
          </p:cNvSpPr>
          <p:nvPr>
            <p:ph type="title"/>
          </p:nvPr>
        </p:nvSpPr>
        <p:spPr/>
        <p:txBody>
          <a:bodyPr/>
          <a:lstStyle/>
          <a:p>
            <a:r>
              <a:rPr lang="zh-TW" altLang="en-US" dirty="0" smtClean="0"/>
              <a:t>地球重力場観測</a:t>
            </a:r>
            <a:endParaRPr kumimoji="1" lang="ja-JP" altLang="en-US" dirty="0"/>
          </a:p>
        </p:txBody>
      </p:sp>
      <p:sp>
        <p:nvSpPr>
          <p:cNvPr id="10" name="フッター プレースホルダ 1"/>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pic>
        <p:nvPicPr>
          <p:cNvPr id="1094658" name="Picture 12"/>
          <p:cNvPicPr>
            <a:picLocks noChangeAspect="1" noChangeArrowheads="1"/>
          </p:cNvPicPr>
          <p:nvPr/>
        </p:nvPicPr>
        <p:blipFill>
          <a:blip r:embed="rId3">
            <a:clrChange>
              <a:clrFrom>
                <a:srgbClr val="FFFFFF"/>
              </a:clrFrom>
              <a:clrTo>
                <a:srgbClr val="FFFFFF">
                  <a:alpha val="0"/>
                </a:srgbClr>
              </a:clrTo>
            </a:clrChange>
          </a:blip>
          <a:srcRect b="6500"/>
          <a:stretch>
            <a:fillRect/>
          </a:stretch>
        </p:blipFill>
        <p:spPr bwMode="auto">
          <a:xfrm>
            <a:off x="603250" y="2003425"/>
            <a:ext cx="3968750" cy="3776663"/>
          </a:xfrm>
          <a:prstGeom prst="rect">
            <a:avLst/>
          </a:prstGeom>
          <a:noFill/>
          <a:ln w="9525">
            <a:noFill/>
            <a:miter lim="800000"/>
            <a:headEnd/>
            <a:tailEnd/>
          </a:ln>
        </p:spPr>
      </p:pic>
      <p:sp>
        <p:nvSpPr>
          <p:cNvPr id="1094659" name="Rectangle 2"/>
          <p:cNvSpPr>
            <a:spLocks noChangeArrowheads="1"/>
          </p:cNvSpPr>
          <p:nvPr/>
        </p:nvSpPr>
        <p:spPr bwMode="auto">
          <a:xfrm>
            <a:off x="4800600" y="1371600"/>
            <a:ext cx="1981200" cy="5334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endParaRPr kumimoji="1" lang="ja-JP" altLang="ja-JP" sz="2400" kern="1200" dirty="0">
              <a:solidFill>
                <a:srgbClr val="003366"/>
              </a:solidFill>
              <a:latin typeface="HGP創英角ｺﾞｼｯｸUB" pitchFamily="50" charset="-128"/>
              <a:ea typeface="HGP創英角ｺﾞｼｯｸUB" pitchFamily="50" charset="-128"/>
              <a:cs typeface="+mn-cs"/>
            </a:endParaRPr>
          </a:p>
        </p:txBody>
      </p:sp>
      <p:sp>
        <p:nvSpPr>
          <p:cNvPr id="1094660" name="Rectangle 3"/>
          <p:cNvSpPr>
            <a:spLocks noChangeArrowheads="1"/>
          </p:cNvSpPr>
          <p:nvPr/>
        </p:nvSpPr>
        <p:spPr bwMode="auto">
          <a:xfrm>
            <a:off x="468313" y="1001713"/>
            <a:ext cx="7747000" cy="1563687"/>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ja-JP" altLang="en-US" sz="2000" kern="1200" dirty="0">
                <a:solidFill>
                  <a:srgbClr val="F8F8F8"/>
                </a:solidFill>
                <a:latin typeface="HGP創英角ｺﾞｼｯｸUB" pitchFamily="50" charset="-128"/>
                <a:ea typeface="HGP創英角ｺﾞｼｯｸUB" pitchFamily="50" charset="-128"/>
                <a:cs typeface="+mn-cs"/>
              </a:rPr>
              <a:t>人工衛星の軌道から地球重力ポテンシャルを検知</a:t>
            </a:r>
          </a:p>
          <a:p>
            <a:pPr algn="l" rtl="0" fontAlgn="base">
              <a:spcBef>
                <a:spcPct val="20000"/>
              </a:spcBef>
              <a:spcAft>
                <a:spcPct val="0"/>
              </a:spcAft>
              <a:buClr>
                <a:srgbClr val="003366"/>
              </a:buClr>
              <a:buSzPct val="60000"/>
              <a:buFont typeface="Wingdings" pitchFamily="2" charset="2"/>
              <a:buNone/>
            </a:pPr>
            <a:r>
              <a:rPr kumimoji="1" lang="ja-JP" altLang="en-US" sz="2000" kern="1200" dirty="0">
                <a:solidFill>
                  <a:srgbClr val="F8F8F8"/>
                </a:solidFill>
                <a:latin typeface="HGP創英角ｺﾞｼｯｸUB" pitchFamily="50" charset="-128"/>
                <a:ea typeface="HGP創英角ｺﾞｼｯｸUB" pitchFamily="50" charset="-128"/>
                <a:cs typeface="+mn-cs"/>
              </a:rPr>
              <a:t>　　軌道検知用</a:t>
            </a:r>
            <a:r>
              <a:rPr kumimoji="1" lang="ja-JP" altLang="en-US" sz="2000" kern="1200" dirty="0">
                <a:solidFill>
                  <a:srgbClr val="FFCCCC"/>
                </a:solidFill>
                <a:latin typeface="HGP創英角ｺﾞｼｯｸUB" pitchFamily="50" charset="-128"/>
                <a:ea typeface="HGP創英角ｺﾞｼｯｸUB" pitchFamily="50" charset="-128"/>
                <a:cs typeface="+mn-cs"/>
              </a:rPr>
              <a:t>ＧＰＳ受信機</a:t>
            </a:r>
            <a:r>
              <a:rPr kumimoji="1" lang="en-US" altLang="ja-JP" sz="2000" kern="1200" dirty="0">
                <a:solidFill>
                  <a:srgbClr val="F8F8F8"/>
                </a:solidFill>
                <a:latin typeface="HGP創英角ｺﾞｼｯｸUB" pitchFamily="50" charset="-128"/>
                <a:ea typeface="HGP創英角ｺﾞｼｯｸUB" pitchFamily="50" charset="-128"/>
                <a:cs typeface="+mn-cs"/>
              </a:rPr>
              <a:t>, </a:t>
            </a:r>
            <a:r>
              <a:rPr kumimoji="1" lang="ja-JP" altLang="en-US" sz="2000" kern="1200" dirty="0">
                <a:solidFill>
                  <a:srgbClr val="F8F8F8"/>
                </a:solidFill>
                <a:latin typeface="HGP創英角ｺﾞｼｯｸUB" pitchFamily="50" charset="-128"/>
                <a:ea typeface="HGP創英角ｺﾞｼｯｸUB" pitchFamily="50" charset="-128"/>
                <a:cs typeface="+mn-cs"/>
              </a:rPr>
              <a:t>および</a:t>
            </a:r>
            <a:r>
              <a:rPr kumimoji="1" lang="ja-JP" altLang="en-US" sz="2000" kern="1200" dirty="0">
                <a:solidFill>
                  <a:srgbClr val="FFCCCC"/>
                </a:solidFill>
                <a:latin typeface="HGP創英角ｺﾞｼｯｸUB" pitchFamily="50" charset="-128"/>
                <a:ea typeface="HGP創英角ｺﾞｼｯｸUB" pitchFamily="50" charset="-128"/>
                <a:cs typeface="+mn-cs"/>
              </a:rPr>
              <a:t>加速度計</a:t>
            </a:r>
            <a:r>
              <a:rPr kumimoji="1" lang="ja-JP" altLang="en-US" sz="2000" kern="1200" dirty="0">
                <a:solidFill>
                  <a:srgbClr val="F8F8F8"/>
                </a:solidFill>
                <a:latin typeface="HGP創英角ｺﾞｼｯｸUB" pitchFamily="50" charset="-128"/>
                <a:ea typeface="HGP創英角ｺﾞｼｯｸUB" pitchFamily="50" charset="-128"/>
                <a:cs typeface="+mn-cs"/>
              </a:rPr>
              <a:t>で構成</a:t>
            </a:r>
            <a:endParaRPr kumimoji="1" lang="ja-JP" altLang="en-US" sz="2400" b="1" kern="1200" dirty="0">
              <a:solidFill>
                <a:srgbClr val="F8F8F8"/>
              </a:solidFill>
              <a:latin typeface="HGP創英角ｺﾞｼｯｸUB" pitchFamily="50" charset="-128"/>
              <a:ea typeface="HGP創英角ｺﾞｼｯｸUB" pitchFamily="50" charset="-128"/>
              <a:cs typeface="+mn-cs"/>
            </a:endParaRPr>
          </a:p>
        </p:txBody>
      </p:sp>
      <p:sp>
        <p:nvSpPr>
          <p:cNvPr id="1094661" name="Rectangle 3"/>
          <p:cNvSpPr>
            <a:spLocks noChangeArrowheads="1"/>
          </p:cNvSpPr>
          <p:nvPr/>
        </p:nvSpPr>
        <p:spPr bwMode="auto">
          <a:xfrm>
            <a:off x="4876800" y="2133600"/>
            <a:ext cx="3886200" cy="27432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地球重力場観測</a:t>
            </a: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en-US" altLang="ja-JP" sz="1800" b="1" kern="1200" dirty="0">
                <a:solidFill>
                  <a:srgbClr val="F8F8F8"/>
                </a:solidFill>
                <a:latin typeface="Tahoma" pitchFamily="34" charset="0"/>
                <a:ea typeface="HGP創英角ｺﾞｼｯｸUB" pitchFamily="50" charset="-128"/>
                <a:cs typeface="+mn-cs"/>
              </a:rPr>
              <a:t>Global</a:t>
            </a:r>
            <a:r>
              <a:rPr kumimoji="1" lang="ja-JP" altLang="en-US" sz="1800" b="1" kern="1200" dirty="0">
                <a:solidFill>
                  <a:srgbClr val="F8F8F8"/>
                </a:solidFill>
                <a:latin typeface="Tahoma" pitchFamily="34" charset="0"/>
                <a:ea typeface="HGP創英角ｺﾞｼｯｸUB" pitchFamily="50" charset="-128"/>
                <a:cs typeface="+mn-cs"/>
              </a:rPr>
              <a:t>な重力ポテンシャルの決定</a:t>
            </a: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a:solidFill>
                  <a:srgbClr val="F8F8F8"/>
                </a:solidFill>
                <a:latin typeface="Tahoma" pitchFamily="34" charset="0"/>
                <a:ea typeface="HGP創英角ｺﾞｼｯｸUB" pitchFamily="50" charset="-128"/>
                <a:cs typeface="+mn-cs"/>
                <a:sym typeface="Wingdings" pitchFamily="2" charset="2"/>
              </a:rPr>
              <a:t></a:t>
            </a:r>
            <a:r>
              <a:rPr kumimoji="1" lang="ja-JP" altLang="en-US" sz="1800" b="1" kern="1200" dirty="0">
                <a:solidFill>
                  <a:srgbClr val="F8F8F8"/>
                </a:solidFill>
                <a:latin typeface="Tahoma" pitchFamily="34" charset="0"/>
                <a:ea typeface="HGP創英角ｺﾞｼｯｸUB" pitchFamily="50" charset="-128"/>
                <a:cs typeface="+mn-cs"/>
              </a:rPr>
              <a:t> 密度分布のモニタ</a:t>
            </a: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地球規模の水の監視技術</a:t>
            </a: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a:solidFill>
                  <a:srgbClr val="B2B2B2"/>
                </a:solidFill>
                <a:latin typeface="Tahoma" pitchFamily="34" charset="0"/>
                <a:ea typeface="HGP創英角ｺﾞｼｯｸUB" pitchFamily="50" charset="-128"/>
                <a:cs typeface="+mn-cs"/>
              </a:rPr>
              <a:t>（海洋・陸水・氷床等）</a:t>
            </a: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地球環境モニタ</a:t>
            </a: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地震・火山噴火にともなう</a:t>
            </a: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地殻変動の検知・予測</a:t>
            </a:r>
          </a:p>
        </p:txBody>
      </p:sp>
      <p:sp>
        <p:nvSpPr>
          <p:cNvPr id="1094663" name="Rectangle 3"/>
          <p:cNvSpPr>
            <a:spLocks noChangeArrowheads="1"/>
          </p:cNvSpPr>
          <p:nvPr/>
        </p:nvSpPr>
        <p:spPr bwMode="auto">
          <a:xfrm>
            <a:off x="2627313" y="2420938"/>
            <a:ext cx="2808287" cy="6477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2000" b="1" kern="1200" dirty="0">
                <a:solidFill>
                  <a:srgbClr val="FF0300"/>
                </a:solidFill>
                <a:latin typeface="Tahoma" pitchFamily="34" charset="0"/>
                <a:ea typeface="HGP創英角ｺﾞｼｯｸUB" pitchFamily="50" charset="-128"/>
                <a:cs typeface="+mn-cs"/>
              </a:rPr>
              <a:t>GPS</a:t>
            </a:r>
            <a:r>
              <a:rPr kumimoji="1" lang="ja-JP" altLang="en-US" sz="2000" b="1" kern="1200" dirty="0">
                <a:solidFill>
                  <a:srgbClr val="FF0300"/>
                </a:solidFill>
                <a:latin typeface="Tahoma" pitchFamily="34" charset="0"/>
                <a:ea typeface="HGP創英角ｺﾞｼｯｸUB" pitchFamily="50" charset="-128"/>
                <a:cs typeface="+mn-cs"/>
              </a:rPr>
              <a:t>衛星</a:t>
            </a:r>
          </a:p>
        </p:txBody>
      </p:sp>
      <p:sp>
        <p:nvSpPr>
          <p:cNvPr id="1094664" name="Rectangle 3"/>
          <p:cNvSpPr>
            <a:spLocks noChangeArrowheads="1"/>
          </p:cNvSpPr>
          <p:nvPr/>
        </p:nvSpPr>
        <p:spPr bwMode="auto">
          <a:xfrm>
            <a:off x="4929188" y="5181600"/>
            <a:ext cx="3757612" cy="11430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a:solidFill>
                  <a:srgbClr val="F8F8F8"/>
                </a:solidFill>
                <a:latin typeface="Tahoma" pitchFamily="34" charset="0"/>
                <a:ea typeface="HGP創英角ｺﾞｼｯｸUB" pitchFamily="50" charset="-128"/>
                <a:cs typeface="+mn-cs"/>
              </a:rPr>
              <a:t>GRACE</a:t>
            </a:r>
            <a:r>
              <a:rPr kumimoji="1" lang="ja-JP" altLang="en-US" sz="1800" b="1" kern="1200" dirty="0">
                <a:solidFill>
                  <a:srgbClr val="F8F8F8"/>
                </a:solidFill>
                <a:latin typeface="Tahoma" pitchFamily="34" charset="0"/>
                <a:ea typeface="HGP創英角ｺﾞｼｯｸUB" pitchFamily="50" charset="-128"/>
                <a:cs typeface="+mn-cs"/>
              </a:rPr>
              <a:t>と</a:t>
            </a:r>
            <a:r>
              <a:rPr kumimoji="1" lang="en-US" altLang="ja-JP" sz="1800" b="1" kern="1200" dirty="0">
                <a:solidFill>
                  <a:srgbClr val="F8F8F8"/>
                </a:solidFill>
                <a:latin typeface="Tahoma" pitchFamily="34" charset="0"/>
                <a:ea typeface="HGP創英角ｺﾞｼｯｸUB" pitchFamily="50" charset="-128"/>
                <a:cs typeface="+mn-cs"/>
              </a:rPr>
              <a:t>GRACE-FO</a:t>
            </a:r>
            <a:r>
              <a:rPr kumimoji="1" lang="ja-JP" altLang="en-US" sz="1800" b="1" kern="1200" dirty="0">
                <a:solidFill>
                  <a:srgbClr val="F8F8F8"/>
                </a:solidFill>
                <a:latin typeface="Tahoma" pitchFamily="34" charset="0"/>
                <a:ea typeface="HGP創英角ｺﾞｼｯｸUB" pitchFamily="50" charset="-128"/>
                <a:cs typeface="+mn-cs"/>
              </a:rPr>
              <a:t>の間の期間</a:t>
            </a: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en-US" altLang="ja-JP" sz="1800" b="1" kern="1200" dirty="0">
                <a:solidFill>
                  <a:srgbClr val="F8F8F8"/>
                </a:solidFill>
                <a:latin typeface="Tahoma" pitchFamily="34" charset="0"/>
                <a:ea typeface="HGP創英角ｺﾞｼｯｸUB" pitchFamily="50" charset="-128"/>
                <a:cs typeface="+mn-cs"/>
              </a:rPr>
              <a:t>2012-16</a:t>
            </a:r>
            <a:r>
              <a:rPr kumimoji="1" lang="ja-JP" altLang="en-US" sz="1800" b="1" kern="1200" dirty="0">
                <a:solidFill>
                  <a:srgbClr val="F8F8F8"/>
                </a:solidFill>
                <a:latin typeface="Tahoma" pitchFamily="34" charset="0"/>
                <a:ea typeface="HGP創英角ｺﾞｼｯｸUB" pitchFamily="50" charset="-128"/>
                <a:cs typeface="+mn-cs"/>
              </a:rPr>
              <a:t>年を埋める可能性</a:t>
            </a: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a:solidFill>
                  <a:srgbClr val="F8F8F8"/>
                </a:solidFill>
                <a:latin typeface="Tahoma" pitchFamily="34" charset="0"/>
                <a:ea typeface="HGP創英角ｺﾞｼｯｸUB" pitchFamily="50" charset="-128"/>
                <a:cs typeface="+mn-cs"/>
                <a:sym typeface="Wingdings" pitchFamily="2" charset="2"/>
              </a:rPr>
              <a:t> </a:t>
            </a:r>
            <a:r>
              <a:rPr kumimoji="1" lang="ja-JP" altLang="en-US" sz="1800" b="1" kern="1200" dirty="0">
                <a:solidFill>
                  <a:srgbClr val="CCECFF"/>
                </a:solidFill>
                <a:latin typeface="Tahoma" pitchFamily="34" charset="0"/>
                <a:ea typeface="HGP創英角ｺﾞｼｯｸUB" pitchFamily="50" charset="-128"/>
                <a:cs typeface="+mn-cs"/>
                <a:sym typeface="Wingdings" pitchFamily="2" charset="2"/>
              </a:rPr>
              <a:t>独自の成果</a:t>
            </a:r>
            <a:r>
              <a:rPr kumimoji="1" lang="en-US" altLang="ja-JP" sz="1800" b="1" kern="1200" dirty="0">
                <a:solidFill>
                  <a:srgbClr val="CCECFF"/>
                </a:solidFill>
                <a:latin typeface="Tahoma" pitchFamily="34" charset="0"/>
                <a:ea typeface="HGP創英角ｺﾞｼｯｸUB" pitchFamily="50" charset="-128"/>
                <a:cs typeface="+mn-cs"/>
                <a:sym typeface="Wingdings" pitchFamily="2" charset="2"/>
              </a:rPr>
              <a:t>, </a:t>
            </a:r>
            <a:r>
              <a:rPr kumimoji="1" lang="ja-JP" altLang="en-US" sz="1800" b="1" kern="1200" dirty="0">
                <a:solidFill>
                  <a:srgbClr val="CCECFF"/>
                </a:solidFill>
                <a:latin typeface="Tahoma" pitchFamily="34" charset="0"/>
                <a:ea typeface="HGP創英角ｺﾞｼｯｸUB" pitchFamily="50" charset="-128"/>
                <a:cs typeface="+mn-cs"/>
                <a:sym typeface="Wingdings" pitchFamily="2" charset="2"/>
              </a:rPr>
              <a:t>国際貢献</a:t>
            </a:r>
            <a:endParaRPr kumimoji="1" lang="ja-JP" altLang="en-US" sz="1800" b="1" kern="1200" dirty="0">
              <a:solidFill>
                <a:srgbClr val="CCECFF"/>
              </a:solidFill>
              <a:latin typeface="Tahoma" pitchFamily="34" charset="0"/>
              <a:ea typeface="HGP創英角ｺﾞｼｯｸUB" pitchFamily="50" charset="-128"/>
              <a:cs typeface="+mn-cs"/>
            </a:endParaRPr>
          </a:p>
        </p:txBody>
      </p:sp>
      <p:sp>
        <p:nvSpPr>
          <p:cNvPr id="1094665" name="Rectangle 3"/>
          <p:cNvSpPr>
            <a:spLocks noChangeArrowheads="1"/>
          </p:cNvSpPr>
          <p:nvPr/>
        </p:nvSpPr>
        <p:spPr bwMode="auto">
          <a:xfrm>
            <a:off x="990601" y="5791200"/>
            <a:ext cx="3581400" cy="5334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ja-JP" altLang="en-US" sz="1400" b="1" kern="1200" dirty="0">
                <a:solidFill>
                  <a:srgbClr val="F8F8F8"/>
                </a:solidFill>
                <a:latin typeface="Tahoma" pitchFamily="34" charset="0"/>
                <a:ea typeface="HGP創英角ｺﾞｼｯｸUB" pitchFamily="50" charset="-128"/>
                <a:cs typeface="+mn-cs"/>
              </a:rPr>
              <a:t>東京大字地震研・新谷氏、</a:t>
            </a:r>
          </a:p>
          <a:p>
            <a:pPr algn="l" rtl="0" fontAlgn="base">
              <a:spcBef>
                <a:spcPct val="20000"/>
              </a:spcBef>
              <a:spcAft>
                <a:spcPct val="0"/>
              </a:spcAft>
              <a:buClr>
                <a:srgbClr val="003366"/>
              </a:buClr>
              <a:buSzPct val="60000"/>
              <a:buFont typeface="Wingdings" pitchFamily="2" charset="2"/>
              <a:buNone/>
            </a:pPr>
            <a:r>
              <a:rPr kumimoji="1" lang="ja-JP" altLang="en-US" sz="1400" b="1" kern="1200" dirty="0">
                <a:solidFill>
                  <a:srgbClr val="F8F8F8"/>
                </a:solidFill>
                <a:latin typeface="Tahoma" pitchFamily="34" charset="0"/>
                <a:ea typeface="HGP創英角ｺﾞｼｯｸUB" pitchFamily="50" charset="-128"/>
                <a:cs typeface="+mn-cs"/>
              </a:rPr>
              <a:t>京都大学・</a:t>
            </a:r>
            <a:r>
              <a:rPr kumimoji="1" lang="ja-JP" altLang="en-US" sz="1400" b="1" kern="1200" dirty="0" smtClean="0">
                <a:solidFill>
                  <a:srgbClr val="F8F8F8"/>
                </a:solidFill>
                <a:latin typeface="Tahoma" pitchFamily="34" charset="0"/>
                <a:ea typeface="HGP創英角ｺﾞｼｯｸUB" pitchFamily="50" charset="-128"/>
                <a:cs typeface="+mn-cs"/>
              </a:rPr>
              <a:t>福田氏の</a:t>
            </a:r>
            <a:r>
              <a:rPr kumimoji="1" lang="ja-JP" altLang="en-US" sz="1400" b="1" kern="1200" dirty="0">
                <a:solidFill>
                  <a:srgbClr val="F8F8F8"/>
                </a:solidFill>
                <a:latin typeface="Tahoma" pitchFamily="34" charset="0"/>
                <a:ea typeface="HGP創英角ｺﾞｼｯｸUB" pitchFamily="50" charset="-128"/>
                <a:cs typeface="+mn-cs"/>
              </a:rPr>
              <a:t>資料</a:t>
            </a:r>
            <a:r>
              <a:rPr kumimoji="1" lang="en-US" altLang="ja-JP" sz="1400" b="1" kern="1200" dirty="0">
                <a:solidFill>
                  <a:srgbClr val="F8F8F8"/>
                </a:solidFill>
                <a:latin typeface="Tahoma" pitchFamily="34" charset="0"/>
                <a:ea typeface="HGP創英角ｺﾞｼｯｸUB" pitchFamily="50" charset="-128"/>
                <a:cs typeface="+mn-cs"/>
              </a:rPr>
              <a:t>/</a:t>
            </a:r>
            <a:r>
              <a:rPr kumimoji="1" lang="ja-JP" altLang="en-US" sz="1400" b="1" kern="1200" dirty="0">
                <a:solidFill>
                  <a:srgbClr val="F8F8F8"/>
                </a:solidFill>
                <a:latin typeface="Tahoma" pitchFamily="34" charset="0"/>
                <a:ea typeface="HGP創英角ｺﾞｼｯｸUB" pitchFamily="50" charset="-128"/>
                <a:cs typeface="+mn-cs"/>
              </a:rPr>
              <a:t>情報提供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4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a:p>
        </p:txBody>
      </p:sp>
      <p:sp>
        <p:nvSpPr>
          <p:cNvPr id="834564" name="Rectangle 1028"/>
          <p:cNvSpPr>
            <a:spLocks noGrp="1" noChangeArrowheads="1"/>
          </p:cNvSpPr>
          <p:nvPr>
            <p:ph type="title"/>
          </p:nvPr>
        </p:nvSpPr>
        <p:spPr/>
        <p:txBody>
          <a:bodyPr/>
          <a:lstStyle/>
          <a:p>
            <a:r>
              <a:rPr lang="en-US" altLang="ja-JP" dirty="0" smtClean="0"/>
              <a:t>EM and GW waves</a:t>
            </a:r>
            <a:endParaRPr lang="en-US" altLang="ja-JP" sz="1800" dirty="0"/>
          </a:p>
        </p:txBody>
      </p:sp>
      <p:pic>
        <p:nvPicPr>
          <p:cNvPr id="834562" name="Picture 1026"/>
          <p:cNvPicPr>
            <a:picLocks noChangeAspect="1" noChangeArrowheads="1"/>
          </p:cNvPicPr>
          <p:nvPr/>
        </p:nvPicPr>
        <p:blipFill>
          <a:blip r:embed="rId3">
            <a:clrChange>
              <a:clrFrom>
                <a:srgbClr val="FFFFFF"/>
              </a:clrFrom>
              <a:clrTo>
                <a:srgbClr val="FFFFFF">
                  <a:alpha val="0"/>
                </a:srgbClr>
              </a:clrTo>
            </a:clrChange>
            <a:grayscl/>
            <a:lum bright="-40000" contrast="-80000"/>
          </a:blip>
          <a:srcRect/>
          <a:stretch>
            <a:fillRect/>
          </a:stretch>
        </p:blipFill>
        <p:spPr bwMode="auto">
          <a:xfrm>
            <a:off x="4933950" y="1185872"/>
            <a:ext cx="3382963" cy="3368675"/>
          </a:xfrm>
          <a:prstGeom prst="rect">
            <a:avLst/>
          </a:prstGeom>
          <a:noFill/>
          <a:ln w="15875">
            <a:noFill/>
            <a:miter lim="800000"/>
            <a:headEnd/>
            <a:tailEnd/>
          </a:ln>
          <a:effectLst/>
        </p:spPr>
      </p:pic>
      <p:sp>
        <p:nvSpPr>
          <p:cNvPr id="834572" name="Rectangle 1036"/>
          <p:cNvSpPr>
            <a:spLocks noChangeArrowheads="1"/>
          </p:cNvSpPr>
          <p:nvPr/>
        </p:nvSpPr>
        <p:spPr bwMode="auto">
          <a:xfrm>
            <a:off x="7478713" y="990595"/>
            <a:ext cx="838200" cy="244475"/>
          </a:xfrm>
          <a:prstGeom prst="rect">
            <a:avLst/>
          </a:prstGeom>
          <a:noFill/>
          <a:ln w="9525">
            <a:noFill/>
            <a:miter lim="800000"/>
            <a:headEnd/>
            <a:tailEnd/>
          </a:ln>
          <a:effectLst/>
        </p:spPr>
        <p:txBody>
          <a:bodyPr wrap="none">
            <a:spAutoFit/>
          </a:bodyPr>
          <a:lstStyle/>
          <a:p>
            <a:pPr algn="l">
              <a:buFontTx/>
              <a:buNone/>
            </a:pPr>
            <a:r>
              <a:rPr lang="en-US" altLang="ja-JP" sz="1000" b="1">
                <a:solidFill>
                  <a:srgbClr val="F8F8F8"/>
                </a:solidFill>
                <a:latin typeface="Arial" charset="0"/>
              </a:rPr>
              <a:t>A. Einstein</a:t>
            </a:r>
          </a:p>
        </p:txBody>
      </p:sp>
      <p:sp>
        <p:nvSpPr>
          <p:cNvPr id="834573" name="Rectangle 1037"/>
          <p:cNvSpPr>
            <a:spLocks noChangeArrowheads="1"/>
          </p:cNvSpPr>
          <p:nvPr/>
        </p:nvSpPr>
        <p:spPr bwMode="auto">
          <a:xfrm>
            <a:off x="4883181" y="1803407"/>
            <a:ext cx="3816350" cy="337593"/>
          </a:xfrm>
          <a:prstGeom prst="rect">
            <a:avLst/>
          </a:prstGeom>
          <a:noFill/>
          <a:ln w="952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DDDDDD"/>
                </a:solidFill>
                <a:latin typeface="Tahoma" pitchFamily="34" charset="0"/>
                <a:ea typeface="HGP創英角ｺﾞｼｯｸUB" pitchFamily="50" charset="-128"/>
              </a:rPr>
              <a:t>Solution of </a:t>
            </a:r>
            <a:r>
              <a:rPr lang="en-US" altLang="ja-JP" sz="1600" b="1" dirty="0">
                <a:solidFill>
                  <a:srgbClr val="99FF99"/>
                </a:solidFill>
                <a:latin typeface="Tahoma" pitchFamily="34" charset="0"/>
                <a:ea typeface="HGP創英角ｺﾞｼｯｸUB" pitchFamily="50" charset="-128"/>
              </a:rPr>
              <a:t>the Einstein equation</a:t>
            </a:r>
          </a:p>
        </p:txBody>
      </p:sp>
      <p:sp>
        <p:nvSpPr>
          <p:cNvPr id="834575" name="Rectangle 1039"/>
          <p:cNvSpPr>
            <a:spLocks noChangeArrowheads="1"/>
          </p:cNvSpPr>
          <p:nvPr/>
        </p:nvSpPr>
        <p:spPr bwMode="auto">
          <a:xfrm>
            <a:off x="4548208" y="846129"/>
            <a:ext cx="2881312" cy="4308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b="1" dirty="0">
                <a:solidFill>
                  <a:srgbClr val="CCFFCC"/>
                </a:solidFill>
                <a:latin typeface="Tahoma" pitchFamily="34" charset="0"/>
                <a:ea typeface="HGP創英角ｺﾞｼｯｸUB" pitchFamily="50" charset="-128"/>
              </a:rPr>
              <a:t>Gravitational wave</a:t>
            </a:r>
          </a:p>
        </p:txBody>
      </p:sp>
      <p:sp>
        <p:nvSpPr>
          <p:cNvPr id="834578" name="Rectangle 1042"/>
          <p:cNvSpPr>
            <a:spLocks noChangeArrowheads="1"/>
          </p:cNvSpPr>
          <p:nvPr/>
        </p:nvSpPr>
        <p:spPr bwMode="auto">
          <a:xfrm>
            <a:off x="4646613" y="1346195"/>
            <a:ext cx="4392612" cy="36830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Waves in space-time</a:t>
            </a:r>
            <a:r>
              <a:rPr lang="en-US" altLang="ja-JP" sz="1600" b="1" dirty="0">
                <a:solidFill>
                  <a:srgbClr val="F8F8F8"/>
                </a:solidFill>
                <a:latin typeface="Tahoma" pitchFamily="34" charset="0"/>
                <a:ea typeface="HGP創英角ｺﾞｼｯｸUB" pitchFamily="50" charset="-128"/>
              </a:rPr>
              <a:t> </a:t>
            </a:r>
            <a:r>
              <a:rPr lang="en-US" altLang="ja-JP" sz="1400" b="1" dirty="0">
                <a:solidFill>
                  <a:srgbClr val="F8F8F8"/>
                </a:solidFill>
                <a:latin typeface="Tahoma" pitchFamily="34" charset="0"/>
                <a:ea typeface="HGP創英角ｺﾞｼｯｸUB" pitchFamily="50" charset="-128"/>
              </a:rPr>
              <a:t>(gravitational field)</a:t>
            </a:r>
          </a:p>
        </p:txBody>
      </p:sp>
      <p:sp>
        <p:nvSpPr>
          <p:cNvPr id="834579" name="Rectangle 1043"/>
          <p:cNvSpPr>
            <a:spLocks noChangeArrowheads="1"/>
          </p:cNvSpPr>
          <p:nvPr/>
        </p:nvSpPr>
        <p:spPr bwMode="auto">
          <a:xfrm>
            <a:off x="5170518" y="2163770"/>
            <a:ext cx="3759200" cy="896937"/>
          </a:xfrm>
          <a:prstGeom prst="rect">
            <a:avLst/>
          </a:prstGeom>
          <a:noFill/>
          <a:ln w="952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99FF99"/>
                </a:solidFill>
                <a:latin typeface="Tahoma" pitchFamily="34" charset="0"/>
                <a:ea typeface="HGP創英角ｺﾞｼｯｸUB" pitchFamily="50" charset="-128"/>
              </a:rPr>
              <a:t>1918: Predicted by Einstein</a:t>
            </a:r>
          </a:p>
          <a:p>
            <a:pPr algn="l">
              <a:lnSpc>
                <a:spcPct val="110000"/>
              </a:lnSpc>
              <a:buClr>
                <a:schemeClr val="accent2"/>
              </a:buClr>
              <a:buSzPct val="70000"/>
              <a:buFont typeface="Wingdings" pitchFamily="2" charset="2"/>
              <a:buNone/>
            </a:pPr>
            <a:r>
              <a:rPr lang="en-US" altLang="ja-JP" sz="1600" b="1" dirty="0">
                <a:solidFill>
                  <a:srgbClr val="99FF99"/>
                </a:solidFill>
                <a:latin typeface="Tahoma" pitchFamily="34" charset="0"/>
                <a:ea typeface="HGP創英角ｺﾞｼｯｸUB" pitchFamily="50" charset="-128"/>
              </a:rPr>
              <a:t>1989: Confirmed by </a:t>
            </a:r>
          </a:p>
          <a:p>
            <a:pPr algn="l">
              <a:lnSpc>
                <a:spcPct val="110000"/>
              </a:lnSpc>
              <a:buClr>
                <a:schemeClr val="accent2"/>
              </a:buClr>
              <a:buSzPct val="70000"/>
              <a:buFont typeface="Wingdings" pitchFamily="2" charset="2"/>
              <a:buNone/>
            </a:pPr>
            <a:r>
              <a:rPr lang="en-US" altLang="ja-JP" sz="1600" b="1" dirty="0">
                <a:solidFill>
                  <a:srgbClr val="99FF99"/>
                </a:solidFill>
                <a:latin typeface="Tahoma" pitchFamily="34" charset="0"/>
                <a:ea typeface="HGP創英角ｺﾞｼｯｸUB" pitchFamily="50" charset="-128"/>
              </a:rPr>
              <a:t>            a Binary pulsar observation</a:t>
            </a:r>
          </a:p>
        </p:txBody>
      </p:sp>
      <p:pic>
        <p:nvPicPr>
          <p:cNvPr id="834563" name="Picture 1027"/>
          <p:cNvPicPr>
            <a:picLocks noChangeAspect="1" noChangeArrowheads="1"/>
          </p:cNvPicPr>
          <p:nvPr/>
        </p:nvPicPr>
        <p:blipFill>
          <a:blip r:embed="rId4">
            <a:clrChange>
              <a:clrFrom>
                <a:srgbClr val="FFFFFF"/>
              </a:clrFrom>
              <a:clrTo>
                <a:srgbClr val="FFFFFF">
                  <a:alpha val="0"/>
                </a:srgbClr>
              </a:clrTo>
            </a:clrChange>
            <a:grayscl/>
            <a:lum bright="-40000" contrast="-80000"/>
          </a:blip>
          <a:srcRect/>
          <a:stretch>
            <a:fillRect/>
          </a:stretch>
        </p:blipFill>
        <p:spPr bwMode="auto">
          <a:xfrm>
            <a:off x="755650" y="1185872"/>
            <a:ext cx="3349625" cy="3529012"/>
          </a:xfrm>
          <a:prstGeom prst="rect">
            <a:avLst/>
          </a:prstGeom>
          <a:noFill/>
          <a:ln w="15875">
            <a:noFill/>
            <a:miter lim="800000"/>
            <a:headEnd/>
            <a:tailEnd/>
          </a:ln>
          <a:effectLst/>
        </p:spPr>
      </p:pic>
      <p:sp>
        <p:nvSpPr>
          <p:cNvPr id="834576" name="Rectangle 1040"/>
          <p:cNvSpPr>
            <a:spLocks noChangeArrowheads="1"/>
          </p:cNvSpPr>
          <p:nvPr/>
        </p:nvSpPr>
        <p:spPr bwMode="auto">
          <a:xfrm>
            <a:off x="323850" y="881057"/>
            <a:ext cx="3095625" cy="4308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b="1" dirty="0">
                <a:solidFill>
                  <a:srgbClr val="CCECFF"/>
                </a:solidFill>
                <a:latin typeface="Tahoma" pitchFamily="34" charset="0"/>
                <a:ea typeface="HGP創英角ｺﾞｼｯｸUB" pitchFamily="50" charset="-128"/>
              </a:rPr>
              <a:t>Electromagnetic wave</a:t>
            </a:r>
          </a:p>
        </p:txBody>
      </p:sp>
      <p:sp>
        <p:nvSpPr>
          <p:cNvPr id="834577" name="Rectangle 1041"/>
          <p:cNvSpPr>
            <a:spLocks noChangeArrowheads="1"/>
          </p:cNvSpPr>
          <p:nvPr/>
        </p:nvSpPr>
        <p:spPr bwMode="auto">
          <a:xfrm>
            <a:off x="612774" y="1346195"/>
            <a:ext cx="3744912" cy="39370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Waves in electromagnetic field</a:t>
            </a:r>
          </a:p>
        </p:txBody>
      </p:sp>
      <p:sp>
        <p:nvSpPr>
          <p:cNvPr id="834580" name="Rectangle 1044"/>
          <p:cNvSpPr>
            <a:spLocks noChangeArrowheads="1"/>
          </p:cNvSpPr>
          <p:nvPr/>
        </p:nvSpPr>
        <p:spPr bwMode="auto">
          <a:xfrm>
            <a:off x="1135093" y="2163770"/>
            <a:ext cx="3382963" cy="89693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99CCFF"/>
                </a:solidFill>
                <a:latin typeface="Tahoma" pitchFamily="34" charset="0"/>
                <a:ea typeface="HGP創英角ｺﾞｼｯｸUB" pitchFamily="50" charset="-128"/>
              </a:rPr>
              <a:t>1864 : Predicted by Maxwell</a:t>
            </a:r>
          </a:p>
          <a:p>
            <a:pPr algn="l">
              <a:lnSpc>
                <a:spcPct val="110000"/>
              </a:lnSpc>
              <a:buClr>
                <a:schemeClr val="accent2"/>
              </a:buClr>
              <a:buSzPct val="70000"/>
              <a:buFont typeface="Wingdings" pitchFamily="2" charset="2"/>
              <a:buNone/>
            </a:pPr>
            <a:r>
              <a:rPr lang="en-US" altLang="ja-JP" sz="1600" b="1" dirty="0">
                <a:solidFill>
                  <a:srgbClr val="99CCFF"/>
                </a:solidFill>
                <a:latin typeface="Tahoma" pitchFamily="34" charset="0"/>
                <a:ea typeface="HGP創英角ｺﾞｼｯｸUB" pitchFamily="50" charset="-128"/>
              </a:rPr>
              <a:t>1888 : Confirmed by </a:t>
            </a:r>
          </a:p>
          <a:p>
            <a:pPr algn="l">
              <a:lnSpc>
                <a:spcPct val="110000"/>
              </a:lnSpc>
              <a:buClr>
                <a:schemeClr val="accent2"/>
              </a:buClr>
              <a:buSzPct val="70000"/>
              <a:buFont typeface="Wingdings" pitchFamily="2" charset="2"/>
              <a:buNone/>
            </a:pPr>
            <a:r>
              <a:rPr lang="en-US" altLang="ja-JP" sz="1600" b="1" dirty="0">
                <a:solidFill>
                  <a:srgbClr val="99CCFF"/>
                </a:solidFill>
                <a:latin typeface="Tahoma" pitchFamily="34" charset="0"/>
                <a:ea typeface="HGP創英角ｺﾞｼｯｸUB" pitchFamily="50" charset="-128"/>
              </a:rPr>
              <a:t>              the Hertz’s experiment</a:t>
            </a:r>
          </a:p>
        </p:txBody>
      </p:sp>
      <p:sp>
        <p:nvSpPr>
          <p:cNvPr id="834574" name="Rectangle 1038"/>
          <p:cNvSpPr>
            <a:spLocks noChangeArrowheads="1"/>
          </p:cNvSpPr>
          <p:nvPr/>
        </p:nvSpPr>
        <p:spPr bwMode="auto">
          <a:xfrm>
            <a:off x="4679981" y="3203583"/>
            <a:ext cx="4321175" cy="12985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 Radiated by acceleration </a:t>
            </a:r>
          </a:p>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          of </a:t>
            </a:r>
            <a:r>
              <a:rPr lang="en-US" altLang="ja-JP" sz="1800" b="1" dirty="0">
                <a:solidFill>
                  <a:srgbClr val="CCFFCC"/>
                </a:solidFill>
                <a:latin typeface="Tahoma" pitchFamily="34" charset="0"/>
                <a:ea typeface="HGP創英角ｺﾞｼｯｸUB" pitchFamily="50" charset="-128"/>
              </a:rPr>
              <a:t>masses</a:t>
            </a:r>
          </a:p>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 High transmittance through matter  </a:t>
            </a:r>
          </a:p>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      </a:t>
            </a:r>
            <a:r>
              <a:rPr lang="en-US" altLang="ja-JP" sz="1600" b="1" dirty="0">
                <a:solidFill>
                  <a:srgbClr val="F8F8F8"/>
                </a:solidFill>
                <a:latin typeface="Tahoma" pitchFamily="34" charset="0"/>
                <a:ea typeface="HGP創英角ｺﾞｼｯｸUB" pitchFamily="50" charset="-128"/>
              </a:rPr>
              <a:t>(Small interactions with matter)</a:t>
            </a:r>
            <a:r>
              <a:rPr lang="ja-JP" altLang="en-US" sz="1800" b="1" dirty="0">
                <a:solidFill>
                  <a:srgbClr val="F8F8F8"/>
                </a:solidFill>
                <a:latin typeface="Tahoma" pitchFamily="34" charset="0"/>
                <a:ea typeface="HGP創英角ｺﾞｼｯｸUB" pitchFamily="50" charset="-128"/>
              </a:rPr>
              <a:t>　</a:t>
            </a:r>
          </a:p>
        </p:txBody>
      </p:sp>
      <p:sp>
        <p:nvSpPr>
          <p:cNvPr id="834581" name="Rectangle 1045"/>
          <p:cNvSpPr>
            <a:spLocks noChangeArrowheads="1"/>
          </p:cNvSpPr>
          <p:nvPr/>
        </p:nvSpPr>
        <p:spPr bwMode="auto">
          <a:xfrm>
            <a:off x="646143" y="3203583"/>
            <a:ext cx="3744913" cy="12985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800" b="1" dirty="0" smtClean="0">
                <a:solidFill>
                  <a:srgbClr val="F8F8F8"/>
                </a:solidFill>
                <a:latin typeface="Tahoma" pitchFamily="34" charset="0"/>
                <a:ea typeface="HGP創英角ｺﾞｼｯｸUB" pitchFamily="50" charset="-128"/>
              </a:rPr>
              <a:t>Radiated by acceleration </a:t>
            </a:r>
          </a:p>
          <a:p>
            <a:pPr algn="l">
              <a:lnSpc>
                <a:spcPct val="110000"/>
              </a:lnSpc>
              <a:buClr>
                <a:schemeClr val="accent2"/>
              </a:buClr>
              <a:buSzPct val="70000"/>
              <a:buFont typeface="Wingdings" pitchFamily="2" charset="2"/>
              <a:buNone/>
            </a:pPr>
            <a:r>
              <a:rPr lang="en-US" altLang="ja-JP" sz="1800" b="1" dirty="0" smtClean="0">
                <a:solidFill>
                  <a:srgbClr val="F8F8F8"/>
                </a:solidFill>
                <a:latin typeface="Tahoma" pitchFamily="34" charset="0"/>
                <a:ea typeface="HGP創英角ｺﾞｼｯｸUB" pitchFamily="50" charset="-128"/>
              </a:rPr>
              <a:t>         of </a:t>
            </a:r>
            <a:r>
              <a:rPr lang="en-US" altLang="ja-JP" sz="1800" b="1" dirty="0" smtClean="0">
                <a:solidFill>
                  <a:srgbClr val="CCECFF"/>
                </a:solidFill>
                <a:latin typeface="Tahoma" pitchFamily="34" charset="0"/>
                <a:ea typeface="HGP創英角ｺﾞｼｯｸUB" pitchFamily="50" charset="-128"/>
              </a:rPr>
              <a:t>charged particles</a:t>
            </a:r>
          </a:p>
          <a:p>
            <a:pPr algn="l">
              <a:lnSpc>
                <a:spcPct val="110000"/>
              </a:lnSpc>
              <a:buClr>
                <a:schemeClr val="accent2"/>
              </a:buClr>
              <a:buSzPct val="70000"/>
              <a:buFont typeface="Wingdings" pitchFamily="2" charset="2"/>
              <a:buNone/>
            </a:pPr>
            <a:r>
              <a:rPr lang="en-US" altLang="ja-JP" sz="1800" b="1" dirty="0" smtClean="0">
                <a:solidFill>
                  <a:srgbClr val="F8F8F8"/>
                </a:solidFill>
                <a:latin typeface="Tahoma" pitchFamily="34" charset="0"/>
                <a:ea typeface="HGP創英角ｺﾞｼｯｸUB" pitchFamily="50" charset="-128"/>
              </a:rPr>
              <a:t>Utilized </a:t>
            </a:r>
            <a:r>
              <a:rPr lang="en-US" altLang="ja-JP" sz="1800" b="1" dirty="0">
                <a:solidFill>
                  <a:srgbClr val="F8F8F8"/>
                </a:solidFill>
                <a:latin typeface="Tahoma" pitchFamily="34" charset="0"/>
                <a:ea typeface="HGP創英角ｺﾞｼｯｸUB" pitchFamily="50" charset="-128"/>
              </a:rPr>
              <a:t>in telecommunications  </a:t>
            </a:r>
          </a:p>
          <a:p>
            <a:pPr algn="l">
              <a:lnSpc>
                <a:spcPct val="110000"/>
              </a:lnSpc>
              <a:buClr>
                <a:schemeClr val="accent2"/>
              </a:buClr>
              <a:buSzPct val="70000"/>
              <a:buFont typeface="Wingdings" pitchFamily="2" charset="2"/>
              <a:buNone/>
            </a:pPr>
            <a:r>
              <a:rPr lang="en-US" altLang="ja-JP" sz="1800" b="1" dirty="0">
                <a:solidFill>
                  <a:srgbClr val="F8F8F8"/>
                </a:solidFill>
                <a:latin typeface="Tahoma" pitchFamily="34" charset="0"/>
                <a:ea typeface="HGP創英角ｺﾞｼｯｸUB" pitchFamily="50" charset="-128"/>
              </a:rPr>
              <a:t>              and observations</a:t>
            </a:r>
          </a:p>
        </p:txBody>
      </p:sp>
      <p:sp>
        <p:nvSpPr>
          <p:cNvPr id="834582" name="Rectangle 1046"/>
          <p:cNvSpPr>
            <a:spLocks noChangeArrowheads="1"/>
          </p:cNvSpPr>
          <p:nvPr/>
        </p:nvSpPr>
        <p:spPr bwMode="auto">
          <a:xfrm>
            <a:off x="3276600" y="1030282"/>
            <a:ext cx="935038" cy="244475"/>
          </a:xfrm>
          <a:prstGeom prst="rect">
            <a:avLst/>
          </a:prstGeom>
          <a:noFill/>
          <a:ln w="9525">
            <a:noFill/>
            <a:miter lim="800000"/>
            <a:headEnd/>
            <a:tailEnd/>
          </a:ln>
          <a:effectLst/>
        </p:spPr>
        <p:txBody>
          <a:bodyPr wrap="none">
            <a:spAutoFit/>
          </a:bodyPr>
          <a:lstStyle/>
          <a:p>
            <a:pPr algn="l">
              <a:buFontTx/>
              <a:buNone/>
            </a:pPr>
            <a:r>
              <a:rPr lang="en-US" altLang="ja-JP" sz="1000" b="1" dirty="0">
                <a:solidFill>
                  <a:srgbClr val="F8F8F8"/>
                </a:solidFill>
                <a:latin typeface="Arial" charset="0"/>
              </a:rPr>
              <a:t>J.C. Maxwell</a:t>
            </a:r>
          </a:p>
        </p:txBody>
      </p:sp>
      <p:sp>
        <p:nvSpPr>
          <p:cNvPr id="834583" name="Rectangle 1047"/>
          <p:cNvSpPr>
            <a:spLocks noChangeArrowheads="1"/>
          </p:cNvSpPr>
          <p:nvPr/>
        </p:nvSpPr>
        <p:spPr bwMode="auto">
          <a:xfrm>
            <a:off x="847756" y="1803407"/>
            <a:ext cx="3744912" cy="36317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DDDDDD"/>
                </a:solidFill>
                <a:latin typeface="Tahoma" pitchFamily="34" charset="0"/>
                <a:ea typeface="HGP創英角ｺﾞｼｯｸUB" pitchFamily="50" charset="-128"/>
              </a:rPr>
              <a:t>Solution</a:t>
            </a:r>
            <a:r>
              <a:rPr lang="en-US" altLang="ja-JP" sz="1600" b="1" dirty="0">
                <a:solidFill>
                  <a:srgbClr val="F8F8F8"/>
                </a:solidFill>
                <a:latin typeface="Tahoma" pitchFamily="34" charset="0"/>
                <a:ea typeface="HGP創英角ｺﾞｼｯｸUB" pitchFamily="50" charset="-128"/>
              </a:rPr>
              <a:t> </a:t>
            </a:r>
            <a:r>
              <a:rPr lang="en-US" altLang="ja-JP" sz="1600" b="1" dirty="0">
                <a:solidFill>
                  <a:srgbClr val="CCECFF"/>
                </a:solidFill>
                <a:latin typeface="Tahoma" pitchFamily="34" charset="0"/>
                <a:ea typeface="HGP創英角ｺﾞｼｯｸUB" pitchFamily="50" charset="-128"/>
              </a:rPr>
              <a:t>of the Maxwell equations</a:t>
            </a:r>
          </a:p>
        </p:txBody>
      </p:sp>
      <p:sp>
        <p:nvSpPr>
          <p:cNvPr id="834567" name="AutoShape 1031"/>
          <p:cNvSpPr>
            <a:spLocks noChangeArrowheads="1"/>
          </p:cNvSpPr>
          <p:nvPr/>
        </p:nvSpPr>
        <p:spPr bwMode="auto">
          <a:xfrm>
            <a:off x="2700338" y="5027613"/>
            <a:ext cx="5616575" cy="1371600"/>
          </a:xfrm>
          <a:prstGeom prst="roundRect">
            <a:avLst>
              <a:gd name="adj" fmla="val 10296"/>
            </a:avLst>
          </a:prstGeom>
          <a:solidFill>
            <a:srgbClr val="CCFFCC">
              <a:alpha val="20000"/>
            </a:srgbClr>
          </a:solidFill>
          <a:ln w="15875">
            <a:noFill/>
            <a:round/>
            <a:headEnd/>
            <a:tailEnd/>
          </a:ln>
          <a:effectLst/>
        </p:spPr>
        <p:txBody>
          <a:bodyPr anchor="ctr">
            <a:spAutoFit/>
          </a:bodyPr>
          <a:lstStyle/>
          <a:p>
            <a:endParaRPr lang="ja-JP" altLang="en-US"/>
          </a:p>
        </p:txBody>
      </p:sp>
      <p:sp>
        <p:nvSpPr>
          <p:cNvPr id="834568" name="Text Box 1032"/>
          <p:cNvSpPr txBox="1">
            <a:spLocks noChangeArrowheads="1"/>
          </p:cNvSpPr>
          <p:nvPr/>
        </p:nvSpPr>
        <p:spPr bwMode="auto">
          <a:xfrm>
            <a:off x="2852738" y="5021263"/>
            <a:ext cx="4206875" cy="396875"/>
          </a:xfrm>
          <a:prstGeom prst="rect">
            <a:avLst/>
          </a:prstGeom>
          <a:noFill/>
          <a:ln w="9525">
            <a:noFill/>
            <a:miter lim="800000"/>
            <a:headEnd/>
            <a:tailEnd/>
          </a:ln>
          <a:effectLst/>
        </p:spPr>
        <p:txBody>
          <a:bodyPr wrap="none">
            <a:spAutoFit/>
          </a:bodyPr>
          <a:lstStyle/>
          <a:p>
            <a:pPr algn="l">
              <a:buSzPct val="70000"/>
              <a:buFontTx/>
              <a:buNone/>
            </a:pPr>
            <a:r>
              <a:rPr lang="en-US" altLang="ja-JP" sz="2000" b="1" dirty="0">
                <a:solidFill>
                  <a:srgbClr val="CCFFCC"/>
                </a:solidFill>
                <a:latin typeface="Tahoma" pitchFamily="34" charset="0"/>
                <a:ea typeface="HGP創英角ｺﾞｼｯｸUB" pitchFamily="50" charset="-128"/>
              </a:rPr>
              <a:t>‘Gravitational-wave astronomy’</a:t>
            </a:r>
          </a:p>
        </p:txBody>
      </p:sp>
      <p:sp>
        <p:nvSpPr>
          <p:cNvPr id="834570" name="AutoShape 1034"/>
          <p:cNvSpPr>
            <a:spLocks noChangeArrowheads="1"/>
          </p:cNvSpPr>
          <p:nvPr/>
        </p:nvSpPr>
        <p:spPr bwMode="auto">
          <a:xfrm>
            <a:off x="2852738" y="5149851"/>
            <a:ext cx="4038600" cy="381000"/>
          </a:xfrm>
          <a:prstGeom prst="roundRect">
            <a:avLst>
              <a:gd name="adj" fmla="val 16667"/>
            </a:avLst>
          </a:prstGeom>
          <a:noFill/>
          <a:ln w="9525">
            <a:noFill/>
            <a:round/>
            <a:headEnd/>
            <a:tailEnd/>
          </a:ln>
          <a:effectLst/>
        </p:spPr>
        <p:txBody>
          <a:bodyPr wrap="none" anchor="ctr">
            <a:spAutoFit/>
          </a:bodyPr>
          <a:lstStyle/>
          <a:p>
            <a:endParaRPr lang="ja-JP" altLang="en-US"/>
          </a:p>
        </p:txBody>
      </p:sp>
      <p:sp>
        <p:nvSpPr>
          <p:cNvPr id="834571" name="Rectangle 1035"/>
          <p:cNvSpPr>
            <a:spLocks noChangeArrowheads="1"/>
          </p:cNvSpPr>
          <p:nvPr/>
        </p:nvSpPr>
        <p:spPr bwMode="auto">
          <a:xfrm>
            <a:off x="2700338" y="5408613"/>
            <a:ext cx="5903912" cy="996950"/>
          </a:xfrm>
          <a:prstGeom prst="rect">
            <a:avLst/>
          </a:prstGeom>
          <a:noFill/>
          <a:ln w="952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800" b="1" dirty="0">
                <a:solidFill>
                  <a:srgbClr val="000000"/>
                </a:solidFill>
                <a:latin typeface="Tahoma" pitchFamily="34" charset="0"/>
                <a:ea typeface="HGP創英角ｺﾞｼｯｸUB" pitchFamily="50" charset="-128"/>
              </a:rPr>
              <a:t>　</a:t>
            </a:r>
            <a:r>
              <a:rPr lang="en-US" altLang="ja-JP" sz="1800" b="1" dirty="0" smtClean="0">
                <a:solidFill>
                  <a:srgbClr val="FFFFFF"/>
                </a:solidFill>
              </a:rPr>
              <a:t> Independent  Information </a:t>
            </a:r>
            <a:endParaRPr lang="en-US" altLang="ja-JP" sz="1800" b="1" dirty="0">
              <a:solidFill>
                <a:srgbClr val="FFFFFF"/>
              </a:solidFill>
            </a:endParaRPr>
          </a:p>
          <a:p>
            <a:pPr algn="l">
              <a:lnSpc>
                <a:spcPct val="110000"/>
              </a:lnSpc>
              <a:buClr>
                <a:schemeClr val="accent2"/>
              </a:buClr>
              <a:buSzPct val="70000"/>
              <a:buFont typeface="Wingdings" pitchFamily="2" charset="2"/>
              <a:buNone/>
            </a:pPr>
            <a:r>
              <a:rPr lang="en-US" altLang="ja-JP" sz="1800" b="1" dirty="0" smtClean="0">
                <a:solidFill>
                  <a:srgbClr val="FFFFFF"/>
                </a:solidFill>
                <a:latin typeface="Tahoma" pitchFamily="34" charset="0"/>
                <a:ea typeface="HGP創英角ｺﾞｼｯｸUB" pitchFamily="50" charset="-128"/>
              </a:rPr>
              <a:t>      </a:t>
            </a:r>
            <a:r>
              <a:rPr lang="en-US" altLang="ja-JP" sz="1800" b="1" dirty="0" smtClean="0">
                <a:solidFill>
                  <a:srgbClr val="EAEAEA"/>
                </a:solidFill>
                <a:latin typeface="Tahoma" pitchFamily="34" charset="0"/>
                <a:ea typeface="HGP創英角ｺﾞｼｯｸUB" pitchFamily="50" charset="-128"/>
              </a:rPr>
              <a:t>Direct </a:t>
            </a:r>
            <a:r>
              <a:rPr lang="en-US" altLang="ja-JP" sz="1800" b="1" dirty="0">
                <a:solidFill>
                  <a:srgbClr val="EAEAEA"/>
                </a:solidFill>
                <a:latin typeface="Tahoma" pitchFamily="34" charset="0"/>
                <a:ea typeface="HGP創英角ｺﾞｼｯｸUB" pitchFamily="50" charset="-128"/>
              </a:rPr>
              <a:t>probe of dynamic motion of </a:t>
            </a:r>
            <a:r>
              <a:rPr lang="en-US" altLang="ja-JP" sz="1800" b="1" dirty="0" smtClean="0">
                <a:solidFill>
                  <a:srgbClr val="EAEAEA"/>
                </a:solidFill>
                <a:latin typeface="Tahoma" pitchFamily="34" charset="0"/>
                <a:ea typeface="HGP創英角ｺﾞｼｯｸUB" pitchFamily="50" charset="-128"/>
              </a:rPr>
              <a:t>matters   </a:t>
            </a:r>
          </a:p>
          <a:p>
            <a:pPr algn="l">
              <a:lnSpc>
                <a:spcPct val="110000"/>
              </a:lnSpc>
              <a:buClr>
                <a:schemeClr val="accent2"/>
              </a:buClr>
              <a:buSzPct val="70000"/>
              <a:buFont typeface="Wingdings" pitchFamily="2" charset="2"/>
              <a:buNone/>
            </a:pPr>
            <a:r>
              <a:rPr lang="en-US" altLang="ja-JP" sz="1800" b="1" dirty="0" smtClean="0">
                <a:solidFill>
                  <a:srgbClr val="EAEAEA"/>
                </a:solidFill>
              </a:rPr>
              <a:t>      </a:t>
            </a:r>
            <a:r>
              <a:rPr lang="en-US" altLang="ja-JP" sz="1800" b="1" dirty="0" smtClean="0">
                <a:solidFill>
                  <a:srgbClr val="EAEAEA"/>
                </a:solidFill>
                <a:latin typeface="Tahoma" pitchFamily="34" charset="0"/>
                <a:ea typeface="HGP創英角ｺﾞｼｯｸUB" pitchFamily="50" charset="-128"/>
              </a:rPr>
              <a:t>Early </a:t>
            </a:r>
            <a:r>
              <a:rPr lang="en-US" altLang="ja-JP" sz="1800" b="1" dirty="0">
                <a:solidFill>
                  <a:srgbClr val="EAEAEA"/>
                </a:solidFill>
                <a:latin typeface="Tahoma" pitchFamily="34" charset="0"/>
                <a:ea typeface="HGP創英角ｺﾞｼｯｸUB" pitchFamily="50" charset="-128"/>
              </a:rPr>
              <a:t>universe before recombination</a:t>
            </a:r>
          </a:p>
        </p:txBody>
      </p:sp>
      <p:sp>
        <p:nvSpPr>
          <p:cNvPr id="834569" name="AutoShape 1033"/>
          <p:cNvSpPr>
            <a:spLocks noChangeArrowheads="1"/>
          </p:cNvSpPr>
          <p:nvPr/>
        </p:nvSpPr>
        <p:spPr bwMode="auto">
          <a:xfrm rot="5400000">
            <a:off x="4397370" y="4464254"/>
            <a:ext cx="347673" cy="725091"/>
          </a:xfrm>
          <a:custGeom>
            <a:avLst/>
            <a:gdLst>
              <a:gd name="G0" fmla="+- 11624 0 0"/>
              <a:gd name="G1" fmla="+- 3985 0 0"/>
              <a:gd name="G2" fmla="+- 21600 0 3985"/>
              <a:gd name="G3" fmla="+- 10800 0 3985"/>
              <a:gd name="G4" fmla="+- 21600 0 11624"/>
              <a:gd name="G5" fmla="*/ G4 G3 10800"/>
              <a:gd name="G6" fmla="+- 21600 0 G5"/>
              <a:gd name="T0" fmla="*/ 11624 w 21600"/>
              <a:gd name="T1" fmla="*/ 0 h 21600"/>
              <a:gd name="T2" fmla="*/ 0 w 21600"/>
              <a:gd name="T3" fmla="*/ 10800 h 21600"/>
              <a:gd name="T4" fmla="*/ 11624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624" y="0"/>
                </a:moveTo>
                <a:lnTo>
                  <a:pt x="11624" y="3985"/>
                </a:lnTo>
                <a:lnTo>
                  <a:pt x="3375" y="3985"/>
                </a:lnTo>
                <a:lnTo>
                  <a:pt x="3375" y="17615"/>
                </a:lnTo>
                <a:lnTo>
                  <a:pt x="11624" y="17615"/>
                </a:lnTo>
                <a:lnTo>
                  <a:pt x="11624" y="21600"/>
                </a:lnTo>
                <a:lnTo>
                  <a:pt x="21600" y="10800"/>
                </a:lnTo>
                <a:close/>
              </a:path>
              <a:path w="21600" h="21600">
                <a:moveTo>
                  <a:pt x="1350" y="3985"/>
                </a:moveTo>
                <a:lnTo>
                  <a:pt x="1350" y="17615"/>
                </a:lnTo>
                <a:lnTo>
                  <a:pt x="2700" y="17615"/>
                </a:lnTo>
                <a:lnTo>
                  <a:pt x="2700" y="3985"/>
                </a:lnTo>
                <a:close/>
              </a:path>
              <a:path w="21600" h="21600">
                <a:moveTo>
                  <a:pt x="0" y="3985"/>
                </a:moveTo>
                <a:lnTo>
                  <a:pt x="0" y="17615"/>
                </a:lnTo>
                <a:lnTo>
                  <a:pt x="675" y="17615"/>
                </a:lnTo>
                <a:lnTo>
                  <a:pt x="675" y="3985"/>
                </a:lnTo>
                <a:close/>
              </a:path>
            </a:pathLst>
          </a:custGeom>
          <a:solidFill>
            <a:srgbClr val="66FF66">
              <a:alpha val="10000"/>
            </a:srgbClr>
          </a:solidFill>
          <a:ln w="9525">
            <a:solidFill>
              <a:srgbClr val="CCFFCC"/>
            </a:solidFill>
            <a:miter lim="800000"/>
            <a:headEnd/>
            <a:tailEnd/>
          </a:ln>
          <a:effectLst/>
        </p:spPr>
        <p:txBody>
          <a:bodyPr wrap="square" anchor="ctr">
            <a:spAutoFit/>
          </a:bodyPr>
          <a:lstStyle/>
          <a:p>
            <a:endParaRPr lang="ja-JP"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bwMode="auto">
          <a:xfrm>
            <a:off x="1000100" y="2571744"/>
            <a:ext cx="3429024" cy="2071702"/>
          </a:xfrm>
          <a:prstGeom prst="roundRect">
            <a:avLst>
              <a:gd name="adj" fmla="val 8698"/>
            </a:avLst>
          </a:prstGeom>
          <a:solidFill>
            <a:srgbClr val="CCECFF">
              <a:alpha val="10000"/>
            </a:srgb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imes New Roman" pitchFamily="18" charset="0"/>
              <a:ea typeface="HGP創英角ｺﾞｼｯｸUB" pitchFamily="50" charset="-128"/>
            </a:endParaRPr>
          </a:p>
        </p:txBody>
      </p:sp>
      <p:sp>
        <p:nvSpPr>
          <p:cNvPr id="12" name="タイトル 11"/>
          <p:cNvSpPr>
            <a:spLocks noGrp="1"/>
          </p:cNvSpPr>
          <p:nvPr>
            <p:ph type="title"/>
          </p:nvPr>
        </p:nvSpPr>
        <p:spPr/>
        <p:txBody>
          <a:bodyPr/>
          <a:lstStyle/>
          <a:p>
            <a:r>
              <a:rPr lang="zh-TW" altLang="en-US" dirty="0" smtClean="0"/>
              <a:t>地球重力場観測</a:t>
            </a:r>
            <a:r>
              <a:rPr lang="ja-JP" altLang="en-US" dirty="0" smtClean="0"/>
              <a:t>の観測網</a:t>
            </a:r>
            <a:endParaRPr kumimoji="1" lang="ja-JP" altLang="en-US" dirty="0"/>
          </a:p>
        </p:txBody>
      </p:sp>
      <p:sp>
        <p:nvSpPr>
          <p:cNvPr id="10" name="フッター プレースホルダ 1"/>
          <p:cNvSpPr>
            <a:spLocks noGrp="1"/>
          </p:cNvSpPr>
          <p:nvPr>
            <p:ph type="ftr" sz="quarter" idx="10"/>
          </p:nvPr>
        </p:nvSpPr>
        <p:spPr/>
        <p:txBody>
          <a:bodyPr/>
          <a:lstStyle/>
          <a:p>
            <a:pPr algn="ctr" rtl="0" fontAlgn="base">
              <a:spcBef>
                <a:spcPct val="0"/>
              </a:spcBef>
              <a:spcAft>
                <a:spcPct val="0"/>
              </a:spcAft>
            </a:pPr>
            <a:r>
              <a:rPr lang="en-US" altLang="zh-CN"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094664" name="Rectangle 3"/>
          <p:cNvSpPr>
            <a:spLocks noChangeArrowheads="1"/>
          </p:cNvSpPr>
          <p:nvPr/>
        </p:nvSpPr>
        <p:spPr bwMode="auto">
          <a:xfrm>
            <a:off x="1000100" y="5072082"/>
            <a:ext cx="4286280" cy="114300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GRACE</a:t>
            </a:r>
            <a:r>
              <a:rPr kumimoji="1" lang="ja-JP" altLang="en-US" sz="1800" b="1" kern="1200" dirty="0" smtClean="0">
                <a:solidFill>
                  <a:srgbClr val="F8F8F8"/>
                </a:solidFill>
                <a:latin typeface="Tahoma" pitchFamily="34" charset="0"/>
                <a:ea typeface="HGP創英角ｺﾞｼｯｸUB" pitchFamily="50" charset="-128"/>
                <a:cs typeface="+mn-cs"/>
              </a:rPr>
              <a:t>と</a:t>
            </a:r>
            <a:r>
              <a:rPr kumimoji="1" lang="en-US" altLang="ja-JP" sz="1800" b="1" kern="1200" dirty="0" smtClean="0">
                <a:solidFill>
                  <a:srgbClr val="F8F8F8"/>
                </a:solidFill>
                <a:latin typeface="Tahoma" pitchFamily="34" charset="0"/>
                <a:ea typeface="HGP創英角ｺﾞｼｯｸUB" pitchFamily="50" charset="-128"/>
                <a:cs typeface="+mn-cs"/>
              </a:rPr>
              <a:t>GRACE-FO</a:t>
            </a:r>
            <a:r>
              <a:rPr kumimoji="1" lang="ja-JP" altLang="en-US" sz="1800" b="1" kern="1200" dirty="0" smtClean="0">
                <a:solidFill>
                  <a:srgbClr val="F8F8F8"/>
                </a:solidFill>
                <a:latin typeface="Tahoma" pitchFamily="34" charset="0"/>
                <a:ea typeface="HGP創英角ｺﾞｼｯｸUB" pitchFamily="50" charset="-128"/>
                <a:cs typeface="+mn-cs"/>
              </a:rPr>
              <a:t>の</a:t>
            </a:r>
            <a:r>
              <a:rPr lang="ja-JP" altLang="en-US" sz="1800" b="1" dirty="0" smtClean="0">
                <a:solidFill>
                  <a:srgbClr val="F8F8F8"/>
                </a:solidFill>
                <a:latin typeface="Tahoma" pitchFamily="34" charset="0"/>
              </a:rPr>
              <a:t>間</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  (2012-16</a:t>
            </a:r>
            <a:r>
              <a:rPr kumimoji="1" lang="ja-JP" altLang="en-US" sz="1800" b="1" kern="1200" dirty="0" smtClean="0">
                <a:solidFill>
                  <a:srgbClr val="F8F8F8"/>
                </a:solidFill>
                <a:latin typeface="Tahoma" pitchFamily="34" charset="0"/>
                <a:ea typeface="HGP創英角ｺﾞｼｯｸUB" pitchFamily="50" charset="-128"/>
                <a:cs typeface="+mn-cs"/>
              </a:rPr>
              <a:t>年</a:t>
            </a:r>
            <a:r>
              <a:rPr kumimoji="1" lang="en-US" altLang="ja-JP" sz="1800" b="1" kern="1200" dirty="0" smtClean="0">
                <a:solidFill>
                  <a:srgbClr val="F8F8F8"/>
                </a:solidFill>
                <a:latin typeface="Tahoma" pitchFamily="34" charset="0"/>
                <a:ea typeface="HGP創英角ｺﾞｼｯｸUB" pitchFamily="50" charset="-128"/>
                <a:cs typeface="+mn-cs"/>
              </a:rPr>
              <a:t>)  </a:t>
            </a:r>
            <a:r>
              <a:rPr kumimoji="1" lang="ja-JP" altLang="en-US" sz="1800" b="1" kern="1200" dirty="0" smtClean="0">
                <a:solidFill>
                  <a:srgbClr val="F8F8F8"/>
                </a:solidFill>
                <a:latin typeface="Tahoma" pitchFamily="34" charset="0"/>
                <a:ea typeface="HGP創英角ｺﾞｼｯｸUB" pitchFamily="50" charset="-128"/>
                <a:cs typeface="+mn-cs"/>
              </a:rPr>
              <a:t>の空白を</a:t>
            </a:r>
            <a:r>
              <a:rPr kumimoji="1" lang="ja-JP" altLang="en-US" sz="1800" b="1" kern="1200" dirty="0">
                <a:solidFill>
                  <a:srgbClr val="F8F8F8"/>
                </a:solidFill>
                <a:latin typeface="Tahoma" pitchFamily="34" charset="0"/>
                <a:ea typeface="HGP創英角ｺﾞｼｯｸUB" pitchFamily="50" charset="-128"/>
                <a:cs typeface="+mn-cs"/>
              </a:rPr>
              <a:t>埋める可能性</a:t>
            </a:r>
          </a:p>
          <a:p>
            <a:pPr algn="l" rtl="0" fontAlgn="base">
              <a:spcBef>
                <a:spcPct val="20000"/>
              </a:spcBef>
              <a:spcAft>
                <a:spcPct val="0"/>
              </a:spcAft>
              <a:buClr>
                <a:srgbClr val="003366"/>
              </a:buClr>
              <a:buSzPct val="6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r>
              <a:rPr kumimoji="1" lang="ja-JP" altLang="en-US" sz="1800" b="1" kern="1200" dirty="0">
                <a:solidFill>
                  <a:srgbClr val="F8F8F8"/>
                </a:solidFill>
                <a:latin typeface="Tahoma" pitchFamily="34" charset="0"/>
                <a:ea typeface="HGP創英角ｺﾞｼｯｸUB" pitchFamily="50" charset="-128"/>
                <a:cs typeface="+mn-cs"/>
                <a:sym typeface="Wingdings" pitchFamily="2" charset="2"/>
              </a:rPr>
              <a:t> </a:t>
            </a:r>
            <a:r>
              <a:rPr kumimoji="1" lang="ja-JP" altLang="en-US" sz="1800" b="1" kern="1200" dirty="0">
                <a:solidFill>
                  <a:srgbClr val="CCECFF"/>
                </a:solidFill>
                <a:latin typeface="Tahoma" pitchFamily="34" charset="0"/>
                <a:ea typeface="HGP創英角ｺﾞｼｯｸUB" pitchFamily="50" charset="-128"/>
                <a:cs typeface="+mn-cs"/>
                <a:sym typeface="Wingdings" pitchFamily="2" charset="2"/>
              </a:rPr>
              <a:t>独自の成果</a:t>
            </a:r>
            <a:r>
              <a:rPr kumimoji="1" lang="en-US" altLang="ja-JP" sz="1800" b="1" kern="1200" dirty="0">
                <a:solidFill>
                  <a:srgbClr val="CCECFF"/>
                </a:solidFill>
                <a:latin typeface="Tahoma" pitchFamily="34" charset="0"/>
                <a:ea typeface="HGP創英角ｺﾞｼｯｸUB" pitchFamily="50" charset="-128"/>
                <a:cs typeface="+mn-cs"/>
                <a:sym typeface="Wingdings" pitchFamily="2" charset="2"/>
              </a:rPr>
              <a:t>, </a:t>
            </a:r>
            <a:r>
              <a:rPr kumimoji="1" lang="ja-JP" altLang="en-US" sz="1800" b="1" kern="1200" dirty="0">
                <a:solidFill>
                  <a:srgbClr val="CCECFF"/>
                </a:solidFill>
                <a:latin typeface="Tahoma" pitchFamily="34" charset="0"/>
                <a:ea typeface="HGP創英角ｺﾞｼｯｸUB" pitchFamily="50" charset="-128"/>
                <a:cs typeface="+mn-cs"/>
                <a:sym typeface="Wingdings" pitchFamily="2" charset="2"/>
              </a:rPr>
              <a:t>国際貢献</a:t>
            </a:r>
            <a:endParaRPr kumimoji="1" lang="ja-JP" altLang="en-US" sz="1800" b="1" kern="1200" dirty="0">
              <a:solidFill>
                <a:srgbClr val="CCECFF"/>
              </a:solidFill>
              <a:latin typeface="Tahoma" pitchFamily="34" charset="0"/>
              <a:ea typeface="HGP創英角ｺﾞｼｯｸUB" pitchFamily="50" charset="-128"/>
              <a:cs typeface="+mn-cs"/>
            </a:endParaRPr>
          </a:p>
        </p:txBody>
      </p:sp>
      <p:pic>
        <p:nvPicPr>
          <p:cNvPr id="16" name="図 15" descr="Koop_Rummel_Future_of_Satel-1.jpg"/>
          <p:cNvPicPr>
            <a:picLocks noChangeAspect="1"/>
          </p:cNvPicPr>
          <p:nvPr/>
        </p:nvPicPr>
        <p:blipFill>
          <a:blip r:embed="rId3"/>
          <a:stretch>
            <a:fillRect/>
          </a:stretch>
        </p:blipFill>
        <p:spPr>
          <a:xfrm>
            <a:off x="5143504" y="1000108"/>
            <a:ext cx="3738124" cy="5286388"/>
          </a:xfrm>
          <a:prstGeom prst="rect">
            <a:avLst/>
          </a:prstGeom>
        </p:spPr>
      </p:pic>
      <p:sp>
        <p:nvSpPr>
          <p:cNvPr id="17" name="Rectangle 3"/>
          <p:cNvSpPr>
            <a:spLocks noChangeArrowheads="1"/>
          </p:cNvSpPr>
          <p:nvPr/>
        </p:nvSpPr>
        <p:spPr bwMode="auto">
          <a:xfrm>
            <a:off x="785786" y="1214422"/>
            <a:ext cx="3143272" cy="500066"/>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GRACE, GOCE</a:t>
            </a:r>
            <a:r>
              <a:rPr kumimoji="1" lang="ja-JP" altLang="en-US" sz="1800" b="1" kern="1200" dirty="0" smtClean="0">
                <a:solidFill>
                  <a:srgbClr val="F8F8F8"/>
                </a:solidFill>
                <a:latin typeface="Tahoma" pitchFamily="34" charset="0"/>
                <a:ea typeface="HGP創英角ｺﾞｼｯｸUB" pitchFamily="50" charset="-128"/>
                <a:cs typeface="+mn-cs"/>
              </a:rPr>
              <a:t>が稼働中</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18" name="Rectangle 3"/>
          <p:cNvSpPr>
            <a:spLocks noChangeArrowheads="1"/>
          </p:cNvSpPr>
          <p:nvPr/>
        </p:nvSpPr>
        <p:spPr bwMode="auto">
          <a:xfrm>
            <a:off x="785786" y="1643050"/>
            <a:ext cx="4143404" cy="857256"/>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1800" b="1" dirty="0" smtClean="0">
                <a:solidFill>
                  <a:srgbClr val="F8F8F8"/>
                </a:solidFill>
                <a:latin typeface="Tahoma" pitchFamily="34" charset="0"/>
              </a:rPr>
              <a:t>次世代計画 </a:t>
            </a:r>
            <a:r>
              <a:rPr lang="en-US" altLang="ja-JP" sz="1800" b="1" dirty="0" smtClean="0">
                <a:solidFill>
                  <a:srgbClr val="F8F8F8"/>
                </a:solidFill>
                <a:latin typeface="Tahoma" pitchFamily="34" charset="0"/>
              </a:rPr>
              <a:t>GRACE-FO</a:t>
            </a:r>
          </a:p>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     GRACE</a:t>
            </a:r>
            <a:r>
              <a:rPr kumimoji="1" lang="ja-JP" altLang="en-US" sz="1800" b="1" kern="1200" dirty="0" smtClean="0">
                <a:solidFill>
                  <a:srgbClr val="F8F8F8"/>
                </a:solidFill>
                <a:latin typeface="Tahoma" pitchFamily="34" charset="0"/>
                <a:ea typeface="HGP創英角ｺﾞｼｯｸUB" pitchFamily="50" charset="-128"/>
                <a:cs typeface="+mn-cs"/>
              </a:rPr>
              <a:t>と同等 </a:t>
            </a:r>
            <a:r>
              <a:rPr kumimoji="1" lang="en-US" altLang="ja-JP" sz="1800" b="1" kern="1200" dirty="0" smtClean="0">
                <a:solidFill>
                  <a:srgbClr val="F8F8F8"/>
                </a:solidFill>
                <a:latin typeface="Tahoma" pitchFamily="34" charset="0"/>
                <a:ea typeface="HGP創英角ｺﾞｼｯｸUB" pitchFamily="50" charset="-128"/>
                <a:cs typeface="+mn-cs"/>
              </a:rPr>
              <a:t>(</a:t>
            </a:r>
            <a:r>
              <a:rPr kumimoji="1" lang="ja-JP" altLang="en-US" sz="1800" b="1" kern="1200" dirty="0" smtClean="0">
                <a:solidFill>
                  <a:srgbClr val="F8F8F8"/>
                </a:solidFill>
                <a:latin typeface="Tahoma" pitchFamily="34" charset="0"/>
                <a:ea typeface="HGP創英角ｺﾞｼｯｸUB" pitchFamily="50" charset="-128"/>
                <a:cs typeface="+mn-cs"/>
              </a:rPr>
              <a:t>マイクロ波測距</a:t>
            </a:r>
            <a:r>
              <a:rPr kumimoji="1" lang="en-US" altLang="ja-JP" sz="1800" b="1" kern="1200" dirty="0" smtClean="0">
                <a:solidFill>
                  <a:srgbClr val="F8F8F8"/>
                </a:solidFill>
                <a:latin typeface="Tahoma" pitchFamily="34" charset="0"/>
                <a:ea typeface="HGP創英角ｺﾞｼｯｸUB" pitchFamily="50" charset="-128"/>
                <a:cs typeface="+mn-cs"/>
              </a:rPr>
              <a:t>)</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19" name="Rectangle 3"/>
          <p:cNvSpPr>
            <a:spLocks noChangeArrowheads="1"/>
          </p:cNvSpPr>
          <p:nvPr/>
        </p:nvSpPr>
        <p:spPr bwMode="auto">
          <a:xfrm>
            <a:off x="1142976" y="2571744"/>
            <a:ext cx="3857652" cy="2286016"/>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GRACE</a:t>
            </a:r>
            <a:r>
              <a:rPr kumimoji="1" lang="ja-JP" altLang="en-US" sz="1800" b="1" kern="1200" dirty="0" smtClean="0">
                <a:solidFill>
                  <a:srgbClr val="F8F8F8"/>
                </a:solidFill>
                <a:latin typeface="Tahoma" pitchFamily="34" charset="0"/>
                <a:ea typeface="HGP創英角ｺﾞｼｯｸUB" pitchFamily="50" charset="-128"/>
                <a:cs typeface="+mn-cs"/>
              </a:rPr>
              <a:t>　</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    L ~ 220km, </a:t>
            </a:r>
            <a:r>
              <a:rPr lang="en-US" altLang="ja-JP" sz="1800" b="1" dirty="0" smtClean="0">
                <a:solidFill>
                  <a:srgbClr val="F8F8F8"/>
                </a:solidFill>
                <a:latin typeface="Tahoma" pitchFamily="34" charset="0"/>
              </a:rPr>
              <a:t>ΔL ~ 5</a:t>
            </a:r>
            <a:r>
              <a:rPr lang="en-US" altLang="ja-JP" sz="1800" b="1" dirty="0" smtClean="0">
                <a:solidFill>
                  <a:srgbClr val="F8F8F8"/>
                </a:solidFill>
                <a:latin typeface="Symbol" pitchFamily="18" charset="2"/>
              </a:rPr>
              <a:t>m</a:t>
            </a:r>
            <a:r>
              <a:rPr lang="en-US" altLang="ja-JP" sz="1800" b="1" dirty="0" smtClean="0">
                <a:solidFill>
                  <a:srgbClr val="F8F8F8"/>
                </a:solidFill>
                <a:latin typeface="Tahoma" pitchFamily="34" charset="0"/>
              </a:rPr>
              <a:t>m</a:t>
            </a:r>
          </a:p>
          <a:p>
            <a:pPr algn="l">
              <a:spcBef>
                <a:spcPct val="20000"/>
              </a:spcBef>
              <a:buClr>
                <a:srgbClr val="003366"/>
              </a:buClr>
              <a:buSzPct val="60000"/>
              <a:buNone/>
            </a:pPr>
            <a:r>
              <a:rPr lang="en-US" altLang="ja-JP" sz="1800" b="1" dirty="0" smtClean="0">
                <a:solidFill>
                  <a:srgbClr val="F8F8F8"/>
                </a:solidFill>
                <a:latin typeface="Tahoma" pitchFamily="34" charset="0"/>
              </a:rPr>
              <a:t>      </a:t>
            </a:r>
            <a:r>
              <a:rPr lang="en-US" altLang="ja-JP" sz="1800" b="1" dirty="0" smtClean="0">
                <a:solidFill>
                  <a:srgbClr val="F8F8F8"/>
                </a:solidFill>
                <a:latin typeface="Tahoma" pitchFamily="34" charset="0"/>
                <a:sym typeface="Wingdings" pitchFamily="2" charset="2"/>
              </a:rPr>
              <a:t> </a:t>
            </a:r>
            <a:r>
              <a:rPr lang="en-US" altLang="ja-JP" sz="1800" b="1" dirty="0" smtClean="0">
                <a:solidFill>
                  <a:srgbClr val="CCECFF"/>
                </a:solidFill>
                <a:latin typeface="Tahoma" pitchFamily="34" charset="0"/>
              </a:rPr>
              <a:t>ΔL/L ~ 2 x 10</a:t>
            </a:r>
            <a:r>
              <a:rPr lang="en-US" altLang="ja-JP" sz="1800" b="1" baseline="30000" dirty="0" smtClean="0">
                <a:solidFill>
                  <a:srgbClr val="CCECFF"/>
                </a:solidFill>
                <a:latin typeface="Tahoma" pitchFamily="34" charset="0"/>
              </a:rPr>
              <a:t>-11</a:t>
            </a:r>
          </a:p>
          <a:p>
            <a:pPr algn="l">
              <a:spcBef>
                <a:spcPct val="20000"/>
              </a:spcBef>
              <a:buClr>
                <a:srgbClr val="003366"/>
              </a:buClr>
              <a:buSzPct val="60000"/>
              <a:buNone/>
            </a:pPr>
            <a:r>
              <a:rPr lang="en-US" altLang="ja-JP" sz="1800" b="1" dirty="0" smtClean="0">
                <a:solidFill>
                  <a:srgbClr val="F8F8F8"/>
                </a:solidFill>
                <a:latin typeface="Tahoma" pitchFamily="34" charset="0"/>
              </a:rPr>
              <a:t>DPF</a:t>
            </a:r>
          </a:p>
          <a:p>
            <a:pPr algn="l">
              <a:spcBef>
                <a:spcPct val="20000"/>
              </a:spcBef>
              <a:buClr>
                <a:srgbClr val="003366"/>
              </a:buClr>
              <a:buSzPct val="60000"/>
              <a:buNone/>
            </a:pPr>
            <a:r>
              <a:rPr lang="en-US" altLang="ja-JP" sz="1800" b="1" dirty="0" smtClean="0">
                <a:solidFill>
                  <a:srgbClr val="F8F8F8"/>
                </a:solidFill>
                <a:latin typeface="Tahoma" pitchFamily="34" charset="0"/>
              </a:rPr>
              <a:t>    L ~ 0.3m, ΔL ~ 10</a:t>
            </a:r>
            <a:r>
              <a:rPr lang="en-US" altLang="ja-JP" sz="1800" b="1" baseline="30000" dirty="0" smtClean="0">
                <a:solidFill>
                  <a:srgbClr val="F8F8F8"/>
                </a:solidFill>
                <a:latin typeface="Tahoma" pitchFamily="34" charset="0"/>
              </a:rPr>
              <a:t>-11</a:t>
            </a:r>
            <a:r>
              <a:rPr lang="ja-JP" altLang="en-US" sz="1800" b="1" dirty="0" smtClean="0">
                <a:solidFill>
                  <a:srgbClr val="F8F8F8"/>
                </a:solidFill>
                <a:latin typeface="Tahoma" pitchFamily="34" charset="0"/>
              </a:rPr>
              <a:t> </a:t>
            </a:r>
            <a:r>
              <a:rPr lang="en-US" altLang="ja-JP" sz="1800" b="1" dirty="0" smtClean="0">
                <a:solidFill>
                  <a:srgbClr val="F8F8F8"/>
                </a:solidFill>
                <a:latin typeface="Tahoma" pitchFamily="34" charset="0"/>
              </a:rPr>
              <a:t>m</a:t>
            </a:r>
          </a:p>
          <a:p>
            <a:pPr algn="l">
              <a:spcBef>
                <a:spcPct val="20000"/>
              </a:spcBef>
              <a:buClr>
                <a:srgbClr val="003366"/>
              </a:buClr>
              <a:buSzPct val="60000"/>
              <a:buNone/>
            </a:pPr>
            <a:r>
              <a:rPr lang="en-US" altLang="ja-JP" sz="1800" b="1" dirty="0" smtClean="0">
                <a:solidFill>
                  <a:srgbClr val="F8F8F8"/>
                </a:solidFill>
                <a:latin typeface="Tahoma" pitchFamily="34" charset="0"/>
                <a:sym typeface="Wingdings" pitchFamily="2" charset="2"/>
              </a:rPr>
              <a:t>       </a:t>
            </a:r>
            <a:r>
              <a:rPr lang="en-US" altLang="ja-JP" sz="1800" b="1" dirty="0" smtClean="0">
                <a:solidFill>
                  <a:srgbClr val="CCECFF"/>
                </a:solidFill>
                <a:latin typeface="Tahoma" pitchFamily="34" charset="0"/>
              </a:rPr>
              <a:t>ΔL/L ~ 3 x 10</a:t>
            </a:r>
            <a:r>
              <a:rPr lang="en-US" altLang="ja-JP" sz="1800" b="1" baseline="30000" dirty="0" smtClean="0">
                <a:solidFill>
                  <a:srgbClr val="CCECFF"/>
                </a:solidFill>
                <a:latin typeface="Tahoma" pitchFamily="34" charset="0"/>
              </a:rPr>
              <a:t>-11</a:t>
            </a:r>
            <a:endParaRPr lang="en-US" altLang="ja-JP" sz="1800" b="1" dirty="0" smtClean="0">
              <a:solidFill>
                <a:srgbClr val="CCECFF"/>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4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6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7" name="Rectangle 3"/>
          <p:cNvSpPr>
            <a:spLocks noGrp="1" noChangeArrowheads="1"/>
          </p:cNvSpPr>
          <p:nvPr>
            <p:ph type="title"/>
          </p:nvPr>
        </p:nvSpPr>
        <p:spPr/>
        <p:txBody>
          <a:bodyPr/>
          <a:lstStyle/>
          <a:p>
            <a:pPr eaLnBrk="1" hangingPunct="1">
              <a:defRPr/>
            </a:pPr>
            <a:r>
              <a:rPr lang="en-US" altLang="ja-JP" dirty="0" smtClean="0"/>
              <a:t>DECIGO</a:t>
            </a:r>
            <a:r>
              <a:rPr lang="ja-JP" altLang="en-US" dirty="0" smtClean="0"/>
              <a:t>による初期宇宙</a:t>
            </a:r>
            <a:r>
              <a:rPr lang="en-US" altLang="ja-JP" dirty="0" smtClean="0"/>
              <a:t>BH</a:t>
            </a:r>
            <a:r>
              <a:rPr lang="ja-JP" altLang="en-US" dirty="0" smtClean="0"/>
              <a:t>観測</a:t>
            </a:r>
          </a:p>
        </p:txBody>
      </p:sp>
      <p:sp>
        <p:nvSpPr>
          <p:cNvPr id="4099"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pic>
        <p:nvPicPr>
          <p:cNvPr id="362500" name="Picture 4">
            <a:hlinkClick r:id="rId3" action="ppaction://hlinkfile"/>
          </p:cNvPr>
          <p:cNvPicPr>
            <a:picLocks noChangeAspect="1" noChangeArrowheads="1"/>
          </p:cNvPicPr>
          <p:nvPr/>
        </p:nvPicPr>
        <p:blipFill>
          <a:blip r:embed="rId4"/>
          <a:srcRect/>
          <a:stretch>
            <a:fillRect/>
          </a:stretch>
        </p:blipFill>
        <p:spPr bwMode="auto">
          <a:xfrm>
            <a:off x="1000100" y="2357430"/>
            <a:ext cx="7600950" cy="2905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7" name="Rectangle 3"/>
          <p:cNvSpPr>
            <a:spLocks noGrp="1" noChangeArrowheads="1"/>
          </p:cNvSpPr>
          <p:nvPr>
            <p:ph type="title"/>
          </p:nvPr>
        </p:nvSpPr>
        <p:spPr/>
        <p:txBody>
          <a:bodyPr/>
          <a:lstStyle/>
          <a:p>
            <a:pPr eaLnBrk="1" hangingPunct="1">
              <a:defRPr/>
            </a:pPr>
            <a:r>
              <a:rPr lang="en-US" altLang="ja-JP" dirty="0" smtClean="0"/>
              <a:t>DECIGO</a:t>
            </a:r>
            <a:r>
              <a:rPr lang="ja-JP" altLang="en-US" dirty="0" smtClean="0"/>
              <a:t>によるダークエネルギーの制限</a:t>
            </a:r>
          </a:p>
        </p:txBody>
      </p:sp>
      <p:sp>
        <p:nvSpPr>
          <p:cNvPr id="4099"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sp>
        <p:nvSpPr>
          <p:cNvPr id="4102" name="Text Box 5"/>
          <p:cNvSpPr txBox="1">
            <a:spLocks noChangeArrowheads="1"/>
          </p:cNvSpPr>
          <p:nvPr/>
        </p:nvSpPr>
        <p:spPr bwMode="auto">
          <a:xfrm>
            <a:off x="500034" y="928670"/>
            <a:ext cx="5091112" cy="1231900"/>
          </a:xfrm>
          <a:prstGeom prst="rect">
            <a:avLst/>
          </a:prstGeom>
          <a:noFill/>
          <a:ln w="9525">
            <a:noFill/>
            <a:miter lim="800000"/>
            <a:headEnd/>
            <a:tailEnd/>
          </a:ln>
        </p:spPr>
        <p:txBody>
          <a:bodyPr>
            <a:spAutoFit/>
          </a:bodyPr>
          <a:lstStyle/>
          <a:p>
            <a:pPr algn="l">
              <a:lnSpc>
                <a:spcPct val="110000"/>
              </a:lnSpc>
              <a:buFontTx/>
              <a:buNone/>
            </a:pPr>
            <a:r>
              <a:rPr lang="en-US" altLang="ja-JP" sz="1800" b="1" dirty="0">
                <a:solidFill>
                  <a:srgbClr val="F8F8F8"/>
                </a:solidFill>
              </a:rPr>
              <a:t>‘Standard Siren’</a:t>
            </a:r>
          </a:p>
          <a:p>
            <a:pPr algn="l">
              <a:lnSpc>
                <a:spcPct val="110000"/>
              </a:lnSpc>
              <a:buFontTx/>
              <a:buNone/>
            </a:pPr>
            <a:r>
              <a:rPr lang="en-US" altLang="ja-JP" sz="1800" b="1" dirty="0">
                <a:solidFill>
                  <a:srgbClr val="F8F8F8"/>
                </a:solidFill>
              </a:rPr>
              <a:t>   </a:t>
            </a:r>
            <a:r>
              <a:rPr lang="ja-JP" altLang="en-US" sz="1600" b="1" dirty="0">
                <a:solidFill>
                  <a:srgbClr val="F8F8F8"/>
                </a:solidFill>
              </a:rPr>
              <a:t>中性子星連星までの</a:t>
            </a:r>
          </a:p>
          <a:p>
            <a:pPr algn="l">
              <a:lnSpc>
                <a:spcPct val="110000"/>
              </a:lnSpc>
              <a:buFontTx/>
              <a:buNone/>
            </a:pPr>
            <a:r>
              <a:rPr lang="ja-JP" altLang="en-US" sz="1600" b="1" dirty="0">
                <a:solidFill>
                  <a:srgbClr val="F8F8F8"/>
                </a:solidFill>
              </a:rPr>
              <a:t>   距離</a:t>
            </a:r>
            <a:r>
              <a:rPr lang="en-US" altLang="ja-JP" sz="1600" b="1" dirty="0">
                <a:solidFill>
                  <a:srgbClr val="F8F8F8"/>
                </a:solidFill>
              </a:rPr>
              <a:t>‐</a:t>
            </a:r>
            <a:r>
              <a:rPr lang="ja-JP" altLang="en-US" sz="1600" b="1" dirty="0">
                <a:solidFill>
                  <a:srgbClr val="F8F8F8"/>
                </a:solidFill>
              </a:rPr>
              <a:t>赤方偏移関係からモデルに制限</a:t>
            </a:r>
          </a:p>
          <a:p>
            <a:pPr algn="l">
              <a:lnSpc>
                <a:spcPct val="110000"/>
              </a:lnSpc>
              <a:buFontTx/>
              <a:buNone/>
            </a:pPr>
            <a:r>
              <a:rPr lang="ja-JP" altLang="en-US" sz="1600" b="1" dirty="0">
                <a:solidFill>
                  <a:srgbClr val="F8F8F8"/>
                </a:solidFill>
              </a:rPr>
              <a:t>      ⇒ 宇宙の加速膨張の情報</a:t>
            </a:r>
          </a:p>
        </p:txBody>
      </p:sp>
      <p:sp>
        <p:nvSpPr>
          <p:cNvPr id="4103" name="Text Box 6"/>
          <p:cNvSpPr txBox="1">
            <a:spLocks noChangeArrowheads="1"/>
          </p:cNvSpPr>
          <p:nvPr/>
        </p:nvSpPr>
        <p:spPr bwMode="auto">
          <a:xfrm>
            <a:off x="1292198" y="2542244"/>
            <a:ext cx="3382963" cy="336550"/>
          </a:xfrm>
          <a:prstGeom prst="rect">
            <a:avLst/>
          </a:prstGeom>
          <a:noFill/>
          <a:ln w="9525">
            <a:noFill/>
            <a:miter lim="800000"/>
            <a:headEnd/>
            <a:tailEnd/>
          </a:ln>
        </p:spPr>
        <p:txBody>
          <a:bodyPr>
            <a:spAutoFit/>
          </a:bodyPr>
          <a:lstStyle/>
          <a:p>
            <a:pPr algn="l">
              <a:buFontTx/>
              <a:buNone/>
            </a:pPr>
            <a:r>
              <a:rPr lang="ja-JP" altLang="en-US" sz="1600" b="1" dirty="0">
                <a:solidFill>
                  <a:srgbClr val="F8F8F8"/>
                </a:solidFill>
              </a:rPr>
              <a:t>チャープシグナルから、直接決定</a:t>
            </a:r>
          </a:p>
        </p:txBody>
      </p:sp>
      <p:sp>
        <p:nvSpPr>
          <p:cNvPr id="4104" name="Text Box 7"/>
          <p:cNvSpPr txBox="1">
            <a:spLocks noChangeArrowheads="1"/>
          </p:cNvSpPr>
          <p:nvPr/>
        </p:nvSpPr>
        <p:spPr bwMode="auto">
          <a:xfrm>
            <a:off x="714348" y="2550182"/>
            <a:ext cx="1655763" cy="336550"/>
          </a:xfrm>
          <a:prstGeom prst="rect">
            <a:avLst/>
          </a:prstGeom>
          <a:noFill/>
          <a:ln w="9525">
            <a:noFill/>
            <a:miter lim="800000"/>
            <a:headEnd/>
            <a:tailEnd/>
          </a:ln>
        </p:spPr>
        <p:txBody>
          <a:bodyPr>
            <a:spAutoFit/>
          </a:bodyPr>
          <a:lstStyle/>
          <a:p>
            <a:pPr algn="l">
              <a:buFontTx/>
              <a:buNone/>
            </a:pPr>
            <a:r>
              <a:rPr lang="ja-JP" altLang="en-US" sz="1600" b="1" dirty="0">
                <a:solidFill>
                  <a:srgbClr val="F8F8F8"/>
                </a:solidFill>
              </a:rPr>
              <a:t>距離</a:t>
            </a:r>
            <a:r>
              <a:rPr lang="en-US" altLang="ja-JP" sz="1600" b="1" dirty="0">
                <a:solidFill>
                  <a:srgbClr val="F8F8F8"/>
                </a:solidFill>
              </a:rPr>
              <a:t>:</a:t>
            </a:r>
          </a:p>
        </p:txBody>
      </p:sp>
      <p:sp>
        <p:nvSpPr>
          <p:cNvPr id="4105" name="Text Box 8"/>
          <p:cNvSpPr txBox="1">
            <a:spLocks noChangeArrowheads="1"/>
          </p:cNvSpPr>
          <p:nvPr/>
        </p:nvSpPr>
        <p:spPr bwMode="auto">
          <a:xfrm>
            <a:off x="714348" y="2839107"/>
            <a:ext cx="1081088" cy="336550"/>
          </a:xfrm>
          <a:prstGeom prst="rect">
            <a:avLst/>
          </a:prstGeom>
          <a:noFill/>
          <a:ln w="9525">
            <a:noFill/>
            <a:miter lim="800000"/>
            <a:headEnd/>
            <a:tailEnd/>
          </a:ln>
        </p:spPr>
        <p:txBody>
          <a:bodyPr>
            <a:spAutoFit/>
          </a:bodyPr>
          <a:lstStyle/>
          <a:p>
            <a:pPr algn="l">
              <a:buFontTx/>
              <a:buNone/>
            </a:pPr>
            <a:r>
              <a:rPr lang="ja-JP" altLang="en-US" sz="1600" b="1" dirty="0">
                <a:solidFill>
                  <a:srgbClr val="F8F8F8"/>
                </a:solidFill>
              </a:rPr>
              <a:t>赤方偏移</a:t>
            </a:r>
            <a:r>
              <a:rPr lang="en-US" altLang="ja-JP" sz="1600" b="1" dirty="0">
                <a:solidFill>
                  <a:srgbClr val="F8F8F8"/>
                </a:solidFill>
              </a:rPr>
              <a:t>: </a:t>
            </a:r>
          </a:p>
        </p:txBody>
      </p:sp>
      <p:sp>
        <p:nvSpPr>
          <p:cNvPr id="4106" name="Text Box 9"/>
          <p:cNvSpPr txBox="1">
            <a:spLocks noChangeArrowheads="1"/>
          </p:cNvSpPr>
          <p:nvPr/>
        </p:nvSpPr>
        <p:spPr bwMode="auto">
          <a:xfrm>
            <a:off x="1795436" y="2831169"/>
            <a:ext cx="2735262" cy="336550"/>
          </a:xfrm>
          <a:prstGeom prst="rect">
            <a:avLst/>
          </a:prstGeom>
          <a:noFill/>
          <a:ln w="9525">
            <a:noFill/>
            <a:miter lim="800000"/>
            <a:headEnd/>
            <a:tailEnd/>
          </a:ln>
        </p:spPr>
        <p:txBody>
          <a:bodyPr>
            <a:spAutoFit/>
          </a:bodyPr>
          <a:lstStyle/>
          <a:p>
            <a:pPr algn="l">
              <a:buFontTx/>
              <a:buNone/>
            </a:pPr>
            <a:r>
              <a:rPr lang="en-US" altLang="ja-JP" sz="1600" b="1" dirty="0">
                <a:solidFill>
                  <a:srgbClr val="F8F8F8"/>
                </a:solidFill>
              </a:rPr>
              <a:t>host galaxy</a:t>
            </a:r>
            <a:r>
              <a:rPr lang="ja-JP" altLang="en-US" sz="1600" b="1" dirty="0">
                <a:solidFill>
                  <a:srgbClr val="F8F8F8"/>
                </a:solidFill>
              </a:rPr>
              <a:t>を特定</a:t>
            </a:r>
          </a:p>
        </p:txBody>
      </p:sp>
      <p:graphicFrame>
        <p:nvGraphicFramePr>
          <p:cNvPr id="4098" name="Object 42"/>
          <p:cNvGraphicFramePr>
            <a:graphicFrameLocks noChangeAspect="1"/>
          </p:cNvGraphicFramePr>
          <p:nvPr/>
        </p:nvGraphicFramePr>
        <p:xfrm>
          <a:off x="858811" y="2254907"/>
          <a:ext cx="1871662" cy="327025"/>
        </p:xfrm>
        <a:graphic>
          <a:graphicData uri="http://schemas.openxmlformats.org/presentationml/2006/ole">
            <p:oleObj spid="_x0000_s4098" name="数式" r:id="rId4" imgW="1307880" imgH="228600" progId="Equation.3">
              <p:embed/>
            </p:oleObj>
          </a:graphicData>
        </a:graphic>
      </p:graphicFrame>
      <p:sp>
        <p:nvSpPr>
          <p:cNvPr id="4108" name="Text Box 43"/>
          <p:cNvSpPr txBox="1">
            <a:spLocks noChangeArrowheads="1"/>
          </p:cNvSpPr>
          <p:nvPr/>
        </p:nvSpPr>
        <p:spPr bwMode="auto">
          <a:xfrm>
            <a:off x="2659036" y="2181882"/>
            <a:ext cx="1635125" cy="336374"/>
          </a:xfrm>
          <a:prstGeom prst="rect">
            <a:avLst/>
          </a:prstGeom>
          <a:noFill/>
          <a:ln w="9525">
            <a:noFill/>
            <a:miter lim="800000"/>
            <a:headEnd/>
            <a:tailEnd/>
          </a:ln>
        </p:spPr>
        <p:txBody>
          <a:bodyPr>
            <a:spAutoFit/>
          </a:bodyPr>
          <a:lstStyle/>
          <a:p>
            <a:pPr algn="l">
              <a:lnSpc>
                <a:spcPct val="110000"/>
              </a:lnSpc>
              <a:buFontTx/>
              <a:buNone/>
            </a:pPr>
            <a:r>
              <a:rPr lang="ja-JP" altLang="en-US" sz="1600" b="1" dirty="0">
                <a:solidFill>
                  <a:srgbClr val="F8F8F8"/>
                </a:solidFill>
              </a:rPr>
              <a:t>で決定</a:t>
            </a:r>
          </a:p>
        </p:txBody>
      </p:sp>
      <p:sp>
        <p:nvSpPr>
          <p:cNvPr id="4109" name="Text Box 44"/>
          <p:cNvSpPr txBox="1">
            <a:spLocks noChangeArrowheads="1"/>
          </p:cNvSpPr>
          <p:nvPr/>
        </p:nvSpPr>
        <p:spPr bwMode="auto">
          <a:xfrm>
            <a:off x="1389036" y="3120094"/>
            <a:ext cx="2954655" cy="523220"/>
          </a:xfrm>
          <a:prstGeom prst="rect">
            <a:avLst/>
          </a:prstGeom>
          <a:noFill/>
          <a:ln w="9525">
            <a:noFill/>
            <a:miter lim="800000"/>
            <a:headEnd/>
            <a:tailEnd/>
          </a:ln>
        </p:spPr>
        <p:txBody>
          <a:bodyPr wrap="none">
            <a:spAutoFit/>
          </a:bodyPr>
          <a:lstStyle/>
          <a:p>
            <a:pPr algn="l">
              <a:buFontTx/>
              <a:buNone/>
            </a:pPr>
            <a:r>
              <a:rPr lang="ja-JP" altLang="en-US" sz="1400" b="1" dirty="0">
                <a:solidFill>
                  <a:srgbClr val="DDDDDD"/>
                </a:solidFill>
              </a:rPr>
              <a:t>角度分解能　～</a:t>
            </a:r>
            <a:r>
              <a:rPr lang="en-US" altLang="ja-JP" sz="1400" b="1" dirty="0">
                <a:solidFill>
                  <a:srgbClr val="DDDDDD"/>
                </a:solidFill>
              </a:rPr>
              <a:t>10arcmin    </a:t>
            </a:r>
            <a:r>
              <a:rPr lang="ja-JP" altLang="en-US" sz="1400" b="1" dirty="0">
                <a:solidFill>
                  <a:srgbClr val="DDDDDD"/>
                </a:solidFill>
              </a:rPr>
              <a:t>（１台）</a:t>
            </a:r>
          </a:p>
          <a:p>
            <a:pPr algn="l">
              <a:buFontTx/>
              <a:buNone/>
            </a:pPr>
            <a:r>
              <a:rPr lang="ja-JP" altLang="en-US" sz="1400" b="1" dirty="0">
                <a:solidFill>
                  <a:srgbClr val="DDDDDD"/>
                </a:solidFill>
              </a:rPr>
              <a:t>　　　　　　　　　～</a:t>
            </a:r>
            <a:r>
              <a:rPr lang="en-US" altLang="ja-JP" sz="1400" b="1" dirty="0">
                <a:solidFill>
                  <a:srgbClr val="DDDDDD"/>
                </a:solidFill>
              </a:rPr>
              <a:t>10arcsec    </a:t>
            </a:r>
            <a:r>
              <a:rPr lang="ja-JP" altLang="en-US" sz="1400" b="1" dirty="0">
                <a:solidFill>
                  <a:srgbClr val="DDDDDD"/>
                </a:solidFill>
              </a:rPr>
              <a:t>（３台）</a:t>
            </a:r>
          </a:p>
        </p:txBody>
      </p:sp>
      <p:sp>
        <p:nvSpPr>
          <p:cNvPr id="4110" name="Text Box 45"/>
          <p:cNvSpPr txBox="1">
            <a:spLocks noChangeArrowheads="1"/>
          </p:cNvSpPr>
          <p:nvPr/>
        </p:nvSpPr>
        <p:spPr bwMode="auto">
          <a:xfrm>
            <a:off x="1650973" y="3335994"/>
            <a:ext cx="769938" cy="304800"/>
          </a:xfrm>
          <a:prstGeom prst="rect">
            <a:avLst/>
          </a:prstGeom>
          <a:noFill/>
          <a:ln w="9525">
            <a:noFill/>
            <a:miter lim="800000"/>
            <a:headEnd/>
            <a:tailEnd/>
          </a:ln>
        </p:spPr>
        <p:txBody>
          <a:bodyPr wrap="none">
            <a:spAutoFit/>
          </a:bodyPr>
          <a:lstStyle/>
          <a:p>
            <a:pPr algn="l">
              <a:buFontTx/>
              <a:buNone/>
            </a:pPr>
            <a:r>
              <a:rPr lang="en-US" altLang="ja-JP" sz="1400" b="1" dirty="0">
                <a:solidFill>
                  <a:srgbClr val="DDDDDD"/>
                </a:solidFill>
              </a:rPr>
              <a:t>at z=1</a:t>
            </a:r>
          </a:p>
        </p:txBody>
      </p:sp>
      <p:grpSp>
        <p:nvGrpSpPr>
          <p:cNvPr id="100" name="グループ化 99"/>
          <p:cNvGrpSpPr/>
          <p:nvPr/>
        </p:nvGrpSpPr>
        <p:grpSpPr>
          <a:xfrm>
            <a:off x="1116013" y="3860800"/>
            <a:ext cx="7632700" cy="2592388"/>
            <a:chOff x="1116013" y="3860800"/>
            <a:chExt cx="7632700" cy="2592388"/>
          </a:xfrm>
        </p:grpSpPr>
        <p:sp>
          <p:nvSpPr>
            <p:cNvPr id="4100" name="AutoShape 2"/>
            <p:cNvSpPr>
              <a:spLocks noChangeArrowheads="1"/>
            </p:cNvSpPr>
            <p:nvPr/>
          </p:nvSpPr>
          <p:spPr bwMode="auto">
            <a:xfrm>
              <a:off x="1116013" y="3860800"/>
              <a:ext cx="7416800" cy="2592388"/>
            </a:xfrm>
            <a:prstGeom prst="roundRect">
              <a:avLst>
                <a:gd name="adj" fmla="val 4505"/>
              </a:avLst>
            </a:prstGeom>
            <a:solidFill>
              <a:srgbClr val="99CCFF">
                <a:alpha val="10000"/>
              </a:srgbClr>
            </a:solidFill>
            <a:ln w="3175">
              <a:noFill/>
              <a:round/>
              <a:headEnd/>
              <a:tailEnd/>
            </a:ln>
          </p:spPr>
          <p:txBody>
            <a:bodyPr anchor="ctr">
              <a:spAutoFit/>
            </a:bodyPr>
            <a:lstStyle/>
            <a:p>
              <a:endParaRPr lang="ja-JP" altLang="en-US" dirty="0"/>
            </a:p>
          </p:txBody>
        </p:sp>
        <p:sp>
          <p:nvSpPr>
            <p:cNvPr id="4111" name="Text Box 46"/>
            <p:cNvSpPr txBox="1">
              <a:spLocks noChangeArrowheads="1"/>
            </p:cNvSpPr>
            <p:nvPr/>
          </p:nvSpPr>
          <p:spPr bwMode="auto">
            <a:xfrm>
              <a:off x="1408113" y="4460875"/>
              <a:ext cx="1003300"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CCECFF"/>
                  </a:solidFill>
                </a:rPr>
                <a:t>絶対光度</a:t>
              </a:r>
            </a:p>
          </p:txBody>
        </p:sp>
        <p:sp>
          <p:nvSpPr>
            <p:cNvPr id="4112" name="Text Box 47"/>
            <p:cNvSpPr txBox="1">
              <a:spLocks noChangeArrowheads="1"/>
            </p:cNvSpPr>
            <p:nvPr/>
          </p:nvSpPr>
          <p:spPr bwMode="auto">
            <a:xfrm>
              <a:off x="3368675" y="4100513"/>
              <a:ext cx="4732338" cy="336550"/>
            </a:xfrm>
            <a:prstGeom prst="rect">
              <a:avLst/>
            </a:prstGeom>
            <a:noFill/>
            <a:ln w="9525">
              <a:noFill/>
              <a:miter lim="800000"/>
              <a:headEnd/>
              <a:tailEnd/>
            </a:ln>
          </p:spPr>
          <p:txBody>
            <a:bodyPr>
              <a:spAutoFit/>
            </a:bodyPr>
            <a:lstStyle/>
            <a:p>
              <a:pPr algn="l">
                <a:buFontTx/>
                <a:buNone/>
              </a:pPr>
              <a:r>
                <a:rPr lang="ja-JP" altLang="en-US" sz="1600" b="1" dirty="0">
                  <a:solidFill>
                    <a:srgbClr val="DDDDDD"/>
                  </a:solidFill>
                </a:rPr>
                <a:t>超新星観測　　　   　　    　　中性子星連星観測</a:t>
              </a:r>
            </a:p>
          </p:txBody>
        </p:sp>
        <p:sp>
          <p:nvSpPr>
            <p:cNvPr id="4113" name="Text Box 48"/>
            <p:cNvSpPr txBox="1">
              <a:spLocks noChangeArrowheads="1"/>
            </p:cNvSpPr>
            <p:nvPr/>
          </p:nvSpPr>
          <p:spPr bwMode="auto">
            <a:xfrm>
              <a:off x="2906713" y="4460875"/>
              <a:ext cx="3178175"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DDDDDD"/>
                  </a:solidFill>
                </a:rPr>
                <a:t>　近傍の観測からの経験則　　　　　</a:t>
              </a:r>
            </a:p>
          </p:txBody>
        </p:sp>
        <p:sp>
          <p:nvSpPr>
            <p:cNvPr id="4114" name="Text Box 49"/>
            <p:cNvSpPr txBox="1">
              <a:spLocks noChangeArrowheads="1"/>
            </p:cNvSpPr>
            <p:nvPr/>
          </p:nvSpPr>
          <p:spPr bwMode="auto">
            <a:xfrm>
              <a:off x="5940425" y="4460875"/>
              <a:ext cx="1657350" cy="336550"/>
            </a:xfrm>
            <a:prstGeom prst="rect">
              <a:avLst/>
            </a:prstGeom>
            <a:noFill/>
            <a:ln w="9525">
              <a:noFill/>
              <a:miter lim="800000"/>
              <a:headEnd/>
              <a:tailEnd/>
            </a:ln>
          </p:spPr>
          <p:txBody>
            <a:bodyPr>
              <a:spAutoFit/>
            </a:bodyPr>
            <a:lstStyle/>
            <a:p>
              <a:pPr algn="l">
                <a:buFontTx/>
                <a:buNone/>
              </a:pPr>
              <a:r>
                <a:rPr lang="ja-JP" altLang="en-US" sz="1600" b="1" dirty="0">
                  <a:solidFill>
                    <a:srgbClr val="DDDDDD"/>
                  </a:solidFill>
                </a:rPr>
                <a:t>相対論</a:t>
              </a:r>
            </a:p>
          </p:txBody>
        </p:sp>
        <p:sp>
          <p:nvSpPr>
            <p:cNvPr id="4115" name="Text Box 50"/>
            <p:cNvSpPr txBox="1">
              <a:spLocks noChangeArrowheads="1"/>
            </p:cNvSpPr>
            <p:nvPr/>
          </p:nvSpPr>
          <p:spPr bwMode="auto">
            <a:xfrm>
              <a:off x="1368425" y="4821238"/>
              <a:ext cx="1042988"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CCECFF"/>
                  </a:solidFill>
                </a:rPr>
                <a:t>イベント数</a:t>
              </a:r>
            </a:p>
          </p:txBody>
        </p:sp>
        <p:sp>
          <p:nvSpPr>
            <p:cNvPr id="4116" name="Text Box 51"/>
            <p:cNvSpPr txBox="1">
              <a:spLocks noChangeArrowheads="1"/>
            </p:cNvSpPr>
            <p:nvPr/>
          </p:nvSpPr>
          <p:spPr bwMode="auto">
            <a:xfrm>
              <a:off x="3195638" y="4821238"/>
              <a:ext cx="2239962"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DDDDDD"/>
                  </a:solidFill>
                </a:rPr>
                <a:t>年間２０００個 （</a:t>
              </a:r>
              <a:r>
                <a:rPr lang="en-US" altLang="ja-JP" sz="1600" b="1" dirty="0">
                  <a:solidFill>
                    <a:srgbClr val="DDDDDD"/>
                  </a:solidFill>
                </a:rPr>
                <a:t>SNAP</a:t>
              </a:r>
              <a:r>
                <a:rPr lang="ja-JP" altLang="en-US" sz="1600" b="1" dirty="0">
                  <a:solidFill>
                    <a:srgbClr val="DDDDDD"/>
                  </a:solidFill>
                </a:rPr>
                <a:t>）</a:t>
              </a:r>
            </a:p>
          </p:txBody>
        </p:sp>
        <p:sp>
          <p:nvSpPr>
            <p:cNvPr id="4117" name="Text Box 52"/>
            <p:cNvSpPr txBox="1">
              <a:spLocks noChangeArrowheads="1"/>
            </p:cNvSpPr>
            <p:nvPr/>
          </p:nvSpPr>
          <p:spPr bwMode="auto">
            <a:xfrm>
              <a:off x="5940425" y="4797425"/>
              <a:ext cx="2663825" cy="336550"/>
            </a:xfrm>
            <a:prstGeom prst="rect">
              <a:avLst/>
            </a:prstGeom>
            <a:noFill/>
            <a:ln w="9525">
              <a:noFill/>
              <a:miter lim="800000"/>
              <a:headEnd/>
              <a:tailEnd/>
            </a:ln>
          </p:spPr>
          <p:txBody>
            <a:bodyPr>
              <a:spAutoFit/>
            </a:bodyPr>
            <a:lstStyle/>
            <a:p>
              <a:pPr algn="l">
                <a:buFontTx/>
                <a:buNone/>
              </a:pPr>
              <a:r>
                <a:rPr lang="ja-JP" altLang="en-US" sz="1600" b="1" dirty="0">
                  <a:solidFill>
                    <a:srgbClr val="DDDDDD"/>
                  </a:solidFill>
                </a:rPr>
                <a:t>年間　</a:t>
              </a:r>
              <a:r>
                <a:rPr lang="en-US" altLang="ja-JP" sz="1600" b="1" dirty="0">
                  <a:solidFill>
                    <a:srgbClr val="DDDDDD"/>
                  </a:solidFill>
                </a:rPr>
                <a:t>10</a:t>
              </a:r>
              <a:r>
                <a:rPr lang="en-US" altLang="ja-JP" sz="1600" b="1" baseline="30000" dirty="0">
                  <a:solidFill>
                    <a:srgbClr val="DDDDDD"/>
                  </a:solidFill>
                </a:rPr>
                <a:t>4-5</a:t>
              </a:r>
              <a:r>
                <a:rPr lang="ja-JP" altLang="en-US" sz="1600" b="1" dirty="0">
                  <a:solidFill>
                    <a:srgbClr val="DDDDDD"/>
                  </a:solidFill>
                </a:rPr>
                <a:t>個 （</a:t>
              </a:r>
              <a:r>
                <a:rPr lang="en-US" altLang="ja-JP" sz="1600" b="1" dirty="0">
                  <a:solidFill>
                    <a:srgbClr val="DDDDDD"/>
                  </a:solidFill>
                </a:rPr>
                <a:t>DECIGO</a:t>
              </a:r>
              <a:r>
                <a:rPr lang="ja-JP" altLang="en-US" sz="1600" b="1" dirty="0">
                  <a:solidFill>
                    <a:srgbClr val="DDDDDD"/>
                  </a:solidFill>
                </a:rPr>
                <a:t>）</a:t>
              </a:r>
            </a:p>
          </p:txBody>
        </p:sp>
        <p:sp>
          <p:nvSpPr>
            <p:cNvPr id="4118" name="Text Box 53"/>
            <p:cNvSpPr txBox="1">
              <a:spLocks noChangeArrowheads="1"/>
            </p:cNvSpPr>
            <p:nvPr/>
          </p:nvSpPr>
          <p:spPr bwMode="auto">
            <a:xfrm>
              <a:off x="1169988" y="5229225"/>
              <a:ext cx="1601787"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CCECFF"/>
                  </a:solidFill>
                </a:rPr>
                <a:t>距離の決定精度</a:t>
              </a:r>
            </a:p>
          </p:txBody>
        </p:sp>
        <p:sp>
          <p:nvSpPr>
            <p:cNvPr id="4119" name="Text Box 54"/>
            <p:cNvSpPr txBox="1">
              <a:spLocks noChangeArrowheads="1"/>
            </p:cNvSpPr>
            <p:nvPr/>
          </p:nvSpPr>
          <p:spPr bwMode="auto">
            <a:xfrm>
              <a:off x="3563938" y="5229225"/>
              <a:ext cx="1512887" cy="336550"/>
            </a:xfrm>
            <a:prstGeom prst="rect">
              <a:avLst/>
            </a:prstGeom>
            <a:noFill/>
            <a:ln w="9525">
              <a:noFill/>
              <a:miter lim="800000"/>
              <a:headEnd/>
              <a:tailEnd/>
            </a:ln>
          </p:spPr>
          <p:txBody>
            <a:bodyPr>
              <a:spAutoFit/>
            </a:bodyPr>
            <a:lstStyle/>
            <a:p>
              <a:pPr algn="l">
                <a:buFontTx/>
                <a:buNone/>
              </a:pPr>
              <a:r>
                <a:rPr lang="ja-JP" altLang="en-US" sz="1600" b="1" dirty="0">
                  <a:solidFill>
                    <a:srgbClr val="DDDDDD"/>
                  </a:solidFill>
                </a:rPr>
                <a:t>約１０％　　　</a:t>
              </a:r>
            </a:p>
          </p:txBody>
        </p:sp>
        <p:sp>
          <p:nvSpPr>
            <p:cNvPr id="4120" name="Text Box 55"/>
            <p:cNvSpPr txBox="1">
              <a:spLocks noChangeArrowheads="1"/>
            </p:cNvSpPr>
            <p:nvPr/>
          </p:nvSpPr>
          <p:spPr bwMode="auto">
            <a:xfrm>
              <a:off x="1233488" y="5684838"/>
              <a:ext cx="3554412"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CCECFF"/>
                  </a:solidFill>
                </a:rPr>
                <a:t>母銀河の特定　　　           　 簡単？　　</a:t>
              </a:r>
            </a:p>
          </p:txBody>
        </p:sp>
        <p:sp>
          <p:nvSpPr>
            <p:cNvPr id="4121" name="Text Box 56"/>
            <p:cNvSpPr txBox="1">
              <a:spLocks noChangeArrowheads="1"/>
            </p:cNvSpPr>
            <p:nvPr/>
          </p:nvSpPr>
          <p:spPr bwMode="auto">
            <a:xfrm>
              <a:off x="1447800" y="6094413"/>
              <a:ext cx="892175"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CCECFF"/>
                  </a:solidFill>
                </a:rPr>
                <a:t>その他　</a:t>
              </a:r>
            </a:p>
          </p:txBody>
        </p:sp>
        <p:sp>
          <p:nvSpPr>
            <p:cNvPr id="4122" name="Text Box 57"/>
            <p:cNvSpPr txBox="1">
              <a:spLocks noChangeArrowheads="1"/>
            </p:cNvSpPr>
            <p:nvPr/>
          </p:nvSpPr>
          <p:spPr bwMode="auto">
            <a:xfrm>
              <a:off x="3132138" y="6094413"/>
              <a:ext cx="2222500"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DDDDDD"/>
                  </a:solidFill>
                </a:rPr>
                <a:t>ダスト減光による不定性</a:t>
              </a:r>
            </a:p>
          </p:txBody>
        </p:sp>
        <p:sp>
          <p:nvSpPr>
            <p:cNvPr id="4123" name="Text Box 58"/>
            <p:cNvSpPr txBox="1">
              <a:spLocks noChangeArrowheads="1"/>
            </p:cNvSpPr>
            <p:nvPr/>
          </p:nvSpPr>
          <p:spPr bwMode="auto">
            <a:xfrm>
              <a:off x="5868988" y="6116638"/>
              <a:ext cx="2652712"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DDDDDD"/>
                  </a:solidFill>
                </a:rPr>
                <a:t>物質による吸収・散乱は無視</a:t>
              </a:r>
            </a:p>
          </p:txBody>
        </p:sp>
        <p:sp>
          <p:nvSpPr>
            <p:cNvPr id="4124" name="Text Box 59"/>
            <p:cNvSpPr txBox="1">
              <a:spLocks noChangeArrowheads="1"/>
            </p:cNvSpPr>
            <p:nvPr/>
          </p:nvSpPr>
          <p:spPr bwMode="auto">
            <a:xfrm>
              <a:off x="5407025" y="4460875"/>
              <a:ext cx="388938"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DDDDDD"/>
                  </a:solidFill>
                </a:rPr>
                <a:t>＜</a:t>
              </a:r>
            </a:p>
          </p:txBody>
        </p:sp>
        <p:sp>
          <p:nvSpPr>
            <p:cNvPr id="4125" name="Text Box 60"/>
            <p:cNvSpPr txBox="1">
              <a:spLocks noChangeArrowheads="1"/>
            </p:cNvSpPr>
            <p:nvPr/>
          </p:nvSpPr>
          <p:spPr bwMode="auto">
            <a:xfrm>
              <a:off x="5407025" y="4821238"/>
              <a:ext cx="388938"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DDDDDD"/>
                  </a:solidFill>
                </a:rPr>
                <a:t>＜</a:t>
              </a:r>
            </a:p>
          </p:txBody>
        </p:sp>
        <p:sp>
          <p:nvSpPr>
            <p:cNvPr id="4126" name="Text Box 61"/>
            <p:cNvSpPr txBox="1">
              <a:spLocks noChangeArrowheads="1"/>
            </p:cNvSpPr>
            <p:nvPr/>
          </p:nvSpPr>
          <p:spPr bwMode="auto">
            <a:xfrm>
              <a:off x="5435600" y="6094413"/>
              <a:ext cx="388938"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DDDDDD"/>
                  </a:solidFill>
                </a:rPr>
                <a:t>＜</a:t>
              </a:r>
            </a:p>
          </p:txBody>
        </p:sp>
        <p:sp>
          <p:nvSpPr>
            <p:cNvPr id="4127" name="Text Box 62"/>
            <p:cNvSpPr txBox="1">
              <a:spLocks noChangeArrowheads="1"/>
            </p:cNvSpPr>
            <p:nvPr/>
          </p:nvSpPr>
          <p:spPr bwMode="auto">
            <a:xfrm>
              <a:off x="5407025" y="5253038"/>
              <a:ext cx="388938"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DDDDDD"/>
                  </a:solidFill>
                </a:rPr>
                <a:t>～</a:t>
              </a:r>
            </a:p>
          </p:txBody>
        </p:sp>
        <p:sp>
          <p:nvSpPr>
            <p:cNvPr id="4128" name="Text Box 63"/>
            <p:cNvSpPr txBox="1">
              <a:spLocks noChangeArrowheads="1"/>
            </p:cNvSpPr>
            <p:nvPr/>
          </p:nvSpPr>
          <p:spPr bwMode="auto">
            <a:xfrm>
              <a:off x="5407025" y="5157788"/>
              <a:ext cx="388938"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DDDDDD"/>
                  </a:solidFill>
                </a:rPr>
                <a:t>～</a:t>
              </a:r>
            </a:p>
          </p:txBody>
        </p:sp>
        <p:sp>
          <p:nvSpPr>
            <p:cNvPr id="4129" name="Text Box 64"/>
            <p:cNvSpPr txBox="1">
              <a:spLocks noChangeArrowheads="1"/>
            </p:cNvSpPr>
            <p:nvPr/>
          </p:nvSpPr>
          <p:spPr bwMode="auto">
            <a:xfrm>
              <a:off x="5435600" y="5613400"/>
              <a:ext cx="388938" cy="336550"/>
            </a:xfrm>
            <a:prstGeom prst="rect">
              <a:avLst/>
            </a:prstGeom>
            <a:noFill/>
            <a:ln w="9525">
              <a:noFill/>
              <a:miter lim="800000"/>
              <a:headEnd/>
              <a:tailEnd/>
            </a:ln>
          </p:spPr>
          <p:txBody>
            <a:bodyPr wrap="none">
              <a:spAutoFit/>
            </a:bodyPr>
            <a:lstStyle/>
            <a:p>
              <a:pPr algn="l">
                <a:buFontTx/>
                <a:buNone/>
              </a:pPr>
              <a:r>
                <a:rPr lang="ja-JP" altLang="en-US" sz="1600" b="1" dirty="0">
                  <a:solidFill>
                    <a:srgbClr val="DDDDDD"/>
                  </a:solidFill>
                </a:rPr>
                <a:t>＞</a:t>
              </a:r>
            </a:p>
          </p:txBody>
        </p:sp>
        <p:sp>
          <p:nvSpPr>
            <p:cNvPr id="4130" name="Text Box 65"/>
            <p:cNvSpPr txBox="1">
              <a:spLocks noChangeArrowheads="1"/>
            </p:cNvSpPr>
            <p:nvPr/>
          </p:nvSpPr>
          <p:spPr bwMode="auto">
            <a:xfrm>
              <a:off x="6011863" y="5516563"/>
              <a:ext cx="2305050" cy="523220"/>
            </a:xfrm>
            <a:prstGeom prst="rect">
              <a:avLst/>
            </a:prstGeom>
            <a:noFill/>
            <a:ln w="9525">
              <a:noFill/>
              <a:miter lim="800000"/>
              <a:headEnd/>
              <a:tailEnd/>
            </a:ln>
          </p:spPr>
          <p:txBody>
            <a:bodyPr>
              <a:spAutoFit/>
            </a:bodyPr>
            <a:lstStyle/>
            <a:p>
              <a:pPr algn="l">
                <a:buFontTx/>
                <a:buNone/>
              </a:pPr>
              <a:r>
                <a:rPr lang="en-US" altLang="ja-JP" sz="1400" b="1" dirty="0">
                  <a:solidFill>
                    <a:srgbClr val="DDDDDD"/>
                  </a:solidFill>
                </a:rPr>
                <a:t>  </a:t>
              </a:r>
              <a:r>
                <a:rPr lang="ja-JP" altLang="en-US" sz="1400" b="1" dirty="0">
                  <a:solidFill>
                    <a:srgbClr val="DDDDDD"/>
                  </a:solidFill>
                </a:rPr>
                <a:t>１台では厳しい</a:t>
              </a:r>
            </a:p>
            <a:p>
              <a:pPr algn="l">
                <a:buFontTx/>
                <a:buNone/>
              </a:pPr>
              <a:r>
                <a:rPr lang="ja-JP" altLang="en-US" sz="1400" b="1" dirty="0">
                  <a:solidFill>
                    <a:srgbClr val="DDDDDD"/>
                  </a:solidFill>
                </a:rPr>
                <a:t>複数台あれば可能？</a:t>
              </a:r>
            </a:p>
          </p:txBody>
        </p:sp>
        <p:sp>
          <p:nvSpPr>
            <p:cNvPr id="4131" name="Rectangle 66"/>
            <p:cNvSpPr>
              <a:spLocks noChangeArrowheads="1"/>
            </p:cNvSpPr>
            <p:nvPr/>
          </p:nvSpPr>
          <p:spPr bwMode="auto">
            <a:xfrm>
              <a:off x="7177088" y="3875088"/>
              <a:ext cx="1571625" cy="274637"/>
            </a:xfrm>
            <a:prstGeom prst="rect">
              <a:avLst/>
            </a:prstGeom>
            <a:noFill/>
            <a:ln w="15875">
              <a:noFill/>
              <a:miter lim="800000"/>
              <a:headEnd/>
              <a:tailEnd/>
            </a:ln>
          </p:spPr>
          <p:txBody>
            <a:bodyPr>
              <a:spAutoFit/>
            </a:bodyPr>
            <a:lstStyle/>
            <a:p>
              <a:pPr>
                <a:buFontTx/>
                <a:buNone/>
              </a:pPr>
              <a:r>
                <a:rPr lang="ja-JP" altLang="en-US" sz="1200" b="1" dirty="0">
                  <a:solidFill>
                    <a:srgbClr val="DDDDDD"/>
                  </a:solidFill>
                </a:rPr>
                <a:t>高橋 龍一氏 </a:t>
              </a:r>
              <a:r>
                <a:rPr lang="en-US" altLang="ja-JP" sz="1200" b="1" dirty="0">
                  <a:solidFill>
                    <a:srgbClr val="DDDDDD"/>
                  </a:solidFill>
                </a:rPr>
                <a:t>(2006)</a:t>
              </a:r>
            </a:p>
          </p:txBody>
        </p:sp>
        <p:sp>
          <p:nvSpPr>
            <p:cNvPr id="4132" name="Rectangle 67"/>
            <p:cNvSpPr>
              <a:spLocks noChangeArrowheads="1"/>
            </p:cNvSpPr>
            <p:nvPr/>
          </p:nvSpPr>
          <p:spPr bwMode="auto">
            <a:xfrm>
              <a:off x="1116013" y="3860800"/>
              <a:ext cx="2103437" cy="336550"/>
            </a:xfrm>
            <a:prstGeom prst="rect">
              <a:avLst/>
            </a:prstGeom>
            <a:noFill/>
            <a:ln w="15875">
              <a:noFill/>
              <a:miter lim="800000"/>
              <a:headEnd/>
              <a:tailEnd/>
            </a:ln>
          </p:spPr>
          <p:txBody>
            <a:bodyPr wrap="none">
              <a:spAutoFit/>
            </a:bodyPr>
            <a:lstStyle/>
            <a:p>
              <a:pPr>
                <a:buFontTx/>
                <a:buNone/>
              </a:pPr>
              <a:r>
                <a:rPr lang="ja-JP" altLang="en-US" sz="1600" b="1" dirty="0">
                  <a:solidFill>
                    <a:srgbClr val="6699FF"/>
                  </a:solidFill>
                </a:rPr>
                <a:t>標準光源としての比較</a:t>
              </a:r>
            </a:p>
          </p:txBody>
        </p:sp>
        <p:sp>
          <p:nvSpPr>
            <p:cNvPr id="4133" name="Text Box 68"/>
            <p:cNvSpPr txBox="1">
              <a:spLocks noChangeArrowheads="1"/>
            </p:cNvSpPr>
            <p:nvPr/>
          </p:nvSpPr>
          <p:spPr bwMode="auto">
            <a:xfrm>
              <a:off x="5940425" y="5180013"/>
              <a:ext cx="1800225" cy="336550"/>
            </a:xfrm>
            <a:prstGeom prst="rect">
              <a:avLst/>
            </a:prstGeom>
            <a:noFill/>
            <a:ln w="9525">
              <a:noFill/>
              <a:miter lim="800000"/>
              <a:headEnd/>
              <a:tailEnd/>
            </a:ln>
          </p:spPr>
          <p:txBody>
            <a:bodyPr>
              <a:spAutoFit/>
            </a:bodyPr>
            <a:lstStyle/>
            <a:p>
              <a:pPr algn="l">
                <a:buFontTx/>
                <a:buNone/>
              </a:pPr>
              <a:r>
                <a:rPr lang="en-US" altLang="ja-JP" sz="1600" b="1" dirty="0">
                  <a:solidFill>
                    <a:srgbClr val="DDDDDD"/>
                  </a:solidFill>
                </a:rPr>
                <a:t> </a:t>
              </a:r>
              <a:r>
                <a:rPr lang="ja-JP" altLang="en-US" sz="1600" b="1" dirty="0">
                  <a:solidFill>
                    <a:srgbClr val="DDDDDD"/>
                  </a:solidFill>
                </a:rPr>
                <a:t>約１０％　</a:t>
              </a:r>
              <a:r>
                <a:rPr lang="en-US" altLang="ja-JP" sz="1600" b="1" dirty="0">
                  <a:solidFill>
                    <a:srgbClr val="DDDDDD"/>
                  </a:solidFill>
                </a:rPr>
                <a:t>at z=1</a:t>
              </a:r>
            </a:p>
          </p:txBody>
        </p:sp>
      </p:grpSp>
      <p:grpSp>
        <p:nvGrpSpPr>
          <p:cNvPr id="69" name="Group 92"/>
          <p:cNvGrpSpPr>
            <a:grpSpLocks/>
          </p:cNvGrpSpPr>
          <p:nvPr/>
        </p:nvGrpSpPr>
        <p:grpSpPr bwMode="auto">
          <a:xfrm rot="-1292920">
            <a:off x="5229256" y="1428734"/>
            <a:ext cx="403225" cy="161925"/>
            <a:chOff x="1584" y="1920"/>
            <a:chExt cx="528" cy="192"/>
          </a:xfrm>
        </p:grpSpPr>
        <p:sp>
          <p:nvSpPr>
            <p:cNvPr id="70" name="Oval 93"/>
            <p:cNvSpPr>
              <a:spLocks noChangeArrowheads="1"/>
            </p:cNvSpPr>
            <p:nvPr/>
          </p:nvSpPr>
          <p:spPr bwMode="auto">
            <a:xfrm>
              <a:off x="1632" y="1920"/>
              <a:ext cx="432" cy="192"/>
            </a:xfrm>
            <a:prstGeom prst="ellipse">
              <a:avLst/>
            </a:prstGeom>
            <a:noFill/>
            <a:ln w="28575">
              <a:solidFill>
                <a:srgbClr val="080808"/>
              </a:solidFill>
              <a:round/>
              <a:headEnd/>
              <a:tailEnd/>
            </a:ln>
          </p:spPr>
          <p:txBody>
            <a:bodyPr wrap="none" anchor="ctr"/>
            <a:lstStyle/>
            <a:p>
              <a:endParaRPr lang="ja-JP" altLang="en-US" dirty="0"/>
            </a:p>
          </p:txBody>
        </p:sp>
        <p:sp>
          <p:nvSpPr>
            <p:cNvPr id="71" name="Oval 94"/>
            <p:cNvSpPr>
              <a:spLocks noChangeArrowheads="1"/>
            </p:cNvSpPr>
            <p:nvPr/>
          </p:nvSpPr>
          <p:spPr bwMode="auto">
            <a:xfrm>
              <a:off x="2016" y="1968"/>
              <a:ext cx="96" cy="96"/>
            </a:xfrm>
            <a:prstGeom prst="ellipse">
              <a:avLst/>
            </a:prstGeom>
            <a:solidFill>
              <a:schemeClr val="accent2"/>
            </a:solidFill>
            <a:ln w="9525">
              <a:solidFill>
                <a:schemeClr val="accent2"/>
              </a:solidFill>
              <a:round/>
              <a:headEnd/>
              <a:tailEnd/>
            </a:ln>
          </p:spPr>
          <p:txBody>
            <a:bodyPr wrap="none" anchor="ctr"/>
            <a:lstStyle/>
            <a:p>
              <a:endParaRPr lang="ja-JP" altLang="en-US" dirty="0"/>
            </a:p>
          </p:txBody>
        </p:sp>
        <p:sp>
          <p:nvSpPr>
            <p:cNvPr id="72" name="Oval 95"/>
            <p:cNvSpPr>
              <a:spLocks noChangeArrowheads="1"/>
            </p:cNvSpPr>
            <p:nvPr/>
          </p:nvSpPr>
          <p:spPr bwMode="auto">
            <a:xfrm>
              <a:off x="1584" y="1968"/>
              <a:ext cx="96" cy="96"/>
            </a:xfrm>
            <a:prstGeom prst="ellipse">
              <a:avLst/>
            </a:prstGeom>
            <a:solidFill>
              <a:schemeClr val="accent2"/>
            </a:solidFill>
            <a:ln w="9525">
              <a:solidFill>
                <a:schemeClr val="accent2"/>
              </a:solidFill>
              <a:round/>
              <a:headEnd/>
              <a:tailEnd/>
            </a:ln>
          </p:spPr>
          <p:txBody>
            <a:bodyPr wrap="none" anchor="ctr"/>
            <a:lstStyle/>
            <a:p>
              <a:endParaRPr lang="ja-JP" altLang="en-US" dirty="0"/>
            </a:p>
          </p:txBody>
        </p:sp>
        <p:sp>
          <p:nvSpPr>
            <p:cNvPr id="73" name="Line 96"/>
            <p:cNvSpPr>
              <a:spLocks noChangeShapeType="1"/>
            </p:cNvSpPr>
            <p:nvPr/>
          </p:nvSpPr>
          <p:spPr bwMode="auto">
            <a:xfrm>
              <a:off x="1824" y="2112"/>
              <a:ext cx="48" cy="0"/>
            </a:xfrm>
            <a:prstGeom prst="line">
              <a:avLst/>
            </a:prstGeom>
            <a:noFill/>
            <a:ln w="9525">
              <a:solidFill>
                <a:schemeClr val="tx1"/>
              </a:solidFill>
              <a:round/>
              <a:headEnd/>
              <a:tailEnd type="triangle" w="med" len="med"/>
            </a:ln>
          </p:spPr>
          <p:txBody>
            <a:bodyPr/>
            <a:lstStyle/>
            <a:p>
              <a:endParaRPr lang="ja-JP" altLang="en-US" dirty="0"/>
            </a:p>
          </p:txBody>
        </p:sp>
        <p:sp>
          <p:nvSpPr>
            <p:cNvPr id="74" name="Line 97"/>
            <p:cNvSpPr>
              <a:spLocks noChangeShapeType="1"/>
            </p:cNvSpPr>
            <p:nvPr/>
          </p:nvSpPr>
          <p:spPr bwMode="auto">
            <a:xfrm flipH="1">
              <a:off x="1824" y="1920"/>
              <a:ext cx="48" cy="0"/>
            </a:xfrm>
            <a:prstGeom prst="line">
              <a:avLst/>
            </a:prstGeom>
            <a:noFill/>
            <a:ln w="9525">
              <a:solidFill>
                <a:schemeClr val="tx1"/>
              </a:solidFill>
              <a:round/>
              <a:headEnd/>
              <a:tailEnd type="triangle" w="med" len="med"/>
            </a:ln>
          </p:spPr>
          <p:txBody>
            <a:bodyPr/>
            <a:lstStyle/>
            <a:p>
              <a:endParaRPr lang="ja-JP" altLang="en-US" dirty="0"/>
            </a:p>
          </p:txBody>
        </p:sp>
      </p:grpSp>
      <p:grpSp>
        <p:nvGrpSpPr>
          <p:cNvPr id="75" name="Group 98"/>
          <p:cNvGrpSpPr>
            <a:grpSpLocks/>
          </p:cNvGrpSpPr>
          <p:nvPr/>
        </p:nvGrpSpPr>
        <p:grpSpPr bwMode="auto">
          <a:xfrm>
            <a:off x="8048656" y="1347771"/>
            <a:ext cx="293688" cy="282575"/>
            <a:chOff x="4128" y="1728"/>
            <a:chExt cx="384" cy="336"/>
          </a:xfrm>
        </p:grpSpPr>
        <p:grpSp>
          <p:nvGrpSpPr>
            <p:cNvPr id="76" name="Group 99"/>
            <p:cNvGrpSpPr>
              <a:grpSpLocks/>
            </p:cNvGrpSpPr>
            <p:nvPr/>
          </p:nvGrpSpPr>
          <p:grpSpPr bwMode="auto">
            <a:xfrm>
              <a:off x="4176" y="1776"/>
              <a:ext cx="288" cy="240"/>
              <a:chOff x="4176" y="1776"/>
              <a:chExt cx="288" cy="240"/>
            </a:xfrm>
          </p:grpSpPr>
          <p:sp>
            <p:nvSpPr>
              <p:cNvPr id="80" name="Line 100"/>
              <p:cNvSpPr>
                <a:spLocks noChangeShapeType="1"/>
              </p:cNvSpPr>
              <p:nvPr/>
            </p:nvSpPr>
            <p:spPr bwMode="auto">
              <a:xfrm flipH="1">
                <a:off x="4176" y="1776"/>
                <a:ext cx="144" cy="240"/>
              </a:xfrm>
              <a:prstGeom prst="line">
                <a:avLst/>
              </a:prstGeom>
              <a:noFill/>
              <a:ln w="38100">
                <a:solidFill>
                  <a:srgbClr val="FF9900"/>
                </a:solidFill>
                <a:round/>
                <a:headEnd/>
                <a:tailEnd/>
              </a:ln>
            </p:spPr>
            <p:txBody>
              <a:bodyPr/>
              <a:lstStyle/>
              <a:p>
                <a:endParaRPr lang="ja-JP" altLang="en-US" dirty="0"/>
              </a:p>
            </p:txBody>
          </p:sp>
          <p:sp>
            <p:nvSpPr>
              <p:cNvPr id="81" name="Line 101"/>
              <p:cNvSpPr>
                <a:spLocks noChangeShapeType="1"/>
              </p:cNvSpPr>
              <p:nvPr/>
            </p:nvSpPr>
            <p:spPr bwMode="auto">
              <a:xfrm>
                <a:off x="4320" y="1776"/>
                <a:ext cx="144" cy="240"/>
              </a:xfrm>
              <a:prstGeom prst="line">
                <a:avLst/>
              </a:prstGeom>
              <a:noFill/>
              <a:ln w="38100">
                <a:solidFill>
                  <a:srgbClr val="FF9900"/>
                </a:solidFill>
                <a:round/>
                <a:headEnd/>
                <a:tailEnd/>
              </a:ln>
            </p:spPr>
            <p:txBody>
              <a:bodyPr/>
              <a:lstStyle/>
              <a:p>
                <a:endParaRPr lang="ja-JP" altLang="en-US" dirty="0"/>
              </a:p>
            </p:txBody>
          </p:sp>
          <p:sp>
            <p:nvSpPr>
              <p:cNvPr id="82" name="Line 102"/>
              <p:cNvSpPr>
                <a:spLocks noChangeShapeType="1"/>
              </p:cNvSpPr>
              <p:nvPr/>
            </p:nvSpPr>
            <p:spPr bwMode="auto">
              <a:xfrm>
                <a:off x="4176" y="2016"/>
                <a:ext cx="288" cy="0"/>
              </a:xfrm>
              <a:prstGeom prst="line">
                <a:avLst/>
              </a:prstGeom>
              <a:noFill/>
              <a:ln w="38100">
                <a:solidFill>
                  <a:srgbClr val="FF9900"/>
                </a:solidFill>
                <a:round/>
                <a:headEnd/>
                <a:tailEnd/>
              </a:ln>
            </p:spPr>
            <p:txBody>
              <a:bodyPr/>
              <a:lstStyle/>
              <a:p>
                <a:endParaRPr lang="ja-JP" altLang="en-US" dirty="0"/>
              </a:p>
            </p:txBody>
          </p:sp>
        </p:grpSp>
        <p:sp>
          <p:nvSpPr>
            <p:cNvPr id="77" name="Oval 103"/>
            <p:cNvSpPr>
              <a:spLocks noChangeArrowheads="1"/>
            </p:cNvSpPr>
            <p:nvPr/>
          </p:nvSpPr>
          <p:spPr bwMode="auto">
            <a:xfrm>
              <a:off x="4272" y="1728"/>
              <a:ext cx="96" cy="9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8" name="Oval 104"/>
            <p:cNvSpPr>
              <a:spLocks noChangeArrowheads="1"/>
            </p:cNvSpPr>
            <p:nvPr/>
          </p:nvSpPr>
          <p:spPr bwMode="auto">
            <a:xfrm>
              <a:off x="4128" y="1968"/>
              <a:ext cx="96" cy="9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9" name="Oval 105"/>
            <p:cNvSpPr>
              <a:spLocks noChangeArrowheads="1"/>
            </p:cNvSpPr>
            <p:nvPr/>
          </p:nvSpPr>
          <p:spPr bwMode="auto">
            <a:xfrm>
              <a:off x="4416" y="1968"/>
              <a:ext cx="96" cy="96"/>
            </a:xfrm>
            <a:prstGeom prst="ellipse">
              <a:avLst/>
            </a:prstGeom>
            <a:solidFill>
              <a:srgbClr val="00FF00"/>
            </a:solidFill>
            <a:ln w="9525">
              <a:solidFill>
                <a:srgbClr val="00FF00"/>
              </a:solidFill>
              <a:round/>
              <a:headEnd/>
              <a:tailEnd/>
            </a:ln>
          </p:spPr>
          <p:txBody>
            <a:bodyPr wrap="none" anchor="ctr"/>
            <a:lstStyle/>
            <a:p>
              <a:endParaRPr lang="ja-JP" altLang="en-US" dirty="0"/>
            </a:p>
          </p:txBody>
        </p:sp>
      </p:grpSp>
      <p:sp>
        <p:nvSpPr>
          <p:cNvPr id="83" name="Rectangle 106"/>
          <p:cNvSpPr>
            <a:spLocks noChangeArrowheads="1"/>
          </p:cNvSpPr>
          <p:nvPr/>
        </p:nvSpPr>
        <p:spPr bwMode="auto">
          <a:xfrm>
            <a:off x="4826031" y="1954196"/>
            <a:ext cx="3803650" cy="1344613"/>
          </a:xfrm>
          <a:prstGeom prst="rect">
            <a:avLst/>
          </a:prstGeom>
          <a:noFill/>
          <a:ln w="19050">
            <a:solidFill>
              <a:srgbClr val="F8F8F8"/>
            </a:solidFill>
            <a:miter lim="800000"/>
            <a:headEnd/>
            <a:tailEnd/>
          </a:ln>
        </p:spPr>
        <p:txBody>
          <a:bodyPr wrap="none" anchor="ctr"/>
          <a:lstStyle/>
          <a:p>
            <a:endParaRPr lang="ja-JP" altLang="en-US" dirty="0"/>
          </a:p>
        </p:txBody>
      </p:sp>
      <p:sp>
        <p:nvSpPr>
          <p:cNvPr id="84" name="Freeform 107"/>
          <p:cNvSpPr>
            <a:spLocks/>
          </p:cNvSpPr>
          <p:nvPr/>
        </p:nvSpPr>
        <p:spPr bwMode="auto">
          <a:xfrm>
            <a:off x="4900644" y="2003409"/>
            <a:ext cx="3660775" cy="1131887"/>
          </a:xfrm>
          <a:custGeom>
            <a:avLst/>
            <a:gdLst>
              <a:gd name="T0" fmla="*/ 0 w 4800"/>
              <a:gd name="T1" fmla="*/ 288 h 1342"/>
              <a:gd name="T2" fmla="*/ 96 w 4800"/>
              <a:gd name="T3" fmla="*/ 1056 h 1342"/>
              <a:gd name="T4" fmla="*/ 191 w 4800"/>
              <a:gd name="T5" fmla="*/ 285 h 1342"/>
              <a:gd name="T6" fmla="*/ 290 w 4800"/>
              <a:gd name="T7" fmla="*/ 1064 h 1342"/>
              <a:gd name="T8" fmla="*/ 381 w 4800"/>
              <a:gd name="T9" fmla="*/ 279 h 1342"/>
              <a:gd name="T10" fmla="*/ 480 w 4800"/>
              <a:gd name="T11" fmla="*/ 1071 h 1342"/>
              <a:gd name="T12" fmla="*/ 573 w 4800"/>
              <a:gd name="T13" fmla="*/ 273 h 1342"/>
              <a:gd name="T14" fmla="*/ 671 w 4800"/>
              <a:gd name="T15" fmla="*/ 1074 h 1342"/>
              <a:gd name="T16" fmla="*/ 768 w 4800"/>
              <a:gd name="T17" fmla="*/ 270 h 1342"/>
              <a:gd name="T18" fmla="*/ 864 w 4800"/>
              <a:gd name="T19" fmla="*/ 1080 h 1342"/>
              <a:gd name="T20" fmla="*/ 960 w 4800"/>
              <a:gd name="T21" fmla="*/ 258 h 1342"/>
              <a:gd name="T22" fmla="*/ 1056 w 4800"/>
              <a:gd name="T23" fmla="*/ 1089 h 1342"/>
              <a:gd name="T24" fmla="*/ 1151 w 4800"/>
              <a:gd name="T25" fmla="*/ 254 h 1342"/>
              <a:gd name="T26" fmla="*/ 1248 w 4800"/>
              <a:gd name="T27" fmla="*/ 1095 h 1342"/>
              <a:gd name="T28" fmla="*/ 1343 w 4800"/>
              <a:gd name="T29" fmla="*/ 246 h 1342"/>
              <a:gd name="T30" fmla="*/ 1440 w 4800"/>
              <a:gd name="T31" fmla="*/ 1104 h 1342"/>
              <a:gd name="T32" fmla="*/ 1536 w 4800"/>
              <a:gd name="T33" fmla="*/ 240 h 1342"/>
              <a:gd name="T34" fmla="*/ 1632 w 4800"/>
              <a:gd name="T35" fmla="*/ 1104 h 1342"/>
              <a:gd name="T36" fmla="*/ 1728 w 4800"/>
              <a:gd name="T37" fmla="*/ 233 h 1342"/>
              <a:gd name="T38" fmla="*/ 1826 w 4800"/>
              <a:gd name="T39" fmla="*/ 1115 h 1342"/>
              <a:gd name="T40" fmla="*/ 1919 w 4800"/>
              <a:gd name="T41" fmla="*/ 225 h 1342"/>
              <a:gd name="T42" fmla="*/ 2016 w 4800"/>
              <a:gd name="T43" fmla="*/ 1125 h 1342"/>
              <a:gd name="T44" fmla="*/ 2111 w 4800"/>
              <a:gd name="T45" fmla="*/ 213 h 1342"/>
              <a:gd name="T46" fmla="*/ 2208 w 4800"/>
              <a:gd name="T47" fmla="*/ 1136 h 1342"/>
              <a:gd name="T48" fmla="*/ 2304 w 4800"/>
              <a:gd name="T49" fmla="*/ 206 h 1342"/>
              <a:gd name="T50" fmla="*/ 2402 w 4800"/>
              <a:gd name="T51" fmla="*/ 1148 h 1342"/>
              <a:gd name="T52" fmla="*/ 2496 w 4800"/>
              <a:gd name="T53" fmla="*/ 192 h 1342"/>
              <a:gd name="T54" fmla="*/ 2592 w 4800"/>
              <a:gd name="T55" fmla="*/ 1158 h 1342"/>
              <a:gd name="T56" fmla="*/ 2687 w 4800"/>
              <a:gd name="T57" fmla="*/ 180 h 1342"/>
              <a:gd name="T58" fmla="*/ 2784 w 4800"/>
              <a:gd name="T59" fmla="*/ 1172 h 1342"/>
              <a:gd name="T60" fmla="*/ 2879 w 4800"/>
              <a:gd name="T61" fmla="*/ 164 h 1342"/>
              <a:gd name="T62" fmla="*/ 2978 w 4800"/>
              <a:gd name="T63" fmla="*/ 1188 h 1342"/>
              <a:gd name="T64" fmla="*/ 3072 w 4800"/>
              <a:gd name="T65" fmla="*/ 144 h 1342"/>
              <a:gd name="T66" fmla="*/ 3168 w 4800"/>
              <a:gd name="T67" fmla="*/ 1200 h 1342"/>
              <a:gd name="T68" fmla="*/ 3264 w 4800"/>
              <a:gd name="T69" fmla="*/ 135 h 1342"/>
              <a:gd name="T70" fmla="*/ 3360 w 4800"/>
              <a:gd name="T71" fmla="*/ 1220 h 1342"/>
              <a:gd name="T72" fmla="*/ 3458 w 4800"/>
              <a:gd name="T73" fmla="*/ 117 h 1342"/>
              <a:gd name="T74" fmla="*/ 3552 w 4800"/>
              <a:gd name="T75" fmla="*/ 1236 h 1342"/>
              <a:gd name="T76" fmla="*/ 3648 w 4800"/>
              <a:gd name="T77" fmla="*/ 99 h 1342"/>
              <a:gd name="T78" fmla="*/ 3744 w 4800"/>
              <a:gd name="T79" fmla="*/ 1248 h 1342"/>
              <a:gd name="T80" fmla="*/ 3840 w 4800"/>
              <a:gd name="T81" fmla="*/ 86 h 1342"/>
              <a:gd name="T82" fmla="*/ 3936 w 4800"/>
              <a:gd name="T83" fmla="*/ 1269 h 1342"/>
              <a:gd name="T84" fmla="*/ 4031 w 4800"/>
              <a:gd name="T85" fmla="*/ 65 h 1342"/>
              <a:gd name="T86" fmla="*/ 4128 w 4800"/>
              <a:gd name="T87" fmla="*/ 1286 h 1342"/>
              <a:gd name="T88" fmla="*/ 4224 w 4800"/>
              <a:gd name="T89" fmla="*/ 48 h 1342"/>
              <a:gd name="T90" fmla="*/ 4322 w 4800"/>
              <a:gd name="T91" fmla="*/ 1301 h 1342"/>
              <a:gd name="T92" fmla="*/ 4418 w 4800"/>
              <a:gd name="T93" fmla="*/ 35 h 1342"/>
              <a:gd name="T94" fmla="*/ 4512 w 4800"/>
              <a:gd name="T95" fmla="*/ 1319 h 1342"/>
              <a:gd name="T96" fmla="*/ 4610 w 4800"/>
              <a:gd name="T97" fmla="*/ 15 h 1342"/>
              <a:gd name="T98" fmla="*/ 4706 w 4800"/>
              <a:gd name="T99" fmla="*/ 1340 h 1342"/>
              <a:gd name="T100" fmla="*/ 4800 w 4800"/>
              <a:gd name="T101" fmla="*/ 0 h 13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00"/>
              <a:gd name="T154" fmla="*/ 0 h 1342"/>
              <a:gd name="T155" fmla="*/ 4800 w 4800"/>
              <a:gd name="T156" fmla="*/ 1342 h 13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a:solidFill>
              <a:schemeClr val="tx1"/>
            </a:solidFill>
            <a:round/>
            <a:headEnd/>
            <a:tailEnd/>
          </a:ln>
        </p:spPr>
        <p:txBody>
          <a:bodyPr/>
          <a:lstStyle/>
          <a:p>
            <a:endParaRPr lang="ja-JP" altLang="en-US" dirty="0"/>
          </a:p>
        </p:txBody>
      </p:sp>
      <p:sp>
        <p:nvSpPr>
          <p:cNvPr id="85" name="Freeform 108"/>
          <p:cNvSpPr>
            <a:spLocks/>
          </p:cNvSpPr>
          <p:nvPr/>
        </p:nvSpPr>
        <p:spPr bwMode="auto">
          <a:xfrm>
            <a:off x="4900644" y="2003409"/>
            <a:ext cx="3698875" cy="1131887"/>
          </a:xfrm>
          <a:custGeom>
            <a:avLst/>
            <a:gdLst>
              <a:gd name="T0" fmla="*/ 0 w 4800"/>
              <a:gd name="T1" fmla="*/ 288 h 1342"/>
              <a:gd name="T2" fmla="*/ 96 w 4800"/>
              <a:gd name="T3" fmla="*/ 1056 h 1342"/>
              <a:gd name="T4" fmla="*/ 191 w 4800"/>
              <a:gd name="T5" fmla="*/ 285 h 1342"/>
              <a:gd name="T6" fmla="*/ 290 w 4800"/>
              <a:gd name="T7" fmla="*/ 1064 h 1342"/>
              <a:gd name="T8" fmla="*/ 381 w 4800"/>
              <a:gd name="T9" fmla="*/ 279 h 1342"/>
              <a:gd name="T10" fmla="*/ 480 w 4800"/>
              <a:gd name="T11" fmla="*/ 1071 h 1342"/>
              <a:gd name="T12" fmla="*/ 573 w 4800"/>
              <a:gd name="T13" fmla="*/ 273 h 1342"/>
              <a:gd name="T14" fmla="*/ 671 w 4800"/>
              <a:gd name="T15" fmla="*/ 1074 h 1342"/>
              <a:gd name="T16" fmla="*/ 768 w 4800"/>
              <a:gd name="T17" fmla="*/ 270 h 1342"/>
              <a:gd name="T18" fmla="*/ 864 w 4800"/>
              <a:gd name="T19" fmla="*/ 1080 h 1342"/>
              <a:gd name="T20" fmla="*/ 960 w 4800"/>
              <a:gd name="T21" fmla="*/ 258 h 1342"/>
              <a:gd name="T22" fmla="*/ 1056 w 4800"/>
              <a:gd name="T23" fmla="*/ 1089 h 1342"/>
              <a:gd name="T24" fmla="*/ 1151 w 4800"/>
              <a:gd name="T25" fmla="*/ 254 h 1342"/>
              <a:gd name="T26" fmla="*/ 1248 w 4800"/>
              <a:gd name="T27" fmla="*/ 1095 h 1342"/>
              <a:gd name="T28" fmla="*/ 1343 w 4800"/>
              <a:gd name="T29" fmla="*/ 246 h 1342"/>
              <a:gd name="T30" fmla="*/ 1440 w 4800"/>
              <a:gd name="T31" fmla="*/ 1104 h 1342"/>
              <a:gd name="T32" fmla="*/ 1536 w 4800"/>
              <a:gd name="T33" fmla="*/ 240 h 1342"/>
              <a:gd name="T34" fmla="*/ 1632 w 4800"/>
              <a:gd name="T35" fmla="*/ 1104 h 1342"/>
              <a:gd name="T36" fmla="*/ 1728 w 4800"/>
              <a:gd name="T37" fmla="*/ 233 h 1342"/>
              <a:gd name="T38" fmla="*/ 1826 w 4800"/>
              <a:gd name="T39" fmla="*/ 1115 h 1342"/>
              <a:gd name="T40" fmla="*/ 1919 w 4800"/>
              <a:gd name="T41" fmla="*/ 225 h 1342"/>
              <a:gd name="T42" fmla="*/ 2016 w 4800"/>
              <a:gd name="T43" fmla="*/ 1125 h 1342"/>
              <a:gd name="T44" fmla="*/ 2111 w 4800"/>
              <a:gd name="T45" fmla="*/ 213 h 1342"/>
              <a:gd name="T46" fmla="*/ 2208 w 4800"/>
              <a:gd name="T47" fmla="*/ 1136 h 1342"/>
              <a:gd name="T48" fmla="*/ 2304 w 4800"/>
              <a:gd name="T49" fmla="*/ 206 h 1342"/>
              <a:gd name="T50" fmla="*/ 2402 w 4800"/>
              <a:gd name="T51" fmla="*/ 1148 h 1342"/>
              <a:gd name="T52" fmla="*/ 2496 w 4800"/>
              <a:gd name="T53" fmla="*/ 192 h 1342"/>
              <a:gd name="T54" fmla="*/ 2592 w 4800"/>
              <a:gd name="T55" fmla="*/ 1158 h 1342"/>
              <a:gd name="T56" fmla="*/ 2687 w 4800"/>
              <a:gd name="T57" fmla="*/ 180 h 1342"/>
              <a:gd name="T58" fmla="*/ 2784 w 4800"/>
              <a:gd name="T59" fmla="*/ 1172 h 1342"/>
              <a:gd name="T60" fmla="*/ 2879 w 4800"/>
              <a:gd name="T61" fmla="*/ 164 h 1342"/>
              <a:gd name="T62" fmla="*/ 2978 w 4800"/>
              <a:gd name="T63" fmla="*/ 1188 h 1342"/>
              <a:gd name="T64" fmla="*/ 3072 w 4800"/>
              <a:gd name="T65" fmla="*/ 144 h 1342"/>
              <a:gd name="T66" fmla="*/ 3168 w 4800"/>
              <a:gd name="T67" fmla="*/ 1200 h 1342"/>
              <a:gd name="T68" fmla="*/ 3264 w 4800"/>
              <a:gd name="T69" fmla="*/ 135 h 1342"/>
              <a:gd name="T70" fmla="*/ 3360 w 4800"/>
              <a:gd name="T71" fmla="*/ 1220 h 1342"/>
              <a:gd name="T72" fmla="*/ 3458 w 4800"/>
              <a:gd name="T73" fmla="*/ 117 h 1342"/>
              <a:gd name="T74" fmla="*/ 3552 w 4800"/>
              <a:gd name="T75" fmla="*/ 1236 h 1342"/>
              <a:gd name="T76" fmla="*/ 3648 w 4800"/>
              <a:gd name="T77" fmla="*/ 99 h 1342"/>
              <a:gd name="T78" fmla="*/ 3744 w 4800"/>
              <a:gd name="T79" fmla="*/ 1248 h 1342"/>
              <a:gd name="T80" fmla="*/ 3840 w 4800"/>
              <a:gd name="T81" fmla="*/ 86 h 1342"/>
              <a:gd name="T82" fmla="*/ 3936 w 4800"/>
              <a:gd name="T83" fmla="*/ 1269 h 1342"/>
              <a:gd name="T84" fmla="*/ 4031 w 4800"/>
              <a:gd name="T85" fmla="*/ 65 h 1342"/>
              <a:gd name="T86" fmla="*/ 4128 w 4800"/>
              <a:gd name="T87" fmla="*/ 1286 h 1342"/>
              <a:gd name="T88" fmla="*/ 4224 w 4800"/>
              <a:gd name="T89" fmla="*/ 48 h 1342"/>
              <a:gd name="T90" fmla="*/ 4322 w 4800"/>
              <a:gd name="T91" fmla="*/ 1301 h 1342"/>
              <a:gd name="T92" fmla="*/ 4418 w 4800"/>
              <a:gd name="T93" fmla="*/ 35 h 1342"/>
              <a:gd name="T94" fmla="*/ 4512 w 4800"/>
              <a:gd name="T95" fmla="*/ 1319 h 1342"/>
              <a:gd name="T96" fmla="*/ 4610 w 4800"/>
              <a:gd name="T97" fmla="*/ 15 h 1342"/>
              <a:gd name="T98" fmla="*/ 4706 w 4800"/>
              <a:gd name="T99" fmla="*/ 1340 h 1342"/>
              <a:gd name="T100" fmla="*/ 4800 w 4800"/>
              <a:gd name="T101" fmla="*/ 0 h 13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00"/>
              <a:gd name="T154" fmla="*/ 0 h 1342"/>
              <a:gd name="T155" fmla="*/ 4800 w 4800"/>
              <a:gd name="T156" fmla="*/ 1342 h 13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a:solidFill>
              <a:srgbClr val="FF0000"/>
            </a:solidFill>
            <a:round/>
            <a:headEnd/>
            <a:tailEnd/>
          </a:ln>
        </p:spPr>
        <p:txBody>
          <a:bodyPr/>
          <a:lstStyle/>
          <a:p>
            <a:endParaRPr lang="ja-JP" altLang="en-US" dirty="0"/>
          </a:p>
        </p:txBody>
      </p:sp>
      <p:sp>
        <p:nvSpPr>
          <p:cNvPr id="86" name="Line 109"/>
          <p:cNvSpPr>
            <a:spLocks noChangeShapeType="1"/>
          </p:cNvSpPr>
          <p:nvPr/>
        </p:nvSpPr>
        <p:spPr bwMode="auto">
          <a:xfrm>
            <a:off x="8196294" y="1630346"/>
            <a:ext cx="0" cy="323850"/>
          </a:xfrm>
          <a:prstGeom prst="line">
            <a:avLst/>
          </a:prstGeom>
          <a:noFill/>
          <a:ln w="28575">
            <a:solidFill>
              <a:schemeClr val="tx1"/>
            </a:solidFill>
            <a:round/>
            <a:headEnd/>
            <a:tailEnd type="triangle" w="med" len="med"/>
          </a:ln>
        </p:spPr>
        <p:txBody>
          <a:bodyPr/>
          <a:lstStyle/>
          <a:p>
            <a:endParaRPr lang="ja-JP" altLang="en-US" dirty="0"/>
          </a:p>
        </p:txBody>
      </p:sp>
      <p:sp>
        <p:nvSpPr>
          <p:cNvPr id="87" name="Freeform 110"/>
          <p:cNvSpPr>
            <a:spLocks/>
          </p:cNvSpPr>
          <p:nvPr/>
        </p:nvSpPr>
        <p:spPr bwMode="auto">
          <a:xfrm>
            <a:off x="5632481" y="1428734"/>
            <a:ext cx="2343150" cy="120650"/>
          </a:xfrm>
          <a:custGeom>
            <a:avLst/>
            <a:gdLst>
              <a:gd name="T0" fmla="*/ 0 w 768"/>
              <a:gd name="T1" fmla="*/ 48 h 48"/>
              <a:gd name="T2" fmla="*/ 48 w 768"/>
              <a:gd name="T3" fmla="*/ 0 h 48"/>
              <a:gd name="T4" fmla="*/ 96 w 768"/>
              <a:gd name="T5" fmla="*/ 48 h 48"/>
              <a:gd name="T6" fmla="*/ 144 w 768"/>
              <a:gd name="T7" fmla="*/ 0 h 48"/>
              <a:gd name="T8" fmla="*/ 192 w 768"/>
              <a:gd name="T9" fmla="*/ 48 h 48"/>
              <a:gd name="T10" fmla="*/ 240 w 768"/>
              <a:gd name="T11" fmla="*/ 0 h 48"/>
              <a:gd name="T12" fmla="*/ 288 w 768"/>
              <a:gd name="T13" fmla="*/ 48 h 48"/>
              <a:gd name="T14" fmla="*/ 336 w 768"/>
              <a:gd name="T15" fmla="*/ 0 h 48"/>
              <a:gd name="T16" fmla="*/ 384 w 768"/>
              <a:gd name="T17" fmla="*/ 48 h 48"/>
              <a:gd name="T18" fmla="*/ 432 w 768"/>
              <a:gd name="T19" fmla="*/ 0 h 48"/>
              <a:gd name="T20" fmla="*/ 480 w 768"/>
              <a:gd name="T21" fmla="*/ 48 h 48"/>
              <a:gd name="T22" fmla="*/ 528 w 768"/>
              <a:gd name="T23" fmla="*/ 0 h 48"/>
              <a:gd name="T24" fmla="*/ 576 w 768"/>
              <a:gd name="T25" fmla="*/ 48 h 48"/>
              <a:gd name="T26" fmla="*/ 624 w 768"/>
              <a:gd name="T27" fmla="*/ 0 h 48"/>
              <a:gd name="T28" fmla="*/ 672 w 768"/>
              <a:gd name="T29" fmla="*/ 48 h 48"/>
              <a:gd name="T30" fmla="*/ 720 w 768"/>
              <a:gd name="T31" fmla="*/ 0 h 48"/>
              <a:gd name="T32" fmla="*/ 768 w 768"/>
              <a:gd name="T33" fmla="*/ 48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8"/>
              <a:gd name="T52" fmla="*/ 0 h 48"/>
              <a:gd name="T53" fmla="*/ 768 w 768"/>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8"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24"/>
                  <a:pt x="768" y="48"/>
                </a:cubicBezTo>
              </a:path>
            </a:pathLst>
          </a:custGeom>
          <a:noFill/>
          <a:ln w="9525">
            <a:solidFill>
              <a:srgbClr val="800000"/>
            </a:solidFill>
            <a:round/>
            <a:headEnd/>
            <a:tailEnd type="triangle" w="med" len="med"/>
          </a:ln>
        </p:spPr>
        <p:txBody>
          <a:bodyPr/>
          <a:lstStyle/>
          <a:p>
            <a:endParaRPr lang="ja-JP" altLang="en-US" dirty="0"/>
          </a:p>
        </p:txBody>
      </p:sp>
      <p:sp>
        <p:nvSpPr>
          <p:cNvPr id="88" name="Text Box 111"/>
          <p:cNvSpPr txBox="1">
            <a:spLocks noChangeArrowheads="1"/>
          </p:cNvSpPr>
          <p:nvPr/>
        </p:nvSpPr>
        <p:spPr bwMode="auto">
          <a:xfrm>
            <a:off x="5010181" y="1671621"/>
            <a:ext cx="1109663"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NS-NS (z</a:t>
            </a:r>
            <a:r>
              <a:rPr lang="ja-JP" altLang="en-US" sz="1000" b="1" dirty="0">
                <a:solidFill>
                  <a:srgbClr val="F8F8F8"/>
                </a:solidFill>
                <a:latin typeface="HGP創英角ｺﾞｼｯｸUB" pitchFamily="50" charset="-128"/>
              </a:rPr>
              <a:t>～</a:t>
            </a:r>
            <a:r>
              <a:rPr lang="en-US" altLang="ja-JP" sz="1000" b="1" dirty="0">
                <a:solidFill>
                  <a:srgbClr val="F8F8F8"/>
                </a:solidFill>
                <a:latin typeface="HGP創英角ｺﾞｼｯｸUB" pitchFamily="50" charset="-128"/>
              </a:rPr>
              <a:t>1)</a:t>
            </a:r>
          </a:p>
        </p:txBody>
      </p:sp>
      <p:sp>
        <p:nvSpPr>
          <p:cNvPr id="89" name="Text Box 112"/>
          <p:cNvSpPr txBox="1">
            <a:spLocks noChangeArrowheads="1"/>
          </p:cNvSpPr>
          <p:nvPr/>
        </p:nvSpPr>
        <p:spPr bwMode="auto">
          <a:xfrm>
            <a:off x="6511956" y="1509696"/>
            <a:ext cx="617538"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800000"/>
                </a:solidFill>
                <a:latin typeface="HGP創英角ｺﾞｼｯｸUB" pitchFamily="50" charset="-128"/>
              </a:rPr>
              <a:t>GW</a:t>
            </a:r>
          </a:p>
        </p:txBody>
      </p:sp>
      <p:sp>
        <p:nvSpPr>
          <p:cNvPr id="90" name="Text Box 113"/>
          <p:cNvSpPr txBox="1">
            <a:spLocks noChangeArrowheads="1"/>
          </p:cNvSpPr>
          <p:nvPr/>
        </p:nvSpPr>
        <p:spPr bwMode="auto">
          <a:xfrm>
            <a:off x="7902606" y="1071546"/>
            <a:ext cx="739775"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F9900"/>
                </a:solidFill>
                <a:latin typeface="HGP創英角ｺﾞｼｯｸUB" pitchFamily="50" charset="-128"/>
              </a:rPr>
              <a:t>DECIGO</a:t>
            </a:r>
          </a:p>
        </p:txBody>
      </p:sp>
      <p:sp>
        <p:nvSpPr>
          <p:cNvPr id="91" name="Text Box 114"/>
          <p:cNvSpPr txBox="1">
            <a:spLocks noChangeArrowheads="1"/>
          </p:cNvSpPr>
          <p:nvPr/>
        </p:nvSpPr>
        <p:spPr bwMode="auto">
          <a:xfrm>
            <a:off x="8199469" y="1677971"/>
            <a:ext cx="58420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Output</a:t>
            </a:r>
          </a:p>
        </p:txBody>
      </p:sp>
      <p:sp>
        <p:nvSpPr>
          <p:cNvPr id="92" name="AutoShape 115"/>
          <p:cNvSpPr>
            <a:spLocks noChangeArrowheads="1"/>
          </p:cNvSpPr>
          <p:nvPr/>
        </p:nvSpPr>
        <p:spPr bwMode="auto">
          <a:xfrm flipH="1">
            <a:off x="4716494" y="1468421"/>
            <a:ext cx="476250" cy="80963"/>
          </a:xfrm>
          <a:custGeom>
            <a:avLst/>
            <a:gdLst>
              <a:gd name="T0" fmla="*/ 357187 w 21600"/>
              <a:gd name="T1" fmla="*/ 0 h 21600"/>
              <a:gd name="T2" fmla="*/ 0 w 21600"/>
              <a:gd name="T3" fmla="*/ 40482 h 21600"/>
              <a:gd name="T4" fmla="*/ 357187 w 21600"/>
              <a:gd name="T5" fmla="*/ 80963 h 21600"/>
              <a:gd name="T6" fmla="*/ 476250 w 21600"/>
              <a:gd name="T7" fmla="*/ 404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0099"/>
          </a:solidFill>
          <a:ln w="9525">
            <a:solidFill>
              <a:srgbClr val="990099"/>
            </a:solidFill>
            <a:miter lim="800000"/>
            <a:headEnd/>
            <a:tailEnd/>
          </a:ln>
        </p:spPr>
        <p:txBody>
          <a:bodyPr wrap="none" anchor="ctr"/>
          <a:lstStyle/>
          <a:p>
            <a:endParaRPr lang="ja-JP" altLang="en-US" dirty="0"/>
          </a:p>
        </p:txBody>
      </p:sp>
      <p:sp>
        <p:nvSpPr>
          <p:cNvPr id="93" name="Text Box 116"/>
          <p:cNvSpPr txBox="1">
            <a:spLocks noChangeArrowheads="1"/>
          </p:cNvSpPr>
          <p:nvPr/>
        </p:nvSpPr>
        <p:spPr bwMode="auto">
          <a:xfrm>
            <a:off x="4643469" y="1071546"/>
            <a:ext cx="219710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00FF00"/>
                </a:solidFill>
                <a:latin typeface="HGP創英角ｺﾞｼｯｸUB" pitchFamily="50" charset="-128"/>
              </a:rPr>
              <a:t>Expansion</a:t>
            </a:r>
            <a:r>
              <a:rPr lang="en-US" altLang="ja-JP" sz="1000" b="1" dirty="0">
                <a:latin typeface="HGP創英角ｺﾞｼｯｸUB" pitchFamily="50" charset="-128"/>
              </a:rPr>
              <a:t> </a:t>
            </a:r>
            <a:r>
              <a:rPr lang="ja-JP" altLang="en-US" sz="1000" b="1" dirty="0">
                <a:latin typeface="HGP創英角ｺﾞｼｯｸUB" pitchFamily="50" charset="-128"/>
              </a:rPr>
              <a:t>＋</a:t>
            </a:r>
            <a:r>
              <a:rPr lang="en-US" altLang="ja-JP" sz="1000" b="1" dirty="0">
                <a:solidFill>
                  <a:srgbClr val="990099"/>
                </a:solidFill>
                <a:latin typeface="HGP創英角ｺﾞｼｯｸUB" pitchFamily="50" charset="-128"/>
              </a:rPr>
              <a:t>Acceleration?</a:t>
            </a:r>
          </a:p>
        </p:txBody>
      </p:sp>
      <p:sp>
        <p:nvSpPr>
          <p:cNvPr id="94" name="Text Box 117"/>
          <p:cNvSpPr txBox="1">
            <a:spLocks noChangeArrowheads="1"/>
          </p:cNvSpPr>
          <p:nvPr/>
        </p:nvSpPr>
        <p:spPr bwMode="auto">
          <a:xfrm>
            <a:off x="6584981" y="3259121"/>
            <a:ext cx="585788"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Time</a:t>
            </a:r>
          </a:p>
        </p:txBody>
      </p:sp>
      <p:sp>
        <p:nvSpPr>
          <p:cNvPr id="95" name="Text Box 118"/>
          <p:cNvSpPr txBox="1">
            <a:spLocks noChangeArrowheads="1"/>
          </p:cNvSpPr>
          <p:nvPr/>
        </p:nvSpPr>
        <p:spPr bwMode="auto">
          <a:xfrm rot="-5400000">
            <a:off x="4400551" y="2471733"/>
            <a:ext cx="52705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Strain</a:t>
            </a:r>
          </a:p>
        </p:txBody>
      </p:sp>
      <p:sp>
        <p:nvSpPr>
          <p:cNvPr id="96" name="Text Box 119"/>
          <p:cNvSpPr txBox="1">
            <a:spLocks noChangeArrowheads="1"/>
          </p:cNvSpPr>
          <p:nvPr/>
        </p:nvSpPr>
        <p:spPr bwMode="auto">
          <a:xfrm>
            <a:off x="4897469" y="1936734"/>
            <a:ext cx="1670050" cy="336550"/>
          </a:xfrm>
          <a:prstGeom prst="rect">
            <a:avLst/>
          </a:prstGeom>
          <a:noFill/>
          <a:ln w="9525">
            <a:noFill/>
            <a:miter lim="800000"/>
            <a:headEnd/>
            <a:tailEnd/>
          </a:ln>
        </p:spPr>
        <p:txBody>
          <a:bodyPr>
            <a:spAutoFit/>
          </a:bodyPr>
          <a:lstStyle/>
          <a:p>
            <a:pPr algn="l">
              <a:lnSpc>
                <a:spcPct val="80000"/>
              </a:lnSpc>
              <a:buFontTx/>
              <a:buNone/>
            </a:pPr>
            <a:r>
              <a:rPr lang="en-US" altLang="ja-JP" sz="1000" b="1" dirty="0">
                <a:solidFill>
                  <a:srgbClr val="F8F8F8"/>
                </a:solidFill>
              </a:rPr>
              <a:t>Template</a:t>
            </a:r>
          </a:p>
          <a:p>
            <a:pPr algn="l">
              <a:lnSpc>
                <a:spcPct val="80000"/>
              </a:lnSpc>
              <a:buFontTx/>
              <a:buNone/>
            </a:pPr>
            <a:r>
              <a:rPr lang="en-US" altLang="ja-JP" sz="1000" b="1" dirty="0">
                <a:solidFill>
                  <a:srgbClr val="F8F8F8"/>
                </a:solidFill>
              </a:rPr>
              <a:t> (No Acceleration)</a:t>
            </a:r>
          </a:p>
        </p:txBody>
      </p:sp>
      <p:sp>
        <p:nvSpPr>
          <p:cNvPr id="97" name="Text Box 120"/>
          <p:cNvSpPr txBox="1">
            <a:spLocks noChangeArrowheads="1"/>
          </p:cNvSpPr>
          <p:nvPr/>
        </p:nvSpPr>
        <p:spPr bwMode="auto">
          <a:xfrm>
            <a:off x="5329269" y="2892409"/>
            <a:ext cx="804862" cy="3968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F0000"/>
                </a:solidFill>
              </a:rPr>
              <a:t>Real Signal ?</a:t>
            </a:r>
          </a:p>
        </p:txBody>
      </p:sp>
      <p:sp>
        <p:nvSpPr>
          <p:cNvPr id="98" name="Text Box 121"/>
          <p:cNvSpPr txBox="1">
            <a:spLocks noChangeArrowheads="1"/>
          </p:cNvSpPr>
          <p:nvPr/>
        </p:nvSpPr>
        <p:spPr bwMode="auto">
          <a:xfrm>
            <a:off x="6264306" y="2967021"/>
            <a:ext cx="1439863" cy="336550"/>
          </a:xfrm>
          <a:prstGeom prst="rect">
            <a:avLst/>
          </a:prstGeom>
          <a:noFill/>
          <a:ln w="9525">
            <a:noFill/>
            <a:miter lim="800000"/>
            <a:headEnd/>
            <a:tailEnd/>
          </a:ln>
        </p:spPr>
        <p:txBody>
          <a:bodyPr>
            <a:spAutoFit/>
          </a:bodyPr>
          <a:lstStyle/>
          <a:p>
            <a:pPr algn="l">
              <a:lnSpc>
                <a:spcPct val="80000"/>
              </a:lnSpc>
              <a:buFontTx/>
              <a:buNone/>
            </a:pPr>
            <a:r>
              <a:rPr lang="en-US" altLang="ja-JP" sz="1000" b="1" dirty="0">
                <a:solidFill>
                  <a:srgbClr val="990099"/>
                </a:solidFill>
              </a:rPr>
              <a:t>Phase Delay</a:t>
            </a:r>
          </a:p>
          <a:p>
            <a:pPr algn="l">
              <a:lnSpc>
                <a:spcPct val="80000"/>
              </a:lnSpc>
              <a:buFontTx/>
              <a:buNone/>
            </a:pPr>
            <a:r>
              <a:rPr lang="en-US" altLang="ja-JP" sz="1000" b="1" dirty="0">
                <a:solidFill>
                  <a:srgbClr val="990099"/>
                </a:solidFill>
              </a:rPr>
              <a:t> </a:t>
            </a:r>
            <a:r>
              <a:rPr lang="ja-JP" altLang="en-US" sz="1000" b="1" dirty="0">
                <a:solidFill>
                  <a:srgbClr val="990099"/>
                </a:solidFill>
              </a:rPr>
              <a:t>～</a:t>
            </a:r>
            <a:r>
              <a:rPr lang="en-US" altLang="ja-JP" sz="1000" b="1" dirty="0">
                <a:solidFill>
                  <a:srgbClr val="990099"/>
                </a:solidFill>
              </a:rPr>
              <a:t>1sec (10 years)</a:t>
            </a:r>
          </a:p>
        </p:txBody>
      </p:sp>
      <p:sp>
        <p:nvSpPr>
          <p:cNvPr id="99" name="Text Box 122"/>
          <p:cNvSpPr txBox="1">
            <a:spLocks noChangeArrowheads="1"/>
          </p:cNvSpPr>
          <p:nvPr/>
        </p:nvSpPr>
        <p:spPr bwMode="auto">
          <a:xfrm>
            <a:off x="7166006" y="3303571"/>
            <a:ext cx="1835150" cy="288925"/>
          </a:xfrm>
          <a:prstGeom prst="rect">
            <a:avLst/>
          </a:prstGeom>
          <a:noFill/>
          <a:ln w="9525">
            <a:noFill/>
            <a:miter lim="800000"/>
            <a:headEnd/>
            <a:tailEnd/>
          </a:ln>
        </p:spPr>
        <p:txBody>
          <a:bodyPr>
            <a:spAutoFit/>
          </a:bodyPr>
          <a:lstStyle/>
          <a:p>
            <a:pPr algn="l">
              <a:lnSpc>
                <a:spcPct val="80000"/>
              </a:lnSpc>
              <a:buFontTx/>
              <a:buNone/>
            </a:pPr>
            <a:r>
              <a:rPr lang="en-US" altLang="ja-JP" sz="800" b="1" dirty="0">
                <a:solidFill>
                  <a:srgbClr val="B2B2B2"/>
                </a:solidFill>
              </a:rPr>
              <a:t>Seto, Kawamura, Nakamura, </a:t>
            </a:r>
          </a:p>
          <a:p>
            <a:pPr algn="l">
              <a:lnSpc>
                <a:spcPct val="80000"/>
              </a:lnSpc>
              <a:buFontTx/>
              <a:buNone/>
            </a:pPr>
            <a:r>
              <a:rPr lang="en-US" altLang="ja-JP" sz="800" b="1" dirty="0">
                <a:solidFill>
                  <a:srgbClr val="B2B2B2"/>
                </a:solidFill>
              </a:rPr>
              <a:t>            PRL 87, 221103 (2001)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p:txBody>
          <a:bodyPr/>
          <a:lstStyle/>
          <a:p>
            <a:pPr eaLnBrk="1" hangingPunct="1">
              <a:defRPr/>
            </a:pPr>
            <a:r>
              <a:rPr lang="ja-JP" altLang="ja-JP" dirty="0" smtClean="0"/>
              <a:t>DECIGOの狙う重力波源とサイエンス</a:t>
            </a:r>
            <a:endParaRPr lang="ja-JP" altLang="en-US" dirty="0" smtClean="0"/>
          </a:p>
        </p:txBody>
      </p:sp>
      <p:sp>
        <p:nvSpPr>
          <p:cNvPr id="50178"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pic>
        <p:nvPicPr>
          <p:cNvPr id="50180" name="Picture 4"/>
          <p:cNvPicPr>
            <a:picLocks noChangeAspect="1" noChangeArrowheads="1"/>
          </p:cNvPicPr>
          <p:nvPr/>
        </p:nvPicPr>
        <p:blipFill>
          <a:blip r:embed="rId3"/>
          <a:srcRect/>
          <a:stretch>
            <a:fillRect/>
          </a:stretch>
        </p:blipFill>
        <p:spPr bwMode="auto">
          <a:xfrm>
            <a:off x="1590675" y="1498600"/>
            <a:ext cx="6086475" cy="4667250"/>
          </a:xfrm>
          <a:prstGeom prst="rect">
            <a:avLst/>
          </a:prstGeom>
          <a:noFill/>
          <a:ln w="9525">
            <a:noFill/>
            <a:miter lim="800000"/>
            <a:headEnd/>
            <a:tailEnd/>
          </a:ln>
        </p:spPr>
      </p:pic>
      <p:sp>
        <p:nvSpPr>
          <p:cNvPr id="50181" name="AutoShape 5"/>
          <p:cNvSpPr>
            <a:spLocks noChangeArrowheads="1"/>
          </p:cNvSpPr>
          <p:nvPr/>
        </p:nvSpPr>
        <p:spPr bwMode="auto">
          <a:xfrm>
            <a:off x="344488" y="1754188"/>
            <a:ext cx="2292350" cy="663575"/>
          </a:xfrm>
          <a:prstGeom prst="roundRect">
            <a:avLst>
              <a:gd name="adj" fmla="val 16667"/>
            </a:avLst>
          </a:prstGeom>
          <a:solidFill>
            <a:srgbClr val="FFFF00"/>
          </a:solidFill>
          <a:ln w="9525">
            <a:solidFill>
              <a:srgbClr val="FFFF00"/>
            </a:solidFill>
            <a:round/>
            <a:headEnd/>
            <a:tailEnd/>
          </a:ln>
        </p:spPr>
        <p:txBody>
          <a:bodyPr wrap="none" anchor="ctr"/>
          <a:lstStyle/>
          <a:p>
            <a:endParaRPr lang="ja-JP" altLang="en-US" dirty="0"/>
          </a:p>
        </p:txBody>
      </p:sp>
      <p:sp>
        <p:nvSpPr>
          <p:cNvPr id="50182" name="Text Box 6"/>
          <p:cNvSpPr txBox="1">
            <a:spLocks noChangeArrowheads="1"/>
          </p:cNvSpPr>
          <p:nvPr/>
        </p:nvSpPr>
        <p:spPr bwMode="auto">
          <a:xfrm>
            <a:off x="323850" y="1751013"/>
            <a:ext cx="3040063" cy="641350"/>
          </a:xfrm>
          <a:prstGeom prst="rect">
            <a:avLst/>
          </a:prstGeom>
          <a:noFill/>
          <a:ln w="9525">
            <a:noFill/>
            <a:miter lim="800000"/>
            <a:headEnd/>
            <a:tailEnd/>
          </a:ln>
        </p:spPr>
        <p:txBody>
          <a:bodyPr>
            <a:spAutoFit/>
          </a:bodyPr>
          <a:lstStyle/>
          <a:p>
            <a:pPr algn="l">
              <a:buFontTx/>
              <a:buNone/>
            </a:pPr>
            <a:r>
              <a:rPr lang="ja-JP" altLang="en-US" sz="1800" b="1" dirty="0"/>
              <a:t>巨大ブラックホール</a:t>
            </a:r>
          </a:p>
          <a:p>
            <a:pPr algn="l">
              <a:buFontTx/>
              <a:buNone/>
            </a:pPr>
            <a:r>
              <a:rPr lang="ja-JP" altLang="en-US" sz="1800" b="1" dirty="0"/>
              <a:t>形成のメカニズム解明</a:t>
            </a:r>
          </a:p>
        </p:txBody>
      </p:sp>
      <p:grpSp>
        <p:nvGrpSpPr>
          <p:cNvPr id="50183" name="Group 7"/>
          <p:cNvGrpSpPr>
            <a:grpSpLocks/>
          </p:cNvGrpSpPr>
          <p:nvPr/>
        </p:nvGrpSpPr>
        <p:grpSpPr bwMode="auto">
          <a:xfrm>
            <a:off x="471488" y="5716588"/>
            <a:ext cx="2500312" cy="471487"/>
            <a:chOff x="252" y="3653"/>
            <a:chExt cx="1575" cy="297"/>
          </a:xfrm>
        </p:grpSpPr>
        <p:sp>
          <p:nvSpPr>
            <p:cNvPr id="50190" name="AutoShape 8"/>
            <p:cNvSpPr>
              <a:spLocks noChangeArrowheads="1"/>
            </p:cNvSpPr>
            <p:nvPr/>
          </p:nvSpPr>
          <p:spPr bwMode="auto">
            <a:xfrm>
              <a:off x="255" y="3653"/>
              <a:ext cx="1572" cy="297"/>
            </a:xfrm>
            <a:prstGeom prst="roundRect">
              <a:avLst>
                <a:gd name="adj" fmla="val 16667"/>
              </a:avLst>
            </a:prstGeom>
            <a:solidFill>
              <a:srgbClr val="FFFF00"/>
            </a:solidFill>
            <a:ln w="9525">
              <a:solidFill>
                <a:srgbClr val="FFFF00"/>
              </a:solidFill>
              <a:round/>
              <a:headEnd/>
              <a:tailEnd/>
            </a:ln>
          </p:spPr>
          <p:txBody>
            <a:bodyPr wrap="none" anchor="ctr"/>
            <a:lstStyle/>
            <a:p>
              <a:endParaRPr lang="ja-JP" altLang="en-US" dirty="0"/>
            </a:p>
          </p:txBody>
        </p:sp>
        <p:sp>
          <p:nvSpPr>
            <p:cNvPr id="50191" name="Text Box 9"/>
            <p:cNvSpPr txBox="1">
              <a:spLocks noChangeArrowheads="1"/>
            </p:cNvSpPr>
            <p:nvPr/>
          </p:nvSpPr>
          <p:spPr bwMode="auto">
            <a:xfrm>
              <a:off x="252" y="3673"/>
              <a:ext cx="1544" cy="231"/>
            </a:xfrm>
            <a:prstGeom prst="rect">
              <a:avLst/>
            </a:prstGeom>
            <a:noFill/>
            <a:ln w="9525">
              <a:noFill/>
              <a:miter lim="800000"/>
              <a:headEnd/>
              <a:tailEnd/>
            </a:ln>
          </p:spPr>
          <p:txBody>
            <a:bodyPr>
              <a:spAutoFit/>
            </a:bodyPr>
            <a:lstStyle/>
            <a:p>
              <a:pPr algn="l">
                <a:buFontTx/>
                <a:buNone/>
              </a:pPr>
              <a:r>
                <a:rPr lang="ja-JP" altLang="en-US" sz="1800" b="1" dirty="0"/>
                <a:t>インフレーションの検証</a:t>
              </a:r>
            </a:p>
          </p:txBody>
        </p:sp>
      </p:grpSp>
      <p:sp>
        <p:nvSpPr>
          <p:cNvPr id="50184" name="AutoShape 10"/>
          <p:cNvSpPr>
            <a:spLocks noChangeArrowheads="1"/>
          </p:cNvSpPr>
          <p:nvPr/>
        </p:nvSpPr>
        <p:spPr bwMode="auto">
          <a:xfrm>
            <a:off x="6253163" y="5678488"/>
            <a:ext cx="2659062" cy="471487"/>
          </a:xfrm>
          <a:prstGeom prst="roundRect">
            <a:avLst>
              <a:gd name="adj" fmla="val 16667"/>
            </a:avLst>
          </a:prstGeom>
          <a:solidFill>
            <a:srgbClr val="FFFF00"/>
          </a:solidFill>
          <a:ln w="9525">
            <a:solidFill>
              <a:srgbClr val="FFFF00"/>
            </a:solidFill>
            <a:round/>
            <a:headEnd/>
            <a:tailEnd/>
          </a:ln>
        </p:spPr>
        <p:txBody>
          <a:bodyPr wrap="none" anchor="ctr"/>
          <a:lstStyle/>
          <a:p>
            <a:endParaRPr lang="ja-JP" altLang="en-US" dirty="0"/>
          </a:p>
        </p:txBody>
      </p:sp>
      <p:sp>
        <p:nvSpPr>
          <p:cNvPr id="50185" name="Text Box 11"/>
          <p:cNvSpPr txBox="1">
            <a:spLocks noChangeArrowheads="1"/>
          </p:cNvSpPr>
          <p:nvPr/>
        </p:nvSpPr>
        <p:spPr bwMode="auto">
          <a:xfrm>
            <a:off x="6273800" y="5713413"/>
            <a:ext cx="2663825" cy="366712"/>
          </a:xfrm>
          <a:prstGeom prst="rect">
            <a:avLst/>
          </a:prstGeom>
          <a:noFill/>
          <a:ln w="9525">
            <a:noFill/>
            <a:miter lim="800000"/>
            <a:headEnd/>
            <a:tailEnd/>
          </a:ln>
        </p:spPr>
        <p:txBody>
          <a:bodyPr>
            <a:spAutoFit/>
          </a:bodyPr>
          <a:lstStyle/>
          <a:p>
            <a:pPr algn="l">
              <a:buFontTx/>
              <a:buNone/>
            </a:pPr>
            <a:r>
              <a:rPr lang="ja-JP" altLang="en-US" sz="1800" b="1" dirty="0"/>
              <a:t>ダークエネルギーの制限</a:t>
            </a:r>
          </a:p>
        </p:txBody>
      </p:sp>
      <p:sp>
        <p:nvSpPr>
          <p:cNvPr id="50186" name="AutoShape 12"/>
          <p:cNvSpPr>
            <a:spLocks noChangeArrowheads="1"/>
          </p:cNvSpPr>
          <p:nvPr/>
        </p:nvSpPr>
        <p:spPr bwMode="auto">
          <a:xfrm rot="6494893">
            <a:off x="1885157" y="651669"/>
            <a:ext cx="560387" cy="1704975"/>
          </a:xfrm>
          <a:prstGeom prst="curvedRightArrow">
            <a:avLst>
              <a:gd name="adj1" fmla="val 60850"/>
              <a:gd name="adj2" fmla="val 121700"/>
              <a:gd name="adj3" fmla="val 33333"/>
            </a:avLst>
          </a:prstGeom>
          <a:solidFill>
            <a:schemeClr val="accent1"/>
          </a:solidFill>
          <a:ln w="9525">
            <a:solidFill>
              <a:schemeClr val="tx1"/>
            </a:solidFill>
            <a:miter lim="800000"/>
            <a:headEnd/>
            <a:tailEnd/>
          </a:ln>
        </p:spPr>
        <p:txBody>
          <a:bodyPr wrap="none" anchor="ctr"/>
          <a:lstStyle/>
          <a:p>
            <a:endParaRPr lang="ja-JP" altLang="en-US" dirty="0"/>
          </a:p>
        </p:txBody>
      </p:sp>
      <p:sp>
        <p:nvSpPr>
          <p:cNvPr id="50187" name="AutoShape 13"/>
          <p:cNvSpPr>
            <a:spLocks noChangeArrowheads="1"/>
          </p:cNvSpPr>
          <p:nvPr/>
        </p:nvSpPr>
        <p:spPr bwMode="auto">
          <a:xfrm rot="3474874">
            <a:off x="1694657" y="4283869"/>
            <a:ext cx="560387" cy="1704975"/>
          </a:xfrm>
          <a:prstGeom prst="curvedRightArrow">
            <a:avLst>
              <a:gd name="adj1" fmla="val 60850"/>
              <a:gd name="adj2" fmla="val 121700"/>
              <a:gd name="adj3" fmla="val 33333"/>
            </a:avLst>
          </a:prstGeom>
          <a:solidFill>
            <a:schemeClr val="accent1"/>
          </a:solidFill>
          <a:ln w="9525">
            <a:solidFill>
              <a:schemeClr val="tx1"/>
            </a:solidFill>
            <a:miter lim="800000"/>
            <a:headEnd/>
            <a:tailEnd/>
          </a:ln>
        </p:spPr>
        <p:txBody>
          <a:bodyPr wrap="none" anchor="ctr"/>
          <a:lstStyle/>
          <a:p>
            <a:endParaRPr lang="ja-JP" altLang="en-US" dirty="0"/>
          </a:p>
        </p:txBody>
      </p:sp>
      <p:sp>
        <p:nvSpPr>
          <p:cNvPr id="50188" name="AutoShape 14"/>
          <p:cNvSpPr>
            <a:spLocks noChangeArrowheads="1"/>
          </p:cNvSpPr>
          <p:nvPr/>
        </p:nvSpPr>
        <p:spPr bwMode="auto">
          <a:xfrm rot="9315088" flipH="1" flipV="1">
            <a:off x="5675313" y="4965700"/>
            <a:ext cx="560387" cy="1704975"/>
          </a:xfrm>
          <a:prstGeom prst="curvedRightArrow">
            <a:avLst>
              <a:gd name="adj1" fmla="val 60850"/>
              <a:gd name="adj2" fmla="val 121700"/>
              <a:gd name="adj3" fmla="val 33333"/>
            </a:avLst>
          </a:prstGeom>
          <a:solidFill>
            <a:schemeClr val="accent1"/>
          </a:solidFill>
          <a:ln w="9525">
            <a:solidFill>
              <a:schemeClr val="tx1"/>
            </a:solidFill>
            <a:miter lim="800000"/>
            <a:headEnd/>
            <a:tailEnd/>
          </a:ln>
        </p:spPr>
        <p:txBody>
          <a:bodyPr wrap="none" anchor="ctr"/>
          <a:lstStyle/>
          <a:p>
            <a:endParaRPr lang="ja-JP" altLang="en-US" dirty="0"/>
          </a:p>
        </p:txBody>
      </p:sp>
      <p:sp>
        <p:nvSpPr>
          <p:cNvPr id="50189" name="Text Box 15"/>
          <p:cNvSpPr txBox="1">
            <a:spLocks noChangeArrowheads="1"/>
          </p:cNvSpPr>
          <p:nvPr/>
        </p:nvSpPr>
        <p:spPr bwMode="auto">
          <a:xfrm>
            <a:off x="7572396" y="1052513"/>
            <a:ext cx="992188" cy="396875"/>
          </a:xfrm>
          <a:prstGeom prst="rect">
            <a:avLst/>
          </a:prstGeom>
          <a:noFill/>
          <a:ln w="9525">
            <a:noFill/>
            <a:miter lim="800000"/>
            <a:headEnd/>
            <a:tailEnd/>
          </a:ln>
        </p:spPr>
        <p:txBody>
          <a:bodyPr wrap="none">
            <a:spAutoFit/>
          </a:bodyPr>
          <a:lstStyle/>
          <a:p>
            <a:pPr algn="l" eaLnBrk="0" hangingPunct="0">
              <a:buFontTx/>
              <a:buNone/>
            </a:pPr>
            <a:r>
              <a:rPr kumimoji="0" lang="en-US" altLang="ja-JP" sz="1000" b="1" dirty="0">
                <a:solidFill>
                  <a:srgbClr val="DDDDDD"/>
                </a:solidFill>
              </a:rPr>
              <a:t>S.Kawamura</a:t>
            </a:r>
          </a:p>
          <a:p>
            <a:pPr algn="l" eaLnBrk="0" hangingPunct="0">
              <a:buFontTx/>
              <a:buNone/>
            </a:pPr>
            <a:r>
              <a:rPr kumimoji="0" lang="en-US" altLang="ja-JP" sz="1000" b="1" dirty="0">
                <a:solidFill>
                  <a:srgbClr val="DDDDDD"/>
                </a:solidFill>
              </a:rPr>
              <a:t>      (2007)</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ja-JP" dirty="0">
                <a:latin typeface="Arial" charset="0"/>
              </a:rPr>
              <a:t>What is DECIGO?</a:t>
            </a:r>
          </a:p>
        </p:txBody>
      </p:sp>
      <p:sp>
        <p:nvSpPr>
          <p:cNvPr id="50179" name="Text Box 3"/>
          <p:cNvSpPr txBox="1">
            <a:spLocks noChangeArrowheads="1"/>
          </p:cNvSpPr>
          <p:nvPr/>
        </p:nvSpPr>
        <p:spPr bwMode="auto">
          <a:xfrm>
            <a:off x="341313" y="1268413"/>
            <a:ext cx="8377237" cy="1492250"/>
          </a:xfrm>
          <a:prstGeom prst="rect">
            <a:avLst/>
          </a:prstGeom>
          <a:noFill/>
          <a:ln w="9525">
            <a:noFill/>
            <a:miter lim="800000"/>
            <a:headEnd/>
            <a:tailEnd/>
          </a:ln>
          <a:effectLst/>
        </p:spPr>
        <p:txBody>
          <a:bodyPr>
            <a:spAutoFit/>
          </a:bodyPr>
          <a:lstStyle/>
          <a:p>
            <a:pPr algn="l" rtl="0" fontAlgn="base">
              <a:spcBef>
                <a:spcPct val="20000"/>
              </a:spcBef>
              <a:spcAft>
                <a:spcPct val="0"/>
              </a:spcAft>
              <a:buClr>
                <a:srgbClr val="000000"/>
              </a:buClr>
              <a:buSzPct val="70000"/>
              <a:buFont typeface="Wingdings" pitchFamily="2" charset="2"/>
              <a:buNone/>
            </a:pPr>
            <a:r>
              <a:rPr kumimoji="1" lang="en-US" altLang="ja-JP" sz="2000" b="1" i="1" kern="1200" dirty="0">
                <a:solidFill>
                  <a:srgbClr val="0000CC"/>
                </a:solidFill>
                <a:latin typeface="Arial" charset="0"/>
                <a:ea typeface="ＭＳ Ｐゴシック" pitchFamily="50" charset="-128"/>
                <a:cs typeface="+mn-cs"/>
              </a:rPr>
              <a:t>Deci</a:t>
            </a:r>
            <a:r>
              <a:rPr kumimoji="1" lang="en-US" altLang="ja-JP" sz="2000" b="1" i="1" kern="1200" dirty="0">
                <a:solidFill>
                  <a:srgbClr val="000000"/>
                </a:solidFill>
                <a:latin typeface="Arial" charset="0"/>
                <a:ea typeface="ＭＳ Ｐゴシック" pitchFamily="50" charset="-128"/>
                <a:cs typeface="+mn-cs"/>
              </a:rPr>
              <a:t>-hertz Interferometer </a:t>
            </a:r>
            <a:r>
              <a:rPr kumimoji="1" lang="en-US" altLang="ja-JP" sz="2000" b="1" i="1" kern="1200" dirty="0">
                <a:solidFill>
                  <a:srgbClr val="0000CC"/>
                </a:solidFill>
                <a:latin typeface="Arial" charset="0"/>
                <a:ea typeface="ＭＳ Ｐゴシック" pitchFamily="50" charset="-128"/>
                <a:cs typeface="+mn-cs"/>
              </a:rPr>
              <a:t>G</a:t>
            </a:r>
            <a:r>
              <a:rPr kumimoji="1" lang="en-US" altLang="ja-JP" sz="2000" b="1" i="1" kern="1200" dirty="0">
                <a:solidFill>
                  <a:srgbClr val="000000"/>
                </a:solidFill>
                <a:latin typeface="Arial" charset="0"/>
                <a:ea typeface="ＭＳ Ｐゴシック" pitchFamily="50" charset="-128"/>
                <a:cs typeface="+mn-cs"/>
              </a:rPr>
              <a:t>ravitational Wave </a:t>
            </a:r>
            <a:r>
              <a:rPr kumimoji="1" lang="en-US" altLang="ja-JP" sz="2000" b="1" i="1" kern="1200" dirty="0">
                <a:solidFill>
                  <a:srgbClr val="0000CC"/>
                </a:solidFill>
                <a:latin typeface="Arial" charset="0"/>
                <a:ea typeface="ＭＳ Ｐゴシック" pitchFamily="50" charset="-128"/>
                <a:cs typeface="+mn-cs"/>
              </a:rPr>
              <a:t>O</a:t>
            </a:r>
            <a:r>
              <a:rPr kumimoji="1" lang="en-US" altLang="ja-JP" sz="2000" b="1" i="1" kern="1200" dirty="0">
                <a:solidFill>
                  <a:srgbClr val="000000"/>
                </a:solidFill>
                <a:latin typeface="Arial" charset="0"/>
                <a:ea typeface="ＭＳ Ｐゴシック" pitchFamily="50" charset="-128"/>
                <a:cs typeface="+mn-cs"/>
              </a:rPr>
              <a:t>bservatory</a:t>
            </a:r>
            <a:endParaRPr kumimoji="1" lang="en-US" altLang="ja-JP" sz="2000" b="1" kern="1200" dirty="0">
              <a:solidFill>
                <a:srgbClr val="000000"/>
              </a:solidFill>
              <a:latin typeface="Arial" charset="0"/>
              <a:ea typeface="ＭＳ Ｐゴシック" pitchFamily="50" charset="-128"/>
              <a:cs typeface="+mn-cs"/>
            </a:endParaRPr>
          </a:p>
          <a:p>
            <a:pPr algn="l" rtl="0" fontAlgn="base">
              <a:spcBef>
                <a:spcPct val="20000"/>
              </a:spcBef>
              <a:spcAft>
                <a:spcPct val="0"/>
              </a:spcAft>
              <a:buClr>
                <a:srgbClr val="000000"/>
              </a:buClr>
              <a:buSzPct val="70000"/>
              <a:buFont typeface="Wingdings" pitchFamily="2" charset="2"/>
              <a:buNone/>
            </a:pPr>
            <a:r>
              <a:rPr kumimoji="1" lang="en-US" altLang="ja-JP" sz="2000" b="1" kern="1200" dirty="0">
                <a:solidFill>
                  <a:srgbClr val="000000"/>
                </a:solidFill>
                <a:latin typeface="Arial" charset="0"/>
                <a:ea typeface="ＭＳ Ｐゴシック" pitchFamily="50" charset="-128"/>
                <a:cs typeface="+mn-cs"/>
              </a:rPr>
              <a:t>Japanese space GW antenna to be launched after LISA</a:t>
            </a:r>
          </a:p>
          <a:p>
            <a:pPr algn="l" rtl="0" fontAlgn="base">
              <a:spcBef>
                <a:spcPct val="20000"/>
              </a:spcBef>
              <a:spcAft>
                <a:spcPct val="0"/>
              </a:spcAft>
              <a:buClr>
                <a:srgbClr val="000000"/>
              </a:buClr>
              <a:buSzPct val="70000"/>
              <a:buFont typeface="Wingdings" pitchFamily="2" charset="2"/>
              <a:buNone/>
            </a:pPr>
            <a:r>
              <a:rPr kumimoji="1" lang="en-US" altLang="ja-JP" sz="2000" b="1" kern="1200" dirty="0">
                <a:solidFill>
                  <a:srgbClr val="000000"/>
                </a:solidFill>
                <a:latin typeface="Arial" charset="0"/>
                <a:ea typeface="ＭＳ Ｐゴシック" pitchFamily="50" charset="-128"/>
                <a:cs typeface="+mn-cs"/>
              </a:rPr>
              <a:t>Can bridge the gap between LISA and terrestrial detectors</a:t>
            </a:r>
            <a:endParaRPr kumimoji="1" lang="en-US" altLang="ja-JP" sz="2000" b="1" kern="1200" dirty="0">
              <a:solidFill>
                <a:srgbClr val="FF0000"/>
              </a:solidFill>
              <a:latin typeface="Arial" charset="0"/>
              <a:ea typeface="ＭＳ Ｐゴシック" pitchFamily="50" charset="-128"/>
              <a:cs typeface="+mn-cs"/>
            </a:endParaRPr>
          </a:p>
          <a:p>
            <a:pPr algn="l" rtl="0" fontAlgn="base">
              <a:spcBef>
                <a:spcPct val="20000"/>
              </a:spcBef>
              <a:spcAft>
                <a:spcPct val="0"/>
              </a:spcAft>
              <a:buClr>
                <a:srgbClr val="000000"/>
              </a:buClr>
              <a:buSzPct val="70000"/>
              <a:buFont typeface="Wingdings" pitchFamily="2" charset="2"/>
              <a:buNone/>
            </a:pPr>
            <a:r>
              <a:rPr kumimoji="1" lang="en-US" altLang="ja-JP" sz="2000" b="1" kern="1200" dirty="0">
                <a:solidFill>
                  <a:srgbClr val="FF0000"/>
                </a:solidFill>
                <a:latin typeface="Arial" charset="0"/>
                <a:ea typeface="ＭＳ Ｐゴシック" pitchFamily="50" charset="-128"/>
                <a:cs typeface="+mn-cs"/>
              </a:rPr>
              <a:t>Low confusion noise -&gt; Extremely high sensitivity</a:t>
            </a:r>
          </a:p>
        </p:txBody>
      </p:sp>
      <p:sp>
        <p:nvSpPr>
          <p:cNvPr id="50180" name="Rectangle 4"/>
          <p:cNvSpPr>
            <a:spLocks noChangeArrowheads="1"/>
          </p:cNvSpPr>
          <p:nvPr/>
        </p:nvSpPr>
        <p:spPr bwMode="auto">
          <a:xfrm>
            <a:off x="1412875" y="2830513"/>
            <a:ext cx="5481638" cy="3760787"/>
          </a:xfrm>
          <a:prstGeom prst="rect">
            <a:avLst/>
          </a:prstGeom>
          <a:noFill/>
          <a:ln w="9525">
            <a:noFill/>
            <a:miter lim="800000"/>
            <a:headEnd/>
            <a:tailEnd/>
          </a:ln>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81" name="Rectangle 5"/>
          <p:cNvSpPr>
            <a:spLocks noChangeArrowheads="1"/>
          </p:cNvSpPr>
          <p:nvPr/>
        </p:nvSpPr>
        <p:spPr bwMode="auto">
          <a:xfrm>
            <a:off x="2314575" y="2830513"/>
            <a:ext cx="4719638" cy="3052762"/>
          </a:xfrm>
          <a:prstGeom prst="rect">
            <a:avLst/>
          </a:prstGeom>
          <a:noFill/>
          <a:ln w="57150">
            <a:solidFill>
              <a:schemeClr val="tx1"/>
            </a:solidFill>
            <a:miter lim="800000"/>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2" name="Group 6"/>
          <p:cNvGrpSpPr>
            <a:grpSpLocks/>
          </p:cNvGrpSpPr>
          <p:nvPr/>
        </p:nvGrpSpPr>
        <p:grpSpPr bwMode="auto">
          <a:xfrm>
            <a:off x="2332038" y="3081338"/>
            <a:ext cx="112712" cy="2360612"/>
            <a:chOff x="1596" y="1470"/>
            <a:chExt cx="102" cy="1632"/>
          </a:xfrm>
        </p:grpSpPr>
        <p:sp>
          <p:nvSpPr>
            <p:cNvPr id="50183" name="Line 7"/>
            <p:cNvSpPr>
              <a:spLocks noChangeShapeType="1"/>
            </p:cNvSpPr>
            <p:nvPr/>
          </p:nvSpPr>
          <p:spPr bwMode="auto">
            <a:xfrm>
              <a:off x="1596" y="1470"/>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84" name="Line 8"/>
            <p:cNvSpPr>
              <a:spLocks noChangeShapeType="1"/>
            </p:cNvSpPr>
            <p:nvPr/>
          </p:nvSpPr>
          <p:spPr bwMode="auto">
            <a:xfrm>
              <a:off x="1602" y="1806"/>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85" name="Line 9"/>
            <p:cNvSpPr>
              <a:spLocks noChangeShapeType="1"/>
            </p:cNvSpPr>
            <p:nvPr/>
          </p:nvSpPr>
          <p:spPr bwMode="auto">
            <a:xfrm>
              <a:off x="1596" y="2124"/>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86" name="Line 10"/>
            <p:cNvSpPr>
              <a:spLocks noChangeShapeType="1"/>
            </p:cNvSpPr>
            <p:nvPr/>
          </p:nvSpPr>
          <p:spPr bwMode="auto">
            <a:xfrm>
              <a:off x="1602" y="2454"/>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87" name="Line 11"/>
            <p:cNvSpPr>
              <a:spLocks noChangeShapeType="1"/>
            </p:cNvSpPr>
            <p:nvPr/>
          </p:nvSpPr>
          <p:spPr bwMode="auto">
            <a:xfrm>
              <a:off x="1596" y="3102"/>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88" name="Line 12"/>
            <p:cNvSpPr>
              <a:spLocks noChangeShapeType="1"/>
            </p:cNvSpPr>
            <p:nvPr/>
          </p:nvSpPr>
          <p:spPr bwMode="auto">
            <a:xfrm>
              <a:off x="1602" y="2784"/>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3" name="Group 13"/>
          <p:cNvGrpSpPr>
            <a:grpSpLocks/>
          </p:cNvGrpSpPr>
          <p:nvPr/>
        </p:nvGrpSpPr>
        <p:grpSpPr bwMode="auto">
          <a:xfrm>
            <a:off x="2808288" y="5765800"/>
            <a:ext cx="3773487" cy="127000"/>
            <a:chOff x="1926" y="3306"/>
            <a:chExt cx="2610" cy="108"/>
          </a:xfrm>
        </p:grpSpPr>
        <p:sp>
          <p:nvSpPr>
            <p:cNvPr id="50190" name="Line 14"/>
            <p:cNvSpPr>
              <a:spLocks noChangeShapeType="1"/>
            </p:cNvSpPr>
            <p:nvPr/>
          </p:nvSpPr>
          <p:spPr bwMode="auto">
            <a:xfrm rot="-5400000">
              <a:off x="3504" y="3360"/>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91" name="Line 15"/>
            <p:cNvSpPr>
              <a:spLocks noChangeShapeType="1"/>
            </p:cNvSpPr>
            <p:nvPr/>
          </p:nvSpPr>
          <p:spPr bwMode="auto">
            <a:xfrm rot="-5400000">
              <a:off x="3180" y="3354"/>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92" name="Line 16"/>
            <p:cNvSpPr>
              <a:spLocks noChangeShapeType="1"/>
            </p:cNvSpPr>
            <p:nvPr/>
          </p:nvSpPr>
          <p:spPr bwMode="auto">
            <a:xfrm rot="-5400000">
              <a:off x="2850" y="3360"/>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93" name="Line 17"/>
            <p:cNvSpPr>
              <a:spLocks noChangeShapeType="1"/>
            </p:cNvSpPr>
            <p:nvPr/>
          </p:nvSpPr>
          <p:spPr bwMode="auto">
            <a:xfrm rot="-5400000">
              <a:off x="2526" y="3360"/>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94" name="Line 18"/>
            <p:cNvSpPr>
              <a:spLocks noChangeShapeType="1"/>
            </p:cNvSpPr>
            <p:nvPr/>
          </p:nvSpPr>
          <p:spPr bwMode="auto">
            <a:xfrm rot="-5400000">
              <a:off x="2202" y="3354"/>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95" name="Line 19"/>
            <p:cNvSpPr>
              <a:spLocks noChangeShapeType="1"/>
            </p:cNvSpPr>
            <p:nvPr/>
          </p:nvSpPr>
          <p:spPr bwMode="auto">
            <a:xfrm rot="-5400000">
              <a:off x="1878" y="3354"/>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96" name="Line 20"/>
            <p:cNvSpPr>
              <a:spLocks noChangeShapeType="1"/>
            </p:cNvSpPr>
            <p:nvPr/>
          </p:nvSpPr>
          <p:spPr bwMode="auto">
            <a:xfrm rot="-5400000">
              <a:off x="4488" y="3360"/>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97" name="Line 21"/>
            <p:cNvSpPr>
              <a:spLocks noChangeShapeType="1"/>
            </p:cNvSpPr>
            <p:nvPr/>
          </p:nvSpPr>
          <p:spPr bwMode="auto">
            <a:xfrm rot="-5400000">
              <a:off x="4152" y="3366"/>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198" name="Line 22"/>
            <p:cNvSpPr>
              <a:spLocks noChangeShapeType="1"/>
            </p:cNvSpPr>
            <p:nvPr/>
          </p:nvSpPr>
          <p:spPr bwMode="auto">
            <a:xfrm rot="-5400000">
              <a:off x="3834" y="3360"/>
              <a:ext cx="96"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4" name="Group 23"/>
          <p:cNvGrpSpPr>
            <a:grpSpLocks/>
          </p:cNvGrpSpPr>
          <p:nvPr/>
        </p:nvGrpSpPr>
        <p:grpSpPr bwMode="auto">
          <a:xfrm>
            <a:off x="2625725" y="2935288"/>
            <a:ext cx="2428875" cy="1257300"/>
            <a:chOff x="1800" y="1368"/>
            <a:chExt cx="1680" cy="870"/>
          </a:xfrm>
        </p:grpSpPr>
        <p:sp>
          <p:nvSpPr>
            <p:cNvPr id="50200" name="Line 24"/>
            <p:cNvSpPr>
              <a:spLocks noChangeShapeType="1"/>
            </p:cNvSpPr>
            <p:nvPr/>
          </p:nvSpPr>
          <p:spPr bwMode="auto">
            <a:xfrm>
              <a:off x="1800" y="1380"/>
              <a:ext cx="450" cy="858"/>
            </a:xfrm>
            <a:prstGeom prst="line">
              <a:avLst/>
            </a:prstGeom>
            <a:noFill/>
            <a:ln w="76200">
              <a:solidFill>
                <a:srgbClr val="00FF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201" name="Line 25"/>
            <p:cNvSpPr>
              <a:spLocks noChangeShapeType="1"/>
            </p:cNvSpPr>
            <p:nvPr/>
          </p:nvSpPr>
          <p:spPr bwMode="auto">
            <a:xfrm>
              <a:off x="2241" y="2232"/>
              <a:ext cx="384" cy="0"/>
            </a:xfrm>
            <a:prstGeom prst="line">
              <a:avLst/>
            </a:prstGeom>
            <a:noFill/>
            <a:ln w="76200">
              <a:solidFill>
                <a:srgbClr val="00FF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202" name="Line 26"/>
            <p:cNvSpPr>
              <a:spLocks noChangeShapeType="1"/>
            </p:cNvSpPr>
            <p:nvPr/>
          </p:nvSpPr>
          <p:spPr bwMode="auto">
            <a:xfrm flipV="1">
              <a:off x="2616" y="1368"/>
              <a:ext cx="864" cy="864"/>
            </a:xfrm>
            <a:prstGeom prst="line">
              <a:avLst/>
            </a:prstGeom>
            <a:noFill/>
            <a:ln w="76200">
              <a:solidFill>
                <a:srgbClr val="00FF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5" name="Group 27"/>
          <p:cNvGrpSpPr>
            <a:grpSpLocks/>
          </p:cNvGrpSpPr>
          <p:nvPr/>
        </p:nvGrpSpPr>
        <p:grpSpPr bwMode="auto">
          <a:xfrm>
            <a:off x="4760913" y="2943225"/>
            <a:ext cx="1955800" cy="2619375"/>
            <a:chOff x="3276" y="1374"/>
            <a:chExt cx="1353" cy="1812"/>
          </a:xfrm>
        </p:grpSpPr>
        <p:sp>
          <p:nvSpPr>
            <p:cNvPr id="50204" name="Line 28"/>
            <p:cNvSpPr>
              <a:spLocks noChangeShapeType="1"/>
            </p:cNvSpPr>
            <p:nvPr/>
          </p:nvSpPr>
          <p:spPr bwMode="auto">
            <a:xfrm>
              <a:off x="3276" y="1374"/>
              <a:ext cx="90" cy="1044"/>
            </a:xfrm>
            <a:prstGeom prst="line">
              <a:avLst/>
            </a:prstGeom>
            <a:noFill/>
            <a:ln w="76200">
              <a:solidFill>
                <a:srgbClr val="00FF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205" name="Line 29"/>
            <p:cNvSpPr>
              <a:spLocks noChangeShapeType="1"/>
            </p:cNvSpPr>
            <p:nvPr/>
          </p:nvSpPr>
          <p:spPr bwMode="auto">
            <a:xfrm>
              <a:off x="3363" y="2412"/>
              <a:ext cx="360" cy="738"/>
            </a:xfrm>
            <a:prstGeom prst="line">
              <a:avLst/>
            </a:prstGeom>
            <a:noFill/>
            <a:ln w="76200">
              <a:solidFill>
                <a:srgbClr val="00FF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206" name="Line 30"/>
            <p:cNvSpPr>
              <a:spLocks noChangeShapeType="1"/>
            </p:cNvSpPr>
            <p:nvPr/>
          </p:nvSpPr>
          <p:spPr bwMode="auto">
            <a:xfrm>
              <a:off x="3714" y="3144"/>
              <a:ext cx="264" cy="42"/>
            </a:xfrm>
            <a:prstGeom prst="line">
              <a:avLst/>
            </a:prstGeom>
            <a:noFill/>
            <a:ln w="76200">
              <a:solidFill>
                <a:srgbClr val="00FF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207" name="Line 31"/>
            <p:cNvSpPr>
              <a:spLocks noChangeShapeType="1"/>
            </p:cNvSpPr>
            <p:nvPr/>
          </p:nvSpPr>
          <p:spPr bwMode="auto">
            <a:xfrm flipV="1">
              <a:off x="3969" y="2526"/>
              <a:ext cx="660" cy="660"/>
            </a:xfrm>
            <a:prstGeom prst="line">
              <a:avLst/>
            </a:prstGeom>
            <a:noFill/>
            <a:ln w="76200">
              <a:solidFill>
                <a:srgbClr val="00FF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6" name="Group 32"/>
          <p:cNvGrpSpPr>
            <a:grpSpLocks/>
          </p:cNvGrpSpPr>
          <p:nvPr/>
        </p:nvGrpSpPr>
        <p:grpSpPr bwMode="auto">
          <a:xfrm>
            <a:off x="1643063" y="2917825"/>
            <a:ext cx="814387" cy="3203575"/>
            <a:chOff x="1040" y="1404"/>
            <a:chExt cx="440" cy="2216"/>
          </a:xfrm>
        </p:grpSpPr>
        <p:sp>
          <p:nvSpPr>
            <p:cNvPr id="50209" name="Text Box 33"/>
            <p:cNvSpPr txBox="1">
              <a:spLocks noChangeArrowheads="1"/>
            </p:cNvSpPr>
            <p:nvPr/>
          </p:nvSpPr>
          <p:spPr bwMode="auto">
            <a:xfrm>
              <a:off x="1040" y="1404"/>
              <a:ext cx="432" cy="2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10</a:t>
              </a:r>
              <a:r>
                <a:rPr kumimoji="1" lang="en-US" altLang="ja-JP" sz="2000" b="1" kern="1200" baseline="30000" dirty="0">
                  <a:solidFill>
                    <a:srgbClr val="000000"/>
                  </a:solidFill>
                  <a:latin typeface="Arial" charset="0"/>
                  <a:ea typeface="ＭＳ Ｐゴシック" pitchFamily="50" charset="-128"/>
                  <a:cs typeface="+mn-cs"/>
                </a:rPr>
                <a:t>-18</a:t>
              </a:r>
            </a:p>
          </p:txBody>
        </p:sp>
        <p:sp>
          <p:nvSpPr>
            <p:cNvPr id="50210" name="Text Box 34"/>
            <p:cNvSpPr txBox="1">
              <a:spLocks noChangeArrowheads="1"/>
            </p:cNvSpPr>
            <p:nvPr/>
          </p:nvSpPr>
          <p:spPr bwMode="auto">
            <a:xfrm>
              <a:off x="1044" y="3345"/>
              <a:ext cx="432" cy="2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10</a:t>
              </a:r>
              <a:r>
                <a:rPr kumimoji="1" lang="en-US" altLang="ja-JP" sz="2000" b="1" kern="1200" baseline="30000" dirty="0">
                  <a:solidFill>
                    <a:srgbClr val="000000"/>
                  </a:solidFill>
                  <a:latin typeface="Arial" charset="0"/>
                  <a:ea typeface="ＭＳ Ｐゴシック" pitchFamily="50" charset="-128"/>
                  <a:cs typeface="+mn-cs"/>
                </a:rPr>
                <a:t>-24</a:t>
              </a:r>
            </a:p>
          </p:txBody>
        </p:sp>
        <p:sp>
          <p:nvSpPr>
            <p:cNvPr id="50211" name="Text Box 35"/>
            <p:cNvSpPr txBox="1">
              <a:spLocks noChangeArrowheads="1"/>
            </p:cNvSpPr>
            <p:nvPr/>
          </p:nvSpPr>
          <p:spPr bwMode="auto">
            <a:xfrm>
              <a:off x="1048" y="2724"/>
              <a:ext cx="432" cy="274"/>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10</a:t>
              </a:r>
              <a:r>
                <a:rPr kumimoji="1" lang="en-US" altLang="ja-JP" sz="2000" b="1" kern="1200" baseline="30000" dirty="0">
                  <a:solidFill>
                    <a:srgbClr val="000000"/>
                  </a:solidFill>
                  <a:latin typeface="Arial" charset="0"/>
                  <a:ea typeface="ＭＳ Ｐゴシック" pitchFamily="50" charset="-128"/>
                  <a:cs typeface="+mn-cs"/>
                </a:rPr>
                <a:t>-22</a:t>
              </a:r>
            </a:p>
          </p:txBody>
        </p:sp>
        <p:sp>
          <p:nvSpPr>
            <p:cNvPr id="50212" name="Text Box 36"/>
            <p:cNvSpPr txBox="1">
              <a:spLocks noChangeArrowheads="1"/>
            </p:cNvSpPr>
            <p:nvPr/>
          </p:nvSpPr>
          <p:spPr bwMode="auto">
            <a:xfrm>
              <a:off x="1044" y="2060"/>
              <a:ext cx="432" cy="274"/>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10</a:t>
              </a:r>
              <a:r>
                <a:rPr kumimoji="1" lang="en-US" altLang="ja-JP" sz="2000" b="1" kern="1200" baseline="30000" dirty="0">
                  <a:solidFill>
                    <a:srgbClr val="000000"/>
                  </a:solidFill>
                  <a:latin typeface="Arial" charset="0"/>
                  <a:ea typeface="ＭＳ Ｐゴシック" pitchFamily="50" charset="-128"/>
                  <a:cs typeface="+mn-cs"/>
                </a:rPr>
                <a:t>-20</a:t>
              </a:r>
            </a:p>
          </p:txBody>
        </p:sp>
      </p:grpSp>
      <p:sp>
        <p:nvSpPr>
          <p:cNvPr id="50213" name="Text Box 37"/>
          <p:cNvSpPr txBox="1">
            <a:spLocks noChangeArrowheads="1"/>
          </p:cNvSpPr>
          <p:nvPr/>
        </p:nvSpPr>
        <p:spPr bwMode="auto">
          <a:xfrm>
            <a:off x="2597150" y="5872163"/>
            <a:ext cx="679450" cy="3968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10</a:t>
            </a:r>
            <a:r>
              <a:rPr kumimoji="1" lang="en-US" altLang="ja-JP" sz="2000" b="1" kern="1200" baseline="30000" dirty="0">
                <a:solidFill>
                  <a:srgbClr val="000000"/>
                </a:solidFill>
                <a:latin typeface="Arial" charset="0"/>
                <a:ea typeface="ＭＳ Ｐゴシック" pitchFamily="50" charset="-128"/>
                <a:cs typeface="+mn-cs"/>
              </a:rPr>
              <a:t>-4</a:t>
            </a:r>
          </a:p>
        </p:txBody>
      </p:sp>
      <p:sp>
        <p:nvSpPr>
          <p:cNvPr id="50214" name="Text Box 38"/>
          <p:cNvSpPr txBox="1">
            <a:spLocks noChangeArrowheads="1"/>
          </p:cNvSpPr>
          <p:nvPr/>
        </p:nvSpPr>
        <p:spPr bwMode="auto">
          <a:xfrm>
            <a:off x="6373813" y="5883275"/>
            <a:ext cx="719137" cy="3968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10</a:t>
            </a:r>
            <a:r>
              <a:rPr kumimoji="1" lang="en-US" altLang="ja-JP" sz="2000" b="1" kern="1200" baseline="30000" dirty="0">
                <a:solidFill>
                  <a:srgbClr val="000000"/>
                </a:solidFill>
                <a:latin typeface="Arial" charset="0"/>
                <a:ea typeface="ＭＳ Ｐゴシック" pitchFamily="50" charset="-128"/>
                <a:cs typeface="+mn-cs"/>
              </a:rPr>
              <a:t>4</a:t>
            </a:r>
          </a:p>
        </p:txBody>
      </p:sp>
      <p:sp>
        <p:nvSpPr>
          <p:cNvPr id="50215" name="Text Box 39"/>
          <p:cNvSpPr txBox="1">
            <a:spLocks noChangeArrowheads="1"/>
          </p:cNvSpPr>
          <p:nvPr/>
        </p:nvSpPr>
        <p:spPr bwMode="auto">
          <a:xfrm>
            <a:off x="5424488" y="5878513"/>
            <a:ext cx="587375" cy="3968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10</a:t>
            </a:r>
            <a:r>
              <a:rPr kumimoji="1" lang="en-US" altLang="ja-JP" sz="2000" b="1" kern="1200" baseline="30000" dirty="0">
                <a:solidFill>
                  <a:srgbClr val="000000"/>
                </a:solidFill>
                <a:latin typeface="Arial" charset="0"/>
                <a:ea typeface="ＭＳ Ｐゴシック" pitchFamily="50" charset="-128"/>
                <a:cs typeface="+mn-cs"/>
              </a:rPr>
              <a:t>2</a:t>
            </a:r>
          </a:p>
        </p:txBody>
      </p:sp>
      <p:sp>
        <p:nvSpPr>
          <p:cNvPr id="50216" name="Text Box 40"/>
          <p:cNvSpPr txBox="1">
            <a:spLocks noChangeArrowheads="1"/>
          </p:cNvSpPr>
          <p:nvPr/>
        </p:nvSpPr>
        <p:spPr bwMode="auto">
          <a:xfrm>
            <a:off x="4470400" y="5883275"/>
            <a:ext cx="677863" cy="3968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10</a:t>
            </a:r>
            <a:r>
              <a:rPr kumimoji="1" lang="en-US" altLang="ja-JP" sz="2000" b="1" kern="1200" baseline="30000" dirty="0">
                <a:solidFill>
                  <a:srgbClr val="000000"/>
                </a:solidFill>
                <a:latin typeface="Arial" charset="0"/>
                <a:ea typeface="ＭＳ Ｐゴシック" pitchFamily="50" charset="-128"/>
                <a:cs typeface="+mn-cs"/>
              </a:rPr>
              <a:t>0</a:t>
            </a:r>
          </a:p>
        </p:txBody>
      </p:sp>
      <p:sp>
        <p:nvSpPr>
          <p:cNvPr id="50217" name="Text Box 41"/>
          <p:cNvSpPr txBox="1">
            <a:spLocks noChangeArrowheads="1"/>
          </p:cNvSpPr>
          <p:nvPr/>
        </p:nvSpPr>
        <p:spPr bwMode="auto">
          <a:xfrm>
            <a:off x="3533775" y="5889625"/>
            <a:ext cx="750888" cy="3968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10</a:t>
            </a:r>
            <a:r>
              <a:rPr kumimoji="1" lang="en-US" altLang="ja-JP" sz="2000" b="1" kern="1200" baseline="30000" dirty="0">
                <a:solidFill>
                  <a:srgbClr val="000000"/>
                </a:solidFill>
                <a:latin typeface="Arial" charset="0"/>
                <a:ea typeface="ＭＳ Ｐゴシック" pitchFamily="50" charset="-128"/>
                <a:cs typeface="+mn-cs"/>
              </a:rPr>
              <a:t>-2</a:t>
            </a:r>
          </a:p>
        </p:txBody>
      </p:sp>
      <p:sp>
        <p:nvSpPr>
          <p:cNvPr id="50218" name="Text Box 42"/>
          <p:cNvSpPr txBox="1">
            <a:spLocks noChangeArrowheads="1"/>
          </p:cNvSpPr>
          <p:nvPr/>
        </p:nvSpPr>
        <p:spPr bwMode="auto">
          <a:xfrm>
            <a:off x="3587750" y="6219825"/>
            <a:ext cx="2568575" cy="457200"/>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400" b="1" kern="1200" dirty="0">
                <a:solidFill>
                  <a:srgbClr val="000000"/>
                </a:solidFill>
                <a:latin typeface="Arial" charset="0"/>
                <a:ea typeface="ＭＳ Ｐゴシック" pitchFamily="50" charset="-128"/>
                <a:cs typeface="+mn-cs"/>
              </a:rPr>
              <a:t>Frequency [Hz]</a:t>
            </a:r>
          </a:p>
        </p:txBody>
      </p:sp>
      <p:sp>
        <p:nvSpPr>
          <p:cNvPr id="50219" name="Text Box 43"/>
          <p:cNvSpPr txBox="1">
            <a:spLocks noChangeArrowheads="1"/>
          </p:cNvSpPr>
          <p:nvPr/>
        </p:nvSpPr>
        <p:spPr bwMode="auto">
          <a:xfrm rot="-5400000">
            <a:off x="286544" y="4007644"/>
            <a:ext cx="2398712" cy="457200"/>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400" b="1" kern="1200" dirty="0">
                <a:solidFill>
                  <a:srgbClr val="000000"/>
                </a:solidFill>
                <a:latin typeface="Arial" charset="0"/>
                <a:ea typeface="ＭＳ Ｐゴシック" pitchFamily="50" charset="-128"/>
                <a:cs typeface="+mn-cs"/>
              </a:rPr>
              <a:t>Strain [Hz</a:t>
            </a:r>
            <a:r>
              <a:rPr kumimoji="1" lang="en-US" altLang="ja-JP" sz="2400" b="1" kern="1200" baseline="30000" dirty="0">
                <a:solidFill>
                  <a:srgbClr val="000000"/>
                </a:solidFill>
                <a:latin typeface="Arial" charset="0"/>
                <a:ea typeface="ＭＳ Ｐゴシック" pitchFamily="50" charset="-128"/>
                <a:cs typeface="+mn-cs"/>
              </a:rPr>
              <a:t>-1/2</a:t>
            </a:r>
            <a:r>
              <a:rPr kumimoji="1" lang="en-US" altLang="ja-JP" sz="2400" b="1" kern="1200" dirty="0">
                <a:solidFill>
                  <a:srgbClr val="000000"/>
                </a:solidFill>
                <a:latin typeface="Arial" charset="0"/>
                <a:ea typeface="ＭＳ Ｐゴシック" pitchFamily="50" charset="-128"/>
                <a:cs typeface="+mn-cs"/>
              </a:rPr>
              <a:t>]</a:t>
            </a:r>
          </a:p>
        </p:txBody>
      </p:sp>
      <p:sp>
        <p:nvSpPr>
          <p:cNvPr id="50220" name="Text Box 44"/>
          <p:cNvSpPr txBox="1">
            <a:spLocks noChangeArrowheads="1"/>
          </p:cNvSpPr>
          <p:nvPr/>
        </p:nvSpPr>
        <p:spPr bwMode="auto">
          <a:xfrm>
            <a:off x="2263775" y="3589338"/>
            <a:ext cx="901700" cy="457200"/>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400" b="1" kern="1200" dirty="0">
                <a:solidFill>
                  <a:srgbClr val="00FFFF"/>
                </a:solidFill>
                <a:latin typeface="Arial" charset="0"/>
                <a:ea typeface="ＭＳ Ｐゴシック" pitchFamily="50" charset="-128"/>
                <a:cs typeface="+mn-cs"/>
              </a:rPr>
              <a:t>LISA</a:t>
            </a:r>
          </a:p>
        </p:txBody>
      </p:sp>
      <p:sp>
        <p:nvSpPr>
          <p:cNvPr id="50221" name="Text Box 45"/>
          <p:cNvSpPr txBox="1">
            <a:spLocks noChangeArrowheads="1"/>
          </p:cNvSpPr>
          <p:nvPr/>
        </p:nvSpPr>
        <p:spPr bwMode="auto">
          <a:xfrm>
            <a:off x="3675063" y="4506913"/>
            <a:ext cx="1527175" cy="457200"/>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400" b="1" kern="1200" dirty="0">
                <a:solidFill>
                  <a:srgbClr val="FF0000"/>
                </a:solidFill>
                <a:latin typeface="Arial" charset="0"/>
                <a:ea typeface="ＭＳ Ｐゴシック" pitchFamily="50" charset="-128"/>
                <a:cs typeface="+mn-cs"/>
              </a:rPr>
              <a:t>DECIGO</a:t>
            </a:r>
          </a:p>
        </p:txBody>
      </p:sp>
      <p:sp>
        <p:nvSpPr>
          <p:cNvPr id="50222" name="Text Box 46"/>
          <p:cNvSpPr txBox="1">
            <a:spLocks noChangeArrowheads="1"/>
          </p:cNvSpPr>
          <p:nvPr/>
        </p:nvSpPr>
        <p:spPr bwMode="auto">
          <a:xfrm>
            <a:off x="6356350" y="3292475"/>
            <a:ext cx="1868488" cy="1187450"/>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400" b="1" kern="1200" dirty="0">
                <a:solidFill>
                  <a:srgbClr val="00FF00"/>
                </a:solidFill>
                <a:latin typeface="Arial" charset="0"/>
                <a:ea typeface="ＭＳ Ｐゴシック" pitchFamily="50" charset="-128"/>
                <a:cs typeface="+mn-cs"/>
              </a:rPr>
              <a:t>Terrestrial detectors (e.g. LCGT)</a:t>
            </a:r>
          </a:p>
        </p:txBody>
      </p:sp>
      <p:pic>
        <p:nvPicPr>
          <p:cNvPr id="50223" name="Picture 47" descr="MCj02349160000[1]"/>
          <p:cNvPicPr>
            <a:picLocks noChangeAspect="1" noChangeArrowheads="1"/>
          </p:cNvPicPr>
          <p:nvPr/>
        </p:nvPicPr>
        <p:blipFill>
          <a:blip r:embed="rId3"/>
          <a:srcRect/>
          <a:stretch>
            <a:fillRect/>
          </a:stretch>
        </p:blipFill>
        <p:spPr bwMode="auto">
          <a:xfrm>
            <a:off x="3668713" y="4141788"/>
            <a:ext cx="1465262" cy="331787"/>
          </a:xfrm>
          <a:prstGeom prst="rect">
            <a:avLst/>
          </a:prstGeom>
          <a:noFill/>
        </p:spPr>
      </p:pic>
      <p:grpSp>
        <p:nvGrpSpPr>
          <p:cNvPr id="7" name="Group 48"/>
          <p:cNvGrpSpPr>
            <a:grpSpLocks/>
          </p:cNvGrpSpPr>
          <p:nvPr/>
        </p:nvGrpSpPr>
        <p:grpSpPr bwMode="auto">
          <a:xfrm>
            <a:off x="2987675" y="3505200"/>
            <a:ext cx="1227138" cy="2568575"/>
            <a:chOff x="1789" y="2037"/>
            <a:chExt cx="773" cy="1618"/>
          </a:xfrm>
        </p:grpSpPr>
        <p:sp>
          <p:nvSpPr>
            <p:cNvPr id="50225" name="Line 49"/>
            <p:cNvSpPr>
              <a:spLocks noChangeShapeType="1"/>
            </p:cNvSpPr>
            <p:nvPr/>
          </p:nvSpPr>
          <p:spPr bwMode="auto">
            <a:xfrm>
              <a:off x="1789" y="2037"/>
              <a:ext cx="761" cy="1434"/>
            </a:xfrm>
            <a:prstGeom prst="line">
              <a:avLst/>
            </a:prstGeom>
            <a:noFill/>
            <a:ln w="76200">
              <a:solidFill>
                <a:srgbClr val="CC00FF"/>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226" name="Line 50"/>
            <p:cNvSpPr>
              <a:spLocks noChangeShapeType="1"/>
            </p:cNvSpPr>
            <p:nvPr/>
          </p:nvSpPr>
          <p:spPr bwMode="auto">
            <a:xfrm>
              <a:off x="2548" y="3461"/>
              <a:ext cx="14" cy="194"/>
            </a:xfrm>
            <a:prstGeom prst="line">
              <a:avLst/>
            </a:prstGeom>
            <a:noFill/>
            <a:ln w="76200">
              <a:solidFill>
                <a:srgbClr val="CC00FF"/>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0227" name="Text Box 51"/>
          <p:cNvSpPr txBox="1">
            <a:spLocks noChangeArrowheads="1"/>
          </p:cNvSpPr>
          <p:nvPr/>
        </p:nvSpPr>
        <p:spPr bwMode="auto">
          <a:xfrm>
            <a:off x="2417763" y="4886325"/>
            <a:ext cx="1339850" cy="641350"/>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CC00FF"/>
                </a:solidFill>
                <a:latin typeface="Arial" charset="0"/>
                <a:ea typeface="ＭＳ Ｐゴシック" pitchFamily="50" charset="-128"/>
                <a:cs typeface="+mn-cs"/>
              </a:rPr>
              <a:t>Confusion Noise</a:t>
            </a:r>
          </a:p>
        </p:txBody>
      </p:sp>
      <p:grpSp>
        <p:nvGrpSpPr>
          <p:cNvPr id="8" name="Group 57"/>
          <p:cNvGrpSpPr>
            <a:grpSpLocks/>
          </p:cNvGrpSpPr>
          <p:nvPr/>
        </p:nvGrpSpPr>
        <p:grpSpPr bwMode="auto">
          <a:xfrm>
            <a:off x="3149600" y="3168650"/>
            <a:ext cx="1644650" cy="958850"/>
            <a:chOff x="1984" y="1996"/>
            <a:chExt cx="1036" cy="604"/>
          </a:xfrm>
        </p:grpSpPr>
        <p:sp>
          <p:nvSpPr>
            <p:cNvPr id="50228" name="Line 52"/>
            <p:cNvSpPr>
              <a:spLocks noChangeShapeType="1"/>
            </p:cNvSpPr>
            <p:nvPr/>
          </p:nvSpPr>
          <p:spPr bwMode="auto">
            <a:xfrm>
              <a:off x="2256" y="2330"/>
              <a:ext cx="454" cy="270"/>
            </a:xfrm>
            <a:prstGeom prst="line">
              <a:avLst/>
            </a:prstGeom>
            <a:noFill/>
            <a:ln w="57150">
              <a:solidFill>
                <a:srgbClr val="FF9900"/>
              </a:solidFill>
              <a:prstDash val="sysDot"/>
              <a:round/>
              <a:headEnd/>
              <a:tailEnd type="triangle" w="med" len="med"/>
            </a:ln>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231" name="Rectangle 55"/>
            <p:cNvSpPr>
              <a:spLocks noChangeArrowheads="1"/>
            </p:cNvSpPr>
            <p:nvPr/>
          </p:nvSpPr>
          <p:spPr bwMode="auto">
            <a:xfrm rot="1810283">
              <a:off x="1984" y="1996"/>
              <a:ext cx="1036" cy="404"/>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b="1" kern="1200" dirty="0">
                  <a:solidFill>
                    <a:srgbClr val="FF9900"/>
                  </a:solidFill>
                  <a:latin typeface="Arial" charset="0"/>
                  <a:ea typeface="ＭＳ Ｐゴシック" pitchFamily="50" charset="-128"/>
                  <a:cs typeface="+mn-cs"/>
                </a:rPr>
                <a:t>moved above</a:t>
              </a:r>
            </a:p>
            <a:p>
              <a:pPr algn="l" rtl="0" fontAlgn="base">
                <a:spcBef>
                  <a:spcPct val="0"/>
                </a:spcBef>
                <a:spcAft>
                  <a:spcPct val="0"/>
                </a:spcAft>
              </a:pPr>
              <a:r>
                <a:rPr kumimoji="1" lang="en-US" altLang="ja-JP" b="1" kern="1200" dirty="0">
                  <a:solidFill>
                    <a:srgbClr val="FF9900"/>
                  </a:solidFill>
                  <a:latin typeface="Arial" charset="0"/>
                  <a:ea typeface="ＭＳ Ｐゴシック" pitchFamily="50" charset="-128"/>
                  <a:cs typeface="+mn-cs"/>
                </a:rPr>
                <a:t>LISA band</a:t>
              </a:r>
            </a:p>
          </p:txBody>
        </p:sp>
      </p:grpSp>
      <p:grpSp>
        <p:nvGrpSpPr>
          <p:cNvPr id="9" name="Group 58"/>
          <p:cNvGrpSpPr>
            <a:grpSpLocks/>
          </p:cNvGrpSpPr>
          <p:nvPr/>
        </p:nvGrpSpPr>
        <p:grpSpPr bwMode="auto">
          <a:xfrm>
            <a:off x="4662488" y="3767138"/>
            <a:ext cx="1628775" cy="720725"/>
            <a:chOff x="2937" y="2373"/>
            <a:chExt cx="1026" cy="454"/>
          </a:xfrm>
        </p:grpSpPr>
        <p:sp>
          <p:nvSpPr>
            <p:cNvPr id="50229" name="Line 53"/>
            <p:cNvSpPr>
              <a:spLocks noChangeShapeType="1"/>
            </p:cNvSpPr>
            <p:nvPr/>
          </p:nvSpPr>
          <p:spPr bwMode="auto">
            <a:xfrm>
              <a:off x="2937" y="2557"/>
              <a:ext cx="454" cy="270"/>
            </a:xfrm>
            <a:prstGeom prst="line">
              <a:avLst/>
            </a:prstGeom>
            <a:noFill/>
            <a:ln w="57150">
              <a:solidFill>
                <a:srgbClr val="0000FF"/>
              </a:solidFill>
              <a:prstDash val="sysDot"/>
              <a:round/>
              <a:headEnd/>
              <a:tailEnd type="triangle" w="med" len="med"/>
            </a:ln>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0232" name="Rectangle 56"/>
            <p:cNvSpPr>
              <a:spLocks noChangeArrowheads="1"/>
            </p:cNvSpPr>
            <p:nvPr/>
          </p:nvSpPr>
          <p:spPr bwMode="auto">
            <a:xfrm rot="1674197">
              <a:off x="2959" y="2373"/>
              <a:ext cx="1004" cy="404"/>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b="1" kern="1200" dirty="0">
                  <a:solidFill>
                    <a:srgbClr val="0000FF"/>
                  </a:solidFill>
                  <a:latin typeface="Arial" charset="0"/>
                  <a:ea typeface="ＭＳ Ｐゴシック" pitchFamily="50" charset="-128"/>
                  <a:cs typeface="+mn-cs"/>
                </a:rPr>
                <a:t>To be moved</a:t>
              </a:r>
            </a:p>
            <a:p>
              <a:pPr algn="l" rtl="0" fontAlgn="base">
                <a:spcBef>
                  <a:spcPct val="0"/>
                </a:spcBef>
                <a:spcAft>
                  <a:spcPct val="0"/>
                </a:spcAft>
              </a:pPr>
              <a:r>
                <a:rPr kumimoji="1" lang="en-US" altLang="ja-JP" b="1" kern="1200" dirty="0">
                  <a:solidFill>
                    <a:srgbClr val="0000FF"/>
                  </a:solidFill>
                  <a:latin typeface="Arial" charset="0"/>
                  <a:ea typeface="ＭＳ Ｐゴシック" pitchFamily="50" charset="-128"/>
                  <a:cs typeface="+mn-cs"/>
                </a:rPr>
                <a:t>into TD band</a:t>
              </a:r>
            </a:p>
          </p:txBody>
        </p:sp>
      </p:grpSp>
      <p:sp>
        <p:nvSpPr>
          <p:cNvPr id="58" name="フッター プレースホルダ 57"/>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2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2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179">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2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21" grpId="0"/>
      <p:bldP spid="5022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ja-JP" dirty="0">
                <a:latin typeface="Arial" charset="0"/>
              </a:rPr>
              <a:t>Why FP cavity?</a:t>
            </a:r>
          </a:p>
        </p:txBody>
      </p:sp>
      <p:sp>
        <p:nvSpPr>
          <p:cNvPr id="101379" name="Rectangle 3"/>
          <p:cNvSpPr>
            <a:spLocks noChangeArrowheads="1"/>
          </p:cNvSpPr>
          <p:nvPr/>
        </p:nvSpPr>
        <p:spPr bwMode="auto">
          <a:xfrm>
            <a:off x="1725613" y="2868613"/>
            <a:ext cx="6013450" cy="3279775"/>
          </a:xfrm>
          <a:prstGeom prst="rect">
            <a:avLst/>
          </a:prstGeom>
          <a:noFill/>
          <a:ln w="28575">
            <a:solidFill>
              <a:schemeClr val="tx1"/>
            </a:solidFill>
            <a:miter lim="800000"/>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380" name="Line 4"/>
          <p:cNvSpPr>
            <a:spLocks noChangeShapeType="1"/>
          </p:cNvSpPr>
          <p:nvPr/>
        </p:nvSpPr>
        <p:spPr bwMode="auto">
          <a:xfrm>
            <a:off x="2273300" y="5054600"/>
            <a:ext cx="2185988" cy="0"/>
          </a:xfrm>
          <a:prstGeom prst="line">
            <a:avLst/>
          </a:prstGeom>
          <a:noFill/>
          <a:ln w="76200">
            <a:solidFill>
              <a:srgbClr val="00FF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381" name="Line 5"/>
          <p:cNvSpPr>
            <a:spLocks noChangeShapeType="1"/>
          </p:cNvSpPr>
          <p:nvPr/>
        </p:nvSpPr>
        <p:spPr bwMode="auto">
          <a:xfrm flipV="1">
            <a:off x="4459288" y="2868613"/>
            <a:ext cx="2185987" cy="2187575"/>
          </a:xfrm>
          <a:prstGeom prst="line">
            <a:avLst/>
          </a:prstGeom>
          <a:noFill/>
          <a:ln w="76200">
            <a:solidFill>
              <a:srgbClr val="00FF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382" name="Line 6"/>
          <p:cNvSpPr>
            <a:spLocks noChangeShapeType="1"/>
          </p:cNvSpPr>
          <p:nvPr/>
        </p:nvSpPr>
        <p:spPr bwMode="auto">
          <a:xfrm flipH="1" flipV="1">
            <a:off x="1725613" y="3960813"/>
            <a:ext cx="547687" cy="1095375"/>
          </a:xfrm>
          <a:prstGeom prst="line">
            <a:avLst/>
          </a:prstGeom>
          <a:noFill/>
          <a:ln w="76200">
            <a:solidFill>
              <a:srgbClr val="00FF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389" name="Text Box 13"/>
          <p:cNvSpPr txBox="1">
            <a:spLocks noChangeArrowheads="1"/>
          </p:cNvSpPr>
          <p:nvPr/>
        </p:nvSpPr>
        <p:spPr bwMode="auto">
          <a:xfrm>
            <a:off x="4049713" y="6215063"/>
            <a:ext cx="1376362" cy="366712"/>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000000"/>
                </a:solidFill>
                <a:latin typeface="Arial" charset="0"/>
                <a:ea typeface="ＭＳ Ｐゴシック" pitchFamily="50" charset="-128"/>
                <a:cs typeface="+mn-cs"/>
              </a:rPr>
              <a:t>Frequency</a:t>
            </a:r>
          </a:p>
        </p:txBody>
      </p:sp>
      <p:sp>
        <p:nvSpPr>
          <p:cNvPr id="101390" name="Text Box 14"/>
          <p:cNvSpPr txBox="1">
            <a:spLocks noChangeArrowheads="1"/>
          </p:cNvSpPr>
          <p:nvPr/>
        </p:nvSpPr>
        <p:spPr bwMode="auto">
          <a:xfrm rot="-5400000">
            <a:off x="920750" y="4289425"/>
            <a:ext cx="1162050" cy="368300"/>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000000"/>
                </a:solidFill>
                <a:latin typeface="Arial" charset="0"/>
                <a:ea typeface="ＭＳ Ｐゴシック" pitchFamily="50" charset="-128"/>
                <a:cs typeface="+mn-cs"/>
              </a:rPr>
              <a:t>Strain</a:t>
            </a:r>
          </a:p>
        </p:txBody>
      </p:sp>
      <p:sp>
        <p:nvSpPr>
          <p:cNvPr id="101395" name="Text Box 19"/>
          <p:cNvSpPr txBox="1">
            <a:spLocks noChangeArrowheads="1"/>
          </p:cNvSpPr>
          <p:nvPr/>
        </p:nvSpPr>
        <p:spPr bwMode="auto">
          <a:xfrm rot="3795914">
            <a:off x="620713" y="3630613"/>
            <a:ext cx="2338387" cy="642937"/>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000000"/>
                </a:solidFill>
                <a:latin typeface="Arial" charset="0"/>
                <a:ea typeface="ＭＳ Ｐゴシック" pitchFamily="50" charset="-128"/>
                <a:cs typeface="+mn-cs"/>
              </a:rPr>
              <a:t>Radiation pressure noise f</a:t>
            </a:r>
            <a:r>
              <a:rPr kumimoji="1" lang="en-US" altLang="ja-JP" b="1" kern="1200" baseline="30000" dirty="0">
                <a:solidFill>
                  <a:srgbClr val="000000"/>
                </a:solidFill>
                <a:latin typeface="Arial" charset="0"/>
                <a:ea typeface="ＭＳ Ｐゴシック" pitchFamily="50" charset="-128"/>
                <a:cs typeface="+mn-cs"/>
              </a:rPr>
              <a:t>-2</a:t>
            </a:r>
          </a:p>
        </p:txBody>
      </p:sp>
      <p:sp>
        <p:nvSpPr>
          <p:cNvPr id="101396" name="Text Box 20"/>
          <p:cNvSpPr txBox="1">
            <a:spLocks noChangeArrowheads="1"/>
          </p:cNvSpPr>
          <p:nvPr/>
        </p:nvSpPr>
        <p:spPr bwMode="auto">
          <a:xfrm>
            <a:off x="2419350" y="4662488"/>
            <a:ext cx="1676400" cy="366712"/>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000000"/>
                </a:solidFill>
                <a:latin typeface="Arial" charset="0"/>
                <a:ea typeface="ＭＳ Ｐゴシック" pitchFamily="50" charset="-128"/>
                <a:cs typeface="+mn-cs"/>
              </a:rPr>
              <a:t>Shot noise</a:t>
            </a:r>
          </a:p>
        </p:txBody>
      </p:sp>
      <p:sp>
        <p:nvSpPr>
          <p:cNvPr id="101397" name="Text Box 21"/>
          <p:cNvSpPr txBox="1">
            <a:spLocks noChangeArrowheads="1"/>
          </p:cNvSpPr>
          <p:nvPr/>
        </p:nvSpPr>
        <p:spPr bwMode="auto">
          <a:xfrm rot="-2732863">
            <a:off x="4383088" y="3656012"/>
            <a:ext cx="1868488" cy="366713"/>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000000"/>
                </a:solidFill>
                <a:latin typeface="Arial" charset="0"/>
                <a:ea typeface="ＭＳ Ｐゴシック" pitchFamily="50" charset="-128"/>
                <a:cs typeface="+mn-cs"/>
              </a:rPr>
              <a:t>Shot noise f</a:t>
            </a:r>
            <a:r>
              <a:rPr kumimoji="1" lang="en-US" altLang="ja-JP" b="1" kern="1200" baseline="30000" dirty="0">
                <a:solidFill>
                  <a:srgbClr val="000000"/>
                </a:solidFill>
                <a:latin typeface="Arial" charset="0"/>
                <a:ea typeface="ＭＳ Ｐゴシック" pitchFamily="50" charset="-128"/>
                <a:cs typeface="+mn-cs"/>
              </a:rPr>
              <a:t>1</a:t>
            </a:r>
          </a:p>
        </p:txBody>
      </p:sp>
      <p:sp>
        <p:nvSpPr>
          <p:cNvPr id="101398" name="Line 22"/>
          <p:cNvSpPr>
            <a:spLocks noChangeShapeType="1"/>
          </p:cNvSpPr>
          <p:nvPr/>
        </p:nvSpPr>
        <p:spPr bwMode="auto">
          <a:xfrm>
            <a:off x="1725613" y="5600700"/>
            <a:ext cx="6013450" cy="0"/>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399" name="Line 23"/>
          <p:cNvSpPr>
            <a:spLocks noChangeShapeType="1"/>
          </p:cNvSpPr>
          <p:nvPr/>
        </p:nvSpPr>
        <p:spPr bwMode="auto">
          <a:xfrm>
            <a:off x="1725613" y="5054600"/>
            <a:ext cx="6013450" cy="0"/>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00" name="Line 24"/>
          <p:cNvSpPr>
            <a:spLocks noChangeShapeType="1"/>
          </p:cNvSpPr>
          <p:nvPr/>
        </p:nvSpPr>
        <p:spPr bwMode="auto">
          <a:xfrm>
            <a:off x="1725613" y="4508500"/>
            <a:ext cx="6013450" cy="0"/>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01" name="Line 25"/>
          <p:cNvSpPr>
            <a:spLocks noChangeShapeType="1"/>
          </p:cNvSpPr>
          <p:nvPr/>
        </p:nvSpPr>
        <p:spPr bwMode="auto">
          <a:xfrm>
            <a:off x="1725613" y="3960813"/>
            <a:ext cx="6013450" cy="0"/>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02" name="Line 26"/>
          <p:cNvSpPr>
            <a:spLocks noChangeShapeType="1"/>
          </p:cNvSpPr>
          <p:nvPr/>
        </p:nvSpPr>
        <p:spPr bwMode="auto">
          <a:xfrm>
            <a:off x="1725613" y="3416300"/>
            <a:ext cx="6013450" cy="0"/>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03" name="Line 27"/>
          <p:cNvSpPr>
            <a:spLocks noChangeShapeType="1"/>
          </p:cNvSpPr>
          <p:nvPr/>
        </p:nvSpPr>
        <p:spPr bwMode="auto">
          <a:xfrm>
            <a:off x="2273300" y="2868613"/>
            <a:ext cx="0" cy="3279775"/>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04" name="Line 28"/>
          <p:cNvSpPr>
            <a:spLocks noChangeShapeType="1"/>
          </p:cNvSpPr>
          <p:nvPr/>
        </p:nvSpPr>
        <p:spPr bwMode="auto">
          <a:xfrm>
            <a:off x="2819400" y="2868613"/>
            <a:ext cx="0" cy="3279775"/>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05" name="Line 29"/>
          <p:cNvSpPr>
            <a:spLocks noChangeShapeType="1"/>
          </p:cNvSpPr>
          <p:nvPr/>
        </p:nvSpPr>
        <p:spPr bwMode="auto">
          <a:xfrm>
            <a:off x="3365500" y="2868613"/>
            <a:ext cx="0" cy="3279775"/>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06" name="Line 30"/>
          <p:cNvSpPr>
            <a:spLocks noChangeShapeType="1"/>
          </p:cNvSpPr>
          <p:nvPr/>
        </p:nvSpPr>
        <p:spPr bwMode="auto">
          <a:xfrm>
            <a:off x="3911600" y="2868613"/>
            <a:ext cx="0" cy="3279775"/>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07" name="Line 31"/>
          <p:cNvSpPr>
            <a:spLocks noChangeShapeType="1"/>
          </p:cNvSpPr>
          <p:nvPr/>
        </p:nvSpPr>
        <p:spPr bwMode="auto">
          <a:xfrm>
            <a:off x="4459288" y="2868613"/>
            <a:ext cx="0" cy="3279775"/>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08" name="Line 32"/>
          <p:cNvSpPr>
            <a:spLocks noChangeShapeType="1"/>
          </p:cNvSpPr>
          <p:nvPr/>
        </p:nvSpPr>
        <p:spPr bwMode="auto">
          <a:xfrm>
            <a:off x="5005388" y="2868613"/>
            <a:ext cx="0" cy="3279775"/>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09" name="Line 33"/>
          <p:cNvSpPr>
            <a:spLocks noChangeShapeType="1"/>
          </p:cNvSpPr>
          <p:nvPr/>
        </p:nvSpPr>
        <p:spPr bwMode="auto">
          <a:xfrm>
            <a:off x="5551488" y="2868613"/>
            <a:ext cx="0" cy="3279775"/>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10" name="Line 34"/>
          <p:cNvSpPr>
            <a:spLocks noChangeShapeType="1"/>
          </p:cNvSpPr>
          <p:nvPr/>
        </p:nvSpPr>
        <p:spPr bwMode="auto">
          <a:xfrm>
            <a:off x="6099175" y="2868613"/>
            <a:ext cx="0" cy="3279775"/>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11" name="Line 35"/>
          <p:cNvSpPr>
            <a:spLocks noChangeShapeType="1"/>
          </p:cNvSpPr>
          <p:nvPr/>
        </p:nvSpPr>
        <p:spPr bwMode="auto">
          <a:xfrm>
            <a:off x="6645275" y="2868613"/>
            <a:ext cx="0" cy="3279775"/>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12" name="Line 36"/>
          <p:cNvSpPr>
            <a:spLocks noChangeShapeType="1"/>
          </p:cNvSpPr>
          <p:nvPr/>
        </p:nvSpPr>
        <p:spPr bwMode="auto">
          <a:xfrm>
            <a:off x="7191375" y="2868613"/>
            <a:ext cx="0" cy="3279775"/>
          </a:xfrm>
          <a:prstGeom prst="line">
            <a:avLst/>
          </a:prstGeom>
          <a:noFill/>
          <a:ln w="3175" cap="rnd">
            <a:solidFill>
              <a:schemeClr val="tx1"/>
            </a:solidFill>
            <a:prstDash val="sysDot"/>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14" name="Text Box 38"/>
          <p:cNvSpPr txBox="1">
            <a:spLocks noChangeArrowheads="1"/>
          </p:cNvSpPr>
          <p:nvPr/>
        </p:nvSpPr>
        <p:spPr bwMode="auto">
          <a:xfrm>
            <a:off x="1955800" y="5073650"/>
            <a:ext cx="2259013" cy="641350"/>
          </a:xfrm>
          <a:prstGeom prst="rect">
            <a:avLst/>
          </a:prstGeom>
          <a:noFill/>
          <a:ln w="9525">
            <a:noFill/>
            <a:miter lim="800000"/>
            <a:headEnd/>
            <a:tailEnd/>
          </a:ln>
          <a:effectLst/>
        </p:spPr>
        <p:txBody>
          <a:bodyPr>
            <a:spAutoFit/>
          </a:bodyPr>
          <a:lstStyle/>
          <a:p>
            <a:pPr algn="l" rtl="0" fontAlgn="base">
              <a:spcBef>
                <a:spcPct val="0"/>
              </a:spcBef>
              <a:spcAft>
                <a:spcPct val="0"/>
              </a:spcAft>
            </a:pPr>
            <a:r>
              <a:rPr kumimoji="1" lang="en-US" altLang="ja-JP" b="1" kern="1200" dirty="0">
                <a:solidFill>
                  <a:srgbClr val="00FF00"/>
                </a:solidFill>
                <a:latin typeface="Arial" charset="0"/>
                <a:ea typeface="ＭＳ Ｐゴシック" pitchFamily="50" charset="-128"/>
                <a:cs typeface="+mn-cs"/>
              </a:rPr>
              <a:t>Transponder type</a:t>
            </a:r>
          </a:p>
          <a:p>
            <a:pPr algn="l" rtl="0" fontAlgn="base">
              <a:spcBef>
                <a:spcPct val="0"/>
              </a:spcBef>
              <a:spcAft>
                <a:spcPct val="0"/>
              </a:spcAft>
            </a:pPr>
            <a:r>
              <a:rPr kumimoji="1" lang="en-US" altLang="ja-JP" b="1" kern="1200" dirty="0">
                <a:solidFill>
                  <a:srgbClr val="00FF00"/>
                </a:solidFill>
                <a:latin typeface="Arial" charset="0"/>
                <a:ea typeface="ＭＳ Ｐゴシック" pitchFamily="50" charset="-128"/>
                <a:cs typeface="+mn-cs"/>
              </a:rPr>
              <a:t>(e.g. LISA)</a:t>
            </a:r>
          </a:p>
        </p:txBody>
      </p:sp>
      <p:grpSp>
        <p:nvGrpSpPr>
          <p:cNvPr id="2" name="Group 172"/>
          <p:cNvGrpSpPr>
            <a:grpSpLocks/>
          </p:cNvGrpSpPr>
          <p:nvPr/>
        </p:nvGrpSpPr>
        <p:grpSpPr bwMode="auto">
          <a:xfrm>
            <a:off x="2819400" y="2827338"/>
            <a:ext cx="4919663" cy="2330450"/>
            <a:chOff x="1776" y="1781"/>
            <a:chExt cx="3099" cy="1468"/>
          </a:xfrm>
        </p:grpSpPr>
        <p:sp>
          <p:nvSpPr>
            <p:cNvPr id="101415" name="Text Box 39"/>
            <p:cNvSpPr txBox="1">
              <a:spLocks noChangeArrowheads="1"/>
            </p:cNvSpPr>
            <p:nvPr/>
          </p:nvSpPr>
          <p:spPr bwMode="auto">
            <a:xfrm>
              <a:off x="2991" y="2936"/>
              <a:ext cx="859" cy="231"/>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000000"/>
                  </a:solidFill>
                  <a:latin typeface="Arial" charset="0"/>
                  <a:ea typeface="ＭＳ Ｐゴシック" pitchFamily="50" charset="-128"/>
                  <a:cs typeface="+mn-cs"/>
                </a:rPr>
                <a:t>Shot noise</a:t>
              </a:r>
            </a:p>
          </p:txBody>
        </p:sp>
        <p:grpSp>
          <p:nvGrpSpPr>
            <p:cNvPr id="3" name="Group 171"/>
            <p:cNvGrpSpPr>
              <a:grpSpLocks/>
            </p:cNvGrpSpPr>
            <p:nvPr/>
          </p:nvGrpSpPr>
          <p:grpSpPr bwMode="auto">
            <a:xfrm>
              <a:off x="1776" y="1781"/>
              <a:ext cx="3099" cy="1468"/>
              <a:chOff x="1776" y="1781"/>
              <a:chExt cx="3099" cy="1468"/>
            </a:xfrm>
          </p:grpSpPr>
          <p:grpSp>
            <p:nvGrpSpPr>
              <p:cNvPr id="4" name="Group 164"/>
              <p:cNvGrpSpPr>
                <a:grpSpLocks/>
              </p:cNvGrpSpPr>
              <p:nvPr/>
            </p:nvGrpSpPr>
            <p:grpSpPr bwMode="auto">
              <a:xfrm>
                <a:off x="1776" y="1807"/>
                <a:ext cx="3099" cy="1378"/>
                <a:chOff x="1776" y="1807"/>
                <a:chExt cx="3099" cy="1378"/>
              </a:xfrm>
            </p:grpSpPr>
            <p:grpSp>
              <p:nvGrpSpPr>
                <p:cNvPr id="5" name="Group 161"/>
                <p:cNvGrpSpPr>
                  <a:grpSpLocks/>
                </p:cNvGrpSpPr>
                <p:nvPr/>
              </p:nvGrpSpPr>
              <p:grpSpPr bwMode="auto">
                <a:xfrm>
                  <a:off x="1776" y="1807"/>
                  <a:ext cx="3099" cy="1378"/>
                  <a:chOff x="1776" y="1807"/>
                  <a:chExt cx="3099" cy="1378"/>
                </a:xfrm>
              </p:grpSpPr>
              <p:sp>
                <p:nvSpPr>
                  <p:cNvPr id="101383" name="Line 7"/>
                  <p:cNvSpPr>
                    <a:spLocks noChangeShapeType="1"/>
                  </p:cNvSpPr>
                  <p:nvPr/>
                </p:nvSpPr>
                <p:spPr bwMode="auto">
                  <a:xfrm>
                    <a:off x="2464" y="3184"/>
                    <a:ext cx="1378" cy="0"/>
                  </a:xfrm>
                  <a:prstGeom prst="line">
                    <a:avLst/>
                  </a:prstGeom>
                  <a:noFill/>
                  <a:ln w="76200">
                    <a:solidFill>
                      <a:srgbClr val="0000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384" name="Line 8"/>
                  <p:cNvSpPr>
                    <a:spLocks noChangeShapeType="1"/>
                  </p:cNvSpPr>
                  <p:nvPr/>
                </p:nvSpPr>
                <p:spPr bwMode="auto">
                  <a:xfrm flipV="1">
                    <a:off x="3842" y="2152"/>
                    <a:ext cx="1033" cy="1033"/>
                  </a:xfrm>
                  <a:prstGeom prst="line">
                    <a:avLst/>
                  </a:prstGeom>
                  <a:noFill/>
                  <a:ln w="76200">
                    <a:solidFill>
                      <a:srgbClr val="0000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385" name="Line 9"/>
                  <p:cNvSpPr>
                    <a:spLocks noChangeShapeType="1"/>
                  </p:cNvSpPr>
                  <p:nvPr/>
                </p:nvSpPr>
                <p:spPr bwMode="auto">
                  <a:xfrm flipH="1" flipV="1">
                    <a:off x="1776" y="1807"/>
                    <a:ext cx="688" cy="1377"/>
                  </a:xfrm>
                  <a:prstGeom prst="line">
                    <a:avLst/>
                  </a:prstGeom>
                  <a:noFill/>
                  <a:ln w="76200">
                    <a:solidFill>
                      <a:srgbClr val="0000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6" name="Group 163"/>
                <p:cNvGrpSpPr>
                  <a:grpSpLocks/>
                </p:cNvGrpSpPr>
                <p:nvPr/>
              </p:nvGrpSpPr>
              <p:grpSpPr bwMode="auto">
                <a:xfrm>
                  <a:off x="3325" y="2291"/>
                  <a:ext cx="1188" cy="462"/>
                  <a:chOff x="3325" y="2291"/>
                  <a:chExt cx="1188" cy="462"/>
                </a:xfrm>
              </p:grpSpPr>
              <p:sp>
                <p:nvSpPr>
                  <p:cNvPr id="101391" name="Line 15"/>
                  <p:cNvSpPr>
                    <a:spLocks noChangeShapeType="1"/>
                  </p:cNvSpPr>
                  <p:nvPr/>
                </p:nvSpPr>
                <p:spPr bwMode="auto">
                  <a:xfrm>
                    <a:off x="3325" y="2753"/>
                    <a:ext cx="861" cy="0"/>
                  </a:xfrm>
                  <a:prstGeom prst="line">
                    <a:avLst/>
                  </a:prstGeom>
                  <a:noFill/>
                  <a:ln w="76200">
                    <a:solidFill>
                      <a:srgbClr val="00FFFF"/>
                    </a:solidFill>
                    <a:prstDash val="sysDot"/>
                    <a:round/>
                    <a:headEnd/>
                    <a:tailEnd type="triangle" w="lg" len="me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393" name="Text Box 17"/>
                  <p:cNvSpPr txBox="1">
                    <a:spLocks noChangeArrowheads="1"/>
                  </p:cNvSpPr>
                  <p:nvPr/>
                </p:nvSpPr>
                <p:spPr bwMode="auto">
                  <a:xfrm>
                    <a:off x="3569" y="2291"/>
                    <a:ext cx="944" cy="404"/>
                  </a:xfrm>
                  <a:prstGeom prst="rect">
                    <a:avLst/>
                  </a:prstGeom>
                  <a:noFill/>
                  <a:ln w="9525">
                    <a:noFill/>
                    <a:miter lim="800000"/>
                    <a:headEnd/>
                    <a:tailEnd/>
                  </a:ln>
                  <a:effectLst/>
                </p:spPr>
                <p:txBody>
                  <a:bodyPr>
                    <a:spAutoFit/>
                  </a:bodyPr>
                  <a:lstStyle/>
                  <a:p>
                    <a:pPr algn="l" rtl="0" fontAlgn="base">
                      <a:spcBef>
                        <a:spcPct val="0"/>
                      </a:spcBef>
                      <a:spcAft>
                        <a:spcPct val="0"/>
                      </a:spcAft>
                    </a:pPr>
                    <a:r>
                      <a:rPr kumimoji="1" lang="en-US" altLang="ja-JP" b="1" kern="1200" dirty="0">
                        <a:solidFill>
                          <a:srgbClr val="00FFFF"/>
                        </a:solidFill>
                        <a:latin typeface="Arial" charset="0"/>
                        <a:ea typeface="ＭＳ Ｐゴシック" pitchFamily="50" charset="-128"/>
                        <a:cs typeface="+mn-cs"/>
                      </a:rPr>
                      <a:t>Shorten</a:t>
                    </a:r>
                  </a:p>
                  <a:p>
                    <a:pPr algn="l" rtl="0" fontAlgn="base">
                      <a:spcBef>
                        <a:spcPct val="0"/>
                      </a:spcBef>
                      <a:spcAft>
                        <a:spcPct val="0"/>
                      </a:spcAft>
                    </a:pPr>
                    <a:r>
                      <a:rPr kumimoji="1" lang="en-US" altLang="ja-JP" b="1" kern="1200" dirty="0">
                        <a:solidFill>
                          <a:srgbClr val="00FFFF"/>
                        </a:solidFill>
                        <a:latin typeface="Arial" charset="0"/>
                        <a:ea typeface="ＭＳ Ｐゴシック" pitchFamily="50" charset="-128"/>
                        <a:cs typeface="+mn-cs"/>
                      </a:rPr>
                      <a:t>arm length</a:t>
                    </a:r>
                  </a:p>
                </p:txBody>
              </p:sp>
            </p:grpSp>
          </p:grpSp>
          <p:sp>
            <p:nvSpPr>
              <p:cNvPr id="101416" name="Text Box 40"/>
              <p:cNvSpPr txBox="1">
                <a:spLocks noChangeArrowheads="1"/>
              </p:cNvSpPr>
              <p:nvPr/>
            </p:nvSpPr>
            <p:spPr bwMode="auto">
              <a:xfrm rot="-2732863">
                <a:off x="3961" y="2578"/>
                <a:ext cx="1111" cy="231"/>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000000"/>
                    </a:solidFill>
                    <a:latin typeface="Arial" charset="0"/>
                    <a:ea typeface="ＭＳ Ｐゴシック" pitchFamily="50" charset="-128"/>
                    <a:cs typeface="+mn-cs"/>
                  </a:rPr>
                  <a:t>Shot noise f</a:t>
                </a:r>
                <a:r>
                  <a:rPr kumimoji="1" lang="en-US" altLang="ja-JP" b="1" kern="1200" baseline="30000" dirty="0">
                    <a:solidFill>
                      <a:srgbClr val="000000"/>
                    </a:solidFill>
                    <a:latin typeface="Arial" charset="0"/>
                    <a:ea typeface="ＭＳ Ｐゴシック" pitchFamily="50" charset="-128"/>
                    <a:cs typeface="+mn-cs"/>
                  </a:rPr>
                  <a:t>1</a:t>
                </a:r>
              </a:p>
            </p:txBody>
          </p:sp>
          <p:sp>
            <p:nvSpPr>
              <p:cNvPr id="101417" name="Text Box 41"/>
              <p:cNvSpPr txBox="1">
                <a:spLocks noChangeArrowheads="1"/>
              </p:cNvSpPr>
              <p:nvPr/>
            </p:nvSpPr>
            <p:spPr bwMode="auto">
              <a:xfrm rot="3795914">
                <a:off x="1599" y="2291"/>
                <a:ext cx="1424" cy="404"/>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000000"/>
                    </a:solidFill>
                    <a:latin typeface="Arial" charset="0"/>
                    <a:ea typeface="ＭＳ Ｐゴシック" pitchFamily="50" charset="-128"/>
                    <a:cs typeface="+mn-cs"/>
                  </a:rPr>
                  <a:t>Radiation pressure noise f</a:t>
                </a:r>
                <a:r>
                  <a:rPr kumimoji="1" lang="en-US" altLang="ja-JP" b="1" kern="1200" baseline="30000" dirty="0">
                    <a:solidFill>
                      <a:srgbClr val="000000"/>
                    </a:solidFill>
                    <a:latin typeface="Arial" charset="0"/>
                    <a:ea typeface="ＭＳ Ｐゴシック" pitchFamily="50" charset="-128"/>
                    <a:cs typeface="+mn-cs"/>
                  </a:rPr>
                  <a:t>-2</a:t>
                </a:r>
              </a:p>
            </p:txBody>
          </p:sp>
        </p:grpSp>
      </p:grpSp>
      <p:sp>
        <p:nvSpPr>
          <p:cNvPr id="101448" name="Freeform 72"/>
          <p:cNvSpPr>
            <a:spLocks/>
          </p:cNvSpPr>
          <p:nvPr/>
        </p:nvSpPr>
        <p:spPr bwMode="auto">
          <a:xfrm>
            <a:off x="506413" y="1246188"/>
            <a:ext cx="1924050" cy="1849437"/>
          </a:xfrm>
          <a:custGeom>
            <a:avLst/>
            <a:gdLst/>
            <a:ahLst/>
            <a:cxnLst>
              <a:cxn ang="0">
                <a:pos x="0" y="1134"/>
              </a:cxn>
              <a:cxn ang="0">
                <a:pos x="150" y="1194"/>
              </a:cxn>
              <a:cxn ang="0">
                <a:pos x="348" y="1206"/>
              </a:cxn>
              <a:cxn ang="0">
                <a:pos x="588" y="1158"/>
              </a:cxn>
              <a:cxn ang="0">
                <a:pos x="804" y="1086"/>
              </a:cxn>
              <a:cxn ang="0">
                <a:pos x="1110" y="948"/>
              </a:cxn>
              <a:cxn ang="0">
                <a:pos x="2592" y="0"/>
              </a:cxn>
              <a:cxn ang="0">
                <a:pos x="2592" y="2490"/>
              </a:cxn>
              <a:cxn ang="0">
                <a:pos x="1146" y="1572"/>
              </a:cxn>
              <a:cxn ang="0">
                <a:pos x="870" y="1428"/>
              </a:cxn>
              <a:cxn ang="0">
                <a:pos x="654" y="1350"/>
              </a:cxn>
              <a:cxn ang="0">
                <a:pos x="432" y="1296"/>
              </a:cxn>
              <a:cxn ang="0">
                <a:pos x="300" y="1296"/>
              </a:cxn>
              <a:cxn ang="0">
                <a:pos x="156" y="1308"/>
              </a:cxn>
              <a:cxn ang="0">
                <a:pos x="72" y="1326"/>
              </a:cxn>
              <a:cxn ang="0">
                <a:pos x="6" y="1368"/>
              </a:cxn>
              <a:cxn ang="0">
                <a:pos x="0" y="1134"/>
              </a:cxn>
            </a:cxnLst>
            <a:rect l="0" t="0" r="r" b="b"/>
            <a:pathLst>
              <a:path w="2592" h="2490">
                <a:moveTo>
                  <a:pt x="0" y="1134"/>
                </a:moveTo>
                <a:lnTo>
                  <a:pt x="150" y="1194"/>
                </a:lnTo>
                <a:lnTo>
                  <a:pt x="348" y="1206"/>
                </a:lnTo>
                <a:lnTo>
                  <a:pt x="588" y="1158"/>
                </a:lnTo>
                <a:lnTo>
                  <a:pt x="804" y="1086"/>
                </a:lnTo>
                <a:lnTo>
                  <a:pt x="1110" y="948"/>
                </a:lnTo>
                <a:lnTo>
                  <a:pt x="2592" y="0"/>
                </a:lnTo>
                <a:lnTo>
                  <a:pt x="2592" y="2490"/>
                </a:lnTo>
                <a:lnTo>
                  <a:pt x="1146" y="1572"/>
                </a:lnTo>
                <a:lnTo>
                  <a:pt x="870" y="1428"/>
                </a:lnTo>
                <a:lnTo>
                  <a:pt x="654" y="1350"/>
                </a:lnTo>
                <a:lnTo>
                  <a:pt x="432" y="1296"/>
                </a:lnTo>
                <a:lnTo>
                  <a:pt x="300" y="1296"/>
                </a:lnTo>
                <a:lnTo>
                  <a:pt x="156" y="1308"/>
                </a:lnTo>
                <a:lnTo>
                  <a:pt x="72" y="1326"/>
                </a:lnTo>
                <a:lnTo>
                  <a:pt x="6" y="1368"/>
                </a:lnTo>
                <a:lnTo>
                  <a:pt x="0" y="1134"/>
                </a:lnTo>
                <a:close/>
              </a:path>
            </a:pathLst>
          </a:custGeom>
          <a:solidFill>
            <a:srgbClr val="FFCCFF"/>
          </a:solidFill>
          <a:ln w="9525">
            <a:solidFill>
              <a:srgbClr val="FFCC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7" name="Group 73"/>
          <p:cNvGrpSpPr>
            <a:grpSpLocks/>
          </p:cNvGrpSpPr>
          <p:nvPr/>
        </p:nvGrpSpPr>
        <p:grpSpPr bwMode="auto">
          <a:xfrm>
            <a:off x="2090738" y="1990725"/>
            <a:ext cx="427037" cy="355600"/>
            <a:chOff x="4155" y="2047"/>
            <a:chExt cx="576" cy="478"/>
          </a:xfrm>
        </p:grpSpPr>
        <p:sp>
          <p:nvSpPr>
            <p:cNvPr id="101450" name="Freeform 74"/>
            <p:cNvSpPr>
              <a:spLocks/>
            </p:cNvSpPr>
            <p:nvPr/>
          </p:nvSpPr>
          <p:spPr bwMode="auto">
            <a:xfrm flipH="1">
              <a:off x="4559" y="2112"/>
              <a:ext cx="162" cy="356"/>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66FF33"/>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51" name="Line 75"/>
            <p:cNvSpPr>
              <a:spLocks noChangeShapeType="1"/>
            </p:cNvSpPr>
            <p:nvPr/>
          </p:nvSpPr>
          <p:spPr bwMode="auto">
            <a:xfrm flipH="1">
              <a:off x="4721" y="2098"/>
              <a:ext cx="1" cy="38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52" name="Line 76"/>
            <p:cNvSpPr>
              <a:spLocks noChangeShapeType="1"/>
            </p:cNvSpPr>
            <p:nvPr/>
          </p:nvSpPr>
          <p:spPr bwMode="auto">
            <a:xfrm flipH="1">
              <a:off x="4556" y="2110"/>
              <a:ext cx="174"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53" name="Line 77"/>
            <p:cNvSpPr>
              <a:spLocks noChangeShapeType="1"/>
            </p:cNvSpPr>
            <p:nvPr/>
          </p:nvSpPr>
          <p:spPr bwMode="auto">
            <a:xfrm flipH="1">
              <a:off x="4551" y="2468"/>
              <a:ext cx="180"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54" name="Arc 78"/>
            <p:cNvSpPr>
              <a:spLocks/>
            </p:cNvSpPr>
            <p:nvPr/>
          </p:nvSpPr>
          <p:spPr bwMode="auto">
            <a:xfrm rot="8071501" flipH="1">
              <a:off x="4162" y="2040"/>
              <a:ext cx="478" cy="49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8" name="Group 79"/>
          <p:cNvGrpSpPr>
            <a:grpSpLocks/>
          </p:cNvGrpSpPr>
          <p:nvPr/>
        </p:nvGrpSpPr>
        <p:grpSpPr bwMode="auto">
          <a:xfrm>
            <a:off x="979488" y="819150"/>
            <a:ext cx="1452562" cy="1670050"/>
            <a:chOff x="2660" y="443"/>
            <a:chExt cx="1955" cy="2248"/>
          </a:xfrm>
        </p:grpSpPr>
        <p:sp>
          <p:nvSpPr>
            <p:cNvPr id="101456" name="Arc 80"/>
            <p:cNvSpPr>
              <a:spLocks/>
            </p:cNvSpPr>
            <p:nvPr/>
          </p:nvSpPr>
          <p:spPr bwMode="auto">
            <a:xfrm rot="8078514">
              <a:off x="1937" y="1166"/>
              <a:ext cx="2248" cy="802"/>
            </a:xfrm>
            <a:custGeom>
              <a:avLst/>
              <a:gdLst>
                <a:gd name="G0" fmla="+- 0 0 0"/>
                <a:gd name="G1" fmla="+- 19098 0 0"/>
                <a:gd name="G2" fmla="+- 21600 0 0"/>
                <a:gd name="T0" fmla="*/ 10091 w 21413"/>
                <a:gd name="T1" fmla="*/ 0 h 19098"/>
                <a:gd name="T2" fmla="*/ 21413 w 21413"/>
                <a:gd name="T3" fmla="*/ 16260 h 19098"/>
                <a:gd name="T4" fmla="*/ 0 w 21413"/>
                <a:gd name="T5" fmla="*/ 19098 h 19098"/>
              </a:gdLst>
              <a:ahLst/>
              <a:cxnLst>
                <a:cxn ang="0">
                  <a:pos x="T0" y="T1"/>
                </a:cxn>
                <a:cxn ang="0">
                  <a:pos x="T2" y="T3"/>
                </a:cxn>
                <a:cxn ang="0">
                  <a:pos x="T4" y="T5"/>
                </a:cxn>
              </a:cxnLst>
              <a:rect l="0" t="0" r="r" b="b"/>
              <a:pathLst>
                <a:path w="21413" h="19098" fill="none" extrusionOk="0">
                  <a:moveTo>
                    <a:pt x="10090" y="0"/>
                  </a:moveTo>
                  <a:cubicBezTo>
                    <a:pt x="16274" y="3267"/>
                    <a:pt x="20493" y="9326"/>
                    <a:pt x="21412" y="16260"/>
                  </a:cubicBezTo>
                </a:path>
                <a:path w="21413" h="19098" stroke="0" extrusionOk="0">
                  <a:moveTo>
                    <a:pt x="10090" y="0"/>
                  </a:moveTo>
                  <a:cubicBezTo>
                    <a:pt x="16274" y="3267"/>
                    <a:pt x="20493" y="9326"/>
                    <a:pt x="21412" y="16260"/>
                  </a:cubicBezTo>
                  <a:lnTo>
                    <a:pt x="0" y="19098"/>
                  </a:lnTo>
                  <a:close/>
                </a:path>
              </a:pathLst>
            </a:custGeom>
            <a:noFill/>
            <a:ln w="76200">
              <a:solidFill>
                <a:srgbClr val="FFCCFF"/>
              </a:solidFill>
              <a:round/>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57" name="Line 81"/>
            <p:cNvSpPr>
              <a:spLocks noChangeShapeType="1"/>
            </p:cNvSpPr>
            <p:nvPr/>
          </p:nvSpPr>
          <p:spPr bwMode="auto">
            <a:xfrm flipV="1">
              <a:off x="3385" y="1019"/>
              <a:ext cx="1230" cy="788"/>
            </a:xfrm>
            <a:prstGeom prst="line">
              <a:avLst/>
            </a:prstGeom>
            <a:noFill/>
            <a:ln w="76200">
              <a:solidFill>
                <a:srgbClr val="FFCC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9" name="Group 82"/>
          <p:cNvGrpSpPr>
            <a:grpSpLocks/>
          </p:cNvGrpSpPr>
          <p:nvPr/>
        </p:nvGrpSpPr>
        <p:grpSpPr bwMode="auto">
          <a:xfrm flipV="1">
            <a:off x="984250" y="1858963"/>
            <a:ext cx="1450975" cy="1670050"/>
            <a:chOff x="2660" y="443"/>
            <a:chExt cx="1955" cy="2248"/>
          </a:xfrm>
        </p:grpSpPr>
        <p:sp>
          <p:nvSpPr>
            <p:cNvPr id="101459" name="Arc 83"/>
            <p:cNvSpPr>
              <a:spLocks/>
            </p:cNvSpPr>
            <p:nvPr/>
          </p:nvSpPr>
          <p:spPr bwMode="auto">
            <a:xfrm rot="8078514">
              <a:off x="1937" y="1166"/>
              <a:ext cx="2248" cy="802"/>
            </a:xfrm>
            <a:custGeom>
              <a:avLst/>
              <a:gdLst>
                <a:gd name="G0" fmla="+- 0 0 0"/>
                <a:gd name="G1" fmla="+- 19098 0 0"/>
                <a:gd name="G2" fmla="+- 21600 0 0"/>
                <a:gd name="T0" fmla="*/ 10091 w 21413"/>
                <a:gd name="T1" fmla="*/ 0 h 19098"/>
                <a:gd name="T2" fmla="*/ 21413 w 21413"/>
                <a:gd name="T3" fmla="*/ 16260 h 19098"/>
                <a:gd name="T4" fmla="*/ 0 w 21413"/>
                <a:gd name="T5" fmla="*/ 19098 h 19098"/>
              </a:gdLst>
              <a:ahLst/>
              <a:cxnLst>
                <a:cxn ang="0">
                  <a:pos x="T0" y="T1"/>
                </a:cxn>
                <a:cxn ang="0">
                  <a:pos x="T2" y="T3"/>
                </a:cxn>
                <a:cxn ang="0">
                  <a:pos x="T4" y="T5"/>
                </a:cxn>
              </a:cxnLst>
              <a:rect l="0" t="0" r="r" b="b"/>
              <a:pathLst>
                <a:path w="21413" h="19098" fill="none" extrusionOk="0">
                  <a:moveTo>
                    <a:pt x="10090" y="0"/>
                  </a:moveTo>
                  <a:cubicBezTo>
                    <a:pt x="16274" y="3267"/>
                    <a:pt x="20493" y="9326"/>
                    <a:pt x="21412" y="16260"/>
                  </a:cubicBezTo>
                </a:path>
                <a:path w="21413" h="19098" stroke="0" extrusionOk="0">
                  <a:moveTo>
                    <a:pt x="10090" y="0"/>
                  </a:moveTo>
                  <a:cubicBezTo>
                    <a:pt x="16274" y="3267"/>
                    <a:pt x="20493" y="9326"/>
                    <a:pt x="21412" y="16260"/>
                  </a:cubicBezTo>
                  <a:lnTo>
                    <a:pt x="0" y="19098"/>
                  </a:lnTo>
                  <a:close/>
                </a:path>
              </a:pathLst>
            </a:custGeom>
            <a:noFill/>
            <a:ln w="76200">
              <a:solidFill>
                <a:srgbClr val="FFCCFF"/>
              </a:solidFill>
              <a:round/>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60" name="Line 84"/>
            <p:cNvSpPr>
              <a:spLocks noChangeShapeType="1"/>
            </p:cNvSpPr>
            <p:nvPr/>
          </p:nvSpPr>
          <p:spPr bwMode="auto">
            <a:xfrm flipV="1">
              <a:off x="3385" y="1019"/>
              <a:ext cx="1230" cy="788"/>
            </a:xfrm>
            <a:prstGeom prst="line">
              <a:avLst/>
            </a:prstGeom>
            <a:noFill/>
            <a:ln w="76200">
              <a:solidFill>
                <a:srgbClr val="FFCC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01525" name="Rectangle 149"/>
          <p:cNvSpPr>
            <a:spLocks noChangeArrowheads="1"/>
          </p:cNvSpPr>
          <p:nvPr/>
        </p:nvSpPr>
        <p:spPr bwMode="auto">
          <a:xfrm>
            <a:off x="341313" y="2078038"/>
            <a:ext cx="269875" cy="180975"/>
          </a:xfrm>
          <a:prstGeom prst="rect">
            <a:avLst/>
          </a:prstGeom>
          <a:solidFill>
            <a:schemeClr val="bg2"/>
          </a:solidFill>
          <a:ln w="28575">
            <a:solidFill>
              <a:schemeClr val="tx1"/>
            </a:solidFill>
            <a:miter lim="800000"/>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33" name="Text Box 157"/>
          <p:cNvSpPr txBox="1">
            <a:spLocks noChangeArrowheads="1"/>
          </p:cNvSpPr>
          <p:nvPr/>
        </p:nvSpPr>
        <p:spPr bwMode="auto">
          <a:xfrm>
            <a:off x="196850" y="1016000"/>
            <a:ext cx="2246313" cy="641350"/>
          </a:xfrm>
          <a:prstGeom prst="rect">
            <a:avLst/>
          </a:prstGeom>
          <a:noFill/>
          <a:ln w="9525">
            <a:noFill/>
            <a:miter lim="800000"/>
            <a:headEnd/>
            <a:tailEnd/>
          </a:ln>
          <a:effectLst/>
        </p:spPr>
        <p:txBody>
          <a:bodyPr>
            <a:spAutoFit/>
          </a:bodyPr>
          <a:lstStyle/>
          <a:p>
            <a:pPr algn="l" rtl="0" fontAlgn="base">
              <a:spcBef>
                <a:spcPct val="0"/>
              </a:spcBef>
              <a:spcAft>
                <a:spcPct val="0"/>
              </a:spcAft>
            </a:pPr>
            <a:r>
              <a:rPr kumimoji="1" lang="en-US" altLang="ja-JP" b="1" kern="1200" dirty="0">
                <a:solidFill>
                  <a:srgbClr val="00FF00"/>
                </a:solidFill>
                <a:latin typeface="Arial" charset="0"/>
                <a:ea typeface="ＭＳ Ｐゴシック" pitchFamily="50" charset="-128"/>
                <a:cs typeface="+mn-cs"/>
              </a:rPr>
              <a:t>Transponder type</a:t>
            </a:r>
          </a:p>
          <a:p>
            <a:pPr algn="l" rtl="0" fontAlgn="base">
              <a:spcBef>
                <a:spcPct val="0"/>
              </a:spcBef>
              <a:spcAft>
                <a:spcPct val="0"/>
              </a:spcAft>
            </a:pPr>
            <a:r>
              <a:rPr kumimoji="1" lang="en-US" altLang="ja-JP" b="1" kern="1200" dirty="0">
                <a:solidFill>
                  <a:srgbClr val="00FF00"/>
                </a:solidFill>
                <a:latin typeface="Arial" charset="0"/>
                <a:ea typeface="ＭＳ Ｐゴシック" pitchFamily="50" charset="-128"/>
                <a:cs typeface="+mn-cs"/>
              </a:rPr>
              <a:t>(e.g. LISA)</a:t>
            </a:r>
          </a:p>
        </p:txBody>
      </p:sp>
      <p:grpSp>
        <p:nvGrpSpPr>
          <p:cNvPr id="10" name="Group 162"/>
          <p:cNvGrpSpPr>
            <a:grpSpLocks/>
          </p:cNvGrpSpPr>
          <p:nvPr/>
        </p:nvGrpSpPr>
        <p:grpSpPr bwMode="auto">
          <a:xfrm>
            <a:off x="3294063" y="819150"/>
            <a:ext cx="2373312" cy="2709863"/>
            <a:chOff x="2075" y="516"/>
            <a:chExt cx="1495" cy="1707"/>
          </a:xfrm>
        </p:grpSpPr>
        <p:sp>
          <p:nvSpPr>
            <p:cNvPr id="101474" name="Freeform 98"/>
            <p:cNvSpPr>
              <a:spLocks/>
            </p:cNvSpPr>
            <p:nvPr/>
          </p:nvSpPr>
          <p:spPr bwMode="auto">
            <a:xfrm>
              <a:off x="2303" y="785"/>
              <a:ext cx="1212" cy="1165"/>
            </a:xfrm>
            <a:custGeom>
              <a:avLst/>
              <a:gdLst/>
              <a:ahLst/>
              <a:cxnLst>
                <a:cxn ang="0">
                  <a:pos x="0" y="1134"/>
                </a:cxn>
                <a:cxn ang="0">
                  <a:pos x="150" y="1194"/>
                </a:cxn>
                <a:cxn ang="0">
                  <a:pos x="348" y="1206"/>
                </a:cxn>
                <a:cxn ang="0">
                  <a:pos x="588" y="1158"/>
                </a:cxn>
                <a:cxn ang="0">
                  <a:pos x="804" y="1086"/>
                </a:cxn>
                <a:cxn ang="0">
                  <a:pos x="1110" y="948"/>
                </a:cxn>
                <a:cxn ang="0">
                  <a:pos x="2592" y="0"/>
                </a:cxn>
                <a:cxn ang="0">
                  <a:pos x="2592" y="2490"/>
                </a:cxn>
                <a:cxn ang="0">
                  <a:pos x="1146" y="1572"/>
                </a:cxn>
                <a:cxn ang="0">
                  <a:pos x="870" y="1428"/>
                </a:cxn>
                <a:cxn ang="0">
                  <a:pos x="654" y="1350"/>
                </a:cxn>
                <a:cxn ang="0">
                  <a:pos x="432" y="1296"/>
                </a:cxn>
                <a:cxn ang="0">
                  <a:pos x="300" y="1296"/>
                </a:cxn>
                <a:cxn ang="0">
                  <a:pos x="156" y="1308"/>
                </a:cxn>
                <a:cxn ang="0">
                  <a:pos x="72" y="1326"/>
                </a:cxn>
                <a:cxn ang="0">
                  <a:pos x="6" y="1368"/>
                </a:cxn>
                <a:cxn ang="0">
                  <a:pos x="0" y="1134"/>
                </a:cxn>
              </a:cxnLst>
              <a:rect l="0" t="0" r="r" b="b"/>
              <a:pathLst>
                <a:path w="2592" h="2490">
                  <a:moveTo>
                    <a:pt x="0" y="1134"/>
                  </a:moveTo>
                  <a:lnTo>
                    <a:pt x="150" y="1194"/>
                  </a:lnTo>
                  <a:lnTo>
                    <a:pt x="348" y="1206"/>
                  </a:lnTo>
                  <a:lnTo>
                    <a:pt x="588" y="1158"/>
                  </a:lnTo>
                  <a:lnTo>
                    <a:pt x="804" y="1086"/>
                  </a:lnTo>
                  <a:lnTo>
                    <a:pt x="1110" y="948"/>
                  </a:lnTo>
                  <a:lnTo>
                    <a:pt x="2592" y="0"/>
                  </a:lnTo>
                  <a:lnTo>
                    <a:pt x="2592" y="2490"/>
                  </a:lnTo>
                  <a:lnTo>
                    <a:pt x="1146" y="1572"/>
                  </a:lnTo>
                  <a:lnTo>
                    <a:pt x="870" y="1428"/>
                  </a:lnTo>
                  <a:lnTo>
                    <a:pt x="654" y="1350"/>
                  </a:lnTo>
                  <a:lnTo>
                    <a:pt x="432" y="1296"/>
                  </a:lnTo>
                  <a:lnTo>
                    <a:pt x="300" y="1296"/>
                  </a:lnTo>
                  <a:lnTo>
                    <a:pt x="156" y="1308"/>
                  </a:lnTo>
                  <a:lnTo>
                    <a:pt x="72" y="1326"/>
                  </a:lnTo>
                  <a:lnTo>
                    <a:pt x="6" y="1368"/>
                  </a:lnTo>
                  <a:lnTo>
                    <a:pt x="0" y="1134"/>
                  </a:lnTo>
                  <a:close/>
                </a:path>
              </a:pathLst>
            </a:custGeom>
            <a:solidFill>
              <a:srgbClr val="FFCCFF"/>
            </a:solidFill>
            <a:ln w="9525">
              <a:solidFill>
                <a:srgbClr val="FFCC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99"/>
            <p:cNvGrpSpPr>
              <a:grpSpLocks/>
            </p:cNvGrpSpPr>
            <p:nvPr/>
          </p:nvGrpSpPr>
          <p:grpSpPr bwMode="auto">
            <a:xfrm>
              <a:off x="3301" y="1254"/>
              <a:ext cx="269" cy="224"/>
              <a:chOff x="4155" y="2047"/>
              <a:chExt cx="576" cy="478"/>
            </a:xfrm>
          </p:grpSpPr>
          <p:sp>
            <p:nvSpPr>
              <p:cNvPr id="101476" name="Freeform 100"/>
              <p:cNvSpPr>
                <a:spLocks/>
              </p:cNvSpPr>
              <p:nvPr/>
            </p:nvSpPr>
            <p:spPr bwMode="auto">
              <a:xfrm flipH="1">
                <a:off x="4559" y="2112"/>
                <a:ext cx="162" cy="356"/>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66FF33"/>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77" name="Line 101"/>
              <p:cNvSpPr>
                <a:spLocks noChangeShapeType="1"/>
              </p:cNvSpPr>
              <p:nvPr/>
            </p:nvSpPr>
            <p:spPr bwMode="auto">
              <a:xfrm flipH="1">
                <a:off x="4721" y="2098"/>
                <a:ext cx="1" cy="38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78" name="Line 102"/>
              <p:cNvSpPr>
                <a:spLocks noChangeShapeType="1"/>
              </p:cNvSpPr>
              <p:nvPr/>
            </p:nvSpPr>
            <p:spPr bwMode="auto">
              <a:xfrm flipH="1">
                <a:off x="4556" y="2110"/>
                <a:ext cx="174"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79" name="Line 103"/>
              <p:cNvSpPr>
                <a:spLocks noChangeShapeType="1"/>
              </p:cNvSpPr>
              <p:nvPr/>
            </p:nvSpPr>
            <p:spPr bwMode="auto">
              <a:xfrm flipH="1">
                <a:off x="4551" y="2468"/>
                <a:ext cx="180"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80" name="Arc 104"/>
              <p:cNvSpPr>
                <a:spLocks/>
              </p:cNvSpPr>
              <p:nvPr/>
            </p:nvSpPr>
            <p:spPr bwMode="auto">
              <a:xfrm rot="8071501" flipH="1">
                <a:off x="4162" y="2040"/>
                <a:ext cx="478" cy="49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2" name="Group 105"/>
            <p:cNvGrpSpPr>
              <a:grpSpLocks/>
            </p:cNvGrpSpPr>
            <p:nvPr/>
          </p:nvGrpSpPr>
          <p:grpSpPr bwMode="auto">
            <a:xfrm>
              <a:off x="2601" y="516"/>
              <a:ext cx="915" cy="1052"/>
              <a:chOff x="2660" y="443"/>
              <a:chExt cx="1955" cy="2248"/>
            </a:xfrm>
          </p:grpSpPr>
          <p:sp>
            <p:nvSpPr>
              <p:cNvPr id="101482" name="Arc 106"/>
              <p:cNvSpPr>
                <a:spLocks/>
              </p:cNvSpPr>
              <p:nvPr/>
            </p:nvSpPr>
            <p:spPr bwMode="auto">
              <a:xfrm rot="8078514">
                <a:off x="1937" y="1166"/>
                <a:ext cx="2248" cy="802"/>
              </a:xfrm>
              <a:custGeom>
                <a:avLst/>
                <a:gdLst>
                  <a:gd name="G0" fmla="+- 0 0 0"/>
                  <a:gd name="G1" fmla="+- 19098 0 0"/>
                  <a:gd name="G2" fmla="+- 21600 0 0"/>
                  <a:gd name="T0" fmla="*/ 10091 w 21413"/>
                  <a:gd name="T1" fmla="*/ 0 h 19098"/>
                  <a:gd name="T2" fmla="*/ 21413 w 21413"/>
                  <a:gd name="T3" fmla="*/ 16260 h 19098"/>
                  <a:gd name="T4" fmla="*/ 0 w 21413"/>
                  <a:gd name="T5" fmla="*/ 19098 h 19098"/>
                </a:gdLst>
                <a:ahLst/>
                <a:cxnLst>
                  <a:cxn ang="0">
                    <a:pos x="T0" y="T1"/>
                  </a:cxn>
                  <a:cxn ang="0">
                    <a:pos x="T2" y="T3"/>
                  </a:cxn>
                  <a:cxn ang="0">
                    <a:pos x="T4" y="T5"/>
                  </a:cxn>
                </a:cxnLst>
                <a:rect l="0" t="0" r="r" b="b"/>
                <a:pathLst>
                  <a:path w="21413" h="19098" fill="none" extrusionOk="0">
                    <a:moveTo>
                      <a:pt x="10090" y="0"/>
                    </a:moveTo>
                    <a:cubicBezTo>
                      <a:pt x="16274" y="3267"/>
                      <a:pt x="20493" y="9326"/>
                      <a:pt x="21412" y="16260"/>
                    </a:cubicBezTo>
                  </a:path>
                  <a:path w="21413" h="19098" stroke="0" extrusionOk="0">
                    <a:moveTo>
                      <a:pt x="10090" y="0"/>
                    </a:moveTo>
                    <a:cubicBezTo>
                      <a:pt x="16274" y="3267"/>
                      <a:pt x="20493" y="9326"/>
                      <a:pt x="21412" y="16260"/>
                    </a:cubicBezTo>
                    <a:lnTo>
                      <a:pt x="0" y="19098"/>
                    </a:lnTo>
                    <a:close/>
                  </a:path>
                </a:pathLst>
              </a:custGeom>
              <a:noFill/>
              <a:ln w="76200">
                <a:solidFill>
                  <a:srgbClr val="FFCCFF"/>
                </a:solidFill>
                <a:round/>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83" name="Line 107"/>
              <p:cNvSpPr>
                <a:spLocks noChangeShapeType="1"/>
              </p:cNvSpPr>
              <p:nvPr/>
            </p:nvSpPr>
            <p:spPr bwMode="auto">
              <a:xfrm flipV="1">
                <a:off x="3385" y="1019"/>
                <a:ext cx="1230" cy="788"/>
              </a:xfrm>
              <a:prstGeom prst="line">
                <a:avLst/>
              </a:prstGeom>
              <a:noFill/>
              <a:ln w="76200">
                <a:solidFill>
                  <a:srgbClr val="FFCC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3" name="Group 108"/>
            <p:cNvGrpSpPr>
              <a:grpSpLocks/>
            </p:cNvGrpSpPr>
            <p:nvPr/>
          </p:nvGrpSpPr>
          <p:grpSpPr bwMode="auto">
            <a:xfrm flipV="1">
              <a:off x="2604" y="1171"/>
              <a:ext cx="914" cy="1052"/>
              <a:chOff x="2660" y="443"/>
              <a:chExt cx="1955" cy="2248"/>
            </a:xfrm>
          </p:grpSpPr>
          <p:sp>
            <p:nvSpPr>
              <p:cNvPr id="101485" name="Arc 109"/>
              <p:cNvSpPr>
                <a:spLocks/>
              </p:cNvSpPr>
              <p:nvPr/>
            </p:nvSpPr>
            <p:spPr bwMode="auto">
              <a:xfrm rot="8078514">
                <a:off x="1937" y="1166"/>
                <a:ext cx="2248" cy="802"/>
              </a:xfrm>
              <a:custGeom>
                <a:avLst/>
                <a:gdLst>
                  <a:gd name="G0" fmla="+- 0 0 0"/>
                  <a:gd name="G1" fmla="+- 19098 0 0"/>
                  <a:gd name="G2" fmla="+- 21600 0 0"/>
                  <a:gd name="T0" fmla="*/ 10091 w 21413"/>
                  <a:gd name="T1" fmla="*/ 0 h 19098"/>
                  <a:gd name="T2" fmla="*/ 21413 w 21413"/>
                  <a:gd name="T3" fmla="*/ 16260 h 19098"/>
                  <a:gd name="T4" fmla="*/ 0 w 21413"/>
                  <a:gd name="T5" fmla="*/ 19098 h 19098"/>
                </a:gdLst>
                <a:ahLst/>
                <a:cxnLst>
                  <a:cxn ang="0">
                    <a:pos x="T0" y="T1"/>
                  </a:cxn>
                  <a:cxn ang="0">
                    <a:pos x="T2" y="T3"/>
                  </a:cxn>
                  <a:cxn ang="0">
                    <a:pos x="T4" y="T5"/>
                  </a:cxn>
                </a:cxnLst>
                <a:rect l="0" t="0" r="r" b="b"/>
                <a:pathLst>
                  <a:path w="21413" h="19098" fill="none" extrusionOk="0">
                    <a:moveTo>
                      <a:pt x="10090" y="0"/>
                    </a:moveTo>
                    <a:cubicBezTo>
                      <a:pt x="16274" y="3267"/>
                      <a:pt x="20493" y="9326"/>
                      <a:pt x="21412" y="16260"/>
                    </a:cubicBezTo>
                  </a:path>
                  <a:path w="21413" h="19098" stroke="0" extrusionOk="0">
                    <a:moveTo>
                      <a:pt x="10090" y="0"/>
                    </a:moveTo>
                    <a:cubicBezTo>
                      <a:pt x="16274" y="3267"/>
                      <a:pt x="20493" y="9326"/>
                      <a:pt x="21412" y="16260"/>
                    </a:cubicBezTo>
                    <a:lnTo>
                      <a:pt x="0" y="19098"/>
                    </a:lnTo>
                    <a:close/>
                  </a:path>
                </a:pathLst>
              </a:custGeom>
              <a:noFill/>
              <a:ln w="76200">
                <a:solidFill>
                  <a:srgbClr val="FFCCFF"/>
                </a:solidFill>
                <a:round/>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86" name="Line 110"/>
              <p:cNvSpPr>
                <a:spLocks noChangeShapeType="1"/>
              </p:cNvSpPr>
              <p:nvPr/>
            </p:nvSpPr>
            <p:spPr bwMode="auto">
              <a:xfrm flipV="1">
                <a:off x="3385" y="1019"/>
                <a:ext cx="1230" cy="788"/>
              </a:xfrm>
              <a:prstGeom prst="line">
                <a:avLst/>
              </a:prstGeom>
              <a:noFill/>
              <a:ln w="76200">
                <a:solidFill>
                  <a:srgbClr val="FFCC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4" name="Group 111"/>
            <p:cNvGrpSpPr>
              <a:grpSpLocks/>
            </p:cNvGrpSpPr>
            <p:nvPr/>
          </p:nvGrpSpPr>
          <p:grpSpPr bwMode="auto">
            <a:xfrm>
              <a:off x="2366" y="1255"/>
              <a:ext cx="269" cy="224"/>
              <a:chOff x="2160" y="2050"/>
              <a:chExt cx="576" cy="478"/>
            </a:xfrm>
          </p:grpSpPr>
          <p:sp>
            <p:nvSpPr>
              <p:cNvPr id="101488" name="Freeform 112"/>
              <p:cNvSpPr>
                <a:spLocks/>
              </p:cNvSpPr>
              <p:nvPr/>
            </p:nvSpPr>
            <p:spPr bwMode="auto">
              <a:xfrm flipH="1">
                <a:off x="2564" y="2115"/>
                <a:ext cx="162" cy="356"/>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00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89" name="Line 113"/>
              <p:cNvSpPr>
                <a:spLocks noChangeShapeType="1"/>
              </p:cNvSpPr>
              <p:nvPr/>
            </p:nvSpPr>
            <p:spPr bwMode="auto">
              <a:xfrm flipH="1">
                <a:off x="2726" y="2101"/>
                <a:ext cx="1" cy="38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90" name="Line 114"/>
              <p:cNvSpPr>
                <a:spLocks noChangeShapeType="1"/>
              </p:cNvSpPr>
              <p:nvPr/>
            </p:nvSpPr>
            <p:spPr bwMode="auto">
              <a:xfrm flipH="1">
                <a:off x="2561" y="2113"/>
                <a:ext cx="174"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91" name="Line 115"/>
              <p:cNvSpPr>
                <a:spLocks noChangeShapeType="1"/>
              </p:cNvSpPr>
              <p:nvPr/>
            </p:nvSpPr>
            <p:spPr bwMode="auto">
              <a:xfrm flipH="1">
                <a:off x="2556" y="2471"/>
                <a:ext cx="180"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492" name="Arc 116"/>
              <p:cNvSpPr>
                <a:spLocks/>
              </p:cNvSpPr>
              <p:nvPr/>
            </p:nvSpPr>
            <p:spPr bwMode="auto">
              <a:xfrm rot="8071501" flipH="1">
                <a:off x="2167" y="2043"/>
                <a:ext cx="478" cy="49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01526" name="Line 150"/>
            <p:cNvSpPr>
              <a:spLocks noChangeShapeType="1"/>
            </p:cNvSpPr>
            <p:nvPr/>
          </p:nvSpPr>
          <p:spPr bwMode="auto">
            <a:xfrm flipH="1">
              <a:off x="2653" y="1366"/>
              <a:ext cx="851" cy="0"/>
            </a:xfrm>
            <a:prstGeom prst="line">
              <a:avLst/>
            </a:prstGeom>
            <a:noFill/>
            <a:ln w="76200">
              <a:solidFill>
                <a:srgbClr val="00FFFF"/>
              </a:solidFill>
              <a:prstDash val="sysDot"/>
              <a:round/>
              <a:headEnd/>
              <a:tailEnd type="triangle" w="lg" len="me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27" name="Rectangle 151"/>
            <p:cNvSpPr>
              <a:spLocks noChangeArrowheads="1"/>
            </p:cNvSpPr>
            <p:nvPr/>
          </p:nvSpPr>
          <p:spPr bwMode="auto">
            <a:xfrm>
              <a:off x="2200" y="1309"/>
              <a:ext cx="170" cy="114"/>
            </a:xfrm>
            <a:prstGeom prst="rect">
              <a:avLst/>
            </a:prstGeom>
            <a:solidFill>
              <a:schemeClr val="bg2"/>
            </a:solidFill>
            <a:ln w="28575">
              <a:solidFill>
                <a:schemeClr val="tx1"/>
              </a:solidFill>
              <a:miter lim="800000"/>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34" name="Text Box 158"/>
            <p:cNvSpPr txBox="1">
              <a:spLocks noChangeArrowheads="1"/>
            </p:cNvSpPr>
            <p:nvPr/>
          </p:nvSpPr>
          <p:spPr bwMode="auto">
            <a:xfrm>
              <a:off x="2075" y="802"/>
              <a:ext cx="987" cy="404"/>
            </a:xfrm>
            <a:prstGeom prst="rect">
              <a:avLst/>
            </a:prstGeom>
            <a:noFill/>
            <a:ln w="9525">
              <a:noFill/>
              <a:miter lim="800000"/>
              <a:headEnd/>
              <a:tailEnd/>
            </a:ln>
            <a:effectLst/>
          </p:spPr>
          <p:txBody>
            <a:bodyPr>
              <a:spAutoFit/>
            </a:bodyPr>
            <a:lstStyle/>
            <a:p>
              <a:pPr algn="l" rtl="0" fontAlgn="base">
                <a:spcBef>
                  <a:spcPct val="0"/>
                </a:spcBef>
                <a:spcAft>
                  <a:spcPct val="0"/>
                </a:spcAft>
              </a:pPr>
              <a:r>
                <a:rPr kumimoji="1" lang="en-US" altLang="ja-JP" b="1" kern="1200" dirty="0">
                  <a:solidFill>
                    <a:srgbClr val="00FFFF"/>
                  </a:solidFill>
                  <a:latin typeface="Arial" charset="0"/>
                  <a:ea typeface="ＭＳ Ｐゴシック" pitchFamily="50" charset="-128"/>
                  <a:cs typeface="+mn-cs"/>
                </a:rPr>
                <a:t>Shorten</a:t>
              </a:r>
            </a:p>
            <a:p>
              <a:pPr algn="l" rtl="0" fontAlgn="base">
                <a:spcBef>
                  <a:spcPct val="0"/>
                </a:spcBef>
                <a:spcAft>
                  <a:spcPct val="0"/>
                </a:spcAft>
              </a:pPr>
              <a:r>
                <a:rPr kumimoji="1" lang="en-US" altLang="ja-JP" b="1" kern="1200" dirty="0">
                  <a:solidFill>
                    <a:srgbClr val="00FFFF"/>
                  </a:solidFill>
                  <a:latin typeface="Arial" charset="0"/>
                  <a:ea typeface="ＭＳ Ｐゴシック" pitchFamily="50" charset="-128"/>
                  <a:cs typeface="+mn-cs"/>
                </a:rPr>
                <a:t>arm length</a:t>
              </a:r>
            </a:p>
          </p:txBody>
        </p:sp>
      </p:grpSp>
      <p:grpSp>
        <p:nvGrpSpPr>
          <p:cNvPr id="15" name="Group 169"/>
          <p:cNvGrpSpPr>
            <a:grpSpLocks/>
          </p:cNvGrpSpPr>
          <p:nvPr/>
        </p:nvGrpSpPr>
        <p:grpSpPr bwMode="auto">
          <a:xfrm>
            <a:off x="6272213" y="752475"/>
            <a:ext cx="2551112" cy="2846388"/>
            <a:chOff x="3951" y="474"/>
            <a:chExt cx="1607" cy="1793"/>
          </a:xfrm>
        </p:grpSpPr>
        <p:sp>
          <p:nvSpPr>
            <p:cNvPr id="101529" name="Freeform 153"/>
            <p:cNvSpPr>
              <a:spLocks/>
            </p:cNvSpPr>
            <p:nvPr/>
          </p:nvSpPr>
          <p:spPr bwMode="auto">
            <a:xfrm>
              <a:off x="4581" y="1309"/>
              <a:ext cx="284" cy="114"/>
            </a:xfrm>
            <a:custGeom>
              <a:avLst/>
              <a:gdLst/>
              <a:ahLst/>
              <a:cxnLst>
                <a:cxn ang="0">
                  <a:pos x="0" y="0"/>
                </a:cxn>
                <a:cxn ang="0">
                  <a:pos x="114" y="57"/>
                </a:cxn>
                <a:cxn ang="0">
                  <a:pos x="284" y="0"/>
                </a:cxn>
                <a:cxn ang="0">
                  <a:pos x="284" y="114"/>
                </a:cxn>
                <a:cxn ang="0">
                  <a:pos x="114" y="57"/>
                </a:cxn>
                <a:cxn ang="0">
                  <a:pos x="0" y="114"/>
                </a:cxn>
                <a:cxn ang="0">
                  <a:pos x="0" y="0"/>
                </a:cxn>
              </a:cxnLst>
              <a:rect l="0" t="0" r="r" b="b"/>
              <a:pathLst>
                <a:path w="284" h="114">
                  <a:moveTo>
                    <a:pt x="0" y="0"/>
                  </a:moveTo>
                  <a:lnTo>
                    <a:pt x="114" y="57"/>
                  </a:lnTo>
                  <a:lnTo>
                    <a:pt x="284" y="0"/>
                  </a:lnTo>
                  <a:lnTo>
                    <a:pt x="284" y="114"/>
                  </a:lnTo>
                  <a:lnTo>
                    <a:pt x="114" y="57"/>
                  </a:lnTo>
                  <a:lnTo>
                    <a:pt x="0" y="114"/>
                  </a:lnTo>
                  <a:lnTo>
                    <a:pt x="0" y="0"/>
                  </a:lnTo>
                  <a:close/>
                </a:path>
              </a:pathLst>
            </a:custGeom>
            <a:solidFill>
              <a:srgbClr val="FFCCFF"/>
            </a:solidFill>
            <a:ln w="9525">
              <a:solidFill>
                <a:srgbClr val="CC99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08" name="Arc 132"/>
            <p:cNvSpPr>
              <a:spLocks/>
            </p:cNvSpPr>
            <p:nvPr/>
          </p:nvSpPr>
          <p:spPr bwMode="auto">
            <a:xfrm rot="8078514">
              <a:off x="4490" y="873"/>
              <a:ext cx="1052" cy="253"/>
            </a:xfrm>
            <a:custGeom>
              <a:avLst/>
              <a:gdLst>
                <a:gd name="G0" fmla="+- 0 0 0"/>
                <a:gd name="G1" fmla="+- 12890 0 0"/>
                <a:gd name="G2" fmla="+- 21600 0 0"/>
                <a:gd name="T0" fmla="*/ 17333 w 21413"/>
                <a:gd name="T1" fmla="*/ 0 h 12890"/>
                <a:gd name="T2" fmla="*/ 21413 w 21413"/>
                <a:gd name="T3" fmla="*/ 10052 h 12890"/>
                <a:gd name="T4" fmla="*/ 0 w 21413"/>
                <a:gd name="T5" fmla="*/ 12890 h 12890"/>
              </a:gdLst>
              <a:ahLst/>
              <a:cxnLst>
                <a:cxn ang="0">
                  <a:pos x="T0" y="T1"/>
                </a:cxn>
                <a:cxn ang="0">
                  <a:pos x="T2" y="T3"/>
                </a:cxn>
                <a:cxn ang="0">
                  <a:pos x="T4" y="T5"/>
                </a:cxn>
              </a:cxnLst>
              <a:rect l="0" t="0" r="r" b="b"/>
              <a:pathLst>
                <a:path w="21413" h="12890" fill="none" extrusionOk="0">
                  <a:moveTo>
                    <a:pt x="17332" y="0"/>
                  </a:moveTo>
                  <a:cubicBezTo>
                    <a:pt x="19525" y="2949"/>
                    <a:pt x="20929" y="6408"/>
                    <a:pt x="21412" y="10052"/>
                  </a:cubicBezTo>
                </a:path>
                <a:path w="21413" h="12890" stroke="0" extrusionOk="0">
                  <a:moveTo>
                    <a:pt x="17332" y="0"/>
                  </a:moveTo>
                  <a:cubicBezTo>
                    <a:pt x="19525" y="2949"/>
                    <a:pt x="20929" y="6408"/>
                    <a:pt x="21412" y="10052"/>
                  </a:cubicBezTo>
                  <a:lnTo>
                    <a:pt x="0" y="12890"/>
                  </a:lnTo>
                  <a:close/>
                </a:path>
              </a:pathLst>
            </a:custGeom>
            <a:noFill/>
            <a:ln w="76200">
              <a:solidFill>
                <a:srgbClr val="FFCCFF"/>
              </a:solidFill>
              <a:round/>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11" name="Arc 135"/>
            <p:cNvSpPr>
              <a:spLocks/>
            </p:cNvSpPr>
            <p:nvPr/>
          </p:nvSpPr>
          <p:spPr bwMode="auto">
            <a:xfrm rot="13521486" flipV="1">
              <a:off x="4493" y="1614"/>
              <a:ext cx="1052" cy="253"/>
            </a:xfrm>
            <a:custGeom>
              <a:avLst/>
              <a:gdLst>
                <a:gd name="G0" fmla="+- 0 0 0"/>
                <a:gd name="G1" fmla="+- 12895 0 0"/>
                <a:gd name="G2" fmla="+- 21600 0 0"/>
                <a:gd name="T0" fmla="*/ 17329 w 21413"/>
                <a:gd name="T1" fmla="*/ 0 h 12895"/>
                <a:gd name="T2" fmla="*/ 21413 w 21413"/>
                <a:gd name="T3" fmla="*/ 10057 h 12895"/>
                <a:gd name="T4" fmla="*/ 0 w 21413"/>
                <a:gd name="T5" fmla="*/ 12895 h 12895"/>
              </a:gdLst>
              <a:ahLst/>
              <a:cxnLst>
                <a:cxn ang="0">
                  <a:pos x="T0" y="T1"/>
                </a:cxn>
                <a:cxn ang="0">
                  <a:pos x="T2" y="T3"/>
                </a:cxn>
                <a:cxn ang="0">
                  <a:pos x="T4" y="T5"/>
                </a:cxn>
              </a:cxnLst>
              <a:rect l="0" t="0" r="r" b="b"/>
              <a:pathLst>
                <a:path w="21413" h="12895" fill="none" extrusionOk="0">
                  <a:moveTo>
                    <a:pt x="17328" y="0"/>
                  </a:moveTo>
                  <a:cubicBezTo>
                    <a:pt x="19523" y="2950"/>
                    <a:pt x="20929" y="6411"/>
                    <a:pt x="21412" y="10057"/>
                  </a:cubicBezTo>
                </a:path>
                <a:path w="21413" h="12895" stroke="0" extrusionOk="0">
                  <a:moveTo>
                    <a:pt x="17328" y="0"/>
                  </a:moveTo>
                  <a:cubicBezTo>
                    <a:pt x="19523" y="2950"/>
                    <a:pt x="20929" y="6411"/>
                    <a:pt x="21412" y="10057"/>
                  </a:cubicBezTo>
                  <a:lnTo>
                    <a:pt x="0" y="12895"/>
                  </a:lnTo>
                  <a:close/>
                </a:path>
              </a:pathLst>
            </a:custGeom>
            <a:noFill/>
            <a:ln w="76200">
              <a:solidFill>
                <a:srgbClr val="FFCCFF"/>
              </a:solidFill>
              <a:round/>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6" name="Group 155"/>
            <p:cNvGrpSpPr>
              <a:grpSpLocks/>
            </p:cNvGrpSpPr>
            <p:nvPr/>
          </p:nvGrpSpPr>
          <p:grpSpPr bwMode="auto">
            <a:xfrm>
              <a:off x="4635" y="1255"/>
              <a:ext cx="269" cy="224"/>
              <a:chOff x="4635" y="1255"/>
              <a:chExt cx="269" cy="224"/>
            </a:xfrm>
          </p:grpSpPr>
          <p:sp>
            <p:nvSpPr>
              <p:cNvPr id="101514" name="Freeform 138"/>
              <p:cNvSpPr>
                <a:spLocks/>
              </p:cNvSpPr>
              <p:nvPr/>
            </p:nvSpPr>
            <p:spPr bwMode="auto">
              <a:xfrm flipH="1">
                <a:off x="4824" y="1285"/>
                <a:ext cx="75" cy="1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FF3300"/>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15" name="Line 139"/>
              <p:cNvSpPr>
                <a:spLocks noChangeShapeType="1"/>
              </p:cNvSpPr>
              <p:nvPr/>
            </p:nvSpPr>
            <p:spPr bwMode="auto">
              <a:xfrm flipH="1">
                <a:off x="4899" y="1279"/>
                <a:ext cx="1" cy="17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16" name="Line 140"/>
              <p:cNvSpPr>
                <a:spLocks noChangeShapeType="1"/>
              </p:cNvSpPr>
              <p:nvPr/>
            </p:nvSpPr>
            <p:spPr bwMode="auto">
              <a:xfrm flipH="1">
                <a:off x="4822" y="1285"/>
                <a:ext cx="82" cy="0"/>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17" name="Line 141"/>
              <p:cNvSpPr>
                <a:spLocks noChangeShapeType="1"/>
              </p:cNvSpPr>
              <p:nvPr/>
            </p:nvSpPr>
            <p:spPr bwMode="auto">
              <a:xfrm flipH="1">
                <a:off x="4820" y="1452"/>
                <a:ext cx="84"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18" name="Arc 142"/>
              <p:cNvSpPr>
                <a:spLocks/>
              </p:cNvSpPr>
              <p:nvPr/>
            </p:nvSpPr>
            <p:spPr bwMode="auto">
              <a:xfrm rot="8071501" flipH="1">
                <a:off x="4638" y="1252"/>
                <a:ext cx="224"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7" name="Group 156"/>
            <p:cNvGrpSpPr>
              <a:grpSpLocks/>
            </p:cNvGrpSpPr>
            <p:nvPr/>
          </p:nvGrpSpPr>
          <p:grpSpPr bwMode="auto">
            <a:xfrm>
              <a:off x="4525" y="1254"/>
              <a:ext cx="269" cy="224"/>
              <a:chOff x="4525" y="1254"/>
              <a:chExt cx="269" cy="224"/>
            </a:xfrm>
          </p:grpSpPr>
          <p:sp>
            <p:nvSpPr>
              <p:cNvPr id="101520" name="Freeform 144"/>
              <p:cNvSpPr>
                <a:spLocks/>
              </p:cNvSpPr>
              <p:nvPr/>
            </p:nvSpPr>
            <p:spPr bwMode="auto">
              <a:xfrm>
                <a:off x="4530" y="1284"/>
                <a:ext cx="75" cy="1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FF3300"/>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21" name="Line 145"/>
              <p:cNvSpPr>
                <a:spLocks noChangeShapeType="1"/>
              </p:cNvSpPr>
              <p:nvPr/>
            </p:nvSpPr>
            <p:spPr bwMode="auto">
              <a:xfrm>
                <a:off x="4529" y="1278"/>
                <a:ext cx="1" cy="17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22" name="Line 146"/>
              <p:cNvSpPr>
                <a:spLocks noChangeShapeType="1"/>
              </p:cNvSpPr>
              <p:nvPr/>
            </p:nvSpPr>
            <p:spPr bwMode="auto">
              <a:xfrm>
                <a:off x="4526" y="1283"/>
                <a:ext cx="81"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23" name="Line 147"/>
              <p:cNvSpPr>
                <a:spLocks noChangeShapeType="1"/>
              </p:cNvSpPr>
              <p:nvPr/>
            </p:nvSpPr>
            <p:spPr bwMode="auto">
              <a:xfrm>
                <a:off x="4525" y="1451"/>
                <a:ext cx="84" cy="1"/>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24" name="Arc 148"/>
              <p:cNvSpPr>
                <a:spLocks/>
              </p:cNvSpPr>
              <p:nvPr/>
            </p:nvSpPr>
            <p:spPr bwMode="auto">
              <a:xfrm rot="35128499">
                <a:off x="4568" y="1251"/>
                <a:ext cx="224"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01528" name="Rectangle 152"/>
            <p:cNvSpPr>
              <a:spLocks noChangeArrowheads="1"/>
            </p:cNvSpPr>
            <p:nvPr/>
          </p:nvSpPr>
          <p:spPr bwMode="auto">
            <a:xfrm>
              <a:off x="4241" y="1309"/>
              <a:ext cx="170" cy="114"/>
            </a:xfrm>
            <a:prstGeom prst="rect">
              <a:avLst/>
            </a:prstGeom>
            <a:solidFill>
              <a:schemeClr val="bg2"/>
            </a:solidFill>
            <a:ln w="28575">
              <a:solidFill>
                <a:schemeClr val="tx1"/>
              </a:solidFill>
              <a:miter lim="800000"/>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535" name="Text Box 159"/>
            <p:cNvSpPr txBox="1">
              <a:spLocks noChangeArrowheads="1"/>
            </p:cNvSpPr>
            <p:nvPr/>
          </p:nvSpPr>
          <p:spPr bwMode="auto">
            <a:xfrm>
              <a:off x="3951" y="993"/>
              <a:ext cx="1607" cy="231"/>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9900CC"/>
                  </a:solidFill>
                  <a:latin typeface="Arial" charset="0"/>
                  <a:ea typeface="ＭＳ Ｐゴシック" pitchFamily="50" charset="-128"/>
                  <a:cs typeface="+mn-cs"/>
                </a:rPr>
                <a:t>Implement FP cavity</a:t>
              </a:r>
            </a:p>
          </p:txBody>
        </p:sp>
      </p:grpSp>
      <p:grpSp>
        <p:nvGrpSpPr>
          <p:cNvPr id="18" name="Group 170"/>
          <p:cNvGrpSpPr>
            <a:grpSpLocks/>
          </p:cNvGrpSpPr>
          <p:nvPr/>
        </p:nvGrpSpPr>
        <p:grpSpPr bwMode="auto">
          <a:xfrm>
            <a:off x="3092450" y="2868613"/>
            <a:ext cx="4776788" cy="3546475"/>
            <a:chOff x="1948" y="1807"/>
            <a:chExt cx="3009" cy="2234"/>
          </a:xfrm>
        </p:grpSpPr>
        <p:grpSp>
          <p:nvGrpSpPr>
            <p:cNvPr id="19" name="Group 168"/>
            <p:cNvGrpSpPr>
              <a:grpSpLocks/>
            </p:cNvGrpSpPr>
            <p:nvPr/>
          </p:nvGrpSpPr>
          <p:grpSpPr bwMode="auto">
            <a:xfrm>
              <a:off x="1948" y="1807"/>
              <a:ext cx="2958" cy="1723"/>
              <a:chOff x="1948" y="1807"/>
              <a:chExt cx="2958" cy="1723"/>
            </a:xfrm>
          </p:grpSpPr>
          <p:grpSp>
            <p:nvGrpSpPr>
              <p:cNvPr id="20" name="Group 166"/>
              <p:cNvGrpSpPr>
                <a:grpSpLocks/>
              </p:cNvGrpSpPr>
              <p:nvPr/>
            </p:nvGrpSpPr>
            <p:grpSpPr bwMode="auto">
              <a:xfrm>
                <a:off x="1948" y="1807"/>
                <a:ext cx="1894" cy="1722"/>
                <a:chOff x="1948" y="1807"/>
                <a:chExt cx="1894" cy="1722"/>
              </a:xfrm>
            </p:grpSpPr>
            <p:grpSp>
              <p:nvGrpSpPr>
                <p:cNvPr id="21" name="Group 165"/>
                <p:cNvGrpSpPr>
                  <a:grpSpLocks/>
                </p:cNvGrpSpPr>
                <p:nvPr/>
              </p:nvGrpSpPr>
              <p:grpSpPr bwMode="auto">
                <a:xfrm>
                  <a:off x="2809" y="3184"/>
                  <a:ext cx="1033" cy="345"/>
                  <a:chOff x="2809" y="3184"/>
                  <a:chExt cx="1033" cy="345"/>
                </a:xfrm>
              </p:grpSpPr>
              <p:sp>
                <p:nvSpPr>
                  <p:cNvPr id="101386" name="Line 10"/>
                  <p:cNvSpPr>
                    <a:spLocks noChangeShapeType="1"/>
                  </p:cNvSpPr>
                  <p:nvPr/>
                </p:nvSpPr>
                <p:spPr bwMode="auto">
                  <a:xfrm flipV="1">
                    <a:off x="2809" y="3528"/>
                    <a:ext cx="688" cy="1"/>
                  </a:xfrm>
                  <a:prstGeom prst="line">
                    <a:avLst/>
                  </a:prstGeom>
                  <a:noFill/>
                  <a:ln w="76200">
                    <a:solidFill>
                      <a:srgbClr val="FF00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387" name="Line 11"/>
                  <p:cNvSpPr>
                    <a:spLocks noChangeShapeType="1"/>
                  </p:cNvSpPr>
                  <p:nvPr/>
                </p:nvSpPr>
                <p:spPr bwMode="auto">
                  <a:xfrm flipV="1">
                    <a:off x="3497" y="3184"/>
                    <a:ext cx="345" cy="344"/>
                  </a:xfrm>
                  <a:prstGeom prst="line">
                    <a:avLst/>
                  </a:prstGeom>
                  <a:noFill/>
                  <a:ln w="76200">
                    <a:solidFill>
                      <a:srgbClr val="FF00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01388" name="Line 12"/>
                <p:cNvSpPr>
                  <a:spLocks noChangeShapeType="1"/>
                </p:cNvSpPr>
                <p:nvPr/>
              </p:nvSpPr>
              <p:spPr bwMode="auto">
                <a:xfrm flipH="1" flipV="1">
                  <a:off x="1948" y="1807"/>
                  <a:ext cx="860" cy="1721"/>
                </a:xfrm>
                <a:prstGeom prst="line">
                  <a:avLst/>
                </a:prstGeom>
                <a:noFill/>
                <a:ln w="76200">
                  <a:solidFill>
                    <a:srgbClr val="FF00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22" name="Group 167"/>
              <p:cNvGrpSpPr>
                <a:grpSpLocks/>
              </p:cNvGrpSpPr>
              <p:nvPr/>
            </p:nvGrpSpPr>
            <p:grpSpPr bwMode="auto">
              <a:xfrm>
                <a:off x="3196" y="3201"/>
                <a:ext cx="1710" cy="329"/>
                <a:chOff x="3196" y="3201"/>
                <a:chExt cx="1710" cy="329"/>
              </a:xfrm>
            </p:grpSpPr>
            <p:sp>
              <p:nvSpPr>
                <p:cNvPr id="101392" name="Line 16"/>
                <p:cNvSpPr>
                  <a:spLocks noChangeShapeType="1"/>
                </p:cNvSpPr>
                <p:nvPr/>
              </p:nvSpPr>
              <p:spPr bwMode="auto">
                <a:xfrm rot="5400000">
                  <a:off x="3031" y="3366"/>
                  <a:ext cx="329" cy="0"/>
                </a:xfrm>
                <a:prstGeom prst="line">
                  <a:avLst/>
                </a:prstGeom>
                <a:noFill/>
                <a:ln w="76200">
                  <a:solidFill>
                    <a:srgbClr val="9900CC"/>
                  </a:solidFill>
                  <a:prstDash val="sysDot"/>
                  <a:round/>
                  <a:headEnd/>
                  <a:tailEnd type="triangle" w="lg" len="me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01394" name="Text Box 18"/>
                <p:cNvSpPr txBox="1">
                  <a:spLocks noChangeArrowheads="1"/>
                </p:cNvSpPr>
                <p:nvPr/>
              </p:nvSpPr>
              <p:spPr bwMode="auto">
                <a:xfrm>
                  <a:off x="3299" y="3242"/>
                  <a:ext cx="1607" cy="231"/>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9900CC"/>
                      </a:solidFill>
                      <a:latin typeface="Arial" charset="0"/>
                      <a:ea typeface="ＭＳ Ｐゴシック" pitchFamily="50" charset="-128"/>
                      <a:cs typeface="+mn-cs"/>
                    </a:rPr>
                    <a:t>Implement FP cavity</a:t>
                  </a:r>
                </a:p>
              </p:txBody>
            </p:sp>
          </p:grpSp>
        </p:grpSp>
        <p:sp>
          <p:nvSpPr>
            <p:cNvPr id="101413" name="Text Box 37"/>
            <p:cNvSpPr txBox="1">
              <a:spLocks noChangeArrowheads="1"/>
            </p:cNvSpPr>
            <p:nvPr/>
          </p:nvSpPr>
          <p:spPr bwMode="auto">
            <a:xfrm>
              <a:off x="2720" y="3567"/>
              <a:ext cx="1152" cy="231"/>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FF0000"/>
                  </a:solidFill>
                  <a:latin typeface="Arial" charset="0"/>
                  <a:ea typeface="ＭＳ Ｐゴシック" pitchFamily="50" charset="-128"/>
                  <a:cs typeface="+mn-cs"/>
                </a:rPr>
                <a:t>FP cavity type</a:t>
              </a:r>
            </a:p>
          </p:txBody>
        </p:sp>
        <p:sp>
          <p:nvSpPr>
            <p:cNvPr id="101536" name="AutoShape 160"/>
            <p:cNvSpPr>
              <a:spLocks noChangeArrowheads="1"/>
            </p:cNvSpPr>
            <p:nvPr/>
          </p:nvSpPr>
          <p:spPr bwMode="auto">
            <a:xfrm>
              <a:off x="3805" y="3605"/>
              <a:ext cx="1152" cy="436"/>
            </a:xfrm>
            <a:prstGeom prst="roundRect">
              <a:avLst>
                <a:gd name="adj" fmla="val 16667"/>
              </a:avLst>
            </a:prstGeom>
            <a:solidFill>
              <a:srgbClr val="FFFF00"/>
            </a:solidFill>
            <a:ln w="9525">
              <a:solidFill>
                <a:srgbClr val="FFFF00"/>
              </a:solidFill>
              <a:round/>
              <a:headEnd/>
              <a:tailEnd/>
            </a:ln>
            <a:effectLst/>
          </p:spPr>
          <p:txBody>
            <a:bodyPr anchor="ctr"/>
            <a:lstStyle/>
            <a:p>
              <a:pPr algn="ctr" rtl="0" fontAlgn="base">
                <a:spcBef>
                  <a:spcPct val="0"/>
                </a:spcBef>
                <a:spcAft>
                  <a:spcPct val="0"/>
                </a:spcAft>
              </a:pPr>
              <a:r>
                <a:rPr kumimoji="1" lang="en-US" altLang="ja-JP" b="1" kern="1200" dirty="0">
                  <a:solidFill>
                    <a:srgbClr val="000000"/>
                  </a:solidFill>
                  <a:latin typeface="Arial" charset="0"/>
                  <a:ea typeface="ＭＳ Ｐゴシック" pitchFamily="50" charset="-128"/>
                  <a:cs typeface="+mn-cs"/>
                </a:rPr>
                <a:t>Better best- sensitivity</a:t>
              </a:r>
            </a:p>
          </p:txBody>
        </p:sp>
      </p:grpSp>
      <p:sp>
        <p:nvSpPr>
          <p:cNvPr id="109" name="フッター プレースホルダ 108"/>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4638"/>
            <a:ext cx="8229600" cy="1714500"/>
          </a:xfrm>
        </p:spPr>
        <p:txBody>
          <a:bodyPr/>
          <a:lstStyle/>
          <a:p>
            <a:r>
              <a:rPr lang="en-US" altLang="ja-JP" dirty="0">
                <a:latin typeface="Arial" charset="0"/>
              </a:rPr>
              <a:t>Drag free and FP cavity: compatible?</a:t>
            </a:r>
          </a:p>
        </p:txBody>
      </p:sp>
      <p:sp>
        <p:nvSpPr>
          <p:cNvPr id="123913" name="Text Box 9"/>
          <p:cNvSpPr txBox="1">
            <a:spLocks noChangeArrowheads="1"/>
          </p:cNvSpPr>
          <p:nvPr/>
        </p:nvSpPr>
        <p:spPr bwMode="auto">
          <a:xfrm>
            <a:off x="4011613" y="4505325"/>
            <a:ext cx="1042987" cy="485775"/>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2000" b="1" kern="1200" dirty="0">
                <a:solidFill>
                  <a:srgbClr val="000000"/>
                </a:solidFill>
                <a:latin typeface="Arial" charset="0"/>
                <a:ea typeface="ＭＳ Ｐゴシック" pitchFamily="50" charset="-128"/>
                <a:cs typeface="+mn-cs"/>
              </a:rPr>
              <a:t>Mirror</a:t>
            </a:r>
            <a:endParaRPr kumimoji="1" lang="en-US" altLang="ja-JP" sz="2000" kern="1200" dirty="0">
              <a:solidFill>
                <a:srgbClr val="000000"/>
              </a:solidFill>
              <a:latin typeface="Arial" charset="0"/>
              <a:ea typeface="ＭＳ Ｐゴシック" pitchFamily="50" charset="-128"/>
              <a:cs typeface="+mn-cs"/>
            </a:endParaRPr>
          </a:p>
        </p:txBody>
      </p:sp>
      <p:sp>
        <p:nvSpPr>
          <p:cNvPr id="123914" name="Line 10"/>
          <p:cNvSpPr>
            <a:spLocks noChangeShapeType="1"/>
          </p:cNvSpPr>
          <p:nvPr/>
        </p:nvSpPr>
        <p:spPr bwMode="auto">
          <a:xfrm flipH="1" flipV="1">
            <a:off x="3729038" y="4557713"/>
            <a:ext cx="320675" cy="147637"/>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15" name="Line 11"/>
          <p:cNvSpPr>
            <a:spLocks noChangeShapeType="1"/>
          </p:cNvSpPr>
          <p:nvPr/>
        </p:nvSpPr>
        <p:spPr bwMode="auto">
          <a:xfrm flipV="1">
            <a:off x="4900613" y="4530725"/>
            <a:ext cx="320675" cy="147638"/>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2" name="Group 54"/>
          <p:cNvGrpSpPr>
            <a:grpSpLocks/>
          </p:cNvGrpSpPr>
          <p:nvPr/>
        </p:nvGrpSpPr>
        <p:grpSpPr bwMode="auto">
          <a:xfrm>
            <a:off x="4930775" y="2813050"/>
            <a:ext cx="3062288" cy="2743200"/>
            <a:chOff x="3106" y="1772"/>
            <a:chExt cx="1929" cy="1728"/>
          </a:xfrm>
        </p:grpSpPr>
        <p:grpSp>
          <p:nvGrpSpPr>
            <p:cNvPr id="3" name="Group 19"/>
            <p:cNvGrpSpPr>
              <a:grpSpLocks/>
            </p:cNvGrpSpPr>
            <p:nvPr/>
          </p:nvGrpSpPr>
          <p:grpSpPr bwMode="auto">
            <a:xfrm>
              <a:off x="3106" y="1772"/>
              <a:ext cx="1730" cy="1728"/>
              <a:chOff x="3106" y="1772"/>
              <a:chExt cx="1730" cy="1728"/>
            </a:xfrm>
          </p:grpSpPr>
          <p:sp>
            <p:nvSpPr>
              <p:cNvPr id="123924" name="Oval 20"/>
              <p:cNvSpPr>
                <a:spLocks noChangeArrowheads="1"/>
              </p:cNvSpPr>
              <p:nvPr/>
            </p:nvSpPr>
            <p:spPr bwMode="auto">
              <a:xfrm flipH="1">
                <a:off x="3106" y="1772"/>
                <a:ext cx="1730" cy="1728"/>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25" name="Text Box 21"/>
              <p:cNvSpPr txBox="1">
                <a:spLocks noChangeArrowheads="1"/>
              </p:cNvSpPr>
              <p:nvPr/>
            </p:nvSpPr>
            <p:spPr bwMode="auto">
              <a:xfrm>
                <a:off x="3944" y="1891"/>
                <a:ext cx="675" cy="317"/>
              </a:xfrm>
              <a:prstGeom prst="rect">
                <a:avLst/>
              </a:prstGeom>
              <a:noFill/>
              <a:ln w="9525">
                <a:noFill/>
                <a:miter lim="800000"/>
                <a:headEnd/>
                <a:tailEnd/>
              </a:ln>
            </p:spPr>
            <p:txBody>
              <a:bodyPr/>
              <a:lstStyle/>
              <a:p>
                <a:pPr algn="just" rtl="0" fontAlgn="base">
                  <a:spcBef>
                    <a:spcPct val="0"/>
                  </a:spcBef>
                  <a:spcAft>
                    <a:spcPct val="0"/>
                  </a:spcAft>
                </a:pPr>
                <a:r>
                  <a:rPr kumimoji="1" lang="en-US" altLang="ja-JP" sz="2000" b="1" kern="1200" dirty="0">
                    <a:solidFill>
                      <a:srgbClr val="0000FF"/>
                    </a:solidFill>
                    <a:latin typeface="Arial" charset="0"/>
                    <a:ea typeface="ＭＳ Ｐゴシック" pitchFamily="50" charset="-128"/>
                    <a:cs typeface="+mn-cs"/>
                  </a:rPr>
                  <a:t>S/C I</a:t>
                </a:r>
                <a:endParaRPr kumimoji="1" lang="en-US" altLang="ja-JP" sz="2000" kern="1200" dirty="0">
                  <a:solidFill>
                    <a:srgbClr val="000000"/>
                  </a:solidFill>
                  <a:latin typeface="Arial" charset="0"/>
                  <a:ea typeface="ＭＳ Ｐゴシック" pitchFamily="50" charset="-128"/>
                  <a:cs typeface="+mn-cs"/>
                </a:endParaRPr>
              </a:p>
            </p:txBody>
          </p:sp>
        </p:grpSp>
        <p:grpSp>
          <p:nvGrpSpPr>
            <p:cNvPr id="4" name="Group 22"/>
            <p:cNvGrpSpPr>
              <a:grpSpLocks/>
            </p:cNvGrpSpPr>
            <p:nvPr/>
          </p:nvGrpSpPr>
          <p:grpSpPr bwMode="auto">
            <a:xfrm>
              <a:off x="3464" y="2323"/>
              <a:ext cx="1571" cy="438"/>
              <a:chOff x="3464" y="2323"/>
              <a:chExt cx="1571" cy="438"/>
            </a:xfrm>
          </p:grpSpPr>
          <p:sp>
            <p:nvSpPr>
              <p:cNvPr id="123927" name="Rectangle 23"/>
              <p:cNvSpPr>
                <a:spLocks noChangeArrowheads="1"/>
              </p:cNvSpPr>
              <p:nvPr/>
            </p:nvSpPr>
            <p:spPr bwMode="auto">
              <a:xfrm flipH="1">
                <a:off x="3464" y="2323"/>
                <a:ext cx="67" cy="247"/>
              </a:xfrm>
              <a:prstGeom prst="rect">
                <a:avLst/>
              </a:prstGeom>
              <a:solidFill>
                <a:srgbClr val="CC00CC">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28" name="AutoShape 24"/>
              <p:cNvSpPr>
                <a:spLocks noChangeArrowheads="1"/>
              </p:cNvSpPr>
              <p:nvPr/>
            </p:nvSpPr>
            <p:spPr bwMode="auto">
              <a:xfrm rot="16200000" flipH="1">
                <a:off x="4798" y="2523"/>
                <a:ext cx="264" cy="211"/>
              </a:xfrm>
              <a:prstGeom prst="flowChartManualOperation">
                <a:avLst/>
              </a:prstGeom>
              <a:solidFill>
                <a:srgbClr val="663300">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cxnSp>
            <p:nvCxnSpPr>
              <p:cNvPr id="123929" name="AutoShape 25"/>
              <p:cNvCxnSpPr>
                <a:cxnSpLocks noChangeShapeType="1"/>
                <a:stCxn id="123927" idx="1"/>
                <a:endCxn id="123928" idx="0"/>
              </p:cNvCxnSpPr>
              <p:nvPr/>
            </p:nvCxnSpPr>
            <p:spPr bwMode="auto">
              <a:xfrm>
                <a:off x="3541" y="2446"/>
                <a:ext cx="1274" cy="184"/>
              </a:xfrm>
              <a:prstGeom prst="bentConnector3">
                <a:avLst>
                  <a:gd name="adj1" fmla="val 90579"/>
                </a:avLst>
              </a:prstGeom>
              <a:noFill/>
              <a:ln w="38100">
                <a:solidFill>
                  <a:schemeClr val="tx1">
                    <a:alpha val="10001"/>
                  </a:schemeClr>
                </a:solidFill>
                <a:miter lim="800000"/>
                <a:headEnd/>
                <a:tailEnd type="triangle" w="med" len="med"/>
              </a:ln>
              <a:effectLst/>
            </p:spPr>
          </p:cxnSp>
        </p:grpSp>
      </p:grpSp>
      <p:grpSp>
        <p:nvGrpSpPr>
          <p:cNvPr id="5" name="Group 55"/>
          <p:cNvGrpSpPr>
            <a:grpSpLocks/>
          </p:cNvGrpSpPr>
          <p:nvPr/>
        </p:nvGrpSpPr>
        <p:grpSpPr bwMode="auto">
          <a:xfrm>
            <a:off x="950913" y="2838450"/>
            <a:ext cx="4427537" cy="2743200"/>
            <a:chOff x="599" y="1788"/>
            <a:chExt cx="2789" cy="1728"/>
          </a:xfrm>
        </p:grpSpPr>
        <p:grpSp>
          <p:nvGrpSpPr>
            <p:cNvPr id="6" name="Group 27"/>
            <p:cNvGrpSpPr>
              <a:grpSpLocks/>
            </p:cNvGrpSpPr>
            <p:nvPr/>
          </p:nvGrpSpPr>
          <p:grpSpPr bwMode="auto">
            <a:xfrm>
              <a:off x="798" y="1788"/>
              <a:ext cx="1730" cy="1728"/>
              <a:chOff x="798" y="1788"/>
              <a:chExt cx="1730" cy="1728"/>
            </a:xfrm>
          </p:grpSpPr>
          <p:sp>
            <p:nvSpPr>
              <p:cNvPr id="123932" name="Oval 28"/>
              <p:cNvSpPr>
                <a:spLocks noChangeArrowheads="1"/>
              </p:cNvSpPr>
              <p:nvPr/>
            </p:nvSpPr>
            <p:spPr bwMode="auto">
              <a:xfrm>
                <a:off x="798" y="1788"/>
                <a:ext cx="1730" cy="1728"/>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33" name="Text Box 29"/>
              <p:cNvSpPr txBox="1">
                <a:spLocks noChangeArrowheads="1"/>
              </p:cNvSpPr>
              <p:nvPr/>
            </p:nvSpPr>
            <p:spPr bwMode="auto">
              <a:xfrm>
                <a:off x="1096" y="1949"/>
                <a:ext cx="675" cy="318"/>
              </a:xfrm>
              <a:prstGeom prst="rect">
                <a:avLst/>
              </a:prstGeom>
              <a:noFill/>
              <a:ln w="9525">
                <a:noFill/>
                <a:miter lim="800000"/>
                <a:headEnd/>
                <a:tailEnd/>
              </a:ln>
            </p:spPr>
            <p:txBody>
              <a:bodyPr/>
              <a:lstStyle/>
              <a:p>
                <a:pPr algn="just" rtl="0" fontAlgn="base">
                  <a:spcBef>
                    <a:spcPct val="0"/>
                  </a:spcBef>
                  <a:spcAft>
                    <a:spcPct val="0"/>
                  </a:spcAft>
                </a:pPr>
                <a:r>
                  <a:rPr kumimoji="1" lang="en-US" altLang="ja-JP" sz="2000" b="1" kern="1200" dirty="0">
                    <a:solidFill>
                      <a:srgbClr val="0000FF"/>
                    </a:solidFill>
                    <a:latin typeface="Arial" charset="0"/>
                    <a:ea typeface="ＭＳ Ｐゴシック" pitchFamily="50" charset="-128"/>
                    <a:cs typeface="+mn-cs"/>
                  </a:rPr>
                  <a:t>S/C II</a:t>
                </a:r>
                <a:endParaRPr kumimoji="1" lang="en-US" altLang="ja-JP" sz="2000" kern="1200" dirty="0">
                  <a:solidFill>
                    <a:srgbClr val="000000"/>
                  </a:solidFill>
                  <a:latin typeface="Arial" charset="0"/>
                  <a:ea typeface="ＭＳ Ｐゴシック" pitchFamily="50" charset="-128"/>
                  <a:cs typeface="+mn-cs"/>
                </a:endParaRPr>
              </a:p>
            </p:txBody>
          </p:sp>
        </p:grpSp>
        <p:grpSp>
          <p:nvGrpSpPr>
            <p:cNvPr id="7" name="Group 30"/>
            <p:cNvGrpSpPr>
              <a:grpSpLocks/>
            </p:cNvGrpSpPr>
            <p:nvPr/>
          </p:nvGrpSpPr>
          <p:grpSpPr bwMode="auto">
            <a:xfrm>
              <a:off x="599" y="2339"/>
              <a:ext cx="1571" cy="439"/>
              <a:chOff x="599" y="2339"/>
              <a:chExt cx="1571" cy="439"/>
            </a:xfrm>
          </p:grpSpPr>
          <p:sp>
            <p:nvSpPr>
              <p:cNvPr id="123935" name="AutoShape 31"/>
              <p:cNvSpPr>
                <a:spLocks noChangeArrowheads="1"/>
              </p:cNvSpPr>
              <p:nvPr/>
            </p:nvSpPr>
            <p:spPr bwMode="auto">
              <a:xfrm rot="5400000">
                <a:off x="572" y="2541"/>
                <a:ext cx="264" cy="210"/>
              </a:xfrm>
              <a:prstGeom prst="flowChartManualOperation">
                <a:avLst/>
              </a:prstGeom>
              <a:solidFill>
                <a:srgbClr val="663300">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36" name="Rectangle 32"/>
              <p:cNvSpPr>
                <a:spLocks noChangeArrowheads="1"/>
              </p:cNvSpPr>
              <p:nvPr/>
            </p:nvSpPr>
            <p:spPr bwMode="auto">
              <a:xfrm>
                <a:off x="2102" y="2339"/>
                <a:ext cx="68" cy="248"/>
              </a:xfrm>
              <a:prstGeom prst="rect">
                <a:avLst/>
              </a:prstGeom>
              <a:solidFill>
                <a:srgbClr val="CC00CC">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cxnSp>
            <p:nvCxnSpPr>
              <p:cNvPr id="123937" name="AutoShape 33"/>
              <p:cNvCxnSpPr>
                <a:cxnSpLocks noChangeShapeType="1"/>
                <a:stCxn id="123936" idx="1"/>
                <a:endCxn id="123932" idx="2"/>
              </p:cNvCxnSpPr>
              <p:nvPr/>
            </p:nvCxnSpPr>
            <p:spPr bwMode="auto">
              <a:xfrm rot="10800000" flipV="1">
                <a:off x="789" y="2463"/>
                <a:ext cx="1304" cy="189"/>
              </a:xfrm>
              <a:prstGeom prst="bentConnector3">
                <a:avLst>
                  <a:gd name="adj1" fmla="val 89722"/>
                </a:avLst>
              </a:prstGeom>
              <a:noFill/>
              <a:ln w="38100">
                <a:solidFill>
                  <a:schemeClr val="tx1">
                    <a:alpha val="10001"/>
                  </a:schemeClr>
                </a:solidFill>
                <a:miter lim="800000"/>
                <a:headEnd/>
                <a:tailEnd type="triangle" w="med" len="med"/>
              </a:ln>
              <a:effectLst/>
            </p:spPr>
          </p:cxnSp>
        </p:grpSp>
        <p:grpSp>
          <p:nvGrpSpPr>
            <p:cNvPr id="8" name="Group 34"/>
            <p:cNvGrpSpPr>
              <a:grpSpLocks/>
            </p:cNvGrpSpPr>
            <p:nvPr/>
          </p:nvGrpSpPr>
          <p:grpSpPr bwMode="auto">
            <a:xfrm>
              <a:off x="1055" y="2561"/>
              <a:ext cx="2333" cy="732"/>
              <a:chOff x="1055" y="2561"/>
              <a:chExt cx="2333" cy="732"/>
            </a:xfrm>
          </p:grpSpPr>
          <p:sp>
            <p:nvSpPr>
              <p:cNvPr id="123939" name="Rectangle 35"/>
              <p:cNvSpPr>
                <a:spLocks noChangeArrowheads="1"/>
              </p:cNvSpPr>
              <p:nvPr/>
            </p:nvSpPr>
            <p:spPr bwMode="auto">
              <a:xfrm rot="2679310">
                <a:off x="1527" y="2570"/>
                <a:ext cx="36" cy="170"/>
              </a:xfrm>
              <a:prstGeom prst="rect">
                <a:avLst/>
              </a:prstGeom>
              <a:solidFill>
                <a:srgbClr val="00CCFF">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9" name="Group 36"/>
              <p:cNvGrpSpPr>
                <a:grpSpLocks/>
              </p:cNvGrpSpPr>
              <p:nvPr/>
            </p:nvGrpSpPr>
            <p:grpSpPr bwMode="auto">
              <a:xfrm>
                <a:off x="1055" y="2561"/>
                <a:ext cx="2333" cy="732"/>
                <a:chOff x="1055" y="2561"/>
                <a:chExt cx="2333" cy="732"/>
              </a:xfrm>
            </p:grpSpPr>
            <p:sp>
              <p:nvSpPr>
                <p:cNvPr id="123941" name="Rectangle 37"/>
                <p:cNvSpPr>
                  <a:spLocks noChangeArrowheads="1"/>
                </p:cNvSpPr>
                <p:nvPr/>
              </p:nvSpPr>
              <p:spPr bwMode="auto">
                <a:xfrm rot="2679310">
                  <a:off x="1527" y="2570"/>
                  <a:ext cx="36" cy="170"/>
                </a:xfrm>
                <a:prstGeom prst="rect">
                  <a:avLst/>
                </a:prstGeom>
                <a:no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42" name="Line 38"/>
                <p:cNvSpPr>
                  <a:spLocks noChangeShapeType="1"/>
                </p:cNvSpPr>
                <p:nvPr/>
              </p:nvSpPr>
              <p:spPr bwMode="auto">
                <a:xfrm>
                  <a:off x="1567" y="2632"/>
                  <a:ext cx="1" cy="474"/>
                </a:xfrm>
                <a:prstGeom prst="line">
                  <a:avLst/>
                </a:prstGeom>
                <a:noFill/>
                <a:ln w="57150">
                  <a:solidFill>
                    <a:srgbClr val="00FF00">
                      <a:alpha val="10001"/>
                    </a:srgbClr>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43" name="Line 39"/>
                <p:cNvSpPr>
                  <a:spLocks noChangeShapeType="1"/>
                </p:cNvSpPr>
                <p:nvPr/>
              </p:nvSpPr>
              <p:spPr bwMode="auto">
                <a:xfrm flipV="1">
                  <a:off x="1391" y="2652"/>
                  <a:ext cx="1997" cy="1"/>
                </a:xfrm>
                <a:prstGeom prst="line">
                  <a:avLst/>
                </a:prstGeom>
                <a:noFill/>
                <a:ln w="57150">
                  <a:solidFill>
                    <a:srgbClr val="00FF00">
                      <a:alpha val="10001"/>
                    </a:srgbClr>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44" name="Rectangle 40"/>
                <p:cNvSpPr>
                  <a:spLocks noChangeArrowheads="1"/>
                </p:cNvSpPr>
                <p:nvPr/>
              </p:nvSpPr>
              <p:spPr bwMode="auto">
                <a:xfrm>
                  <a:off x="1055" y="2561"/>
                  <a:ext cx="337" cy="177"/>
                </a:xfrm>
                <a:prstGeom prst="rect">
                  <a:avLst/>
                </a:prstGeom>
                <a:solidFill>
                  <a:srgbClr val="0000FF">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45" name="Rectangle 41"/>
                <p:cNvSpPr>
                  <a:spLocks noChangeArrowheads="1"/>
                </p:cNvSpPr>
                <p:nvPr/>
              </p:nvSpPr>
              <p:spPr bwMode="auto">
                <a:xfrm>
                  <a:off x="2102" y="2716"/>
                  <a:ext cx="68" cy="248"/>
                </a:xfrm>
                <a:prstGeom prst="rect">
                  <a:avLst/>
                </a:prstGeom>
                <a:solidFill>
                  <a:srgbClr val="FF9900">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42"/>
                <p:cNvGrpSpPr>
                  <a:grpSpLocks/>
                </p:cNvGrpSpPr>
                <p:nvPr/>
              </p:nvGrpSpPr>
              <p:grpSpPr bwMode="auto">
                <a:xfrm>
                  <a:off x="1455" y="3111"/>
                  <a:ext cx="216" cy="173"/>
                  <a:chOff x="1455" y="3111"/>
                  <a:chExt cx="216" cy="173"/>
                </a:xfrm>
              </p:grpSpPr>
              <p:sp>
                <p:nvSpPr>
                  <p:cNvPr id="123947" name="Rectangle 43"/>
                  <p:cNvSpPr>
                    <a:spLocks noChangeArrowheads="1"/>
                  </p:cNvSpPr>
                  <p:nvPr/>
                </p:nvSpPr>
                <p:spPr bwMode="auto">
                  <a:xfrm>
                    <a:off x="1509" y="3189"/>
                    <a:ext cx="115" cy="95"/>
                  </a:xfrm>
                  <a:prstGeom prst="rect">
                    <a:avLst/>
                  </a:prstGeom>
                  <a:solidFill>
                    <a:srgbClr val="0000FF">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48" name="Rectangle 44"/>
                  <p:cNvSpPr>
                    <a:spLocks noChangeArrowheads="1"/>
                  </p:cNvSpPr>
                  <p:nvPr/>
                </p:nvSpPr>
                <p:spPr bwMode="auto">
                  <a:xfrm>
                    <a:off x="1455" y="3111"/>
                    <a:ext cx="216" cy="78"/>
                  </a:xfrm>
                  <a:prstGeom prst="rect">
                    <a:avLst/>
                  </a:prstGeom>
                  <a:solidFill>
                    <a:srgbClr val="0000FF">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cxnSp>
              <p:nvCxnSpPr>
                <p:cNvPr id="123949" name="AutoShape 45"/>
                <p:cNvCxnSpPr>
                  <a:cxnSpLocks noChangeShapeType="1"/>
                  <a:stCxn id="123947" idx="2"/>
                  <a:endCxn id="123945" idx="1"/>
                </p:cNvCxnSpPr>
                <p:nvPr/>
              </p:nvCxnSpPr>
              <p:spPr bwMode="auto">
                <a:xfrm rot="5400000" flipH="1" flipV="1">
                  <a:off x="1603" y="2804"/>
                  <a:ext cx="453" cy="526"/>
                </a:xfrm>
                <a:prstGeom prst="bentConnector4">
                  <a:avLst>
                    <a:gd name="adj1" fmla="val -29579"/>
                    <a:gd name="adj2" fmla="val 56273"/>
                  </a:avLst>
                </a:prstGeom>
                <a:noFill/>
                <a:ln w="38100">
                  <a:solidFill>
                    <a:schemeClr val="tx1">
                      <a:alpha val="10001"/>
                    </a:schemeClr>
                  </a:solidFill>
                  <a:miter lim="800000"/>
                  <a:headEnd/>
                  <a:tailEnd type="triangle" w="med" len="med"/>
                </a:ln>
                <a:effectLst/>
              </p:spPr>
            </p:cxnSp>
          </p:grpSp>
        </p:grpSp>
      </p:grpSp>
      <p:grpSp>
        <p:nvGrpSpPr>
          <p:cNvPr id="11" name="Group 12"/>
          <p:cNvGrpSpPr>
            <a:grpSpLocks/>
          </p:cNvGrpSpPr>
          <p:nvPr/>
        </p:nvGrpSpPr>
        <p:grpSpPr bwMode="auto">
          <a:xfrm flipH="1">
            <a:off x="4484688" y="3802063"/>
            <a:ext cx="914400" cy="758825"/>
            <a:chOff x="4785" y="11039"/>
            <a:chExt cx="829" cy="688"/>
          </a:xfrm>
        </p:grpSpPr>
        <p:sp>
          <p:nvSpPr>
            <p:cNvPr id="123917" name="Freeform 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18" name="Line 14"/>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19" name="Line 15"/>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20" name="Line 16"/>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21" name="Arc 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2" name="Group 3"/>
          <p:cNvGrpSpPr>
            <a:grpSpLocks/>
          </p:cNvGrpSpPr>
          <p:nvPr/>
        </p:nvGrpSpPr>
        <p:grpSpPr bwMode="auto">
          <a:xfrm>
            <a:off x="3544888" y="3829050"/>
            <a:ext cx="914400" cy="758825"/>
            <a:chOff x="4785" y="11039"/>
            <a:chExt cx="829" cy="688"/>
          </a:xfrm>
        </p:grpSpPr>
        <p:sp>
          <p:nvSpPr>
            <p:cNvPr id="123908" name="Freeform 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09" name="Line 5"/>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10" name="Line 6"/>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11" name="Line 7"/>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3912" name="Arc 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46" name="フッター プレースホルダ 45"/>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repeatCount="indefinite" accel="50000" decel="50000" autoRev="1" fill="hold" nodeType="clickEffect">
                                  <p:stCondLst>
                                    <p:cond delay="0"/>
                                  </p:stCondLst>
                                  <p:childTnLst>
                                    <p:animMotion origin="layout" path="M 4.44444E-6 2.59259E-6 L -0.02952 2.59259E-6 " pathEditMode="relative" rAng="0" ptsTypes="AA">
                                      <p:cBhvr>
                                        <p:cTn id="6" dur="3000" fill="hold"/>
                                        <p:tgtEl>
                                          <p:spTgt spid="12"/>
                                        </p:tgtEl>
                                        <p:attrNameLst>
                                          <p:attrName>ppt_x</p:attrName>
                                          <p:attrName>ppt_y</p:attrName>
                                        </p:attrNameLst>
                                      </p:cBhvr>
                                      <p:rCtr x="-15" y="0"/>
                                    </p:animMotion>
                                  </p:childTnLst>
                                </p:cTn>
                              </p:par>
                              <p:par>
                                <p:cTn id="7" presetID="63" presetClass="path" presetSubtype="0" repeatCount="indefinite" accel="50000" decel="50000" autoRev="1" fill="hold" nodeType="withEffect">
                                  <p:stCondLst>
                                    <p:cond delay="0"/>
                                  </p:stCondLst>
                                  <p:childTnLst>
                                    <p:animMotion origin="layout" path="M 5E-6 -2.22222E-6 L 0.02014 -2.22222E-6 " pathEditMode="relative" rAng="0" ptsTypes="AA">
                                      <p:cBhvr>
                                        <p:cTn id="8" dur="2000" fill="hold"/>
                                        <p:tgtEl>
                                          <p:spTgt spid="11"/>
                                        </p:tgtEl>
                                        <p:attrNameLst>
                                          <p:attrName>ppt_x</p:attrName>
                                          <p:attrName>ppt_y</p:attrName>
                                        </p:attrNameLst>
                                      </p:cBhvr>
                                      <p:rCtr x="10" y="0"/>
                                    </p:animMotion>
                                  </p:childTnLst>
                                </p:cTn>
                              </p:par>
                              <p:par>
                                <p:cTn id="9" presetID="63" presetClass="path" presetSubtype="0" repeatCount="indefinite" accel="50000" decel="50000" autoRev="1" fill="hold" nodeType="withEffect">
                                  <p:stCondLst>
                                    <p:cond delay="0"/>
                                  </p:stCondLst>
                                  <p:childTnLst>
                                    <p:animMotion origin="layout" path="M 2.77778E-6 4.81481E-6 L 0.01493 4.81481E-6 " pathEditMode="relative" rAng="0" ptsTypes="AA">
                                      <p:cBhvr>
                                        <p:cTn id="10" dur="1000" fill="hold"/>
                                        <p:tgtEl>
                                          <p:spTgt spid="2"/>
                                        </p:tgtEl>
                                        <p:attrNameLst>
                                          <p:attrName>ppt_x</p:attrName>
                                          <p:attrName>ppt_y</p:attrName>
                                        </p:attrNameLst>
                                      </p:cBhvr>
                                      <p:rCtr x="7" y="0"/>
                                    </p:animMotion>
                                  </p:childTnLst>
                                </p:cTn>
                              </p:par>
                              <p:par>
                                <p:cTn id="11" presetID="63" presetClass="path" presetSubtype="0" repeatCount="indefinite" accel="50000" decel="50000" autoRev="1" fill="hold" nodeType="withEffect">
                                  <p:stCondLst>
                                    <p:cond delay="0"/>
                                  </p:stCondLst>
                                  <p:childTnLst>
                                    <p:animMotion origin="layout" path="M 3.05556E-6 1.11111E-6 L 0.01614 1.11111E-6 " pathEditMode="relative" rAng="0" ptsTypes="AA">
                                      <p:cBhvr>
                                        <p:cTn id="12" dur="500" fill="hold"/>
                                        <p:tgtEl>
                                          <p:spTgt spid="5"/>
                                        </p:tgtEl>
                                        <p:attrNameLst>
                                          <p:attrName>ppt_x</p:attrName>
                                          <p:attrName>ppt_y</p:attrName>
                                        </p:attrNameLst>
                                      </p:cBhvr>
                                      <p:rCtr x="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274638"/>
            <a:ext cx="8229600" cy="1714500"/>
          </a:xfrm>
        </p:spPr>
        <p:txBody>
          <a:bodyPr/>
          <a:lstStyle/>
          <a:p>
            <a:r>
              <a:rPr lang="en-US" altLang="ja-JP" dirty="0">
                <a:latin typeface="Arial" charset="0"/>
              </a:rPr>
              <a:t>FP cavity and drag free : compatible?</a:t>
            </a:r>
          </a:p>
        </p:txBody>
      </p:sp>
      <p:sp>
        <p:nvSpPr>
          <p:cNvPr id="119811" name="Text Box 3"/>
          <p:cNvSpPr txBox="1">
            <a:spLocks noChangeArrowheads="1"/>
          </p:cNvSpPr>
          <p:nvPr/>
        </p:nvSpPr>
        <p:spPr bwMode="auto">
          <a:xfrm>
            <a:off x="4060825" y="2874963"/>
            <a:ext cx="1057275" cy="785812"/>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2000" b="1" kern="1200" dirty="0">
                <a:solidFill>
                  <a:srgbClr val="000000"/>
                </a:solidFill>
                <a:latin typeface="Arial" charset="0"/>
                <a:ea typeface="ＭＳ Ｐゴシック" pitchFamily="50" charset="-128"/>
                <a:cs typeface="+mn-cs"/>
              </a:rPr>
              <a:t>Local sensor</a:t>
            </a:r>
            <a:endParaRPr kumimoji="1" lang="en-US" altLang="ja-JP" sz="2000" kern="1200" dirty="0">
              <a:solidFill>
                <a:srgbClr val="000000"/>
              </a:solidFill>
              <a:latin typeface="Arial" charset="0"/>
              <a:ea typeface="ＭＳ Ｐゴシック" pitchFamily="50" charset="-128"/>
              <a:cs typeface="+mn-cs"/>
            </a:endParaRPr>
          </a:p>
        </p:txBody>
      </p:sp>
      <p:sp>
        <p:nvSpPr>
          <p:cNvPr id="119812" name="Text Box 4"/>
          <p:cNvSpPr txBox="1">
            <a:spLocks noChangeArrowheads="1"/>
          </p:cNvSpPr>
          <p:nvPr/>
        </p:nvSpPr>
        <p:spPr bwMode="auto">
          <a:xfrm>
            <a:off x="263525" y="4999038"/>
            <a:ext cx="1609725" cy="501650"/>
          </a:xfrm>
          <a:prstGeom prst="rect">
            <a:avLst/>
          </a:prstGeom>
          <a:noFill/>
          <a:ln w="9525">
            <a:noFill/>
            <a:miter lim="800000"/>
            <a:headEnd/>
            <a:tailEnd/>
          </a:ln>
        </p:spPr>
        <p:txBody>
          <a:bodyPr/>
          <a:lstStyle/>
          <a:p>
            <a:pPr algn="just" rtl="0" fontAlgn="base">
              <a:spcBef>
                <a:spcPct val="0"/>
              </a:spcBef>
              <a:spcAft>
                <a:spcPct val="0"/>
              </a:spcAft>
            </a:pPr>
            <a:r>
              <a:rPr kumimoji="1" lang="en-US" altLang="ja-JP" sz="2000" b="1" kern="1200" dirty="0">
                <a:solidFill>
                  <a:srgbClr val="000000"/>
                </a:solidFill>
                <a:latin typeface="Arial" charset="0"/>
                <a:ea typeface="ＭＳ Ｐゴシック" pitchFamily="50" charset="-128"/>
                <a:cs typeface="+mn-cs"/>
              </a:rPr>
              <a:t>Thruster</a:t>
            </a:r>
            <a:endParaRPr kumimoji="1" lang="en-US" altLang="ja-JP" sz="2000" kern="1200" dirty="0">
              <a:solidFill>
                <a:srgbClr val="000000"/>
              </a:solidFill>
              <a:latin typeface="Arial" charset="0"/>
              <a:ea typeface="ＭＳ Ｐゴシック" pitchFamily="50" charset="-128"/>
              <a:cs typeface="+mn-cs"/>
            </a:endParaRPr>
          </a:p>
        </p:txBody>
      </p:sp>
      <p:sp>
        <p:nvSpPr>
          <p:cNvPr id="119819" name="Line 11"/>
          <p:cNvSpPr>
            <a:spLocks noChangeShapeType="1"/>
          </p:cNvSpPr>
          <p:nvPr/>
        </p:nvSpPr>
        <p:spPr bwMode="auto">
          <a:xfrm flipV="1">
            <a:off x="846138" y="4424363"/>
            <a:ext cx="246062" cy="627062"/>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20" name="Text Box 12"/>
          <p:cNvSpPr txBox="1">
            <a:spLocks noChangeArrowheads="1"/>
          </p:cNvSpPr>
          <p:nvPr/>
        </p:nvSpPr>
        <p:spPr bwMode="auto">
          <a:xfrm>
            <a:off x="7037388" y="4757738"/>
            <a:ext cx="1538287" cy="503237"/>
          </a:xfrm>
          <a:prstGeom prst="rect">
            <a:avLst/>
          </a:prstGeom>
          <a:noFill/>
          <a:ln w="9525">
            <a:noFill/>
            <a:miter lim="800000"/>
            <a:headEnd/>
            <a:tailEnd/>
          </a:ln>
        </p:spPr>
        <p:txBody>
          <a:bodyPr/>
          <a:lstStyle/>
          <a:p>
            <a:pPr algn="just" rtl="0" fontAlgn="base">
              <a:spcBef>
                <a:spcPct val="0"/>
              </a:spcBef>
              <a:spcAft>
                <a:spcPct val="0"/>
              </a:spcAft>
            </a:pPr>
            <a:r>
              <a:rPr kumimoji="1" lang="en-US" altLang="ja-JP" sz="2000" b="1" kern="1200" dirty="0">
                <a:solidFill>
                  <a:srgbClr val="000000"/>
                </a:solidFill>
                <a:latin typeface="Arial" charset="0"/>
                <a:ea typeface="ＭＳ Ｐゴシック" pitchFamily="50" charset="-128"/>
                <a:cs typeface="+mn-cs"/>
              </a:rPr>
              <a:t>Thruster</a:t>
            </a:r>
          </a:p>
        </p:txBody>
      </p:sp>
      <p:sp>
        <p:nvSpPr>
          <p:cNvPr id="119821" name="Line 13"/>
          <p:cNvSpPr>
            <a:spLocks noChangeShapeType="1"/>
          </p:cNvSpPr>
          <p:nvPr/>
        </p:nvSpPr>
        <p:spPr bwMode="auto">
          <a:xfrm flipH="1">
            <a:off x="2705100" y="2674938"/>
            <a:ext cx="592138" cy="1079500"/>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28" name="Line 20"/>
          <p:cNvSpPr>
            <a:spLocks noChangeShapeType="1"/>
          </p:cNvSpPr>
          <p:nvPr/>
        </p:nvSpPr>
        <p:spPr bwMode="auto">
          <a:xfrm flipH="1">
            <a:off x="3443288" y="3273425"/>
            <a:ext cx="465137" cy="385763"/>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29" name="Line 21"/>
          <p:cNvSpPr>
            <a:spLocks noChangeShapeType="1"/>
          </p:cNvSpPr>
          <p:nvPr/>
        </p:nvSpPr>
        <p:spPr bwMode="auto">
          <a:xfrm flipV="1">
            <a:off x="7735888" y="4419600"/>
            <a:ext cx="100012" cy="388938"/>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30" name="Line 22"/>
          <p:cNvSpPr>
            <a:spLocks noChangeShapeType="1"/>
          </p:cNvSpPr>
          <p:nvPr/>
        </p:nvSpPr>
        <p:spPr bwMode="auto">
          <a:xfrm>
            <a:off x="5048250" y="3246438"/>
            <a:ext cx="465138" cy="385762"/>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31" name="Text Box 23"/>
          <p:cNvSpPr txBox="1">
            <a:spLocks noChangeArrowheads="1"/>
          </p:cNvSpPr>
          <p:nvPr/>
        </p:nvSpPr>
        <p:spPr bwMode="auto">
          <a:xfrm>
            <a:off x="4011613" y="4505325"/>
            <a:ext cx="1042987" cy="485775"/>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2000" b="1" kern="1200" dirty="0">
                <a:solidFill>
                  <a:srgbClr val="000000"/>
                </a:solidFill>
                <a:latin typeface="Arial" charset="0"/>
                <a:ea typeface="ＭＳ Ｐゴシック" pitchFamily="50" charset="-128"/>
                <a:cs typeface="+mn-cs"/>
              </a:rPr>
              <a:t>Mirror</a:t>
            </a:r>
            <a:endParaRPr kumimoji="1" lang="en-US" altLang="ja-JP" sz="2000" kern="1200" dirty="0">
              <a:solidFill>
                <a:srgbClr val="000000"/>
              </a:solidFill>
              <a:latin typeface="Arial" charset="0"/>
              <a:ea typeface="ＭＳ Ｐゴシック" pitchFamily="50" charset="-128"/>
              <a:cs typeface="+mn-cs"/>
            </a:endParaRPr>
          </a:p>
        </p:txBody>
      </p:sp>
      <p:sp>
        <p:nvSpPr>
          <p:cNvPr id="119832" name="Line 24"/>
          <p:cNvSpPr>
            <a:spLocks noChangeShapeType="1"/>
          </p:cNvSpPr>
          <p:nvPr/>
        </p:nvSpPr>
        <p:spPr bwMode="auto">
          <a:xfrm flipH="1" flipV="1">
            <a:off x="3729038" y="4557713"/>
            <a:ext cx="320675" cy="147637"/>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33" name="Line 25"/>
          <p:cNvSpPr>
            <a:spLocks noChangeShapeType="1"/>
          </p:cNvSpPr>
          <p:nvPr/>
        </p:nvSpPr>
        <p:spPr bwMode="auto">
          <a:xfrm flipV="1">
            <a:off x="4900613" y="4530725"/>
            <a:ext cx="320675" cy="147638"/>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34" name="Line 26"/>
          <p:cNvSpPr>
            <a:spLocks noChangeShapeType="1"/>
          </p:cNvSpPr>
          <p:nvPr/>
        </p:nvSpPr>
        <p:spPr bwMode="auto">
          <a:xfrm>
            <a:off x="5580063" y="2620963"/>
            <a:ext cx="592137" cy="1081087"/>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35" name="AutoShape 27"/>
          <p:cNvSpPr>
            <a:spLocks noChangeArrowheads="1"/>
          </p:cNvSpPr>
          <p:nvPr/>
        </p:nvSpPr>
        <p:spPr bwMode="auto">
          <a:xfrm>
            <a:off x="3325813" y="1954213"/>
            <a:ext cx="2187575" cy="844550"/>
          </a:xfrm>
          <a:prstGeom prst="roundRect">
            <a:avLst>
              <a:gd name="adj" fmla="val 16667"/>
            </a:avLst>
          </a:prstGeom>
          <a:solidFill>
            <a:srgbClr val="FFFF00"/>
          </a:solidFill>
          <a:ln w="9525">
            <a:solidFill>
              <a:srgbClr val="FFFF00"/>
            </a:solidFill>
            <a:round/>
            <a:headEnd/>
            <a:tailEnd/>
          </a:ln>
          <a:effectLst/>
        </p:spPr>
        <p:txBody>
          <a:bodyPr anchor="ctr"/>
          <a:lstStyle/>
          <a:p>
            <a:pPr algn="ctr" rtl="0" fontAlgn="base">
              <a:spcBef>
                <a:spcPct val="0"/>
              </a:spcBef>
              <a:spcAft>
                <a:spcPct val="0"/>
              </a:spcAft>
            </a:pPr>
            <a:r>
              <a:rPr kumimoji="1" lang="en-US" altLang="ja-JP" b="1" kern="1200" dirty="0">
                <a:solidFill>
                  <a:srgbClr val="000000"/>
                </a:solidFill>
                <a:latin typeface="Arial" charset="0"/>
                <a:ea typeface="ＭＳ Ｐゴシック" pitchFamily="50" charset="-128"/>
                <a:cs typeface="+mn-cs"/>
              </a:rPr>
              <a:t>Relative position between mirror and S/C</a:t>
            </a:r>
          </a:p>
        </p:txBody>
      </p:sp>
      <p:grpSp>
        <p:nvGrpSpPr>
          <p:cNvPr id="2" name="Group 71"/>
          <p:cNvGrpSpPr>
            <a:grpSpLocks/>
          </p:cNvGrpSpPr>
          <p:nvPr/>
        </p:nvGrpSpPr>
        <p:grpSpPr bwMode="auto">
          <a:xfrm>
            <a:off x="950913" y="2838450"/>
            <a:ext cx="4427537" cy="2743200"/>
            <a:chOff x="599" y="1788"/>
            <a:chExt cx="2789" cy="1728"/>
          </a:xfrm>
        </p:grpSpPr>
        <p:grpSp>
          <p:nvGrpSpPr>
            <p:cNvPr id="3" name="Group 17"/>
            <p:cNvGrpSpPr>
              <a:grpSpLocks/>
            </p:cNvGrpSpPr>
            <p:nvPr/>
          </p:nvGrpSpPr>
          <p:grpSpPr bwMode="auto">
            <a:xfrm>
              <a:off x="798" y="1788"/>
              <a:ext cx="1730" cy="1728"/>
              <a:chOff x="798" y="1788"/>
              <a:chExt cx="1730" cy="1728"/>
            </a:xfrm>
          </p:grpSpPr>
          <p:sp>
            <p:nvSpPr>
              <p:cNvPr id="119826" name="Oval 18"/>
              <p:cNvSpPr>
                <a:spLocks noChangeArrowheads="1"/>
              </p:cNvSpPr>
              <p:nvPr/>
            </p:nvSpPr>
            <p:spPr bwMode="auto">
              <a:xfrm>
                <a:off x="798" y="1788"/>
                <a:ext cx="1730" cy="1728"/>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27" name="Text Box 19"/>
              <p:cNvSpPr txBox="1">
                <a:spLocks noChangeArrowheads="1"/>
              </p:cNvSpPr>
              <p:nvPr/>
            </p:nvSpPr>
            <p:spPr bwMode="auto">
              <a:xfrm>
                <a:off x="1096" y="1949"/>
                <a:ext cx="675" cy="318"/>
              </a:xfrm>
              <a:prstGeom prst="rect">
                <a:avLst/>
              </a:prstGeom>
              <a:noFill/>
              <a:ln w="9525">
                <a:noFill/>
                <a:miter lim="800000"/>
                <a:headEnd/>
                <a:tailEnd/>
              </a:ln>
            </p:spPr>
            <p:txBody>
              <a:bodyPr/>
              <a:lstStyle/>
              <a:p>
                <a:pPr algn="just" rtl="0" fontAlgn="base">
                  <a:spcBef>
                    <a:spcPct val="0"/>
                  </a:spcBef>
                  <a:spcAft>
                    <a:spcPct val="0"/>
                  </a:spcAft>
                </a:pPr>
                <a:r>
                  <a:rPr kumimoji="1" lang="en-US" altLang="ja-JP" sz="2000" b="1" kern="1200" dirty="0">
                    <a:solidFill>
                      <a:srgbClr val="0000FF"/>
                    </a:solidFill>
                    <a:latin typeface="Arial" charset="0"/>
                    <a:ea typeface="ＭＳ Ｐゴシック" pitchFamily="50" charset="-128"/>
                    <a:cs typeface="+mn-cs"/>
                  </a:rPr>
                  <a:t>S/C II</a:t>
                </a:r>
                <a:endParaRPr kumimoji="1" lang="en-US" altLang="ja-JP" sz="2000" kern="1200" dirty="0">
                  <a:solidFill>
                    <a:srgbClr val="000000"/>
                  </a:solidFill>
                  <a:latin typeface="Arial" charset="0"/>
                  <a:ea typeface="ＭＳ Ｐゴシック" pitchFamily="50" charset="-128"/>
                  <a:cs typeface="+mn-cs"/>
                </a:endParaRPr>
              </a:p>
            </p:txBody>
          </p:sp>
        </p:grpSp>
        <p:grpSp>
          <p:nvGrpSpPr>
            <p:cNvPr id="4" name="Group 42"/>
            <p:cNvGrpSpPr>
              <a:grpSpLocks/>
            </p:cNvGrpSpPr>
            <p:nvPr/>
          </p:nvGrpSpPr>
          <p:grpSpPr bwMode="auto">
            <a:xfrm>
              <a:off x="599" y="2339"/>
              <a:ext cx="1571" cy="439"/>
              <a:chOff x="599" y="2339"/>
              <a:chExt cx="1571" cy="439"/>
            </a:xfrm>
          </p:grpSpPr>
          <p:sp>
            <p:nvSpPr>
              <p:cNvPr id="119851" name="AutoShape 43"/>
              <p:cNvSpPr>
                <a:spLocks noChangeArrowheads="1"/>
              </p:cNvSpPr>
              <p:nvPr/>
            </p:nvSpPr>
            <p:spPr bwMode="auto">
              <a:xfrm rot="5400000">
                <a:off x="572" y="2541"/>
                <a:ext cx="264" cy="210"/>
              </a:xfrm>
              <a:prstGeom prst="flowChartManualOperation">
                <a:avLst/>
              </a:prstGeom>
              <a:solidFill>
                <a:srgbClr val="6633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52" name="Rectangle 44"/>
              <p:cNvSpPr>
                <a:spLocks noChangeArrowheads="1"/>
              </p:cNvSpPr>
              <p:nvPr/>
            </p:nvSpPr>
            <p:spPr bwMode="auto">
              <a:xfrm>
                <a:off x="2102" y="2339"/>
                <a:ext cx="68" cy="248"/>
              </a:xfrm>
              <a:prstGeom prst="rect">
                <a:avLst/>
              </a:prstGeom>
              <a:solidFill>
                <a:srgbClr val="CC00CC"/>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cxnSp>
            <p:nvCxnSpPr>
              <p:cNvPr id="119853" name="AutoShape 45"/>
              <p:cNvCxnSpPr>
                <a:cxnSpLocks noChangeShapeType="1"/>
                <a:stCxn id="119852" idx="1"/>
                <a:endCxn id="119826" idx="2"/>
              </p:cNvCxnSpPr>
              <p:nvPr/>
            </p:nvCxnSpPr>
            <p:spPr bwMode="auto">
              <a:xfrm rot="10800000" flipV="1">
                <a:off x="789" y="2463"/>
                <a:ext cx="1304" cy="189"/>
              </a:xfrm>
              <a:prstGeom prst="bentConnector3">
                <a:avLst>
                  <a:gd name="adj1" fmla="val 89722"/>
                </a:avLst>
              </a:prstGeom>
              <a:noFill/>
              <a:ln w="38100">
                <a:solidFill>
                  <a:schemeClr val="tx1"/>
                </a:solidFill>
                <a:miter lim="800000"/>
                <a:headEnd/>
                <a:tailEnd type="triangle" w="med" len="med"/>
              </a:ln>
              <a:effectLst/>
            </p:spPr>
          </p:cxnSp>
        </p:grpSp>
        <p:grpSp>
          <p:nvGrpSpPr>
            <p:cNvPr id="5" name="Group 50"/>
            <p:cNvGrpSpPr>
              <a:grpSpLocks/>
            </p:cNvGrpSpPr>
            <p:nvPr/>
          </p:nvGrpSpPr>
          <p:grpSpPr bwMode="auto">
            <a:xfrm>
              <a:off x="1055" y="2561"/>
              <a:ext cx="2333" cy="732"/>
              <a:chOff x="1055" y="2561"/>
              <a:chExt cx="2333" cy="732"/>
            </a:xfrm>
          </p:grpSpPr>
          <p:sp>
            <p:nvSpPr>
              <p:cNvPr id="119859" name="Rectangle 51"/>
              <p:cNvSpPr>
                <a:spLocks noChangeArrowheads="1"/>
              </p:cNvSpPr>
              <p:nvPr/>
            </p:nvSpPr>
            <p:spPr bwMode="auto">
              <a:xfrm rot="2679310">
                <a:off x="1527" y="2570"/>
                <a:ext cx="36" cy="170"/>
              </a:xfrm>
              <a:prstGeom prst="rect">
                <a:avLst/>
              </a:prstGeom>
              <a:solidFill>
                <a:srgbClr val="00CCFF">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6" name="Group 52"/>
              <p:cNvGrpSpPr>
                <a:grpSpLocks/>
              </p:cNvGrpSpPr>
              <p:nvPr/>
            </p:nvGrpSpPr>
            <p:grpSpPr bwMode="auto">
              <a:xfrm>
                <a:off x="1055" y="2561"/>
                <a:ext cx="2333" cy="732"/>
                <a:chOff x="1055" y="2561"/>
                <a:chExt cx="2333" cy="732"/>
              </a:xfrm>
            </p:grpSpPr>
            <p:sp>
              <p:nvSpPr>
                <p:cNvPr id="119861" name="Rectangle 53"/>
                <p:cNvSpPr>
                  <a:spLocks noChangeArrowheads="1"/>
                </p:cNvSpPr>
                <p:nvPr/>
              </p:nvSpPr>
              <p:spPr bwMode="auto">
                <a:xfrm rot="2679310">
                  <a:off x="1527" y="2570"/>
                  <a:ext cx="36" cy="170"/>
                </a:xfrm>
                <a:prstGeom prst="rect">
                  <a:avLst/>
                </a:prstGeom>
                <a:no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62" name="Line 54"/>
                <p:cNvSpPr>
                  <a:spLocks noChangeShapeType="1"/>
                </p:cNvSpPr>
                <p:nvPr/>
              </p:nvSpPr>
              <p:spPr bwMode="auto">
                <a:xfrm>
                  <a:off x="1567" y="2632"/>
                  <a:ext cx="1" cy="474"/>
                </a:xfrm>
                <a:prstGeom prst="line">
                  <a:avLst/>
                </a:prstGeom>
                <a:noFill/>
                <a:ln w="57150">
                  <a:solidFill>
                    <a:srgbClr val="00FF00">
                      <a:alpha val="10001"/>
                    </a:srgbClr>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63" name="Line 55"/>
                <p:cNvSpPr>
                  <a:spLocks noChangeShapeType="1"/>
                </p:cNvSpPr>
                <p:nvPr/>
              </p:nvSpPr>
              <p:spPr bwMode="auto">
                <a:xfrm flipV="1">
                  <a:off x="1391" y="2652"/>
                  <a:ext cx="1997" cy="1"/>
                </a:xfrm>
                <a:prstGeom prst="line">
                  <a:avLst/>
                </a:prstGeom>
                <a:noFill/>
                <a:ln w="57150">
                  <a:solidFill>
                    <a:srgbClr val="00FF00">
                      <a:alpha val="10001"/>
                    </a:srgbClr>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64" name="Rectangle 56"/>
                <p:cNvSpPr>
                  <a:spLocks noChangeArrowheads="1"/>
                </p:cNvSpPr>
                <p:nvPr/>
              </p:nvSpPr>
              <p:spPr bwMode="auto">
                <a:xfrm>
                  <a:off x="1055" y="2561"/>
                  <a:ext cx="337" cy="177"/>
                </a:xfrm>
                <a:prstGeom prst="rect">
                  <a:avLst/>
                </a:prstGeom>
                <a:solidFill>
                  <a:srgbClr val="0000FF">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65" name="Rectangle 57"/>
                <p:cNvSpPr>
                  <a:spLocks noChangeArrowheads="1"/>
                </p:cNvSpPr>
                <p:nvPr/>
              </p:nvSpPr>
              <p:spPr bwMode="auto">
                <a:xfrm>
                  <a:off x="2102" y="2716"/>
                  <a:ext cx="68" cy="248"/>
                </a:xfrm>
                <a:prstGeom prst="rect">
                  <a:avLst/>
                </a:prstGeom>
                <a:solidFill>
                  <a:srgbClr val="FF9900">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7" name="Group 58"/>
                <p:cNvGrpSpPr>
                  <a:grpSpLocks/>
                </p:cNvGrpSpPr>
                <p:nvPr/>
              </p:nvGrpSpPr>
              <p:grpSpPr bwMode="auto">
                <a:xfrm>
                  <a:off x="1455" y="3111"/>
                  <a:ext cx="216" cy="173"/>
                  <a:chOff x="1455" y="3111"/>
                  <a:chExt cx="216" cy="173"/>
                </a:xfrm>
              </p:grpSpPr>
              <p:sp>
                <p:nvSpPr>
                  <p:cNvPr id="119867" name="Rectangle 59"/>
                  <p:cNvSpPr>
                    <a:spLocks noChangeArrowheads="1"/>
                  </p:cNvSpPr>
                  <p:nvPr/>
                </p:nvSpPr>
                <p:spPr bwMode="auto">
                  <a:xfrm>
                    <a:off x="1509" y="3189"/>
                    <a:ext cx="115" cy="95"/>
                  </a:xfrm>
                  <a:prstGeom prst="rect">
                    <a:avLst/>
                  </a:prstGeom>
                  <a:solidFill>
                    <a:srgbClr val="0000FF">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68" name="Rectangle 60"/>
                  <p:cNvSpPr>
                    <a:spLocks noChangeArrowheads="1"/>
                  </p:cNvSpPr>
                  <p:nvPr/>
                </p:nvSpPr>
                <p:spPr bwMode="auto">
                  <a:xfrm>
                    <a:off x="1455" y="3111"/>
                    <a:ext cx="216" cy="78"/>
                  </a:xfrm>
                  <a:prstGeom prst="rect">
                    <a:avLst/>
                  </a:prstGeom>
                  <a:solidFill>
                    <a:srgbClr val="0000FF">
                      <a:alpha val="10001"/>
                    </a:srgbClr>
                  </a:solidFill>
                  <a:ln w="28575">
                    <a:solidFill>
                      <a:srgbClr val="000000">
                        <a:alpha val="10001"/>
                      </a:srgbClr>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cxnSp>
              <p:nvCxnSpPr>
                <p:cNvPr id="119869" name="AutoShape 61"/>
                <p:cNvCxnSpPr>
                  <a:cxnSpLocks noChangeShapeType="1"/>
                  <a:stCxn id="119867" idx="2"/>
                  <a:endCxn id="119865" idx="1"/>
                </p:cNvCxnSpPr>
                <p:nvPr/>
              </p:nvCxnSpPr>
              <p:spPr bwMode="auto">
                <a:xfrm rot="5400000" flipH="1" flipV="1">
                  <a:off x="1603" y="2804"/>
                  <a:ext cx="453" cy="526"/>
                </a:xfrm>
                <a:prstGeom prst="bentConnector4">
                  <a:avLst>
                    <a:gd name="adj1" fmla="val -29579"/>
                    <a:gd name="adj2" fmla="val 56273"/>
                  </a:avLst>
                </a:prstGeom>
                <a:noFill/>
                <a:ln w="38100">
                  <a:solidFill>
                    <a:schemeClr val="tx1">
                      <a:alpha val="10001"/>
                    </a:schemeClr>
                  </a:solidFill>
                  <a:miter lim="800000"/>
                  <a:headEnd/>
                  <a:tailEnd type="triangle" w="med" len="med"/>
                </a:ln>
                <a:effectLst/>
              </p:spPr>
            </p:cxnSp>
          </p:grpSp>
        </p:grpSp>
        <p:grpSp>
          <p:nvGrpSpPr>
            <p:cNvPr id="8" name="Group 5"/>
            <p:cNvGrpSpPr>
              <a:grpSpLocks/>
            </p:cNvGrpSpPr>
            <p:nvPr/>
          </p:nvGrpSpPr>
          <p:grpSpPr bwMode="auto">
            <a:xfrm>
              <a:off x="2233" y="2412"/>
              <a:ext cx="576" cy="478"/>
              <a:chOff x="4785" y="11039"/>
              <a:chExt cx="829" cy="688"/>
            </a:xfrm>
          </p:grpSpPr>
          <p:sp>
            <p:nvSpPr>
              <p:cNvPr id="119814" name="Freeform 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15" name="Line 7"/>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16" name="Line 8"/>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17" name="Line 9"/>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18" name="Arc 1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grpSp>
        <p:nvGrpSpPr>
          <p:cNvPr id="9" name="Group 62"/>
          <p:cNvGrpSpPr>
            <a:grpSpLocks/>
          </p:cNvGrpSpPr>
          <p:nvPr/>
        </p:nvGrpSpPr>
        <p:grpSpPr bwMode="auto">
          <a:xfrm>
            <a:off x="4484688" y="2813050"/>
            <a:ext cx="3508375" cy="2743200"/>
            <a:chOff x="2825" y="1772"/>
            <a:chExt cx="2210" cy="1728"/>
          </a:xfrm>
        </p:grpSpPr>
        <p:grpSp>
          <p:nvGrpSpPr>
            <p:cNvPr id="10" name="Group 14"/>
            <p:cNvGrpSpPr>
              <a:grpSpLocks/>
            </p:cNvGrpSpPr>
            <p:nvPr/>
          </p:nvGrpSpPr>
          <p:grpSpPr bwMode="auto">
            <a:xfrm>
              <a:off x="3106" y="1772"/>
              <a:ext cx="1730" cy="1728"/>
              <a:chOff x="3106" y="1772"/>
              <a:chExt cx="1730" cy="1728"/>
            </a:xfrm>
          </p:grpSpPr>
          <p:sp>
            <p:nvSpPr>
              <p:cNvPr id="119823" name="Oval 15"/>
              <p:cNvSpPr>
                <a:spLocks noChangeArrowheads="1"/>
              </p:cNvSpPr>
              <p:nvPr/>
            </p:nvSpPr>
            <p:spPr bwMode="auto">
              <a:xfrm flipH="1">
                <a:off x="3106" y="1772"/>
                <a:ext cx="1730" cy="1728"/>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24" name="Text Box 16"/>
              <p:cNvSpPr txBox="1">
                <a:spLocks noChangeArrowheads="1"/>
              </p:cNvSpPr>
              <p:nvPr/>
            </p:nvSpPr>
            <p:spPr bwMode="auto">
              <a:xfrm>
                <a:off x="3944" y="1891"/>
                <a:ext cx="675" cy="317"/>
              </a:xfrm>
              <a:prstGeom prst="rect">
                <a:avLst/>
              </a:prstGeom>
              <a:noFill/>
              <a:ln w="9525">
                <a:noFill/>
                <a:miter lim="800000"/>
                <a:headEnd/>
                <a:tailEnd/>
              </a:ln>
            </p:spPr>
            <p:txBody>
              <a:bodyPr/>
              <a:lstStyle/>
              <a:p>
                <a:pPr algn="just" rtl="0" fontAlgn="base">
                  <a:spcBef>
                    <a:spcPct val="0"/>
                  </a:spcBef>
                  <a:spcAft>
                    <a:spcPct val="0"/>
                  </a:spcAft>
                </a:pPr>
                <a:r>
                  <a:rPr kumimoji="1" lang="en-US" altLang="ja-JP" sz="2000" b="1" kern="1200" dirty="0">
                    <a:solidFill>
                      <a:srgbClr val="0000FF"/>
                    </a:solidFill>
                    <a:latin typeface="Arial" charset="0"/>
                    <a:ea typeface="ＭＳ Ｐゴシック" pitchFamily="50" charset="-128"/>
                    <a:cs typeface="+mn-cs"/>
                  </a:rPr>
                  <a:t>S/C I</a:t>
                </a:r>
                <a:endParaRPr kumimoji="1" lang="en-US" altLang="ja-JP" sz="2000" kern="1200" dirty="0">
                  <a:solidFill>
                    <a:srgbClr val="000000"/>
                  </a:solidFill>
                  <a:latin typeface="Arial" charset="0"/>
                  <a:ea typeface="ＭＳ Ｐゴシック" pitchFamily="50" charset="-128"/>
                  <a:cs typeface="+mn-cs"/>
                </a:endParaRPr>
              </a:p>
            </p:txBody>
          </p:sp>
        </p:grpSp>
        <p:grpSp>
          <p:nvGrpSpPr>
            <p:cNvPr id="11" name="Group 46"/>
            <p:cNvGrpSpPr>
              <a:grpSpLocks/>
            </p:cNvGrpSpPr>
            <p:nvPr/>
          </p:nvGrpSpPr>
          <p:grpSpPr bwMode="auto">
            <a:xfrm>
              <a:off x="3464" y="2323"/>
              <a:ext cx="1571" cy="438"/>
              <a:chOff x="3464" y="2323"/>
              <a:chExt cx="1571" cy="438"/>
            </a:xfrm>
          </p:grpSpPr>
          <p:sp>
            <p:nvSpPr>
              <p:cNvPr id="119855" name="Rectangle 47"/>
              <p:cNvSpPr>
                <a:spLocks noChangeArrowheads="1"/>
              </p:cNvSpPr>
              <p:nvPr/>
            </p:nvSpPr>
            <p:spPr bwMode="auto">
              <a:xfrm flipH="1">
                <a:off x="3464" y="2323"/>
                <a:ext cx="67" cy="247"/>
              </a:xfrm>
              <a:prstGeom prst="rect">
                <a:avLst/>
              </a:prstGeom>
              <a:solidFill>
                <a:srgbClr val="CC00CC"/>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56" name="AutoShape 48"/>
              <p:cNvSpPr>
                <a:spLocks noChangeArrowheads="1"/>
              </p:cNvSpPr>
              <p:nvPr/>
            </p:nvSpPr>
            <p:spPr bwMode="auto">
              <a:xfrm rot="16200000" flipH="1">
                <a:off x="4798" y="2523"/>
                <a:ext cx="264" cy="211"/>
              </a:xfrm>
              <a:prstGeom prst="flowChartManualOperation">
                <a:avLst/>
              </a:prstGeom>
              <a:solidFill>
                <a:srgbClr val="6633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cxnSp>
            <p:nvCxnSpPr>
              <p:cNvPr id="119857" name="AutoShape 49"/>
              <p:cNvCxnSpPr>
                <a:cxnSpLocks noChangeShapeType="1"/>
                <a:stCxn id="119855" idx="1"/>
                <a:endCxn id="119856" idx="0"/>
              </p:cNvCxnSpPr>
              <p:nvPr/>
            </p:nvCxnSpPr>
            <p:spPr bwMode="auto">
              <a:xfrm>
                <a:off x="3541" y="2446"/>
                <a:ext cx="1274" cy="184"/>
              </a:xfrm>
              <a:prstGeom prst="bentConnector3">
                <a:avLst>
                  <a:gd name="adj1" fmla="val 90579"/>
                </a:avLst>
              </a:prstGeom>
              <a:noFill/>
              <a:ln w="38100">
                <a:solidFill>
                  <a:schemeClr val="tx1"/>
                </a:solidFill>
                <a:miter lim="800000"/>
                <a:headEnd/>
                <a:tailEnd type="triangle" w="med" len="med"/>
              </a:ln>
              <a:effectLst/>
            </p:spPr>
          </p:cxnSp>
        </p:grpSp>
        <p:grpSp>
          <p:nvGrpSpPr>
            <p:cNvPr id="12" name="Group 36"/>
            <p:cNvGrpSpPr>
              <a:grpSpLocks/>
            </p:cNvGrpSpPr>
            <p:nvPr/>
          </p:nvGrpSpPr>
          <p:grpSpPr bwMode="auto">
            <a:xfrm flipH="1">
              <a:off x="2825" y="2395"/>
              <a:ext cx="576" cy="478"/>
              <a:chOff x="4785" y="11039"/>
              <a:chExt cx="829" cy="688"/>
            </a:xfrm>
          </p:grpSpPr>
          <p:sp>
            <p:nvSpPr>
              <p:cNvPr id="119845" name="Freeform 3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46" name="Line 38"/>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47" name="Line 39"/>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48" name="Line 40"/>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19849" name="Arc 4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sp>
        <p:nvSpPr>
          <p:cNvPr id="56" name="フッター プレースホルダ 55"/>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2.77778E-7 4.81481E-6 L 0.01979 4.81481E-6 " pathEditMode="relative" rAng="0" ptsTypes="AA">
                                      <p:cBhvr>
                                        <p:cTn id="6" dur="2000" fill="hold"/>
                                        <p:tgtEl>
                                          <p:spTgt spid="9"/>
                                        </p:tgtEl>
                                        <p:attrNameLst>
                                          <p:attrName>ppt_x</p:attrName>
                                          <p:attrName>ppt_y</p:attrName>
                                        </p:attrNameLst>
                                      </p:cBhvr>
                                      <p:rCtr x="10" y="0"/>
                                    </p:animMotion>
                                  </p:childTnLst>
                                </p:cTn>
                              </p:par>
                              <p:par>
                                <p:cTn id="7" presetID="35" presetClass="path" presetSubtype="0" repeatCount="indefinite" accel="50000" decel="50000" autoRev="1" fill="hold" nodeType="withEffect">
                                  <p:stCondLst>
                                    <p:cond delay="0"/>
                                  </p:stCondLst>
                                  <p:childTnLst>
                                    <p:animMotion origin="layout" path="M -2.5E-6 1.11111E-6 L -0.02951 1.11111E-6 " pathEditMode="relative" rAng="0" ptsTypes="AA">
                                      <p:cBhvr>
                                        <p:cTn id="8" dur="3000" fill="hold"/>
                                        <p:tgtEl>
                                          <p:spTgt spid="2"/>
                                        </p:tgtEl>
                                        <p:attrNameLst>
                                          <p:attrName>ppt_x</p:attrName>
                                          <p:attrName>ppt_y</p:attrName>
                                        </p:attrNameLst>
                                      </p:cBhvr>
                                      <p:rCtr x="-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274638"/>
            <a:ext cx="8229600" cy="1714500"/>
          </a:xfrm>
        </p:spPr>
        <p:txBody>
          <a:bodyPr/>
          <a:lstStyle/>
          <a:p>
            <a:r>
              <a:rPr lang="en-US" altLang="ja-JP" dirty="0">
                <a:latin typeface="Arial" charset="0"/>
              </a:rPr>
              <a:t>Drag free and FP cavity: compatible?</a:t>
            </a:r>
          </a:p>
        </p:txBody>
      </p:sp>
      <p:sp>
        <p:nvSpPr>
          <p:cNvPr id="124931" name="Text Box 3"/>
          <p:cNvSpPr txBox="1">
            <a:spLocks noChangeArrowheads="1"/>
          </p:cNvSpPr>
          <p:nvPr/>
        </p:nvSpPr>
        <p:spPr bwMode="auto">
          <a:xfrm>
            <a:off x="4060825" y="2874963"/>
            <a:ext cx="1057275" cy="785812"/>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2000" b="1" kern="1200" dirty="0">
                <a:solidFill>
                  <a:srgbClr val="000000"/>
                </a:solidFill>
                <a:latin typeface="Arial" charset="0"/>
                <a:ea typeface="ＭＳ Ｐゴシック" pitchFamily="50" charset="-128"/>
                <a:cs typeface="+mn-cs"/>
              </a:rPr>
              <a:t>Local sensor</a:t>
            </a:r>
            <a:endParaRPr kumimoji="1" lang="en-US" altLang="ja-JP" sz="2000" kern="1200" dirty="0">
              <a:solidFill>
                <a:srgbClr val="000000"/>
              </a:solidFill>
              <a:latin typeface="Arial" charset="0"/>
              <a:ea typeface="ＭＳ Ｐゴシック" pitchFamily="50" charset="-128"/>
              <a:cs typeface="+mn-cs"/>
            </a:endParaRPr>
          </a:p>
        </p:txBody>
      </p:sp>
      <p:sp>
        <p:nvSpPr>
          <p:cNvPr id="124932" name="Text Box 4"/>
          <p:cNvSpPr txBox="1">
            <a:spLocks noChangeArrowheads="1"/>
          </p:cNvSpPr>
          <p:nvPr/>
        </p:nvSpPr>
        <p:spPr bwMode="auto">
          <a:xfrm>
            <a:off x="263525" y="4999038"/>
            <a:ext cx="1609725" cy="501650"/>
          </a:xfrm>
          <a:prstGeom prst="rect">
            <a:avLst/>
          </a:prstGeom>
          <a:noFill/>
          <a:ln w="9525">
            <a:noFill/>
            <a:miter lim="800000"/>
            <a:headEnd/>
            <a:tailEnd/>
          </a:ln>
        </p:spPr>
        <p:txBody>
          <a:bodyPr/>
          <a:lstStyle/>
          <a:p>
            <a:pPr algn="just" rtl="0" fontAlgn="base">
              <a:spcBef>
                <a:spcPct val="0"/>
              </a:spcBef>
              <a:spcAft>
                <a:spcPct val="0"/>
              </a:spcAft>
            </a:pPr>
            <a:r>
              <a:rPr kumimoji="1" lang="en-US" altLang="ja-JP" sz="2000" b="1" kern="1200" dirty="0">
                <a:solidFill>
                  <a:srgbClr val="000000"/>
                </a:solidFill>
                <a:latin typeface="Arial" charset="0"/>
                <a:ea typeface="ＭＳ Ｐゴシック" pitchFamily="50" charset="-128"/>
                <a:cs typeface="+mn-cs"/>
              </a:rPr>
              <a:t>Thruster</a:t>
            </a:r>
            <a:endParaRPr kumimoji="1" lang="en-US" altLang="ja-JP" sz="2000" kern="1200" dirty="0">
              <a:solidFill>
                <a:srgbClr val="000000"/>
              </a:solidFill>
              <a:latin typeface="Arial" charset="0"/>
              <a:ea typeface="ＭＳ Ｐゴシック" pitchFamily="50" charset="-128"/>
              <a:cs typeface="+mn-cs"/>
            </a:endParaRPr>
          </a:p>
        </p:txBody>
      </p:sp>
      <p:sp>
        <p:nvSpPr>
          <p:cNvPr id="124933" name="Line 5"/>
          <p:cNvSpPr>
            <a:spLocks noChangeShapeType="1"/>
          </p:cNvSpPr>
          <p:nvPr/>
        </p:nvSpPr>
        <p:spPr bwMode="auto">
          <a:xfrm flipV="1">
            <a:off x="846138" y="4424363"/>
            <a:ext cx="246062" cy="627062"/>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34" name="Text Box 6"/>
          <p:cNvSpPr txBox="1">
            <a:spLocks noChangeArrowheads="1"/>
          </p:cNvSpPr>
          <p:nvPr/>
        </p:nvSpPr>
        <p:spPr bwMode="auto">
          <a:xfrm>
            <a:off x="7037388" y="4757738"/>
            <a:ext cx="1538287" cy="503237"/>
          </a:xfrm>
          <a:prstGeom prst="rect">
            <a:avLst/>
          </a:prstGeom>
          <a:noFill/>
          <a:ln w="9525">
            <a:noFill/>
            <a:miter lim="800000"/>
            <a:headEnd/>
            <a:tailEnd/>
          </a:ln>
        </p:spPr>
        <p:txBody>
          <a:bodyPr/>
          <a:lstStyle/>
          <a:p>
            <a:pPr algn="just" rtl="0" fontAlgn="base">
              <a:spcBef>
                <a:spcPct val="0"/>
              </a:spcBef>
              <a:spcAft>
                <a:spcPct val="0"/>
              </a:spcAft>
            </a:pPr>
            <a:r>
              <a:rPr kumimoji="1" lang="en-US" altLang="ja-JP" sz="2000" b="1" kern="1200" dirty="0">
                <a:solidFill>
                  <a:srgbClr val="000000"/>
                </a:solidFill>
                <a:latin typeface="Arial" charset="0"/>
                <a:ea typeface="ＭＳ Ｐゴシック" pitchFamily="50" charset="-128"/>
                <a:cs typeface="+mn-cs"/>
              </a:rPr>
              <a:t>Thruster</a:t>
            </a:r>
          </a:p>
        </p:txBody>
      </p:sp>
      <p:sp>
        <p:nvSpPr>
          <p:cNvPr id="124935" name="Line 7"/>
          <p:cNvSpPr>
            <a:spLocks noChangeShapeType="1"/>
          </p:cNvSpPr>
          <p:nvPr/>
        </p:nvSpPr>
        <p:spPr bwMode="auto">
          <a:xfrm flipH="1">
            <a:off x="2705100" y="2674938"/>
            <a:ext cx="592138" cy="1079500"/>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42" name="Line 14"/>
          <p:cNvSpPr>
            <a:spLocks noChangeShapeType="1"/>
          </p:cNvSpPr>
          <p:nvPr/>
        </p:nvSpPr>
        <p:spPr bwMode="auto">
          <a:xfrm flipH="1">
            <a:off x="3443288" y="3273425"/>
            <a:ext cx="465137" cy="385763"/>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43" name="Line 15"/>
          <p:cNvSpPr>
            <a:spLocks noChangeShapeType="1"/>
          </p:cNvSpPr>
          <p:nvPr/>
        </p:nvSpPr>
        <p:spPr bwMode="auto">
          <a:xfrm flipV="1">
            <a:off x="7735888" y="4419600"/>
            <a:ext cx="100012" cy="388938"/>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44" name="Line 16"/>
          <p:cNvSpPr>
            <a:spLocks noChangeShapeType="1"/>
          </p:cNvSpPr>
          <p:nvPr/>
        </p:nvSpPr>
        <p:spPr bwMode="auto">
          <a:xfrm>
            <a:off x="5048250" y="3246438"/>
            <a:ext cx="465138" cy="385762"/>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45" name="Text Box 17"/>
          <p:cNvSpPr txBox="1">
            <a:spLocks noChangeArrowheads="1"/>
          </p:cNvSpPr>
          <p:nvPr/>
        </p:nvSpPr>
        <p:spPr bwMode="auto">
          <a:xfrm>
            <a:off x="4011613" y="4505325"/>
            <a:ext cx="1042987" cy="485775"/>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2000" b="1" kern="1200" dirty="0">
                <a:solidFill>
                  <a:srgbClr val="000000"/>
                </a:solidFill>
                <a:latin typeface="Arial" charset="0"/>
                <a:ea typeface="ＭＳ Ｐゴシック" pitchFamily="50" charset="-128"/>
                <a:cs typeface="+mn-cs"/>
              </a:rPr>
              <a:t>Mirror</a:t>
            </a:r>
            <a:endParaRPr kumimoji="1" lang="en-US" altLang="ja-JP" sz="2000" kern="1200" dirty="0">
              <a:solidFill>
                <a:srgbClr val="000000"/>
              </a:solidFill>
              <a:latin typeface="Arial" charset="0"/>
              <a:ea typeface="ＭＳ Ｐゴシック" pitchFamily="50" charset="-128"/>
              <a:cs typeface="+mn-cs"/>
            </a:endParaRPr>
          </a:p>
        </p:txBody>
      </p:sp>
      <p:sp>
        <p:nvSpPr>
          <p:cNvPr id="124946" name="Line 18"/>
          <p:cNvSpPr>
            <a:spLocks noChangeShapeType="1"/>
          </p:cNvSpPr>
          <p:nvPr/>
        </p:nvSpPr>
        <p:spPr bwMode="auto">
          <a:xfrm flipH="1" flipV="1">
            <a:off x="3729038" y="4557713"/>
            <a:ext cx="320675" cy="147637"/>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47" name="Line 19"/>
          <p:cNvSpPr>
            <a:spLocks noChangeShapeType="1"/>
          </p:cNvSpPr>
          <p:nvPr/>
        </p:nvSpPr>
        <p:spPr bwMode="auto">
          <a:xfrm flipV="1">
            <a:off x="4900613" y="4530725"/>
            <a:ext cx="320675" cy="147638"/>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48" name="Line 20"/>
          <p:cNvSpPr>
            <a:spLocks noChangeShapeType="1"/>
          </p:cNvSpPr>
          <p:nvPr/>
        </p:nvSpPr>
        <p:spPr bwMode="auto">
          <a:xfrm>
            <a:off x="5580063" y="2620963"/>
            <a:ext cx="592137" cy="1081087"/>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49" name="AutoShape 21"/>
          <p:cNvSpPr>
            <a:spLocks noChangeArrowheads="1"/>
          </p:cNvSpPr>
          <p:nvPr/>
        </p:nvSpPr>
        <p:spPr bwMode="auto">
          <a:xfrm>
            <a:off x="3325813" y="1954213"/>
            <a:ext cx="2187575" cy="844550"/>
          </a:xfrm>
          <a:prstGeom prst="roundRect">
            <a:avLst>
              <a:gd name="adj" fmla="val 16667"/>
            </a:avLst>
          </a:prstGeom>
          <a:solidFill>
            <a:srgbClr val="FFFF00"/>
          </a:solidFill>
          <a:ln w="9525">
            <a:solidFill>
              <a:srgbClr val="FFFF00"/>
            </a:solidFill>
            <a:round/>
            <a:headEnd/>
            <a:tailEnd/>
          </a:ln>
          <a:effectLst/>
        </p:spPr>
        <p:txBody>
          <a:bodyPr anchor="ctr"/>
          <a:lstStyle/>
          <a:p>
            <a:pPr algn="ctr" rtl="0" fontAlgn="base">
              <a:spcBef>
                <a:spcPct val="0"/>
              </a:spcBef>
              <a:spcAft>
                <a:spcPct val="0"/>
              </a:spcAft>
            </a:pPr>
            <a:r>
              <a:rPr kumimoji="1" lang="en-US" altLang="ja-JP" b="1" kern="1200" dirty="0">
                <a:solidFill>
                  <a:srgbClr val="000000"/>
                </a:solidFill>
                <a:latin typeface="Arial" charset="0"/>
                <a:ea typeface="ＭＳ Ｐゴシック" pitchFamily="50" charset="-128"/>
                <a:cs typeface="+mn-cs"/>
              </a:rPr>
              <a:t>Relative position between mirror and S/C</a:t>
            </a:r>
          </a:p>
        </p:txBody>
      </p:sp>
      <p:sp>
        <p:nvSpPr>
          <p:cNvPr id="124950" name="Line 22"/>
          <p:cNvSpPr>
            <a:spLocks noChangeShapeType="1"/>
          </p:cNvSpPr>
          <p:nvPr/>
        </p:nvSpPr>
        <p:spPr bwMode="auto">
          <a:xfrm flipH="1" flipV="1">
            <a:off x="2665413" y="5443538"/>
            <a:ext cx="265112" cy="444500"/>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51" name="Text Box 23"/>
          <p:cNvSpPr txBox="1">
            <a:spLocks noChangeArrowheads="1"/>
          </p:cNvSpPr>
          <p:nvPr/>
        </p:nvSpPr>
        <p:spPr bwMode="auto">
          <a:xfrm>
            <a:off x="3536950" y="5268913"/>
            <a:ext cx="1606550" cy="454025"/>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2000" b="1" kern="1200" dirty="0">
                <a:solidFill>
                  <a:srgbClr val="000000"/>
                </a:solidFill>
                <a:latin typeface="Arial" charset="0"/>
                <a:ea typeface="ＭＳ Ｐゴシック" pitchFamily="50" charset="-128"/>
                <a:cs typeface="+mn-cs"/>
              </a:rPr>
              <a:t>Actuator</a:t>
            </a:r>
          </a:p>
        </p:txBody>
      </p:sp>
      <p:sp>
        <p:nvSpPr>
          <p:cNvPr id="124952" name="Line 24"/>
          <p:cNvSpPr>
            <a:spLocks noChangeShapeType="1"/>
          </p:cNvSpPr>
          <p:nvPr/>
        </p:nvSpPr>
        <p:spPr bwMode="auto">
          <a:xfrm flipH="1" flipV="1">
            <a:off x="3430588" y="4757738"/>
            <a:ext cx="558800" cy="519112"/>
          </a:xfrm>
          <a:prstGeom prst="line">
            <a:avLst/>
          </a:prstGeom>
          <a:noFill/>
          <a:ln w="9525">
            <a:solidFill>
              <a:srgbClr val="000000"/>
            </a:solidFill>
            <a:round/>
            <a:headEnd/>
            <a:tailEnd type="triangle" w="med" len="me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53" name="AutoShape 25"/>
          <p:cNvSpPr>
            <a:spLocks noChangeArrowheads="1"/>
          </p:cNvSpPr>
          <p:nvPr/>
        </p:nvSpPr>
        <p:spPr bwMode="auto">
          <a:xfrm>
            <a:off x="2965450" y="5792788"/>
            <a:ext cx="2605088" cy="830262"/>
          </a:xfrm>
          <a:prstGeom prst="roundRect">
            <a:avLst>
              <a:gd name="adj" fmla="val 16667"/>
            </a:avLst>
          </a:prstGeom>
          <a:solidFill>
            <a:srgbClr val="FFFF00"/>
          </a:solidFill>
          <a:ln w="9525">
            <a:solidFill>
              <a:srgbClr val="FFFF00"/>
            </a:solidFill>
            <a:round/>
            <a:headEnd/>
            <a:tailEnd/>
          </a:ln>
          <a:effectLst/>
        </p:spPr>
        <p:txBody>
          <a:bodyPr anchor="ctr"/>
          <a:lstStyle/>
          <a:p>
            <a:pPr algn="just" rtl="0" fontAlgn="base">
              <a:spcBef>
                <a:spcPct val="0"/>
              </a:spcBef>
              <a:spcAft>
                <a:spcPct val="0"/>
              </a:spcAft>
            </a:pPr>
            <a:r>
              <a:rPr kumimoji="1" lang="en-US" altLang="ja-JP" sz="2000" b="1" kern="1200" dirty="0">
                <a:solidFill>
                  <a:srgbClr val="FF0000"/>
                </a:solidFill>
                <a:latin typeface="Arial" charset="0"/>
                <a:ea typeface="ＭＳ Ｐゴシック" pitchFamily="50" charset="-128"/>
                <a:cs typeface="+mn-cs"/>
              </a:rPr>
              <a:t>Interferometer output (GW signal)</a:t>
            </a:r>
            <a:endParaRPr kumimoji="1" lang="en-US" altLang="ja-JP" sz="2000" kern="1200" dirty="0">
              <a:solidFill>
                <a:srgbClr val="000000"/>
              </a:solidFill>
              <a:latin typeface="Arial" charset="0"/>
              <a:ea typeface="ＭＳ Ｐゴシック" pitchFamily="50" charset="-128"/>
              <a:cs typeface="+mn-cs"/>
            </a:endParaRPr>
          </a:p>
        </p:txBody>
      </p:sp>
      <p:grpSp>
        <p:nvGrpSpPr>
          <p:cNvPr id="2" name="Group 64"/>
          <p:cNvGrpSpPr>
            <a:grpSpLocks/>
          </p:cNvGrpSpPr>
          <p:nvPr/>
        </p:nvGrpSpPr>
        <p:grpSpPr bwMode="auto">
          <a:xfrm>
            <a:off x="950913" y="2813050"/>
            <a:ext cx="7042150" cy="2768600"/>
            <a:chOff x="599" y="1772"/>
            <a:chExt cx="4436" cy="1744"/>
          </a:xfrm>
        </p:grpSpPr>
        <p:grpSp>
          <p:nvGrpSpPr>
            <p:cNvPr id="3" name="Group 63"/>
            <p:cNvGrpSpPr>
              <a:grpSpLocks/>
            </p:cNvGrpSpPr>
            <p:nvPr/>
          </p:nvGrpSpPr>
          <p:grpSpPr bwMode="auto">
            <a:xfrm>
              <a:off x="599" y="1788"/>
              <a:ext cx="2789" cy="1728"/>
              <a:chOff x="599" y="1788"/>
              <a:chExt cx="2789" cy="1728"/>
            </a:xfrm>
          </p:grpSpPr>
          <p:grpSp>
            <p:nvGrpSpPr>
              <p:cNvPr id="4" name="Group 11"/>
              <p:cNvGrpSpPr>
                <a:grpSpLocks/>
              </p:cNvGrpSpPr>
              <p:nvPr/>
            </p:nvGrpSpPr>
            <p:grpSpPr bwMode="auto">
              <a:xfrm>
                <a:off x="798" y="1788"/>
                <a:ext cx="1730" cy="1728"/>
                <a:chOff x="798" y="1788"/>
                <a:chExt cx="1730" cy="1728"/>
              </a:xfrm>
            </p:grpSpPr>
            <p:sp>
              <p:nvSpPr>
                <p:cNvPr id="124940" name="Oval 12"/>
                <p:cNvSpPr>
                  <a:spLocks noChangeArrowheads="1"/>
                </p:cNvSpPr>
                <p:nvPr/>
              </p:nvSpPr>
              <p:spPr bwMode="auto">
                <a:xfrm>
                  <a:off x="798" y="1788"/>
                  <a:ext cx="1730" cy="1728"/>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41" name="Text Box 13"/>
                <p:cNvSpPr txBox="1">
                  <a:spLocks noChangeArrowheads="1"/>
                </p:cNvSpPr>
                <p:nvPr/>
              </p:nvSpPr>
              <p:spPr bwMode="auto">
                <a:xfrm>
                  <a:off x="1096" y="1949"/>
                  <a:ext cx="675" cy="318"/>
                </a:xfrm>
                <a:prstGeom prst="rect">
                  <a:avLst/>
                </a:prstGeom>
                <a:noFill/>
                <a:ln w="9525">
                  <a:noFill/>
                  <a:miter lim="800000"/>
                  <a:headEnd/>
                  <a:tailEnd/>
                </a:ln>
              </p:spPr>
              <p:txBody>
                <a:bodyPr/>
                <a:lstStyle/>
                <a:p>
                  <a:pPr algn="just" rtl="0" fontAlgn="base">
                    <a:spcBef>
                      <a:spcPct val="0"/>
                    </a:spcBef>
                    <a:spcAft>
                      <a:spcPct val="0"/>
                    </a:spcAft>
                  </a:pPr>
                  <a:r>
                    <a:rPr kumimoji="1" lang="en-US" altLang="ja-JP" sz="2000" b="1" kern="1200" dirty="0">
                      <a:solidFill>
                        <a:srgbClr val="0000FF"/>
                      </a:solidFill>
                      <a:latin typeface="Arial" charset="0"/>
                      <a:ea typeface="ＭＳ Ｐゴシック" pitchFamily="50" charset="-128"/>
                      <a:cs typeface="+mn-cs"/>
                    </a:rPr>
                    <a:t>S/C II</a:t>
                  </a:r>
                  <a:endParaRPr kumimoji="1" lang="en-US" altLang="ja-JP" sz="2000" kern="1200" dirty="0">
                    <a:solidFill>
                      <a:srgbClr val="000000"/>
                    </a:solidFill>
                    <a:latin typeface="Arial" charset="0"/>
                    <a:ea typeface="ＭＳ Ｐゴシック" pitchFamily="50" charset="-128"/>
                    <a:cs typeface="+mn-cs"/>
                  </a:endParaRPr>
                </a:p>
              </p:txBody>
            </p:sp>
          </p:grpSp>
          <p:grpSp>
            <p:nvGrpSpPr>
              <p:cNvPr id="5" name="Group 30"/>
              <p:cNvGrpSpPr>
                <a:grpSpLocks/>
              </p:cNvGrpSpPr>
              <p:nvPr/>
            </p:nvGrpSpPr>
            <p:grpSpPr bwMode="auto">
              <a:xfrm>
                <a:off x="599" y="2339"/>
                <a:ext cx="1571" cy="439"/>
                <a:chOff x="599" y="2339"/>
                <a:chExt cx="1571" cy="439"/>
              </a:xfrm>
            </p:grpSpPr>
            <p:sp>
              <p:nvSpPr>
                <p:cNvPr id="124959" name="AutoShape 31"/>
                <p:cNvSpPr>
                  <a:spLocks noChangeArrowheads="1"/>
                </p:cNvSpPr>
                <p:nvPr/>
              </p:nvSpPr>
              <p:spPr bwMode="auto">
                <a:xfrm rot="5400000">
                  <a:off x="572" y="2541"/>
                  <a:ext cx="264" cy="210"/>
                </a:xfrm>
                <a:prstGeom prst="flowChartManualOperation">
                  <a:avLst/>
                </a:prstGeom>
                <a:solidFill>
                  <a:srgbClr val="6633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60" name="Rectangle 32"/>
                <p:cNvSpPr>
                  <a:spLocks noChangeArrowheads="1"/>
                </p:cNvSpPr>
                <p:nvPr/>
              </p:nvSpPr>
              <p:spPr bwMode="auto">
                <a:xfrm>
                  <a:off x="2102" y="2339"/>
                  <a:ext cx="68" cy="248"/>
                </a:xfrm>
                <a:prstGeom prst="rect">
                  <a:avLst/>
                </a:prstGeom>
                <a:solidFill>
                  <a:srgbClr val="CC00CC"/>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cxnSp>
              <p:nvCxnSpPr>
                <p:cNvPr id="124961" name="AutoShape 33"/>
                <p:cNvCxnSpPr>
                  <a:cxnSpLocks noChangeShapeType="1"/>
                  <a:stCxn id="124960" idx="1"/>
                  <a:endCxn id="124940" idx="2"/>
                </p:cNvCxnSpPr>
                <p:nvPr/>
              </p:nvCxnSpPr>
              <p:spPr bwMode="auto">
                <a:xfrm rot="10800000" flipV="1">
                  <a:off x="789" y="2463"/>
                  <a:ext cx="1304" cy="189"/>
                </a:xfrm>
                <a:prstGeom prst="bentConnector3">
                  <a:avLst>
                    <a:gd name="adj1" fmla="val 89722"/>
                  </a:avLst>
                </a:prstGeom>
                <a:noFill/>
                <a:ln w="38100">
                  <a:solidFill>
                    <a:schemeClr val="tx1"/>
                  </a:solidFill>
                  <a:miter lim="800000"/>
                  <a:headEnd/>
                  <a:tailEnd type="triangle" w="med" len="med"/>
                </a:ln>
                <a:effectLst/>
              </p:spPr>
            </p:cxnSp>
          </p:grpSp>
          <p:grpSp>
            <p:nvGrpSpPr>
              <p:cNvPr id="6" name="Group 38"/>
              <p:cNvGrpSpPr>
                <a:grpSpLocks/>
              </p:cNvGrpSpPr>
              <p:nvPr/>
            </p:nvGrpSpPr>
            <p:grpSpPr bwMode="auto">
              <a:xfrm>
                <a:off x="1055" y="2561"/>
                <a:ext cx="2333" cy="732"/>
                <a:chOff x="1055" y="2561"/>
                <a:chExt cx="2333" cy="732"/>
              </a:xfrm>
            </p:grpSpPr>
            <p:sp>
              <p:nvSpPr>
                <p:cNvPr id="124967" name="Rectangle 39"/>
                <p:cNvSpPr>
                  <a:spLocks noChangeArrowheads="1"/>
                </p:cNvSpPr>
                <p:nvPr/>
              </p:nvSpPr>
              <p:spPr bwMode="auto">
                <a:xfrm rot="2679310">
                  <a:off x="1527" y="2570"/>
                  <a:ext cx="36" cy="170"/>
                </a:xfrm>
                <a:prstGeom prst="rect">
                  <a:avLst/>
                </a:prstGeom>
                <a:solidFill>
                  <a:srgbClr val="00CC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7" name="Group 40"/>
                <p:cNvGrpSpPr>
                  <a:grpSpLocks/>
                </p:cNvGrpSpPr>
                <p:nvPr/>
              </p:nvGrpSpPr>
              <p:grpSpPr bwMode="auto">
                <a:xfrm>
                  <a:off x="1055" y="2561"/>
                  <a:ext cx="2333" cy="732"/>
                  <a:chOff x="1055" y="2561"/>
                  <a:chExt cx="2333" cy="732"/>
                </a:xfrm>
              </p:grpSpPr>
              <p:sp>
                <p:nvSpPr>
                  <p:cNvPr id="124969" name="Rectangle 41"/>
                  <p:cNvSpPr>
                    <a:spLocks noChangeArrowheads="1"/>
                  </p:cNvSpPr>
                  <p:nvPr/>
                </p:nvSpPr>
                <p:spPr bwMode="auto">
                  <a:xfrm rot="2679310">
                    <a:off x="1527" y="2570"/>
                    <a:ext cx="36" cy="170"/>
                  </a:xfrm>
                  <a:prstGeom prst="rect">
                    <a:avLst/>
                  </a:prstGeom>
                  <a:no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70" name="Line 42"/>
                  <p:cNvSpPr>
                    <a:spLocks noChangeShapeType="1"/>
                  </p:cNvSpPr>
                  <p:nvPr/>
                </p:nvSpPr>
                <p:spPr bwMode="auto">
                  <a:xfrm>
                    <a:off x="1567" y="2632"/>
                    <a:ext cx="1" cy="474"/>
                  </a:xfrm>
                  <a:prstGeom prst="line">
                    <a:avLst/>
                  </a:prstGeom>
                  <a:noFill/>
                  <a:ln w="5715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71" name="Line 43"/>
                  <p:cNvSpPr>
                    <a:spLocks noChangeShapeType="1"/>
                  </p:cNvSpPr>
                  <p:nvPr/>
                </p:nvSpPr>
                <p:spPr bwMode="auto">
                  <a:xfrm flipV="1">
                    <a:off x="1391" y="2652"/>
                    <a:ext cx="1997" cy="1"/>
                  </a:xfrm>
                  <a:prstGeom prst="line">
                    <a:avLst/>
                  </a:prstGeom>
                  <a:noFill/>
                  <a:ln w="571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72" name="Rectangle 44"/>
                  <p:cNvSpPr>
                    <a:spLocks noChangeArrowheads="1"/>
                  </p:cNvSpPr>
                  <p:nvPr/>
                </p:nvSpPr>
                <p:spPr bwMode="auto">
                  <a:xfrm>
                    <a:off x="1055" y="2561"/>
                    <a:ext cx="337" cy="177"/>
                  </a:xfrm>
                  <a:prstGeom prst="rect">
                    <a:avLst/>
                  </a:prstGeom>
                  <a:solidFill>
                    <a:srgbClr val="0000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73" name="Rectangle 45"/>
                  <p:cNvSpPr>
                    <a:spLocks noChangeArrowheads="1"/>
                  </p:cNvSpPr>
                  <p:nvPr/>
                </p:nvSpPr>
                <p:spPr bwMode="auto">
                  <a:xfrm>
                    <a:off x="2102" y="2716"/>
                    <a:ext cx="68" cy="248"/>
                  </a:xfrm>
                  <a:prstGeom prst="rect">
                    <a:avLst/>
                  </a:prstGeom>
                  <a:solidFill>
                    <a:srgbClr val="FF99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8" name="Group 46"/>
                  <p:cNvGrpSpPr>
                    <a:grpSpLocks/>
                  </p:cNvGrpSpPr>
                  <p:nvPr/>
                </p:nvGrpSpPr>
                <p:grpSpPr bwMode="auto">
                  <a:xfrm>
                    <a:off x="1455" y="3111"/>
                    <a:ext cx="216" cy="173"/>
                    <a:chOff x="1455" y="3111"/>
                    <a:chExt cx="216" cy="173"/>
                  </a:xfrm>
                </p:grpSpPr>
                <p:sp>
                  <p:nvSpPr>
                    <p:cNvPr id="124975" name="Rectangle 47"/>
                    <p:cNvSpPr>
                      <a:spLocks noChangeArrowheads="1"/>
                    </p:cNvSpPr>
                    <p:nvPr/>
                  </p:nvSpPr>
                  <p:spPr bwMode="auto">
                    <a:xfrm>
                      <a:off x="1509" y="3189"/>
                      <a:ext cx="115" cy="95"/>
                    </a:xfrm>
                    <a:prstGeom prst="rect">
                      <a:avLst/>
                    </a:prstGeom>
                    <a:solidFill>
                      <a:srgbClr val="0000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76" name="Rectangle 48"/>
                    <p:cNvSpPr>
                      <a:spLocks noChangeArrowheads="1"/>
                    </p:cNvSpPr>
                    <p:nvPr/>
                  </p:nvSpPr>
                  <p:spPr bwMode="auto">
                    <a:xfrm>
                      <a:off x="1455" y="3111"/>
                      <a:ext cx="216" cy="78"/>
                    </a:xfrm>
                    <a:prstGeom prst="rect">
                      <a:avLst/>
                    </a:prstGeom>
                    <a:solidFill>
                      <a:srgbClr val="0000FF"/>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cxnSp>
                <p:nvCxnSpPr>
                  <p:cNvPr id="124977" name="AutoShape 49"/>
                  <p:cNvCxnSpPr>
                    <a:cxnSpLocks noChangeShapeType="1"/>
                    <a:stCxn id="124975" idx="2"/>
                    <a:endCxn id="124973" idx="1"/>
                  </p:cNvCxnSpPr>
                  <p:nvPr/>
                </p:nvCxnSpPr>
                <p:spPr bwMode="auto">
                  <a:xfrm rot="5400000" flipH="1" flipV="1">
                    <a:off x="1603" y="2804"/>
                    <a:ext cx="453" cy="526"/>
                  </a:xfrm>
                  <a:prstGeom prst="bentConnector4">
                    <a:avLst>
                      <a:gd name="adj1" fmla="val -29579"/>
                      <a:gd name="adj2" fmla="val 56273"/>
                    </a:avLst>
                  </a:prstGeom>
                  <a:noFill/>
                  <a:ln w="38100">
                    <a:solidFill>
                      <a:schemeClr val="tx1"/>
                    </a:solidFill>
                    <a:miter lim="800000"/>
                    <a:headEnd/>
                    <a:tailEnd type="triangle" w="med" len="med"/>
                  </a:ln>
                  <a:effectLst/>
                </p:spPr>
              </p:cxnSp>
            </p:grpSp>
          </p:grpSp>
          <p:grpSp>
            <p:nvGrpSpPr>
              <p:cNvPr id="9" name="Group 50"/>
              <p:cNvGrpSpPr>
                <a:grpSpLocks/>
              </p:cNvGrpSpPr>
              <p:nvPr/>
            </p:nvGrpSpPr>
            <p:grpSpPr bwMode="auto">
              <a:xfrm>
                <a:off x="2233" y="2412"/>
                <a:ext cx="576" cy="478"/>
                <a:chOff x="4785" y="11039"/>
                <a:chExt cx="829" cy="688"/>
              </a:xfrm>
            </p:grpSpPr>
            <p:sp>
              <p:nvSpPr>
                <p:cNvPr id="124979" name="Freeform 51"/>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80" name="Line 52"/>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81" name="Line 53"/>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82" name="Line 54"/>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83" name="Arc 55"/>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grpSp>
          <p:nvGrpSpPr>
            <p:cNvPr id="10" name="Group 62"/>
            <p:cNvGrpSpPr>
              <a:grpSpLocks/>
            </p:cNvGrpSpPr>
            <p:nvPr/>
          </p:nvGrpSpPr>
          <p:grpSpPr bwMode="auto">
            <a:xfrm>
              <a:off x="2825" y="1772"/>
              <a:ext cx="2210" cy="1728"/>
              <a:chOff x="2825" y="1772"/>
              <a:chExt cx="2210" cy="1728"/>
            </a:xfrm>
          </p:grpSpPr>
          <p:grpSp>
            <p:nvGrpSpPr>
              <p:cNvPr id="11" name="Group 8"/>
              <p:cNvGrpSpPr>
                <a:grpSpLocks/>
              </p:cNvGrpSpPr>
              <p:nvPr/>
            </p:nvGrpSpPr>
            <p:grpSpPr bwMode="auto">
              <a:xfrm>
                <a:off x="3106" y="1772"/>
                <a:ext cx="1730" cy="1728"/>
                <a:chOff x="3106" y="1772"/>
                <a:chExt cx="1730" cy="1728"/>
              </a:xfrm>
            </p:grpSpPr>
            <p:sp>
              <p:nvSpPr>
                <p:cNvPr id="124937" name="Oval 9"/>
                <p:cNvSpPr>
                  <a:spLocks noChangeArrowheads="1"/>
                </p:cNvSpPr>
                <p:nvPr/>
              </p:nvSpPr>
              <p:spPr bwMode="auto">
                <a:xfrm flipH="1">
                  <a:off x="3106" y="1772"/>
                  <a:ext cx="1730" cy="1728"/>
                </a:xfrm>
                <a:prstGeom prst="ellips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38" name="Text Box 10"/>
                <p:cNvSpPr txBox="1">
                  <a:spLocks noChangeArrowheads="1"/>
                </p:cNvSpPr>
                <p:nvPr/>
              </p:nvSpPr>
              <p:spPr bwMode="auto">
                <a:xfrm>
                  <a:off x="3944" y="1891"/>
                  <a:ext cx="675" cy="317"/>
                </a:xfrm>
                <a:prstGeom prst="rect">
                  <a:avLst/>
                </a:prstGeom>
                <a:noFill/>
                <a:ln w="9525">
                  <a:noFill/>
                  <a:miter lim="800000"/>
                  <a:headEnd/>
                  <a:tailEnd/>
                </a:ln>
              </p:spPr>
              <p:txBody>
                <a:bodyPr/>
                <a:lstStyle/>
                <a:p>
                  <a:pPr algn="just" rtl="0" fontAlgn="base">
                    <a:spcBef>
                      <a:spcPct val="0"/>
                    </a:spcBef>
                    <a:spcAft>
                      <a:spcPct val="0"/>
                    </a:spcAft>
                  </a:pPr>
                  <a:r>
                    <a:rPr kumimoji="1" lang="en-US" altLang="ja-JP" sz="2000" b="1" kern="1200" dirty="0">
                      <a:solidFill>
                        <a:srgbClr val="0000FF"/>
                      </a:solidFill>
                      <a:latin typeface="Arial" charset="0"/>
                      <a:ea typeface="ＭＳ Ｐゴシック" pitchFamily="50" charset="-128"/>
                      <a:cs typeface="+mn-cs"/>
                    </a:rPr>
                    <a:t>S/C I</a:t>
                  </a:r>
                  <a:endParaRPr kumimoji="1" lang="en-US" altLang="ja-JP" sz="2000" kern="1200" dirty="0">
                    <a:solidFill>
                      <a:srgbClr val="000000"/>
                    </a:solidFill>
                    <a:latin typeface="Arial" charset="0"/>
                    <a:ea typeface="ＭＳ Ｐゴシック" pitchFamily="50" charset="-128"/>
                    <a:cs typeface="+mn-cs"/>
                  </a:endParaRPr>
                </a:p>
              </p:txBody>
            </p:sp>
          </p:grpSp>
          <p:grpSp>
            <p:nvGrpSpPr>
              <p:cNvPr id="12" name="Group 34"/>
              <p:cNvGrpSpPr>
                <a:grpSpLocks/>
              </p:cNvGrpSpPr>
              <p:nvPr/>
            </p:nvGrpSpPr>
            <p:grpSpPr bwMode="auto">
              <a:xfrm>
                <a:off x="3464" y="2323"/>
                <a:ext cx="1571" cy="438"/>
                <a:chOff x="3464" y="2323"/>
                <a:chExt cx="1571" cy="438"/>
              </a:xfrm>
            </p:grpSpPr>
            <p:sp>
              <p:nvSpPr>
                <p:cNvPr id="124963" name="Rectangle 35"/>
                <p:cNvSpPr>
                  <a:spLocks noChangeArrowheads="1"/>
                </p:cNvSpPr>
                <p:nvPr/>
              </p:nvSpPr>
              <p:spPr bwMode="auto">
                <a:xfrm flipH="1">
                  <a:off x="3464" y="2323"/>
                  <a:ext cx="67" cy="247"/>
                </a:xfrm>
                <a:prstGeom prst="rect">
                  <a:avLst/>
                </a:prstGeom>
                <a:solidFill>
                  <a:srgbClr val="CC00CC"/>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64" name="AutoShape 36"/>
                <p:cNvSpPr>
                  <a:spLocks noChangeArrowheads="1"/>
                </p:cNvSpPr>
                <p:nvPr/>
              </p:nvSpPr>
              <p:spPr bwMode="auto">
                <a:xfrm rot="16200000" flipH="1">
                  <a:off x="4798" y="2523"/>
                  <a:ext cx="264" cy="211"/>
                </a:xfrm>
                <a:prstGeom prst="flowChartManualOperation">
                  <a:avLst/>
                </a:prstGeom>
                <a:solidFill>
                  <a:srgbClr val="663300"/>
                </a:solidFill>
                <a:ln w="2857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cxnSp>
              <p:nvCxnSpPr>
                <p:cNvPr id="124965" name="AutoShape 37"/>
                <p:cNvCxnSpPr>
                  <a:cxnSpLocks noChangeShapeType="1"/>
                  <a:stCxn id="124963" idx="1"/>
                  <a:endCxn id="124964" idx="0"/>
                </p:cNvCxnSpPr>
                <p:nvPr/>
              </p:nvCxnSpPr>
              <p:spPr bwMode="auto">
                <a:xfrm>
                  <a:off x="3541" y="2446"/>
                  <a:ext cx="1274" cy="184"/>
                </a:xfrm>
                <a:prstGeom prst="bentConnector3">
                  <a:avLst>
                    <a:gd name="adj1" fmla="val 90579"/>
                  </a:avLst>
                </a:prstGeom>
                <a:noFill/>
                <a:ln w="38100">
                  <a:solidFill>
                    <a:schemeClr val="tx1"/>
                  </a:solidFill>
                  <a:miter lim="800000"/>
                  <a:headEnd/>
                  <a:tailEnd type="triangle" w="med" len="med"/>
                </a:ln>
                <a:effectLst/>
              </p:spPr>
            </p:cxnSp>
          </p:grpSp>
          <p:grpSp>
            <p:nvGrpSpPr>
              <p:cNvPr id="13" name="Group 56"/>
              <p:cNvGrpSpPr>
                <a:grpSpLocks/>
              </p:cNvGrpSpPr>
              <p:nvPr/>
            </p:nvGrpSpPr>
            <p:grpSpPr bwMode="auto">
              <a:xfrm flipH="1">
                <a:off x="2825" y="2395"/>
                <a:ext cx="576" cy="478"/>
                <a:chOff x="4785" y="11039"/>
                <a:chExt cx="829" cy="688"/>
              </a:xfrm>
            </p:grpSpPr>
            <p:sp>
              <p:nvSpPr>
                <p:cNvPr id="124985" name="Freeform 5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86" name="Line 58"/>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87" name="Line 59"/>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88" name="Line 60"/>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89" name="Arc 6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grpSp>
      <p:grpSp>
        <p:nvGrpSpPr>
          <p:cNvPr id="14" name="Group 71"/>
          <p:cNvGrpSpPr>
            <a:grpSpLocks/>
          </p:cNvGrpSpPr>
          <p:nvPr/>
        </p:nvGrpSpPr>
        <p:grpSpPr bwMode="auto">
          <a:xfrm>
            <a:off x="5570538" y="2232025"/>
            <a:ext cx="3322637" cy="4625975"/>
            <a:chOff x="3509" y="1406"/>
            <a:chExt cx="2093" cy="2914"/>
          </a:xfrm>
        </p:grpSpPr>
        <p:grpSp>
          <p:nvGrpSpPr>
            <p:cNvPr id="15" name="Group 69"/>
            <p:cNvGrpSpPr>
              <a:grpSpLocks/>
            </p:cNvGrpSpPr>
            <p:nvPr/>
          </p:nvGrpSpPr>
          <p:grpSpPr bwMode="auto">
            <a:xfrm>
              <a:off x="3509" y="1406"/>
              <a:ext cx="2093" cy="2914"/>
              <a:chOff x="3509" y="1406"/>
              <a:chExt cx="2093" cy="2914"/>
            </a:xfrm>
          </p:grpSpPr>
          <p:sp>
            <p:nvSpPr>
              <p:cNvPr id="124954" name="AutoShape 26"/>
              <p:cNvSpPr>
                <a:spLocks noChangeArrowheads="1"/>
              </p:cNvSpPr>
              <p:nvPr/>
            </p:nvSpPr>
            <p:spPr bwMode="auto">
              <a:xfrm>
                <a:off x="3509" y="1406"/>
                <a:ext cx="1901" cy="2914"/>
              </a:xfrm>
              <a:prstGeom prst="curvedLeftArrow">
                <a:avLst>
                  <a:gd name="adj1" fmla="val 8104"/>
                  <a:gd name="adj2" fmla="val 38762"/>
                  <a:gd name="adj3" fmla="val 26935"/>
                </a:avLst>
              </a:prstGeom>
              <a:solidFill>
                <a:schemeClr val="accent1"/>
              </a:solidFill>
              <a:ln w="9525">
                <a:solidFill>
                  <a:schemeClr val="tx1"/>
                </a:solidFill>
                <a:miter lim="800000"/>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6" name="Group 27"/>
              <p:cNvGrpSpPr>
                <a:grpSpLocks/>
              </p:cNvGrpSpPr>
              <p:nvPr/>
            </p:nvGrpSpPr>
            <p:grpSpPr bwMode="auto">
              <a:xfrm>
                <a:off x="5148" y="2387"/>
                <a:ext cx="454" cy="453"/>
                <a:chOff x="612" y="1253"/>
                <a:chExt cx="454" cy="453"/>
              </a:xfrm>
            </p:grpSpPr>
            <p:sp>
              <p:nvSpPr>
                <p:cNvPr id="124956" name="Line 28"/>
                <p:cNvSpPr>
                  <a:spLocks noChangeShapeType="1"/>
                </p:cNvSpPr>
                <p:nvPr/>
              </p:nvSpPr>
              <p:spPr bwMode="auto">
                <a:xfrm>
                  <a:off x="612" y="1253"/>
                  <a:ext cx="454" cy="453"/>
                </a:xfrm>
                <a:prstGeom prst="line">
                  <a:avLst/>
                </a:prstGeom>
                <a:noFill/>
                <a:ln w="127000">
                  <a:solidFill>
                    <a:srgbClr val="FF00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24957" name="Line 29"/>
                <p:cNvSpPr>
                  <a:spLocks noChangeShapeType="1"/>
                </p:cNvSpPr>
                <p:nvPr/>
              </p:nvSpPr>
              <p:spPr bwMode="auto">
                <a:xfrm flipV="1">
                  <a:off x="612" y="1253"/>
                  <a:ext cx="454" cy="453"/>
                </a:xfrm>
                <a:prstGeom prst="line">
                  <a:avLst/>
                </a:prstGeom>
                <a:noFill/>
                <a:ln w="127000">
                  <a:solidFill>
                    <a:srgbClr val="FF00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sp>
          <p:nvSpPr>
            <p:cNvPr id="124998" name="AutoShape 70"/>
            <p:cNvSpPr>
              <a:spLocks noChangeArrowheads="1"/>
            </p:cNvSpPr>
            <p:nvPr/>
          </p:nvSpPr>
          <p:spPr bwMode="auto">
            <a:xfrm>
              <a:off x="4646" y="1508"/>
              <a:ext cx="903" cy="527"/>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rtl="0" fontAlgn="base">
                <a:spcBef>
                  <a:spcPct val="0"/>
                </a:spcBef>
                <a:spcAft>
                  <a:spcPct val="0"/>
                </a:spcAft>
              </a:pPr>
              <a:r>
                <a:rPr kumimoji="1" lang="en-US" altLang="ja-JP" b="1" kern="1200" dirty="0">
                  <a:solidFill>
                    <a:srgbClr val="000000"/>
                  </a:solidFill>
                  <a:latin typeface="Arial" charset="0"/>
                  <a:ea typeface="ＭＳ Ｐゴシック" pitchFamily="50" charset="-128"/>
                  <a:cs typeface="+mn-cs"/>
                </a:rPr>
                <a:t>No signal</a:t>
              </a:r>
            </a:p>
            <a:p>
              <a:pPr algn="ctr" rtl="0" fontAlgn="base">
                <a:spcBef>
                  <a:spcPct val="0"/>
                </a:spcBef>
                <a:spcAft>
                  <a:spcPct val="0"/>
                </a:spcAft>
              </a:pPr>
              <a:r>
                <a:rPr kumimoji="1" lang="en-US" altLang="ja-JP" b="1" kern="1200" dirty="0">
                  <a:solidFill>
                    <a:srgbClr val="000000"/>
                  </a:solidFill>
                  <a:latin typeface="Arial" charset="0"/>
                  <a:ea typeface="ＭＳ Ｐゴシック" pitchFamily="50" charset="-128"/>
                  <a:cs typeface="+mn-cs"/>
                </a:rPr>
                <a:t>mixture</a:t>
              </a:r>
            </a:p>
          </p:txBody>
        </p:sp>
      </p:grpSp>
      <p:sp>
        <p:nvSpPr>
          <p:cNvPr id="68" name="フッター プレースホルダ 67"/>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3.05556E-6 2.96296E-6 L 0.01996 2.96296E-6 " pathEditMode="relative" rAng="0" ptsTypes="AA">
                                      <p:cBhvr>
                                        <p:cTn id="6" dur="2000" fill="hold"/>
                                        <p:tgtEl>
                                          <p:spTgt spid="2"/>
                                        </p:tgtEl>
                                        <p:attrNameLst>
                                          <p:attrName>ppt_x</p:attrName>
                                          <p:attrName>ppt_y</p:attrName>
                                        </p:attrNameLst>
                                      </p:cBhvr>
                                      <p:rCtr x="10"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ja-JP" sz="4000" dirty="0">
                <a:latin typeface="Arial" charset="0"/>
              </a:rPr>
              <a:t>Orbit and constellation (preliminary)</a:t>
            </a:r>
          </a:p>
        </p:txBody>
      </p:sp>
      <p:sp>
        <p:nvSpPr>
          <p:cNvPr id="55299" name="Oval 3"/>
          <p:cNvSpPr>
            <a:spLocks noChangeArrowheads="1"/>
          </p:cNvSpPr>
          <p:nvPr/>
        </p:nvSpPr>
        <p:spPr bwMode="auto">
          <a:xfrm>
            <a:off x="1866900" y="2717800"/>
            <a:ext cx="5146675" cy="2568575"/>
          </a:xfrm>
          <a:prstGeom prst="ellipse">
            <a:avLst/>
          </a:prstGeom>
          <a:noFill/>
          <a:ln w="19050">
            <a:solidFill>
              <a:schemeClr val="tx1"/>
            </a:solidFill>
            <a:round/>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00" name="Oval 4"/>
          <p:cNvSpPr>
            <a:spLocks noChangeArrowheads="1"/>
          </p:cNvSpPr>
          <p:nvPr/>
        </p:nvSpPr>
        <p:spPr bwMode="auto">
          <a:xfrm>
            <a:off x="4284663" y="3844925"/>
            <a:ext cx="338137" cy="338138"/>
          </a:xfrm>
          <a:prstGeom prst="ellipse">
            <a:avLst/>
          </a:prstGeom>
          <a:solidFill>
            <a:srgbClr val="FFFF00"/>
          </a:solidFill>
          <a:ln w="9525">
            <a:solidFill>
              <a:schemeClr val="tx1"/>
            </a:solidFill>
            <a:round/>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01" name="Oval 5"/>
          <p:cNvSpPr>
            <a:spLocks noChangeArrowheads="1"/>
          </p:cNvSpPr>
          <p:nvPr/>
        </p:nvSpPr>
        <p:spPr bwMode="auto">
          <a:xfrm>
            <a:off x="4964113" y="2670175"/>
            <a:ext cx="176212" cy="176213"/>
          </a:xfrm>
          <a:prstGeom prst="ellipse">
            <a:avLst/>
          </a:prstGeom>
          <a:solidFill>
            <a:srgbClr val="00FFFF"/>
          </a:solidFill>
          <a:ln w="9525">
            <a:solidFill>
              <a:schemeClr val="tx1"/>
            </a:solidFill>
            <a:round/>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02" name="Freeform 6"/>
          <p:cNvSpPr>
            <a:spLocks/>
          </p:cNvSpPr>
          <p:nvPr/>
        </p:nvSpPr>
        <p:spPr bwMode="auto">
          <a:xfrm>
            <a:off x="1954213" y="3381375"/>
            <a:ext cx="276225" cy="347663"/>
          </a:xfrm>
          <a:custGeom>
            <a:avLst/>
            <a:gdLst/>
            <a:ahLst/>
            <a:cxnLst>
              <a:cxn ang="0">
                <a:pos x="16" y="0"/>
              </a:cxn>
              <a:cxn ang="0">
                <a:pos x="0" y="189"/>
              </a:cxn>
              <a:cxn ang="0">
                <a:pos x="150" y="126"/>
              </a:cxn>
              <a:cxn ang="0">
                <a:pos x="16" y="0"/>
              </a:cxn>
            </a:cxnLst>
            <a:rect l="0" t="0" r="r" b="b"/>
            <a:pathLst>
              <a:path w="150" h="189">
                <a:moveTo>
                  <a:pt x="16" y="0"/>
                </a:moveTo>
                <a:lnTo>
                  <a:pt x="0" y="189"/>
                </a:lnTo>
                <a:lnTo>
                  <a:pt x="150" y="126"/>
                </a:lnTo>
                <a:lnTo>
                  <a:pt x="16" y="0"/>
                </a:lnTo>
                <a:close/>
              </a:path>
            </a:pathLst>
          </a:custGeom>
          <a:noFill/>
          <a:ln w="38100" cmpd="sng">
            <a:solidFill>
              <a:srgbClr val="FF00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03" name="Freeform 7"/>
          <p:cNvSpPr>
            <a:spLocks/>
          </p:cNvSpPr>
          <p:nvPr/>
        </p:nvSpPr>
        <p:spPr bwMode="auto">
          <a:xfrm>
            <a:off x="4546600" y="5184775"/>
            <a:ext cx="414338" cy="238125"/>
          </a:xfrm>
          <a:custGeom>
            <a:avLst/>
            <a:gdLst/>
            <a:ahLst/>
            <a:cxnLst>
              <a:cxn ang="0">
                <a:pos x="0" y="0"/>
              </a:cxn>
              <a:cxn ang="0">
                <a:pos x="205" y="15"/>
              </a:cxn>
              <a:cxn ang="0">
                <a:pos x="79" y="118"/>
              </a:cxn>
              <a:cxn ang="0">
                <a:pos x="0" y="0"/>
              </a:cxn>
            </a:cxnLst>
            <a:rect l="0" t="0" r="r" b="b"/>
            <a:pathLst>
              <a:path w="205" h="118">
                <a:moveTo>
                  <a:pt x="0" y="0"/>
                </a:moveTo>
                <a:lnTo>
                  <a:pt x="205" y="15"/>
                </a:lnTo>
                <a:lnTo>
                  <a:pt x="79" y="118"/>
                </a:lnTo>
                <a:lnTo>
                  <a:pt x="0" y="0"/>
                </a:lnTo>
                <a:close/>
              </a:path>
            </a:pathLst>
          </a:custGeom>
          <a:noFill/>
          <a:ln w="38100" cmpd="sng">
            <a:solidFill>
              <a:srgbClr val="FF00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2" name="Group 8"/>
          <p:cNvGrpSpPr>
            <a:grpSpLocks/>
          </p:cNvGrpSpPr>
          <p:nvPr/>
        </p:nvGrpSpPr>
        <p:grpSpPr bwMode="auto">
          <a:xfrm>
            <a:off x="5922963" y="2835275"/>
            <a:ext cx="311150" cy="395288"/>
            <a:chOff x="3731" y="1786"/>
            <a:chExt cx="196" cy="249"/>
          </a:xfrm>
        </p:grpSpPr>
        <p:sp>
          <p:nvSpPr>
            <p:cNvPr id="55305" name="Freeform 9"/>
            <p:cNvSpPr>
              <a:spLocks/>
            </p:cNvSpPr>
            <p:nvPr/>
          </p:nvSpPr>
          <p:spPr bwMode="auto">
            <a:xfrm>
              <a:off x="3731" y="1830"/>
              <a:ext cx="194" cy="205"/>
            </a:xfrm>
            <a:custGeom>
              <a:avLst/>
              <a:gdLst/>
              <a:ahLst/>
              <a:cxnLst>
                <a:cxn ang="0">
                  <a:pos x="0" y="0"/>
                </a:cxn>
                <a:cxn ang="0">
                  <a:pos x="119" y="268"/>
                </a:cxn>
                <a:cxn ang="0">
                  <a:pos x="253" y="15"/>
                </a:cxn>
                <a:cxn ang="0">
                  <a:pos x="0" y="0"/>
                </a:cxn>
              </a:cxnLst>
              <a:rect l="0" t="0" r="r" b="b"/>
              <a:pathLst>
                <a:path w="253" h="268">
                  <a:moveTo>
                    <a:pt x="0" y="0"/>
                  </a:moveTo>
                  <a:lnTo>
                    <a:pt x="119" y="268"/>
                  </a:lnTo>
                  <a:lnTo>
                    <a:pt x="253" y="15"/>
                  </a:lnTo>
                  <a:lnTo>
                    <a:pt x="0" y="0"/>
                  </a:lnTo>
                  <a:close/>
                </a:path>
              </a:pathLst>
            </a:custGeom>
            <a:noFill/>
            <a:ln w="38100" cmpd="sng">
              <a:solidFill>
                <a:srgbClr val="FF00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06" name="Freeform 10"/>
            <p:cNvSpPr>
              <a:spLocks/>
            </p:cNvSpPr>
            <p:nvPr/>
          </p:nvSpPr>
          <p:spPr bwMode="auto">
            <a:xfrm flipH="1" flipV="1">
              <a:off x="3733" y="1786"/>
              <a:ext cx="194" cy="205"/>
            </a:xfrm>
            <a:custGeom>
              <a:avLst/>
              <a:gdLst/>
              <a:ahLst/>
              <a:cxnLst>
                <a:cxn ang="0">
                  <a:pos x="0" y="0"/>
                </a:cxn>
                <a:cxn ang="0">
                  <a:pos x="119" y="268"/>
                </a:cxn>
                <a:cxn ang="0">
                  <a:pos x="253" y="15"/>
                </a:cxn>
                <a:cxn ang="0">
                  <a:pos x="0" y="0"/>
                </a:cxn>
              </a:cxnLst>
              <a:rect l="0" t="0" r="r" b="b"/>
              <a:pathLst>
                <a:path w="253" h="268">
                  <a:moveTo>
                    <a:pt x="0" y="0"/>
                  </a:moveTo>
                  <a:lnTo>
                    <a:pt x="119" y="268"/>
                  </a:lnTo>
                  <a:lnTo>
                    <a:pt x="253" y="15"/>
                  </a:lnTo>
                  <a:lnTo>
                    <a:pt x="0" y="0"/>
                  </a:lnTo>
                  <a:close/>
                </a:path>
              </a:pathLst>
            </a:custGeom>
            <a:noFill/>
            <a:ln w="38100" cmpd="sng">
              <a:solidFill>
                <a:srgbClr val="FF0000"/>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3" name="Group 11"/>
          <p:cNvGrpSpPr>
            <a:grpSpLocks/>
          </p:cNvGrpSpPr>
          <p:nvPr/>
        </p:nvGrpSpPr>
        <p:grpSpPr bwMode="auto">
          <a:xfrm>
            <a:off x="3638550" y="5446713"/>
            <a:ext cx="1227138" cy="1122362"/>
            <a:chOff x="335" y="1710"/>
            <a:chExt cx="2393" cy="2190"/>
          </a:xfrm>
        </p:grpSpPr>
        <p:sp>
          <p:nvSpPr>
            <p:cNvPr id="55308" name="Oval 12"/>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09" name="Oval 13"/>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10" name="Oval 14"/>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11" name="Rectangle 15"/>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12" name="Rectangle 16"/>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13" name="Rectangle 17"/>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14" name="Line 18"/>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15" name="Rectangle 19"/>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16" name="Freeform 20"/>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17" name="Line 21"/>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18" name="Line 22"/>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3"/>
            <p:cNvGrpSpPr>
              <a:grpSpLocks/>
            </p:cNvGrpSpPr>
            <p:nvPr/>
          </p:nvGrpSpPr>
          <p:grpSpPr bwMode="auto">
            <a:xfrm>
              <a:off x="1032" y="3383"/>
              <a:ext cx="267" cy="224"/>
              <a:chOff x="4785" y="11039"/>
              <a:chExt cx="829" cy="688"/>
            </a:xfrm>
          </p:grpSpPr>
          <p:sp>
            <p:nvSpPr>
              <p:cNvPr id="55320" name="Freeform 2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21" name="Line 2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22" name="Line 2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23" name="Line 2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24" name="Arc 2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325" name="Freeform 29"/>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26" name="Freeform 30"/>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27" name="Freeform 31"/>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28" name="Freeform 32"/>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29" name="Freeform 33"/>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30" name="Arc 34"/>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31" name="Arc 35"/>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32" name="Freeform 36"/>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33" name="Line 37"/>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34" name="Line 38"/>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35" name="Arc 39"/>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36" name="Arc 40"/>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37" name="Arc 41"/>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38" name="Arc 42"/>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39" name="Arc 43"/>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40" name="Line 44"/>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41" name="Freeform 45"/>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42" name="Line 46"/>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43" name="Line 47"/>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8"/>
            <p:cNvGrpSpPr>
              <a:grpSpLocks/>
            </p:cNvGrpSpPr>
            <p:nvPr/>
          </p:nvGrpSpPr>
          <p:grpSpPr bwMode="auto">
            <a:xfrm rot="-3592668">
              <a:off x="817" y="3012"/>
              <a:ext cx="270" cy="226"/>
              <a:chOff x="4785" y="11039"/>
              <a:chExt cx="829" cy="688"/>
            </a:xfrm>
          </p:grpSpPr>
          <p:sp>
            <p:nvSpPr>
              <p:cNvPr id="55345" name="Freeform 4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46" name="Line 50"/>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47" name="Line 51"/>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48" name="Line 52"/>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49" name="Arc 5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350" name="Freeform 54"/>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51" name="Freeform 55"/>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52" name="Freeform 56"/>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53" name="Freeform 57"/>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54" name="Freeform 58"/>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55" name="Arc 59"/>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56" name="Arc 60"/>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57" name="Freeform 61"/>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58" name="Line 62"/>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59" name="Line 63"/>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60" name="Line 64"/>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61" name="Arc 65"/>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62" name="Arc 66"/>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63" name="Arc 67"/>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64" name="Arc 68"/>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65" name="Arc 69"/>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66" name="Line 70"/>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67" name="Line 71"/>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6" name="Group 72"/>
            <p:cNvGrpSpPr>
              <a:grpSpLocks/>
            </p:cNvGrpSpPr>
            <p:nvPr/>
          </p:nvGrpSpPr>
          <p:grpSpPr bwMode="auto">
            <a:xfrm rot="7253297">
              <a:off x="523" y="3218"/>
              <a:ext cx="102" cy="81"/>
              <a:chOff x="5504" y="8144"/>
              <a:chExt cx="291" cy="236"/>
            </a:xfrm>
          </p:grpSpPr>
          <p:sp>
            <p:nvSpPr>
              <p:cNvPr id="55369" name="Rectangle 73"/>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70" name="Rectangle 74"/>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75"/>
            <p:cNvGrpSpPr>
              <a:grpSpLocks/>
            </p:cNvGrpSpPr>
            <p:nvPr/>
          </p:nvGrpSpPr>
          <p:grpSpPr bwMode="auto">
            <a:xfrm>
              <a:off x="799" y="3710"/>
              <a:ext cx="99" cy="80"/>
              <a:chOff x="5504" y="8144"/>
              <a:chExt cx="291" cy="236"/>
            </a:xfrm>
          </p:grpSpPr>
          <p:sp>
            <p:nvSpPr>
              <p:cNvPr id="55372" name="Rectangle 7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73" name="Rectangle 7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374" name="Rectangle 78"/>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75" name="Rectangle 79"/>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76" name="Rectangle 80"/>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77" name="Freeform 81"/>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78" name="Freeform 82"/>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79" name="Freeform 83"/>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80" name="Rectangle 84"/>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81" name="Rectangle 85"/>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82" name="Rectangle 86"/>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83" name="Line 87"/>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84" name="Rectangle 88"/>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85" name="Freeform 89"/>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86" name="Line 90"/>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87" name="Line 91"/>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8" name="Group 92"/>
            <p:cNvGrpSpPr>
              <a:grpSpLocks/>
            </p:cNvGrpSpPr>
            <p:nvPr/>
          </p:nvGrpSpPr>
          <p:grpSpPr bwMode="auto">
            <a:xfrm rot="7200911">
              <a:off x="1184" y="2372"/>
              <a:ext cx="267" cy="224"/>
              <a:chOff x="4785" y="11039"/>
              <a:chExt cx="829" cy="688"/>
            </a:xfrm>
          </p:grpSpPr>
          <p:sp>
            <p:nvSpPr>
              <p:cNvPr id="55389" name="Freeform 9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90" name="Line 9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91" name="Line 9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92" name="Line 9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93" name="Arc 9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394" name="Freeform 98"/>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95" name="Freeform 99"/>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96" name="Arc 100"/>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97" name="Arc 101"/>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98" name="Freeform 102"/>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399" name="Line 103"/>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00" name="Line 104"/>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01" name="Arc 105"/>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02" name="Arc 106"/>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03" name="Arc 107"/>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04" name="Arc 108"/>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05" name="Arc 109"/>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06" name="Line 110"/>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07" name="Freeform 111"/>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08" name="Line 112"/>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09" name="Line 113"/>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9" name="Group 114"/>
            <p:cNvGrpSpPr>
              <a:grpSpLocks/>
            </p:cNvGrpSpPr>
            <p:nvPr/>
          </p:nvGrpSpPr>
          <p:grpSpPr bwMode="auto">
            <a:xfrm rot="3608242">
              <a:off x="1610" y="2371"/>
              <a:ext cx="270" cy="226"/>
              <a:chOff x="4785" y="11039"/>
              <a:chExt cx="829" cy="688"/>
            </a:xfrm>
          </p:grpSpPr>
          <p:sp>
            <p:nvSpPr>
              <p:cNvPr id="55411" name="Freeform 115"/>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12" name="Line 116"/>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13" name="Line 117"/>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14" name="Line 118"/>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15" name="Arc 119"/>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416" name="Freeform 120"/>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17" name="Freeform 121"/>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18" name="Arc 122"/>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19" name="Arc 123"/>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20" name="Freeform 124"/>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21" name="Line 125"/>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22" name="Line 126"/>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23" name="Line 127"/>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24" name="Arc 128"/>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25" name="Arc 129"/>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26" name="Arc 130"/>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27" name="Arc 131"/>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28" name="Arc 132"/>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29" name="Line 133"/>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30" name="Line 134"/>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35"/>
            <p:cNvGrpSpPr>
              <a:grpSpLocks/>
            </p:cNvGrpSpPr>
            <p:nvPr/>
          </p:nvGrpSpPr>
          <p:grpSpPr bwMode="auto">
            <a:xfrm rot="14454207">
              <a:off x="1767" y="2049"/>
              <a:ext cx="102" cy="81"/>
              <a:chOff x="5504" y="8144"/>
              <a:chExt cx="291" cy="236"/>
            </a:xfrm>
          </p:grpSpPr>
          <p:sp>
            <p:nvSpPr>
              <p:cNvPr id="55432" name="Rectangle 13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33" name="Rectangle 13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1" name="Group 138"/>
            <p:cNvGrpSpPr>
              <a:grpSpLocks/>
            </p:cNvGrpSpPr>
            <p:nvPr/>
          </p:nvGrpSpPr>
          <p:grpSpPr bwMode="auto">
            <a:xfrm rot="7200911">
              <a:off x="1205" y="2042"/>
              <a:ext cx="99" cy="80"/>
              <a:chOff x="5504" y="8144"/>
              <a:chExt cx="291" cy="236"/>
            </a:xfrm>
          </p:grpSpPr>
          <p:sp>
            <p:nvSpPr>
              <p:cNvPr id="55435" name="Rectangle 13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36" name="Rectangle 14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437" name="Rectangle 141"/>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38" name="Rectangle 142"/>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39" name="Rectangle 143"/>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40" name="Rectangle 144"/>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41" name="Rectangle 145"/>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42" name="Rectangle 146"/>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43" name="Line 147"/>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44" name="Rectangle 148"/>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45" name="Freeform 149"/>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46" name="Line 150"/>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47" name="Line 151"/>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2" name="Group 152"/>
            <p:cNvGrpSpPr>
              <a:grpSpLocks/>
            </p:cNvGrpSpPr>
            <p:nvPr/>
          </p:nvGrpSpPr>
          <p:grpSpPr bwMode="auto">
            <a:xfrm rot="-28819849">
              <a:off x="1973" y="3013"/>
              <a:ext cx="267" cy="224"/>
              <a:chOff x="4785" y="11039"/>
              <a:chExt cx="829" cy="688"/>
            </a:xfrm>
          </p:grpSpPr>
          <p:sp>
            <p:nvSpPr>
              <p:cNvPr id="55449" name="Freeform 15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50" name="Line 15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51" name="Line 15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52" name="Line 15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53" name="Arc 15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454" name="Freeform 158"/>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55" name="Freeform 159"/>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56" name="Arc 160"/>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57" name="Arc 161"/>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58" name="Freeform 162"/>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59" name="Line 163"/>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60" name="Line 164"/>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61" name="Arc 165"/>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62" name="Arc 166"/>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63" name="Arc 167"/>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64" name="Arc 168"/>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65" name="Arc 169"/>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66" name="Line 170"/>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67" name="Freeform 171"/>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68" name="Line 172"/>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69" name="Line 173"/>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74"/>
            <p:cNvGrpSpPr>
              <a:grpSpLocks/>
            </p:cNvGrpSpPr>
            <p:nvPr/>
          </p:nvGrpSpPr>
          <p:grpSpPr bwMode="auto">
            <a:xfrm rot="-32412517">
              <a:off x="1761" y="3384"/>
              <a:ext cx="270" cy="226"/>
              <a:chOff x="4785" y="11039"/>
              <a:chExt cx="829" cy="688"/>
            </a:xfrm>
          </p:grpSpPr>
          <p:sp>
            <p:nvSpPr>
              <p:cNvPr id="55471" name="Freeform 175"/>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72" name="Line 176"/>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73" name="Line 177"/>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74" name="Line 178"/>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75" name="Arc 179"/>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476" name="Freeform 180"/>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77" name="Freeform 181"/>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78" name="Arc 182"/>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79" name="Arc 183"/>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80" name="Freeform 184"/>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81" name="Line 185"/>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82" name="Line 186"/>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83" name="Line 187"/>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84" name="Arc 188"/>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85" name="Arc 189"/>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86" name="Arc 190"/>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87" name="Arc 191"/>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88" name="Arc 192"/>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89" name="Line 193"/>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90" name="Line 194"/>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4" name="Group 195"/>
            <p:cNvGrpSpPr>
              <a:grpSpLocks/>
            </p:cNvGrpSpPr>
            <p:nvPr/>
          </p:nvGrpSpPr>
          <p:grpSpPr bwMode="auto">
            <a:xfrm rot="-21566552">
              <a:off x="2152" y="3714"/>
              <a:ext cx="102" cy="81"/>
              <a:chOff x="5504" y="8144"/>
              <a:chExt cx="291" cy="236"/>
            </a:xfrm>
          </p:grpSpPr>
          <p:sp>
            <p:nvSpPr>
              <p:cNvPr id="55492" name="Rectangle 19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93" name="Rectangle 19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5" name="Group 198"/>
            <p:cNvGrpSpPr>
              <a:grpSpLocks/>
            </p:cNvGrpSpPr>
            <p:nvPr/>
          </p:nvGrpSpPr>
          <p:grpSpPr bwMode="auto">
            <a:xfrm rot="-28819849">
              <a:off x="2438" y="3230"/>
              <a:ext cx="99" cy="80"/>
              <a:chOff x="5504" y="8144"/>
              <a:chExt cx="291" cy="236"/>
            </a:xfrm>
          </p:grpSpPr>
          <p:sp>
            <p:nvSpPr>
              <p:cNvPr id="55495" name="Rectangle 19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96" name="Rectangle 20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497" name="Rectangle 201"/>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98" name="Rectangle 202"/>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499" name="Rectangle 203"/>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6" name="Group 204"/>
          <p:cNvGrpSpPr>
            <a:grpSpLocks/>
          </p:cNvGrpSpPr>
          <p:nvPr/>
        </p:nvGrpSpPr>
        <p:grpSpPr bwMode="auto">
          <a:xfrm>
            <a:off x="823913" y="2205038"/>
            <a:ext cx="1227137" cy="1122362"/>
            <a:chOff x="335" y="1710"/>
            <a:chExt cx="2393" cy="2190"/>
          </a:xfrm>
        </p:grpSpPr>
        <p:sp>
          <p:nvSpPr>
            <p:cNvPr id="55501" name="Oval 205"/>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02" name="Oval 206"/>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03" name="Oval 207"/>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04" name="Rectangle 208"/>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05" name="Rectangle 209"/>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06" name="Rectangle 210"/>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07" name="Line 211"/>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08" name="Rectangle 212"/>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09" name="Freeform 213"/>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10" name="Line 214"/>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11" name="Line 215"/>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7" name="Group 216"/>
            <p:cNvGrpSpPr>
              <a:grpSpLocks/>
            </p:cNvGrpSpPr>
            <p:nvPr/>
          </p:nvGrpSpPr>
          <p:grpSpPr bwMode="auto">
            <a:xfrm>
              <a:off x="1032" y="3383"/>
              <a:ext cx="267" cy="224"/>
              <a:chOff x="4785" y="11039"/>
              <a:chExt cx="829" cy="688"/>
            </a:xfrm>
          </p:grpSpPr>
          <p:sp>
            <p:nvSpPr>
              <p:cNvPr id="55513" name="Freeform 2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14" name="Line 218"/>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15" name="Line 219"/>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16" name="Line 220"/>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17" name="Arc 2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518" name="Freeform 222"/>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19" name="Freeform 223"/>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20" name="Freeform 224"/>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21" name="Freeform 225"/>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22" name="Freeform 226"/>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23" name="Arc 227"/>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24" name="Arc 228"/>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25" name="Freeform 229"/>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26" name="Line 230"/>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27" name="Line 231"/>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28" name="Arc 232"/>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29" name="Arc 233"/>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30" name="Arc 234"/>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31" name="Arc 235"/>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32" name="Arc 236"/>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33" name="Line 237"/>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34" name="Freeform 238"/>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35" name="Line 239"/>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36" name="Line 240"/>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8" name="Group 241"/>
            <p:cNvGrpSpPr>
              <a:grpSpLocks/>
            </p:cNvGrpSpPr>
            <p:nvPr/>
          </p:nvGrpSpPr>
          <p:grpSpPr bwMode="auto">
            <a:xfrm rot="-3592668">
              <a:off x="817" y="3012"/>
              <a:ext cx="270" cy="226"/>
              <a:chOff x="4785" y="11039"/>
              <a:chExt cx="829" cy="688"/>
            </a:xfrm>
          </p:grpSpPr>
          <p:sp>
            <p:nvSpPr>
              <p:cNvPr id="55538" name="Freeform 2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39" name="Line 24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40" name="Line 24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41" name="Line 24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42" name="Arc 2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543" name="Freeform 247"/>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44" name="Freeform 248"/>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45" name="Freeform 249"/>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46" name="Freeform 250"/>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47" name="Freeform 251"/>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48" name="Arc 252"/>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49" name="Arc 253"/>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50" name="Freeform 254"/>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51" name="Line 255"/>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52" name="Line 256"/>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53" name="Line 257"/>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54" name="Arc 258"/>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55" name="Arc 259"/>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56" name="Arc 260"/>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57" name="Arc 261"/>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58" name="Arc 262"/>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59" name="Line 263"/>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60" name="Line 264"/>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9" name="Group 265"/>
            <p:cNvGrpSpPr>
              <a:grpSpLocks/>
            </p:cNvGrpSpPr>
            <p:nvPr/>
          </p:nvGrpSpPr>
          <p:grpSpPr bwMode="auto">
            <a:xfrm rot="7253297">
              <a:off x="523" y="3218"/>
              <a:ext cx="102" cy="81"/>
              <a:chOff x="5504" y="8144"/>
              <a:chExt cx="291" cy="236"/>
            </a:xfrm>
          </p:grpSpPr>
          <p:sp>
            <p:nvSpPr>
              <p:cNvPr id="55562" name="Rectangle 26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63" name="Rectangle 26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20" name="Group 268"/>
            <p:cNvGrpSpPr>
              <a:grpSpLocks/>
            </p:cNvGrpSpPr>
            <p:nvPr/>
          </p:nvGrpSpPr>
          <p:grpSpPr bwMode="auto">
            <a:xfrm>
              <a:off x="799" y="3710"/>
              <a:ext cx="99" cy="80"/>
              <a:chOff x="5504" y="8144"/>
              <a:chExt cx="291" cy="236"/>
            </a:xfrm>
          </p:grpSpPr>
          <p:sp>
            <p:nvSpPr>
              <p:cNvPr id="55565" name="Rectangle 26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66" name="Rectangle 27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567" name="Rectangle 271"/>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68" name="Rectangle 272"/>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69" name="Rectangle 273"/>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70" name="Freeform 274"/>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71" name="Freeform 275"/>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72" name="Freeform 276"/>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73" name="Rectangle 277"/>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74" name="Rectangle 278"/>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75" name="Rectangle 279"/>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76" name="Line 280"/>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77" name="Rectangle 281"/>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78" name="Freeform 282"/>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79" name="Line 283"/>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80" name="Line 284"/>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21" name="Group 285"/>
            <p:cNvGrpSpPr>
              <a:grpSpLocks/>
            </p:cNvGrpSpPr>
            <p:nvPr/>
          </p:nvGrpSpPr>
          <p:grpSpPr bwMode="auto">
            <a:xfrm rot="7200911">
              <a:off x="1184" y="2372"/>
              <a:ext cx="267" cy="224"/>
              <a:chOff x="4785" y="11039"/>
              <a:chExt cx="829" cy="688"/>
            </a:xfrm>
          </p:grpSpPr>
          <p:sp>
            <p:nvSpPr>
              <p:cNvPr id="55582" name="Freeform 28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83" name="Line 287"/>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84" name="Line 288"/>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85" name="Line 289"/>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86" name="Arc 29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587" name="Freeform 291"/>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88" name="Freeform 292"/>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89" name="Arc 293"/>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90" name="Arc 294"/>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91" name="Freeform 295"/>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92" name="Line 296"/>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93" name="Line 297"/>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94" name="Arc 298"/>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95" name="Arc 299"/>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96" name="Arc 300"/>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97" name="Arc 301"/>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98" name="Arc 302"/>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599" name="Line 303"/>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00" name="Freeform 304"/>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01" name="Line 305"/>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02" name="Line 306"/>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22" name="Group 307"/>
            <p:cNvGrpSpPr>
              <a:grpSpLocks/>
            </p:cNvGrpSpPr>
            <p:nvPr/>
          </p:nvGrpSpPr>
          <p:grpSpPr bwMode="auto">
            <a:xfrm rot="3608242">
              <a:off x="1610" y="2371"/>
              <a:ext cx="270" cy="226"/>
              <a:chOff x="4785" y="11039"/>
              <a:chExt cx="829" cy="688"/>
            </a:xfrm>
          </p:grpSpPr>
          <p:sp>
            <p:nvSpPr>
              <p:cNvPr id="55604" name="Freeform 30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05" name="Line 30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06" name="Line 31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07" name="Line 31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08" name="Arc 31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609" name="Freeform 313"/>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10" name="Freeform 314"/>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11" name="Arc 315"/>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12" name="Arc 316"/>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13" name="Freeform 317"/>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14" name="Line 318"/>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15" name="Line 319"/>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16" name="Line 320"/>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17" name="Arc 321"/>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18" name="Arc 322"/>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19" name="Arc 323"/>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20" name="Arc 324"/>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21" name="Arc 325"/>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22" name="Line 326"/>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23" name="Line 327"/>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23" name="Group 328"/>
            <p:cNvGrpSpPr>
              <a:grpSpLocks/>
            </p:cNvGrpSpPr>
            <p:nvPr/>
          </p:nvGrpSpPr>
          <p:grpSpPr bwMode="auto">
            <a:xfrm rot="14454207">
              <a:off x="1767" y="2049"/>
              <a:ext cx="102" cy="81"/>
              <a:chOff x="5504" y="8144"/>
              <a:chExt cx="291" cy="236"/>
            </a:xfrm>
          </p:grpSpPr>
          <p:sp>
            <p:nvSpPr>
              <p:cNvPr id="55625" name="Rectangle 32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26" name="Rectangle 33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24" name="Group 331"/>
            <p:cNvGrpSpPr>
              <a:grpSpLocks/>
            </p:cNvGrpSpPr>
            <p:nvPr/>
          </p:nvGrpSpPr>
          <p:grpSpPr bwMode="auto">
            <a:xfrm rot="7200911">
              <a:off x="1205" y="2042"/>
              <a:ext cx="99" cy="80"/>
              <a:chOff x="5504" y="8144"/>
              <a:chExt cx="291" cy="236"/>
            </a:xfrm>
          </p:grpSpPr>
          <p:sp>
            <p:nvSpPr>
              <p:cNvPr id="55628" name="Rectangle 33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29" name="Rectangle 33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630" name="Rectangle 334"/>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31" name="Rectangle 335"/>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32" name="Rectangle 336"/>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33" name="Rectangle 337"/>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34" name="Rectangle 338"/>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35" name="Rectangle 339"/>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36" name="Line 340"/>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37" name="Rectangle 341"/>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38" name="Freeform 342"/>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39" name="Line 343"/>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40" name="Line 344"/>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25" name="Group 345"/>
            <p:cNvGrpSpPr>
              <a:grpSpLocks/>
            </p:cNvGrpSpPr>
            <p:nvPr/>
          </p:nvGrpSpPr>
          <p:grpSpPr bwMode="auto">
            <a:xfrm rot="-28819849">
              <a:off x="1973" y="3013"/>
              <a:ext cx="267" cy="224"/>
              <a:chOff x="4785" y="11039"/>
              <a:chExt cx="829" cy="688"/>
            </a:xfrm>
          </p:grpSpPr>
          <p:sp>
            <p:nvSpPr>
              <p:cNvPr id="55642" name="Freeform 34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43" name="Line 347"/>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44" name="Line 348"/>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45" name="Line 349"/>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46" name="Arc 35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647" name="Freeform 351"/>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48" name="Freeform 352"/>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49" name="Arc 353"/>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50" name="Arc 354"/>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51" name="Freeform 355"/>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52" name="Line 356"/>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53" name="Line 357"/>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54" name="Arc 358"/>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55" name="Arc 359"/>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56" name="Arc 360"/>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57" name="Arc 361"/>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58" name="Arc 362"/>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59" name="Line 363"/>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60" name="Freeform 364"/>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61" name="Line 365"/>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62" name="Line 366"/>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26" name="Group 367"/>
            <p:cNvGrpSpPr>
              <a:grpSpLocks/>
            </p:cNvGrpSpPr>
            <p:nvPr/>
          </p:nvGrpSpPr>
          <p:grpSpPr bwMode="auto">
            <a:xfrm rot="-32412517">
              <a:off x="1761" y="3384"/>
              <a:ext cx="270" cy="226"/>
              <a:chOff x="4785" y="11039"/>
              <a:chExt cx="829" cy="688"/>
            </a:xfrm>
          </p:grpSpPr>
          <p:sp>
            <p:nvSpPr>
              <p:cNvPr id="55664" name="Freeform 36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65" name="Line 36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66" name="Line 37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67" name="Line 37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68" name="Arc 37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669" name="Freeform 373"/>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70" name="Freeform 374"/>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71" name="Arc 375"/>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72" name="Arc 376"/>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73" name="Freeform 377"/>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74" name="Line 378"/>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75" name="Line 379"/>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76" name="Line 380"/>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77" name="Arc 381"/>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78" name="Arc 382"/>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79" name="Arc 383"/>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80" name="Arc 384"/>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81" name="Arc 385"/>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82" name="Line 386"/>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83" name="Line 387"/>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27" name="Group 388"/>
            <p:cNvGrpSpPr>
              <a:grpSpLocks/>
            </p:cNvGrpSpPr>
            <p:nvPr/>
          </p:nvGrpSpPr>
          <p:grpSpPr bwMode="auto">
            <a:xfrm rot="-21566552">
              <a:off x="2152" y="3714"/>
              <a:ext cx="102" cy="81"/>
              <a:chOff x="5504" y="8144"/>
              <a:chExt cx="291" cy="236"/>
            </a:xfrm>
          </p:grpSpPr>
          <p:sp>
            <p:nvSpPr>
              <p:cNvPr id="55685" name="Rectangle 38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86" name="Rectangle 39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28" name="Group 391"/>
            <p:cNvGrpSpPr>
              <a:grpSpLocks/>
            </p:cNvGrpSpPr>
            <p:nvPr/>
          </p:nvGrpSpPr>
          <p:grpSpPr bwMode="auto">
            <a:xfrm rot="-28819849">
              <a:off x="2438" y="3230"/>
              <a:ext cx="99" cy="80"/>
              <a:chOff x="5504" y="8144"/>
              <a:chExt cx="291" cy="236"/>
            </a:xfrm>
          </p:grpSpPr>
          <p:sp>
            <p:nvSpPr>
              <p:cNvPr id="55688" name="Rectangle 39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89" name="Rectangle 39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690" name="Rectangle 394"/>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91" name="Rectangle 395"/>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92" name="Rectangle 396"/>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29" name="Group 397"/>
          <p:cNvGrpSpPr>
            <a:grpSpLocks/>
          </p:cNvGrpSpPr>
          <p:nvPr/>
        </p:nvGrpSpPr>
        <p:grpSpPr bwMode="auto">
          <a:xfrm>
            <a:off x="6183313" y="1743075"/>
            <a:ext cx="1228725" cy="1344613"/>
            <a:chOff x="4266" y="940"/>
            <a:chExt cx="774" cy="847"/>
          </a:xfrm>
        </p:grpSpPr>
        <p:grpSp>
          <p:nvGrpSpPr>
            <p:cNvPr id="30" name="Group 398"/>
            <p:cNvGrpSpPr>
              <a:grpSpLocks/>
            </p:cNvGrpSpPr>
            <p:nvPr/>
          </p:nvGrpSpPr>
          <p:grpSpPr bwMode="auto">
            <a:xfrm>
              <a:off x="4266" y="940"/>
              <a:ext cx="773" cy="707"/>
              <a:chOff x="335" y="1710"/>
              <a:chExt cx="2393" cy="2190"/>
            </a:xfrm>
          </p:grpSpPr>
          <p:sp>
            <p:nvSpPr>
              <p:cNvPr id="55695" name="Oval 399"/>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96" name="Oval 400"/>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97" name="Oval 401"/>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98" name="Rectangle 402"/>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699" name="Rectangle 403"/>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00" name="Rectangle 404"/>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01" name="Line 405"/>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02" name="Rectangle 406"/>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03" name="Freeform 407"/>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04" name="Line 408"/>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05" name="Line 409"/>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31" name="Group 410"/>
              <p:cNvGrpSpPr>
                <a:grpSpLocks/>
              </p:cNvGrpSpPr>
              <p:nvPr/>
            </p:nvGrpSpPr>
            <p:grpSpPr bwMode="auto">
              <a:xfrm>
                <a:off x="1032" y="3383"/>
                <a:ext cx="267" cy="224"/>
                <a:chOff x="4785" y="11039"/>
                <a:chExt cx="829" cy="688"/>
              </a:xfrm>
            </p:grpSpPr>
            <p:sp>
              <p:nvSpPr>
                <p:cNvPr id="55707" name="Freeform 411"/>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08" name="Line 412"/>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09" name="Line 413"/>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10" name="Line 414"/>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11" name="Arc 415"/>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712" name="Freeform 416"/>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13" name="Freeform 417"/>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14" name="Freeform 418"/>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15" name="Freeform 419"/>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16" name="Freeform 420"/>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17" name="Arc 421"/>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18" name="Arc 422"/>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19" name="Freeform 423"/>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20" name="Line 424"/>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21" name="Line 425"/>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22" name="Arc 426"/>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23" name="Arc 427"/>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24" name="Arc 428"/>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25" name="Arc 429"/>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26" name="Arc 430"/>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27" name="Line 431"/>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28" name="Freeform 432"/>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29" name="Line 433"/>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30" name="Line 434"/>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5948" name="Group 435"/>
              <p:cNvGrpSpPr>
                <a:grpSpLocks/>
              </p:cNvGrpSpPr>
              <p:nvPr/>
            </p:nvGrpSpPr>
            <p:grpSpPr bwMode="auto">
              <a:xfrm rot="-3592668">
                <a:off x="817" y="3012"/>
                <a:ext cx="270" cy="226"/>
                <a:chOff x="4785" y="11039"/>
                <a:chExt cx="829" cy="688"/>
              </a:xfrm>
            </p:grpSpPr>
            <p:sp>
              <p:nvSpPr>
                <p:cNvPr id="55732" name="Freeform 43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33" name="Line 437"/>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34" name="Line 438"/>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35" name="Line 439"/>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36" name="Arc 44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737" name="Freeform 441"/>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38" name="Freeform 442"/>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39" name="Freeform 443"/>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40" name="Freeform 444"/>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41" name="Freeform 445"/>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42" name="Arc 446"/>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43" name="Arc 447"/>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44" name="Freeform 448"/>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45" name="Line 449"/>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46" name="Line 450"/>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47" name="Line 451"/>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48" name="Arc 452"/>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49" name="Arc 453"/>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50" name="Arc 454"/>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51" name="Arc 455"/>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52" name="Arc 456"/>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53" name="Line 457"/>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54" name="Line 458"/>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5951" name="Group 459"/>
              <p:cNvGrpSpPr>
                <a:grpSpLocks/>
              </p:cNvGrpSpPr>
              <p:nvPr/>
            </p:nvGrpSpPr>
            <p:grpSpPr bwMode="auto">
              <a:xfrm rot="7253297">
                <a:off x="523" y="3218"/>
                <a:ext cx="102" cy="81"/>
                <a:chOff x="5504" y="8144"/>
                <a:chExt cx="291" cy="236"/>
              </a:xfrm>
            </p:grpSpPr>
            <p:sp>
              <p:nvSpPr>
                <p:cNvPr id="55756" name="Rectangle 460"/>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57" name="Rectangle 461"/>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55968" name="Group 462"/>
              <p:cNvGrpSpPr>
                <a:grpSpLocks/>
              </p:cNvGrpSpPr>
              <p:nvPr/>
            </p:nvGrpSpPr>
            <p:grpSpPr bwMode="auto">
              <a:xfrm>
                <a:off x="799" y="3710"/>
                <a:ext cx="99" cy="80"/>
                <a:chOff x="5504" y="8144"/>
                <a:chExt cx="291" cy="236"/>
              </a:xfrm>
            </p:grpSpPr>
            <p:sp>
              <p:nvSpPr>
                <p:cNvPr id="55759" name="Rectangle 463"/>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60" name="Rectangle 464"/>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761" name="Rectangle 465"/>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62" name="Rectangle 466"/>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63" name="Rectangle 467"/>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64" name="Freeform 468"/>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65" name="Freeform 469"/>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66" name="Freeform 470"/>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67" name="Rectangle 471"/>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68" name="Rectangle 472"/>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69" name="Rectangle 473"/>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70" name="Line 474"/>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71" name="Rectangle 475"/>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72" name="Freeform 476"/>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73" name="Line 477"/>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74" name="Line 478"/>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5990" name="Group 479"/>
              <p:cNvGrpSpPr>
                <a:grpSpLocks/>
              </p:cNvGrpSpPr>
              <p:nvPr/>
            </p:nvGrpSpPr>
            <p:grpSpPr bwMode="auto">
              <a:xfrm rot="7200911">
                <a:off x="1184" y="2372"/>
                <a:ext cx="267" cy="224"/>
                <a:chOff x="4785" y="11039"/>
                <a:chExt cx="829" cy="688"/>
              </a:xfrm>
            </p:grpSpPr>
            <p:sp>
              <p:nvSpPr>
                <p:cNvPr id="55776" name="Freeform 48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77" name="Line 481"/>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78" name="Line 482"/>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79" name="Line 483"/>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80" name="Arc 48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781" name="Freeform 485"/>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82" name="Freeform 486"/>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83" name="Arc 487"/>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84" name="Arc 488"/>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85" name="Freeform 489"/>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86" name="Line 490"/>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87" name="Line 491"/>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88" name="Arc 492"/>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89" name="Arc 493"/>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90" name="Arc 494"/>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91" name="Arc 495"/>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92" name="Arc 496"/>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93" name="Line 497"/>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94" name="Freeform 498"/>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95" name="Line 499"/>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96" name="Line 500"/>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6011" name="Group 501"/>
              <p:cNvGrpSpPr>
                <a:grpSpLocks/>
              </p:cNvGrpSpPr>
              <p:nvPr/>
            </p:nvGrpSpPr>
            <p:grpSpPr bwMode="auto">
              <a:xfrm rot="3608242">
                <a:off x="1610" y="2371"/>
                <a:ext cx="270" cy="226"/>
                <a:chOff x="4785" y="11039"/>
                <a:chExt cx="829" cy="688"/>
              </a:xfrm>
            </p:grpSpPr>
            <p:sp>
              <p:nvSpPr>
                <p:cNvPr id="55798" name="Freeform 50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799" name="Line 50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00" name="Line 50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01" name="Line 50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02" name="Arc 50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803" name="Freeform 507"/>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04" name="Freeform 508"/>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05" name="Arc 509"/>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06" name="Arc 510"/>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07" name="Freeform 511"/>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08" name="Line 512"/>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09" name="Line 513"/>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10" name="Line 514"/>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11" name="Arc 515"/>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12" name="Arc 516"/>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13" name="Arc 517"/>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14" name="Arc 518"/>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15" name="Arc 519"/>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16" name="Line 520"/>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17" name="Line 521"/>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6014" name="Group 522"/>
              <p:cNvGrpSpPr>
                <a:grpSpLocks/>
              </p:cNvGrpSpPr>
              <p:nvPr/>
            </p:nvGrpSpPr>
            <p:grpSpPr bwMode="auto">
              <a:xfrm rot="14454207">
                <a:off x="1767" y="2049"/>
                <a:ext cx="102" cy="81"/>
                <a:chOff x="5504" y="8144"/>
                <a:chExt cx="291" cy="236"/>
              </a:xfrm>
            </p:grpSpPr>
            <p:sp>
              <p:nvSpPr>
                <p:cNvPr id="55819" name="Rectangle 523"/>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20" name="Rectangle 524"/>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56028" name="Group 525"/>
              <p:cNvGrpSpPr>
                <a:grpSpLocks/>
              </p:cNvGrpSpPr>
              <p:nvPr/>
            </p:nvGrpSpPr>
            <p:grpSpPr bwMode="auto">
              <a:xfrm rot="7200911">
                <a:off x="1205" y="2042"/>
                <a:ext cx="99" cy="80"/>
                <a:chOff x="5504" y="8144"/>
                <a:chExt cx="291" cy="236"/>
              </a:xfrm>
            </p:grpSpPr>
            <p:sp>
              <p:nvSpPr>
                <p:cNvPr id="55822" name="Rectangle 52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23" name="Rectangle 52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824" name="Rectangle 528"/>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25" name="Rectangle 529"/>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26" name="Rectangle 530"/>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27" name="Rectangle 531"/>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28" name="Rectangle 532"/>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29" name="Rectangle 533"/>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30" name="Line 534"/>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31" name="Rectangle 535"/>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32" name="Freeform 536"/>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33" name="Line 537"/>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34" name="Line 538"/>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6050" name="Group 539"/>
              <p:cNvGrpSpPr>
                <a:grpSpLocks/>
              </p:cNvGrpSpPr>
              <p:nvPr/>
            </p:nvGrpSpPr>
            <p:grpSpPr bwMode="auto">
              <a:xfrm rot="-28819849">
                <a:off x="1973" y="3013"/>
                <a:ext cx="267" cy="224"/>
                <a:chOff x="4785" y="11039"/>
                <a:chExt cx="829" cy="688"/>
              </a:xfrm>
            </p:grpSpPr>
            <p:sp>
              <p:nvSpPr>
                <p:cNvPr id="55836" name="Freeform 54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37" name="Line 541"/>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38" name="Line 542"/>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39" name="Line 543"/>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40" name="Arc 54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841" name="Freeform 545"/>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42" name="Freeform 546"/>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43" name="Arc 547"/>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44" name="Arc 548"/>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45" name="Freeform 549"/>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46" name="Line 550"/>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47" name="Line 551"/>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48" name="Arc 552"/>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49" name="Arc 553"/>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50" name="Arc 554"/>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51" name="Arc 555"/>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52" name="Arc 556"/>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53" name="Line 557"/>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54" name="Freeform 558"/>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55" name="Line 559"/>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56" name="Line 560"/>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5296" name="Group 561"/>
              <p:cNvGrpSpPr>
                <a:grpSpLocks/>
              </p:cNvGrpSpPr>
              <p:nvPr/>
            </p:nvGrpSpPr>
            <p:grpSpPr bwMode="auto">
              <a:xfrm rot="-32412517">
                <a:off x="1761" y="3384"/>
                <a:ext cx="270" cy="226"/>
                <a:chOff x="4785" y="11039"/>
                <a:chExt cx="829" cy="688"/>
              </a:xfrm>
            </p:grpSpPr>
            <p:sp>
              <p:nvSpPr>
                <p:cNvPr id="55858" name="Freeform 56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59" name="Line 56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60" name="Line 56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61" name="Line 56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62" name="Arc 56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863" name="Freeform 567"/>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64" name="Freeform 568"/>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65" name="Arc 569"/>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66" name="Arc 570"/>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67" name="Freeform 571"/>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68" name="Line 572"/>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69" name="Line 573"/>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70" name="Line 574"/>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71" name="Arc 575"/>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72" name="Arc 576"/>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73" name="Arc 577"/>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74" name="Arc 578"/>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75" name="Arc 579"/>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76" name="Line 580"/>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77" name="Line 581"/>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5297" name="Group 582"/>
              <p:cNvGrpSpPr>
                <a:grpSpLocks/>
              </p:cNvGrpSpPr>
              <p:nvPr/>
            </p:nvGrpSpPr>
            <p:grpSpPr bwMode="auto">
              <a:xfrm rot="-21566552">
                <a:off x="2152" y="3714"/>
                <a:ext cx="102" cy="81"/>
                <a:chOff x="5504" y="8144"/>
                <a:chExt cx="291" cy="236"/>
              </a:xfrm>
            </p:grpSpPr>
            <p:sp>
              <p:nvSpPr>
                <p:cNvPr id="55879" name="Rectangle 583"/>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80" name="Rectangle 584"/>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55304" name="Group 585"/>
              <p:cNvGrpSpPr>
                <a:grpSpLocks/>
              </p:cNvGrpSpPr>
              <p:nvPr/>
            </p:nvGrpSpPr>
            <p:grpSpPr bwMode="auto">
              <a:xfrm rot="-28819849">
                <a:off x="2438" y="3230"/>
                <a:ext cx="99" cy="80"/>
                <a:chOff x="5504" y="8144"/>
                <a:chExt cx="291" cy="236"/>
              </a:xfrm>
            </p:grpSpPr>
            <p:sp>
              <p:nvSpPr>
                <p:cNvPr id="55882" name="Rectangle 58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83" name="Rectangle 58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884" name="Rectangle 588"/>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85" name="Rectangle 589"/>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86" name="Rectangle 590"/>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55307" name="Group 591"/>
            <p:cNvGrpSpPr>
              <a:grpSpLocks/>
            </p:cNvGrpSpPr>
            <p:nvPr/>
          </p:nvGrpSpPr>
          <p:grpSpPr bwMode="auto">
            <a:xfrm flipH="1" flipV="1">
              <a:off x="4267" y="1080"/>
              <a:ext cx="773" cy="707"/>
              <a:chOff x="335" y="1710"/>
              <a:chExt cx="2393" cy="2190"/>
            </a:xfrm>
          </p:grpSpPr>
          <p:sp>
            <p:nvSpPr>
              <p:cNvPr id="55888" name="Oval 592"/>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89" name="Oval 593"/>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90" name="Oval 594"/>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91" name="Rectangle 595"/>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92" name="Rectangle 596"/>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93" name="Rectangle 597"/>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94" name="Line 598"/>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95" name="Rectangle 599"/>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96" name="Freeform 600"/>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97" name="Line 601"/>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898" name="Line 602"/>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5319" name="Group 603"/>
              <p:cNvGrpSpPr>
                <a:grpSpLocks/>
              </p:cNvGrpSpPr>
              <p:nvPr/>
            </p:nvGrpSpPr>
            <p:grpSpPr bwMode="auto">
              <a:xfrm>
                <a:off x="1032" y="3383"/>
                <a:ext cx="267" cy="224"/>
                <a:chOff x="4785" y="11039"/>
                <a:chExt cx="829" cy="688"/>
              </a:xfrm>
            </p:grpSpPr>
            <p:sp>
              <p:nvSpPr>
                <p:cNvPr id="55900" name="Freeform 60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01" name="Line 60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02" name="Line 60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03" name="Line 60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04" name="Arc 60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905" name="Freeform 609"/>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06" name="Freeform 610"/>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07" name="Freeform 611"/>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08" name="Freeform 612"/>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09" name="Freeform 613"/>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10" name="Arc 614"/>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11" name="Arc 615"/>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12" name="Freeform 616"/>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13" name="Line 617"/>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14" name="Line 618"/>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15" name="Arc 619"/>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16" name="Arc 620"/>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17" name="Arc 621"/>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18" name="Arc 622"/>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19" name="Arc 623"/>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20" name="Line 624"/>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21" name="Freeform 625"/>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22" name="Line 626"/>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23" name="Line 627"/>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6071" name="Group 628"/>
              <p:cNvGrpSpPr>
                <a:grpSpLocks/>
              </p:cNvGrpSpPr>
              <p:nvPr/>
            </p:nvGrpSpPr>
            <p:grpSpPr bwMode="auto">
              <a:xfrm rot="-3592668">
                <a:off x="817" y="3012"/>
                <a:ext cx="270" cy="226"/>
                <a:chOff x="4785" y="11039"/>
                <a:chExt cx="829" cy="688"/>
              </a:xfrm>
            </p:grpSpPr>
            <p:sp>
              <p:nvSpPr>
                <p:cNvPr id="55925" name="Freeform 62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26" name="Line 630"/>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27" name="Line 631"/>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28" name="Line 632"/>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29" name="Arc 63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930" name="Freeform 634"/>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31" name="Freeform 635"/>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32" name="Freeform 636"/>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33" name="Freeform 637"/>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34" name="Freeform 638"/>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35" name="Arc 639"/>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36" name="Arc 640"/>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37" name="Freeform 641"/>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38" name="Line 642"/>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39" name="Line 643"/>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40" name="Line 644"/>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41" name="Arc 645"/>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42" name="Arc 646"/>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43" name="Arc 647"/>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44" name="Arc 648"/>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45" name="Arc 649"/>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46" name="Line 650"/>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47" name="Line 651"/>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6074" name="Group 652"/>
              <p:cNvGrpSpPr>
                <a:grpSpLocks/>
              </p:cNvGrpSpPr>
              <p:nvPr/>
            </p:nvGrpSpPr>
            <p:grpSpPr bwMode="auto">
              <a:xfrm rot="7253297">
                <a:off x="523" y="3218"/>
                <a:ext cx="102" cy="81"/>
                <a:chOff x="5504" y="8144"/>
                <a:chExt cx="291" cy="236"/>
              </a:xfrm>
            </p:grpSpPr>
            <p:sp>
              <p:nvSpPr>
                <p:cNvPr id="55949" name="Rectangle 653"/>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50" name="Rectangle 654"/>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56088" name="Group 655"/>
              <p:cNvGrpSpPr>
                <a:grpSpLocks/>
              </p:cNvGrpSpPr>
              <p:nvPr/>
            </p:nvGrpSpPr>
            <p:grpSpPr bwMode="auto">
              <a:xfrm>
                <a:off x="799" y="3710"/>
                <a:ext cx="99" cy="80"/>
                <a:chOff x="5504" y="8144"/>
                <a:chExt cx="291" cy="236"/>
              </a:xfrm>
            </p:grpSpPr>
            <p:sp>
              <p:nvSpPr>
                <p:cNvPr id="55952" name="Rectangle 65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53" name="Rectangle 65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954" name="Rectangle 658"/>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55" name="Rectangle 659"/>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56" name="Rectangle 660"/>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57" name="Freeform 661"/>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58" name="Freeform 662"/>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59" name="Freeform 663"/>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60" name="Rectangle 664"/>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61" name="Rectangle 665"/>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62" name="Rectangle 666"/>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63" name="Line 667"/>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64" name="Rectangle 668"/>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65" name="Freeform 669"/>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66" name="Line 670"/>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67" name="Line 671"/>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6089" name="Group 672"/>
              <p:cNvGrpSpPr>
                <a:grpSpLocks/>
              </p:cNvGrpSpPr>
              <p:nvPr/>
            </p:nvGrpSpPr>
            <p:grpSpPr bwMode="auto">
              <a:xfrm rot="7200911">
                <a:off x="1184" y="2372"/>
                <a:ext cx="267" cy="224"/>
                <a:chOff x="4785" y="11039"/>
                <a:chExt cx="829" cy="688"/>
              </a:xfrm>
            </p:grpSpPr>
            <p:sp>
              <p:nvSpPr>
                <p:cNvPr id="55969" name="Freeform 67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70" name="Line 67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71" name="Line 67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72" name="Line 67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73" name="Arc 67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974" name="Freeform 678"/>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75" name="Freeform 679"/>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76" name="Arc 680"/>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77" name="Arc 681"/>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78" name="Freeform 682"/>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79" name="Line 683"/>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80" name="Line 684"/>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81" name="Arc 685"/>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82" name="Arc 686"/>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83" name="Arc 687"/>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84" name="Arc 688"/>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85" name="Arc 689"/>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86" name="Line 690"/>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87" name="Freeform 691"/>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88" name="Line 692"/>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89" name="Line 693"/>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6090" name="Group 694"/>
              <p:cNvGrpSpPr>
                <a:grpSpLocks/>
              </p:cNvGrpSpPr>
              <p:nvPr/>
            </p:nvGrpSpPr>
            <p:grpSpPr bwMode="auto">
              <a:xfrm rot="3608242">
                <a:off x="1610" y="2371"/>
                <a:ext cx="270" cy="226"/>
                <a:chOff x="4785" y="11039"/>
                <a:chExt cx="829" cy="688"/>
              </a:xfrm>
            </p:grpSpPr>
            <p:sp>
              <p:nvSpPr>
                <p:cNvPr id="55991" name="Freeform 695"/>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92" name="Line 696"/>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93" name="Line 697"/>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94" name="Line 698"/>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95" name="Arc 699"/>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5996" name="Freeform 700"/>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97" name="Freeform 701"/>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98" name="Arc 702"/>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5999" name="Arc 703"/>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00" name="Freeform 704"/>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01" name="Line 705"/>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02" name="Line 706"/>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03" name="Line 707"/>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04" name="Arc 708"/>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05" name="Arc 709"/>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06" name="Arc 710"/>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07" name="Arc 711"/>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08" name="Arc 712"/>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09" name="Line 713"/>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10" name="Line 714"/>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6091" name="Group 715"/>
              <p:cNvGrpSpPr>
                <a:grpSpLocks/>
              </p:cNvGrpSpPr>
              <p:nvPr/>
            </p:nvGrpSpPr>
            <p:grpSpPr bwMode="auto">
              <a:xfrm rot="14454207">
                <a:off x="1767" y="2049"/>
                <a:ext cx="102" cy="81"/>
                <a:chOff x="5504" y="8144"/>
                <a:chExt cx="291" cy="236"/>
              </a:xfrm>
            </p:grpSpPr>
            <p:sp>
              <p:nvSpPr>
                <p:cNvPr id="56012" name="Rectangle 71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13" name="Rectangle 71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56092" name="Group 718"/>
              <p:cNvGrpSpPr>
                <a:grpSpLocks/>
              </p:cNvGrpSpPr>
              <p:nvPr/>
            </p:nvGrpSpPr>
            <p:grpSpPr bwMode="auto">
              <a:xfrm rot="7200911">
                <a:off x="1205" y="2042"/>
                <a:ext cx="99" cy="80"/>
                <a:chOff x="5504" y="8144"/>
                <a:chExt cx="291" cy="236"/>
              </a:xfrm>
            </p:grpSpPr>
            <p:sp>
              <p:nvSpPr>
                <p:cNvPr id="56015" name="Rectangle 71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16" name="Rectangle 72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6017" name="Rectangle 721"/>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18" name="Rectangle 722"/>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19" name="Rectangle 723"/>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20" name="Rectangle 724"/>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21" name="Rectangle 725"/>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22" name="Rectangle 726"/>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23" name="Line 727"/>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24" name="Rectangle 728"/>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25" name="Freeform 729"/>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26" name="Line 730"/>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27" name="Line 731"/>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6093" name="Group 732"/>
              <p:cNvGrpSpPr>
                <a:grpSpLocks/>
              </p:cNvGrpSpPr>
              <p:nvPr/>
            </p:nvGrpSpPr>
            <p:grpSpPr bwMode="auto">
              <a:xfrm rot="-28819849">
                <a:off x="1973" y="3013"/>
                <a:ext cx="267" cy="224"/>
                <a:chOff x="4785" y="11039"/>
                <a:chExt cx="829" cy="688"/>
              </a:xfrm>
            </p:grpSpPr>
            <p:sp>
              <p:nvSpPr>
                <p:cNvPr id="56029" name="Freeform 73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30" name="Line 73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31" name="Line 73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32" name="Line 73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33" name="Arc 73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6034" name="Freeform 738"/>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35" name="Freeform 739"/>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36" name="Arc 740"/>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37" name="Arc 741"/>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38" name="Freeform 742"/>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39" name="Line 743"/>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40" name="Line 744"/>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41" name="Arc 745"/>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42" name="Arc 746"/>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43" name="Arc 747"/>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44" name="Arc 748"/>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45" name="Arc 749"/>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46" name="Line 750"/>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47" name="Freeform 751"/>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48" name="Line 752"/>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49" name="Line 753"/>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6094" name="Group 754"/>
              <p:cNvGrpSpPr>
                <a:grpSpLocks/>
              </p:cNvGrpSpPr>
              <p:nvPr/>
            </p:nvGrpSpPr>
            <p:grpSpPr bwMode="auto">
              <a:xfrm rot="-32412517">
                <a:off x="1761" y="3384"/>
                <a:ext cx="270" cy="226"/>
                <a:chOff x="4785" y="11039"/>
                <a:chExt cx="829" cy="688"/>
              </a:xfrm>
            </p:grpSpPr>
            <p:sp>
              <p:nvSpPr>
                <p:cNvPr id="56051" name="Freeform 755"/>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52" name="Line 756"/>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53" name="Line 757"/>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54" name="Line 758"/>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55" name="Arc 759"/>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6056" name="Freeform 760"/>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57" name="Freeform 761"/>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58" name="Arc 762"/>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59" name="Arc 763"/>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60" name="Freeform 764"/>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61" name="Line 765"/>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62" name="Line 766"/>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63" name="Line 767"/>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64" name="Arc 768"/>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65" name="Arc 769"/>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66" name="Arc 770"/>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67" name="Arc 771"/>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68" name="Arc 772"/>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69" name="Line 773"/>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70" name="Line 774"/>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6095" name="Group 775"/>
              <p:cNvGrpSpPr>
                <a:grpSpLocks/>
              </p:cNvGrpSpPr>
              <p:nvPr/>
            </p:nvGrpSpPr>
            <p:grpSpPr bwMode="auto">
              <a:xfrm rot="-21566552">
                <a:off x="2152" y="3714"/>
                <a:ext cx="102" cy="81"/>
                <a:chOff x="5504" y="8144"/>
                <a:chExt cx="291" cy="236"/>
              </a:xfrm>
            </p:grpSpPr>
            <p:sp>
              <p:nvSpPr>
                <p:cNvPr id="56072" name="Rectangle 776"/>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73" name="Rectangle 777"/>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55344" name="Group 778"/>
              <p:cNvGrpSpPr>
                <a:grpSpLocks/>
              </p:cNvGrpSpPr>
              <p:nvPr/>
            </p:nvGrpSpPr>
            <p:grpSpPr bwMode="auto">
              <a:xfrm rot="-28819849">
                <a:off x="2438" y="3230"/>
                <a:ext cx="99" cy="80"/>
                <a:chOff x="5504" y="8144"/>
                <a:chExt cx="291" cy="236"/>
              </a:xfrm>
            </p:grpSpPr>
            <p:sp>
              <p:nvSpPr>
                <p:cNvPr id="56075" name="Rectangle 779"/>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76" name="Rectangle 780"/>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56077" name="Rectangle 781"/>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78" name="Rectangle 782"/>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79" name="Rectangle 783"/>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sp>
        <p:nvSpPr>
          <p:cNvPr id="56080" name="Text Box 784"/>
          <p:cNvSpPr txBox="1">
            <a:spLocks noChangeArrowheads="1"/>
          </p:cNvSpPr>
          <p:nvPr/>
        </p:nvSpPr>
        <p:spPr bwMode="auto">
          <a:xfrm>
            <a:off x="4746625" y="3857625"/>
            <a:ext cx="852488" cy="3968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Sun</a:t>
            </a:r>
          </a:p>
        </p:txBody>
      </p:sp>
      <p:sp>
        <p:nvSpPr>
          <p:cNvPr id="56081" name="Text Box 785"/>
          <p:cNvSpPr txBox="1">
            <a:spLocks noChangeArrowheads="1"/>
          </p:cNvSpPr>
          <p:nvPr/>
        </p:nvSpPr>
        <p:spPr bwMode="auto">
          <a:xfrm>
            <a:off x="4600575" y="2259013"/>
            <a:ext cx="852488" cy="3968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Earth</a:t>
            </a:r>
          </a:p>
        </p:txBody>
      </p:sp>
      <p:sp>
        <p:nvSpPr>
          <p:cNvPr id="56082" name="Text Box 786"/>
          <p:cNvSpPr txBox="1">
            <a:spLocks noChangeArrowheads="1"/>
          </p:cNvSpPr>
          <p:nvPr/>
        </p:nvSpPr>
        <p:spPr bwMode="auto">
          <a:xfrm>
            <a:off x="214313" y="3509963"/>
            <a:ext cx="1728787" cy="3968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Record disk</a:t>
            </a:r>
          </a:p>
        </p:txBody>
      </p:sp>
      <p:sp>
        <p:nvSpPr>
          <p:cNvPr id="56083" name="Text Box 787"/>
          <p:cNvSpPr txBox="1">
            <a:spLocks noChangeArrowheads="1"/>
          </p:cNvSpPr>
          <p:nvPr/>
        </p:nvSpPr>
        <p:spPr bwMode="auto">
          <a:xfrm>
            <a:off x="5345113" y="5656263"/>
            <a:ext cx="2249487" cy="7016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Increase angular resolution</a:t>
            </a:r>
          </a:p>
        </p:txBody>
      </p:sp>
      <p:sp>
        <p:nvSpPr>
          <p:cNvPr id="56084" name="Text Box 788"/>
          <p:cNvSpPr txBox="1">
            <a:spLocks noChangeArrowheads="1"/>
          </p:cNvSpPr>
          <p:nvPr/>
        </p:nvSpPr>
        <p:spPr bwMode="auto">
          <a:xfrm>
            <a:off x="6991350" y="2889250"/>
            <a:ext cx="1935163" cy="10064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2000" b="1" kern="1200" dirty="0">
                <a:solidFill>
                  <a:srgbClr val="000000"/>
                </a:solidFill>
                <a:latin typeface="Arial" charset="0"/>
                <a:ea typeface="ＭＳ Ｐゴシック" pitchFamily="50" charset="-128"/>
                <a:cs typeface="+mn-cs"/>
              </a:rPr>
              <a:t>Correlation for stochastic background</a:t>
            </a:r>
          </a:p>
        </p:txBody>
      </p:sp>
      <p:sp>
        <p:nvSpPr>
          <p:cNvPr id="56085" name="Line 789"/>
          <p:cNvSpPr>
            <a:spLocks noChangeShapeType="1"/>
          </p:cNvSpPr>
          <p:nvPr/>
        </p:nvSpPr>
        <p:spPr bwMode="auto">
          <a:xfrm flipH="1" flipV="1">
            <a:off x="2205038" y="3744913"/>
            <a:ext cx="3908425" cy="1878012"/>
          </a:xfrm>
          <a:prstGeom prst="line">
            <a:avLst/>
          </a:prstGeom>
          <a:noFill/>
          <a:ln w="9525">
            <a:solidFill>
              <a:schemeClr val="tx1"/>
            </a:solidFill>
            <a:round/>
            <a:headEnd/>
            <a:tailEnd type="triangle" w="med" len="me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86" name="Line 790"/>
          <p:cNvSpPr>
            <a:spLocks noChangeShapeType="1"/>
          </p:cNvSpPr>
          <p:nvPr/>
        </p:nvSpPr>
        <p:spPr bwMode="auto">
          <a:xfrm flipH="1" flipV="1">
            <a:off x="4873625" y="5422900"/>
            <a:ext cx="838200" cy="236538"/>
          </a:xfrm>
          <a:prstGeom prst="line">
            <a:avLst/>
          </a:prstGeom>
          <a:noFill/>
          <a:ln w="9525">
            <a:solidFill>
              <a:schemeClr val="tx1"/>
            </a:solidFill>
            <a:round/>
            <a:headEnd/>
            <a:tailEnd type="triangle" w="med" len="me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56087" name="Line 791"/>
          <p:cNvSpPr>
            <a:spLocks noChangeShapeType="1"/>
          </p:cNvSpPr>
          <p:nvPr/>
        </p:nvSpPr>
        <p:spPr bwMode="auto">
          <a:xfrm flipH="1" flipV="1">
            <a:off x="6075363" y="3332163"/>
            <a:ext cx="263525" cy="2255837"/>
          </a:xfrm>
          <a:prstGeom prst="line">
            <a:avLst/>
          </a:prstGeom>
          <a:noFill/>
          <a:ln w="9525">
            <a:solidFill>
              <a:schemeClr val="tx1"/>
            </a:solidFill>
            <a:round/>
            <a:headEnd/>
            <a:tailEnd type="triangle" w="med" len="me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792" name="フッター プレースホルダ 791"/>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a:p>
        </p:txBody>
      </p:sp>
      <p:sp>
        <p:nvSpPr>
          <p:cNvPr id="861187" name="Rectangle 3"/>
          <p:cNvSpPr>
            <a:spLocks noGrp="1" noChangeArrowheads="1"/>
          </p:cNvSpPr>
          <p:nvPr>
            <p:ph type="body" idx="1"/>
          </p:nvPr>
        </p:nvSpPr>
        <p:spPr>
          <a:xfrm>
            <a:off x="601663" y="765175"/>
            <a:ext cx="8386762" cy="5688013"/>
          </a:xfrm>
        </p:spPr>
        <p:txBody>
          <a:bodyPr/>
          <a:lstStyle/>
          <a:p>
            <a:r>
              <a:rPr lang="ja-JP" altLang="en-US" sz="2200" b="1"/>
              <a:t>重力波による天文学</a:t>
            </a:r>
            <a:endParaRPr lang="ja-JP" altLang="en-US" sz="1600" b="1"/>
          </a:p>
        </p:txBody>
      </p:sp>
      <p:pic>
        <p:nvPicPr>
          <p:cNvPr id="861194" name="Picture 10"/>
          <p:cNvPicPr>
            <a:picLocks noChangeAspect="1" noChangeArrowheads="1"/>
          </p:cNvPicPr>
          <p:nvPr/>
        </p:nvPicPr>
        <p:blipFill>
          <a:blip r:embed="rId3"/>
          <a:srcRect/>
          <a:stretch>
            <a:fillRect/>
          </a:stretch>
        </p:blipFill>
        <p:spPr bwMode="auto">
          <a:xfrm>
            <a:off x="179388" y="692150"/>
            <a:ext cx="8858250" cy="5773738"/>
          </a:xfrm>
          <a:prstGeom prst="rect">
            <a:avLst/>
          </a:prstGeom>
          <a:noFill/>
          <a:ln w="15875">
            <a:noFill/>
            <a:miter lim="800000"/>
            <a:headEnd/>
            <a:tailEnd/>
          </a:ln>
          <a:effectLst/>
        </p:spPr>
      </p:pic>
      <p:sp>
        <p:nvSpPr>
          <p:cNvPr id="861199" name="AutoShape 15"/>
          <p:cNvSpPr>
            <a:spLocks noChangeArrowheads="1"/>
          </p:cNvSpPr>
          <p:nvPr/>
        </p:nvSpPr>
        <p:spPr bwMode="auto">
          <a:xfrm>
            <a:off x="3635375" y="5013325"/>
            <a:ext cx="1655763" cy="1079500"/>
          </a:xfrm>
          <a:prstGeom prst="roundRect">
            <a:avLst>
              <a:gd name="adj" fmla="val 9560"/>
            </a:avLst>
          </a:prstGeom>
          <a:solidFill>
            <a:srgbClr val="FFFFFF">
              <a:alpha val="50000"/>
            </a:srgbClr>
          </a:solidFill>
          <a:ln w="15875">
            <a:noFill/>
            <a:round/>
            <a:headEnd/>
            <a:tailEnd/>
          </a:ln>
          <a:effectLst/>
        </p:spPr>
        <p:txBody>
          <a:bodyPr anchor="ctr">
            <a:spAutoFit/>
          </a:bodyPr>
          <a:lstStyle/>
          <a:p>
            <a:endParaRPr lang="ja-JP" altLang="en-US"/>
          </a:p>
        </p:txBody>
      </p:sp>
      <p:sp>
        <p:nvSpPr>
          <p:cNvPr id="861295" name="AutoShape 111"/>
          <p:cNvSpPr>
            <a:spLocks noChangeArrowheads="1"/>
          </p:cNvSpPr>
          <p:nvPr/>
        </p:nvSpPr>
        <p:spPr bwMode="auto">
          <a:xfrm>
            <a:off x="3276600" y="2636838"/>
            <a:ext cx="2808288" cy="1584325"/>
          </a:xfrm>
          <a:prstGeom prst="roundRect">
            <a:avLst>
              <a:gd name="adj" fmla="val 9560"/>
            </a:avLst>
          </a:prstGeom>
          <a:solidFill>
            <a:srgbClr val="FFFFFF">
              <a:alpha val="50000"/>
            </a:srgbClr>
          </a:solidFill>
          <a:ln w="15875">
            <a:noFill/>
            <a:round/>
            <a:headEnd/>
            <a:tailEnd/>
          </a:ln>
          <a:effectLst/>
        </p:spPr>
        <p:txBody>
          <a:bodyPr anchor="ctr">
            <a:spAutoFit/>
          </a:bodyPr>
          <a:lstStyle/>
          <a:p>
            <a:endParaRPr lang="ja-JP" altLang="en-US"/>
          </a:p>
        </p:txBody>
      </p:sp>
      <p:sp>
        <p:nvSpPr>
          <p:cNvPr id="861298" name="AutoShape 114"/>
          <p:cNvSpPr>
            <a:spLocks noChangeArrowheads="1"/>
          </p:cNvSpPr>
          <p:nvPr/>
        </p:nvSpPr>
        <p:spPr bwMode="auto">
          <a:xfrm>
            <a:off x="995363" y="4292600"/>
            <a:ext cx="1225550" cy="1441450"/>
          </a:xfrm>
          <a:prstGeom prst="roundRect">
            <a:avLst>
              <a:gd name="adj" fmla="val 9560"/>
            </a:avLst>
          </a:prstGeom>
          <a:solidFill>
            <a:srgbClr val="FFFFFF">
              <a:alpha val="70000"/>
            </a:srgbClr>
          </a:solidFill>
          <a:ln w="15875">
            <a:noFill/>
            <a:round/>
            <a:headEnd/>
            <a:tailEnd/>
          </a:ln>
          <a:effectLst/>
        </p:spPr>
        <p:txBody>
          <a:bodyPr anchor="ctr">
            <a:spAutoFit/>
          </a:bodyPr>
          <a:lstStyle/>
          <a:p>
            <a:endParaRPr lang="ja-JP" altLang="en-US"/>
          </a:p>
        </p:txBody>
      </p:sp>
      <p:sp>
        <p:nvSpPr>
          <p:cNvPr id="861305" name="AutoShape 121"/>
          <p:cNvSpPr>
            <a:spLocks noChangeArrowheads="1"/>
          </p:cNvSpPr>
          <p:nvPr/>
        </p:nvSpPr>
        <p:spPr bwMode="auto">
          <a:xfrm>
            <a:off x="395288" y="3359150"/>
            <a:ext cx="1900237" cy="792163"/>
          </a:xfrm>
          <a:prstGeom prst="roundRect">
            <a:avLst>
              <a:gd name="adj" fmla="val 9560"/>
            </a:avLst>
          </a:prstGeom>
          <a:solidFill>
            <a:srgbClr val="CCECFF"/>
          </a:solidFill>
          <a:ln w="15875">
            <a:noFill/>
            <a:round/>
            <a:headEnd/>
            <a:tailEnd/>
          </a:ln>
          <a:effectLst/>
        </p:spPr>
        <p:txBody>
          <a:bodyPr anchor="ctr">
            <a:spAutoFit/>
          </a:bodyPr>
          <a:lstStyle/>
          <a:p>
            <a:endParaRPr lang="ja-JP" altLang="en-US"/>
          </a:p>
        </p:txBody>
      </p:sp>
      <p:sp>
        <p:nvSpPr>
          <p:cNvPr id="861186" name="Rectangle 2"/>
          <p:cNvSpPr>
            <a:spLocks noGrp="1" noChangeArrowheads="1"/>
          </p:cNvSpPr>
          <p:nvPr>
            <p:ph type="title"/>
          </p:nvPr>
        </p:nvSpPr>
        <p:spPr/>
        <p:txBody>
          <a:bodyPr/>
          <a:lstStyle/>
          <a:p>
            <a:r>
              <a:rPr lang="en-US" altLang="ja-JP" dirty="0" smtClean="0">
                <a:solidFill>
                  <a:srgbClr val="FFFFFF"/>
                </a:solidFill>
              </a:rPr>
              <a:t>Astronomical Probes</a:t>
            </a:r>
            <a:endParaRPr lang="en-US" altLang="ja-JP" dirty="0">
              <a:solidFill>
                <a:srgbClr val="FFFFFF"/>
              </a:solidFill>
            </a:endParaRPr>
          </a:p>
        </p:txBody>
      </p:sp>
      <p:sp>
        <p:nvSpPr>
          <p:cNvPr id="861271" name="Text Box 87"/>
          <p:cNvSpPr txBox="1">
            <a:spLocks noChangeArrowheads="1"/>
          </p:cNvSpPr>
          <p:nvPr/>
        </p:nvSpPr>
        <p:spPr bwMode="auto">
          <a:xfrm>
            <a:off x="3281363" y="2646363"/>
            <a:ext cx="1568450" cy="396875"/>
          </a:xfrm>
          <a:prstGeom prst="rect">
            <a:avLst/>
          </a:prstGeom>
          <a:noFill/>
          <a:ln w="15875">
            <a:noFill/>
            <a:miter lim="800000"/>
            <a:headEnd/>
            <a:tailEnd/>
          </a:ln>
          <a:effectLst/>
        </p:spPr>
        <p:txBody>
          <a:bodyPr wrap="none">
            <a:spAutoFit/>
          </a:bodyPr>
          <a:lstStyle/>
          <a:p>
            <a:pPr>
              <a:buFontTx/>
              <a:buNone/>
            </a:pPr>
            <a:r>
              <a:rPr lang="en-US" altLang="ja-JP" sz="2000" b="1">
                <a:solidFill>
                  <a:srgbClr val="FFFF00"/>
                </a:solidFill>
                <a:effectLst>
                  <a:outerShdw blurRad="38100" dist="38100" dir="2700000" algn="tl">
                    <a:srgbClr val="C0C0C0"/>
                  </a:outerShdw>
                </a:effectLst>
                <a:latin typeface="Tahoma" pitchFamily="34" charset="0"/>
                <a:ea typeface="HGP創英角ｺﾞｼｯｸUB" pitchFamily="50" charset="-128"/>
              </a:rPr>
              <a:t>Astronomy</a:t>
            </a:r>
          </a:p>
        </p:txBody>
      </p:sp>
      <p:sp>
        <p:nvSpPr>
          <p:cNvPr id="861272" name="Text Box 88"/>
          <p:cNvSpPr txBox="1">
            <a:spLocks noChangeArrowheads="1"/>
          </p:cNvSpPr>
          <p:nvPr/>
        </p:nvSpPr>
        <p:spPr bwMode="auto">
          <a:xfrm>
            <a:off x="3492500" y="3068638"/>
            <a:ext cx="920750" cy="581025"/>
          </a:xfrm>
          <a:prstGeom prst="rect">
            <a:avLst/>
          </a:prstGeom>
          <a:noFill/>
          <a:ln w="15875">
            <a:noFill/>
            <a:miter lim="800000"/>
            <a:headEnd/>
            <a:tailEnd/>
          </a:ln>
          <a:effectLst/>
        </p:spPr>
        <p:txBody>
          <a:bodyPr wrap="none">
            <a:spAutoFit/>
          </a:bodyPr>
          <a:lstStyle/>
          <a:p>
            <a:pPr algn="l">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Stars</a:t>
            </a:r>
          </a:p>
          <a:p>
            <a:pPr algn="l">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Galaxies</a:t>
            </a:r>
          </a:p>
        </p:txBody>
      </p:sp>
      <p:sp>
        <p:nvSpPr>
          <p:cNvPr id="861273" name="Text Box 89"/>
          <p:cNvSpPr txBox="1">
            <a:spLocks noChangeArrowheads="1"/>
          </p:cNvSpPr>
          <p:nvPr/>
        </p:nvSpPr>
        <p:spPr bwMode="auto">
          <a:xfrm>
            <a:off x="4500563" y="3644900"/>
            <a:ext cx="1292225" cy="581025"/>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Black Holes</a:t>
            </a:r>
          </a:p>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Massive BHs</a:t>
            </a:r>
          </a:p>
        </p:txBody>
      </p:sp>
      <p:sp>
        <p:nvSpPr>
          <p:cNvPr id="861278" name="Text Box 94"/>
          <p:cNvSpPr txBox="1">
            <a:spLocks noChangeArrowheads="1"/>
          </p:cNvSpPr>
          <p:nvPr/>
        </p:nvSpPr>
        <p:spPr bwMode="auto">
          <a:xfrm>
            <a:off x="3505200" y="3716338"/>
            <a:ext cx="827088" cy="336550"/>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Planets</a:t>
            </a:r>
          </a:p>
        </p:txBody>
      </p:sp>
      <p:sp>
        <p:nvSpPr>
          <p:cNvPr id="861279" name="Text Box 95"/>
          <p:cNvSpPr txBox="1">
            <a:spLocks noChangeArrowheads="1"/>
          </p:cNvSpPr>
          <p:nvPr/>
        </p:nvSpPr>
        <p:spPr bwMode="auto">
          <a:xfrm>
            <a:off x="4356100" y="3003550"/>
            <a:ext cx="1751013" cy="581025"/>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Gamma-ray burst</a:t>
            </a:r>
          </a:p>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Supernovae</a:t>
            </a:r>
          </a:p>
        </p:txBody>
      </p:sp>
      <p:sp>
        <p:nvSpPr>
          <p:cNvPr id="861284" name="Text Box 100"/>
          <p:cNvSpPr txBox="1">
            <a:spLocks noChangeArrowheads="1"/>
          </p:cNvSpPr>
          <p:nvPr/>
        </p:nvSpPr>
        <p:spPr bwMode="auto">
          <a:xfrm>
            <a:off x="2627313" y="4149725"/>
            <a:ext cx="1336675" cy="581025"/>
          </a:xfrm>
          <a:prstGeom prst="rect">
            <a:avLst/>
          </a:prstGeom>
          <a:noFill/>
          <a:ln w="15875">
            <a:noFill/>
            <a:miter lim="800000"/>
            <a:headEnd/>
            <a:tailEnd/>
          </a:ln>
          <a:effectLst/>
        </p:spPr>
        <p:txBody>
          <a:bodyPr wrap="none">
            <a:spAutoFit/>
          </a:bodyPr>
          <a:lstStyle/>
          <a:p>
            <a:pPr>
              <a:buFontTx/>
              <a:buNone/>
            </a:pPr>
            <a:r>
              <a:rPr lang="en-US" altLang="ja-JP" sz="1600">
                <a:solidFill>
                  <a:srgbClr val="99CCFF"/>
                </a:solidFill>
                <a:latin typeface="Tahoma" pitchFamily="34" charset="0"/>
                <a:ea typeface="HGP創英角ｺﾞｼｯｸUB" pitchFamily="50" charset="-128"/>
              </a:rPr>
              <a:t>Astronomical</a:t>
            </a:r>
          </a:p>
          <a:p>
            <a:pPr>
              <a:buFontTx/>
              <a:buNone/>
            </a:pPr>
            <a:r>
              <a:rPr lang="en-US" altLang="ja-JP" sz="1600">
                <a:solidFill>
                  <a:srgbClr val="99CCFF"/>
                </a:solidFill>
                <a:latin typeface="Tahoma" pitchFamily="34" charset="0"/>
                <a:ea typeface="HGP創英角ｺﾞｼｯｸUB" pitchFamily="50" charset="-128"/>
              </a:rPr>
              <a:t>Phenomena</a:t>
            </a:r>
          </a:p>
        </p:txBody>
      </p:sp>
      <p:sp>
        <p:nvSpPr>
          <p:cNvPr id="861285" name="Text Box 101"/>
          <p:cNvSpPr txBox="1">
            <a:spLocks noChangeArrowheads="1"/>
          </p:cNvSpPr>
          <p:nvPr/>
        </p:nvSpPr>
        <p:spPr bwMode="auto">
          <a:xfrm>
            <a:off x="971550" y="4268788"/>
            <a:ext cx="1249363" cy="1465262"/>
          </a:xfrm>
          <a:prstGeom prst="rect">
            <a:avLst/>
          </a:prstGeom>
          <a:noFill/>
          <a:ln w="15875">
            <a:noFill/>
            <a:miter lim="800000"/>
            <a:headEnd/>
            <a:tailEnd/>
          </a:ln>
          <a:effectLst/>
        </p:spPr>
        <p:txBody>
          <a:bodyPr wrap="none">
            <a:spAutoFit/>
          </a:bodyPr>
          <a:lstStyle/>
          <a:p>
            <a:pPr>
              <a:buFontTx/>
              <a:buNone/>
            </a:pPr>
            <a:r>
              <a:rPr lang="en-US" altLang="ja-JP" sz="1800">
                <a:solidFill>
                  <a:srgbClr val="6699FF"/>
                </a:solidFill>
                <a:effectLst>
                  <a:outerShdw blurRad="38100" dist="38100" dir="2700000" algn="tl">
                    <a:srgbClr val="C0C0C0"/>
                  </a:outerShdw>
                </a:effectLst>
                <a:latin typeface="Tahoma" pitchFamily="34" charset="0"/>
                <a:ea typeface="HGP創英角ｺﾞｼｯｸUB" pitchFamily="50" charset="-128"/>
              </a:rPr>
              <a:t>Gamma</a:t>
            </a:r>
          </a:p>
          <a:p>
            <a:pPr>
              <a:buFontTx/>
              <a:buNone/>
            </a:pPr>
            <a:r>
              <a:rPr lang="en-US" altLang="ja-JP" sz="1800">
                <a:solidFill>
                  <a:srgbClr val="6699FF"/>
                </a:solidFill>
                <a:effectLst>
                  <a:outerShdw blurRad="38100" dist="38100" dir="2700000" algn="tl">
                    <a:srgbClr val="C0C0C0"/>
                  </a:outerShdw>
                </a:effectLst>
                <a:latin typeface="Tahoma" pitchFamily="34" charset="0"/>
                <a:ea typeface="HGP創英角ｺﾞｼｯｸUB" pitchFamily="50" charset="-128"/>
              </a:rPr>
              <a:t>X-ray</a:t>
            </a:r>
          </a:p>
          <a:p>
            <a:pPr>
              <a:buFontTx/>
              <a:buNone/>
            </a:pPr>
            <a:r>
              <a:rPr lang="en-US" altLang="ja-JP" sz="1800">
                <a:solidFill>
                  <a:srgbClr val="6699FF"/>
                </a:solidFill>
                <a:effectLst>
                  <a:outerShdw blurRad="38100" dist="38100" dir="2700000" algn="tl">
                    <a:srgbClr val="C0C0C0"/>
                  </a:outerShdw>
                </a:effectLst>
                <a:latin typeface="Tahoma" pitchFamily="34" charset="0"/>
                <a:ea typeface="HGP創英角ｺﾞｼｯｸUB" pitchFamily="50" charset="-128"/>
              </a:rPr>
              <a:t>Visible ray</a:t>
            </a:r>
          </a:p>
          <a:p>
            <a:pPr>
              <a:buFontTx/>
              <a:buNone/>
            </a:pPr>
            <a:r>
              <a:rPr lang="en-US" altLang="ja-JP" sz="1800">
                <a:solidFill>
                  <a:srgbClr val="6699FF"/>
                </a:solidFill>
                <a:effectLst>
                  <a:outerShdw blurRad="38100" dist="38100" dir="2700000" algn="tl">
                    <a:srgbClr val="C0C0C0"/>
                  </a:outerShdw>
                </a:effectLst>
                <a:latin typeface="Tahoma" pitchFamily="34" charset="0"/>
                <a:ea typeface="HGP創英角ｺﾞｼｯｸUB" pitchFamily="50" charset="-128"/>
              </a:rPr>
              <a:t>Infrared</a:t>
            </a:r>
          </a:p>
          <a:p>
            <a:pPr>
              <a:buFontTx/>
              <a:buNone/>
            </a:pPr>
            <a:r>
              <a:rPr lang="en-US" altLang="ja-JP" sz="1800">
                <a:solidFill>
                  <a:srgbClr val="6699FF"/>
                </a:solidFill>
                <a:effectLst>
                  <a:outerShdw blurRad="38100" dist="38100" dir="2700000" algn="tl">
                    <a:srgbClr val="C0C0C0"/>
                  </a:outerShdw>
                </a:effectLst>
                <a:latin typeface="Tahoma" pitchFamily="34" charset="0"/>
                <a:ea typeface="HGP創英角ｺﾞｼｯｸUB" pitchFamily="50" charset="-128"/>
              </a:rPr>
              <a:t>Microwave</a:t>
            </a:r>
          </a:p>
        </p:txBody>
      </p:sp>
      <p:sp>
        <p:nvSpPr>
          <p:cNvPr id="861287" name="Text Box 103"/>
          <p:cNvSpPr txBox="1">
            <a:spLocks noChangeArrowheads="1"/>
          </p:cNvSpPr>
          <p:nvPr/>
        </p:nvSpPr>
        <p:spPr bwMode="auto">
          <a:xfrm>
            <a:off x="342900" y="3341688"/>
            <a:ext cx="1997075" cy="822325"/>
          </a:xfrm>
          <a:prstGeom prst="rect">
            <a:avLst/>
          </a:prstGeom>
          <a:noFill/>
          <a:ln w="15875">
            <a:noFill/>
            <a:miter lim="800000"/>
            <a:headEnd/>
            <a:tailEnd/>
          </a:ln>
          <a:effectLst/>
        </p:spPr>
        <p:txBody>
          <a:bodyPr wrap="none">
            <a:spAutoFit/>
          </a:bodyPr>
          <a:lstStyle/>
          <a:p>
            <a:pPr algn="l">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EM wave</a:t>
            </a:r>
          </a:p>
          <a:p>
            <a:pPr algn="l">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observation</a:t>
            </a:r>
          </a:p>
        </p:txBody>
      </p:sp>
      <p:sp>
        <p:nvSpPr>
          <p:cNvPr id="861293" name="Text Box 109"/>
          <p:cNvSpPr txBox="1">
            <a:spLocks noChangeArrowheads="1"/>
          </p:cNvSpPr>
          <p:nvPr/>
        </p:nvSpPr>
        <p:spPr bwMode="auto">
          <a:xfrm>
            <a:off x="3635375" y="4984750"/>
            <a:ext cx="1581150" cy="396875"/>
          </a:xfrm>
          <a:prstGeom prst="rect">
            <a:avLst/>
          </a:prstGeom>
          <a:noFill/>
          <a:ln w="15875">
            <a:noFill/>
            <a:miter lim="800000"/>
            <a:headEnd/>
            <a:tailEnd/>
          </a:ln>
          <a:effectLst/>
        </p:spPr>
        <p:txBody>
          <a:bodyPr wrap="none">
            <a:spAutoFit/>
          </a:bodyPr>
          <a:lstStyle/>
          <a:p>
            <a:pPr>
              <a:buFontTx/>
              <a:buNone/>
            </a:pPr>
            <a:r>
              <a:rPr lang="en-US" altLang="ja-JP" sz="2000" b="1">
                <a:solidFill>
                  <a:srgbClr val="FFFF00"/>
                </a:solidFill>
                <a:effectLst>
                  <a:outerShdw blurRad="38100" dist="38100" dir="2700000" algn="tl">
                    <a:srgbClr val="C0C0C0"/>
                  </a:outerShdw>
                </a:effectLst>
                <a:latin typeface="Tahoma" pitchFamily="34" charset="0"/>
                <a:ea typeface="HGP創英角ｺﾞｼｯｸUB" pitchFamily="50" charset="-128"/>
              </a:rPr>
              <a:t>Cosmology</a:t>
            </a:r>
          </a:p>
        </p:txBody>
      </p:sp>
      <p:sp>
        <p:nvSpPr>
          <p:cNvPr id="861294" name="Text Box 110"/>
          <p:cNvSpPr txBox="1">
            <a:spLocks noChangeArrowheads="1"/>
          </p:cNvSpPr>
          <p:nvPr/>
        </p:nvSpPr>
        <p:spPr bwMode="auto">
          <a:xfrm>
            <a:off x="3867150" y="5273675"/>
            <a:ext cx="1279525" cy="825500"/>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Inflation</a:t>
            </a:r>
          </a:p>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Dark matter</a:t>
            </a:r>
          </a:p>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Dark energy</a:t>
            </a:r>
          </a:p>
        </p:txBody>
      </p:sp>
      <p:sp>
        <p:nvSpPr>
          <p:cNvPr id="861308" name="Line 124"/>
          <p:cNvSpPr>
            <a:spLocks noChangeShapeType="1"/>
          </p:cNvSpPr>
          <p:nvPr/>
        </p:nvSpPr>
        <p:spPr bwMode="auto">
          <a:xfrm flipV="1">
            <a:off x="2268538" y="3933825"/>
            <a:ext cx="1008062" cy="503238"/>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sp>
        <p:nvSpPr>
          <p:cNvPr id="861309" name="Line 125"/>
          <p:cNvSpPr>
            <a:spLocks noChangeShapeType="1"/>
          </p:cNvSpPr>
          <p:nvPr/>
        </p:nvSpPr>
        <p:spPr bwMode="auto">
          <a:xfrm>
            <a:off x="2268538" y="5300663"/>
            <a:ext cx="1366837" cy="142875"/>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sp>
        <p:nvSpPr>
          <p:cNvPr id="861310" name="Text Box 126"/>
          <p:cNvSpPr txBox="1">
            <a:spLocks noChangeArrowheads="1"/>
          </p:cNvSpPr>
          <p:nvPr/>
        </p:nvSpPr>
        <p:spPr bwMode="auto">
          <a:xfrm>
            <a:off x="2268538" y="4719638"/>
            <a:ext cx="1303337" cy="581025"/>
          </a:xfrm>
          <a:prstGeom prst="rect">
            <a:avLst/>
          </a:prstGeom>
          <a:noFill/>
          <a:ln w="15875">
            <a:noFill/>
            <a:miter lim="800000"/>
            <a:headEnd/>
            <a:tailEnd/>
          </a:ln>
          <a:effectLst/>
        </p:spPr>
        <p:txBody>
          <a:bodyPr wrap="none">
            <a:spAutoFit/>
          </a:bodyPr>
          <a:lstStyle/>
          <a:p>
            <a:pPr algn="l">
              <a:buFontTx/>
              <a:buNone/>
            </a:pPr>
            <a:r>
              <a:rPr lang="en-US" altLang="ja-JP" sz="1600">
                <a:solidFill>
                  <a:srgbClr val="99CCFF"/>
                </a:solidFill>
                <a:latin typeface="Tahoma" pitchFamily="34" charset="0"/>
                <a:ea typeface="HGP創英角ｺﾞｼｯｸUB" pitchFamily="50" charset="-128"/>
              </a:rPr>
              <a:t>Cosmic </a:t>
            </a:r>
          </a:p>
          <a:p>
            <a:pPr algn="l">
              <a:buFontTx/>
              <a:buNone/>
            </a:pPr>
            <a:r>
              <a:rPr lang="en-US" altLang="ja-JP" sz="1600">
                <a:solidFill>
                  <a:srgbClr val="99CCFF"/>
                </a:solidFill>
                <a:latin typeface="Tahoma" pitchFamily="34" charset="0"/>
                <a:ea typeface="HGP創英角ｺﾞｼｯｸUB" pitchFamily="50" charset="-128"/>
              </a:rPr>
              <a:t>Background </a:t>
            </a:r>
          </a:p>
        </p:txBody>
      </p:sp>
      <p:grpSp>
        <p:nvGrpSpPr>
          <p:cNvPr id="2" name="Group 152"/>
          <p:cNvGrpSpPr>
            <a:grpSpLocks/>
          </p:cNvGrpSpPr>
          <p:nvPr/>
        </p:nvGrpSpPr>
        <p:grpSpPr bwMode="auto">
          <a:xfrm>
            <a:off x="395288" y="1217613"/>
            <a:ext cx="4537075" cy="1706562"/>
            <a:chOff x="249" y="767"/>
            <a:chExt cx="2858" cy="1075"/>
          </a:xfrm>
        </p:grpSpPr>
        <p:sp>
          <p:nvSpPr>
            <p:cNvPr id="861302" name="AutoShape 118"/>
            <p:cNvSpPr>
              <a:spLocks noChangeArrowheads="1"/>
            </p:cNvSpPr>
            <p:nvPr/>
          </p:nvSpPr>
          <p:spPr bwMode="auto">
            <a:xfrm>
              <a:off x="1746" y="935"/>
              <a:ext cx="1361" cy="408"/>
            </a:xfrm>
            <a:prstGeom prst="roundRect">
              <a:avLst>
                <a:gd name="adj" fmla="val 9560"/>
              </a:avLst>
            </a:prstGeom>
            <a:solidFill>
              <a:srgbClr val="FFFFFF">
                <a:alpha val="50000"/>
              </a:srgbClr>
            </a:solidFill>
            <a:ln w="15875">
              <a:noFill/>
              <a:round/>
              <a:headEnd/>
              <a:tailEnd/>
            </a:ln>
            <a:effectLst/>
          </p:spPr>
          <p:txBody>
            <a:bodyPr anchor="ctr">
              <a:spAutoFit/>
            </a:bodyPr>
            <a:lstStyle/>
            <a:p>
              <a:endParaRPr lang="ja-JP" altLang="en-US"/>
            </a:p>
          </p:txBody>
        </p:sp>
        <p:sp>
          <p:nvSpPr>
            <p:cNvPr id="861270" name="Text Box 86"/>
            <p:cNvSpPr txBox="1">
              <a:spLocks noChangeArrowheads="1"/>
            </p:cNvSpPr>
            <p:nvPr/>
          </p:nvSpPr>
          <p:spPr bwMode="auto">
            <a:xfrm>
              <a:off x="1701" y="912"/>
              <a:ext cx="1375" cy="250"/>
            </a:xfrm>
            <a:prstGeom prst="rect">
              <a:avLst/>
            </a:prstGeom>
            <a:noFill/>
            <a:ln w="15875">
              <a:noFill/>
              <a:miter lim="800000"/>
              <a:headEnd/>
              <a:tailEnd/>
            </a:ln>
            <a:effectLst/>
          </p:spPr>
          <p:txBody>
            <a:bodyPr wrap="none">
              <a:spAutoFit/>
            </a:bodyPr>
            <a:lstStyle/>
            <a:p>
              <a:pPr>
                <a:buFontTx/>
                <a:buNone/>
              </a:pPr>
              <a:r>
                <a:rPr lang="en-US" altLang="ja-JP" sz="2000" b="1">
                  <a:solidFill>
                    <a:srgbClr val="FFFF00"/>
                  </a:solidFill>
                  <a:effectLst>
                    <a:outerShdw blurRad="38100" dist="38100" dir="2700000" algn="tl">
                      <a:srgbClr val="C0C0C0"/>
                    </a:outerShdw>
                  </a:effectLst>
                  <a:latin typeface="Tahoma" pitchFamily="34" charset="0"/>
                  <a:ea typeface="HGP創英角ｺﾞｼｯｸUB" pitchFamily="50" charset="-128"/>
                </a:rPr>
                <a:t>Nuclear Physics</a:t>
              </a:r>
            </a:p>
          </p:txBody>
        </p:sp>
        <p:sp>
          <p:nvSpPr>
            <p:cNvPr id="861283" name="Text Box 99"/>
            <p:cNvSpPr txBox="1">
              <a:spLocks noChangeArrowheads="1"/>
            </p:cNvSpPr>
            <p:nvPr/>
          </p:nvSpPr>
          <p:spPr bwMode="auto">
            <a:xfrm>
              <a:off x="1787" y="1120"/>
              <a:ext cx="1243" cy="212"/>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High-Density Matter</a:t>
              </a:r>
            </a:p>
          </p:txBody>
        </p:sp>
        <p:sp>
          <p:nvSpPr>
            <p:cNvPr id="861301" name="AutoShape 117"/>
            <p:cNvSpPr>
              <a:spLocks noChangeArrowheads="1"/>
            </p:cNvSpPr>
            <p:nvPr/>
          </p:nvSpPr>
          <p:spPr bwMode="auto">
            <a:xfrm>
              <a:off x="340" y="1344"/>
              <a:ext cx="962" cy="362"/>
            </a:xfrm>
            <a:prstGeom prst="roundRect">
              <a:avLst>
                <a:gd name="adj" fmla="val 9560"/>
              </a:avLst>
            </a:prstGeom>
            <a:solidFill>
              <a:srgbClr val="FFFFFF">
                <a:alpha val="70000"/>
              </a:srgbClr>
            </a:solidFill>
            <a:ln w="15875">
              <a:noFill/>
              <a:round/>
              <a:headEnd/>
              <a:tailEnd/>
            </a:ln>
            <a:effectLst/>
          </p:spPr>
          <p:txBody>
            <a:bodyPr anchor="ctr">
              <a:spAutoFit/>
            </a:bodyPr>
            <a:lstStyle/>
            <a:p>
              <a:endParaRPr lang="ja-JP" altLang="en-US"/>
            </a:p>
          </p:txBody>
        </p:sp>
        <p:sp>
          <p:nvSpPr>
            <p:cNvPr id="861306" name="AutoShape 122"/>
            <p:cNvSpPr>
              <a:spLocks noChangeArrowheads="1"/>
            </p:cNvSpPr>
            <p:nvPr/>
          </p:nvSpPr>
          <p:spPr bwMode="auto">
            <a:xfrm>
              <a:off x="277" y="778"/>
              <a:ext cx="1179" cy="499"/>
            </a:xfrm>
            <a:prstGeom prst="roundRect">
              <a:avLst>
                <a:gd name="adj" fmla="val 9560"/>
              </a:avLst>
            </a:prstGeom>
            <a:solidFill>
              <a:srgbClr val="CCCCFF"/>
            </a:solidFill>
            <a:ln w="15875">
              <a:noFill/>
              <a:round/>
              <a:headEnd/>
              <a:tailEnd/>
            </a:ln>
            <a:effectLst/>
          </p:spPr>
          <p:txBody>
            <a:bodyPr anchor="ctr">
              <a:spAutoFit/>
            </a:bodyPr>
            <a:lstStyle/>
            <a:p>
              <a:endParaRPr lang="ja-JP" altLang="en-US"/>
            </a:p>
          </p:txBody>
        </p:sp>
        <p:sp>
          <p:nvSpPr>
            <p:cNvPr id="861289" name="Text Box 105"/>
            <p:cNvSpPr txBox="1">
              <a:spLocks noChangeArrowheads="1"/>
            </p:cNvSpPr>
            <p:nvPr/>
          </p:nvSpPr>
          <p:spPr bwMode="auto">
            <a:xfrm>
              <a:off x="249" y="767"/>
              <a:ext cx="1258" cy="518"/>
            </a:xfrm>
            <a:prstGeom prst="rect">
              <a:avLst/>
            </a:prstGeom>
            <a:noFill/>
            <a:ln w="15875">
              <a:noFill/>
              <a:miter lim="800000"/>
              <a:headEnd/>
              <a:tailEnd/>
            </a:ln>
            <a:effectLst/>
          </p:spPr>
          <p:txBody>
            <a:bodyPr wrap="none">
              <a:spAutoFit/>
            </a:bodyPr>
            <a:lstStyle/>
            <a:p>
              <a:pPr>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Cosmic-Ray</a:t>
              </a:r>
            </a:p>
            <a:p>
              <a:pPr>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observation</a:t>
              </a:r>
            </a:p>
          </p:txBody>
        </p:sp>
        <p:sp>
          <p:nvSpPr>
            <p:cNvPr id="861290" name="Text Box 106"/>
            <p:cNvSpPr txBox="1">
              <a:spLocks noChangeArrowheads="1"/>
            </p:cNvSpPr>
            <p:nvPr/>
          </p:nvSpPr>
          <p:spPr bwMode="auto">
            <a:xfrm>
              <a:off x="313" y="1340"/>
              <a:ext cx="1002" cy="366"/>
            </a:xfrm>
            <a:prstGeom prst="rect">
              <a:avLst/>
            </a:prstGeom>
            <a:noFill/>
            <a:ln w="15875">
              <a:noFill/>
              <a:miter lim="800000"/>
              <a:headEnd/>
              <a:tailEnd/>
            </a:ln>
            <a:effectLst/>
          </p:spPr>
          <p:txBody>
            <a:bodyPr wrap="none">
              <a:spAutoFit/>
            </a:bodyPr>
            <a:lstStyle/>
            <a:p>
              <a:pPr>
                <a:buFontTx/>
                <a:buNone/>
              </a:pPr>
              <a:r>
                <a:rPr lang="en-US" altLang="ja-JP" sz="1600">
                  <a:solidFill>
                    <a:srgbClr val="6699FF"/>
                  </a:solidFill>
                  <a:effectLst>
                    <a:outerShdw blurRad="38100" dist="38100" dir="2700000" algn="tl">
                      <a:srgbClr val="C0C0C0"/>
                    </a:outerShdw>
                  </a:effectLst>
                  <a:latin typeface="Tahoma" pitchFamily="34" charset="0"/>
                  <a:ea typeface="HGP創英角ｺﾞｼｯｸUB" pitchFamily="50" charset="-128"/>
                </a:rPr>
                <a:t>Neutrino</a:t>
              </a:r>
            </a:p>
            <a:p>
              <a:pPr>
                <a:buFontTx/>
                <a:buNone/>
              </a:pPr>
              <a:r>
                <a:rPr lang="en-US" altLang="ja-JP" sz="1600">
                  <a:solidFill>
                    <a:srgbClr val="6699FF"/>
                  </a:solidFill>
                  <a:effectLst>
                    <a:outerShdw blurRad="38100" dist="38100" dir="2700000" algn="tl">
                      <a:srgbClr val="C0C0C0"/>
                    </a:outerShdw>
                  </a:effectLst>
                  <a:latin typeface="Tahoma" pitchFamily="34" charset="0"/>
                  <a:ea typeface="HGP創英角ｺﾞｼｯｸUB" pitchFamily="50" charset="-128"/>
                </a:rPr>
                <a:t>High-energy CR</a:t>
              </a:r>
            </a:p>
          </p:txBody>
        </p:sp>
        <p:sp>
          <p:nvSpPr>
            <p:cNvPr id="861315" name="Line 131"/>
            <p:cNvSpPr>
              <a:spLocks noChangeShapeType="1"/>
            </p:cNvSpPr>
            <p:nvPr/>
          </p:nvSpPr>
          <p:spPr bwMode="auto">
            <a:xfrm flipV="1">
              <a:off x="1338" y="1253"/>
              <a:ext cx="408" cy="181"/>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sp>
          <p:nvSpPr>
            <p:cNvPr id="861316" name="Line 132"/>
            <p:cNvSpPr>
              <a:spLocks noChangeShapeType="1"/>
            </p:cNvSpPr>
            <p:nvPr/>
          </p:nvSpPr>
          <p:spPr bwMode="auto">
            <a:xfrm>
              <a:off x="1338" y="1570"/>
              <a:ext cx="726" cy="272"/>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grpSp>
      <p:sp>
        <p:nvSpPr>
          <p:cNvPr id="861324" name="Text Box 140"/>
          <p:cNvSpPr txBox="1">
            <a:spLocks noChangeArrowheads="1"/>
          </p:cNvSpPr>
          <p:nvPr/>
        </p:nvSpPr>
        <p:spPr bwMode="auto">
          <a:xfrm>
            <a:off x="7018338" y="6021388"/>
            <a:ext cx="2017712" cy="396875"/>
          </a:xfrm>
          <a:prstGeom prst="rect">
            <a:avLst/>
          </a:prstGeom>
          <a:noFill/>
          <a:ln w="15875">
            <a:noFill/>
            <a:miter lim="800000"/>
            <a:headEnd/>
            <a:tailEnd/>
          </a:ln>
          <a:effectLst/>
        </p:spPr>
        <p:txBody>
          <a:bodyPr>
            <a:spAutoFit/>
          </a:bodyPr>
          <a:lstStyle/>
          <a:p>
            <a:pPr algn="l">
              <a:buFontTx/>
              <a:buNone/>
            </a:pPr>
            <a:r>
              <a:rPr lang="en-US" altLang="ja-JP" sz="1000" b="1">
                <a:solidFill>
                  <a:srgbClr val="B2B2B2"/>
                </a:solidFill>
                <a:latin typeface="Tahoma" pitchFamily="34" charset="0"/>
                <a:ea typeface="HGP創英角ｺﾞｼｯｸUB" pitchFamily="50" charset="-128"/>
              </a:rPr>
              <a:t>Background: </a:t>
            </a:r>
          </a:p>
          <a:p>
            <a:pPr algn="l">
              <a:buFontTx/>
              <a:buNone/>
            </a:pPr>
            <a:r>
              <a:rPr lang="en-US" altLang="ja-JP" sz="1000" b="1">
                <a:solidFill>
                  <a:srgbClr val="B2B2B2"/>
                </a:solidFill>
                <a:latin typeface="Tahoma" pitchFamily="34" charset="0"/>
                <a:ea typeface="HGP創英角ｺﾞｼｯｸUB" pitchFamily="50" charset="-128"/>
              </a:rPr>
              <a:t>NASA/WMAP Science Team</a:t>
            </a:r>
          </a:p>
        </p:txBody>
      </p:sp>
      <p:grpSp>
        <p:nvGrpSpPr>
          <p:cNvPr id="3" name="Group 153"/>
          <p:cNvGrpSpPr>
            <a:grpSpLocks/>
          </p:cNvGrpSpPr>
          <p:nvPr/>
        </p:nvGrpSpPr>
        <p:grpSpPr bwMode="auto">
          <a:xfrm>
            <a:off x="4859338" y="908050"/>
            <a:ext cx="4111625" cy="4614863"/>
            <a:chOff x="3061" y="572"/>
            <a:chExt cx="2590" cy="2907"/>
          </a:xfrm>
        </p:grpSpPr>
        <p:sp>
          <p:nvSpPr>
            <p:cNvPr id="861303" name="AutoShape 119"/>
            <p:cNvSpPr>
              <a:spLocks noChangeArrowheads="1"/>
            </p:cNvSpPr>
            <p:nvPr/>
          </p:nvSpPr>
          <p:spPr bwMode="auto">
            <a:xfrm>
              <a:off x="3288" y="572"/>
              <a:ext cx="1542" cy="590"/>
            </a:xfrm>
            <a:prstGeom prst="roundRect">
              <a:avLst>
                <a:gd name="adj" fmla="val 9560"/>
              </a:avLst>
            </a:prstGeom>
            <a:solidFill>
              <a:srgbClr val="FFFFFF">
                <a:alpha val="50000"/>
              </a:srgbClr>
            </a:solidFill>
            <a:ln w="15875">
              <a:noFill/>
              <a:round/>
              <a:headEnd/>
              <a:tailEnd/>
            </a:ln>
            <a:effectLst/>
          </p:spPr>
          <p:txBody>
            <a:bodyPr anchor="ctr">
              <a:spAutoFit/>
            </a:bodyPr>
            <a:lstStyle/>
            <a:p>
              <a:endParaRPr lang="ja-JP" altLang="en-US"/>
            </a:p>
          </p:txBody>
        </p:sp>
        <p:sp>
          <p:nvSpPr>
            <p:cNvPr id="861280" name="Text Box 96"/>
            <p:cNvSpPr txBox="1">
              <a:spLocks noChangeArrowheads="1"/>
            </p:cNvSpPr>
            <p:nvPr/>
          </p:nvSpPr>
          <p:spPr bwMode="auto">
            <a:xfrm>
              <a:off x="3275" y="578"/>
              <a:ext cx="1555" cy="250"/>
            </a:xfrm>
            <a:prstGeom prst="rect">
              <a:avLst/>
            </a:prstGeom>
            <a:noFill/>
            <a:ln w="15875">
              <a:noFill/>
              <a:miter lim="800000"/>
              <a:headEnd/>
              <a:tailEnd/>
            </a:ln>
            <a:effectLst/>
          </p:spPr>
          <p:txBody>
            <a:bodyPr wrap="none">
              <a:spAutoFit/>
            </a:bodyPr>
            <a:lstStyle/>
            <a:p>
              <a:pPr>
                <a:buFontTx/>
                <a:buNone/>
              </a:pPr>
              <a:r>
                <a:rPr lang="en-US" altLang="ja-JP" sz="2000" b="1">
                  <a:solidFill>
                    <a:srgbClr val="FFFF00"/>
                  </a:solidFill>
                  <a:effectLst>
                    <a:outerShdw blurRad="38100" dist="38100" dir="2700000" algn="tl">
                      <a:srgbClr val="C0C0C0"/>
                    </a:outerShdw>
                  </a:effectLst>
                  <a:latin typeface="Tahoma" pitchFamily="34" charset="0"/>
                  <a:ea typeface="HGP創英角ｺﾞｼｯｸUB" pitchFamily="50" charset="-128"/>
                </a:rPr>
                <a:t>General Relativity</a:t>
              </a:r>
            </a:p>
          </p:txBody>
        </p:sp>
        <p:sp>
          <p:nvSpPr>
            <p:cNvPr id="861281" name="Text Box 97"/>
            <p:cNvSpPr txBox="1">
              <a:spLocks noChangeArrowheads="1"/>
            </p:cNvSpPr>
            <p:nvPr/>
          </p:nvSpPr>
          <p:spPr bwMode="auto">
            <a:xfrm>
              <a:off x="3486" y="796"/>
              <a:ext cx="1222" cy="366"/>
            </a:xfrm>
            <a:prstGeom prst="rect">
              <a:avLst/>
            </a:prstGeom>
            <a:noFill/>
            <a:ln w="15875">
              <a:noFill/>
              <a:miter lim="800000"/>
              <a:headEnd/>
              <a:tailEnd/>
            </a:ln>
            <a:effectLst/>
          </p:spPr>
          <p:txBody>
            <a:bodyPr wrap="none">
              <a:spAutoFit/>
            </a:bodyPr>
            <a:lstStyle/>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Relativity in Strong </a:t>
              </a:r>
            </a:p>
            <a:p>
              <a:pPr>
                <a:buFontTx/>
                <a:buNone/>
              </a:pPr>
              <a:r>
                <a:rPr lang="en-US" altLang="ja-JP" sz="1600">
                  <a:solidFill>
                    <a:srgbClr val="FFFF00"/>
                  </a:solidFill>
                  <a:effectLst>
                    <a:outerShdw blurRad="38100" dist="38100" dir="2700000" algn="tl">
                      <a:srgbClr val="C0C0C0"/>
                    </a:outerShdw>
                  </a:effectLst>
                  <a:latin typeface="Tahoma" pitchFamily="34" charset="0"/>
                  <a:ea typeface="HGP創英角ｺﾞｼｯｸUB" pitchFamily="50" charset="-128"/>
                </a:rPr>
                <a:t>Gravitational-Field</a:t>
              </a:r>
            </a:p>
          </p:txBody>
        </p:sp>
        <p:sp>
          <p:nvSpPr>
            <p:cNvPr id="861299" name="AutoShape 115"/>
            <p:cNvSpPr>
              <a:spLocks noChangeArrowheads="1"/>
            </p:cNvSpPr>
            <p:nvPr/>
          </p:nvSpPr>
          <p:spPr bwMode="auto">
            <a:xfrm>
              <a:off x="4831" y="1979"/>
              <a:ext cx="726" cy="862"/>
            </a:xfrm>
            <a:prstGeom prst="roundRect">
              <a:avLst>
                <a:gd name="adj" fmla="val 9560"/>
              </a:avLst>
            </a:prstGeom>
            <a:solidFill>
              <a:srgbClr val="FFFFFF">
                <a:alpha val="80000"/>
              </a:srgbClr>
            </a:solidFill>
            <a:ln w="15875">
              <a:noFill/>
              <a:round/>
              <a:headEnd/>
              <a:tailEnd/>
            </a:ln>
            <a:effectLst/>
          </p:spPr>
          <p:txBody>
            <a:bodyPr anchor="ctr">
              <a:spAutoFit/>
            </a:bodyPr>
            <a:lstStyle/>
            <a:p>
              <a:endParaRPr lang="ja-JP" altLang="en-US"/>
            </a:p>
          </p:txBody>
        </p:sp>
        <p:sp>
          <p:nvSpPr>
            <p:cNvPr id="861304" name="AutoShape 120"/>
            <p:cNvSpPr>
              <a:spLocks noChangeArrowheads="1"/>
            </p:cNvSpPr>
            <p:nvPr/>
          </p:nvSpPr>
          <p:spPr bwMode="auto">
            <a:xfrm>
              <a:off x="4422" y="1434"/>
              <a:ext cx="1179" cy="499"/>
            </a:xfrm>
            <a:prstGeom prst="roundRect">
              <a:avLst>
                <a:gd name="adj" fmla="val 9560"/>
              </a:avLst>
            </a:prstGeom>
            <a:solidFill>
              <a:srgbClr val="99FF99">
                <a:alpha val="70000"/>
              </a:srgbClr>
            </a:solidFill>
            <a:ln w="15875">
              <a:noFill/>
              <a:round/>
              <a:headEnd/>
              <a:tailEnd/>
            </a:ln>
            <a:effectLst/>
          </p:spPr>
          <p:txBody>
            <a:bodyPr anchor="ctr">
              <a:spAutoFit/>
            </a:bodyPr>
            <a:lstStyle/>
            <a:p>
              <a:endParaRPr lang="ja-JP" altLang="en-US"/>
            </a:p>
          </p:txBody>
        </p:sp>
        <p:sp>
          <p:nvSpPr>
            <p:cNvPr id="861288" name="Text Box 104"/>
            <p:cNvSpPr txBox="1">
              <a:spLocks noChangeArrowheads="1"/>
            </p:cNvSpPr>
            <p:nvPr/>
          </p:nvSpPr>
          <p:spPr bwMode="auto">
            <a:xfrm>
              <a:off x="4393" y="1408"/>
              <a:ext cx="1258" cy="518"/>
            </a:xfrm>
            <a:prstGeom prst="rect">
              <a:avLst/>
            </a:prstGeom>
            <a:noFill/>
            <a:ln w="15875">
              <a:noFill/>
              <a:miter lim="800000"/>
              <a:headEnd/>
              <a:tailEnd/>
            </a:ln>
            <a:effectLst/>
          </p:spPr>
          <p:txBody>
            <a:bodyPr wrap="none">
              <a:spAutoFit/>
            </a:bodyPr>
            <a:lstStyle/>
            <a:p>
              <a:pPr>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GW</a:t>
              </a:r>
            </a:p>
            <a:p>
              <a:pPr>
                <a:buFontTx/>
                <a:buNone/>
              </a:pPr>
              <a:r>
                <a:rPr lang="en-US" altLang="ja-JP" b="1">
                  <a:solidFill>
                    <a:srgbClr val="5F5F5F"/>
                  </a:solidFill>
                  <a:effectLst>
                    <a:outerShdw blurRad="38100" dist="38100" dir="2700000" algn="tl">
                      <a:srgbClr val="C0C0C0"/>
                    </a:outerShdw>
                  </a:effectLst>
                  <a:latin typeface="Tahoma" pitchFamily="34" charset="0"/>
                  <a:ea typeface="HGP創英角ｺﾞｼｯｸUB" pitchFamily="50" charset="-128"/>
                </a:rPr>
                <a:t>observation</a:t>
              </a:r>
            </a:p>
          </p:txBody>
        </p:sp>
        <p:grpSp>
          <p:nvGrpSpPr>
            <p:cNvPr id="4" name="Group 123"/>
            <p:cNvGrpSpPr>
              <a:grpSpLocks/>
            </p:cNvGrpSpPr>
            <p:nvPr/>
          </p:nvGrpSpPr>
          <p:grpSpPr bwMode="auto">
            <a:xfrm>
              <a:off x="4766" y="1985"/>
              <a:ext cx="836" cy="806"/>
              <a:chOff x="4377" y="2393"/>
              <a:chExt cx="836" cy="806"/>
            </a:xfrm>
          </p:grpSpPr>
          <p:sp>
            <p:nvSpPr>
              <p:cNvPr id="861291" name="Text Box 107"/>
              <p:cNvSpPr txBox="1">
                <a:spLocks noChangeArrowheads="1"/>
              </p:cNvSpPr>
              <p:nvPr/>
            </p:nvSpPr>
            <p:spPr bwMode="auto">
              <a:xfrm>
                <a:off x="4377" y="2795"/>
                <a:ext cx="836" cy="404"/>
              </a:xfrm>
              <a:prstGeom prst="rect">
                <a:avLst/>
              </a:prstGeom>
              <a:noFill/>
              <a:ln w="15875">
                <a:noFill/>
                <a:miter lim="800000"/>
                <a:headEnd/>
                <a:tailEnd/>
              </a:ln>
              <a:effectLst/>
            </p:spPr>
            <p:txBody>
              <a:bodyPr>
                <a:spAutoFit/>
              </a:bodyPr>
              <a:lstStyle/>
              <a:p>
                <a:pPr>
                  <a:buFontTx/>
                  <a:buNone/>
                </a:pPr>
                <a:r>
                  <a:rPr lang="en-US" altLang="ja-JP" sz="1800">
                    <a:solidFill>
                      <a:srgbClr val="008000"/>
                    </a:solidFill>
                    <a:effectLst>
                      <a:outerShdw blurRad="38100" dist="38100" dir="2700000" algn="tl">
                        <a:srgbClr val="C0C0C0"/>
                      </a:outerShdw>
                    </a:effectLst>
                    <a:latin typeface="Tahoma" pitchFamily="34" charset="0"/>
                    <a:ea typeface="HGP創英角ｺﾞｼｯｸUB" pitchFamily="50" charset="-128"/>
                  </a:rPr>
                  <a:t>Low-freq. GWs</a:t>
                </a:r>
              </a:p>
            </p:txBody>
          </p:sp>
          <p:sp>
            <p:nvSpPr>
              <p:cNvPr id="861292" name="Text Box 108"/>
              <p:cNvSpPr txBox="1">
                <a:spLocks noChangeArrowheads="1"/>
              </p:cNvSpPr>
              <p:nvPr/>
            </p:nvSpPr>
            <p:spPr bwMode="auto">
              <a:xfrm>
                <a:off x="4395" y="2393"/>
                <a:ext cx="801" cy="404"/>
              </a:xfrm>
              <a:prstGeom prst="rect">
                <a:avLst/>
              </a:prstGeom>
              <a:noFill/>
              <a:ln w="15875">
                <a:noFill/>
                <a:miter lim="800000"/>
                <a:headEnd/>
                <a:tailEnd/>
              </a:ln>
              <a:effectLst/>
            </p:spPr>
            <p:txBody>
              <a:bodyPr wrap="none">
                <a:spAutoFit/>
              </a:bodyPr>
              <a:lstStyle/>
              <a:p>
                <a:pPr>
                  <a:buFontTx/>
                  <a:buNone/>
                </a:pPr>
                <a:r>
                  <a:rPr lang="en-US" altLang="ja-JP" sz="1800">
                    <a:solidFill>
                      <a:srgbClr val="008000"/>
                    </a:solidFill>
                    <a:effectLst>
                      <a:outerShdw blurRad="38100" dist="38100" dir="2700000" algn="tl">
                        <a:srgbClr val="C0C0C0"/>
                      </a:outerShdw>
                    </a:effectLst>
                    <a:latin typeface="Tahoma" pitchFamily="34" charset="0"/>
                    <a:ea typeface="HGP創英角ｺﾞｼｯｸUB" pitchFamily="50" charset="-128"/>
                  </a:rPr>
                  <a:t>High-freq. </a:t>
                </a:r>
              </a:p>
              <a:p>
                <a:pPr>
                  <a:buFontTx/>
                  <a:buNone/>
                </a:pPr>
                <a:r>
                  <a:rPr lang="en-US" altLang="ja-JP" sz="1800">
                    <a:solidFill>
                      <a:srgbClr val="008000"/>
                    </a:solidFill>
                    <a:effectLst>
                      <a:outerShdw blurRad="38100" dist="38100" dir="2700000" algn="tl">
                        <a:srgbClr val="C0C0C0"/>
                      </a:outerShdw>
                    </a:effectLst>
                    <a:latin typeface="Tahoma" pitchFamily="34" charset="0"/>
                    <a:ea typeface="HGP創英角ｺﾞｼｯｸUB" pitchFamily="50" charset="-128"/>
                  </a:rPr>
                  <a:t>GWs</a:t>
                </a:r>
              </a:p>
            </p:txBody>
          </p:sp>
        </p:grpSp>
        <p:sp>
          <p:nvSpPr>
            <p:cNvPr id="861317" name="Line 133"/>
            <p:cNvSpPr>
              <a:spLocks noChangeShapeType="1"/>
            </p:cNvSpPr>
            <p:nvPr/>
          </p:nvSpPr>
          <p:spPr bwMode="auto">
            <a:xfrm flipH="1" flipV="1">
              <a:off x="3833" y="2024"/>
              <a:ext cx="997" cy="227"/>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861318" name="Text Box 134"/>
            <p:cNvSpPr txBox="1">
              <a:spLocks noChangeArrowheads="1"/>
            </p:cNvSpPr>
            <p:nvPr/>
          </p:nvSpPr>
          <p:spPr bwMode="auto">
            <a:xfrm>
              <a:off x="3787" y="2240"/>
              <a:ext cx="1069" cy="212"/>
            </a:xfrm>
            <a:prstGeom prst="rect">
              <a:avLst/>
            </a:prstGeom>
            <a:noFill/>
            <a:ln w="15875">
              <a:noFill/>
              <a:miter lim="800000"/>
              <a:headEnd/>
              <a:tailEnd/>
            </a:ln>
            <a:effectLst/>
          </p:spPr>
          <p:txBody>
            <a:bodyPr wrap="none">
              <a:spAutoFit/>
            </a:bodyPr>
            <a:lstStyle/>
            <a:p>
              <a:pPr>
                <a:buFontTx/>
                <a:buNone/>
              </a:pPr>
              <a:r>
                <a:rPr lang="en-US" altLang="ja-JP" sz="1600">
                  <a:solidFill>
                    <a:srgbClr val="66FF66"/>
                  </a:solidFill>
                  <a:latin typeface="Tahoma" pitchFamily="34" charset="0"/>
                  <a:ea typeface="HGP創英角ｺﾞｼｯｸUB" pitchFamily="50" charset="-128"/>
                </a:rPr>
                <a:t>Compact Inspiral</a:t>
              </a:r>
            </a:p>
          </p:txBody>
        </p:sp>
        <p:sp>
          <p:nvSpPr>
            <p:cNvPr id="861319" name="Text Box 135"/>
            <p:cNvSpPr txBox="1">
              <a:spLocks noChangeArrowheads="1"/>
            </p:cNvSpPr>
            <p:nvPr/>
          </p:nvSpPr>
          <p:spPr bwMode="auto">
            <a:xfrm>
              <a:off x="3867" y="2385"/>
              <a:ext cx="781" cy="212"/>
            </a:xfrm>
            <a:prstGeom prst="rect">
              <a:avLst/>
            </a:prstGeom>
            <a:noFill/>
            <a:ln w="15875">
              <a:noFill/>
              <a:miter lim="800000"/>
              <a:headEnd/>
              <a:tailEnd/>
            </a:ln>
            <a:effectLst/>
          </p:spPr>
          <p:txBody>
            <a:bodyPr wrap="none">
              <a:spAutoFit/>
            </a:bodyPr>
            <a:lstStyle/>
            <a:p>
              <a:pPr>
                <a:buFontTx/>
                <a:buNone/>
              </a:pPr>
              <a:r>
                <a:rPr lang="en-US" altLang="ja-JP" sz="1600">
                  <a:solidFill>
                    <a:srgbClr val="66FF66"/>
                  </a:solidFill>
                  <a:latin typeface="Tahoma" pitchFamily="34" charset="0"/>
                  <a:ea typeface="HGP創英角ｺﾞｼｯｸUB" pitchFamily="50" charset="-128"/>
                </a:rPr>
                <a:t>Supernovae</a:t>
              </a:r>
            </a:p>
          </p:txBody>
        </p:sp>
        <p:sp>
          <p:nvSpPr>
            <p:cNvPr id="861320" name="Line 136"/>
            <p:cNvSpPr>
              <a:spLocks noChangeShapeType="1"/>
            </p:cNvSpPr>
            <p:nvPr/>
          </p:nvSpPr>
          <p:spPr bwMode="auto">
            <a:xfrm flipH="1">
              <a:off x="3288" y="2704"/>
              <a:ext cx="1497" cy="771"/>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861321" name="Text Box 137"/>
            <p:cNvSpPr txBox="1">
              <a:spLocks noChangeArrowheads="1"/>
            </p:cNvSpPr>
            <p:nvPr/>
          </p:nvSpPr>
          <p:spPr bwMode="auto">
            <a:xfrm>
              <a:off x="4006" y="3113"/>
              <a:ext cx="781" cy="366"/>
            </a:xfrm>
            <a:prstGeom prst="rect">
              <a:avLst/>
            </a:prstGeom>
            <a:noFill/>
            <a:ln w="15875">
              <a:noFill/>
              <a:miter lim="800000"/>
              <a:headEnd/>
              <a:tailEnd/>
            </a:ln>
            <a:effectLst/>
          </p:spPr>
          <p:txBody>
            <a:bodyPr wrap="none">
              <a:spAutoFit/>
            </a:bodyPr>
            <a:lstStyle/>
            <a:p>
              <a:pPr>
                <a:buFontTx/>
                <a:buNone/>
              </a:pPr>
              <a:r>
                <a:rPr lang="en-US" altLang="ja-JP" sz="1600">
                  <a:solidFill>
                    <a:srgbClr val="66FF66"/>
                  </a:solidFill>
                  <a:latin typeface="Tahoma" pitchFamily="34" charset="0"/>
                  <a:ea typeface="HGP創英角ｺﾞｼｯｸUB" pitchFamily="50" charset="-128"/>
                </a:rPr>
                <a:t>Background</a:t>
              </a:r>
            </a:p>
            <a:p>
              <a:pPr>
                <a:buFontTx/>
                <a:buNone/>
              </a:pPr>
              <a:r>
                <a:rPr lang="en-US" altLang="ja-JP" sz="1600">
                  <a:solidFill>
                    <a:srgbClr val="66FF66"/>
                  </a:solidFill>
                  <a:latin typeface="Tahoma" pitchFamily="34" charset="0"/>
                  <a:ea typeface="HGP創英角ｺﾞｼｯｸUB" pitchFamily="50" charset="-128"/>
                </a:rPr>
                <a:t>GWs</a:t>
              </a:r>
            </a:p>
          </p:txBody>
        </p:sp>
        <p:sp>
          <p:nvSpPr>
            <p:cNvPr id="861322" name="Line 138"/>
            <p:cNvSpPr>
              <a:spLocks noChangeShapeType="1"/>
            </p:cNvSpPr>
            <p:nvPr/>
          </p:nvSpPr>
          <p:spPr bwMode="auto">
            <a:xfrm flipH="1" flipV="1">
              <a:off x="4059" y="1162"/>
              <a:ext cx="363" cy="998"/>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861323" name="Line 139"/>
            <p:cNvSpPr>
              <a:spLocks noChangeShapeType="1"/>
            </p:cNvSpPr>
            <p:nvPr/>
          </p:nvSpPr>
          <p:spPr bwMode="auto">
            <a:xfrm flipH="1" flipV="1">
              <a:off x="3061" y="1253"/>
              <a:ext cx="1089" cy="227"/>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861327" name="Text Box 143"/>
            <p:cNvSpPr txBox="1">
              <a:spLocks noChangeArrowheads="1"/>
            </p:cNvSpPr>
            <p:nvPr/>
          </p:nvSpPr>
          <p:spPr bwMode="auto">
            <a:xfrm>
              <a:off x="3943" y="2530"/>
              <a:ext cx="457" cy="212"/>
            </a:xfrm>
            <a:prstGeom prst="rect">
              <a:avLst/>
            </a:prstGeom>
            <a:noFill/>
            <a:ln w="15875">
              <a:noFill/>
              <a:miter lim="800000"/>
              <a:headEnd/>
              <a:tailEnd/>
            </a:ln>
            <a:effectLst/>
          </p:spPr>
          <p:txBody>
            <a:bodyPr wrap="none">
              <a:spAutoFit/>
            </a:bodyPr>
            <a:lstStyle/>
            <a:p>
              <a:pPr>
                <a:buFontTx/>
                <a:buNone/>
              </a:pPr>
              <a:r>
                <a:rPr lang="en-US" altLang="ja-JP" sz="1600">
                  <a:solidFill>
                    <a:srgbClr val="66FF66"/>
                  </a:solidFill>
                  <a:latin typeface="Tahoma" pitchFamily="34" charset="0"/>
                  <a:ea typeface="HGP創英角ｺﾞｼｯｸUB" pitchFamily="50" charset="-128"/>
                </a:rPr>
                <a:t>Pulsar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altLang="ja-JP" dirty="0"/>
              <a:t>Sensitivity of Pre-DECIGO</a:t>
            </a:r>
          </a:p>
        </p:txBody>
      </p:sp>
      <p:pic>
        <p:nvPicPr>
          <p:cNvPr id="166916" name="Picture 4"/>
          <p:cNvPicPr>
            <a:picLocks noChangeAspect="1" noChangeArrowheads="1"/>
          </p:cNvPicPr>
          <p:nvPr/>
        </p:nvPicPr>
        <p:blipFill>
          <a:blip r:embed="rId3"/>
          <a:srcRect/>
          <a:stretch>
            <a:fillRect/>
          </a:stretch>
        </p:blipFill>
        <p:spPr bwMode="auto">
          <a:xfrm>
            <a:off x="1706563" y="2424113"/>
            <a:ext cx="5918200" cy="4051300"/>
          </a:xfrm>
          <a:prstGeom prst="rect">
            <a:avLst/>
          </a:prstGeom>
          <a:noFill/>
          <a:ln w="9525">
            <a:noFill/>
            <a:miter lim="800000"/>
            <a:headEnd/>
            <a:tailEnd/>
          </a:ln>
          <a:effectLst/>
        </p:spPr>
      </p:pic>
      <p:sp>
        <p:nvSpPr>
          <p:cNvPr id="166917" name="Text Box 5"/>
          <p:cNvSpPr txBox="1">
            <a:spLocks noChangeArrowheads="1"/>
          </p:cNvSpPr>
          <p:nvPr/>
        </p:nvSpPr>
        <p:spPr bwMode="auto">
          <a:xfrm>
            <a:off x="1235075" y="1768475"/>
            <a:ext cx="7254875" cy="457200"/>
          </a:xfrm>
          <a:prstGeom prst="rect">
            <a:avLst/>
          </a:prstGeom>
          <a:noFill/>
          <a:ln w="9525">
            <a:noFill/>
            <a:miter lim="800000"/>
            <a:headEnd/>
            <a:tailEnd/>
          </a:ln>
          <a:effectLst/>
        </p:spPr>
        <p:txBody>
          <a:bodyPr>
            <a:spAutoFit/>
          </a:bodyPr>
          <a:lstStyle/>
          <a:p>
            <a:pPr algn="l" rtl="0" fontAlgn="base">
              <a:spcBef>
                <a:spcPct val="0"/>
              </a:spcBef>
              <a:spcAft>
                <a:spcPct val="0"/>
              </a:spcAft>
            </a:pPr>
            <a:r>
              <a:rPr kumimoji="1" lang="en-US" altLang="ja-JP" sz="2400" b="1" kern="1200" dirty="0">
                <a:solidFill>
                  <a:srgbClr val="000000"/>
                </a:solidFill>
                <a:latin typeface="Arial" charset="0"/>
                <a:ea typeface="ＭＳ Ｐゴシック" pitchFamily="50" charset="-128"/>
                <a:cs typeface="+mn-cs"/>
              </a:rPr>
              <a:t>S/N~14 for NS-NS@300Mpc, 10-20 events/year</a:t>
            </a:r>
          </a:p>
        </p:txBody>
      </p:sp>
      <p:sp>
        <p:nvSpPr>
          <p:cNvPr id="5" name="フッター プレースホルダ 4"/>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274638"/>
            <a:ext cx="8229600" cy="863600"/>
          </a:xfrm>
        </p:spPr>
        <p:txBody>
          <a:bodyPr/>
          <a:lstStyle/>
          <a:p>
            <a:r>
              <a:rPr lang="en-US" altLang="ja-JP" dirty="0">
                <a:latin typeface="Arial" charset="0"/>
              </a:rPr>
              <a:t>History of DECIGO</a:t>
            </a:r>
          </a:p>
        </p:txBody>
      </p:sp>
      <p:sp>
        <p:nvSpPr>
          <p:cNvPr id="172035" name="Rectangle 3"/>
          <p:cNvSpPr>
            <a:spLocks noGrp="1" noChangeArrowheads="1"/>
          </p:cNvSpPr>
          <p:nvPr>
            <p:ph type="body" idx="1"/>
          </p:nvPr>
        </p:nvSpPr>
        <p:spPr>
          <a:xfrm>
            <a:off x="280988" y="1285875"/>
            <a:ext cx="8707437" cy="5335588"/>
          </a:xfrm>
        </p:spPr>
        <p:txBody>
          <a:bodyPr/>
          <a:lstStyle/>
          <a:p>
            <a:pPr marL="609600" indent="-609600">
              <a:spcBef>
                <a:spcPct val="0"/>
              </a:spcBef>
              <a:buFont typeface="Wingdings" pitchFamily="2" charset="2"/>
              <a:buNone/>
            </a:pPr>
            <a:r>
              <a:rPr lang="en-US" altLang="ja-JP" sz="2400" dirty="0">
                <a:latin typeface="Arial" charset="0"/>
              </a:rPr>
              <a:t>1999	the LISA study group convened by Tsubono</a:t>
            </a:r>
          </a:p>
          <a:p>
            <a:pPr marL="609600" indent="-609600">
              <a:spcBef>
                <a:spcPct val="0"/>
              </a:spcBef>
              <a:buFont typeface="Wingdings" pitchFamily="2" charset="2"/>
              <a:buNone/>
            </a:pPr>
            <a:r>
              <a:rPr lang="en-US" altLang="ja-JP" sz="2400" dirty="0">
                <a:latin typeface="Arial" charset="0"/>
              </a:rPr>
              <a:t>2000	Short-arm space antenna suggested by Kawamura</a:t>
            </a:r>
          </a:p>
          <a:p>
            <a:pPr marL="609600" indent="-609600">
              <a:spcBef>
                <a:spcPct val="0"/>
              </a:spcBef>
              <a:buFont typeface="Wingdings" pitchFamily="2" charset="2"/>
              <a:buNone/>
            </a:pPr>
            <a:r>
              <a:rPr lang="en-US" altLang="ja-JP" sz="2400" dirty="0">
                <a:latin typeface="Arial" charset="0"/>
              </a:rPr>
              <a:t>2001	Space GW antenna </a:t>
            </a:r>
            <a:r>
              <a:rPr lang="en-US" altLang="ja-JP" sz="2400" dirty="0">
                <a:solidFill>
                  <a:srgbClr val="FF3300"/>
                </a:solidFill>
                <a:latin typeface="Arial" charset="0"/>
              </a:rPr>
              <a:t>WG convened</a:t>
            </a:r>
            <a:r>
              <a:rPr lang="en-US" altLang="ja-JP" sz="2400" dirty="0">
                <a:latin typeface="Arial" charset="0"/>
              </a:rPr>
              <a:t> as one of the</a:t>
            </a:r>
          </a:p>
          <a:p>
            <a:pPr marL="609600" indent="-609600">
              <a:spcBef>
                <a:spcPct val="0"/>
              </a:spcBef>
              <a:buFont typeface="Wingdings" pitchFamily="2" charset="2"/>
              <a:buNone/>
            </a:pPr>
            <a:r>
              <a:rPr lang="en-US" altLang="ja-JP" sz="2400" dirty="0">
                <a:latin typeface="Arial" charset="0"/>
              </a:rPr>
              <a:t>		possible future projects in NAOJ</a:t>
            </a:r>
          </a:p>
          <a:p>
            <a:pPr marL="609600" indent="-609600">
              <a:spcBef>
                <a:spcPct val="0"/>
              </a:spcBef>
              <a:buFont typeface="Wingdings" pitchFamily="2" charset="2"/>
              <a:buNone/>
            </a:pPr>
            <a:r>
              <a:rPr lang="en-US" altLang="ja-JP" sz="2400" dirty="0">
                <a:latin typeface="Arial" charset="0"/>
              </a:rPr>
              <a:t>2001	</a:t>
            </a:r>
            <a:r>
              <a:rPr lang="en-US" altLang="ja-JP" sz="2400" dirty="0">
                <a:solidFill>
                  <a:srgbClr val="66FF33"/>
                </a:solidFill>
                <a:latin typeface="Arial" charset="0"/>
              </a:rPr>
              <a:t>Named as DECIGO</a:t>
            </a:r>
            <a:r>
              <a:rPr lang="en-US" altLang="ja-JP" sz="2400" dirty="0">
                <a:latin typeface="Arial" charset="0"/>
              </a:rPr>
              <a:t> in the PRL paper</a:t>
            </a:r>
          </a:p>
          <a:p>
            <a:pPr marL="609600" indent="-609600">
              <a:spcBef>
                <a:spcPct val="0"/>
              </a:spcBef>
              <a:buFont typeface="Wingdings" pitchFamily="2" charset="2"/>
              <a:buNone/>
            </a:pPr>
            <a:r>
              <a:rPr lang="en-US" altLang="ja-JP" sz="2400" dirty="0">
                <a:latin typeface="Arial" charset="0"/>
              </a:rPr>
              <a:t>2002	1st DECIGO workshop</a:t>
            </a:r>
          </a:p>
          <a:p>
            <a:pPr marL="609600" indent="-609600">
              <a:spcBef>
                <a:spcPct val="0"/>
              </a:spcBef>
              <a:buFont typeface="Wingdings" pitchFamily="2" charset="2"/>
              <a:buNone/>
            </a:pPr>
            <a:r>
              <a:rPr lang="en-US" altLang="ja-JP" sz="2400" dirty="0">
                <a:latin typeface="Arial" charset="0"/>
              </a:rPr>
              <a:t>2003	2nd DECIGO workshop</a:t>
            </a:r>
          </a:p>
          <a:p>
            <a:pPr marL="609600" indent="-609600">
              <a:spcBef>
                <a:spcPct val="0"/>
              </a:spcBef>
              <a:buFont typeface="Wingdings" pitchFamily="2" charset="2"/>
              <a:buNone/>
            </a:pPr>
            <a:r>
              <a:rPr lang="en-US" altLang="ja-JP" sz="2400" dirty="0">
                <a:latin typeface="Arial" charset="0"/>
              </a:rPr>
              <a:t>		(</a:t>
            </a:r>
            <a:r>
              <a:rPr lang="en-US" altLang="ja-JP" sz="2400" dirty="0">
                <a:solidFill>
                  <a:srgbClr val="9933FF"/>
                </a:solidFill>
                <a:latin typeface="Arial" charset="0"/>
              </a:rPr>
              <a:t>FP-type suggested by Ando</a:t>
            </a:r>
            <a:r>
              <a:rPr lang="en-US" altLang="ja-JP" sz="2400" dirty="0">
                <a:latin typeface="Arial" charset="0"/>
              </a:rPr>
              <a:t>)</a:t>
            </a:r>
          </a:p>
          <a:p>
            <a:pPr marL="609600" indent="-609600">
              <a:spcBef>
                <a:spcPct val="0"/>
              </a:spcBef>
              <a:buFont typeface="Wingdings" pitchFamily="2" charset="2"/>
              <a:buNone/>
            </a:pPr>
            <a:r>
              <a:rPr lang="en-US" altLang="ja-JP" sz="2400" dirty="0">
                <a:latin typeface="Arial" charset="0"/>
              </a:rPr>
              <a:t>2005	3rd DECIGO workshop</a:t>
            </a:r>
          </a:p>
          <a:p>
            <a:pPr marL="609600" indent="-609600">
              <a:spcBef>
                <a:spcPct val="0"/>
              </a:spcBef>
              <a:buFont typeface="Wingdings" pitchFamily="2" charset="2"/>
              <a:buNone/>
            </a:pPr>
            <a:r>
              <a:rPr lang="en-US" altLang="ja-JP" sz="2400" dirty="0">
                <a:latin typeface="Arial" charset="0"/>
              </a:rPr>
              <a:t>2006	4th DECIGO workshop</a:t>
            </a:r>
          </a:p>
          <a:p>
            <a:pPr marL="609600" indent="-609600">
              <a:spcBef>
                <a:spcPct val="0"/>
              </a:spcBef>
              <a:buFont typeface="Wingdings" pitchFamily="2" charset="2"/>
              <a:buNone/>
            </a:pPr>
            <a:r>
              <a:rPr lang="en-US" altLang="ja-JP" sz="2400" dirty="0">
                <a:latin typeface="Arial" charset="0"/>
              </a:rPr>
              <a:t>		(</a:t>
            </a:r>
            <a:r>
              <a:rPr lang="en-US" altLang="ja-JP" sz="2400" dirty="0">
                <a:solidFill>
                  <a:srgbClr val="FF9900"/>
                </a:solidFill>
                <a:latin typeface="Arial" charset="0"/>
              </a:rPr>
              <a:t>FP-type adopted as a pre-conceptual design</a:t>
            </a:r>
            <a:r>
              <a:rPr lang="en-US" altLang="ja-JP" sz="2400" dirty="0">
                <a:latin typeface="Arial" charset="0"/>
              </a:rPr>
              <a:t>)</a:t>
            </a:r>
          </a:p>
          <a:p>
            <a:pPr marL="609600" indent="-609600">
              <a:spcBef>
                <a:spcPct val="0"/>
              </a:spcBef>
              <a:buFont typeface="Wingdings" pitchFamily="2" charset="2"/>
              <a:buNone/>
            </a:pPr>
            <a:r>
              <a:rPr lang="en-US" altLang="ja-JP" sz="2400" dirty="0">
                <a:latin typeface="Arial" charset="0"/>
              </a:rPr>
              <a:t>2007	5th DECIGO workshop</a:t>
            </a:r>
          </a:p>
          <a:p>
            <a:pPr marL="609600" indent="-609600">
              <a:spcBef>
                <a:spcPct val="0"/>
              </a:spcBef>
              <a:buFont typeface="Wingdings" pitchFamily="2" charset="2"/>
              <a:buNone/>
            </a:pPr>
            <a:r>
              <a:rPr lang="en-US" altLang="ja-JP" sz="2400" dirty="0">
                <a:latin typeface="Arial" charset="0"/>
              </a:rPr>
              <a:t>2008	6th DECIGO workshop</a:t>
            </a:r>
          </a:p>
          <a:p>
            <a:pPr marL="609600" indent="-609600">
              <a:spcBef>
                <a:spcPct val="0"/>
              </a:spcBef>
              <a:buFont typeface="Wingdings" pitchFamily="2" charset="2"/>
              <a:buNone/>
            </a:pPr>
            <a:r>
              <a:rPr lang="en-US" altLang="ja-JP" sz="2400" dirty="0">
                <a:latin typeface="Arial" charset="0"/>
              </a:rPr>
              <a:t>		1st LISA-DECIGO workshop</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33" name="Rectangle 77"/>
          <p:cNvSpPr>
            <a:spLocks noChangeArrowheads="1"/>
          </p:cNvSpPr>
          <p:nvPr/>
        </p:nvSpPr>
        <p:spPr bwMode="auto">
          <a:xfrm>
            <a:off x="2141538" y="3068638"/>
            <a:ext cx="6840537" cy="1260475"/>
          </a:xfrm>
          <a:prstGeom prst="rect">
            <a:avLst/>
          </a:prstGeom>
          <a:solidFill>
            <a:srgbClr val="DDDDDD"/>
          </a:solidFill>
          <a:ln w="9525">
            <a:solidFill>
              <a:srgbClr val="DDDDDD"/>
            </a:solidFill>
            <a:miter lim="800000"/>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32" name="Rectangle 76"/>
          <p:cNvSpPr>
            <a:spLocks noChangeArrowheads="1"/>
          </p:cNvSpPr>
          <p:nvPr/>
        </p:nvSpPr>
        <p:spPr bwMode="auto">
          <a:xfrm>
            <a:off x="161925" y="4419600"/>
            <a:ext cx="8820150" cy="2249488"/>
          </a:xfrm>
          <a:prstGeom prst="rect">
            <a:avLst/>
          </a:prstGeom>
          <a:solidFill>
            <a:srgbClr val="DDDDDD"/>
          </a:solidFill>
          <a:ln w="9525">
            <a:solidFill>
              <a:srgbClr val="DDDDDD"/>
            </a:solidFill>
            <a:miter lim="800000"/>
            <a:headEnd/>
            <a:tailEnd/>
          </a:ln>
          <a:effectLst/>
        </p:spPr>
        <p:txBody>
          <a:bodyPr wrap="none" anchor="ct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258" name="Rectangle 2"/>
          <p:cNvSpPr>
            <a:spLocks noGrp="1" noChangeArrowheads="1"/>
          </p:cNvSpPr>
          <p:nvPr>
            <p:ph type="title"/>
          </p:nvPr>
        </p:nvSpPr>
        <p:spPr>
          <a:xfrm>
            <a:off x="457200" y="0"/>
            <a:ext cx="8229600" cy="998538"/>
          </a:xfrm>
        </p:spPr>
        <p:txBody>
          <a:bodyPr/>
          <a:lstStyle/>
          <a:p>
            <a:r>
              <a:rPr lang="en-US" altLang="ja-JP" dirty="0">
                <a:latin typeface="Arial" charset="0"/>
              </a:rPr>
              <a:t>Interim organization</a:t>
            </a:r>
          </a:p>
        </p:txBody>
      </p:sp>
      <p:sp>
        <p:nvSpPr>
          <p:cNvPr id="96288" name="AutoShape 32"/>
          <p:cNvSpPr>
            <a:spLocks noChangeArrowheads="1"/>
          </p:cNvSpPr>
          <p:nvPr/>
        </p:nvSpPr>
        <p:spPr bwMode="auto">
          <a:xfrm>
            <a:off x="1698625" y="928688"/>
            <a:ext cx="2609850" cy="790575"/>
          </a:xfrm>
          <a:prstGeom prst="roundRect">
            <a:avLst>
              <a:gd name="adj" fmla="val 16667"/>
            </a:avLst>
          </a:prstGeom>
          <a:solidFill>
            <a:srgbClr val="FFFFCC"/>
          </a:solidFill>
          <a:ln w="19050">
            <a:solidFill>
              <a:schemeClr val="tx1"/>
            </a:solidFill>
            <a:round/>
            <a:headEnd/>
            <a:tailEnd/>
          </a:ln>
          <a:effectLst/>
        </p:spPr>
        <p:txBody>
          <a:bodyPr wrap="none" anchor="ctr"/>
          <a:lstStyle/>
          <a:p>
            <a:pPr algn="ctr" rtl="0" fontAlgn="base">
              <a:spcBef>
                <a:spcPct val="0"/>
              </a:spcBef>
              <a:spcAft>
                <a:spcPct val="0"/>
              </a:spcAft>
            </a:pPr>
            <a:r>
              <a:rPr kumimoji="1" lang="en-US" altLang="ja-JP" b="1" kern="1200" dirty="0">
                <a:solidFill>
                  <a:srgbClr val="000000"/>
                </a:solidFill>
                <a:latin typeface="Arial" charset="0"/>
                <a:ea typeface="ＭＳ Ｐゴシック" pitchFamily="50" charset="-128"/>
                <a:cs typeface="+mn-cs"/>
              </a:rPr>
              <a:t>PI: Kawamura (NAOJ)</a:t>
            </a:r>
          </a:p>
          <a:p>
            <a:pPr algn="ctr" rtl="0" fontAlgn="base">
              <a:spcBef>
                <a:spcPct val="0"/>
              </a:spcBef>
              <a:spcAft>
                <a:spcPct val="0"/>
              </a:spcAft>
            </a:pPr>
            <a:r>
              <a:rPr kumimoji="1" lang="en-US" altLang="ja-JP" b="1" kern="1200" dirty="0">
                <a:solidFill>
                  <a:srgbClr val="000000"/>
                </a:solidFill>
                <a:latin typeface="Arial" charset="0"/>
                <a:ea typeface="ＭＳ Ｐゴシック" pitchFamily="50" charset="-128"/>
                <a:cs typeface="+mn-cs"/>
              </a:rPr>
              <a:t>Deputy: Ando (Tokyo)</a:t>
            </a:r>
          </a:p>
        </p:txBody>
      </p:sp>
      <p:sp>
        <p:nvSpPr>
          <p:cNvPr id="96290" name="AutoShape 34"/>
          <p:cNvSpPr>
            <a:spLocks noChangeArrowheads="1"/>
          </p:cNvSpPr>
          <p:nvPr/>
        </p:nvSpPr>
        <p:spPr bwMode="auto">
          <a:xfrm>
            <a:off x="3402013" y="1898650"/>
            <a:ext cx="5565775" cy="898525"/>
          </a:xfrm>
          <a:prstGeom prst="roundRect">
            <a:avLst>
              <a:gd name="adj" fmla="val 16667"/>
            </a:avLst>
          </a:prstGeom>
          <a:solidFill>
            <a:srgbClr val="CCFFCC"/>
          </a:solidFill>
          <a:ln w="19050">
            <a:solidFill>
              <a:schemeClr val="tx1"/>
            </a:solidFill>
            <a:round/>
            <a:headEnd/>
            <a:tailEnd/>
          </a:ln>
          <a:effectLst/>
        </p:spPr>
        <p:txBody>
          <a:bodyPr lIns="0" rIns="0" anchor="ctr"/>
          <a:lstStyle/>
          <a:p>
            <a:pPr algn="ctr" rtl="0" fontAlgn="base">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Executive Committee</a:t>
            </a:r>
          </a:p>
          <a:p>
            <a:pPr algn="ctr" rtl="0" fontAlgn="base">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Kawamura (NAOJ), Ando (Tokyo), Seto (NAOJ), Nakamura (Kyoto), Tsubono (Tokyo), Tanaka (Kyoto), Funaki (ISAS), Numata (Maryland), Sato (Hosei), Kanda (Osaka city), Takashima (ISAS), Ioka (Kyoto)</a:t>
            </a:r>
          </a:p>
        </p:txBody>
      </p:sp>
      <p:sp>
        <p:nvSpPr>
          <p:cNvPr id="96291" name="AutoShape 35"/>
          <p:cNvSpPr>
            <a:spLocks noChangeArrowheads="1"/>
          </p:cNvSpPr>
          <p:nvPr/>
        </p:nvSpPr>
        <p:spPr bwMode="auto">
          <a:xfrm>
            <a:off x="2232025" y="3159125"/>
            <a:ext cx="1530350" cy="900113"/>
          </a:xfrm>
          <a:prstGeom prst="roundRect">
            <a:avLst>
              <a:gd name="adj" fmla="val 16667"/>
            </a:avLst>
          </a:prstGeom>
          <a:solidFill>
            <a:srgbClr val="FFCCFF"/>
          </a:solidFill>
          <a:ln w="19050">
            <a:solidFill>
              <a:schemeClr val="tx1"/>
            </a:solidFill>
            <a:round/>
            <a:headEnd/>
            <a:tailEnd/>
          </a:ln>
          <a:effectLst/>
        </p:spPr>
        <p:txBody>
          <a:bodyPr wrap="none" anchor="ctr"/>
          <a:lstStyle/>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Pre-DECIGO</a:t>
            </a:r>
          </a:p>
          <a:p>
            <a:pPr algn="ctr" rtl="0" fontAlgn="base">
              <a:lnSpc>
                <a:spcPct val="80000"/>
              </a:lnSpc>
              <a:spcBef>
                <a:spcPct val="0"/>
              </a:spcBef>
              <a:spcAft>
                <a:spcPct val="0"/>
              </a:spcAft>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Sato (Hosei)</a:t>
            </a:r>
          </a:p>
        </p:txBody>
      </p:sp>
      <p:sp>
        <p:nvSpPr>
          <p:cNvPr id="96295" name="AutoShape 39"/>
          <p:cNvSpPr>
            <a:spLocks noChangeArrowheads="1"/>
          </p:cNvSpPr>
          <p:nvPr/>
        </p:nvSpPr>
        <p:spPr bwMode="auto">
          <a:xfrm>
            <a:off x="7362825" y="3159125"/>
            <a:ext cx="1528763" cy="900113"/>
          </a:xfrm>
          <a:prstGeom prst="roundRect">
            <a:avLst>
              <a:gd name="adj" fmla="val 16667"/>
            </a:avLst>
          </a:prstGeom>
          <a:solidFill>
            <a:srgbClr val="FFFF66"/>
          </a:solidFill>
          <a:ln w="19050">
            <a:solidFill>
              <a:schemeClr val="tx1"/>
            </a:solidFill>
            <a:round/>
            <a:headEnd/>
            <a:tailEnd/>
          </a:ln>
          <a:effectLst/>
        </p:spPr>
        <p:txBody>
          <a:bodyPr wrap="none" anchor="ctr"/>
          <a:lstStyle/>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Satellite</a:t>
            </a:r>
          </a:p>
          <a:p>
            <a:pPr algn="ctr" rtl="0" fontAlgn="base">
              <a:lnSpc>
                <a:spcPct val="80000"/>
              </a:lnSpc>
              <a:spcBef>
                <a:spcPct val="0"/>
              </a:spcBef>
              <a:spcAft>
                <a:spcPct val="0"/>
              </a:spcAft>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Funaki (ISAS)</a:t>
            </a:r>
          </a:p>
        </p:txBody>
      </p:sp>
      <p:sp>
        <p:nvSpPr>
          <p:cNvPr id="96296" name="AutoShape 40"/>
          <p:cNvSpPr>
            <a:spLocks noChangeArrowheads="1"/>
          </p:cNvSpPr>
          <p:nvPr/>
        </p:nvSpPr>
        <p:spPr bwMode="auto">
          <a:xfrm>
            <a:off x="5651500" y="3159125"/>
            <a:ext cx="1530350" cy="900113"/>
          </a:xfrm>
          <a:prstGeom prst="roundRect">
            <a:avLst>
              <a:gd name="adj" fmla="val 16667"/>
            </a:avLst>
          </a:prstGeom>
          <a:solidFill>
            <a:srgbClr val="FFFF66"/>
          </a:solidFill>
          <a:ln w="19050">
            <a:solidFill>
              <a:schemeClr val="tx1"/>
            </a:solidFill>
            <a:round/>
            <a:headEnd/>
            <a:tailEnd/>
          </a:ln>
          <a:effectLst/>
        </p:spPr>
        <p:txBody>
          <a:bodyPr wrap="none" anchor="ctr"/>
          <a:lstStyle/>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Science, Data</a:t>
            </a:r>
          </a:p>
          <a:p>
            <a:pPr algn="ctr" rtl="0" fontAlgn="base">
              <a:lnSpc>
                <a:spcPct val="80000"/>
              </a:lnSpc>
              <a:spcBef>
                <a:spcPct val="0"/>
              </a:spcBef>
              <a:spcAft>
                <a:spcPct val="0"/>
              </a:spcAft>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Tanaka (Kyoto)</a:t>
            </a: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Seto (NAOJ)</a:t>
            </a: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Kanda (Osaka city)</a:t>
            </a:r>
          </a:p>
        </p:txBody>
      </p:sp>
      <p:sp>
        <p:nvSpPr>
          <p:cNvPr id="96297" name="AutoShape 41"/>
          <p:cNvSpPr>
            <a:spLocks noChangeArrowheads="1"/>
          </p:cNvSpPr>
          <p:nvPr/>
        </p:nvSpPr>
        <p:spPr bwMode="auto">
          <a:xfrm>
            <a:off x="250825" y="4508500"/>
            <a:ext cx="2881313" cy="900113"/>
          </a:xfrm>
          <a:prstGeom prst="roundRect">
            <a:avLst>
              <a:gd name="adj" fmla="val 16667"/>
            </a:avLst>
          </a:prstGeom>
          <a:solidFill>
            <a:schemeClr val="accent1"/>
          </a:solidFill>
          <a:ln w="19050">
            <a:solidFill>
              <a:schemeClr val="tx1"/>
            </a:solidFill>
            <a:round/>
            <a:headEnd/>
            <a:tailEnd/>
          </a:ln>
          <a:effectLst/>
        </p:spPr>
        <p:txBody>
          <a:bodyPr wrap="none" anchor="ctr"/>
          <a:lstStyle/>
          <a:p>
            <a:pPr algn="ctr" rtl="0" fontAlgn="base">
              <a:spcBef>
                <a:spcPct val="0"/>
              </a:spcBef>
              <a:spcAft>
                <a:spcPct val="0"/>
              </a:spcAft>
            </a:pPr>
            <a:r>
              <a:rPr kumimoji="1" lang="en-US" altLang="ja-JP" sz="1600" b="1" kern="1200" dirty="0">
                <a:solidFill>
                  <a:srgbClr val="000000"/>
                </a:solidFill>
                <a:latin typeface="Arial" charset="0"/>
                <a:ea typeface="ＭＳ Ｐゴシック" pitchFamily="50" charset="-128"/>
                <a:cs typeface="+mn-cs"/>
              </a:rPr>
              <a:t>DECIGO pathfinder</a:t>
            </a:r>
          </a:p>
          <a:p>
            <a:pPr algn="ctr" rtl="0" fontAlgn="base">
              <a:spcBef>
                <a:spcPct val="0"/>
              </a:spcBef>
              <a:spcAft>
                <a:spcPct val="0"/>
              </a:spcAft>
            </a:pPr>
            <a:r>
              <a:rPr kumimoji="1" lang="en-US" altLang="ja-JP" sz="1600" b="1" kern="1200" dirty="0">
                <a:solidFill>
                  <a:srgbClr val="000000"/>
                </a:solidFill>
                <a:latin typeface="Arial" charset="0"/>
                <a:ea typeface="ＭＳ Ｐゴシック" pitchFamily="50" charset="-128"/>
                <a:cs typeface="+mn-cs"/>
              </a:rPr>
              <a:t>Leader: Ando (Tokyo)</a:t>
            </a:r>
          </a:p>
          <a:p>
            <a:pPr algn="ctr" rtl="0" fontAlgn="base">
              <a:spcBef>
                <a:spcPct val="0"/>
              </a:spcBef>
              <a:spcAft>
                <a:spcPct val="0"/>
              </a:spcAft>
            </a:pPr>
            <a:r>
              <a:rPr kumimoji="1" lang="en-US" altLang="ja-JP" sz="1600" b="1" kern="1200" dirty="0">
                <a:solidFill>
                  <a:srgbClr val="000000"/>
                </a:solidFill>
                <a:latin typeface="Arial" charset="0"/>
                <a:ea typeface="ＭＳ Ｐゴシック" pitchFamily="50" charset="-128"/>
                <a:cs typeface="+mn-cs"/>
              </a:rPr>
              <a:t>Deputy: Takashima (ISAS</a:t>
            </a:r>
            <a:r>
              <a:rPr kumimoji="1" lang="en-US" altLang="ja-JP" b="1" kern="1200" dirty="0">
                <a:solidFill>
                  <a:srgbClr val="000000"/>
                </a:solidFill>
                <a:latin typeface="Arial" charset="0"/>
                <a:ea typeface="ＭＳ Ｐゴシック" pitchFamily="50" charset="-128"/>
                <a:cs typeface="+mn-cs"/>
              </a:rPr>
              <a:t>)</a:t>
            </a:r>
          </a:p>
        </p:txBody>
      </p:sp>
      <p:sp>
        <p:nvSpPr>
          <p:cNvPr id="96298" name="AutoShape 42"/>
          <p:cNvSpPr>
            <a:spLocks noChangeArrowheads="1"/>
          </p:cNvSpPr>
          <p:nvPr/>
        </p:nvSpPr>
        <p:spPr bwMode="auto">
          <a:xfrm>
            <a:off x="250825" y="5768975"/>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Detector</a:t>
            </a:r>
          </a:p>
          <a:p>
            <a:pPr algn="ctr" rtl="0" fontAlgn="base">
              <a:lnSpc>
                <a:spcPct val="80000"/>
              </a:lnSpc>
              <a:spcBef>
                <a:spcPct val="0"/>
              </a:spcBef>
              <a:spcAft>
                <a:spcPct val="0"/>
              </a:spcAft>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Ando (Tokyo)</a:t>
            </a:r>
          </a:p>
        </p:txBody>
      </p:sp>
      <p:sp>
        <p:nvSpPr>
          <p:cNvPr id="96299" name="AutoShape 43"/>
          <p:cNvSpPr>
            <a:spLocks noChangeArrowheads="1"/>
          </p:cNvSpPr>
          <p:nvPr/>
        </p:nvSpPr>
        <p:spPr bwMode="auto">
          <a:xfrm>
            <a:off x="2771775" y="5768975"/>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Housing</a:t>
            </a:r>
          </a:p>
          <a:p>
            <a:pPr algn="ctr" rtl="0" fontAlgn="base">
              <a:lnSpc>
                <a:spcPct val="80000"/>
              </a:lnSpc>
              <a:spcBef>
                <a:spcPct val="0"/>
              </a:spcBef>
              <a:spcAft>
                <a:spcPct val="0"/>
              </a:spcAft>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Sato (Hosei)</a:t>
            </a:r>
          </a:p>
        </p:txBody>
      </p:sp>
      <p:sp>
        <p:nvSpPr>
          <p:cNvPr id="96300" name="AutoShape 44"/>
          <p:cNvSpPr>
            <a:spLocks noChangeArrowheads="1"/>
          </p:cNvSpPr>
          <p:nvPr/>
        </p:nvSpPr>
        <p:spPr bwMode="auto">
          <a:xfrm>
            <a:off x="1511300" y="5768975"/>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Laser</a:t>
            </a:r>
          </a:p>
          <a:p>
            <a:pPr algn="ctr" rtl="0" fontAlgn="base">
              <a:lnSpc>
                <a:spcPct val="80000"/>
              </a:lnSpc>
              <a:spcBef>
                <a:spcPct val="0"/>
              </a:spcBef>
              <a:spcAft>
                <a:spcPct val="0"/>
              </a:spcAft>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Ueda (ILS)</a:t>
            </a: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Musya (ILS)</a:t>
            </a:r>
          </a:p>
        </p:txBody>
      </p:sp>
      <p:sp>
        <p:nvSpPr>
          <p:cNvPr id="96301" name="AutoShape 45"/>
          <p:cNvSpPr>
            <a:spLocks noChangeArrowheads="1"/>
          </p:cNvSpPr>
          <p:nvPr/>
        </p:nvSpPr>
        <p:spPr bwMode="auto">
          <a:xfrm>
            <a:off x="4032250" y="5768975"/>
            <a:ext cx="1079500"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Drag free</a:t>
            </a:r>
          </a:p>
          <a:p>
            <a:pPr algn="ctr" rtl="0" fontAlgn="base">
              <a:lnSpc>
                <a:spcPct val="80000"/>
              </a:lnSpc>
              <a:spcBef>
                <a:spcPct val="0"/>
              </a:spcBef>
              <a:spcAft>
                <a:spcPct val="0"/>
              </a:spcAft>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Moriwaki (Tokyo)</a:t>
            </a: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Sakai (ISAS)</a:t>
            </a:r>
          </a:p>
        </p:txBody>
      </p:sp>
      <p:sp>
        <p:nvSpPr>
          <p:cNvPr id="96302" name="AutoShape 46"/>
          <p:cNvSpPr>
            <a:spLocks noChangeArrowheads="1"/>
          </p:cNvSpPr>
          <p:nvPr/>
        </p:nvSpPr>
        <p:spPr bwMode="auto">
          <a:xfrm>
            <a:off x="5292725" y="5768975"/>
            <a:ext cx="1081088"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Thruster</a:t>
            </a:r>
          </a:p>
          <a:p>
            <a:pPr algn="ctr" rtl="0" fontAlgn="base">
              <a:lnSpc>
                <a:spcPct val="80000"/>
              </a:lnSpc>
              <a:spcBef>
                <a:spcPct val="0"/>
              </a:spcBef>
              <a:spcAft>
                <a:spcPct val="0"/>
              </a:spcAft>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Funaki (ISAS)</a:t>
            </a:r>
          </a:p>
        </p:txBody>
      </p:sp>
      <p:sp>
        <p:nvSpPr>
          <p:cNvPr id="96303" name="AutoShape 47"/>
          <p:cNvSpPr>
            <a:spLocks noChangeArrowheads="1"/>
          </p:cNvSpPr>
          <p:nvPr/>
        </p:nvSpPr>
        <p:spPr bwMode="auto">
          <a:xfrm>
            <a:off x="6551613" y="5768975"/>
            <a:ext cx="1081087"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Bus</a:t>
            </a:r>
          </a:p>
          <a:p>
            <a:pPr algn="ctr" rtl="0" fontAlgn="base">
              <a:lnSpc>
                <a:spcPct val="80000"/>
              </a:lnSpc>
              <a:spcBef>
                <a:spcPct val="0"/>
              </a:spcBef>
              <a:spcAft>
                <a:spcPct val="0"/>
              </a:spcAft>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Takashima (ISAS)</a:t>
            </a:r>
          </a:p>
        </p:txBody>
      </p:sp>
      <p:sp>
        <p:nvSpPr>
          <p:cNvPr id="96304" name="AutoShape 48"/>
          <p:cNvSpPr>
            <a:spLocks noChangeArrowheads="1"/>
          </p:cNvSpPr>
          <p:nvPr/>
        </p:nvSpPr>
        <p:spPr bwMode="auto">
          <a:xfrm>
            <a:off x="7812088" y="5768975"/>
            <a:ext cx="1081087" cy="908050"/>
          </a:xfrm>
          <a:prstGeom prst="roundRect">
            <a:avLst>
              <a:gd name="adj" fmla="val 16667"/>
            </a:avLst>
          </a:prstGeom>
          <a:solidFill>
            <a:schemeClr val="accent1"/>
          </a:solidFill>
          <a:ln w="19050">
            <a:solidFill>
              <a:schemeClr val="tx1"/>
            </a:solidFill>
            <a:round/>
            <a:headEnd/>
            <a:tailEnd/>
          </a:ln>
          <a:effectLst/>
        </p:spPr>
        <p:txBody>
          <a:bodyPr anchor="ctr"/>
          <a:lstStyle/>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Data</a:t>
            </a:r>
          </a:p>
          <a:p>
            <a:pPr algn="ctr" rtl="0" fontAlgn="base">
              <a:lnSpc>
                <a:spcPct val="80000"/>
              </a:lnSpc>
              <a:spcBef>
                <a:spcPct val="0"/>
              </a:spcBef>
              <a:spcAft>
                <a:spcPct val="0"/>
              </a:spcAft>
            </a:pPr>
            <a:endParaRPr kumimoji="1" lang="en-US" altLang="ja-JP" sz="1300" b="1" kern="1200" dirty="0">
              <a:solidFill>
                <a:srgbClr val="000000"/>
              </a:solidFill>
              <a:latin typeface="Arial" charset="0"/>
              <a:ea typeface="ＭＳ Ｐゴシック" pitchFamily="50" charset="-128"/>
              <a:cs typeface="+mn-cs"/>
            </a:endParaRP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Ｐゴシック" pitchFamily="50" charset="-128"/>
                <a:cs typeface="+mn-cs"/>
              </a:rPr>
              <a:t>Kanda (Osaka city)</a:t>
            </a:r>
          </a:p>
        </p:txBody>
      </p:sp>
      <p:sp>
        <p:nvSpPr>
          <p:cNvPr id="96312" name="Line 56"/>
          <p:cNvSpPr>
            <a:spLocks noChangeShapeType="1"/>
          </p:cNvSpPr>
          <p:nvPr/>
        </p:nvSpPr>
        <p:spPr bwMode="auto">
          <a:xfrm>
            <a:off x="2997200" y="1719263"/>
            <a:ext cx="0" cy="1260475"/>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13" name="Line 57"/>
          <p:cNvSpPr>
            <a:spLocks noChangeShapeType="1"/>
          </p:cNvSpPr>
          <p:nvPr/>
        </p:nvSpPr>
        <p:spPr bwMode="auto">
          <a:xfrm flipV="1">
            <a:off x="1692275" y="2978150"/>
            <a:ext cx="0" cy="153035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14" name="Line 58"/>
          <p:cNvSpPr>
            <a:spLocks noChangeShapeType="1"/>
          </p:cNvSpPr>
          <p:nvPr/>
        </p:nvSpPr>
        <p:spPr bwMode="auto">
          <a:xfrm>
            <a:off x="1692275" y="2979738"/>
            <a:ext cx="6435725"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15" name="AutoShape 59"/>
          <p:cNvSpPr>
            <a:spLocks noChangeArrowheads="1"/>
          </p:cNvSpPr>
          <p:nvPr/>
        </p:nvSpPr>
        <p:spPr bwMode="auto">
          <a:xfrm>
            <a:off x="3941763" y="3159125"/>
            <a:ext cx="1530350" cy="900113"/>
          </a:xfrm>
          <a:prstGeom prst="roundRect">
            <a:avLst>
              <a:gd name="adj" fmla="val 16667"/>
            </a:avLst>
          </a:prstGeom>
          <a:solidFill>
            <a:srgbClr val="FFFF66"/>
          </a:solidFill>
          <a:ln w="19050">
            <a:solidFill>
              <a:schemeClr val="tx1"/>
            </a:solidFill>
            <a:round/>
            <a:headEnd/>
            <a:tailEnd/>
          </a:ln>
          <a:effectLst/>
        </p:spPr>
        <p:txBody>
          <a:bodyPr anchor="ctr"/>
          <a:lstStyle/>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明朝" pitchFamily="17" charset="-128"/>
                <a:cs typeface="+mn-cs"/>
              </a:rPr>
              <a:t>Detector</a:t>
            </a:r>
          </a:p>
          <a:p>
            <a:pPr algn="ctr" rtl="0" fontAlgn="base">
              <a:lnSpc>
                <a:spcPct val="80000"/>
              </a:lnSpc>
              <a:spcBef>
                <a:spcPct val="0"/>
              </a:spcBef>
              <a:spcAft>
                <a:spcPct val="0"/>
              </a:spcAft>
            </a:pPr>
            <a:endParaRPr kumimoji="1" lang="en-US" altLang="ja-JP" sz="1300" b="1" kern="1200" dirty="0">
              <a:solidFill>
                <a:srgbClr val="000000"/>
              </a:solidFill>
              <a:latin typeface="Arial" charset="0"/>
              <a:ea typeface="ＭＳ 明朝" pitchFamily="17" charset="-128"/>
              <a:cs typeface="+mn-cs"/>
            </a:endParaRP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明朝" pitchFamily="17" charset="-128"/>
                <a:cs typeface="+mn-cs"/>
              </a:rPr>
              <a:t>Numata (Maryland)</a:t>
            </a:r>
          </a:p>
          <a:p>
            <a:pPr algn="ctr" rtl="0" fontAlgn="base">
              <a:lnSpc>
                <a:spcPct val="80000"/>
              </a:lnSpc>
              <a:spcBef>
                <a:spcPct val="0"/>
              </a:spcBef>
              <a:spcAft>
                <a:spcPct val="0"/>
              </a:spcAft>
            </a:pPr>
            <a:r>
              <a:rPr kumimoji="1" lang="en-US" altLang="ja-JP" sz="1300" b="1" kern="1200" dirty="0">
                <a:solidFill>
                  <a:srgbClr val="000000"/>
                </a:solidFill>
                <a:latin typeface="Arial" charset="0"/>
                <a:ea typeface="ＭＳ 明朝" pitchFamily="17" charset="-128"/>
                <a:cs typeface="+mn-cs"/>
              </a:rPr>
              <a:t>Ando (Tokyo)</a:t>
            </a:r>
            <a:endParaRPr kumimoji="1" lang="en-US" altLang="ja-JP" sz="1300" b="1" kern="1200" dirty="0">
              <a:solidFill>
                <a:srgbClr val="000000"/>
              </a:solidFill>
              <a:latin typeface="Arial" charset="0"/>
              <a:ea typeface="ＭＳ Ｐゴシック" pitchFamily="50" charset="-128"/>
              <a:cs typeface="+mn-cs"/>
            </a:endParaRPr>
          </a:p>
        </p:txBody>
      </p:sp>
      <p:sp>
        <p:nvSpPr>
          <p:cNvPr id="96316" name="Line 60"/>
          <p:cNvSpPr>
            <a:spLocks noChangeShapeType="1"/>
          </p:cNvSpPr>
          <p:nvPr/>
        </p:nvSpPr>
        <p:spPr bwMode="auto">
          <a:xfrm flipV="1">
            <a:off x="2997200"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17" name="Line 61"/>
          <p:cNvSpPr>
            <a:spLocks noChangeShapeType="1"/>
          </p:cNvSpPr>
          <p:nvPr/>
        </p:nvSpPr>
        <p:spPr bwMode="auto">
          <a:xfrm flipV="1">
            <a:off x="8128000"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18" name="Line 62"/>
          <p:cNvSpPr>
            <a:spLocks noChangeShapeType="1"/>
          </p:cNvSpPr>
          <p:nvPr/>
        </p:nvSpPr>
        <p:spPr bwMode="auto">
          <a:xfrm flipV="1">
            <a:off x="4706938"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19" name="Line 63"/>
          <p:cNvSpPr>
            <a:spLocks noChangeShapeType="1"/>
          </p:cNvSpPr>
          <p:nvPr/>
        </p:nvSpPr>
        <p:spPr bwMode="auto">
          <a:xfrm flipV="1">
            <a:off x="6416675" y="297973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21" name="Line 65"/>
          <p:cNvSpPr>
            <a:spLocks noChangeShapeType="1"/>
          </p:cNvSpPr>
          <p:nvPr/>
        </p:nvSpPr>
        <p:spPr bwMode="auto">
          <a:xfrm>
            <a:off x="1692275" y="5408613"/>
            <a:ext cx="0" cy="180975"/>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22" name="Line 66"/>
          <p:cNvSpPr>
            <a:spLocks noChangeShapeType="1"/>
          </p:cNvSpPr>
          <p:nvPr/>
        </p:nvSpPr>
        <p:spPr bwMode="auto">
          <a:xfrm>
            <a:off x="792163" y="5589588"/>
            <a:ext cx="7559675"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23" name="Line 67"/>
          <p:cNvSpPr>
            <a:spLocks noChangeShapeType="1"/>
          </p:cNvSpPr>
          <p:nvPr/>
        </p:nvSpPr>
        <p:spPr bwMode="auto">
          <a:xfrm flipV="1">
            <a:off x="792163" y="558958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24" name="Line 68"/>
          <p:cNvSpPr>
            <a:spLocks noChangeShapeType="1"/>
          </p:cNvSpPr>
          <p:nvPr/>
        </p:nvSpPr>
        <p:spPr bwMode="auto">
          <a:xfrm flipV="1">
            <a:off x="5832475" y="558958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25" name="Line 69"/>
          <p:cNvSpPr>
            <a:spLocks noChangeShapeType="1"/>
          </p:cNvSpPr>
          <p:nvPr/>
        </p:nvSpPr>
        <p:spPr bwMode="auto">
          <a:xfrm flipV="1">
            <a:off x="4572000" y="558958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26" name="Line 70"/>
          <p:cNvSpPr>
            <a:spLocks noChangeShapeType="1"/>
          </p:cNvSpPr>
          <p:nvPr/>
        </p:nvSpPr>
        <p:spPr bwMode="auto">
          <a:xfrm flipV="1">
            <a:off x="1330325" y="6127750"/>
            <a:ext cx="1588" cy="200025"/>
          </a:xfrm>
          <a:prstGeom prst="line">
            <a:avLst/>
          </a:prstGeom>
          <a:noFill/>
          <a:ln w="19050">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27" name="Line 71"/>
          <p:cNvSpPr>
            <a:spLocks noChangeShapeType="1"/>
          </p:cNvSpPr>
          <p:nvPr/>
        </p:nvSpPr>
        <p:spPr bwMode="auto">
          <a:xfrm flipV="1">
            <a:off x="3311525" y="558958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28" name="Line 72"/>
          <p:cNvSpPr>
            <a:spLocks noChangeShapeType="1"/>
          </p:cNvSpPr>
          <p:nvPr/>
        </p:nvSpPr>
        <p:spPr bwMode="auto">
          <a:xfrm flipV="1">
            <a:off x="2051050" y="558958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29" name="Line 73"/>
          <p:cNvSpPr>
            <a:spLocks noChangeShapeType="1"/>
          </p:cNvSpPr>
          <p:nvPr/>
        </p:nvSpPr>
        <p:spPr bwMode="auto">
          <a:xfrm flipV="1">
            <a:off x="8351838" y="558958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30" name="Line 74"/>
          <p:cNvSpPr>
            <a:spLocks noChangeShapeType="1"/>
          </p:cNvSpPr>
          <p:nvPr/>
        </p:nvSpPr>
        <p:spPr bwMode="auto">
          <a:xfrm flipV="1">
            <a:off x="7092950" y="5589588"/>
            <a:ext cx="0" cy="179387"/>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31" name="Line 75"/>
          <p:cNvSpPr>
            <a:spLocks noChangeShapeType="1"/>
          </p:cNvSpPr>
          <p:nvPr/>
        </p:nvSpPr>
        <p:spPr bwMode="auto">
          <a:xfrm flipH="1">
            <a:off x="2997200" y="2349500"/>
            <a:ext cx="404813"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34" name="Text Box 78"/>
          <p:cNvSpPr txBox="1">
            <a:spLocks noChangeArrowheads="1"/>
          </p:cNvSpPr>
          <p:nvPr/>
        </p:nvSpPr>
        <p:spPr bwMode="auto">
          <a:xfrm>
            <a:off x="4751388" y="4779963"/>
            <a:ext cx="1935162" cy="366712"/>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000000"/>
                </a:solidFill>
                <a:latin typeface="Arial" charset="0"/>
                <a:ea typeface="ＭＳ Ｐゴシック" pitchFamily="50" charset="-128"/>
                <a:cs typeface="+mn-cs"/>
              </a:rPr>
              <a:t>Mission phase</a:t>
            </a:r>
          </a:p>
        </p:txBody>
      </p:sp>
      <p:sp>
        <p:nvSpPr>
          <p:cNvPr id="96335" name="Text Box 79"/>
          <p:cNvSpPr txBox="1">
            <a:spLocks noChangeArrowheads="1"/>
          </p:cNvSpPr>
          <p:nvPr/>
        </p:nvSpPr>
        <p:spPr bwMode="auto">
          <a:xfrm>
            <a:off x="4751388" y="4032250"/>
            <a:ext cx="1800225" cy="366713"/>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b="1" kern="1200" dirty="0">
                <a:solidFill>
                  <a:srgbClr val="000000"/>
                </a:solidFill>
                <a:latin typeface="Arial" charset="0"/>
                <a:ea typeface="ＭＳ Ｐゴシック" pitchFamily="50" charset="-128"/>
                <a:cs typeface="+mn-cs"/>
              </a:rPr>
              <a:t>Design phase</a:t>
            </a:r>
          </a:p>
        </p:txBody>
      </p:sp>
      <p:sp>
        <p:nvSpPr>
          <p:cNvPr id="39" name="フッター プレースホルダ 38"/>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ltLang="ja-JP" dirty="0"/>
              <a:t>DECIGO-WG</a:t>
            </a:r>
          </a:p>
        </p:txBody>
      </p:sp>
      <p:sp>
        <p:nvSpPr>
          <p:cNvPr id="167940" name="Text Box 4"/>
          <p:cNvSpPr txBox="1">
            <a:spLocks noChangeArrowheads="1"/>
          </p:cNvSpPr>
          <p:nvPr/>
        </p:nvSpPr>
        <p:spPr bwMode="auto">
          <a:xfrm>
            <a:off x="228600" y="1355725"/>
            <a:ext cx="8640763" cy="5197475"/>
          </a:xfrm>
          <a:prstGeom prst="rect">
            <a:avLst/>
          </a:prstGeom>
          <a:noFill/>
          <a:ln w="9525">
            <a:noFill/>
            <a:miter lim="800000"/>
            <a:headEnd/>
            <a:tailEnd/>
          </a:ln>
          <a:effectLst/>
        </p:spPr>
        <p:txBody>
          <a:bodyPr>
            <a:spAutoFit/>
          </a:bodyPr>
          <a:lstStyle/>
          <a:p>
            <a:pPr algn="l" rtl="0" fontAlgn="base">
              <a:spcBef>
                <a:spcPct val="50000"/>
              </a:spcBef>
              <a:spcAft>
                <a:spcPct val="0"/>
              </a:spcAft>
            </a:pPr>
            <a:r>
              <a:rPr kumimoji="1" lang="en-US" altLang="ja-JP" sz="1400" b="1" kern="1200" dirty="0">
                <a:solidFill>
                  <a:srgbClr val="000000"/>
                </a:solidFill>
                <a:latin typeface="Arial" charset="0"/>
                <a:ea typeface="ＭＳ Ｐゴシック" pitchFamily="50" charset="-128"/>
                <a:cs typeface="+mn-cs"/>
              </a:rPr>
              <a:t>Kazuhiro Agatsuma, Masaki Ando, Koh-suke Aoyanagi, Koji Arai, Akito Araya, Hideki Asada, Yoichi Aso, Takeshi Chiba, Toshikazu Ebisuzaki, Yumiko Ejiri, Motohiro Enoki, Yoshiharu Eriguchi, Masa-Katsu Fujimoto, Ryuichi Fujita, Mitsuhiro Fukushima, Ikkoh Funaki, Toshifumi Futamase, Katsuhiko Ganzu, Tomohiro Harada, Tatsuaki Hashimoto, Kazuhiro Hayama, Wataru Hikida, Yoshiaki Himemoto, Hisashi Hirabayashi, Takashi Hiramatsu, Feng-Lei Hong, Hideyuki Horisawa, Mizuhiko Hosokawa, Kiyotomo Ichiki, Takeshi Ikegami, Kaiki T. Inoue, Kunihito Ioka, Koji Ishidoshiro, Hideki Ishihara, Takehiko Ishikawa, Hideharu Ishizaki, Hiroyuki Ito, Yousuke Itoh, Nobuyuki Kanda, Seiji Kawamura, Nobuki Kawashima, Fumiko Kawazoe, Naoko Kishimoto, Kenta Kiuchi, Shiho Kobayashi, Kazunori Kohri, Hiroyuki Koizumi, Yasufumi Kojima, Keiko Kokeyama, Wataru</a:t>
            </a:r>
            <a:r>
              <a:rPr kumimoji="1" lang="ja-JP" altLang="en-US" sz="1400" b="1" kern="1200" dirty="0">
                <a:solidFill>
                  <a:srgbClr val="000000"/>
                </a:solidFill>
                <a:latin typeface="Arial" charset="0"/>
                <a:ea typeface="ＭＳ Ｐゴシック" pitchFamily="50" charset="-128"/>
                <a:cs typeface="+mn-cs"/>
              </a:rPr>
              <a:t>　</a:t>
            </a:r>
            <a:r>
              <a:rPr kumimoji="1" lang="en-US" altLang="ja-JP" sz="1400" b="1" kern="1200" dirty="0">
                <a:solidFill>
                  <a:srgbClr val="000000"/>
                </a:solidFill>
                <a:latin typeface="Arial" charset="0"/>
                <a:ea typeface="ＭＳ Ｐゴシック" pitchFamily="50" charset="-128"/>
                <a:cs typeface="+mn-cs"/>
              </a:rPr>
              <a:t>Kokuyama, Kei Kotake, Yoshihide Kozai, Hideaki Kudoh, Hiroo Kunimori, Hitoshi Kuninaka, Kazuaki Kuroda, Kei-ichi Maeda, Hideo Matsuhara, Yasushi Mino, Osamu Miyakawa, Shinji Miyoki, Mutsuko Y. Morimoto, Tomoko Morioka , Toshiyuki Morisawa, Shigenori Moriwaki, Shinji Mukohyama, Mitsuru Musha, Shigeo Nagano, Isao Naito, Kouji Nakamura, Takashi Nakamura, Hiroyuki Nakano, Kenichi Nakao, Shinichi Nakasuka, Yoshinori Nakayama, Kazuhiro Nakazawa, Erina Nishida, Kazutaka Nishiyama, Atsushi Nishizawa, Yoshito Niwa, Kenji Numata, Masatake Ohashi, Naoko Ohishi, Masashi Ohkawa, Kouji Onozato, Kenichi Oohara, Norichika Sago, Motoyuki Saijo, Masaaki Sakagami, Shin-ichiro Sakai, Shihori Sakata, Misao Sasaki, Shuichi Sato, Takashi Sato, Naoki Seto, Masaru Shibata, Hisaaki Shinkai, Kentaro Somiya, Hajime Sotani, Naoshi Sugiyama, Yudai Suwa, Rieko Suzuki, Hideyuki Tagoshi, Fuminobu Takahashi, Kakeru Takahashi, Keitaro Takahashi, Ryutaro Takahashi, Ryuichi Takahashi, Tadayuki Takahashi, Hirotaka Takahashi, Takamori Akiteru, Tadashi Takano, Takeshi Takashima, Takahiro Tanaka, Keisuke Taniguchi, Atsushi Taruya, Hiroyuki Tashiro, Mitsuru Tokuda, Yasuo Torii, Morio Toyoshima, Kimio Tsubono, Shinji Tsujikawa, Yoshiki Tsunesada, Akitoshi Ueda, Ken-ichi Ueda, Masayoshi Utashima, Hiroshi Yamakawa, Kazuhiro Yamamoto, Toshitaka Yamazaki, Jun'ichi Yokoyama, Chul-Moon Yoo, Shijun Yoshida, Taizoh Yoshino</a:t>
            </a:r>
          </a:p>
        </p:txBody>
      </p:sp>
      <p:sp>
        <p:nvSpPr>
          <p:cNvPr id="4" name="フッター プレースホルダ 3"/>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Arial" charset="0"/>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Arial" charset="0"/>
              <a:ea typeface="ＭＳ Ｐゴシック" pitchFamily="50" charset="-128"/>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55638" y="344488"/>
            <a:ext cx="7772400" cy="1143000"/>
          </a:xfrm>
        </p:spPr>
        <p:txBody>
          <a:bodyPr/>
          <a:lstStyle/>
          <a:p>
            <a:r>
              <a:rPr lang="en-US" altLang="ja-JP" dirty="0"/>
              <a:t>LCGT and DECIGO</a:t>
            </a:r>
          </a:p>
        </p:txBody>
      </p:sp>
      <p:pic>
        <p:nvPicPr>
          <p:cNvPr id="176135" name="Picture 7"/>
          <p:cNvPicPr>
            <a:picLocks noChangeAspect="1" noChangeArrowheads="1"/>
          </p:cNvPicPr>
          <p:nvPr/>
        </p:nvPicPr>
        <p:blipFill>
          <a:blip r:embed="rId3"/>
          <a:srcRect/>
          <a:stretch>
            <a:fillRect/>
          </a:stretch>
        </p:blipFill>
        <p:spPr bwMode="auto">
          <a:xfrm>
            <a:off x="1338263" y="2274888"/>
            <a:ext cx="2786062" cy="2273300"/>
          </a:xfrm>
          <a:prstGeom prst="rect">
            <a:avLst/>
          </a:prstGeom>
          <a:noFill/>
          <a:ln w="9525">
            <a:noFill/>
            <a:miter lim="800000"/>
            <a:headEnd/>
            <a:tailEnd/>
          </a:ln>
        </p:spPr>
      </p:pic>
      <p:grpSp>
        <p:nvGrpSpPr>
          <p:cNvPr id="2" name="Group 8"/>
          <p:cNvGrpSpPr>
            <a:grpSpLocks/>
          </p:cNvGrpSpPr>
          <p:nvPr/>
        </p:nvGrpSpPr>
        <p:grpSpPr bwMode="auto">
          <a:xfrm>
            <a:off x="6286500" y="2193925"/>
            <a:ext cx="2608263" cy="2373313"/>
            <a:chOff x="2048" y="917"/>
            <a:chExt cx="3363" cy="3064"/>
          </a:xfrm>
        </p:grpSpPr>
        <p:sp>
          <p:nvSpPr>
            <p:cNvPr id="176137" name="Freeform 9"/>
            <p:cNvSpPr>
              <a:spLocks/>
            </p:cNvSpPr>
            <p:nvPr/>
          </p:nvSpPr>
          <p:spPr bwMode="auto">
            <a:xfrm rot="14397729">
              <a:off x="3599" y="2511"/>
              <a:ext cx="1364" cy="24"/>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38" name="Freeform 10"/>
            <p:cNvSpPr>
              <a:spLocks/>
            </p:cNvSpPr>
            <p:nvPr/>
          </p:nvSpPr>
          <p:spPr bwMode="auto">
            <a:xfrm rot="14397729" flipV="1">
              <a:off x="3682" y="2465"/>
              <a:ext cx="1364" cy="24"/>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39" name="Freeform 11"/>
            <p:cNvSpPr>
              <a:spLocks/>
            </p:cNvSpPr>
            <p:nvPr/>
          </p:nvSpPr>
          <p:spPr bwMode="auto">
            <a:xfrm rot="14397729">
              <a:off x="3652" y="2372"/>
              <a:ext cx="1264" cy="12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40" name="Rectangle 12"/>
            <p:cNvSpPr>
              <a:spLocks noChangeArrowheads="1"/>
            </p:cNvSpPr>
            <p:nvPr/>
          </p:nvSpPr>
          <p:spPr bwMode="auto">
            <a:xfrm rot="-9855440">
              <a:off x="3801" y="1550"/>
              <a:ext cx="24" cy="112"/>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41" name="Rectangle 13"/>
            <p:cNvSpPr>
              <a:spLocks noChangeArrowheads="1"/>
            </p:cNvSpPr>
            <p:nvPr/>
          </p:nvSpPr>
          <p:spPr bwMode="auto">
            <a:xfrm rot="9888311">
              <a:off x="3648" y="1545"/>
              <a:ext cx="25" cy="112"/>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42" name="Rectangle 14"/>
            <p:cNvSpPr>
              <a:spLocks noChangeArrowheads="1"/>
            </p:cNvSpPr>
            <p:nvPr/>
          </p:nvSpPr>
          <p:spPr bwMode="auto">
            <a:xfrm rot="10780961">
              <a:off x="3709" y="1361"/>
              <a:ext cx="26" cy="221"/>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43" name="Line 15"/>
            <p:cNvSpPr>
              <a:spLocks noChangeShapeType="1"/>
            </p:cNvSpPr>
            <p:nvPr/>
          </p:nvSpPr>
          <p:spPr bwMode="auto">
            <a:xfrm rot="7209001" flipV="1">
              <a:off x="3287" y="1489"/>
              <a:ext cx="880" cy="1"/>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44" name="Rectangle 16"/>
            <p:cNvSpPr>
              <a:spLocks noChangeArrowheads="1"/>
            </p:cNvSpPr>
            <p:nvPr/>
          </p:nvSpPr>
          <p:spPr bwMode="auto">
            <a:xfrm rot="7209001">
              <a:off x="3795" y="1129"/>
              <a:ext cx="221" cy="116"/>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45" name="Freeform 17"/>
            <p:cNvSpPr>
              <a:spLocks/>
            </p:cNvSpPr>
            <p:nvPr/>
          </p:nvSpPr>
          <p:spPr bwMode="auto">
            <a:xfrm rot="7209001">
              <a:off x="3581" y="1655"/>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46" name="Line 18"/>
            <p:cNvSpPr>
              <a:spLocks noChangeShapeType="1"/>
            </p:cNvSpPr>
            <p:nvPr/>
          </p:nvSpPr>
          <p:spPr bwMode="auto">
            <a:xfrm rot="7209001">
              <a:off x="3618" y="1720"/>
              <a:ext cx="44" cy="0"/>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47" name="Line 19"/>
            <p:cNvSpPr>
              <a:spLocks noChangeShapeType="1"/>
            </p:cNvSpPr>
            <p:nvPr/>
          </p:nvSpPr>
          <p:spPr bwMode="auto">
            <a:xfrm rot="7209001">
              <a:off x="3547" y="1682"/>
              <a:ext cx="43" cy="0"/>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3" name="Group 20"/>
            <p:cNvGrpSpPr>
              <a:grpSpLocks/>
            </p:cNvGrpSpPr>
            <p:nvPr/>
          </p:nvGrpSpPr>
          <p:grpSpPr bwMode="auto">
            <a:xfrm rot="7209001">
              <a:off x="3246" y="1840"/>
              <a:ext cx="378" cy="314"/>
              <a:chOff x="4785" y="11039"/>
              <a:chExt cx="829" cy="688"/>
            </a:xfrm>
          </p:grpSpPr>
          <p:sp>
            <p:nvSpPr>
              <p:cNvPr id="176149" name="Freeform 21"/>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50" name="Line 22"/>
              <p:cNvSpPr>
                <a:spLocks noChangeShapeType="1"/>
              </p:cNvSpPr>
              <p:nvPr/>
            </p:nvSpPr>
            <p:spPr bwMode="auto">
              <a:xfrm>
                <a:off x="4798" y="11113"/>
                <a:ext cx="1" cy="549"/>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51" name="Line 23"/>
              <p:cNvSpPr>
                <a:spLocks noChangeShapeType="1"/>
              </p:cNvSpPr>
              <p:nvPr/>
            </p:nvSpPr>
            <p:spPr bwMode="auto">
              <a:xfrm>
                <a:off x="4787" y="11129"/>
                <a:ext cx="250"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52" name="Line 24"/>
              <p:cNvSpPr>
                <a:spLocks noChangeShapeType="1"/>
              </p:cNvSpPr>
              <p:nvPr/>
            </p:nvSpPr>
            <p:spPr bwMode="auto">
              <a:xfrm>
                <a:off x="4785" y="11645"/>
                <a:ext cx="259"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53" name="Arc 25"/>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154" name="Freeform 26"/>
            <p:cNvSpPr>
              <a:spLocks/>
            </p:cNvSpPr>
            <p:nvPr/>
          </p:nvSpPr>
          <p:spPr bwMode="auto">
            <a:xfrm rot="9872463">
              <a:off x="3483" y="1720"/>
              <a:ext cx="137" cy="135"/>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55" name="Freeform 27"/>
            <p:cNvSpPr>
              <a:spLocks/>
            </p:cNvSpPr>
            <p:nvPr/>
          </p:nvSpPr>
          <p:spPr bwMode="auto">
            <a:xfrm rot="7209001">
              <a:off x="3407" y="1726"/>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56" name="Arc 28"/>
            <p:cNvSpPr>
              <a:spLocks/>
            </p:cNvSpPr>
            <p:nvPr/>
          </p:nvSpPr>
          <p:spPr bwMode="auto">
            <a:xfrm rot="14146499">
              <a:off x="3600" y="1650"/>
              <a:ext cx="182"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57" name="Arc 29"/>
            <p:cNvSpPr>
              <a:spLocks/>
            </p:cNvSpPr>
            <p:nvPr/>
          </p:nvSpPr>
          <p:spPr bwMode="auto">
            <a:xfrm rot="271502" flipV="1">
              <a:off x="3421" y="1548"/>
              <a:ext cx="184"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4" name="Group 30"/>
            <p:cNvGrpSpPr>
              <a:grpSpLocks/>
            </p:cNvGrpSpPr>
            <p:nvPr/>
          </p:nvGrpSpPr>
          <p:grpSpPr bwMode="auto">
            <a:xfrm rot="7209001">
              <a:off x="3246" y="1839"/>
              <a:ext cx="378" cy="315"/>
              <a:chOff x="4785" y="11039"/>
              <a:chExt cx="829" cy="688"/>
            </a:xfrm>
          </p:grpSpPr>
          <p:sp>
            <p:nvSpPr>
              <p:cNvPr id="176159" name="Freeform 31"/>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60" name="Line 32"/>
              <p:cNvSpPr>
                <a:spLocks noChangeShapeType="1"/>
              </p:cNvSpPr>
              <p:nvPr/>
            </p:nvSpPr>
            <p:spPr bwMode="auto">
              <a:xfrm>
                <a:off x="4798" y="11113"/>
                <a:ext cx="1" cy="549"/>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61" name="Line 33"/>
              <p:cNvSpPr>
                <a:spLocks noChangeShapeType="1"/>
              </p:cNvSpPr>
              <p:nvPr/>
            </p:nvSpPr>
            <p:spPr bwMode="auto">
              <a:xfrm>
                <a:off x="4787" y="11129"/>
                <a:ext cx="250"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62" name="Line 34"/>
              <p:cNvSpPr>
                <a:spLocks noChangeShapeType="1"/>
              </p:cNvSpPr>
              <p:nvPr/>
            </p:nvSpPr>
            <p:spPr bwMode="auto">
              <a:xfrm>
                <a:off x="4785" y="11645"/>
                <a:ext cx="259"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63" name="Arc 35"/>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164" name="Arc 36"/>
            <p:cNvSpPr>
              <a:spLocks/>
            </p:cNvSpPr>
            <p:nvPr/>
          </p:nvSpPr>
          <p:spPr bwMode="auto">
            <a:xfrm rot="9872463" flipH="1" flipV="1">
              <a:off x="3419" y="1718"/>
              <a:ext cx="222"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65" name="Arc 37"/>
            <p:cNvSpPr>
              <a:spLocks/>
            </p:cNvSpPr>
            <p:nvPr/>
          </p:nvSpPr>
          <p:spPr bwMode="auto">
            <a:xfrm rot="9872463">
              <a:off x="3465" y="1631"/>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66" name="Arc 38"/>
            <p:cNvSpPr>
              <a:spLocks/>
            </p:cNvSpPr>
            <p:nvPr/>
          </p:nvSpPr>
          <p:spPr bwMode="auto">
            <a:xfrm rot="9872463">
              <a:off x="3581" y="1619"/>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67" name="Arc 39"/>
            <p:cNvSpPr>
              <a:spLocks/>
            </p:cNvSpPr>
            <p:nvPr/>
          </p:nvSpPr>
          <p:spPr bwMode="auto">
            <a:xfrm rot="9872463" flipH="1" flipV="1">
              <a:off x="3539" y="1693"/>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68" name="Line 40"/>
            <p:cNvSpPr>
              <a:spLocks noChangeShapeType="1"/>
            </p:cNvSpPr>
            <p:nvPr/>
          </p:nvSpPr>
          <p:spPr bwMode="auto">
            <a:xfrm rot="9016332" flipV="1">
              <a:off x="3851" y="1445"/>
              <a:ext cx="0" cy="46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69" name="Freeform 41"/>
            <p:cNvSpPr>
              <a:spLocks/>
            </p:cNvSpPr>
            <p:nvPr/>
          </p:nvSpPr>
          <p:spPr bwMode="auto">
            <a:xfrm rot="3616332">
              <a:off x="3836" y="1655"/>
              <a:ext cx="49"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70" name="Line 42"/>
            <p:cNvSpPr>
              <a:spLocks noChangeShapeType="1"/>
            </p:cNvSpPr>
            <p:nvPr/>
          </p:nvSpPr>
          <p:spPr bwMode="auto">
            <a:xfrm rot="3616332">
              <a:off x="3875" y="1680"/>
              <a:ext cx="44" cy="0"/>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71" name="Line 43"/>
            <p:cNvSpPr>
              <a:spLocks noChangeShapeType="1"/>
            </p:cNvSpPr>
            <p:nvPr/>
          </p:nvSpPr>
          <p:spPr bwMode="auto">
            <a:xfrm rot="3616332">
              <a:off x="3805" y="1723"/>
              <a:ext cx="44" cy="1"/>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72" name="Freeform 44"/>
            <p:cNvSpPr>
              <a:spLocks/>
            </p:cNvSpPr>
            <p:nvPr/>
          </p:nvSpPr>
          <p:spPr bwMode="auto">
            <a:xfrm rot="3616332">
              <a:off x="3914" y="1769"/>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73" name="Line 45"/>
            <p:cNvSpPr>
              <a:spLocks noChangeShapeType="1"/>
            </p:cNvSpPr>
            <p:nvPr/>
          </p:nvSpPr>
          <p:spPr bwMode="auto">
            <a:xfrm rot="3616332">
              <a:off x="3940" y="1714"/>
              <a:ext cx="0" cy="251"/>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74" name="Line 46"/>
            <p:cNvSpPr>
              <a:spLocks noChangeShapeType="1"/>
            </p:cNvSpPr>
            <p:nvPr/>
          </p:nvSpPr>
          <p:spPr bwMode="auto">
            <a:xfrm rot="3616332">
              <a:off x="4011" y="1825"/>
              <a:ext cx="114" cy="1"/>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75" name="Line 47"/>
            <p:cNvSpPr>
              <a:spLocks noChangeShapeType="1"/>
            </p:cNvSpPr>
            <p:nvPr/>
          </p:nvSpPr>
          <p:spPr bwMode="auto">
            <a:xfrm rot="3616332">
              <a:off x="3805" y="1943"/>
              <a:ext cx="118" cy="1"/>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76" name="Arc 48"/>
            <p:cNvSpPr>
              <a:spLocks/>
            </p:cNvSpPr>
            <p:nvPr/>
          </p:nvSpPr>
          <p:spPr bwMode="auto">
            <a:xfrm rot="38744832">
              <a:off x="3888" y="1861"/>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77" name="Freeform 49"/>
            <p:cNvSpPr>
              <a:spLocks/>
            </p:cNvSpPr>
            <p:nvPr/>
          </p:nvSpPr>
          <p:spPr bwMode="auto">
            <a:xfrm rot="6279794">
              <a:off x="3843" y="1724"/>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78" name="Freeform 50"/>
            <p:cNvSpPr>
              <a:spLocks/>
            </p:cNvSpPr>
            <p:nvPr/>
          </p:nvSpPr>
          <p:spPr bwMode="auto">
            <a:xfrm rot="3616332">
              <a:off x="3775" y="1727"/>
              <a:ext cx="285" cy="144"/>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79" name="Arc 51"/>
            <p:cNvSpPr>
              <a:spLocks/>
            </p:cNvSpPr>
            <p:nvPr/>
          </p:nvSpPr>
          <p:spPr bwMode="auto">
            <a:xfrm rot="10553830">
              <a:off x="3862" y="1548"/>
              <a:ext cx="183"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80" name="Arc 52"/>
            <p:cNvSpPr>
              <a:spLocks/>
            </p:cNvSpPr>
            <p:nvPr/>
          </p:nvSpPr>
          <p:spPr bwMode="auto">
            <a:xfrm rot="18278834" flipV="1">
              <a:off x="3683" y="1653"/>
              <a:ext cx="185" cy="21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5" name="Group 53"/>
            <p:cNvGrpSpPr>
              <a:grpSpLocks/>
            </p:cNvGrpSpPr>
            <p:nvPr/>
          </p:nvGrpSpPr>
          <p:grpSpPr bwMode="auto">
            <a:xfrm rot="3616332">
              <a:off x="3844" y="1839"/>
              <a:ext cx="378" cy="316"/>
              <a:chOff x="4785" y="11039"/>
              <a:chExt cx="829" cy="688"/>
            </a:xfrm>
          </p:grpSpPr>
          <p:sp>
            <p:nvSpPr>
              <p:cNvPr id="176182" name="Freeform 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83" name="Line 55"/>
              <p:cNvSpPr>
                <a:spLocks noChangeShapeType="1"/>
              </p:cNvSpPr>
              <p:nvPr/>
            </p:nvSpPr>
            <p:spPr bwMode="auto">
              <a:xfrm>
                <a:off x="4798" y="11113"/>
                <a:ext cx="1" cy="549"/>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84" name="Line 56"/>
              <p:cNvSpPr>
                <a:spLocks noChangeShapeType="1"/>
              </p:cNvSpPr>
              <p:nvPr/>
            </p:nvSpPr>
            <p:spPr bwMode="auto">
              <a:xfrm>
                <a:off x="4787" y="11129"/>
                <a:ext cx="250"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85" name="Line 57"/>
              <p:cNvSpPr>
                <a:spLocks noChangeShapeType="1"/>
              </p:cNvSpPr>
              <p:nvPr/>
            </p:nvSpPr>
            <p:spPr bwMode="auto">
              <a:xfrm>
                <a:off x="4785" y="11645"/>
                <a:ext cx="259"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86" name="Arc 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187" name="Arc 59"/>
            <p:cNvSpPr>
              <a:spLocks/>
            </p:cNvSpPr>
            <p:nvPr/>
          </p:nvSpPr>
          <p:spPr bwMode="auto">
            <a:xfrm rot="6279794" flipH="1" flipV="1">
              <a:off x="3826" y="1720"/>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88" name="Arc 60"/>
            <p:cNvSpPr>
              <a:spLocks/>
            </p:cNvSpPr>
            <p:nvPr/>
          </p:nvSpPr>
          <p:spPr bwMode="auto">
            <a:xfrm rot="6279794">
              <a:off x="3774" y="1637"/>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89" name="Arc 61"/>
            <p:cNvSpPr>
              <a:spLocks/>
            </p:cNvSpPr>
            <p:nvPr/>
          </p:nvSpPr>
          <p:spPr bwMode="auto">
            <a:xfrm rot="6279794">
              <a:off x="3798" y="1621"/>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90" name="Arc 62"/>
            <p:cNvSpPr>
              <a:spLocks/>
            </p:cNvSpPr>
            <p:nvPr/>
          </p:nvSpPr>
          <p:spPr bwMode="auto">
            <a:xfrm rot="6279794" flipH="1" flipV="1">
              <a:off x="3839" y="1693"/>
              <a:ext cx="89"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91" name="Line 63"/>
            <p:cNvSpPr>
              <a:spLocks noChangeShapeType="1"/>
            </p:cNvSpPr>
            <p:nvPr/>
          </p:nvSpPr>
          <p:spPr bwMode="auto">
            <a:xfrm rot="7209001">
              <a:off x="3524" y="1375"/>
              <a:ext cx="1" cy="328"/>
            </a:xfrm>
            <a:prstGeom prst="line">
              <a:avLst/>
            </a:prstGeom>
            <a:noFill/>
            <a:ln w="19050">
              <a:solidFill>
                <a:srgbClr val="C0C0C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92" name="Line 64"/>
            <p:cNvSpPr>
              <a:spLocks noChangeShapeType="1"/>
            </p:cNvSpPr>
            <p:nvPr/>
          </p:nvSpPr>
          <p:spPr bwMode="auto">
            <a:xfrm rot="14429284">
              <a:off x="3947" y="1380"/>
              <a:ext cx="0" cy="327"/>
            </a:xfrm>
            <a:prstGeom prst="line">
              <a:avLst/>
            </a:prstGeom>
            <a:noFill/>
            <a:ln w="19050">
              <a:solidFill>
                <a:srgbClr val="C0C0C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5"/>
            <p:cNvGrpSpPr>
              <a:grpSpLocks/>
            </p:cNvGrpSpPr>
            <p:nvPr/>
          </p:nvGrpSpPr>
          <p:grpSpPr bwMode="auto">
            <a:xfrm rot="14462297">
              <a:off x="4065" y="1386"/>
              <a:ext cx="141" cy="114"/>
              <a:chOff x="5504" y="8144"/>
              <a:chExt cx="291" cy="236"/>
            </a:xfrm>
          </p:grpSpPr>
          <p:sp>
            <p:nvSpPr>
              <p:cNvPr id="176194" name="Rectangle 66"/>
              <p:cNvSpPr>
                <a:spLocks noChangeArrowheads="1"/>
              </p:cNvSpPr>
              <p:nvPr/>
            </p:nvSpPr>
            <p:spPr bwMode="auto">
              <a:xfrm>
                <a:off x="5577" y="8233"/>
                <a:ext cx="155" cy="147"/>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95" name="Rectangle 67"/>
              <p:cNvSpPr>
                <a:spLocks noChangeArrowheads="1"/>
              </p:cNvSpPr>
              <p:nvPr/>
            </p:nvSpPr>
            <p:spPr bwMode="auto">
              <a:xfrm>
                <a:off x="5504" y="8144"/>
                <a:ext cx="291" cy="106"/>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8"/>
            <p:cNvGrpSpPr>
              <a:grpSpLocks/>
            </p:cNvGrpSpPr>
            <p:nvPr/>
          </p:nvGrpSpPr>
          <p:grpSpPr bwMode="auto">
            <a:xfrm rot="7209001">
              <a:off x="3277" y="1375"/>
              <a:ext cx="142" cy="114"/>
              <a:chOff x="5504" y="8144"/>
              <a:chExt cx="291" cy="236"/>
            </a:xfrm>
          </p:grpSpPr>
          <p:sp>
            <p:nvSpPr>
              <p:cNvPr id="176197" name="Rectangle 69"/>
              <p:cNvSpPr>
                <a:spLocks noChangeArrowheads="1"/>
              </p:cNvSpPr>
              <p:nvPr/>
            </p:nvSpPr>
            <p:spPr bwMode="auto">
              <a:xfrm>
                <a:off x="5577" y="8233"/>
                <a:ext cx="155" cy="147"/>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198" name="Rectangle 70"/>
              <p:cNvSpPr>
                <a:spLocks noChangeArrowheads="1"/>
              </p:cNvSpPr>
              <p:nvPr/>
            </p:nvSpPr>
            <p:spPr bwMode="auto">
              <a:xfrm>
                <a:off x="5504" y="8144"/>
                <a:ext cx="291" cy="106"/>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199" name="Rectangle 71"/>
            <p:cNvSpPr>
              <a:spLocks noChangeArrowheads="1"/>
            </p:cNvSpPr>
            <p:nvPr/>
          </p:nvSpPr>
          <p:spPr bwMode="auto">
            <a:xfrm rot="10780961">
              <a:off x="3707" y="1360"/>
              <a:ext cx="27" cy="221"/>
            </a:xfrm>
            <a:prstGeom prst="rect">
              <a:avLst/>
            </a:prstGeom>
            <a:no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00" name="Rectangle 72"/>
            <p:cNvSpPr>
              <a:spLocks noChangeArrowheads="1"/>
            </p:cNvSpPr>
            <p:nvPr/>
          </p:nvSpPr>
          <p:spPr bwMode="auto">
            <a:xfrm rot="9888311">
              <a:off x="3648" y="1545"/>
              <a:ext cx="25" cy="112"/>
            </a:xfrm>
            <a:prstGeom prst="rect">
              <a:avLst/>
            </a:prstGeom>
            <a:no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01" name="Rectangle 73"/>
            <p:cNvSpPr>
              <a:spLocks noChangeArrowheads="1"/>
            </p:cNvSpPr>
            <p:nvPr/>
          </p:nvSpPr>
          <p:spPr bwMode="auto">
            <a:xfrm rot="-9855440">
              <a:off x="3801" y="1550"/>
              <a:ext cx="24" cy="112"/>
            </a:xfrm>
            <a:prstGeom prst="rect">
              <a:avLst/>
            </a:prstGeom>
            <a:no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02" name="Rectangle 74"/>
            <p:cNvSpPr>
              <a:spLocks noChangeArrowheads="1"/>
            </p:cNvSpPr>
            <p:nvPr/>
          </p:nvSpPr>
          <p:spPr bwMode="auto">
            <a:xfrm rot="17064441" flipH="1">
              <a:off x="4770" y="3222"/>
              <a:ext cx="24" cy="112"/>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03" name="Rectangle 75"/>
            <p:cNvSpPr>
              <a:spLocks noChangeArrowheads="1"/>
            </p:cNvSpPr>
            <p:nvPr/>
          </p:nvSpPr>
          <p:spPr bwMode="auto">
            <a:xfrm rot="18920690" flipH="1">
              <a:off x="4698" y="3356"/>
              <a:ext cx="25" cy="112"/>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04" name="Rectangle 76"/>
            <p:cNvSpPr>
              <a:spLocks noChangeArrowheads="1"/>
            </p:cNvSpPr>
            <p:nvPr/>
          </p:nvSpPr>
          <p:spPr bwMode="auto">
            <a:xfrm rot="18028040" flipH="1">
              <a:off x="4840" y="3313"/>
              <a:ext cx="26" cy="221"/>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05" name="Line 77"/>
            <p:cNvSpPr>
              <a:spLocks noChangeShapeType="1"/>
            </p:cNvSpPr>
            <p:nvPr/>
          </p:nvSpPr>
          <p:spPr bwMode="auto">
            <a:xfrm flipH="1" flipV="1">
              <a:off x="4399" y="3410"/>
              <a:ext cx="880" cy="1"/>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06" name="Rectangle 78"/>
            <p:cNvSpPr>
              <a:spLocks noChangeArrowheads="1"/>
            </p:cNvSpPr>
            <p:nvPr/>
          </p:nvSpPr>
          <p:spPr bwMode="auto">
            <a:xfrm flipH="1">
              <a:off x="5081" y="3350"/>
              <a:ext cx="221" cy="116"/>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07" name="Freeform 79"/>
            <p:cNvSpPr>
              <a:spLocks/>
            </p:cNvSpPr>
            <p:nvPr/>
          </p:nvSpPr>
          <p:spPr bwMode="auto">
            <a:xfrm flipH="1">
              <a:off x="4572" y="3365"/>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08" name="Line 80"/>
            <p:cNvSpPr>
              <a:spLocks noChangeShapeType="1"/>
            </p:cNvSpPr>
            <p:nvPr/>
          </p:nvSpPr>
          <p:spPr bwMode="auto">
            <a:xfrm flipH="1">
              <a:off x="4574" y="3370"/>
              <a:ext cx="44" cy="0"/>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09" name="Line 81"/>
            <p:cNvSpPr>
              <a:spLocks noChangeShapeType="1"/>
            </p:cNvSpPr>
            <p:nvPr/>
          </p:nvSpPr>
          <p:spPr bwMode="auto">
            <a:xfrm flipH="1">
              <a:off x="4573" y="3451"/>
              <a:ext cx="43" cy="0"/>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8" name="Group 82"/>
            <p:cNvGrpSpPr>
              <a:grpSpLocks/>
            </p:cNvGrpSpPr>
            <p:nvPr/>
          </p:nvGrpSpPr>
          <p:grpSpPr bwMode="auto">
            <a:xfrm flipH="1">
              <a:off x="4065" y="3252"/>
              <a:ext cx="378" cy="314"/>
              <a:chOff x="4785" y="11039"/>
              <a:chExt cx="829" cy="688"/>
            </a:xfrm>
          </p:grpSpPr>
          <p:sp>
            <p:nvSpPr>
              <p:cNvPr id="176211" name="Freeform 8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12" name="Line 84"/>
              <p:cNvSpPr>
                <a:spLocks noChangeShapeType="1"/>
              </p:cNvSpPr>
              <p:nvPr/>
            </p:nvSpPr>
            <p:spPr bwMode="auto">
              <a:xfrm>
                <a:off x="4798" y="11113"/>
                <a:ext cx="1" cy="549"/>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13" name="Line 85"/>
              <p:cNvSpPr>
                <a:spLocks noChangeShapeType="1"/>
              </p:cNvSpPr>
              <p:nvPr/>
            </p:nvSpPr>
            <p:spPr bwMode="auto">
              <a:xfrm>
                <a:off x="4787" y="11129"/>
                <a:ext cx="250"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14" name="Line 86"/>
              <p:cNvSpPr>
                <a:spLocks noChangeShapeType="1"/>
              </p:cNvSpPr>
              <p:nvPr/>
            </p:nvSpPr>
            <p:spPr bwMode="auto">
              <a:xfrm>
                <a:off x="4785" y="11645"/>
                <a:ext cx="259"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15" name="Arc 8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216" name="Freeform 88"/>
            <p:cNvSpPr>
              <a:spLocks/>
            </p:cNvSpPr>
            <p:nvPr/>
          </p:nvSpPr>
          <p:spPr bwMode="auto">
            <a:xfrm rot="18936538" flipH="1">
              <a:off x="4425" y="3344"/>
              <a:ext cx="137" cy="135"/>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17" name="Freeform 89"/>
            <p:cNvSpPr>
              <a:spLocks/>
            </p:cNvSpPr>
            <p:nvPr/>
          </p:nvSpPr>
          <p:spPr bwMode="auto">
            <a:xfrm flipH="1">
              <a:off x="4341" y="3338"/>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18" name="Arc 90"/>
            <p:cNvSpPr>
              <a:spLocks/>
            </p:cNvSpPr>
            <p:nvPr/>
          </p:nvSpPr>
          <p:spPr bwMode="auto">
            <a:xfrm rot="14662502" flipH="1">
              <a:off x="4500" y="3202"/>
              <a:ext cx="182"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19" name="Arc 91"/>
            <p:cNvSpPr>
              <a:spLocks/>
            </p:cNvSpPr>
            <p:nvPr/>
          </p:nvSpPr>
          <p:spPr bwMode="auto">
            <a:xfrm rot="6937498" flipH="1" flipV="1">
              <a:off x="4499" y="3407"/>
              <a:ext cx="184"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9" name="Group 92"/>
            <p:cNvGrpSpPr>
              <a:grpSpLocks/>
            </p:cNvGrpSpPr>
            <p:nvPr/>
          </p:nvGrpSpPr>
          <p:grpSpPr bwMode="auto">
            <a:xfrm flipH="1">
              <a:off x="4065" y="3251"/>
              <a:ext cx="378" cy="315"/>
              <a:chOff x="4785" y="11039"/>
              <a:chExt cx="829" cy="688"/>
            </a:xfrm>
          </p:grpSpPr>
          <p:sp>
            <p:nvSpPr>
              <p:cNvPr id="176221" name="Freeform 9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22" name="Line 94"/>
              <p:cNvSpPr>
                <a:spLocks noChangeShapeType="1"/>
              </p:cNvSpPr>
              <p:nvPr/>
            </p:nvSpPr>
            <p:spPr bwMode="auto">
              <a:xfrm>
                <a:off x="4798" y="11113"/>
                <a:ext cx="1" cy="549"/>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23" name="Line 95"/>
              <p:cNvSpPr>
                <a:spLocks noChangeShapeType="1"/>
              </p:cNvSpPr>
              <p:nvPr/>
            </p:nvSpPr>
            <p:spPr bwMode="auto">
              <a:xfrm>
                <a:off x="4787" y="11129"/>
                <a:ext cx="250"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24" name="Line 96"/>
              <p:cNvSpPr>
                <a:spLocks noChangeShapeType="1"/>
              </p:cNvSpPr>
              <p:nvPr/>
            </p:nvSpPr>
            <p:spPr bwMode="auto">
              <a:xfrm>
                <a:off x="4785" y="11645"/>
                <a:ext cx="259"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25" name="Arc 9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226" name="Arc 98"/>
            <p:cNvSpPr>
              <a:spLocks/>
            </p:cNvSpPr>
            <p:nvPr/>
          </p:nvSpPr>
          <p:spPr bwMode="auto">
            <a:xfrm rot="18936538" flipV="1">
              <a:off x="4335" y="3298"/>
              <a:ext cx="222"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27" name="Arc 99"/>
            <p:cNvSpPr>
              <a:spLocks/>
            </p:cNvSpPr>
            <p:nvPr/>
          </p:nvSpPr>
          <p:spPr bwMode="auto">
            <a:xfrm rot="18936538" flipH="1">
              <a:off x="4434" y="3303"/>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28" name="Arc 100"/>
            <p:cNvSpPr>
              <a:spLocks/>
            </p:cNvSpPr>
            <p:nvPr/>
          </p:nvSpPr>
          <p:spPr bwMode="auto">
            <a:xfrm rot="18936538" flipH="1">
              <a:off x="4593" y="3366"/>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29" name="Arc 101"/>
            <p:cNvSpPr>
              <a:spLocks/>
            </p:cNvSpPr>
            <p:nvPr/>
          </p:nvSpPr>
          <p:spPr bwMode="auto">
            <a:xfrm rot="18936538" flipV="1">
              <a:off x="4509" y="3365"/>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30" name="Line 102"/>
            <p:cNvSpPr>
              <a:spLocks noChangeShapeType="1"/>
            </p:cNvSpPr>
            <p:nvPr/>
          </p:nvSpPr>
          <p:spPr bwMode="auto">
            <a:xfrm rot="-1807332" flipH="1" flipV="1">
              <a:off x="4740" y="2979"/>
              <a:ext cx="0" cy="46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31" name="Freeform 103"/>
            <p:cNvSpPr>
              <a:spLocks/>
            </p:cNvSpPr>
            <p:nvPr/>
          </p:nvSpPr>
          <p:spPr bwMode="auto">
            <a:xfrm rot="3592668" flipH="1">
              <a:off x="4701" y="3144"/>
              <a:ext cx="49"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32" name="Line 104"/>
            <p:cNvSpPr>
              <a:spLocks noChangeShapeType="1"/>
            </p:cNvSpPr>
            <p:nvPr/>
          </p:nvSpPr>
          <p:spPr bwMode="auto">
            <a:xfrm rot="3592668" flipH="1">
              <a:off x="4738" y="3168"/>
              <a:ext cx="44" cy="0"/>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33" name="Line 105"/>
            <p:cNvSpPr>
              <a:spLocks noChangeShapeType="1"/>
            </p:cNvSpPr>
            <p:nvPr/>
          </p:nvSpPr>
          <p:spPr bwMode="auto">
            <a:xfrm rot="3592668" flipH="1">
              <a:off x="4666" y="3206"/>
              <a:ext cx="44" cy="1"/>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34" name="Freeform 106"/>
            <p:cNvSpPr>
              <a:spLocks/>
            </p:cNvSpPr>
            <p:nvPr/>
          </p:nvSpPr>
          <p:spPr bwMode="auto">
            <a:xfrm rot="3592668" flipH="1">
              <a:off x="4564" y="2886"/>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35" name="Line 107"/>
            <p:cNvSpPr>
              <a:spLocks noChangeShapeType="1"/>
            </p:cNvSpPr>
            <p:nvPr/>
          </p:nvSpPr>
          <p:spPr bwMode="auto">
            <a:xfrm rot="3592668" flipH="1">
              <a:off x="4644" y="2924"/>
              <a:ext cx="0" cy="251"/>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36" name="Line 108"/>
            <p:cNvSpPr>
              <a:spLocks noChangeShapeType="1"/>
            </p:cNvSpPr>
            <p:nvPr/>
          </p:nvSpPr>
          <p:spPr bwMode="auto">
            <a:xfrm rot="3592668" flipH="1">
              <a:off x="4663" y="2945"/>
              <a:ext cx="114" cy="1"/>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37" name="Line 109"/>
            <p:cNvSpPr>
              <a:spLocks noChangeShapeType="1"/>
            </p:cNvSpPr>
            <p:nvPr/>
          </p:nvSpPr>
          <p:spPr bwMode="auto">
            <a:xfrm rot="3592668" flipH="1">
              <a:off x="4456" y="3062"/>
              <a:ext cx="118" cy="1"/>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38" name="Arc 110"/>
            <p:cNvSpPr>
              <a:spLocks/>
            </p:cNvSpPr>
            <p:nvPr/>
          </p:nvSpPr>
          <p:spPr bwMode="auto">
            <a:xfrm rot="11664170" flipH="1">
              <a:off x="4381" y="2705"/>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39" name="Freeform 111"/>
            <p:cNvSpPr>
              <a:spLocks/>
            </p:cNvSpPr>
            <p:nvPr/>
          </p:nvSpPr>
          <p:spPr bwMode="auto">
            <a:xfrm rot="929206" flipH="1">
              <a:off x="4603" y="3031"/>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40" name="Freeform 112"/>
            <p:cNvSpPr>
              <a:spLocks/>
            </p:cNvSpPr>
            <p:nvPr/>
          </p:nvSpPr>
          <p:spPr bwMode="auto">
            <a:xfrm rot="3592668" flipH="1">
              <a:off x="4525" y="3018"/>
              <a:ext cx="285" cy="144"/>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41" name="Arc 113"/>
            <p:cNvSpPr>
              <a:spLocks/>
            </p:cNvSpPr>
            <p:nvPr/>
          </p:nvSpPr>
          <p:spPr bwMode="auto">
            <a:xfrm rot="18255170" flipH="1">
              <a:off x="4719" y="3026"/>
              <a:ext cx="183"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42" name="Arc 114"/>
            <p:cNvSpPr>
              <a:spLocks/>
            </p:cNvSpPr>
            <p:nvPr/>
          </p:nvSpPr>
          <p:spPr bwMode="auto">
            <a:xfrm rot="10530167" flipH="1" flipV="1">
              <a:off x="4540" y="3129"/>
              <a:ext cx="185" cy="21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5"/>
            <p:cNvGrpSpPr>
              <a:grpSpLocks/>
            </p:cNvGrpSpPr>
            <p:nvPr/>
          </p:nvGrpSpPr>
          <p:grpSpPr bwMode="auto">
            <a:xfrm rot="3592668" flipH="1">
              <a:off x="4365" y="2733"/>
              <a:ext cx="378" cy="316"/>
              <a:chOff x="4785" y="11039"/>
              <a:chExt cx="829" cy="688"/>
            </a:xfrm>
          </p:grpSpPr>
          <p:sp>
            <p:nvSpPr>
              <p:cNvPr id="176244" name="Freeform 11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9050" cmpd="sng">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45" name="Line 117"/>
              <p:cNvSpPr>
                <a:spLocks noChangeShapeType="1"/>
              </p:cNvSpPr>
              <p:nvPr/>
            </p:nvSpPr>
            <p:spPr bwMode="auto">
              <a:xfrm>
                <a:off x="4798" y="11113"/>
                <a:ext cx="1" cy="549"/>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46" name="Line 118"/>
              <p:cNvSpPr>
                <a:spLocks noChangeShapeType="1"/>
              </p:cNvSpPr>
              <p:nvPr/>
            </p:nvSpPr>
            <p:spPr bwMode="auto">
              <a:xfrm>
                <a:off x="4787" y="11129"/>
                <a:ext cx="250"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47" name="Line 119"/>
              <p:cNvSpPr>
                <a:spLocks noChangeShapeType="1"/>
              </p:cNvSpPr>
              <p:nvPr/>
            </p:nvSpPr>
            <p:spPr bwMode="auto">
              <a:xfrm>
                <a:off x="4785" y="11645"/>
                <a:ext cx="259" cy="2"/>
              </a:xfrm>
              <a:prstGeom prst="line">
                <a:avLst/>
              </a:pr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48" name="Arc 12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249" name="Arc 121"/>
            <p:cNvSpPr>
              <a:spLocks/>
            </p:cNvSpPr>
            <p:nvPr/>
          </p:nvSpPr>
          <p:spPr bwMode="auto">
            <a:xfrm rot="929206" flipV="1">
              <a:off x="4539" y="2945"/>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50" name="Arc 122"/>
            <p:cNvSpPr>
              <a:spLocks/>
            </p:cNvSpPr>
            <p:nvPr/>
          </p:nvSpPr>
          <p:spPr bwMode="auto">
            <a:xfrm rot="929206" flipH="1">
              <a:off x="4584" y="3033"/>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51" name="Arc 123"/>
            <p:cNvSpPr>
              <a:spLocks/>
            </p:cNvSpPr>
            <p:nvPr/>
          </p:nvSpPr>
          <p:spPr bwMode="auto">
            <a:xfrm rot="929206" flipH="1">
              <a:off x="4700" y="3178"/>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52" name="Arc 124"/>
            <p:cNvSpPr>
              <a:spLocks/>
            </p:cNvSpPr>
            <p:nvPr/>
          </p:nvSpPr>
          <p:spPr bwMode="auto">
            <a:xfrm rot="929206" flipV="1">
              <a:off x="4659" y="3105"/>
              <a:ext cx="89"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C0C0C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53" name="Line 125"/>
            <p:cNvSpPr>
              <a:spLocks noChangeShapeType="1"/>
            </p:cNvSpPr>
            <p:nvPr/>
          </p:nvSpPr>
          <p:spPr bwMode="auto">
            <a:xfrm flipH="1">
              <a:off x="4695" y="3397"/>
              <a:ext cx="1" cy="328"/>
            </a:xfrm>
            <a:prstGeom prst="line">
              <a:avLst/>
            </a:prstGeom>
            <a:noFill/>
            <a:ln w="19050">
              <a:solidFill>
                <a:srgbClr val="C0C0C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54" name="Line 126"/>
            <p:cNvSpPr>
              <a:spLocks noChangeShapeType="1"/>
            </p:cNvSpPr>
            <p:nvPr/>
          </p:nvSpPr>
          <p:spPr bwMode="auto">
            <a:xfrm rot="14379716" flipH="1">
              <a:off x="4904" y="3029"/>
              <a:ext cx="0" cy="327"/>
            </a:xfrm>
            <a:prstGeom prst="line">
              <a:avLst/>
            </a:prstGeom>
            <a:noFill/>
            <a:ln w="19050">
              <a:solidFill>
                <a:srgbClr val="C0C0C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7"/>
            <p:cNvGrpSpPr>
              <a:grpSpLocks/>
            </p:cNvGrpSpPr>
            <p:nvPr/>
          </p:nvGrpSpPr>
          <p:grpSpPr bwMode="auto">
            <a:xfrm rot="14346703" flipH="1">
              <a:off x="5014" y="3024"/>
              <a:ext cx="141" cy="114"/>
              <a:chOff x="5504" y="8144"/>
              <a:chExt cx="291" cy="236"/>
            </a:xfrm>
          </p:grpSpPr>
          <p:sp>
            <p:nvSpPr>
              <p:cNvPr id="176256" name="Rectangle 128"/>
              <p:cNvSpPr>
                <a:spLocks noChangeArrowheads="1"/>
              </p:cNvSpPr>
              <p:nvPr/>
            </p:nvSpPr>
            <p:spPr bwMode="auto">
              <a:xfrm>
                <a:off x="5577" y="8233"/>
                <a:ext cx="155" cy="147"/>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57" name="Rectangle 129"/>
              <p:cNvSpPr>
                <a:spLocks noChangeArrowheads="1"/>
              </p:cNvSpPr>
              <p:nvPr/>
            </p:nvSpPr>
            <p:spPr bwMode="auto">
              <a:xfrm>
                <a:off x="5504" y="8144"/>
                <a:ext cx="291" cy="106"/>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2" name="Group 130"/>
            <p:cNvGrpSpPr>
              <a:grpSpLocks/>
            </p:cNvGrpSpPr>
            <p:nvPr/>
          </p:nvGrpSpPr>
          <p:grpSpPr bwMode="auto">
            <a:xfrm flipH="1">
              <a:off x="4628" y="3711"/>
              <a:ext cx="142" cy="114"/>
              <a:chOff x="5504" y="8144"/>
              <a:chExt cx="291" cy="236"/>
            </a:xfrm>
          </p:grpSpPr>
          <p:sp>
            <p:nvSpPr>
              <p:cNvPr id="176259" name="Rectangle 131"/>
              <p:cNvSpPr>
                <a:spLocks noChangeArrowheads="1"/>
              </p:cNvSpPr>
              <p:nvPr/>
            </p:nvSpPr>
            <p:spPr bwMode="auto">
              <a:xfrm>
                <a:off x="5577" y="8233"/>
                <a:ext cx="155" cy="147"/>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60" name="Rectangle 132"/>
              <p:cNvSpPr>
                <a:spLocks noChangeArrowheads="1"/>
              </p:cNvSpPr>
              <p:nvPr/>
            </p:nvSpPr>
            <p:spPr bwMode="auto">
              <a:xfrm>
                <a:off x="5504" y="8144"/>
                <a:ext cx="291" cy="106"/>
              </a:xfrm>
              <a:prstGeom prst="rect">
                <a:avLst/>
              </a:prstGeom>
              <a:solidFill>
                <a:srgbClr val="C0C0C0"/>
              </a:solid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261" name="Rectangle 133"/>
            <p:cNvSpPr>
              <a:spLocks noChangeArrowheads="1"/>
            </p:cNvSpPr>
            <p:nvPr/>
          </p:nvSpPr>
          <p:spPr bwMode="auto">
            <a:xfrm rot="18028040" flipH="1">
              <a:off x="4839" y="3314"/>
              <a:ext cx="27" cy="221"/>
            </a:xfrm>
            <a:prstGeom prst="rect">
              <a:avLst/>
            </a:prstGeom>
            <a:no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62" name="Rectangle 134"/>
            <p:cNvSpPr>
              <a:spLocks noChangeArrowheads="1"/>
            </p:cNvSpPr>
            <p:nvPr/>
          </p:nvSpPr>
          <p:spPr bwMode="auto">
            <a:xfrm rot="18920690" flipH="1">
              <a:off x="4698" y="3356"/>
              <a:ext cx="25" cy="112"/>
            </a:xfrm>
            <a:prstGeom prst="rect">
              <a:avLst/>
            </a:prstGeom>
            <a:no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63" name="Rectangle 135"/>
            <p:cNvSpPr>
              <a:spLocks noChangeArrowheads="1"/>
            </p:cNvSpPr>
            <p:nvPr/>
          </p:nvSpPr>
          <p:spPr bwMode="auto">
            <a:xfrm rot="17064441" flipH="1">
              <a:off x="4770" y="3222"/>
              <a:ext cx="24" cy="112"/>
            </a:xfrm>
            <a:prstGeom prst="rect">
              <a:avLst/>
            </a:prstGeom>
            <a:noFill/>
            <a:ln w="19050">
              <a:solidFill>
                <a:srgbClr val="C0C0C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64" name="Rectangle 136"/>
            <p:cNvSpPr>
              <a:spLocks noChangeArrowheads="1"/>
            </p:cNvSpPr>
            <p:nvPr/>
          </p:nvSpPr>
          <p:spPr bwMode="auto">
            <a:xfrm rot="-17064441">
              <a:off x="2674" y="3226"/>
              <a:ext cx="24" cy="112"/>
            </a:xfrm>
            <a:prstGeom prst="rect">
              <a:avLst/>
            </a:prstGeom>
            <a:solidFill>
              <a:srgbClr val="00CCFF"/>
            </a:solidFill>
            <a:ln w="1905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65" name="Rectangle 137"/>
            <p:cNvSpPr>
              <a:spLocks noChangeArrowheads="1"/>
            </p:cNvSpPr>
            <p:nvPr/>
          </p:nvSpPr>
          <p:spPr bwMode="auto">
            <a:xfrm rot="2679310">
              <a:off x="2745" y="3359"/>
              <a:ext cx="25" cy="112"/>
            </a:xfrm>
            <a:prstGeom prst="rect">
              <a:avLst/>
            </a:prstGeom>
            <a:solidFill>
              <a:srgbClr val="00CCFF"/>
            </a:solidFill>
            <a:ln w="1905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66" name="Rectangle 138"/>
            <p:cNvSpPr>
              <a:spLocks noChangeArrowheads="1"/>
            </p:cNvSpPr>
            <p:nvPr/>
          </p:nvSpPr>
          <p:spPr bwMode="auto">
            <a:xfrm rot="3571960">
              <a:off x="2603" y="3317"/>
              <a:ext cx="26" cy="221"/>
            </a:xfrm>
            <a:prstGeom prst="rect">
              <a:avLst/>
            </a:prstGeom>
            <a:solidFill>
              <a:srgbClr val="00CCFF"/>
            </a:solidFill>
            <a:ln w="1905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67" name="Line 139"/>
            <p:cNvSpPr>
              <a:spLocks noChangeShapeType="1"/>
            </p:cNvSpPr>
            <p:nvPr/>
          </p:nvSpPr>
          <p:spPr bwMode="auto">
            <a:xfrm flipV="1">
              <a:off x="2189" y="3413"/>
              <a:ext cx="2071" cy="1"/>
            </a:xfrm>
            <a:prstGeom prst="line">
              <a:avLst/>
            </a:prstGeom>
            <a:noFill/>
            <a:ln w="190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68" name="Rectangle 140"/>
            <p:cNvSpPr>
              <a:spLocks noChangeArrowheads="1"/>
            </p:cNvSpPr>
            <p:nvPr/>
          </p:nvSpPr>
          <p:spPr bwMode="auto">
            <a:xfrm>
              <a:off x="2166" y="3354"/>
              <a:ext cx="221" cy="116"/>
            </a:xfrm>
            <a:prstGeom prst="rect">
              <a:avLst/>
            </a:prstGeom>
            <a:solidFill>
              <a:srgbClr val="00FFFF"/>
            </a:solidFill>
            <a:ln w="1905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69" name="Oval 141"/>
            <p:cNvSpPr>
              <a:spLocks noChangeArrowheads="1"/>
            </p:cNvSpPr>
            <p:nvPr/>
          </p:nvSpPr>
          <p:spPr bwMode="auto">
            <a:xfrm>
              <a:off x="2048" y="2846"/>
              <a:ext cx="1137" cy="1135"/>
            </a:xfrm>
            <a:prstGeom prst="ellips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70" name="Freeform 142"/>
            <p:cNvSpPr>
              <a:spLocks/>
            </p:cNvSpPr>
            <p:nvPr/>
          </p:nvSpPr>
          <p:spPr bwMode="auto">
            <a:xfrm>
              <a:off x="2846" y="3369"/>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905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71" name="Line 143"/>
            <p:cNvSpPr>
              <a:spLocks noChangeShapeType="1"/>
            </p:cNvSpPr>
            <p:nvPr/>
          </p:nvSpPr>
          <p:spPr bwMode="auto">
            <a:xfrm>
              <a:off x="2850" y="3373"/>
              <a:ext cx="43" cy="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72" name="Line 144"/>
            <p:cNvSpPr>
              <a:spLocks noChangeShapeType="1"/>
            </p:cNvSpPr>
            <p:nvPr/>
          </p:nvSpPr>
          <p:spPr bwMode="auto">
            <a:xfrm>
              <a:off x="2852" y="3455"/>
              <a:ext cx="43" cy="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45"/>
            <p:cNvGrpSpPr>
              <a:grpSpLocks/>
            </p:cNvGrpSpPr>
            <p:nvPr/>
          </p:nvGrpSpPr>
          <p:grpSpPr bwMode="auto">
            <a:xfrm>
              <a:off x="3025" y="3256"/>
              <a:ext cx="378" cy="315"/>
              <a:chOff x="4785" y="11039"/>
              <a:chExt cx="829" cy="688"/>
            </a:xfrm>
          </p:grpSpPr>
          <p:sp>
            <p:nvSpPr>
              <p:cNvPr id="176274" name="Freeform 14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905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75" name="Line 147"/>
              <p:cNvSpPr>
                <a:spLocks noChangeShapeType="1"/>
              </p:cNvSpPr>
              <p:nvPr/>
            </p:nvSpPr>
            <p:spPr bwMode="auto">
              <a:xfrm>
                <a:off x="4798" y="11113"/>
                <a:ext cx="1" cy="549"/>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76" name="Line 148"/>
              <p:cNvSpPr>
                <a:spLocks noChangeShapeType="1"/>
              </p:cNvSpPr>
              <p:nvPr/>
            </p:nvSpPr>
            <p:spPr bwMode="auto">
              <a:xfrm>
                <a:off x="4787" y="11129"/>
                <a:ext cx="250" cy="2"/>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77" name="Line 149"/>
              <p:cNvSpPr>
                <a:spLocks noChangeShapeType="1"/>
              </p:cNvSpPr>
              <p:nvPr/>
            </p:nvSpPr>
            <p:spPr bwMode="auto">
              <a:xfrm>
                <a:off x="4785" y="11645"/>
                <a:ext cx="259" cy="2"/>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78" name="Arc 15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279" name="Freeform 151"/>
            <p:cNvSpPr>
              <a:spLocks/>
            </p:cNvSpPr>
            <p:nvPr/>
          </p:nvSpPr>
          <p:spPr bwMode="auto">
            <a:xfrm>
              <a:off x="2973" y="3354"/>
              <a:ext cx="1364"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905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80" name="Freeform 152"/>
            <p:cNvSpPr>
              <a:spLocks/>
            </p:cNvSpPr>
            <p:nvPr/>
          </p:nvSpPr>
          <p:spPr bwMode="auto">
            <a:xfrm flipV="1">
              <a:off x="2972" y="3451"/>
              <a:ext cx="1365"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905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81" name="Freeform 153"/>
            <p:cNvSpPr>
              <a:spLocks/>
            </p:cNvSpPr>
            <p:nvPr/>
          </p:nvSpPr>
          <p:spPr bwMode="auto">
            <a:xfrm rot="2663462">
              <a:off x="2906" y="3348"/>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905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82" name="Freeform 154"/>
            <p:cNvSpPr>
              <a:spLocks/>
            </p:cNvSpPr>
            <p:nvPr/>
          </p:nvSpPr>
          <p:spPr bwMode="auto">
            <a:xfrm>
              <a:off x="3094" y="3354"/>
              <a:ext cx="1265" cy="125"/>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905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83" name="Freeform 155"/>
            <p:cNvSpPr>
              <a:spLocks/>
            </p:cNvSpPr>
            <p:nvPr/>
          </p:nvSpPr>
          <p:spPr bwMode="auto">
            <a:xfrm>
              <a:off x="2843" y="3342"/>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905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84" name="Arc 156"/>
            <p:cNvSpPr>
              <a:spLocks/>
            </p:cNvSpPr>
            <p:nvPr/>
          </p:nvSpPr>
          <p:spPr bwMode="auto">
            <a:xfrm rot="6937498">
              <a:off x="2785" y="3206"/>
              <a:ext cx="183"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85" name="Arc 157"/>
            <p:cNvSpPr>
              <a:spLocks/>
            </p:cNvSpPr>
            <p:nvPr/>
          </p:nvSpPr>
          <p:spPr bwMode="auto">
            <a:xfrm rot="14662502" flipV="1">
              <a:off x="2785" y="3411"/>
              <a:ext cx="185"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86" name="Freeform 158"/>
            <p:cNvSpPr>
              <a:spLocks/>
            </p:cNvSpPr>
            <p:nvPr/>
          </p:nvSpPr>
          <p:spPr bwMode="auto">
            <a:xfrm flipH="1">
              <a:off x="4330" y="3294"/>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905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87" name="Line 159"/>
            <p:cNvSpPr>
              <a:spLocks noChangeShapeType="1"/>
            </p:cNvSpPr>
            <p:nvPr/>
          </p:nvSpPr>
          <p:spPr bwMode="auto">
            <a:xfrm flipH="1">
              <a:off x="4437" y="3285"/>
              <a:ext cx="0" cy="25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88" name="Line 160"/>
            <p:cNvSpPr>
              <a:spLocks noChangeShapeType="1"/>
            </p:cNvSpPr>
            <p:nvPr/>
          </p:nvSpPr>
          <p:spPr bwMode="auto">
            <a:xfrm flipH="1">
              <a:off x="4328" y="3292"/>
              <a:ext cx="114" cy="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89" name="Line 161"/>
            <p:cNvSpPr>
              <a:spLocks noChangeShapeType="1"/>
            </p:cNvSpPr>
            <p:nvPr/>
          </p:nvSpPr>
          <p:spPr bwMode="auto">
            <a:xfrm flipH="1">
              <a:off x="4325" y="3528"/>
              <a:ext cx="118" cy="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90" name="Arc 162"/>
            <p:cNvSpPr>
              <a:spLocks/>
            </p:cNvSpPr>
            <p:nvPr/>
          </p:nvSpPr>
          <p:spPr bwMode="auto">
            <a:xfrm rot="8071501" flipH="1">
              <a:off x="4068" y="3248"/>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91" name="Freeform 163"/>
            <p:cNvSpPr>
              <a:spLocks/>
            </p:cNvSpPr>
            <p:nvPr/>
          </p:nvSpPr>
          <p:spPr bwMode="auto">
            <a:xfrm>
              <a:off x="3032" y="3298"/>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905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92" name="Line 164"/>
            <p:cNvSpPr>
              <a:spLocks noChangeShapeType="1"/>
            </p:cNvSpPr>
            <p:nvPr/>
          </p:nvSpPr>
          <p:spPr bwMode="auto">
            <a:xfrm>
              <a:off x="3031" y="3289"/>
              <a:ext cx="0" cy="25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93" name="Line 165"/>
            <p:cNvSpPr>
              <a:spLocks noChangeShapeType="1"/>
            </p:cNvSpPr>
            <p:nvPr/>
          </p:nvSpPr>
          <p:spPr bwMode="auto">
            <a:xfrm>
              <a:off x="3025" y="3532"/>
              <a:ext cx="118" cy="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94" name="Arc 166"/>
            <p:cNvSpPr>
              <a:spLocks/>
            </p:cNvSpPr>
            <p:nvPr/>
          </p:nvSpPr>
          <p:spPr bwMode="auto">
            <a:xfrm rot="35128499">
              <a:off x="3084" y="3252"/>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95" name="Arc 167"/>
            <p:cNvSpPr>
              <a:spLocks/>
            </p:cNvSpPr>
            <p:nvPr/>
          </p:nvSpPr>
          <p:spPr bwMode="auto">
            <a:xfrm rot="2663462" flipH="1" flipV="1">
              <a:off x="2911" y="3301"/>
              <a:ext cx="222" cy="22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96" name="Arc 168"/>
            <p:cNvSpPr>
              <a:spLocks/>
            </p:cNvSpPr>
            <p:nvPr/>
          </p:nvSpPr>
          <p:spPr bwMode="auto">
            <a:xfrm rot="2663462">
              <a:off x="2813" y="3307"/>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97" name="Arc 169"/>
            <p:cNvSpPr>
              <a:spLocks/>
            </p:cNvSpPr>
            <p:nvPr/>
          </p:nvSpPr>
          <p:spPr bwMode="auto">
            <a:xfrm rot="2663462">
              <a:off x="2787" y="3370"/>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98" name="Arc 170"/>
            <p:cNvSpPr>
              <a:spLocks/>
            </p:cNvSpPr>
            <p:nvPr/>
          </p:nvSpPr>
          <p:spPr bwMode="auto">
            <a:xfrm rot="2663462" flipH="1" flipV="1">
              <a:off x="2870" y="3369"/>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299" name="Line 171"/>
            <p:cNvSpPr>
              <a:spLocks noChangeShapeType="1"/>
            </p:cNvSpPr>
            <p:nvPr/>
          </p:nvSpPr>
          <p:spPr bwMode="auto">
            <a:xfrm rot="1807332" flipV="1">
              <a:off x="2781" y="2785"/>
              <a:ext cx="1" cy="674"/>
            </a:xfrm>
            <a:prstGeom prst="line">
              <a:avLst/>
            </a:prstGeom>
            <a:noFill/>
            <a:ln w="190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00" name="Freeform 172"/>
            <p:cNvSpPr>
              <a:spLocks/>
            </p:cNvSpPr>
            <p:nvPr/>
          </p:nvSpPr>
          <p:spPr bwMode="auto">
            <a:xfrm rot="-3592668">
              <a:off x="2718" y="3147"/>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905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01" name="Line 173"/>
            <p:cNvSpPr>
              <a:spLocks noChangeShapeType="1"/>
            </p:cNvSpPr>
            <p:nvPr/>
          </p:nvSpPr>
          <p:spPr bwMode="auto">
            <a:xfrm rot="-3592668">
              <a:off x="2687" y="3170"/>
              <a:ext cx="43" cy="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02" name="Line 174"/>
            <p:cNvSpPr>
              <a:spLocks noChangeShapeType="1"/>
            </p:cNvSpPr>
            <p:nvPr/>
          </p:nvSpPr>
          <p:spPr bwMode="auto">
            <a:xfrm rot="-3592668">
              <a:off x="2759" y="3209"/>
              <a:ext cx="43" cy="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4" name="Group 175"/>
            <p:cNvGrpSpPr>
              <a:grpSpLocks/>
            </p:cNvGrpSpPr>
            <p:nvPr/>
          </p:nvGrpSpPr>
          <p:grpSpPr bwMode="auto">
            <a:xfrm rot="-3592668">
              <a:off x="2726" y="2737"/>
              <a:ext cx="378" cy="315"/>
              <a:chOff x="4785" y="11039"/>
              <a:chExt cx="829" cy="688"/>
            </a:xfrm>
          </p:grpSpPr>
          <p:sp>
            <p:nvSpPr>
              <p:cNvPr id="176304" name="Freeform 176"/>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905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05" name="Line 177"/>
              <p:cNvSpPr>
                <a:spLocks noChangeShapeType="1"/>
              </p:cNvSpPr>
              <p:nvPr/>
            </p:nvSpPr>
            <p:spPr bwMode="auto">
              <a:xfrm>
                <a:off x="4798" y="11113"/>
                <a:ext cx="1" cy="549"/>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06" name="Line 178"/>
              <p:cNvSpPr>
                <a:spLocks noChangeShapeType="1"/>
              </p:cNvSpPr>
              <p:nvPr/>
            </p:nvSpPr>
            <p:spPr bwMode="auto">
              <a:xfrm>
                <a:off x="4787" y="11129"/>
                <a:ext cx="250" cy="2"/>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07" name="Line 179"/>
              <p:cNvSpPr>
                <a:spLocks noChangeShapeType="1"/>
              </p:cNvSpPr>
              <p:nvPr/>
            </p:nvSpPr>
            <p:spPr bwMode="auto">
              <a:xfrm>
                <a:off x="4785" y="11645"/>
                <a:ext cx="259" cy="2"/>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08" name="Arc 180"/>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309" name="Freeform 181"/>
            <p:cNvSpPr>
              <a:spLocks/>
            </p:cNvSpPr>
            <p:nvPr/>
          </p:nvSpPr>
          <p:spPr bwMode="auto">
            <a:xfrm rot="-3592668">
              <a:off x="2414" y="2477"/>
              <a:ext cx="1364"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905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10" name="Freeform 182"/>
            <p:cNvSpPr>
              <a:spLocks/>
            </p:cNvSpPr>
            <p:nvPr/>
          </p:nvSpPr>
          <p:spPr bwMode="auto">
            <a:xfrm rot="18007332" flipV="1">
              <a:off x="2496" y="2526"/>
              <a:ext cx="1365"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905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11" name="Freeform 183"/>
            <p:cNvSpPr>
              <a:spLocks/>
            </p:cNvSpPr>
            <p:nvPr/>
          </p:nvSpPr>
          <p:spPr bwMode="auto">
            <a:xfrm rot="-929206">
              <a:off x="2728" y="3035"/>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905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12" name="Freeform 184"/>
            <p:cNvSpPr>
              <a:spLocks/>
            </p:cNvSpPr>
            <p:nvPr/>
          </p:nvSpPr>
          <p:spPr bwMode="auto">
            <a:xfrm rot="-3592668">
              <a:off x="2545" y="2380"/>
              <a:ext cx="1264" cy="125"/>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9050"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13" name="Freeform 185"/>
            <p:cNvSpPr>
              <a:spLocks/>
            </p:cNvSpPr>
            <p:nvPr/>
          </p:nvSpPr>
          <p:spPr bwMode="auto">
            <a:xfrm rot="-3592668">
              <a:off x="2658" y="3021"/>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9050" cmpd="sng">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14" name="Arc 186"/>
            <p:cNvSpPr>
              <a:spLocks/>
            </p:cNvSpPr>
            <p:nvPr/>
          </p:nvSpPr>
          <p:spPr bwMode="auto">
            <a:xfrm rot="3344830">
              <a:off x="2566" y="3029"/>
              <a:ext cx="183"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15" name="Arc 187"/>
            <p:cNvSpPr>
              <a:spLocks/>
            </p:cNvSpPr>
            <p:nvPr/>
          </p:nvSpPr>
          <p:spPr bwMode="auto">
            <a:xfrm rot="11069833" flipV="1">
              <a:off x="2743" y="3131"/>
              <a:ext cx="185"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90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16" name="Freeform 188"/>
            <p:cNvSpPr>
              <a:spLocks/>
            </p:cNvSpPr>
            <p:nvPr/>
          </p:nvSpPr>
          <p:spPr bwMode="auto">
            <a:xfrm rot="18007332" flipH="1">
              <a:off x="3446" y="1766"/>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905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17" name="Line 189"/>
            <p:cNvSpPr>
              <a:spLocks noChangeShapeType="1"/>
            </p:cNvSpPr>
            <p:nvPr/>
          </p:nvSpPr>
          <p:spPr bwMode="auto">
            <a:xfrm rot="18007332" flipH="1">
              <a:off x="3526" y="1710"/>
              <a:ext cx="0" cy="25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18" name="Line 190"/>
            <p:cNvSpPr>
              <a:spLocks noChangeShapeType="1"/>
            </p:cNvSpPr>
            <p:nvPr/>
          </p:nvSpPr>
          <p:spPr bwMode="auto">
            <a:xfrm rot="18007332" flipH="1">
              <a:off x="3341" y="1821"/>
              <a:ext cx="114" cy="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19" name="Line 191"/>
            <p:cNvSpPr>
              <a:spLocks noChangeShapeType="1"/>
            </p:cNvSpPr>
            <p:nvPr/>
          </p:nvSpPr>
          <p:spPr bwMode="auto">
            <a:xfrm rot="18007332" flipH="1">
              <a:off x="3543" y="1940"/>
              <a:ext cx="118" cy="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20" name="Arc 192"/>
            <p:cNvSpPr>
              <a:spLocks/>
            </p:cNvSpPr>
            <p:nvPr/>
          </p:nvSpPr>
          <p:spPr bwMode="auto">
            <a:xfrm rot="4478833" flipH="1">
              <a:off x="3260" y="1857"/>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21" name="Freeform 193"/>
            <p:cNvSpPr>
              <a:spLocks/>
            </p:cNvSpPr>
            <p:nvPr/>
          </p:nvSpPr>
          <p:spPr bwMode="auto">
            <a:xfrm rot="-3592668">
              <a:off x="2798" y="2889"/>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9050" cmpd="sng">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22" name="Line 194"/>
            <p:cNvSpPr>
              <a:spLocks noChangeShapeType="1"/>
            </p:cNvSpPr>
            <p:nvPr/>
          </p:nvSpPr>
          <p:spPr bwMode="auto">
            <a:xfrm rot="-3592668">
              <a:off x="2824" y="2927"/>
              <a:ext cx="0" cy="25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23" name="Line 195"/>
            <p:cNvSpPr>
              <a:spLocks noChangeShapeType="1"/>
            </p:cNvSpPr>
            <p:nvPr/>
          </p:nvSpPr>
          <p:spPr bwMode="auto">
            <a:xfrm rot="-3592668">
              <a:off x="2691" y="2948"/>
              <a:ext cx="114" cy="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24" name="Line 196"/>
            <p:cNvSpPr>
              <a:spLocks noChangeShapeType="1"/>
            </p:cNvSpPr>
            <p:nvPr/>
          </p:nvSpPr>
          <p:spPr bwMode="auto">
            <a:xfrm rot="-3592668">
              <a:off x="2894" y="3065"/>
              <a:ext cx="118" cy="1"/>
            </a:xfrm>
            <a:prstGeom prst="lin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25" name="Arc 197"/>
            <p:cNvSpPr>
              <a:spLocks/>
            </p:cNvSpPr>
            <p:nvPr/>
          </p:nvSpPr>
          <p:spPr bwMode="auto">
            <a:xfrm rot="31535830">
              <a:off x="2771" y="2708"/>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26" name="Arc 198"/>
            <p:cNvSpPr>
              <a:spLocks/>
            </p:cNvSpPr>
            <p:nvPr/>
          </p:nvSpPr>
          <p:spPr bwMode="auto">
            <a:xfrm rot="-929206" flipH="1" flipV="1">
              <a:off x="2708" y="2948"/>
              <a:ext cx="222" cy="22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27" name="Arc 199"/>
            <p:cNvSpPr>
              <a:spLocks/>
            </p:cNvSpPr>
            <p:nvPr/>
          </p:nvSpPr>
          <p:spPr bwMode="auto">
            <a:xfrm rot="-929206">
              <a:off x="2663" y="3036"/>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28" name="Arc 200"/>
            <p:cNvSpPr>
              <a:spLocks/>
            </p:cNvSpPr>
            <p:nvPr/>
          </p:nvSpPr>
          <p:spPr bwMode="auto">
            <a:xfrm rot="-929206">
              <a:off x="2680" y="3182"/>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29" name="Arc 201"/>
            <p:cNvSpPr>
              <a:spLocks/>
            </p:cNvSpPr>
            <p:nvPr/>
          </p:nvSpPr>
          <p:spPr bwMode="auto">
            <a:xfrm rot="-929206" flipH="1" flipV="1">
              <a:off x="2720" y="3109"/>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30" name="Line 202"/>
            <p:cNvSpPr>
              <a:spLocks noChangeShapeType="1"/>
            </p:cNvSpPr>
            <p:nvPr/>
          </p:nvSpPr>
          <p:spPr bwMode="auto">
            <a:xfrm>
              <a:off x="2772" y="3401"/>
              <a:ext cx="1" cy="328"/>
            </a:xfrm>
            <a:prstGeom prst="line">
              <a:avLst/>
            </a:prstGeom>
            <a:noFill/>
            <a:ln w="1905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31" name="Line 203"/>
            <p:cNvSpPr>
              <a:spLocks noChangeShapeType="1"/>
            </p:cNvSpPr>
            <p:nvPr/>
          </p:nvSpPr>
          <p:spPr bwMode="auto">
            <a:xfrm rot="7220284">
              <a:off x="2565" y="3033"/>
              <a:ext cx="0" cy="328"/>
            </a:xfrm>
            <a:prstGeom prst="line">
              <a:avLst/>
            </a:prstGeom>
            <a:noFill/>
            <a:ln w="1905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nvGrpSpPr>
            <p:cNvPr id="15" name="Group 204"/>
            <p:cNvGrpSpPr>
              <a:grpSpLocks/>
            </p:cNvGrpSpPr>
            <p:nvPr/>
          </p:nvGrpSpPr>
          <p:grpSpPr bwMode="auto">
            <a:xfrm rot="7253297">
              <a:off x="2312" y="3027"/>
              <a:ext cx="142" cy="114"/>
              <a:chOff x="5504" y="8144"/>
              <a:chExt cx="291" cy="236"/>
            </a:xfrm>
          </p:grpSpPr>
          <p:sp>
            <p:nvSpPr>
              <p:cNvPr id="176333" name="Rectangle 205"/>
              <p:cNvSpPr>
                <a:spLocks noChangeArrowheads="1"/>
              </p:cNvSpPr>
              <p:nvPr/>
            </p:nvSpPr>
            <p:spPr bwMode="auto">
              <a:xfrm>
                <a:off x="5577" y="8233"/>
                <a:ext cx="155" cy="147"/>
              </a:xfrm>
              <a:prstGeom prst="rect">
                <a:avLst/>
              </a:prstGeom>
              <a:solidFill>
                <a:srgbClr val="00FFFF"/>
              </a:solidFill>
              <a:ln w="1905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34" name="Rectangle 206"/>
              <p:cNvSpPr>
                <a:spLocks noChangeArrowheads="1"/>
              </p:cNvSpPr>
              <p:nvPr/>
            </p:nvSpPr>
            <p:spPr bwMode="auto">
              <a:xfrm>
                <a:off x="5504" y="8144"/>
                <a:ext cx="291" cy="106"/>
              </a:xfrm>
              <a:prstGeom prst="rect">
                <a:avLst/>
              </a:prstGeom>
              <a:solidFill>
                <a:srgbClr val="00FFFF"/>
              </a:solidFill>
              <a:ln w="1905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grpSp>
          <p:nvGrpSpPr>
            <p:cNvPr id="16" name="Group 207"/>
            <p:cNvGrpSpPr>
              <a:grpSpLocks/>
            </p:cNvGrpSpPr>
            <p:nvPr/>
          </p:nvGrpSpPr>
          <p:grpSpPr bwMode="auto">
            <a:xfrm>
              <a:off x="2699" y="3715"/>
              <a:ext cx="141" cy="114"/>
              <a:chOff x="5504" y="8144"/>
              <a:chExt cx="291" cy="236"/>
            </a:xfrm>
          </p:grpSpPr>
          <p:sp>
            <p:nvSpPr>
              <p:cNvPr id="176336" name="Rectangle 208"/>
              <p:cNvSpPr>
                <a:spLocks noChangeArrowheads="1"/>
              </p:cNvSpPr>
              <p:nvPr/>
            </p:nvSpPr>
            <p:spPr bwMode="auto">
              <a:xfrm>
                <a:off x="5577" y="8233"/>
                <a:ext cx="155" cy="147"/>
              </a:xfrm>
              <a:prstGeom prst="rect">
                <a:avLst/>
              </a:prstGeom>
              <a:solidFill>
                <a:srgbClr val="00FFFF"/>
              </a:solidFill>
              <a:ln w="1905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37" name="Rectangle 209"/>
              <p:cNvSpPr>
                <a:spLocks noChangeArrowheads="1"/>
              </p:cNvSpPr>
              <p:nvPr/>
            </p:nvSpPr>
            <p:spPr bwMode="auto">
              <a:xfrm>
                <a:off x="5504" y="8144"/>
                <a:ext cx="291" cy="106"/>
              </a:xfrm>
              <a:prstGeom prst="rect">
                <a:avLst/>
              </a:prstGeom>
              <a:solidFill>
                <a:srgbClr val="00FFFF"/>
              </a:solidFill>
              <a:ln w="1905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338" name="Rectangle 210"/>
            <p:cNvSpPr>
              <a:spLocks noChangeArrowheads="1"/>
            </p:cNvSpPr>
            <p:nvPr/>
          </p:nvSpPr>
          <p:spPr bwMode="auto">
            <a:xfrm rot="3571960">
              <a:off x="2602" y="3317"/>
              <a:ext cx="27" cy="221"/>
            </a:xfrm>
            <a:prstGeom prst="rect">
              <a:avLst/>
            </a:prstGeom>
            <a:solidFill>
              <a:srgbClr val="00FFFF"/>
            </a:solidFill>
            <a:ln w="1905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39" name="Rectangle 211"/>
            <p:cNvSpPr>
              <a:spLocks noChangeArrowheads="1"/>
            </p:cNvSpPr>
            <p:nvPr/>
          </p:nvSpPr>
          <p:spPr bwMode="auto">
            <a:xfrm rot="2679310">
              <a:off x="2745" y="3359"/>
              <a:ext cx="25" cy="112"/>
            </a:xfrm>
            <a:prstGeom prst="rect">
              <a:avLst/>
            </a:prstGeom>
            <a:solidFill>
              <a:srgbClr val="00FFFF"/>
            </a:solidFill>
            <a:ln w="1905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40" name="Rectangle 212"/>
            <p:cNvSpPr>
              <a:spLocks noChangeArrowheads="1"/>
            </p:cNvSpPr>
            <p:nvPr/>
          </p:nvSpPr>
          <p:spPr bwMode="auto">
            <a:xfrm rot="-17064441">
              <a:off x="2674" y="3225"/>
              <a:ext cx="24" cy="112"/>
            </a:xfrm>
            <a:prstGeom prst="rect">
              <a:avLst/>
            </a:prstGeom>
            <a:solidFill>
              <a:srgbClr val="00FFFF"/>
            </a:solidFill>
            <a:ln w="19050">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41" name="Oval 213"/>
            <p:cNvSpPr>
              <a:spLocks noChangeArrowheads="1"/>
            </p:cNvSpPr>
            <p:nvPr/>
          </p:nvSpPr>
          <p:spPr bwMode="auto">
            <a:xfrm>
              <a:off x="3159" y="917"/>
              <a:ext cx="1137" cy="1135"/>
            </a:xfrm>
            <a:prstGeom prst="ellips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42" name="Oval 214"/>
            <p:cNvSpPr>
              <a:spLocks noChangeArrowheads="1"/>
            </p:cNvSpPr>
            <p:nvPr/>
          </p:nvSpPr>
          <p:spPr bwMode="auto">
            <a:xfrm>
              <a:off x="4274" y="2846"/>
              <a:ext cx="1137" cy="1135"/>
            </a:xfrm>
            <a:prstGeom prst="ellipse">
              <a:avLst/>
            </a:prstGeom>
            <a:noFill/>
            <a:ln w="19050">
              <a:solidFill>
                <a:srgbClr val="000000"/>
              </a:solidFill>
              <a:round/>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grpSp>
      <p:sp>
        <p:nvSpPr>
          <p:cNvPr id="176344" name="Text Box 216"/>
          <p:cNvSpPr txBox="1">
            <a:spLocks noChangeArrowheads="1"/>
          </p:cNvSpPr>
          <p:nvPr/>
        </p:nvSpPr>
        <p:spPr bwMode="auto">
          <a:xfrm>
            <a:off x="696913" y="1668463"/>
            <a:ext cx="8447087" cy="400050"/>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2400" b="1" kern="1200" dirty="0">
                <a:solidFill>
                  <a:srgbClr val="000000"/>
                </a:solidFill>
                <a:latin typeface="Century" pitchFamily="18" charset="0"/>
                <a:ea typeface="ＭＳ 明朝" pitchFamily="17" charset="-128"/>
                <a:cs typeface="+mn-cs"/>
              </a:rPr>
              <a:t>Establish GW astronomy                Develop GW astronomy</a:t>
            </a:r>
            <a:endParaRPr kumimoji="1" lang="en-US" altLang="ja-JP" sz="2400" b="1" kern="1200" dirty="0">
              <a:solidFill>
                <a:srgbClr val="000000"/>
              </a:solidFill>
              <a:latin typeface="Times New Roman" pitchFamily="18" charset="0"/>
              <a:ea typeface="ＭＳ 明朝" pitchFamily="17" charset="-128"/>
              <a:cs typeface="+mn-cs"/>
            </a:endParaRPr>
          </a:p>
          <a:p>
            <a:pPr algn="l" rtl="0" fontAlgn="base">
              <a:spcBef>
                <a:spcPct val="0"/>
              </a:spcBef>
              <a:spcAft>
                <a:spcPct val="0"/>
              </a:spcAft>
            </a:pPr>
            <a:endParaRPr kumimoji="1" lang="en-US" altLang="ja-JP" sz="2400" kern="1200" dirty="0">
              <a:solidFill>
                <a:srgbClr val="000000"/>
              </a:solidFill>
              <a:latin typeface="Arial" charset="0"/>
              <a:ea typeface="ＭＳ Ｐゴシック" pitchFamily="50" charset="-128"/>
              <a:cs typeface="+mn-cs"/>
            </a:endParaRPr>
          </a:p>
        </p:txBody>
      </p:sp>
      <p:sp>
        <p:nvSpPr>
          <p:cNvPr id="176345" name="AutoShape 217"/>
          <p:cNvSpPr>
            <a:spLocks noChangeArrowheads="1"/>
          </p:cNvSpPr>
          <p:nvPr/>
        </p:nvSpPr>
        <p:spPr bwMode="auto">
          <a:xfrm>
            <a:off x="4479925" y="3425825"/>
            <a:ext cx="1462088" cy="476250"/>
          </a:xfrm>
          <a:prstGeom prst="rightArrow">
            <a:avLst>
              <a:gd name="adj1" fmla="val 50000"/>
              <a:gd name="adj2" fmla="val 76750"/>
            </a:avLst>
          </a:prstGeom>
          <a:solidFill>
            <a:srgbClr val="FFFFFF"/>
          </a:solidFill>
          <a:ln w="952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pic>
        <p:nvPicPr>
          <p:cNvPr id="176346" name="Picture 218"/>
          <p:cNvPicPr>
            <a:picLocks noChangeAspect="1" noChangeArrowheads="1"/>
          </p:cNvPicPr>
          <p:nvPr/>
        </p:nvPicPr>
        <p:blipFill>
          <a:blip r:embed="rId4"/>
          <a:srcRect/>
          <a:stretch>
            <a:fillRect/>
          </a:stretch>
        </p:blipFill>
        <p:spPr bwMode="auto">
          <a:xfrm>
            <a:off x="4764088" y="5145088"/>
            <a:ext cx="1576387" cy="1111250"/>
          </a:xfrm>
          <a:prstGeom prst="rect">
            <a:avLst/>
          </a:prstGeom>
          <a:noFill/>
          <a:ln w="9525">
            <a:noFill/>
            <a:miter lim="800000"/>
            <a:headEnd/>
            <a:tailEnd/>
          </a:ln>
        </p:spPr>
      </p:pic>
      <p:pic>
        <p:nvPicPr>
          <p:cNvPr id="176347" name="Picture 219" descr="CLIO"/>
          <p:cNvPicPr>
            <a:picLocks noChangeAspect="1" noChangeArrowheads="1"/>
          </p:cNvPicPr>
          <p:nvPr/>
        </p:nvPicPr>
        <p:blipFill>
          <a:blip r:embed="rId5"/>
          <a:srcRect/>
          <a:stretch>
            <a:fillRect/>
          </a:stretch>
        </p:blipFill>
        <p:spPr bwMode="auto">
          <a:xfrm>
            <a:off x="803275" y="5133975"/>
            <a:ext cx="1674813" cy="1119188"/>
          </a:xfrm>
          <a:prstGeom prst="rect">
            <a:avLst/>
          </a:prstGeom>
          <a:noFill/>
          <a:ln w="9525">
            <a:noFill/>
            <a:miter lim="800000"/>
            <a:headEnd/>
            <a:tailEnd/>
          </a:ln>
        </p:spPr>
      </p:pic>
      <p:sp>
        <p:nvSpPr>
          <p:cNvPr id="176348" name="AutoShape 220"/>
          <p:cNvSpPr>
            <a:spLocks noChangeArrowheads="1"/>
          </p:cNvSpPr>
          <p:nvPr/>
        </p:nvSpPr>
        <p:spPr bwMode="auto">
          <a:xfrm rot="-2512668">
            <a:off x="1563688" y="4692650"/>
            <a:ext cx="623887" cy="263525"/>
          </a:xfrm>
          <a:prstGeom prst="rightArrow">
            <a:avLst>
              <a:gd name="adj1" fmla="val 50000"/>
              <a:gd name="adj2" fmla="val 59187"/>
            </a:avLst>
          </a:prstGeom>
          <a:solidFill>
            <a:srgbClr val="FFFFFF"/>
          </a:solidFill>
          <a:ln w="952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49" name="AutoShape 221"/>
          <p:cNvSpPr>
            <a:spLocks noChangeArrowheads="1"/>
          </p:cNvSpPr>
          <p:nvPr/>
        </p:nvSpPr>
        <p:spPr bwMode="auto">
          <a:xfrm rot="-2512668">
            <a:off x="5834063" y="4689475"/>
            <a:ext cx="622300" cy="263525"/>
          </a:xfrm>
          <a:prstGeom prst="rightArrow">
            <a:avLst>
              <a:gd name="adj1" fmla="val 50000"/>
              <a:gd name="adj2" fmla="val 59036"/>
            </a:avLst>
          </a:prstGeom>
          <a:solidFill>
            <a:srgbClr val="FFFFFF"/>
          </a:solidFill>
          <a:ln w="9525">
            <a:solidFill>
              <a:srgbClr val="000000"/>
            </a:solidFill>
            <a:miter lim="800000"/>
            <a:headEnd/>
            <a:tailEnd/>
          </a:ln>
        </p:spPr>
        <p:txBody>
          <a:bodyPr lIns="74295" tIns="8890" rIns="74295" bIns="8890"/>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176350" name="Text Box 222"/>
          <p:cNvSpPr txBox="1">
            <a:spLocks noChangeArrowheads="1"/>
          </p:cNvSpPr>
          <p:nvPr/>
        </p:nvSpPr>
        <p:spPr bwMode="auto">
          <a:xfrm>
            <a:off x="1393825" y="2379663"/>
            <a:ext cx="1273175" cy="546100"/>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2400" b="1" kern="1200" dirty="0">
                <a:solidFill>
                  <a:srgbClr val="FFFFFF"/>
                </a:solidFill>
                <a:latin typeface="Century" pitchFamily="18" charset="0"/>
                <a:ea typeface="ＭＳ 明朝" pitchFamily="17" charset="-128"/>
                <a:cs typeface="+mn-cs"/>
              </a:rPr>
              <a:t>LCGT</a:t>
            </a:r>
            <a:endParaRPr kumimoji="1" lang="en-US" altLang="ja-JP" sz="2400" b="1" kern="1200" dirty="0">
              <a:solidFill>
                <a:srgbClr val="FFFFFF"/>
              </a:solidFill>
              <a:latin typeface="Times New Roman" pitchFamily="18" charset="0"/>
              <a:ea typeface="ＭＳ 明朝" pitchFamily="17" charset="-128"/>
              <a:cs typeface="+mn-cs"/>
            </a:endParaRPr>
          </a:p>
          <a:p>
            <a:pPr algn="l" rtl="0" fontAlgn="base">
              <a:spcBef>
                <a:spcPct val="0"/>
              </a:spcBef>
              <a:spcAft>
                <a:spcPct val="0"/>
              </a:spcAft>
            </a:pPr>
            <a:endParaRPr kumimoji="1" lang="en-US" altLang="ja-JP" sz="2400" kern="1200" dirty="0">
              <a:solidFill>
                <a:srgbClr val="000000"/>
              </a:solidFill>
              <a:latin typeface="Arial" charset="0"/>
              <a:ea typeface="ＭＳ Ｐゴシック" pitchFamily="50" charset="-128"/>
              <a:cs typeface="+mn-cs"/>
            </a:endParaRPr>
          </a:p>
        </p:txBody>
      </p:sp>
      <p:sp>
        <p:nvSpPr>
          <p:cNvPr id="176351" name="Text Box 223"/>
          <p:cNvSpPr txBox="1">
            <a:spLocks noChangeArrowheads="1"/>
          </p:cNvSpPr>
          <p:nvPr/>
        </p:nvSpPr>
        <p:spPr bwMode="auto">
          <a:xfrm>
            <a:off x="6881813" y="3270250"/>
            <a:ext cx="1604962" cy="549275"/>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2400" b="1" kern="1200" dirty="0">
                <a:solidFill>
                  <a:srgbClr val="000000"/>
                </a:solidFill>
                <a:latin typeface="Century" pitchFamily="18" charset="0"/>
                <a:ea typeface="ＭＳ 明朝" pitchFamily="17" charset="-128"/>
                <a:cs typeface="+mn-cs"/>
              </a:rPr>
              <a:t>DECIGO</a:t>
            </a:r>
            <a:endParaRPr kumimoji="1" lang="en-US" altLang="ja-JP" kern="1200" dirty="0">
              <a:solidFill>
                <a:srgbClr val="000000"/>
              </a:solidFill>
              <a:latin typeface="Arial" charset="0"/>
              <a:ea typeface="ＭＳ Ｐゴシック" pitchFamily="50" charset="-128"/>
              <a:cs typeface="+mn-cs"/>
            </a:endParaRPr>
          </a:p>
        </p:txBody>
      </p:sp>
      <p:sp>
        <p:nvSpPr>
          <p:cNvPr id="176352" name="Text Box 224"/>
          <p:cNvSpPr txBox="1">
            <a:spLocks noChangeArrowheads="1"/>
          </p:cNvSpPr>
          <p:nvPr/>
        </p:nvSpPr>
        <p:spPr bwMode="auto">
          <a:xfrm>
            <a:off x="804863" y="5140325"/>
            <a:ext cx="850900" cy="365125"/>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b="1" kern="1200" dirty="0">
                <a:solidFill>
                  <a:srgbClr val="FFFFFF"/>
                </a:solidFill>
                <a:latin typeface="Century" pitchFamily="18" charset="0"/>
                <a:ea typeface="ＭＳ 明朝" pitchFamily="17" charset="-128"/>
                <a:cs typeface="+mn-cs"/>
              </a:rPr>
              <a:t>CLIO</a:t>
            </a:r>
            <a:endParaRPr kumimoji="1" lang="en-US" altLang="ja-JP" b="1" kern="1200" dirty="0">
              <a:solidFill>
                <a:srgbClr val="FFFFFF"/>
              </a:solidFill>
              <a:latin typeface="Times New Roman" pitchFamily="18" charset="0"/>
              <a:ea typeface="ＭＳ 明朝" pitchFamily="17" charset="-128"/>
              <a:cs typeface="+mn-cs"/>
            </a:endParaRPr>
          </a:p>
          <a:p>
            <a:pPr algn="l" rtl="0" fontAlgn="base">
              <a:spcBef>
                <a:spcPct val="0"/>
              </a:spcBef>
              <a:spcAft>
                <a:spcPct val="0"/>
              </a:spcAft>
            </a:pPr>
            <a:endParaRPr kumimoji="1" lang="en-US" altLang="ja-JP" kern="1200" dirty="0">
              <a:solidFill>
                <a:srgbClr val="000000"/>
              </a:solidFill>
              <a:latin typeface="Arial" charset="0"/>
              <a:ea typeface="ＭＳ Ｐゴシック" pitchFamily="50" charset="-128"/>
              <a:cs typeface="+mn-cs"/>
            </a:endParaRPr>
          </a:p>
        </p:txBody>
      </p:sp>
      <p:sp>
        <p:nvSpPr>
          <p:cNvPr id="176353" name="Text Box 225"/>
          <p:cNvSpPr txBox="1">
            <a:spLocks noChangeArrowheads="1"/>
          </p:cNvSpPr>
          <p:nvPr/>
        </p:nvSpPr>
        <p:spPr bwMode="auto">
          <a:xfrm>
            <a:off x="4759325" y="5159375"/>
            <a:ext cx="779463" cy="373063"/>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b="1" kern="1200" dirty="0">
                <a:solidFill>
                  <a:srgbClr val="FFFFFF"/>
                </a:solidFill>
                <a:latin typeface="Century" pitchFamily="18" charset="0"/>
                <a:ea typeface="ＭＳ 明朝" pitchFamily="17" charset="-128"/>
                <a:cs typeface="+mn-cs"/>
              </a:rPr>
              <a:t>DPF</a:t>
            </a:r>
            <a:endParaRPr kumimoji="1" lang="en-US" altLang="ja-JP" b="1" kern="1200" dirty="0">
              <a:solidFill>
                <a:srgbClr val="FFFFFF"/>
              </a:solidFill>
              <a:latin typeface="Times New Roman" pitchFamily="18" charset="0"/>
              <a:ea typeface="ＭＳ 明朝" pitchFamily="17" charset="-128"/>
              <a:cs typeface="+mn-cs"/>
            </a:endParaRPr>
          </a:p>
          <a:p>
            <a:pPr algn="l" rtl="0" fontAlgn="base">
              <a:spcBef>
                <a:spcPct val="0"/>
              </a:spcBef>
              <a:spcAft>
                <a:spcPct val="0"/>
              </a:spcAft>
            </a:pPr>
            <a:endParaRPr kumimoji="1" lang="en-US" altLang="ja-JP" kern="1200" dirty="0">
              <a:solidFill>
                <a:srgbClr val="000000"/>
              </a:solidFill>
              <a:latin typeface="Arial" charset="0"/>
              <a:ea typeface="ＭＳ Ｐゴシック" pitchFamily="50" charset="-128"/>
              <a:cs typeface="+mn-cs"/>
            </a:endParaRPr>
          </a:p>
        </p:txBody>
      </p:sp>
      <p:sp>
        <p:nvSpPr>
          <p:cNvPr id="176354" name="Text Box 226"/>
          <p:cNvSpPr txBox="1">
            <a:spLocks noChangeArrowheads="1"/>
          </p:cNvSpPr>
          <p:nvPr/>
        </p:nvSpPr>
        <p:spPr bwMode="auto">
          <a:xfrm>
            <a:off x="250825" y="4651375"/>
            <a:ext cx="7813675" cy="360363"/>
          </a:xfrm>
          <a:prstGeom prst="rect">
            <a:avLst/>
          </a:prstGeom>
          <a:noFill/>
          <a:ln w="9525">
            <a:noFill/>
            <a:miter lim="800000"/>
            <a:headEnd/>
            <a:tailEnd/>
          </a:ln>
        </p:spPr>
        <p:txBody>
          <a:bodyPr lIns="74295" tIns="8890" rIns="74295" bIns="8890"/>
          <a:lstStyle/>
          <a:p>
            <a:pPr algn="just" rtl="0" fontAlgn="base">
              <a:lnSpc>
                <a:spcPct val="104000"/>
              </a:lnSpc>
              <a:spcBef>
                <a:spcPct val="0"/>
              </a:spcBef>
              <a:spcAft>
                <a:spcPct val="0"/>
              </a:spcAft>
            </a:pPr>
            <a:r>
              <a:rPr kumimoji="1" lang="en-US" altLang="ja-JP" b="1" kern="1200" dirty="0">
                <a:solidFill>
                  <a:srgbClr val="000000"/>
                </a:solidFill>
                <a:latin typeface="Arial" charset="0"/>
                <a:ea typeface="ＭＳ 明朝" pitchFamily="17" charset="-128"/>
                <a:cs typeface="+mn-cs"/>
              </a:rPr>
              <a:t>Demonstration of technology         </a:t>
            </a:r>
            <a:r>
              <a:rPr kumimoji="1" lang="ja-JP" altLang="en-US" b="1" kern="1200" dirty="0">
                <a:solidFill>
                  <a:srgbClr val="000000"/>
                </a:solidFill>
                <a:latin typeface="Arial" charset="0"/>
                <a:ea typeface="ＭＳ 明朝" pitchFamily="17" charset="-128"/>
                <a:cs typeface="+mn-cs"/>
              </a:rPr>
              <a:t>　　</a:t>
            </a:r>
            <a:r>
              <a:rPr kumimoji="1" lang="en-US" altLang="ja-JP" b="1" kern="1200" dirty="0">
                <a:solidFill>
                  <a:srgbClr val="000000"/>
                </a:solidFill>
                <a:latin typeface="Arial" charset="0"/>
                <a:ea typeface="ＭＳ Ｐゴシック" pitchFamily="50" charset="-128"/>
                <a:cs typeface="+mn-cs"/>
              </a:rPr>
              <a:t>Demonstration of technology</a:t>
            </a:r>
            <a:endParaRPr kumimoji="1" lang="en-US" altLang="ja-JP" kern="1200" dirty="0">
              <a:solidFill>
                <a:srgbClr val="000000"/>
              </a:solidFill>
              <a:latin typeface="Arial" charset="0"/>
              <a:ea typeface="ＭＳ Ｐゴシック" pitchFamily="50" charset="-128"/>
              <a:cs typeface="+mn-cs"/>
            </a:endParaRPr>
          </a:p>
        </p:txBody>
      </p:sp>
      <p:sp>
        <p:nvSpPr>
          <p:cNvPr id="222" name="フッター プレースホルダ 221"/>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altLang="ja-JP" dirty="0"/>
              <a:t>Budget request to MEXT</a:t>
            </a:r>
          </a:p>
        </p:txBody>
      </p:sp>
      <p:sp>
        <p:nvSpPr>
          <p:cNvPr id="178179" name="Rectangle 3"/>
          <p:cNvSpPr>
            <a:spLocks noGrp="1" noChangeArrowheads="1"/>
          </p:cNvSpPr>
          <p:nvPr>
            <p:ph type="body" idx="1"/>
          </p:nvPr>
        </p:nvSpPr>
        <p:spPr>
          <a:xfrm>
            <a:off x="685800" y="1774825"/>
            <a:ext cx="7772400" cy="4660900"/>
          </a:xfrm>
        </p:spPr>
        <p:txBody>
          <a:bodyPr/>
          <a:lstStyle/>
          <a:p>
            <a:pPr>
              <a:lnSpc>
                <a:spcPct val="90000"/>
              </a:lnSpc>
            </a:pPr>
            <a:r>
              <a:rPr lang="en-US" altLang="ja-JP" dirty="0">
                <a:latin typeface="Arial"/>
              </a:rPr>
              <a:t>“</a:t>
            </a:r>
            <a:r>
              <a:rPr lang="en-US" altLang="ja-JP" dirty="0"/>
              <a:t>Demonstration of science and technologies for establishment of GW astronomy</a:t>
            </a:r>
            <a:r>
              <a:rPr lang="en-US" altLang="ja-JP" dirty="0">
                <a:latin typeface="Arial"/>
              </a:rPr>
              <a:t>”</a:t>
            </a:r>
            <a:r>
              <a:rPr lang="en-US" altLang="ja-JP" dirty="0"/>
              <a:t> (PI: Kawamura)</a:t>
            </a:r>
          </a:p>
          <a:p>
            <a:pPr>
              <a:lnSpc>
                <a:spcPct val="90000"/>
              </a:lnSpc>
            </a:pPr>
            <a:r>
              <a:rPr lang="en-US" altLang="ja-JP" dirty="0"/>
              <a:t>Consists of 3 researches:</a:t>
            </a:r>
          </a:p>
          <a:p>
            <a:pPr lvl="1">
              <a:lnSpc>
                <a:spcPct val="90000"/>
              </a:lnSpc>
            </a:pPr>
            <a:r>
              <a:rPr lang="en-US" altLang="ja-JP" dirty="0"/>
              <a:t>Ground-based detector (PI: Mio)</a:t>
            </a:r>
          </a:p>
          <a:p>
            <a:pPr lvl="1">
              <a:lnSpc>
                <a:spcPct val="90000"/>
              </a:lnSpc>
            </a:pPr>
            <a:r>
              <a:rPr lang="en-US" altLang="ja-JP" dirty="0">
                <a:solidFill>
                  <a:srgbClr val="FF0000"/>
                </a:solidFill>
              </a:rPr>
              <a:t>Space antenna (PI: Ando)</a:t>
            </a:r>
          </a:p>
          <a:p>
            <a:pPr lvl="1">
              <a:lnSpc>
                <a:spcPct val="90000"/>
              </a:lnSpc>
            </a:pPr>
            <a:r>
              <a:rPr lang="en-US" altLang="ja-JP" dirty="0"/>
              <a:t>Theory, data analysis (PI: Kanda)</a:t>
            </a:r>
          </a:p>
          <a:p>
            <a:pPr>
              <a:lnSpc>
                <a:spcPct val="90000"/>
              </a:lnSpc>
            </a:pPr>
            <a:r>
              <a:rPr lang="en-US" altLang="ja-JP" dirty="0"/>
              <a:t>$10M for 5 years</a:t>
            </a:r>
          </a:p>
          <a:p>
            <a:pPr>
              <a:lnSpc>
                <a:spcPct val="90000"/>
              </a:lnSpc>
            </a:pPr>
            <a:r>
              <a:rPr lang="en-US" altLang="ja-JP" dirty="0"/>
              <a:t>Application to be submitted soon</a:t>
            </a:r>
          </a:p>
        </p:txBody>
      </p:sp>
      <p:sp>
        <p:nvSpPr>
          <p:cNvPr id="4" name="フッター プレースホルダ 3"/>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85800" y="388938"/>
            <a:ext cx="7772400" cy="936625"/>
          </a:xfrm>
        </p:spPr>
        <p:txBody>
          <a:bodyPr/>
          <a:lstStyle/>
          <a:p>
            <a:r>
              <a:rPr lang="en-US" altLang="ja-JP" dirty="0"/>
              <a:t>Summary</a:t>
            </a:r>
          </a:p>
        </p:txBody>
      </p:sp>
      <p:sp>
        <p:nvSpPr>
          <p:cNvPr id="168963" name="Rectangle 3"/>
          <p:cNvSpPr>
            <a:spLocks noGrp="1" noChangeArrowheads="1"/>
          </p:cNvSpPr>
          <p:nvPr>
            <p:ph type="body" idx="1"/>
          </p:nvPr>
        </p:nvSpPr>
        <p:spPr>
          <a:xfrm>
            <a:off x="361950" y="1376363"/>
            <a:ext cx="8494713" cy="5087937"/>
          </a:xfrm>
        </p:spPr>
        <p:txBody>
          <a:bodyPr/>
          <a:lstStyle/>
          <a:p>
            <a:pPr>
              <a:spcBef>
                <a:spcPct val="0"/>
              </a:spcBef>
            </a:pPr>
            <a:r>
              <a:rPr lang="en-US" altLang="ja-JP" dirty="0"/>
              <a:t>DECIGO can bridge the gap between LISA and terrestrial detectors</a:t>
            </a:r>
          </a:p>
          <a:p>
            <a:pPr>
              <a:spcBef>
                <a:spcPct val="0"/>
              </a:spcBef>
            </a:pPr>
            <a:r>
              <a:rPr lang="en-US" altLang="ja-JP" dirty="0"/>
              <a:t>DECIGO can detect GWs from the inflation as well as can bring us extremely interesting science.</a:t>
            </a:r>
          </a:p>
          <a:p>
            <a:pPr>
              <a:spcBef>
                <a:spcPct val="0"/>
              </a:spcBef>
            </a:pPr>
            <a:r>
              <a:rPr lang="en-US" altLang="ja-JP" dirty="0"/>
              <a:t>DECIGO uses a differential FP interferometer to enhance sensitivity</a:t>
            </a:r>
          </a:p>
          <a:p>
            <a:pPr>
              <a:spcBef>
                <a:spcPct val="0"/>
              </a:spcBef>
            </a:pPr>
            <a:r>
              <a:rPr lang="en-US" altLang="ja-JP" dirty="0"/>
              <a:t>We plan to launch DPF and Pre-DECIGO before DECIGO for demonstration of required technologies</a:t>
            </a:r>
          </a:p>
        </p:txBody>
      </p:sp>
      <p:sp>
        <p:nvSpPr>
          <p:cNvPr id="4" name="フッター プレースホルダ 3"/>
          <p:cNvSpPr>
            <a:spLocks noGrp="1"/>
          </p:cNvSpPr>
          <p:nvPr>
            <p:ph type="ftr" sz="quarter" idx="11"/>
          </p:nvPr>
        </p:nvSpPr>
        <p:spPr/>
        <p:txBody>
          <a:bodyPr/>
          <a:lstStyle/>
          <a:p>
            <a:pPr algn="ctr" rtl="0" fontAlgn="base">
              <a:spcBef>
                <a:spcPct val="0"/>
              </a:spcBef>
              <a:spcAft>
                <a:spcPct val="0"/>
              </a:spcAft>
            </a:pPr>
            <a:r>
              <a:rPr kumimoji="1" lang="en-US" altLang="ja-JP" sz="1400" kern="1200" smtClean="0">
                <a:solidFill>
                  <a:srgbClr val="000000"/>
                </a:solidFill>
                <a:latin typeface="Times New Roman"/>
                <a:ea typeface="ＭＳ Ｐゴシック" pitchFamily="50" charset="-128"/>
                <a:cs typeface="+mn-cs"/>
              </a:rPr>
              <a:t>27th International Symposium on Space Technology and Science (July 9, 2009, Tsukuba, Ibaraki)</a:t>
            </a:r>
            <a:endParaRPr kumimoji="1" lang="en-US" altLang="ja-JP" sz="1400" kern="1200" dirty="0">
              <a:solidFill>
                <a:srgbClr val="000000"/>
              </a:solidFill>
              <a:latin typeface="Times New Roman"/>
              <a:ea typeface="ＭＳ Ｐゴシック" pitchFamily="50" charset="-128"/>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892937" name="AutoShape 9"/>
          <p:cNvSpPr>
            <a:spLocks noChangeArrowheads="1"/>
          </p:cNvSpPr>
          <p:nvPr/>
        </p:nvSpPr>
        <p:spPr bwMode="auto">
          <a:xfrm>
            <a:off x="685800" y="3886200"/>
            <a:ext cx="3551238" cy="1219200"/>
          </a:xfrm>
          <a:prstGeom prst="roundRect">
            <a:avLst>
              <a:gd name="adj" fmla="val 4505"/>
            </a:avLst>
          </a:prstGeom>
          <a:solidFill>
            <a:srgbClr val="CCFFCC">
              <a:alpha val="50000"/>
            </a:srgbClr>
          </a:solidFill>
          <a:ln w="31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2930" name="Rectangle 2"/>
          <p:cNvSpPr>
            <a:spLocks noGrp="1" noChangeArrowheads="1"/>
          </p:cNvSpPr>
          <p:nvPr>
            <p:ph type="title"/>
          </p:nvPr>
        </p:nvSpPr>
        <p:spPr/>
        <p:txBody>
          <a:bodyPr/>
          <a:lstStyle/>
          <a:p>
            <a:r>
              <a:rPr lang="en-US" altLang="ja-JP" dirty="0">
                <a:solidFill>
                  <a:srgbClr val="333333"/>
                </a:solidFill>
              </a:rPr>
              <a:t>Space antenna (4)</a:t>
            </a:r>
          </a:p>
        </p:txBody>
      </p:sp>
      <p:sp>
        <p:nvSpPr>
          <p:cNvPr id="892931" name="Rectangle 3"/>
          <p:cNvSpPr>
            <a:spLocks noGrp="1" noChangeArrowheads="1"/>
          </p:cNvSpPr>
          <p:nvPr>
            <p:ph type="body" idx="1"/>
          </p:nvPr>
        </p:nvSpPr>
        <p:spPr/>
        <p:txBody>
          <a:bodyPr/>
          <a:lstStyle/>
          <a:p>
            <a:r>
              <a:rPr lang="en-US" altLang="ja-JP" sz="2200" b="1" dirty="0"/>
              <a:t>DECIGO</a:t>
            </a:r>
            <a:endParaRPr lang="en-US" altLang="ja-JP" sz="1600" b="1" dirty="0"/>
          </a:p>
        </p:txBody>
      </p:sp>
      <p:sp>
        <p:nvSpPr>
          <p:cNvPr id="892932" name="Rectangle 4"/>
          <p:cNvSpPr>
            <a:spLocks noChangeArrowheads="1"/>
          </p:cNvSpPr>
          <p:nvPr/>
        </p:nvSpPr>
        <p:spPr bwMode="auto">
          <a:xfrm>
            <a:off x="903288" y="1147763"/>
            <a:ext cx="6477000" cy="3365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5F5F5F"/>
                </a:solidFill>
                <a:latin typeface="Tahoma" pitchFamily="34" charset="0"/>
                <a:ea typeface="HGP創英角ｺﾞｼｯｸUB" pitchFamily="50" charset="-128"/>
                <a:cs typeface="+mn-cs"/>
              </a:rPr>
              <a:t>(DECI-hertz interferometer Gravitational wave Observatory)</a:t>
            </a:r>
          </a:p>
        </p:txBody>
      </p:sp>
      <p:sp>
        <p:nvSpPr>
          <p:cNvPr id="892933" name="Rectangle 5"/>
          <p:cNvSpPr>
            <a:spLocks noChangeArrowheads="1"/>
          </p:cNvSpPr>
          <p:nvPr/>
        </p:nvSpPr>
        <p:spPr bwMode="auto">
          <a:xfrm>
            <a:off x="611188" y="1598613"/>
            <a:ext cx="7999412" cy="915987"/>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Space GW antenna targeting at ~0.1Hz</a:t>
            </a:r>
          </a:p>
          <a:p>
            <a:pPr algn="l" rtl="0" fontAlgn="base">
              <a:spcBef>
                <a:spcPct val="0"/>
              </a:spcBef>
              <a:spcAft>
                <a:spcPct val="0"/>
              </a:spcAft>
              <a:buClr>
                <a:srgbClr val="003366"/>
              </a:buClr>
              <a:buSzPct val="70000"/>
              <a:buFont typeface="Wingdings" pitchFamily="2" charset="2"/>
              <a:buNone/>
            </a:pPr>
            <a:r>
              <a:rPr kumimoji="1" lang="ja-JP" altLang="en-US" b="1" kern="1200" dirty="0">
                <a:solidFill>
                  <a:srgbClr val="000000"/>
                </a:solidFill>
                <a:latin typeface="Tahoma" pitchFamily="34" charset="0"/>
                <a:ea typeface="HGP創英角ｺﾞｼｯｸUB" pitchFamily="50" charset="-128"/>
                <a:cs typeface="+mn-cs"/>
              </a:rPr>
              <a:t>　　　  </a:t>
            </a:r>
            <a:r>
              <a:rPr kumimoji="1" lang="en-US" altLang="ja-JP" b="1" kern="1200" dirty="0">
                <a:solidFill>
                  <a:srgbClr val="000000"/>
                </a:solidFill>
                <a:latin typeface="Tahoma" pitchFamily="34" charset="0"/>
                <a:ea typeface="HGP創英角ｺﾞｼｯｸUB" pitchFamily="50" charset="-128"/>
                <a:cs typeface="+mn-cs"/>
              </a:rPr>
              <a:t>(freq. Band between LISA </a:t>
            </a:r>
          </a:p>
          <a:p>
            <a:pPr algn="l" rtl="0" fontAlgn="base">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             and ground based detectors)</a:t>
            </a:r>
          </a:p>
        </p:txBody>
      </p:sp>
      <p:pic>
        <p:nvPicPr>
          <p:cNvPr id="892934" name="Picture 6" descr="DECI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73550" y="2492375"/>
            <a:ext cx="4619625" cy="3779838"/>
          </a:xfrm>
          <a:prstGeom prst="rect">
            <a:avLst/>
          </a:prstGeom>
          <a:noFill/>
        </p:spPr>
      </p:pic>
      <p:sp>
        <p:nvSpPr>
          <p:cNvPr id="892935" name="Rectangle 7"/>
          <p:cNvSpPr>
            <a:spLocks noChangeArrowheads="1"/>
          </p:cNvSpPr>
          <p:nvPr/>
        </p:nvSpPr>
        <p:spPr bwMode="auto">
          <a:xfrm>
            <a:off x="984250" y="2603500"/>
            <a:ext cx="3816350" cy="82550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5F5F5F"/>
                </a:solidFill>
                <a:latin typeface="Tahoma" pitchFamily="34" charset="0"/>
                <a:ea typeface="HGP創英角ｺﾞｼｯｸUB" pitchFamily="50" charset="-128"/>
                <a:cs typeface="+mn-cs"/>
              </a:rPr>
              <a:t>3 spacecraft</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5F5F5F"/>
                </a:solidFill>
                <a:latin typeface="Tahoma" pitchFamily="34" charset="0"/>
                <a:ea typeface="HGP創英角ｺﾞｼｯｸUB" pitchFamily="50" charset="-128"/>
                <a:cs typeface="+mn-cs"/>
              </a:rPr>
              <a:t>Baseline length  1000km</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5F5F5F"/>
                </a:solidFill>
                <a:latin typeface="Tahoma" pitchFamily="34" charset="0"/>
                <a:ea typeface="HGP創英角ｺﾞｼｯｸUB" pitchFamily="50" charset="-128"/>
                <a:cs typeface="+mn-cs"/>
              </a:rPr>
              <a:t>Fabry-Perot-type interferometer</a:t>
            </a:r>
          </a:p>
        </p:txBody>
      </p:sp>
      <p:sp>
        <p:nvSpPr>
          <p:cNvPr id="892936" name="Rectangle 8"/>
          <p:cNvSpPr>
            <a:spLocks noChangeArrowheads="1"/>
          </p:cNvSpPr>
          <p:nvPr/>
        </p:nvSpPr>
        <p:spPr bwMode="auto">
          <a:xfrm>
            <a:off x="804863" y="5778500"/>
            <a:ext cx="2620962" cy="393700"/>
          </a:xfrm>
          <a:prstGeom prst="rect">
            <a:avLst/>
          </a:prstGeom>
          <a:noFill/>
          <a:ln w="15875">
            <a:noFill/>
            <a:miter lim="800000"/>
            <a:headEnd/>
            <a:tailEnd/>
          </a:ln>
          <a:effectLst/>
        </p:spPr>
        <p:txBody>
          <a:bodyPr wrap="none">
            <a:spAutoFit/>
          </a:bodyPr>
          <a:lstStyle/>
          <a:p>
            <a:pPr algn="ctr"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Launch target </a:t>
            </a:r>
            <a:r>
              <a:rPr kumimoji="1" lang="en-US" altLang="ja-JP" b="1" kern="1200" dirty="0">
                <a:solidFill>
                  <a:srgbClr val="008000"/>
                </a:solidFill>
                <a:latin typeface="Tahoma" pitchFamily="34" charset="0"/>
                <a:ea typeface="HGP創英角ｺﾞｼｯｸUB" pitchFamily="50" charset="-128"/>
                <a:cs typeface="+mn-cs"/>
              </a:rPr>
              <a:t>~2024</a:t>
            </a:r>
            <a:endParaRPr kumimoji="1" lang="en-US" altLang="ja-JP" b="1" kern="1200" dirty="0">
              <a:solidFill>
                <a:srgbClr val="000000"/>
              </a:solidFill>
              <a:latin typeface="Tahoma" pitchFamily="34" charset="0"/>
              <a:ea typeface="HGP創英角ｺﾞｼｯｸUB" pitchFamily="50" charset="-128"/>
              <a:cs typeface="+mn-cs"/>
            </a:endParaRPr>
          </a:p>
        </p:txBody>
      </p:sp>
      <p:sp>
        <p:nvSpPr>
          <p:cNvPr id="892938" name="Rectangle 10"/>
          <p:cNvSpPr>
            <a:spLocks noChangeArrowheads="1"/>
          </p:cNvSpPr>
          <p:nvPr/>
        </p:nvSpPr>
        <p:spPr bwMode="auto">
          <a:xfrm>
            <a:off x="609600" y="3959225"/>
            <a:ext cx="3816350" cy="1069975"/>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Targets:</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Intermediate mass BH mergers</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Distant neutron-star binaries</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Background GWs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642050" name="AutoShape 2"/>
          <p:cNvSpPr>
            <a:spLocks noChangeAspect="1" noChangeArrowheads="1"/>
          </p:cNvSpPr>
          <p:nvPr/>
        </p:nvSpPr>
        <p:spPr bwMode="auto">
          <a:xfrm>
            <a:off x="762000" y="2005013"/>
            <a:ext cx="7705725" cy="4222750"/>
          </a:xfrm>
          <a:prstGeom prst="roundRect">
            <a:avLst>
              <a:gd name="adj" fmla="val 5741"/>
            </a:avLst>
          </a:prstGeom>
          <a:solidFill>
            <a:srgbClr val="EFFFEF">
              <a:alpha val="50000"/>
            </a:srgbClr>
          </a:solidFill>
          <a:ln w="952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642051" name="Freeform 3"/>
          <p:cNvSpPr>
            <a:spLocks noChangeAspect="1"/>
          </p:cNvSpPr>
          <p:nvPr/>
        </p:nvSpPr>
        <p:spPr bwMode="auto">
          <a:xfrm>
            <a:off x="2274888" y="2557463"/>
            <a:ext cx="2146300" cy="1536700"/>
          </a:xfrm>
          <a:custGeom>
            <a:avLst/>
            <a:gdLst/>
            <a:ahLst/>
            <a:cxnLst>
              <a:cxn ang="0">
                <a:pos x="0" y="0"/>
              </a:cxn>
              <a:cxn ang="0">
                <a:pos x="168" y="24"/>
              </a:cxn>
              <a:cxn ang="0">
                <a:pos x="432" y="108"/>
              </a:cxn>
              <a:cxn ang="0">
                <a:pos x="528" y="138"/>
              </a:cxn>
              <a:cxn ang="0">
                <a:pos x="564" y="162"/>
              </a:cxn>
              <a:cxn ang="0">
                <a:pos x="624" y="216"/>
              </a:cxn>
              <a:cxn ang="0">
                <a:pos x="654" y="240"/>
              </a:cxn>
              <a:cxn ang="0">
                <a:pos x="666" y="258"/>
              </a:cxn>
              <a:cxn ang="0">
                <a:pos x="684" y="270"/>
              </a:cxn>
              <a:cxn ang="0">
                <a:pos x="756" y="348"/>
              </a:cxn>
              <a:cxn ang="0">
                <a:pos x="780" y="378"/>
              </a:cxn>
              <a:cxn ang="0">
                <a:pos x="816" y="426"/>
              </a:cxn>
              <a:cxn ang="0">
                <a:pos x="840" y="456"/>
              </a:cxn>
              <a:cxn ang="0">
                <a:pos x="864" y="492"/>
              </a:cxn>
              <a:cxn ang="0">
                <a:pos x="918" y="534"/>
              </a:cxn>
              <a:cxn ang="0">
                <a:pos x="930" y="552"/>
              </a:cxn>
              <a:cxn ang="0">
                <a:pos x="948" y="564"/>
              </a:cxn>
              <a:cxn ang="0">
                <a:pos x="1050" y="678"/>
              </a:cxn>
              <a:cxn ang="0">
                <a:pos x="1098" y="726"/>
              </a:cxn>
              <a:cxn ang="0">
                <a:pos x="1134" y="750"/>
              </a:cxn>
              <a:cxn ang="0">
                <a:pos x="1152" y="762"/>
              </a:cxn>
              <a:cxn ang="0">
                <a:pos x="1164" y="780"/>
              </a:cxn>
              <a:cxn ang="0">
                <a:pos x="1182" y="792"/>
              </a:cxn>
              <a:cxn ang="0">
                <a:pos x="1224" y="840"/>
              </a:cxn>
              <a:cxn ang="0">
                <a:pos x="1242" y="870"/>
              </a:cxn>
            </a:cxnLst>
            <a:rect l="0" t="0" r="r" b="b"/>
            <a:pathLst>
              <a:path w="1242" h="870">
                <a:moveTo>
                  <a:pt x="0" y="0"/>
                </a:moveTo>
                <a:cubicBezTo>
                  <a:pt x="58" y="5"/>
                  <a:pt x="110" y="18"/>
                  <a:pt x="168" y="24"/>
                </a:cubicBezTo>
                <a:cubicBezTo>
                  <a:pt x="256" y="53"/>
                  <a:pt x="344" y="79"/>
                  <a:pt x="432" y="108"/>
                </a:cubicBezTo>
                <a:cubicBezTo>
                  <a:pt x="461" y="118"/>
                  <a:pt x="502" y="123"/>
                  <a:pt x="528" y="138"/>
                </a:cubicBezTo>
                <a:cubicBezTo>
                  <a:pt x="541" y="145"/>
                  <a:pt x="564" y="162"/>
                  <a:pt x="564" y="162"/>
                </a:cubicBezTo>
                <a:cubicBezTo>
                  <a:pt x="578" y="183"/>
                  <a:pt x="600" y="208"/>
                  <a:pt x="624" y="216"/>
                </a:cubicBezTo>
                <a:cubicBezTo>
                  <a:pt x="658" y="268"/>
                  <a:pt x="613" y="207"/>
                  <a:pt x="654" y="240"/>
                </a:cubicBezTo>
                <a:cubicBezTo>
                  <a:pt x="660" y="245"/>
                  <a:pt x="661" y="253"/>
                  <a:pt x="666" y="258"/>
                </a:cubicBezTo>
                <a:cubicBezTo>
                  <a:pt x="671" y="263"/>
                  <a:pt x="678" y="266"/>
                  <a:pt x="684" y="270"/>
                </a:cubicBezTo>
                <a:cubicBezTo>
                  <a:pt x="702" y="297"/>
                  <a:pt x="724" y="337"/>
                  <a:pt x="756" y="348"/>
                </a:cubicBezTo>
                <a:cubicBezTo>
                  <a:pt x="768" y="383"/>
                  <a:pt x="753" y="351"/>
                  <a:pt x="780" y="378"/>
                </a:cubicBezTo>
                <a:cubicBezTo>
                  <a:pt x="801" y="399"/>
                  <a:pt x="788" y="407"/>
                  <a:pt x="816" y="426"/>
                </a:cubicBezTo>
                <a:cubicBezTo>
                  <a:pt x="830" y="467"/>
                  <a:pt x="811" y="423"/>
                  <a:pt x="840" y="456"/>
                </a:cubicBezTo>
                <a:cubicBezTo>
                  <a:pt x="849" y="467"/>
                  <a:pt x="852" y="484"/>
                  <a:pt x="864" y="492"/>
                </a:cubicBezTo>
                <a:cubicBezTo>
                  <a:pt x="883" y="505"/>
                  <a:pt x="899" y="521"/>
                  <a:pt x="918" y="534"/>
                </a:cubicBezTo>
                <a:cubicBezTo>
                  <a:pt x="922" y="540"/>
                  <a:pt x="925" y="547"/>
                  <a:pt x="930" y="552"/>
                </a:cubicBezTo>
                <a:cubicBezTo>
                  <a:pt x="935" y="557"/>
                  <a:pt x="943" y="559"/>
                  <a:pt x="948" y="564"/>
                </a:cubicBezTo>
                <a:cubicBezTo>
                  <a:pt x="978" y="599"/>
                  <a:pt x="1005" y="663"/>
                  <a:pt x="1050" y="678"/>
                </a:cubicBezTo>
                <a:cubicBezTo>
                  <a:pt x="1062" y="697"/>
                  <a:pt x="1080" y="712"/>
                  <a:pt x="1098" y="726"/>
                </a:cubicBezTo>
                <a:cubicBezTo>
                  <a:pt x="1109" y="735"/>
                  <a:pt x="1122" y="742"/>
                  <a:pt x="1134" y="750"/>
                </a:cubicBezTo>
                <a:cubicBezTo>
                  <a:pt x="1140" y="754"/>
                  <a:pt x="1152" y="762"/>
                  <a:pt x="1152" y="762"/>
                </a:cubicBezTo>
                <a:cubicBezTo>
                  <a:pt x="1156" y="768"/>
                  <a:pt x="1159" y="775"/>
                  <a:pt x="1164" y="780"/>
                </a:cubicBezTo>
                <a:cubicBezTo>
                  <a:pt x="1169" y="785"/>
                  <a:pt x="1177" y="787"/>
                  <a:pt x="1182" y="792"/>
                </a:cubicBezTo>
                <a:cubicBezTo>
                  <a:pt x="1231" y="848"/>
                  <a:pt x="1184" y="813"/>
                  <a:pt x="1224" y="840"/>
                </a:cubicBezTo>
                <a:cubicBezTo>
                  <a:pt x="1232" y="863"/>
                  <a:pt x="1226" y="854"/>
                  <a:pt x="1242" y="870"/>
                </a:cubicBezTo>
              </a:path>
            </a:pathLst>
          </a:custGeom>
          <a:noFill/>
          <a:ln w="63500" cap="flat" cmpd="sng">
            <a:solidFill>
              <a:srgbClr val="C0C0C0"/>
            </a:solidFill>
            <a:prstDash val="solid"/>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pic>
        <p:nvPicPr>
          <p:cNvPr id="642052" name="Picture 4"/>
          <p:cNvPicPr>
            <a:picLocks noChangeAspect="1" noChangeArrowheads="1"/>
          </p:cNvPicPr>
          <p:nvPr/>
        </p:nvPicPr>
        <p:blipFill>
          <a:blip r:embed="rId3"/>
          <a:srcRect/>
          <a:stretch>
            <a:fillRect/>
          </a:stretch>
        </p:blipFill>
        <p:spPr bwMode="auto">
          <a:xfrm>
            <a:off x="928688" y="1981200"/>
            <a:ext cx="7343775" cy="4271963"/>
          </a:xfrm>
          <a:prstGeom prst="rect">
            <a:avLst/>
          </a:prstGeom>
          <a:noFill/>
          <a:ln w="15875">
            <a:noFill/>
            <a:miter lim="800000"/>
            <a:headEnd/>
            <a:tailEnd/>
          </a:ln>
          <a:effectLst/>
        </p:spPr>
      </p:pic>
      <p:sp>
        <p:nvSpPr>
          <p:cNvPr id="642053" name="Rectangle 5"/>
          <p:cNvSpPr>
            <a:spLocks noGrp="1" noChangeArrowheads="1"/>
          </p:cNvSpPr>
          <p:nvPr>
            <p:ph type="title"/>
          </p:nvPr>
        </p:nvSpPr>
        <p:spPr/>
        <p:txBody>
          <a:bodyPr/>
          <a:lstStyle/>
          <a:p>
            <a:r>
              <a:rPr lang="en-US" altLang="ja-JP" dirty="0">
                <a:solidFill>
                  <a:srgbClr val="333333"/>
                </a:solidFill>
              </a:rPr>
              <a:t>Space antenna </a:t>
            </a:r>
            <a:r>
              <a:rPr lang="en-US" altLang="ja-JP" dirty="0"/>
              <a:t>(5)</a:t>
            </a:r>
          </a:p>
        </p:txBody>
      </p:sp>
      <p:sp>
        <p:nvSpPr>
          <p:cNvPr id="642054" name="Rectangle 6"/>
          <p:cNvSpPr>
            <a:spLocks noGrp="1" noChangeArrowheads="1"/>
          </p:cNvSpPr>
          <p:nvPr>
            <p:ph type="body" idx="1"/>
          </p:nvPr>
        </p:nvSpPr>
        <p:spPr/>
        <p:txBody>
          <a:bodyPr/>
          <a:lstStyle/>
          <a:p>
            <a:r>
              <a:rPr lang="en-US" altLang="ja-JP" sz="2200" b="1" dirty="0"/>
              <a:t>Comparison of designed sensitivities</a:t>
            </a:r>
          </a:p>
        </p:txBody>
      </p:sp>
      <p:grpSp>
        <p:nvGrpSpPr>
          <p:cNvPr id="2" name="Group 7"/>
          <p:cNvGrpSpPr>
            <a:grpSpLocks noChangeAspect="1"/>
          </p:cNvGrpSpPr>
          <p:nvPr/>
        </p:nvGrpSpPr>
        <p:grpSpPr bwMode="auto">
          <a:xfrm>
            <a:off x="2851150" y="2197100"/>
            <a:ext cx="4679950" cy="3330575"/>
            <a:chOff x="1998" y="1464"/>
            <a:chExt cx="2794" cy="1989"/>
          </a:xfrm>
        </p:grpSpPr>
        <p:sp>
          <p:nvSpPr>
            <p:cNvPr id="642056" name="Freeform 8"/>
            <p:cNvSpPr>
              <a:spLocks noChangeAspect="1"/>
            </p:cNvSpPr>
            <p:nvPr/>
          </p:nvSpPr>
          <p:spPr bwMode="auto">
            <a:xfrm>
              <a:off x="3180" y="1464"/>
              <a:ext cx="859" cy="1989"/>
            </a:xfrm>
            <a:custGeom>
              <a:avLst/>
              <a:gdLst/>
              <a:ahLst/>
              <a:cxnLst>
                <a:cxn ang="0">
                  <a:pos x="768" y="1776"/>
                </a:cxn>
                <a:cxn ang="0">
                  <a:pos x="384" y="0"/>
                </a:cxn>
                <a:cxn ang="0">
                  <a:pos x="0" y="0"/>
                </a:cxn>
                <a:cxn ang="0">
                  <a:pos x="432" y="1776"/>
                </a:cxn>
                <a:cxn ang="0">
                  <a:pos x="768" y="1776"/>
                </a:cxn>
              </a:cxnLst>
              <a:rect l="0" t="0" r="r" b="b"/>
              <a:pathLst>
                <a:path w="768" h="1776">
                  <a:moveTo>
                    <a:pt x="768" y="1776"/>
                  </a:moveTo>
                  <a:lnTo>
                    <a:pt x="384" y="0"/>
                  </a:lnTo>
                  <a:lnTo>
                    <a:pt x="0" y="0"/>
                  </a:lnTo>
                  <a:lnTo>
                    <a:pt x="432" y="1776"/>
                  </a:lnTo>
                  <a:lnTo>
                    <a:pt x="768" y="1776"/>
                  </a:lnTo>
                  <a:close/>
                </a:path>
              </a:pathLst>
            </a:custGeom>
            <a:solidFill>
              <a:srgbClr val="C0C0C0">
                <a:alpha val="50000"/>
              </a:srgbClr>
            </a:solidFill>
            <a:ln w="158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642057" name="Freeform 9"/>
            <p:cNvSpPr>
              <a:spLocks noChangeAspect="1"/>
            </p:cNvSpPr>
            <p:nvPr/>
          </p:nvSpPr>
          <p:spPr bwMode="auto">
            <a:xfrm>
              <a:off x="4309" y="2036"/>
              <a:ext cx="429" cy="429"/>
            </a:xfrm>
            <a:custGeom>
              <a:avLst/>
              <a:gdLst/>
              <a:ahLst/>
              <a:cxnLst>
                <a:cxn ang="0">
                  <a:pos x="0" y="0"/>
                </a:cxn>
                <a:cxn ang="0">
                  <a:pos x="384" y="48"/>
                </a:cxn>
                <a:cxn ang="0">
                  <a:pos x="384" y="384"/>
                </a:cxn>
                <a:cxn ang="0">
                  <a:pos x="0" y="384"/>
                </a:cxn>
                <a:cxn ang="0">
                  <a:pos x="0" y="0"/>
                </a:cxn>
              </a:cxnLst>
              <a:rect l="0" t="0" r="r" b="b"/>
              <a:pathLst>
                <a:path w="384" h="384">
                  <a:moveTo>
                    <a:pt x="0" y="0"/>
                  </a:moveTo>
                  <a:lnTo>
                    <a:pt x="384" y="48"/>
                  </a:lnTo>
                  <a:lnTo>
                    <a:pt x="384" y="384"/>
                  </a:lnTo>
                  <a:lnTo>
                    <a:pt x="0" y="384"/>
                  </a:lnTo>
                  <a:lnTo>
                    <a:pt x="0" y="0"/>
                  </a:lnTo>
                  <a:close/>
                </a:path>
              </a:pathLst>
            </a:custGeom>
            <a:solidFill>
              <a:srgbClr val="FFFF99"/>
            </a:solidFill>
            <a:ln w="31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642058" name="Freeform 10"/>
            <p:cNvSpPr>
              <a:spLocks noChangeAspect="1"/>
            </p:cNvSpPr>
            <p:nvPr/>
          </p:nvSpPr>
          <p:spPr bwMode="auto">
            <a:xfrm>
              <a:off x="3878" y="1895"/>
              <a:ext cx="914" cy="590"/>
            </a:xfrm>
            <a:custGeom>
              <a:avLst/>
              <a:gdLst/>
              <a:ahLst/>
              <a:cxnLst>
                <a:cxn ang="0">
                  <a:pos x="816" y="336"/>
                </a:cxn>
                <a:cxn ang="0">
                  <a:pos x="0" y="0"/>
                </a:cxn>
                <a:cxn ang="0">
                  <a:pos x="0" y="192"/>
                </a:cxn>
                <a:cxn ang="0">
                  <a:pos x="816" y="528"/>
                </a:cxn>
                <a:cxn ang="0">
                  <a:pos x="816" y="336"/>
                </a:cxn>
              </a:cxnLst>
              <a:rect l="0" t="0" r="r" b="b"/>
              <a:pathLst>
                <a:path w="816" h="528">
                  <a:moveTo>
                    <a:pt x="816" y="336"/>
                  </a:moveTo>
                  <a:lnTo>
                    <a:pt x="0" y="0"/>
                  </a:lnTo>
                  <a:lnTo>
                    <a:pt x="0" y="192"/>
                  </a:lnTo>
                  <a:lnTo>
                    <a:pt x="816" y="528"/>
                  </a:lnTo>
                  <a:lnTo>
                    <a:pt x="816" y="336"/>
                  </a:lnTo>
                  <a:close/>
                </a:path>
              </a:pathLst>
            </a:custGeom>
            <a:solidFill>
              <a:srgbClr val="CCFFCC"/>
            </a:solidFill>
            <a:ln w="158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642059" name="Freeform 11"/>
            <p:cNvSpPr>
              <a:spLocks noChangeAspect="1"/>
            </p:cNvSpPr>
            <p:nvPr/>
          </p:nvSpPr>
          <p:spPr bwMode="auto">
            <a:xfrm>
              <a:off x="2159" y="1464"/>
              <a:ext cx="1129" cy="646"/>
            </a:xfrm>
            <a:custGeom>
              <a:avLst/>
              <a:gdLst/>
              <a:ahLst/>
              <a:cxnLst>
                <a:cxn ang="0">
                  <a:pos x="1008" y="432"/>
                </a:cxn>
                <a:cxn ang="0">
                  <a:pos x="48" y="0"/>
                </a:cxn>
                <a:cxn ang="0">
                  <a:pos x="0" y="240"/>
                </a:cxn>
                <a:cxn ang="0">
                  <a:pos x="1008" y="576"/>
                </a:cxn>
                <a:cxn ang="0">
                  <a:pos x="1008" y="432"/>
                </a:cxn>
              </a:cxnLst>
              <a:rect l="0" t="0" r="r" b="b"/>
              <a:pathLst>
                <a:path w="1008" h="576">
                  <a:moveTo>
                    <a:pt x="1008" y="432"/>
                  </a:moveTo>
                  <a:lnTo>
                    <a:pt x="48" y="0"/>
                  </a:lnTo>
                  <a:lnTo>
                    <a:pt x="0" y="240"/>
                  </a:lnTo>
                  <a:lnTo>
                    <a:pt x="1008" y="576"/>
                  </a:lnTo>
                  <a:lnTo>
                    <a:pt x="1008" y="432"/>
                  </a:lnTo>
                  <a:close/>
                </a:path>
              </a:pathLst>
            </a:custGeom>
            <a:solidFill>
              <a:srgbClr val="CCFFFF"/>
            </a:solidFill>
            <a:ln w="158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642060" name="Freeform 12"/>
            <p:cNvSpPr>
              <a:spLocks noChangeAspect="1"/>
            </p:cNvSpPr>
            <p:nvPr/>
          </p:nvSpPr>
          <p:spPr bwMode="auto">
            <a:xfrm>
              <a:off x="1998" y="1754"/>
              <a:ext cx="819" cy="537"/>
            </a:xfrm>
            <a:custGeom>
              <a:avLst/>
              <a:gdLst/>
              <a:ahLst/>
              <a:cxnLst>
                <a:cxn ang="0">
                  <a:pos x="0" y="0"/>
                </a:cxn>
                <a:cxn ang="0">
                  <a:pos x="270" y="30"/>
                </a:cxn>
                <a:cxn ang="0">
                  <a:pos x="492" y="96"/>
                </a:cxn>
                <a:cxn ang="0">
                  <a:pos x="672" y="162"/>
                </a:cxn>
                <a:cxn ang="0">
                  <a:pos x="732" y="198"/>
                </a:cxn>
                <a:cxn ang="0">
                  <a:pos x="732" y="240"/>
                </a:cxn>
                <a:cxn ang="0">
                  <a:pos x="714" y="300"/>
                </a:cxn>
                <a:cxn ang="0">
                  <a:pos x="618" y="480"/>
                </a:cxn>
                <a:cxn ang="0">
                  <a:pos x="576" y="480"/>
                </a:cxn>
                <a:cxn ang="0">
                  <a:pos x="492" y="384"/>
                </a:cxn>
                <a:cxn ang="0">
                  <a:pos x="444" y="330"/>
                </a:cxn>
                <a:cxn ang="0">
                  <a:pos x="372" y="240"/>
                </a:cxn>
                <a:cxn ang="0">
                  <a:pos x="276" y="144"/>
                </a:cxn>
                <a:cxn ang="0">
                  <a:pos x="204" y="84"/>
                </a:cxn>
                <a:cxn ang="0">
                  <a:pos x="78" y="18"/>
                </a:cxn>
                <a:cxn ang="0">
                  <a:pos x="0" y="0"/>
                </a:cxn>
              </a:cxnLst>
              <a:rect l="0" t="0" r="r" b="b"/>
              <a:pathLst>
                <a:path w="732" h="480">
                  <a:moveTo>
                    <a:pt x="0" y="0"/>
                  </a:moveTo>
                  <a:lnTo>
                    <a:pt x="270" y="30"/>
                  </a:lnTo>
                  <a:lnTo>
                    <a:pt x="492" y="96"/>
                  </a:lnTo>
                  <a:lnTo>
                    <a:pt x="672" y="162"/>
                  </a:lnTo>
                  <a:lnTo>
                    <a:pt x="732" y="198"/>
                  </a:lnTo>
                  <a:lnTo>
                    <a:pt x="732" y="240"/>
                  </a:lnTo>
                  <a:lnTo>
                    <a:pt x="714" y="300"/>
                  </a:lnTo>
                  <a:lnTo>
                    <a:pt x="618" y="480"/>
                  </a:lnTo>
                  <a:lnTo>
                    <a:pt x="576" y="480"/>
                  </a:lnTo>
                  <a:lnTo>
                    <a:pt x="492" y="384"/>
                  </a:lnTo>
                  <a:lnTo>
                    <a:pt x="444" y="330"/>
                  </a:lnTo>
                  <a:lnTo>
                    <a:pt x="372" y="240"/>
                  </a:lnTo>
                  <a:lnTo>
                    <a:pt x="276" y="144"/>
                  </a:lnTo>
                  <a:lnTo>
                    <a:pt x="204" y="84"/>
                  </a:lnTo>
                  <a:lnTo>
                    <a:pt x="78" y="18"/>
                  </a:lnTo>
                  <a:lnTo>
                    <a:pt x="0" y="0"/>
                  </a:lnTo>
                  <a:close/>
                </a:path>
              </a:pathLst>
            </a:custGeom>
            <a:solidFill>
              <a:srgbClr val="FFCCFF"/>
            </a:solidFill>
            <a:ln w="158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642061" name="Oval 13"/>
            <p:cNvSpPr>
              <a:spLocks noChangeAspect="1" noChangeArrowheads="1"/>
            </p:cNvSpPr>
            <p:nvPr/>
          </p:nvSpPr>
          <p:spPr bwMode="auto">
            <a:xfrm>
              <a:off x="4524" y="2485"/>
              <a:ext cx="107" cy="108"/>
            </a:xfrm>
            <a:prstGeom prst="ellipse">
              <a:avLst/>
            </a:prstGeom>
            <a:solidFill>
              <a:srgbClr val="FF9900"/>
            </a:solidFill>
            <a:ln w="15875">
              <a:noFill/>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642062" name="Freeform 14"/>
            <p:cNvSpPr>
              <a:spLocks noChangeAspect="1"/>
            </p:cNvSpPr>
            <p:nvPr/>
          </p:nvSpPr>
          <p:spPr bwMode="auto">
            <a:xfrm>
              <a:off x="3878" y="2324"/>
              <a:ext cx="323" cy="537"/>
            </a:xfrm>
            <a:custGeom>
              <a:avLst/>
              <a:gdLst/>
              <a:ahLst/>
              <a:cxnLst>
                <a:cxn ang="0">
                  <a:pos x="0" y="0"/>
                </a:cxn>
                <a:cxn ang="0">
                  <a:pos x="288" y="96"/>
                </a:cxn>
                <a:cxn ang="0">
                  <a:pos x="288" y="480"/>
                </a:cxn>
                <a:cxn ang="0">
                  <a:pos x="48" y="432"/>
                </a:cxn>
                <a:cxn ang="0">
                  <a:pos x="0" y="0"/>
                </a:cxn>
              </a:cxnLst>
              <a:rect l="0" t="0" r="r" b="b"/>
              <a:pathLst>
                <a:path w="288" h="480">
                  <a:moveTo>
                    <a:pt x="0" y="0"/>
                  </a:moveTo>
                  <a:lnTo>
                    <a:pt x="288" y="96"/>
                  </a:lnTo>
                  <a:lnTo>
                    <a:pt x="288" y="480"/>
                  </a:lnTo>
                  <a:lnTo>
                    <a:pt x="48" y="432"/>
                  </a:lnTo>
                  <a:lnTo>
                    <a:pt x="0" y="0"/>
                  </a:lnTo>
                  <a:close/>
                </a:path>
              </a:pathLst>
            </a:custGeom>
            <a:solidFill>
              <a:srgbClr val="FFCC99">
                <a:alpha val="50000"/>
              </a:srgbClr>
            </a:solidFill>
            <a:ln w="158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grpSp>
      <p:sp>
        <p:nvSpPr>
          <p:cNvPr id="642063" name="Line 15"/>
          <p:cNvSpPr>
            <a:spLocks noChangeAspect="1" noChangeShapeType="1"/>
          </p:cNvSpPr>
          <p:nvPr/>
        </p:nvSpPr>
        <p:spPr bwMode="auto">
          <a:xfrm flipH="1" flipV="1">
            <a:off x="2274888" y="2862263"/>
            <a:ext cx="3455987" cy="2071687"/>
          </a:xfrm>
          <a:prstGeom prst="line">
            <a:avLst/>
          </a:prstGeom>
          <a:noFill/>
          <a:ln w="50800">
            <a:solidFill>
              <a:srgbClr val="FF99CC"/>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642064" name="Rectangle 16"/>
          <p:cNvSpPr>
            <a:spLocks noChangeAspect="1" noChangeArrowheads="1"/>
          </p:cNvSpPr>
          <p:nvPr/>
        </p:nvSpPr>
        <p:spPr bwMode="auto">
          <a:xfrm>
            <a:off x="7181850" y="4332288"/>
            <a:ext cx="709613" cy="336550"/>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kumimoji="1" lang="en-US" altLang="ja-JP" sz="1600" b="1" kern="1200" dirty="0">
                <a:solidFill>
                  <a:srgbClr val="FF9933"/>
                </a:solidFill>
                <a:latin typeface="Tahoma" pitchFamily="34" charset="0"/>
                <a:ea typeface="ＭＳ Ｐゴシック" pitchFamily="50" charset="-128"/>
                <a:cs typeface="+mn-cs"/>
              </a:rPr>
              <a:t>LCGT</a:t>
            </a:r>
          </a:p>
        </p:txBody>
      </p:sp>
      <p:sp>
        <p:nvSpPr>
          <p:cNvPr id="642065" name="Rectangle 17"/>
          <p:cNvSpPr>
            <a:spLocks noChangeAspect="1" noChangeArrowheads="1"/>
          </p:cNvSpPr>
          <p:nvPr/>
        </p:nvSpPr>
        <p:spPr bwMode="auto">
          <a:xfrm>
            <a:off x="3354388" y="4357688"/>
            <a:ext cx="1169987" cy="312737"/>
          </a:xfrm>
          <a:prstGeom prst="rect">
            <a:avLst/>
          </a:prstGeom>
          <a:noFill/>
          <a:ln w="9525">
            <a:noFill/>
            <a:miter lim="800000"/>
            <a:headEnd/>
            <a:tailEnd/>
          </a:ln>
          <a:effectLst/>
        </p:spPr>
        <p:txBody>
          <a:bodyPr wrap="none">
            <a:spAutoFit/>
          </a:bodyPr>
          <a:lstStyle/>
          <a:p>
            <a:pPr algn="l" rtl="0" fontAlgn="base">
              <a:lnSpc>
                <a:spcPct val="90000"/>
              </a:lnSpc>
              <a:spcBef>
                <a:spcPct val="0"/>
              </a:spcBef>
              <a:spcAft>
                <a:spcPct val="0"/>
              </a:spcAft>
            </a:pPr>
            <a:r>
              <a:rPr kumimoji="1" lang="en-US" altLang="ja-JP" sz="1600" b="1" kern="1200" dirty="0">
                <a:solidFill>
                  <a:srgbClr val="660066"/>
                </a:solidFill>
                <a:latin typeface="Tahoma" pitchFamily="34" charset="0"/>
                <a:ea typeface="HGP創英角ｺﾞｼｯｸUB" pitchFamily="50" charset="-128"/>
                <a:cs typeface="+mn-cs"/>
              </a:rPr>
              <a:t>  DECIGO</a:t>
            </a:r>
            <a:r>
              <a:rPr kumimoji="1" lang="en-US" altLang="ja-JP" sz="1200" b="1" kern="1200" dirty="0">
                <a:solidFill>
                  <a:srgbClr val="660066"/>
                </a:solidFill>
                <a:latin typeface="Tahoma" pitchFamily="34" charset="0"/>
                <a:ea typeface="HGP創英角ｺﾞｼｯｸUB" pitchFamily="50" charset="-128"/>
                <a:cs typeface="+mn-cs"/>
              </a:rPr>
              <a:t> </a:t>
            </a:r>
            <a:endParaRPr kumimoji="1" lang="en-US" altLang="ja-JP" sz="1000" b="1" kern="1200" dirty="0">
              <a:solidFill>
                <a:srgbClr val="660066"/>
              </a:solidFill>
              <a:latin typeface="Tahoma" pitchFamily="34" charset="0"/>
              <a:ea typeface="HGP創英角ｺﾞｼｯｸUB" pitchFamily="50" charset="-128"/>
              <a:cs typeface="+mn-cs"/>
            </a:endParaRPr>
          </a:p>
        </p:txBody>
      </p:sp>
      <p:sp>
        <p:nvSpPr>
          <p:cNvPr id="642066" name="Rectangle 18"/>
          <p:cNvSpPr>
            <a:spLocks noChangeAspect="1" noChangeArrowheads="1"/>
          </p:cNvSpPr>
          <p:nvPr/>
        </p:nvSpPr>
        <p:spPr bwMode="auto">
          <a:xfrm>
            <a:off x="2778125" y="3708400"/>
            <a:ext cx="1517650"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969696"/>
                </a:solidFill>
                <a:latin typeface="Tahoma" pitchFamily="34" charset="0"/>
                <a:ea typeface="HGP創英角ｺﾞｼｯｸUB" pitchFamily="50" charset="-128"/>
                <a:cs typeface="+mn-cs"/>
              </a:rPr>
              <a:t>Galactic binary</a:t>
            </a:r>
          </a:p>
          <a:p>
            <a:pPr algn="l" rtl="0" fontAlgn="base">
              <a:spcBef>
                <a:spcPct val="0"/>
              </a:spcBef>
              <a:spcAft>
                <a:spcPct val="0"/>
              </a:spcAft>
            </a:pPr>
            <a:r>
              <a:rPr kumimoji="1" lang="en-US" altLang="ja-JP" sz="1200" b="1" kern="1200" dirty="0">
                <a:solidFill>
                  <a:srgbClr val="969696"/>
                </a:solidFill>
                <a:latin typeface="Tahoma" pitchFamily="34" charset="0"/>
                <a:ea typeface="HGP創英角ｺﾞｼｯｸUB" pitchFamily="50" charset="-128"/>
                <a:cs typeface="+mn-cs"/>
              </a:rPr>
              <a:t>Foreground noise</a:t>
            </a:r>
          </a:p>
        </p:txBody>
      </p:sp>
      <p:sp>
        <p:nvSpPr>
          <p:cNvPr id="642067" name="Rectangle 19"/>
          <p:cNvSpPr>
            <a:spLocks noChangeAspect="1" noChangeArrowheads="1"/>
          </p:cNvSpPr>
          <p:nvPr/>
        </p:nvSpPr>
        <p:spPr bwMode="auto">
          <a:xfrm>
            <a:off x="6811963" y="3132138"/>
            <a:ext cx="1222375"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CC9900"/>
                </a:solidFill>
                <a:latin typeface="Tahoma" pitchFamily="34" charset="0"/>
                <a:ea typeface="HGP創英角ｺﾞｼｯｸUB" pitchFamily="50" charset="-128"/>
                <a:cs typeface="+mn-cs"/>
              </a:rPr>
              <a:t>Core-collapse</a:t>
            </a:r>
          </a:p>
          <a:p>
            <a:pPr algn="l" rtl="0" fontAlgn="base">
              <a:spcBef>
                <a:spcPct val="0"/>
              </a:spcBef>
              <a:spcAft>
                <a:spcPct val="0"/>
              </a:spcAft>
            </a:pPr>
            <a:r>
              <a:rPr kumimoji="1" lang="en-US" altLang="ja-JP" sz="1200" b="1" kern="1200" dirty="0">
                <a:solidFill>
                  <a:srgbClr val="CC9900"/>
                </a:solidFill>
                <a:latin typeface="Tahoma" pitchFamily="34" charset="0"/>
                <a:ea typeface="HGP創英角ｺﾞｼｯｸUB" pitchFamily="50" charset="-128"/>
                <a:cs typeface="+mn-cs"/>
              </a:rPr>
              <a:t>  super nova</a:t>
            </a:r>
          </a:p>
        </p:txBody>
      </p:sp>
      <p:sp>
        <p:nvSpPr>
          <p:cNvPr id="642068" name="Rectangle 20"/>
          <p:cNvSpPr>
            <a:spLocks noChangeAspect="1" noChangeArrowheads="1"/>
          </p:cNvSpPr>
          <p:nvPr/>
        </p:nvSpPr>
        <p:spPr bwMode="auto">
          <a:xfrm>
            <a:off x="5802313" y="2911475"/>
            <a:ext cx="1008062" cy="27463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008000"/>
                </a:solidFill>
                <a:latin typeface="Tahoma" pitchFamily="34" charset="0"/>
                <a:ea typeface="HGP創英角ｺﾞｼｯｸUB" pitchFamily="50" charset="-128"/>
                <a:cs typeface="+mn-cs"/>
              </a:rPr>
              <a:t>NS inspiral</a:t>
            </a:r>
          </a:p>
        </p:txBody>
      </p:sp>
      <p:sp>
        <p:nvSpPr>
          <p:cNvPr id="642069" name="Rectangle 21"/>
          <p:cNvSpPr>
            <a:spLocks noChangeAspect="1" noChangeArrowheads="1"/>
          </p:cNvSpPr>
          <p:nvPr/>
        </p:nvSpPr>
        <p:spPr bwMode="auto">
          <a:xfrm>
            <a:off x="3498850" y="2346325"/>
            <a:ext cx="1057275"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3333FF"/>
                </a:solidFill>
                <a:latin typeface="Tahoma" pitchFamily="34" charset="0"/>
                <a:ea typeface="HGP創英角ｺﾞｼｯｸUB" pitchFamily="50" charset="-128"/>
                <a:cs typeface="+mn-cs"/>
              </a:rPr>
              <a:t>Inspiral of</a:t>
            </a:r>
          </a:p>
          <a:p>
            <a:pPr algn="l" rtl="0" fontAlgn="base">
              <a:spcBef>
                <a:spcPct val="0"/>
              </a:spcBef>
              <a:spcAft>
                <a:spcPct val="0"/>
              </a:spcAft>
            </a:pPr>
            <a:r>
              <a:rPr kumimoji="1" lang="en-US" altLang="ja-JP" sz="1200" b="1" kern="1200" dirty="0">
                <a:solidFill>
                  <a:srgbClr val="3333FF"/>
                </a:solidFill>
                <a:latin typeface="Tahoma" pitchFamily="34" charset="0"/>
                <a:ea typeface="HGP創英角ｺﾞｼｯｸUB" pitchFamily="50" charset="-128"/>
                <a:cs typeface="+mn-cs"/>
              </a:rPr>
              <a:t>Massive BH</a:t>
            </a:r>
          </a:p>
        </p:txBody>
      </p:sp>
      <p:sp>
        <p:nvSpPr>
          <p:cNvPr id="642070" name="Rectangle 22"/>
          <p:cNvSpPr>
            <a:spLocks noChangeAspect="1" noChangeArrowheads="1"/>
          </p:cNvSpPr>
          <p:nvPr/>
        </p:nvSpPr>
        <p:spPr bwMode="auto">
          <a:xfrm>
            <a:off x="3643313" y="2994025"/>
            <a:ext cx="1325562" cy="27463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660066"/>
                </a:solidFill>
                <a:latin typeface="Tahoma" pitchFamily="34" charset="0"/>
                <a:ea typeface="HGP創英角ｺﾞｼｯｸUB" pitchFamily="50" charset="-128"/>
                <a:cs typeface="+mn-cs"/>
              </a:rPr>
              <a:t>Galactic binary</a:t>
            </a:r>
          </a:p>
        </p:txBody>
      </p:sp>
      <p:sp>
        <p:nvSpPr>
          <p:cNvPr id="642071" name="Rectangle 23"/>
          <p:cNvSpPr>
            <a:spLocks noChangeAspect="1" noChangeArrowheads="1"/>
          </p:cNvSpPr>
          <p:nvPr/>
        </p:nvSpPr>
        <p:spPr bwMode="auto">
          <a:xfrm>
            <a:off x="7259638" y="3600450"/>
            <a:ext cx="631825"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000" b="1" kern="1200" dirty="0">
                <a:solidFill>
                  <a:srgbClr val="FF9900"/>
                </a:solidFill>
                <a:latin typeface="Tahoma" pitchFamily="34" charset="0"/>
                <a:ea typeface="HGP創英角ｺﾞｼｯｸUB" pitchFamily="50" charset="-128"/>
                <a:cs typeface="+mn-cs"/>
              </a:rPr>
              <a:t>ScoX-1</a:t>
            </a:r>
          </a:p>
          <a:p>
            <a:pPr algn="l" rtl="0" fontAlgn="base">
              <a:spcBef>
                <a:spcPct val="0"/>
              </a:spcBef>
              <a:spcAft>
                <a:spcPct val="0"/>
              </a:spcAft>
            </a:pPr>
            <a:r>
              <a:rPr kumimoji="1" lang="en-US" altLang="ja-JP" sz="1000" b="1" kern="1200" dirty="0">
                <a:solidFill>
                  <a:srgbClr val="FF9900"/>
                </a:solidFill>
                <a:latin typeface="Tahoma" pitchFamily="34" charset="0"/>
                <a:ea typeface="HGP創英角ｺﾞｼｯｸUB" pitchFamily="50" charset="-128"/>
                <a:cs typeface="+mn-cs"/>
              </a:rPr>
              <a:t>  (1yr)</a:t>
            </a:r>
          </a:p>
        </p:txBody>
      </p:sp>
      <p:sp>
        <p:nvSpPr>
          <p:cNvPr id="642072" name="Rectangle 24"/>
          <p:cNvSpPr>
            <a:spLocks noChangeAspect="1" noChangeArrowheads="1"/>
          </p:cNvSpPr>
          <p:nvPr/>
        </p:nvSpPr>
        <p:spPr bwMode="auto">
          <a:xfrm>
            <a:off x="6048375" y="3705225"/>
            <a:ext cx="749300" cy="42703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FF9900"/>
                </a:solidFill>
                <a:latin typeface="Tahoma" pitchFamily="34" charset="0"/>
                <a:ea typeface="HGP創英角ｺﾞｼｯｸUB" pitchFamily="50" charset="-128"/>
                <a:cs typeface="+mn-cs"/>
              </a:rPr>
              <a:t>Pulsar</a:t>
            </a:r>
          </a:p>
          <a:p>
            <a:pPr algn="l" rtl="0" fontAlgn="base">
              <a:spcBef>
                <a:spcPct val="0"/>
              </a:spcBef>
              <a:spcAft>
                <a:spcPct val="0"/>
              </a:spcAft>
            </a:pPr>
            <a:r>
              <a:rPr kumimoji="1" lang="ja-JP" altLang="en-US" sz="1000" b="1" kern="1200" dirty="0">
                <a:solidFill>
                  <a:srgbClr val="FF9900"/>
                </a:solidFill>
                <a:latin typeface="Tahoma" pitchFamily="34" charset="0"/>
                <a:ea typeface="HGP創英角ｺﾞｼｯｸUB" pitchFamily="50" charset="-128"/>
                <a:cs typeface="+mn-cs"/>
              </a:rPr>
              <a:t>　　  </a:t>
            </a:r>
            <a:r>
              <a:rPr kumimoji="1" lang="en-US" altLang="ja-JP" sz="1000" b="1" kern="1200" dirty="0">
                <a:solidFill>
                  <a:srgbClr val="FF9900"/>
                </a:solidFill>
                <a:latin typeface="Tahoma" pitchFamily="34" charset="0"/>
                <a:ea typeface="HGP創英角ｺﾞｼｯｸUB" pitchFamily="50" charset="-128"/>
                <a:cs typeface="+mn-cs"/>
              </a:rPr>
              <a:t>(1yr)</a:t>
            </a:r>
          </a:p>
        </p:txBody>
      </p:sp>
      <p:sp>
        <p:nvSpPr>
          <p:cNvPr id="642073" name="Rectangle 25"/>
          <p:cNvSpPr>
            <a:spLocks noChangeAspect="1" noChangeArrowheads="1"/>
          </p:cNvSpPr>
          <p:nvPr/>
        </p:nvSpPr>
        <p:spPr bwMode="auto">
          <a:xfrm>
            <a:off x="2255838" y="2725738"/>
            <a:ext cx="666750" cy="336550"/>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kumimoji="1" lang="en-US" altLang="ja-JP" sz="1600" b="1" kern="1200" dirty="0">
                <a:solidFill>
                  <a:srgbClr val="3333FF"/>
                </a:solidFill>
                <a:latin typeface="Tahoma" pitchFamily="34" charset="0"/>
                <a:ea typeface="ＭＳ Ｐゴシック" pitchFamily="50" charset="-128"/>
                <a:cs typeface="+mn-cs"/>
              </a:rPr>
              <a:t>LISA</a:t>
            </a:r>
          </a:p>
        </p:txBody>
      </p:sp>
      <p:sp>
        <p:nvSpPr>
          <p:cNvPr id="642074" name="Rectangle 26"/>
          <p:cNvSpPr>
            <a:spLocks noChangeAspect="1" noChangeArrowheads="1"/>
          </p:cNvSpPr>
          <p:nvPr/>
        </p:nvSpPr>
        <p:spPr bwMode="auto">
          <a:xfrm>
            <a:off x="5154613" y="5003800"/>
            <a:ext cx="2476500"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969696"/>
                </a:solidFill>
                <a:latin typeface="Tahoma" pitchFamily="34" charset="0"/>
                <a:ea typeface="HGP創英角ｺﾞｼｯｸUB" pitchFamily="50" charset="-128"/>
                <a:cs typeface="+mn-cs"/>
              </a:rPr>
              <a:t>Gravity-gradient </a:t>
            </a:r>
          </a:p>
          <a:p>
            <a:pPr algn="l" rtl="0" fontAlgn="base">
              <a:spcBef>
                <a:spcPct val="0"/>
              </a:spcBef>
              <a:spcAft>
                <a:spcPct val="0"/>
              </a:spcAft>
            </a:pPr>
            <a:r>
              <a:rPr kumimoji="1" lang="en-US" altLang="ja-JP" sz="1200" b="1" kern="1200" dirty="0">
                <a:solidFill>
                  <a:srgbClr val="969696"/>
                </a:solidFill>
                <a:latin typeface="Tahoma" pitchFamily="34" charset="0"/>
                <a:ea typeface="HGP創英角ｺﾞｼｯｸUB" pitchFamily="50" charset="-128"/>
                <a:cs typeface="+mn-cs"/>
              </a:rPr>
              <a:t> noise for terrestrial detectors</a:t>
            </a:r>
          </a:p>
        </p:txBody>
      </p:sp>
      <p:sp>
        <p:nvSpPr>
          <p:cNvPr id="642078" name="Rectangle 30"/>
          <p:cNvSpPr>
            <a:spLocks noChangeArrowheads="1"/>
          </p:cNvSpPr>
          <p:nvPr/>
        </p:nvSpPr>
        <p:spPr bwMode="auto">
          <a:xfrm>
            <a:off x="903288" y="1295400"/>
            <a:ext cx="6945312" cy="39370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GW frequency depends on the timescale of the source</a:t>
            </a:r>
            <a:endParaRPr kumimoji="1" lang="en-US" altLang="ja-JP" sz="1600" b="1" kern="1200" dirty="0">
              <a:solidFill>
                <a:srgbClr val="3366FF"/>
              </a:solidFill>
              <a:latin typeface="Tahoma" pitchFamily="34" charset="0"/>
              <a:ea typeface="HGP創英角ｺﾞｼｯｸUB" pitchFamily="50" charset="-128"/>
              <a:cs typeface="+mn-cs"/>
            </a:endParaRPr>
          </a:p>
        </p:txBody>
      </p:sp>
      <p:sp>
        <p:nvSpPr>
          <p:cNvPr id="642079" name="Rectangle 31"/>
          <p:cNvSpPr>
            <a:spLocks noChangeAspect="1" noChangeArrowheads="1"/>
          </p:cNvSpPr>
          <p:nvPr/>
        </p:nvSpPr>
        <p:spPr bwMode="auto">
          <a:xfrm>
            <a:off x="4578350" y="3805238"/>
            <a:ext cx="1355725" cy="639762"/>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FF5050"/>
                </a:solidFill>
                <a:latin typeface="Tahoma" pitchFamily="34" charset="0"/>
                <a:ea typeface="HGP創英角ｺﾞｼｯｸUB" pitchFamily="50" charset="-128"/>
                <a:cs typeface="+mn-cs"/>
              </a:rPr>
              <a:t>GWs from </a:t>
            </a:r>
          </a:p>
          <a:p>
            <a:pPr algn="l" rtl="0" fontAlgn="base">
              <a:spcBef>
                <a:spcPct val="0"/>
              </a:spcBef>
              <a:spcAft>
                <a:spcPct val="0"/>
              </a:spcAft>
            </a:pPr>
            <a:r>
              <a:rPr kumimoji="1" lang="en-US" altLang="ja-JP" sz="1200" b="1" kern="1200" dirty="0">
                <a:solidFill>
                  <a:srgbClr val="FF5050"/>
                </a:solidFill>
                <a:latin typeface="Tahoma" pitchFamily="34" charset="0"/>
                <a:ea typeface="HGP創英角ｺﾞｼｯｸUB" pitchFamily="50" charset="-128"/>
                <a:cs typeface="+mn-cs"/>
              </a:rPr>
              <a:t>  Early universe</a:t>
            </a:r>
          </a:p>
          <a:p>
            <a:pPr algn="l" rtl="0" fontAlgn="base">
              <a:spcBef>
                <a:spcPct val="0"/>
              </a:spcBef>
              <a:spcAft>
                <a:spcPct val="0"/>
              </a:spcAft>
            </a:pPr>
            <a:r>
              <a:rPr kumimoji="1" lang="en-US" altLang="ja-JP" sz="1200" b="1" kern="1200" dirty="0">
                <a:solidFill>
                  <a:srgbClr val="FF5050"/>
                </a:solidFill>
                <a:latin typeface="Tahoma" pitchFamily="34" charset="0"/>
                <a:ea typeface="HGP創英角ｺﾞｼｯｸUB" pitchFamily="50" charset="-128"/>
                <a:cs typeface="+mn-cs"/>
              </a:rPr>
              <a:t>      (</a:t>
            </a:r>
            <a:r>
              <a:rPr kumimoji="1" lang="en-US" altLang="ja-JP" sz="1000" b="1" kern="1200" dirty="0">
                <a:solidFill>
                  <a:srgbClr val="FF5050"/>
                </a:solidFill>
                <a:latin typeface="Symbol" pitchFamily="18" charset="2"/>
                <a:ea typeface="HGP創英角ｺﾞｼｯｸUB" pitchFamily="50" charset="-128"/>
                <a:cs typeface="+mn-cs"/>
              </a:rPr>
              <a:t>W</a:t>
            </a:r>
            <a:r>
              <a:rPr kumimoji="1" lang="en-US" altLang="ja-JP" sz="1000" b="1" kern="1200" baseline="-10000" dirty="0">
                <a:solidFill>
                  <a:srgbClr val="FF5050"/>
                </a:solidFill>
                <a:latin typeface="Tahoma" pitchFamily="34" charset="0"/>
                <a:ea typeface="HGP創英角ｺﾞｼｯｸUB" pitchFamily="50" charset="-128"/>
                <a:cs typeface="+mn-cs"/>
              </a:rPr>
              <a:t>gw</a:t>
            </a:r>
            <a:r>
              <a:rPr kumimoji="1" lang="en-US" altLang="ja-JP" sz="1000" b="1" kern="1200" dirty="0">
                <a:solidFill>
                  <a:srgbClr val="FF5050"/>
                </a:solidFill>
                <a:latin typeface="Tahoma" pitchFamily="34" charset="0"/>
                <a:ea typeface="HGP創英角ｺﾞｼｯｸUB" pitchFamily="50" charset="-128"/>
                <a:cs typeface="+mn-cs"/>
              </a:rPr>
              <a:t>=10</a:t>
            </a:r>
            <a:r>
              <a:rPr kumimoji="1" lang="en-US" altLang="ja-JP" sz="1000" b="1" kern="1200" baseline="30000" dirty="0">
                <a:solidFill>
                  <a:srgbClr val="FF5050"/>
                </a:solidFill>
                <a:latin typeface="Tahoma" pitchFamily="34" charset="0"/>
                <a:ea typeface="HGP創英角ｺﾞｼｯｸUB" pitchFamily="50" charset="-128"/>
                <a:cs typeface="+mn-cs"/>
              </a:rPr>
              <a:t>-14</a:t>
            </a:r>
            <a:r>
              <a:rPr kumimoji="1" lang="en-US" altLang="ja-JP" sz="1200" b="1" kern="1200" dirty="0">
                <a:solidFill>
                  <a:srgbClr val="FF5050"/>
                </a:solidFill>
                <a:latin typeface="Tahoma" pitchFamily="34" charset="0"/>
                <a:ea typeface="HGP創英角ｺﾞｼｯｸUB" pitchFamily="50" charset="-128"/>
                <a:cs typeface="+mn-cs"/>
              </a:rPr>
              <a: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894978" name="Rectangle 2"/>
          <p:cNvSpPr>
            <a:spLocks noGrp="1" noChangeArrowheads="1"/>
          </p:cNvSpPr>
          <p:nvPr>
            <p:ph type="title"/>
          </p:nvPr>
        </p:nvSpPr>
        <p:spPr/>
        <p:txBody>
          <a:bodyPr/>
          <a:lstStyle/>
          <a:p>
            <a:r>
              <a:rPr lang="en-US" altLang="ja-JP" dirty="0">
                <a:solidFill>
                  <a:srgbClr val="333333"/>
                </a:solidFill>
              </a:rPr>
              <a:t>Space antenna (6)</a:t>
            </a:r>
          </a:p>
        </p:txBody>
      </p:sp>
      <p:sp>
        <p:nvSpPr>
          <p:cNvPr id="894979" name="Rectangle 3"/>
          <p:cNvSpPr>
            <a:spLocks noGrp="1" noChangeArrowheads="1"/>
          </p:cNvSpPr>
          <p:nvPr>
            <p:ph type="body" idx="1"/>
          </p:nvPr>
        </p:nvSpPr>
        <p:spPr>
          <a:xfrm>
            <a:off x="457200" y="762000"/>
            <a:ext cx="8386763" cy="5688013"/>
          </a:xfrm>
        </p:spPr>
        <p:txBody>
          <a:bodyPr/>
          <a:lstStyle/>
          <a:p>
            <a:pPr>
              <a:buNone/>
            </a:pPr>
            <a:r>
              <a:rPr lang="en-US" altLang="ja-JP" sz="2200" b="1" dirty="0"/>
              <a:t>Scientific targets of DECIGO</a:t>
            </a:r>
          </a:p>
        </p:txBody>
      </p:sp>
      <p:pic>
        <p:nvPicPr>
          <p:cNvPr id="894980" name="Picture 4"/>
          <p:cNvPicPr>
            <a:picLocks noChangeAspect="1" noChangeArrowheads="1"/>
          </p:cNvPicPr>
          <p:nvPr/>
        </p:nvPicPr>
        <p:blipFill>
          <a:blip r:embed="rId3"/>
          <a:srcRect/>
          <a:stretch>
            <a:fillRect/>
          </a:stretch>
        </p:blipFill>
        <p:spPr bwMode="auto">
          <a:xfrm>
            <a:off x="1590675" y="1498600"/>
            <a:ext cx="6086475" cy="4667250"/>
          </a:xfrm>
          <a:prstGeom prst="rect">
            <a:avLst/>
          </a:prstGeom>
          <a:noFill/>
          <a:ln w="9525">
            <a:noFill/>
            <a:miter lim="800000"/>
            <a:headEnd/>
            <a:tailEnd/>
          </a:ln>
        </p:spPr>
      </p:pic>
      <p:grpSp>
        <p:nvGrpSpPr>
          <p:cNvPr id="2" name="Group 8"/>
          <p:cNvGrpSpPr>
            <a:grpSpLocks/>
          </p:cNvGrpSpPr>
          <p:nvPr/>
        </p:nvGrpSpPr>
        <p:grpSpPr bwMode="auto">
          <a:xfrm>
            <a:off x="471488" y="5716588"/>
            <a:ext cx="2300287" cy="471487"/>
            <a:chOff x="252" y="3653"/>
            <a:chExt cx="1575" cy="297"/>
          </a:xfrm>
        </p:grpSpPr>
        <p:sp>
          <p:nvSpPr>
            <p:cNvPr id="894985" name="AutoShape 9"/>
            <p:cNvSpPr>
              <a:spLocks noChangeArrowheads="1"/>
            </p:cNvSpPr>
            <p:nvPr/>
          </p:nvSpPr>
          <p:spPr bwMode="auto">
            <a:xfrm>
              <a:off x="255" y="3653"/>
              <a:ext cx="1572" cy="297"/>
            </a:xfrm>
            <a:prstGeom prst="roundRect">
              <a:avLst>
                <a:gd name="adj" fmla="val 16667"/>
              </a:avLst>
            </a:prstGeom>
            <a:solidFill>
              <a:srgbClr val="FFFF00"/>
            </a:solidFill>
            <a:ln w="9525">
              <a:solidFill>
                <a:srgbClr val="FFFF00"/>
              </a:solidFill>
              <a:round/>
              <a:headEnd/>
              <a:tailEnd/>
            </a:ln>
            <a:effectLst/>
          </p:spPr>
          <p:txBody>
            <a:bodyPr wrap="none" anchor="ctr"/>
            <a:lstStyle/>
            <a:p>
              <a:pPr algn="ctr" rtl="0" fontAlgn="base">
                <a:spcBef>
                  <a:spcPct val="0"/>
                </a:spcBef>
                <a:spcAft>
                  <a:spcPct val="0"/>
                </a:spcAft>
                <a:buNone/>
              </a:pPr>
              <a:endParaRPr kumimoji="1" lang="ja-JP" altLang="en-US" sz="1800" kern="1200" dirty="0">
                <a:solidFill>
                  <a:srgbClr val="003366"/>
                </a:solidFill>
                <a:latin typeface="Times New Roman" pitchFamily="18" charset="0"/>
                <a:ea typeface="ＭＳ Ｐゴシック" pitchFamily="50" charset="-128"/>
                <a:cs typeface="+mn-cs"/>
              </a:endParaRPr>
            </a:p>
          </p:txBody>
        </p:sp>
        <p:sp>
          <p:nvSpPr>
            <p:cNvPr id="894986" name="Text Box 10"/>
            <p:cNvSpPr txBox="1">
              <a:spLocks noChangeArrowheads="1"/>
            </p:cNvSpPr>
            <p:nvPr/>
          </p:nvSpPr>
          <p:spPr bwMode="auto">
            <a:xfrm>
              <a:off x="252" y="3673"/>
              <a:ext cx="1544" cy="233"/>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800" b="1" kern="1200" dirty="0">
                  <a:solidFill>
                    <a:srgbClr val="003366"/>
                  </a:solidFill>
                  <a:latin typeface="Arial" charset="0"/>
                  <a:ea typeface="ＭＳ Ｐゴシック" pitchFamily="50" charset="-128"/>
                  <a:cs typeface="+mn-cs"/>
                </a:rPr>
                <a:t>Insight on inflation</a:t>
              </a:r>
            </a:p>
          </p:txBody>
        </p:sp>
      </p:grpSp>
      <p:sp>
        <p:nvSpPr>
          <p:cNvPr id="894987" name="AutoShape 11"/>
          <p:cNvSpPr>
            <a:spLocks noChangeArrowheads="1"/>
          </p:cNvSpPr>
          <p:nvPr/>
        </p:nvSpPr>
        <p:spPr bwMode="auto">
          <a:xfrm>
            <a:off x="6535738" y="5678488"/>
            <a:ext cx="1671637" cy="646112"/>
          </a:xfrm>
          <a:prstGeom prst="roundRect">
            <a:avLst>
              <a:gd name="adj" fmla="val 16667"/>
            </a:avLst>
          </a:prstGeom>
          <a:solidFill>
            <a:srgbClr val="FFFF00"/>
          </a:solidFill>
          <a:ln w="9525">
            <a:solidFill>
              <a:srgbClr val="FFFF00"/>
            </a:solidFill>
            <a:round/>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4988" name="Text Box 12"/>
          <p:cNvSpPr txBox="1">
            <a:spLocks noChangeArrowheads="1"/>
          </p:cNvSpPr>
          <p:nvPr/>
        </p:nvSpPr>
        <p:spPr bwMode="auto">
          <a:xfrm>
            <a:off x="6556375" y="5713413"/>
            <a:ext cx="1825625" cy="646331"/>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800" b="1" kern="1200" dirty="0">
                <a:solidFill>
                  <a:srgbClr val="003366"/>
                </a:solidFill>
                <a:latin typeface="Arial" charset="0"/>
                <a:ea typeface="ＭＳ Ｐゴシック" pitchFamily="50" charset="-128"/>
                <a:cs typeface="+mn-cs"/>
              </a:rPr>
              <a:t>Constraint on </a:t>
            </a:r>
          </a:p>
          <a:p>
            <a:pPr algn="l" rtl="0" fontAlgn="base">
              <a:spcBef>
                <a:spcPct val="0"/>
              </a:spcBef>
              <a:spcAft>
                <a:spcPct val="0"/>
              </a:spcAft>
              <a:buNone/>
            </a:pPr>
            <a:r>
              <a:rPr kumimoji="1" lang="en-US" altLang="ja-JP" sz="1800" b="1" kern="1200" dirty="0">
                <a:solidFill>
                  <a:srgbClr val="003366"/>
                </a:solidFill>
                <a:latin typeface="Arial" charset="0"/>
                <a:ea typeface="ＭＳ Ｐゴシック" pitchFamily="50" charset="-128"/>
                <a:cs typeface="+mn-cs"/>
              </a:rPr>
              <a:t>dark energy</a:t>
            </a:r>
          </a:p>
        </p:txBody>
      </p:sp>
      <p:sp>
        <p:nvSpPr>
          <p:cNvPr id="894989" name="AutoShape 13"/>
          <p:cNvSpPr>
            <a:spLocks noChangeArrowheads="1"/>
          </p:cNvSpPr>
          <p:nvPr/>
        </p:nvSpPr>
        <p:spPr bwMode="auto">
          <a:xfrm rot="6494893">
            <a:off x="2143919" y="651669"/>
            <a:ext cx="560387" cy="1704975"/>
          </a:xfrm>
          <a:prstGeom prst="curvedRightArrow">
            <a:avLst>
              <a:gd name="adj1" fmla="val 60850"/>
              <a:gd name="adj2" fmla="val 121700"/>
              <a:gd name="adj3" fmla="val 33333"/>
            </a:avLst>
          </a:prstGeom>
          <a:solidFill>
            <a:schemeClr val="accent1"/>
          </a:solidFill>
          <a:ln w="9525">
            <a:solidFill>
              <a:schemeClr val="tx1"/>
            </a:solidFill>
            <a:miter lim="800000"/>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4990" name="AutoShape 14"/>
          <p:cNvSpPr>
            <a:spLocks noChangeArrowheads="1"/>
          </p:cNvSpPr>
          <p:nvPr/>
        </p:nvSpPr>
        <p:spPr bwMode="auto">
          <a:xfrm rot="3474874">
            <a:off x="1694657" y="4283869"/>
            <a:ext cx="560387" cy="1704975"/>
          </a:xfrm>
          <a:prstGeom prst="curvedRightArrow">
            <a:avLst>
              <a:gd name="adj1" fmla="val 60850"/>
              <a:gd name="adj2" fmla="val 121700"/>
              <a:gd name="adj3" fmla="val 33333"/>
            </a:avLst>
          </a:prstGeom>
          <a:solidFill>
            <a:schemeClr val="accent1"/>
          </a:solidFill>
          <a:ln w="9525">
            <a:solidFill>
              <a:schemeClr val="tx1"/>
            </a:solidFill>
            <a:miter lim="800000"/>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4991" name="AutoShape 15"/>
          <p:cNvSpPr>
            <a:spLocks noChangeArrowheads="1"/>
          </p:cNvSpPr>
          <p:nvPr/>
        </p:nvSpPr>
        <p:spPr bwMode="auto">
          <a:xfrm rot="9315088" flipH="1" flipV="1">
            <a:off x="5675313" y="4965700"/>
            <a:ext cx="560387" cy="1704975"/>
          </a:xfrm>
          <a:prstGeom prst="curvedRightArrow">
            <a:avLst>
              <a:gd name="adj1" fmla="val 60850"/>
              <a:gd name="adj2" fmla="val 121700"/>
              <a:gd name="adj3" fmla="val 33333"/>
            </a:avLst>
          </a:prstGeom>
          <a:solidFill>
            <a:schemeClr val="accent1"/>
          </a:solidFill>
          <a:ln w="9525">
            <a:solidFill>
              <a:schemeClr val="tx1"/>
            </a:solidFill>
            <a:miter lim="800000"/>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4993" name="Text Box 17"/>
          <p:cNvSpPr txBox="1">
            <a:spLocks noChangeArrowheads="1"/>
          </p:cNvSpPr>
          <p:nvPr/>
        </p:nvSpPr>
        <p:spPr bwMode="auto">
          <a:xfrm>
            <a:off x="6892925" y="1052513"/>
            <a:ext cx="1782763" cy="457200"/>
          </a:xfrm>
          <a:prstGeom prst="rect">
            <a:avLst/>
          </a:prstGeom>
          <a:noFill/>
          <a:ln w="9525">
            <a:noFill/>
            <a:miter lim="800000"/>
            <a:headEnd/>
            <a:tailEnd/>
          </a:ln>
        </p:spPr>
        <p:txBody>
          <a:bodyPr>
            <a:spAutoFit/>
          </a:bodyPr>
          <a:lstStyle/>
          <a:p>
            <a:pPr algn="l" rtl="0" eaLnBrk="0" fontAlgn="base" hangingPunct="0">
              <a:spcBef>
                <a:spcPct val="0"/>
              </a:spcBef>
              <a:spcAft>
                <a:spcPct val="0"/>
              </a:spcAft>
              <a:buNone/>
            </a:pPr>
            <a:r>
              <a:rPr lang="en-US" altLang="ja-JP" sz="1200" b="1" kern="1200" dirty="0">
                <a:solidFill>
                  <a:srgbClr val="5F5F5F"/>
                </a:solidFill>
                <a:latin typeface="Tahoma" pitchFamily="34" charset="0"/>
                <a:ea typeface="ＭＳ Ｐゴシック" pitchFamily="50" charset="-128"/>
                <a:cs typeface="+mn-cs"/>
              </a:rPr>
              <a:t>N.Seto, S.Kawamura</a:t>
            </a:r>
          </a:p>
          <a:p>
            <a:pPr algn="l" rtl="0" eaLnBrk="0" fontAlgn="base" hangingPunct="0">
              <a:spcBef>
                <a:spcPct val="0"/>
              </a:spcBef>
              <a:spcAft>
                <a:spcPct val="0"/>
              </a:spcAft>
              <a:buNone/>
            </a:pPr>
            <a:r>
              <a:rPr lang="en-US" altLang="ja-JP" sz="1200" b="1" kern="1200" dirty="0">
                <a:solidFill>
                  <a:srgbClr val="5F5F5F"/>
                </a:solidFill>
                <a:latin typeface="Tahoma" pitchFamily="34" charset="0"/>
                <a:ea typeface="ＭＳ Ｐゴシック" pitchFamily="50" charset="-128"/>
                <a:cs typeface="+mn-cs"/>
              </a:rPr>
              <a:t>      (2007)</a:t>
            </a:r>
          </a:p>
        </p:txBody>
      </p:sp>
      <p:sp>
        <p:nvSpPr>
          <p:cNvPr id="894981" name="AutoShape 5"/>
          <p:cNvSpPr>
            <a:spLocks noChangeArrowheads="1"/>
          </p:cNvSpPr>
          <p:nvPr/>
        </p:nvSpPr>
        <p:spPr bwMode="auto">
          <a:xfrm>
            <a:off x="344488" y="1754188"/>
            <a:ext cx="2551112" cy="663575"/>
          </a:xfrm>
          <a:prstGeom prst="roundRect">
            <a:avLst>
              <a:gd name="adj" fmla="val 16667"/>
            </a:avLst>
          </a:prstGeom>
          <a:solidFill>
            <a:srgbClr val="FFFF00"/>
          </a:solidFill>
          <a:ln w="9525">
            <a:solidFill>
              <a:srgbClr val="FFFF00"/>
            </a:solidFill>
            <a:round/>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4983" name="Text Box 7"/>
          <p:cNvSpPr txBox="1">
            <a:spLocks noChangeArrowheads="1"/>
          </p:cNvSpPr>
          <p:nvPr/>
        </p:nvSpPr>
        <p:spPr bwMode="auto">
          <a:xfrm>
            <a:off x="323850" y="1751013"/>
            <a:ext cx="3040063" cy="646331"/>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800" b="1" kern="1200" dirty="0">
                <a:solidFill>
                  <a:srgbClr val="003366"/>
                </a:solidFill>
                <a:latin typeface="Arial" charset="0"/>
                <a:ea typeface="ＭＳ Ｐゴシック" pitchFamily="50" charset="-128"/>
                <a:cs typeface="+mn-cs"/>
              </a:rPr>
              <a:t>Formation mechanism </a:t>
            </a:r>
          </a:p>
          <a:p>
            <a:pPr algn="l" rtl="0" fontAlgn="base">
              <a:spcBef>
                <a:spcPct val="0"/>
              </a:spcBef>
              <a:spcAft>
                <a:spcPct val="0"/>
              </a:spcAft>
              <a:buNone/>
            </a:pPr>
            <a:r>
              <a:rPr kumimoji="1" lang="en-US" altLang="ja-JP" sz="1800" b="1" kern="1200" dirty="0">
                <a:solidFill>
                  <a:srgbClr val="003366"/>
                </a:solidFill>
                <a:latin typeface="Arial" charset="0"/>
                <a:ea typeface="ＭＳ Ｐゴシック" pitchFamily="50" charset="-128"/>
                <a:cs typeface="+mn-cs"/>
              </a:rPr>
              <a:t>Of massive black holes</a:t>
            </a:r>
          </a:p>
        </p:txBody>
      </p:sp>
      <p:sp>
        <p:nvSpPr>
          <p:cNvPr id="894994" name="Text Box 18"/>
          <p:cNvSpPr txBox="1">
            <a:spLocks noChangeArrowheads="1"/>
          </p:cNvSpPr>
          <p:nvPr/>
        </p:nvSpPr>
        <p:spPr bwMode="auto">
          <a:xfrm rot="1800000">
            <a:off x="2606675" y="2133600"/>
            <a:ext cx="3040063" cy="581025"/>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5050"/>
                </a:solidFill>
                <a:latin typeface="Arial" charset="0"/>
                <a:ea typeface="ＭＳ Ｐゴシック" pitchFamily="50" charset="-128"/>
                <a:cs typeface="+mn-cs"/>
              </a:rPr>
              <a:t>Intermediate-mass BH inspiral</a:t>
            </a:r>
          </a:p>
        </p:txBody>
      </p:sp>
      <p:sp>
        <p:nvSpPr>
          <p:cNvPr id="894995" name="Text Box 19"/>
          <p:cNvSpPr txBox="1">
            <a:spLocks noChangeArrowheads="1"/>
          </p:cNvSpPr>
          <p:nvPr/>
        </p:nvSpPr>
        <p:spPr bwMode="auto">
          <a:xfrm rot="1800000">
            <a:off x="4495800" y="4495800"/>
            <a:ext cx="3040063"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FF5050"/>
                </a:solidFill>
                <a:latin typeface="Arial" charset="0"/>
                <a:ea typeface="ＭＳ Ｐゴシック" pitchFamily="50" charset="-128"/>
                <a:cs typeface="+mn-cs"/>
              </a:rPr>
              <a:t>Neutron-star inspiral</a:t>
            </a:r>
          </a:p>
        </p:txBody>
      </p:sp>
      <p:sp>
        <p:nvSpPr>
          <p:cNvPr id="894996" name="Text Box 20"/>
          <p:cNvSpPr txBox="1">
            <a:spLocks noChangeArrowheads="1"/>
          </p:cNvSpPr>
          <p:nvPr/>
        </p:nvSpPr>
        <p:spPr bwMode="auto">
          <a:xfrm rot="3000000">
            <a:off x="2937670" y="3904456"/>
            <a:ext cx="2049462" cy="581025"/>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3333FF"/>
                </a:solidFill>
                <a:latin typeface="Arial" charset="0"/>
                <a:ea typeface="ＭＳ Ｐゴシック" pitchFamily="50" charset="-128"/>
                <a:cs typeface="+mn-cs"/>
              </a:rPr>
              <a:t>Stochastic </a:t>
            </a:r>
          </a:p>
          <a:p>
            <a:pPr algn="l" rtl="0" fontAlgn="base">
              <a:spcBef>
                <a:spcPct val="0"/>
              </a:spcBef>
              <a:spcAft>
                <a:spcPct val="0"/>
              </a:spcAft>
              <a:buNone/>
            </a:pPr>
            <a:r>
              <a:rPr kumimoji="1" lang="en-US" altLang="ja-JP" sz="1600" b="1" kern="1200" dirty="0">
                <a:solidFill>
                  <a:srgbClr val="3333FF"/>
                </a:solidFill>
                <a:latin typeface="Arial" charset="0"/>
                <a:ea typeface="ＭＳ Ｐゴシック" pitchFamily="50" charset="-128"/>
                <a:cs typeface="+mn-cs"/>
              </a:rPr>
              <a:t>Background GWs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1031"/>
          <p:cNvSpPr>
            <a:spLocks noChangeArrowheads="1"/>
          </p:cNvSpPr>
          <p:nvPr/>
        </p:nvSpPr>
        <p:spPr bwMode="auto">
          <a:xfrm>
            <a:off x="500035" y="2571744"/>
            <a:ext cx="4214841" cy="2000264"/>
          </a:xfrm>
          <a:prstGeom prst="roundRect">
            <a:avLst>
              <a:gd name="adj" fmla="val 10296"/>
            </a:avLst>
          </a:prstGeom>
          <a:solidFill>
            <a:srgbClr val="CCECFF">
              <a:alpha val="20000"/>
            </a:srgbClr>
          </a:solidFill>
          <a:ln w="15875">
            <a:noFill/>
            <a:round/>
            <a:headEnd/>
            <a:tailEnd/>
          </a:ln>
          <a:effectLst/>
        </p:spPr>
        <p:txBody>
          <a:bodyPr wrap="square" anchor="ctr">
            <a:noAutofit/>
          </a:bodyPr>
          <a:lstStyle/>
          <a:p>
            <a:endParaRPr lang="ja-JP" altLang="en-US"/>
          </a:p>
        </p:txBody>
      </p:sp>
      <p:sp>
        <p:nvSpPr>
          <p:cNvPr id="1109001" name="Rectangle 9"/>
          <p:cNvSpPr>
            <a:spLocks noGrp="1" noChangeArrowheads="1"/>
          </p:cNvSpPr>
          <p:nvPr>
            <p:ph type="title"/>
          </p:nvPr>
        </p:nvSpPr>
        <p:spPr/>
        <p:txBody>
          <a:bodyPr/>
          <a:lstStyle/>
          <a:p>
            <a:r>
              <a:rPr lang="en-US" altLang="ja-JP" dirty="0" smtClean="0">
                <a:solidFill>
                  <a:srgbClr val="DDDDDD"/>
                </a:solidFill>
                <a:latin typeface="Tahoma" pitchFamily="34" charset="0"/>
              </a:rPr>
              <a:t>Effect of Gravitational waves</a:t>
            </a:r>
            <a:endParaRPr lang="ja-JP" altLang="en-US" dirty="0">
              <a:solidFill>
                <a:srgbClr val="DDDDDD"/>
              </a:solidFill>
              <a:latin typeface="Tahoma" pitchFamily="34" charset="0"/>
            </a:endParaRPr>
          </a:p>
        </p:txBody>
      </p:sp>
      <p:sp>
        <p:nvSpPr>
          <p:cNvPr id="2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a:solidFill>
                <a:srgbClr val="EAEAEA"/>
              </a:solidFill>
              <a:latin typeface="Tahoma" pitchFamily="34" charset="0"/>
              <a:ea typeface="HGP創英角ｺﾞｼｯｸUB" pitchFamily="50" charset="-128"/>
              <a:cs typeface="+mn-cs"/>
            </a:endParaRPr>
          </a:p>
        </p:txBody>
      </p:sp>
      <p:sp>
        <p:nvSpPr>
          <p:cNvPr id="1109002" name="Rectangle 10"/>
          <p:cNvSpPr>
            <a:spLocks noGrp="1" noChangeArrowheads="1"/>
          </p:cNvSpPr>
          <p:nvPr>
            <p:ph type="body" idx="4294967295"/>
          </p:nvPr>
        </p:nvSpPr>
        <p:spPr>
          <a:xfrm>
            <a:off x="381003" y="1142984"/>
            <a:ext cx="6048385" cy="1295400"/>
          </a:xfrm>
          <a:prstGeom prst="rect">
            <a:avLst/>
          </a:prstGeom>
        </p:spPr>
        <p:txBody>
          <a:bodyPr/>
          <a:lstStyle/>
          <a:p>
            <a:pPr>
              <a:spcBef>
                <a:spcPct val="0"/>
              </a:spcBef>
              <a:buFont typeface="Wingdings" pitchFamily="2" charset="2"/>
              <a:buNone/>
            </a:pPr>
            <a:r>
              <a:rPr lang="en-US" altLang="ja-JP" b="1" dirty="0" smtClean="0">
                <a:latin typeface="Tahoma" pitchFamily="34" charset="0"/>
                <a:ea typeface="HGP創英角ｺﾞｼｯｸUB" pitchFamily="50" charset="-128"/>
              </a:rPr>
              <a:t>Gravitational Waves</a:t>
            </a:r>
            <a:endParaRPr lang="ja-JP" altLang="en-US" b="1" dirty="0">
              <a:solidFill>
                <a:srgbClr val="0000FF"/>
              </a:solidFill>
              <a:latin typeface="Tahoma" pitchFamily="34" charset="0"/>
              <a:ea typeface="HGP創英角ｺﾞｼｯｸUB" pitchFamily="50" charset="-128"/>
            </a:endParaRPr>
          </a:p>
          <a:p>
            <a:pPr lvl="1">
              <a:spcBef>
                <a:spcPct val="0"/>
              </a:spcBef>
              <a:buFont typeface="Wingdings" pitchFamily="2" charset="2"/>
              <a:buNone/>
            </a:pPr>
            <a:r>
              <a:rPr lang="en-US" altLang="ja-JP" b="1" dirty="0" smtClean="0">
                <a:solidFill>
                  <a:srgbClr val="CCECFF"/>
                </a:solidFill>
                <a:latin typeface="Tahoma" pitchFamily="34" charset="0"/>
                <a:ea typeface="HGP創英角ｺﾞｼｯｸUB" pitchFamily="50" charset="-128"/>
              </a:rPr>
              <a:t>Change in proper distance</a:t>
            </a:r>
            <a:endParaRPr lang="ja-JP" altLang="en-US" b="1" dirty="0">
              <a:solidFill>
                <a:srgbClr val="CCECFF"/>
              </a:solidFill>
              <a:latin typeface="Tahoma" pitchFamily="34" charset="0"/>
              <a:ea typeface="HGP創英角ｺﾞｼｯｸUB" pitchFamily="50" charset="-128"/>
            </a:endParaRPr>
          </a:p>
          <a:p>
            <a:pPr lvl="1">
              <a:spcBef>
                <a:spcPct val="0"/>
              </a:spcBef>
              <a:buFont typeface="Wingdings" pitchFamily="2" charset="2"/>
              <a:buNone/>
            </a:pPr>
            <a:r>
              <a:rPr lang="en-US" altLang="ja-JP" b="1" dirty="0" smtClean="0">
                <a:solidFill>
                  <a:srgbClr val="CCECFF"/>
                </a:solidFill>
                <a:latin typeface="Tahoma" pitchFamily="34" charset="0"/>
                <a:ea typeface="HGP創英角ｺﾞｼｯｸUB" pitchFamily="50" charset="-128"/>
              </a:rPr>
              <a:t>Tidal force for finite-sized matter</a:t>
            </a:r>
            <a:endParaRPr lang="ja-JP" altLang="en-US" b="1" dirty="0">
              <a:solidFill>
                <a:srgbClr val="CCECFF"/>
              </a:solidFill>
              <a:latin typeface="Tahoma" pitchFamily="34" charset="0"/>
              <a:ea typeface="HGP創英角ｺﾞｼｯｸUB" pitchFamily="50" charset="-128"/>
            </a:endParaRPr>
          </a:p>
        </p:txBody>
      </p:sp>
      <p:grpSp>
        <p:nvGrpSpPr>
          <p:cNvPr id="2" name="Group 2"/>
          <p:cNvGrpSpPr>
            <a:grpSpLocks/>
          </p:cNvGrpSpPr>
          <p:nvPr/>
        </p:nvGrpSpPr>
        <p:grpSpPr bwMode="auto">
          <a:xfrm>
            <a:off x="4787900" y="2133600"/>
            <a:ext cx="4033838" cy="3671888"/>
            <a:chOff x="3016" y="1344"/>
            <a:chExt cx="2541" cy="2313"/>
          </a:xfrm>
        </p:grpSpPr>
        <p:sp>
          <p:nvSpPr>
            <p:cNvPr id="1108995" name="Line 3"/>
            <p:cNvSpPr>
              <a:spLocks noChangeShapeType="1"/>
            </p:cNvSpPr>
            <p:nvPr/>
          </p:nvSpPr>
          <p:spPr bwMode="auto">
            <a:xfrm flipH="1">
              <a:off x="4195" y="1389"/>
              <a:ext cx="22" cy="2268"/>
            </a:xfrm>
            <a:prstGeom prst="line">
              <a:avLst/>
            </a:prstGeom>
            <a:noFill/>
            <a:ln w="38100">
              <a:solidFill>
                <a:srgbClr val="008000"/>
              </a:solidFill>
              <a:round/>
              <a:headEnd type="stealth" w="med" len="me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108996" name="Line 4"/>
            <p:cNvSpPr>
              <a:spLocks noChangeShapeType="1"/>
            </p:cNvSpPr>
            <p:nvPr/>
          </p:nvSpPr>
          <p:spPr bwMode="auto">
            <a:xfrm flipH="1" flipV="1">
              <a:off x="3016" y="2432"/>
              <a:ext cx="2404" cy="726"/>
            </a:xfrm>
            <a:prstGeom prst="line">
              <a:avLst/>
            </a:prstGeom>
            <a:noFill/>
            <a:ln w="38100">
              <a:solidFill>
                <a:srgbClr val="008000"/>
              </a:solidFill>
              <a:round/>
              <a:headEnd type="stealth" w="med" len="me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108997" name="Line 5"/>
            <p:cNvSpPr>
              <a:spLocks noChangeShapeType="1"/>
            </p:cNvSpPr>
            <p:nvPr/>
          </p:nvSpPr>
          <p:spPr bwMode="auto">
            <a:xfrm flipH="1">
              <a:off x="3469" y="2160"/>
              <a:ext cx="1361" cy="1361"/>
            </a:xfrm>
            <a:prstGeom prst="line">
              <a:avLst/>
            </a:prstGeom>
            <a:noFill/>
            <a:ln w="38100">
              <a:solidFill>
                <a:srgbClr val="008000"/>
              </a:solidFill>
              <a:round/>
              <a:headEnd type="stealth" w="med" len="me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108998" name="Rectangle 6"/>
            <p:cNvSpPr>
              <a:spLocks noChangeArrowheads="1"/>
            </p:cNvSpPr>
            <p:nvPr/>
          </p:nvSpPr>
          <p:spPr bwMode="auto">
            <a:xfrm>
              <a:off x="5375" y="3063"/>
              <a:ext cx="182" cy="231"/>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i="1" kern="1200">
                  <a:solidFill>
                    <a:srgbClr val="008000"/>
                  </a:solidFill>
                  <a:latin typeface="Tahoma" pitchFamily="34" charset="0"/>
                  <a:ea typeface="HGP創英角ｺﾞｼｯｸUB" pitchFamily="50" charset="-128"/>
                  <a:cs typeface="+mn-cs"/>
                </a:rPr>
                <a:t>x</a:t>
              </a:r>
            </a:p>
          </p:txBody>
        </p:sp>
        <p:sp>
          <p:nvSpPr>
            <p:cNvPr id="1108999" name="Rectangle 7"/>
            <p:cNvSpPr>
              <a:spLocks noChangeArrowheads="1"/>
            </p:cNvSpPr>
            <p:nvPr/>
          </p:nvSpPr>
          <p:spPr bwMode="auto">
            <a:xfrm>
              <a:off x="4830" y="1979"/>
              <a:ext cx="182" cy="231"/>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i="1" kern="1200">
                  <a:solidFill>
                    <a:srgbClr val="008000"/>
                  </a:solidFill>
                  <a:latin typeface="Tahoma" pitchFamily="34" charset="0"/>
                  <a:ea typeface="HGP創英角ｺﾞｼｯｸUB" pitchFamily="50" charset="-128"/>
                  <a:cs typeface="+mn-cs"/>
                </a:rPr>
                <a:t>y</a:t>
              </a:r>
            </a:p>
          </p:txBody>
        </p:sp>
        <p:sp>
          <p:nvSpPr>
            <p:cNvPr id="1109000" name="Rectangle 8"/>
            <p:cNvSpPr>
              <a:spLocks noChangeArrowheads="1"/>
            </p:cNvSpPr>
            <p:nvPr/>
          </p:nvSpPr>
          <p:spPr bwMode="auto">
            <a:xfrm>
              <a:off x="3969" y="1344"/>
              <a:ext cx="182" cy="231"/>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i="1" kern="1200">
                  <a:solidFill>
                    <a:srgbClr val="008000"/>
                  </a:solidFill>
                  <a:latin typeface="Tahoma" pitchFamily="34" charset="0"/>
                  <a:ea typeface="HGP創英角ｺﾞｼｯｸUB" pitchFamily="50" charset="-128"/>
                  <a:cs typeface="+mn-cs"/>
                </a:rPr>
                <a:t>z</a:t>
              </a:r>
            </a:p>
          </p:txBody>
        </p:sp>
      </p:grpSp>
      <p:pic>
        <p:nvPicPr>
          <p:cNvPr id="1109007" name="Picture 15" descr="particles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537200" y="3783013"/>
            <a:ext cx="2316163" cy="1295400"/>
          </a:xfrm>
          <a:prstGeom prst="rect">
            <a:avLst/>
          </a:prstGeom>
          <a:noFill/>
        </p:spPr>
      </p:pic>
      <p:grpSp>
        <p:nvGrpSpPr>
          <p:cNvPr id="3" name="Group 16"/>
          <p:cNvGrpSpPr>
            <a:grpSpLocks/>
          </p:cNvGrpSpPr>
          <p:nvPr/>
        </p:nvGrpSpPr>
        <p:grpSpPr bwMode="auto">
          <a:xfrm>
            <a:off x="6804025" y="1196975"/>
            <a:ext cx="1890713" cy="1800225"/>
            <a:chOff x="4286" y="754"/>
            <a:chExt cx="1191" cy="1361"/>
          </a:xfrm>
        </p:grpSpPr>
        <p:pic>
          <p:nvPicPr>
            <p:cNvPr id="1109009" name="Picture 17" descr="wav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286" y="1026"/>
              <a:ext cx="635" cy="1089"/>
            </a:xfrm>
            <a:prstGeom prst="rect">
              <a:avLst/>
            </a:prstGeom>
            <a:noFill/>
          </p:spPr>
        </p:pic>
        <p:sp>
          <p:nvSpPr>
            <p:cNvPr id="1109010" name="Text Box 18"/>
            <p:cNvSpPr txBox="1">
              <a:spLocks noChangeAspect="1" noChangeArrowheads="1"/>
            </p:cNvSpPr>
            <p:nvPr/>
          </p:nvSpPr>
          <p:spPr bwMode="auto">
            <a:xfrm>
              <a:off x="4694" y="754"/>
              <a:ext cx="783" cy="396"/>
            </a:xfrm>
            <a:prstGeom prst="rect">
              <a:avLst/>
            </a:prstGeom>
            <a:noFill/>
            <a:ln w="9525">
              <a:noFill/>
              <a:miter lim="800000"/>
              <a:headEnd/>
              <a:tailEnd/>
            </a:ln>
            <a:effectLst/>
          </p:spPr>
          <p:txBody>
            <a:bodyPr>
              <a:spAutoFit/>
            </a:bodyPr>
            <a:lstStyle/>
            <a:p>
              <a:pPr rtl="0" fontAlgn="base">
                <a:spcBef>
                  <a:spcPct val="0"/>
                </a:spcBef>
                <a:spcAft>
                  <a:spcPct val="0"/>
                </a:spcAft>
                <a:buNone/>
              </a:pPr>
              <a:r>
                <a:rPr kumimoji="1" lang="en-US" altLang="ja-JP" sz="2800" b="1" kern="1200" dirty="0" smtClean="0">
                  <a:solidFill>
                    <a:srgbClr val="C80000"/>
                  </a:solidFill>
                  <a:latin typeface="+mn-lt"/>
                  <a:ea typeface="HGP創英角ｺﾞｼｯｸUB" pitchFamily="50" charset="-128"/>
                  <a:cs typeface="+mn-cs"/>
                </a:rPr>
                <a:t>GW</a:t>
              </a:r>
              <a:endParaRPr kumimoji="1" lang="ja-JP" altLang="en-US" sz="2800" b="1" kern="1200" dirty="0">
                <a:solidFill>
                  <a:srgbClr val="C80000"/>
                </a:solidFill>
                <a:latin typeface="+mn-lt"/>
                <a:ea typeface="HGP創英角ｺﾞｼｯｸUB" pitchFamily="50" charset="-128"/>
                <a:cs typeface="+mn-cs"/>
              </a:endParaRPr>
            </a:p>
          </p:txBody>
        </p:sp>
      </p:grpSp>
      <p:pic>
        <p:nvPicPr>
          <p:cNvPr id="1109011" name="Picture 19" descr="particles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178300" y="2997200"/>
            <a:ext cx="4791075" cy="2762250"/>
          </a:xfrm>
          <a:prstGeom prst="rect">
            <a:avLst/>
          </a:prstGeom>
          <a:noFill/>
        </p:spPr>
      </p:pic>
      <p:pic>
        <p:nvPicPr>
          <p:cNvPr id="1109012" name="Picture 20" descr="particles"/>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524750" y="4618038"/>
            <a:ext cx="222250" cy="222250"/>
          </a:xfrm>
          <a:prstGeom prst="rect">
            <a:avLst/>
          </a:prstGeom>
          <a:noFill/>
        </p:spPr>
      </p:pic>
      <p:pic>
        <p:nvPicPr>
          <p:cNvPr id="1109013" name="Picture 21" descr="particles"/>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627688" y="4041775"/>
            <a:ext cx="222250" cy="222250"/>
          </a:xfrm>
          <a:prstGeom prst="rect">
            <a:avLst/>
          </a:prstGeom>
          <a:noFill/>
        </p:spPr>
      </p:pic>
      <p:pic>
        <p:nvPicPr>
          <p:cNvPr id="1109014" name="Picture 22" descr="particles"/>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083425" y="3817938"/>
            <a:ext cx="222250" cy="222250"/>
          </a:xfrm>
          <a:prstGeom prst="rect">
            <a:avLst/>
          </a:prstGeom>
          <a:noFill/>
        </p:spPr>
      </p:pic>
      <p:pic>
        <p:nvPicPr>
          <p:cNvPr id="1109015" name="Picture 23" descr="particles"/>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075363" y="4802188"/>
            <a:ext cx="222250" cy="222250"/>
          </a:xfrm>
          <a:prstGeom prst="rect">
            <a:avLst/>
          </a:prstGeom>
          <a:noFill/>
        </p:spPr>
      </p:pic>
      <p:pic>
        <p:nvPicPr>
          <p:cNvPr id="1109016" name="Picture 24" descr="particles"/>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296025" y="3784600"/>
            <a:ext cx="222250" cy="222250"/>
          </a:xfrm>
          <a:prstGeom prst="rect">
            <a:avLst/>
          </a:prstGeom>
          <a:noFill/>
        </p:spPr>
      </p:pic>
      <p:pic>
        <p:nvPicPr>
          <p:cNvPr id="1109017" name="Picture 25" descr="particles"/>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5532438" y="4503738"/>
            <a:ext cx="222250" cy="222250"/>
          </a:xfrm>
          <a:prstGeom prst="rect">
            <a:avLst/>
          </a:prstGeom>
          <a:noFill/>
        </p:spPr>
      </p:pic>
      <p:pic>
        <p:nvPicPr>
          <p:cNvPr id="1109018" name="Picture 26" descr="particles"/>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6862763" y="4864100"/>
            <a:ext cx="222250" cy="222250"/>
          </a:xfrm>
          <a:prstGeom prst="rect">
            <a:avLst/>
          </a:prstGeom>
          <a:noFill/>
        </p:spPr>
      </p:pic>
      <p:pic>
        <p:nvPicPr>
          <p:cNvPr id="1109019" name="Picture 27" descr="particles"/>
          <p:cNvPicPr>
            <a:picLocks noChangeAspect="1" noChangeArrowheads="1"/>
          </p:cNvPicPr>
          <p:nvPr/>
        </p:nvPicPr>
        <p:blipFill>
          <a:blip r:embed="rId6">
            <a:clrChange>
              <a:clrFrom>
                <a:srgbClr val="FFFFFD"/>
              </a:clrFrom>
              <a:clrTo>
                <a:srgbClr val="FFFFFD">
                  <a:alpha val="0"/>
                </a:srgbClr>
              </a:clrTo>
            </a:clrChange>
          </a:blip>
          <a:srcRect/>
          <a:stretch>
            <a:fillRect/>
          </a:stretch>
        </p:blipFill>
        <p:spPr bwMode="auto">
          <a:xfrm>
            <a:off x="7643813" y="4124325"/>
            <a:ext cx="222250" cy="222250"/>
          </a:xfrm>
          <a:prstGeom prst="rect">
            <a:avLst/>
          </a:prstGeom>
          <a:noFill/>
        </p:spPr>
      </p:pic>
      <p:sp>
        <p:nvSpPr>
          <p:cNvPr id="1109020" name="Rectangle 28"/>
          <p:cNvSpPr>
            <a:spLocks noChangeArrowheads="1"/>
          </p:cNvSpPr>
          <p:nvPr/>
        </p:nvSpPr>
        <p:spPr bwMode="auto">
          <a:xfrm>
            <a:off x="428596" y="3429000"/>
            <a:ext cx="4357718" cy="110799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smtClean="0">
                <a:solidFill>
                  <a:srgbClr val="003300"/>
                </a:solidFill>
                <a:latin typeface="Tahoma" pitchFamily="34" charset="0"/>
                <a:ea typeface="HGP創英角ｺﾞｼｯｸUB" pitchFamily="50" charset="-128"/>
                <a:cs typeface="+mn-cs"/>
              </a:rPr>
              <a:t>    </a:t>
            </a:r>
            <a:r>
              <a:rPr lang="en-US" altLang="ja-JP" sz="1800" b="1" dirty="0" smtClean="0">
                <a:solidFill>
                  <a:srgbClr val="FFFFFF"/>
                </a:solidFill>
              </a:rPr>
              <a:t>Typical amp.  </a:t>
            </a:r>
            <a:r>
              <a:rPr kumimoji="1" lang="en-US" altLang="ja-JP" sz="2000" b="1" i="1" kern="1200" dirty="0" smtClean="0">
                <a:solidFill>
                  <a:srgbClr val="CCECFF"/>
                </a:solidFill>
                <a:latin typeface="Tahoma" pitchFamily="34" charset="0"/>
                <a:ea typeface="HGP創英角ｺﾞｼｯｸUB" pitchFamily="50" charset="-128"/>
                <a:cs typeface="+mn-cs"/>
              </a:rPr>
              <a:t>h</a:t>
            </a:r>
            <a:r>
              <a:rPr kumimoji="1" lang="en-US" altLang="ja-JP" sz="2000" b="1" kern="1200" dirty="0" smtClean="0">
                <a:solidFill>
                  <a:srgbClr val="CCECFF"/>
                </a:solidFill>
                <a:latin typeface="Tahoma" pitchFamily="34" charset="0"/>
                <a:ea typeface="HGP創英角ｺﾞｼｯｸUB" pitchFamily="50" charset="-128"/>
                <a:cs typeface="+mn-cs"/>
              </a:rPr>
              <a:t> </a:t>
            </a:r>
            <a:r>
              <a:rPr kumimoji="1" lang="en-US" altLang="ja-JP" sz="2000" b="1" kern="1200" dirty="0">
                <a:solidFill>
                  <a:srgbClr val="CCECFF"/>
                </a:solidFill>
                <a:latin typeface="Tahoma" pitchFamily="34" charset="0"/>
                <a:ea typeface="HGP創英角ｺﾞｼｯｸUB" pitchFamily="50" charset="-128"/>
                <a:cs typeface="+mn-cs"/>
              </a:rPr>
              <a:t>=10</a:t>
            </a:r>
            <a:r>
              <a:rPr kumimoji="1" lang="en-US" altLang="ja-JP" sz="2000" b="1" kern="1200" baseline="30000" dirty="0">
                <a:solidFill>
                  <a:srgbClr val="CCECFF"/>
                </a:solidFill>
                <a:latin typeface="Tahoma" pitchFamily="34" charset="0"/>
                <a:ea typeface="HGP創英角ｺﾞｼｯｸUB" pitchFamily="50" charset="-128"/>
                <a:cs typeface="+mn-cs"/>
              </a:rPr>
              <a:t>-21</a:t>
            </a:r>
            <a:r>
              <a:rPr kumimoji="1" lang="en-US" altLang="ja-JP" sz="2000" b="1" kern="1200" dirty="0">
                <a:solidFill>
                  <a:srgbClr val="CCECFF"/>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CCECFF"/>
                </a:solidFill>
                <a:latin typeface="Tahoma" pitchFamily="34" charset="0"/>
                <a:ea typeface="HGP創英角ｺﾞｼｯｸUB" pitchFamily="50" charset="-128"/>
                <a:cs typeface="+mn-cs"/>
              </a:rPr>
              <a:t>    </a:t>
            </a:r>
            <a:r>
              <a:rPr kumimoji="1" lang="en-US" altLang="ja-JP" sz="2000" b="1" kern="1200" dirty="0">
                <a:solidFill>
                  <a:srgbClr val="FFFFFF"/>
                </a:solidFill>
                <a:latin typeface="Tahoma" pitchFamily="34" charset="0"/>
                <a:ea typeface="HGP創英角ｺﾞｼｯｸUB" pitchFamily="50" charset="-128"/>
                <a:cs typeface="+mn-cs"/>
              </a:rPr>
              <a:t> </a:t>
            </a:r>
            <a:r>
              <a:rPr kumimoji="1" lang="ja-JP" altLang="en-US" sz="2000" b="1" kern="1200" dirty="0" smtClean="0">
                <a:solidFill>
                  <a:srgbClr val="FFFFFF"/>
                </a:solidFill>
                <a:latin typeface="Tahoma" pitchFamily="34" charset="0"/>
                <a:ea typeface="HGP創英角ｺﾞｼｯｸUB" pitchFamily="50" charset="-128"/>
                <a:cs typeface="+mn-cs"/>
                <a:sym typeface="Wingdings" pitchFamily="2" charset="2"/>
              </a:rPr>
              <a:t> </a:t>
            </a:r>
            <a:r>
              <a:rPr kumimoji="1" lang="en-US" altLang="ja-JP" sz="2000" b="1" kern="1200" dirty="0" smtClean="0">
                <a:solidFill>
                  <a:srgbClr val="FFFFFF"/>
                </a:solidFill>
                <a:latin typeface="Tahoma" pitchFamily="34" charset="0"/>
                <a:ea typeface="HGP創英角ｺﾞｼｯｸUB" pitchFamily="50" charset="-128"/>
                <a:cs typeface="+mn-cs"/>
                <a:sym typeface="Wingdings" pitchFamily="2" charset="2"/>
              </a:rPr>
              <a:t>distance change by</a:t>
            </a:r>
            <a:r>
              <a:rPr kumimoji="1" lang="en-US" altLang="ja-JP" sz="2000" b="1" kern="1200" dirty="0" smtClean="0">
                <a:solidFill>
                  <a:srgbClr val="CCECFF"/>
                </a:solidFill>
                <a:latin typeface="Tahoma" pitchFamily="34" charset="0"/>
                <a:ea typeface="HGP創英角ｺﾞｼｯｸUB" pitchFamily="50" charset="-128"/>
                <a:cs typeface="+mn-cs"/>
                <a:sym typeface="Wingdings" pitchFamily="2" charset="2"/>
              </a:rPr>
              <a:t> 10</a:t>
            </a:r>
            <a:r>
              <a:rPr kumimoji="1" lang="en-US" altLang="ja-JP" sz="2000" b="1" kern="1200" baseline="30000" dirty="0" smtClean="0">
                <a:solidFill>
                  <a:srgbClr val="CCECFF"/>
                </a:solidFill>
                <a:latin typeface="Tahoma" pitchFamily="34" charset="0"/>
                <a:ea typeface="HGP創英角ｺﾞｼｯｸUB" pitchFamily="50" charset="-128"/>
                <a:cs typeface="+mn-cs"/>
                <a:sym typeface="Wingdings" pitchFamily="2" charset="2"/>
              </a:rPr>
              <a:t>-21</a:t>
            </a:r>
            <a:r>
              <a:rPr kumimoji="1" lang="en-US" altLang="ja-JP" sz="2000" b="1" kern="1200" dirty="0" smtClean="0">
                <a:solidFill>
                  <a:srgbClr val="CCECFF"/>
                </a:solidFill>
                <a:latin typeface="Tahoma" pitchFamily="34" charset="0"/>
                <a:ea typeface="HGP創英角ｺﾞｼｯｸUB" pitchFamily="50" charset="-128"/>
                <a:cs typeface="+mn-cs"/>
                <a:sym typeface="Wingdings" pitchFamily="2" charset="2"/>
              </a:rPr>
              <a:t>m</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sym typeface="Wingdings" pitchFamily="2" charset="2"/>
              </a:rPr>
              <a:t>                  </a:t>
            </a:r>
            <a:r>
              <a:rPr lang="en-US" altLang="ja-JP" sz="2000" b="1" dirty="0" smtClean="0">
                <a:solidFill>
                  <a:srgbClr val="FFFFFF"/>
                </a:solidFill>
                <a:sym typeface="Wingdings" pitchFamily="2" charset="2"/>
              </a:rPr>
              <a:t> for </a:t>
            </a:r>
            <a:r>
              <a:rPr lang="en-US" altLang="ja-JP" sz="2000" b="1" dirty="0" smtClean="0">
                <a:solidFill>
                  <a:srgbClr val="CCECFF"/>
                </a:solidFill>
                <a:sym typeface="Wingdings" pitchFamily="2" charset="2"/>
              </a:rPr>
              <a:t>1-m </a:t>
            </a:r>
            <a:r>
              <a:rPr lang="en-US" altLang="ja-JP" sz="2000" b="1" dirty="0" smtClean="0">
                <a:solidFill>
                  <a:srgbClr val="FFFFFF"/>
                </a:solidFill>
                <a:sym typeface="Wingdings" pitchFamily="2" charset="2"/>
              </a:rPr>
              <a:t>separation</a:t>
            </a:r>
            <a:endParaRPr kumimoji="1" lang="ja-JP" altLang="en-US" sz="2000" b="1" i="1" kern="1200" dirty="0">
              <a:solidFill>
                <a:srgbClr val="FFFFFF"/>
              </a:solidFill>
              <a:latin typeface="Tahoma" pitchFamily="34" charset="0"/>
              <a:ea typeface="HGP創英角ｺﾞｼｯｸUB" pitchFamily="50" charset="-128"/>
              <a:cs typeface="+mn-cs"/>
            </a:endParaRPr>
          </a:p>
        </p:txBody>
      </p:sp>
      <p:sp>
        <p:nvSpPr>
          <p:cNvPr id="26" name="Rectangle 28"/>
          <p:cNvSpPr>
            <a:spLocks noChangeArrowheads="1"/>
          </p:cNvSpPr>
          <p:nvPr/>
        </p:nvSpPr>
        <p:spPr bwMode="auto">
          <a:xfrm>
            <a:off x="500034" y="2643182"/>
            <a:ext cx="4357718"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DDDDDD"/>
                </a:solidFill>
                <a:latin typeface="Tahoma" pitchFamily="34" charset="0"/>
                <a:ea typeface="HGP創英角ｺﾞｼｯｸUB" pitchFamily="50" charset="-128"/>
                <a:cs typeface="+mn-cs"/>
              </a:rPr>
              <a:t>GW amplitude</a:t>
            </a:r>
            <a:r>
              <a:rPr kumimoji="1" lang="ja-JP" altLang="en-US" sz="2000" b="1" kern="1200" dirty="0" smtClean="0">
                <a:solidFill>
                  <a:srgbClr val="DDDDDD"/>
                </a:solidFill>
                <a:latin typeface="Tahoma" pitchFamily="34" charset="0"/>
                <a:ea typeface="HGP創英角ｺﾞｼｯｸUB" pitchFamily="50" charset="-128"/>
                <a:cs typeface="+mn-cs"/>
              </a:rPr>
              <a:t> </a:t>
            </a:r>
            <a:r>
              <a:rPr kumimoji="1" lang="en-US" altLang="ja-JP" sz="2000" b="1" i="1" kern="1200" dirty="0">
                <a:solidFill>
                  <a:srgbClr val="DDDDDD"/>
                </a:solidFill>
                <a:latin typeface="Tahoma" pitchFamily="34" charset="0"/>
                <a:ea typeface="HGP創英角ｺﾞｼｯｸUB" pitchFamily="50" charset="-128"/>
                <a:cs typeface="+mn-cs"/>
              </a:rPr>
              <a:t>h  </a:t>
            </a:r>
            <a:r>
              <a:rPr kumimoji="1" lang="en-US" altLang="ja-JP" sz="2000" b="1" kern="1200" dirty="0">
                <a:solidFill>
                  <a:srgbClr val="DDDDDD"/>
                </a:solidFill>
                <a:latin typeface="Tahoma" pitchFamily="34" charset="0"/>
                <a:ea typeface="HGP創英角ｺﾞｼｯｸUB" pitchFamily="50" charset="-128"/>
                <a:cs typeface="+mn-cs"/>
              </a:rPr>
              <a:t>: </a:t>
            </a:r>
            <a:r>
              <a:rPr kumimoji="1" lang="en-US" altLang="ja-JP" sz="2000" b="1" kern="1200" dirty="0" smtClean="0">
                <a:solidFill>
                  <a:srgbClr val="DDDDDD"/>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DDDDDD"/>
                </a:solidFill>
              </a:rPr>
              <a:t>     Strain (dimensionless)</a:t>
            </a:r>
            <a:endParaRPr kumimoji="1" lang="ja-JP" altLang="en-US" sz="2000" b="1" i="1" kern="1200" dirty="0">
              <a:solidFill>
                <a:srgbClr val="FFFFFF"/>
              </a:solidFill>
              <a:latin typeface="Tahoma" pitchFamily="34" charset="0"/>
              <a:ea typeface="HGP創英角ｺﾞｼｯｸUB" pitchFamily="50" charset="-128"/>
              <a:cs typeface="+mn-cs"/>
            </a:endParaRPr>
          </a:p>
        </p:txBody>
      </p:sp>
      <p:sp>
        <p:nvSpPr>
          <p:cNvPr id="28" name="Rectangle 10"/>
          <p:cNvSpPr txBox="1">
            <a:spLocks noChangeArrowheads="1"/>
          </p:cNvSpPr>
          <p:nvPr/>
        </p:nvSpPr>
        <p:spPr>
          <a:xfrm>
            <a:off x="785786" y="5286388"/>
            <a:ext cx="4762501" cy="1000132"/>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
                <a:schemeClr val="accent2"/>
              </a:buClr>
              <a:buSzPct val="70000"/>
              <a:buFont typeface="Wingdings" pitchFamily="2" charset="2"/>
              <a:buNone/>
              <a:tabLst/>
              <a:defRPr/>
            </a:pPr>
            <a:r>
              <a:rPr kumimoji="1" lang="en-US" altLang="ja-JP" sz="2000" b="1" i="0" u="none" strike="noStrike" kern="0" cap="none" spc="0" normalizeH="0" baseline="0" noProof="0" dirty="0" smtClean="0">
                <a:ln>
                  <a:noFill/>
                </a:ln>
                <a:solidFill>
                  <a:srgbClr val="EAEAEA"/>
                </a:solidFill>
                <a:effectLst/>
                <a:uLnTx/>
                <a:uFillTx/>
                <a:latin typeface="Tahoma" pitchFamily="34" charset="0"/>
                <a:ea typeface="HGP創英角ｺﾞｼｯｸUB" pitchFamily="50" charset="-128"/>
                <a:cs typeface="+mn-cs"/>
              </a:rPr>
              <a:t>Precise</a:t>
            </a:r>
            <a:r>
              <a:rPr kumimoji="1" lang="en-US" altLang="ja-JP" sz="2000" b="1" i="0" u="none" strike="noStrike" kern="0" cap="none" spc="0" normalizeH="0" noProof="0" dirty="0" smtClean="0">
                <a:ln>
                  <a:noFill/>
                </a:ln>
                <a:solidFill>
                  <a:srgbClr val="EAEAEA"/>
                </a:solidFill>
                <a:effectLst/>
                <a:uLnTx/>
                <a:uFillTx/>
                <a:latin typeface="Tahoma" pitchFamily="34" charset="0"/>
                <a:ea typeface="HGP創英角ｺﾞｼｯｸUB" pitchFamily="50" charset="-128"/>
                <a:cs typeface="+mn-cs"/>
              </a:rPr>
              <a:t> length measurement</a:t>
            </a:r>
          </a:p>
          <a:p>
            <a:pPr marL="193675" marR="0" lvl="0" indent="-193675" algn="l" defTabSz="914400" rtl="0" eaLnBrk="0" fontAlgn="base" latinLnBrk="0" hangingPunct="0">
              <a:lnSpc>
                <a:spcPct val="110000"/>
              </a:lnSpc>
              <a:spcBef>
                <a:spcPct val="0"/>
              </a:spcBef>
              <a:spcAft>
                <a:spcPct val="0"/>
              </a:spcAft>
              <a:buClr>
                <a:schemeClr val="accent2"/>
              </a:buClr>
              <a:buSzPct val="70000"/>
              <a:buFont typeface="Wingdings" pitchFamily="2" charset="2"/>
              <a:buNone/>
              <a:tabLst/>
              <a:defRPr/>
            </a:pPr>
            <a:r>
              <a:rPr lang="en-US" altLang="ja-JP" sz="2000" b="1" kern="0" baseline="0" dirty="0" smtClean="0">
                <a:solidFill>
                  <a:srgbClr val="EAEAEA"/>
                </a:solidFill>
              </a:rPr>
              <a:t>    with</a:t>
            </a:r>
            <a:r>
              <a:rPr lang="en-US" altLang="ja-JP" sz="2000" b="1" kern="0" dirty="0" smtClean="0">
                <a:solidFill>
                  <a:srgbClr val="EAEAEA"/>
                </a:solidFill>
              </a:rPr>
              <a:t> long baseline</a:t>
            </a:r>
          </a:p>
          <a:p>
            <a:pPr marL="193675" marR="0" lvl="0" indent="-193675" algn="l" defTabSz="914400" rtl="0" eaLnBrk="0" fontAlgn="base" latinLnBrk="0" hangingPunct="0">
              <a:lnSpc>
                <a:spcPct val="110000"/>
              </a:lnSpc>
              <a:spcBef>
                <a:spcPct val="0"/>
              </a:spcBef>
              <a:spcAft>
                <a:spcPct val="0"/>
              </a:spcAft>
              <a:buClr>
                <a:schemeClr val="accent2"/>
              </a:buClr>
              <a:buSzPct val="70000"/>
              <a:buFont typeface="Wingdings" pitchFamily="2" charset="2"/>
              <a:buNone/>
              <a:tabLst/>
              <a:defRPr/>
            </a:pPr>
            <a:r>
              <a:rPr kumimoji="1" lang="en-US" altLang="ja-JP" sz="2000" b="1" i="0" u="none" strike="noStrike" kern="0" cap="none" spc="0" normalizeH="0" baseline="0" noProof="0" dirty="0" smtClean="0">
                <a:ln>
                  <a:noFill/>
                </a:ln>
                <a:solidFill>
                  <a:srgbClr val="EAEAEA"/>
                </a:solidFill>
                <a:effectLst/>
                <a:uLnTx/>
                <a:uFillTx/>
                <a:latin typeface="Tahoma" pitchFamily="34" charset="0"/>
                <a:ea typeface="HGP創英角ｺﾞｼｯｸUB" pitchFamily="50" charset="-128"/>
                <a:cs typeface="+mn-cs"/>
              </a:rPr>
              <a:t>       </a:t>
            </a:r>
            <a:r>
              <a:rPr kumimoji="1" lang="en-US" altLang="ja-JP" sz="2000" b="1" i="0" u="none" strike="noStrike" kern="0" cap="none" spc="0" normalizeH="0" baseline="0" noProof="0" dirty="0" smtClean="0">
                <a:ln>
                  <a:noFill/>
                </a:ln>
                <a:solidFill>
                  <a:srgbClr val="EAEAEA"/>
                </a:solidFill>
                <a:effectLst/>
                <a:uLnTx/>
                <a:uFillTx/>
                <a:latin typeface="Tahoma" pitchFamily="34" charset="0"/>
                <a:ea typeface="HGP創英角ｺﾞｼｯｸUB" pitchFamily="50" charset="-128"/>
                <a:cs typeface="+mn-cs"/>
                <a:sym typeface="Wingdings" pitchFamily="2" charset="2"/>
              </a:rPr>
              <a:t> </a:t>
            </a:r>
            <a:r>
              <a:rPr kumimoji="1" lang="en-US" altLang="ja-JP" sz="2000" b="1" i="0" u="none" strike="noStrike" kern="0" cap="none" spc="0" normalizeH="0" noProof="0" dirty="0" smtClean="0">
                <a:ln>
                  <a:noFill/>
                </a:ln>
                <a:solidFill>
                  <a:srgbClr val="99CCFF"/>
                </a:solidFill>
                <a:effectLst/>
                <a:uLnTx/>
                <a:uFillTx/>
                <a:latin typeface="Tahoma" pitchFamily="34" charset="0"/>
                <a:ea typeface="HGP創英角ｺﾞｼｯｸUB" pitchFamily="50" charset="-128"/>
                <a:cs typeface="+mn-cs"/>
                <a:sym typeface="Wingdings" pitchFamily="2" charset="2"/>
              </a:rPr>
              <a:t>Formation flight mission</a:t>
            </a:r>
            <a:endParaRPr kumimoji="1" lang="ja-JP" altLang="en-US" sz="2000" b="1" i="0" u="none" strike="noStrike" kern="0" cap="none" spc="0" normalizeH="0" noProof="0" dirty="0" smtClean="0">
              <a:ln>
                <a:noFill/>
              </a:ln>
              <a:solidFill>
                <a:srgbClr val="99CCFF"/>
              </a:solidFill>
              <a:effectLst/>
              <a:uLnTx/>
              <a:uFillTx/>
              <a:latin typeface="Tahoma" pitchFamily="34" charset="0"/>
              <a:ea typeface="HGP創英角ｺﾞｼｯｸUB" pitchFamily="50" charset="-128"/>
              <a:cs typeface="+mn-cs"/>
            </a:endParaRPr>
          </a:p>
        </p:txBody>
      </p:sp>
      <p:sp>
        <p:nvSpPr>
          <p:cNvPr id="29" name="AutoShape 1033"/>
          <p:cNvSpPr>
            <a:spLocks noChangeArrowheads="1"/>
          </p:cNvSpPr>
          <p:nvPr/>
        </p:nvSpPr>
        <p:spPr bwMode="auto">
          <a:xfrm rot="5400000">
            <a:off x="2474693" y="4535692"/>
            <a:ext cx="347673" cy="725091"/>
          </a:xfrm>
          <a:custGeom>
            <a:avLst/>
            <a:gdLst>
              <a:gd name="G0" fmla="+- 11624 0 0"/>
              <a:gd name="G1" fmla="+- 3985 0 0"/>
              <a:gd name="G2" fmla="+- 21600 0 3985"/>
              <a:gd name="G3" fmla="+- 10800 0 3985"/>
              <a:gd name="G4" fmla="+- 21600 0 11624"/>
              <a:gd name="G5" fmla="*/ G4 G3 10800"/>
              <a:gd name="G6" fmla="+- 21600 0 G5"/>
              <a:gd name="T0" fmla="*/ 11624 w 21600"/>
              <a:gd name="T1" fmla="*/ 0 h 21600"/>
              <a:gd name="T2" fmla="*/ 0 w 21600"/>
              <a:gd name="T3" fmla="*/ 10800 h 21600"/>
              <a:gd name="T4" fmla="*/ 11624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624" y="0"/>
                </a:moveTo>
                <a:lnTo>
                  <a:pt x="11624" y="3985"/>
                </a:lnTo>
                <a:lnTo>
                  <a:pt x="3375" y="3985"/>
                </a:lnTo>
                <a:lnTo>
                  <a:pt x="3375" y="17615"/>
                </a:lnTo>
                <a:lnTo>
                  <a:pt x="11624" y="17615"/>
                </a:lnTo>
                <a:lnTo>
                  <a:pt x="11624" y="21600"/>
                </a:lnTo>
                <a:lnTo>
                  <a:pt x="21600" y="10800"/>
                </a:lnTo>
                <a:close/>
              </a:path>
              <a:path w="21600" h="21600">
                <a:moveTo>
                  <a:pt x="1350" y="3985"/>
                </a:moveTo>
                <a:lnTo>
                  <a:pt x="1350" y="17615"/>
                </a:lnTo>
                <a:lnTo>
                  <a:pt x="2700" y="17615"/>
                </a:lnTo>
                <a:lnTo>
                  <a:pt x="2700" y="3985"/>
                </a:lnTo>
                <a:close/>
              </a:path>
              <a:path w="21600" h="21600">
                <a:moveTo>
                  <a:pt x="0" y="3985"/>
                </a:moveTo>
                <a:lnTo>
                  <a:pt x="0" y="17615"/>
                </a:lnTo>
                <a:lnTo>
                  <a:pt x="675" y="17615"/>
                </a:lnTo>
                <a:lnTo>
                  <a:pt x="675" y="3985"/>
                </a:lnTo>
                <a:close/>
              </a:path>
            </a:pathLst>
          </a:custGeom>
          <a:solidFill>
            <a:srgbClr val="CCECFF">
              <a:alpha val="10000"/>
            </a:srgbClr>
          </a:solidFill>
          <a:ln w="9525">
            <a:solidFill>
              <a:srgbClr val="CCECFF"/>
            </a:solidFill>
            <a:miter lim="800000"/>
            <a:headEnd/>
            <a:tailEnd/>
          </a:ln>
          <a:effectLst/>
        </p:spPr>
        <p:txBody>
          <a:bodyPr wrap="square" anchor="ctr">
            <a:spAutoFit/>
          </a:bodyP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09011"/>
                                        </p:tgtEl>
                                        <p:attrNameLst>
                                          <p:attrName>style.visibility</p:attrName>
                                        </p:attrNameLst>
                                      </p:cBhvr>
                                      <p:to>
                                        <p:strVal val="visible"/>
                                      </p:to>
                                    </p:set>
                                    <p:animEffect transition="in" filter="dissolve">
                                      <p:cBhvr>
                                        <p:cTn id="7" dur="500"/>
                                        <p:tgtEl>
                                          <p:spTgt spid="1109011"/>
                                        </p:tgtEl>
                                      </p:cBhvr>
                                    </p:animEffect>
                                  </p:childTnLst>
                                </p:cTn>
                              </p:par>
                            </p:childTnLst>
                          </p:cTn>
                        </p:par>
                        <p:par>
                          <p:cTn id="8" fill="hold">
                            <p:stCondLst>
                              <p:cond delay="500"/>
                            </p:stCondLst>
                            <p:childTnLst>
                              <p:par>
                                <p:cTn id="9" presetID="0" presetClass="path" presetSubtype="0" repeatCount="indefinite" accel="50000" decel="50000" autoRev="1" fill="hold" nodeType="afterEffect">
                                  <p:stCondLst>
                                    <p:cond delay="0"/>
                                  </p:stCondLst>
                                  <p:childTnLst>
                                    <p:animMotion origin="layout" path="M -0.02066 -0.00902 L 0.02344 0.00996 " pathEditMode="relative" rAng="0" ptsTypes="AA">
                                      <p:cBhvr>
                                        <p:cTn id="10" dur="3000" fill="hold"/>
                                        <p:tgtEl>
                                          <p:spTgt spid="1109012"/>
                                        </p:tgtEl>
                                        <p:attrNameLst>
                                          <p:attrName>ppt_x</p:attrName>
                                          <p:attrName>ppt_y</p:attrName>
                                        </p:attrNameLst>
                                      </p:cBhvr>
                                      <p:rCtr x="22" y="9"/>
                                    </p:animMotion>
                                  </p:childTnLst>
                                </p:cTn>
                              </p:par>
                              <p:par>
                                <p:cTn id="11" presetID="0" presetClass="path" presetSubtype="0" repeatCount="indefinite" accel="50000" decel="50000" autoRev="1" fill="hold" nodeType="withEffect">
                                  <p:stCondLst>
                                    <p:cond delay="0"/>
                                  </p:stCondLst>
                                  <p:childTnLst>
                                    <p:animMotion origin="layout" path="M 0.02205 0.00694 L -0.02326 -0.01366 " pathEditMode="relative" rAng="0" ptsTypes="AA">
                                      <p:cBhvr>
                                        <p:cTn id="12" dur="3000" fill="hold"/>
                                        <p:tgtEl>
                                          <p:spTgt spid="1109013"/>
                                        </p:tgtEl>
                                        <p:attrNameLst>
                                          <p:attrName>ppt_x</p:attrName>
                                          <p:attrName>ppt_y</p:attrName>
                                        </p:attrNameLst>
                                      </p:cBhvr>
                                      <p:rCtr x="-23" y="-10"/>
                                    </p:animMotion>
                                  </p:childTnLst>
                                </p:cTn>
                              </p:par>
                              <p:par>
                                <p:cTn id="13" presetID="0" presetClass="path" presetSubtype="0" repeatCount="indefinite" accel="50000" decel="50000" autoRev="1" fill="hold" nodeType="withEffect">
                                  <p:stCondLst>
                                    <p:cond delay="0"/>
                                  </p:stCondLst>
                                  <p:childTnLst>
                                    <p:animMotion origin="layout" path="M 0.01024 -0.01621 L -0.01667 0.01597 " pathEditMode="relative" rAng="0" ptsTypes="AA">
                                      <p:cBhvr>
                                        <p:cTn id="14" dur="3000" fill="hold"/>
                                        <p:tgtEl>
                                          <p:spTgt spid="1109014"/>
                                        </p:tgtEl>
                                        <p:attrNameLst>
                                          <p:attrName>ppt_x</p:attrName>
                                          <p:attrName>ppt_y</p:attrName>
                                        </p:attrNameLst>
                                      </p:cBhvr>
                                      <p:rCtr x="-14" y="16"/>
                                    </p:animMotion>
                                  </p:childTnLst>
                                </p:cTn>
                              </p:par>
                              <p:par>
                                <p:cTn id="15" presetID="0" presetClass="path" presetSubtype="0" repeatCount="indefinite" accel="50000" decel="50000" autoRev="1" fill="hold" nodeType="withEffect">
                                  <p:stCondLst>
                                    <p:cond delay="0"/>
                                  </p:stCondLst>
                                  <p:childTnLst>
                                    <p:animMotion origin="layout" path="M -0.0125 0.01805 L 0.01216 -0.01829 " pathEditMode="relative" rAng="0" ptsTypes="AA">
                                      <p:cBhvr>
                                        <p:cTn id="16" dur="3000" fill="hold"/>
                                        <p:tgtEl>
                                          <p:spTgt spid="1109015"/>
                                        </p:tgtEl>
                                        <p:attrNameLst>
                                          <p:attrName>ppt_x</p:attrName>
                                          <p:attrName>ppt_y</p:attrName>
                                        </p:attrNameLst>
                                      </p:cBhvr>
                                      <p:rCtr x="12" y="-18"/>
                                    </p:animMotion>
                                  </p:childTnLst>
                                </p:cTn>
                              </p:par>
                              <p:par>
                                <p:cTn id="17" presetID="0" presetClass="path" presetSubtype="0" repeatCount="indefinite" accel="50000" decel="50000" autoRev="1" fill="hold" nodeType="withEffect">
                                  <p:stCondLst>
                                    <p:cond delay="0"/>
                                  </p:stCondLst>
                                  <p:childTnLst>
                                    <p:animMotion origin="layout" path="M 0.01615 -0.00139 L -0.01909 0.00416 " pathEditMode="relative" rAng="0" ptsTypes="AA">
                                      <p:cBhvr>
                                        <p:cTn id="18" dur="3000" fill="hold"/>
                                        <p:tgtEl>
                                          <p:spTgt spid="1109016"/>
                                        </p:tgtEl>
                                        <p:attrNameLst>
                                          <p:attrName>ppt_x</p:attrName>
                                          <p:attrName>ppt_y</p:attrName>
                                        </p:attrNameLst>
                                      </p:cBhvr>
                                      <p:rCtr x="-18" y="3"/>
                                    </p:animMotion>
                                  </p:childTnLst>
                                </p:cTn>
                              </p:par>
                              <p:par>
                                <p:cTn id="19" presetID="0" presetClass="path" presetSubtype="0" repeatCount="indefinite" accel="50000" decel="50000" autoRev="1" fill="hold" nodeType="withEffect">
                                  <p:stCondLst>
                                    <p:cond delay="0"/>
                                  </p:stCondLst>
                                  <p:childTnLst>
                                    <p:animMotion origin="layout" path="M 0.00972 0.01597 L -0.01007 -0.01551 " pathEditMode="relative" rAng="0" ptsTypes="AA">
                                      <p:cBhvr>
                                        <p:cTn id="20" dur="3000" fill="hold"/>
                                        <p:tgtEl>
                                          <p:spTgt spid="1109017"/>
                                        </p:tgtEl>
                                        <p:attrNameLst>
                                          <p:attrName>ppt_x</p:attrName>
                                          <p:attrName>ppt_y</p:attrName>
                                        </p:attrNameLst>
                                      </p:cBhvr>
                                      <p:rCtr x="-10" y="-16"/>
                                    </p:animMotion>
                                  </p:childTnLst>
                                </p:cTn>
                              </p:par>
                              <p:par>
                                <p:cTn id="21" presetID="0" presetClass="path" presetSubtype="0" repeatCount="indefinite" accel="50000" decel="50000" autoRev="1" fill="hold" nodeType="withEffect">
                                  <p:stCondLst>
                                    <p:cond delay="0"/>
                                  </p:stCondLst>
                                  <p:childTnLst>
                                    <p:animMotion origin="layout" path="M -0.01857 0.0007 L 0.01806 -0.00416 " pathEditMode="relative" rAng="0" ptsTypes="AA">
                                      <p:cBhvr>
                                        <p:cTn id="22" dur="3000" fill="hold"/>
                                        <p:tgtEl>
                                          <p:spTgt spid="1109018"/>
                                        </p:tgtEl>
                                        <p:attrNameLst>
                                          <p:attrName>ppt_x</p:attrName>
                                          <p:attrName>ppt_y</p:attrName>
                                        </p:attrNameLst>
                                      </p:cBhvr>
                                      <p:rCtr x="18" y="-3"/>
                                    </p:animMotion>
                                  </p:childTnLst>
                                </p:cTn>
                              </p:par>
                              <p:par>
                                <p:cTn id="23" presetID="0" presetClass="path" presetSubtype="0" repeatCount="indefinite" accel="50000" decel="50000" autoRev="1" fill="hold" nodeType="withEffect">
                                  <p:stCondLst>
                                    <p:cond delay="0"/>
                                  </p:stCondLst>
                                  <p:childTnLst>
                                    <p:animMotion origin="layout" path="M -0.00573 -0.0206 L 0.00677 0.02176 " pathEditMode="relative" rAng="0" ptsTypes="AA">
                                      <p:cBhvr>
                                        <p:cTn id="24" dur="3000" fill="hold"/>
                                        <p:tgtEl>
                                          <p:spTgt spid="1109019"/>
                                        </p:tgtEl>
                                        <p:attrNameLst>
                                          <p:attrName>ppt_x</p:attrName>
                                          <p:attrName>ppt_y</p:attrName>
                                        </p:attrNameLst>
                                      </p:cBhvr>
                                      <p:rCtr x="6" y="21"/>
                                    </p:animMotion>
                                  </p:childTnLst>
                                </p:cTn>
                              </p:par>
                              <p:par>
                                <p:cTn id="25" presetID="0" presetClass="path" presetSubtype="0" repeatCount="indefinite" accel="50000" decel="50000" fill="hold" nodeType="withEffect">
                                  <p:stCondLst>
                                    <p:cond delay="0"/>
                                  </p:stCondLst>
                                  <p:childTnLst>
                                    <p:animMotion origin="layout" path="M -4.72222E-6 6.66667E-6 L -0.08663 0.32547 " pathEditMode="relative" ptsTypes="AA">
                                      <p:cBhvr>
                                        <p:cTn id="26" dur="3000" fill="hold"/>
                                        <p:tgtEl>
                                          <p:spTgt spid="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90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9020" grpId="0"/>
      <p:bldP spid="2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897026" name="Rectangle 2"/>
          <p:cNvSpPr>
            <a:spLocks noGrp="1" noChangeArrowheads="1"/>
          </p:cNvSpPr>
          <p:nvPr>
            <p:ph type="title"/>
          </p:nvPr>
        </p:nvSpPr>
        <p:spPr/>
        <p:txBody>
          <a:bodyPr/>
          <a:lstStyle/>
          <a:p>
            <a:r>
              <a:rPr lang="en-US" altLang="ja-JP" dirty="0">
                <a:solidFill>
                  <a:srgbClr val="333333"/>
                </a:solidFill>
              </a:rPr>
              <a:t>Space antenna (7)</a:t>
            </a:r>
          </a:p>
        </p:txBody>
      </p:sp>
      <p:sp>
        <p:nvSpPr>
          <p:cNvPr id="897027" name="Rectangle 3"/>
          <p:cNvSpPr>
            <a:spLocks noGrp="1" noChangeArrowheads="1"/>
          </p:cNvSpPr>
          <p:nvPr>
            <p:ph type="body" idx="1"/>
          </p:nvPr>
        </p:nvSpPr>
        <p:spPr/>
        <p:txBody>
          <a:bodyPr/>
          <a:lstStyle/>
          <a:p>
            <a:pPr>
              <a:buNone/>
            </a:pPr>
            <a:r>
              <a:rPr lang="en-US" altLang="ja-JP" sz="2200" b="1" dirty="0"/>
              <a:t>Constraint on dark energy by DECIGO</a:t>
            </a:r>
          </a:p>
        </p:txBody>
      </p:sp>
      <p:sp>
        <p:nvSpPr>
          <p:cNvPr id="897028" name="Text Box 4"/>
          <p:cNvSpPr txBox="1">
            <a:spLocks noChangeArrowheads="1"/>
          </p:cNvSpPr>
          <p:nvPr/>
        </p:nvSpPr>
        <p:spPr bwMode="auto">
          <a:xfrm>
            <a:off x="468313" y="1196975"/>
            <a:ext cx="5091112" cy="3477875"/>
          </a:xfrm>
          <a:prstGeom prst="rect">
            <a:avLst/>
          </a:prstGeom>
          <a:noFill/>
          <a:ln w="9525">
            <a:noFill/>
            <a:miter lim="800000"/>
            <a:headEnd/>
            <a:tailEnd/>
          </a:ln>
          <a:effectLst/>
        </p:spPr>
        <p:txBody>
          <a:bodyPr>
            <a:spAutoFit/>
          </a:bodyPr>
          <a:lstStyle/>
          <a:p>
            <a:pPr algn="l" rtl="0" fontAlgn="base">
              <a:lnSpc>
                <a:spcPct val="110000"/>
              </a:lnSpc>
              <a:spcBef>
                <a:spcPct val="0"/>
              </a:spcBef>
              <a:spcAft>
                <a:spcPct val="0"/>
              </a:spcAft>
              <a:buNone/>
            </a:pPr>
            <a:r>
              <a:rPr kumimoji="1" lang="en-US" altLang="ja-JP" b="1" kern="1200" dirty="0">
                <a:solidFill>
                  <a:srgbClr val="000000"/>
                </a:solidFill>
                <a:latin typeface="Tahoma" pitchFamily="34" charset="0"/>
                <a:ea typeface="HGP創英角ｺﾞｼｯｸUB" pitchFamily="50" charset="-128"/>
                <a:cs typeface="+mn-cs"/>
              </a:rPr>
              <a:t>‘Standard Siren’</a:t>
            </a:r>
          </a:p>
          <a:p>
            <a:pPr algn="l" rtl="0" fontAlgn="base">
              <a:lnSpc>
                <a:spcPct val="110000"/>
              </a:lnSpc>
              <a:spcBef>
                <a:spcPct val="0"/>
              </a:spcBef>
              <a:spcAft>
                <a:spcPct val="0"/>
              </a:spcAft>
              <a:buNone/>
            </a:pPr>
            <a:r>
              <a:rPr kumimoji="1" lang="en-US" altLang="ja-JP" b="1" kern="1200" dirty="0">
                <a:solidFill>
                  <a:srgbClr val="000000"/>
                </a:solidFill>
                <a:latin typeface="Tahoma" pitchFamily="34" charset="0"/>
                <a:ea typeface="HGP創英角ｺﾞｼｯｸUB" pitchFamily="50" charset="-128"/>
                <a:cs typeface="+mn-cs"/>
              </a:rPr>
              <a:t>   Constraint on dark-energy models by</a:t>
            </a:r>
          </a:p>
          <a:p>
            <a:pPr algn="l" rtl="0" fontAlgn="base">
              <a:lnSpc>
                <a:spcPct val="110000"/>
              </a:lnSpc>
              <a:spcBef>
                <a:spcPct val="0"/>
              </a:spcBef>
              <a:spcAft>
                <a:spcPct val="0"/>
              </a:spcAft>
              <a:buNone/>
            </a:pPr>
            <a:r>
              <a:rPr kumimoji="1" lang="en-US" altLang="ja-JP" b="1" kern="1200" dirty="0">
                <a:solidFill>
                  <a:srgbClr val="000000"/>
                </a:solidFill>
                <a:latin typeface="Tahoma" pitchFamily="34" charset="0"/>
                <a:ea typeface="HGP創英角ｺﾞｼｯｸUB" pitchFamily="50" charset="-128"/>
                <a:cs typeface="+mn-cs"/>
              </a:rPr>
              <a:t>      observed relationship between </a:t>
            </a:r>
          </a:p>
          <a:p>
            <a:pPr algn="l" rtl="0" fontAlgn="base">
              <a:lnSpc>
                <a:spcPct val="110000"/>
              </a:lnSpc>
              <a:spcBef>
                <a:spcPct val="0"/>
              </a:spcBef>
              <a:spcAft>
                <a:spcPct val="0"/>
              </a:spcAft>
              <a:buNone/>
            </a:pPr>
            <a:r>
              <a:rPr kumimoji="1" lang="en-US" altLang="ja-JP" b="1" kern="1200" dirty="0">
                <a:solidFill>
                  <a:srgbClr val="000000"/>
                </a:solidFill>
                <a:latin typeface="Tahoma" pitchFamily="34" charset="0"/>
                <a:ea typeface="HGP創英角ｺﾞｼｯｸUB" pitchFamily="50" charset="-128"/>
                <a:cs typeface="+mn-cs"/>
              </a:rPr>
              <a:t>      </a:t>
            </a:r>
            <a:r>
              <a:rPr kumimoji="1" lang="en-US" altLang="ja-JP" b="1" kern="1200" dirty="0">
                <a:solidFill>
                  <a:srgbClr val="FF5050"/>
                </a:solidFill>
                <a:latin typeface="Tahoma" pitchFamily="34" charset="0"/>
                <a:ea typeface="HGP創英角ｺﾞｼｯｸUB" pitchFamily="50" charset="-128"/>
                <a:cs typeface="+mn-cs"/>
              </a:rPr>
              <a:t>distance and redshift</a:t>
            </a:r>
            <a:r>
              <a:rPr kumimoji="1" lang="en-US" altLang="ja-JP" b="1" kern="1200" dirty="0">
                <a:solidFill>
                  <a:srgbClr val="000000"/>
                </a:solidFill>
                <a:latin typeface="Tahoma" pitchFamily="34" charset="0"/>
                <a:ea typeface="HGP創英角ｺﾞｼｯｸUB" pitchFamily="50" charset="-128"/>
                <a:cs typeface="+mn-cs"/>
              </a:rPr>
              <a:t> of </a:t>
            </a:r>
          </a:p>
          <a:p>
            <a:pPr algn="l" rtl="0" fontAlgn="base">
              <a:lnSpc>
                <a:spcPct val="110000"/>
              </a:lnSpc>
              <a:spcBef>
                <a:spcPct val="0"/>
              </a:spcBef>
              <a:spcAft>
                <a:spcPct val="0"/>
              </a:spcAft>
              <a:buNone/>
            </a:pPr>
            <a:r>
              <a:rPr kumimoji="1" lang="en-US" altLang="ja-JP" b="1" kern="1200" dirty="0">
                <a:solidFill>
                  <a:srgbClr val="000000"/>
                </a:solidFill>
                <a:latin typeface="Tahoma" pitchFamily="34" charset="0"/>
                <a:ea typeface="HGP創英角ｺﾞｼｯｸUB" pitchFamily="50" charset="-128"/>
                <a:cs typeface="+mn-cs"/>
              </a:rPr>
              <a:t>      neutron-star binaries</a:t>
            </a:r>
            <a:endParaRPr kumimoji="1" lang="en-US" altLang="ja-JP" sz="1600" b="1" kern="1200" dirty="0">
              <a:solidFill>
                <a:srgbClr val="000000"/>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      ⇒ Information on acceleration </a:t>
            </a:r>
          </a:p>
          <a:p>
            <a:pPr algn="l" rtl="0" fontAlgn="base">
              <a:lnSpc>
                <a:spcPct val="110000"/>
              </a:lnSpc>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              of expansion of the universe</a:t>
            </a:r>
          </a:p>
        </p:txBody>
      </p:sp>
      <p:grpSp>
        <p:nvGrpSpPr>
          <p:cNvPr id="2" name="Group 13"/>
          <p:cNvGrpSpPr>
            <a:grpSpLocks/>
          </p:cNvGrpSpPr>
          <p:nvPr/>
        </p:nvGrpSpPr>
        <p:grpSpPr bwMode="auto">
          <a:xfrm>
            <a:off x="4787900" y="1898650"/>
            <a:ext cx="4283075" cy="2520950"/>
            <a:chOff x="3016" y="663"/>
            <a:chExt cx="2698" cy="1588"/>
          </a:xfrm>
        </p:grpSpPr>
        <p:grpSp>
          <p:nvGrpSpPr>
            <p:cNvPr id="3" name="Group 14"/>
            <p:cNvGrpSpPr>
              <a:grpSpLocks/>
            </p:cNvGrpSpPr>
            <p:nvPr/>
          </p:nvGrpSpPr>
          <p:grpSpPr bwMode="auto">
            <a:xfrm rot="-1292920">
              <a:off x="3407" y="888"/>
              <a:ext cx="254" cy="102"/>
              <a:chOff x="1584" y="1920"/>
              <a:chExt cx="528" cy="192"/>
            </a:xfrm>
          </p:grpSpPr>
          <p:sp>
            <p:nvSpPr>
              <p:cNvPr id="897039" name="Oval 15"/>
              <p:cNvSpPr>
                <a:spLocks noChangeArrowheads="1"/>
              </p:cNvSpPr>
              <p:nvPr/>
            </p:nvSpPr>
            <p:spPr bwMode="auto">
              <a:xfrm>
                <a:off x="1632" y="1920"/>
                <a:ext cx="432" cy="192"/>
              </a:xfrm>
              <a:prstGeom prst="ellipse">
                <a:avLst/>
              </a:prstGeom>
              <a:noFill/>
              <a:ln w="28575">
                <a:solidFill>
                  <a:srgbClr val="080808"/>
                </a:solidFill>
                <a:round/>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40" name="Oval 16"/>
              <p:cNvSpPr>
                <a:spLocks noChangeArrowheads="1"/>
              </p:cNvSpPr>
              <p:nvPr/>
            </p:nvSpPr>
            <p:spPr bwMode="auto">
              <a:xfrm>
                <a:off x="2016" y="1968"/>
                <a:ext cx="96" cy="96"/>
              </a:xfrm>
              <a:prstGeom prst="ellipse">
                <a:avLst/>
              </a:prstGeom>
              <a:solidFill>
                <a:schemeClr val="accent2"/>
              </a:solidFill>
              <a:ln w="9525">
                <a:solidFill>
                  <a:schemeClr val="accent2"/>
                </a:solidFill>
                <a:round/>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41" name="Oval 17"/>
              <p:cNvSpPr>
                <a:spLocks noChangeArrowheads="1"/>
              </p:cNvSpPr>
              <p:nvPr/>
            </p:nvSpPr>
            <p:spPr bwMode="auto">
              <a:xfrm>
                <a:off x="1584" y="1968"/>
                <a:ext cx="96" cy="96"/>
              </a:xfrm>
              <a:prstGeom prst="ellipse">
                <a:avLst/>
              </a:prstGeom>
              <a:solidFill>
                <a:schemeClr val="accent2"/>
              </a:solidFill>
              <a:ln w="9525">
                <a:solidFill>
                  <a:schemeClr val="accent2"/>
                </a:solidFill>
                <a:round/>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42" name="Line 18"/>
              <p:cNvSpPr>
                <a:spLocks noChangeShapeType="1"/>
              </p:cNvSpPr>
              <p:nvPr/>
            </p:nvSpPr>
            <p:spPr bwMode="auto">
              <a:xfrm>
                <a:off x="1824" y="2112"/>
                <a:ext cx="48" cy="0"/>
              </a:xfrm>
              <a:prstGeom prst="line">
                <a:avLst/>
              </a:prstGeom>
              <a:noFill/>
              <a:ln w="9525">
                <a:solidFill>
                  <a:schemeClr val="tx1"/>
                </a:solidFill>
                <a:round/>
                <a:headEnd/>
                <a:tailEnd type="triangle" w="med" len="med"/>
              </a:ln>
              <a:effectLst/>
            </p:spPr>
            <p:txBody>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43" name="Line 19"/>
              <p:cNvSpPr>
                <a:spLocks noChangeShapeType="1"/>
              </p:cNvSpPr>
              <p:nvPr/>
            </p:nvSpPr>
            <p:spPr bwMode="auto">
              <a:xfrm flipH="1">
                <a:off x="1824" y="1920"/>
                <a:ext cx="48" cy="0"/>
              </a:xfrm>
              <a:prstGeom prst="line">
                <a:avLst/>
              </a:prstGeom>
              <a:noFill/>
              <a:ln w="9525">
                <a:solidFill>
                  <a:schemeClr val="tx1"/>
                </a:solidFill>
                <a:round/>
                <a:headEnd/>
                <a:tailEnd type="triangle" w="med" len="med"/>
              </a:ln>
              <a:effectLst/>
            </p:spPr>
            <p:txBody>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grpSp>
        <p:grpSp>
          <p:nvGrpSpPr>
            <p:cNvPr id="4" name="Group 20"/>
            <p:cNvGrpSpPr>
              <a:grpSpLocks/>
            </p:cNvGrpSpPr>
            <p:nvPr/>
          </p:nvGrpSpPr>
          <p:grpSpPr bwMode="auto">
            <a:xfrm>
              <a:off x="5183" y="837"/>
              <a:ext cx="185" cy="178"/>
              <a:chOff x="4128" y="1728"/>
              <a:chExt cx="384" cy="336"/>
            </a:xfrm>
          </p:grpSpPr>
          <p:grpSp>
            <p:nvGrpSpPr>
              <p:cNvPr id="5" name="Group 21"/>
              <p:cNvGrpSpPr>
                <a:grpSpLocks/>
              </p:cNvGrpSpPr>
              <p:nvPr/>
            </p:nvGrpSpPr>
            <p:grpSpPr bwMode="auto">
              <a:xfrm>
                <a:off x="4176" y="1776"/>
                <a:ext cx="288" cy="240"/>
                <a:chOff x="4176" y="1776"/>
                <a:chExt cx="288" cy="240"/>
              </a:xfrm>
            </p:grpSpPr>
            <p:sp>
              <p:nvSpPr>
                <p:cNvPr id="897046" name="Line 22"/>
                <p:cNvSpPr>
                  <a:spLocks noChangeShapeType="1"/>
                </p:cNvSpPr>
                <p:nvPr/>
              </p:nvSpPr>
              <p:spPr bwMode="auto">
                <a:xfrm flipH="1">
                  <a:off x="4176" y="1776"/>
                  <a:ext cx="144" cy="240"/>
                </a:xfrm>
                <a:prstGeom prst="line">
                  <a:avLst/>
                </a:prstGeom>
                <a:noFill/>
                <a:ln w="38100">
                  <a:solidFill>
                    <a:srgbClr val="FF9900"/>
                  </a:solidFill>
                  <a:round/>
                  <a:headEnd/>
                  <a:tailEnd/>
                </a:ln>
                <a:effectLst/>
              </p:spPr>
              <p:txBody>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47" name="Line 23"/>
                <p:cNvSpPr>
                  <a:spLocks noChangeShapeType="1"/>
                </p:cNvSpPr>
                <p:nvPr/>
              </p:nvSpPr>
              <p:spPr bwMode="auto">
                <a:xfrm>
                  <a:off x="4320" y="1776"/>
                  <a:ext cx="144" cy="240"/>
                </a:xfrm>
                <a:prstGeom prst="line">
                  <a:avLst/>
                </a:prstGeom>
                <a:noFill/>
                <a:ln w="38100">
                  <a:solidFill>
                    <a:srgbClr val="FF9900"/>
                  </a:solidFill>
                  <a:round/>
                  <a:headEnd/>
                  <a:tailEnd/>
                </a:ln>
                <a:effectLst/>
              </p:spPr>
              <p:txBody>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48" name="Line 24"/>
                <p:cNvSpPr>
                  <a:spLocks noChangeShapeType="1"/>
                </p:cNvSpPr>
                <p:nvPr/>
              </p:nvSpPr>
              <p:spPr bwMode="auto">
                <a:xfrm>
                  <a:off x="4176" y="2016"/>
                  <a:ext cx="288" cy="0"/>
                </a:xfrm>
                <a:prstGeom prst="line">
                  <a:avLst/>
                </a:prstGeom>
                <a:noFill/>
                <a:ln w="38100">
                  <a:solidFill>
                    <a:srgbClr val="FF9900"/>
                  </a:solidFill>
                  <a:round/>
                  <a:headEnd/>
                  <a:tailEnd/>
                </a:ln>
                <a:effectLst/>
              </p:spPr>
              <p:txBody>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grpSp>
          <p:sp>
            <p:nvSpPr>
              <p:cNvPr id="897049" name="Oval 25"/>
              <p:cNvSpPr>
                <a:spLocks noChangeArrowheads="1"/>
              </p:cNvSpPr>
              <p:nvPr/>
            </p:nvSpPr>
            <p:spPr bwMode="auto">
              <a:xfrm>
                <a:off x="4272" y="1728"/>
                <a:ext cx="96" cy="96"/>
              </a:xfrm>
              <a:prstGeom prst="ellipse">
                <a:avLst/>
              </a:prstGeom>
              <a:solidFill>
                <a:srgbClr val="00FF00"/>
              </a:solidFill>
              <a:ln w="9525">
                <a:solidFill>
                  <a:srgbClr val="00FF00"/>
                </a:solidFill>
                <a:round/>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50" name="Oval 26"/>
              <p:cNvSpPr>
                <a:spLocks noChangeArrowheads="1"/>
              </p:cNvSpPr>
              <p:nvPr/>
            </p:nvSpPr>
            <p:spPr bwMode="auto">
              <a:xfrm>
                <a:off x="4128" y="1968"/>
                <a:ext cx="96" cy="96"/>
              </a:xfrm>
              <a:prstGeom prst="ellipse">
                <a:avLst/>
              </a:prstGeom>
              <a:solidFill>
                <a:srgbClr val="00FF00"/>
              </a:solidFill>
              <a:ln w="9525">
                <a:solidFill>
                  <a:srgbClr val="00FF00"/>
                </a:solidFill>
                <a:round/>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51" name="Oval 27"/>
              <p:cNvSpPr>
                <a:spLocks noChangeArrowheads="1"/>
              </p:cNvSpPr>
              <p:nvPr/>
            </p:nvSpPr>
            <p:spPr bwMode="auto">
              <a:xfrm>
                <a:off x="4416" y="1968"/>
                <a:ext cx="96" cy="96"/>
              </a:xfrm>
              <a:prstGeom prst="ellipse">
                <a:avLst/>
              </a:prstGeom>
              <a:solidFill>
                <a:srgbClr val="00FF00"/>
              </a:solidFill>
              <a:ln w="9525">
                <a:solidFill>
                  <a:srgbClr val="00FF00"/>
                </a:solidFill>
                <a:round/>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grpSp>
        <p:sp>
          <p:nvSpPr>
            <p:cNvPr id="897052" name="Rectangle 28"/>
            <p:cNvSpPr>
              <a:spLocks noChangeArrowheads="1"/>
            </p:cNvSpPr>
            <p:nvPr/>
          </p:nvSpPr>
          <p:spPr bwMode="auto">
            <a:xfrm>
              <a:off x="3153" y="1219"/>
              <a:ext cx="2396" cy="847"/>
            </a:xfrm>
            <a:prstGeom prst="rect">
              <a:avLst/>
            </a:prstGeom>
            <a:noFill/>
            <a:ln w="19050">
              <a:solidFill>
                <a:srgbClr val="080808"/>
              </a:solidFill>
              <a:miter lim="800000"/>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53" name="Freeform 29"/>
            <p:cNvSpPr>
              <a:spLocks/>
            </p:cNvSpPr>
            <p:nvPr/>
          </p:nvSpPr>
          <p:spPr bwMode="auto">
            <a:xfrm>
              <a:off x="3200" y="1250"/>
              <a:ext cx="2306" cy="713"/>
            </a:xfrm>
            <a:custGeom>
              <a:avLst/>
              <a:gdLst/>
              <a:ahLst/>
              <a:cxnLst>
                <a:cxn ang="0">
                  <a:pos x="0" y="288"/>
                </a:cxn>
                <a:cxn ang="0">
                  <a:pos x="96" y="1056"/>
                </a:cxn>
                <a:cxn ang="0">
                  <a:pos x="191" y="285"/>
                </a:cxn>
                <a:cxn ang="0">
                  <a:pos x="290" y="1064"/>
                </a:cxn>
                <a:cxn ang="0">
                  <a:pos x="381" y="279"/>
                </a:cxn>
                <a:cxn ang="0">
                  <a:pos x="480" y="1071"/>
                </a:cxn>
                <a:cxn ang="0">
                  <a:pos x="573" y="273"/>
                </a:cxn>
                <a:cxn ang="0">
                  <a:pos x="671" y="1074"/>
                </a:cxn>
                <a:cxn ang="0">
                  <a:pos x="768" y="270"/>
                </a:cxn>
                <a:cxn ang="0">
                  <a:pos x="864" y="1080"/>
                </a:cxn>
                <a:cxn ang="0">
                  <a:pos x="960" y="258"/>
                </a:cxn>
                <a:cxn ang="0">
                  <a:pos x="1056" y="1089"/>
                </a:cxn>
                <a:cxn ang="0">
                  <a:pos x="1151" y="254"/>
                </a:cxn>
                <a:cxn ang="0">
                  <a:pos x="1248" y="1095"/>
                </a:cxn>
                <a:cxn ang="0">
                  <a:pos x="1343" y="246"/>
                </a:cxn>
                <a:cxn ang="0">
                  <a:pos x="1440" y="1104"/>
                </a:cxn>
                <a:cxn ang="0">
                  <a:pos x="1536" y="240"/>
                </a:cxn>
                <a:cxn ang="0">
                  <a:pos x="1632" y="1104"/>
                </a:cxn>
                <a:cxn ang="0">
                  <a:pos x="1728" y="233"/>
                </a:cxn>
                <a:cxn ang="0">
                  <a:pos x="1826" y="1115"/>
                </a:cxn>
                <a:cxn ang="0">
                  <a:pos x="1919" y="225"/>
                </a:cxn>
                <a:cxn ang="0">
                  <a:pos x="2016" y="1125"/>
                </a:cxn>
                <a:cxn ang="0">
                  <a:pos x="2111" y="213"/>
                </a:cxn>
                <a:cxn ang="0">
                  <a:pos x="2208" y="1136"/>
                </a:cxn>
                <a:cxn ang="0">
                  <a:pos x="2304" y="206"/>
                </a:cxn>
                <a:cxn ang="0">
                  <a:pos x="2402" y="1148"/>
                </a:cxn>
                <a:cxn ang="0">
                  <a:pos x="2496" y="192"/>
                </a:cxn>
                <a:cxn ang="0">
                  <a:pos x="2592" y="1158"/>
                </a:cxn>
                <a:cxn ang="0">
                  <a:pos x="2687" y="180"/>
                </a:cxn>
                <a:cxn ang="0">
                  <a:pos x="2784" y="1172"/>
                </a:cxn>
                <a:cxn ang="0">
                  <a:pos x="2879" y="164"/>
                </a:cxn>
                <a:cxn ang="0">
                  <a:pos x="2978" y="1188"/>
                </a:cxn>
                <a:cxn ang="0">
                  <a:pos x="3072" y="144"/>
                </a:cxn>
                <a:cxn ang="0">
                  <a:pos x="3168" y="1200"/>
                </a:cxn>
                <a:cxn ang="0">
                  <a:pos x="3264" y="135"/>
                </a:cxn>
                <a:cxn ang="0">
                  <a:pos x="3360" y="1220"/>
                </a:cxn>
                <a:cxn ang="0">
                  <a:pos x="3458" y="117"/>
                </a:cxn>
                <a:cxn ang="0">
                  <a:pos x="3552" y="1236"/>
                </a:cxn>
                <a:cxn ang="0">
                  <a:pos x="3648" y="99"/>
                </a:cxn>
                <a:cxn ang="0">
                  <a:pos x="3744" y="1248"/>
                </a:cxn>
                <a:cxn ang="0">
                  <a:pos x="3840" y="86"/>
                </a:cxn>
                <a:cxn ang="0">
                  <a:pos x="3936" y="1269"/>
                </a:cxn>
                <a:cxn ang="0">
                  <a:pos x="4031" y="65"/>
                </a:cxn>
                <a:cxn ang="0">
                  <a:pos x="4128" y="1286"/>
                </a:cxn>
                <a:cxn ang="0">
                  <a:pos x="4224" y="48"/>
                </a:cxn>
                <a:cxn ang="0">
                  <a:pos x="4322" y="1301"/>
                </a:cxn>
                <a:cxn ang="0">
                  <a:pos x="4418" y="35"/>
                </a:cxn>
                <a:cxn ang="0">
                  <a:pos x="4512" y="1319"/>
                </a:cxn>
                <a:cxn ang="0">
                  <a:pos x="4610" y="15"/>
                </a:cxn>
                <a:cxn ang="0">
                  <a:pos x="4706" y="1340"/>
                </a:cxn>
                <a:cxn ang="0">
                  <a:pos x="4800" y="0"/>
                </a:cxn>
              </a:cxnLst>
              <a:rect l="0" t="0" r="r" b="b"/>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cmpd="sng">
              <a:solidFill>
                <a:schemeClr val="tx1"/>
              </a:solidFill>
              <a:round/>
              <a:headEnd/>
              <a:tailEnd/>
            </a:ln>
            <a:effectLst/>
          </p:spPr>
          <p:txBody>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54" name="Freeform 30"/>
            <p:cNvSpPr>
              <a:spLocks/>
            </p:cNvSpPr>
            <p:nvPr/>
          </p:nvSpPr>
          <p:spPr bwMode="auto">
            <a:xfrm>
              <a:off x="3200" y="1250"/>
              <a:ext cx="2330" cy="713"/>
            </a:xfrm>
            <a:custGeom>
              <a:avLst/>
              <a:gdLst/>
              <a:ahLst/>
              <a:cxnLst>
                <a:cxn ang="0">
                  <a:pos x="0" y="288"/>
                </a:cxn>
                <a:cxn ang="0">
                  <a:pos x="96" y="1056"/>
                </a:cxn>
                <a:cxn ang="0">
                  <a:pos x="191" y="285"/>
                </a:cxn>
                <a:cxn ang="0">
                  <a:pos x="290" y="1064"/>
                </a:cxn>
                <a:cxn ang="0">
                  <a:pos x="381" y="279"/>
                </a:cxn>
                <a:cxn ang="0">
                  <a:pos x="480" y="1071"/>
                </a:cxn>
                <a:cxn ang="0">
                  <a:pos x="573" y="273"/>
                </a:cxn>
                <a:cxn ang="0">
                  <a:pos x="671" y="1074"/>
                </a:cxn>
                <a:cxn ang="0">
                  <a:pos x="768" y="270"/>
                </a:cxn>
                <a:cxn ang="0">
                  <a:pos x="864" y="1080"/>
                </a:cxn>
                <a:cxn ang="0">
                  <a:pos x="960" y="258"/>
                </a:cxn>
                <a:cxn ang="0">
                  <a:pos x="1056" y="1089"/>
                </a:cxn>
                <a:cxn ang="0">
                  <a:pos x="1151" y="254"/>
                </a:cxn>
                <a:cxn ang="0">
                  <a:pos x="1248" y="1095"/>
                </a:cxn>
                <a:cxn ang="0">
                  <a:pos x="1343" y="246"/>
                </a:cxn>
                <a:cxn ang="0">
                  <a:pos x="1440" y="1104"/>
                </a:cxn>
                <a:cxn ang="0">
                  <a:pos x="1536" y="240"/>
                </a:cxn>
                <a:cxn ang="0">
                  <a:pos x="1632" y="1104"/>
                </a:cxn>
                <a:cxn ang="0">
                  <a:pos x="1728" y="233"/>
                </a:cxn>
                <a:cxn ang="0">
                  <a:pos x="1826" y="1115"/>
                </a:cxn>
                <a:cxn ang="0">
                  <a:pos x="1919" y="225"/>
                </a:cxn>
                <a:cxn ang="0">
                  <a:pos x="2016" y="1125"/>
                </a:cxn>
                <a:cxn ang="0">
                  <a:pos x="2111" y="213"/>
                </a:cxn>
                <a:cxn ang="0">
                  <a:pos x="2208" y="1136"/>
                </a:cxn>
                <a:cxn ang="0">
                  <a:pos x="2304" y="206"/>
                </a:cxn>
                <a:cxn ang="0">
                  <a:pos x="2402" y="1148"/>
                </a:cxn>
                <a:cxn ang="0">
                  <a:pos x="2496" y="192"/>
                </a:cxn>
                <a:cxn ang="0">
                  <a:pos x="2592" y="1158"/>
                </a:cxn>
                <a:cxn ang="0">
                  <a:pos x="2687" y="180"/>
                </a:cxn>
                <a:cxn ang="0">
                  <a:pos x="2784" y="1172"/>
                </a:cxn>
                <a:cxn ang="0">
                  <a:pos x="2879" y="164"/>
                </a:cxn>
                <a:cxn ang="0">
                  <a:pos x="2978" y="1188"/>
                </a:cxn>
                <a:cxn ang="0">
                  <a:pos x="3072" y="144"/>
                </a:cxn>
                <a:cxn ang="0">
                  <a:pos x="3168" y="1200"/>
                </a:cxn>
                <a:cxn ang="0">
                  <a:pos x="3264" y="135"/>
                </a:cxn>
                <a:cxn ang="0">
                  <a:pos x="3360" y="1220"/>
                </a:cxn>
                <a:cxn ang="0">
                  <a:pos x="3458" y="117"/>
                </a:cxn>
                <a:cxn ang="0">
                  <a:pos x="3552" y="1236"/>
                </a:cxn>
                <a:cxn ang="0">
                  <a:pos x="3648" y="99"/>
                </a:cxn>
                <a:cxn ang="0">
                  <a:pos x="3744" y="1248"/>
                </a:cxn>
                <a:cxn ang="0">
                  <a:pos x="3840" y="86"/>
                </a:cxn>
                <a:cxn ang="0">
                  <a:pos x="3936" y="1269"/>
                </a:cxn>
                <a:cxn ang="0">
                  <a:pos x="4031" y="65"/>
                </a:cxn>
                <a:cxn ang="0">
                  <a:pos x="4128" y="1286"/>
                </a:cxn>
                <a:cxn ang="0">
                  <a:pos x="4224" y="48"/>
                </a:cxn>
                <a:cxn ang="0">
                  <a:pos x="4322" y="1301"/>
                </a:cxn>
                <a:cxn ang="0">
                  <a:pos x="4418" y="35"/>
                </a:cxn>
                <a:cxn ang="0">
                  <a:pos x="4512" y="1319"/>
                </a:cxn>
                <a:cxn ang="0">
                  <a:pos x="4610" y="15"/>
                </a:cxn>
                <a:cxn ang="0">
                  <a:pos x="4706" y="1340"/>
                </a:cxn>
                <a:cxn ang="0">
                  <a:pos x="4800" y="0"/>
                </a:cxn>
              </a:cxnLst>
              <a:rect l="0" t="0" r="r" b="b"/>
              <a:pathLst>
                <a:path w="4800" h="1342">
                  <a:moveTo>
                    <a:pt x="0" y="288"/>
                  </a:moveTo>
                  <a:cubicBezTo>
                    <a:pt x="32" y="672"/>
                    <a:pt x="64" y="1056"/>
                    <a:pt x="96" y="1056"/>
                  </a:cubicBezTo>
                  <a:cubicBezTo>
                    <a:pt x="128" y="1056"/>
                    <a:pt x="159" y="284"/>
                    <a:pt x="191" y="285"/>
                  </a:cubicBezTo>
                  <a:cubicBezTo>
                    <a:pt x="223" y="286"/>
                    <a:pt x="258" y="1065"/>
                    <a:pt x="290" y="1064"/>
                  </a:cubicBezTo>
                  <a:cubicBezTo>
                    <a:pt x="322" y="1063"/>
                    <a:pt x="349" y="278"/>
                    <a:pt x="381" y="279"/>
                  </a:cubicBezTo>
                  <a:cubicBezTo>
                    <a:pt x="413" y="280"/>
                    <a:pt x="448" y="1072"/>
                    <a:pt x="480" y="1071"/>
                  </a:cubicBezTo>
                  <a:cubicBezTo>
                    <a:pt x="512" y="1070"/>
                    <a:pt x="541" y="273"/>
                    <a:pt x="573" y="273"/>
                  </a:cubicBezTo>
                  <a:cubicBezTo>
                    <a:pt x="605" y="273"/>
                    <a:pt x="639" y="1074"/>
                    <a:pt x="671" y="1074"/>
                  </a:cubicBezTo>
                  <a:cubicBezTo>
                    <a:pt x="703" y="1074"/>
                    <a:pt x="736" y="269"/>
                    <a:pt x="768" y="270"/>
                  </a:cubicBezTo>
                  <a:cubicBezTo>
                    <a:pt x="800" y="271"/>
                    <a:pt x="832" y="1082"/>
                    <a:pt x="864" y="1080"/>
                  </a:cubicBezTo>
                  <a:cubicBezTo>
                    <a:pt x="896" y="1078"/>
                    <a:pt x="928" y="256"/>
                    <a:pt x="960" y="258"/>
                  </a:cubicBezTo>
                  <a:cubicBezTo>
                    <a:pt x="992" y="260"/>
                    <a:pt x="1024" y="1090"/>
                    <a:pt x="1056" y="1089"/>
                  </a:cubicBezTo>
                  <a:cubicBezTo>
                    <a:pt x="1088" y="1088"/>
                    <a:pt x="1119" y="253"/>
                    <a:pt x="1151" y="254"/>
                  </a:cubicBezTo>
                  <a:cubicBezTo>
                    <a:pt x="1183" y="255"/>
                    <a:pt x="1216" y="1096"/>
                    <a:pt x="1248" y="1095"/>
                  </a:cubicBezTo>
                  <a:cubicBezTo>
                    <a:pt x="1280" y="1094"/>
                    <a:pt x="1311" y="244"/>
                    <a:pt x="1343" y="246"/>
                  </a:cubicBezTo>
                  <a:cubicBezTo>
                    <a:pt x="1375" y="248"/>
                    <a:pt x="1408" y="1105"/>
                    <a:pt x="1440" y="1104"/>
                  </a:cubicBezTo>
                  <a:cubicBezTo>
                    <a:pt x="1472" y="1103"/>
                    <a:pt x="1504" y="240"/>
                    <a:pt x="1536" y="240"/>
                  </a:cubicBezTo>
                  <a:cubicBezTo>
                    <a:pt x="1568" y="240"/>
                    <a:pt x="1600" y="1105"/>
                    <a:pt x="1632" y="1104"/>
                  </a:cubicBezTo>
                  <a:cubicBezTo>
                    <a:pt x="1664" y="1103"/>
                    <a:pt x="1696" y="231"/>
                    <a:pt x="1728" y="233"/>
                  </a:cubicBezTo>
                  <a:cubicBezTo>
                    <a:pt x="1760" y="235"/>
                    <a:pt x="1794" y="1116"/>
                    <a:pt x="1826" y="1115"/>
                  </a:cubicBezTo>
                  <a:cubicBezTo>
                    <a:pt x="1858" y="1114"/>
                    <a:pt x="1887" y="223"/>
                    <a:pt x="1919" y="225"/>
                  </a:cubicBezTo>
                  <a:cubicBezTo>
                    <a:pt x="1951" y="227"/>
                    <a:pt x="1984" y="1127"/>
                    <a:pt x="2016" y="1125"/>
                  </a:cubicBezTo>
                  <a:cubicBezTo>
                    <a:pt x="2048" y="1123"/>
                    <a:pt x="2079" y="211"/>
                    <a:pt x="2111" y="213"/>
                  </a:cubicBezTo>
                  <a:cubicBezTo>
                    <a:pt x="2143" y="215"/>
                    <a:pt x="2176" y="1137"/>
                    <a:pt x="2208" y="1136"/>
                  </a:cubicBezTo>
                  <a:cubicBezTo>
                    <a:pt x="2240" y="1135"/>
                    <a:pt x="2272" y="204"/>
                    <a:pt x="2304" y="206"/>
                  </a:cubicBezTo>
                  <a:cubicBezTo>
                    <a:pt x="2336" y="208"/>
                    <a:pt x="2370" y="1150"/>
                    <a:pt x="2402" y="1148"/>
                  </a:cubicBezTo>
                  <a:cubicBezTo>
                    <a:pt x="2434" y="1146"/>
                    <a:pt x="2464" y="190"/>
                    <a:pt x="2496" y="192"/>
                  </a:cubicBezTo>
                  <a:cubicBezTo>
                    <a:pt x="2528" y="194"/>
                    <a:pt x="2560" y="1160"/>
                    <a:pt x="2592" y="1158"/>
                  </a:cubicBezTo>
                  <a:cubicBezTo>
                    <a:pt x="2624" y="1156"/>
                    <a:pt x="2655" y="178"/>
                    <a:pt x="2687" y="180"/>
                  </a:cubicBezTo>
                  <a:cubicBezTo>
                    <a:pt x="2719" y="182"/>
                    <a:pt x="2752" y="1175"/>
                    <a:pt x="2784" y="1172"/>
                  </a:cubicBezTo>
                  <a:cubicBezTo>
                    <a:pt x="2816" y="1169"/>
                    <a:pt x="2847" y="161"/>
                    <a:pt x="2879" y="164"/>
                  </a:cubicBezTo>
                  <a:cubicBezTo>
                    <a:pt x="2911" y="167"/>
                    <a:pt x="2946" y="1191"/>
                    <a:pt x="2978" y="1188"/>
                  </a:cubicBezTo>
                  <a:cubicBezTo>
                    <a:pt x="3010" y="1185"/>
                    <a:pt x="3040" y="142"/>
                    <a:pt x="3072" y="144"/>
                  </a:cubicBezTo>
                  <a:cubicBezTo>
                    <a:pt x="3104" y="146"/>
                    <a:pt x="3136" y="1202"/>
                    <a:pt x="3168" y="1200"/>
                  </a:cubicBezTo>
                  <a:cubicBezTo>
                    <a:pt x="3200" y="1198"/>
                    <a:pt x="3232" y="132"/>
                    <a:pt x="3264" y="135"/>
                  </a:cubicBezTo>
                  <a:cubicBezTo>
                    <a:pt x="3296" y="138"/>
                    <a:pt x="3328" y="1223"/>
                    <a:pt x="3360" y="1220"/>
                  </a:cubicBezTo>
                  <a:cubicBezTo>
                    <a:pt x="3392" y="1217"/>
                    <a:pt x="3426" y="114"/>
                    <a:pt x="3458" y="117"/>
                  </a:cubicBezTo>
                  <a:cubicBezTo>
                    <a:pt x="3490" y="120"/>
                    <a:pt x="3520" y="1239"/>
                    <a:pt x="3552" y="1236"/>
                  </a:cubicBezTo>
                  <a:cubicBezTo>
                    <a:pt x="3584" y="1233"/>
                    <a:pt x="3616" y="97"/>
                    <a:pt x="3648" y="99"/>
                  </a:cubicBezTo>
                  <a:cubicBezTo>
                    <a:pt x="3680" y="101"/>
                    <a:pt x="3712" y="1250"/>
                    <a:pt x="3744" y="1248"/>
                  </a:cubicBezTo>
                  <a:cubicBezTo>
                    <a:pt x="3776" y="1246"/>
                    <a:pt x="3808" y="83"/>
                    <a:pt x="3840" y="86"/>
                  </a:cubicBezTo>
                  <a:cubicBezTo>
                    <a:pt x="3872" y="89"/>
                    <a:pt x="3904" y="1272"/>
                    <a:pt x="3936" y="1269"/>
                  </a:cubicBezTo>
                  <a:cubicBezTo>
                    <a:pt x="3968" y="1266"/>
                    <a:pt x="3999" y="62"/>
                    <a:pt x="4031" y="65"/>
                  </a:cubicBezTo>
                  <a:cubicBezTo>
                    <a:pt x="4063" y="68"/>
                    <a:pt x="4096" y="1289"/>
                    <a:pt x="4128" y="1286"/>
                  </a:cubicBezTo>
                  <a:cubicBezTo>
                    <a:pt x="4160" y="1283"/>
                    <a:pt x="4192" y="46"/>
                    <a:pt x="4224" y="48"/>
                  </a:cubicBezTo>
                  <a:cubicBezTo>
                    <a:pt x="4256" y="50"/>
                    <a:pt x="4290" y="1303"/>
                    <a:pt x="4322" y="1301"/>
                  </a:cubicBezTo>
                  <a:cubicBezTo>
                    <a:pt x="4354" y="1299"/>
                    <a:pt x="4386" y="32"/>
                    <a:pt x="4418" y="35"/>
                  </a:cubicBezTo>
                  <a:cubicBezTo>
                    <a:pt x="4450" y="38"/>
                    <a:pt x="4480" y="1322"/>
                    <a:pt x="4512" y="1319"/>
                  </a:cubicBezTo>
                  <a:cubicBezTo>
                    <a:pt x="4544" y="1316"/>
                    <a:pt x="4578" y="12"/>
                    <a:pt x="4610" y="15"/>
                  </a:cubicBezTo>
                  <a:cubicBezTo>
                    <a:pt x="4642" y="18"/>
                    <a:pt x="4674" y="1342"/>
                    <a:pt x="4706" y="1340"/>
                  </a:cubicBezTo>
                  <a:cubicBezTo>
                    <a:pt x="4738" y="1338"/>
                    <a:pt x="4781" y="279"/>
                    <a:pt x="4800" y="0"/>
                  </a:cubicBezTo>
                </a:path>
              </a:pathLst>
            </a:custGeom>
            <a:noFill/>
            <a:ln w="28575" cmpd="sng">
              <a:solidFill>
                <a:srgbClr val="FF0000"/>
              </a:solidFill>
              <a:round/>
              <a:headEnd/>
              <a:tailEnd/>
            </a:ln>
            <a:effectLst/>
          </p:spPr>
          <p:txBody>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55" name="Line 31"/>
            <p:cNvSpPr>
              <a:spLocks noChangeShapeType="1"/>
            </p:cNvSpPr>
            <p:nvPr/>
          </p:nvSpPr>
          <p:spPr bwMode="auto">
            <a:xfrm>
              <a:off x="5276" y="1015"/>
              <a:ext cx="0" cy="204"/>
            </a:xfrm>
            <a:prstGeom prst="line">
              <a:avLst/>
            </a:prstGeom>
            <a:noFill/>
            <a:ln w="28575">
              <a:solidFill>
                <a:schemeClr val="tx1"/>
              </a:solidFill>
              <a:round/>
              <a:headEnd/>
              <a:tailEnd type="triangle" w="med" len="med"/>
            </a:ln>
            <a:effectLst/>
          </p:spPr>
          <p:txBody>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56" name="Freeform 32"/>
            <p:cNvSpPr>
              <a:spLocks/>
            </p:cNvSpPr>
            <p:nvPr/>
          </p:nvSpPr>
          <p:spPr bwMode="auto">
            <a:xfrm>
              <a:off x="3661" y="888"/>
              <a:ext cx="1476" cy="76"/>
            </a:xfrm>
            <a:custGeom>
              <a:avLst/>
              <a:gdLst/>
              <a:ahLst/>
              <a:cxnLst>
                <a:cxn ang="0">
                  <a:pos x="0" y="48"/>
                </a:cxn>
                <a:cxn ang="0">
                  <a:pos x="48" y="0"/>
                </a:cxn>
                <a:cxn ang="0">
                  <a:pos x="96" y="48"/>
                </a:cxn>
                <a:cxn ang="0">
                  <a:pos x="144" y="0"/>
                </a:cxn>
                <a:cxn ang="0">
                  <a:pos x="192" y="48"/>
                </a:cxn>
                <a:cxn ang="0">
                  <a:pos x="240" y="0"/>
                </a:cxn>
                <a:cxn ang="0">
                  <a:pos x="288" y="48"/>
                </a:cxn>
                <a:cxn ang="0">
                  <a:pos x="336" y="0"/>
                </a:cxn>
                <a:cxn ang="0">
                  <a:pos x="384" y="48"/>
                </a:cxn>
                <a:cxn ang="0">
                  <a:pos x="432" y="0"/>
                </a:cxn>
                <a:cxn ang="0">
                  <a:pos x="480" y="48"/>
                </a:cxn>
                <a:cxn ang="0">
                  <a:pos x="528" y="0"/>
                </a:cxn>
                <a:cxn ang="0">
                  <a:pos x="576" y="48"/>
                </a:cxn>
                <a:cxn ang="0">
                  <a:pos x="624" y="0"/>
                </a:cxn>
                <a:cxn ang="0">
                  <a:pos x="672" y="48"/>
                </a:cxn>
                <a:cxn ang="0">
                  <a:pos x="720" y="0"/>
                </a:cxn>
                <a:cxn ang="0">
                  <a:pos x="768" y="48"/>
                </a:cxn>
              </a:cxnLst>
              <a:rect l="0" t="0" r="r" b="b"/>
              <a:pathLst>
                <a:path w="768"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24"/>
                    <a:pt x="768" y="48"/>
                  </a:cubicBezTo>
                </a:path>
              </a:pathLst>
            </a:custGeom>
            <a:noFill/>
            <a:ln w="9525">
              <a:solidFill>
                <a:srgbClr val="800000"/>
              </a:solidFill>
              <a:round/>
              <a:headEnd type="none" w="med" len="med"/>
              <a:tailEnd type="triangle" w="med" len="med"/>
            </a:ln>
            <a:effectLst/>
          </p:spPr>
          <p:txBody>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57" name="Text Box 33"/>
            <p:cNvSpPr txBox="1">
              <a:spLocks noChangeArrowheads="1"/>
            </p:cNvSpPr>
            <p:nvPr/>
          </p:nvSpPr>
          <p:spPr bwMode="auto">
            <a:xfrm>
              <a:off x="3269" y="1041"/>
              <a:ext cx="626" cy="154"/>
            </a:xfrm>
            <a:prstGeom prst="rect">
              <a:avLst/>
            </a:prstGeom>
            <a:noFill/>
            <a:ln w="9525">
              <a:noFill/>
              <a:miter lim="800000"/>
              <a:headEnd/>
              <a:tailEnd/>
            </a:ln>
            <a:effectLst/>
          </p:spPr>
          <p:txBody>
            <a:bodyPr>
              <a:spAutoFit/>
            </a:bodyPr>
            <a:lstStyle/>
            <a:p>
              <a:pPr algn="l" rtl="0" fontAlgn="base">
                <a:spcBef>
                  <a:spcPct val="50000"/>
                </a:spcBef>
                <a:spcAft>
                  <a:spcPct val="0"/>
                </a:spcAft>
                <a:buNone/>
              </a:pPr>
              <a:r>
                <a:rPr kumimoji="1" lang="en-US" altLang="ja-JP" sz="1000" b="1" kern="1200" dirty="0">
                  <a:solidFill>
                    <a:srgbClr val="003366"/>
                  </a:solidFill>
                  <a:latin typeface="ＭＳ Ｐゴシック" pitchFamily="50" charset="-128"/>
                  <a:ea typeface="ＭＳ Ｐゴシック" pitchFamily="50" charset="-128"/>
                  <a:cs typeface="+mn-cs"/>
                </a:rPr>
                <a:t>NS-NS (z</a:t>
              </a:r>
              <a:r>
                <a:rPr kumimoji="1" lang="ja-JP" altLang="en-US" sz="1000" b="1" kern="1200" dirty="0">
                  <a:solidFill>
                    <a:srgbClr val="003366"/>
                  </a:solidFill>
                  <a:latin typeface="ＭＳ Ｐゴシック" pitchFamily="50" charset="-128"/>
                  <a:ea typeface="ＭＳ Ｐゴシック" pitchFamily="50" charset="-128"/>
                  <a:cs typeface="+mn-cs"/>
                </a:rPr>
                <a:t>～</a:t>
              </a:r>
              <a:r>
                <a:rPr kumimoji="1" lang="en-US" altLang="ja-JP" sz="1000" b="1" kern="1200" dirty="0">
                  <a:solidFill>
                    <a:srgbClr val="003366"/>
                  </a:solidFill>
                  <a:latin typeface="ＭＳ Ｐゴシック" pitchFamily="50" charset="-128"/>
                  <a:ea typeface="ＭＳ Ｐゴシック" pitchFamily="50" charset="-128"/>
                  <a:cs typeface="+mn-cs"/>
                </a:rPr>
                <a:t>1)</a:t>
              </a:r>
            </a:p>
          </p:txBody>
        </p:sp>
        <p:sp>
          <p:nvSpPr>
            <p:cNvPr id="897058" name="Text Box 34"/>
            <p:cNvSpPr txBox="1">
              <a:spLocks noChangeArrowheads="1"/>
            </p:cNvSpPr>
            <p:nvPr/>
          </p:nvSpPr>
          <p:spPr bwMode="auto">
            <a:xfrm>
              <a:off x="4215" y="939"/>
              <a:ext cx="389" cy="154"/>
            </a:xfrm>
            <a:prstGeom prst="rect">
              <a:avLst/>
            </a:prstGeom>
            <a:noFill/>
            <a:ln w="9525">
              <a:noFill/>
              <a:miter lim="800000"/>
              <a:headEnd/>
              <a:tailEnd/>
            </a:ln>
            <a:effectLst/>
          </p:spPr>
          <p:txBody>
            <a:bodyPr>
              <a:spAutoFit/>
            </a:bodyPr>
            <a:lstStyle/>
            <a:p>
              <a:pPr algn="l" rtl="0" fontAlgn="base">
                <a:spcBef>
                  <a:spcPct val="50000"/>
                </a:spcBef>
                <a:spcAft>
                  <a:spcPct val="0"/>
                </a:spcAft>
                <a:buNone/>
              </a:pPr>
              <a:r>
                <a:rPr kumimoji="1" lang="en-US" altLang="ja-JP" sz="1000" b="1" kern="1200" dirty="0">
                  <a:solidFill>
                    <a:srgbClr val="800000"/>
                  </a:solidFill>
                  <a:latin typeface="ＭＳ Ｐゴシック" pitchFamily="50" charset="-128"/>
                  <a:ea typeface="ＭＳ Ｐゴシック" pitchFamily="50" charset="-128"/>
                  <a:cs typeface="+mn-cs"/>
                </a:rPr>
                <a:t>GW</a:t>
              </a:r>
            </a:p>
          </p:txBody>
        </p:sp>
        <p:sp>
          <p:nvSpPr>
            <p:cNvPr id="897059" name="Text Box 35"/>
            <p:cNvSpPr txBox="1">
              <a:spLocks noChangeArrowheads="1"/>
            </p:cNvSpPr>
            <p:nvPr/>
          </p:nvSpPr>
          <p:spPr bwMode="auto">
            <a:xfrm>
              <a:off x="5091" y="663"/>
              <a:ext cx="466" cy="154"/>
            </a:xfrm>
            <a:prstGeom prst="rect">
              <a:avLst/>
            </a:prstGeom>
            <a:noFill/>
            <a:ln w="9525">
              <a:noFill/>
              <a:miter lim="800000"/>
              <a:headEnd/>
              <a:tailEnd/>
            </a:ln>
            <a:effectLst/>
          </p:spPr>
          <p:txBody>
            <a:bodyPr>
              <a:spAutoFit/>
            </a:bodyPr>
            <a:lstStyle/>
            <a:p>
              <a:pPr algn="l" rtl="0" fontAlgn="base">
                <a:spcBef>
                  <a:spcPct val="50000"/>
                </a:spcBef>
                <a:spcAft>
                  <a:spcPct val="0"/>
                </a:spcAft>
                <a:buNone/>
              </a:pPr>
              <a:r>
                <a:rPr kumimoji="1" lang="en-US" altLang="ja-JP" sz="1000" b="1" kern="1200" dirty="0">
                  <a:solidFill>
                    <a:srgbClr val="FF9900"/>
                  </a:solidFill>
                  <a:latin typeface="ＭＳ Ｐゴシック" pitchFamily="50" charset="-128"/>
                  <a:ea typeface="ＭＳ Ｐゴシック" pitchFamily="50" charset="-128"/>
                  <a:cs typeface="+mn-cs"/>
                </a:rPr>
                <a:t>DECIGO</a:t>
              </a:r>
            </a:p>
          </p:txBody>
        </p:sp>
        <p:sp>
          <p:nvSpPr>
            <p:cNvPr id="897060" name="Text Box 36"/>
            <p:cNvSpPr txBox="1">
              <a:spLocks noChangeArrowheads="1"/>
            </p:cNvSpPr>
            <p:nvPr/>
          </p:nvSpPr>
          <p:spPr bwMode="auto">
            <a:xfrm>
              <a:off x="5278" y="1045"/>
              <a:ext cx="368" cy="154"/>
            </a:xfrm>
            <a:prstGeom prst="rect">
              <a:avLst/>
            </a:prstGeom>
            <a:noFill/>
            <a:ln w="9525">
              <a:noFill/>
              <a:miter lim="800000"/>
              <a:headEnd/>
              <a:tailEnd/>
            </a:ln>
            <a:effectLst/>
          </p:spPr>
          <p:txBody>
            <a:bodyPr>
              <a:spAutoFit/>
            </a:bodyPr>
            <a:lstStyle/>
            <a:p>
              <a:pPr algn="l" rtl="0" fontAlgn="base">
                <a:spcBef>
                  <a:spcPct val="50000"/>
                </a:spcBef>
                <a:spcAft>
                  <a:spcPct val="0"/>
                </a:spcAft>
                <a:buNone/>
              </a:pPr>
              <a:r>
                <a:rPr kumimoji="1" lang="en-US" altLang="ja-JP" sz="1000" b="1" kern="1200" dirty="0">
                  <a:solidFill>
                    <a:srgbClr val="003366"/>
                  </a:solidFill>
                  <a:latin typeface="ＭＳ Ｐゴシック" pitchFamily="50" charset="-128"/>
                  <a:ea typeface="ＭＳ Ｐゴシック" pitchFamily="50" charset="-128"/>
                  <a:cs typeface="+mn-cs"/>
                </a:rPr>
                <a:t>Output</a:t>
              </a:r>
            </a:p>
          </p:txBody>
        </p:sp>
        <p:sp>
          <p:nvSpPr>
            <p:cNvPr id="897061" name="AutoShape 37"/>
            <p:cNvSpPr>
              <a:spLocks noChangeArrowheads="1"/>
            </p:cNvSpPr>
            <p:nvPr/>
          </p:nvSpPr>
          <p:spPr bwMode="auto">
            <a:xfrm flipH="1">
              <a:off x="3084" y="913"/>
              <a:ext cx="300" cy="5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0099"/>
            </a:solidFill>
            <a:ln w="9525">
              <a:solidFill>
                <a:srgbClr val="990099"/>
              </a:solidFill>
              <a:miter lim="800000"/>
              <a:headEnd/>
              <a:tailEnd/>
            </a:ln>
            <a:effectLst/>
          </p:spPr>
          <p:txBody>
            <a:bodyPr wrap="none" anchor="ct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897062" name="Text Box 38"/>
            <p:cNvSpPr txBox="1">
              <a:spLocks noChangeArrowheads="1"/>
            </p:cNvSpPr>
            <p:nvPr/>
          </p:nvSpPr>
          <p:spPr bwMode="auto">
            <a:xfrm>
              <a:off x="3038" y="663"/>
              <a:ext cx="1384" cy="154"/>
            </a:xfrm>
            <a:prstGeom prst="rect">
              <a:avLst/>
            </a:prstGeom>
            <a:noFill/>
            <a:ln w="9525">
              <a:noFill/>
              <a:miter lim="800000"/>
              <a:headEnd/>
              <a:tailEnd/>
            </a:ln>
            <a:effectLst/>
          </p:spPr>
          <p:txBody>
            <a:bodyPr>
              <a:spAutoFit/>
            </a:bodyPr>
            <a:lstStyle/>
            <a:p>
              <a:pPr algn="l" rtl="0" fontAlgn="base">
                <a:spcBef>
                  <a:spcPct val="50000"/>
                </a:spcBef>
                <a:spcAft>
                  <a:spcPct val="0"/>
                </a:spcAft>
                <a:buNone/>
              </a:pPr>
              <a:r>
                <a:rPr kumimoji="1" lang="en-US" altLang="ja-JP" sz="1000" b="1" kern="1200" dirty="0">
                  <a:solidFill>
                    <a:srgbClr val="00FF00"/>
                  </a:solidFill>
                  <a:latin typeface="ＭＳ Ｐゴシック" pitchFamily="50" charset="-128"/>
                  <a:ea typeface="ＭＳ Ｐゴシック" pitchFamily="50" charset="-128"/>
                  <a:cs typeface="+mn-cs"/>
                </a:rPr>
                <a:t>Expansion</a:t>
              </a:r>
              <a:r>
                <a:rPr kumimoji="1" lang="en-US" altLang="ja-JP" sz="1000" b="1" kern="1200" dirty="0">
                  <a:solidFill>
                    <a:srgbClr val="003366"/>
                  </a:solidFill>
                  <a:latin typeface="ＭＳ Ｐゴシック" pitchFamily="50" charset="-128"/>
                  <a:ea typeface="ＭＳ Ｐゴシック" pitchFamily="50" charset="-128"/>
                  <a:cs typeface="+mn-cs"/>
                </a:rPr>
                <a:t> </a:t>
              </a:r>
              <a:r>
                <a:rPr kumimoji="1" lang="ja-JP" altLang="en-US" sz="1000" b="1" kern="1200" dirty="0">
                  <a:solidFill>
                    <a:srgbClr val="003366"/>
                  </a:solidFill>
                  <a:latin typeface="ＭＳ Ｐゴシック" pitchFamily="50" charset="-128"/>
                  <a:ea typeface="ＭＳ Ｐゴシック" pitchFamily="50" charset="-128"/>
                  <a:cs typeface="+mn-cs"/>
                </a:rPr>
                <a:t>＋</a:t>
              </a:r>
              <a:r>
                <a:rPr kumimoji="1" lang="en-US" altLang="ja-JP" sz="1000" b="1" kern="1200" dirty="0">
                  <a:solidFill>
                    <a:srgbClr val="990099"/>
                  </a:solidFill>
                  <a:latin typeface="ＭＳ Ｐゴシック" pitchFamily="50" charset="-128"/>
                  <a:ea typeface="ＭＳ Ｐゴシック" pitchFamily="50" charset="-128"/>
                  <a:cs typeface="+mn-cs"/>
                </a:rPr>
                <a:t>Acceleration?</a:t>
              </a:r>
            </a:p>
          </p:txBody>
        </p:sp>
        <p:sp>
          <p:nvSpPr>
            <p:cNvPr id="897063" name="Text Box 39"/>
            <p:cNvSpPr txBox="1">
              <a:spLocks noChangeArrowheads="1"/>
            </p:cNvSpPr>
            <p:nvPr/>
          </p:nvSpPr>
          <p:spPr bwMode="auto">
            <a:xfrm>
              <a:off x="4261" y="2041"/>
              <a:ext cx="369" cy="154"/>
            </a:xfrm>
            <a:prstGeom prst="rect">
              <a:avLst/>
            </a:prstGeom>
            <a:noFill/>
            <a:ln w="9525">
              <a:noFill/>
              <a:miter lim="800000"/>
              <a:headEnd/>
              <a:tailEnd/>
            </a:ln>
            <a:effectLst/>
          </p:spPr>
          <p:txBody>
            <a:bodyPr>
              <a:spAutoFit/>
            </a:bodyPr>
            <a:lstStyle/>
            <a:p>
              <a:pPr algn="l" rtl="0" fontAlgn="base">
                <a:spcBef>
                  <a:spcPct val="50000"/>
                </a:spcBef>
                <a:spcAft>
                  <a:spcPct val="0"/>
                </a:spcAft>
                <a:buNone/>
              </a:pPr>
              <a:r>
                <a:rPr kumimoji="1" lang="en-US" altLang="ja-JP" sz="1000" b="1" kern="1200" dirty="0">
                  <a:solidFill>
                    <a:srgbClr val="003366"/>
                  </a:solidFill>
                  <a:latin typeface="ＭＳ Ｐゴシック" pitchFamily="50" charset="-128"/>
                  <a:ea typeface="ＭＳ Ｐゴシック" pitchFamily="50" charset="-128"/>
                  <a:cs typeface="+mn-cs"/>
                </a:rPr>
                <a:t>Time</a:t>
              </a:r>
            </a:p>
          </p:txBody>
        </p:sp>
        <p:sp>
          <p:nvSpPr>
            <p:cNvPr id="897064" name="Text Box 40"/>
            <p:cNvSpPr txBox="1">
              <a:spLocks noChangeArrowheads="1"/>
            </p:cNvSpPr>
            <p:nvPr/>
          </p:nvSpPr>
          <p:spPr bwMode="auto">
            <a:xfrm rot="-5400000">
              <a:off x="2927" y="1541"/>
              <a:ext cx="332" cy="154"/>
            </a:xfrm>
            <a:prstGeom prst="rect">
              <a:avLst/>
            </a:prstGeom>
            <a:noFill/>
            <a:ln w="9525">
              <a:noFill/>
              <a:miter lim="800000"/>
              <a:headEnd/>
              <a:tailEnd/>
            </a:ln>
            <a:effectLst/>
          </p:spPr>
          <p:txBody>
            <a:bodyPr>
              <a:spAutoFit/>
            </a:bodyPr>
            <a:lstStyle/>
            <a:p>
              <a:pPr algn="l" rtl="0" fontAlgn="base">
                <a:spcBef>
                  <a:spcPct val="50000"/>
                </a:spcBef>
                <a:spcAft>
                  <a:spcPct val="0"/>
                </a:spcAft>
                <a:buNone/>
              </a:pPr>
              <a:r>
                <a:rPr kumimoji="1" lang="en-US" altLang="ja-JP" sz="1000" b="1" kern="1200" dirty="0">
                  <a:solidFill>
                    <a:srgbClr val="003366"/>
                  </a:solidFill>
                  <a:latin typeface="ＭＳ Ｐゴシック" pitchFamily="50" charset="-128"/>
                  <a:ea typeface="ＭＳ Ｐゴシック" pitchFamily="50" charset="-128"/>
                  <a:cs typeface="+mn-cs"/>
                </a:rPr>
                <a:t>Strain</a:t>
              </a:r>
            </a:p>
          </p:txBody>
        </p:sp>
        <p:sp>
          <p:nvSpPr>
            <p:cNvPr id="897065" name="Text Box 41"/>
            <p:cNvSpPr txBox="1">
              <a:spLocks noChangeArrowheads="1"/>
            </p:cNvSpPr>
            <p:nvPr/>
          </p:nvSpPr>
          <p:spPr bwMode="auto">
            <a:xfrm>
              <a:off x="3198" y="1224"/>
              <a:ext cx="1052" cy="212"/>
            </a:xfrm>
            <a:prstGeom prst="rect">
              <a:avLst/>
            </a:prstGeom>
            <a:noFill/>
            <a:ln w="9525">
              <a:noFill/>
              <a:miter lim="800000"/>
              <a:headEnd/>
              <a:tailEnd/>
            </a:ln>
            <a:effectLst/>
          </p:spPr>
          <p:txBody>
            <a:bodyPr>
              <a:spAutoFit/>
            </a:bodyPr>
            <a:lstStyle/>
            <a:p>
              <a:pPr algn="l" rtl="0" fontAlgn="base">
                <a:lnSpc>
                  <a:spcPct val="80000"/>
                </a:lnSpc>
                <a:spcBef>
                  <a:spcPct val="0"/>
                </a:spcBef>
                <a:spcAft>
                  <a:spcPct val="0"/>
                </a:spcAft>
                <a:buNone/>
              </a:pPr>
              <a:r>
                <a:rPr kumimoji="1" lang="en-US" altLang="ja-JP" sz="1000" b="1" kern="1200" dirty="0">
                  <a:solidFill>
                    <a:srgbClr val="003366"/>
                  </a:solidFill>
                  <a:latin typeface="Tahoma" pitchFamily="34" charset="0"/>
                  <a:ea typeface="ＭＳ Ｐゴシック" pitchFamily="50" charset="-128"/>
                  <a:cs typeface="+mn-cs"/>
                </a:rPr>
                <a:t>Template</a:t>
              </a:r>
            </a:p>
            <a:p>
              <a:pPr algn="l" rtl="0" fontAlgn="base">
                <a:lnSpc>
                  <a:spcPct val="80000"/>
                </a:lnSpc>
                <a:spcBef>
                  <a:spcPct val="0"/>
                </a:spcBef>
                <a:spcAft>
                  <a:spcPct val="0"/>
                </a:spcAft>
                <a:buNone/>
              </a:pPr>
              <a:r>
                <a:rPr kumimoji="1" lang="en-US" altLang="ja-JP" sz="1000" b="1" kern="1200" dirty="0">
                  <a:solidFill>
                    <a:srgbClr val="003366"/>
                  </a:solidFill>
                  <a:latin typeface="Tahoma" pitchFamily="34" charset="0"/>
                  <a:ea typeface="ＭＳ Ｐゴシック" pitchFamily="50" charset="-128"/>
                  <a:cs typeface="+mn-cs"/>
                </a:rPr>
                <a:t> (No Acceleration)</a:t>
              </a:r>
            </a:p>
          </p:txBody>
        </p:sp>
        <p:sp>
          <p:nvSpPr>
            <p:cNvPr id="897066" name="Text Box 42"/>
            <p:cNvSpPr txBox="1">
              <a:spLocks noChangeArrowheads="1"/>
            </p:cNvSpPr>
            <p:nvPr/>
          </p:nvSpPr>
          <p:spPr bwMode="auto">
            <a:xfrm>
              <a:off x="3470" y="1810"/>
              <a:ext cx="507" cy="250"/>
            </a:xfrm>
            <a:prstGeom prst="rect">
              <a:avLst/>
            </a:prstGeom>
            <a:noFill/>
            <a:ln w="9525">
              <a:noFill/>
              <a:miter lim="800000"/>
              <a:headEnd/>
              <a:tailEnd/>
            </a:ln>
            <a:effectLst/>
          </p:spPr>
          <p:txBody>
            <a:bodyPr>
              <a:spAutoFit/>
            </a:bodyPr>
            <a:lstStyle/>
            <a:p>
              <a:pPr algn="l" rtl="0" fontAlgn="base">
                <a:spcBef>
                  <a:spcPct val="50000"/>
                </a:spcBef>
                <a:spcAft>
                  <a:spcPct val="0"/>
                </a:spcAft>
                <a:buNone/>
              </a:pPr>
              <a:r>
                <a:rPr kumimoji="1" lang="en-US" altLang="ja-JP" sz="1000" b="1" kern="1200" dirty="0">
                  <a:solidFill>
                    <a:srgbClr val="FF0000"/>
                  </a:solidFill>
                  <a:latin typeface="Tahoma" pitchFamily="34" charset="0"/>
                  <a:ea typeface="ＭＳ Ｐゴシック" pitchFamily="50" charset="-128"/>
                  <a:cs typeface="+mn-cs"/>
                </a:rPr>
                <a:t>Real Signal ?</a:t>
              </a:r>
            </a:p>
          </p:txBody>
        </p:sp>
        <p:sp>
          <p:nvSpPr>
            <p:cNvPr id="897067" name="Text Box 43"/>
            <p:cNvSpPr txBox="1">
              <a:spLocks noChangeArrowheads="1"/>
            </p:cNvSpPr>
            <p:nvPr/>
          </p:nvSpPr>
          <p:spPr bwMode="auto">
            <a:xfrm>
              <a:off x="4059" y="1857"/>
              <a:ext cx="907" cy="212"/>
            </a:xfrm>
            <a:prstGeom prst="rect">
              <a:avLst/>
            </a:prstGeom>
            <a:noFill/>
            <a:ln w="9525">
              <a:noFill/>
              <a:miter lim="800000"/>
              <a:headEnd/>
              <a:tailEnd/>
            </a:ln>
            <a:effectLst/>
          </p:spPr>
          <p:txBody>
            <a:bodyPr>
              <a:spAutoFit/>
            </a:bodyPr>
            <a:lstStyle/>
            <a:p>
              <a:pPr algn="l" rtl="0" fontAlgn="base">
                <a:lnSpc>
                  <a:spcPct val="80000"/>
                </a:lnSpc>
                <a:spcBef>
                  <a:spcPct val="0"/>
                </a:spcBef>
                <a:spcAft>
                  <a:spcPct val="0"/>
                </a:spcAft>
                <a:buNone/>
              </a:pPr>
              <a:r>
                <a:rPr kumimoji="1" lang="en-US" altLang="ja-JP" sz="1000" b="1" kern="1200" dirty="0">
                  <a:solidFill>
                    <a:srgbClr val="990099"/>
                  </a:solidFill>
                  <a:latin typeface="Tahoma" pitchFamily="34" charset="0"/>
                  <a:ea typeface="ＭＳ Ｐゴシック" pitchFamily="50" charset="-128"/>
                  <a:cs typeface="+mn-cs"/>
                </a:rPr>
                <a:t>Phase Delay</a:t>
              </a:r>
            </a:p>
            <a:p>
              <a:pPr algn="l" rtl="0" fontAlgn="base">
                <a:lnSpc>
                  <a:spcPct val="80000"/>
                </a:lnSpc>
                <a:spcBef>
                  <a:spcPct val="0"/>
                </a:spcBef>
                <a:spcAft>
                  <a:spcPct val="0"/>
                </a:spcAft>
                <a:buNone/>
              </a:pPr>
              <a:r>
                <a:rPr kumimoji="1" lang="en-US" altLang="ja-JP" sz="1000" b="1" kern="1200" dirty="0">
                  <a:solidFill>
                    <a:srgbClr val="990099"/>
                  </a:solidFill>
                  <a:latin typeface="Tahoma" pitchFamily="34" charset="0"/>
                  <a:ea typeface="ＭＳ Ｐゴシック" pitchFamily="50" charset="-128"/>
                  <a:cs typeface="+mn-cs"/>
                </a:rPr>
                <a:t> </a:t>
              </a:r>
              <a:r>
                <a:rPr kumimoji="1" lang="ja-JP" altLang="en-US" sz="1000" b="1" kern="1200" dirty="0">
                  <a:solidFill>
                    <a:srgbClr val="990099"/>
                  </a:solidFill>
                  <a:latin typeface="Tahoma" pitchFamily="34" charset="0"/>
                  <a:ea typeface="ＭＳ Ｐゴシック" pitchFamily="50" charset="-128"/>
                  <a:cs typeface="+mn-cs"/>
                </a:rPr>
                <a:t>～</a:t>
              </a:r>
              <a:r>
                <a:rPr kumimoji="1" lang="en-US" altLang="ja-JP" sz="1000" b="1" kern="1200" dirty="0">
                  <a:solidFill>
                    <a:srgbClr val="990099"/>
                  </a:solidFill>
                  <a:latin typeface="Tahoma" pitchFamily="34" charset="0"/>
                  <a:ea typeface="ＭＳ Ｐゴシック" pitchFamily="50" charset="-128"/>
                  <a:cs typeface="+mn-cs"/>
                </a:rPr>
                <a:t>1sec (10 years)</a:t>
              </a:r>
            </a:p>
          </p:txBody>
        </p:sp>
        <p:sp>
          <p:nvSpPr>
            <p:cNvPr id="897068" name="Text Box 44"/>
            <p:cNvSpPr txBox="1">
              <a:spLocks noChangeArrowheads="1"/>
            </p:cNvSpPr>
            <p:nvPr/>
          </p:nvSpPr>
          <p:spPr bwMode="auto">
            <a:xfrm>
              <a:off x="4558" y="2069"/>
              <a:ext cx="1156" cy="182"/>
            </a:xfrm>
            <a:prstGeom prst="rect">
              <a:avLst/>
            </a:prstGeom>
            <a:noFill/>
            <a:ln w="9525">
              <a:noFill/>
              <a:miter lim="800000"/>
              <a:headEnd/>
              <a:tailEnd/>
            </a:ln>
            <a:effectLst/>
          </p:spPr>
          <p:txBody>
            <a:bodyPr>
              <a:spAutoFit/>
            </a:bodyPr>
            <a:lstStyle/>
            <a:p>
              <a:pPr algn="l" rtl="0" fontAlgn="base">
                <a:lnSpc>
                  <a:spcPct val="80000"/>
                </a:lnSpc>
                <a:spcBef>
                  <a:spcPct val="0"/>
                </a:spcBef>
                <a:spcAft>
                  <a:spcPct val="0"/>
                </a:spcAft>
                <a:buNone/>
              </a:pPr>
              <a:r>
                <a:rPr kumimoji="1" lang="en-US" altLang="ja-JP" sz="800" b="1" kern="1200" dirty="0">
                  <a:solidFill>
                    <a:srgbClr val="5F5F5F"/>
                  </a:solidFill>
                  <a:latin typeface="Tahoma" pitchFamily="34" charset="0"/>
                  <a:ea typeface="ＭＳ Ｐゴシック" pitchFamily="50" charset="-128"/>
                  <a:cs typeface="+mn-cs"/>
                </a:rPr>
                <a:t>Seto, Kawamura, Nakamura, </a:t>
              </a:r>
            </a:p>
            <a:p>
              <a:pPr algn="l" rtl="0" fontAlgn="base">
                <a:lnSpc>
                  <a:spcPct val="80000"/>
                </a:lnSpc>
                <a:spcBef>
                  <a:spcPct val="0"/>
                </a:spcBef>
                <a:spcAft>
                  <a:spcPct val="0"/>
                </a:spcAft>
                <a:buNone/>
              </a:pPr>
              <a:r>
                <a:rPr kumimoji="1" lang="en-US" altLang="ja-JP" sz="800" b="1" kern="1200" dirty="0">
                  <a:solidFill>
                    <a:srgbClr val="5F5F5F"/>
                  </a:solidFill>
                  <a:latin typeface="Tahoma" pitchFamily="34" charset="0"/>
                  <a:ea typeface="ＭＳ Ｐゴシック" pitchFamily="50" charset="-128"/>
                  <a:cs typeface="+mn-cs"/>
                </a:rPr>
                <a:t>            PRL 87, 221103 (2001)</a:t>
              </a:r>
            </a:p>
          </p:txBody>
        </p:sp>
      </p:grpSp>
      <p:sp>
        <p:nvSpPr>
          <p:cNvPr id="897029" name="Text Box 5"/>
          <p:cNvSpPr txBox="1">
            <a:spLocks noChangeArrowheads="1"/>
          </p:cNvSpPr>
          <p:nvPr/>
        </p:nvSpPr>
        <p:spPr bwMode="auto">
          <a:xfrm>
            <a:off x="1693863" y="3633788"/>
            <a:ext cx="3382962"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Estimate from chirp waveform</a:t>
            </a:r>
          </a:p>
        </p:txBody>
      </p:sp>
      <p:sp>
        <p:nvSpPr>
          <p:cNvPr id="897031" name="Text Box 7"/>
          <p:cNvSpPr txBox="1">
            <a:spLocks noChangeArrowheads="1"/>
          </p:cNvSpPr>
          <p:nvPr/>
        </p:nvSpPr>
        <p:spPr bwMode="auto">
          <a:xfrm>
            <a:off x="628650" y="3609975"/>
            <a:ext cx="1655763"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Distance:</a:t>
            </a:r>
          </a:p>
        </p:txBody>
      </p:sp>
      <p:sp>
        <p:nvSpPr>
          <p:cNvPr id="897032" name="Text Box 8"/>
          <p:cNvSpPr txBox="1">
            <a:spLocks noChangeArrowheads="1"/>
          </p:cNvSpPr>
          <p:nvPr/>
        </p:nvSpPr>
        <p:spPr bwMode="auto">
          <a:xfrm>
            <a:off x="628650" y="3898900"/>
            <a:ext cx="1206500"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Redshift: </a:t>
            </a:r>
          </a:p>
        </p:txBody>
      </p:sp>
      <p:sp>
        <p:nvSpPr>
          <p:cNvPr id="897033" name="Text Box 9"/>
          <p:cNvSpPr txBox="1">
            <a:spLocks noChangeArrowheads="1"/>
          </p:cNvSpPr>
          <p:nvPr/>
        </p:nvSpPr>
        <p:spPr bwMode="auto">
          <a:xfrm>
            <a:off x="1709738" y="3906838"/>
            <a:ext cx="3870325"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Identify the host galaxy</a:t>
            </a:r>
          </a:p>
        </p:txBody>
      </p:sp>
      <p:sp>
        <p:nvSpPr>
          <p:cNvPr id="897072" name="Text Box 48"/>
          <p:cNvSpPr txBox="1">
            <a:spLocks noChangeArrowheads="1"/>
          </p:cNvSpPr>
          <p:nvPr/>
        </p:nvSpPr>
        <p:spPr bwMode="auto">
          <a:xfrm>
            <a:off x="550863" y="4319588"/>
            <a:ext cx="4431021" cy="52322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400" b="1" kern="1200" dirty="0">
                <a:solidFill>
                  <a:srgbClr val="5F5F5F"/>
                </a:solidFill>
                <a:latin typeface="Tahoma" pitchFamily="34" charset="0"/>
                <a:ea typeface="HGP創英角ｺﾞｼｯｸUB" pitchFamily="50" charset="-128"/>
                <a:cs typeface="+mn-cs"/>
              </a:rPr>
              <a:t>Angular resolution</a:t>
            </a:r>
            <a:r>
              <a:rPr kumimoji="1" lang="ja-JP" altLang="en-US" sz="1400" b="1" kern="1200" dirty="0">
                <a:solidFill>
                  <a:srgbClr val="5F5F5F"/>
                </a:solidFill>
                <a:latin typeface="Tahoma" pitchFamily="34" charset="0"/>
                <a:ea typeface="HGP創英角ｺﾞｼｯｸUB" pitchFamily="50" charset="-128"/>
                <a:cs typeface="+mn-cs"/>
              </a:rPr>
              <a:t>　～</a:t>
            </a:r>
            <a:r>
              <a:rPr kumimoji="1" lang="en-US" altLang="ja-JP" sz="1400" b="1" kern="1200" dirty="0">
                <a:solidFill>
                  <a:srgbClr val="5F5F5F"/>
                </a:solidFill>
                <a:latin typeface="Tahoma" pitchFamily="34" charset="0"/>
                <a:ea typeface="HGP創英角ｺﾞｼｯｸUB" pitchFamily="50" charset="-128"/>
                <a:cs typeface="+mn-cs"/>
              </a:rPr>
              <a:t>10arcmin    </a:t>
            </a:r>
            <a:r>
              <a:rPr kumimoji="1" lang="ja-JP" altLang="en-US" sz="1400" b="1" kern="1200" dirty="0">
                <a:solidFill>
                  <a:srgbClr val="5F5F5F"/>
                </a:solidFill>
                <a:latin typeface="Tahoma" pitchFamily="34" charset="0"/>
                <a:ea typeface="HGP創英角ｺﾞｼｯｸUB" pitchFamily="50" charset="-128"/>
                <a:cs typeface="+mn-cs"/>
              </a:rPr>
              <a:t>（</a:t>
            </a:r>
            <a:r>
              <a:rPr kumimoji="1" lang="en-US" altLang="ja-JP" sz="1400" b="1" kern="1200" dirty="0">
                <a:solidFill>
                  <a:srgbClr val="5F5F5F"/>
                </a:solidFill>
                <a:latin typeface="Tahoma" pitchFamily="34" charset="0"/>
                <a:ea typeface="HGP創英角ｺﾞｼｯｸUB" pitchFamily="50" charset="-128"/>
                <a:cs typeface="+mn-cs"/>
              </a:rPr>
              <a:t>1 detector</a:t>
            </a:r>
            <a:r>
              <a:rPr kumimoji="1" lang="ja-JP" altLang="en-US" sz="1400" b="1" kern="1200" dirty="0">
                <a:solidFill>
                  <a:srgbClr val="5F5F5F"/>
                </a:solidFill>
                <a:latin typeface="Tahoma" pitchFamily="34" charset="0"/>
                <a:ea typeface="HGP創英角ｺﾞｼｯｸUB" pitchFamily="50" charset="-128"/>
                <a:cs typeface="+mn-cs"/>
              </a:rPr>
              <a:t>）</a:t>
            </a:r>
          </a:p>
          <a:p>
            <a:pPr algn="l" rtl="0" fontAlgn="base">
              <a:spcBef>
                <a:spcPct val="0"/>
              </a:spcBef>
              <a:spcAft>
                <a:spcPct val="0"/>
              </a:spcAft>
              <a:buNone/>
            </a:pPr>
            <a:r>
              <a:rPr kumimoji="1" lang="ja-JP" altLang="en-US" sz="1400" b="1" kern="1200" dirty="0">
                <a:solidFill>
                  <a:srgbClr val="5F5F5F"/>
                </a:solidFill>
                <a:latin typeface="Tahoma" pitchFamily="34" charset="0"/>
                <a:ea typeface="HGP創英角ｺﾞｼｯｸUB" pitchFamily="50" charset="-128"/>
                <a:cs typeface="+mn-cs"/>
              </a:rPr>
              <a:t>　　　　　　　　             　～</a:t>
            </a:r>
            <a:r>
              <a:rPr kumimoji="1" lang="en-US" altLang="ja-JP" sz="1400" b="1" kern="1200" dirty="0">
                <a:solidFill>
                  <a:srgbClr val="5F5F5F"/>
                </a:solidFill>
                <a:latin typeface="Tahoma" pitchFamily="34" charset="0"/>
                <a:ea typeface="HGP創英角ｺﾞｼｯｸUB" pitchFamily="50" charset="-128"/>
                <a:cs typeface="+mn-cs"/>
              </a:rPr>
              <a:t>10arcsec    </a:t>
            </a:r>
            <a:r>
              <a:rPr kumimoji="1" lang="ja-JP" altLang="en-US" sz="1400" b="1" kern="1200" dirty="0">
                <a:solidFill>
                  <a:srgbClr val="5F5F5F"/>
                </a:solidFill>
                <a:latin typeface="Tahoma" pitchFamily="34" charset="0"/>
                <a:ea typeface="HGP創英角ｺﾞｼｯｸUB" pitchFamily="50" charset="-128"/>
                <a:cs typeface="+mn-cs"/>
              </a:rPr>
              <a:t>（</a:t>
            </a:r>
            <a:r>
              <a:rPr kumimoji="1" lang="en-US" altLang="ja-JP" sz="1400" b="1" kern="1200" dirty="0">
                <a:solidFill>
                  <a:srgbClr val="5F5F5F"/>
                </a:solidFill>
                <a:latin typeface="Tahoma" pitchFamily="34" charset="0"/>
                <a:ea typeface="HGP創英角ｺﾞｼｯｸUB" pitchFamily="50" charset="-128"/>
                <a:cs typeface="+mn-cs"/>
              </a:rPr>
              <a:t>3 detectors</a:t>
            </a:r>
            <a:r>
              <a:rPr kumimoji="1" lang="ja-JP" altLang="en-US" sz="1400" b="1" kern="1200" dirty="0">
                <a:solidFill>
                  <a:srgbClr val="5F5F5F"/>
                </a:solidFill>
                <a:latin typeface="Tahoma" pitchFamily="34" charset="0"/>
                <a:ea typeface="HGP創英角ｺﾞｼｯｸUB" pitchFamily="50" charset="-128"/>
                <a:cs typeface="+mn-cs"/>
              </a:rPr>
              <a:t>）</a:t>
            </a:r>
          </a:p>
        </p:txBody>
      </p:sp>
      <p:sp>
        <p:nvSpPr>
          <p:cNvPr id="897073" name="Text Box 49"/>
          <p:cNvSpPr txBox="1">
            <a:spLocks noChangeArrowheads="1"/>
          </p:cNvSpPr>
          <p:nvPr/>
        </p:nvSpPr>
        <p:spPr bwMode="auto">
          <a:xfrm>
            <a:off x="3827463" y="4852988"/>
            <a:ext cx="769937" cy="30480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400" b="1" kern="1200" dirty="0">
                <a:solidFill>
                  <a:srgbClr val="5F5F5F"/>
                </a:solidFill>
                <a:latin typeface="Tahoma" pitchFamily="34" charset="0"/>
                <a:ea typeface="HGP創英角ｺﾞｼｯｸUB" pitchFamily="50" charset="-128"/>
                <a:cs typeface="+mn-cs"/>
              </a:rPr>
              <a:t>at z=1</a:t>
            </a:r>
          </a:p>
        </p:txBody>
      </p:sp>
      <p:grpSp>
        <p:nvGrpSpPr>
          <p:cNvPr id="6" name="Group 78"/>
          <p:cNvGrpSpPr>
            <a:grpSpLocks/>
          </p:cNvGrpSpPr>
          <p:nvPr/>
        </p:nvGrpSpPr>
        <p:grpSpPr bwMode="auto">
          <a:xfrm>
            <a:off x="820738" y="5157788"/>
            <a:ext cx="4038600" cy="693737"/>
            <a:chOff x="432" y="2208"/>
            <a:chExt cx="2544" cy="437"/>
          </a:xfrm>
        </p:grpSpPr>
        <p:graphicFrame>
          <p:nvGraphicFramePr>
            <p:cNvPr id="1002496" name="Object 0"/>
            <p:cNvGraphicFramePr>
              <a:graphicFrameLocks noChangeAspect="1"/>
            </p:cNvGraphicFramePr>
            <p:nvPr/>
          </p:nvGraphicFramePr>
          <p:xfrm>
            <a:off x="885" y="2439"/>
            <a:ext cx="1179" cy="206"/>
          </p:xfrm>
          <a:graphic>
            <a:graphicData uri="http://schemas.openxmlformats.org/presentationml/2006/ole">
              <p:oleObj spid="_x0000_s523266" name="数式" r:id="rId4" imgW="1307880" imgH="228600" progId="Equation.3">
                <p:embed/>
              </p:oleObj>
            </a:graphicData>
          </a:graphic>
        </p:graphicFrame>
        <p:sp>
          <p:nvSpPr>
            <p:cNvPr id="897100" name="Text Box 76"/>
            <p:cNvSpPr txBox="1">
              <a:spLocks noChangeArrowheads="1"/>
            </p:cNvSpPr>
            <p:nvPr/>
          </p:nvSpPr>
          <p:spPr bwMode="auto">
            <a:xfrm>
              <a:off x="432" y="2208"/>
              <a:ext cx="2544" cy="227"/>
            </a:xfrm>
            <a:prstGeom prst="rect">
              <a:avLst/>
            </a:prstGeom>
            <a:noFill/>
            <a:ln w="9525">
              <a:noFill/>
              <a:miter lim="800000"/>
              <a:headEnd/>
              <a:tailEnd/>
            </a:ln>
            <a:effectLst/>
          </p:spPr>
          <p:txBody>
            <a:bodyPr>
              <a:spAutoFit/>
            </a:bodyPr>
            <a:lstStyle/>
            <a:p>
              <a:pPr algn="l" rtl="0" fontAlgn="base">
                <a:lnSpc>
                  <a:spcPct val="110000"/>
                </a:lnSpc>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Determine cosmological parameters</a:t>
              </a:r>
            </a:p>
          </p:txBody>
        </p:sp>
      </p:grpSp>
      <p:sp>
        <p:nvSpPr>
          <p:cNvPr id="897101" name="Text Box 77"/>
          <p:cNvSpPr txBox="1">
            <a:spLocks noChangeArrowheads="1"/>
          </p:cNvSpPr>
          <p:nvPr/>
        </p:nvSpPr>
        <p:spPr bwMode="auto">
          <a:xfrm>
            <a:off x="914400" y="5881688"/>
            <a:ext cx="5715000" cy="427037"/>
          </a:xfrm>
          <a:prstGeom prst="rect">
            <a:avLst/>
          </a:prstGeom>
          <a:noFill/>
          <a:ln w="9525">
            <a:noFill/>
            <a:miter lim="800000"/>
            <a:headEnd/>
            <a:tailEnd/>
          </a:ln>
          <a:effectLst/>
        </p:spPr>
        <p:txBody>
          <a:bodyPr>
            <a:spAutoFit/>
          </a:bodyPr>
          <a:lstStyle/>
          <a:p>
            <a:pPr algn="l" rtl="0" fontAlgn="base">
              <a:lnSpc>
                <a:spcPct val="110000"/>
              </a:lnSpc>
              <a:spcBef>
                <a:spcPct val="0"/>
              </a:spcBef>
              <a:spcAft>
                <a:spcPct val="0"/>
              </a:spcAft>
              <a:buNone/>
            </a:pPr>
            <a:r>
              <a:rPr kumimoji="1" lang="en-US" altLang="ja-JP" sz="2000" b="1" kern="1200" dirty="0">
                <a:solidFill>
                  <a:srgbClr val="FF5050"/>
                </a:solidFill>
                <a:latin typeface="Tahoma" pitchFamily="34" charset="0"/>
                <a:ea typeface="HGP創英角ｺﾞｼｯｸUB" pitchFamily="50" charset="-128"/>
                <a:cs typeface="+mn-cs"/>
              </a:rPr>
              <a:t>Absolute and independent measurement</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963586" name="AutoShape 1026"/>
          <p:cNvSpPr>
            <a:spLocks noChangeArrowheads="1"/>
          </p:cNvSpPr>
          <p:nvPr/>
        </p:nvSpPr>
        <p:spPr bwMode="auto">
          <a:xfrm>
            <a:off x="609600" y="1919288"/>
            <a:ext cx="8001000" cy="4367232"/>
          </a:xfrm>
          <a:prstGeom prst="roundRect">
            <a:avLst>
              <a:gd name="adj" fmla="val 4505"/>
            </a:avLst>
          </a:prstGeom>
          <a:solidFill>
            <a:srgbClr val="CCECFF">
              <a:alpha val="50000"/>
            </a:srgbClr>
          </a:solidFill>
          <a:ln w="3175">
            <a:noFill/>
            <a:round/>
            <a:headEnd/>
            <a:tailEnd/>
          </a:ln>
          <a:effectLst/>
        </p:spPr>
        <p:txBody>
          <a:bodyPr anchor="ctr">
            <a:no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63587" name="Rectangle 1027"/>
          <p:cNvSpPr>
            <a:spLocks noGrp="1" noChangeArrowheads="1"/>
          </p:cNvSpPr>
          <p:nvPr>
            <p:ph type="title"/>
          </p:nvPr>
        </p:nvSpPr>
        <p:spPr/>
        <p:txBody>
          <a:bodyPr/>
          <a:lstStyle/>
          <a:p>
            <a:r>
              <a:rPr lang="en-US" altLang="ja-JP" dirty="0">
                <a:solidFill>
                  <a:srgbClr val="333333"/>
                </a:solidFill>
              </a:rPr>
              <a:t>Space antenna (8)</a:t>
            </a:r>
          </a:p>
        </p:txBody>
      </p:sp>
      <p:sp>
        <p:nvSpPr>
          <p:cNvPr id="963588" name="Rectangle 1028"/>
          <p:cNvSpPr>
            <a:spLocks noGrp="1" noChangeArrowheads="1"/>
          </p:cNvSpPr>
          <p:nvPr>
            <p:ph type="body" idx="1"/>
          </p:nvPr>
        </p:nvSpPr>
        <p:spPr/>
        <p:txBody>
          <a:bodyPr/>
          <a:lstStyle/>
          <a:p>
            <a:pPr>
              <a:buNone/>
            </a:pPr>
            <a:r>
              <a:rPr lang="en-US" altLang="ja-JP" sz="2200" b="1" dirty="0"/>
              <a:t>Constraint on dark energy by DECIGO </a:t>
            </a:r>
            <a:r>
              <a:rPr lang="en-US" altLang="ja-JP" sz="1200" b="1" dirty="0"/>
              <a:t>(contd.)</a:t>
            </a:r>
          </a:p>
        </p:txBody>
      </p:sp>
      <p:sp>
        <p:nvSpPr>
          <p:cNvPr id="963630" name="Text Box 1070"/>
          <p:cNvSpPr txBox="1">
            <a:spLocks noChangeArrowheads="1"/>
          </p:cNvSpPr>
          <p:nvPr/>
        </p:nvSpPr>
        <p:spPr bwMode="auto">
          <a:xfrm>
            <a:off x="730250" y="2582863"/>
            <a:ext cx="1784350" cy="58102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3366FF"/>
                </a:solidFill>
                <a:latin typeface="Tahoma" pitchFamily="34" charset="0"/>
                <a:ea typeface="HGP創英角ｺﾞｼｯｸUB" pitchFamily="50" charset="-128"/>
                <a:cs typeface="+mn-cs"/>
              </a:rPr>
              <a:t>Absolute power</a:t>
            </a:r>
          </a:p>
          <a:p>
            <a:pPr algn="l" rtl="0" fontAlgn="base">
              <a:spcBef>
                <a:spcPct val="0"/>
              </a:spcBef>
              <a:spcAft>
                <a:spcPct val="0"/>
              </a:spcAft>
              <a:buNone/>
            </a:pPr>
            <a:r>
              <a:rPr kumimoji="1" lang="en-US" altLang="ja-JP" sz="1600" b="1" kern="1200" dirty="0">
                <a:solidFill>
                  <a:srgbClr val="3366FF"/>
                </a:solidFill>
                <a:latin typeface="Tahoma" pitchFamily="34" charset="0"/>
                <a:ea typeface="HGP創英角ｺﾞｼｯｸUB" pitchFamily="50" charset="-128"/>
                <a:cs typeface="+mn-cs"/>
              </a:rPr>
              <a:t>  or amplitude </a:t>
            </a:r>
          </a:p>
        </p:txBody>
      </p:sp>
      <p:sp>
        <p:nvSpPr>
          <p:cNvPr id="963631" name="Text Box 1071"/>
          <p:cNvSpPr txBox="1">
            <a:spLocks noChangeArrowheads="1"/>
          </p:cNvSpPr>
          <p:nvPr/>
        </p:nvSpPr>
        <p:spPr bwMode="auto">
          <a:xfrm>
            <a:off x="2743200" y="1919288"/>
            <a:ext cx="5867400" cy="581025"/>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Supernova (EM wave) </a:t>
            </a: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0000"/>
                </a:solidFill>
                <a:latin typeface="Tahoma" pitchFamily="34" charset="0"/>
                <a:ea typeface="HGP創英角ｺﾞｼｯｸUB" pitchFamily="50" charset="-128"/>
                <a:cs typeface="+mn-cs"/>
              </a:rPr>
              <a:t>Neutron-star binary (GW)</a:t>
            </a:r>
          </a:p>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  ‘Standard Candle’                 ‘Standard Siren’</a:t>
            </a:r>
          </a:p>
        </p:txBody>
      </p:sp>
      <p:sp>
        <p:nvSpPr>
          <p:cNvPr id="963632" name="Text Box 1072"/>
          <p:cNvSpPr txBox="1">
            <a:spLocks noChangeArrowheads="1"/>
          </p:cNvSpPr>
          <p:nvPr/>
        </p:nvSpPr>
        <p:spPr bwMode="auto">
          <a:xfrm>
            <a:off x="2659063" y="2582863"/>
            <a:ext cx="2792752" cy="58477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Extrapolated from </a:t>
            </a:r>
          </a:p>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      nearby events</a:t>
            </a:r>
            <a:r>
              <a:rPr kumimoji="1" lang="ja-JP" altLang="en-US" sz="1600" b="1" kern="1200" dirty="0">
                <a:solidFill>
                  <a:srgbClr val="000000"/>
                </a:solidFill>
                <a:latin typeface="Tahoma" pitchFamily="34" charset="0"/>
                <a:ea typeface="HGP創英角ｺﾞｼｯｸUB" pitchFamily="50" charset="-128"/>
                <a:cs typeface="+mn-cs"/>
              </a:rPr>
              <a:t>　　　　　</a:t>
            </a:r>
          </a:p>
        </p:txBody>
      </p:sp>
      <p:sp>
        <p:nvSpPr>
          <p:cNvPr id="963633" name="Text Box 1073"/>
          <p:cNvSpPr txBox="1">
            <a:spLocks noChangeArrowheads="1"/>
          </p:cNvSpPr>
          <p:nvPr/>
        </p:nvSpPr>
        <p:spPr bwMode="auto">
          <a:xfrm>
            <a:off x="5715000" y="2659063"/>
            <a:ext cx="2438400"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General Relativity</a:t>
            </a:r>
          </a:p>
        </p:txBody>
      </p:sp>
      <p:sp>
        <p:nvSpPr>
          <p:cNvPr id="963634" name="Text Box 1074"/>
          <p:cNvSpPr txBox="1">
            <a:spLocks noChangeArrowheads="1"/>
          </p:cNvSpPr>
          <p:nvPr/>
        </p:nvSpPr>
        <p:spPr bwMode="auto">
          <a:xfrm>
            <a:off x="990600" y="3351213"/>
            <a:ext cx="1238250"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3366FF"/>
                </a:solidFill>
                <a:latin typeface="Tahoma" pitchFamily="34" charset="0"/>
                <a:ea typeface="HGP創英角ｺﾞｼｯｸUB" pitchFamily="50" charset="-128"/>
                <a:cs typeface="+mn-cs"/>
              </a:rPr>
              <a:t>Event rate</a:t>
            </a:r>
          </a:p>
        </p:txBody>
      </p:sp>
      <p:sp>
        <p:nvSpPr>
          <p:cNvPr id="963635" name="Text Box 1075"/>
          <p:cNvSpPr txBox="1">
            <a:spLocks noChangeArrowheads="1"/>
          </p:cNvSpPr>
          <p:nvPr/>
        </p:nvSpPr>
        <p:spPr bwMode="auto">
          <a:xfrm>
            <a:off x="2667000" y="3344863"/>
            <a:ext cx="2049463"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 2000/yr  </a:t>
            </a:r>
            <a:r>
              <a:rPr kumimoji="1" lang="ja-JP" altLang="en-US" sz="1600" b="1" kern="1200" dirty="0">
                <a:solidFill>
                  <a:srgbClr val="000000"/>
                </a:solidFill>
                <a:latin typeface="Tahoma" pitchFamily="34" charset="0"/>
                <a:ea typeface="HGP創英角ｺﾞｼｯｸUB" pitchFamily="50" charset="-128"/>
                <a:cs typeface="+mn-cs"/>
              </a:rPr>
              <a:t>（</a:t>
            </a:r>
            <a:r>
              <a:rPr kumimoji="1" lang="en-US" altLang="ja-JP" sz="1600" b="1" kern="1200" dirty="0">
                <a:solidFill>
                  <a:srgbClr val="000000"/>
                </a:solidFill>
                <a:latin typeface="Tahoma" pitchFamily="34" charset="0"/>
                <a:ea typeface="HGP創英角ｺﾞｼｯｸUB" pitchFamily="50" charset="-128"/>
                <a:cs typeface="+mn-cs"/>
              </a:rPr>
              <a:t>SNAP</a:t>
            </a:r>
            <a:r>
              <a:rPr kumimoji="1" lang="ja-JP" altLang="en-US" sz="1600" b="1" kern="1200" dirty="0">
                <a:solidFill>
                  <a:srgbClr val="000000"/>
                </a:solidFill>
                <a:latin typeface="Tahoma" pitchFamily="34" charset="0"/>
                <a:ea typeface="HGP創英角ｺﾞｼｯｸUB" pitchFamily="50" charset="-128"/>
                <a:cs typeface="+mn-cs"/>
              </a:rPr>
              <a:t>）</a:t>
            </a:r>
          </a:p>
        </p:txBody>
      </p:sp>
      <p:sp>
        <p:nvSpPr>
          <p:cNvPr id="963636" name="Text Box 1076"/>
          <p:cNvSpPr txBox="1">
            <a:spLocks noChangeArrowheads="1"/>
          </p:cNvSpPr>
          <p:nvPr/>
        </p:nvSpPr>
        <p:spPr bwMode="auto">
          <a:xfrm>
            <a:off x="5562600" y="3313113"/>
            <a:ext cx="2663825"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10</a:t>
            </a:r>
            <a:r>
              <a:rPr kumimoji="1" lang="en-US" altLang="ja-JP" sz="1600" b="1" kern="1200" baseline="30000" dirty="0">
                <a:solidFill>
                  <a:srgbClr val="000000"/>
                </a:solidFill>
                <a:latin typeface="Tahoma" pitchFamily="34" charset="0"/>
                <a:ea typeface="HGP創英角ｺﾞｼｯｸUB" pitchFamily="50" charset="-128"/>
                <a:cs typeface="+mn-cs"/>
              </a:rPr>
              <a:t>4-5</a:t>
            </a:r>
            <a:r>
              <a:rPr kumimoji="1" lang="en-US" altLang="ja-JP" sz="1600" b="1" kern="1200" dirty="0">
                <a:solidFill>
                  <a:srgbClr val="000000"/>
                </a:solidFill>
                <a:latin typeface="Tahoma" pitchFamily="34" charset="0"/>
                <a:ea typeface="HGP創英角ｺﾞｼｯｸUB" pitchFamily="50" charset="-128"/>
                <a:cs typeface="+mn-cs"/>
              </a:rPr>
              <a:t>/yr </a:t>
            </a:r>
            <a:r>
              <a:rPr kumimoji="1" lang="ja-JP" altLang="en-US" sz="1600" b="1" kern="1200" dirty="0">
                <a:solidFill>
                  <a:srgbClr val="000000"/>
                </a:solidFill>
                <a:latin typeface="Tahoma" pitchFamily="34" charset="0"/>
                <a:ea typeface="HGP創英角ｺﾞｼｯｸUB" pitchFamily="50" charset="-128"/>
                <a:cs typeface="+mn-cs"/>
              </a:rPr>
              <a:t>（</a:t>
            </a:r>
            <a:r>
              <a:rPr kumimoji="1" lang="en-US" altLang="ja-JP" sz="1600" b="1" kern="1200" dirty="0">
                <a:solidFill>
                  <a:srgbClr val="000000"/>
                </a:solidFill>
                <a:latin typeface="Tahoma" pitchFamily="34" charset="0"/>
                <a:ea typeface="HGP創英角ｺﾞｼｯｸUB" pitchFamily="50" charset="-128"/>
                <a:cs typeface="+mn-cs"/>
              </a:rPr>
              <a:t>DECIGO</a:t>
            </a:r>
            <a:r>
              <a:rPr kumimoji="1" lang="ja-JP" altLang="en-US" sz="1600" b="1" kern="1200" dirty="0">
                <a:solidFill>
                  <a:srgbClr val="000000"/>
                </a:solidFill>
                <a:latin typeface="Tahoma" pitchFamily="34" charset="0"/>
                <a:ea typeface="HGP創英角ｺﾞｼｯｸUB" pitchFamily="50" charset="-128"/>
                <a:cs typeface="+mn-cs"/>
              </a:rPr>
              <a:t>）</a:t>
            </a:r>
          </a:p>
        </p:txBody>
      </p:sp>
      <p:sp>
        <p:nvSpPr>
          <p:cNvPr id="963637" name="Text Box 1077"/>
          <p:cNvSpPr txBox="1">
            <a:spLocks noChangeArrowheads="1"/>
          </p:cNvSpPr>
          <p:nvPr/>
        </p:nvSpPr>
        <p:spPr bwMode="auto">
          <a:xfrm>
            <a:off x="685800" y="3884613"/>
            <a:ext cx="18748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3366FF"/>
                </a:solidFill>
                <a:latin typeface="Tahoma" pitchFamily="34" charset="0"/>
                <a:ea typeface="HGP創英角ｺﾞｼｯｸUB" pitchFamily="50" charset="-128"/>
                <a:cs typeface="+mn-cs"/>
              </a:rPr>
              <a:t>Error in distance</a:t>
            </a:r>
          </a:p>
        </p:txBody>
      </p:sp>
      <p:sp>
        <p:nvSpPr>
          <p:cNvPr id="963638" name="Text Box 1078"/>
          <p:cNvSpPr txBox="1">
            <a:spLocks noChangeArrowheads="1"/>
          </p:cNvSpPr>
          <p:nvPr/>
        </p:nvSpPr>
        <p:spPr bwMode="auto">
          <a:xfrm>
            <a:off x="2895600" y="3933825"/>
            <a:ext cx="1512888"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 ~10%</a:t>
            </a:r>
            <a:r>
              <a:rPr kumimoji="1" lang="ja-JP" altLang="en-US" sz="1600" b="1" kern="1200" dirty="0">
                <a:solidFill>
                  <a:srgbClr val="000000"/>
                </a:solidFill>
                <a:latin typeface="Tahoma" pitchFamily="34" charset="0"/>
                <a:ea typeface="HGP創英角ｺﾞｼｯｸUB" pitchFamily="50" charset="-128"/>
                <a:cs typeface="+mn-cs"/>
              </a:rPr>
              <a:t>　　　</a:t>
            </a:r>
          </a:p>
        </p:txBody>
      </p:sp>
      <p:sp>
        <p:nvSpPr>
          <p:cNvPr id="963639" name="Text Box 1079"/>
          <p:cNvSpPr txBox="1">
            <a:spLocks noChangeArrowheads="1"/>
          </p:cNvSpPr>
          <p:nvPr/>
        </p:nvSpPr>
        <p:spPr bwMode="auto">
          <a:xfrm>
            <a:off x="762000" y="4489450"/>
            <a:ext cx="1824538" cy="58477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3366FF"/>
                </a:solidFill>
                <a:latin typeface="Tahoma" pitchFamily="34" charset="0"/>
                <a:ea typeface="HGP創英角ｺﾞｼｯｸUB" pitchFamily="50" charset="-128"/>
                <a:cs typeface="+mn-cs"/>
              </a:rPr>
              <a:t>Identification</a:t>
            </a:r>
          </a:p>
          <a:p>
            <a:pPr algn="l" rtl="0" fontAlgn="base">
              <a:spcBef>
                <a:spcPct val="0"/>
              </a:spcBef>
              <a:spcAft>
                <a:spcPct val="0"/>
              </a:spcAft>
              <a:buNone/>
            </a:pPr>
            <a:r>
              <a:rPr kumimoji="1" lang="en-US" altLang="ja-JP" sz="1600" b="1" kern="1200" dirty="0">
                <a:solidFill>
                  <a:srgbClr val="3366FF"/>
                </a:solidFill>
                <a:latin typeface="Tahoma" pitchFamily="34" charset="0"/>
                <a:ea typeface="HGP創英角ｺﾞｼｯｸUB" pitchFamily="50" charset="-128"/>
                <a:cs typeface="+mn-cs"/>
              </a:rPr>
              <a:t>   of host galaxy</a:t>
            </a:r>
            <a:endParaRPr kumimoji="1" lang="en-US" altLang="ja-JP" sz="1600" b="1" kern="1200" dirty="0">
              <a:solidFill>
                <a:srgbClr val="003366"/>
              </a:solidFill>
              <a:latin typeface="Tahoma" pitchFamily="34" charset="0"/>
              <a:ea typeface="HGP創英角ｺﾞｼｯｸUB" pitchFamily="50" charset="-128"/>
              <a:cs typeface="+mn-cs"/>
            </a:endParaRPr>
          </a:p>
        </p:txBody>
      </p:sp>
      <p:sp>
        <p:nvSpPr>
          <p:cNvPr id="963640" name="Text Box 1080"/>
          <p:cNvSpPr txBox="1">
            <a:spLocks noChangeArrowheads="1"/>
          </p:cNvSpPr>
          <p:nvPr/>
        </p:nvSpPr>
        <p:spPr bwMode="auto">
          <a:xfrm>
            <a:off x="1143000" y="5408613"/>
            <a:ext cx="1006475"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3366FF"/>
                </a:solidFill>
                <a:latin typeface="Tahoma" pitchFamily="34" charset="0"/>
                <a:ea typeface="HGP創英角ｺﾞｼｯｸUB" pitchFamily="50" charset="-128"/>
                <a:cs typeface="+mn-cs"/>
              </a:rPr>
              <a:t>Others</a:t>
            </a:r>
            <a:r>
              <a:rPr kumimoji="1" lang="ja-JP" altLang="en-US" sz="1600" b="1" kern="1200" dirty="0">
                <a:solidFill>
                  <a:srgbClr val="3366FF"/>
                </a:solidFill>
                <a:latin typeface="Tahoma" pitchFamily="34" charset="0"/>
                <a:ea typeface="HGP創英角ｺﾞｼｯｸUB" pitchFamily="50" charset="-128"/>
                <a:cs typeface="+mn-cs"/>
              </a:rPr>
              <a:t>　</a:t>
            </a:r>
          </a:p>
        </p:txBody>
      </p:sp>
      <p:sp>
        <p:nvSpPr>
          <p:cNvPr id="963641" name="Text Box 1081"/>
          <p:cNvSpPr txBox="1">
            <a:spLocks noChangeArrowheads="1"/>
          </p:cNvSpPr>
          <p:nvPr/>
        </p:nvSpPr>
        <p:spPr bwMode="auto">
          <a:xfrm>
            <a:off x="2590800" y="5408613"/>
            <a:ext cx="1869423" cy="58477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Uncertainty by</a:t>
            </a:r>
          </a:p>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 dust absorption</a:t>
            </a:r>
          </a:p>
        </p:txBody>
      </p:sp>
      <p:sp>
        <p:nvSpPr>
          <p:cNvPr id="963642" name="Text Box 1082"/>
          <p:cNvSpPr txBox="1">
            <a:spLocks noChangeArrowheads="1"/>
          </p:cNvSpPr>
          <p:nvPr/>
        </p:nvSpPr>
        <p:spPr bwMode="auto">
          <a:xfrm>
            <a:off x="5562600" y="5432425"/>
            <a:ext cx="2393950" cy="581025"/>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Negligible interaction</a:t>
            </a:r>
          </a:p>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            with matters</a:t>
            </a:r>
          </a:p>
        </p:txBody>
      </p:sp>
      <p:sp>
        <p:nvSpPr>
          <p:cNvPr id="963643" name="Text Box 1083"/>
          <p:cNvSpPr txBox="1">
            <a:spLocks noChangeArrowheads="1"/>
          </p:cNvSpPr>
          <p:nvPr/>
        </p:nvSpPr>
        <p:spPr bwMode="auto">
          <a:xfrm>
            <a:off x="4876800" y="2703513"/>
            <a:ext cx="3889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000000"/>
                </a:solidFill>
                <a:latin typeface="Tahoma" pitchFamily="34" charset="0"/>
                <a:ea typeface="HGP創英角ｺﾞｼｯｸUB" pitchFamily="50" charset="-128"/>
                <a:cs typeface="+mn-cs"/>
              </a:rPr>
              <a:t>＜</a:t>
            </a:r>
          </a:p>
        </p:txBody>
      </p:sp>
      <p:sp>
        <p:nvSpPr>
          <p:cNvPr id="963644" name="Text Box 1084"/>
          <p:cNvSpPr txBox="1">
            <a:spLocks noChangeArrowheads="1"/>
          </p:cNvSpPr>
          <p:nvPr/>
        </p:nvSpPr>
        <p:spPr bwMode="auto">
          <a:xfrm>
            <a:off x="4876800" y="3268663"/>
            <a:ext cx="3889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000000"/>
                </a:solidFill>
                <a:latin typeface="Tahoma" pitchFamily="34" charset="0"/>
                <a:ea typeface="HGP創英角ｺﾞｼｯｸUB" pitchFamily="50" charset="-128"/>
                <a:cs typeface="+mn-cs"/>
              </a:rPr>
              <a:t>＜</a:t>
            </a:r>
          </a:p>
        </p:txBody>
      </p:sp>
      <p:sp>
        <p:nvSpPr>
          <p:cNvPr id="963645" name="Text Box 1085"/>
          <p:cNvSpPr txBox="1">
            <a:spLocks noChangeArrowheads="1"/>
          </p:cNvSpPr>
          <p:nvPr/>
        </p:nvSpPr>
        <p:spPr bwMode="auto">
          <a:xfrm>
            <a:off x="4945063" y="5554663"/>
            <a:ext cx="388937"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000000"/>
                </a:solidFill>
                <a:latin typeface="Tahoma" pitchFamily="34" charset="0"/>
                <a:ea typeface="HGP創英角ｺﾞｼｯｸUB" pitchFamily="50" charset="-128"/>
                <a:cs typeface="+mn-cs"/>
              </a:rPr>
              <a:t>＜</a:t>
            </a:r>
          </a:p>
        </p:txBody>
      </p:sp>
      <p:grpSp>
        <p:nvGrpSpPr>
          <p:cNvPr id="2" name="Group 1093"/>
          <p:cNvGrpSpPr>
            <a:grpSpLocks/>
          </p:cNvGrpSpPr>
          <p:nvPr/>
        </p:nvGrpSpPr>
        <p:grpSpPr bwMode="auto">
          <a:xfrm>
            <a:off x="4876800" y="3878263"/>
            <a:ext cx="388938" cy="431800"/>
            <a:chOff x="3024" y="2304"/>
            <a:chExt cx="245" cy="272"/>
          </a:xfrm>
        </p:grpSpPr>
        <p:sp>
          <p:nvSpPr>
            <p:cNvPr id="963646" name="Text Box 1086"/>
            <p:cNvSpPr txBox="1">
              <a:spLocks noChangeArrowheads="1"/>
            </p:cNvSpPr>
            <p:nvPr/>
          </p:nvSpPr>
          <p:spPr bwMode="auto">
            <a:xfrm>
              <a:off x="3024" y="2364"/>
              <a:ext cx="245" cy="212"/>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000000"/>
                  </a:solidFill>
                  <a:latin typeface="Tahoma" pitchFamily="34" charset="0"/>
                  <a:ea typeface="HGP創英角ｺﾞｼｯｸUB" pitchFamily="50" charset="-128"/>
                  <a:cs typeface="+mn-cs"/>
                </a:rPr>
                <a:t>～</a:t>
              </a:r>
            </a:p>
          </p:txBody>
        </p:sp>
        <p:sp>
          <p:nvSpPr>
            <p:cNvPr id="963647" name="Text Box 1087"/>
            <p:cNvSpPr txBox="1">
              <a:spLocks noChangeArrowheads="1"/>
            </p:cNvSpPr>
            <p:nvPr/>
          </p:nvSpPr>
          <p:spPr bwMode="auto">
            <a:xfrm>
              <a:off x="3024" y="2304"/>
              <a:ext cx="245" cy="212"/>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000000"/>
                  </a:solidFill>
                  <a:latin typeface="Tahoma" pitchFamily="34" charset="0"/>
                  <a:ea typeface="HGP創英角ｺﾞｼｯｸUB" pitchFamily="50" charset="-128"/>
                  <a:cs typeface="+mn-cs"/>
                </a:rPr>
                <a:t>～</a:t>
              </a:r>
            </a:p>
          </p:txBody>
        </p:sp>
      </p:grpSp>
      <p:sp>
        <p:nvSpPr>
          <p:cNvPr id="963648" name="Text Box 1088"/>
          <p:cNvSpPr txBox="1">
            <a:spLocks noChangeArrowheads="1"/>
          </p:cNvSpPr>
          <p:nvPr/>
        </p:nvSpPr>
        <p:spPr bwMode="auto">
          <a:xfrm>
            <a:off x="4953000" y="4640263"/>
            <a:ext cx="38893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600" b="1" kern="1200" dirty="0">
                <a:solidFill>
                  <a:srgbClr val="000000"/>
                </a:solidFill>
                <a:latin typeface="Tahoma" pitchFamily="34" charset="0"/>
                <a:ea typeface="HGP創英角ｺﾞｼｯｸUB" pitchFamily="50" charset="-128"/>
                <a:cs typeface="+mn-cs"/>
              </a:rPr>
              <a:t>＞</a:t>
            </a:r>
          </a:p>
        </p:txBody>
      </p:sp>
      <p:sp>
        <p:nvSpPr>
          <p:cNvPr id="963649" name="Text Box 1089"/>
          <p:cNvSpPr txBox="1">
            <a:spLocks noChangeArrowheads="1"/>
          </p:cNvSpPr>
          <p:nvPr/>
        </p:nvSpPr>
        <p:spPr bwMode="auto">
          <a:xfrm>
            <a:off x="5410200" y="4533900"/>
            <a:ext cx="3124200" cy="581025"/>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Require multiple detectors</a:t>
            </a:r>
          </a:p>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     or statistics</a:t>
            </a:r>
          </a:p>
        </p:txBody>
      </p:sp>
      <p:sp>
        <p:nvSpPr>
          <p:cNvPr id="963650" name="Rectangle 1090"/>
          <p:cNvSpPr>
            <a:spLocks noChangeArrowheads="1"/>
          </p:cNvSpPr>
          <p:nvPr/>
        </p:nvSpPr>
        <p:spPr bwMode="auto">
          <a:xfrm>
            <a:off x="6659563" y="1371600"/>
            <a:ext cx="1922462" cy="274638"/>
          </a:xfrm>
          <a:prstGeom prst="rect">
            <a:avLst/>
          </a:prstGeom>
          <a:noFill/>
          <a:ln w="15875">
            <a:noFill/>
            <a:miter lim="800000"/>
            <a:headEnd/>
            <a:tailEnd/>
          </a:ln>
          <a:effectLst/>
        </p:spPr>
        <p:txBody>
          <a:bodyPr>
            <a:spAutoFit/>
          </a:bodyPr>
          <a:lstStyle/>
          <a:p>
            <a:pPr algn="ctr" rtl="0" fontAlgn="base">
              <a:spcBef>
                <a:spcPct val="0"/>
              </a:spcBef>
              <a:spcAft>
                <a:spcPct val="0"/>
              </a:spcAft>
              <a:buNone/>
            </a:pPr>
            <a:r>
              <a:rPr kumimoji="1" lang="en-US" altLang="ja-JP" sz="1200" b="1" kern="1200" dirty="0">
                <a:solidFill>
                  <a:srgbClr val="B2B2B2"/>
                </a:solidFill>
                <a:latin typeface="Tahoma" pitchFamily="34" charset="0"/>
                <a:ea typeface="HGP創英角ｺﾞｼｯｸUB" pitchFamily="50" charset="-128"/>
                <a:cs typeface="+mn-cs"/>
              </a:rPr>
              <a:t>R.Takahashi (2006)</a:t>
            </a:r>
          </a:p>
        </p:txBody>
      </p:sp>
      <p:sp>
        <p:nvSpPr>
          <p:cNvPr id="963651" name="Rectangle 1091"/>
          <p:cNvSpPr>
            <a:spLocks noChangeArrowheads="1"/>
          </p:cNvSpPr>
          <p:nvPr/>
        </p:nvSpPr>
        <p:spPr bwMode="auto">
          <a:xfrm>
            <a:off x="723900" y="1385888"/>
            <a:ext cx="4716356" cy="461665"/>
          </a:xfrm>
          <a:prstGeom prst="rect">
            <a:avLst/>
          </a:prstGeom>
          <a:noFill/>
          <a:ln w="15875">
            <a:noFill/>
            <a:miter lim="800000"/>
            <a:headEnd/>
            <a:tailEnd/>
          </a:ln>
          <a:effectLst/>
        </p:spPr>
        <p:txBody>
          <a:bodyPr wrap="none">
            <a:spAutoFit/>
          </a:bodyPr>
          <a:lstStyle/>
          <a:p>
            <a:pPr algn="ctr" rtl="0" fontAlgn="base">
              <a:spcBef>
                <a:spcPct val="0"/>
              </a:spcBef>
              <a:spcAft>
                <a:spcPct val="0"/>
              </a:spcAft>
              <a:buNone/>
            </a:pPr>
            <a:r>
              <a:rPr kumimoji="1" lang="en-US" altLang="ja-JP" b="1" kern="1200" dirty="0">
                <a:solidFill>
                  <a:srgbClr val="3333FF"/>
                </a:solidFill>
                <a:latin typeface="Tahoma" pitchFamily="34" charset="0"/>
                <a:ea typeface="HGP創英角ｺﾞｼｯｸUB" pitchFamily="50" charset="-128"/>
                <a:cs typeface="+mn-cs"/>
              </a:rPr>
              <a:t>Comparison as standard light</a:t>
            </a:r>
          </a:p>
        </p:txBody>
      </p:sp>
      <p:sp>
        <p:nvSpPr>
          <p:cNvPr id="963652" name="Text Box 1092"/>
          <p:cNvSpPr txBox="1">
            <a:spLocks noChangeArrowheads="1"/>
          </p:cNvSpPr>
          <p:nvPr/>
        </p:nvSpPr>
        <p:spPr bwMode="auto">
          <a:xfrm>
            <a:off x="5791200" y="3884613"/>
            <a:ext cx="1800225"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 10%</a:t>
            </a: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0000"/>
                </a:solidFill>
                <a:latin typeface="Tahoma" pitchFamily="34" charset="0"/>
                <a:ea typeface="HGP創英角ｺﾞｼｯｸUB" pitchFamily="50" charset="-128"/>
                <a:cs typeface="+mn-cs"/>
              </a:rPr>
              <a:t>at z=1</a:t>
            </a:r>
          </a:p>
        </p:txBody>
      </p:sp>
      <p:sp>
        <p:nvSpPr>
          <p:cNvPr id="963654" name="Text Box 1094"/>
          <p:cNvSpPr txBox="1">
            <a:spLocks noChangeArrowheads="1"/>
          </p:cNvSpPr>
          <p:nvPr/>
        </p:nvSpPr>
        <p:spPr bwMode="auto">
          <a:xfrm>
            <a:off x="3059113" y="4684713"/>
            <a:ext cx="1512887" cy="33655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000000"/>
                </a:solidFill>
                <a:latin typeface="Tahoma" pitchFamily="34" charset="0"/>
                <a:ea typeface="HGP創英角ｺﾞｼｯｸUB" pitchFamily="50" charset="-128"/>
                <a:cs typeface="+mn-cs"/>
              </a:rPr>
              <a:t>Easy?</a:t>
            </a:r>
            <a:r>
              <a:rPr kumimoji="1" lang="ja-JP" altLang="en-US" sz="1600" b="1" kern="1200" dirty="0">
                <a:solidFill>
                  <a:srgbClr val="000000"/>
                </a:solidFill>
                <a:latin typeface="Tahoma" pitchFamily="34" charset="0"/>
                <a:ea typeface="HGP創英角ｺﾞｼｯｸUB" pitchFamily="50" charset="-128"/>
                <a:cs typeface="+mn-cs"/>
              </a:rPr>
              <a:t>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pic>
        <p:nvPicPr>
          <p:cNvPr id="973826" name="Picture 2" descr="roadma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96938" y="1389063"/>
            <a:ext cx="7491412" cy="4127500"/>
          </a:xfrm>
          <a:prstGeom prst="rect">
            <a:avLst/>
          </a:prstGeom>
          <a:noFill/>
        </p:spPr>
      </p:pic>
      <p:sp>
        <p:nvSpPr>
          <p:cNvPr id="973827" name="Rectangle 3"/>
          <p:cNvSpPr>
            <a:spLocks noGrp="1" noChangeArrowheads="1"/>
          </p:cNvSpPr>
          <p:nvPr>
            <p:ph type="title"/>
          </p:nvPr>
        </p:nvSpPr>
        <p:spPr/>
        <p:txBody>
          <a:bodyPr/>
          <a:lstStyle/>
          <a:p>
            <a:r>
              <a:rPr lang="en-US" altLang="ja-JP" dirty="0"/>
              <a:t>DECIGO-PF</a:t>
            </a:r>
            <a:r>
              <a:rPr lang="en-US" altLang="ja-JP" dirty="0">
                <a:solidFill>
                  <a:srgbClr val="333333"/>
                </a:solidFill>
              </a:rPr>
              <a:t> (1)</a:t>
            </a:r>
            <a:r>
              <a:rPr lang="en-US" altLang="ja-JP" dirty="0"/>
              <a:t> </a:t>
            </a:r>
          </a:p>
        </p:txBody>
      </p:sp>
      <p:sp>
        <p:nvSpPr>
          <p:cNvPr id="973828" name="Rectangle 4"/>
          <p:cNvSpPr>
            <a:spLocks noGrp="1" noChangeArrowheads="1"/>
          </p:cNvSpPr>
          <p:nvPr>
            <p:ph type="body" idx="1"/>
          </p:nvPr>
        </p:nvSpPr>
        <p:spPr>
          <a:xfrm>
            <a:off x="457200" y="836613"/>
            <a:ext cx="8386763" cy="5688012"/>
          </a:xfrm>
          <a:noFill/>
          <a:ln/>
        </p:spPr>
        <p:txBody>
          <a:bodyPr/>
          <a:lstStyle/>
          <a:p>
            <a:pPr>
              <a:lnSpc>
                <a:spcPct val="90000"/>
              </a:lnSpc>
            </a:pPr>
            <a:r>
              <a:rPr kumimoji="0" lang="en-US" altLang="ja-JP" sz="2200" b="1" dirty="0"/>
              <a:t>DECIGO roadmap</a:t>
            </a:r>
            <a:r>
              <a:rPr kumimoji="0" lang="ja-JP" altLang="en-US" b="1" dirty="0"/>
              <a:t>　</a:t>
            </a:r>
            <a:endParaRPr lang="ja-JP" altLang="en-US" b="1" dirty="0"/>
          </a:p>
        </p:txBody>
      </p:sp>
      <p:sp>
        <p:nvSpPr>
          <p:cNvPr id="973829" name="Rectangle 5"/>
          <p:cNvSpPr>
            <a:spLocks noChangeArrowheads="1"/>
          </p:cNvSpPr>
          <p:nvPr/>
        </p:nvSpPr>
        <p:spPr bwMode="auto">
          <a:xfrm>
            <a:off x="3760788" y="5540375"/>
            <a:ext cx="666750" cy="336550"/>
          </a:xfrm>
          <a:prstGeom prst="rect">
            <a:avLst/>
          </a:prstGeom>
          <a:noFill/>
          <a:ln w="15875">
            <a:noFill/>
            <a:miter lim="800000"/>
            <a:headEnd/>
            <a:tailEnd/>
          </a:ln>
          <a:effectLst/>
        </p:spPr>
        <p:txBody>
          <a:bodyPr wrap="none">
            <a:spAutoFit/>
          </a:bodyPr>
          <a:lstStyle/>
          <a:p>
            <a:pPr algn="l" rtl="0" fontAlgn="base">
              <a:spcBef>
                <a:spcPct val="0"/>
              </a:spcBef>
              <a:spcAft>
                <a:spcPct val="0"/>
              </a:spcAft>
            </a:pPr>
            <a:r>
              <a:rPr kumimoji="1" lang="en-US" altLang="ja-JP" sz="1600" b="1" kern="1200" dirty="0">
                <a:solidFill>
                  <a:srgbClr val="CC0000"/>
                </a:solidFill>
                <a:latin typeface="Tahoma" pitchFamily="34" charset="0"/>
                <a:ea typeface="HGP創英角ｺﾞｼｯｸUB" pitchFamily="50" charset="-128"/>
                <a:cs typeface="+mn-cs"/>
              </a:rPr>
              <a:t>LISA</a:t>
            </a:r>
          </a:p>
        </p:txBody>
      </p:sp>
      <p:sp>
        <p:nvSpPr>
          <p:cNvPr id="973830" name="Rectangle 6"/>
          <p:cNvSpPr>
            <a:spLocks noChangeArrowheads="1"/>
          </p:cNvSpPr>
          <p:nvPr/>
        </p:nvSpPr>
        <p:spPr bwMode="auto">
          <a:xfrm>
            <a:off x="1789113" y="5516563"/>
            <a:ext cx="550862" cy="336550"/>
          </a:xfrm>
          <a:prstGeom prst="rect">
            <a:avLst/>
          </a:prstGeom>
          <a:noFill/>
          <a:ln w="15875">
            <a:noFill/>
            <a:miter lim="800000"/>
            <a:headEnd/>
            <a:tailEnd/>
          </a:ln>
          <a:effectLst/>
        </p:spPr>
        <p:txBody>
          <a:bodyPr wrap="none">
            <a:spAutoFit/>
          </a:bodyPr>
          <a:lstStyle/>
          <a:p>
            <a:pPr algn="l" rtl="0" fontAlgn="base">
              <a:spcBef>
                <a:spcPct val="0"/>
              </a:spcBef>
              <a:spcAft>
                <a:spcPct val="0"/>
              </a:spcAft>
            </a:pPr>
            <a:r>
              <a:rPr kumimoji="1" lang="en-US" altLang="ja-JP" sz="1600" b="1" kern="1200" dirty="0">
                <a:solidFill>
                  <a:srgbClr val="CC0000"/>
                </a:solidFill>
                <a:latin typeface="Tahoma" pitchFamily="34" charset="0"/>
                <a:ea typeface="HGP創英角ｺﾞｼｯｸUB" pitchFamily="50" charset="-128"/>
                <a:cs typeface="+mn-cs"/>
              </a:rPr>
              <a:t>LPF</a:t>
            </a:r>
          </a:p>
        </p:txBody>
      </p:sp>
      <p:sp>
        <p:nvSpPr>
          <p:cNvPr id="973831" name="Rectangle 7"/>
          <p:cNvSpPr>
            <a:spLocks noChangeArrowheads="1"/>
          </p:cNvSpPr>
          <p:nvPr/>
        </p:nvSpPr>
        <p:spPr bwMode="auto">
          <a:xfrm>
            <a:off x="2916238" y="5848350"/>
            <a:ext cx="1098550" cy="336550"/>
          </a:xfrm>
          <a:prstGeom prst="rect">
            <a:avLst/>
          </a:prstGeom>
          <a:noFill/>
          <a:ln w="15875">
            <a:noFill/>
            <a:miter lim="800000"/>
            <a:headEnd/>
            <a:tailEnd/>
          </a:ln>
          <a:effectLst/>
        </p:spPr>
        <p:txBody>
          <a:bodyPr wrap="none">
            <a:spAutoFit/>
          </a:bodyPr>
          <a:lstStyle/>
          <a:p>
            <a:pPr algn="l" rtl="0" fontAlgn="base">
              <a:spcBef>
                <a:spcPct val="0"/>
              </a:spcBef>
              <a:spcAft>
                <a:spcPct val="0"/>
              </a:spcAft>
            </a:pPr>
            <a:r>
              <a:rPr kumimoji="1" lang="en-US" altLang="ja-JP" sz="1600" b="1" kern="1200" dirty="0">
                <a:solidFill>
                  <a:srgbClr val="008000"/>
                </a:solidFill>
                <a:latin typeface="Tahoma" pitchFamily="34" charset="0"/>
                <a:ea typeface="HGP創英角ｺﾞｼｯｸUB" pitchFamily="50" charset="-128"/>
                <a:cs typeface="+mn-cs"/>
              </a:rPr>
              <a:t>Ad. LIGO</a:t>
            </a:r>
          </a:p>
        </p:txBody>
      </p:sp>
      <p:sp>
        <p:nvSpPr>
          <p:cNvPr id="973832" name="Rectangle 8"/>
          <p:cNvSpPr>
            <a:spLocks noChangeArrowheads="1"/>
          </p:cNvSpPr>
          <p:nvPr/>
        </p:nvSpPr>
        <p:spPr bwMode="auto">
          <a:xfrm>
            <a:off x="2916238" y="6092825"/>
            <a:ext cx="709612" cy="336550"/>
          </a:xfrm>
          <a:prstGeom prst="rect">
            <a:avLst/>
          </a:prstGeom>
          <a:noFill/>
          <a:ln w="15875">
            <a:noFill/>
            <a:miter lim="800000"/>
            <a:headEnd/>
            <a:tailEnd/>
          </a:ln>
          <a:effectLst/>
        </p:spPr>
        <p:txBody>
          <a:bodyPr wrap="none">
            <a:spAutoFit/>
          </a:bodyPr>
          <a:lstStyle/>
          <a:p>
            <a:pPr algn="l" rtl="0" fontAlgn="base">
              <a:spcBef>
                <a:spcPct val="0"/>
              </a:spcBef>
              <a:spcAft>
                <a:spcPct val="0"/>
              </a:spcAft>
            </a:pPr>
            <a:r>
              <a:rPr kumimoji="1" lang="en-US" altLang="ja-JP" sz="1600" b="1" kern="1200" dirty="0">
                <a:solidFill>
                  <a:srgbClr val="008000"/>
                </a:solidFill>
                <a:latin typeface="Tahoma" pitchFamily="34" charset="0"/>
                <a:ea typeface="HGP創英角ｺﾞｼｯｸUB" pitchFamily="50" charset="-128"/>
                <a:cs typeface="+mn-cs"/>
              </a:rPr>
              <a:t>LCGT</a:t>
            </a:r>
          </a:p>
        </p:txBody>
      </p:sp>
      <p:sp>
        <p:nvSpPr>
          <p:cNvPr id="973833" name="Oval 9"/>
          <p:cNvSpPr>
            <a:spLocks noChangeArrowheads="1"/>
          </p:cNvSpPr>
          <p:nvPr/>
        </p:nvSpPr>
        <p:spPr bwMode="auto">
          <a:xfrm>
            <a:off x="682625" y="1341438"/>
            <a:ext cx="2665413" cy="1655762"/>
          </a:xfrm>
          <a:prstGeom prst="ellipse">
            <a:avLst/>
          </a:prstGeom>
          <a:noFill/>
          <a:ln w="63500">
            <a:solidFill>
              <a:srgbClr val="FF0000"/>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73833"/>
                                        </p:tgtEl>
                                        <p:attrNameLst>
                                          <p:attrName>style.visibility</p:attrName>
                                        </p:attrNameLst>
                                      </p:cBhvr>
                                      <p:to>
                                        <p:strVal val="visible"/>
                                      </p:to>
                                    </p:set>
                                    <p:animEffect transition="in" filter="dissolve">
                                      <p:cBhvr>
                                        <p:cTn id="7" dur="500"/>
                                        <p:tgtEl>
                                          <p:spTgt spid="973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3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975874" name="Rectangle 2"/>
          <p:cNvSpPr>
            <a:spLocks noGrp="1" noChangeArrowheads="1"/>
          </p:cNvSpPr>
          <p:nvPr>
            <p:ph type="title"/>
          </p:nvPr>
        </p:nvSpPr>
        <p:spPr/>
        <p:txBody>
          <a:bodyPr/>
          <a:lstStyle/>
          <a:p>
            <a:r>
              <a:rPr lang="en-US" altLang="ja-JP" dirty="0"/>
              <a:t>DECIGO-PF (2)</a:t>
            </a:r>
          </a:p>
        </p:txBody>
      </p:sp>
      <p:sp>
        <p:nvSpPr>
          <p:cNvPr id="975875" name="Rectangle 3"/>
          <p:cNvSpPr>
            <a:spLocks noGrp="1" noChangeArrowheads="1"/>
          </p:cNvSpPr>
          <p:nvPr>
            <p:ph type="body" idx="1"/>
          </p:nvPr>
        </p:nvSpPr>
        <p:spPr/>
        <p:txBody>
          <a:bodyPr/>
          <a:lstStyle/>
          <a:p>
            <a:r>
              <a:rPr lang="en-US" altLang="ja-JP" sz="2200" b="1" dirty="0"/>
              <a:t>DECIGO Pathfinder (DPF)</a:t>
            </a:r>
          </a:p>
        </p:txBody>
      </p:sp>
      <p:sp>
        <p:nvSpPr>
          <p:cNvPr id="975876" name="AutoShape 4"/>
          <p:cNvSpPr>
            <a:spLocks noChangeArrowheads="1"/>
          </p:cNvSpPr>
          <p:nvPr/>
        </p:nvSpPr>
        <p:spPr bwMode="auto">
          <a:xfrm>
            <a:off x="827088" y="1268413"/>
            <a:ext cx="5616575" cy="1728787"/>
          </a:xfrm>
          <a:prstGeom prst="roundRect">
            <a:avLst>
              <a:gd name="adj" fmla="val 3069"/>
            </a:avLst>
          </a:prstGeom>
          <a:solidFill>
            <a:srgbClr val="CCFFCC">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77" name="Rectangle 5"/>
          <p:cNvSpPr>
            <a:spLocks noChangeArrowheads="1"/>
          </p:cNvSpPr>
          <p:nvPr/>
        </p:nvSpPr>
        <p:spPr bwMode="auto">
          <a:xfrm>
            <a:off x="827088" y="1260475"/>
            <a:ext cx="6481762" cy="173513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333333"/>
                </a:solidFill>
                <a:latin typeface="Tahoma" pitchFamily="34" charset="0"/>
                <a:ea typeface="HGP創英角ｺﾞｼｯｸUB" pitchFamily="50" charset="-128"/>
                <a:cs typeface="+mn-cs"/>
              </a:rPr>
              <a:t>DECIGO-PF</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33CC33"/>
                </a:solidFill>
                <a:latin typeface="Tahoma" pitchFamily="34" charset="0"/>
                <a:ea typeface="HGP創英角ｺﾞｼｯｸUB" pitchFamily="50" charset="-128"/>
                <a:cs typeface="+mn-cs"/>
              </a:rPr>
              <a:t>　　</a:t>
            </a:r>
            <a:r>
              <a:rPr kumimoji="1" lang="en-US" altLang="ja-JP" sz="1600" b="1" kern="1200" dirty="0">
                <a:solidFill>
                  <a:srgbClr val="008000"/>
                </a:solidFill>
                <a:latin typeface="Tahoma" pitchFamily="34" charset="0"/>
                <a:ea typeface="HGP創英角ｺﾞｼｯｸUB" pitchFamily="50" charset="-128"/>
                <a:cs typeface="+mn-cs"/>
              </a:rPr>
              <a:t>One small satellite</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8000"/>
                </a:solidFill>
                <a:latin typeface="Tahoma" pitchFamily="34" charset="0"/>
                <a:ea typeface="HGP創英角ｺﾞｼｯｸUB" pitchFamily="50" charset="-128"/>
                <a:cs typeface="+mn-cs"/>
              </a:rPr>
              <a:t>         </a:t>
            </a:r>
            <a:r>
              <a:rPr kumimoji="1" lang="en-US" altLang="ja-JP" sz="1600" b="1" kern="1200" dirty="0">
                <a:solidFill>
                  <a:srgbClr val="33CC33"/>
                </a:solidFill>
                <a:latin typeface="Tahoma" pitchFamily="34" charset="0"/>
                <a:ea typeface="HGP創英角ｺﾞｼｯｸUB" pitchFamily="50" charset="-128"/>
                <a:cs typeface="+mn-cs"/>
              </a:rPr>
              <a:t>(Weight: ~200-300kg,  Orbit: around the earth)</a:t>
            </a:r>
            <a:r>
              <a:rPr kumimoji="1" lang="en-US" altLang="ja-JP" sz="1600" b="1" kern="1200" dirty="0">
                <a:solidFill>
                  <a:srgbClr val="008000"/>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808080"/>
                </a:solidFill>
                <a:latin typeface="Tahoma" pitchFamily="34" charset="0"/>
                <a:ea typeface="HGP創英角ｺﾞｼｯｸUB" pitchFamily="50" charset="-128"/>
                <a:cs typeface="+mn-cs"/>
              </a:rPr>
              <a:t>       30cm Fabry-Perot cavity formed by free masses</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808080"/>
                </a:solidFill>
                <a:latin typeface="Tahoma" pitchFamily="34" charset="0"/>
                <a:ea typeface="HGP創英角ｺﾞｼｯｸUB" pitchFamily="50" charset="-128"/>
                <a:cs typeface="+mn-cs"/>
              </a:rPr>
              <a:t>       Stabilized laser source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808080"/>
                </a:solidFill>
                <a:latin typeface="Tahoma" pitchFamily="34" charset="0"/>
                <a:ea typeface="HGP創英角ｺﾞｼｯｸUB" pitchFamily="50" charset="-128"/>
                <a:cs typeface="+mn-cs"/>
              </a:rPr>
              <a:t>       Drag-free control system</a:t>
            </a:r>
            <a:endParaRPr kumimoji="1" lang="en-US" altLang="ja-JP" sz="1600" b="1" kern="1200" dirty="0">
              <a:solidFill>
                <a:srgbClr val="33CC33"/>
              </a:solidFill>
              <a:latin typeface="Tahoma" pitchFamily="34" charset="0"/>
              <a:ea typeface="HGP創英角ｺﾞｼｯｸUB" pitchFamily="50" charset="-128"/>
              <a:cs typeface="+mn-cs"/>
            </a:endParaRPr>
          </a:p>
        </p:txBody>
      </p:sp>
      <p:sp>
        <p:nvSpPr>
          <p:cNvPr id="975878" name="AutoShape 6"/>
          <p:cNvSpPr>
            <a:spLocks noChangeAspect="1" noChangeArrowheads="1"/>
          </p:cNvSpPr>
          <p:nvPr/>
        </p:nvSpPr>
        <p:spPr bwMode="auto">
          <a:xfrm rot="5400000">
            <a:off x="6063456" y="4317207"/>
            <a:ext cx="214313" cy="171450"/>
          </a:xfrm>
          <a:prstGeom prst="flowChartManualOperation">
            <a:avLst/>
          </a:prstGeom>
          <a:solidFill>
            <a:srgbClr val="FF0000"/>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79" name="AutoShape 7"/>
          <p:cNvSpPr>
            <a:spLocks noChangeAspect="1" noChangeArrowheads="1"/>
          </p:cNvSpPr>
          <p:nvPr/>
        </p:nvSpPr>
        <p:spPr bwMode="auto">
          <a:xfrm rot="16200000" flipH="1">
            <a:off x="8801101" y="4349750"/>
            <a:ext cx="214312" cy="173037"/>
          </a:xfrm>
          <a:prstGeom prst="flowChartManualOperation">
            <a:avLst/>
          </a:prstGeom>
          <a:solidFill>
            <a:srgbClr val="FF0000"/>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80" name="Oval 8"/>
          <p:cNvSpPr>
            <a:spLocks noChangeAspect="1" noChangeArrowheads="1"/>
          </p:cNvSpPr>
          <p:nvPr/>
        </p:nvSpPr>
        <p:spPr bwMode="auto">
          <a:xfrm>
            <a:off x="6240463" y="3141663"/>
            <a:ext cx="2600325" cy="2598737"/>
          </a:xfrm>
          <a:prstGeom prst="ellipse">
            <a:avLst/>
          </a:prstGeom>
          <a:solidFill>
            <a:schemeClr val="bg1"/>
          </a:solid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81" name="Text Box 9"/>
          <p:cNvSpPr txBox="1">
            <a:spLocks noChangeAspect="1" noChangeArrowheads="1"/>
          </p:cNvSpPr>
          <p:nvPr/>
        </p:nvSpPr>
        <p:spPr bwMode="auto">
          <a:xfrm>
            <a:off x="7077075" y="3679825"/>
            <a:ext cx="1544638" cy="369888"/>
          </a:xfrm>
          <a:prstGeom prst="rect">
            <a:avLst/>
          </a:prstGeom>
          <a:noFill/>
          <a:ln w="9525">
            <a:noFill/>
            <a:miter lim="800000"/>
            <a:headEnd/>
            <a:tailEnd/>
          </a:ln>
        </p:spPr>
        <p:txBody>
          <a:bodyPr lIns="74295" tIns="8890" rIns="74295" bIns="8890"/>
          <a:lstStyle/>
          <a:p>
            <a:pPr algn="ctr" rtl="0" fontAlgn="base">
              <a:spcBef>
                <a:spcPct val="0"/>
              </a:spcBef>
              <a:spcAft>
                <a:spcPct val="0"/>
              </a:spcAft>
            </a:pPr>
            <a:r>
              <a:rPr kumimoji="1" lang="en-US" altLang="ja-JP" sz="1400" b="1" kern="1200" dirty="0">
                <a:solidFill>
                  <a:srgbClr val="5F5F5F"/>
                </a:solidFill>
                <a:latin typeface="Tahoma" pitchFamily="34" charset="0"/>
                <a:ea typeface="ＭＳ Ｐゴシック" pitchFamily="50" charset="-128"/>
                <a:cs typeface="+mn-cs"/>
              </a:rPr>
              <a:t>Local Sensor</a:t>
            </a:r>
          </a:p>
        </p:txBody>
      </p:sp>
      <p:sp>
        <p:nvSpPr>
          <p:cNvPr id="975882" name="Text Box 10"/>
          <p:cNvSpPr txBox="1">
            <a:spLocks noChangeAspect="1" noChangeArrowheads="1"/>
          </p:cNvSpPr>
          <p:nvPr/>
        </p:nvSpPr>
        <p:spPr bwMode="auto">
          <a:xfrm>
            <a:off x="7215188" y="4991100"/>
            <a:ext cx="1006475" cy="231775"/>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1400" b="1" kern="1200" dirty="0">
                <a:solidFill>
                  <a:srgbClr val="5F5F5F"/>
                </a:solidFill>
                <a:latin typeface="Tahoma" pitchFamily="34" charset="0"/>
                <a:ea typeface="ＭＳ Ｐゴシック" pitchFamily="50" charset="-128"/>
                <a:cs typeface="+mn-cs"/>
              </a:rPr>
              <a:t>Actuator</a:t>
            </a:r>
          </a:p>
        </p:txBody>
      </p:sp>
      <p:sp>
        <p:nvSpPr>
          <p:cNvPr id="975883" name="Rectangle 11"/>
          <p:cNvSpPr>
            <a:spLocks noChangeAspect="1" noChangeArrowheads="1"/>
          </p:cNvSpPr>
          <p:nvPr/>
        </p:nvSpPr>
        <p:spPr bwMode="auto">
          <a:xfrm rot="2679310">
            <a:off x="6840538" y="4387850"/>
            <a:ext cx="28575" cy="138113"/>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84" name="Line 12"/>
          <p:cNvSpPr>
            <a:spLocks noChangeAspect="1" noChangeShapeType="1"/>
          </p:cNvSpPr>
          <p:nvPr/>
        </p:nvSpPr>
        <p:spPr bwMode="auto">
          <a:xfrm>
            <a:off x="6872288" y="4438650"/>
            <a:ext cx="1587" cy="406400"/>
          </a:xfrm>
          <a:prstGeom prst="line">
            <a:avLst/>
          </a:prstGeom>
          <a:noFill/>
          <a:ln w="57150">
            <a:solidFill>
              <a:srgbClr val="00FF00"/>
            </a:solidFill>
            <a:round/>
            <a:headEnd/>
            <a:tailEnd/>
          </a:ln>
          <a:effectLst/>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85" name="Line 13"/>
          <p:cNvSpPr>
            <a:spLocks noChangeAspect="1" noChangeShapeType="1"/>
          </p:cNvSpPr>
          <p:nvPr/>
        </p:nvSpPr>
        <p:spPr bwMode="auto">
          <a:xfrm>
            <a:off x="6869113" y="4968875"/>
            <a:ext cx="1587" cy="109538"/>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86" name="Line 14"/>
          <p:cNvSpPr>
            <a:spLocks noChangeAspect="1" noChangeShapeType="1"/>
          </p:cNvSpPr>
          <p:nvPr/>
        </p:nvSpPr>
        <p:spPr bwMode="auto">
          <a:xfrm>
            <a:off x="6865938" y="5072063"/>
            <a:ext cx="268287" cy="1587"/>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87" name="Line 15"/>
          <p:cNvSpPr>
            <a:spLocks noChangeAspect="1" noChangeShapeType="1"/>
          </p:cNvSpPr>
          <p:nvPr/>
        </p:nvSpPr>
        <p:spPr bwMode="auto">
          <a:xfrm flipV="1">
            <a:off x="7123113" y="4643438"/>
            <a:ext cx="0" cy="431800"/>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88" name="Line 16"/>
          <p:cNvSpPr>
            <a:spLocks noChangeAspect="1" noChangeShapeType="1"/>
          </p:cNvSpPr>
          <p:nvPr/>
        </p:nvSpPr>
        <p:spPr bwMode="auto">
          <a:xfrm>
            <a:off x="7112000" y="4657725"/>
            <a:ext cx="173038" cy="0"/>
          </a:xfrm>
          <a:prstGeom prst="line">
            <a:avLst/>
          </a:prstGeom>
          <a:noFill/>
          <a:ln w="38100">
            <a:solidFill>
              <a:schemeClr val="tx1"/>
            </a:solidFill>
            <a:round/>
            <a:headEnd/>
            <a:tailEnd type="triangle" w="med" len="me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grpSp>
        <p:nvGrpSpPr>
          <p:cNvPr id="2" name="Group 17"/>
          <p:cNvGrpSpPr>
            <a:grpSpLocks noChangeAspect="1"/>
          </p:cNvGrpSpPr>
          <p:nvPr/>
        </p:nvGrpSpPr>
        <p:grpSpPr bwMode="auto">
          <a:xfrm>
            <a:off x="6781800" y="4829175"/>
            <a:ext cx="174625" cy="139700"/>
            <a:chOff x="5504" y="8144"/>
            <a:chExt cx="291" cy="236"/>
          </a:xfrm>
        </p:grpSpPr>
        <p:sp>
          <p:nvSpPr>
            <p:cNvPr id="975890" name="Rectangle 18"/>
            <p:cNvSpPr>
              <a:spLocks noChangeAspect="1" noChangeArrowheads="1"/>
            </p:cNvSpPr>
            <p:nvPr/>
          </p:nvSpPr>
          <p:spPr bwMode="auto">
            <a:xfrm>
              <a:off x="5577" y="8233"/>
              <a:ext cx="155" cy="147"/>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91" name="Rectangle 19"/>
            <p:cNvSpPr>
              <a:spLocks noChangeAspect="1" noChangeArrowheads="1"/>
            </p:cNvSpPr>
            <p:nvPr/>
          </p:nvSpPr>
          <p:spPr bwMode="auto">
            <a:xfrm>
              <a:off x="5504" y="8144"/>
              <a:ext cx="291" cy="106"/>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grpSp>
      <p:sp>
        <p:nvSpPr>
          <p:cNvPr id="975892" name="Rectangle 20"/>
          <p:cNvSpPr>
            <a:spLocks noChangeAspect="1" noChangeArrowheads="1"/>
          </p:cNvSpPr>
          <p:nvPr/>
        </p:nvSpPr>
        <p:spPr bwMode="auto">
          <a:xfrm>
            <a:off x="7308850" y="4506913"/>
            <a:ext cx="55563" cy="201612"/>
          </a:xfrm>
          <a:prstGeom prst="rect">
            <a:avLst/>
          </a:prstGeom>
          <a:solidFill>
            <a:srgbClr val="0000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93" name="Line 21"/>
          <p:cNvSpPr>
            <a:spLocks noChangeAspect="1" noChangeShapeType="1"/>
          </p:cNvSpPr>
          <p:nvPr/>
        </p:nvSpPr>
        <p:spPr bwMode="auto">
          <a:xfrm flipH="1" flipV="1">
            <a:off x="8662988" y="4232275"/>
            <a:ext cx="1587" cy="20637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94" name="Line 22"/>
          <p:cNvSpPr>
            <a:spLocks noChangeAspect="1" noChangeShapeType="1"/>
          </p:cNvSpPr>
          <p:nvPr/>
        </p:nvSpPr>
        <p:spPr bwMode="auto">
          <a:xfrm flipH="1" flipV="1">
            <a:off x="8437563" y="4238625"/>
            <a:ext cx="230187" cy="0"/>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95" name="Line 23"/>
          <p:cNvSpPr>
            <a:spLocks noChangeAspect="1" noChangeShapeType="1"/>
          </p:cNvSpPr>
          <p:nvPr/>
        </p:nvSpPr>
        <p:spPr bwMode="auto">
          <a:xfrm flipH="1" flipV="1">
            <a:off x="8658225" y="4435475"/>
            <a:ext cx="138113" cy="0"/>
          </a:xfrm>
          <a:prstGeom prst="line">
            <a:avLst/>
          </a:prstGeom>
          <a:noFill/>
          <a:ln w="38100">
            <a:solidFill>
              <a:schemeClr val="tx1"/>
            </a:solidFill>
            <a:round/>
            <a:headEnd type="triangle" w="med" len="me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96" name="Rectangle 24"/>
          <p:cNvSpPr>
            <a:spLocks noChangeAspect="1" noChangeArrowheads="1"/>
          </p:cNvSpPr>
          <p:nvPr/>
        </p:nvSpPr>
        <p:spPr bwMode="auto">
          <a:xfrm flipH="1">
            <a:off x="8415338" y="4186238"/>
            <a:ext cx="55562" cy="201612"/>
          </a:xfrm>
          <a:prstGeom prst="rect">
            <a:avLst/>
          </a:prstGeom>
          <a:solidFill>
            <a:srgbClr val="FFCC00"/>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97" name="Text Box 25"/>
          <p:cNvSpPr txBox="1">
            <a:spLocks noChangeAspect="1" noChangeArrowheads="1"/>
          </p:cNvSpPr>
          <p:nvPr/>
        </p:nvSpPr>
        <p:spPr bwMode="auto">
          <a:xfrm>
            <a:off x="7912100" y="5811838"/>
            <a:ext cx="963613" cy="257175"/>
          </a:xfrm>
          <a:prstGeom prst="rect">
            <a:avLst/>
          </a:prstGeom>
          <a:noFill/>
          <a:ln w="9525">
            <a:noFill/>
            <a:miter lim="800000"/>
            <a:headEnd/>
            <a:tailEnd/>
          </a:ln>
        </p:spPr>
        <p:txBody>
          <a:bodyPr/>
          <a:lstStyle/>
          <a:p>
            <a:pPr algn="just" rtl="0" fontAlgn="base">
              <a:spcBef>
                <a:spcPct val="0"/>
              </a:spcBef>
              <a:spcAft>
                <a:spcPct val="0"/>
              </a:spcAft>
            </a:pPr>
            <a:r>
              <a:rPr kumimoji="1" lang="en-US" altLang="ja-JP" sz="1400" b="1" kern="1200" dirty="0">
                <a:solidFill>
                  <a:srgbClr val="5F5F5F"/>
                </a:solidFill>
                <a:latin typeface="Tahoma" pitchFamily="34" charset="0"/>
                <a:ea typeface="ＭＳ Ｐゴシック" pitchFamily="50" charset="-128"/>
                <a:cs typeface="+mn-cs"/>
              </a:rPr>
              <a:t>Thruster</a:t>
            </a:r>
          </a:p>
        </p:txBody>
      </p:sp>
      <p:sp>
        <p:nvSpPr>
          <p:cNvPr id="975898" name="Line 26"/>
          <p:cNvSpPr>
            <a:spLocks noChangeAspect="1" noChangeShapeType="1"/>
          </p:cNvSpPr>
          <p:nvPr/>
        </p:nvSpPr>
        <p:spPr bwMode="auto">
          <a:xfrm flipH="1" flipV="1">
            <a:off x="7356475" y="4735513"/>
            <a:ext cx="285750" cy="266700"/>
          </a:xfrm>
          <a:prstGeom prst="line">
            <a:avLst/>
          </a:prstGeom>
          <a:noFill/>
          <a:ln w="9525">
            <a:solidFill>
              <a:srgbClr val="000000"/>
            </a:solidFill>
            <a:round/>
            <a:headEnd/>
            <a:tailEnd type="triangle" w="med" len="me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899" name="Line 27"/>
          <p:cNvSpPr>
            <a:spLocks noChangeAspect="1" noChangeShapeType="1"/>
          </p:cNvSpPr>
          <p:nvPr/>
        </p:nvSpPr>
        <p:spPr bwMode="auto">
          <a:xfrm>
            <a:off x="8185150" y="3960813"/>
            <a:ext cx="238125" cy="198437"/>
          </a:xfrm>
          <a:prstGeom prst="line">
            <a:avLst/>
          </a:prstGeom>
          <a:noFill/>
          <a:ln w="9525">
            <a:solidFill>
              <a:srgbClr val="000000"/>
            </a:solidFill>
            <a:round/>
            <a:headEnd/>
            <a:tailEnd type="triangle" w="med" len="me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00" name="Freeform 28"/>
          <p:cNvSpPr>
            <a:spLocks noChangeAspect="1"/>
          </p:cNvSpPr>
          <p:nvPr/>
        </p:nvSpPr>
        <p:spPr bwMode="auto">
          <a:xfrm>
            <a:off x="7516813" y="4405313"/>
            <a:ext cx="744537" cy="1016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grpSp>
        <p:nvGrpSpPr>
          <p:cNvPr id="3" name="Group 29"/>
          <p:cNvGrpSpPr>
            <a:grpSpLocks noChangeAspect="1"/>
          </p:cNvGrpSpPr>
          <p:nvPr/>
        </p:nvGrpSpPr>
        <p:grpSpPr bwMode="auto">
          <a:xfrm flipH="1">
            <a:off x="7896225" y="4246563"/>
            <a:ext cx="468313" cy="388937"/>
            <a:chOff x="4785" y="11039"/>
            <a:chExt cx="829" cy="688"/>
          </a:xfrm>
        </p:grpSpPr>
        <p:sp>
          <p:nvSpPr>
            <p:cNvPr id="975902" name="Freeform 30"/>
            <p:cNvSpPr>
              <a:spLocks noChangeAspect="1"/>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03" name="Line 31"/>
            <p:cNvSpPr>
              <a:spLocks noChangeAspect="1"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04" name="Line 32"/>
            <p:cNvSpPr>
              <a:spLocks noChangeAspect="1"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05" name="Line 33"/>
            <p:cNvSpPr>
              <a:spLocks noChangeAspect="1"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06" name="Arc 34"/>
            <p:cNvSpPr>
              <a:spLocks noChangeAspect="1"/>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grpSp>
      <p:grpSp>
        <p:nvGrpSpPr>
          <p:cNvPr id="4" name="Group 35"/>
          <p:cNvGrpSpPr>
            <a:grpSpLocks noChangeAspect="1"/>
          </p:cNvGrpSpPr>
          <p:nvPr/>
        </p:nvGrpSpPr>
        <p:grpSpPr bwMode="auto">
          <a:xfrm>
            <a:off x="7415213" y="4259263"/>
            <a:ext cx="468312" cy="388937"/>
            <a:chOff x="4785" y="11039"/>
            <a:chExt cx="829" cy="688"/>
          </a:xfrm>
        </p:grpSpPr>
        <p:sp>
          <p:nvSpPr>
            <p:cNvPr id="975908" name="Freeform 36"/>
            <p:cNvSpPr>
              <a:spLocks noChangeAspect="1"/>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09" name="Line 37"/>
            <p:cNvSpPr>
              <a:spLocks noChangeAspect="1"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10" name="Line 38"/>
            <p:cNvSpPr>
              <a:spLocks noChangeAspect="1"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11" name="Line 39"/>
            <p:cNvSpPr>
              <a:spLocks noChangeAspect="1"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12" name="Arc 40"/>
            <p:cNvSpPr>
              <a:spLocks noChangeAspect="1"/>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grpSp>
      <p:sp>
        <p:nvSpPr>
          <p:cNvPr id="975913" name="Line 41"/>
          <p:cNvSpPr>
            <a:spLocks noChangeAspect="1" noChangeShapeType="1"/>
          </p:cNvSpPr>
          <p:nvPr/>
        </p:nvSpPr>
        <p:spPr bwMode="auto">
          <a:xfrm flipV="1">
            <a:off x="6564313" y="4454525"/>
            <a:ext cx="974725" cy="1588"/>
          </a:xfrm>
          <a:prstGeom prst="line">
            <a:avLst/>
          </a:prstGeom>
          <a:noFill/>
          <a:ln w="57150">
            <a:solidFill>
              <a:srgbClr val="00FF00"/>
            </a:solidFill>
            <a:round/>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14" name="Rectangle 42"/>
          <p:cNvSpPr>
            <a:spLocks noChangeAspect="1" noChangeArrowheads="1"/>
          </p:cNvSpPr>
          <p:nvPr/>
        </p:nvSpPr>
        <p:spPr bwMode="auto">
          <a:xfrm>
            <a:off x="6456363" y="4379913"/>
            <a:ext cx="273050" cy="144462"/>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15" name="Rectangle 43"/>
          <p:cNvSpPr>
            <a:spLocks noChangeAspect="1" noChangeArrowheads="1"/>
          </p:cNvSpPr>
          <p:nvPr/>
        </p:nvSpPr>
        <p:spPr bwMode="auto">
          <a:xfrm rot="2679310">
            <a:off x="6840538" y="4387850"/>
            <a:ext cx="28575" cy="138113"/>
          </a:xfrm>
          <a:prstGeom prst="rect">
            <a:avLst/>
          </a:prstGeom>
          <a:no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5916" name="Line 44"/>
          <p:cNvSpPr>
            <a:spLocks noChangeShapeType="1"/>
          </p:cNvSpPr>
          <p:nvPr/>
        </p:nvSpPr>
        <p:spPr bwMode="auto">
          <a:xfrm flipV="1">
            <a:off x="8586788" y="4587875"/>
            <a:ext cx="288925" cy="1295400"/>
          </a:xfrm>
          <a:prstGeom prst="line">
            <a:avLst/>
          </a:prstGeom>
          <a:noFill/>
          <a:ln w="15875">
            <a:solidFill>
              <a:schemeClr val="tx1"/>
            </a:solidFill>
            <a:round/>
            <a:headEnd/>
            <a:tailEnd type="triangle" w="med" len="me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grpSp>
        <p:nvGrpSpPr>
          <p:cNvPr id="5" name="Group 45"/>
          <p:cNvGrpSpPr>
            <a:grpSpLocks/>
          </p:cNvGrpSpPr>
          <p:nvPr/>
        </p:nvGrpSpPr>
        <p:grpSpPr bwMode="auto">
          <a:xfrm>
            <a:off x="755650" y="3284538"/>
            <a:ext cx="6400800" cy="3024187"/>
            <a:chOff x="476" y="2069"/>
            <a:chExt cx="4032" cy="1905"/>
          </a:xfrm>
        </p:grpSpPr>
        <p:sp>
          <p:nvSpPr>
            <p:cNvPr id="975918" name="Rectangle 46"/>
            <p:cNvSpPr>
              <a:spLocks noChangeArrowheads="1"/>
            </p:cNvSpPr>
            <p:nvPr/>
          </p:nvSpPr>
          <p:spPr bwMode="auto">
            <a:xfrm>
              <a:off x="476" y="3384"/>
              <a:ext cx="4032" cy="59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kern="1200" dirty="0">
                  <a:solidFill>
                    <a:srgbClr val="008000"/>
                  </a:solidFill>
                  <a:latin typeface="Tahoma" pitchFamily="34" charset="0"/>
                  <a:ea typeface="HGP創英角ｺﾞｼｯｸUB" pitchFamily="50" charset="-128"/>
                  <a:cs typeface="+mn-cs"/>
                </a:rPr>
                <a:t>Gravitational-wave observation</a:t>
              </a:r>
              <a:endParaRPr kumimoji="1" lang="en-US" altLang="ja-JP" b="1" kern="1200" dirty="0">
                <a:solidFill>
                  <a:srgbClr val="000000"/>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0000"/>
                  </a:solidFill>
                  <a:latin typeface="Tahoma" pitchFamily="34" charset="0"/>
                  <a:ea typeface="HGP創英角ｺﾞｼｯｸUB" pitchFamily="50" charset="-128"/>
                  <a:cs typeface="+mn-cs"/>
                </a:rPr>
                <a:t>(5) Observation for </a:t>
              </a:r>
              <a:r>
                <a:rPr kumimoji="1" lang="en-US" altLang="ja-JP" sz="1600" b="1" kern="1200" dirty="0">
                  <a:solidFill>
                    <a:srgbClr val="33CC33"/>
                  </a:solidFill>
                  <a:latin typeface="Tahoma" pitchFamily="34" charset="0"/>
                  <a:ea typeface="HGP創英角ｺﾞｼｯｸUB" pitchFamily="50" charset="-128"/>
                  <a:cs typeface="+mn-cs"/>
                </a:rPr>
                <a:t>low-frequency (0.1-1Hz) GWs</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600" b="1" kern="1200" dirty="0">
                  <a:solidFill>
                    <a:srgbClr val="33CC33"/>
                  </a:solidFill>
                  <a:latin typeface="Tahoma" pitchFamily="34" charset="0"/>
                  <a:ea typeface="HGP創英角ｺﾞｼｯｸUB" pitchFamily="50" charset="-128"/>
                  <a:cs typeface="+mn-cs"/>
                </a:rPr>
                <a:t>　　           </a:t>
              </a:r>
              <a:r>
                <a:rPr kumimoji="1" lang="en-US" altLang="ja-JP" sz="1600" b="1" kern="1200" dirty="0">
                  <a:solidFill>
                    <a:srgbClr val="33CC33"/>
                  </a:solidFill>
                  <a:latin typeface="Tahoma" pitchFamily="34" charset="0"/>
                  <a:ea typeface="HGP創英角ｺﾞｼｯｸUB" pitchFamily="50" charset="-128"/>
                  <a:cs typeface="+mn-cs"/>
                </a:rPr>
                <a:t>Intermediate-mass BHs at the Galactic center</a:t>
              </a:r>
              <a:r>
                <a:rPr kumimoji="1" lang="ja-JP" altLang="en-US" sz="1600" b="1" kern="1200" dirty="0">
                  <a:solidFill>
                    <a:srgbClr val="33CC33"/>
                  </a:solidFill>
                  <a:latin typeface="Tahoma" pitchFamily="34" charset="0"/>
                  <a:ea typeface="HGP創英角ｺﾞｼｯｸUB" pitchFamily="50" charset="-128"/>
                  <a:cs typeface="+mn-cs"/>
                </a:rPr>
                <a:t>　</a:t>
              </a:r>
              <a:endParaRPr kumimoji="1" lang="ja-JP" altLang="en-US" sz="1600" b="1" kern="1200" dirty="0">
                <a:solidFill>
                  <a:srgbClr val="008000"/>
                </a:solidFill>
                <a:latin typeface="Tahoma" pitchFamily="34" charset="0"/>
                <a:ea typeface="HGP創英角ｺﾞｼｯｸUB" pitchFamily="50" charset="-128"/>
                <a:cs typeface="+mn-cs"/>
              </a:endParaRPr>
            </a:p>
          </p:txBody>
        </p:sp>
        <p:sp>
          <p:nvSpPr>
            <p:cNvPr id="975919" name="Rectangle 47"/>
            <p:cNvSpPr>
              <a:spLocks noChangeArrowheads="1"/>
            </p:cNvSpPr>
            <p:nvPr/>
          </p:nvSpPr>
          <p:spPr bwMode="auto">
            <a:xfrm>
              <a:off x="476" y="2368"/>
              <a:ext cx="4032" cy="971"/>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kern="1200" dirty="0">
                  <a:solidFill>
                    <a:srgbClr val="008000"/>
                  </a:solidFill>
                  <a:latin typeface="Tahoma" pitchFamily="34" charset="0"/>
                  <a:ea typeface="HGP創英角ｺﾞｼｯｸUB" pitchFamily="50" charset="-128"/>
                  <a:cs typeface="+mn-cs"/>
                </a:rPr>
                <a:t>Test and demonstration</a:t>
              </a:r>
              <a:r>
                <a:rPr kumimoji="1" lang="en-US" altLang="ja-JP" b="1" kern="1200" dirty="0">
                  <a:solidFill>
                    <a:srgbClr val="000000"/>
                  </a:solidFill>
                  <a:latin typeface="Tahoma" pitchFamily="34" charset="0"/>
                  <a:ea typeface="HGP創英角ｺﾞｼｯｸUB" pitchFamily="50" charset="-128"/>
                  <a:cs typeface="+mn-cs"/>
                </a:rPr>
                <a:t> for DECIGO</a:t>
              </a:r>
              <a:endParaRPr kumimoji="1" lang="en-US" altLang="ja-JP" b="1" kern="1200" dirty="0">
                <a:solidFill>
                  <a:srgbClr val="008000"/>
                </a:solidFill>
                <a:latin typeface="Tahoma" pitchFamily="34" charset="0"/>
                <a:ea typeface="HGP創英角ｺﾞｼｯｸUB" pitchFamily="50" charset="-128"/>
                <a:cs typeface="+mn-cs"/>
              </a:endParaRPr>
            </a:p>
            <a:p>
              <a:pPr algn="l" rtl="0" fontAlgn="base">
                <a:lnSpc>
                  <a:spcPct val="120000"/>
                </a:lnSpc>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0000"/>
                  </a:solidFill>
                  <a:latin typeface="Tahoma" pitchFamily="34" charset="0"/>
                  <a:ea typeface="HGP創英角ｺﾞｼｯｸUB" pitchFamily="50" charset="-128"/>
                  <a:cs typeface="+mn-cs"/>
                </a:rPr>
                <a:t>(1) Drag-free control system</a:t>
              </a:r>
              <a:endParaRPr kumimoji="1" lang="en-US" altLang="ja-JP" sz="1600" b="1" kern="1200" dirty="0">
                <a:solidFill>
                  <a:srgbClr val="808080"/>
                </a:solidFill>
                <a:latin typeface="Tahoma" pitchFamily="34" charset="0"/>
                <a:ea typeface="HGP創英角ｺﾞｼｯｸUB" pitchFamily="50" charset="-128"/>
                <a:cs typeface="+mn-cs"/>
              </a:endParaRPr>
            </a:p>
            <a:p>
              <a:pPr algn="l" rtl="0" fontAlgn="base">
                <a:lnSpc>
                  <a:spcPct val="120000"/>
                </a:lnSpc>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0000"/>
                  </a:solidFill>
                  <a:latin typeface="Tahoma" pitchFamily="34" charset="0"/>
                  <a:ea typeface="HGP創英角ｺﾞｼｯｸUB" pitchFamily="50" charset="-128"/>
                  <a:cs typeface="+mn-cs"/>
                </a:rPr>
                <a:t>(2) Laser source and its stabilization system</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(3) Control of Fabry-Perot interferometer</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(4) Launch-lock system</a:t>
              </a:r>
              <a:endParaRPr kumimoji="1" lang="en-US" altLang="ja-JP" sz="1600" b="1" kern="1200" dirty="0">
                <a:solidFill>
                  <a:srgbClr val="808080"/>
                </a:solidFill>
                <a:latin typeface="Tahoma" pitchFamily="34" charset="0"/>
                <a:ea typeface="HGP創英角ｺﾞｼｯｸUB" pitchFamily="50" charset="-128"/>
                <a:cs typeface="+mn-cs"/>
              </a:endParaRPr>
            </a:p>
          </p:txBody>
        </p:sp>
        <p:sp>
          <p:nvSpPr>
            <p:cNvPr id="975920" name="AutoShape 48"/>
            <p:cNvSpPr>
              <a:spLocks noChangeArrowheads="1"/>
            </p:cNvSpPr>
            <p:nvPr/>
          </p:nvSpPr>
          <p:spPr bwMode="auto">
            <a:xfrm rot="5400000">
              <a:off x="1373" y="2034"/>
              <a:ext cx="217" cy="288"/>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CCFFCC">
                <a:alpha val="50000"/>
              </a:srgbClr>
            </a:solidFill>
            <a:ln w="12700">
              <a:solidFill>
                <a:srgbClr val="008000"/>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grpSp>
      <p:pic>
        <p:nvPicPr>
          <p:cNvPr id="975921" name="Picture 49" descr="DECI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04025" y="908050"/>
            <a:ext cx="2100263" cy="17176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977922" name="Rectangle 2"/>
          <p:cNvSpPr>
            <a:spLocks noGrp="1" noChangeArrowheads="1"/>
          </p:cNvSpPr>
          <p:nvPr>
            <p:ph type="title"/>
          </p:nvPr>
        </p:nvSpPr>
        <p:spPr/>
        <p:txBody>
          <a:bodyPr/>
          <a:lstStyle/>
          <a:p>
            <a:r>
              <a:rPr lang="en-US" altLang="ja-JP" dirty="0"/>
              <a:t>DECIGO-PF (3)</a:t>
            </a:r>
          </a:p>
        </p:txBody>
      </p:sp>
      <p:sp>
        <p:nvSpPr>
          <p:cNvPr id="977923" name="Rectangle 3"/>
          <p:cNvSpPr>
            <a:spLocks noGrp="1" noChangeArrowheads="1"/>
          </p:cNvSpPr>
          <p:nvPr>
            <p:ph type="body" idx="1"/>
          </p:nvPr>
        </p:nvSpPr>
        <p:spPr/>
        <p:txBody>
          <a:bodyPr/>
          <a:lstStyle/>
          <a:p>
            <a:r>
              <a:rPr lang="en-US" altLang="ja-JP" sz="2200" b="1" dirty="0"/>
              <a:t>DPF diagram</a:t>
            </a:r>
            <a:r>
              <a:rPr lang="en-US" altLang="ja-JP" sz="1800" b="1" dirty="0"/>
              <a:t> </a:t>
            </a:r>
            <a:endParaRPr lang="en-US" altLang="ja-JP" b="1" dirty="0">
              <a:solidFill>
                <a:srgbClr val="CC9900"/>
              </a:solidFill>
            </a:endParaRPr>
          </a:p>
        </p:txBody>
      </p:sp>
      <p:sp>
        <p:nvSpPr>
          <p:cNvPr id="977924" name="AutoShape 4"/>
          <p:cNvSpPr>
            <a:spLocks noChangeArrowheads="1"/>
          </p:cNvSpPr>
          <p:nvPr/>
        </p:nvSpPr>
        <p:spPr bwMode="auto">
          <a:xfrm>
            <a:off x="5148263" y="5084763"/>
            <a:ext cx="3095625" cy="1296987"/>
          </a:xfrm>
          <a:prstGeom prst="roundRect">
            <a:avLst>
              <a:gd name="adj" fmla="val 3069"/>
            </a:avLst>
          </a:prstGeom>
          <a:solidFill>
            <a:srgbClr val="99CCFF">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7925" name="Rectangle 5"/>
          <p:cNvSpPr>
            <a:spLocks noChangeArrowheads="1"/>
          </p:cNvSpPr>
          <p:nvPr/>
        </p:nvSpPr>
        <p:spPr bwMode="auto">
          <a:xfrm>
            <a:off x="5135563" y="5067300"/>
            <a:ext cx="3397250" cy="13144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3333FF"/>
                </a:solidFill>
                <a:latin typeface="Tahoma" pitchFamily="34" charset="0"/>
                <a:ea typeface="HGP創英角ｺﾞｼｯｸUB" pitchFamily="50" charset="-128"/>
                <a:cs typeface="+mn-cs"/>
              </a:rPr>
              <a:t>Fabry-Perot interferometer</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3366FF"/>
                </a:solidFill>
                <a:latin typeface="Tahoma" pitchFamily="34" charset="0"/>
                <a:ea typeface="HGP創英角ｺﾞｼｯｸUB" pitchFamily="50" charset="-128"/>
                <a:cs typeface="+mn-cs"/>
              </a:rPr>
              <a:t>   </a:t>
            </a:r>
            <a:r>
              <a:rPr kumimoji="1" lang="ja-JP" altLang="en-US" sz="1600" b="1" kern="1200" dirty="0">
                <a:solidFill>
                  <a:srgbClr val="3366FF"/>
                </a:solidFill>
                <a:latin typeface="Tahoma" pitchFamily="34" charset="0"/>
                <a:ea typeface="HGP創英角ｺﾞｼｯｸUB" pitchFamily="50" charset="-128"/>
                <a:cs typeface="+mn-cs"/>
              </a:rPr>
              <a:t>　 </a:t>
            </a:r>
            <a:r>
              <a:rPr kumimoji="1" lang="en-US" altLang="ja-JP" sz="1600" b="1" kern="1200" dirty="0">
                <a:solidFill>
                  <a:srgbClr val="3366FF"/>
                </a:solidFill>
                <a:latin typeface="Tahoma" pitchFamily="34" charset="0"/>
                <a:ea typeface="HGP創英角ｺﾞｼｯｸUB" pitchFamily="50" charset="-128"/>
                <a:cs typeface="+mn-cs"/>
              </a:rPr>
              <a:t>Finesse : 100</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3366FF"/>
                </a:solidFill>
                <a:latin typeface="Tahoma" pitchFamily="34" charset="0"/>
                <a:ea typeface="HGP創英角ｺﾞｼｯｸUB" pitchFamily="50" charset="-128"/>
                <a:cs typeface="+mn-cs"/>
              </a:rPr>
              <a:t>   </a:t>
            </a:r>
            <a:r>
              <a:rPr kumimoji="1" lang="ja-JP" altLang="en-US" sz="1600" b="1" kern="1200" dirty="0">
                <a:solidFill>
                  <a:srgbClr val="3366FF"/>
                </a:solidFill>
                <a:latin typeface="Tahoma" pitchFamily="34" charset="0"/>
                <a:ea typeface="HGP創英角ｺﾞｼｯｸUB" pitchFamily="50" charset="-128"/>
                <a:cs typeface="+mn-cs"/>
              </a:rPr>
              <a:t>　 </a:t>
            </a:r>
            <a:r>
              <a:rPr kumimoji="1" lang="en-US" altLang="ja-JP" sz="1600" b="1" kern="1200" dirty="0">
                <a:solidFill>
                  <a:srgbClr val="3366FF"/>
                </a:solidFill>
                <a:latin typeface="Tahoma" pitchFamily="34" charset="0"/>
                <a:ea typeface="HGP創英角ｺﾞｼｯｸUB" pitchFamily="50" charset="-128"/>
                <a:cs typeface="+mn-cs"/>
              </a:rPr>
              <a:t>Length  : 30cm</a:t>
            </a:r>
            <a:endParaRPr kumimoji="1" lang="en-US" altLang="ja-JP" sz="1600" b="1" kern="1200" dirty="0">
              <a:solidFill>
                <a:srgbClr val="000000"/>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0000"/>
                </a:solidFill>
                <a:latin typeface="Tahoma" pitchFamily="34" charset="0"/>
                <a:ea typeface="HGP創英角ｺﾞｼｯｸUB" pitchFamily="50" charset="-128"/>
                <a:cs typeface="+mn-cs"/>
              </a:rPr>
              <a:t>Test mass : </a:t>
            </a:r>
            <a:r>
              <a:rPr kumimoji="1" lang="en-US" altLang="ja-JP" sz="1600" b="1" kern="1200" dirty="0">
                <a:solidFill>
                  <a:srgbClr val="3366FF"/>
                </a:solidFill>
                <a:latin typeface="Tahoma" pitchFamily="34" charset="0"/>
                <a:ea typeface="HGP創英角ｺﾞｼｯｸUB" pitchFamily="50" charset="-128"/>
                <a:cs typeface="+mn-cs"/>
              </a:rPr>
              <a:t>1kg</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Signal extraction by PDH</a:t>
            </a:r>
          </a:p>
        </p:txBody>
      </p:sp>
      <p:sp>
        <p:nvSpPr>
          <p:cNvPr id="977926" name="AutoShape 6"/>
          <p:cNvSpPr>
            <a:spLocks noChangeArrowheads="1"/>
          </p:cNvSpPr>
          <p:nvPr/>
        </p:nvSpPr>
        <p:spPr bwMode="auto">
          <a:xfrm>
            <a:off x="971550" y="5157788"/>
            <a:ext cx="3529013" cy="1079500"/>
          </a:xfrm>
          <a:prstGeom prst="roundRect">
            <a:avLst>
              <a:gd name="adj" fmla="val 3069"/>
            </a:avLst>
          </a:prstGeom>
          <a:solidFill>
            <a:srgbClr val="CCFFCC">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7927" name="Rectangle 7"/>
          <p:cNvSpPr>
            <a:spLocks noChangeArrowheads="1"/>
          </p:cNvSpPr>
          <p:nvPr/>
        </p:nvSpPr>
        <p:spPr bwMode="auto">
          <a:xfrm>
            <a:off x="1042988" y="5157788"/>
            <a:ext cx="3671887" cy="1069975"/>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8000"/>
                </a:solidFill>
                <a:latin typeface="Tahoma" pitchFamily="34" charset="0"/>
                <a:ea typeface="HGP創英角ｺﾞｼｯｸUB" pitchFamily="50" charset="-128"/>
                <a:cs typeface="+mn-cs"/>
              </a:rPr>
              <a:t>Laser source</a:t>
            </a:r>
            <a:r>
              <a:rPr kumimoji="1" lang="en-US" altLang="ja-JP" sz="1600" b="1" kern="1200" dirty="0">
                <a:solidFill>
                  <a:srgbClr val="000000"/>
                </a:solidFill>
                <a:latin typeface="Tahoma" pitchFamily="34" charset="0"/>
                <a:ea typeface="HGP創英角ｺﾞｼｯｸUB" pitchFamily="50" charset="-128"/>
                <a:cs typeface="+mn-cs"/>
              </a:rPr>
              <a:t> </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Nd:YAG laser (1064nm)</a:t>
            </a:r>
            <a:endParaRPr kumimoji="1" lang="en-US" altLang="ja-JP" sz="1600" b="1" kern="1200" dirty="0">
              <a:solidFill>
                <a:srgbClr val="808080"/>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Power : </a:t>
            </a:r>
            <a:r>
              <a:rPr kumimoji="1" lang="en-US" altLang="ja-JP" sz="1600" b="1" kern="1200" dirty="0">
                <a:solidFill>
                  <a:srgbClr val="33CC33"/>
                </a:solidFill>
                <a:latin typeface="Tahoma" pitchFamily="34" charset="0"/>
                <a:ea typeface="HGP創英角ｺﾞｼｯｸUB" pitchFamily="50" charset="-128"/>
                <a:cs typeface="+mn-cs"/>
              </a:rPr>
              <a:t>25mW</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Freq. stab. by reference cavity</a:t>
            </a:r>
          </a:p>
        </p:txBody>
      </p:sp>
      <p:sp>
        <p:nvSpPr>
          <p:cNvPr id="977928" name="AutoShape 8"/>
          <p:cNvSpPr>
            <a:spLocks noChangeArrowheads="1"/>
          </p:cNvSpPr>
          <p:nvPr/>
        </p:nvSpPr>
        <p:spPr bwMode="auto">
          <a:xfrm>
            <a:off x="4787900" y="981075"/>
            <a:ext cx="3816350" cy="863600"/>
          </a:xfrm>
          <a:prstGeom prst="roundRect">
            <a:avLst>
              <a:gd name="adj" fmla="val 3069"/>
            </a:avLst>
          </a:prstGeom>
          <a:solidFill>
            <a:srgbClr val="FFFF99">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77929" name="Rectangle 9"/>
          <p:cNvSpPr>
            <a:spLocks noChangeArrowheads="1"/>
          </p:cNvSpPr>
          <p:nvPr/>
        </p:nvSpPr>
        <p:spPr bwMode="auto">
          <a:xfrm>
            <a:off x="4791075" y="981075"/>
            <a:ext cx="3884613" cy="82550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CC9900"/>
                </a:solidFill>
                <a:latin typeface="Tahoma" pitchFamily="34" charset="0"/>
                <a:ea typeface="HGP創英角ｺﾞｼｯｸUB" pitchFamily="50" charset="-128"/>
                <a:cs typeface="+mn-cs"/>
              </a:rPr>
              <a:t>Drag-free control</a:t>
            </a:r>
            <a:endParaRPr kumimoji="1" lang="en-US" altLang="ja-JP" sz="1600" b="1" kern="1200" dirty="0">
              <a:solidFill>
                <a:srgbClr val="000000"/>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Local sensor signal </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sym typeface="Wingdings" pitchFamily="2" charset="2"/>
              </a:rPr>
              <a:t> </a:t>
            </a:r>
            <a:r>
              <a:rPr kumimoji="1" lang="en-US" altLang="ja-JP" sz="1600" b="1" kern="1200" dirty="0">
                <a:solidFill>
                  <a:srgbClr val="000000"/>
                </a:solidFill>
                <a:latin typeface="Tahoma" pitchFamily="34" charset="0"/>
                <a:ea typeface="HGP創英角ｺﾞｼｯｸUB" pitchFamily="50" charset="-128"/>
                <a:cs typeface="+mn-cs"/>
                <a:sym typeface="Wingdings" pitchFamily="2" charset="2"/>
              </a:rPr>
              <a:t>Feedback to </a:t>
            </a:r>
            <a:r>
              <a:rPr kumimoji="1" lang="en-US" altLang="ja-JP" sz="1600" b="1" kern="1200" dirty="0">
                <a:solidFill>
                  <a:srgbClr val="CC9900"/>
                </a:solidFill>
                <a:latin typeface="Tahoma" pitchFamily="34" charset="0"/>
                <a:ea typeface="HGP創英角ｺﾞｼｯｸUB" pitchFamily="50" charset="-128"/>
                <a:cs typeface="+mn-cs"/>
                <a:sym typeface="Wingdings" pitchFamily="2" charset="2"/>
              </a:rPr>
              <a:t>thrusters/wheels</a:t>
            </a:r>
            <a:endParaRPr kumimoji="1" lang="en-US" altLang="ja-JP" sz="1600" b="1" kern="1200" dirty="0">
              <a:solidFill>
                <a:srgbClr val="000000"/>
              </a:solidFill>
              <a:latin typeface="Tahoma" pitchFamily="34" charset="0"/>
              <a:ea typeface="HGP創英角ｺﾞｼｯｸUB" pitchFamily="50" charset="-128"/>
              <a:cs typeface="+mn-cs"/>
            </a:endParaRPr>
          </a:p>
        </p:txBody>
      </p:sp>
      <p:sp>
        <p:nvSpPr>
          <p:cNvPr id="977930" name="Rectangle 10"/>
          <p:cNvSpPr>
            <a:spLocks noChangeArrowheads="1"/>
          </p:cNvSpPr>
          <p:nvPr/>
        </p:nvSpPr>
        <p:spPr bwMode="auto">
          <a:xfrm>
            <a:off x="539750" y="1192213"/>
            <a:ext cx="3816350" cy="581025"/>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777777"/>
                </a:solidFill>
                <a:latin typeface="Tahoma" pitchFamily="34" charset="0"/>
                <a:ea typeface="HGP創英角ｺﾞｼｯｸUB" pitchFamily="50" charset="-128"/>
                <a:cs typeface="+mn-cs"/>
              </a:rPr>
              <a:t>Mission weight :  ~100kg</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777777"/>
                </a:solidFill>
                <a:latin typeface="Tahoma" pitchFamily="34" charset="0"/>
                <a:ea typeface="HGP創英角ｺﾞｼｯｸUB" pitchFamily="50" charset="-128"/>
                <a:cs typeface="+mn-cs"/>
              </a:rPr>
              <a:t>Mission space   :  ~90 x 90 x 90 cm</a:t>
            </a:r>
          </a:p>
        </p:txBody>
      </p:sp>
      <p:pic>
        <p:nvPicPr>
          <p:cNvPr id="977931" name="Picture 11" descr="DPF_layout"/>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55650" y="1871663"/>
            <a:ext cx="7632700" cy="3141662"/>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990210" name="AutoShape 2"/>
          <p:cNvSpPr>
            <a:spLocks noChangeAspect="1" noChangeArrowheads="1"/>
          </p:cNvSpPr>
          <p:nvPr/>
        </p:nvSpPr>
        <p:spPr bwMode="auto">
          <a:xfrm>
            <a:off x="827088" y="2205038"/>
            <a:ext cx="7705725" cy="4222750"/>
          </a:xfrm>
          <a:prstGeom prst="roundRect">
            <a:avLst>
              <a:gd name="adj" fmla="val 5741"/>
            </a:avLst>
          </a:prstGeom>
          <a:solidFill>
            <a:srgbClr val="EFFFEF">
              <a:alpha val="50000"/>
            </a:srgbClr>
          </a:solidFill>
          <a:ln w="952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0211" name="Freeform 3"/>
          <p:cNvSpPr>
            <a:spLocks noChangeAspect="1"/>
          </p:cNvSpPr>
          <p:nvPr/>
        </p:nvSpPr>
        <p:spPr bwMode="auto">
          <a:xfrm>
            <a:off x="2339975" y="2757488"/>
            <a:ext cx="2146300" cy="1536700"/>
          </a:xfrm>
          <a:custGeom>
            <a:avLst/>
            <a:gdLst/>
            <a:ahLst/>
            <a:cxnLst>
              <a:cxn ang="0">
                <a:pos x="0" y="0"/>
              </a:cxn>
              <a:cxn ang="0">
                <a:pos x="168" y="24"/>
              </a:cxn>
              <a:cxn ang="0">
                <a:pos x="432" y="108"/>
              </a:cxn>
              <a:cxn ang="0">
                <a:pos x="528" y="138"/>
              </a:cxn>
              <a:cxn ang="0">
                <a:pos x="564" y="162"/>
              </a:cxn>
              <a:cxn ang="0">
                <a:pos x="624" y="216"/>
              </a:cxn>
              <a:cxn ang="0">
                <a:pos x="654" y="240"/>
              </a:cxn>
              <a:cxn ang="0">
                <a:pos x="666" y="258"/>
              </a:cxn>
              <a:cxn ang="0">
                <a:pos x="684" y="270"/>
              </a:cxn>
              <a:cxn ang="0">
                <a:pos x="756" y="348"/>
              </a:cxn>
              <a:cxn ang="0">
                <a:pos x="780" y="378"/>
              </a:cxn>
              <a:cxn ang="0">
                <a:pos x="816" y="426"/>
              </a:cxn>
              <a:cxn ang="0">
                <a:pos x="840" y="456"/>
              </a:cxn>
              <a:cxn ang="0">
                <a:pos x="864" y="492"/>
              </a:cxn>
              <a:cxn ang="0">
                <a:pos x="918" y="534"/>
              </a:cxn>
              <a:cxn ang="0">
                <a:pos x="930" y="552"/>
              </a:cxn>
              <a:cxn ang="0">
                <a:pos x="948" y="564"/>
              </a:cxn>
              <a:cxn ang="0">
                <a:pos x="1050" y="678"/>
              </a:cxn>
              <a:cxn ang="0">
                <a:pos x="1098" y="726"/>
              </a:cxn>
              <a:cxn ang="0">
                <a:pos x="1134" y="750"/>
              </a:cxn>
              <a:cxn ang="0">
                <a:pos x="1152" y="762"/>
              </a:cxn>
              <a:cxn ang="0">
                <a:pos x="1164" y="780"/>
              </a:cxn>
              <a:cxn ang="0">
                <a:pos x="1182" y="792"/>
              </a:cxn>
              <a:cxn ang="0">
                <a:pos x="1224" y="840"/>
              </a:cxn>
              <a:cxn ang="0">
                <a:pos x="1242" y="870"/>
              </a:cxn>
            </a:cxnLst>
            <a:rect l="0" t="0" r="r" b="b"/>
            <a:pathLst>
              <a:path w="1242" h="870">
                <a:moveTo>
                  <a:pt x="0" y="0"/>
                </a:moveTo>
                <a:cubicBezTo>
                  <a:pt x="58" y="5"/>
                  <a:pt x="110" y="18"/>
                  <a:pt x="168" y="24"/>
                </a:cubicBezTo>
                <a:cubicBezTo>
                  <a:pt x="256" y="53"/>
                  <a:pt x="344" y="79"/>
                  <a:pt x="432" y="108"/>
                </a:cubicBezTo>
                <a:cubicBezTo>
                  <a:pt x="461" y="118"/>
                  <a:pt x="502" y="123"/>
                  <a:pt x="528" y="138"/>
                </a:cubicBezTo>
                <a:cubicBezTo>
                  <a:pt x="541" y="145"/>
                  <a:pt x="564" y="162"/>
                  <a:pt x="564" y="162"/>
                </a:cubicBezTo>
                <a:cubicBezTo>
                  <a:pt x="578" y="183"/>
                  <a:pt x="600" y="208"/>
                  <a:pt x="624" y="216"/>
                </a:cubicBezTo>
                <a:cubicBezTo>
                  <a:pt x="658" y="268"/>
                  <a:pt x="613" y="207"/>
                  <a:pt x="654" y="240"/>
                </a:cubicBezTo>
                <a:cubicBezTo>
                  <a:pt x="660" y="245"/>
                  <a:pt x="661" y="253"/>
                  <a:pt x="666" y="258"/>
                </a:cubicBezTo>
                <a:cubicBezTo>
                  <a:pt x="671" y="263"/>
                  <a:pt x="678" y="266"/>
                  <a:pt x="684" y="270"/>
                </a:cubicBezTo>
                <a:cubicBezTo>
                  <a:pt x="702" y="297"/>
                  <a:pt x="724" y="337"/>
                  <a:pt x="756" y="348"/>
                </a:cubicBezTo>
                <a:cubicBezTo>
                  <a:pt x="768" y="383"/>
                  <a:pt x="753" y="351"/>
                  <a:pt x="780" y="378"/>
                </a:cubicBezTo>
                <a:cubicBezTo>
                  <a:pt x="801" y="399"/>
                  <a:pt x="788" y="407"/>
                  <a:pt x="816" y="426"/>
                </a:cubicBezTo>
                <a:cubicBezTo>
                  <a:pt x="830" y="467"/>
                  <a:pt x="811" y="423"/>
                  <a:pt x="840" y="456"/>
                </a:cubicBezTo>
                <a:cubicBezTo>
                  <a:pt x="849" y="467"/>
                  <a:pt x="852" y="484"/>
                  <a:pt x="864" y="492"/>
                </a:cubicBezTo>
                <a:cubicBezTo>
                  <a:pt x="883" y="505"/>
                  <a:pt x="899" y="521"/>
                  <a:pt x="918" y="534"/>
                </a:cubicBezTo>
                <a:cubicBezTo>
                  <a:pt x="922" y="540"/>
                  <a:pt x="925" y="547"/>
                  <a:pt x="930" y="552"/>
                </a:cubicBezTo>
                <a:cubicBezTo>
                  <a:pt x="935" y="557"/>
                  <a:pt x="943" y="559"/>
                  <a:pt x="948" y="564"/>
                </a:cubicBezTo>
                <a:cubicBezTo>
                  <a:pt x="978" y="599"/>
                  <a:pt x="1005" y="663"/>
                  <a:pt x="1050" y="678"/>
                </a:cubicBezTo>
                <a:cubicBezTo>
                  <a:pt x="1062" y="697"/>
                  <a:pt x="1080" y="712"/>
                  <a:pt x="1098" y="726"/>
                </a:cubicBezTo>
                <a:cubicBezTo>
                  <a:pt x="1109" y="735"/>
                  <a:pt x="1122" y="742"/>
                  <a:pt x="1134" y="750"/>
                </a:cubicBezTo>
                <a:cubicBezTo>
                  <a:pt x="1140" y="754"/>
                  <a:pt x="1152" y="762"/>
                  <a:pt x="1152" y="762"/>
                </a:cubicBezTo>
                <a:cubicBezTo>
                  <a:pt x="1156" y="768"/>
                  <a:pt x="1159" y="775"/>
                  <a:pt x="1164" y="780"/>
                </a:cubicBezTo>
                <a:cubicBezTo>
                  <a:pt x="1169" y="785"/>
                  <a:pt x="1177" y="787"/>
                  <a:pt x="1182" y="792"/>
                </a:cubicBezTo>
                <a:cubicBezTo>
                  <a:pt x="1231" y="848"/>
                  <a:pt x="1184" y="813"/>
                  <a:pt x="1224" y="840"/>
                </a:cubicBezTo>
                <a:cubicBezTo>
                  <a:pt x="1232" y="863"/>
                  <a:pt x="1226" y="854"/>
                  <a:pt x="1242" y="870"/>
                </a:cubicBezTo>
              </a:path>
            </a:pathLst>
          </a:custGeom>
          <a:noFill/>
          <a:ln w="63500" cap="flat" cmpd="sng">
            <a:solidFill>
              <a:srgbClr val="C0C0C0"/>
            </a:solidFill>
            <a:prstDash val="solid"/>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pic>
        <p:nvPicPr>
          <p:cNvPr id="990212" name="Picture 4"/>
          <p:cNvPicPr>
            <a:picLocks noChangeAspect="1" noChangeArrowheads="1"/>
          </p:cNvPicPr>
          <p:nvPr/>
        </p:nvPicPr>
        <p:blipFill>
          <a:blip r:embed="rId3"/>
          <a:srcRect/>
          <a:stretch>
            <a:fillRect/>
          </a:stretch>
        </p:blipFill>
        <p:spPr bwMode="auto">
          <a:xfrm>
            <a:off x="993775" y="2181225"/>
            <a:ext cx="7343775" cy="4271963"/>
          </a:xfrm>
          <a:prstGeom prst="rect">
            <a:avLst/>
          </a:prstGeom>
          <a:noFill/>
          <a:ln w="15875">
            <a:noFill/>
            <a:miter lim="800000"/>
            <a:headEnd/>
            <a:tailEnd/>
          </a:ln>
          <a:effectLst/>
        </p:spPr>
      </p:pic>
      <p:sp>
        <p:nvSpPr>
          <p:cNvPr id="990213" name="Rectangle 5"/>
          <p:cNvSpPr>
            <a:spLocks noGrp="1" noChangeArrowheads="1"/>
          </p:cNvSpPr>
          <p:nvPr>
            <p:ph type="title"/>
          </p:nvPr>
        </p:nvSpPr>
        <p:spPr/>
        <p:txBody>
          <a:bodyPr/>
          <a:lstStyle/>
          <a:p>
            <a:r>
              <a:rPr lang="en-US" altLang="ja-JP" dirty="0"/>
              <a:t>DECIGO-PF (4)</a:t>
            </a:r>
          </a:p>
        </p:txBody>
      </p:sp>
      <p:sp>
        <p:nvSpPr>
          <p:cNvPr id="990214" name="Rectangle 6"/>
          <p:cNvSpPr>
            <a:spLocks noGrp="1" noChangeArrowheads="1"/>
          </p:cNvSpPr>
          <p:nvPr>
            <p:ph type="body" idx="1"/>
          </p:nvPr>
        </p:nvSpPr>
        <p:spPr/>
        <p:txBody>
          <a:bodyPr/>
          <a:lstStyle/>
          <a:p>
            <a:r>
              <a:rPr lang="en-US" altLang="ja-JP" sz="2200" b="1" dirty="0"/>
              <a:t>Comparison with other detectors</a:t>
            </a:r>
          </a:p>
        </p:txBody>
      </p:sp>
      <p:grpSp>
        <p:nvGrpSpPr>
          <p:cNvPr id="2" name="Group 7"/>
          <p:cNvGrpSpPr>
            <a:grpSpLocks noChangeAspect="1"/>
          </p:cNvGrpSpPr>
          <p:nvPr/>
        </p:nvGrpSpPr>
        <p:grpSpPr bwMode="auto">
          <a:xfrm>
            <a:off x="2916238" y="2397125"/>
            <a:ext cx="4679950" cy="3330575"/>
            <a:chOff x="1998" y="1464"/>
            <a:chExt cx="2794" cy="1989"/>
          </a:xfrm>
        </p:grpSpPr>
        <p:sp>
          <p:nvSpPr>
            <p:cNvPr id="990216" name="Freeform 8"/>
            <p:cNvSpPr>
              <a:spLocks noChangeAspect="1"/>
            </p:cNvSpPr>
            <p:nvPr/>
          </p:nvSpPr>
          <p:spPr bwMode="auto">
            <a:xfrm>
              <a:off x="3180" y="1464"/>
              <a:ext cx="859" cy="1989"/>
            </a:xfrm>
            <a:custGeom>
              <a:avLst/>
              <a:gdLst/>
              <a:ahLst/>
              <a:cxnLst>
                <a:cxn ang="0">
                  <a:pos x="768" y="1776"/>
                </a:cxn>
                <a:cxn ang="0">
                  <a:pos x="384" y="0"/>
                </a:cxn>
                <a:cxn ang="0">
                  <a:pos x="0" y="0"/>
                </a:cxn>
                <a:cxn ang="0">
                  <a:pos x="432" y="1776"/>
                </a:cxn>
                <a:cxn ang="0">
                  <a:pos x="768" y="1776"/>
                </a:cxn>
              </a:cxnLst>
              <a:rect l="0" t="0" r="r" b="b"/>
              <a:pathLst>
                <a:path w="768" h="1776">
                  <a:moveTo>
                    <a:pt x="768" y="1776"/>
                  </a:moveTo>
                  <a:lnTo>
                    <a:pt x="384" y="0"/>
                  </a:lnTo>
                  <a:lnTo>
                    <a:pt x="0" y="0"/>
                  </a:lnTo>
                  <a:lnTo>
                    <a:pt x="432" y="1776"/>
                  </a:lnTo>
                  <a:lnTo>
                    <a:pt x="768" y="1776"/>
                  </a:lnTo>
                  <a:close/>
                </a:path>
              </a:pathLst>
            </a:custGeom>
            <a:solidFill>
              <a:srgbClr val="C0C0C0">
                <a:alpha val="50000"/>
              </a:srgbClr>
            </a:solidFill>
            <a:ln w="158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0217" name="Freeform 9"/>
            <p:cNvSpPr>
              <a:spLocks noChangeAspect="1"/>
            </p:cNvSpPr>
            <p:nvPr/>
          </p:nvSpPr>
          <p:spPr bwMode="auto">
            <a:xfrm>
              <a:off x="4309" y="2036"/>
              <a:ext cx="429" cy="429"/>
            </a:xfrm>
            <a:custGeom>
              <a:avLst/>
              <a:gdLst/>
              <a:ahLst/>
              <a:cxnLst>
                <a:cxn ang="0">
                  <a:pos x="0" y="0"/>
                </a:cxn>
                <a:cxn ang="0">
                  <a:pos x="384" y="48"/>
                </a:cxn>
                <a:cxn ang="0">
                  <a:pos x="384" y="384"/>
                </a:cxn>
                <a:cxn ang="0">
                  <a:pos x="0" y="384"/>
                </a:cxn>
                <a:cxn ang="0">
                  <a:pos x="0" y="0"/>
                </a:cxn>
              </a:cxnLst>
              <a:rect l="0" t="0" r="r" b="b"/>
              <a:pathLst>
                <a:path w="384" h="384">
                  <a:moveTo>
                    <a:pt x="0" y="0"/>
                  </a:moveTo>
                  <a:lnTo>
                    <a:pt x="384" y="48"/>
                  </a:lnTo>
                  <a:lnTo>
                    <a:pt x="384" y="384"/>
                  </a:lnTo>
                  <a:lnTo>
                    <a:pt x="0" y="384"/>
                  </a:lnTo>
                  <a:lnTo>
                    <a:pt x="0" y="0"/>
                  </a:lnTo>
                  <a:close/>
                </a:path>
              </a:pathLst>
            </a:custGeom>
            <a:solidFill>
              <a:srgbClr val="FFFF99"/>
            </a:solidFill>
            <a:ln w="31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0218" name="Freeform 10"/>
            <p:cNvSpPr>
              <a:spLocks noChangeAspect="1"/>
            </p:cNvSpPr>
            <p:nvPr/>
          </p:nvSpPr>
          <p:spPr bwMode="auto">
            <a:xfrm>
              <a:off x="3878" y="1895"/>
              <a:ext cx="914" cy="590"/>
            </a:xfrm>
            <a:custGeom>
              <a:avLst/>
              <a:gdLst/>
              <a:ahLst/>
              <a:cxnLst>
                <a:cxn ang="0">
                  <a:pos x="816" y="336"/>
                </a:cxn>
                <a:cxn ang="0">
                  <a:pos x="0" y="0"/>
                </a:cxn>
                <a:cxn ang="0">
                  <a:pos x="0" y="192"/>
                </a:cxn>
                <a:cxn ang="0">
                  <a:pos x="816" y="528"/>
                </a:cxn>
                <a:cxn ang="0">
                  <a:pos x="816" y="336"/>
                </a:cxn>
              </a:cxnLst>
              <a:rect l="0" t="0" r="r" b="b"/>
              <a:pathLst>
                <a:path w="816" h="528">
                  <a:moveTo>
                    <a:pt x="816" y="336"/>
                  </a:moveTo>
                  <a:lnTo>
                    <a:pt x="0" y="0"/>
                  </a:lnTo>
                  <a:lnTo>
                    <a:pt x="0" y="192"/>
                  </a:lnTo>
                  <a:lnTo>
                    <a:pt x="816" y="528"/>
                  </a:lnTo>
                  <a:lnTo>
                    <a:pt x="816" y="336"/>
                  </a:lnTo>
                  <a:close/>
                </a:path>
              </a:pathLst>
            </a:custGeom>
            <a:solidFill>
              <a:srgbClr val="CCFFCC"/>
            </a:solidFill>
            <a:ln w="158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0219" name="Freeform 11"/>
            <p:cNvSpPr>
              <a:spLocks noChangeAspect="1"/>
            </p:cNvSpPr>
            <p:nvPr/>
          </p:nvSpPr>
          <p:spPr bwMode="auto">
            <a:xfrm>
              <a:off x="2159" y="1464"/>
              <a:ext cx="1129" cy="646"/>
            </a:xfrm>
            <a:custGeom>
              <a:avLst/>
              <a:gdLst/>
              <a:ahLst/>
              <a:cxnLst>
                <a:cxn ang="0">
                  <a:pos x="1008" y="432"/>
                </a:cxn>
                <a:cxn ang="0">
                  <a:pos x="48" y="0"/>
                </a:cxn>
                <a:cxn ang="0">
                  <a:pos x="0" y="240"/>
                </a:cxn>
                <a:cxn ang="0">
                  <a:pos x="1008" y="576"/>
                </a:cxn>
                <a:cxn ang="0">
                  <a:pos x="1008" y="432"/>
                </a:cxn>
              </a:cxnLst>
              <a:rect l="0" t="0" r="r" b="b"/>
              <a:pathLst>
                <a:path w="1008" h="576">
                  <a:moveTo>
                    <a:pt x="1008" y="432"/>
                  </a:moveTo>
                  <a:lnTo>
                    <a:pt x="48" y="0"/>
                  </a:lnTo>
                  <a:lnTo>
                    <a:pt x="0" y="240"/>
                  </a:lnTo>
                  <a:lnTo>
                    <a:pt x="1008" y="576"/>
                  </a:lnTo>
                  <a:lnTo>
                    <a:pt x="1008" y="432"/>
                  </a:lnTo>
                  <a:close/>
                </a:path>
              </a:pathLst>
            </a:custGeom>
            <a:solidFill>
              <a:srgbClr val="CCFFFF"/>
            </a:solidFill>
            <a:ln w="158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0220" name="Freeform 12"/>
            <p:cNvSpPr>
              <a:spLocks noChangeAspect="1"/>
            </p:cNvSpPr>
            <p:nvPr/>
          </p:nvSpPr>
          <p:spPr bwMode="auto">
            <a:xfrm>
              <a:off x="1998" y="1754"/>
              <a:ext cx="819" cy="537"/>
            </a:xfrm>
            <a:custGeom>
              <a:avLst/>
              <a:gdLst/>
              <a:ahLst/>
              <a:cxnLst>
                <a:cxn ang="0">
                  <a:pos x="0" y="0"/>
                </a:cxn>
                <a:cxn ang="0">
                  <a:pos x="270" y="30"/>
                </a:cxn>
                <a:cxn ang="0">
                  <a:pos x="492" y="96"/>
                </a:cxn>
                <a:cxn ang="0">
                  <a:pos x="672" y="162"/>
                </a:cxn>
                <a:cxn ang="0">
                  <a:pos x="732" y="198"/>
                </a:cxn>
                <a:cxn ang="0">
                  <a:pos x="732" y="240"/>
                </a:cxn>
                <a:cxn ang="0">
                  <a:pos x="714" y="300"/>
                </a:cxn>
                <a:cxn ang="0">
                  <a:pos x="618" y="480"/>
                </a:cxn>
                <a:cxn ang="0">
                  <a:pos x="576" y="480"/>
                </a:cxn>
                <a:cxn ang="0">
                  <a:pos x="492" y="384"/>
                </a:cxn>
                <a:cxn ang="0">
                  <a:pos x="444" y="330"/>
                </a:cxn>
                <a:cxn ang="0">
                  <a:pos x="372" y="240"/>
                </a:cxn>
                <a:cxn ang="0">
                  <a:pos x="276" y="144"/>
                </a:cxn>
                <a:cxn ang="0">
                  <a:pos x="204" y="84"/>
                </a:cxn>
                <a:cxn ang="0">
                  <a:pos x="78" y="18"/>
                </a:cxn>
                <a:cxn ang="0">
                  <a:pos x="0" y="0"/>
                </a:cxn>
              </a:cxnLst>
              <a:rect l="0" t="0" r="r" b="b"/>
              <a:pathLst>
                <a:path w="732" h="480">
                  <a:moveTo>
                    <a:pt x="0" y="0"/>
                  </a:moveTo>
                  <a:lnTo>
                    <a:pt x="270" y="30"/>
                  </a:lnTo>
                  <a:lnTo>
                    <a:pt x="492" y="96"/>
                  </a:lnTo>
                  <a:lnTo>
                    <a:pt x="672" y="162"/>
                  </a:lnTo>
                  <a:lnTo>
                    <a:pt x="732" y="198"/>
                  </a:lnTo>
                  <a:lnTo>
                    <a:pt x="732" y="240"/>
                  </a:lnTo>
                  <a:lnTo>
                    <a:pt x="714" y="300"/>
                  </a:lnTo>
                  <a:lnTo>
                    <a:pt x="618" y="480"/>
                  </a:lnTo>
                  <a:lnTo>
                    <a:pt x="576" y="480"/>
                  </a:lnTo>
                  <a:lnTo>
                    <a:pt x="492" y="384"/>
                  </a:lnTo>
                  <a:lnTo>
                    <a:pt x="444" y="330"/>
                  </a:lnTo>
                  <a:lnTo>
                    <a:pt x="372" y="240"/>
                  </a:lnTo>
                  <a:lnTo>
                    <a:pt x="276" y="144"/>
                  </a:lnTo>
                  <a:lnTo>
                    <a:pt x="204" y="84"/>
                  </a:lnTo>
                  <a:lnTo>
                    <a:pt x="78" y="18"/>
                  </a:lnTo>
                  <a:lnTo>
                    <a:pt x="0" y="0"/>
                  </a:lnTo>
                  <a:close/>
                </a:path>
              </a:pathLst>
            </a:custGeom>
            <a:solidFill>
              <a:srgbClr val="FFCCFF"/>
            </a:solidFill>
            <a:ln w="158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0221" name="Oval 13"/>
            <p:cNvSpPr>
              <a:spLocks noChangeAspect="1" noChangeArrowheads="1"/>
            </p:cNvSpPr>
            <p:nvPr/>
          </p:nvSpPr>
          <p:spPr bwMode="auto">
            <a:xfrm>
              <a:off x="4524" y="2485"/>
              <a:ext cx="107" cy="108"/>
            </a:xfrm>
            <a:prstGeom prst="ellipse">
              <a:avLst/>
            </a:prstGeom>
            <a:solidFill>
              <a:srgbClr val="FF9900"/>
            </a:solidFill>
            <a:ln w="15875">
              <a:noFill/>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0222" name="Freeform 14"/>
            <p:cNvSpPr>
              <a:spLocks noChangeAspect="1"/>
            </p:cNvSpPr>
            <p:nvPr/>
          </p:nvSpPr>
          <p:spPr bwMode="auto">
            <a:xfrm>
              <a:off x="3878" y="2324"/>
              <a:ext cx="323" cy="537"/>
            </a:xfrm>
            <a:custGeom>
              <a:avLst/>
              <a:gdLst/>
              <a:ahLst/>
              <a:cxnLst>
                <a:cxn ang="0">
                  <a:pos x="0" y="0"/>
                </a:cxn>
                <a:cxn ang="0">
                  <a:pos x="288" y="96"/>
                </a:cxn>
                <a:cxn ang="0">
                  <a:pos x="288" y="480"/>
                </a:cxn>
                <a:cxn ang="0">
                  <a:pos x="48" y="432"/>
                </a:cxn>
                <a:cxn ang="0">
                  <a:pos x="0" y="0"/>
                </a:cxn>
              </a:cxnLst>
              <a:rect l="0" t="0" r="r" b="b"/>
              <a:pathLst>
                <a:path w="288" h="480">
                  <a:moveTo>
                    <a:pt x="0" y="0"/>
                  </a:moveTo>
                  <a:lnTo>
                    <a:pt x="288" y="96"/>
                  </a:lnTo>
                  <a:lnTo>
                    <a:pt x="288" y="480"/>
                  </a:lnTo>
                  <a:lnTo>
                    <a:pt x="48" y="432"/>
                  </a:lnTo>
                  <a:lnTo>
                    <a:pt x="0" y="0"/>
                  </a:lnTo>
                  <a:close/>
                </a:path>
              </a:pathLst>
            </a:custGeom>
            <a:solidFill>
              <a:srgbClr val="FFCC99">
                <a:alpha val="50000"/>
              </a:srgbClr>
            </a:solidFill>
            <a:ln w="15875" cap="flat" cmpd="sng">
              <a:noFill/>
              <a:prstDash val="solid"/>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grpSp>
      <p:sp>
        <p:nvSpPr>
          <p:cNvPr id="990223" name="Line 15"/>
          <p:cNvSpPr>
            <a:spLocks noChangeAspect="1" noChangeShapeType="1"/>
          </p:cNvSpPr>
          <p:nvPr/>
        </p:nvSpPr>
        <p:spPr bwMode="auto">
          <a:xfrm flipH="1" flipV="1">
            <a:off x="2339975" y="3062288"/>
            <a:ext cx="3455988" cy="2071687"/>
          </a:xfrm>
          <a:prstGeom prst="line">
            <a:avLst/>
          </a:prstGeom>
          <a:noFill/>
          <a:ln w="50800">
            <a:solidFill>
              <a:srgbClr val="FF99CC"/>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0224" name="Rectangle 16"/>
          <p:cNvSpPr>
            <a:spLocks noChangeAspect="1" noChangeArrowheads="1"/>
          </p:cNvSpPr>
          <p:nvPr/>
        </p:nvSpPr>
        <p:spPr bwMode="auto">
          <a:xfrm>
            <a:off x="7246938" y="4532313"/>
            <a:ext cx="709612" cy="336550"/>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kumimoji="1" lang="en-US" altLang="ja-JP" sz="1600" b="1" kern="1200" dirty="0">
                <a:solidFill>
                  <a:srgbClr val="FF9933"/>
                </a:solidFill>
                <a:latin typeface="Tahoma" pitchFamily="34" charset="0"/>
                <a:ea typeface="ＭＳ Ｐゴシック" pitchFamily="50" charset="-128"/>
                <a:cs typeface="+mn-cs"/>
              </a:rPr>
              <a:t>LCGT</a:t>
            </a:r>
          </a:p>
        </p:txBody>
      </p:sp>
      <p:sp>
        <p:nvSpPr>
          <p:cNvPr id="990225" name="Rectangle 17"/>
          <p:cNvSpPr>
            <a:spLocks noChangeAspect="1" noChangeArrowheads="1"/>
          </p:cNvSpPr>
          <p:nvPr/>
        </p:nvSpPr>
        <p:spPr bwMode="auto">
          <a:xfrm>
            <a:off x="3419475" y="4557713"/>
            <a:ext cx="1169988" cy="312737"/>
          </a:xfrm>
          <a:prstGeom prst="rect">
            <a:avLst/>
          </a:prstGeom>
          <a:noFill/>
          <a:ln w="9525">
            <a:noFill/>
            <a:miter lim="800000"/>
            <a:headEnd/>
            <a:tailEnd/>
          </a:ln>
          <a:effectLst/>
        </p:spPr>
        <p:txBody>
          <a:bodyPr wrap="none">
            <a:spAutoFit/>
          </a:bodyPr>
          <a:lstStyle/>
          <a:p>
            <a:pPr algn="l" rtl="0" fontAlgn="base">
              <a:lnSpc>
                <a:spcPct val="90000"/>
              </a:lnSpc>
              <a:spcBef>
                <a:spcPct val="0"/>
              </a:spcBef>
              <a:spcAft>
                <a:spcPct val="0"/>
              </a:spcAft>
            </a:pPr>
            <a:r>
              <a:rPr kumimoji="1" lang="en-US" altLang="ja-JP" sz="1600" b="1" kern="1200" dirty="0">
                <a:solidFill>
                  <a:srgbClr val="660066"/>
                </a:solidFill>
                <a:latin typeface="Tahoma" pitchFamily="34" charset="0"/>
                <a:ea typeface="HGP創英角ｺﾞｼｯｸUB" pitchFamily="50" charset="-128"/>
                <a:cs typeface="+mn-cs"/>
              </a:rPr>
              <a:t>  DECIGO</a:t>
            </a:r>
            <a:r>
              <a:rPr kumimoji="1" lang="en-US" altLang="ja-JP" sz="1200" b="1" kern="1200" dirty="0">
                <a:solidFill>
                  <a:srgbClr val="660066"/>
                </a:solidFill>
                <a:latin typeface="Tahoma" pitchFamily="34" charset="0"/>
                <a:ea typeface="HGP創英角ｺﾞｼｯｸUB" pitchFamily="50" charset="-128"/>
                <a:cs typeface="+mn-cs"/>
              </a:rPr>
              <a:t> </a:t>
            </a:r>
            <a:endParaRPr kumimoji="1" lang="en-US" altLang="ja-JP" sz="1000" b="1" kern="1200" dirty="0">
              <a:solidFill>
                <a:srgbClr val="660066"/>
              </a:solidFill>
              <a:latin typeface="Tahoma" pitchFamily="34" charset="0"/>
              <a:ea typeface="HGP創英角ｺﾞｼｯｸUB" pitchFamily="50" charset="-128"/>
              <a:cs typeface="+mn-cs"/>
            </a:endParaRPr>
          </a:p>
        </p:txBody>
      </p:sp>
      <p:sp>
        <p:nvSpPr>
          <p:cNvPr id="990226" name="Rectangle 18"/>
          <p:cNvSpPr>
            <a:spLocks noChangeAspect="1" noChangeArrowheads="1"/>
          </p:cNvSpPr>
          <p:nvPr/>
        </p:nvSpPr>
        <p:spPr bwMode="auto">
          <a:xfrm>
            <a:off x="2843213" y="3908425"/>
            <a:ext cx="1517650"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969696"/>
                </a:solidFill>
                <a:latin typeface="Tahoma" pitchFamily="34" charset="0"/>
                <a:ea typeface="HGP創英角ｺﾞｼｯｸUB" pitchFamily="50" charset="-128"/>
                <a:cs typeface="+mn-cs"/>
              </a:rPr>
              <a:t>Galactic binary</a:t>
            </a:r>
          </a:p>
          <a:p>
            <a:pPr algn="l" rtl="0" fontAlgn="base">
              <a:spcBef>
                <a:spcPct val="0"/>
              </a:spcBef>
              <a:spcAft>
                <a:spcPct val="0"/>
              </a:spcAft>
            </a:pPr>
            <a:r>
              <a:rPr kumimoji="1" lang="en-US" altLang="ja-JP" sz="1200" b="1" kern="1200" dirty="0">
                <a:solidFill>
                  <a:srgbClr val="969696"/>
                </a:solidFill>
                <a:latin typeface="Tahoma" pitchFamily="34" charset="0"/>
                <a:ea typeface="HGP創英角ｺﾞｼｯｸUB" pitchFamily="50" charset="-128"/>
                <a:cs typeface="+mn-cs"/>
              </a:rPr>
              <a:t>Foreground noise</a:t>
            </a:r>
          </a:p>
        </p:txBody>
      </p:sp>
      <p:sp>
        <p:nvSpPr>
          <p:cNvPr id="990227" name="Rectangle 19"/>
          <p:cNvSpPr>
            <a:spLocks noChangeAspect="1" noChangeArrowheads="1"/>
          </p:cNvSpPr>
          <p:nvPr/>
        </p:nvSpPr>
        <p:spPr bwMode="auto">
          <a:xfrm>
            <a:off x="6877050" y="3332163"/>
            <a:ext cx="1222375"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CC9900"/>
                </a:solidFill>
                <a:latin typeface="Tahoma" pitchFamily="34" charset="0"/>
                <a:ea typeface="HGP創英角ｺﾞｼｯｸUB" pitchFamily="50" charset="-128"/>
                <a:cs typeface="+mn-cs"/>
              </a:rPr>
              <a:t>Core-collapse</a:t>
            </a:r>
          </a:p>
          <a:p>
            <a:pPr algn="l" rtl="0" fontAlgn="base">
              <a:spcBef>
                <a:spcPct val="0"/>
              </a:spcBef>
              <a:spcAft>
                <a:spcPct val="0"/>
              </a:spcAft>
            </a:pPr>
            <a:r>
              <a:rPr kumimoji="1" lang="en-US" altLang="ja-JP" sz="1200" b="1" kern="1200" dirty="0">
                <a:solidFill>
                  <a:srgbClr val="CC9900"/>
                </a:solidFill>
                <a:latin typeface="Tahoma" pitchFamily="34" charset="0"/>
                <a:ea typeface="HGP創英角ｺﾞｼｯｸUB" pitchFamily="50" charset="-128"/>
                <a:cs typeface="+mn-cs"/>
              </a:rPr>
              <a:t>  super nova</a:t>
            </a:r>
          </a:p>
        </p:txBody>
      </p:sp>
      <p:sp>
        <p:nvSpPr>
          <p:cNvPr id="990228" name="Rectangle 20"/>
          <p:cNvSpPr>
            <a:spLocks noChangeAspect="1" noChangeArrowheads="1"/>
          </p:cNvSpPr>
          <p:nvPr/>
        </p:nvSpPr>
        <p:spPr bwMode="auto">
          <a:xfrm>
            <a:off x="5867400" y="3111500"/>
            <a:ext cx="1008063" cy="27463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008000"/>
                </a:solidFill>
                <a:latin typeface="Tahoma" pitchFamily="34" charset="0"/>
                <a:ea typeface="HGP創英角ｺﾞｼｯｸUB" pitchFamily="50" charset="-128"/>
                <a:cs typeface="+mn-cs"/>
              </a:rPr>
              <a:t>NS inspiral</a:t>
            </a:r>
          </a:p>
        </p:txBody>
      </p:sp>
      <p:sp>
        <p:nvSpPr>
          <p:cNvPr id="990229" name="Rectangle 21"/>
          <p:cNvSpPr>
            <a:spLocks noChangeAspect="1" noChangeArrowheads="1"/>
          </p:cNvSpPr>
          <p:nvPr/>
        </p:nvSpPr>
        <p:spPr bwMode="auto">
          <a:xfrm>
            <a:off x="3563938" y="2546350"/>
            <a:ext cx="1057275"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3333FF"/>
                </a:solidFill>
                <a:latin typeface="Tahoma" pitchFamily="34" charset="0"/>
                <a:ea typeface="HGP創英角ｺﾞｼｯｸUB" pitchFamily="50" charset="-128"/>
                <a:cs typeface="+mn-cs"/>
              </a:rPr>
              <a:t>Inspiral of</a:t>
            </a:r>
          </a:p>
          <a:p>
            <a:pPr algn="l" rtl="0" fontAlgn="base">
              <a:spcBef>
                <a:spcPct val="0"/>
              </a:spcBef>
              <a:spcAft>
                <a:spcPct val="0"/>
              </a:spcAft>
            </a:pPr>
            <a:r>
              <a:rPr kumimoji="1" lang="en-US" altLang="ja-JP" sz="1200" b="1" kern="1200" dirty="0">
                <a:solidFill>
                  <a:srgbClr val="3333FF"/>
                </a:solidFill>
                <a:latin typeface="Tahoma" pitchFamily="34" charset="0"/>
                <a:ea typeface="HGP創英角ｺﾞｼｯｸUB" pitchFamily="50" charset="-128"/>
                <a:cs typeface="+mn-cs"/>
              </a:rPr>
              <a:t>Massive BH</a:t>
            </a:r>
          </a:p>
        </p:txBody>
      </p:sp>
      <p:sp>
        <p:nvSpPr>
          <p:cNvPr id="990230" name="Rectangle 22"/>
          <p:cNvSpPr>
            <a:spLocks noChangeAspect="1" noChangeArrowheads="1"/>
          </p:cNvSpPr>
          <p:nvPr/>
        </p:nvSpPr>
        <p:spPr bwMode="auto">
          <a:xfrm>
            <a:off x="3708400" y="3194050"/>
            <a:ext cx="1325563" cy="27463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660066"/>
                </a:solidFill>
                <a:latin typeface="Tahoma" pitchFamily="34" charset="0"/>
                <a:ea typeface="HGP創英角ｺﾞｼｯｸUB" pitchFamily="50" charset="-128"/>
                <a:cs typeface="+mn-cs"/>
              </a:rPr>
              <a:t>Galactic binary</a:t>
            </a:r>
          </a:p>
        </p:txBody>
      </p:sp>
      <p:sp>
        <p:nvSpPr>
          <p:cNvPr id="990231" name="Rectangle 23"/>
          <p:cNvSpPr>
            <a:spLocks noChangeAspect="1" noChangeArrowheads="1"/>
          </p:cNvSpPr>
          <p:nvPr/>
        </p:nvSpPr>
        <p:spPr bwMode="auto">
          <a:xfrm>
            <a:off x="7324725" y="3800475"/>
            <a:ext cx="631825"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000" b="1" kern="1200" dirty="0">
                <a:solidFill>
                  <a:srgbClr val="FF9900"/>
                </a:solidFill>
                <a:latin typeface="Tahoma" pitchFamily="34" charset="0"/>
                <a:ea typeface="HGP創英角ｺﾞｼｯｸUB" pitchFamily="50" charset="-128"/>
                <a:cs typeface="+mn-cs"/>
              </a:rPr>
              <a:t>ScoX-1</a:t>
            </a:r>
          </a:p>
          <a:p>
            <a:pPr algn="l" rtl="0" fontAlgn="base">
              <a:spcBef>
                <a:spcPct val="0"/>
              </a:spcBef>
              <a:spcAft>
                <a:spcPct val="0"/>
              </a:spcAft>
            </a:pPr>
            <a:r>
              <a:rPr kumimoji="1" lang="en-US" altLang="ja-JP" sz="1000" b="1" kern="1200" dirty="0">
                <a:solidFill>
                  <a:srgbClr val="FF9900"/>
                </a:solidFill>
                <a:latin typeface="Tahoma" pitchFamily="34" charset="0"/>
                <a:ea typeface="HGP創英角ｺﾞｼｯｸUB" pitchFamily="50" charset="-128"/>
                <a:cs typeface="+mn-cs"/>
              </a:rPr>
              <a:t>  (1yr)</a:t>
            </a:r>
          </a:p>
        </p:txBody>
      </p:sp>
      <p:sp>
        <p:nvSpPr>
          <p:cNvPr id="990232" name="Rectangle 24"/>
          <p:cNvSpPr>
            <a:spLocks noChangeAspect="1" noChangeArrowheads="1"/>
          </p:cNvSpPr>
          <p:nvPr/>
        </p:nvSpPr>
        <p:spPr bwMode="auto">
          <a:xfrm>
            <a:off x="6113463" y="3905250"/>
            <a:ext cx="749300" cy="42703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FF9900"/>
                </a:solidFill>
                <a:latin typeface="Tahoma" pitchFamily="34" charset="0"/>
                <a:ea typeface="HGP創英角ｺﾞｼｯｸUB" pitchFamily="50" charset="-128"/>
                <a:cs typeface="+mn-cs"/>
              </a:rPr>
              <a:t>Pulsar</a:t>
            </a:r>
          </a:p>
          <a:p>
            <a:pPr algn="l" rtl="0" fontAlgn="base">
              <a:spcBef>
                <a:spcPct val="0"/>
              </a:spcBef>
              <a:spcAft>
                <a:spcPct val="0"/>
              </a:spcAft>
            </a:pPr>
            <a:r>
              <a:rPr kumimoji="1" lang="ja-JP" altLang="en-US" sz="1000" b="1" kern="1200" dirty="0">
                <a:solidFill>
                  <a:srgbClr val="FF9900"/>
                </a:solidFill>
                <a:latin typeface="Tahoma" pitchFamily="34" charset="0"/>
                <a:ea typeface="HGP創英角ｺﾞｼｯｸUB" pitchFamily="50" charset="-128"/>
                <a:cs typeface="+mn-cs"/>
              </a:rPr>
              <a:t>　　  </a:t>
            </a:r>
            <a:r>
              <a:rPr kumimoji="1" lang="en-US" altLang="ja-JP" sz="1000" b="1" kern="1200" dirty="0">
                <a:solidFill>
                  <a:srgbClr val="FF9900"/>
                </a:solidFill>
                <a:latin typeface="Tahoma" pitchFamily="34" charset="0"/>
                <a:ea typeface="HGP創英角ｺﾞｼｯｸUB" pitchFamily="50" charset="-128"/>
                <a:cs typeface="+mn-cs"/>
              </a:rPr>
              <a:t>(1yr)</a:t>
            </a:r>
          </a:p>
        </p:txBody>
      </p:sp>
      <p:sp>
        <p:nvSpPr>
          <p:cNvPr id="990233" name="Rectangle 25"/>
          <p:cNvSpPr>
            <a:spLocks noChangeAspect="1" noChangeArrowheads="1"/>
          </p:cNvSpPr>
          <p:nvPr/>
        </p:nvSpPr>
        <p:spPr bwMode="auto">
          <a:xfrm>
            <a:off x="2320925" y="2925763"/>
            <a:ext cx="666750" cy="336550"/>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kumimoji="1" lang="en-US" altLang="ja-JP" sz="1600" b="1" kern="1200" dirty="0">
                <a:solidFill>
                  <a:srgbClr val="3333FF"/>
                </a:solidFill>
                <a:latin typeface="Tahoma" pitchFamily="34" charset="0"/>
                <a:ea typeface="ＭＳ Ｐゴシック" pitchFamily="50" charset="-128"/>
                <a:cs typeface="+mn-cs"/>
              </a:rPr>
              <a:t>LISA</a:t>
            </a:r>
          </a:p>
        </p:txBody>
      </p:sp>
      <p:sp>
        <p:nvSpPr>
          <p:cNvPr id="990234" name="Rectangle 26"/>
          <p:cNvSpPr>
            <a:spLocks noChangeAspect="1" noChangeArrowheads="1"/>
          </p:cNvSpPr>
          <p:nvPr/>
        </p:nvSpPr>
        <p:spPr bwMode="auto">
          <a:xfrm>
            <a:off x="5219700" y="5203825"/>
            <a:ext cx="2476500"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969696"/>
                </a:solidFill>
                <a:latin typeface="Tahoma" pitchFamily="34" charset="0"/>
                <a:ea typeface="HGP創英角ｺﾞｼｯｸUB" pitchFamily="50" charset="-128"/>
                <a:cs typeface="+mn-cs"/>
              </a:rPr>
              <a:t>Gravity-gradient </a:t>
            </a:r>
          </a:p>
          <a:p>
            <a:pPr algn="l" rtl="0" fontAlgn="base">
              <a:spcBef>
                <a:spcPct val="0"/>
              </a:spcBef>
              <a:spcAft>
                <a:spcPct val="0"/>
              </a:spcAft>
            </a:pPr>
            <a:r>
              <a:rPr kumimoji="1" lang="en-US" altLang="ja-JP" sz="1200" b="1" kern="1200" dirty="0">
                <a:solidFill>
                  <a:srgbClr val="969696"/>
                </a:solidFill>
                <a:latin typeface="Tahoma" pitchFamily="34" charset="0"/>
                <a:ea typeface="HGP創英角ｺﾞｼｯｸUB" pitchFamily="50" charset="-128"/>
                <a:cs typeface="+mn-cs"/>
              </a:rPr>
              <a:t> noise for terrestrial detectors</a:t>
            </a:r>
          </a:p>
        </p:txBody>
      </p:sp>
      <p:sp>
        <p:nvSpPr>
          <p:cNvPr id="990235" name="Line 27"/>
          <p:cNvSpPr>
            <a:spLocks noChangeShapeType="1"/>
          </p:cNvSpPr>
          <p:nvPr/>
        </p:nvSpPr>
        <p:spPr bwMode="auto">
          <a:xfrm>
            <a:off x="5435600" y="2541588"/>
            <a:ext cx="720725" cy="0"/>
          </a:xfrm>
          <a:prstGeom prst="line">
            <a:avLst/>
          </a:prstGeom>
          <a:noFill/>
          <a:ln w="25400">
            <a:solidFill>
              <a:srgbClr val="FF0000"/>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0236" name="Line 28"/>
          <p:cNvSpPr>
            <a:spLocks noChangeShapeType="1"/>
          </p:cNvSpPr>
          <p:nvPr/>
        </p:nvSpPr>
        <p:spPr bwMode="auto">
          <a:xfrm>
            <a:off x="5321300" y="2397125"/>
            <a:ext cx="142875" cy="142875"/>
          </a:xfrm>
          <a:prstGeom prst="line">
            <a:avLst/>
          </a:prstGeom>
          <a:noFill/>
          <a:ln w="25400">
            <a:solidFill>
              <a:srgbClr val="FF0000"/>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0237" name="Rectangle 29"/>
          <p:cNvSpPr>
            <a:spLocks noChangeAspect="1" noChangeArrowheads="1"/>
          </p:cNvSpPr>
          <p:nvPr/>
        </p:nvSpPr>
        <p:spPr bwMode="auto">
          <a:xfrm>
            <a:off x="5724525" y="2565400"/>
            <a:ext cx="1112838" cy="336550"/>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kumimoji="1" lang="en-US" altLang="ja-JP" sz="1600" b="1" kern="1200" dirty="0">
                <a:solidFill>
                  <a:srgbClr val="FF0000"/>
                </a:solidFill>
                <a:latin typeface="Tahoma" pitchFamily="34" charset="0"/>
                <a:ea typeface="ＭＳ Ｐゴシック" pitchFamily="50" charset="-128"/>
                <a:cs typeface="+mn-cs"/>
              </a:rPr>
              <a:t>DPF limit</a:t>
            </a:r>
          </a:p>
        </p:txBody>
      </p:sp>
      <p:sp>
        <p:nvSpPr>
          <p:cNvPr id="990238" name="Rectangle 30"/>
          <p:cNvSpPr>
            <a:spLocks noChangeArrowheads="1"/>
          </p:cNvSpPr>
          <p:nvPr/>
        </p:nvSpPr>
        <p:spPr bwMode="auto">
          <a:xfrm>
            <a:off x="827088" y="1149350"/>
            <a:ext cx="7554912" cy="996950"/>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kern="1200" dirty="0">
                <a:solidFill>
                  <a:srgbClr val="000000"/>
                </a:solidFill>
                <a:latin typeface="Tahoma" pitchFamily="34" charset="0"/>
                <a:ea typeface="HGP創英角ｺﾞｼｯｸUB" pitchFamily="50" charset="-128"/>
                <a:cs typeface="+mn-cs"/>
              </a:rPr>
              <a:t> </a:t>
            </a:r>
            <a:r>
              <a:rPr kumimoji="1" lang="en-US" altLang="ja-JP" b="1" kern="1200" dirty="0">
                <a:solidFill>
                  <a:srgbClr val="000000"/>
                </a:solidFill>
                <a:latin typeface="Tahoma" pitchFamily="34" charset="0"/>
                <a:ea typeface="HGP創英角ｺﾞｼｯｸUB" pitchFamily="50" charset="-128"/>
                <a:cs typeface="+mn-cs"/>
              </a:rPr>
              <a:t>Only a little observation data at low-frequency band</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b="1" kern="1200" dirty="0">
                <a:solidFill>
                  <a:srgbClr val="000000"/>
                </a:solidFill>
                <a:latin typeface="Tahoma" pitchFamily="34" charset="0"/>
                <a:ea typeface="HGP創英角ｺﾞｼｯｸUB" pitchFamily="50" charset="-128"/>
                <a:cs typeface="+mn-cs"/>
              </a:rPr>
              <a:t>　　</a:t>
            </a:r>
            <a:r>
              <a:rPr kumimoji="1" lang="ja-JP" altLang="en-US" b="1" kern="1200" dirty="0">
                <a:solidFill>
                  <a:srgbClr val="3366FF"/>
                </a:solidFill>
                <a:latin typeface="Tahoma" pitchFamily="34" charset="0"/>
                <a:ea typeface="HGP創英角ｺﾞｼｯｸUB" pitchFamily="50" charset="-128"/>
                <a:cs typeface="+mn-cs"/>
              </a:rPr>
              <a:t>　   </a:t>
            </a:r>
            <a:r>
              <a:rPr kumimoji="1" lang="en-US" altLang="ja-JP" sz="1600" b="1" kern="1200" dirty="0">
                <a:solidFill>
                  <a:srgbClr val="3366FF"/>
                </a:solidFill>
                <a:latin typeface="Tahoma" pitchFamily="34" charset="0"/>
                <a:ea typeface="HGP創英角ｺﾞｼｯｸUB" pitchFamily="50" charset="-128"/>
                <a:cs typeface="+mn-cs"/>
              </a:rPr>
              <a:t>Doppler tracking: </a:t>
            </a:r>
            <a:r>
              <a:rPr kumimoji="1" lang="en-US" altLang="ja-JP" sz="1600" b="1" i="1" kern="1200" dirty="0">
                <a:solidFill>
                  <a:srgbClr val="3366FF"/>
                </a:solidFill>
                <a:latin typeface="Tahoma" pitchFamily="34" charset="0"/>
                <a:ea typeface="HGP創英角ｺﾞｼｯｸUB" pitchFamily="50" charset="-128"/>
                <a:cs typeface="+mn-cs"/>
              </a:rPr>
              <a:t>h </a:t>
            </a:r>
            <a:r>
              <a:rPr kumimoji="1" lang="en-US" altLang="ja-JP" sz="1600" b="1" kern="1200" dirty="0">
                <a:solidFill>
                  <a:srgbClr val="3366FF"/>
                </a:solidFill>
                <a:latin typeface="Tahoma" pitchFamily="34" charset="0"/>
                <a:ea typeface="HGP創英角ｺﾞｼｯｸUB" pitchFamily="50" charset="-128"/>
                <a:cs typeface="+mn-cs"/>
              </a:rPr>
              <a:t>~10</a:t>
            </a:r>
            <a:r>
              <a:rPr kumimoji="1" lang="en-US" altLang="ja-JP" sz="1600" b="1" kern="1200" baseline="30000" dirty="0">
                <a:solidFill>
                  <a:srgbClr val="3366FF"/>
                </a:solidFill>
                <a:latin typeface="Tahoma" pitchFamily="34" charset="0"/>
                <a:ea typeface="HGP創英角ｺﾞｼｯｸUB" pitchFamily="50" charset="-128"/>
                <a:cs typeface="+mn-cs"/>
              </a:rPr>
              <a:t>-15</a:t>
            </a:r>
            <a:r>
              <a:rPr kumimoji="1" lang="en-US" altLang="ja-JP" sz="1600" b="1" kern="1200" dirty="0">
                <a:solidFill>
                  <a:srgbClr val="3366FF"/>
                </a:solidFill>
                <a:latin typeface="Tahoma" pitchFamily="34" charset="0"/>
                <a:ea typeface="HGP創英角ｺﾞｼｯｸUB" pitchFamily="50" charset="-128"/>
                <a:cs typeface="+mn-cs"/>
              </a:rPr>
              <a:t> </a:t>
            </a:r>
            <a:r>
              <a:rPr kumimoji="1" lang="ja-JP" altLang="en-US" sz="1600" b="1" kern="1200" dirty="0">
                <a:solidFill>
                  <a:srgbClr val="3366FF"/>
                </a:solidFill>
                <a:latin typeface="Tahoma" pitchFamily="34" charset="0"/>
                <a:ea typeface="HGP創英角ｺﾞｼｯｸUB" pitchFamily="50" charset="-128"/>
                <a:cs typeface="+mn-cs"/>
              </a:rPr>
              <a:t>　</a:t>
            </a:r>
            <a:r>
              <a:rPr kumimoji="1" lang="en-US" altLang="ja-JP" sz="1600" b="1" kern="1200" dirty="0">
                <a:solidFill>
                  <a:srgbClr val="3366FF"/>
                </a:solidFill>
                <a:latin typeface="Tahoma" pitchFamily="34" charset="0"/>
                <a:ea typeface="HGP創英角ｺﾞｼｯｸUB" pitchFamily="50" charset="-128"/>
                <a:cs typeface="+mn-cs"/>
              </a:rPr>
              <a:t>(10</a:t>
            </a:r>
            <a:r>
              <a:rPr kumimoji="1" lang="en-US" altLang="ja-JP" sz="1600" b="1" kern="1200" baseline="30000" dirty="0">
                <a:solidFill>
                  <a:srgbClr val="3366FF"/>
                </a:solidFill>
                <a:latin typeface="Tahoma" pitchFamily="34" charset="0"/>
                <a:ea typeface="HGP創英角ｺﾞｼｯｸUB" pitchFamily="50" charset="-128"/>
                <a:cs typeface="+mn-cs"/>
              </a:rPr>
              <a:t>-4</a:t>
            </a:r>
            <a:r>
              <a:rPr kumimoji="1" lang="en-US" altLang="ja-JP" sz="1600" b="1" kern="1200" dirty="0">
                <a:solidFill>
                  <a:srgbClr val="3366FF"/>
                </a:solidFill>
                <a:latin typeface="Tahoma" pitchFamily="34" charset="0"/>
                <a:ea typeface="HGP創英角ｺﾞｼｯｸUB" pitchFamily="50" charset="-128"/>
                <a:cs typeface="+mn-cs"/>
              </a:rPr>
              <a:t>-10</a:t>
            </a:r>
            <a:r>
              <a:rPr kumimoji="1" lang="en-US" altLang="ja-JP" sz="1600" b="1" kern="1200" baseline="30000" dirty="0">
                <a:solidFill>
                  <a:srgbClr val="3366FF"/>
                </a:solidFill>
                <a:latin typeface="Tahoma" pitchFamily="34" charset="0"/>
                <a:ea typeface="HGP創英角ｺﾞｼｯｸUB" pitchFamily="50" charset="-128"/>
                <a:cs typeface="+mn-cs"/>
              </a:rPr>
              <a:t>-2 </a:t>
            </a:r>
            <a:r>
              <a:rPr kumimoji="1" lang="en-US" altLang="ja-JP" sz="1600" b="1" kern="1200" dirty="0">
                <a:solidFill>
                  <a:srgbClr val="3366FF"/>
                </a:solidFill>
                <a:latin typeface="Tahoma" pitchFamily="34" charset="0"/>
                <a:ea typeface="HGP創英角ｺﾞｼｯｸUB" pitchFamily="50" charset="-128"/>
                <a:cs typeface="+mn-cs"/>
              </a:rPr>
              <a:t>Hz)</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3366FF"/>
                </a:solidFill>
                <a:latin typeface="Tahoma" pitchFamily="34" charset="0"/>
                <a:ea typeface="HGP創英角ｺﾞｼｯｸUB" pitchFamily="50" charset="-128"/>
                <a:cs typeface="+mn-cs"/>
              </a:rPr>
              <a:t>           Pulsar timing:      </a:t>
            </a:r>
            <a:r>
              <a:rPr kumimoji="1" lang="en-US" altLang="ja-JP" sz="1600" b="1" i="1" kern="1200" dirty="0">
                <a:solidFill>
                  <a:srgbClr val="3366FF"/>
                </a:solidFill>
                <a:latin typeface="Tahoma" pitchFamily="34" charset="0"/>
                <a:ea typeface="HGP創英角ｺﾞｼｯｸUB" pitchFamily="50" charset="-128"/>
                <a:cs typeface="+mn-cs"/>
              </a:rPr>
              <a:t>h </a:t>
            </a:r>
            <a:r>
              <a:rPr kumimoji="1" lang="en-US" altLang="ja-JP" sz="1600" b="1" kern="1200" dirty="0">
                <a:solidFill>
                  <a:srgbClr val="3366FF"/>
                </a:solidFill>
                <a:latin typeface="Tahoma" pitchFamily="34" charset="0"/>
                <a:ea typeface="HGP創英角ｺﾞｼｯｸUB" pitchFamily="50" charset="-128"/>
                <a:cs typeface="+mn-cs"/>
              </a:rPr>
              <a:t>~10</a:t>
            </a:r>
            <a:r>
              <a:rPr kumimoji="1" lang="en-US" altLang="ja-JP" sz="1600" b="1" kern="1200" baseline="30000" dirty="0">
                <a:solidFill>
                  <a:srgbClr val="3366FF"/>
                </a:solidFill>
                <a:latin typeface="Tahoma" pitchFamily="34" charset="0"/>
                <a:ea typeface="HGP創英角ｺﾞｼｯｸUB" pitchFamily="50" charset="-128"/>
                <a:cs typeface="+mn-cs"/>
              </a:rPr>
              <a:t>-14</a:t>
            </a:r>
            <a:r>
              <a:rPr kumimoji="1" lang="en-US" altLang="ja-JP" sz="1600" b="1" kern="1200" dirty="0">
                <a:solidFill>
                  <a:srgbClr val="3366FF"/>
                </a:solidFill>
                <a:latin typeface="Tahoma" pitchFamily="34" charset="0"/>
                <a:ea typeface="HGP創英角ｺﾞｼｯｸUB" pitchFamily="50" charset="-128"/>
                <a:cs typeface="+mn-cs"/>
              </a:rPr>
              <a:t> </a:t>
            </a:r>
            <a:r>
              <a:rPr kumimoji="1" lang="ja-JP" altLang="en-US" sz="1600" b="1" kern="1200" dirty="0">
                <a:solidFill>
                  <a:srgbClr val="3366FF"/>
                </a:solidFill>
                <a:latin typeface="Tahoma" pitchFamily="34" charset="0"/>
                <a:ea typeface="HGP創英角ｺﾞｼｯｸUB" pitchFamily="50" charset="-128"/>
                <a:cs typeface="+mn-cs"/>
              </a:rPr>
              <a:t>　</a:t>
            </a:r>
            <a:r>
              <a:rPr kumimoji="1" lang="en-US" altLang="ja-JP" sz="1600" b="1" kern="1200" dirty="0">
                <a:solidFill>
                  <a:srgbClr val="3366FF"/>
                </a:solidFill>
                <a:latin typeface="Tahoma" pitchFamily="34" charset="0"/>
                <a:ea typeface="HGP創英角ｺﾞｼｯｸUB" pitchFamily="50" charset="-128"/>
                <a:cs typeface="+mn-cs"/>
              </a:rPr>
              <a:t>(10</a:t>
            </a:r>
            <a:r>
              <a:rPr kumimoji="1" lang="en-US" altLang="ja-JP" sz="1600" b="1" kern="1200" baseline="30000" dirty="0">
                <a:solidFill>
                  <a:srgbClr val="3366FF"/>
                </a:solidFill>
                <a:latin typeface="Tahoma" pitchFamily="34" charset="0"/>
                <a:ea typeface="HGP創英角ｺﾞｼｯｸUB" pitchFamily="50" charset="-128"/>
                <a:cs typeface="+mn-cs"/>
              </a:rPr>
              <a:t>-8 </a:t>
            </a:r>
            <a:r>
              <a:rPr kumimoji="1" lang="en-US" altLang="ja-JP" sz="1600" b="1" kern="1200" dirty="0">
                <a:solidFill>
                  <a:srgbClr val="3366FF"/>
                </a:solidFill>
                <a:latin typeface="Tahoma" pitchFamily="34" charset="0"/>
                <a:ea typeface="HGP創英角ｺﾞｼｯｸUB" pitchFamily="50" charset="-128"/>
                <a:cs typeface="+mn-cs"/>
              </a:rPr>
              <a:t>Hz)</a:t>
            </a:r>
          </a:p>
        </p:txBody>
      </p:sp>
      <p:sp>
        <p:nvSpPr>
          <p:cNvPr id="990239" name="Rectangle 31"/>
          <p:cNvSpPr>
            <a:spLocks noChangeAspect="1" noChangeArrowheads="1"/>
          </p:cNvSpPr>
          <p:nvPr/>
        </p:nvSpPr>
        <p:spPr bwMode="auto">
          <a:xfrm>
            <a:off x="4643438" y="4005263"/>
            <a:ext cx="1355725" cy="639762"/>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kumimoji="1" lang="en-US" altLang="ja-JP" sz="1200" b="1" kern="1200" dirty="0">
                <a:solidFill>
                  <a:srgbClr val="FF5050"/>
                </a:solidFill>
                <a:latin typeface="Tahoma" pitchFamily="34" charset="0"/>
                <a:ea typeface="HGP創英角ｺﾞｼｯｸUB" pitchFamily="50" charset="-128"/>
                <a:cs typeface="+mn-cs"/>
              </a:rPr>
              <a:t>GWs from </a:t>
            </a:r>
          </a:p>
          <a:p>
            <a:pPr algn="l" rtl="0" fontAlgn="base">
              <a:spcBef>
                <a:spcPct val="0"/>
              </a:spcBef>
              <a:spcAft>
                <a:spcPct val="0"/>
              </a:spcAft>
            </a:pPr>
            <a:r>
              <a:rPr kumimoji="1" lang="en-US" altLang="ja-JP" sz="1200" b="1" kern="1200" dirty="0">
                <a:solidFill>
                  <a:srgbClr val="FF5050"/>
                </a:solidFill>
                <a:latin typeface="Tahoma" pitchFamily="34" charset="0"/>
                <a:ea typeface="HGP創英角ｺﾞｼｯｸUB" pitchFamily="50" charset="-128"/>
                <a:cs typeface="+mn-cs"/>
              </a:rPr>
              <a:t>  Early universe</a:t>
            </a:r>
          </a:p>
          <a:p>
            <a:pPr algn="l" rtl="0" fontAlgn="base">
              <a:spcBef>
                <a:spcPct val="0"/>
              </a:spcBef>
              <a:spcAft>
                <a:spcPct val="0"/>
              </a:spcAft>
            </a:pPr>
            <a:r>
              <a:rPr kumimoji="1" lang="en-US" altLang="ja-JP" sz="1200" b="1" kern="1200" dirty="0">
                <a:solidFill>
                  <a:srgbClr val="FF5050"/>
                </a:solidFill>
                <a:latin typeface="Tahoma" pitchFamily="34" charset="0"/>
                <a:ea typeface="HGP創英角ｺﾞｼｯｸUB" pitchFamily="50" charset="-128"/>
                <a:cs typeface="+mn-cs"/>
              </a:rPr>
              <a:t>      (</a:t>
            </a:r>
            <a:r>
              <a:rPr kumimoji="1" lang="en-US" altLang="ja-JP" sz="1000" b="1" kern="1200" dirty="0">
                <a:solidFill>
                  <a:srgbClr val="FF5050"/>
                </a:solidFill>
                <a:latin typeface="Symbol" pitchFamily="18" charset="2"/>
                <a:ea typeface="HGP創英角ｺﾞｼｯｸUB" pitchFamily="50" charset="-128"/>
                <a:cs typeface="+mn-cs"/>
              </a:rPr>
              <a:t>W</a:t>
            </a:r>
            <a:r>
              <a:rPr kumimoji="1" lang="en-US" altLang="ja-JP" sz="1000" b="1" kern="1200" baseline="-10000" dirty="0">
                <a:solidFill>
                  <a:srgbClr val="FF5050"/>
                </a:solidFill>
                <a:latin typeface="Tahoma" pitchFamily="34" charset="0"/>
                <a:ea typeface="HGP創英角ｺﾞｼｯｸUB" pitchFamily="50" charset="-128"/>
                <a:cs typeface="+mn-cs"/>
              </a:rPr>
              <a:t>gw</a:t>
            </a:r>
            <a:r>
              <a:rPr kumimoji="1" lang="en-US" altLang="ja-JP" sz="1000" b="1" kern="1200" dirty="0">
                <a:solidFill>
                  <a:srgbClr val="FF5050"/>
                </a:solidFill>
                <a:latin typeface="Tahoma" pitchFamily="34" charset="0"/>
                <a:ea typeface="HGP創英角ｺﾞｼｯｸUB" pitchFamily="50" charset="-128"/>
                <a:cs typeface="+mn-cs"/>
              </a:rPr>
              <a:t>=10</a:t>
            </a:r>
            <a:r>
              <a:rPr kumimoji="1" lang="en-US" altLang="ja-JP" sz="1000" b="1" kern="1200" baseline="30000" dirty="0">
                <a:solidFill>
                  <a:srgbClr val="FF5050"/>
                </a:solidFill>
                <a:latin typeface="Tahoma" pitchFamily="34" charset="0"/>
                <a:ea typeface="HGP創英角ｺﾞｼｯｸUB" pitchFamily="50" charset="-128"/>
                <a:cs typeface="+mn-cs"/>
              </a:rPr>
              <a:t>-14</a:t>
            </a:r>
            <a:r>
              <a:rPr kumimoji="1" lang="en-US" altLang="ja-JP" sz="1200" b="1" kern="1200" dirty="0">
                <a:solidFill>
                  <a:srgbClr val="FF5050"/>
                </a:solidFill>
                <a:latin typeface="Tahoma" pitchFamily="34" charset="0"/>
                <a:ea typeface="HGP創英角ｺﾞｼｯｸUB" pitchFamily="50" charset="-128"/>
                <a:cs typeface="+mn-cs"/>
              </a:rPr>
              <a: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992259" name="AutoShape 3"/>
          <p:cNvSpPr>
            <a:spLocks noChangeAspect="1" noChangeArrowheads="1"/>
          </p:cNvSpPr>
          <p:nvPr/>
        </p:nvSpPr>
        <p:spPr bwMode="auto">
          <a:xfrm>
            <a:off x="4716463" y="981075"/>
            <a:ext cx="4248150" cy="5400675"/>
          </a:xfrm>
          <a:prstGeom prst="roundRect">
            <a:avLst>
              <a:gd name="adj" fmla="val 2523"/>
            </a:avLst>
          </a:prstGeom>
          <a:solidFill>
            <a:srgbClr val="EFFFEF">
              <a:alpha val="50000"/>
            </a:srgbClr>
          </a:solidFill>
          <a:ln w="952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2261" name="Rectangle 5"/>
          <p:cNvSpPr>
            <a:spLocks noGrp="1" noChangeArrowheads="1"/>
          </p:cNvSpPr>
          <p:nvPr>
            <p:ph type="title"/>
          </p:nvPr>
        </p:nvSpPr>
        <p:spPr/>
        <p:txBody>
          <a:bodyPr/>
          <a:lstStyle/>
          <a:p>
            <a:r>
              <a:rPr lang="en-US" altLang="ja-JP" dirty="0"/>
              <a:t>DECIGO-PF (5)</a:t>
            </a:r>
          </a:p>
        </p:txBody>
      </p:sp>
      <p:sp>
        <p:nvSpPr>
          <p:cNvPr id="992262" name="Rectangle 6"/>
          <p:cNvSpPr>
            <a:spLocks noGrp="1" noChangeArrowheads="1"/>
          </p:cNvSpPr>
          <p:nvPr>
            <p:ph type="body" idx="1"/>
          </p:nvPr>
        </p:nvSpPr>
        <p:spPr/>
        <p:txBody>
          <a:bodyPr/>
          <a:lstStyle/>
          <a:p>
            <a:r>
              <a:rPr lang="en-US" altLang="ja-JP" sz="2200" b="1" dirty="0"/>
              <a:t>DPF targets</a:t>
            </a:r>
            <a:endParaRPr lang="en-US" altLang="ja-JP" sz="1600" b="1" dirty="0"/>
          </a:p>
        </p:txBody>
      </p:sp>
      <p:pic>
        <p:nvPicPr>
          <p:cNvPr id="992265" name="Picture 9"/>
          <p:cNvPicPr>
            <a:picLocks noChangeAspect="1" noChangeArrowheads="1"/>
          </p:cNvPicPr>
          <p:nvPr/>
        </p:nvPicPr>
        <p:blipFill>
          <a:blip r:embed="rId7"/>
          <a:srcRect/>
          <a:stretch>
            <a:fillRect/>
          </a:stretch>
        </p:blipFill>
        <p:spPr bwMode="auto">
          <a:xfrm>
            <a:off x="4716463" y="1052513"/>
            <a:ext cx="4237037" cy="2566987"/>
          </a:xfrm>
          <a:prstGeom prst="rect">
            <a:avLst/>
          </a:prstGeom>
          <a:noFill/>
          <a:ln w="15875">
            <a:noFill/>
            <a:miter lim="800000"/>
            <a:headEnd/>
            <a:tailEnd/>
          </a:ln>
          <a:effectLst/>
        </p:spPr>
      </p:pic>
      <p:pic>
        <p:nvPicPr>
          <p:cNvPr id="992266" name="Picture 10"/>
          <p:cNvPicPr>
            <a:picLocks noChangeAspect="1" noChangeArrowheads="1"/>
          </p:cNvPicPr>
          <p:nvPr/>
        </p:nvPicPr>
        <p:blipFill>
          <a:blip r:embed="rId8"/>
          <a:srcRect/>
          <a:stretch>
            <a:fillRect/>
          </a:stretch>
        </p:blipFill>
        <p:spPr bwMode="auto">
          <a:xfrm>
            <a:off x="4797425" y="3636963"/>
            <a:ext cx="4111625" cy="2662237"/>
          </a:xfrm>
          <a:prstGeom prst="rect">
            <a:avLst/>
          </a:prstGeom>
          <a:noFill/>
          <a:ln w="15875">
            <a:noFill/>
            <a:miter lim="800000"/>
            <a:headEnd/>
            <a:tailEnd/>
          </a:ln>
          <a:effectLst/>
        </p:spPr>
      </p:pic>
      <p:sp>
        <p:nvSpPr>
          <p:cNvPr id="992271" name="Rectangle 15"/>
          <p:cNvSpPr>
            <a:spLocks noChangeArrowheads="1"/>
          </p:cNvSpPr>
          <p:nvPr/>
        </p:nvSpPr>
        <p:spPr bwMode="auto">
          <a:xfrm>
            <a:off x="755650" y="5805488"/>
            <a:ext cx="4160838" cy="6413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kern="1200" dirty="0">
                <a:solidFill>
                  <a:srgbClr val="333333"/>
                </a:solidFill>
                <a:latin typeface="Tahoma" pitchFamily="34" charset="0"/>
                <a:ea typeface="HGP創英角ｺﾞｼｯｸUB" pitchFamily="50" charset="-128"/>
                <a:cs typeface="+mn-cs"/>
              </a:rPr>
              <a:t>Events at Galactic center </a:t>
            </a:r>
          </a:p>
          <a:p>
            <a:pPr algn="l" rtl="0" fontAlgn="base">
              <a:spcBef>
                <a:spcPct val="0"/>
              </a:spcBef>
              <a:spcAft>
                <a:spcPct val="0"/>
              </a:spcAft>
              <a:buClr>
                <a:srgbClr val="003366"/>
              </a:buClr>
              <a:buSzPct val="70000"/>
              <a:buFont typeface="Wingdings" pitchFamily="2" charset="2"/>
              <a:buNone/>
            </a:pPr>
            <a:r>
              <a:rPr kumimoji="1" lang="en-US" altLang="ja-JP" b="1" kern="1200" dirty="0">
                <a:solidFill>
                  <a:srgbClr val="333333"/>
                </a:solidFill>
                <a:latin typeface="Tahoma" pitchFamily="34" charset="0"/>
                <a:ea typeface="HGP創英角ｺﾞｼｯｸUB" pitchFamily="50" charset="-128"/>
                <a:cs typeface="+mn-cs"/>
              </a:rPr>
              <a:t>    will be detectable with SNR~5</a:t>
            </a:r>
          </a:p>
        </p:txBody>
      </p:sp>
      <p:grpSp>
        <p:nvGrpSpPr>
          <p:cNvPr id="2" name="Group 18"/>
          <p:cNvGrpSpPr>
            <a:grpSpLocks/>
          </p:cNvGrpSpPr>
          <p:nvPr/>
        </p:nvGrpSpPr>
        <p:grpSpPr bwMode="auto">
          <a:xfrm>
            <a:off x="627063" y="3284538"/>
            <a:ext cx="4089400" cy="2447925"/>
            <a:chOff x="349" y="709"/>
            <a:chExt cx="2576" cy="1542"/>
          </a:xfrm>
        </p:grpSpPr>
        <p:sp>
          <p:nvSpPr>
            <p:cNvPr id="992260" name="AutoShape 4"/>
            <p:cNvSpPr>
              <a:spLocks noChangeArrowheads="1"/>
            </p:cNvSpPr>
            <p:nvPr/>
          </p:nvSpPr>
          <p:spPr bwMode="auto">
            <a:xfrm>
              <a:off x="703" y="1115"/>
              <a:ext cx="1950" cy="773"/>
            </a:xfrm>
            <a:prstGeom prst="roundRect">
              <a:avLst>
                <a:gd name="adj" fmla="val 6731"/>
              </a:avLst>
            </a:prstGeom>
            <a:solidFill>
              <a:srgbClr val="CCFFCC">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2263" name="Rectangle 7"/>
            <p:cNvSpPr>
              <a:spLocks noChangeArrowheads="1"/>
            </p:cNvSpPr>
            <p:nvPr/>
          </p:nvSpPr>
          <p:spPr bwMode="auto">
            <a:xfrm>
              <a:off x="349" y="709"/>
              <a:ext cx="2304" cy="404"/>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Quasi-normal mode </a:t>
              </a:r>
            </a:p>
            <a:p>
              <a:pPr algn="l" rtl="0" fontAlgn="base">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    oscillation of massive BH</a:t>
              </a:r>
              <a:endParaRPr kumimoji="1" lang="en-US" altLang="ja-JP" b="1" kern="1200" dirty="0">
                <a:solidFill>
                  <a:srgbClr val="969696"/>
                </a:solidFill>
                <a:latin typeface="Tahoma" pitchFamily="34" charset="0"/>
                <a:ea typeface="HGP創英角ｺﾞｼｯｸUB" pitchFamily="50" charset="-128"/>
                <a:cs typeface="+mn-cs"/>
              </a:endParaRPr>
            </a:p>
          </p:txBody>
        </p:sp>
        <p:pic>
          <p:nvPicPr>
            <p:cNvPr id="992268" name="Picture 12" descr="txp_fig"/>
            <p:cNvPicPr>
              <a:picLocks noChangeAspect="1" noChangeArrowheads="1"/>
            </p:cNvPicPr>
            <p:nvPr>
              <p:custDataLst>
                <p:tags r:id="rId3"/>
              </p:custDataLst>
            </p:nvPr>
          </p:nvPicPr>
          <p:blipFill>
            <a:blip r:embed="rId9">
              <a:clrChange>
                <a:clrFrom>
                  <a:srgbClr val="FFFFFF"/>
                </a:clrFrom>
                <a:clrTo>
                  <a:srgbClr val="FFFFFF">
                    <a:alpha val="0"/>
                  </a:srgbClr>
                </a:clrTo>
              </a:clrChange>
            </a:blip>
            <a:srcRect/>
            <a:stretch>
              <a:fillRect/>
            </a:stretch>
          </p:blipFill>
          <p:spPr bwMode="auto">
            <a:xfrm>
              <a:off x="748" y="1525"/>
              <a:ext cx="1769" cy="321"/>
            </a:xfrm>
            <a:prstGeom prst="rect">
              <a:avLst/>
            </a:prstGeom>
            <a:noFill/>
            <a:ln w="15875">
              <a:noFill/>
              <a:miter lim="800000"/>
              <a:headEnd/>
              <a:tailEnd/>
            </a:ln>
            <a:effectLst/>
          </p:spPr>
        </p:pic>
        <p:pic>
          <p:nvPicPr>
            <p:cNvPr id="992269" name="Picture 13" descr="txp_fig"/>
            <p:cNvPicPr>
              <a:picLocks noChangeAspect="1" noChangeArrowheads="1"/>
            </p:cNvPicPr>
            <p:nvPr>
              <p:custDataLst>
                <p:tags r:id="rId4"/>
              </p:custDataLst>
            </p:nvPr>
          </p:nvPicPr>
          <p:blipFill>
            <a:blip r:embed="rId10">
              <a:clrChange>
                <a:clrFrom>
                  <a:srgbClr val="FFFFFF"/>
                </a:clrFrom>
                <a:clrTo>
                  <a:srgbClr val="FFFFFF">
                    <a:alpha val="0"/>
                  </a:srgbClr>
                </a:clrTo>
              </a:clrChange>
            </a:blip>
            <a:srcRect/>
            <a:stretch>
              <a:fillRect/>
            </a:stretch>
          </p:blipFill>
          <p:spPr bwMode="auto">
            <a:xfrm>
              <a:off x="748" y="1161"/>
              <a:ext cx="1724" cy="316"/>
            </a:xfrm>
            <a:prstGeom prst="rect">
              <a:avLst/>
            </a:prstGeom>
            <a:noFill/>
            <a:ln w="15875">
              <a:noFill/>
              <a:miter lim="800000"/>
              <a:headEnd/>
              <a:tailEnd/>
            </a:ln>
            <a:effectLst/>
          </p:spPr>
        </p:pic>
        <p:sp>
          <p:nvSpPr>
            <p:cNvPr id="992272" name="Rectangle 16"/>
            <p:cNvSpPr>
              <a:spLocks noChangeArrowheads="1"/>
            </p:cNvSpPr>
            <p:nvPr/>
          </p:nvSpPr>
          <p:spPr bwMode="auto">
            <a:xfrm>
              <a:off x="793" y="1885"/>
              <a:ext cx="2132" cy="366"/>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i="1" kern="1200" dirty="0">
                  <a:solidFill>
                    <a:srgbClr val="33CC33"/>
                  </a:solidFill>
                  <a:latin typeface="Tahoma" pitchFamily="34" charset="0"/>
                  <a:ea typeface="HGP創英角ｺﾞｼｯｸUB" pitchFamily="50" charset="-128"/>
                  <a:cs typeface="+mn-cs"/>
                </a:rPr>
                <a:t>h</a:t>
              </a:r>
              <a:r>
                <a:rPr kumimoji="1" lang="en-US" altLang="ja-JP" sz="1600" b="1" kern="1200" dirty="0">
                  <a:solidFill>
                    <a:srgbClr val="33CC33"/>
                  </a:solidFill>
                  <a:latin typeface="Tahoma" pitchFamily="34" charset="0"/>
                  <a:ea typeface="HGP創英角ｺﾞｼｯｸUB" pitchFamily="50" charset="-128"/>
                  <a:cs typeface="+mn-cs"/>
                </a:rPr>
                <a:t> ~ 10</a:t>
              </a:r>
              <a:r>
                <a:rPr kumimoji="1" lang="en-US" altLang="ja-JP" sz="1600" b="1" kern="1200" baseline="30000" dirty="0">
                  <a:solidFill>
                    <a:srgbClr val="33CC33"/>
                  </a:solidFill>
                  <a:latin typeface="Tahoma" pitchFamily="34" charset="0"/>
                  <a:ea typeface="HGP創英角ｺﾞｼｯｸUB" pitchFamily="50" charset="-128"/>
                  <a:cs typeface="+mn-cs"/>
                </a:rPr>
                <a:t>-15</a:t>
              </a:r>
              <a:r>
                <a:rPr kumimoji="1" lang="en-US" altLang="ja-JP" sz="1600" b="1" i="1" kern="1200" dirty="0">
                  <a:solidFill>
                    <a:srgbClr val="33CC33"/>
                  </a:solidFill>
                  <a:latin typeface="Tahoma" pitchFamily="34" charset="0"/>
                  <a:ea typeface="HGP創英角ｺﾞｼｯｸUB" pitchFamily="50" charset="-128"/>
                  <a:cs typeface="+mn-cs"/>
                </a:rPr>
                <a:t> , f</a:t>
              </a:r>
              <a:r>
                <a:rPr kumimoji="1" lang="en-US" altLang="ja-JP" sz="1600" b="1" kern="1200" dirty="0">
                  <a:solidFill>
                    <a:srgbClr val="33CC33"/>
                  </a:solidFill>
                  <a:latin typeface="Tahoma" pitchFamily="34" charset="0"/>
                  <a:ea typeface="HGP創英角ｺﾞｼｯｸUB" pitchFamily="50" charset="-128"/>
                  <a:cs typeface="+mn-cs"/>
                </a:rPr>
                <a:t> ~  0.3 Hz </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33CC33"/>
                  </a:solidFill>
                  <a:latin typeface="Tahoma" pitchFamily="34" charset="0"/>
                  <a:ea typeface="HGP創英角ｺﾞｼｯｸUB" pitchFamily="50" charset="-128"/>
                  <a:cs typeface="+mn-cs"/>
                </a:rPr>
                <a:t>Distance 1Mpc, </a:t>
              </a:r>
              <a:r>
                <a:rPr kumimoji="1" lang="en-US" altLang="ja-JP" sz="1600" b="1" i="1" kern="1200" dirty="0">
                  <a:solidFill>
                    <a:srgbClr val="33CC33"/>
                  </a:solidFill>
                  <a:latin typeface="Tahoma" pitchFamily="34" charset="0"/>
                  <a:ea typeface="HGP創英角ｺﾞｼｯｸUB" pitchFamily="50" charset="-128"/>
                  <a:cs typeface="+mn-cs"/>
                </a:rPr>
                <a:t>m</a:t>
              </a:r>
              <a:r>
                <a:rPr kumimoji="1" lang="en-US" altLang="ja-JP" sz="1600" b="1" kern="1200" dirty="0">
                  <a:solidFill>
                    <a:srgbClr val="33CC33"/>
                  </a:solidFill>
                  <a:latin typeface="Tahoma" pitchFamily="34" charset="0"/>
                  <a:ea typeface="HGP創英角ｺﾞｼｯｸUB" pitchFamily="50" charset="-128"/>
                  <a:cs typeface="+mn-cs"/>
                </a:rPr>
                <a:t> = 10</a:t>
              </a:r>
              <a:r>
                <a:rPr kumimoji="1" lang="en-US" altLang="ja-JP" sz="1600" b="1" kern="1200" baseline="30000" dirty="0">
                  <a:solidFill>
                    <a:srgbClr val="33CC33"/>
                  </a:solidFill>
                  <a:latin typeface="Tahoma" pitchFamily="34" charset="0"/>
                  <a:ea typeface="HGP創英角ｺﾞｼｯｸUB" pitchFamily="50" charset="-128"/>
                  <a:cs typeface="+mn-cs"/>
                </a:rPr>
                <a:t>5 </a:t>
              </a:r>
              <a:r>
                <a:rPr kumimoji="1" lang="en-US" altLang="ja-JP" sz="1600" b="1" i="1" kern="1200" dirty="0">
                  <a:solidFill>
                    <a:srgbClr val="33CC33"/>
                  </a:solidFill>
                  <a:latin typeface="Tahoma" pitchFamily="34" charset="0"/>
                  <a:ea typeface="HGP創英角ｺﾞｼｯｸUB" pitchFamily="50" charset="-128"/>
                  <a:cs typeface="+mn-cs"/>
                </a:rPr>
                <a:t>M</a:t>
              </a:r>
              <a:r>
                <a:rPr kumimoji="1" lang="en-US" altLang="ja-JP" sz="1600" b="1" kern="1200" baseline="-14000" dirty="0">
                  <a:solidFill>
                    <a:srgbClr val="33CC33"/>
                  </a:solidFill>
                  <a:latin typeface="Tahoma" pitchFamily="34" charset="0"/>
                  <a:ea typeface="HGP創英角ｺﾞｼｯｸUB" pitchFamily="50" charset="-128"/>
                  <a:cs typeface="+mn-cs"/>
                </a:rPr>
                <a:t>sun </a:t>
              </a:r>
            </a:p>
          </p:txBody>
        </p:sp>
      </p:grpSp>
      <p:grpSp>
        <p:nvGrpSpPr>
          <p:cNvPr id="3" name="Group 19"/>
          <p:cNvGrpSpPr>
            <a:grpSpLocks/>
          </p:cNvGrpSpPr>
          <p:nvPr/>
        </p:nvGrpSpPr>
        <p:grpSpPr bwMode="auto">
          <a:xfrm>
            <a:off x="611188" y="1196975"/>
            <a:ext cx="4175125" cy="2092325"/>
            <a:chOff x="431" y="2296"/>
            <a:chExt cx="2630" cy="1318"/>
          </a:xfrm>
        </p:grpSpPr>
        <p:sp>
          <p:nvSpPr>
            <p:cNvPr id="992258" name="AutoShape 2"/>
            <p:cNvSpPr>
              <a:spLocks noChangeArrowheads="1"/>
            </p:cNvSpPr>
            <p:nvPr/>
          </p:nvSpPr>
          <p:spPr bwMode="auto">
            <a:xfrm>
              <a:off x="567" y="2523"/>
              <a:ext cx="2313" cy="725"/>
            </a:xfrm>
            <a:prstGeom prst="roundRect">
              <a:avLst>
                <a:gd name="adj" fmla="val 6731"/>
              </a:avLst>
            </a:prstGeom>
            <a:solidFill>
              <a:srgbClr val="99CCFF">
                <a:alpha val="5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pitchFamily="50" charset="-128"/>
                <a:cs typeface="+mn-cs"/>
              </a:endParaRPr>
            </a:p>
          </p:txBody>
        </p:sp>
        <p:sp>
          <p:nvSpPr>
            <p:cNvPr id="992264" name="Rectangle 8"/>
            <p:cNvSpPr>
              <a:spLocks noChangeArrowheads="1"/>
            </p:cNvSpPr>
            <p:nvPr/>
          </p:nvSpPr>
          <p:spPr bwMode="auto">
            <a:xfrm>
              <a:off x="431" y="2296"/>
              <a:ext cx="2630" cy="231"/>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b="1" kern="1200" dirty="0">
                  <a:solidFill>
                    <a:srgbClr val="000000"/>
                  </a:solidFill>
                  <a:latin typeface="Tahoma" pitchFamily="34" charset="0"/>
                  <a:ea typeface="HGP創英角ｺﾞｼｯｸUB" pitchFamily="50" charset="-128"/>
                  <a:cs typeface="+mn-cs"/>
                </a:rPr>
                <a:t>Binary inspiral of mid.-scale BHs</a:t>
              </a:r>
              <a:endParaRPr kumimoji="1" lang="en-US" altLang="ja-JP" b="1" kern="1200" dirty="0">
                <a:solidFill>
                  <a:srgbClr val="969696"/>
                </a:solidFill>
                <a:latin typeface="Tahoma" pitchFamily="34" charset="0"/>
                <a:ea typeface="HGP創英角ｺﾞｼｯｸUB" pitchFamily="50" charset="-128"/>
                <a:cs typeface="+mn-cs"/>
              </a:endParaRPr>
            </a:p>
          </p:txBody>
        </p:sp>
        <p:pic>
          <p:nvPicPr>
            <p:cNvPr id="992267" name="Picture 11" descr="txp_fig"/>
            <p:cNvPicPr>
              <a:picLocks noChangeAspect="1" noChangeArrowheads="1"/>
            </p:cNvPicPr>
            <p:nvPr>
              <p:custDataLst>
                <p:tags r:id="rId1"/>
              </p:custDataLst>
            </p:nvPr>
          </p:nvPicPr>
          <p:blipFill>
            <a:blip r:embed="rId11">
              <a:clrChange>
                <a:clrFrom>
                  <a:srgbClr val="FFFFFF"/>
                </a:clrFrom>
                <a:clrTo>
                  <a:srgbClr val="FFFFFF">
                    <a:alpha val="0"/>
                  </a:srgbClr>
                </a:clrTo>
              </a:clrChange>
            </a:blip>
            <a:srcRect/>
            <a:stretch>
              <a:fillRect/>
            </a:stretch>
          </p:blipFill>
          <p:spPr bwMode="auto">
            <a:xfrm>
              <a:off x="1021" y="2903"/>
              <a:ext cx="1360" cy="300"/>
            </a:xfrm>
            <a:prstGeom prst="rect">
              <a:avLst/>
            </a:prstGeom>
            <a:noFill/>
            <a:ln w="15875">
              <a:noFill/>
              <a:miter lim="800000"/>
              <a:headEnd/>
              <a:tailEnd/>
            </a:ln>
            <a:effectLst/>
          </p:spPr>
        </p:pic>
        <p:pic>
          <p:nvPicPr>
            <p:cNvPr id="992270" name="Picture 14" descr="txp_fig"/>
            <p:cNvPicPr>
              <a:picLocks noChangeAspect="1" noChangeArrowheads="1"/>
            </p:cNvPicPr>
            <p:nvPr>
              <p:custDataLst>
                <p:tags r:id="rId2"/>
              </p:custDataLst>
            </p:nvPr>
          </p:nvPicPr>
          <p:blipFill>
            <a:blip r:embed="rId12">
              <a:clrChange>
                <a:clrFrom>
                  <a:srgbClr val="FFFFFF"/>
                </a:clrFrom>
                <a:clrTo>
                  <a:srgbClr val="FFFFFF">
                    <a:alpha val="0"/>
                  </a:srgbClr>
                </a:clrTo>
              </a:clrChange>
            </a:blip>
            <a:srcRect/>
            <a:stretch>
              <a:fillRect/>
            </a:stretch>
          </p:blipFill>
          <p:spPr bwMode="auto">
            <a:xfrm>
              <a:off x="612" y="2568"/>
              <a:ext cx="2222" cy="304"/>
            </a:xfrm>
            <a:prstGeom prst="rect">
              <a:avLst/>
            </a:prstGeom>
            <a:noFill/>
            <a:ln w="15875">
              <a:noFill/>
              <a:miter lim="800000"/>
              <a:headEnd/>
              <a:tailEnd/>
            </a:ln>
            <a:effectLst/>
          </p:spPr>
        </p:pic>
        <p:sp>
          <p:nvSpPr>
            <p:cNvPr id="992273" name="Rectangle 17"/>
            <p:cNvSpPr>
              <a:spLocks noChangeArrowheads="1"/>
            </p:cNvSpPr>
            <p:nvPr/>
          </p:nvSpPr>
          <p:spPr bwMode="auto">
            <a:xfrm>
              <a:off x="839" y="3248"/>
              <a:ext cx="2132" cy="366"/>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b="1" i="1" kern="1200" dirty="0">
                  <a:solidFill>
                    <a:srgbClr val="3366FF"/>
                  </a:solidFill>
                  <a:latin typeface="Tahoma" pitchFamily="34" charset="0"/>
                  <a:ea typeface="HGP創英角ｺﾞｼｯｸUB" pitchFamily="50" charset="-128"/>
                  <a:cs typeface="+mn-cs"/>
                </a:rPr>
                <a:t>h</a:t>
              </a:r>
              <a:r>
                <a:rPr kumimoji="1" lang="en-US" altLang="ja-JP" sz="1600" b="1" kern="1200" dirty="0">
                  <a:solidFill>
                    <a:srgbClr val="3366FF"/>
                  </a:solidFill>
                  <a:latin typeface="Tahoma" pitchFamily="34" charset="0"/>
                  <a:ea typeface="HGP創英角ｺﾞｼｯｸUB" pitchFamily="50" charset="-128"/>
                  <a:cs typeface="+mn-cs"/>
                </a:rPr>
                <a:t> ~ 10</a:t>
              </a:r>
              <a:r>
                <a:rPr kumimoji="1" lang="en-US" altLang="ja-JP" sz="1600" b="1" kern="1200" baseline="30000" dirty="0">
                  <a:solidFill>
                    <a:srgbClr val="3366FF"/>
                  </a:solidFill>
                  <a:latin typeface="Tahoma" pitchFamily="34" charset="0"/>
                  <a:ea typeface="HGP創英角ｺﾞｼｯｸUB" pitchFamily="50" charset="-128"/>
                  <a:cs typeface="+mn-cs"/>
                </a:rPr>
                <a:t>-15</a:t>
              </a:r>
              <a:r>
                <a:rPr kumimoji="1" lang="en-US" altLang="ja-JP" sz="1600" b="1" i="1" kern="1200" dirty="0">
                  <a:solidFill>
                    <a:srgbClr val="3366FF"/>
                  </a:solidFill>
                  <a:latin typeface="Tahoma" pitchFamily="34" charset="0"/>
                  <a:ea typeface="HGP創英角ｺﾞｼｯｸUB" pitchFamily="50" charset="-128"/>
                  <a:cs typeface="+mn-cs"/>
                </a:rPr>
                <a:t> , f</a:t>
              </a:r>
              <a:r>
                <a:rPr kumimoji="1" lang="en-US" altLang="ja-JP" sz="1600" b="1" kern="1200" dirty="0">
                  <a:solidFill>
                    <a:srgbClr val="3366FF"/>
                  </a:solidFill>
                  <a:latin typeface="Tahoma" pitchFamily="34" charset="0"/>
                  <a:ea typeface="HGP創英角ｺﾞｼｯｸUB" pitchFamily="50" charset="-128"/>
                  <a:cs typeface="+mn-cs"/>
                </a:rPr>
                <a:t> ~  4 Hz </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3366FF"/>
                  </a:solidFill>
                  <a:latin typeface="Tahoma" pitchFamily="34" charset="0"/>
                  <a:ea typeface="HGP創英角ｺﾞｼｯｸUB" pitchFamily="50" charset="-128"/>
                  <a:cs typeface="+mn-cs"/>
                </a:rPr>
                <a:t>Distance 10kpc, </a:t>
              </a:r>
              <a:r>
                <a:rPr kumimoji="1" lang="en-US" altLang="ja-JP" sz="1600" b="1" i="1" kern="1200" dirty="0">
                  <a:solidFill>
                    <a:srgbClr val="3366FF"/>
                  </a:solidFill>
                  <a:latin typeface="Tahoma" pitchFamily="34" charset="0"/>
                  <a:ea typeface="HGP創英角ｺﾞｼｯｸUB" pitchFamily="50" charset="-128"/>
                  <a:cs typeface="+mn-cs"/>
                </a:rPr>
                <a:t>m</a:t>
              </a:r>
              <a:r>
                <a:rPr kumimoji="1" lang="en-US" altLang="ja-JP" sz="1600" b="1" kern="1200" dirty="0">
                  <a:solidFill>
                    <a:srgbClr val="3366FF"/>
                  </a:solidFill>
                  <a:latin typeface="Tahoma" pitchFamily="34" charset="0"/>
                  <a:ea typeface="HGP創英角ｺﾞｼｯｸUB" pitchFamily="50" charset="-128"/>
                  <a:cs typeface="+mn-cs"/>
                </a:rPr>
                <a:t> = 10</a:t>
              </a:r>
              <a:r>
                <a:rPr kumimoji="1" lang="en-US" altLang="ja-JP" sz="1600" b="1" kern="1200" baseline="30000" dirty="0">
                  <a:solidFill>
                    <a:srgbClr val="3366FF"/>
                  </a:solidFill>
                  <a:latin typeface="Tahoma" pitchFamily="34" charset="0"/>
                  <a:ea typeface="HGP創英角ｺﾞｼｯｸUB" pitchFamily="50" charset="-128"/>
                  <a:cs typeface="+mn-cs"/>
                </a:rPr>
                <a:t>3 </a:t>
              </a:r>
              <a:r>
                <a:rPr kumimoji="1" lang="en-US" altLang="ja-JP" sz="1600" b="1" i="1" kern="1200" dirty="0">
                  <a:solidFill>
                    <a:srgbClr val="3366FF"/>
                  </a:solidFill>
                  <a:latin typeface="Tahoma" pitchFamily="34" charset="0"/>
                  <a:ea typeface="HGP創英角ｺﾞｼｯｸUB" pitchFamily="50" charset="-128"/>
                  <a:cs typeface="+mn-cs"/>
                </a:rPr>
                <a:t>M</a:t>
              </a:r>
              <a:r>
                <a:rPr kumimoji="1" lang="en-US" altLang="ja-JP" sz="1600" b="1" kern="1200" baseline="-14000" dirty="0">
                  <a:solidFill>
                    <a:srgbClr val="3366FF"/>
                  </a:solidFill>
                  <a:latin typeface="Tahoma" pitchFamily="34" charset="0"/>
                  <a:ea typeface="HGP創英角ｺﾞｼｯｸUB" pitchFamily="50" charset="-128"/>
                  <a:cs typeface="+mn-cs"/>
                </a:rPr>
                <a:t>sun</a:t>
              </a:r>
              <a:r>
                <a:rPr kumimoji="1" lang="en-US" altLang="ja-JP" sz="1600" b="1" kern="1200" baseline="-14000" dirty="0">
                  <a:solidFill>
                    <a:srgbClr val="3333FF"/>
                  </a:solidFill>
                  <a:latin typeface="Tahoma" pitchFamily="34" charset="0"/>
                  <a:ea typeface="HGP創英角ｺﾞｼｯｸUB" pitchFamily="50" charset="-128"/>
                  <a:cs typeface="+mn-cs"/>
                </a:rPr>
                <a:t> </a:t>
              </a:r>
            </a:p>
          </p:txBody>
        </p:sp>
      </p:grpSp>
    </p:spTree>
  </p:cSld>
  <p:clrMapOvr>
    <a:masterClrMapping/>
  </p:clrMapOvr>
  <p:transition advTm="52992"/>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200" b="1" kern="1200" dirty="0">
              <a:solidFill>
                <a:srgbClr val="000084"/>
              </a:solidFill>
              <a:latin typeface="Tahoma"/>
              <a:ea typeface="HGP創英角ｺﾞｼｯｸUB"/>
              <a:cs typeface="+mn-cs"/>
            </a:endParaRPr>
          </a:p>
        </p:txBody>
      </p:sp>
      <p:sp>
        <p:nvSpPr>
          <p:cNvPr id="996354" name="Rectangle 2"/>
          <p:cNvSpPr>
            <a:spLocks noGrp="1" noChangeArrowheads="1"/>
          </p:cNvSpPr>
          <p:nvPr>
            <p:ph type="title"/>
          </p:nvPr>
        </p:nvSpPr>
        <p:spPr/>
        <p:txBody>
          <a:bodyPr/>
          <a:lstStyle/>
          <a:p>
            <a:r>
              <a:rPr lang="en-US" altLang="ja-JP" dirty="0"/>
              <a:t>DECIGO-PF (6)</a:t>
            </a:r>
          </a:p>
        </p:txBody>
      </p:sp>
      <p:sp>
        <p:nvSpPr>
          <p:cNvPr id="996355" name="Rectangle 3"/>
          <p:cNvSpPr>
            <a:spLocks noGrp="1" noChangeArrowheads="1"/>
          </p:cNvSpPr>
          <p:nvPr>
            <p:ph type="body" idx="1"/>
          </p:nvPr>
        </p:nvSpPr>
        <p:spPr/>
        <p:txBody>
          <a:bodyPr/>
          <a:lstStyle/>
          <a:p>
            <a:r>
              <a:rPr lang="en-US" altLang="ja-JP" sz="2200" b="1" dirty="0"/>
              <a:t>DPF status</a:t>
            </a:r>
            <a:endParaRPr lang="en-US" altLang="ja-JP" sz="1600" b="1" dirty="0"/>
          </a:p>
        </p:txBody>
      </p:sp>
      <p:sp>
        <p:nvSpPr>
          <p:cNvPr id="996356" name="Rectangle 4"/>
          <p:cNvSpPr>
            <a:spLocks noChangeArrowheads="1"/>
          </p:cNvSpPr>
          <p:nvPr/>
        </p:nvSpPr>
        <p:spPr bwMode="auto">
          <a:xfrm>
            <a:off x="611188" y="1223963"/>
            <a:ext cx="8137525" cy="2383473"/>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JAXA is planning to launch </a:t>
            </a:r>
            <a:r>
              <a:rPr kumimoji="1" lang="en-US" altLang="ja-JP" sz="1800" b="1" kern="1200" dirty="0">
                <a:solidFill>
                  <a:srgbClr val="008000"/>
                </a:solidFill>
                <a:latin typeface="Tahoma" pitchFamily="34" charset="0"/>
                <a:ea typeface="HGP創英角ｺﾞｼｯｸUB" pitchFamily="50" charset="-128"/>
                <a:cs typeface="+mn-cs"/>
              </a:rPr>
              <a:t>3 small satellite</a:t>
            </a:r>
            <a:r>
              <a:rPr kumimoji="1" lang="en-US" altLang="ja-JP" sz="1800" b="1" kern="1200" dirty="0">
                <a:solidFill>
                  <a:srgbClr val="000000"/>
                </a:solidFill>
                <a:latin typeface="Tahoma" pitchFamily="34" charset="0"/>
                <a:ea typeface="HGP創英角ｺﾞｼｯｸUB" pitchFamily="50" charset="-128"/>
                <a:cs typeface="+mn-cs"/>
              </a:rPr>
              <a:t> by the year 2013</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using next-generation solid rocket booster under development</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Reduce time and cost by means of ‘</a:t>
            </a:r>
            <a:r>
              <a:rPr kumimoji="1" lang="en-US" altLang="ja-JP" sz="1800" b="1" kern="1200" dirty="0">
                <a:solidFill>
                  <a:srgbClr val="008000"/>
                </a:solidFill>
                <a:latin typeface="Tahoma" pitchFamily="34" charset="0"/>
                <a:ea typeface="HGP創英角ｺﾞｼｯｸUB" pitchFamily="50" charset="-128"/>
                <a:cs typeface="+mn-cs"/>
              </a:rPr>
              <a:t>Standard bus system</a:t>
            </a:r>
            <a:r>
              <a:rPr kumimoji="1" lang="en-US" altLang="ja-JP" sz="1800" b="1" kern="1200" dirty="0">
                <a:solidFill>
                  <a:srgbClr val="000000"/>
                </a:solidFill>
                <a:latin typeface="Tahoma" pitchFamily="34" charset="0"/>
                <a:ea typeface="HGP創英角ｺﾞｼｯｸUB" pitchFamily="50" charset="-128"/>
                <a:cs typeface="+mn-cs"/>
              </a:rPr>
              <a:t>’ </a:t>
            </a:r>
            <a:r>
              <a:rPr kumimoji="1" lang="en-US" altLang="ja-JP" sz="1800" b="1" kern="1200" dirty="0">
                <a:solidFill>
                  <a:srgbClr val="3366FF"/>
                </a:solidFill>
                <a:latin typeface="Tahoma" pitchFamily="34" charset="0"/>
                <a:ea typeface="HGP創英角ｺﾞｼｯｸUB" pitchFamily="50" charset="-128"/>
                <a:cs typeface="+mn-cs"/>
              </a:rPr>
              <a:t>    </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1800" b="1" kern="1200" dirty="0">
                <a:solidFill>
                  <a:srgbClr val="3366FF"/>
                </a:solidFill>
                <a:latin typeface="Tahoma" pitchFamily="34" charset="0"/>
                <a:ea typeface="HGP創英角ｺﾞｼｯｸUB" pitchFamily="50" charset="-128"/>
                <a:cs typeface="+mn-cs"/>
              </a:rPr>
              <a:t>        </a:t>
            </a:r>
            <a:r>
              <a:rPr kumimoji="1" lang="en-US" altLang="ja-JP" sz="1800" b="1" kern="1200" dirty="0">
                <a:solidFill>
                  <a:srgbClr val="33CC33"/>
                </a:solidFill>
                <a:latin typeface="Tahoma" pitchFamily="34" charset="0"/>
                <a:ea typeface="HGP創英角ｺﾞｼｯｸUB" pitchFamily="50" charset="-128"/>
                <a:cs typeface="+mn-cs"/>
              </a:rPr>
              <a:t>Preliminary parameters </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1800" b="1" kern="1200" dirty="0">
                <a:solidFill>
                  <a:srgbClr val="33CC33"/>
                </a:solidFill>
                <a:latin typeface="Tahoma" pitchFamily="34" charset="0"/>
                <a:ea typeface="HGP創英角ｺﾞｼｯｸUB" pitchFamily="50" charset="-128"/>
                <a:cs typeface="+mn-cs"/>
              </a:rPr>
              <a:t>            Bus weight : ~ 200kg, Bus power : ~ 900W</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1800" b="1" kern="1200" dirty="0">
                <a:solidFill>
                  <a:srgbClr val="33CC33"/>
                </a:solidFill>
                <a:latin typeface="Tahoma" pitchFamily="34" charset="0"/>
                <a:ea typeface="HGP創英角ｺﾞｼｯｸUB" pitchFamily="50" charset="-128"/>
                <a:cs typeface="+mn-cs"/>
              </a:rPr>
              <a:t> </a:t>
            </a:r>
            <a:r>
              <a:rPr kumimoji="1" lang="ja-JP" altLang="en-US" sz="1800" b="1" kern="1200" dirty="0">
                <a:solidFill>
                  <a:srgbClr val="33CC33"/>
                </a:solidFill>
                <a:latin typeface="Tahoma" pitchFamily="34" charset="0"/>
                <a:ea typeface="HGP創英角ｺﾞｼｯｸUB" pitchFamily="50" charset="-128"/>
                <a:cs typeface="+mn-cs"/>
              </a:rPr>
              <a:t>　         </a:t>
            </a:r>
            <a:r>
              <a:rPr kumimoji="1" lang="en-US" altLang="ja-JP" sz="1800" b="1" kern="1200" dirty="0">
                <a:solidFill>
                  <a:srgbClr val="33CC33"/>
                </a:solidFill>
                <a:latin typeface="Tahoma" pitchFamily="34" charset="0"/>
                <a:ea typeface="HGP創英角ｺﾞｼｯｸUB" pitchFamily="50" charset="-128"/>
                <a:cs typeface="+mn-cs"/>
              </a:rPr>
              <a:t>Downlink ~ 4Mbps, Data storage ~ 1GByte</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1800" b="1" kern="1200" dirty="0">
                <a:solidFill>
                  <a:srgbClr val="33CC33"/>
                </a:solidFill>
                <a:latin typeface="Tahoma" pitchFamily="34" charset="0"/>
                <a:ea typeface="HGP創英角ｺﾞｼｯｸUB" pitchFamily="50" charset="-128"/>
                <a:cs typeface="+mn-cs"/>
              </a:rPr>
              <a:t>            3-axes angular control</a:t>
            </a:r>
          </a:p>
        </p:txBody>
      </p:sp>
      <p:grpSp>
        <p:nvGrpSpPr>
          <p:cNvPr id="2" name="Group 7"/>
          <p:cNvGrpSpPr>
            <a:grpSpLocks/>
          </p:cNvGrpSpPr>
          <p:nvPr/>
        </p:nvGrpSpPr>
        <p:grpSpPr bwMode="auto">
          <a:xfrm>
            <a:off x="682625" y="3644900"/>
            <a:ext cx="7704138" cy="3355976"/>
            <a:chOff x="430" y="2296"/>
            <a:chExt cx="4853" cy="2114"/>
          </a:xfrm>
        </p:grpSpPr>
        <p:sp>
          <p:nvSpPr>
            <p:cNvPr id="996357" name="Rectangle 5"/>
            <p:cNvSpPr>
              <a:spLocks noChangeArrowheads="1"/>
            </p:cNvSpPr>
            <p:nvPr/>
          </p:nvSpPr>
          <p:spPr bwMode="auto">
            <a:xfrm>
              <a:off x="430" y="2296"/>
              <a:ext cx="4582" cy="682"/>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1</a:t>
              </a:r>
              <a:r>
                <a:rPr kumimoji="1" lang="en-US" altLang="ja-JP" sz="1800" b="1" kern="1200" baseline="30000" dirty="0">
                  <a:solidFill>
                    <a:srgbClr val="000000"/>
                  </a:solidFill>
                  <a:latin typeface="Tahoma" pitchFamily="34" charset="0"/>
                  <a:ea typeface="HGP創英角ｺﾞｼｯｸUB" pitchFamily="50" charset="-128"/>
                  <a:cs typeface="+mn-cs"/>
                </a:rPr>
                <a:t>st</a:t>
              </a:r>
              <a:r>
                <a:rPr kumimoji="1" lang="en-US" altLang="ja-JP" sz="1800" b="1" kern="1200" dirty="0">
                  <a:solidFill>
                    <a:srgbClr val="000000"/>
                  </a:solidFill>
                  <a:latin typeface="Tahoma" pitchFamily="34" charset="0"/>
                  <a:ea typeface="HGP創英角ｺﾞｼｯｸUB" pitchFamily="50" charset="-128"/>
                  <a:cs typeface="+mn-cs"/>
                </a:rPr>
                <a:t> mission (2011) has been decided to be </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TOPS </a:t>
              </a:r>
              <a:r>
                <a:rPr kumimoji="1" lang="en-US" altLang="ja-JP" sz="1800" b="1" kern="1200" dirty="0">
                  <a:solidFill>
                    <a:srgbClr val="5F5F5F"/>
                  </a:solidFill>
                  <a:latin typeface="Tahoma" pitchFamily="34" charset="0"/>
                  <a:ea typeface="HGP創英角ｺﾞｼｯｸUB" pitchFamily="50" charset="-128"/>
                  <a:cs typeface="+mn-cs"/>
                </a:rPr>
                <a:t>(Space telescope mission for planet observation)</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2</a:t>
              </a:r>
              <a:r>
                <a:rPr kumimoji="1" lang="en-US" altLang="ja-JP" sz="1800" b="1" kern="1200" baseline="30000" dirty="0">
                  <a:solidFill>
                    <a:srgbClr val="000000"/>
                  </a:solidFill>
                  <a:latin typeface="Tahoma" pitchFamily="34" charset="0"/>
                  <a:ea typeface="HGP創英角ｺﾞｼｯｸUB" pitchFamily="50" charset="-128"/>
                  <a:cs typeface="+mn-cs"/>
                </a:rPr>
                <a:t>nd</a:t>
              </a:r>
              <a:r>
                <a:rPr kumimoji="1" lang="en-US" altLang="ja-JP" sz="1800" b="1" kern="1200" dirty="0">
                  <a:solidFill>
                    <a:srgbClr val="000000"/>
                  </a:solidFill>
                  <a:latin typeface="Tahoma" pitchFamily="34" charset="0"/>
                  <a:ea typeface="HGP創英角ｺﾞｼｯｸUB" pitchFamily="50" charset="-128"/>
                  <a:cs typeface="+mn-cs"/>
                </a:rPr>
                <a:t> and 3</a:t>
              </a:r>
              <a:r>
                <a:rPr kumimoji="1" lang="en-US" altLang="ja-JP" sz="1800" b="1" kern="1200" baseline="30000" dirty="0">
                  <a:solidFill>
                    <a:srgbClr val="000000"/>
                  </a:solidFill>
                  <a:latin typeface="Tahoma" pitchFamily="34" charset="0"/>
                  <a:ea typeface="HGP創英角ｺﾞｼｯｸUB" pitchFamily="50" charset="-128"/>
                  <a:cs typeface="+mn-cs"/>
                </a:rPr>
                <a:t>rd</a:t>
              </a:r>
              <a:r>
                <a:rPr kumimoji="1" lang="en-US" altLang="ja-JP" sz="1800" b="1" kern="1200" dirty="0">
                  <a:solidFill>
                    <a:srgbClr val="000000"/>
                  </a:solidFill>
                  <a:latin typeface="Tahoma" pitchFamily="34" charset="0"/>
                  <a:ea typeface="HGP創英角ｺﾞｼｯｸUB" pitchFamily="50" charset="-128"/>
                  <a:cs typeface="+mn-cs"/>
                </a:rPr>
                <a:t> mission will be selected by 2009 March</a:t>
              </a:r>
            </a:p>
          </p:txBody>
        </p:sp>
        <p:sp>
          <p:nvSpPr>
            <p:cNvPr id="996358" name="Rectangle 6"/>
            <p:cNvSpPr>
              <a:spLocks noChangeArrowheads="1"/>
            </p:cNvSpPr>
            <p:nvPr/>
          </p:nvSpPr>
          <p:spPr bwMode="auto">
            <a:xfrm>
              <a:off x="657" y="3026"/>
              <a:ext cx="4626" cy="1384"/>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Candidate missions (high-rank missions being funded)</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008000"/>
                  </a:solidFill>
                  <a:latin typeface="Tahoma" pitchFamily="34" charset="0"/>
                  <a:ea typeface="HGP創英角ｺﾞｼｯｸUB" pitchFamily="50" charset="-128"/>
                  <a:cs typeface="+mn-cs"/>
                </a:rPr>
                <a:t>     DPF: GW observation</a:t>
              </a:r>
              <a:r>
                <a:rPr kumimoji="1" lang="en-US" altLang="ja-JP" sz="1800" b="1" kern="1200" dirty="0">
                  <a:solidFill>
                    <a:srgbClr val="5F5F5F"/>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5F5F5F"/>
                  </a:solidFill>
                  <a:latin typeface="Tahoma" pitchFamily="34" charset="0"/>
                  <a:ea typeface="HGP創英角ｺﾞｼｯｸUB" pitchFamily="50" charset="-128"/>
                  <a:cs typeface="+mn-cs"/>
                </a:rPr>
                <a:t>     DIOS: X-ray telescope for dark baryon investigation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5F5F5F"/>
                  </a:solidFill>
                  <a:latin typeface="Tahoma" pitchFamily="34" charset="0"/>
                  <a:ea typeface="HGP創英角ｺﾞｼｯｸUB" pitchFamily="50" charset="-128"/>
                  <a:cs typeface="+mn-cs"/>
                </a:rPr>
                <a:t>     ERG: Plasma and particle detector for geo-space investigation</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5F5F5F"/>
                  </a:solidFill>
                  <a:latin typeface="Tahoma" pitchFamily="34" charset="0"/>
                  <a:ea typeface="HGP創英角ｺﾞｼｯｸUB" pitchFamily="50" charset="-128"/>
                  <a:cs typeface="+mn-cs"/>
                </a:rPr>
                <a:t>     Satellite for Magnet-plasma sail technology demonstration, …</a:t>
              </a:r>
            </a:p>
          </p:txBody>
        </p:sp>
      </p:gr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600" b="1" kern="1200" smtClean="0">
                <a:solidFill>
                  <a:srgbClr val="000084"/>
                </a:solidFill>
                <a:latin typeface="Tahoma"/>
                <a:ea typeface="HGP創英角ｺﾞｼｯｸUB"/>
                <a:cs typeface="+mn-cs"/>
              </a:rPr>
              <a:t>27th International Symposium on Space Technology and Science (July 9, 2009, Tsukuba, Ibaraki)</a:t>
            </a:r>
            <a:endParaRPr lang="en-US" altLang="ja-JP" sz="1600" b="1" kern="1200" dirty="0">
              <a:solidFill>
                <a:srgbClr val="000084"/>
              </a:solidFill>
              <a:latin typeface="Tahoma"/>
              <a:ea typeface="HGP創英角ｺﾞｼｯｸUB"/>
              <a:cs typeface="+mn-cs"/>
            </a:endParaRPr>
          </a:p>
        </p:txBody>
      </p:sp>
      <p:pic>
        <p:nvPicPr>
          <p:cNvPr id="998419" name="Picture 19" descr="0082_2007_3_19"/>
          <p:cNvPicPr>
            <a:picLocks noChangeAspect="1" noChangeArrowheads="1"/>
          </p:cNvPicPr>
          <p:nvPr/>
        </p:nvPicPr>
        <p:blipFill>
          <a:blip r:embed="rId3" cstate="print">
            <a:clrChange>
              <a:clrFrom>
                <a:srgbClr val="BFBDA6"/>
              </a:clrFrom>
              <a:clrTo>
                <a:srgbClr val="BFBDA6">
                  <a:alpha val="0"/>
                </a:srgbClr>
              </a:clrTo>
            </a:clrChange>
          </a:blip>
          <a:srcRect/>
          <a:stretch>
            <a:fillRect/>
          </a:stretch>
        </p:blipFill>
        <p:spPr bwMode="auto">
          <a:xfrm>
            <a:off x="6116638" y="1196975"/>
            <a:ext cx="2592387" cy="2413000"/>
          </a:xfrm>
          <a:prstGeom prst="rect">
            <a:avLst/>
          </a:prstGeom>
          <a:noFill/>
        </p:spPr>
      </p:pic>
      <p:sp>
        <p:nvSpPr>
          <p:cNvPr id="998402" name="Rectangle 2"/>
          <p:cNvSpPr>
            <a:spLocks noGrp="1" noChangeArrowheads="1"/>
          </p:cNvSpPr>
          <p:nvPr>
            <p:ph type="title"/>
          </p:nvPr>
        </p:nvSpPr>
        <p:spPr/>
        <p:txBody>
          <a:bodyPr/>
          <a:lstStyle/>
          <a:p>
            <a:r>
              <a:rPr lang="en-US" altLang="ja-JP" dirty="0"/>
              <a:t>DECIGO-PF (7)</a:t>
            </a:r>
          </a:p>
        </p:txBody>
      </p:sp>
      <p:sp>
        <p:nvSpPr>
          <p:cNvPr id="998403" name="Rectangle 3"/>
          <p:cNvSpPr>
            <a:spLocks noGrp="1" noChangeArrowheads="1"/>
          </p:cNvSpPr>
          <p:nvPr>
            <p:ph type="body" idx="1"/>
          </p:nvPr>
        </p:nvSpPr>
        <p:spPr/>
        <p:txBody>
          <a:bodyPr/>
          <a:lstStyle/>
          <a:p>
            <a:r>
              <a:rPr lang="en-US" altLang="ja-JP" sz="2200" b="1" dirty="0"/>
              <a:t>First step to space</a:t>
            </a:r>
            <a:endParaRPr lang="en-US" altLang="ja-JP" sz="1600" b="1" dirty="0"/>
          </a:p>
        </p:txBody>
      </p:sp>
      <p:sp>
        <p:nvSpPr>
          <p:cNvPr id="998404" name="Rectangle 4"/>
          <p:cNvSpPr>
            <a:spLocks noChangeArrowheads="1"/>
          </p:cNvSpPr>
          <p:nvPr/>
        </p:nvSpPr>
        <p:spPr bwMode="auto">
          <a:xfrm>
            <a:off x="468313" y="1223963"/>
            <a:ext cx="5184775" cy="1717393"/>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8000"/>
                </a:solidFill>
                <a:latin typeface="Tahoma" pitchFamily="34" charset="0"/>
                <a:ea typeface="HGP創英角ｺﾞｼｯｸUB" pitchFamily="50" charset="-128"/>
                <a:cs typeface="+mn-cs"/>
              </a:rPr>
              <a:t>SWIM</a:t>
            </a:r>
            <a:r>
              <a:rPr kumimoji="1" lang="en-US" altLang="ja-JP" sz="1600" b="1" kern="1200" dirty="0">
                <a:solidFill>
                  <a:srgbClr val="008000"/>
                </a:solidFill>
                <a:latin typeface="Symbol" pitchFamily="18" charset="2"/>
                <a:ea typeface="HGP創英角ｺﾞｼｯｸUB" pitchFamily="50" charset="-128"/>
                <a:cs typeface="+mn-cs"/>
              </a:rPr>
              <a:t>mn</a:t>
            </a:r>
            <a:r>
              <a:rPr kumimoji="1" lang="en-US" altLang="ja-JP" sz="1600" b="1" kern="1200" dirty="0">
                <a:solidFill>
                  <a:srgbClr val="000000"/>
                </a:solidFill>
                <a:latin typeface="Tahoma" pitchFamily="34" charset="0"/>
                <a:ea typeface="HGP創英角ｺﾞｼｯｸUB" pitchFamily="50" charset="-128"/>
                <a:cs typeface="+mn-cs"/>
              </a:rPr>
              <a:t> :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Small GW detector module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To be </a:t>
            </a:r>
            <a:r>
              <a:rPr kumimoji="1" lang="en-US" altLang="ja-JP" sz="1600" b="1" kern="1200" dirty="0">
                <a:solidFill>
                  <a:srgbClr val="33CC33"/>
                </a:solidFill>
                <a:latin typeface="Tahoma" pitchFamily="34" charset="0"/>
                <a:ea typeface="HGP創英角ｺﾞｼｯｸUB" pitchFamily="50" charset="-128"/>
                <a:cs typeface="+mn-cs"/>
              </a:rPr>
              <a:t>launched in 2008</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2 modules (80mm cubic, 500g each)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Sensitivity : h~10</a:t>
            </a:r>
            <a:r>
              <a:rPr kumimoji="1" lang="en-US" altLang="ja-JP" sz="1600" b="1" kern="1200" baseline="30000" dirty="0">
                <a:solidFill>
                  <a:srgbClr val="000000"/>
                </a:solidFill>
                <a:latin typeface="Tahoma" pitchFamily="34" charset="0"/>
                <a:ea typeface="HGP創英角ｺﾞｼｯｸUB" pitchFamily="50" charset="-128"/>
                <a:cs typeface="+mn-cs"/>
              </a:rPr>
              <a:t>-7</a:t>
            </a:r>
            <a:r>
              <a:rPr kumimoji="1" lang="en-US" altLang="ja-JP" sz="1600" b="1" kern="1200" dirty="0">
                <a:solidFill>
                  <a:srgbClr val="000000"/>
                </a:solidFill>
                <a:latin typeface="Tahoma" pitchFamily="34" charset="0"/>
                <a:ea typeface="HGP創英角ｺﾞｼｯｸUB" pitchFamily="50" charset="-128"/>
                <a:cs typeface="+mn-cs"/>
              </a:rPr>
              <a:t> </a:t>
            </a:r>
            <a:endParaRPr kumimoji="1" lang="en-US" altLang="ja-JP" sz="1600" b="1" kern="1200" dirty="0">
              <a:solidFill>
                <a:srgbClr val="33CC33"/>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Included in a SWIM module  </a:t>
            </a:r>
          </a:p>
        </p:txBody>
      </p:sp>
      <p:sp>
        <p:nvSpPr>
          <p:cNvPr id="998408" name="Rectangle 8"/>
          <p:cNvSpPr>
            <a:spLocks noChangeArrowheads="1"/>
          </p:cNvSpPr>
          <p:nvPr/>
        </p:nvSpPr>
        <p:spPr bwMode="auto">
          <a:xfrm>
            <a:off x="468313" y="3124200"/>
            <a:ext cx="5329237" cy="1717393"/>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smtClean="0">
                <a:solidFill>
                  <a:srgbClr val="008000"/>
                </a:solidFill>
                <a:latin typeface="Tahoma" pitchFamily="34" charset="0"/>
                <a:ea typeface="HGP創英角ｺﾞｼｯｸUB" pitchFamily="50" charset="-128"/>
                <a:cs typeface="+mn-cs"/>
              </a:rPr>
              <a:t>SWIM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smtClean="0">
                <a:solidFill>
                  <a:srgbClr val="008000"/>
                </a:solidFill>
                <a:latin typeface="Tahoma" pitchFamily="34" charset="0"/>
                <a:ea typeface="HGP創英角ｺﾞｼｯｸUB" pitchFamily="50" charset="-128"/>
                <a:cs typeface="+mn-cs"/>
              </a:rPr>
              <a:t> </a:t>
            </a:r>
            <a:r>
              <a:rPr kumimoji="1" lang="en-US" altLang="ja-JP" sz="1600" b="1" kern="1200" dirty="0">
                <a:solidFill>
                  <a:srgbClr val="008000"/>
                </a:solidFill>
                <a:latin typeface="Tahoma" pitchFamily="34" charset="0"/>
                <a:ea typeface="HGP創英角ｺﾞｼｯｸUB" pitchFamily="50" charset="-128"/>
                <a:cs typeface="+mn-cs"/>
              </a:rPr>
              <a:t>(SpaceWire Interface demonstration Module)</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200mm Cubic, 5kg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Test of space-based processor and</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communication standard</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000000"/>
                </a:solidFill>
                <a:latin typeface="Tahoma" pitchFamily="34" charset="0"/>
                <a:ea typeface="HGP創英角ｺﾞｼｯｸUB" pitchFamily="50" charset="-128"/>
                <a:cs typeface="+mn-cs"/>
                <a:sym typeface="Wingdings" pitchFamily="2" charset="2"/>
              </a:rPr>
              <a:t> </a:t>
            </a:r>
            <a:r>
              <a:rPr kumimoji="1" lang="en-US" altLang="ja-JP" sz="1600" b="1" kern="1200" dirty="0">
                <a:solidFill>
                  <a:srgbClr val="000000"/>
                </a:solidFill>
                <a:latin typeface="Tahoma" pitchFamily="34" charset="0"/>
                <a:ea typeface="HGP創英角ｺﾞｼｯｸUB" pitchFamily="50" charset="-128"/>
                <a:cs typeface="+mn-cs"/>
              </a:rPr>
              <a:t>To be used JAXA/ESA/NASA</a:t>
            </a:r>
          </a:p>
        </p:txBody>
      </p:sp>
      <p:sp>
        <p:nvSpPr>
          <p:cNvPr id="998412" name="Rectangle 12"/>
          <p:cNvSpPr>
            <a:spLocks noChangeAspect="1" noChangeArrowheads="1"/>
          </p:cNvSpPr>
          <p:nvPr/>
        </p:nvSpPr>
        <p:spPr bwMode="auto">
          <a:xfrm>
            <a:off x="6227763" y="993775"/>
            <a:ext cx="2354262" cy="274638"/>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33CC33"/>
                </a:solidFill>
                <a:effectLst>
                  <a:outerShdw blurRad="38100" dist="38100" dir="2700000" algn="tl">
                    <a:srgbClr val="C0C0C0"/>
                  </a:outerShdw>
                </a:effectLst>
                <a:latin typeface="Tahoma" pitchFamily="34" charset="0"/>
                <a:ea typeface="HGP創英角ｺﾞｼｯｸUB" pitchFamily="50" charset="-128"/>
                <a:cs typeface="+mn-cs"/>
              </a:rPr>
              <a:t>Small test-mass module</a:t>
            </a:r>
          </a:p>
        </p:txBody>
      </p:sp>
      <p:sp>
        <p:nvSpPr>
          <p:cNvPr id="998413" name="Rectangle 13"/>
          <p:cNvSpPr>
            <a:spLocks noChangeAspect="1" noChangeArrowheads="1"/>
          </p:cNvSpPr>
          <p:nvPr/>
        </p:nvSpPr>
        <p:spPr bwMode="auto">
          <a:xfrm>
            <a:off x="5724525" y="1341438"/>
            <a:ext cx="695325" cy="461665"/>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33CC33"/>
                </a:solidFill>
                <a:latin typeface="Tahoma" pitchFamily="34" charset="0"/>
                <a:ea typeface="HGP創英角ｺﾞｼｯｸUB" pitchFamily="50" charset="-128"/>
                <a:cs typeface="+mn-cs"/>
              </a:rPr>
              <a:t>Test mass</a:t>
            </a:r>
          </a:p>
        </p:txBody>
      </p:sp>
      <p:sp>
        <p:nvSpPr>
          <p:cNvPr id="998414" name="Rectangle 14"/>
          <p:cNvSpPr>
            <a:spLocks noChangeAspect="1" noChangeArrowheads="1"/>
          </p:cNvSpPr>
          <p:nvPr/>
        </p:nvSpPr>
        <p:spPr bwMode="auto">
          <a:xfrm>
            <a:off x="8172450" y="1268413"/>
            <a:ext cx="776288" cy="461665"/>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33CC33"/>
                </a:solidFill>
                <a:latin typeface="Tahoma" pitchFamily="34" charset="0"/>
                <a:ea typeface="HGP創英角ｺﾞｼｯｸUB" pitchFamily="50" charset="-128"/>
                <a:cs typeface="+mn-cs"/>
              </a:rPr>
              <a:t>Photo sensor</a:t>
            </a:r>
          </a:p>
        </p:txBody>
      </p:sp>
      <p:sp>
        <p:nvSpPr>
          <p:cNvPr id="998415" name="Rectangle 15"/>
          <p:cNvSpPr>
            <a:spLocks noChangeAspect="1" noChangeArrowheads="1"/>
          </p:cNvSpPr>
          <p:nvPr/>
        </p:nvSpPr>
        <p:spPr bwMode="auto">
          <a:xfrm>
            <a:off x="7885113" y="2781300"/>
            <a:ext cx="936625" cy="646331"/>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33CC33"/>
                </a:solidFill>
                <a:latin typeface="Tahoma" pitchFamily="34" charset="0"/>
                <a:ea typeface="HGP創英角ｺﾞｼｯｸUB" pitchFamily="50" charset="-128"/>
                <a:cs typeface="+mn-cs"/>
              </a:rPr>
              <a:t>Coil-magnet actuator</a:t>
            </a:r>
          </a:p>
        </p:txBody>
      </p:sp>
      <p:sp>
        <p:nvSpPr>
          <p:cNvPr id="998416" name="Line 16"/>
          <p:cNvSpPr>
            <a:spLocks noChangeShapeType="1"/>
          </p:cNvSpPr>
          <p:nvPr/>
        </p:nvSpPr>
        <p:spPr bwMode="auto">
          <a:xfrm flipH="1" flipV="1">
            <a:off x="7451725" y="2565400"/>
            <a:ext cx="433388" cy="358775"/>
          </a:xfrm>
          <a:prstGeom prst="line">
            <a:avLst/>
          </a:prstGeom>
          <a:noFill/>
          <a:ln w="38100">
            <a:solidFill>
              <a:srgbClr val="33CC33"/>
            </a:solidFill>
            <a:round/>
            <a:headEnd/>
            <a:tailEnd type="stealth" w="med" len="med"/>
          </a:ln>
          <a:effectLst/>
        </p:spPr>
        <p:txBody>
          <a:bodyPr anchor="ctr">
            <a:spAutoFit/>
          </a:bodyPr>
          <a:lstStyle/>
          <a:p>
            <a:pPr algn="ctr" rtl="0" fontAlgn="base">
              <a:spcBef>
                <a:spcPct val="0"/>
              </a:spcBef>
              <a:spcAft>
                <a:spcPct val="0"/>
              </a:spcAft>
              <a:buFontTx/>
              <a:buChar char="•"/>
            </a:pPr>
            <a:endParaRPr kumimoji="1" lang="ja-JP" altLang="en-US" sz="1200" kern="1200" dirty="0">
              <a:solidFill>
                <a:srgbClr val="003366"/>
              </a:solidFill>
              <a:latin typeface="Times New Roman" pitchFamily="18" charset="0"/>
              <a:ea typeface="ＭＳ Ｐゴシック" pitchFamily="50" charset="-128"/>
              <a:cs typeface="+mn-cs"/>
            </a:endParaRPr>
          </a:p>
        </p:txBody>
      </p:sp>
      <p:sp>
        <p:nvSpPr>
          <p:cNvPr id="998417" name="Line 17"/>
          <p:cNvSpPr>
            <a:spLocks noChangeShapeType="1"/>
          </p:cNvSpPr>
          <p:nvPr/>
        </p:nvSpPr>
        <p:spPr bwMode="auto">
          <a:xfrm flipH="1">
            <a:off x="8027988" y="1557338"/>
            <a:ext cx="215900" cy="287337"/>
          </a:xfrm>
          <a:prstGeom prst="line">
            <a:avLst/>
          </a:prstGeom>
          <a:noFill/>
          <a:ln w="38100">
            <a:solidFill>
              <a:srgbClr val="33CC33"/>
            </a:solidFill>
            <a:round/>
            <a:headEnd/>
            <a:tailEnd type="stealth" w="med" len="med"/>
          </a:ln>
          <a:effectLst/>
        </p:spPr>
        <p:txBody>
          <a:bodyPr anchor="ctr">
            <a:spAutoFit/>
          </a:bodyPr>
          <a:lstStyle/>
          <a:p>
            <a:pPr algn="ctr" rtl="0" fontAlgn="base">
              <a:spcBef>
                <a:spcPct val="0"/>
              </a:spcBef>
              <a:spcAft>
                <a:spcPct val="0"/>
              </a:spcAft>
              <a:buFontTx/>
              <a:buChar char="•"/>
            </a:pPr>
            <a:endParaRPr kumimoji="1" lang="ja-JP" altLang="en-US" sz="1200" kern="1200" dirty="0">
              <a:solidFill>
                <a:srgbClr val="003366"/>
              </a:solidFill>
              <a:latin typeface="Times New Roman" pitchFamily="18" charset="0"/>
              <a:ea typeface="ＭＳ Ｐゴシック" pitchFamily="50" charset="-128"/>
              <a:cs typeface="+mn-cs"/>
            </a:endParaRPr>
          </a:p>
        </p:txBody>
      </p:sp>
      <p:sp>
        <p:nvSpPr>
          <p:cNvPr id="998418" name="Line 18"/>
          <p:cNvSpPr>
            <a:spLocks noChangeShapeType="1"/>
          </p:cNvSpPr>
          <p:nvPr/>
        </p:nvSpPr>
        <p:spPr bwMode="auto">
          <a:xfrm>
            <a:off x="6227763" y="1700213"/>
            <a:ext cx="720725" cy="215900"/>
          </a:xfrm>
          <a:prstGeom prst="line">
            <a:avLst/>
          </a:prstGeom>
          <a:noFill/>
          <a:ln w="38100">
            <a:solidFill>
              <a:srgbClr val="33CC33"/>
            </a:solidFill>
            <a:round/>
            <a:headEnd/>
            <a:tailEnd type="stealth" w="med" len="med"/>
          </a:ln>
          <a:effectLst/>
        </p:spPr>
        <p:txBody>
          <a:bodyPr anchor="ctr">
            <a:spAutoFit/>
          </a:bodyPr>
          <a:lstStyle/>
          <a:p>
            <a:pPr algn="ctr" rtl="0" fontAlgn="base">
              <a:spcBef>
                <a:spcPct val="0"/>
              </a:spcBef>
              <a:spcAft>
                <a:spcPct val="0"/>
              </a:spcAft>
              <a:buFontTx/>
              <a:buChar char="•"/>
            </a:pPr>
            <a:endParaRPr kumimoji="1" lang="ja-JP" altLang="en-US" sz="1200" kern="1200" dirty="0">
              <a:solidFill>
                <a:srgbClr val="003366"/>
              </a:solidFill>
              <a:latin typeface="Times New Roman" pitchFamily="18" charset="0"/>
              <a:ea typeface="ＭＳ Ｐゴシック" pitchFamily="50" charset="-128"/>
              <a:cs typeface="+mn-cs"/>
            </a:endParaRPr>
          </a:p>
        </p:txBody>
      </p:sp>
      <p:grpSp>
        <p:nvGrpSpPr>
          <p:cNvPr id="2" name="Group 23"/>
          <p:cNvGrpSpPr>
            <a:grpSpLocks/>
          </p:cNvGrpSpPr>
          <p:nvPr/>
        </p:nvGrpSpPr>
        <p:grpSpPr bwMode="auto">
          <a:xfrm>
            <a:off x="396875" y="3716338"/>
            <a:ext cx="8567738" cy="2576512"/>
            <a:chOff x="250" y="2341"/>
            <a:chExt cx="5397" cy="1623"/>
          </a:xfrm>
        </p:grpSpPr>
        <p:pic>
          <p:nvPicPr>
            <p:cNvPr id="998421" name="Picture 21"/>
            <p:cNvPicPr>
              <a:picLocks noChangeAspect="1" noChangeArrowheads="1"/>
            </p:cNvPicPr>
            <p:nvPr/>
          </p:nvPicPr>
          <p:blipFill>
            <a:blip r:embed="rId4"/>
            <a:srcRect/>
            <a:stretch>
              <a:fillRect/>
            </a:stretch>
          </p:blipFill>
          <p:spPr bwMode="auto">
            <a:xfrm>
              <a:off x="3045" y="2341"/>
              <a:ext cx="2602" cy="1623"/>
            </a:xfrm>
            <a:prstGeom prst="rect">
              <a:avLst/>
            </a:prstGeom>
            <a:noFill/>
            <a:ln w="50800" algn="ctr">
              <a:noFill/>
              <a:miter lim="800000"/>
              <a:headEnd/>
              <a:tailEnd/>
            </a:ln>
            <a:effectLst/>
          </p:spPr>
        </p:pic>
        <p:sp>
          <p:nvSpPr>
            <p:cNvPr id="998422" name="Rectangle 22"/>
            <p:cNvSpPr>
              <a:spLocks noChangeArrowheads="1"/>
            </p:cNvSpPr>
            <p:nvPr/>
          </p:nvSpPr>
          <p:spPr bwMode="auto">
            <a:xfrm>
              <a:off x="2971" y="3385"/>
              <a:ext cx="1179" cy="213"/>
            </a:xfrm>
            <a:prstGeom prst="rect">
              <a:avLst/>
            </a:prstGeom>
            <a:solidFill>
              <a:srgbClr val="FAFFC9">
                <a:alpha val="80000"/>
              </a:srgbClr>
            </a:solidFill>
            <a:ln w="15875">
              <a:no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1600" kern="1200" dirty="0">
                <a:solidFill>
                  <a:srgbClr val="003366"/>
                </a:solidFill>
                <a:latin typeface="Times New Roman" pitchFamily="18" charset="0"/>
                <a:ea typeface="ＭＳ Ｐゴシック" pitchFamily="50" charset="-128"/>
                <a:cs typeface="+mn-cs"/>
              </a:endParaRPr>
            </a:p>
          </p:txBody>
        </p:sp>
        <p:sp>
          <p:nvSpPr>
            <p:cNvPr id="998411" name="Rectangle 11"/>
            <p:cNvSpPr>
              <a:spLocks noChangeArrowheads="1"/>
            </p:cNvSpPr>
            <p:nvPr/>
          </p:nvSpPr>
          <p:spPr bwMode="auto">
            <a:xfrm>
              <a:off x="250" y="2966"/>
              <a:ext cx="3583" cy="91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600" b="1" kern="1200" dirty="0">
                  <a:solidFill>
                    <a:srgbClr val="008000"/>
                  </a:solidFill>
                  <a:latin typeface="Tahoma" pitchFamily="34" charset="0"/>
                  <a:ea typeface="HGP創英角ｺﾞｼｯｸUB" pitchFamily="50" charset="-128"/>
                  <a:cs typeface="+mn-cs"/>
                </a:rPr>
                <a:t>SDS-I</a:t>
              </a:r>
              <a:r>
                <a:rPr lang="en-US" altLang="ja-JP" sz="1600" b="1" kern="1200" dirty="0">
                  <a:solidFill>
                    <a:srgbClr val="000000"/>
                  </a:solidFill>
                  <a:latin typeface="Tahoma" pitchFamily="34" charset="0"/>
                  <a:ea typeface="HGP創英角ｺﾞｼｯｸUB" pitchFamily="50" charset="-128"/>
                  <a:cs typeface="+mn-cs"/>
                </a:rPr>
                <a:t> : </a:t>
              </a:r>
            </a:p>
            <a:p>
              <a:pPr algn="l" rtl="0" fontAlgn="base">
                <a:lnSpc>
                  <a:spcPct val="110000"/>
                </a:lnSpc>
                <a:spcBef>
                  <a:spcPct val="0"/>
                </a:spcBef>
                <a:spcAft>
                  <a:spcPct val="0"/>
                </a:spcAft>
                <a:buClr>
                  <a:srgbClr val="003366"/>
                </a:buClr>
                <a:buSzPct val="70000"/>
                <a:buFont typeface="Wingdings" pitchFamily="2" charset="2"/>
                <a:buNone/>
              </a:pPr>
              <a:r>
                <a:rPr lang="en-US" altLang="ja-JP" sz="1600" b="1" kern="1200" dirty="0">
                  <a:solidFill>
                    <a:srgbClr val="000000"/>
                  </a:solidFill>
                  <a:latin typeface="Tahoma" pitchFamily="34" charset="0"/>
                  <a:ea typeface="HGP創英角ｺﾞｼｯｸUB" pitchFamily="50" charset="-128"/>
                  <a:cs typeface="+mn-cs"/>
                </a:rPr>
                <a:t>     Small (~100</a:t>
              </a:r>
              <a:r>
                <a:rPr kumimoji="1" lang="en-US" altLang="ja-JP" sz="1600" b="1" kern="1200" dirty="0">
                  <a:solidFill>
                    <a:srgbClr val="000000"/>
                  </a:solidFill>
                  <a:latin typeface="Tahoma" pitchFamily="34" charset="0"/>
                  <a:ea typeface="HGP創英角ｺﾞｼｯｸUB" pitchFamily="50" charset="-128"/>
                  <a:cs typeface="+mn-cs"/>
                </a:rPr>
                <a:t>kg) satellite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for demonstration of space technologies</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To be launched in 2008 summer by H-IIA</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000000"/>
                  </a:solidFill>
                  <a:latin typeface="Tahoma" pitchFamily="34" charset="0"/>
                  <a:ea typeface="HGP創英角ｺﾞｼｯｸUB" pitchFamily="50" charset="-128"/>
                  <a:cs typeface="+mn-cs"/>
                </a:rPr>
                <a:t>          as piggy-back satellite of GOSAT</a:t>
              </a:r>
            </a:p>
          </p:txBody>
        </p:sp>
      </p:gr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98408"/>
                                        </p:tgtEl>
                                        <p:attrNameLst>
                                          <p:attrName>style.visibility</p:attrName>
                                        </p:attrNameLst>
                                      </p:cBhvr>
                                      <p:to>
                                        <p:strVal val="visible"/>
                                      </p:to>
                                    </p:set>
                                    <p:animEffect transition="in" filter="wipe(left)">
                                      <p:cBhvr>
                                        <p:cTn id="7" dur="500"/>
                                        <p:tgtEl>
                                          <p:spTgt spid="9984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2"/>
          <p:cNvSpPr>
            <a:spLocks noGrp="1" noChangeArrowheads="1"/>
          </p:cNvSpPr>
          <p:nvPr>
            <p:ph type="title"/>
          </p:nvPr>
        </p:nvSpPr>
        <p:spPr/>
        <p:txBody>
          <a:bodyPr/>
          <a:lstStyle/>
          <a:p>
            <a:r>
              <a:rPr lang="ja-JP" altLang="en-US" dirty="0"/>
              <a:t>宇宙重力波望遠鏡</a:t>
            </a:r>
          </a:p>
        </p:txBody>
      </p:sp>
      <p:sp>
        <p:nvSpPr>
          <p:cNvPr id="22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pitchFamily="34" charset="0"/>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1146883" name="Picture 3" descr="LISA-waves"/>
          <p:cNvPicPr>
            <a:picLocks noChangeAspect="1" noChangeArrowheads="1"/>
          </p:cNvPicPr>
          <p:nvPr/>
        </p:nvPicPr>
        <p:blipFill>
          <a:blip r:embed="rId3" cstate="print"/>
          <a:srcRect/>
          <a:stretch>
            <a:fillRect/>
          </a:stretch>
        </p:blipFill>
        <p:spPr bwMode="auto">
          <a:xfrm>
            <a:off x="468313" y="2924175"/>
            <a:ext cx="4319587" cy="3240088"/>
          </a:xfrm>
          <a:prstGeom prst="rect">
            <a:avLst/>
          </a:prstGeom>
          <a:noFill/>
        </p:spPr>
      </p:pic>
      <p:sp>
        <p:nvSpPr>
          <p:cNvPr id="1146884" name="Rectangle 4"/>
          <p:cNvSpPr>
            <a:spLocks noChangeArrowheads="1"/>
          </p:cNvSpPr>
          <p:nvPr/>
        </p:nvSpPr>
        <p:spPr bwMode="auto">
          <a:xfrm>
            <a:off x="323850" y="981075"/>
            <a:ext cx="4881563" cy="16192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2000" b="1" kern="1200" dirty="0">
                <a:solidFill>
                  <a:srgbClr val="CCECFF"/>
                </a:solidFill>
                <a:latin typeface="Tahoma" pitchFamily="34" charset="0"/>
                <a:ea typeface="HGP創英角ｺﾞｼｯｸUB" pitchFamily="50" charset="-128"/>
                <a:cs typeface="+mn-cs"/>
              </a:rPr>
              <a:t>LISA </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CCECFF"/>
                </a:solidFill>
                <a:latin typeface="Tahoma" pitchFamily="34" charset="0"/>
                <a:ea typeface="HGP創英角ｺﾞｼｯｸUB" pitchFamily="50" charset="-128"/>
                <a:cs typeface="+mn-cs"/>
              </a:rPr>
              <a:t>　</a:t>
            </a:r>
            <a:r>
              <a:rPr kumimoji="1" lang="en-US" altLang="ja-JP" sz="1600" b="1" kern="1200" dirty="0">
                <a:solidFill>
                  <a:srgbClr val="CCECFF"/>
                </a:solidFill>
                <a:latin typeface="Tahoma" pitchFamily="34" charset="0"/>
                <a:ea typeface="HGP創英角ｺﾞｼｯｸUB" pitchFamily="50" charset="-128"/>
                <a:cs typeface="+mn-cs"/>
              </a:rPr>
              <a:t>(Laser Interferometer Space</a:t>
            </a:r>
            <a:r>
              <a:rPr kumimoji="1" lang="ja-JP" altLang="en-US" sz="1600" b="1" kern="1200" dirty="0">
                <a:solidFill>
                  <a:srgbClr val="CCECFF"/>
                </a:solidFill>
                <a:latin typeface="Tahoma" pitchFamily="34" charset="0"/>
                <a:ea typeface="HGP創英角ｺﾞｼｯｸUB" pitchFamily="50" charset="-128"/>
                <a:cs typeface="+mn-cs"/>
              </a:rPr>
              <a:t>　</a:t>
            </a:r>
            <a:r>
              <a:rPr kumimoji="1" lang="en-US" altLang="ja-JP" sz="1600" b="1" kern="1200" dirty="0">
                <a:solidFill>
                  <a:srgbClr val="CCECFF"/>
                </a:solidFill>
                <a:latin typeface="Tahoma" pitchFamily="34" charset="0"/>
                <a:ea typeface="HGP創英角ｺﾞｼｯｸUB" pitchFamily="50" charset="-128"/>
                <a:cs typeface="+mn-cs"/>
              </a:rPr>
              <a:t>Antenna)</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5F5F5F"/>
                </a:solidFill>
                <a:latin typeface="Tahoma" pitchFamily="34" charset="0"/>
                <a:ea typeface="HGP創英角ｺﾞｼｯｸUB" pitchFamily="50" charset="-128"/>
                <a:cs typeface="+mn-cs"/>
              </a:rPr>
              <a:t> </a:t>
            </a:r>
            <a:r>
              <a:rPr kumimoji="1" lang="ja-JP" altLang="en-US" sz="1600" b="1" kern="1200" dirty="0">
                <a:solidFill>
                  <a:srgbClr val="5F5F5F"/>
                </a:solidFill>
                <a:latin typeface="Tahoma" pitchFamily="34" charset="0"/>
                <a:ea typeface="HGP創英角ｺﾞｼｯｸUB" pitchFamily="50" charset="-128"/>
                <a:cs typeface="+mn-cs"/>
              </a:rPr>
              <a:t>　</a:t>
            </a:r>
            <a:r>
              <a:rPr kumimoji="1" lang="en-US" altLang="ja-JP" sz="1600" b="1" kern="1200" dirty="0">
                <a:solidFill>
                  <a:srgbClr val="F8F8F8"/>
                </a:solidFill>
                <a:latin typeface="Tahoma" pitchFamily="34" charset="0"/>
                <a:ea typeface="HGP創英角ｺﾞｼｯｸUB" pitchFamily="50" charset="-128"/>
                <a:cs typeface="+mn-cs"/>
              </a:rPr>
              <a:t>3</a:t>
            </a:r>
            <a:r>
              <a:rPr kumimoji="1" lang="ja-JP" altLang="en-US" sz="1600" b="1" kern="1200" dirty="0">
                <a:solidFill>
                  <a:srgbClr val="F8F8F8"/>
                </a:solidFill>
                <a:latin typeface="Tahoma" pitchFamily="34" charset="0"/>
                <a:ea typeface="HGP創英角ｺﾞｼｯｸUB" pitchFamily="50" charset="-128"/>
                <a:cs typeface="+mn-cs"/>
              </a:rPr>
              <a:t>台の</a:t>
            </a:r>
            <a:r>
              <a:rPr kumimoji="1" lang="en-US" altLang="ja-JP" sz="1600" b="1" kern="1200" dirty="0">
                <a:solidFill>
                  <a:srgbClr val="F8F8F8"/>
                </a:solidFill>
                <a:latin typeface="Tahoma" pitchFamily="34" charset="0"/>
                <a:ea typeface="HGP創英角ｺﾞｼｯｸUB" pitchFamily="50" charset="-128"/>
                <a:cs typeface="+mn-cs"/>
              </a:rPr>
              <a:t>S/C</a:t>
            </a:r>
            <a:r>
              <a:rPr kumimoji="1" lang="ja-JP" altLang="en-US" sz="1600" b="1" kern="1200" dirty="0">
                <a:solidFill>
                  <a:srgbClr val="F8F8F8"/>
                </a:solidFill>
                <a:latin typeface="Tahoma" pitchFamily="34" charset="0"/>
                <a:ea typeface="HGP創英角ｺﾞｼｯｸUB" pitchFamily="50" charset="-128"/>
                <a:cs typeface="+mn-cs"/>
              </a:rPr>
              <a:t>で</a:t>
            </a:r>
            <a:r>
              <a:rPr kumimoji="1" lang="ja-JP" altLang="en-US" sz="1600" b="1" kern="1200" dirty="0">
                <a:solidFill>
                  <a:srgbClr val="99CCFF"/>
                </a:solidFill>
                <a:latin typeface="Tahoma" pitchFamily="34" charset="0"/>
                <a:ea typeface="HGP創英角ｺﾞｼｯｸUB" pitchFamily="50" charset="-128"/>
                <a:cs typeface="+mn-cs"/>
              </a:rPr>
              <a:t>基線長</a:t>
            </a:r>
            <a:r>
              <a:rPr kumimoji="1" lang="en-US" altLang="ja-JP" sz="1600" b="1" kern="1200" dirty="0">
                <a:solidFill>
                  <a:srgbClr val="99CCFF"/>
                </a:solidFill>
                <a:latin typeface="Tahoma" pitchFamily="34" charset="0"/>
                <a:ea typeface="HGP創英角ｺﾞｼｯｸUB" pitchFamily="50" charset="-128"/>
                <a:cs typeface="+mn-cs"/>
              </a:rPr>
              <a:t>500</a:t>
            </a:r>
            <a:r>
              <a:rPr kumimoji="1" lang="ja-JP" altLang="en-US" sz="1600" b="1" kern="1200" dirty="0">
                <a:solidFill>
                  <a:srgbClr val="99CCFF"/>
                </a:solidFill>
                <a:latin typeface="Tahoma" pitchFamily="34" charset="0"/>
                <a:ea typeface="HGP創英角ｺﾞｼｯｸUB" pitchFamily="50" charset="-128"/>
                <a:cs typeface="+mn-cs"/>
              </a:rPr>
              <a:t>万</a:t>
            </a:r>
            <a:r>
              <a:rPr kumimoji="1" lang="en-US" altLang="ja-JP" sz="1600" b="1" kern="1200" dirty="0">
                <a:solidFill>
                  <a:srgbClr val="99CCFF"/>
                </a:solidFill>
                <a:latin typeface="Tahoma" pitchFamily="34" charset="0"/>
                <a:ea typeface="HGP創英角ｺﾞｼｯｸUB" pitchFamily="50" charset="-128"/>
                <a:cs typeface="+mn-cs"/>
              </a:rPr>
              <a:t>km</a:t>
            </a:r>
            <a:r>
              <a:rPr kumimoji="1" lang="ja-JP" altLang="en-US" sz="1600" b="1" kern="1200" dirty="0">
                <a:solidFill>
                  <a:srgbClr val="99CCFF"/>
                </a:solidFill>
                <a:latin typeface="Tahoma" pitchFamily="34" charset="0"/>
                <a:ea typeface="HGP創英角ｺﾞｼｯｸUB" pitchFamily="50" charset="-128"/>
                <a:cs typeface="+mn-cs"/>
              </a:rPr>
              <a:t>の干渉計</a:t>
            </a:r>
            <a:r>
              <a:rPr kumimoji="1" lang="ja-JP" altLang="en-US" sz="1600" b="1" kern="1200" dirty="0">
                <a:solidFill>
                  <a:srgbClr val="F8F8F8"/>
                </a:solidFill>
                <a:latin typeface="Tahoma" pitchFamily="34" charset="0"/>
                <a:ea typeface="HGP創英角ｺﾞｼｯｸUB" pitchFamily="50" charset="-128"/>
                <a:cs typeface="+mn-cs"/>
              </a:rPr>
              <a:t>を構成</a:t>
            </a:r>
            <a:r>
              <a:rPr kumimoji="1" lang="ja-JP" altLang="en-US" sz="1600" b="1" kern="1200" dirty="0">
                <a:solidFill>
                  <a:srgbClr val="5F5F5F"/>
                </a:solidFill>
                <a:latin typeface="Tahoma" pitchFamily="34" charset="0"/>
                <a:ea typeface="HGP創英角ｺﾞｼｯｸUB" pitchFamily="50" charset="-128"/>
                <a:cs typeface="+mn-cs"/>
              </a:rPr>
              <a:t>　</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5F5F5F"/>
                </a:solidFill>
                <a:latin typeface="Tahoma" pitchFamily="34" charset="0"/>
                <a:ea typeface="HGP創英角ｺﾞｼｯｸUB" pitchFamily="50" charset="-128"/>
                <a:cs typeface="+mn-cs"/>
              </a:rPr>
              <a:t>    </a:t>
            </a:r>
            <a:r>
              <a:rPr kumimoji="1" lang="ja-JP" altLang="en-US" sz="1600" b="1" kern="1200" dirty="0">
                <a:solidFill>
                  <a:srgbClr val="F8F8F8"/>
                </a:solidFill>
                <a:latin typeface="Tahoma" pitchFamily="34" charset="0"/>
                <a:ea typeface="HGP創英角ｺﾞｼｯｸUB" pitchFamily="50" charset="-128"/>
                <a:cs typeface="+mn-cs"/>
              </a:rPr>
              <a:t>ターゲット</a:t>
            </a:r>
            <a:r>
              <a:rPr kumimoji="1" lang="en-US" altLang="ja-JP" sz="1600" b="1" kern="1200" dirty="0">
                <a:solidFill>
                  <a:srgbClr val="F8F8F8"/>
                </a:solidFill>
                <a:latin typeface="Tahoma" pitchFamily="34" charset="0"/>
                <a:ea typeface="HGP創英角ｺﾞｼｯｸUB" pitchFamily="50" charset="-128"/>
                <a:cs typeface="+mn-cs"/>
              </a:rPr>
              <a:t>:</a:t>
            </a:r>
            <a:r>
              <a:rPr kumimoji="1" lang="en-US" altLang="ja-JP" sz="1600" b="1" kern="1200" dirty="0">
                <a:solidFill>
                  <a:srgbClr val="5F5F5F"/>
                </a:solidFill>
                <a:latin typeface="Tahoma" pitchFamily="34" charset="0"/>
                <a:ea typeface="HGP創英角ｺﾞｼｯｸUB" pitchFamily="50" charset="-128"/>
                <a:cs typeface="+mn-cs"/>
              </a:rPr>
              <a:t> </a:t>
            </a:r>
            <a:r>
              <a:rPr kumimoji="1" lang="en-US" altLang="ja-JP" sz="1600" b="1" kern="1200" dirty="0">
                <a:solidFill>
                  <a:srgbClr val="99CCFF"/>
                </a:solidFill>
                <a:latin typeface="Tahoma" pitchFamily="34" charset="0"/>
                <a:ea typeface="HGP創英角ｺﾞｼｯｸUB" pitchFamily="50" charset="-128"/>
                <a:cs typeface="+mn-cs"/>
              </a:rPr>
              <a:t>1mHz </a:t>
            </a:r>
            <a:r>
              <a:rPr kumimoji="1" lang="ja-JP" altLang="en-US" sz="1600" b="1" kern="1200" dirty="0">
                <a:solidFill>
                  <a:srgbClr val="99CCFF"/>
                </a:solidFill>
                <a:latin typeface="Tahoma" pitchFamily="34" charset="0"/>
                <a:ea typeface="HGP創英角ｺﾞｼｯｸUB" pitchFamily="50" charset="-128"/>
                <a:cs typeface="+mn-cs"/>
              </a:rPr>
              <a:t>前後</a:t>
            </a:r>
            <a:r>
              <a:rPr kumimoji="1" lang="ja-JP" altLang="en-US" sz="1600" b="1" kern="1200" dirty="0">
                <a:solidFill>
                  <a:srgbClr val="F8F8F8"/>
                </a:solidFill>
                <a:latin typeface="Tahoma" pitchFamily="34" charset="0"/>
                <a:ea typeface="HGP創英角ｺﾞｼｯｸUB" pitchFamily="50" charset="-128"/>
                <a:cs typeface="+mn-cs"/>
              </a:rPr>
              <a:t>の周波数帯</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5F5F5F"/>
                </a:solidFill>
                <a:latin typeface="Tahoma" pitchFamily="34" charset="0"/>
                <a:ea typeface="HGP創英角ｺﾞｼｯｸUB" pitchFamily="50" charset="-128"/>
                <a:cs typeface="+mn-cs"/>
              </a:rPr>
              <a:t>　　</a:t>
            </a:r>
            <a:r>
              <a:rPr kumimoji="1" lang="en-US" altLang="ja-JP" sz="1600" b="1" kern="1200" dirty="0">
                <a:solidFill>
                  <a:srgbClr val="F8F8F8"/>
                </a:solidFill>
                <a:latin typeface="Tahoma" pitchFamily="34" charset="0"/>
                <a:ea typeface="HGP創英角ｺﾞｼｯｸUB" pitchFamily="50" charset="-128"/>
                <a:cs typeface="+mn-cs"/>
              </a:rPr>
              <a:t>ESA/NASA</a:t>
            </a:r>
            <a:r>
              <a:rPr kumimoji="1" lang="ja-JP" altLang="en-US" sz="1600" b="1" kern="1200" dirty="0">
                <a:solidFill>
                  <a:srgbClr val="F8F8F8"/>
                </a:solidFill>
                <a:latin typeface="Tahoma" pitchFamily="34" charset="0"/>
                <a:ea typeface="HGP創英角ｺﾞｼｯｸUB" pitchFamily="50" charset="-128"/>
                <a:cs typeface="+mn-cs"/>
              </a:rPr>
              <a:t>共同プロジェクト</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F8F8F8"/>
                </a:solidFill>
                <a:latin typeface="Tahoma" pitchFamily="34" charset="0"/>
                <a:ea typeface="HGP創英角ｺﾞｼｯｸUB" pitchFamily="50" charset="-128"/>
                <a:cs typeface="+mn-cs"/>
              </a:rPr>
              <a:t>　　打ち上げ</a:t>
            </a:r>
            <a:r>
              <a:rPr kumimoji="1" lang="en-US" altLang="ja-JP" sz="1600" b="1" kern="1200" dirty="0">
                <a:solidFill>
                  <a:srgbClr val="F8F8F8"/>
                </a:solidFill>
                <a:latin typeface="Tahoma" pitchFamily="34" charset="0"/>
                <a:ea typeface="HGP創英角ｺﾞｼｯｸUB" pitchFamily="50" charset="-128"/>
                <a:cs typeface="+mn-cs"/>
              </a:rPr>
              <a:t>:</a:t>
            </a:r>
            <a:r>
              <a:rPr kumimoji="1" lang="ja-JP" altLang="en-US" sz="1600" b="1" kern="1200" dirty="0">
                <a:solidFill>
                  <a:srgbClr val="F8F8F8"/>
                </a:solidFill>
                <a:latin typeface="Tahoma" pitchFamily="34" charset="0"/>
                <a:ea typeface="HGP創英角ｺﾞｼｯｸUB" pitchFamily="50" charset="-128"/>
                <a:cs typeface="+mn-cs"/>
              </a:rPr>
              <a:t>　</a:t>
            </a:r>
            <a:r>
              <a:rPr kumimoji="1" lang="en-US" altLang="ja-JP" sz="1600" b="1" kern="1200" dirty="0">
                <a:solidFill>
                  <a:srgbClr val="F8F8F8"/>
                </a:solidFill>
                <a:latin typeface="Tahoma" pitchFamily="34" charset="0"/>
                <a:ea typeface="HGP創英角ｺﾞｼｯｸUB" pitchFamily="50" charset="-128"/>
                <a:cs typeface="+mn-cs"/>
              </a:rPr>
              <a:t>2018</a:t>
            </a:r>
            <a:r>
              <a:rPr kumimoji="1" lang="ja-JP" altLang="en-US" sz="1600" b="1" kern="1200" dirty="0">
                <a:solidFill>
                  <a:srgbClr val="F8F8F8"/>
                </a:solidFill>
                <a:latin typeface="Tahoma" pitchFamily="34" charset="0"/>
                <a:ea typeface="HGP創英角ｺﾞｼｯｸUB" pitchFamily="50" charset="-128"/>
                <a:cs typeface="+mn-cs"/>
              </a:rPr>
              <a:t>年目標</a:t>
            </a:r>
          </a:p>
        </p:txBody>
      </p:sp>
      <p:grpSp>
        <p:nvGrpSpPr>
          <p:cNvPr id="2" name="Group 5"/>
          <p:cNvGrpSpPr>
            <a:grpSpLocks/>
          </p:cNvGrpSpPr>
          <p:nvPr/>
        </p:nvGrpSpPr>
        <p:grpSpPr bwMode="auto">
          <a:xfrm>
            <a:off x="4716463" y="981075"/>
            <a:ext cx="4427537" cy="5446713"/>
            <a:chOff x="2971" y="618"/>
            <a:chExt cx="2789" cy="3431"/>
          </a:xfrm>
        </p:grpSpPr>
        <p:sp>
          <p:nvSpPr>
            <p:cNvPr id="1146886" name="AutoShape 6"/>
            <p:cNvSpPr>
              <a:spLocks noChangeAspect="1" noChangeArrowheads="1"/>
            </p:cNvSpPr>
            <p:nvPr/>
          </p:nvSpPr>
          <p:spPr bwMode="auto">
            <a:xfrm>
              <a:off x="3061" y="1661"/>
              <a:ext cx="2541" cy="2388"/>
            </a:xfrm>
            <a:prstGeom prst="roundRect">
              <a:avLst>
                <a:gd name="adj" fmla="val 3630"/>
              </a:avLst>
            </a:prstGeom>
            <a:solidFill>
              <a:srgbClr val="FFFFFF">
                <a:alpha val="50000"/>
              </a:srgbClr>
            </a:solidFill>
            <a:ln w="9525">
              <a:noFill/>
              <a:round/>
              <a:headEnd/>
              <a:tailEnd/>
            </a:ln>
            <a:effectLst/>
          </p:spPr>
          <p:txBody>
            <a:bodyPr anchor="ctr">
              <a:spAutoFit/>
            </a:bodyPr>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3" name="Group 7"/>
            <p:cNvGrpSpPr>
              <a:grpSpLocks/>
            </p:cNvGrpSpPr>
            <p:nvPr/>
          </p:nvGrpSpPr>
          <p:grpSpPr bwMode="auto">
            <a:xfrm>
              <a:off x="3243" y="1698"/>
              <a:ext cx="2405" cy="2186"/>
              <a:chOff x="2020" y="700"/>
              <a:chExt cx="3582" cy="3257"/>
            </a:xfrm>
          </p:grpSpPr>
          <p:sp>
            <p:nvSpPr>
              <p:cNvPr id="1146888" name="Freeform 8"/>
              <p:cNvSpPr>
                <a:spLocks/>
              </p:cNvSpPr>
              <p:nvPr/>
            </p:nvSpPr>
            <p:spPr bwMode="auto">
              <a:xfrm rot="14397729">
                <a:off x="3637" y="2294"/>
                <a:ext cx="1364" cy="24"/>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889" name="Freeform 9"/>
              <p:cNvSpPr>
                <a:spLocks/>
              </p:cNvSpPr>
              <p:nvPr/>
            </p:nvSpPr>
            <p:spPr bwMode="auto">
              <a:xfrm rot="14397729" flipV="1">
                <a:off x="3720" y="2248"/>
                <a:ext cx="1364" cy="24"/>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890" name="Freeform 10"/>
              <p:cNvSpPr>
                <a:spLocks/>
              </p:cNvSpPr>
              <p:nvPr/>
            </p:nvSpPr>
            <p:spPr bwMode="auto">
              <a:xfrm rot="14397729">
                <a:off x="3690" y="2155"/>
                <a:ext cx="1264" cy="12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C0C0C0"/>
              </a:solidFill>
              <a:ln w="3175" cmpd="sng">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891" name="Rectangle 11"/>
              <p:cNvSpPr>
                <a:spLocks noChangeArrowheads="1"/>
              </p:cNvSpPr>
              <p:nvPr/>
            </p:nvSpPr>
            <p:spPr bwMode="auto">
              <a:xfrm rot="-9855440">
                <a:off x="3839" y="1333"/>
                <a:ext cx="24" cy="112"/>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892" name="Rectangle 12"/>
              <p:cNvSpPr>
                <a:spLocks noChangeArrowheads="1"/>
              </p:cNvSpPr>
              <p:nvPr/>
            </p:nvSpPr>
            <p:spPr bwMode="auto">
              <a:xfrm rot="9888311">
                <a:off x="3686" y="1328"/>
                <a:ext cx="25" cy="112"/>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893" name="Rectangle 13"/>
              <p:cNvSpPr>
                <a:spLocks noChangeArrowheads="1"/>
              </p:cNvSpPr>
              <p:nvPr/>
            </p:nvSpPr>
            <p:spPr bwMode="auto">
              <a:xfrm rot="10780961">
                <a:off x="3747" y="1144"/>
                <a:ext cx="26" cy="221"/>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894" name="Line 14"/>
              <p:cNvSpPr>
                <a:spLocks noChangeShapeType="1"/>
              </p:cNvSpPr>
              <p:nvPr/>
            </p:nvSpPr>
            <p:spPr bwMode="auto">
              <a:xfrm rot="7209001" flipV="1">
                <a:off x="3325" y="1272"/>
                <a:ext cx="880" cy="1"/>
              </a:xfrm>
              <a:prstGeom prst="line">
                <a:avLst/>
              </a:prstGeom>
              <a:noFill/>
              <a:ln w="57150">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895" name="Rectangle 15"/>
              <p:cNvSpPr>
                <a:spLocks noChangeArrowheads="1"/>
              </p:cNvSpPr>
              <p:nvPr/>
            </p:nvSpPr>
            <p:spPr bwMode="auto">
              <a:xfrm rot="7209001">
                <a:off x="3833" y="912"/>
                <a:ext cx="221" cy="116"/>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896" name="Freeform 16"/>
              <p:cNvSpPr>
                <a:spLocks/>
              </p:cNvSpPr>
              <p:nvPr/>
            </p:nvSpPr>
            <p:spPr bwMode="auto">
              <a:xfrm rot="7209001">
                <a:off x="3619" y="1438"/>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897" name="Line 17"/>
              <p:cNvSpPr>
                <a:spLocks noChangeShapeType="1"/>
              </p:cNvSpPr>
              <p:nvPr/>
            </p:nvSpPr>
            <p:spPr bwMode="auto">
              <a:xfrm rot="7209001">
                <a:off x="3656" y="1503"/>
                <a:ext cx="44" cy="0"/>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898" name="Line 18"/>
              <p:cNvSpPr>
                <a:spLocks noChangeShapeType="1"/>
              </p:cNvSpPr>
              <p:nvPr/>
            </p:nvSpPr>
            <p:spPr bwMode="auto">
              <a:xfrm rot="7209001">
                <a:off x="3585" y="1465"/>
                <a:ext cx="43" cy="0"/>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4" name="Group 19"/>
              <p:cNvGrpSpPr>
                <a:grpSpLocks/>
              </p:cNvGrpSpPr>
              <p:nvPr/>
            </p:nvGrpSpPr>
            <p:grpSpPr bwMode="auto">
              <a:xfrm rot="7209001">
                <a:off x="3284" y="1623"/>
                <a:ext cx="378" cy="314"/>
                <a:chOff x="4785" y="11039"/>
                <a:chExt cx="829" cy="688"/>
              </a:xfrm>
            </p:grpSpPr>
            <p:sp>
              <p:nvSpPr>
                <p:cNvPr id="1146900" name="Freeform 2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01" name="Line 2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02" name="Line 2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03" name="Line 2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04" name="Arc 2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sp>
            <p:nvSpPr>
              <p:cNvPr id="1146905" name="Freeform 25"/>
              <p:cNvSpPr>
                <a:spLocks/>
              </p:cNvSpPr>
              <p:nvPr/>
            </p:nvSpPr>
            <p:spPr bwMode="auto">
              <a:xfrm rot="9872463">
                <a:off x="3521" y="1503"/>
                <a:ext cx="137" cy="135"/>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06" name="Freeform 26"/>
              <p:cNvSpPr>
                <a:spLocks/>
              </p:cNvSpPr>
              <p:nvPr/>
            </p:nvSpPr>
            <p:spPr bwMode="auto">
              <a:xfrm rot="7209001">
                <a:off x="3445" y="1509"/>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07" name="Arc 27"/>
              <p:cNvSpPr>
                <a:spLocks/>
              </p:cNvSpPr>
              <p:nvPr/>
            </p:nvSpPr>
            <p:spPr bwMode="auto">
              <a:xfrm rot="14146499">
                <a:off x="3638" y="1433"/>
                <a:ext cx="182"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08" name="Arc 28"/>
              <p:cNvSpPr>
                <a:spLocks/>
              </p:cNvSpPr>
              <p:nvPr/>
            </p:nvSpPr>
            <p:spPr bwMode="auto">
              <a:xfrm rot="271502" flipV="1">
                <a:off x="3459" y="1331"/>
                <a:ext cx="184"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5" name="Group 29"/>
              <p:cNvGrpSpPr>
                <a:grpSpLocks/>
              </p:cNvGrpSpPr>
              <p:nvPr/>
            </p:nvGrpSpPr>
            <p:grpSpPr bwMode="auto">
              <a:xfrm rot="7209001">
                <a:off x="3284" y="1622"/>
                <a:ext cx="378" cy="315"/>
                <a:chOff x="4785" y="11039"/>
                <a:chExt cx="829" cy="688"/>
              </a:xfrm>
            </p:grpSpPr>
            <p:sp>
              <p:nvSpPr>
                <p:cNvPr id="1146910" name="Freeform 3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11" name="Line 3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12" name="Line 3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13" name="Line 3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14" name="Arc 3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sp>
            <p:nvSpPr>
              <p:cNvPr id="1146915" name="Arc 35"/>
              <p:cNvSpPr>
                <a:spLocks/>
              </p:cNvSpPr>
              <p:nvPr/>
            </p:nvSpPr>
            <p:spPr bwMode="auto">
              <a:xfrm rot="9872463" flipH="1" flipV="1">
                <a:off x="3457" y="1501"/>
                <a:ext cx="222"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16" name="Arc 36"/>
              <p:cNvSpPr>
                <a:spLocks/>
              </p:cNvSpPr>
              <p:nvPr/>
            </p:nvSpPr>
            <p:spPr bwMode="auto">
              <a:xfrm rot="9872463">
                <a:off x="3503" y="1414"/>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17" name="Arc 37"/>
              <p:cNvSpPr>
                <a:spLocks/>
              </p:cNvSpPr>
              <p:nvPr/>
            </p:nvSpPr>
            <p:spPr bwMode="auto">
              <a:xfrm rot="9872463">
                <a:off x="3619" y="1402"/>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18" name="Arc 38"/>
              <p:cNvSpPr>
                <a:spLocks/>
              </p:cNvSpPr>
              <p:nvPr/>
            </p:nvSpPr>
            <p:spPr bwMode="auto">
              <a:xfrm rot="9872463" flipH="1" flipV="1">
                <a:off x="3577" y="1476"/>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19" name="Line 39"/>
              <p:cNvSpPr>
                <a:spLocks noChangeShapeType="1"/>
              </p:cNvSpPr>
              <p:nvPr/>
            </p:nvSpPr>
            <p:spPr bwMode="auto">
              <a:xfrm rot="9016332" flipV="1">
                <a:off x="3889" y="1228"/>
                <a:ext cx="0" cy="462"/>
              </a:xfrm>
              <a:prstGeom prst="line">
                <a:avLst/>
              </a:prstGeom>
              <a:noFill/>
              <a:ln w="57150">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20" name="Freeform 40"/>
              <p:cNvSpPr>
                <a:spLocks/>
              </p:cNvSpPr>
              <p:nvPr/>
            </p:nvSpPr>
            <p:spPr bwMode="auto">
              <a:xfrm rot="3616332">
                <a:off x="3874" y="1438"/>
                <a:ext cx="49"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21" name="Line 41"/>
              <p:cNvSpPr>
                <a:spLocks noChangeShapeType="1"/>
              </p:cNvSpPr>
              <p:nvPr/>
            </p:nvSpPr>
            <p:spPr bwMode="auto">
              <a:xfrm rot="3616332">
                <a:off x="3913" y="1463"/>
                <a:ext cx="44" cy="0"/>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22" name="Line 42"/>
              <p:cNvSpPr>
                <a:spLocks noChangeShapeType="1"/>
              </p:cNvSpPr>
              <p:nvPr/>
            </p:nvSpPr>
            <p:spPr bwMode="auto">
              <a:xfrm rot="3616332">
                <a:off x="3843" y="1506"/>
                <a:ext cx="44" cy="1"/>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23" name="Freeform 43"/>
              <p:cNvSpPr>
                <a:spLocks/>
              </p:cNvSpPr>
              <p:nvPr/>
            </p:nvSpPr>
            <p:spPr bwMode="auto">
              <a:xfrm rot="3616332">
                <a:off x="3952" y="1552"/>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24" name="Line 44"/>
              <p:cNvSpPr>
                <a:spLocks noChangeShapeType="1"/>
              </p:cNvSpPr>
              <p:nvPr/>
            </p:nvSpPr>
            <p:spPr bwMode="auto">
              <a:xfrm rot="3616332">
                <a:off x="3978" y="1497"/>
                <a:ext cx="0" cy="251"/>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25" name="Line 45"/>
              <p:cNvSpPr>
                <a:spLocks noChangeShapeType="1"/>
              </p:cNvSpPr>
              <p:nvPr/>
            </p:nvSpPr>
            <p:spPr bwMode="auto">
              <a:xfrm rot="3616332">
                <a:off x="4049" y="1608"/>
                <a:ext cx="114" cy="1"/>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26" name="Line 46"/>
              <p:cNvSpPr>
                <a:spLocks noChangeShapeType="1"/>
              </p:cNvSpPr>
              <p:nvPr/>
            </p:nvSpPr>
            <p:spPr bwMode="auto">
              <a:xfrm rot="3616332">
                <a:off x="3843" y="1726"/>
                <a:ext cx="118" cy="1"/>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27" name="Arc 47"/>
              <p:cNvSpPr>
                <a:spLocks/>
              </p:cNvSpPr>
              <p:nvPr/>
            </p:nvSpPr>
            <p:spPr bwMode="auto">
              <a:xfrm rot="38744832">
                <a:off x="3926" y="1644"/>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28" name="Freeform 48"/>
              <p:cNvSpPr>
                <a:spLocks/>
              </p:cNvSpPr>
              <p:nvPr/>
            </p:nvSpPr>
            <p:spPr bwMode="auto">
              <a:xfrm rot="6279794">
                <a:off x="3881" y="1507"/>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29" name="Freeform 49"/>
              <p:cNvSpPr>
                <a:spLocks/>
              </p:cNvSpPr>
              <p:nvPr/>
            </p:nvSpPr>
            <p:spPr bwMode="auto">
              <a:xfrm rot="3616332">
                <a:off x="3813" y="1510"/>
                <a:ext cx="285" cy="144"/>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30" name="Arc 50"/>
              <p:cNvSpPr>
                <a:spLocks/>
              </p:cNvSpPr>
              <p:nvPr/>
            </p:nvSpPr>
            <p:spPr bwMode="auto">
              <a:xfrm rot="10553830">
                <a:off x="3900" y="1331"/>
                <a:ext cx="183"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31" name="Arc 51"/>
              <p:cNvSpPr>
                <a:spLocks/>
              </p:cNvSpPr>
              <p:nvPr/>
            </p:nvSpPr>
            <p:spPr bwMode="auto">
              <a:xfrm rot="18278834" flipV="1">
                <a:off x="3721" y="1436"/>
                <a:ext cx="185" cy="21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6" name="Group 52"/>
              <p:cNvGrpSpPr>
                <a:grpSpLocks/>
              </p:cNvGrpSpPr>
              <p:nvPr/>
            </p:nvGrpSpPr>
            <p:grpSpPr bwMode="auto">
              <a:xfrm rot="3616332">
                <a:off x="3882" y="1622"/>
                <a:ext cx="378" cy="316"/>
                <a:chOff x="4785" y="11039"/>
                <a:chExt cx="829" cy="688"/>
              </a:xfrm>
            </p:grpSpPr>
            <p:sp>
              <p:nvSpPr>
                <p:cNvPr id="1146933" name="Freeform 5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34" name="Line 54"/>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35" name="Line 55"/>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36" name="Line 56"/>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37" name="Arc 5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sp>
            <p:nvSpPr>
              <p:cNvPr id="1146938" name="Arc 58"/>
              <p:cNvSpPr>
                <a:spLocks/>
              </p:cNvSpPr>
              <p:nvPr/>
            </p:nvSpPr>
            <p:spPr bwMode="auto">
              <a:xfrm rot="6279794" flipH="1" flipV="1">
                <a:off x="3864" y="1503"/>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39" name="Arc 59"/>
              <p:cNvSpPr>
                <a:spLocks/>
              </p:cNvSpPr>
              <p:nvPr/>
            </p:nvSpPr>
            <p:spPr bwMode="auto">
              <a:xfrm rot="6279794">
                <a:off x="3812" y="1420"/>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40" name="Arc 60"/>
              <p:cNvSpPr>
                <a:spLocks/>
              </p:cNvSpPr>
              <p:nvPr/>
            </p:nvSpPr>
            <p:spPr bwMode="auto">
              <a:xfrm rot="6279794">
                <a:off x="3836" y="1404"/>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41" name="Arc 61"/>
              <p:cNvSpPr>
                <a:spLocks/>
              </p:cNvSpPr>
              <p:nvPr/>
            </p:nvSpPr>
            <p:spPr bwMode="auto">
              <a:xfrm rot="6279794" flipH="1" flipV="1">
                <a:off x="3877" y="1476"/>
                <a:ext cx="89"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42" name="Line 62"/>
              <p:cNvSpPr>
                <a:spLocks noChangeShapeType="1"/>
              </p:cNvSpPr>
              <p:nvPr/>
            </p:nvSpPr>
            <p:spPr bwMode="auto">
              <a:xfrm rot="7209001">
                <a:off x="3562" y="1158"/>
                <a:ext cx="1" cy="328"/>
              </a:xfrm>
              <a:prstGeom prst="line">
                <a:avLst/>
              </a:prstGeom>
              <a:noFill/>
              <a:ln w="57150">
                <a:solidFill>
                  <a:srgbClr val="C0C0C0"/>
                </a:solidFill>
                <a:round/>
                <a:headEnd/>
                <a:tailEnd/>
              </a:ln>
              <a:effectLst/>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43" name="Line 63"/>
              <p:cNvSpPr>
                <a:spLocks noChangeShapeType="1"/>
              </p:cNvSpPr>
              <p:nvPr/>
            </p:nvSpPr>
            <p:spPr bwMode="auto">
              <a:xfrm rot="14429284">
                <a:off x="3985" y="1163"/>
                <a:ext cx="0" cy="327"/>
              </a:xfrm>
              <a:prstGeom prst="line">
                <a:avLst/>
              </a:prstGeom>
              <a:noFill/>
              <a:ln w="57150">
                <a:solidFill>
                  <a:srgbClr val="C0C0C0"/>
                </a:solidFill>
                <a:round/>
                <a:headEnd/>
                <a:tailEnd/>
              </a:ln>
              <a:effectLst/>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7" name="Group 64"/>
              <p:cNvGrpSpPr>
                <a:grpSpLocks/>
              </p:cNvGrpSpPr>
              <p:nvPr/>
            </p:nvGrpSpPr>
            <p:grpSpPr bwMode="auto">
              <a:xfrm rot="14462297">
                <a:off x="4103" y="1169"/>
                <a:ext cx="141" cy="114"/>
                <a:chOff x="5504" y="8144"/>
                <a:chExt cx="291" cy="236"/>
              </a:xfrm>
            </p:grpSpPr>
            <p:sp>
              <p:nvSpPr>
                <p:cNvPr id="1146945"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46"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grpSp>
            <p:nvGrpSpPr>
              <p:cNvPr id="8" name="Group 67"/>
              <p:cNvGrpSpPr>
                <a:grpSpLocks/>
              </p:cNvGrpSpPr>
              <p:nvPr/>
            </p:nvGrpSpPr>
            <p:grpSpPr bwMode="auto">
              <a:xfrm rot="7209001">
                <a:off x="3315" y="1158"/>
                <a:ext cx="142" cy="114"/>
                <a:chOff x="5504" y="8144"/>
                <a:chExt cx="291" cy="236"/>
              </a:xfrm>
            </p:grpSpPr>
            <p:sp>
              <p:nvSpPr>
                <p:cNvPr id="1146948" name="Rectangle 68"/>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49" name="Rectangle 69"/>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sp>
            <p:nvSpPr>
              <p:cNvPr id="1146950" name="Rectangle 70"/>
              <p:cNvSpPr>
                <a:spLocks noChangeArrowheads="1"/>
              </p:cNvSpPr>
              <p:nvPr/>
            </p:nvSpPr>
            <p:spPr bwMode="auto">
              <a:xfrm rot="10780961">
                <a:off x="3745" y="1143"/>
                <a:ext cx="27" cy="221"/>
              </a:xfrm>
              <a:prstGeom prst="rect">
                <a:avLst/>
              </a:prstGeom>
              <a:no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51" name="Rectangle 71"/>
              <p:cNvSpPr>
                <a:spLocks noChangeArrowheads="1"/>
              </p:cNvSpPr>
              <p:nvPr/>
            </p:nvSpPr>
            <p:spPr bwMode="auto">
              <a:xfrm rot="9888311">
                <a:off x="3686" y="1328"/>
                <a:ext cx="25" cy="112"/>
              </a:xfrm>
              <a:prstGeom prst="rect">
                <a:avLst/>
              </a:prstGeom>
              <a:no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52" name="Rectangle 72"/>
              <p:cNvSpPr>
                <a:spLocks noChangeArrowheads="1"/>
              </p:cNvSpPr>
              <p:nvPr/>
            </p:nvSpPr>
            <p:spPr bwMode="auto">
              <a:xfrm rot="-9855440">
                <a:off x="3839" y="1333"/>
                <a:ext cx="24" cy="112"/>
              </a:xfrm>
              <a:prstGeom prst="rect">
                <a:avLst/>
              </a:prstGeom>
              <a:no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53" name="Rectangle 73"/>
              <p:cNvSpPr>
                <a:spLocks noChangeArrowheads="1"/>
              </p:cNvSpPr>
              <p:nvPr/>
            </p:nvSpPr>
            <p:spPr bwMode="auto">
              <a:xfrm rot="17064441" flipH="1">
                <a:off x="4808" y="3005"/>
                <a:ext cx="24" cy="112"/>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54" name="Rectangle 74"/>
              <p:cNvSpPr>
                <a:spLocks noChangeArrowheads="1"/>
              </p:cNvSpPr>
              <p:nvPr/>
            </p:nvSpPr>
            <p:spPr bwMode="auto">
              <a:xfrm rot="18920690" flipH="1">
                <a:off x="4736" y="3139"/>
                <a:ext cx="25" cy="112"/>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55" name="Rectangle 75"/>
              <p:cNvSpPr>
                <a:spLocks noChangeArrowheads="1"/>
              </p:cNvSpPr>
              <p:nvPr/>
            </p:nvSpPr>
            <p:spPr bwMode="auto">
              <a:xfrm rot="18028040" flipH="1">
                <a:off x="4878" y="3096"/>
                <a:ext cx="26" cy="221"/>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56" name="Line 76"/>
              <p:cNvSpPr>
                <a:spLocks noChangeShapeType="1"/>
              </p:cNvSpPr>
              <p:nvPr/>
            </p:nvSpPr>
            <p:spPr bwMode="auto">
              <a:xfrm flipH="1" flipV="1">
                <a:off x="4437" y="3193"/>
                <a:ext cx="880" cy="1"/>
              </a:xfrm>
              <a:prstGeom prst="line">
                <a:avLst/>
              </a:prstGeom>
              <a:noFill/>
              <a:ln w="57150">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57" name="Rectangle 77"/>
              <p:cNvSpPr>
                <a:spLocks noChangeArrowheads="1"/>
              </p:cNvSpPr>
              <p:nvPr/>
            </p:nvSpPr>
            <p:spPr bwMode="auto">
              <a:xfrm flipH="1">
                <a:off x="5119" y="3133"/>
                <a:ext cx="221" cy="116"/>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58" name="Freeform 78"/>
              <p:cNvSpPr>
                <a:spLocks/>
              </p:cNvSpPr>
              <p:nvPr/>
            </p:nvSpPr>
            <p:spPr bwMode="auto">
              <a:xfrm flipH="1">
                <a:off x="4610" y="3148"/>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59" name="Line 79"/>
              <p:cNvSpPr>
                <a:spLocks noChangeShapeType="1"/>
              </p:cNvSpPr>
              <p:nvPr/>
            </p:nvSpPr>
            <p:spPr bwMode="auto">
              <a:xfrm flipH="1">
                <a:off x="4612" y="3153"/>
                <a:ext cx="44" cy="0"/>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60" name="Line 80"/>
              <p:cNvSpPr>
                <a:spLocks noChangeShapeType="1"/>
              </p:cNvSpPr>
              <p:nvPr/>
            </p:nvSpPr>
            <p:spPr bwMode="auto">
              <a:xfrm flipH="1">
                <a:off x="4611" y="3234"/>
                <a:ext cx="43" cy="0"/>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9" name="Group 81"/>
              <p:cNvGrpSpPr>
                <a:grpSpLocks/>
              </p:cNvGrpSpPr>
              <p:nvPr/>
            </p:nvGrpSpPr>
            <p:grpSpPr bwMode="auto">
              <a:xfrm flipH="1">
                <a:off x="4103" y="3035"/>
                <a:ext cx="378" cy="314"/>
                <a:chOff x="4785" y="11039"/>
                <a:chExt cx="829" cy="688"/>
              </a:xfrm>
            </p:grpSpPr>
            <p:sp>
              <p:nvSpPr>
                <p:cNvPr id="1146962" name="Freeform 8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63" name="Line 8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64" name="Line 8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65" name="Line 8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66" name="Arc 8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sp>
            <p:nvSpPr>
              <p:cNvPr id="1146967" name="Freeform 87"/>
              <p:cNvSpPr>
                <a:spLocks/>
              </p:cNvSpPr>
              <p:nvPr/>
            </p:nvSpPr>
            <p:spPr bwMode="auto">
              <a:xfrm rot="18936538" flipH="1">
                <a:off x="4463" y="3127"/>
                <a:ext cx="137" cy="135"/>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68" name="Freeform 88"/>
              <p:cNvSpPr>
                <a:spLocks/>
              </p:cNvSpPr>
              <p:nvPr/>
            </p:nvSpPr>
            <p:spPr bwMode="auto">
              <a:xfrm flipH="1">
                <a:off x="4379" y="3121"/>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69" name="Arc 89"/>
              <p:cNvSpPr>
                <a:spLocks/>
              </p:cNvSpPr>
              <p:nvPr/>
            </p:nvSpPr>
            <p:spPr bwMode="auto">
              <a:xfrm rot="14662502" flipH="1">
                <a:off x="4538" y="2985"/>
                <a:ext cx="182"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70" name="Arc 90"/>
              <p:cNvSpPr>
                <a:spLocks/>
              </p:cNvSpPr>
              <p:nvPr/>
            </p:nvSpPr>
            <p:spPr bwMode="auto">
              <a:xfrm rot="6937498" flipH="1" flipV="1">
                <a:off x="4537" y="3190"/>
                <a:ext cx="184"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10" name="Group 91"/>
              <p:cNvGrpSpPr>
                <a:grpSpLocks/>
              </p:cNvGrpSpPr>
              <p:nvPr/>
            </p:nvGrpSpPr>
            <p:grpSpPr bwMode="auto">
              <a:xfrm flipH="1">
                <a:off x="4103" y="3034"/>
                <a:ext cx="378" cy="315"/>
                <a:chOff x="4785" y="11039"/>
                <a:chExt cx="829" cy="688"/>
              </a:xfrm>
            </p:grpSpPr>
            <p:sp>
              <p:nvSpPr>
                <p:cNvPr id="1146972" name="Freeform 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73" name="Line 9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74" name="Line 9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75" name="Line 9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76" name="Arc 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sp>
            <p:nvSpPr>
              <p:cNvPr id="1146977" name="Arc 97"/>
              <p:cNvSpPr>
                <a:spLocks/>
              </p:cNvSpPr>
              <p:nvPr/>
            </p:nvSpPr>
            <p:spPr bwMode="auto">
              <a:xfrm rot="18936538" flipV="1">
                <a:off x="4373" y="3081"/>
                <a:ext cx="222"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78" name="Arc 98"/>
              <p:cNvSpPr>
                <a:spLocks/>
              </p:cNvSpPr>
              <p:nvPr/>
            </p:nvSpPr>
            <p:spPr bwMode="auto">
              <a:xfrm rot="18936538" flipH="1">
                <a:off x="4472" y="3086"/>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79" name="Arc 99"/>
              <p:cNvSpPr>
                <a:spLocks/>
              </p:cNvSpPr>
              <p:nvPr/>
            </p:nvSpPr>
            <p:spPr bwMode="auto">
              <a:xfrm rot="18936538" flipH="1">
                <a:off x="4631" y="3149"/>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80" name="Arc 100"/>
              <p:cNvSpPr>
                <a:spLocks/>
              </p:cNvSpPr>
              <p:nvPr/>
            </p:nvSpPr>
            <p:spPr bwMode="auto">
              <a:xfrm rot="18936538" flipV="1">
                <a:off x="4547" y="3148"/>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81" name="Line 101"/>
              <p:cNvSpPr>
                <a:spLocks noChangeShapeType="1"/>
              </p:cNvSpPr>
              <p:nvPr/>
            </p:nvSpPr>
            <p:spPr bwMode="auto">
              <a:xfrm rot="-1807332" flipH="1" flipV="1">
                <a:off x="4778" y="2762"/>
                <a:ext cx="0" cy="462"/>
              </a:xfrm>
              <a:prstGeom prst="line">
                <a:avLst/>
              </a:prstGeom>
              <a:noFill/>
              <a:ln w="57150">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82" name="Freeform 102"/>
              <p:cNvSpPr>
                <a:spLocks/>
              </p:cNvSpPr>
              <p:nvPr/>
            </p:nvSpPr>
            <p:spPr bwMode="auto">
              <a:xfrm rot="3592668" flipH="1">
                <a:off x="4739" y="2927"/>
                <a:ext cx="49"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83" name="Line 103"/>
              <p:cNvSpPr>
                <a:spLocks noChangeShapeType="1"/>
              </p:cNvSpPr>
              <p:nvPr/>
            </p:nvSpPr>
            <p:spPr bwMode="auto">
              <a:xfrm rot="3592668" flipH="1">
                <a:off x="4776" y="2951"/>
                <a:ext cx="44" cy="0"/>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84" name="Line 104"/>
              <p:cNvSpPr>
                <a:spLocks noChangeShapeType="1"/>
              </p:cNvSpPr>
              <p:nvPr/>
            </p:nvSpPr>
            <p:spPr bwMode="auto">
              <a:xfrm rot="3592668" flipH="1">
                <a:off x="4704" y="2989"/>
                <a:ext cx="44" cy="1"/>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85" name="Freeform 105"/>
              <p:cNvSpPr>
                <a:spLocks/>
              </p:cNvSpPr>
              <p:nvPr/>
            </p:nvSpPr>
            <p:spPr bwMode="auto">
              <a:xfrm rot="3592668" flipH="1">
                <a:off x="4602" y="2669"/>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86" name="Line 106"/>
              <p:cNvSpPr>
                <a:spLocks noChangeShapeType="1"/>
              </p:cNvSpPr>
              <p:nvPr/>
            </p:nvSpPr>
            <p:spPr bwMode="auto">
              <a:xfrm rot="3592668" flipH="1">
                <a:off x="4682" y="2707"/>
                <a:ext cx="0" cy="251"/>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87" name="Line 107"/>
              <p:cNvSpPr>
                <a:spLocks noChangeShapeType="1"/>
              </p:cNvSpPr>
              <p:nvPr/>
            </p:nvSpPr>
            <p:spPr bwMode="auto">
              <a:xfrm rot="3592668" flipH="1">
                <a:off x="4701" y="2728"/>
                <a:ext cx="114" cy="1"/>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88" name="Line 108"/>
              <p:cNvSpPr>
                <a:spLocks noChangeShapeType="1"/>
              </p:cNvSpPr>
              <p:nvPr/>
            </p:nvSpPr>
            <p:spPr bwMode="auto">
              <a:xfrm rot="3592668" flipH="1">
                <a:off x="4494" y="2845"/>
                <a:ext cx="118" cy="1"/>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89" name="Arc 109"/>
              <p:cNvSpPr>
                <a:spLocks/>
              </p:cNvSpPr>
              <p:nvPr/>
            </p:nvSpPr>
            <p:spPr bwMode="auto">
              <a:xfrm rot="11664170" flipH="1">
                <a:off x="4419" y="2488"/>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90" name="Freeform 110"/>
              <p:cNvSpPr>
                <a:spLocks/>
              </p:cNvSpPr>
              <p:nvPr/>
            </p:nvSpPr>
            <p:spPr bwMode="auto">
              <a:xfrm rot="929206" flipH="1">
                <a:off x="4641" y="2814"/>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91" name="Freeform 111"/>
              <p:cNvSpPr>
                <a:spLocks/>
              </p:cNvSpPr>
              <p:nvPr/>
            </p:nvSpPr>
            <p:spPr bwMode="auto">
              <a:xfrm rot="3592668" flipH="1">
                <a:off x="4563" y="2801"/>
                <a:ext cx="285" cy="144"/>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92" name="Arc 112"/>
              <p:cNvSpPr>
                <a:spLocks/>
              </p:cNvSpPr>
              <p:nvPr/>
            </p:nvSpPr>
            <p:spPr bwMode="auto">
              <a:xfrm rot="18255170" flipH="1">
                <a:off x="4757" y="2809"/>
                <a:ext cx="183"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93" name="Arc 113"/>
              <p:cNvSpPr>
                <a:spLocks/>
              </p:cNvSpPr>
              <p:nvPr/>
            </p:nvSpPr>
            <p:spPr bwMode="auto">
              <a:xfrm rot="10530167" flipH="1" flipV="1">
                <a:off x="4578" y="2912"/>
                <a:ext cx="185" cy="21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11" name="Group 114"/>
              <p:cNvGrpSpPr>
                <a:grpSpLocks/>
              </p:cNvGrpSpPr>
              <p:nvPr/>
            </p:nvGrpSpPr>
            <p:grpSpPr bwMode="auto">
              <a:xfrm rot="3592668" flipH="1">
                <a:off x="4403" y="2516"/>
                <a:ext cx="378" cy="316"/>
                <a:chOff x="4785" y="11039"/>
                <a:chExt cx="829" cy="688"/>
              </a:xfrm>
            </p:grpSpPr>
            <p:sp>
              <p:nvSpPr>
                <p:cNvPr id="1146995" name="Freeform 115"/>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96" name="Line 116"/>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97" name="Line 117"/>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98" name="Line 118"/>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6999" name="Arc 119"/>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sp>
            <p:nvSpPr>
              <p:cNvPr id="1147000" name="Arc 120"/>
              <p:cNvSpPr>
                <a:spLocks/>
              </p:cNvSpPr>
              <p:nvPr/>
            </p:nvSpPr>
            <p:spPr bwMode="auto">
              <a:xfrm rot="929206" flipV="1">
                <a:off x="4577" y="2728"/>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01" name="Arc 121"/>
              <p:cNvSpPr>
                <a:spLocks/>
              </p:cNvSpPr>
              <p:nvPr/>
            </p:nvSpPr>
            <p:spPr bwMode="auto">
              <a:xfrm rot="929206" flipH="1">
                <a:off x="4622" y="2816"/>
                <a:ext cx="220"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02" name="Arc 122"/>
              <p:cNvSpPr>
                <a:spLocks/>
              </p:cNvSpPr>
              <p:nvPr/>
            </p:nvSpPr>
            <p:spPr bwMode="auto">
              <a:xfrm rot="929206" flipH="1">
                <a:off x="4738" y="2961"/>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03" name="Arc 123"/>
              <p:cNvSpPr>
                <a:spLocks/>
              </p:cNvSpPr>
              <p:nvPr/>
            </p:nvSpPr>
            <p:spPr bwMode="auto">
              <a:xfrm rot="929206" flipV="1">
                <a:off x="4697" y="2888"/>
                <a:ext cx="89"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04" name="Line 124"/>
              <p:cNvSpPr>
                <a:spLocks noChangeShapeType="1"/>
              </p:cNvSpPr>
              <p:nvPr/>
            </p:nvSpPr>
            <p:spPr bwMode="auto">
              <a:xfrm flipH="1">
                <a:off x="4733" y="3180"/>
                <a:ext cx="1" cy="328"/>
              </a:xfrm>
              <a:prstGeom prst="line">
                <a:avLst/>
              </a:prstGeom>
              <a:noFill/>
              <a:ln w="57150">
                <a:solidFill>
                  <a:srgbClr val="C0C0C0"/>
                </a:solidFill>
                <a:round/>
                <a:headEnd/>
                <a:tailEnd/>
              </a:ln>
              <a:effectLst/>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05" name="Line 125"/>
              <p:cNvSpPr>
                <a:spLocks noChangeShapeType="1"/>
              </p:cNvSpPr>
              <p:nvPr/>
            </p:nvSpPr>
            <p:spPr bwMode="auto">
              <a:xfrm rot="14379716" flipH="1">
                <a:off x="4942" y="2812"/>
                <a:ext cx="0" cy="327"/>
              </a:xfrm>
              <a:prstGeom prst="line">
                <a:avLst/>
              </a:prstGeom>
              <a:noFill/>
              <a:ln w="57150">
                <a:solidFill>
                  <a:srgbClr val="C0C0C0"/>
                </a:solidFill>
                <a:round/>
                <a:headEnd/>
                <a:tailEnd/>
              </a:ln>
              <a:effectLst/>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12" name="Group 126"/>
              <p:cNvGrpSpPr>
                <a:grpSpLocks/>
              </p:cNvGrpSpPr>
              <p:nvPr/>
            </p:nvGrpSpPr>
            <p:grpSpPr bwMode="auto">
              <a:xfrm rot="14346703" flipH="1">
                <a:off x="5052" y="2807"/>
                <a:ext cx="141" cy="114"/>
                <a:chOff x="5504" y="8144"/>
                <a:chExt cx="291" cy="236"/>
              </a:xfrm>
            </p:grpSpPr>
            <p:sp>
              <p:nvSpPr>
                <p:cNvPr id="1147007"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08"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grpSp>
            <p:nvGrpSpPr>
              <p:cNvPr id="13" name="Group 129"/>
              <p:cNvGrpSpPr>
                <a:grpSpLocks/>
              </p:cNvGrpSpPr>
              <p:nvPr/>
            </p:nvGrpSpPr>
            <p:grpSpPr bwMode="auto">
              <a:xfrm flipH="1">
                <a:off x="4666" y="3494"/>
                <a:ext cx="142" cy="114"/>
                <a:chOff x="5504" y="8144"/>
                <a:chExt cx="291" cy="236"/>
              </a:xfrm>
            </p:grpSpPr>
            <p:sp>
              <p:nvSpPr>
                <p:cNvPr id="1147010" name="Rectangle 130"/>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11" name="Rectangle 131"/>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sp>
            <p:nvSpPr>
              <p:cNvPr id="1147012" name="Rectangle 132"/>
              <p:cNvSpPr>
                <a:spLocks noChangeArrowheads="1"/>
              </p:cNvSpPr>
              <p:nvPr/>
            </p:nvSpPr>
            <p:spPr bwMode="auto">
              <a:xfrm rot="18028040" flipH="1">
                <a:off x="4877" y="3097"/>
                <a:ext cx="27" cy="221"/>
              </a:xfrm>
              <a:prstGeom prst="rect">
                <a:avLst/>
              </a:prstGeom>
              <a:no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13" name="Rectangle 133"/>
              <p:cNvSpPr>
                <a:spLocks noChangeArrowheads="1"/>
              </p:cNvSpPr>
              <p:nvPr/>
            </p:nvSpPr>
            <p:spPr bwMode="auto">
              <a:xfrm rot="18920690" flipH="1">
                <a:off x="4736" y="3139"/>
                <a:ext cx="25" cy="112"/>
              </a:xfrm>
              <a:prstGeom prst="rect">
                <a:avLst/>
              </a:prstGeom>
              <a:no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14" name="Rectangle 134"/>
              <p:cNvSpPr>
                <a:spLocks noChangeArrowheads="1"/>
              </p:cNvSpPr>
              <p:nvPr/>
            </p:nvSpPr>
            <p:spPr bwMode="auto">
              <a:xfrm rot="17064441" flipH="1">
                <a:off x="4808" y="3005"/>
                <a:ext cx="24" cy="112"/>
              </a:xfrm>
              <a:prstGeom prst="rect">
                <a:avLst/>
              </a:prstGeom>
              <a:noFill/>
              <a:ln w="28575">
                <a:solidFill>
                  <a:srgbClr val="C0C0C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15" name="Text Box 135"/>
              <p:cNvSpPr txBox="1">
                <a:spLocks noChangeArrowheads="1"/>
              </p:cNvSpPr>
              <p:nvPr/>
            </p:nvSpPr>
            <p:spPr bwMode="auto">
              <a:xfrm>
                <a:off x="2145" y="3247"/>
                <a:ext cx="676" cy="202"/>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1200" b="1" kern="1200" dirty="0">
                    <a:solidFill>
                      <a:srgbClr val="000000"/>
                    </a:solidFill>
                    <a:latin typeface="Tahoma" pitchFamily="34" charset="0"/>
                    <a:ea typeface="HGP創英角ｺﾞｼｯｸUB" pitchFamily="50" charset="-128"/>
                    <a:cs typeface="+mn-cs"/>
                  </a:rPr>
                  <a:t>Laser</a:t>
                </a:r>
                <a:endParaRPr kumimoji="1" lang="en-US" altLang="ja-JP" sz="1200" b="1" kern="1200" dirty="0">
                  <a:solidFill>
                    <a:srgbClr val="003366"/>
                  </a:solidFill>
                  <a:latin typeface="Tahoma" pitchFamily="34" charset="0"/>
                  <a:ea typeface="HGP創英角ｺﾞｼｯｸUB" pitchFamily="50" charset="-128"/>
                  <a:cs typeface="+mn-cs"/>
                </a:endParaRPr>
              </a:p>
            </p:txBody>
          </p:sp>
          <p:sp>
            <p:nvSpPr>
              <p:cNvPr id="1147016" name="Text Box 136"/>
              <p:cNvSpPr txBox="1">
                <a:spLocks noChangeArrowheads="1"/>
              </p:cNvSpPr>
              <p:nvPr/>
            </p:nvSpPr>
            <p:spPr bwMode="auto">
              <a:xfrm>
                <a:off x="4224" y="1543"/>
                <a:ext cx="1267" cy="223"/>
              </a:xfrm>
              <a:prstGeom prst="rect">
                <a:avLst/>
              </a:prstGeom>
              <a:noFill/>
              <a:ln w="9525">
                <a:noFill/>
                <a:miter lim="800000"/>
                <a:headEnd/>
                <a:tailEnd/>
              </a:ln>
            </p:spPr>
            <p:txBody>
              <a:bodyPr/>
              <a:lstStyle/>
              <a:p>
                <a:pPr algn="just" rtl="0" fontAlgn="base">
                  <a:spcBef>
                    <a:spcPct val="0"/>
                  </a:spcBef>
                  <a:spcAft>
                    <a:spcPct val="0"/>
                  </a:spcAft>
                </a:pPr>
                <a:r>
                  <a:rPr kumimoji="1" lang="en-US" altLang="ja-JP" sz="1200" b="1" kern="1200" dirty="0">
                    <a:solidFill>
                      <a:srgbClr val="000000"/>
                    </a:solidFill>
                    <a:latin typeface="Tahoma" pitchFamily="34" charset="0"/>
                    <a:ea typeface="HGP創英角ｺﾞｼｯｸUB" pitchFamily="50" charset="-128"/>
                    <a:cs typeface="+mn-cs"/>
                  </a:rPr>
                  <a:t>Drag-free satellite</a:t>
                </a:r>
                <a:endParaRPr kumimoji="1" lang="en-US" altLang="ja-JP" sz="1200" b="1" kern="1200" dirty="0">
                  <a:solidFill>
                    <a:srgbClr val="003366"/>
                  </a:solidFill>
                  <a:latin typeface="Tahoma" pitchFamily="34" charset="0"/>
                  <a:ea typeface="HGP創英角ｺﾞｼｯｸUB" pitchFamily="50" charset="-128"/>
                  <a:cs typeface="+mn-cs"/>
                </a:endParaRPr>
              </a:p>
            </p:txBody>
          </p:sp>
          <p:sp>
            <p:nvSpPr>
              <p:cNvPr id="1147017" name="Rectangle 137"/>
              <p:cNvSpPr>
                <a:spLocks noChangeArrowheads="1"/>
              </p:cNvSpPr>
              <p:nvPr/>
            </p:nvSpPr>
            <p:spPr bwMode="auto">
              <a:xfrm rot="-17064441">
                <a:off x="2712" y="3009"/>
                <a:ext cx="24" cy="112"/>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18" name="Rectangle 138"/>
              <p:cNvSpPr>
                <a:spLocks noChangeArrowheads="1"/>
              </p:cNvSpPr>
              <p:nvPr/>
            </p:nvSpPr>
            <p:spPr bwMode="auto">
              <a:xfrm rot="2679310">
                <a:off x="2783" y="3142"/>
                <a:ext cx="25" cy="112"/>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19" name="Rectangle 139"/>
              <p:cNvSpPr>
                <a:spLocks noChangeArrowheads="1"/>
              </p:cNvSpPr>
              <p:nvPr/>
            </p:nvSpPr>
            <p:spPr bwMode="auto">
              <a:xfrm rot="3571960">
                <a:off x="2641" y="3100"/>
                <a:ext cx="26" cy="221"/>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20" name="Line 140"/>
              <p:cNvSpPr>
                <a:spLocks noChangeShapeType="1"/>
              </p:cNvSpPr>
              <p:nvPr/>
            </p:nvSpPr>
            <p:spPr bwMode="auto">
              <a:xfrm flipV="1">
                <a:off x="2227" y="3196"/>
                <a:ext cx="2071" cy="1"/>
              </a:xfrm>
              <a:prstGeom prst="line">
                <a:avLst/>
              </a:prstGeom>
              <a:noFill/>
              <a:ln w="57150">
                <a:solidFill>
                  <a:srgbClr val="00FF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21" name="Text Box 141"/>
              <p:cNvSpPr txBox="1">
                <a:spLocks noChangeArrowheads="1"/>
              </p:cNvSpPr>
              <p:nvPr/>
            </p:nvSpPr>
            <p:spPr bwMode="auto">
              <a:xfrm>
                <a:off x="3417" y="3264"/>
                <a:ext cx="761" cy="187"/>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1200" b="1" kern="1200" dirty="0">
                    <a:solidFill>
                      <a:srgbClr val="000000"/>
                    </a:solidFill>
                    <a:latin typeface="Tahoma" pitchFamily="34" charset="0"/>
                    <a:ea typeface="HGP創英角ｺﾞｼｯｸUB" pitchFamily="50" charset="-128"/>
                    <a:cs typeface="+mn-cs"/>
                  </a:rPr>
                  <a:t>Arm cavity</a:t>
                </a:r>
                <a:endParaRPr kumimoji="1" lang="en-US" altLang="ja-JP" sz="1200" b="1" kern="1200" dirty="0">
                  <a:solidFill>
                    <a:srgbClr val="003366"/>
                  </a:solidFill>
                  <a:latin typeface="Tahoma" pitchFamily="34" charset="0"/>
                  <a:ea typeface="HGP創英角ｺﾞｼｯｸUB" pitchFamily="50" charset="-128"/>
                  <a:cs typeface="+mn-cs"/>
                </a:endParaRPr>
              </a:p>
            </p:txBody>
          </p:sp>
          <p:sp>
            <p:nvSpPr>
              <p:cNvPr id="1147022" name="Text Box 142"/>
              <p:cNvSpPr txBox="1">
                <a:spLocks noChangeArrowheads="1"/>
              </p:cNvSpPr>
              <p:nvPr/>
            </p:nvSpPr>
            <p:spPr bwMode="auto">
              <a:xfrm>
                <a:off x="2462" y="1995"/>
                <a:ext cx="889" cy="189"/>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1200" b="1" kern="1200" dirty="0">
                    <a:solidFill>
                      <a:srgbClr val="000000"/>
                    </a:solidFill>
                    <a:latin typeface="Tahoma" pitchFamily="34" charset="0"/>
                    <a:ea typeface="HGP創英角ｺﾞｼｯｸUB" pitchFamily="50" charset="-128"/>
                    <a:cs typeface="+mn-cs"/>
                  </a:rPr>
                  <a:t>Arm cavity</a:t>
                </a:r>
                <a:endParaRPr kumimoji="1" lang="en-US" altLang="ja-JP" sz="1200" b="1" kern="1200" dirty="0">
                  <a:solidFill>
                    <a:srgbClr val="003366"/>
                  </a:solidFill>
                  <a:latin typeface="Tahoma" pitchFamily="34" charset="0"/>
                  <a:ea typeface="HGP創英角ｺﾞｼｯｸUB" pitchFamily="50" charset="-128"/>
                  <a:cs typeface="+mn-cs"/>
                </a:endParaRPr>
              </a:p>
            </p:txBody>
          </p:sp>
          <p:sp>
            <p:nvSpPr>
              <p:cNvPr id="1147023" name="Rectangle 143"/>
              <p:cNvSpPr>
                <a:spLocks noChangeArrowheads="1"/>
              </p:cNvSpPr>
              <p:nvPr/>
            </p:nvSpPr>
            <p:spPr bwMode="auto">
              <a:xfrm>
                <a:off x="2204" y="3137"/>
                <a:ext cx="221" cy="116"/>
              </a:xfrm>
              <a:prstGeom prst="rect">
                <a:avLst/>
              </a:prstGeom>
              <a:solidFill>
                <a:srgbClr val="00FF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24" name="Oval 144"/>
              <p:cNvSpPr>
                <a:spLocks noChangeArrowheads="1"/>
              </p:cNvSpPr>
              <p:nvPr/>
            </p:nvSpPr>
            <p:spPr bwMode="auto">
              <a:xfrm>
                <a:off x="2086" y="2629"/>
                <a:ext cx="1137" cy="1135"/>
              </a:xfrm>
              <a:prstGeom prst="ellips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25" name="Freeform 145"/>
              <p:cNvSpPr>
                <a:spLocks/>
              </p:cNvSpPr>
              <p:nvPr/>
            </p:nvSpPr>
            <p:spPr bwMode="auto">
              <a:xfrm>
                <a:off x="2884" y="3152"/>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26" name="Line 146"/>
              <p:cNvSpPr>
                <a:spLocks noChangeShapeType="1"/>
              </p:cNvSpPr>
              <p:nvPr/>
            </p:nvSpPr>
            <p:spPr bwMode="auto">
              <a:xfrm>
                <a:off x="2888" y="3156"/>
                <a:ext cx="43" cy="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27" name="Line 147"/>
              <p:cNvSpPr>
                <a:spLocks noChangeShapeType="1"/>
              </p:cNvSpPr>
              <p:nvPr/>
            </p:nvSpPr>
            <p:spPr bwMode="auto">
              <a:xfrm>
                <a:off x="2890" y="3238"/>
                <a:ext cx="43" cy="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14" name="Group 148"/>
              <p:cNvGrpSpPr>
                <a:grpSpLocks/>
              </p:cNvGrpSpPr>
              <p:nvPr/>
            </p:nvGrpSpPr>
            <p:grpSpPr bwMode="auto">
              <a:xfrm>
                <a:off x="3063" y="3039"/>
                <a:ext cx="378" cy="315"/>
                <a:chOff x="4785" y="11039"/>
                <a:chExt cx="829" cy="688"/>
              </a:xfrm>
            </p:grpSpPr>
            <p:sp>
              <p:nvSpPr>
                <p:cNvPr id="1147029" name="Freeform 14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30" name="Line 150"/>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31" name="Line 151"/>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32" name="Line 152"/>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33" name="Arc 15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sp>
            <p:nvSpPr>
              <p:cNvPr id="1147034" name="Freeform 154"/>
              <p:cNvSpPr>
                <a:spLocks/>
              </p:cNvSpPr>
              <p:nvPr/>
            </p:nvSpPr>
            <p:spPr bwMode="auto">
              <a:xfrm>
                <a:off x="3011" y="3137"/>
                <a:ext cx="1364"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35" name="Freeform 155"/>
              <p:cNvSpPr>
                <a:spLocks/>
              </p:cNvSpPr>
              <p:nvPr/>
            </p:nvSpPr>
            <p:spPr bwMode="auto">
              <a:xfrm flipV="1">
                <a:off x="3010" y="3234"/>
                <a:ext cx="1365"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36" name="Freeform 156"/>
              <p:cNvSpPr>
                <a:spLocks/>
              </p:cNvSpPr>
              <p:nvPr/>
            </p:nvSpPr>
            <p:spPr bwMode="auto">
              <a:xfrm rot="2663462">
                <a:off x="2944" y="3131"/>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37" name="Freeform 157"/>
              <p:cNvSpPr>
                <a:spLocks/>
              </p:cNvSpPr>
              <p:nvPr/>
            </p:nvSpPr>
            <p:spPr bwMode="auto">
              <a:xfrm>
                <a:off x="3132" y="3137"/>
                <a:ext cx="1265" cy="125"/>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38" name="Freeform 158"/>
              <p:cNvSpPr>
                <a:spLocks/>
              </p:cNvSpPr>
              <p:nvPr/>
            </p:nvSpPr>
            <p:spPr bwMode="auto">
              <a:xfrm>
                <a:off x="2881" y="3125"/>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39" name="Arc 159"/>
              <p:cNvSpPr>
                <a:spLocks/>
              </p:cNvSpPr>
              <p:nvPr/>
            </p:nvSpPr>
            <p:spPr bwMode="auto">
              <a:xfrm rot="6937498">
                <a:off x="2823" y="2989"/>
                <a:ext cx="183" cy="21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40" name="Arc 160"/>
              <p:cNvSpPr>
                <a:spLocks/>
              </p:cNvSpPr>
              <p:nvPr/>
            </p:nvSpPr>
            <p:spPr bwMode="auto">
              <a:xfrm rot="14662502" flipV="1">
                <a:off x="2823" y="3194"/>
                <a:ext cx="185"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41" name="Freeform 161"/>
              <p:cNvSpPr>
                <a:spLocks/>
              </p:cNvSpPr>
              <p:nvPr/>
            </p:nvSpPr>
            <p:spPr bwMode="auto">
              <a:xfrm flipH="1">
                <a:off x="4368" y="3077"/>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42" name="Line 162"/>
              <p:cNvSpPr>
                <a:spLocks noChangeShapeType="1"/>
              </p:cNvSpPr>
              <p:nvPr/>
            </p:nvSpPr>
            <p:spPr bwMode="auto">
              <a:xfrm flipH="1">
                <a:off x="4475" y="3068"/>
                <a:ext cx="0" cy="25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43" name="Line 163"/>
              <p:cNvSpPr>
                <a:spLocks noChangeShapeType="1"/>
              </p:cNvSpPr>
              <p:nvPr/>
            </p:nvSpPr>
            <p:spPr bwMode="auto">
              <a:xfrm flipH="1">
                <a:off x="4366" y="3075"/>
                <a:ext cx="114" cy="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44" name="Line 164"/>
              <p:cNvSpPr>
                <a:spLocks noChangeShapeType="1"/>
              </p:cNvSpPr>
              <p:nvPr/>
            </p:nvSpPr>
            <p:spPr bwMode="auto">
              <a:xfrm flipH="1">
                <a:off x="4363" y="3311"/>
                <a:ext cx="118" cy="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45" name="Arc 165"/>
              <p:cNvSpPr>
                <a:spLocks/>
              </p:cNvSpPr>
              <p:nvPr/>
            </p:nvSpPr>
            <p:spPr bwMode="auto">
              <a:xfrm rot="8071501" flipH="1">
                <a:off x="4106" y="3031"/>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46" name="Freeform 166"/>
              <p:cNvSpPr>
                <a:spLocks/>
              </p:cNvSpPr>
              <p:nvPr/>
            </p:nvSpPr>
            <p:spPr bwMode="auto">
              <a:xfrm>
                <a:off x="3070" y="3081"/>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47" name="Line 167"/>
              <p:cNvSpPr>
                <a:spLocks noChangeShapeType="1"/>
              </p:cNvSpPr>
              <p:nvPr/>
            </p:nvSpPr>
            <p:spPr bwMode="auto">
              <a:xfrm>
                <a:off x="3069" y="3072"/>
                <a:ext cx="0" cy="25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48" name="Line 168"/>
              <p:cNvSpPr>
                <a:spLocks noChangeShapeType="1"/>
              </p:cNvSpPr>
              <p:nvPr/>
            </p:nvSpPr>
            <p:spPr bwMode="auto">
              <a:xfrm>
                <a:off x="3063" y="3315"/>
                <a:ext cx="118" cy="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49" name="Arc 169"/>
              <p:cNvSpPr>
                <a:spLocks/>
              </p:cNvSpPr>
              <p:nvPr/>
            </p:nvSpPr>
            <p:spPr bwMode="auto">
              <a:xfrm rot="35128499">
                <a:off x="3122" y="3035"/>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50" name="Arc 170"/>
              <p:cNvSpPr>
                <a:spLocks/>
              </p:cNvSpPr>
              <p:nvPr/>
            </p:nvSpPr>
            <p:spPr bwMode="auto">
              <a:xfrm rot="2663462" flipH="1" flipV="1">
                <a:off x="2949" y="3084"/>
                <a:ext cx="222" cy="22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51" name="Arc 171"/>
              <p:cNvSpPr>
                <a:spLocks/>
              </p:cNvSpPr>
              <p:nvPr/>
            </p:nvSpPr>
            <p:spPr bwMode="auto">
              <a:xfrm rot="2663462">
                <a:off x="2851" y="3090"/>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52" name="Arc 172"/>
              <p:cNvSpPr>
                <a:spLocks/>
              </p:cNvSpPr>
              <p:nvPr/>
            </p:nvSpPr>
            <p:spPr bwMode="auto">
              <a:xfrm rot="2663462">
                <a:off x="2825" y="3153"/>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53" name="Arc 173"/>
              <p:cNvSpPr>
                <a:spLocks/>
              </p:cNvSpPr>
              <p:nvPr/>
            </p:nvSpPr>
            <p:spPr bwMode="auto">
              <a:xfrm rot="2663462" flipH="1" flipV="1">
                <a:off x="2908" y="3152"/>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54" name="Line 174"/>
              <p:cNvSpPr>
                <a:spLocks noChangeShapeType="1"/>
              </p:cNvSpPr>
              <p:nvPr/>
            </p:nvSpPr>
            <p:spPr bwMode="auto">
              <a:xfrm rot="1807332" flipV="1">
                <a:off x="2819" y="2568"/>
                <a:ext cx="1" cy="674"/>
              </a:xfrm>
              <a:prstGeom prst="line">
                <a:avLst/>
              </a:prstGeom>
              <a:noFill/>
              <a:ln w="57150">
                <a:solidFill>
                  <a:srgbClr val="00FF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55" name="Freeform 175"/>
              <p:cNvSpPr>
                <a:spLocks/>
              </p:cNvSpPr>
              <p:nvPr/>
            </p:nvSpPr>
            <p:spPr bwMode="auto">
              <a:xfrm rot="-3592668">
                <a:off x="2756" y="2930"/>
                <a:ext cx="50" cy="89"/>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56" name="Line 176"/>
              <p:cNvSpPr>
                <a:spLocks noChangeShapeType="1"/>
              </p:cNvSpPr>
              <p:nvPr/>
            </p:nvSpPr>
            <p:spPr bwMode="auto">
              <a:xfrm rot="-3592668">
                <a:off x="2725" y="2953"/>
                <a:ext cx="43" cy="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57" name="Line 177"/>
              <p:cNvSpPr>
                <a:spLocks noChangeShapeType="1"/>
              </p:cNvSpPr>
              <p:nvPr/>
            </p:nvSpPr>
            <p:spPr bwMode="auto">
              <a:xfrm rot="-3592668">
                <a:off x="2797" y="2992"/>
                <a:ext cx="43" cy="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15" name="Group 178"/>
              <p:cNvGrpSpPr>
                <a:grpSpLocks/>
              </p:cNvGrpSpPr>
              <p:nvPr/>
            </p:nvGrpSpPr>
            <p:grpSpPr bwMode="auto">
              <a:xfrm rot="-3592668">
                <a:off x="2764" y="2520"/>
                <a:ext cx="378" cy="315"/>
                <a:chOff x="4785" y="11039"/>
                <a:chExt cx="829" cy="688"/>
              </a:xfrm>
            </p:grpSpPr>
            <p:sp>
              <p:nvSpPr>
                <p:cNvPr id="1147059" name="Freeform 1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60" name="Line 180"/>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61" name="Line 181"/>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62" name="Line 182"/>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63" name="Arc 1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sp>
            <p:nvSpPr>
              <p:cNvPr id="1147064" name="Freeform 184"/>
              <p:cNvSpPr>
                <a:spLocks/>
              </p:cNvSpPr>
              <p:nvPr/>
            </p:nvSpPr>
            <p:spPr bwMode="auto">
              <a:xfrm rot="-3592668">
                <a:off x="2452" y="2260"/>
                <a:ext cx="1364"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65" name="Freeform 185"/>
              <p:cNvSpPr>
                <a:spLocks/>
              </p:cNvSpPr>
              <p:nvPr/>
            </p:nvSpPr>
            <p:spPr bwMode="auto">
              <a:xfrm rot="18007332" flipV="1">
                <a:off x="2534" y="2309"/>
                <a:ext cx="1365" cy="25"/>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66" name="Freeform 186"/>
              <p:cNvSpPr>
                <a:spLocks/>
              </p:cNvSpPr>
              <p:nvPr/>
            </p:nvSpPr>
            <p:spPr bwMode="auto">
              <a:xfrm rot="-929206">
                <a:off x="2766" y="2818"/>
                <a:ext cx="137" cy="13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67" name="Freeform 187"/>
              <p:cNvSpPr>
                <a:spLocks/>
              </p:cNvSpPr>
              <p:nvPr/>
            </p:nvSpPr>
            <p:spPr bwMode="auto">
              <a:xfrm rot="-3592668">
                <a:off x="2583" y="2163"/>
                <a:ext cx="1264" cy="125"/>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68" name="Freeform 188"/>
              <p:cNvSpPr>
                <a:spLocks/>
              </p:cNvSpPr>
              <p:nvPr/>
            </p:nvSpPr>
            <p:spPr bwMode="auto">
              <a:xfrm rot="-3592668">
                <a:off x="2696" y="2804"/>
                <a:ext cx="284" cy="14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69" name="Arc 189"/>
              <p:cNvSpPr>
                <a:spLocks/>
              </p:cNvSpPr>
              <p:nvPr/>
            </p:nvSpPr>
            <p:spPr bwMode="auto">
              <a:xfrm rot="3344830">
                <a:off x="2604" y="2812"/>
                <a:ext cx="183"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70" name="Arc 190"/>
              <p:cNvSpPr>
                <a:spLocks/>
              </p:cNvSpPr>
              <p:nvPr/>
            </p:nvSpPr>
            <p:spPr bwMode="auto">
              <a:xfrm rot="11069833" flipV="1">
                <a:off x="2781" y="2914"/>
                <a:ext cx="185" cy="211"/>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71" name="Freeform 191"/>
              <p:cNvSpPr>
                <a:spLocks/>
              </p:cNvSpPr>
              <p:nvPr/>
            </p:nvSpPr>
            <p:spPr bwMode="auto">
              <a:xfrm rot="18007332" flipH="1">
                <a:off x="3484" y="1549"/>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72" name="Line 192"/>
              <p:cNvSpPr>
                <a:spLocks noChangeShapeType="1"/>
              </p:cNvSpPr>
              <p:nvPr/>
            </p:nvSpPr>
            <p:spPr bwMode="auto">
              <a:xfrm rot="18007332" flipH="1">
                <a:off x="3564" y="1493"/>
                <a:ext cx="0" cy="25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73" name="Line 193"/>
              <p:cNvSpPr>
                <a:spLocks noChangeShapeType="1"/>
              </p:cNvSpPr>
              <p:nvPr/>
            </p:nvSpPr>
            <p:spPr bwMode="auto">
              <a:xfrm rot="18007332" flipH="1">
                <a:off x="3379" y="1604"/>
                <a:ext cx="114" cy="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74" name="Line 194"/>
              <p:cNvSpPr>
                <a:spLocks noChangeShapeType="1"/>
              </p:cNvSpPr>
              <p:nvPr/>
            </p:nvSpPr>
            <p:spPr bwMode="auto">
              <a:xfrm rot="18007332" flipH="1">
                <a:off x="3581" y="1723"/>
                <a:ext cx="118" cy="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75" name="Arc 195"/>
              <p:cNvSpPr>
                <a:spLocks/>
              </p:cNvSpPr>
              <p:nvPr/>
            </p:nvSpPr>
            <p:spPr bwMode="auto">
              <a:xfrm rot="4478833" flipH="1">
                <a:off x="3298" y="1640"/>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76" name="Freeform 196"/>
              <p:cNvSpPr>
                <a:spLocks/>
              </p:cNvSpPr>
              <p:nvPr/>
            </p:nvSpPr>
            <p:spPr bwMode="auto">
              <a:xfrm rot="-3592668">
                <a:off x="2836" y="2672"/>
                <a:ext cx="106" cy="23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77" name="Line 197"/>
              <p:cNvSpPr>
                <a:spLocks noChangeShapeType="1"/>
              </p:cNvSpPr>
              <p:nvPr/>
            </p:nvSpPr>
            <p:spPr bwMode="auto">
              <a:xfrm rot="-3592668">
                <a:off x="2862" y="2710"/>
                <a:ext cx="0" cy="25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78" name="Line 198"/>
              <p:cNvSpPr>
                <a:spLocks noChangeShapeType="1"/>
              </p:cNvSpPr>
              <p:nvPr/>
            </p:nvSpPr>
            <p:spPr bwMode="auto">
              <a:xfrm rot="-3592668">
                <a:off x="2729" y="2731"/>
                <a:ext cx="114" cy="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79" name="Line 199"/>
              <p:cNvSpPr>
                <a:spLocks noChangeShapeType="1"/>
              </p:cNvSpPr>
              <p:nvPr/>
            </p:nvSpPr>
            <p:spPr bwMode="auto">
              <a:xfrm rot="-3592668">
                <a:off x="2932" y="2848"/>
                <a:ext cx="118" cy="1"/>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80" name="Arc 200"/>
              <p:cNvSpPr>
                <a:spLocks/>
              </p:cNvSpPr>
              <p:nvPr/>
            </p:nvSpPr>
            <p:spPr bwMode="auto">
              <a:xfrm rot="31535830">
                <a:off x="2809" y="2491"/>
                <a:ext cx="315" cy="322"/>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81" name="Arc 201"/>
              <p:cNvSpPr>
                <a:spLocks/>
              </p:cNvSpPr>
              <p:nvPr/>
            </p:nvSpPr>
            <p:spPr bwMode="auto">
              <a:xfrm rot="-929206" flipH="1" flipV="1">
                <a:off x="2746" y="2731"/>
                <a:ext cx="222" cy="22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82" name="Arc 202"/>
              <p:cNvSpPr>
                <a:spLocks/>
              </p:cNvSpPr>
              <p:nvPr/>
            </p:nvSpPr>
            <p:spPr bwMode="auto">
              <a:xfrm rot="-929206">
                <a:off x="2701" y="2819"/>
                <a:ext cx="221" cy="22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83" name="Arc 203"/>
              <p:cNvSpPr>
                <a:spLocks/>
              </p:cNvSpPr>
              <p:nvPr/>
            </p:nvSpPr>
            <p:spPr bwMode="auto">
              <a:xfrm rot="-929206">
                <a:off x="2718" y="2965"/>
                <a:ext cx="88" cy="9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84" name="Arc 204"/>
              <p:cNvSpPr>
                <a:spLocks/>
              </p:cNvSpPr>
              <p:nvPr/>
            </p:nvSpPr>
            <p:spPr bwMode="auto">
              <a:xfrm rot="-929206" flipH="1" flipV="1">
                <a:off x="2758" y="2892"/>
                <a:ext cx="89" cy="89"/>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85" name="Text Box 205"/>
              <p:cNvSpPr txBox="1">
                <a:spLocks noChangeArrowheads="1"/>
              </p:cNvSpPr>
              <p:nvPr/>
            </p:nvSpPr>
            <p:spPr bwMode="auto">
              <a:xfrm>
                <a:off x="2020" y="3749"/>
                <a:ext cx="1457" cy="208"/>
              </a:xfrm>
              <a:prstGeom prst="rect">
                <a:avLst/>
              </a:prstGeom>
              <a:noFill/>
              <a:ln w="9525">
                <a:noFill/>
                <a:miter lim="800000"/>
                <a:headEnd/>
                <a:tailEnd/>
              </a:ln>
            </p:spPr>
            <p:txBody>
              <a:bodyPr/>
              <a:lstStyle/>
              <a:p>
                <a:pPr algn="just" rtl="0" fontAlgn="base">
                  <a:spcBef>
                    <a:spcPct val="0"/>
                  </a:spcBef>
                  <a:spcAft>
                    <a:spcPct val="0"/>
                  </a:spcAft>
                </a:pPr>
                <a:r>
                  <a:rPr kumimoji="1" lang="en-US" altLang="ja-JP" sz="1200" b="1" kern="1200" dirty="0">
                    <a:solidFill>
                      <a:srgbClr val="000000"/>
                    </a:solidFill>
                    <a:latin typeface="Tahoma" pitchFamily="34" charset="0"/>
                    <a:ea typeface="HGP創英角ｺﾞｼｯｸUB" pitchFamily="50" charset="-128"/>
                    <a:cs typeface="+mn-cs"/>
                  </a:rPr>
                  <a:t>Drag-free satellite</a:t>
                </a:r>
                <a:endParaRPr kumimoji="1" lang="en-US" altLang="ja-JP" sz="1200" b="1" kern="1200" dirty="0">
                  <a:solidFill>
                    <a:srgbClr val="003366"/>
                  </a:solidFill>
                  <a:latin typeface="Tahoma" pitchFamily="34" charset="0"/>
                  <a:ea typeface="HGP創英角ｺﾞｼｯｸUB" pitchFamily="50" charset="-128"/>
                  <a:cs typeface="+mn-cs"/>
                </a:endParaRPr>
              </a:p>
            </p:txBody>
          </p:sp>
          <p:sp>
            <p:nvSpPr>
              <p:cNvPr id="1147086" name="Text Box 206"/>
              <p:cNvSpPr txBox="1">
                <a:spLocks noChangeArrowheads="1"/>
              </p:cNvSpPr>
              <p:nvPr/>
            </p:nvSpPr>
            <p:spPr bwMode="auto">
              <a:xfrm>
                <a:off x="4248" y="3740"/>
                <a:ext cx="1354" cy="206"/>
              </a:xfrm>
              <a:prstGeom prst="rect">
                <a:avLst/>
              </a:prstGeom>
              <a:noFill/>
              <a:ln w="9525">
                <a:noFill/>
                <a:miter lim="800000"/>
                <a:headEnd/>
                <a:tailEnd/>
              </a:ln>
            </p:spPr>
            <p:txBody>
              <a:bodyPr/>
              <a:lstStyle/>
              <a:p>
                <a:pPr algn="just" rtl="0" fontAlgn="base">
                  <a:spcBef>
                    <a:spcPct val="0"/>
                  </a:spcBef>
                  <a:spcAft>
                    <a:spcPct val="0"/>
                  </a:spcAft>
                </a:pPr>
                <a:r>
                  <a:rPr kumimoji="1" lang="en-US" altLang="ja-JP" sz="1200" b="1" kern="1200" dirty="0">
                    <a:solidFill>
                      <a:srgbClr val="000000"/>
                    </a:solidFill>
                    <a:latin typeface="Tahoma" pitchFamily="34" charset="0"/>
                    <a:ea typeface="HGP創英角ｺﾞｼｯｸUB" pitchFamily="50" charset="-128"/>
                    <a:cs typeface="+mn-cs"/>
                  </a:rPr>
                  <a:t>Drag-free satellite</a:t>
                </a:r>
                <a:endParaRPr kumimoji="1" lang="en-US" altLang="ja-JP" sz="1200" b="1" kern="1200" dirty="0">
                  <a:solidFill>
                    <a:srgbClr val="003366"/>
                  </a:solidFill>
                  <a:latin typeface="Tahoma" pitchFamily="34" charset="0"/>
                  <a:ea typeface="HGP創英角ｺﾞｼｯｸUB" pitchFamily="50" charset="-128"/>
                  <a:cs typeface="+mn-cs"/>
                </a:endParaRPr>
              </a:p>
            </p:txBody>
          </p:sp>
          <p:sp>
            <p:nvSpPr>
              <p:cNvPr id="1147087" name="Line 207"/>
              <p:cNvSpPr>
                <a:spLocks noChangeShapeType="1"/>
              </p:cNvSpPr>
              <p:nvPr/>
            </p:nvSpPr>
            <p:spPr bwMode="auto">
              <a:xfrm>
                <a:off x="2810" y="3184"/>
                <a:ext cx="1" cy="328"/>
              </a:xfrm>
              <a:prstGeom prst="line">
                <a:avLst/>
              </a:prstGeom>
              <a:noFill/>
              <a:ln w="57150">
                <a:solidFill>
                  <a:srgbClr val="00FF00"/>
                </a:solidFill>
                <a:round/>
                <a:headEnd/>
                <a:tailEnd/>
              </a:ln>
              <a:effectLst/>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88" name="Line 208"/>
              <p:cNvSpPr>
                <a:spLocks noChangeShapeType="1"/>
              </p:cNvSpPr>
              <p:nvPr/>
            </p:nvSpPr>
            <p:spPr bwMode="auto">
              <a:xfrm rot="7220284">
                <a:off x="2603" y="2816"/>
                <a:ext cx="0" cy="328"/>
              </a:xfrm>
              <a:prstGeom prst="line">
                <a:avLst/>
              </a:prstGeom>
              <a:noFill/>
              <a:ln w="57150">
                <a:solidFill>
                  <a:srgbClr val="00FF00"/>
                </a:solidFill>
                <a:round/>
                <a:headEnd/>
                <a:tailEnd/>
              </a:ln>
              <a:effectLst/>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16" name="Group 209"/>
              <p:cNvGrpSpPr>
                <a:grpSpLocks/>
              </p:cNvGrpSpPr>
              <p:nvPr/>
            </p:nvGrpSpPr>
            <p:grpSpPr bwMode="auto">
              <a:xfrm rot="7253297">
                <a:off x="2350" y="2810"/>
                <a:ext cx="142" cy="114"/>
                <a:chOff x="5504" y="8144"/>
                <a:chExt cx="291" cy="236"/>
              </a:xfrm>
            </p:grpSpPr>
            <p:sp>
              <p:nvSpPr>
                <p:cNvPr id="1147090" name="Rectangle 210"/>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91" name="Rectangle 211"/>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grpSp>
            <p:nvGrpSpPr>
              <p:cNvPr id="17" name="Group 212"/>
              <p:cNvGrpSpPr>
                <a:grpSpLocks/>
              </p:cNvGrpSpPr>
              <p:nvPr/>
            </p:nvGrpSpPr>
            <p:grpSpPr bwMode="auto">
              <a:xfrm>
                <a:off x="2737" y="3498"/>
                <a:ext cx="141" cy="114"/>
                <a:chOff x="5504" y="8144"/>
                <a:chExt cx="291" cy="236"/>
              </a:xfrm>
            </p:grpSpPr>
            <p:sp>
              <p:nvSpPr>
                <p:cNvPr id="1147093" name="Rectangle 213"/>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94" name="Rectangle 214"/>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sp>
            <p:nvSpPr>
              <p:cNvPr id="1147095" name="Rectangle 215"/>
              <p:cNvSpPr>
                <a:spLocks noChangeArrowheads="1"/>
              </p:cNvSpPr>
              <p:nvPr/>
            </p:nvSpPr>
            <p:spPr bwMode="auto">
              <a:xfrm rot="3571960">
                <a:off x="2640" y="3100"/>
                <a:ext cx="27" cy="221"/>
              </a:xfrm>
              <a:prstGeom prst="rect">
                <a:avLst/>
              </a:prstGeom>
              <a:solidFill>
                <a:srgbClr val="00FF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96" name="Rectangle 216"/>
              <p:cNvSpPr>
                <a:spLocks noChangeArrowheads="1"/>
              </p:cNvSpPr>
              <p:nvPr/>
            </p:nvSpPr>
            <p:spPr bwMode="auto">
              <a:xfrm rot="2679310">
                <a:off x="2783" y="3142"/>
                <a:ext cx="25" cy="112"/>
              </a:xfrm>
              <a:prstGeom prst="rect">
                <a:avLst/>
              </a:prstGeom>
              <a:solidFill>
                <a:srgbClr val="00FF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97" name="Rectangle 217"/>
              <p:cNvSpPr>
                <a:spLocks noChangeArrowheads="1"/>
              </p:cNvSpPr>
              <p:nvPr/>
            </p:nvSpPr>
            <p:spPr bwMode="auto">
              <a:xfrm rot="-17064441">
                <a:off x="2712" y="3008"/>
                <a:ext cx="24" cy="112"/>
              </a:xfrm>
              <a:prstGeom prst="rect">
                <a:avLst/>
              </a:prstGeom>
              <a:solidFill>
                <a:srgbClr val="00FFFF"/>
              </a:solidFill>
              <a:ln w="28575">
                <a:solidFill>
                  <a:srgbClr val="000000"/>
                </a:solidFill>
                <a:miter lim="800000"/>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98" name="Oval 218"/>
              <p:cNvSpPr>
                <a:spLocks noChangeArrowheads="1"/>
              </p:cNvSpPr>
              <p:nvPr/>
            </p:nvSpPr>
            <p:spPr bwMode="auto">
              <a:xfrm>
                <a:off x="3197" y="700"/>
                <a:ext cx="1137" cy="1135"/>
              </a:xfrm>
              <a:prstGeom prst="ellips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099" name="Oval 219"/>
              <p:cNvSpPr>
                <a:spLocks noChangeArrowheads="1"/>
              </p:cNvSpPr>
              <p:nvPr/>
            </p:nvSpPr>
            <p:spPr bwMode="auto">
              <a:xfrm>
                <a:off x="4312" y="2629"/>
                <a:ext cx="1137" cy="1135"/>
              </a:xfrm>
              <a:prstGeom prst="ellipse">
                <a:avLst/>
              </a:prstGeom>
              <a:noFill/>
              <a:ln w="28575">
                <a:solidFill>
                  <a:srgbClr val="000000"/>
                </a:solidFill>
                <a:round/>
                <a:headEnd/>
                <a:tailEnd/>
              </a:ln>
            </p:spPr>
            <p:txBody>
              <a:bodyPr lIns="74295" tIns="8890" rIns="74295" bIns="8890"/>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sp>
            <p:nvSpPr>
              <p:cNvPr id="1147100" name="Text Box 220"/>
              <p:cNvSpPr txBox="1">
                <a:spLocks noChangeArrowheads="1"/>
              </p:cNvSpPr>
              <p:nvPr/>
            </p:nvSpPr>
            <p:spPr bwMode="auto">
              <a:xfrm>
                <a:off x="2135" y="2892"/>
                <a:ext cx="408" cy="202"/>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1200" b="1" kern="1200" dirty="0">
                    <a:solidFill>
                      <a:srgbClr val="000000"/>
                    </a:solidFill>
                    <a:latin typeface="Tahoma" pitchFamily="34" charset="0"/>
                    <a:ea typeface="HGP創英角ｺﾞｼｯｸUB" pitchFamily="50" charset="-128"/>
                    <a:cs typeface="+mn-cs"/>
                  </a:rPr>
                  <a:t>PD</a:t>
                </a:r>
                <a:endParaRPr kumimoji="1" lang="en-US" altLang="ja-JP" sz="1200" b="1" kern="1200" dirty="0">
                  <a:solidFill>
                    <a:srgbClr val="003366"/>
                  </a:solidFill>
                  <a:latin typeface="Tahoma" pitchFamily="34" charset="0"/>
                  <a:ea typeface="HGP創英角ｺﾞｼｯｸUB" pitchFamily="50" charset="-128"/>
                  <a:cs typeface="+mn-cs"/>
                </a:endParaRPr>
              </a:p>
            </p:txBody>
          </p:sp>
          <p:sp>
            <p:nvSpPr>
              <p:cNvPr id="1147101" name="Text Box 221"/>
              <p:cNvSpPr txBox="1">
                <a:spLocks noChangeArrowheads="1"/>
              </p:cNvSpPr>
              <p:nvPr/>
            </p:nvSpPr>
            <p:spPr bwMode="auto">
              <a:xfrm>
                <a:off x="2486" y="3498"/>
                <a:ext cx="369" cy="202"/>
              </a:xfrm>
              <a:prstGeom prst="rect">
                <a:avLst/>
              </a:prstGeom>
              <a:noFill/>
              <a:ln w="9525">
                <a:noFill/>
                <a:miter lim="800000"/>
                <a:headEnd/>
                <a:tailEnd/>
              </a:ln>
            </p:spPr>
            <p:txBody>
              <a:bodyPr lIns="74295" tIns="8890" rIns="74295" bIns="8890"/>
              <a:lstStyle/>
              <a:p>
                <a:pPr algn="just" rtl="0" fontAlgn="base">
                  <a:spcBef>
                    <a:spcPct val="0"/>
                  </a:spcBef>
                  <a:spcAft>
                    <a:spcPct val="0"/>
                  </a:spcAft>
                </a:pPr>
                <a:r>
                  <a:rPr kumimoji="1" lang="en-US" altLang="ja-JP" sz="1200" b="1" kern="1200" dirty="0">
                    <a:solidFill>
                      <a:srgbClr val="000000"/>
                    </a:solidFill>
                    <a:latin typeface="Tahoma" pitchFamily="34" charset="0"/>
                    <a:ea typeface="HGP創英角ｺﾞｼｯｸUB" pitchFamily="50" charset="-128"/>
                    <a:cs typeface="+mn-cs"/>
                  </a:rPr>
                  <a:t>PD</a:t>
                </a:r>
                <a:endParaRPr kumimoji="1" lang="en-US" altLang="ja-JP" sz="1200" b="1" kern="1200" dirty="0">
                  <a:solidFill>
                    <a:srgbClr val="003366"/>
                  </a:solidFill>
                  <a:latin typeface="Tahoma" pitchFamily="34" charset="0"/>
                  <a:ea typeface="HGP創英角ｺﾞｼｯｸUB" pitchFamily="50" charset="-128"/>
                  <a:cs typeface="+mn-cs"/>
                </a:endParaRPr>
              </a:p>
            </p:txBody>
          </p:sp>
        </p:grpSp>
        <p:sp>
          <p:nvSpPr>
            <p:cNvPr id="1147102" name="Rectangle 222"/>
            <p:cNvSpPr>
              <a:spLocks noChangeArrowheads="1"/>
            </p:cNvSpPr>
            <p:nvPr/>
          </p:nvSpPr>
          <p:spPr bwMode="auto">
            <a:xfrm>
              <a:off x="2971" y="618"/>
              <a:ext cx="2789" cy="10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lang="en-US" altLang="ja-JP" sz="2000" b="1" kern="1200" dirty="0">
                  <a:solidFill>
                    <a:srgbClr val="CCFFCC"/>
                  </a:solidFill>
                  <a:latin typeface="Tahoma" pitchFamily="34" charset="0"/>
                  <a:ea typeface="HGP創英角ｺﾞｼｯｸUB" pitchFamily="50" charset="-128"/>
                  <a:cs typeface="+mn-cs"/>
                </a:rPr>
                <a:t>DECIGO</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CCFFCC"/>
                  </a:solidFill>
                  <a:latin typeface="Tahoma" pitchFamily="34" charset="0"/>
                  <a:ea typeface="HGP創英角ｺﾞｼｯｸUB" pitchFamily="50" charset="-128"/>
                  <a:cs typeface="+mn-cs"/>
                </a:rPr>
                <a:t>　　　</a:t>
              </a:r>
              <a:r>
                <a:rPr kumimoji="1" lang="en-US" altLang="ja-JP" sz="1600" b="1" kern="1200" dirty="0">
                  <a:solidFill>
                    <a:srgbClr val="CCFFCC"/>
                  </a:solidFill>
                  <a:latin typeface="Tahoma" pitchFamily="34" charset="0"/>
                  <a:ea typeface="HGP創英角ｺﾞｼｯｸUB" pitchFamily="50" charset="-128"/>
                  <a:cs typeface="+mn-cs"/>
                </a:rPr>
                <a:t>(Deci-hertz Interferometer </a:t>
              </a:r>
              <a:r>
                <a:rPr kumimoji="1" lang="ja-JP" altLang="en-US" sz="1600" b="1" kern="1200" dirty="0">
                  <a:solidFill>
                    <a:srgbClr val="CCFFCC"/>
                  </a:solidFill>
                  <a:latin typeface="Tahoma" pitchFamily="34" charset="0"/>
                  <a:ea typeface="HGP創英角ｺﾞｼｯｸUB" pitchFamily="50" charset="-128"/>
                  <a:cs typeface="+mn-cs"/>
                </a:rPr>
                <a:t>　　</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CCFFCC"/>
                  </a:solidFill>
                  <a:latin typeface="Tahoma" pitchFamily="34" charset="0"/>
                  <a:ea typeface="HGP創英角ｺﾞｼｯｸUB" pitchFamily="50" charset="-128"/>
                  <a:cs typeface="+mn-cs"/>
                </a:rPr>
                <a:t>       　　</a:t>
              </a:r>
              <a:r>
                <a:rPr kumimoji="1" lang="en-US" altLang="ja-JP" sz="1600" b="1" kern="1200" dirty="0">
                  <a:solidFill>
                    <a:srgbClr val="CCFFCC"/>
                  </a:solidFill>
                  <a:latin typeface="Tahoma" pitchFamily="34" charset="0"/>
                  <a:ea typeface="HGP創英角ｺﾞｼｯｸUB" pitchFamily="50" charset="-128"/>
                  <a:cs typeface="+mn-cs"/>
                </a:rPr>
                <a:t>Gravitational Wave Observatory)</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5F5F5F"/>
                  </a:solidFill>
                  <a:latin typeface="Tahoma" pitchFamily="34" charset="0"/>
                  <a:ea typeface="HGP創英角ｺﾞｼｯｸUB" pitchFamily="50" charset="-128"/>
                  <a:cs typeface="+mn-cs"/>
                </a:rPr>
                <a:t> </a:t>
              </a:r>
              <a:r>
                <a:rPr kumimoji="1" lang="ja-JP" altLang="en-US" sz="1600" b="1" kern="1200" dirty="0">
                  <a:solidFill>
                    <a:srgbClr val="5F5F5F"/>
                  </a:solidFill>
                  <a:latin typeface="Tahoma" pitchFamily="34" charset="0"/>
                  <a:ea typeface="HGP創英角ｺﾞｼｯｸUB" pitchFamily="50" charset="-128"/>
                  <a:cs typeface="+mn-cs"/>
                </a:rPr>
                <a:t>　</a:t>
              </a:r>
              <a:r>
                <a:rPr kumimoji="1" lang="en-US" altLang="ja-JP" sz="1600" b="1" kern="1200" dirty="0">
                  <a:solidFill>
                    <a:srgbClr val="F8F8F8"/>
                  </a:solidFill>
                  <a:latin typeface="Tahoma" pitchFamily="34" charset="0"/>
                  <a:ea typeface="HGP創英角ｺﾞｼｯｸUB" pitchFamily="50" charset="-128"/>
                  <a:cs typeface="+mn-cs"/>
                </a:rPr>
                <a:t>3</a:t>
              </a:r>
              <a:r>
                <a:rPr kumimoji="1" lang="ja-JP" altLang="en-US" sz="1600" b="1" kern="1200" dirty="0">
                  <a:solidFill>
                    <a:srgbClr val="F8F8F8"/>
                  </a:solidFill>
                  <a:latin typeface="Tahoma" pitchFamily="34" charset="0"/>
                  <a:ea typeface="HGP創英角ｺﾞｼｯｸUB" pitchFamily="50" charset="-128"/>
                  <a:cs typeface="+mn-cs"/>
                </a:rPr>
                <a:t>台の</a:t>
              </a:r>
              <a:r>
                <a:rPr kumimoji="1" lang="en-US" altLang="ja-JP" sz="1600" b="1" kern="1200" dirty="0">
                  <a:solidFill>
                    <a:srgbClr val="F8F8F8"/>
                  </a:solidFill>
                  <a:latin typeface="Tahoma" pitchFamily="34" charset="0"/>
                  <a:ea typeface="HGP創英角ｺﾞｼｯｸUB" pitchFamily="50" charset="-128"/>
                  <a:cs typeface="+mn-cs"/>
                </a:rPr>
                <a:t>S/C</a:t>
              </a:r>
              <a:r>
                <a:rPr kumimoji="1" lang="ja-JP" altLang="en-US" sz="1600" b="1" kern="1200" dirty="0">
                  <a:solidFill>
                    <a:srgbClr val="F8F8F8"/>
                  </a:solidFill>
                  <a:latin typeface="Tahoma" pitchFamily="34" charset="0"/>
                  <a:ea typeface="HGP創英角ｺﾞｼｯｸUB" pitchFamily="50" charset="-128"/>
                  <a:cs typeface="+mn-cs"/>
                </a:rPr>
                <a:t>で</a:t>
              </a:r>
              <a:r>
                <a:rPr kumimoji="1" lang="ja-JP" altLang="en-US" sz="1600" b="1" kern="1200" dirty="0">
                  <a:solidFill>
                    <a:srgbClr val="CCFFCC"/>
                  </a:solidFill>
                  <a:latin typeface="Tahoma" pitchFamily="34" charset="0"/>
                  <a:ea typeface="HGP創英角ｺﾞｼｯｸUB" pitchFamily="50" charset="-128"/>
                  <a:cs typeface="+mn-cs"/>
                </a:rPr>
                <a:t>基線長</a:t>
              </a:r>
              <a:r>
                <a:rPr kumimoji="1" lang="en-US" altLang="ja-JP" sz="1600" b="1" kern="1200" dirty="0">
                  <a:solidFill>
                    <a:srgbClr val="CCFFCC"/>
                  </a:solidFill>
                  <a:latin typeface="Tahoma" pitchFamily="34" charset="0"/>
                  <a:ea typeface="HGP創英角ｺﾞｼｯｸUB" pitchFamily="50" charset="-128"/>
                  <a:cs typeface="+mn-cs"/>
                </a:rPr>
                <a:t>1000km</a:t>
              </a:r>
              <a:r>
                <a:rPr kumimoji="1" lang="ja-JP" altLang="en-US" sz="1600" b="1" kern="1200" dirty="0">
                  <a:solidFill>
                    <a:srgbClr val="CCFFCC"/>
                  </a:solidFill>
                  <a:latin typeface="Tahoma" pitchFamily="34" charset="0"/>
                  <a:ea typeface="HGP創英角ｺﾞｼｯｸUB" pitchFamily="50" charset="-128"/>
                  <a:cs typeface="+mn-cs"/>
                </a:rPr>
                <a:t>の干渉計</a:t>
              </a:r>
              <a:r>
                <a:rPr kumimoji="1" lang="ja-JP" altLang="en-US" sz="1600" b="1" kern="1200" dirty="0">
                  <a:solidFill>
                    <a:srgbClr val="F8F8F8"/>
                  </a:solidFill>
                  <a:latin typeface="Tahoma" pitchFamily="34" charset="0"/>
                  <a:ea typeface="HGP創英角ｺﾞｼｯｸUB" pitchFamily="50" charset="-128"/>
                  <a:cs typeface="+mn-cs"/>
                </a:rPr>
                <a:t>を構成</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F8F8F8"/>
                  </a:solidFill>
                  <a:latin typeface="Tahoma" pitchFamily="34" charset="0"/>
                  <a:ea typeface="HGP創英角ｺﾞｼｯｸUB" pitchFamily="50" charset="-128"/>
                  <a:cs typeface="+mn-cs"/>
                </a:rPr>
                <a:t>    ターゲット</a:t>
              </a:r>
              <a:r>
                <a:rPr kumimoji="1" lang="en-US" altLang="ja-JP" sz="1600" b="1" kern="1200" dirty="0">
                  <a:solidFill>
                    <a:srgbClr val="F8F8F8"/>
                  </a:solidFill>
                  <a:latin typeface="Tahoma" pitchFamily="34" charset="0"/>
                  <a:ea typeface="HGP創英角ｺﾞｼｯｸUB" pitchFamily="50" charset="-128"/>
                  <a:cs typeface="+mn-cs"/>
                </a:rPr>
                <a:t>:</a:t>
              </a:r>
              <a:r>
                <a:rPr kumimoji="1" lang="en-US" altLang="ja-JP" sz="1600" b="1" kern="1200" dirty="0">
                  <a:solidFill>
                    <a:srgbClr val="5F5F5F"/>
                  </a:solidFill>
                  <a:latin typeface="Tahoma" pitchFamily="34" charset="0"/>
                  <a:ea typeface="HGP創英角ｺﾞｼｯｸUB" pitchFamily="50" charset="-128"/>
                  <a:cs typeface="+mn-cs"/>
                </a:rPr>
                <a:t> </a:t>
              </a:r>
              <a:r>
                <a:rPr kumimoji="1" lang="en-US" altLang="ja-JP" sz="1600" b="1" kern="1200" dirty="0">
                  <a:solidFill>
                    <a:srgbClr val="CCFFCC"/>
                  </a:solidFill>
                  <a:latin typeface="Tahoma" pitchFamily="34" charset="0"/>
                  <a:ea typeface="HGP創英角ｺﾞｼｯｸUB" pitchFamily="50" charset="-128"/>
                  <a:cs typeface="+mn-cs"/>
                </a:rPr>
                <a:t>0.1Hz </a:t>
              </a:r>
              <a:r>
                <a:rPr kumimoji="1" lang="ja-JP" altLang="en-US" sz="1600" b="1" kern="1200" dirty="0">
                  <a:solidFill>
                    <a:srgbClr val="CCFFCC"/>
                  </a:solidFill>
                  <a:latin typeface="Tahoma" pitchFamily="34" charset="0"/>
                  <a:ea typeface="HGP創英角ｺﾞｼｯｸUB" pitchFamily="50" charset="-128"/>
                  <a:cs typeface="+mn-cs"/>
                </a:rPr>
                <a:t>前後</a:t>
              </a:r>
              <a:r>
                <a:rPr kumimoji="1" lang="ja-JP" altLang="en-US" sz="1600" b="1" kern="1200" dirty="0">
                  <a:solidFill>
                    <a:srgbClr val="F8F8F8"/>
                  </a:solidFill>
                  <a:latin typeface="Tahoma" pitchFamily="34" charset="0"/>
                  <a:ea typeface="HGP創英角ｺﾞｼｯｸUB" pitchFamily="50" charset="-128"/>
                  <a:cs typeface="+mn-cs"/>
                </a:rPr>
                <a:t>の周波数帯</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5F5F5F"/>
                  </a:solidFill>
                  <a:latin typeface="Tahoma" pitchFamily="34" charset="0"/>
                  <a:ea typeface="HGP創英角ｺﾞｼｯｸUB" pitchFamily="50" charset="-128"/>
                  <a:cs typeface="+mn-cs"/>
                </a:rPr>
                <a:t>　　</a:t>
              </a:r>
              <a:r>
                <a:rPr kumimoji="1" lang="ja-JP" altLang="en-US" sz="1600" b="1" kern="1200" dirty="0">
                  <a:solidFill>
                    <a:srgbClr val="F8F8F8"/>
                  </a:solidFill>
                  <a:latin typeface="Tahoma" pitchFamily="34" charset="0"/>
                  <a:ea typeface="HGP創英角ｺﾞｼｯｸUB" pitchFamily="50" charset="-128"/>
                  <a:cs typeface="+mn-cs"/>
                </a:rPr>
                <a:t>打ち上げ</a:t>
              </a:r>
              <a:r>
                <a:rPr kumimoji="1" lang="en-US" altLang="ja-JP" sz="1600" b="1" kern="1200" dirty="0">
                  <a:solidFill>
                    <a:srgbClr val="F8F8F8"/>
                  </a:solidFill>
                  <a:latin typeface="Tahoma" pitchFamily="34" charset="0"/>
                  <a:ea typeface="HGP創英角ｺﾞｼｯｸUB" pitchFamily="50" charset="-128"/>
                  <a:cs typeface="+mn-cs"/>
                </a:rPr>
                <a:t>:</a:t>
              </a:r>
              <a:r>
                <a:rPr kumimoji="1" lang="ja-JP" altLang="en-US" sz="1600" b="1" kern="1200" dirty="0">
                  <a:solidFill>
                    <a:srgbClr val="F8F8F8"/>
                  </a:solidFill>
                  <a:latin typeface="Tahoma" pitchFamily="34" charset="0"/>
                  <a:ea typeface="HGP創英角ｺﾞｼｯｸUB" pitchFamily="50" charset="-128"/>
                  <a:cs typeface="+mn-cs"/>
                </a:rPr>
                <a:t>　</a:t>
              </a:r>
              <a:r>
                <a:rPr kumimoji="1" lang="en-US" altLang="ja-JP" sz="1600" b="1" kern="1200" dirty="0">
                  <a:solidFill>
                    <a:srgbClr val="F8F8F8"/>
                  </a:solidFill>
                  <a:latin typeface="Tahoma" pitchFamily="34" charset="0"/>
                  <a:ea typeface="HGP創英角ｺﾞｼｯｸUB" pitchFamily="50" charset="-128"/>
                  <a:cs typeface="+mn-cs"/>
                </a:rPr>
                <a:t>2025</a:t>
              </a:r>
              <a:r>
                <a:rPr kumimoji="1" lang="ja-JP" altLang="en-US" sz="1600" b="1" kern="1200" dirty="0">
                  <a:solidFill>
                    <a:srgbClr val="F8F8F8"/>
                  </a:solidFill>
                  <a:latin typeface="Tahoma" pitchFamily="34" charset="0"/>
                  <a:ea typeface="HGP創英角ｺﾞｼｯｸUB" pitchFamily="50" charset="-128"/>
                  <a:cs typeface="+mn-cs"/>
                </a:rPr>
                <a:t>年頃</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角丸四角形 234"/>
          <p:cNvSpPr/>
          <p:nvPr/>
        </p:nvSpPr>
        <p:spPr bwMode="auto">
          <a:xfrm>
            <a:off x="561913" y="3214686"/>
            <a:ext cx="3429024" cy="1571636"/>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31522" name="Rectangle 2"/>
          <p:cNvSpPr>
            <a:spLocks noGrp="1" noChangeArrowheads="1"/>
          </p:cNvSpPr>
          <p:nvPr>
            <p:ph type="title"/>
          </p:nvPr>
        </p:nvSpPr>
        <p:spPr/>
        <p:txBody>
          <a:bodyPr/>
          <a:lstStyle/>
          <a:p>
            <a:r>
              <a:rPr lang="en-US" altLang="ja-JP" dirty="0" smtClean="0"/>
              <a:t>DECIGO Interferometer</a:t>
            </a:r>
            <a:endParaRPr lang="en-US" altLang="ja-JP" dirty="0"/>
          </a:p>
        </p:txBody>
      </p:sp>
      <p:sp>
        <p:nvSpPr>
          <p:cNvPr id="16" name="フッター プレースホルダ 3"/>
          <p:cNvSpPr>
            <a:spLocks noGrp="1"/>
          </p:cNvSpPr>
          <p:nvPr>
            <p:ph type="ftr" sz="quarter" idx="10"/>
          </p:nvPr>
        </p:nvSpPr>
        <p:spPr/>
        <p:txBody>
          <a:bodyPr/>
          <a:lstStyle/>
          <a:p>
            <a:r>
              <a:rPr lang="en-US" altLang="ja-JP" smtClean="0"/>
              <a:t>27th International Symposium on Space Technology and Science (July 9, 2009, Tsukuba, Ibaraki)</a:t>
            </a:r>
            <a:endParaRPr lang="en-US" altLang="ja-JP" dirty="0"/>
          </a:p>
        </p:txBody>
      </p:sp>
      <p:sp>
        <p:nvSpPr>
          <p:cNvPr id="18" name="Text Box 3"/>
          <p:cNvSpPr txBox="1">
            <a:spLocks noChangeArrowheads="1"/>
          </p:cNvSpPr>
          <p:nvPr/>
        </p:nvSpPr>
        <p:spPr bwMode="auto">
          <a:xfrm>
            <a:off x="428596" y="1857364"/>
            <a:ext cx="4848225" cy="830997"/>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Interferometer Unit: </a:t>
            </a:r>
          </a:p>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   </a:t>
            </a:r>
            <a:r>
              <a:rPr kumimoji="1" lang="en-US" altLang="ja-JP" sz="2000" b="1" kern="1200" dirty="0" smtClean="0">
                <a:solidFill>
                  <a:schemeClr val="bg1">
                    <a:lumMod val="90000"/>
                  </a:schemeClr>
                </a:solidFill>
                <a:latin typeface="+mj-lt"/>
                <a:ea typeface="ＭＳ Ｐゴシック" pitchFamily="50" charset="-128"/>
                <a:cs typeface="+mn-cs"/>
              </a:rPr>
              <a:t>Differential </a:t>
            </a:r>
            <a:r>
              <a:rPr kumimoji="1" lang="en-US" altLang="ja-JP" sz="2000" b="1" kern="1200" dirty="0">
                <a:solidFill>
                  <a:schemeClr val="bg1">
                    <a:lumMod val="90000"/>
                  </a:schemeClr>
                </a:solidFill>
                <a:latin typeface="+mj-lt"/>
                <a:ea typeface="ＭＳ Ｐゴシック" pitchFamily="50" charset="-128"/>
                <a:cs typeface="+mn-cs"/>
              </a:rPr>
              <a:t>FP </a:t>
            </a:r>
            <a:r>
              <a:rPr kumimoji="1" lang="en-US" altLang="ja-JP" sz="2000" b="1" kern="1200" dirty="0" smtClean="0">
                <a:solidFill>
                  <a:schemeClr val="bg1">
                    <a:lumMod val="90000"/>
                  </a:schemeClr>
                </a:solidFill>
                <a:latin typeface="+mj-lt"/>
                <a:ea typeface="ＭＳ Ｐゴシック" pitchFamily="50" charset="-128"/>
                <a:cs typeface="+mn-cs"/>
              </a:rPr>
              <a:t>interferometer</a:t>
            </a:r>
            <a:endParaRPr kumimoji="1" lang="en-US" altLang="ja-JP" sz="2000" b="1" kern="1200" dirty="0">
              <a:solidFill>
                <a:schemeClr val="bg1">
                  <a:lumMod val="90000"/>
                </a:schemeClr>
              </a:solidFill>
              <a:latin typeface="+mj-lt"/>
              <a:ea typeface="ＭＳ Ｐゴシック" pitchFamily="50" charset="-128"/>
              <a:cs typeface="+mn-cs"/>
            </a:endParaRPr>
          </a:p>
        </p:txBody>
      </p:sp>
      <p:grpSp>
        <p:nvGrpSpPr>
          <p:cNvPr id="232" name="グループ化 231"/>
          <p:cNvGrpSpPr/>
          <p:nvPr/>
        </p:nvGrpSpPr>
        <p:grpSpPr>
          <a:xfrm>
            <a:off x="3590955" y="1196961"/>
            <a:ext cx="5338763" cy="5018121"/>
            <a:chOff x="3590955" y="1196961"/>
            <a:chExt cx="5338763" cy="5018121"/>
          </a:xfrm>
        </p:grpSpPr>
        <p:sp>
          <p:nvSpPr>
            <p:cNvPr id="114" name="Oval 137"/>
            <p:cNvSpPr>
              <a:spLocks noChangeArrowheads="1"/>
            </p:cNvSpPr>
            <p:nvPr/>
          </p:nvSpPr>
          <p:spPr bwMode="auto">
            <a:xfrm>
              <a:off x="3590955"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Oval 209"/>
            <p:cNvSpPr>
              <a:spLocks noChangeArrowheads="1"/>
            </p:cNvSpPr>
            <p:nvPr/>
          </p:nvSpPr>
          <p:spPr bwMode="auto">
            <a:xfrm>
              <a:off x="5354668" y="1196961"/>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Oval 210"/>
            <p:cNvSpPr>
              <a:spLocks noChangeArrowheads="1"/>
            </p:cNvSpPr>
            <p:nvPr/>
          </p:nvSpPr>
          <p:spPr bwMode="auto">
            <a:xfrm>
              <a:off x="7124730"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Freeform 5"/>
            <p:cNvSpPr>
              <a:spLocks/>
            </p:cNvSpPr>
            <p:nvPr/>
          </p:nvSpPr>
          <p:spPr bwMode="auto">
            <a:xfrm rot="14397729">
              <a:off x="6053168" y="372743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6"/>
            <p:cNvSpPr>
              <a:spLocks/>
            </p:cNvSpPr>
            <p:nvPr/>
          </p:nvSpPr>
          <p:spPr bwMode="auto">
            <a:xfrm rot="14397729" flipV="1">
              <a:off x="6184930" y="365441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7"/>
            <p:cNvSpPr>
              <a:spLocks/>
            </p:cNvSpPr>
            <p:nvPr/>
          </p:nvSpPr>
          <p:spPr bwMode="auto">
            <a:xfrm rot="14397729">
              <a:off x="6137305" y="3506773"/>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3" name="Rectangle 8"/>
            <p:cNvSpPr>
              <a:spLocks noChangeArrowheads="1"/>
            </p:cNvSpPr>
            <p:nvPr/>
          </p:nvSpPr>
          <p:spPr bwMode="auto">
            <a:xfrm rot="11744560">
              <a:off x="6373843" y="220184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 name="Rectangle 9"/>
            <p:cNvSpPr>
              <a:spLocks noChangeArrowheads="1"/>
            </p:cNvSpPr>
            <p:nvPr/>
          </p:nvSpPr>
          <p:spPr bwMode="auto">
            <a:xfrm rot="9888311">
              <a:off x="6130955" y="2193911"/>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10"/>
            <p:cNvSpPr>
              <a:spLocks noChangeArrowheads="1"/>
            </p:cNvSpPr>
            <p:nvPr/>
          </p:nvSpPr>
          <p:spPr bwMode="auto">
            <a:xfrm rot="10780961">
              <a:off x="6227793" y="19018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Line 11"/>
            <p:cNvSpPr>
              <a:spLocks noChangeShapeType="1"/>
            </p:cNvSpPr>
            <p:nvPr/>
          </p:nvSpPr>
          <p:spPr bwMode="auto">
            <a:xfrm rot="7209001" flipV="1">
              <a:off x="5557868" y="2105011"/>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Rectangle 12"/>
            <p:cNvSpPr>
              <a:spLocks noChangeArrowheads="1"/>
            </p:cNvSpPr>
            <p:nvPr/>
          </p:nvSpPr>
          <p:spPr bwMode="auto">
            <a:xfrm rot="7209001">
              <a:off x="6364318" y="1533511"/>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Freeform 13"/>
            <p:cNvSpPr>
              <a:spLocks/>
            </p:cNvSpPr>
            <p:nvPr/>
          </p:nvSpPr>
          <p:spPr bwMode="auto">
            <a:xfrm rot="7209001">
              <a:off x="6024593" y="236853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Line 14"/>
            <p:cNvSpPr>
              <a:spLocks noChangeShapeType="1"/>
            </p:cNvSpPr>
            <p:nvPr/>
          </p:nvSpPr>
          <p:spPr bwMode="auto">
            <a:xfrm rot="7209001">
              <a:off x="6083330" y="24717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5"/>
            <p:cNvSpPr>
              <a:spLocks noChangeShapeType="1"/>
            </p:cNvSpPr>
            <p:nvPr/>
          </p:nvSpPr>
          <p:spPr bwMode="auto">
            <a:xfrm rot="7209001">
              <a:off x="5970618" y="2411399"/>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1" name="Group 16"/>
            <p:cNvGrpSpPr>
              <a:grpSpLocks/>
            </p:cNvGrpSpPr>
            <p:nvPr/>
          </p:nvGrpSpPr>
          <p:grpSpPr bwMode="auto">
            <a:xfrm rot="7209001">
              <a:off x="5538818" y="2690798"/>
              <a:ext cx="600075" cy="495300"/>
              <a:chOff x="4785" y="11039"/>
              <a:chExt cx="829" cy="688"/>
            </a:xfrm>
          </p:grpSpPr>
          <p:sp>
            <p:nvSpPr>
              <p:cNvPr id="221"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 name="Freeform 22"/>
            <p:cNvSpPr>
              <a:spLocks/>
            </p:cNvSpPr>
            <p:nvPr/>
          </p:nvSpPr>
          <p:spPr bwMode="auto">
            <a:xfrm rot="9872463">
              <a:off x="5869018" y="24717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Freeform 23"/>
            <p:cNvSpPr>
              <a:spLocks/>
            </p:cNvSpPr>
            <p:nvPr/>
          </p:nvSpPr>
          <p:spPr bwMode="auto">
            <a:xfrm rot="7209001">
              <a:off x="5748368" y="2481248"/>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Arc 24"/>
            <p:cNvSpPr>
              <a:spLocks/>
            </p:cNvSpPr>
            <p:nvPr/>
          </p:nvSpPr>
          <p:spPr bwMode="auto">
            <a:xfrm rot="14146499">
              <a:off x="6054755" y="23605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5"/>
            <p:cNvSpPr>
              <a:spLocks/>
            </p:cNvSpPr>
            <p:nvPr/>
          </p:nvSpPr>
          <p:spPr bwMode="auto">
            <a:xfrm rot="271502" flipV="1">
              <a:off x="5770593" y="2198674"/>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6" name="Group 26"/>
            <p:cNvGrpSpPr>
              <a:grpSpLocks/>
            </p:cNvGrpSpPr>
            <p:nvPr/>
          </p:nvGrpSpPr>
          <p:grpSpPr bwMode="auto">
            <a:xfrm rot="7209001">
              <a:off x="5492780" y="2660636"/>
              <a:ext cx="600075" cy="500063"/>
              <a:chOff x="4785" y="11039"/>
              <a:chExt cx="829" cy="688"/>
            </a:xfrm>
          </p:grpSpPr>
          <p:sp>
            <p:nvSpPr>
              <p:cNvPr id="216"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 name="Arc 32"/>
            <p:cNvSpPr>
              <a:spLocks/>
            </p:cNvSpPr>
            <p:nvPr/>
          </p:nvSpPr>
          <p:spPr bwMode="auto">
            <a:xfrm rot="9872463" flipH="1" flipV="1">
              <a:off x="5767418" y="246854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Arc 33"/>
            <p:cNvSpPr>
              <a:spLocks/>
            </p:cNvSpPr>
            <p:nvPr/>
          </p:nvSpPr>
          <p:spPr bwMode="auto">
            <a:xfrm rot="9872463">
              <a:off x="5840443" y="23304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4"/>
            <p:cNvSpPr>
              <a:spLocks/>
            </p:cNvSpPr>
            <p:nvPr/>
          </p:nvSpPr>
          <p:spPr bwMode="auto">
            <a:xfrm rot="9872463">
              <a:off x="6024593" y="231138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5"/>
            <p:cNvSpPr>
              <a:spLocks/>
            </p:cNvSpPr>
            <p:nvPr/>
          </p:nvSpPr>
          <p:spPr bwMode="auto">
            <a:xfrm rot="9872463" flipH="1" flipV="1">
              <a:off x="5957918" y="24288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Line 36"/>
            <p:cNvSpPr>
              <a:spLocks noChangeShapeType="1"/>
            </p:cNvSpPr>
            <p:nvPr/>
          </p:nvSpPr>
          <p:spPr bwMode="auto">
            <a:xfrm rot="9016332" flipV="1">
              <a:off x="6453218" y="203516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37"/>
            <p:cNvSpPr>
              <a:spLocks/>
            </p:cNvSpPr>
            <p:nvPr/>
          </p:nvSpPr>
          <p:spPr bwMode="auto">
            <a:xfrm rot="3616332">
              <a:off x="6429405" y="2368536"/>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Line 38"/>
            <p:cNvSpPr>
              <a:spLocks noChangeShapeType="1"/>
            </p:cNvSpPr>
            <p:nvPr/>
          </p:nvSpPr>
          <p:spPr bwMode="auto">
            <a:xfrm rot="3616332">
              <a:off x="6491318" y="24082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9"/>
            <p:cNvSpPr>
              <a:spLocks noChangeShapeType="1"/>
            </p:cNvSpPr>
            <p:nvPr/>
          </p:nvSpPr>
          <p:spPr bwMode="auto">
            <a:xfrm rot="3616332">
              <a:off x="6380193" y="2476486"/>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Freeform 40"/>
            <p:cNvSpPr>
              <a:spLocks/>
            </p:cNvSpPr>
            <p:nvPr/>
          </p:nvSpPr>
          <p:spPr bwMode="auto">
            <a:xfrm rot="3616332">
              <a:off x="6553230" y="2549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Line 41"/>
            <p:cNvSpPr>
              <a:spLocks noChangeShapeType="1"/>
            </p:cNvSpPr>
            <p:nvPr/>
          </p:nvSpPr>
          <p:spPr bwMode="auto">
            <a:xfrm rot="3616332">
              <a:off x="6594505" y="246219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2"/>
            <p:cNvSpPr>
              <a:spLocks noChangeShapeType="1"/>
            </p:cNvSpPr>
            <p:nvPr/>
          </p:nvSpPr>
          <p:spPr bwMode="auto">
            <a:xfrm rot="3616332">
              <a:off x="6707218" y="2638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3"/>
            <p:cNvSpPr>
              <a:spLocks noChangeShapeType="1"/>
            </p:cNvSpPr>
            <p:nvPr/>
          </p:nvSpPr>
          <p:spPr bwMode="auto">
            <a:xfrm rot="3616332">
              <a:off x="6380193" y="2825736"/>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44"/>
            <p:cNvSpPr>
              <a:spLocks/>
            </p:cNvSpPr>
            <p:nvPr/>
          </p:nvSpPr>
          <p:spPr bwMode="auto">
            <a:xfrm rot="17144832">
              <a:off x="6511955" y="269556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Freeform 45"/>
            <p:cNvSpPr>
              <a:spLocks/>
            </p:cNvSpPr>
            <p:nvPr/>
          </p:nvSpPr>
          <p:spPr bwMode="auto">
            <a:xfrm rot="6279794">
              <a:off x="6440518" y="2478073"/>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6"/>
            <p:cNvSpPr>
              <a:spLocks/>
            </p:cNvSpPr>
            <p:nvPr/>
          </p:nvSpPr>
          <p:spPr bwMode="auto">
            <a:xfrm rot="3616332">
              <a:off x="6332568" y="2482836"/>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Arc 47"/>
            <p:cNvSpPr>
              <a:spLocks/>
            </p:cNvSpPr>
            <p:nvPr/>
          </p:nvSpPr>
          <p:spPr bwMode="auto">
            <a:xfrm rot="10553830">
              <a:off x="6470680" y="2198674"/>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8"/>
            <p:cNvSpPr>
              <a:spLocks/>
            </p:cNvSpPr>
            <p:nvPr/>
          </p:nvSpPr>
          <p:spPr bwMode="auto">
            <a:xfrm rot="18278834" flipV="1">
              <a:off x="6186518" y="236536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4" name="Group 49"/>
            <p:cNvGrpSpPr>
              <a:grpSpLocks/>
            </p:cNvGrpSpPr>
            <p:nvPr/>
          </p:nvGrpSpPr>
          <p:grpSpPr bwMode="auto">
            <a:xfrm rot="3616332">
              <a:off x="6419880" y="2673336"/>
              <a:ext cx="600075" cy="503238"/>
              <a:chOff x="4785" y="11039"/>
              <a:chExt cx="829" cy="688"/>
            </a:xfrm>
          </p:grpSpPr>
          <p:sp>
            <p:nvSpPr>
              <p:cNvPr id="211"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5" name="Arc 55"/>
            <p:cNvSpPr>
              <a:spLocks/>
            </p:cNvSpPr>
            <p:nvPr/>
          </p:nvSpPr>
          <p:spPr bwMode="auto">
            <a:xfrm rot="6279794" flipH="1" flipV="1">
              <a:off x="6413530" y="247172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Arc 56"/>
            <p:cNvSpPr>
              <a:spLocks/>
            </p:cNvSpPr>
            <p:nvPr/>
          </p:nvSpPr>
          <p:spPr bwMode="auto">
            <a:xfrm rot="6279794">
              <a:off x="6330980" y="233996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7"/>
            <p:cNvSpPr>
              <a:spLocks/>
            </p:cNvSpPr>
            <p:nvPr/>
          </p:nvSpPr>
          <p:spPr bwMode="auto">
            <a:xfrm rot="6279794">
              <a:off x="6369080" y="231456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8"/>
            <p:cNvSpPr>
              <a:spLocks/>
            </p:cNvSpPr>
            <p:nvPr/>
          </p:nvSpPr>
          <p:spPr bwMode="auto">
            <a:xfrm rot="6279794" flipH="1" flipV="1">
              <a:off x="6434168" y="242886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Line 59"/>
            <p:cNvSpPr>
              <a:spLocks noChangeShapeType="1"/>
            </p:cNvSpPr>
            <p:nvPr/>
          </p:nvSpPr>
          <p:spPr bwMode="auto">
            <a:xfrm rot="7209001">
              <a:off x="5934105" y="192403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60"/>
            <p:cNvSpPr>
              <a:spLocks noChangeShapeType="1"/>
            </p:cNvSpPr>
            <p:nvPr/>
          </p:nvSpPr>
          <p:spPr bwMode="auto">
            <a:xfrm rot="14429284">
              <a:off x="6605618" y="1931973"/>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1" name="Group 61"/>
            <p:cNvGrpSpPr>
              <a:grpSpLocks/>
            </p:cNvGrpSpPr>
            <p:nvPr/>
          </p:nvGrpSpPr>
          <p:grpSpPr bwMode="auto">
            <a:xfrm rot="14462297">
              <a:off x="6792943" y="1941498"/>
              <a:ext cx="223838" cy="180975"/>
              <a:chOff x="5504" y="8144"/>
              <a:chExt cx="291" cy="236"/>
            </a:xfrm>
          </p:grpSpPr>
          <p:sp>
            <p:nvSpPr>
              <p:cNvPr id="209"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62" name="Group 64"/>
            <p:cNvGrpSpPr>
              <a:grpSpLocks/>
            </p:cNvGrpSpPr>
            <p:nvPr/>
          </p:nvGrpSpPr>
          <p:grpSpPr bwMode="auto">
            <a:xfrm rot="7209001">
              <a:off x="5526118" y="1951023"/>
              <a:ext cx="227013" cy="180975"/>
              <a:chOff x="5504" y="8144"/>
              <a:chExt cx="291" cy="236"/>
            </a:xfrm>
          </p:grpSpPr>
          <p:sp>
            <p:nvSpPr>
              <p:cNvPr id="207"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3" name="Rectangle 67"/>
            <p:cNvSpPr>
              <a:spLocks noChangeArrowheads="1"/>
            </p:cNvSpPr>
            <p:nvPr/>
          </p:nvSpPr>
          <p:spPr bwMode="auto">
            <a:xfrm rot="10780961">
              <a:off x="6224618" y="1900224"/>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Rectangle 68"/>
            <p:cNvSpPr>
              <a:spLocks noChangeArrowheads="1"/>
            </p:cNvSpPr>
            <p:nvPr/>
          </p:nvSpPr>
          <p:spPr bwMode="auto">
            <a:xfrm rot="9888311">
              <a:off x="6130955" y="2193911"/>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9"/>
            <p:cNvSpPr>
              <a:spLocks noChangeArrowheads="1"/>
            </p:cNvSpPr>
            <p:nvPr/>
          </p:nvSpPr>
          <p:spPr bwMode="auto">
            <a:xfrm rot="11744560">
              <a:off x="6373843" y="2201849"/>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70"/>
            <p:cNvSpPr>
              <a:spLocks noChangeArrowheads="1"/>
            </p:cNvSpPr>
            <p:nvPr/>
          </p:nvSpPr>
          <p:spPr bwMode="auto">
            <a:xfrm rot="17064441" flipH="1">
              <a:off x="7912130" y="4856148"/>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1"/>
            <p:cNvSpPr>
              <a:spLocks noChangeArrowheads="1"/>
            </p:cNvSpPr>
            <p:nvPr/>
          </p:nvSpPr>
          <p:spPr bwMode="auto">
            <a:xfrm rot="18920690" flipH="1">
              <a:off x="7797830" y="5068874"/>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2"/>
            <p:cNvSpPr>
              <a:spLocks noChangeArrowheads="1"/>
            </p:cNvSpPr>
            <p:nvPr/>
          </p:nvSpPr>
          <p:spPr bwMode="auto">
            <a:xfrm rot="18028040" flipH="1">
              <a:off x="8023255" y="50006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Line 73"/>
            <p:cNvSpPr>
              <a:spLocks noChangeShapeType="1"/>
            </p:cNvSpPr>
            <p:nvPr/>
          </p:nvSpPr>
          <p:spPr bwMode="auto">
            <a:xfrm flipH="1" flipV="1">
              <a:off x="7323168" y="5154599"/>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Rectangle 74"/>
            <p:cNvSpPr>
              <a:spLocks noChangeArrowheads="1"/>
            </p:cNvSpPr>
            <p:nvPr/>
          </p:nvSpPr>
          <p:spPr bwMode="auto">
            <a:xfrm flipH="1">
              <a:off x="8405843" y="5059349"/>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Freeform 75"/>
            <p:cNvSpPr>
              <a:spLocks/>
            </p:cNvSpPr>
            <p:nvPr/>
          </p:nvSpPr>
          <p:spPr bwMode="auto">
            <a:xfrm flipH="1">
              <a:off x="7597805" y="508316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76"/>
            <p:cNvSpPr>
              <a:spLocks noChangeShapeType="1"/>
            </p:cNvSpPr>
            <p:nvPr/>
          </p:nvSpPr>
          <p:spPr bwMode="auto">
            <a:xfrm flipH="1">
              <a:off x="7600980" y="509109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7"/>
            <p:cNvSpPr>
              <a:spLocks noChangeShapeType="1"/>
            </p:cNvSpPr>
            <p:nvPr/>
          </p:nvSpPr>
          <p:spPr bwMode="auto">
            <a:xfrm flipH="1">
              <a:off x="7599393" y="5219686"/>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4" name="Group 78"/>
            <p:cNvGrpSpPr>
              <a:grpSpLocks/>
            </p:cNvGrpSpPr>
            <p:nvPr/>
          </p:nvGrpSpPr>
          <p:grpSpPr bwMode="auto">
            <a:xfrm flipH="1">
              <a:off x="6792943" y="4854561"/>
              <a:ext cx="600075" cy="495300"/>
              <a:chOff x="4785" y="11039"/>
              <a:chExt cx="829" cy="688"/>
            </a:xfrm>
          </p:grpSpPr>
          <p:sp>
            <p:nvSpPr>
              <p:cNvPr id="202"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5" name="Freeform 84"/>
            <p:cNvSpPr>
              <a:spLocks/>
            </p:cNvSpPr>
            <p:nvPr/>
          </p:nvSpPr>
          <p:spPr bwMode="auto">
            <a:xfrm rot="18936538" flipH="1">
              <a:off x="7364443" y="50498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Freeform 85"/>
            <p:cNvSpPr>
              <a:spLocks/>
            </p:cNvSpPr>
            <p:nvPr/>
          </p:nvSpPr>
          <p:spPr bwMode="auto">
            <a:xfrm flipH="1">
              <a:off x="7231093" y="504029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86"/>
            <p:cNvSpPr>
              <a:spLocks/>
            </p:cNvSpPr>
            <p:nvPr/>
          </p:nvSpPr>
          <p:spPr bwMode="auto">
            <a:xfrm rot="14662502" flipH="1">
              <a:off x="7483505" y="48243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7"/>
            <p:cNvSpPr>
              <a:spLocks/>
            </p:cNvSpPr>
            <p:nvPr/>
          </p:nvSpPr>
          <p:spPr bwMode="auto">
            <a:xfrm rot="6937498" flipH="1" flipV="1">
              <a:off x="7481918" y="514983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9" name="Group 88"/>
            <p:cNvGrpSpPr>
              <a:grpSpLocks/>
            </p:cNvGrpSpPr>
            <p:nvPr/>
          </p:nvGrpSpPr>
          <p:grpSpPr bwMode="auto">
            <a:xfrm flipH="1">
              <a:off x="6792943" y="4899011"/>
              <a:ext cx="600075" cy="500063"/>
              <a:chOff x="4785" y="11039"/>
              <a:chExt cx="829" cy="688"/>
            </a:xfrm>
          </p:grpSpPr>
          <p:sp>
            <p:nvSpPr>
              <p:cNvPr id="197"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0" name="Arc 94"/>
            <p:cNvSpPr>
              <a:spLocks/>
            </p:cNvSpPr>
            <p:nvPr/>
          </p:nvSpPr>
          <p:spPr bwMode="auto">
            <a:xfrm rot="18936538" flipV="1">
              <a:off x="7221568" y="497679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95"/>
            <p:cNvSpPr>
              <a:spLocks/>
            </p:cNvSpPr>
            <p:nvPr/>
          </p:nvSpPr>
          <p:spPr bwMode="auto">
            <a:xfrm rot="18936538" flipH="1">
              <a:off x="7378730" y="49847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6"/>
            <p:cNvSpPr>
              <a:spLocks/>
            </p:cNvSpPr>
            <p:nvPr/>
          </p:nvSpPr>
          <p:spPr bwMode="auto">
            <a:xfrm rot="18936538" flipH="1">
              <a:off x="7631143" y="50847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7"/>
            <p:cNvSpPr>
              <a:spLocks/>
            </p:cNvSpPr>
            <p:nvPr/>
          </p:nvSpPr>
          <p:spPr bwMode="auto">
            <a:xfrm rot="18936538" flipV="1">
              <a:off x="7497793" y="50831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Line 98"/>
            <p:cNvSpPr>
              <a:spLocks noChangeShapeType="1"/>
            </p:cNvSpPr>
            <p:nvPr/>
          </p:nvSpPr>
          <p:spPr bwMode="auto">
            <a:xfrm rot="19792668" flipH="1" flipV="1">
              <a:off x="7864505" y="447038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99"/>
            <p:cNvSpPr>
              <a:spLocks/>
            </p:cNvSpPr>
            <p:nvPr/>
          </p:nvSpPr>
          <p:spPr bwMode="auto">
            <a:xfrm rot="3592668" flipH="1">
              <a:off x="7802593" y="4732323"/>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100"/>
            <p:cNvSpPr>
              <a:spLocks noChangeShapeType="1"/>
            </p:cNvSpPr>
            <p:nvPr/>
          </p:nvSpPr>
          <p:spPr bwMode="auto">
            <a:xfrm rot="3592668" flipH="1">
              <a:off x="7861330" y="47704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1"/>
            <p:cNvSpPr>
              <a:spLocks noChangeShapeType="1"/>
            </p:cNvSpPr>
            <p:nvPr/>
          </p:nvSpPr>
          <p:spPr bwMode="auto">
            <a:xfrm rot="3592668" flipH="1">
              <a:off x="7747030" y="4830748"/>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Freeform 102"/>
            <p:cNvSpPr>
              <a:spLocks/>
            </p:cNvSpPr>
            <p:nvPr/>
          </p:nvSpPr>
          <p:spPr bwMode="auto">
            <a:xfrm rot="3592668" flipH="1">
              <a:off x="7585105" y="4322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103"/>
            <p:cNvSpPr>
              <a:spLocks noChangeShapeType="1"/>
            </p:cNvSpPr>
            <p:nvPr/>
          </p:nvSpPr>
          <p:spPr bwMode="auto">
            <a:xfrm rot="3592668" flipH="1">
              <a:off x="7712105" y="438307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4"/>
            <p:cNvSpPr>
              <a:spLocks noChangeShapeType="1"/>
            </p:cNvSpPr>
            <p:nvPr/>
          </p:nvSpPr>
          <p:spPr bwMode="auto">
            <a:xfrm rot="3592668" flipH="1">
              <a:off x="7742268" y="4416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5"/>
            <p:cNvSpPr>
              <a:spLocks noChangeShapeType="1"/>
            </p:cNvSpPr>
            <p:nvPr/>
          </p:nvSpPr>
          <p:spPr bwMode="auto">
            <a:xfrm rot="3592668" flipH="1">
              <a:off x="7413655" y="4602148"/>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106"/>
            <p:cNvSpPr>
              <a:spLocks/>
            </p:cNvSpPr>
            <p:nvPr/>
          </p:nvSpPr>
          <p:spPr bwMode="auto">
            <a:xfrm rot="11664170" flipH="1">
              <a:off x="7294593" y="40354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107"/>
            <p:cNvSpPr>
              <a:spLocks/>
            </p:cNvSpPr>
            <p:nvPr/>
          </p:nvSpPr>
          <p:spPr bwMode="auto">
            <a:xfrm rot="929206" flipH="1">
              <a:off x="7647018" y="455293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8"/>
            <p:cNvSpPr>
              <a:spLocks/>
            </p:cNvSpPr>
            <p:nvPr/>
          </p:nvSpPr>
          <p:spPr bwMode="auto">
            <a:xfrm rot="3592668" flipH="1">
              <a:off x="7523193" y="4532298"/>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109"/>
            <p:cNvSpPr>
              <a:spLocks/>
            </p:cNvSpPr>
            <p:nvPr/>
          </p:nvSpPr>
          <p:spPr bwMode="auto">
            <a:xfrm rot="18255170" flipH="1">
              <a:off x="7831168" y="454499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10"/>
            <p:cNvSpPr>
              <a:spLocks/>
            </p:cNvSpPr>
            <p:nvPr/>
          </p:nvSpPr>
          <p:spPr bwMode="auto">
            <a:xfrm rot="10530167" flipH="1" flipV="1">
              <a:off x="7547005" y="470851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7" name="Group 111"/>
            <p:cNvGrpSpPr>
              <a:grpSpLocks/>
            </p:cNvGrpSpPr>
            <p:nvPr/>
          </p:nvGrpSpPr>
          <p:grpSpPr bwMode="auto">
            <a:xfrm rot="3592668" flipH="1">
              <a:off x="7243793" y="4094148"/>
              <a:ext cx="600075" cy="503238"/>
              <a:chOff x="4785" y="11039"/>
              <a:chExt cx="829" cy="688"/>
            </a:xfrm>
          </p:grpSpPr>
          <p:sp>
            <p:nvSpPr>
              <p:cNvPr id="192"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Arc 117"/>
            <p:cNvSpPr>
              <a:spLocks/>
            </p:cNvSpPr>
            <p:nvPr/>
          </p:nvSpPr>
          <p:spPr bwMode="auto">
            <a:xfrm rot="929206" flipV="1">
              <a:off x="7545418" y="441641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118"/>
            <p:cNvSpPr>
              <a:spLocks/>
            </p:cNvSpPr>
            <p:nvPr/>
          </p:nvSpPr>
          <p:spPr bwMode="auto">
            <a:xfrm rot="929206" flipH="1">
              <a:off x="7616855" y="455611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9"/>
            <p:cNvSpPr>
              <a:spLocks/>
            </p:cNvSpPr>
            <p:nvPr/>
          </p:nvSpPr>
          <p:spPr bwMode="auto">
            <a:xfrm rot="929206" flipH="1">
              <a:off x="7801005" y="47862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20"/>
            <p:cNvSpPr>
              <a:spLocks/>
            </p:cNvSpPr>
            <p:nvPr/>
          </p:nvSpPr>
          <p:spPr bwMode="auto">
            <a:xfrm rot="929206" flipV="1">
              <a:off x="7735918" y="467041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121"/>
            <p:cNvSpPr>
              <a:spLocks noChangeShapeType="1"/>
            </p:cNvSpPr>
            <p:nvPr/>
          </p:nvSpPr>
          <p:spPr bwMode="auto">
            <a:xfrm flipH="1">
              <a:off x="7793068" y="513396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2"/>
            <p:cNvSpPr>
              <a:spLocks noChangeShapeType="1"/>
            </p:cNvSpPr>
            <p:nvPr/>
          </p:nvSpPr>
          <p:spPr bwMode="auto">
            <a:xfrm rot="14379716" flipH="1">
              <a:off x="8124855" y="4549761"/>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4" name="Group 123"/>
            <p:cNvGrpSpPr>
              <a:grpSpLocks/>
            </p:cNvGrpSpPr>
            <p:nvPr/>
          </p:nvGrpSpPr>
          <p:grpSpPr bwMode="auto">
            <a:xfrm rot="14346703" flipH="1">
              <a:off x="8299480" y="4541823"/>
              <a:ext cx="223838" cy="180975"/>
              <a:chOff x="5504" y="8144"/>
              <a:chExt cx="291" cy="236"/>
            </a:xfrm>
          </p:grpSpPr>
          <p:sp>
            <p:nvSpPr>
              <p:cNvPr id="19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5" name="Group 126"/>
            <p:cNvGrpSpPr>
              <a:grpSpLocks/>
            </p:cNvGrpSpPr>
            <p:nvPr/>
          </p:nvGrpSpPr>
          <p:grpSpPr bwMode="auto">
            <a:xfrm flipH="1">
              <a:off x="7654955" y="5632436"/>
              <a:ext cx="227013" cy="180975"/>
              <a:chOff x="5504" y="8144"/>
              <a:chExt cx="291" cy="236"/>
            </a:xfrm>
          </p:grpSpPr>
          <p:sp>
            <p:nvSpPr>
              <p:cNvPr id="188"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6" name="Rectangle 129"/>
            <p:cNvSpPr>
              <a:spLocks noChangeArrowheads="1"/>
            </p:cNvSpPr>
            <p:nvPr/>
          </p:nvSpPr>
          <p:spPr bwMode="auto">
            <a:xfrm rot="18028040" flipH="1">
              <a:off x="8021668" y="5002198"/>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130"/>
            <p:cNvSpPr>
              <a:spLocks noChangeArrowheads="1"/>
            </p:cNvSpPr>
            <p:nvPr/>
          </p:nvSpPr>
          <p:spPr bwMode="auto">
            <a:xfrm rot="18920690" flipH="1">
              <a:off x="7797830" y="5068874"/>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1"/>
            <p:cNvSpPr>
              <a:spLocks noChangeArrowheads="1"/>
            </p:cNvSpPr>
            <p:nvPr/>
          </p:nvSpPr>
          <p:spPr bwMode="auto">
            <a:xfrm rot="17064441" flipH="1">
              <a:off x="7912130" y="4856148"/>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2"/>
            <p:cNvSpPr>
              <a:spLocks noChangeArrowheads="1"/>
            </p:cNvSpPr>
            <p:nvPr/>
          </p:nvSpPr>
          <p:spPr bwMode="auto">
            <a:xfrm rot="4535559">
              <a:off x="4584730" y="4862498"/>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3"/>
            <p:cNvSpPr>
              <a:spLocks noChangeArrowheads="1"/>
            </p:cNvSpPr>
            <p:nvPr/>
          </p:nvSpPr>
          <p:spPr bwMode="auto">
            <a:xfrm rot="2679310">
              <a:off x="4697443" y="5073636"/>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4"/>
            <p:cNvSpPr>
              <a:spLocks noChangeArrowheads="1"/>
            </p:cNvSpPr>
            <p:nvPr/>
          </p:nvSpPr>
          <p:spPr bwMode="auto">
            <a:xfrm rot="3571960">
              <a:off x="4472018" y="5006961"/>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Line 135"/>
            <p:cNvSpPr>
              <a:spLocks noChangeShapeType="1"/>
            </p:cNvSpPr>
            <p:nvPr/>
          </p:nvSpPr>
          <p:spPr bwMode="auto">
            <a:xfrm flipV="1">
              <a:off x="3871268" y="5153690"/>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Rectangle 136"/>
            <p:cNvSpPr>
              <a:spLocks noChangeArrowheads="1"/>
            </p:cNvSpPr>
            <p:nvPr/>
          </p:nvSpPr>
          <p:spPr bwMode="auto">
            <a:xfrm>
              <a:off x="3778280" y="510664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4857780" y="508951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4864130" y="509586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4867305" y="522603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8" name="Group 141"/>
            <p:cNvGrpSpPr>
              <a:grpSpLocks/>
            </p:cNvGrpSpPr>
            <p:nvPr/>
          </p:nvGrpSpPr>
          <p:grpSpPr bwMode="auto">
            <a:xfrm>
              <a:off x="5141943" y="4906949"/>
              <a:ext cx="600075" cy="500063"/>
              <a:chOff x="4785" y="11039"/>
              <a:chExt cx="829" cy="688"/>
            </a:xfrm>
          </p:grpSpPr>
          <p:sp>
            <p:nvSpPr>
              <p:cNvPr id="183"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5059393" y="5065699"/>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5057805" y="521968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4953030" y="5056174"/>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5251480" y="5065699"/>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4853018" y="504664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4760943" y="483074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4760943" y="51561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7213630" y="497044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7383493" y="495616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7210455" y="4967274"/>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7205693" y="534192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6797705" y="489742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5153055" y="497679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5151468" y="496251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5141943" y="534827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5235605" y="490377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4960968" y="4981561"/>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4805393" y="499108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4764118" y="50910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4895880" y="508951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4623135" y="4709470"/>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4654580" y="473708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4605368" y="4773598"/>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4719668" y="483551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3" name="Group 171"/>
            <p:cNvGrpSpPr>
              <a:grpSpLocks/>
            </p:cNvGrpSpPr>
            <p:nvPr/>
          </p:nvGrpSpPr>
          <p:grpSpPr bwMode="auto">
            <a:xfrm rot="18007332">
              <a:off x="4667280" y="4086211"/>
              <a:ext cx="600075" cy="500063"/>
              <a:chOff x="4785" y="11039"/>
              <a:chExt cx="829" cy="688"/>
            </a:xfrm>
          </p:grpSpPr>
          <p:sp>
            <p:nvSpPr>
              <p:cNvPr id="17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4171980" y="3673461"/>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4302155" y="3751248"/>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4670455" y="455928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4379943" y="3519473"/>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4559330" y="4537061"/>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4413280" y="4549761"/>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4694268" y="47116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5810280" y="2544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5937280" y="2455848"/>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5643593" y="2632061"/>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5964268" y="2820973"/>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5515005" y="26892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4781580" y="4327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4822855" y="438783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4540280" y="4635423"/>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4933980" y="4606911"/>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4738718" y="404017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4638705" y="4421174"/>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4567268" y="4560874"/>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4594255" y="47926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4657755" y="46767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4740305" y="5140311"/>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4411693" y="4556111"/>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67" name="Group 200"/>
            <p:cNvGrpSpPr>
              <a:grpSpLocks/>
            </p:cNvGrpSpPr>
            <p:nvPr/>
          </p:nvGrpSpPr>
          <p:grpSpPr bwMode="auto">
            <a:xfrm rot="7253297">
              <a:off x="3994180" y="4571986"/>
              <a:ext cx="227013" cy="180975"/>
              <a:chOff x="5504" y="8144"/>
              <a:chExt cx="291" cy="236"/>
            </a:xfrm>
          </p:grpSpPr>
          <p:sp>
            <p:nvSpPr>
              <p:cNvPr id="176"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68" name="Group 203"/>
            <p:cNvGrpSpPr>
              <a:grpSpLocks/>
            </p:cNvGrpSpPr>
            <p:nvPr/>
          </p:nvGrpSpPr>
          <p:grpSpPr bwMode="auto">
            <a:xfrm>
              <a:off x="4624418" y="5638786"/>
              <a:ext cx="223838" cy="180975"/>
              <a:chOff x="5504" y="8144"/>
              <a:chExt cx="291" cy="236"/>
            </a:xfrm>
          </p:grpSpPr>
          <p:sp>
            <p:nvSpPr>
              <p:cNvPr id="174"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4470430" y="5006961"/>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4697443" y="5073636"/>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4584730" y="4860911"/>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Text Box 211"/>
            <p:cNvSpPr txBox="1">
              <a:spLocks noChangeArrowheads="1"/>
            </p:cNvSpPr>
            <p:nvPr/>
          </p:nvSpPr>
          <p:spPr bwMode="auto">
            <a:xfrm>
              <a:off x="3636993" y="5264136"/>
              <a:ext cx="957262" cy="2857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Laser</a:t>
              </a:r>
            </a:p>
          </p:txBody>
        </p:sp>
        <p:sp>
          <p:nvSpPr>
            <p:cNvPr id="227" name="Text Box 212"/>
            <p:cNvSpPr txBox="1">
              <a:spLocks noChangeArrowheads="1"/>
            </p:cNvSpPr>
            <p:nvPr/>
          </p:nvSpPr>
          <p:spPr bwMode="auto">
            <a:xfrm>
              <a:off x="3929093" y="5489561"/>
              <a:ext cx="800100" cy="423862"/>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Photo-</a:t>
              </a:r>
            </a:p>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detector</a:t>
              </a:r>
            </a:p>
          </p:txBody>
        </p:sp>
        <p:sp>
          <p:nvSpPr>
            <p:cNvPr id="228" name="Text Box 214"/>
            <p:cNvSpPr txBox="1">
              <a:spLocks noChangeArrowheads="1"/>
            </p:cNvSpPr>
            <p:nvPr/>
          </p:nvSpPr>
          <p:spPr bwMode="auto">
            <a:xfrm>
              <a:off x="5632468" y="4500570"/>
              <a:ext cx="1582738"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1000km</a:t>
              </a:r>
            </a:p>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Arm </a:t>
              </a:r>
              <a:r>
                <a:rPr kumimoji="1" lang="en-US" altLang="ja-JP" sz="1600" b="1" kern="1200" dirty="0">
                  <a:solidFill>
                    <a:srgbClr val="CCFFCC"/>
                  </a:solidFill>
                  <a:latin typeface="+mj-lt"/>
                  <a:ea typeface="ＭＳ Ｐゴシック" pitchFamily="50" charset="-128"/>
                  <a:cs typeface="+mn-cs"/>
                </a:rPr>
                <a:t>cavity</a:t>
              </a:r>
            </a:p>
          </p:txBody>
        </p:sp>
        <p:sp>
          <p:nvSpPr>
            <p:cNvPr id="229" name="Text Box 215"/>
            <p:cNvSpPr txBox="1">
              <a:spLocks noChangeArrowheads="1"/>
            </p:cNvSpPr>
            <p:nvPr/>
          </p:nvSpPr>
          <p:spPr bwMode="auto">
            <a:xfrm>
              <a:off x="5143504" y="5811857"/>
              <a:ext cx="1943100" cy="40322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600" b="1" kern="1200" dirty="0">
                  <a:solidFill>
                    <a:srgbClr val="FFCCFF"/>
                  </a:solidFill>
                  <a:latin typeface="+mj-lt"/>
                  <a:ea typeface="ＭＳ Ｐゴシック" pitchFamily="50" charset="-128"/>
                  <a:cs typeface="+mn-cs"/>
                </a:rPr>
                <a:t>Drag-free S/C</a:t>
              </a:r>
            </a:p>
          </p:txBody>
        </p:sp>
        <p:sp>
          <p:nvSpPr>
            <p:cNvPr id="230" name="Text Box 216"/>
            <p:cNvSpPr txBox="1">
              <a:spLocks noChangeArrowheads="1"/>
            </p:cNvSpPr>
            <p:nvPr/>
          </p:nvSpPr>
          <p:spPr bwMode="auto">
            <a:xfrm rot="17950394">
              <a:off x="4408785" y="3176419"/>
              <a:ext cx="1543050"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31" name="Text Box 218"/>
            <p:cNvSpPr txBox="1">
              <a:spLocks noChangeArrowheads="1"/>
            </p:cNvSpPr>
            <p:nvPr/>
          </p:nvSpPr>
          <p:spPr bwMode="auto">
            <a:xfrm>
              <a:off x="4760943" y="5314936"/>
              <a:ext cx="722312" cy="31908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Mirror</a:t>
              </a:r>
            </a:p>
          </p:txBody>
        </p:sp>
      </p:grpSp>
      <p:sp>
        <p:nvSpPr>
          <p:cNvPr id="233" name="Text Box 3"/>
          <p:cNvSpPr txBox="1">
            <a:spLocks noChangeArrowheads="1"/>
          </p:cNvSpPr>
          <p:nvPr/>
        </p:nvSpPr>
        <p:spPr bwMode="auto">
          <a:xfrm>
            <a:off x="642910" y="3286124"/>
            <a:ext cx="3705217" cy="1421928"/>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1800" b="1" dirty="0" smtClean="0">
                <a:solidFill>
                  <a:srgbClr val="FFFFFF"/>
                </a:solidFill>
                <a:latin typeface="+mj-lt"/>
                <a:ea typeface="ＭＳ Ｐゴシック" pitchFamily="50" charset="-128"/>
              </a:rPr>
              <a:t>Baseline</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a:solidFill>
                  <a:srgbClr val="FFFFFF"/>
                </a:solidFill>
                <a:latin typeface="+mj-lt"/>
                <a:ea typeface="ＭＳ Ｐゴシック" pitchFamily="50" charset="-128"/>
                <a:cs typeface="+mn-cs"/>
              </a:rPr>
              <a:t>length: </a:t>
            </a:r>
            <a:r>
              <a:rPr kumimoji="1" lang="en-US" altLang="ja-JP" sz="1800" b="1" kern="1200" dirty="0" smtClean="0">
                <a:solidFill>
                  <a:srgbClr val="FFFFFF"/>
                </a:solidFill>
                <a:latin typeface="+mj-lt"/>
                <a:ea typeface="ＭＳ Ｐゴシック" pitchFamily="50" charset="-128"/>
                <a:cs typeface="+mn-cs"/>
              </a:rPr>
              <a:t>   </a:t>
            </a:r>
            <a:r>
              <a:rPr kumimoji="1" lang="en-US" altLang="ja-JP" sz="1800" b="1" kern="1200" dirty="0" smtClean="0">
                <a:solidFill>
                  <a:srgbClr val="CCFFCC"/>
                </a:solidFill>
                <a:latin typeface="+mj-lt"/>
                <a:ea typeface="ＭＳ Ｐゴシック" pitchFamily="50" charset="-128"/>
                <a:cs typeface="+mn-cs"/>
              </a:rPr>
              <a:t>1000 </a:t>
            </a:r>
            <a:r>
              <a:rPr kumimoji="1" lang="en-US" altLang="ja-JP" sz="1800" b="1" kern="1200" dirty="0">
                <a:solidFill>
                  <a:srgbClr val="CCFFCC"/>
                </a:solidFill>
                <a:latin typeface="+mj-lt"/>
                <a:ea typeface="ＭＳ Ｐゴシック" pitchFamily="50" charset="-128"/>
                <a:cs typeface="+mn-cs"/>
              </a:rPr>
              <a:t>km</a:t>
            </a: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3 S/C  formation flight</a:t>
            </a:r>
          </a:p>
          <a:p>
            <a:pPr algn="l" rtl="0" fontAlgn="base">
              <a:lnSpc>
                <a:spcPct val="120000"/>
              </a:lnSpc>
              <a:spcBef>
                <a:spcPct val="0"/>
              </a:spcBef>
              <a:spcAft>
                <a:spcPct val="0"/>
              </a:spcAft>
              <a:buNone/>
            </a:pPr>
            <a:r>
              <a:rPr lang="en-US" altLang="ja-JP" sz="1800" b="1" dirty="0" smtClean="0">
                <a:solidFill>
                  <a:srgbClr val="FFFFFF"/>
                </a:solidFill>
                <a:latin typeface="+mj-lt"/>
                <a:ea typeface="ＭＳ Ｐゴシック" pitchFamily="50" charset="-128"/>
              </a:rPr>
              <a:t>      3 FP interferometers</a:t>
            </a:r>
            <a:endParaRPr kumimoji="1" lang="en-US" altLang="ja-JP" sz="1800" b="1" kern="1200" dirty="0" smtClean="0">
              <a:solidFill>
                <a:srgbClr val="CCFFCC"/>
              </a:solidFill>
              <a:latin typeface="+mj-lt"/>
              <a:ea typeface="ＭＳ Ｐゴシック" pitchFamily="50" charset="-128"/>
              <a:cs typeface="+mn-cs"/>
            </a:endParaRPr>
          </a:p>
          <a:p>
            <a:pPr algn="l" rtl="0" fontAlgn="base">
              <a:lnSpc>
                <a:spcPct val="120000"/>
              </a:lnSpc>
              <a:spcBef>
                <a:spcPct val="0"/>
              </a:spcBef>
              <a:spcAft>
                <a:spcPct val="0"/>
              </a:spcAft>
              <a:buNone/>
            </a:pPr>
            <a:r>
              <a:rPr kumimoji="1" lang="en-US" altLang="ja-JP" sz="1800" b="1" kern="1200" dirty="0" smtClean="0">
                <a:solidFill>
                  <a:srgbClr val="FFFFFF"/>
                </a:solidFill>
                <a:latin typeface="+mj-lt"/>
                <a:ea typeface="ＭＳ Ｐゴシック" pitchFamily="50" charset="-128"/>
                <a:cs typeface="+mn-cs"/>
              </a:rPr>
              <a:t>      Drag-free control</a:t>
            </a:r>
            <a:endParaRPr kumimoji="1" lang="en-US" altLang="ja-JP" sz="1800" b="1" kern="1200" dirty="0">
              <a:solidFill>
                <a:srgbClr val="CCFFCC"/>
              </a:solidFill>
              <a:latin typeface="+mj-lt"/>
              <a:ea typeface="ＭＳ Ｐゴシック" pitchFamily="50" charset="-128"/>
              <a:cs typeface="+mn-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p:txBody>
          <a:bodyPr/>
          <a:lstStyle/>
          <a:p>
            <a:pPr eaLnBrk="1" hangingPunct="1">
              <a:defRPr/>
            </a:pPr>
            <a:r>
              <a:rPr lang="ja-JP" altLang="ja-JP" dirty="0" smtClean="0">
                <a:solidFill>
                  <a:srgbClr val="F8F8F8"/>
                </a:solidFill>
              </a:rPr>
              <a:t>LISA</a:t>
            </a:r>
            <a:endParaRPr lang="en-US" altLang="ja-JP" dirty="0" smtClean="0">
              <a:solidFill>
                <a:srgbClr val="F8F8F8"/>
              </a:solidFill>
            </a:endParaRPr>
          </a:p>
        </p:txBody>
      </p:sp>
      <p:sp>
        <p:nvSpPr>
          <p:cNvPr id="46082"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sp>
        <p:nvSpPr>
          <p:cNvPr id="46084" name="Rectangle 3"/>
          <p:cNvSpPr>
            <a:spLocks noGrp="1" noChangeArrowheads="1"/>
          </p:cNvSpPr>
          <p:nvPr>
            <p:ph type="body" idx="4294967295"/>
          </p:nvPr>
        </p:nvSpPr>
        <p:spPr>
          <a:xfrm>
            <a:off x="757238" y="765175"/>
            <a:ext cx="8386762" cy="5711825"/>
          </a:xfrm>
          <a:prstGeom prst="rect">
            <a:avLst/>
          </a:prstGeom>
        </p:spPr>
        <p:txBody>
          <a:bodyPr/>
          <a:lstStyle/>
          <a:p>
            <a:pPr eaLnBrk="1" hangingPunct="1">
              <a:buFont typeface="Wingdings" pitchFamily="2" charset="2"/>
              <a:buNone/>
            </a:pPr>
            <a:r>
              <a:rPr lang="en-US" altLang="ja-JP" sz="2200" b="1" dirty="0" smtClean="0">
                <a:solidFill>
                  <a:srgbClr val="F8F8F8"/>
                </a:solidFill>
              </a:rPr>
              <a:t>LISA</a:t>
            </a:r>
            <a:endParaRPr lang="en-US" altLang="ja-JP" sz="1600" b="1" dirty="0" smtClean="0">
              <a:solidFill>
                <a:srgbClr val="F8F8F8"/>
              </a:solidFill>
            </a:endParaRPr>
          </a:p>
        </p:txBody>
      </p:sp>
      <p:sp>
        <p:nvSpPr>
          <p:cNvPr id="46085" name="Rectangle 4"/>
          <p:cNvSpPr>
            <a:spLocks noChangeArrowheads="1"/>
          </p:cNvSpPr>
          <p:nvPr/>
        </p:nvSpPr>
        <p:spPr bwMode="auto">
          <a:xfrm>
            <a:off x="742952" y="1222375"/>
            <a:ext cx="7543824" cy="1701800"/>
          </a:xfrm>
          <a:prstGeom prst="rect">
            <a:avLst/>
          </a:prstGeom>
          <a:noFill/>
          <a:ln w="9525">
            <a:noFill/>
            <a:miter lim="800000"/>
            <a:headEnd/>
            <a:tailEnd/>
          </a:ln>
        </p:spPr>
        <p:txBody>
          <a:bodyPr/>
          <a:lstStyle/>
          <a:p>
            <a:pPr marL="193675" indent="-193675" algn="l">
              <a:lnSpc>
                <a:spcPct val="110000"/>
              </a:lnSpc>
              <a:buClr>
                <a:schemeClr val="accent2"/>
              </a:buClr>
              <a:buSzPct val="70000"/>
              <a:buFont typeface="Wingdings" pitchFamily="2" charset="2"/>
              <a:buNone/>
            </a:pPr>
            <a:r>
              <a:rPr kumimoji="0" lang="en-US" altLang="ja-JP" sz="1600" b="1" dirty="0">
                <a:solidFill>
                  <a:srgbClr val="F8F8F8"/>
                </a:solidFill>
              </a:rPr>
              <a:t>3</a:t>
            </a:r>
            <a:r>
              <a:rPr kumimoji="0" lang="ja-JP" altLang="en-US" sz="1600" b="1" dirty="0">
                <a:solidFill>
                  <a:srgbClr val="F8F8F8"/>
                </a:solidFill>
              </a:rPr>
              <a:t>機のスペースクラフトで構成された</a:t>
            </a:r>
            <a:r>
              <a:rPr lang="ja-JP" altLang="en-US" sz="1600" b="1" dirty="0">
                <a:solidFill>
                  <a:srgbClr val="CCECFF"/>
                </a:solidFill>
              </a:rPr>
              <a:t>基線長</a:t>
            </a:r>
            <a:r>
              <a:rPr lang="en-US" altLang="ja-JP" sz="1600" b="1" dirty="0">
                <a:solidFill>
                  <a:srgbClr val="CCECFF"/>
                </a:solidFill>
              </a:rPr>
              <a:t>500</a:t>
            </a:r>
            <a:r>
              <a:rPr lang="ja-JP" altLang="en-US" sz="1600" b="1" dirty="0">
                <a:solidFill>
                  <a:srgbClr val="CCECFF"/>
                </a:solidFill>
              </a:rPr>
              <a:t>万</a:t>
            </a:r>
            <a:r>
              <a:rPr lang="en-US" altLang="ja-JP" sz="1600" b="1" dirty="0">
                <a:solidFill>
                  <a:srgbClr val="CCECFF"/>
                </a:solidFill>
              </a:rPr>
              <a:t>km</a:t>
            </a:r>
            <a:r>
              <a:rPr lang="ja-JP" altLang="en-US" sz="1600" b="1" dirty="0">
                <a:solidFill>
                  <a:srgbClr val="F8F8F8"/>
                </a:solidFill>
              </a:rPr>
              <a:t>の干渉計</a:t>
            </a:r>
            <a:r>
              <a:rPr lang="ja-JP" altLang="en-US" sz="1600" b="1" dirty="0">
                <a:solidFill>
                  <a:srgbClr val="008000"/>
                </a:solidFill>
              </a:rPr>
              <a:t>　</a:t>
            </a:r>
          </a:p>
          <a:p>
            <a:pPr marL="193675" indent="-193675" algn="l">
              <a:lnSpc>
                <a:spcPct val="110000"/>
              </a:lnSpc>
              <a:buClr>
                <a:schemeClr val="accent2"/>
              </a:buClr>
              <a:buSzPct val="70000"/>
              <a:buFont typeface="Wingdings" pitchFamily="2" charset="2"/>
              <a:buNone/>
            </a:pPr>
            <a:r>
              <a:rPr lang="en-US" altLang="ja-JP" sz="1600" b="1" dirty="0">
                <a:solidFill>
                  <a:srgbClr val="CCECFF"/>
                </a:solidFill>
              </a:rPr>
              <a:t>0.1mHz - 1Hz </a:t>
            </a:r>
            <a:r>
              <a:rPr lang="ja-JP" altLang="en-US" sz="1600" b="1" dirty="0">
                <a:solidFill>
                  <a:srgbClr val="F8F8F8"/>
                </a:solidFill>
              </a:rPr>
              <a:t>の周波数帯をターゲット</a:t>
            </a:r>
          </a:p>
          <a:p>
            <a:pPr marL="193675" indent="-193675" algn="l">
              <a:lnSpc>
                <a:spcPct val="110000"/>
              </a:lnSpc>
              <a:buClr>
                <a:schemeClr val="accent2"/>
              </a:buClr>
              <a:buSzPct val="70000"/>
              <a:buFont typeface="Wingdings" pitchFamily="2" charset="2"/>
              <a:buNone/>
            </a:pPr>
            <a:r>
              <a:rPr lang="ja-JP" altLang="en-US" sz="1600" b="1" dirty="0">
                <a:solidFill>
                  <a:srgbClr val="1C1C1C"/>
                </a:solidFill>
              </a:rPr>
              <a:t>　　　</a:t>
            </a:r>
            <a:r>
              <a:rPr lang="ja-JP" altLang="en-US" sz="1600" b="1" dirty="0">
                <a:solidFill>
                  <a:srgbClr val="CCECFF"/>
                </a:solidFill>
              </a:rPr>
              <a:t>超巨大ブラックホールの合体 </a:t>
            </a:r>
            <a:r>
              <a:rPr lang="ja-JP" altLang="en-US" sz="1600" b="1" dirty="0">
                <a:solidFill>
                  <a:srgbClr val="CCECFF"/>
                </a:solidFill>
                <a:sym typeface="Wingdings" pitchFamily="2" charset="2"/>
              </a:rPr>
              <a:t> ブラックホールまでの距離の測定</a:t>
            </a:r>
            <a:endParaRPr lang="ja-JP" altLang="en-US" sz="1600" b="1" dirty="0">
              <a:solidFill>
                <a:srgbClr val="CCECFF"/>
              </a:solidFill>
            </a:endParaRPr>
          </a:p>
          <a:p>
            <a:pPr marL="193675" indent="-193675" algn="l">
              <a:lnSpc>
                <a:spcPct val="110000"/>
              </a:lnSpc>
              <a:buClr>
                <a:schemeClr val="accent2"/>
              </a:buClr>
              <a:buSzPct val="70000"/>
              <a:buFont typeface="Wingdings" pitchFamily="2" charset="2"/>
              <a:buNone/>
            </a:pPr>
            <a:r>
              <a:rPr lang="ja-JP" altLang="en-US" sz="1600" b="1" dirty="0">
                <a:solidFill>
                  <a:srgbClr val="CCECFF"/>
                </a:solidFill>
              </a:rPr>
              <a:t>       星の巨大ブラックホールへの落下 </a:t>
            </a:r>
            <a:r>
              <a:rPr lang="ja-JP" altLang="en-US" sz="1600" b="1" dirty="0">
                <a:solidFill>
                  <a:srgbClr val="CCECFF"/>
                </a:solidFill>
                <a:sym typeface="Wingdings" pitchFamily="2" charset="2"/>
              </a:rPr>
              <a:t> 時空のマッピング情報</a:t>
            </a:r>
          </a:p>
          <a:p>
            <a:pPr marL="193675" indent="-193675" algn="l">
              <a:lnSpc>
                <a:spcPct val="110000"/>
              </a:lnSpc>
              <a:buClr>
                <a:schemeClr val="accent2"/>
              </a:buClr>
              <a:buSzPct val="70000"/>
              <a:buFont typeface="Wingdings" pitchFamily="2" charset="2"/>
              <a:buNone/>
            </a:pPr>
            <a:r>
              <a:rPr lang="ja-JP" altLang="en-US" sz="1600" b="1" dirty="0">
                <a:solidFill>
                  <a:srgbClr val="CCECFF"/>
                </a:solidFill>
                <a:sym typeface="Wingdings" pitchFamily="2" charset="2"/>
              </a:rPr>
              <a:t>       銀河系内連星 </a:t>
            </a:r>
            <a:r>
              <a:rPr lang="en-US" altLang="ja-JP" sz="1600" b="1" dirty="0">
                <a:solidFill>
                  <a:srgbClr val="CCECFF"/>
                </a:solidFill>
                <a:sym typeface="Wingdings" pitchFamily="2" charset="2"/>
              </a:rPr>
              <a:t>(</a:t>
            </a:r>
            <a:r>
              <a:rPr lang="ja-JP" altLang="en-US" sz="1600" b="1" dirty="0">
                <a:solidFill>
                  <a:srgbClr val="CCECFF"/>
                </a:solidFill>
                <a:sym typeface="Wingdings" pitchFamily="2" charset="2"/>
              </a:rPr>
              <a:t>確実な波源</a:t>
            </a:r>
            <a:r>
              <a:rPr lang="en-US" altLang="ja-JP" sz="1600" b="1" dirty="0">
                <a:solidFill>
                  <a:srgbClr val="CCECFF"/>
                </a:solidFill>
                <a:sym typeface="Wingdings" pitchFamily="2" charset="2"/>
              </a:rPr>
              <a:t>)  </a:t>
            </a:r>
            <a:r>
              <a:rPr lang="ja-JP" altLang="en-US" sz="1600" b="1" dirty="0">
                <a:solidFill>
                  <a:srgbClr val="CCECFF"/>
                </a:solidFill>
                <a:sym typeface="Wingdings" pitchFamily="2" charset="2"/>
              </a:rPr>
              <a:t>強い潮汐相互作用</a:t>
            </a:r>
            <a:r>
              <a:rPr lang="en-US" altLang="ja-JP" sz="1600" b="1" dirty="0">
                <a:solidFill>
                  <a:srgbClr val="CCECFF"/>
                </a:solidFill>
                <a:sym typeface="Wingdings" pitchFamily="2" charset="2"/>
              </a:rPr>
              <a:t>, </a:t>
            </a:r>
            <a:r>
              <a:rPr lang="ja-JP" altLang="en-US" sz="1600" b="1" dirty="0">
                <a:solidFill>
                  <a:srgbClr val="CCECFF"/>
                </a:solidFill>
                <a:sym typeface="Wingdings" pitchFamily="2" charset="2"/>
              </a:rPr>
              <a:t>質量移動への知見</a:t>
            </a:r>
            <a:endParaRPr lang="ja-JP" altLang="en-US" sz="1600" b="1" dirty="0">
              <a:solidFill>
                <a:srgbClr val="CCECFF"/>
              </a:solidFill>
            </a:endParaRPr>
          </a:p>
        </p:txBody>
      </p:sp>
      <p:pic>
        <p:nvPicPr>
          <p:cNvPr id="46086" name="Picture 5" descr="LISA-waves"/>
          <p:cNvPicPr>
            <a:picLocks noChangeAspect="1" noChangeArrowheads="1"/>
          </p:cNvPicPr>
          <p:nvPr/>
        </p:nvPicPr>
        <p:blipFill>
          <a:blip r:embed="rId3" cstate="print"/>
          <a:srcRect/>
          <a:stretch>
            <a:fillRect/>
          </a:stretch>
        </p:blipFill>
        <p:spPr bwMode="auto">
          <a:xfrm>
            <a:off x="457200" y="3124200"/>
            <a:ext cx="4038600" cy="3028950"/>
          </a:xfrm>
          <a:prstGeom prst="rect">
            <a:avLst/>
          </a:prstGeom>
          <a:noFill/>
          <a:ln w="9525">
            <a:noFill/>
            <a:miter lim="800000"/>
            <a:headEnd/>
            <a:tailEnd/>
          </a:ln>
        </p:spPr>
      </p:pic>
      <p:pic>
        <p:nvPicPr>
          <p:cNvPr id="46087" name="Picture 6" descr="LIGO-LISA"/>
          <p:cNvPicPr>
            <a:picLocks noChangeAspect="1" noChangeArrowheads="1"/>
          </p:cNvPicPr>
          <p:nvPr/>
        </p:nvPicPr>
        <p:blipFill>
          <a:blip r:embed="rId4"/>
          <a:srcRect/>
          <a:stretch>
            <a:fillRect/>
          </a:stretch>
        </p:blipFill>
        <p:spPr bwMode="auto">
          <a:xfrm>
            <a:off x="4724400" y="3200400"/>
            <a:ext cx="4191000" cy="2900363"/>
          </a:xfrm>
          <a:prstGeom prst="rect">
            <a:avLst/>
          </a:prstGeom>
          <a:noFill/>
          <a:ln w="9525">
            <a:noFill/>
            <a:miter lim="800000"/>
            <a:headEnd/>
            <a:tailEnd/>
          </a:ln>
        </p:spPr>
      </p:pic>
      <p:sp>
        <p:nvSpPr>
          <p:cNvPr id="46088" name="Rectangle 7"/>
          <p:cNvSpPr>
            <a:spLocks noChangeArrowheads="1"/>
          </p:cNvSpPr>
          <p:nvPr/>
        </p:nvSpPr>
        <p:spPr bwMode="auto">
          <a:xfrm>
            <a:off x="1428728" y="785794"/>
            <a:ext cx="4110038" cy="336550"/>
          </a:xfrm>
          <a:prstGeom prst="rect">
            <a:avLst/>
          </a:prstGeom>
          <a:noFill/>
          <a:ln w="15875">
            <a:noFill/>
            <a:miter lim="800000"/>
            <a:headEnd/>
            <a:tailEnd/>
          </a:ln>
        </p:spPr>
        <p:txBody>
          <a:bodyPr wrap="none">
            <a:spAutoFit/>
          </a:bodyPr>
          <a:lstStyle/>
          <a:p>
            <a:pPr>
              <a:buFontTx/>
              <a:buNone/>
            </a:pPr>
            <a:r>
              <a:rPr lang="en-US" altLang="ja-JP" sz="1600" b="1" dirty="0">
                <a:solidFill>
                  <a:srgbClr val="F8F8F8"/>
                </a:solidFill>
              </a:rPr>
              <a:t>(Laser Interferometer Space Antenna)</a:t>
            </a:r>
          </a:p>
        </p:txBody>
      </p:sp>
      <p:sp>
        <p:nvSpPr>
          <p:cNvPr id="46089" name="Rectangle 8"/>
          <p:cNvSpPr>
            <a:spLocks noChangeArrowheads="1"/>
          </p:cNvSpPr>
          <p:nvPr/>
        </p:nvSpPr>
        <p:spPr bwMode="auto">
          <a:xfrm>
            <a:off x="539750" y="2708275"/>
            <a:ext cx="4538422" cy="363176"/>
          </a:xfrm>
          <a:prstGeom prst="rect">
            <a:avLst/>
          </a:prstGeom>
          <a:noFill/>
          <a:ln w="15875">
            <a:noFill/>
            <a:miter lim="800000"/>
            <a:headEnd/>
            <a:tailEnd/>
          </a:ln>
        </p:spPr>
        <p:txBody>
          <a:bodyPr wrap="none">
            <a:spAutoFit/>
          </a:bodyPr>
          <a:lstStyle/>
          <a:p>
            <a:pPr>
              <a:lnSpc>
                <a:spcPct val="110000"/>
              </a:lnSpc>
              <a:buClr>
                <a:schemeClr val="accent2"/>
              </a:buClr>
              <a:buSzPct val="70000"/>
              <a:buFont typeface="Wingdings" pitchFamily="2" charset="2"/>
              <a:buNone/>
            </a:pPr>
            <a:r>
              <a:rPr lang="en-US" altLang="ja-JP" sz="1600" b="1" dirty="0">
                <a:solidFill>
                  <a:srgbClr val="F8F8F8"/>
                </a:solidFill>
              </a:rPr>
              <a:t>ESA/NASA</a:t>
            </a:r>
            <a:r>
              <a:rPr lang="ja-JP" altLang="en-US" sz="1600" b="1" dirty="0">
                <a:solidFill>
                  <a:srgbClr val="F8F8F8"/>
                </a:solidFill>
              </a:rPr>
              <a:t>共同で、</a:t>
            </a:r>
            <a:r>
              <a:rPr lang="en-US" altLang="ja-JP" sz="1600" b="1" dirty="0" smtClean="0">
                <a:solidFill>
                  <a:srgbClr val="CCECFF"/>
                </a:solidFill>
              </a:rPr>
              <a:t>2018</a:t>
            </a:r>
            <a:r>
              <a:rPr lang="ja-JP" altLang="en-US" sz="1600" b="1" dirty="0" smtClean="0">
                <a:solidFill>
                  <a:srgbClr val="CCECFF"/>
                </a:solidFill>
              </a:rPr>
              <a:t>年</a:t>
            </a:r>
            <a:r>
              <a:rPr lang="ja-JP" altLang="en-US" sz="1600" b="1" dirty="0">
                <a:solidFill>
                  <a:srgbClr val="CCECFF"/>
                </a:solidFill>
              </a:rPr>
              <a:t>以降</a:t>
            </a:r>
            <a:r>
              <a:rPr lang="ja-JP" altLang="en-US" sz="1600" b="1" dirty="0">
                <a:solidFill>
                  <a:srgbClr val="F8F8F8"/>
                </a:solidFill>
              </a:rPr>
              <a:t>に打ち上げ予定</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3" name="Rectangle 3"/>
          <p:cNvSpPr>
            <a:spLocks noGrp="1" noChangeArrowheads="1"/>
          </p:cNvSpPr>
          <p:nvPr>
            <p:ph type="title"/>
          </p:nvPr>
        </p:nvSpPr>
        <p:spPr/>
        <p:txBody>
          <a:bodyPr/>
          <a:lstStyle/>
          <a:p>
            <a:pPr eaLnBrk="1" hangingPunct="1">
              <a:defRPr/>
            </a:pPr>
            <a:r>
              <a:rPr lang="ja-JP" altLang="ja-JP" dirty="0" smtClean="0">
                <a:solidFill>
                  <a:srgbClr val="F8F8F8"/>
                </a:solidFill>
              </a:rPr>
              <a:t>LISAの状況</a:t>
            </a:r>
            <a:endParaRPr lang="ja-JP" altLang="en-US" dirty="0" smtClean="0">
              <a:solidFill>
                <a:srgbClr val="F8F8F8"/>
              </a:solidFill>
            </a:endParaRPr>
          </a:p>
        </p:txBody>
      </p:sp>
      <p:sp>
        <p:nvSpPr>
          <p:cNvPr id="47106"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sp>
        <p:nvSpPr>
          <p:cNvPr id="47109" name="Rectangle 4"/>
          <p:cNvSpPr>
            <a:spLocks noGrp="1" noChangeArrowheads="1"/>
          </p:cNvSpPr>
          <p:nvPr>
            <p:ph type="body" idx="4294967295"/>
          </p:nvPr>
        </p:nvSpPr>
        <p:spPr>
          <a:xfrm>
            <a:off x="757238" y="765175"/>
            <a:ext cx="8386762" cy="5711825"/>
          </a:xfrm>
          <a:prstGeom prst="rect">
            <a:avLst/>
          </a:prstGeom>
        </p:spPr>
        <p:txBody>
          <a:bodyPr/>
          <a:lstStyle/>
          <a:p>
            <a:pPr eaLnBrk="1" hangingPunct="1">
              <a:buNone/>
            </a:pPr>
            <a:r>
              <a:rPr lang="en-US" altLang="ja-JP" sz="2200" b="1" dirty="0" smtClean="0">
                <a:solidFill>
                  <a:srgbClr val="F8F8F8"/>
                </a:solidFill>
              </a:rPr>
              <a:t>LISA</a:t>
            </a:r>
            <a:r>
              <a:rPr lang="ja-JP" altLang="en-US" sz="2200" b="1" dirty="0" smtClean="0">
                <a:solidFill>
                  <a:srgbClr val="F8F8F8"/>
                </a:solidFill>
              </a:rPr>
              <a:t>の状況</a:t>
            </a:r>
            <a:endParaRPr lang="ja-JP" altLang="en-US" sz="1600" b="1" dirty="0" smtClean="0">
              <a:solidFill>
                <a:srgbClr val="F8F8F8"/>
              </a:solidFill>
            </a:endParaRPr>
          </a:p>
        </p:txBody>
      </p:sp>
      <p:sp>
        <p:nvSpPr>
          <p:cNvPr id="47110" name="Rectangle 5"/>
          <p:cNvSpPr>
            <a:spLocks noChangeArrowheads="1"/>
          </p:cNvSpPr>
          <p:nvPr/>
        </p:nvSpPr>
        <p:spPr bwMode="auto">
          <a:xfrm>
            <a:off x="668338" y="1190625"/>
            <a:ext cx="7648575" cy="366713"/>
          </a:xfrm>
          <a:prstGeom prst="rect">
            <a:avLst/>
          </a:prstGeom>
          <a:noFill/>
          <a:ln w="15875">
            <a:noFill/>
            <a:miter lim="800000"/>
            <a:headEnd/>
            <a:tailEnd/>
          </a:ln>
        </p:spPr>
        <p:txBody>
          <a:bodyPr>
            <a:spAutoFit/>
          </a:bodyPr>
          <a:lstStyle/>
          <a:p>
            <a:pPr algn="l">
              <a:buFontTx/>
              <a:buNone/>
            </a:pPr>
            <a:r>
              <a:rPr lang="en-US" altLang="ja-JP" sz="1800" b="1" dirty="0">
                <a:solidFill>
                  <a:srgbClr val="DDDDDD"/>
                </a:solidFill>
              </a:rPr>
              <a:t>BEPAC</a:t>
            </a:r>
            <a:r>
              <a:rPr lang="en-US" altLang="ja-JP" sz="1600" b="1" dirty="0">
                <a:solidFill>
                  <a:srgbClr val="DDDDDD"/>
                </a:solidFill>
              </a:rPr>
              <a:t>  (Beyond Einstein Program Assessment Committee)</a:t>
            </a:r>
          </a:p>
        </p:txBody>
      </p:sp>
      <p:pic>
        <p:nvPicPr>
          <p:cNvPr id="47111" name="Picture 6" descr="Slide13"/>
          <p:cNvPicPr>
            <a:picLocks noChangeAspect="1" noChangeArrowheads="1"/>
          </p:cNvPicPr>
          <p:nvPr/>
        </p:nvPicPr>
        <p:blipFill>
          <a:blip r:embed="rId3"/>
          <a:srcRect/>
          <a:stretch>
            <a:fillRect/>
          </a:stretch>
        </p:blipFill>
        <p:spPr bwMode="auto">
          <a:xfrm>
            <a:off x="5076825" y="1643070"/>
            <a:ext cx="3656013" cy="2786062"/>
          </a:xfrm>
          <a:prstGeom prst="rect">
            <a:avLst/>
          </a:prstGeom>
          <a:noFill/>
          <a:ln w="9525">
            <a:noFill/>
            <a:miter lim="800000"/>
            <a:headEnd/>
            <a:tailEnd/>
          </a:ln>
        </p:spPr>
      </p:pic>
      <p:sp>
        <p:nvSpPr>
          <p:cNvPr id="47112" name="Rectangle 7"/>
          <p:cNvSpPr>
            <a:spLocks noChangeArrowheads="1"/>
          </p:cNvSpPr>
          <p:nvPr/>
        </p:nvSpPr>
        <p:spPr bwMode="auto">
          <a:xfrm>
            <a:off x="895354" y="1607470"/>
            <a:ext cx="4176712" cy="2893100"/>
          </a:xfrm>
          <a:prstGeom prst="rect">
            <a:avLst/>
          </a:prstGeom>
          <a:noFill/>
          <a:ln w="15875">
            <a:noFill/>
            <a:miter lim="800000"/>
            <a:headEnd/>
            <a:tailEnd/>
          </a:ln>
        </p:spPr>
        <p:txBody>
          <a:bodyPr>
            <a:spAutoFit/>
          </a:bodyPr>
          <a:lstStyle/>
          <a:p>
            <a:pPr algn="l">
              <a:buFontTx/>
              <a:buNone/>
            </a:pPr>
            <a:r>
              <a:rPr lang="en-US" altLang="ja-JP" sz="1600" b="1" dirty="0">
                <a:solidFill>
                  <a:srgbClr val="DDDDDD"/>
                </a:solidFill>
              </a:rPr>
              <a:t>Beyond Einstein</a:t>
            </a:r>
            <a:r>
              <a:rPr lang="ja-JP" altLang="en-US" sz="1600" b="1" dirty="0">
                <a:solidFill>
                  <a:srgbClr val="DDDDDD"/>
                </a:solidFill>
              </a:rPr>
              <a:t>ミッションの</a:t>
            </a:r>
          </a:p>
          <a:p>
            <a:pPr algn="l">
              <a:buFontTx/>
              <a:buNone/>
            </a:pPr>
            <a:r>
              <a:rPr lang="ja-JP" altLang="en-US" sz="1600" b="1" dirty="0">
                <a:solidFill>
                  <a:srgbClr val="DDDDDD"/>
                </a:solidFill>
              </a:rPr>
              <a:t>   　　どれを最初に打ち上げるかを</a:t>
            </a:r>
            <a:r>
              <a:rPr lang="ja-JP" altLang="en-US" sz="1600" b="1" dirty="0" smtClean="0">
                <a:solidFill>
                  <a:srgbClr val="DDDDDD"/>
                </a:solidFill>
              </a:rPr>
              <a:t>検討</a:t>
            </a:r>
            <a:endParaRPr lang="en-US" altLang="ja-JP" sz="1600" b="1" dirty="0" smtClean="0">
              <a:solidFill>
                <a:srgbClr val="DDDDDD"/>
              </a:solidFill>
            </a:endParaRPr>
          </a:p>
          <a:p>
            <a:pPr algn="l">
              <a:buFontTx/>
              <a:buNone/>
            </a:pPr>
            <a:endParaRPr lang="ja-JP" altLang="en-US" sz="1600" b="1" dirty="0">
              <a:solidFill>
                <a:srgbClr val="DDDDDD"/>
              </a:solidFill>
            </a:endParaRPr>
          </a:p>
          <a:p>
            <a:pPr algn="l">
              <a:buFontTx/>
              <a:buNone/>
            </a:pPr>
            <a:r>
              <a:rPr lang="ja-JP" altLang="en-US" sz="1600" b="1" dirty="0">
                <a:solidFill>
                  <a:srgbClr val="DDDDDD"/>
                </a:solidFill>
              </a:rPr>
              <a:t>    </a:t>
            </a:r>
            <a:r>
              <a:rPr lang="en-US" altLang="ja-JP" sz="1400" b="1" dirty="0">
                <a:solidFill>
                  <a:srgbClr val="DDDDDD"/>
                </a:solidFill>
              </a:rPr>
              <a:t>Constellation-X </a:t>
            </a:r>
          </a:p>
          <a:p>
            <a:pPr algn="l">
              <a:buFontTx/>
              <a:buNone/>
            </a:pPr>
            <a:r>
              <a:rPr lang="en-US" altLang="ja-JP" sz="1400" b="1" dirty="0">
                <a:solidFill>
                  <a:srgbClr val="DDDDDD"/>
                </a:solidFill>
              </a:rPr>
              <a:t>    Laser Interferometer Space Antenna</a:t>
            </a:r>
          </a:p>
          <a:p>
            <a:pPr algn="l">
              <a:buFontTx/>
              <a:buNone/>
            </a:pPr>
            <a:r>
              <a:rPr lang="en-US" altLang="ja-JP" sz="1400" b="1" dirty="0">
                <a:solidFill>
                  <a:srgbClr val="DDDDDD"/>
                </a:solidFill>
              </a:rPr>
              <a:t>    Joint Dark Energy Mission</a:t>
            </a:r>
          </a:p>
          <a:p>
            <a:pPr algn="l">
              <a:buFontTx/>
              <a:buNone/>
            </a:pPr>
            <a:r>
              <a:rPr lang="en-US" altLang="ja-JP" sz="1400" b="1" dirty="0">
                <a:solidFill>
                  <a:srgbClr val="DDDDDD"/>
                </a:solidFill>
              </a:rPr>
              <a:t>    Inflation Probe</a:t>
            </a:r>
          </a:p>
          <a:p>
            <a:pPr algn="l">
              <a:buFontTx/>
              <a:buNone/>
            </a:pPr>
            <a:r>
              <a:rPr lang="en-US" altLang="ja-JP" sz="1400" b="1" dirty="0">
                <a:solidFill>
                  <a:srgbClr val="DDDDDD"/>
                </a:solidFill>
              </a:rPr>
              <a:t>    Black Hole Finder probe</a:t>
            </a:r>
          </a:p>
          <a:p>
            <a:pPr algn="l">
              <a:buFontTx/>
              <a:buNone/>
            </a:pPr>
            <a:endParaRPr lang="en-US" altLang="ja-JP" sz="1400" b="1" dirty="0">
              <a:solidFill>
                <a:srgbClr val="DDDDDD"/>
              </a:solidFill>
            </a:endParaRPr>
          </a:p>
          <a:p>
            <a:pPr algn="l">
              <a:buFontTx/>
              <a:buNone/>
            </a:pPr>
            <a:r>
              <a:rPr lang="en-US" altLang="ja-JP" sz="1600" b="1" dirty="0" smtClean="0">
                <a:solidFill>
                  <a:srgbClr val="DDDDDD"/>
                </a:solidFill>
              </a:rPr>
              <a:t>2008</a:t>
            </a:r>
            <a:r>
              <a:rPr lang="ja-JP" altLang="en-US" sz="1600" b="1" dirty="0" smtClean="0">
                <a:solidFill>
                  <a:srgbClr val="DDDDDD"/>
                </a:solidFill>
              </a:rPr>
              <a:t>年</a:t>
            </a:r>
            <a:r>
              <a:rPr lang="en-US" altLang="ja-JP" sz="1600" b="1" dirty="0" smtClean="0">
                <a:solidFill>
                  <a:srgbClr val="DDDDDD"/>
                </a:solidFill>
              </a:rPr>
              <a:t>9</a:t>
            </a:r>
            <a:r>
              <a:rPr lang="ja-JP" altLang="en-US" sz="1600" b="1" dirty="0">
                <a:solidFill>
                  <a:srgbClr val="DDDDDD"/>
                </a:solidFill>
              </a:rPr>
              <a:t>月にレポートをまとめた </a:t>
            </a:r>
          </a:p>
          <a:p>
            <a:pPr algn="l">
              <a:buFontTx/>
              <a:buNone/>
            </a:pPr>
            <a:r>
              <a:rPr lang="ja-JP" altLang="en-US" sz="1600" b="1" dirty="0">
                <a:solidFill>
                  <a:srgbClr val="DDDDDD"/>
                </a:solidFill>
              </a:rPr>
              <a:t>    </a:t>
            </a:r>
            <a:r>
              <a:rPr lang="ja-JP" altLang="en-US" sz="1600" b="1" dirty="0">
                <a:solidFill>
                  <a:srgbClr val="DDDDDD"/>
                </a:solidFill>
                <a:sym typeface="Wingdings" pitchFamily="2" charset="2"/>
              </a:rPr>
              <a:t> </a:t>
            </a:r>
            <a:r>
              <a:rPr lang="en-US" altLang="ja-JP" sz="1600" b="1" dirty="0">
                <a:solidFill>
                  <a:srgbClr val="DDDDDD"/>
                </a:solidFill>
                <a:sym typeface="Wingdings" pitchFamily="2" charset="2"/>
              </a:rPr>
              <a:t>JDEM/SNAP </a:t>
            </a:r>
            <a:r>
              <a:rPr lang="ja-JP" altLang="en-US" sz="1600" b="1" dirty="0">
                <a:solidFill>
                  <a:srgbClr val="DDDDDD"/>
                </a:solidFill>
                <a:sym typeface="Wingdings" pitchFamily="2" charset="2"/>
              </a:rPr>
              <a:t>を最初に打ち上げる</a:t>
            </a:r>
          </a:p>
          <a:p>
            <a:pPr algn="l">
              <a:buFontTx/>
              <a:buNone/>
            </a:pPr>
            <a:r>
              <a:rPr lang="ja-JP" altLang="en-US" sz="1600" b="1" dirty="0">
                <a:solidFill>
                  <a:srgbClr val="DDDDDD"/>
                </a:solidFill>
                <a:sym typeface="Wingdings" pitchFamily="2" charset="2"/>
              </a:rPr>
              <a:t>         </a:t>
            </a:r>
            <a:r>
              <a:rPr lang="en-US" altLang="ja-JP" sz="1600" b="1" dirty="0">
                <a:solidFill>
                  <a:srgbClr val="DDDDDD"/>
                </a:solidFill>
                <a:sym typeface="Wingdings" pitchFamily="2" charset="2"/>
              </a:rPr>
              <a:t>LISA</a:t>
            </a:r>
            <a:r>
              <a:rPr lang="ja-JP" altLang="en-US" sz="1600" b="1" dirty="0">
                <a:solidFill>
                  <a:srgbClr val="DDDDDD"/>
                </a:solidFill>
                <a:sym typeface="Wingdings" pitchFamily="2" charset="2"/>
              </a:rPr>
              <a:t>も当面サポートする</a:t>
            </a:r>
            <a:endParaRPr lang="ja-JP" altLang="en-US" sz="1600" b="1" dirty="0">
              <a:solidFill>
                <a:srgbClr val="DDDDDD"/>
              </a:solidFill>
            </a:endParaRPr>
          </a:p>
        </p:txBody>
      </p:sp>
      <p:grpSp>
        <p:nvGrpSpPr>
          <p:cNvPr id="11" name="グループ化 10"/>
          <p:cNvGrpSpPr/>
          <p:nvPr/>
        </p:nvGrpSpPr>
        <p:grpSpPr>
          <a:xfrm>
            <a:off x="395288" y="4630758"/>
            <a:ext cx="8424862" cy="1655762"/>
            <a:chOff x="395288" y="4630758"/>
            <a:chExt cx="8424862" cy="1655762"/>
          </a:xfrm>
        </p:grpSpPr>
        <p:sp>
          <p:nvSpPr>
            <p:cNvPr id="47107" name="AutoShape 2"/>
            <p:cNvSpPr>
              <a:spLocks noChangeArrowheads="1"/>
            </p:cNvSpPr>
            <p:nvPr/>
          </p:nvSpPr>
          <p:spPr bwMode="auto">
            <a:xfrm>
              <a:off x="468313" y="4630758"/>
              <a:ext cx="8351837" cy="1655762"/>
            </a:xfrm>
            <a:prstGeom prst="roundRect">
              <a:avLst>
                <a:gd name="adj" fmla="val 4505"/>
              </a:avLst>
            </a:prstGeom>
            <a:solidFill>
              <a:srgbClr val="99CCFF">
                <a:alpha val="10000"/>
              </a:srgbClr>
            </a:solidFill>
            <a:ln w="3175">
              <a:noFill/>
              <a:round/>
              <a:headEnd/>
              <a:tailEnd/>
            </a:ln>
          </p:spPr>
          <p:txBody>
            <a:bodyPr anchor="ctr">
              <a:spAutoFit/>
            </a:bodyPr>
            <a:lstStyle/>
            <a:p>
              <a:endParaRPr lang="ja-JP" altLang="en-US" dirty="0"/>
            </a:p>
          </p:txBody>
        </p:sp>
        <p:sp>
          <p:nvSpPr>
            <p:cNvPr id="47113" name="Rectangle 8"/>
            <p:cNvSpPr>
              <a:spLocks noChangeArrowheads="1"/>
            </p:cNvSpPr>
            <p:nvPr/>
          </p:nvSpPr>
          <p:spPr bwMode="auto">
            <a:xfrm>
              <a:off x="395288" y="4740295"/>
              <a:ext cx="5472112" cy="1492716"/>
            </a:xfrm>
            <a:prstGeom prst="rect">
              <a:avLst/>
            </a:prstGeom>
            <a:noFill/>
            <a:ln w="15875">
              <a:noFill/>
              <a:miter lim="800000"/>
              <a:headEnd/>
              <a:tailEnd/>
            </a:ln>
          </p:spPr>
          <p:txBody>
            <a:bodyPr>
              <a:spAutoFit/>
            </a:bodyPr>
            <a:lstStyle/>
            <a:p>
              <a:pPr algn="l">
                <a:spcBef>
                  <a:spcPct val="50000"/>
                </a:spcBef>
                <a:buFontTx/>
                <a:buNone/>
              </a:pPr>
              <a:r>
                <a:rPr lang="en-US" altLang="ja-JP" sz="1400" b="1" i="1" dirty="0">
                  <a:solidFill>
                    <a:srgbClr val="DDDDDD"/>
                  </a:solidFill>
                </a:rPr>
                <a:t>“On purely scientific grounds LISA is the mission that is the </a:t>
              </a:r>
              <a:r>
                <a:rPr lang="en-US" altLang="ja-JP" sz="1400" b="1" i="1" dirty="0">
                  <a:solidFill>
                    <a:srgbClr val="CCECFF"/>
                  </a:solidFill>
                </a:rPr>
                <a:t>most promising and least scientifically risky </a:t>
              </a:r>
              <a:r>
                <a:rPr lang="en-US" altLang="ja-JP" sz="1400" b="1" i="1" dirty="0">
                  <a:solidFill>
                    <a:srgbClr val="DDDDDD"/>
                  </a:solidFill>
                </a:rPr>
                <a:t>…  Thus, the committee gave LISA its </a:t>
              </a:r>
              <a:r>
                <a:rPr lang="en-US" altLang="ja-JP" sz="1400" b="1" i="1" dirty="0">
                  <a:solidFill>
                    <a:srgbClr val="CCECFF"/>
                  </a:solidFill>
                </a:rPr>
                <a:t>highest scientific ranking</a:t>
              </a:r>
              <a:r>
                <a:rPr lang="en-US" altLang="ja-JP" sz="1400" b="1" i="1" dirty="0">
                  <a:solidFill>
                    <a:srgbClr val="DDDDDD"/>
                  </a:solidFill>
                </a:rPr>
                <a:t>.”</a:t>
              </a:r>
            </a:p>
            <a:p>
              <a:pPr algn="l">
                <a:spcBef>
                  <a:spcPct val="50000"/>
                </a:spcBef>
                <a:buFontTx/>
                <a:buNone/>
              </a:pPr>
              <a:r>
                <a:rPr lang="en-US" altLang="ja-JP" sz="1400" b="1" i="1" dirty="0">
                  <a:solidFill>
                    <a:srgbClr val="DDDDDD"/>
                  </a:solidFill>
                </a:rPr>
                <a:t>“The committee believes it is more responsible technically and financially to propose a LISA new start after the Pathfinder results are taken into account.”</a:t>
              </a:r>
            </a:p>
          </p:txBody>
        </p:sp>
        <p:sp>
          <p:nvSpPr>
            <p:cNvPr id="47114" name="Rectangle 9"/>
            <p:cNvSpPr>
              <a:spLocks noChangeArrowheads="1"/>
            </p:cNvSpPr>
            <p:nvPr/>
          </p:nvSpPr>
          <p:spPr bwMode="auto">
            <a:xfrm>
              <a:off x="5940425" y="4918095"/>
              <a:ext cx="2844800" cy="1038225"/>
            </a:xfrm>
            <a:prstGeom prst="rect">
              <a:avLst/>
            </a:prstGeom>
            <a:noFill/>
            <a:ln w="15875">
              <a:noFill/>
              <a:miter lim="800000"/>
              <a:headEnd/>
              <a:tailEnd/>
            </a:ln>
          </p:spPr>
          <p:txBody>
            <a:bodyPr>
              <a:spAutoFit/>
            </a:bodyPr>
            <a:lstStyle/>
            <a:p>
              <a:pPr algn="l">
                <a:buFontTx/>
                <a:buNone/>
              </a:pPr>
              <a:r>
                <a:rPr lang="ja-JP" altLang="en-US" sz="1600" b="1" dirty="0">
                  <a:solidFill>
                    <a:srgbClr val="DDDDDD"/>
                  </a:solidFill>
                </a:rPr>
                <a:t>得られるサイエンスは高く評価</a:t>
              </a:r>
            </a:p>
            <a:p>
              <a:pPr algn="l">
                <a:buFontTx/>
                <a:buNone/>
              </a:pPr>
              <a:endParaRPr lang="ja-JP" altLang="en-US" sz="1400" b="1" dirty="0">
                <a:solidFill>
                  <a:srgbClr val="DDDDDD"/>
                </a:solidFill>
              </a:endParaRPr>
            </a:p>
            <a:p>
              <a:pPr algn="l">
                <a:buFontTx/>
                <a:buNone/>
              </a:pPr>
              <a:r>
                <a:rPr lang="en-US" altLang="ja-JP" sz="1600" b="1" dirty="0">
                  <a:solidFill>
                    <a:srgbClr val="DDDDDD"/>
                  </a:solidFill>
                </a:rPr>
                <a:t>LPF(2009</a:t>
              </a:r>
              <a:r>
                <a:rPr lang="ja-JP" altLang="en-US" sz="1600" b="1" dirty="0">
                  <a:solidFill>
                    <a:srgbClr val="DDDDDD"/>
                  </a:solidFill>
                </a:rPr>
                <a:t>年</a:t>
              </a:r>
              <a:r>
                <a:rPr lang="en-US" altLang="ja-JP" sz="1600" b="1" dirty="0">
                  <a:solidFill>
                    <a:srgbClr val="DDDDDD"/>
                  </a:solidFill>
                </a:rPr>
                <a:t>)</a:t>
              </a:r>
              <a:r>
                <a:rPr lang="ja-JP" altLang="en-US" sz="1600" b="1" dirty="0">
                  <a:solidFill>
                    <a:srgbClr val="DDDDDD"/>
                  </a:solidFill>
                </a:rPr>
                <a:t>の結果を受けて</a:t>
              </a:r>
            </a:p>
            <a:p>
              <a:pPr algn="l">
                <a:buFontTx/>
                <a:buNone/>
              </a:pPr>
              <a:r>
                <a:rPr lang="ja-JP" altLang="en-US" sz="1600" b="1" dirty="0">
                  <a:solidFill>
                    <a:srgbClr val="DDDDDD"/>
                  </a:solidFill>
                </a:rPr>
                <a:t>　新しいスタートをするのが良い</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1" name="Rectangle 3"/>
          <p:cNvSpPr>
            <a:spLocks noGrp="1" noChangeArrowheads="1"/>
          </p:cNvSpPr>
          <p:nvPr>
            <p:ph type="title"/>
          </p:nvPr>
        </p:nvSpPr>
        <p:spPr/>
        <p:txBody>
          <a:bodyPr/>
          <a:lstStyle/>
          <a:p>
            <a:r>
              <a:rPr lang="en-US" altLang="ja-JP" dirty="0"/>
              <a:t>DPF</a:t>
            </a:r>
            <a:r>
              <a:rPr lang="ja-JP" altLang="en-US" dirty="0"/>
              <a:t>概要</a:t>
            </a:r>
          </a:p>
        </p:txBody>
      </p:sp>
      <p:sp>
        <p:nvSpPr>
          <p:cNvPr id="2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092636" name="AutoShape 28"/>
          <p:cNvSpPr>
            <a:spLocks noChangeArrowheads="1"/>
          </p:cNvSpPr>
          <p:nvPr/>
        </p:nvSpPr>
        <p:spPr bwMode="auto">
          <a:xfrm>
            <a:off x="714348" y="2428868"/>
            <a:ext cx="3357586" cy="1285884"/>
          </a:xfrm>
          <a:prstGeom prst="roundRect">
            <a:avLst>
              <a:gd name="adj" fmla="val 3069"/>
            </a:avLst>
          </a:prstGeom>
          <a:solidFill>
            <a:srgbClr val="CCFFCC">
              <a:alpha val="2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1092610"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429000" y="1492250"/>
            <a:ext cx="5607050" cy="4972050"/>
          </a:xfrm>
          <a:prstGeom prst="rect">
            <a:avLst/>
          </a:prstGeom>
          <a:noFill/>
        </p:spPr>
      </p:pic>
      <p:sp>
        <p:nvSpPr>
          <p:cNvPr id="1092612" name="Text Box 4"/>
          <p:cNvSpPr txBox="1">
            <a:spLocks noChangeAspect="1" noChangeArrowheads="1"/>
          </p:cNvSpPr>
          <p:nvPr/>
        </p:nvSpPr>
        <p:spPr bwMode="auto">
          <a:xfrm>
            <a:off x="6948488" y="1981200"/>
            <a:ext cx="2036762" cy="30480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ja-JP" altLang="en-US" sz="1400" b="1" kern="1200" dirty="0">
                <a:solidFill>
                  <a:srgbClr val="DDDDDD"/>
                </a:solidFill>
                <a:latin typeface="Tahoma" pitchFamily="34" charset="0"/>
                <a:ea typeface="HGP創英角ｺﾞｼｯｸUB" pitchFamily="50" charset="-128"/>
                <a:cs typeface="+mn-cs"/>
              </a:rPr>
              <a:t>安定化レーザー光源</a:t>
            </a:r>
          </a:p>
        </p:txBody>
      </p:sp>
      <p:sp>
        <p:nvSpPr>
          <p:cNvPr id="1092613" name="Text Box 5"/>
          <p:cNvSpPr txBox="1">
            <a:spLocks noChangeAspect="1" noChangeArrowheads="1"/>
          </p:cNvSpPr>
          <p:nvPr/>
        </p:nvSpPr>
        <p:spPr bwMode="auto">
          <a:xfrm>
            <a:off x="7164388" y="4508500"/>
            <a:ext cx="1908175" cy="30480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ja-JP" altLang="en-US" sz="1400" b="1" kern="1200" dirty="0">
                <a:solidFill>
                  <a:srgbClr val="DDDDDD"/>
                </a:solidFill>
                <a:latin typeface="Tahoma" pitchFamily="34" charset="0"/>
                <a:ea typeface="HGP創英角ｺﾞｼｯｸUB" pitchFamily="50" charset="-128"/>
                <a:cs typeface="+mn-cs"/>
              </a:rPr>
              <a:t>干渉計モジュール</a:t>
            </a:r>
          </a:p>
        </p:txBody>
      </p:sp>
      <p:sp>
        <p:nvSpPr>
          <p:cNvPr id="1092614" name="Text Box 6"/>
          <p:cNvSpPr txBox="1">
            <a:spLocks noChangeAspect="1" noChangeArrowheads="1"/>
          </p:cNvSpPr>
          <p:nvPr/>
        </p:nvSpPr>
        <p:spPr bwMode="auto">
          <a:xfrm>
            <a:off x="3886200" y="4724400"/>
            <a:ext cx="1103313" cy="30480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ja-JP" altLang="en-US" sz="1400" b="1" kern="1200" dirty="0">
                <a:solidFill>
                  <a:srgbClr val="DDDDDD"/>
                </a:solidFill>
                <a:latin typeface="Tahoma" pitchFamily="34" charset="0"/>
                <a:ea typeface="HGP創英角ｺﾞｼｯｸUB" pitchFamily="50" charset="-128"/>
                <a:cs typeface="+mn-cs"/>
              </a:rPr>
              <a:t>衛星バス</a:t>
            </a:r>
          </a:p>
        </p:txBody>
      </p:sp>
      <p:sp>
        <p:nvSpPr>
          <p:cNvPr id="1092615" name="Text Box 7"/>
          <p:cNvSpPr txBox="1">
            <a:spLocks noChangeAspect="1" noChangeArrowheads="1"/>
          </p:cNvSpPr>
          <p:nvPr/>
        </p:nvSpPr>
        <p:spPr bwMode="auto">
          <a:xfrm>
            <a:off x="5430838" y="6096000"/>
            <a:ext cx="1655762" cy="30480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ja-JP" altLang="en-US" sz="1400" b="1" kern="1200" dirty="0">
                <a:solidFill>
                  <a:srgbClr val="DDDDDD"/>
                </a:solidFill>
                <a:latin typeface="Tahoma" pitchFamily="34" charset="0"/>
                <a:ea typeface="HGP創英角ｺﾞｼｯｸUB" pitchFamily="50" charset="-128"/>
                <a:cs typeface="+mn-cs"/>
              </a:rPr>
              <a:t>太陽電池パドル</a:t>
            </a:r>
          </a:p>
        </p:txBody>
      </p:sp>
      <p:sp>
        <p:nvSpPr>
          <p:cNvPr id="1092616" name="Text Box 8"/>
          <p:cNvSpPr txBox="1">
            <a:spLocks noChangeAspect="1" noChangeArrowheads="1"/>
          </p:cNvSpPr>
          <p:nvPr/>
        </p:nvSpPr>
        <p:spPr bwMode="auto">
          <a:xfrm>
            <a:off x="4191000" y="1905000"/>
            <a:ext cx="1511300" cy="52322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ja-JP" altLang="en-US" sz="1400" b="1" kern="1200" dirty="0">
                <a:solidFill>
                  <a:srgbClr val="DDDDDD"/>
                </a:solidFill>
                <a:latin typeface="Tahoma" pitchFamily="34" charset="0"/>
                <a:ea typeface="HGP創英角ｺﾞｼｯｸUB" pitchFamily="50" charset="-128"/>
                <a:cs typeface="+mn-cs"/>
              </a:rPr>
              <a:t>ミッション</a:t>
            </a:r>
          </a:p>
          <a:p>
            <a:pPr algn="l" rtl="0" fontAlgn="base">
              <a:spcBef>
                <a:spcPct val="0"/>
              </a:spcBef>
              <a:spcAft>
                <a:spcPct val="0"/>
              </a:spcAft>
              <a:buNone/>
            </a:pPr>
            <a:r>
              <a:rPr kumimoji="1" lang="ja-JP" altLang="en-US" sz="1400" b="1" kern="1200" dirty="0">
                <a:solidFill>
                  <a:srgbClr val="DDDDDD"/>
                </a:solidFill>
                <a:latin typeface="Tahoma" pitchFamily="34" charset="0"/>
                <a:ea typeface="HGP創英角ｺﾞｼｯｸUB" pitchFamily="50" charset="-128"/>
                <a:cs typeface="+mn-cs"/>
              </a:rPr>
              <a:t>スラスタヘッド</a:t>
            </a:r>
          </a:p>
        </p:txBody>
      </p:sp>
      <p:sp>
        <p:nvSpPr>
          <p:cNvPr id="1092617" name="Text Box 9"/>
          <p:cNvSpPr txBox="1">
            <a:spLocks noChangeAspect="1" noChangeArrowheads="1"/>
          </p:cNvSpPr>
          <p:nvPr/>
        </p:nvSpPr>
        <p:spPr bwMode="auto">
          <a:xfrm>
            <a:off x="7235825" y="2636838"/>
            <a:ext cx="1908175" cy="30480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ja-JP" altLang="en-US" sz="1400" b="1" kern="1200" dirty="0">
                <a:solidFill>
                  <a:srgbClr val="DDDDDD"/>
                </a:solidFill>
                <a:latin typeface="Tahoma" pitchFamily="34" charset="0"/>
                <a:ea typeface="HGP創英角ｺﾞｼｯｸUB" pitchFamily="50" charset="-128"/>
                <a:cs typeface="+mn-cs"/>
              </a:rPr>
              <a:t>中央処理演算器</a:t>
            </a:r>
          </a:p>
        </p:txBody>
      </p:sp>
      <p:sp>
        <p:nvSpPr>
          <p:cNvPr id="1092618" name="Text Box 10"/>
          <p:cNvSpPr txBox="1">
            <a:spLocks noChangeAspect="1" noChangeArrowheads="1"/>
          </p:cNvSpPr>
          <p:nvPr/>
        </p:nvSpPr>
        <p:spPr bwMode="auto">
          <a:xfrm>
            <a:off x="4191000" y="5654675"/>
            <a:ext cx="1099981" cy="52322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ja-JP" altLang="en-US" sz="1400" b="1" kern="1200" dirty="0">
                <a:solidFill>
                  <a:srgbClr val="DDDDDD"/>
                </a:solidFill>
                <a:latin typeface="Tahoma" pitchFamily="34" charset="0"/>
                <a:ea typeface="HGP創英角ｺﾞｼｯｸUB" pitchFamily="50" charset="-128"/>
                <a:cs typeface="+mn-cs"/>
              </a:rPr>
              <a:t>衛星バス</a:t>
            </a:r>
          </a:p>
          <a:p>
            <a:pPr algn="l" rtl="0" fontAlgn="base">
              <a:spcBef>
                <a:spcPct val="0"/>
              </a:spcBef>
              <a:spcAft>
                <a:spcPct val="0"/>
              </a:spcAft>
              <a:buNone/>
            </a:pPr>
            <a:r>
              <a:rPr kumimoji="1" lang="ja-JP" altLang="en-US" sz="1400" b="1" kern="1200" dirty="0">
                <a:solidFill>
                  <a:srgbClr val="DDDDDD"/>
                </a:solidFill>
                <a:latin typeface="Tahoma" pitchFamily="34" charset="0"/>
                <a:ea typeface="HGP創英角ｺﾞｼｯｸUB" pitchFamily="50" charset="-128"/>
                <a:cs typeface="+mn-cs"/>
              </a:rPr>
              <a:t> </a:t>
            </a:r>
            <a:r>
              <a:rPr kumimoji="1" lang="en-US" altLang="ja-JP" sz="1400" b="1" kern="1200" dirty="0">
                <a:solidFill>
                  <a:srgbClr val="DDDDDD"/>
                </a:solidFill>
                <a:latin typeface="Tahoma" pitchFamily="34" charset="0"/>
                <a:ea typeface="HGP創英角ｺﾞｼｯｸUB" pitchFamily="50" charset="-128"/>
                <a:cs typeface="+mn-cs"/>
              </a:rPr>
              <a:t>3N</a:t>
            </a:r>
            <a:r>
              <a:rPr kumimoji="1" lang="ja-JP" altLang="en-US" sz="1400" b="1" kern="1200" dirty="0">
                <a:solidFill>
                  <a:srgbClr val="DDDDDD"/>
                </a:solidFill>
                <a:latin typeface="Tahoma" pitchFamily="34" charset="0"/>
                <a:ea typeface="HGP創英角ｺﾞｼｯｸUB" pitchFamily="50" charset="-128"/>
                <a:cs typeface="+mn-cs"/>
              </a:rPr>
              <a:t>スラスタ</a:t>
            </a:r>
          </a:p>
        </p:txBody>
      </p:sp>
      <p:sp>
        <p:nvSpPr>
          <p:cNvPr id="1092619" name="Line 11"/>
          <p:cNvSpPr>
            <a:spLocks noChangeShapeType="1"/>
          </p:cNvSpPr>
          <p:nvPr/>
        </p:nvSpPr>
        <p:spPr bwMode="auto">
          <a:xfrm flipH="1" flipV="1">
            <a:off x="6443663" y="4005263"/>
            <a:ext cx="792162" cy="576262"/>
          </a:xfrm>
          <a:prstGeom prst="line">
            <a:avLst/>
          </a:prstGeom>
          <a:noFill/>
          <a:ln w="38100">
            <a:solidFill>
              <a:srgbClr val="808080"/>
            </a:solidFill>
            <a:round/>
            <a:headEnd/>
            <a:tailEnd type="triangle" w="med" len="med"/>
          </a:ln>
          <a:effectLst/>
        </p:spPr>
        <p:txBody>
          <a:bodyPr anchor="ctr">
            <a:sp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92620" name="Line 12"/>
          <p:cNvSpPr>
            <a:spLocks noChangeShapeType="1"/>
          </p:cNvSpPr>
          <p:nvPr/>
        </p:nvSpPr>
        <p:spPr bwMode="auto">
          <a:xfrm flipH="1">
            <a:off x="6934200" y="2924175"/>
            <a:ext cx="517525" cy="428625"/>
          </a:xfrm>
          <a:prstGeom prst="line">
            <a:avLst/>
          </a:prstGeom>
          <a:noFill/>
          <a:ln w="38100">
            <a:solidFill>
              <a:srgbClr val="808080"/>
            </a:solidFill>
            <a:round/>
            <a:headEnd/>
            <a:tailEnd type="triangle" w="med" len="med"/>
          </a:ln>
          <a:effectLst/>
        </p:spPr>
        <p:txBody>
          <a:bodyPr anchor="ctr">
            <a:sp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92621" name="Line 13"/>
          <p:cNvSpPr>
            <a:spLocks noChangeShapeType="1"/>
          </p:cNvSpPr>
          <p:nvPr/>
        </p:nvSpPr>
        <p:spPr bwMode="auto">
          <a:xfrm flipH="1">
            <a:off x="6459538" y="2362200"/>
            <a:ext cx="931862" cy="914400"/>
          </a:xfrm>
          <a:prstGeom prst="line">
            <a:avLst/>
          </a:prstGeom>
          <a:noFill/>
          <a:ln w="38100">
            <a:solidFill>
              <a:srgbClr val="808080"/>
            </a:solidFill>
            <a:round/>
            <a:headEnd/>
            <a:tailEnd type="triangle" w="med" len="med"/>
          </a:ln>
          <a:effectLst/>
        </p:spPr>
        <p:txBody>
          <a:bodyPr anchor="ctr">
            <a:sp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92622" name="Line 14"/>
          <p:cNvSpPr>
            <a:spLocks noChangeShapeType="1"/>
          </p:cNvSpPr>
          <p:nvPr/>
        </p:nvSpPr>
        <p:spPr bwMode="auto">
          <a:xfrm>
            <a:off x="5029200" y="2438400"/>
            <a:ext cx="576263" cy="1081088"/>
          </a:xfrm>
          <a:prstGeom prst="line">
            <a:avLst/>
          </a:prstGeom>
          <a:noFill/>
          <a:ln w="38100">
            <a:solidFill>
              <a:srgbClr val="808080"/>
            </a:solidFill>
            <a:round/>
            <a:headEnd/>
            <a:tailEnd type="triangle" w="med" len="med"/>
          </a:ln>
          <a:effectLst/>
        </p:spPr>
        <p:txBody>
          <a:bodyPr anchor="ctr">
            <a:sp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92623" name="Line 15"/>
          <p:cNvSpPr>
            <a:spLocks noChangeShapeType="1"/>
          </p:cNvSpPr>
          <p:nvPr/>
        </p:nvSpPr>
        <p:spPr bwMode="auto">
          <a:xfrm flipV="1">
            <a:off x="6732588" y="5949950"/>
            <a:ext cx="719137" cy="287338"/>
          </a:xfrm>
          <a:prstGeom prst="line">
            <a:avLst/>
          </a:prstGeom>
          <a:noFill/>
          <a:ln w="38100">
            <a:solidFill>
              <a:srgbClr val="808080"/>
            </a:solidFill>
            <a:round/>
            <a:headEnd/>
            <a:tailEnd type="triangle" w="med" len="med"/>
          </a:ln>
          <a:effectLst/>
        </p:spPr>
        <p:txBody>
          <a:bodyPr anchor="ctr">
            <a:sp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92624" name="Line 16"/>
          <p:cNvSpPr>
            <a:spLocks noChangeShapeType="1"/>
          </p:cNvSpPr>
          <p:nvPr/>
        </p:nvSpPr>
        <p:spPr bwMode="auto">
          <a:xfrm flipV="1">
            <a:off x="4953000" y="5257800"/>
            <a:ext cx="576263" cy="433388"/>
          </a:xfrm>
          <a:prstGeom prst="line">
            <a:avLst/>
          </a:prstGeom>
          <a:noFill/>
          <a:ln w="38100">
            <a:solidFill>
              <a:srgbClr val="808080"/>
            </a:solidFill>
            <a:round/>
            <a:headEnd/>
            <a:tailEnd type="triangle" w="med" len="med"/>
          </a:ln>
          <a:effectLst/>
        </p:spPr>
        <p:txBody>
          <a:bodyPr anchor="ctr">
            <a:sp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92625" name="Line 17"/>
          <p:cNvSpPr>
            <a:spLocks noChangeShapeType="1"/>
          </p:cNvSpPr>
          <p:nvPr/>
        </p:nvSpPr>
        <p:spPr bwMode="auto">
          <a:xfrm flipV="1">
            <a:off x="4724400" y="4724400"/>
            <a:ext cx="944563" cy="152400"/>
          </a:xfrm>
          <a:prstGeom prst="line">
            <a:avLst/>
          </a:prstGeom>
          <a:noFill/>
          <a:ln w="38100">
            <a:solidFill>
              <a:srgbClr val="808080"/>
            </a:solidFill>
            <a:round/>
            <a:headEnd/>
            <a:tailEnd type="triangle" w="med" len="med"/>
          </a:ln>
          <a:effectLst/>
        </p:spPr>
        <p:txBody>
          <a:bodyPr anchor="ctr">
            <a:sp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92626" name="Text Box 18"/>
          <p:cNvSpPr txBox="1">
            <a:spLocks noChangeAspect="1" noChangeArrowheads="1"/>
          </p:cNvSpPr>
          <p:nvPr/>
        </p:nvSpPr>
        <p:spPr bwMode="auto">
          <a:xfrm>
            <a:off x="7237413" y="908050"/>
            <a:ext cx="1655762" cy="30480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ja-JP" altLang="en-US" sz="1400" b="1" kern="1200" dirty="0">
                <a:solidFill>
                  <a:srgbClr val="DDDDDD"/>
                </a:solidFill>
                <a:latin typeface="Tahoma" pitchFamily="34" charset="0"/>
                <a:ea typeface="HGP創英角ｺﾞｼｯｸUB" pitchFamily="50" charset="-128"/>
                <a:cs typeface="+mn-cs"/>
              </a:rPr>
              <a:t>マスト構造</a:t>
            </a:r>
          </a:p>
        </p:txBody>
      </p:sp>
      <p:sp>
        <p:nvSpPr>
          <p:cNvPr id="1092627" name="Line 19"/>
          <p:cNvSpPr>
            <a:spLocks noChangeShapeType="1"/>
          </p:cNvSpPr>
          <p:nvPr/>
        </p:nvSpPr>
        <p:spPr bwMode="auto">
          <a:xfrm flipH="1">
            <a:off x="6629400" y="1125538"/>
            <a:ext cx="679450" cy="398462"/>
          </a:xfrm>
          <a:prstGeom prst="line">
            <a:avLst/>
          </a:prstGeom>
          <a:noFill/>
          <a:ln w="38100">
            <a:solidFill>
              <a:srgbClr val="808080"/>
            </a:solidFill>
            <a:round/>
            <a:headEnd/>
            <a:tailEnd type="triangle" w="med" len="med"/>
          </a:ln>
          <a:effectLst/>
        </p:spPr>
        <p:txBody>
          <a:bodyPr anchor="ctr">
            <a:sp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092637" name="Rectangle 29"/>
          <p:cNvSpPr>
            <a:spLocks noChangeArrowheads="1"/>
          </p:cNvSpPr>
          <p:nvPr/>
        </p:nvSpPr>
        <p:spPr bwMode="auto">
          <a:xfrm>
            <a:off x="357158" y="2500306"/>
            <a:ext cx="3714776" cy="1107996"/>
          </a:xfrm>
          <a:prstGeom prst="rect">
            <a:avLst/>
          </a:prstGeom>
          <a:noFill/>
          <a:ln w="15875">
            <a:noFill/>
            <a:miter lim="800000"/>
            <a:headEnd/>
            <a:tailEnd/>
          </a:ln>
          <a:effectLst/>
        </p:spPr>
        <p:txBody>
          <a:bodyPr wrap="square">
            <a:no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33CC33"/>
                </a:solidFill>
                <a:latin typeface="Tahoma" pitchFamily="34" charset="0"/>
                <a:ea typeface="HGP創英角ｺﾞｼｯｸUB" pitchFamily="50" charset="-128"/>
                <a:cs typeface="+mn-cs"/>
              </a:rPr>
              <a:t>　　</a:t>
            </a:r>
            <a:r>
              <a:rPr kumimoji="1" lang="ja-JP" altLang="en-US" sz="2000" b="1" kern="1200" dirty="0">
                <a:solidFill>
                  <a:srgbClr val="99FF99"/>
                </a:solidFill>
                <a:latin typeface="Tahoma" pitchFamily="34" charset="0"/>
                <a:ea typeface="HGP創英角ｺﾞｼｯｸUB" pitchFamily="50" charset="-128"/>
                <a:cs typeface="+mn-cs"/>
              </a:rPr>
              <a:t>小型衛星 </a:t>
            </a:r>
            <a:r>
              <a:rPr kumimoji="1" lang="en-US" altLang="ja-JP" sz="2000" b="1" kern="1200" dirty="0">
                <a:solidFill>
                  <a:srgbClr val="99FF99"/>
                </a:solidFill>
                <a:latin typeface="Tahoma" pitchFamily="34" charset="0"/>
                <a:ea typeface="HGP創英角ｺﾞｼｯｸUB" pitchFamily="50" charset="-128"/>
                <a:cs typeface="+mn-cs"/>
              </a:rPr>
              <a:t>1 </a:t>
            </a:r>
            <a:r>
              <a:rPr kumimoji="1" lang="ja-JP" altLang="en-US" sz="2000" b="1" kern="1200" dirty="0">
                <a:solidFill>
                  <a:srgbClr val="99FF99"/>
                </a:solidFill>
                <a:latin typeface="Tahoma" pitchFamily="34" charset="0"/>
                <a:ea typeface="HGP創英角ｺﾞｼｯｸUB" pitchFamily="50" charset="-128"/>
                <a:cs typeface="+mn-cs"/>
              </a:rPr>
              <a:t>機 </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99FF99"/>
                </a:solidFill>
                <a:latin typeface="Tahoma" pitchFamily="34" charset="0"/>
                <a:ea typeface="HGP創英角ｺﾞｼｯｸUB" pitchFamily="50" charset="-128"/>
                <a:cs typeface="+mn-cs"/>
              </a:rPr>
              <a:t>       </a:t>
            </a:r>
            <a:r>
              <a:rPr kumimoji="1" lang="en-US" altLang="ja-JP" sz="2000" b="1" kern="1200" dirty="0" smtClean="0">
                <a:solidFill>
                  <a:srgbClr val="99FF99"/>
                </a:solidFill>
                <a:latin typeface="Tahoma" pitchFamily="34" charset="0"/>
                <a:ea typeface="HGP創英角ｺﾞｼｯｸUB" pitchFamily="50" charset="-128"/>
                <a:cs typeface="+mn-cs"/>
              </a:rPr>
              <a:t>(</a:t>
            </a:r>
            <a:r>
              <a:rPr kumimoji="1" lang="en-US" altLang="ja-JP" sz="2000" b="1" kern="1200" dirty="0">
                <a:solidFill>
                  <a:srgbClr val="99FF99"/>
                </a:solidFill>
                <a:latin typeface="Tahoma" pitchFamily="34" charset="0"/>
                <a:ea typeface="HGP創英角ｺﾞｼｯｸUB" pitchFamily="50" charset="-128"/>
                <a:cs typeface="+mn-cs"/>
              </a:rPr>
              <a:t>95cm</a:t>
            </a:r>
            <a:r>
              <a:rPr kumimoji="1" lang="ja-JP" altLang="en-US" sz="2000" b="1" kern="1200" dirty="0">
                <a:solidFill>
                  <a:srgbClr val="99FF99"/>
                </a:solidFill>
                <a:latin typeface="Tahoma" pitchFamily="34" charset="0"/>
                <a:ea typeface="HGP創英角ｺﾞｼｯｸUB" pitchFamily="50" charset="-128"/>
                <a:cs typeface="+mn-cs"/>
              </a:rPr>
              <a:t>立方</a:t>
            </a:r>
            <a:r>
              <a:rPr kumimoji="1" lang="en-US" altLang="ja-JP" sz="2000" b="1" kern="1200" dirty="0">
                <a:solidFill>
                  <a:srgbClr val="99FF99"/>
                </a:solidFill>
                <a:latin typeface="Tahoma" pitchFamily="34" charset="0"/>
                <a:ea typeface="HGP創英角ｺﾞｼｯｸUB" pitchFamily="50" charset="-128"/>
                <a:cs typeface="+mn-cs"/>
              </a:rPr>
              <a:t>x2, 350kg)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99FF99"/>
                </a:solidFill>
                <a:latin typeface="Tahoma" pitchFamily="34" charset="0"/>
                <a:ea typeface="HGP創英角ｺﾞｼｯｸUB" pitchFamily="50" charset="-128"/>
                <a:cs typeface="+mn-cs"/>
              </a:rPr>
              <a:t>     </a:t>
            </a:r>
            <a:r>
              <a:rPr kumimoji="1" lang="ja-JP" altLang="en-US" sz="2000" b="1" kern="1200" dirty="0">
                <a:solidFill>
                  <a:srgbClr val="99FF99"/>
                </a:solidFill>
                <a:latin typeface="Tahoma" pitchFamily="34" charset="0"/>
                <a:ea typeface="HGP創英角ｺﾞｼｯｸUB" pitchFamily="50" charset="-128"/>
                <a:cs typeface="+mn-cs"/>
              </a:rPr>
              <a:t>地球周回軌道  高度 </a:t>
            </a:r>
            <a:r>
              <a:rPr kumimoji="1" lang="en-US" altLang="ja-JP" sz="2000" b="1" kern="1200" dirty="0">
                <a:solidFill>
                  <a:srgbClr val="99FF99"/>
                </a:solidFill>
                <a:latin typeface="Tahoma" pitchFamily="34" charset="0"/>
                <a:ea typeface="HGP創英角ｺﾞｼｯｸUB" pitchFamily="50" charset="-128"/>
                <a:cs typeface="+mn-cs"/>
              </a:rPr>
              <a:t>500km</a:t>
            </a:r>
          </a:p>
        </p:txBody>
      </p:sp>
      <p:sp>
        <p:nvSpPr>
          <p:cNvPr id="1092642" name="Rectangle 34"/>
          <p:cNvSpPr>
            <a:spLocks noChangeArrowheads="1"/>
          </p:cNvSpPr>
          <p:nvPr/>
        </p:nvSpPr>
        <p:spPr bwMode="auto">
          <a:xfrm>
            <a:off x="357158" y="1106558"/>
            <a:ext cx="5688012" cy="1107996"/>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FFFFFF"/>
                </a:solidFill>
                <a:latin typeface="Tahoma" pitchFamily="34" charset="0"/>
                <a:ea typeface="HGP創英角ｺﾞｼｯｸUB" pitchFamily="50" charset="-128"/>
                <a:cs typeface="+mn-cs"/>
              </a:rPr>
              <a:t>DECIGO</a:t>
            </a:r>
            <a:r>
              <a:rPr kumimoji="1" lang="ja-JP" altLang="en-US" sz="2000" b="1" kern="1200" dirty="0">
                <a:solidFill>
                  <a:srgbClr val="FFFFFF"/>
                </a:solidFill>
                <a:latin typeface="Tahoma" pitchFamily="34" charset="0"/>
                <a:ea typeface="HGP創英角ｺﾞｼｯｸUB" pitchFamily="50" charset="-128"/>
                <a:cs typeface="+mn-cs"/>
              </a:rPr>
              <a:t>のための前哨</a:t>
            </a:r>
            <a:r>
              <a:rPr kumimoji="1" lang="ja-JP" altLang="en-US" sz="2000" b="1" kern="1200" dirty="0" smtClean="0">
                <a:solidFill>
                  <a:srgbClr val="FFFFFF"/>
                </a:solidFill>
                <a:latin typeface="Tahoma" pitchFamily="34" charset="0"/>
                <a:ea typeface="HGP創英角ｺﾞｼｯｸUB" pitchFamily="50" charset="-128"/>
                <a:cs typeface="+mn-cs"/>
              </a:rPr>
              <a:t>衛星</a:t>
            </a:r>
            <a:endParaRPr kumimoji="1" lang="ja-JP" altLang="en-US" sz="2000" b="1" kern="1200" dirty="0">
              <a:solidFill>
                <a:srgbClr val="FFFF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FFFFF"/>
                </a:solidFill>
                <a:latin typeface="Tahoma" pitchFamily="34" charset="0"/>
                <a:ea typeface="HGP創英角ｺﾞｼｯｸUB" pitchFamily="50" charset="-128"/>
                <a:cs typeface="+mn-cs"/>
              </a:rPr>
              <a:t>小型科学衛星</a:t>
            </a:r>
            <a:r>
              <a:rPr kumimoji="1" lang="en-US" altLang="ja-JP" sz="2000" b="1" kern="1200" dirty="0">
                <a:solidFill>
                  <a:srgbClr val="FFFFFF"/>
                </a:solidFill>
                <a:latin typeface="Tahoma" pitchFamily="34" charset="0"/>
                <a:ea typeface="HGP創英角ｺﾞｼｯｸUB" pitchFamily="50" charset="-128"/>
                <a:cs typeface="+mn-cs"/>
              </a:rPr>
              <a:t>2</a:t>
            </a:r>
            <a:r>
              <a:rPr kumimoji="1" lang="ja-JP" altLang="en-US" sz="2000" b="1" kern="1200" dirty="0">
                <a:solidFill>
                  <a:srgbClr val="FFFFFF"/>
                </a:solidFill>
                <a:latin typeface="Tahoma" pitchFamily="34" charset="0"/>
                <a:ea typeface="HGP創英角ｺﾞｼｯｸUB" pitchFamily="50" charset="-128"/>
                <a:cs typeface="+mn-cs"/>
              </a:rPr>
              <a:t>号機 </a:t>
            </a:r>
            <a:r>
              <a:rPr kumimoji="1" lang="en-US" altLang="ja-JP" sz="2000" b="1" kern="1200" dirty="0">
                <a:solidFill>
                  <a:srgbClr val="FFFFFF"/>
                </a:solidFill>
                <a:latin typeface="Tahoma" pitchFamily="34" charset="0"/>
                <a:ea typeface="HGP創英角ｺﾞｼｯｸUB" pitchFamily="50" charset="-128"/>
                <a:cs typeface="+mn-cs"/>
              </a:rPr>
              <a:t>(~2013</a:t>
            </a:r>
            <a:r>
              <a:rPr kumimoji="1" lang="ja-JP" altLang="en-US" sz="2000" b="1" kern="1200" dirty="0">
                <a:solidFill>
                  <a:srgbClr val="FFFFFF"/>
                </a:solidFill>
                <a:latin typeface="Tahoma" pitchFamily="34" charset="0"/>
                <a:ea typeface="HGP創英角ｺﾞｼｯｸUB" pitchFamily="50" charset="-128"/>
                <a:cs typeface="+mn-cs"/>
              </a:rPr>
              <a:t>年</a:t>
            </a:r>
            <a:r>
              <a:rPr kumimoji="1" lang="en-US" altLang="ja-JP" sz="2000" b="1" kern="1200" dirty="0">
                <a:solidFill>
                  <a:srgbClr val="FFFFFF"/>
                </a:solidFill>
                <a:latin typeface="Tahoma" pitchFamily="34" charset="0"/>
                <a:ea typeface="HGP創英角ｺﾞｼｯｸUB" pitchFamily="50" charset="-128"/>
                <a:cs typeface="+mn-cs"/>
              </a:rPr>
              <a:t>)</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FFFFFF"/>
                </a:solidFill>
                <a:latin typeface="Tahoma" pitchFamily="34" charset="0"/>
                <a:ea typeface="HGP創英角ｺﾞｼｯｸUB" pitchFamily="50" charset="-128"/>
                <a:cs typeface="+mn-cs"/>
              </a:rPr>
              <a:t>　 　　　候補としてミッション提案中</a:t>
            </a:r>
          </a:p>
        </p:txBody>
      </p:sp>
      <p:sp>
        <p:nvSpPr>
          <p:cNvPr id="1092638" name="Rectangle 30"/>
          <p:cNvSpPr>
            <a:spLocks noChangeArrowheads="1"/>
          </p:cNvSpPr>
          <p:nvPr/>
        </p:nvSpPr>
        <p:spPr bwMode="auto">
          <a:xfrm>
            <a:off x="600073" y="5229245"/>
            <a:ext cx="3686175" cy="1200151"/>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b="1" kern="1200" dirty="0">
                <a:solidFill>
                  <a:srgbClr val="CCECFF"/>
                </a:solidFill>
                <a:latin typeface="Tahoma" pitchFamily="34" charset="0"/>
                <a:ea typeface="HGP創英角ｺﾞｼｯｸUB" pitchFamily="50" charset="-128"/>
                <a:cs typeface="+mn-cs"/>
              </a:rPr>
              <a:t>宇宙・地球の観測</a:t>
            </a:r>
          </a:p>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b="1" kern="1200" dirty="0">
                <a:solidFill>
                  <a:srgbClr val="FFFFFF"/>
                </a:solidFill>
                <a:latin typeface="Tahoma" pitchFamily="34" charset="0"/>
                <a:ea typeface="HGP創英角ｺﾞｼｯｸUB" pitchFamily="50" charset="-128"/>
                <a:cs typeface="+mn-cs"/>
              </a:rPr>
              <a:t>　　</a:t>
            </a:r>
            <a:r>
              <a:rPr kumimoji="1" lang="ja-JP" altLang="en-US" sz="2000" b="1" kern="1200" dirty="0">
                <a:solidFill>
                  <a:srgbClr val="CCFFCC"/>
                </a:solidFill>
                <a:latin typeface="Tahoma" pitchFamily="34" charset="0"/>
                <a:ea typeface="HGP創英角ｺﾞｼｯｸUB" pitchFamily="50" charset="-128"/>
                <a:cs typeface="+mn-cs"/>
              </a:rPr>
              <a:t>重力波の観測</a:t>
            </a:r>
          </a:p>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b="1" kern="1200" dirty="0">
                <a:solidFill>
                  <a:srgbClr val="008000"/>
                </a:solidFill>
                <a:latin typeface="Tahoma" pitchFamily="34" charset="0"/>
                <a:ea typeface="HGP創英角ｺﾞｼｯｸUB" pitchFamily="50" charset="-128"/>
                <a:cs typeface="+mn-cs"/>
              </a:rPr>
              <a:t>        </a:t>
            </a:r>
          </a:p>
        </p:txBody>
      </p:sp>
      <p:sp>
        <p:nvSpPr>
          <p:cNvPr id="1092640" name="Rectangle 32"/>
          <p:cNvSpPr>
            <a:spLocks noChangeArrowheads="1"/>
          </p:cNvSpPr>
          <p:nvPr/>
        </p:nvSpPr>
        <p:spPr bwMode="auto">
          <a:xfrm>
            <a:off x="571472" y="4429132"/>
            <a:ext cx="3689347" cy="789768"/>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en-US" altLang="ja-JP" sz="2000" b="1" kern="1200" dirty="0">
                <a:solidFill>
                  <a:srgbClr val="DDDDDD"/>
                </a:solidFill>
                <a:latin typeface="Tahoma" pitchFamily="34" charset="0"/>
                <a:ea typeface="HGP創英角ｺﾞｼｯｸUB" pitchFamily="50" charset="-128"/>
                <a:cs typeface="+mn-cs"/>
              </a:rPr>
              <a:t>DECIGO</a:t>
            </a:r>
            <a:r>
              <a:rPr kumimoji="1" lang="ja-JP" altLang="en-US" sz="2000" b="1" kern="1200" dirty="0">
                <a:solidFill>
                  <a:srgbClr val="DDDDDD"/>
                </a:solidFill>
                <a:latin typeface="Tahoma" pitchFamily="34" charset="0"/>
                <a:ea typeface="HGP創英角ｺﾞｼｯｸUB" pitchFamily="50" charset="-128"/>
                <a:cs typeface="+mn-cs"/>
              </a:rPr>
              <a:t>のための宇宙</a:t>
            </a:r>
            <a:r>
              <a:rPr kumimoji="1" lang="ja-JP" altLang="en-US" sz="2000" b="1" kern="1200" dirty="0" smtClean="0">
                <a:solidFill>
                  <a:srgbClr val="DDDDDD"/>
                </a:solidFill>
                <a:latin typeface="Tahoma" pitchFamily="34" charset="0"/>
                <a:ea typeface="HGP創英角ｺﾞｼｯｸUB" pitchFamily="50" charset="-128"/>
                <a:cs typeface="+mn-cs"/>
              </a:rPr>
              <a:t>実証</a:t>
            </a:r>
            <a:endParaRPr kumimoji="1" lang="ja-JP" altLang="en-US" sz="2000" b="1" kern="1200" dirty="0">
              <a:solidFill>
                <a:srgbClr val="DDDDDD"/>
              </a:solidFill>
              <a:latin typeface="Tahoma" pitchFamily="34" charset="0"/>
              <a:ea typeface="HGP創英角ｺﾞｼｯｸUB" pitchFamily="50" charset="-128"/>
              <a:cs typeface="+mn-cs"/>
            </a:endParaRPr>
          </a:p>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b="1" kern="1200" dirty="0">
                <a:solidFill>
                  <a:srgbClr val="DDDDDD"/>
                </a:solidFill>
                <a:latin typeface="Tahoma" pitchFamily="34" charset="0"/>
                <a:ea typeface="HGP創英角ｺﾞｼｯｸUB" pitchFamily="50" charset="-128"/>
                <a:cs typeface="+mn-cs"/>
              </a:rPr>
              <a:t>   　　</a:t>
            </a:r>
            <a:r>
              <a:rPr kumimoji="1" lang="ja-JP" altLang="en-US" sz="2000" b="1" kern="1200" dirty="0">
                <a:solidFill>
                  <a:srgbClr val="CCFFCC"/>
                </a:solidFill>
                <a:latin typeface="Tahoma" pitchFamily="34" charset="0"/>
                <a:ea typeface="HGP創英角ｺﾞｼｯｸUB" pitchFamily="50" charset="-128"/>
                <a:cs typeface="+mn-cs"/>
              </a:rPr>
              <a:t>科学技術の確立</a:t>
            </a:r>
          </a:p>
        </p:txBody>
      </p:sp>
      <p:sp>
        <p:nvSpPr>
          <p:cNvPr id="1092641" name="AutoShape 33"/>
          <p:cNvSpPr>
            <a:spLocks noChangeArrowheads="1"/>
          </p:cNvSpPr>
          <p:nvPr/>
        </p:nvSpPr>
        <p:spPr bwMode="auto">
          <a:xfrm rot="5400000">
            <a:off x="1878012" y="3736187"/>
            <a:ext cx="344488" cy="755650"/>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CCFFCC">
              <a:alpha val="50000"/>
            </a:srgbClr>
          </a:solidFill>
          <a:ln w="12700">
            <a:solidFill>
              <a:srgbClr val="008000"/>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000" kern="1200" dirty="0">
              <a:solidFill>
                <a:srgbClr val="003366"/>
              </a:solidFill>
              <a:latin typeface="Times New Roman" pitchFamily="18" charset="0"/>
              <a:ea typeface="HGP創英角ｺﾞｼｯｸUB" pitchFamily="50" charset="-128"/>
              <a:cs typeface="+mn-cs"/>
            </a:endParaRPr>
          </a:p>
        </p:txBody>
      </p:sp>
      <p:sp>
        <p:nvSpPr>
          <p:cNvPr id="1092643" name="Rectangle 35"/>
          <p:cNvSpPr>
            <a:spLocks noChangeArrowheads="1"/>
          </p:cNvSpPr>
          <p:nvPr/>
        </p:nvSpPr>
        <p:spPr bwMode="auto">
          <a:xfrm>
            <a:off x="966782" y="6000768"/>
            <a:ext cx="2819400" cy="4000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ja-JP" altLang="en-US" sz="2000" b="1" kern="1200" dirty="0">
                <a:solidFill>
                  <a:srgbClr val="CCFFCC"/>
                </a:solidFill>
                <a:latin typeface="Tahoma" pitchFamily="34" charset="0"/>
                <a:ea typeface="HGP創英角ｺﾞｼｯｸUB" pitchFamily="50" charset="-128"/>
                <a:cs typeface="+mn-cs"/>
              </a:rPr>
              <a:t>地球重力場の観測</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p:cNvSpPr>
            <a:spLocks noGrp="1" noChangeArrowheads="1"/>
          </p:cNvSpPr>
          <p:nvPr>
            <p:ph type="title"/>
          </p:nvPr>
        </p:nvSpPr>
        <p:spPr/>
        <p:txBody>
          <a:bodyPr/>
          <a:lstStyle/>
          <a:p>
            <a:r>
              <a:rPr lang="en-US" altLang="ja-JP" dirty="0"/>
              <a:t>DPF</a:t>
            </a:r>
            <a:r>
              <a:rPr lang="ja-JP" altLang="en-US" dirty="0"/>
              <a:t>が目指す科学的成果</a:t>
            </a:r>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pic>
        <p:nvPicPr>
          <p:cNvPr id="1080323" name="Picture 3" descr="objective081120"/>
          <p:cNvPicPr>
            <a:picLocks noChangeAspect="1" noChangeArrowheads="1"/>
          </p:cNvPicPr>
          <p:nvPr/>
        </p:nvPicPr>
        <p:blipFill>
          <a:blip r:embed="rId3"/>
          <a:srcRect/>
          <a:stretch>
            <a:fillRect/>
          </a:stretch>
        </p:blipFill>
        <p:spPr bwMode="auto">
          <a:xfrm>
            <a:off x="36513" y="984250"/>
            <a:ext cx="9144000" cy="5468938"/>
          </a:xfrm>
          <a:prstGeom prst="rect">
            <a:avLst/>
          </a:prstGeom>
          <a:noFill/>
          <a:ln w="9525">
            <a:noFill/>
            <a:miter lim="800000"/>
            <a:headEnd/>
            <a:tailEnd/>
          </a:ln>
        </p:spPr>
      </p:pic>
      <p:sp>
        <p:nvSpPr>
          <p:cNvPr id="1080324" name="AutoShape 4"/>
          <p:cNvSpPr>
            <a:spLocks noChangeArrowheads="1"/>
          </p:cNvSpPr>
          <p:nvPr/>
        </p:nvSpPr>
        <p:spPr bwMode="auto">
          <a:xfrm>
            <a:off x="4953000" y="1143000"/>
            <a:ext cx="4038600" cy="4800600"/>
          </a:xfrm>
          <a:prstGeom prst="roundRect">
            <a:avLst>
              <a:gd name="adj" fmla="val 7250"/>
            </a:avLst>
          </a:prstGeom>
          <a:noFill/>
          <a:ln w="57150">
            <a:solidFill>
              <a:srgbClr val="CCFFCC"/>
            </a:solid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8465" name="Picture 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357290" y="785794"/>
            <a:ext cx="7582508" cy="5643602"/>
          </a:xfrm>
          <a:prstGeom prst="rect">
            <a:avLst/>
          </a:prstGeom>
          <a:noFill/>
          <a:ln w="9525">
            <a:noFill/>
            <a:miter lim="800000"/>
            <a:headEnd/>
            <a:tailEnd/>
          </a:ln>
          <a:effectLst/>
        </p:spPr>
      </p:pic>
      <p:sp>
        <p:nvSpPr>
          <p:cNvPr id="1053698" name="Rectangle 2"/>
          <p:cNvSpPr>
            <a:spLocks noGrp="1" noChangeArrowheads="1"/>
          </p:cNvSpPr>
          <p:nvPr>
            <p:ph type="title"/>
          </p:nvPr>
        </p:nvSpPr>
        <p:spPr/>
        <p:txBody>
          <a:bodyPr/>
          <a:lstStyle/>
          <a:p>
            <a:r>
              <a:rPr lang="ja-JP" altLang="en-US" dirty="0"/>
              <a:t>推進体制</a:t>
            </a:r>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EAEAEA"/>
                </a:solidFill>
                <a:latin typeface="Tahoma"/>
                <a:ea typeface="HGP創英角ｺﾞｼｯｸUB" pitchFamily="50" charset="-128"/>
                <a:cs typeface="+mn-cs"/>
              </a:rPr>
              <a:t>27th International Symposium on Space Technology and Science (July 9, 2009, Tsukuba, Ibaraki)</a:t>
            </a:r>
            <a:endParaRPr lang="en-US" altLang="ja-JP" sz="1200" b="1" kern="1200" dirty="0">
              <a:solidFill>
                <a:srgbClr val="EAEAEA"/>
              </a:solidFill>
              <a:latin typeface="Tahoma"/>
              <a:ea typeface="HGP創英角ｺﾞｼｯｸUB" pitchFamily="50" charset="-128"/>
              <a:cs typeface="+mn-cs"/>
            </a:endParaRPr>
          </a:p>
        </p:txBody>
      </p:sp>
      <p:sp>
        <p:nvSpPr>
          <p:cNvPr id="1053702" name="Rectangle 6"/>
          <p:cNvSpPr>
            <a:spLocks noChangeArrowheads="1"/>
          </p:cNvSpPr>
          <p:nvPr/>
        </p:nvSpPr>
        <p:spPr bwMode="auto">
          <a:xfrm>
            <a:off x="250825" y="3284538"/>
            <a:ext cx="2160588" cy="76944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EAEAEA"/>
                </a:solidFill>
                <a:latin typeface="Tahoma" pitchFamily="34" charset="0"/>
                <a:ea typeface="HGP創英角ｺﾞｼｯｸUB" pitchFamily="50" charset="-128"/>
                <a:cs typeface="+mn-cs"/>
              </a:rPr>
              <a:t>DPF-WG 84</a:t>
            </a:r>
            <a:r>
              <a:rPr kumimoji="1" lang="ja-JP" altLang="en-US" sz="2000" b="1" kern="1200" dirty="0">
                <a:solidFill>
                  <a:srgbClr val="EAEAEA"/>
                </a:solidFill>
                <a:latin typeface="Tahoma" pitchFamily="34" charset="0"/>
                <a:ea typeface="HGP創英角ｺﾞｼｯｸUB" pitchFamily="50" charset="-128"/>
                <a:cs typeface="+mn-cs"/>
              </a:rPr>
              <a:t>名</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b="1" kern="1200" dirty="0">
                <a:solidFill>
                  <a:srgbClr val="EAEAEA"/>
                </a:solidFill>
                <a:latin typeface="Tahoma" pitchFamily="34" charset="0"/>
                <a:ea typeface="HGP創英角ｺﾞｼｯｸUB" pitchFamily="50" charset="-128"/>
                <a:cs typeface="+mn-cs"/>
              </a:rPr>
              <a:t>DECIGO 137</a:t>
            </a:r>
            <a:r>
              <a:rPr kumimoji="1" lang="ja-JP" altLang="en-US" sz="2000" b="1" kern="1200" dirty="0">
                <a:solidFill>
                  <a:srgbClr val="EAEAEA"/>
                </a:solidFill>
                <a:latin typeface="Tahoma" pitchFamily="34" charset="0"/>
                <a:ea typeface="HGP創英角ｺﾞｼｯｸUB" pitchFamily="50" charset="-128"/>
                <a:cs typeface="+mn-cs"/>
              </a:rPr>
              <a:t>名</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23" name="Rectangle 11"/>
          <p:cNvSpPr>
            <a:spLocks noGrp="1" noChangeArrowheads="1"/>
          </p:cNvSpPr>
          <p:nvPr>
            <p:ph type="title"/>
          </p:nvPr>
        </p:nvSpPr>
        <p:spPr/>
        <p:txBody>
          <a:bodyPr/>
          <a:lstStyle/>
          <a:p>
            <a:pPr eaLnBrk="1" hangingPunct="1">
              <a:defRPr/>
            </a:pPr>
            <a:r>
              <a:rPr lang="ja-JP" altLang="en-US" dirty="0" smtClean="0"/>
              <a:t>重力波検出実験のこれまで</a:t>
            </a:r>
          </a:p>
        </p:txBody>
      </p:sp>
      <p:sp>
        <p:nvSpPr>
          <p:cNvPr id="1028"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sp>
        <p:nvSpPr>
          <p:cNvPr id="1030" name="Text Box 18"/>
          <p:cNvSpPr txBox="1">
            <a:spLocks noChangeArrowheads="1"/>
          </p:cNvSpPr>
          <p:nvPr/>
        </p:nvSpPr>
        <p:spPr bwMode="auto">
          <a:xfrm>
            <a:off x="1182688" y="836613"/>
            <a:ext cx="1804987" cy="519112"/>
          </a:xfrm>
          <a:prstGeom prst="rect">
            <a:avLst/>
          </a:prstGeom>
          <a:noFill/>
          <a:ln w="15875">
            <a:noFill/>
            <a:miter lim="800000"/>
            <a:headEnd/>
            <a:tailEnd/>
          </a:ln>
        </p:spPr>
        <p:txBody>
          <a:bodyPr wrap="none">
            <a:spAutoFit/>
          </a:bodyPr>
          <a:lstStyle/>
          <a:p>
            <a:pPr>
              <a:buFontTx/>
              <a:buNone/>
            </a:pPr>
            <a:r>
              <a:rPr lang="ja-JP" altLang="en-US" sz="1600" b="1" dirty="0">
                <a:solidFill>
                  <a:srgbClr val="DDDDDD"/>
                </a:solidFill>
              </a:rPr>
              <a:t>一般相対性理論</a:t>
            </a:r>
          </a:p>
          <a:p>
            <a:pPr>
              <a:buFontTx/>
              <a:buNone/>
            </a:pPr>
            <a:r>
              <a:rPr lang="en-US" altLang="ja-JP" sz="1200" b="1" dirty="0">
                <a:solidFill>
                  <a:srgbClr val="DDDDDD"/>
                </a:solidFill>
              </a:rPr>
              <a:t>(</a:t>
            </a:r>
            <a:r>
              <a:rPr lang="ja-JP" altLang="en-US" sz="1200" b="1" dirty="0">
                <a:solidFill>
                  <a:srgbClr val="DDDDDD"/>
                </a:solidFill>
              </a:rPr>
              <a:t>アインシュタイン</a:t>
            </a:r>
            <a:r>
              <a:rPr lang="en-US" altLang="ja-JP" sz="1200" b="1" dirty="0">
                <a:solidFill>
                  <a:srgbClr val="DDDDDD"/>
                </a:solidFill>
              </a:rPr>
              <a:t>, 1916)</a:t>
            </a:r>
          </a:p>
        </p:txBody>
      </p:sp>
      <p:sp>
        <p:nvSpPr>
          <p:cNvPr id="1035" name="Text Box 23"/>
          <p:cNvSpPr txBox="1">
            <a:spLocks noChangeArrowheads="1"/>
          </p:cNvSpPr>
          <p:nvPr/>
        </p:nvSpPr>
        <p:spPr bwMode="auto">
          <a:xfrm>
            <a:off x="1254125" y="1412875"/>
            <a:ext cx="1804988" cy="519113"/>
          </a:xfrm>
          <a:prstGeom prst="rect">
            <a:avLst/>
          </a:prstGeom>
          <a:noFill/>
          <a:ln w="15875">
            <a:noFill/>
            <a:miter lim="800000"/>
            <a:headEnd/>
            <a:tailEnd/>
          </a:ln>
        </p:spPr>
        <p:txBody>
          <a:bodyPr wrap="none">
            <a:spAutoFit/>
          </a:bodyPr>
          <a:lstStyle/>
          <a:p>
            <a:pPr>
              <a:buFontTx/>
              <a:buNone/>
            </a:pPr>
            <a:r>
              <a:rPr lang="ja-JP" altLang="en-US" sz="1600" b="1" dirty="0">
                <a:solidFill>
                  <a:srgbClr val="DDDDDD"/>
                </a:solidFill>
              </a:rPr>
              <a:t>重力波の予言</a:t>
            </a:r>
          </a:p>
          <a:p>
            <a:pPr>
              <a:buFontTx/>
              <a:buNone/>
            </a:pPr>
            <a:r>
              <a:rPr lang="en-US" altLang="ja-JP" sz="1200" b="1" dirty="0">
                <a:solidFill>
                  <a:srgbClr val="DDDDDD"/>
                </a:solidFill>
              </a:rPr>
              <a:t>(</a:t>
            </a:r>
            <a:r>
              <a:rPr lang="ja-JP" altLang="en-US" sz="1200" b="1" dirty="0">
                <a:solidFill>
                  <a:srgbClr val="DDDDDD"/>
                </a:solidFill>
              </a:rPr>
              <a:t>アインシュタイン</a:t>
            </a:r>
            <a:r>
              <a:rPr lang="en-US" altLang="ja-JP" sz="1200" b="1" dirty="0">
                <a:solidFill>
                  <a:srgbClr val="DDDDDD"/>
                </a:solidFill>
              </a:rPr>
              <a:t>, 1916)</a:t>
            </a:r>
          </a:p>
        </p:txBody>
      </p:sp>
      <p:sp>
        <p:nvSpPr>
          <p:cNvPr id="1037" name="Text Box 25"/>
          <p:cNvSpPr txBox="1">
            <a:spLocks noChangeArrowheads="1"/>
          </p:cNvSpPr>
          <p:nvPr/>
        </p:nvSpPr>
        <p:spPr bwMode="auto">
          <a:xfrm>
            <a:off x="6973888" y="2636838"/>
            <a:ext cx="2030412" cy="519112"/>
          </a:xfrm>
          <a:prstGeom prst="rect">
            <a:avLst/>
          </a:prstGeom>
          <a:noFill/>
          <a:ln w="15875">
            <a:noFill/>
            <a:miter lim="800000"/>
            <a:headEnd/>
            <a:tailEnd/>
          </a:ln>
        </p:spPr>
        <p:txBody>
          <a:bodyPr wrap="none">
            <a:spAutoFit/>
          </a:bodyPr>
          <a:lstStyle/>
          <a:p>
            <a:pPr>
              <a:buFontTx/>
              <a:buNone/>
            </a:pPr>
            <a:r>
              <a:rPr kumimoji="0" lang="ja-JP" altLang="en-US" sz="1600" b="1" dirty="0">
                <a:solidFill>
                  <a:srgbClr val="CCECFF"/>
                </a:solidFill>
              </a:rPr>
              <a:t>さそり座</a:t>
            </a:r>
            <a:r>
              <a:rPr kumimoji="0" lang="en-US" altLang="ja-JP" sz="1600" b="1" dirty="0">
                <a:solidFill>
                  <a:srgbClr val="CCECFF"/>
                </a:solidFill>
              </a:rPr>
              <a:t>X</a:t>
            </a:r>
            <a:r>
              <a:rPr kumimoji="0" lang="ja-JP" altLang="en-US" sz="1600" b="1" dirty="0">
                <a:solidFill>
                  <a:srgbClr val="CCECFF"/>
                </a:solidFill>
              </a:rPr>
              <a:t>線源の観測</a:t>
            </a:r>
          </a:p>
          <a:p>
            <a:pPr>
              <a:buFontTx/>
              <a:buNone/>
            </a:pPr>
            <a:r>
              <a:rPr lang="en-US" altLang="ja-JP" sz="1200" b="1" dirty="0">
                <a:solidFill>
                  <a:srgbClr val="CCECFF"/>
                </a:solidFill>
              </a:rPr>
              <a:t>(</a:t>
            </a:r>
            <a:r>
              <a:rPr lang="ja-JP" altLang="en-US" sz="1200" b="1" dirty="0">
                <a:solidFill>
                  <a:srgbClr val="CCECFF"/>
                </a:solidFill>
              </a:rPr>
              <a:t>ジャコーニ</a:t>
            </a:r>
            <a:r>
              <a:rPr lang="en-US" altLang="ja-JP" sz="1200" b="1" dirty="0">
                <a:solidFill>
                  <a:srgbClr val="CCECFF"/>
                </a:solidFill>
              </a:rPr>
              <a:t>, 1962)</a:t>
            </a:r>
          </a:p>
        </p:txBody>
      </p:sp>
      <p:sp>
        <p:nvSpPr>
          <p:cNvPr id="1038" name="Text Box 26"/>
          <p:cNvSpPr txBox="1">
            <a:spLocks noChangeArrowheads="1"/>
          </p:cNvSpPr>
          <p:nvPr/>
        </p:nvSpPr>
        <p:spPr bwMode="auto">
          <a:xfrm>
            <a:off x="7056438" y="4178300"/>
            <a:ext cx="1760537" cy="763588"/>
          </a:xfrm>
          <a:prstGeom prst="rect">
            <a:avLst/>
          </a:prstGeom>
          <a:noFill/>
          <a:ln w="15875">
            <a:noFill/>
            <a:miter lim="800000"/>
            <a:headEnd/>
            <a:tailEnd/>
          </a:ln>
        </p:spPr>
        <p:txBody>
          <a:bodyPr wrap="none">
            <a:spAutoFit/>
          </a:bodyPr>
          <a:lstStyle/>
          <a:p>
            <a:pPr>
              <a:buFontTx/>
              <a:buNone/>
            </a:pPr>
            <a:r>
              <a:rPr kumimoji="0" lang="ja-JP" altLang="en-US" sz="1600" b="1" dirty="0">
                <a:solidFill>
                  <a:srgbClr val="CCCCFF"/>
                </a:solidFill>
              </a:rPr>
              <a:t>超新星爆発からの</a:t>
            </a:r>
          </a:p>
          <a:p>
            <a:pPr>
              <a:buFontTx/>
              <a:buNone/>
            </a:pPr>
            <a:r>
              <a:rPr kumimoji="0" lang="ja-JP" altLang="en-US" sz="1600" b="1" dirty="0">
                <a:solidFill>
                  <a:srgbClr val="CCCCFF"/>
                </a:solidFill>
              </a:rPr>
              <a:t>ニュートリノ観測</a:t>
            </a:r>
          </a:p>
          <a:p>
            <a:pPr>
              <a:buFontTx/>
              <a:buNone/>
            </a:pPr>
            <a:r>
              <a:rPr lang="en-US" altLang="ja-JP" sz="1200" b="1" dirty="0">
                <a:solidFill>
                  <a:srgbClr val="CCCCFF"/>
                </a:solidFill>
              </a:rPr>
              <a:t>(</a:t>
            </a:r>
            <a:r>
              <a:rPr lang="ja-JP" altLang="en-US" sz="1200" b="1" dirty="0">
                <a:solidFill>
                  <a:srgbClr val="CCCCFF"/>
                </a:solidFill>
              </a:rPr>
              <a:t>小柴</a:t>
            </a:r>
            <a:r>
              <a:rPr lang="en-US" altLang="ja-JP" sz="1200" b="1" dirty="0">
                <a:solidFill>
                  <a:srgbClr val="CCCCFF"/>
                </a:solidFill>
              </a:rPr>
              <a:t>, 1987)</a:t>
            </a:r>
          </a:p>
        </p:txBody>
      </p:sp>
      <p:sp>
        <p:nvSpPr>
          <p:cNvPr id="1039" name="Text Box 27"/>
          <p:cNvSpPr txBox="1">
            <a:spLocks noChangeArrowheads="1"/>
          </p:cNvSpPr>
          <p:nvPr/>
        </p:nvSpPr>
        <p:spPr bwMode="auto">
          <a:xfrm>
            <a:off x="7199313" y="1873250"/>
            <a:ext cx="1574800" cy="763588"/>
          </a:xfrm>
          <a:prstGeom prst="rect">
            <a:avLst/>
          </a:prstGeom>
          <a:noFill/>
          <a:ln w="15875">
            <a:noFill/>
            <a:miter lim="800000"/>
            <a:headEnd/>
            <a:tailEnd/>
          </a:ln>
        </p:spPr>
        <p:txBody>
          <a:bodyPr wrap="none">
            <a:spAutoFit/>
          </a:bodyPr>
          <a:lstStyle/>
          <a:p>
            <a:pPr>
              <a:buFontTx/>
              <a:buNone/>
            </a:pPr>
            <a:r>
              <a:rPr kumimoji="0" lang="ja-JP" altLang="en-US" sz="1600" b="1" dirty="0">
                <a:solidFill>
                  <a:srgbClr val="CCECFF"/>
                </a:solidFill>
              </a:rPr>
              <a:t>銀河中心からの</a:t>
            </a:r>
          </a:p>
          <a:p>
            <a:pPr>
              <a:buFontTx/>
              <a:buNone/>
            </a:pPr>
            <a:r>
              <a:rPr kumimoji="0" lang="ja-JP" altLang="en-US" sz="1600" b="1" dirty="0">
                <a:solidFill>
                  <a:srgbClr val="CCECFF"/>
                </a:solidFill>
              </a:rPr>
              <a:t>電波観測</a:t>
            </a:r>
          </a:p>
          <a:p>
            <a:pPr>
              <a:buFontTx/>
              <a:buNone/>
            </a:pPr>
            <a:r>
              <a:rPr lang="en-US" altLang="ja-JP" sz="1200" b="1" dirty="0">
                <a:solidFill>
                  <a:srgbClr val="CCECFF"/>
                </a:solidFill>
              </a:rPr>
              <a:t>(</a:t>
            </a:r>
            <a:r>
              <a:rPr lang="ja-JP" altLang="en-US" sz="1200" b="1" dirty="0">
                <a:solidFill>
                  <a:srgbClr val="CCECFF"/>
                </a:solidFill>
              </a:rPr>
              <a:t>ジャンスキー</a:t>
            </a:r>
            <a:r>
              <a:rPr lang="en-US" altLang="ja-JP" sz="1200" b="1" dirty="0">
                <a:solidFill>
                  <a:srgbClr val="CCECFF"/>
                </a:solidFill>
              </a:rPr>
              <a:t>, 1931)</a:t>
            </a:r>
          </a:p>
        </p:txBody>
      </p:sp>
      <p:sp>
        <p:nvSpPr>
          <p:cNvPr id="1040" name="Text Box 28"/>
          <p:cNvSpPr txBox="1">
            <a:spLocks noChangeArrowheads="1"/>
          </p:cNvSpPr>
          <p:nvPr/>
        </p:nvSpPr>
        <p:spPr bwMode="auto">
          <a:xfrm>
            <a:off x="7054850" y="936625"/>
            <a:ext cx="1746250" cy="519113"/>
          </a:xfrm>
          <a:prstGeom prst="rect">
            <a:avLst/>
          </a:prstGeom>
          <a:noFill/>
          <a:ln w="15875">
            <a:noFill/>
            <a:miter lim="800000"/>
            <a:headEnd/>
            <a:tailEnd/>
          </a:ln>
        </p:spPr>
        <p:txBody>
          <a:bodyPr wrap="none">
            <a:spAutoFit/>
          </a:bodyPr>
          <a:lstStyle/>
          <a:p>
            <a:pPr>
              <a:buFontTx/>
              <a:buNone/>
            </a:pPr>
            <a:r>
              <a:rPr kumimoji="0" lang="ja-JP" altLang="en-US" sz="1600" b="1" dirty="0">
                <a:solidFill>
                  <a:srgbClr val="CCECFF"/>
                </a:solidFill>
              </a:rPr>
              <a:t>望遠鏡による観測</a:t>
            </a:r>
          </a:p>
          <a:p>
            <a:pPr>
              <a:buFontTx/>
              <a:buNone/>
            </a:pPr>
            <a:r>
              <a:rPr lang="en-US" altLang="ja-JP" sz="1200" b="1" dirty="0">
                <a:solidFill>
                  <a:srgbClr val="CCECFF"/>
                </a:solidFill>
              </a:rPr>
              <a:t>(</a:t>
            </a:r>
            <a:r>
              <a:rPr lang="ja-JP" altLang="en-US" sz="1200" b="1" dirty="0">
                <a:solidFill>
                  <a:srgbClr val="CCECFF"/>
                </a:solidFill>
              </a:rPr>
              <a:t>ガリレオ</a:t>
            </a:r>
            <a:r>
              <a:rPr lang="en-US" altLang="ja-JP" sz="1200" b="1" dirty="0">
                <a:solidFill>
                  <a:srgbClr val="CCECFF"/>
                </a:solidFill>
              </a:rPr>
              <a:t>, 1609)</a:t>
            </a:r>
          </a:p>
        </p:txBody>
      </p:sp>
      <p:sp>
        <p:nvSpPr>
          <p:cNvPr id="1041" name="Text Box 29"/>
          <p:cNvSpPr txBox="1">
            <a:spLocks noChangeArrowheads="1"/>
          </p:cNvSpPr>
          <p:nvPr/>
        </p:nvSpPr>
        <p:spPr bwMode="auto">
          <a:xfrm>
            <a:off x="7019925" y="3630613"/>
            <a:ext cx="1912938" cy="519112"/>
          </a:xfrm>
          <a:prstGeom prst="rect">
            <a:avLst/>
          </a:prstGeom>
          <a:noFill/>
          <a:ln w="15875">
            <a:noFill/>
            <a:miter lim="800000"/>
            <a:headEnd/>
            <a:tailEnd/>
          </a:ln>
        </p:spPr>
        <p:txBody>
          <a:bodyPr wrap="none">
            <a:spAutoFit/>
          </a:bodyPr>
          <a:lstStyle/>
          <a:p>
            <a:pPr>
              <a:buFontTx/>
              <a:buNone/>
            </a:pPr>
            <a:r>
              <a:rPr kumimoji="0" lang="ja-JP" altLang="en-US" sz="1600" b="1" dirty="0">
                <a:solidFill>
                  <a:srgbClr val="CCCCFF"/>
                </a:solidFill>
              </a:rPr>
              <a:t>太陽ニュートリノ観測</a:t>
            </a:r>
          </a:p>
          <a:p>
            <a:pPr>
              <a:buFontTx/>
              <a:buNone/>
            </a:pPr>
            <a:r>
              <a:rPr lang="en-US" altLang="ja-JP" sz="1200" b="1" dirty="0">
                <a:solidFill>
                  <a:srgbClr val="CCCCFF"/>
                </a:solidFill>
              </a:rPr>
              <a:t>(</a:t>
            </a:r>
            <a:r>
              <a:rPr lang="ja-JP" altLang="en-US" sz="1200" b="1" dirty="0">
                <a:solidFill>
                  <a:srgbClr val="CCCCFF"/>
                </a:solidFill>
              </a:rPr>
              <a:t>デービス</a:t>
            </a:r>
            <a:r>
              <a:rPr lang="en-US" altLang="ja-JP" sz="1200" b="1" dirty="0">
                <a:solidFill>
                  <a:srgbClr val="CCCCFF"/>
                </a:solidFill>
              </a:rPr>
              <a:t>, 1964)</a:t>
            </a:r>
          </a:p>
        </p:txBody>
      </p:sp>
      <p:sp>
        <p:nvSpPr>
          <p:cNvPr id="1042" name="Text Box 30"/>
          <p:cNvSpPr txBox="1">
            <a:spLocks noChangeArrowheads="1"/>
          </p:cNvSpPr>
          <p:nvPr/>
        </p:nvSpPr>
        <p:spPr bwMode="auto">
          <a:xfrm>
            <a:off x="7054850" y="1439863"/>
            <a:ext cx="1806575" cy="519112"/>
          </a:xfrm>
          <a:prstGeom prst="rect">
            <a:avLst/>
          </a:prstGeom>
          <a:noFill/>
          <a:ln w="15875">
            <a:noFill/>
            <a:miter lim="800000"/>
            <a:headEnd/>
            <a:tailEnd/>
          </a:ln>
        </p:spPr>
        <p:txBody>
          <a:bodyPr wrap="none">
            <a:spAutoFit/>
          </a:bodyPr>
          <a:lstStyle/>
          <a:p>
            <a:pPr>
              <a:buFontTx/>
              <a:buNone/>
            </a:pPr>
            <a:r>
              <a:rPr kumimoji="0" lang="ja-JP" altLang="en-US" sz="1600" b="1" dirty="0">
                <a:solidFill>
                  <a:srgbClr val="CCCCFF"/>
                </a:solidFill>
              </a:rPr>
              <a:t>宇宙放射線の発見</a:t>
            </a:r>
          </a:p>
          <a:p>
            <a:pPr>
              <a:buFontTx/>
              <a:buNone/>
            </a:pPr>
            <a:r>
              <a:rPr lang="en-US" altLang="ja-JP" sz="1200" b="1" dirty="0">
                <a:solidFill>
                  <a:srgbClr val="CCCCFF"/>
                </a:solidFill>
              </a:rPr>
              <a:t>(</a:t>
            </a:r>
            <a:r>
              <a:rPr lang="ja-JP" altLang="en-US" sz="1200" b="1" dirty="0">
                <a:solidFill>
                  <a:srgbClr val="CCCCFF"/>
                </a:solidFill>
              </a:rPr>
              <a:t>ヘス</a:t>
            </a:r>
            <a:r>
              <a:rPr lang="en-US" altLang="ja-JP" sz="1200" b="1" dirty="0">
                <a:solidFill>
                  <a:srgbClr val="CCCCFF"/>
                </a:solidFill>
              </a:rPr>
              <a:t>, 1912)</a:t>
            </a:r>
          </a:p>
        </p:txBody>
      </p:sp>
      <p:sp>
        <p:nvSpPr>
          <p:cNvPr id="1043" name="Text Box 31"/>
          <p:cNvSpPr txBox="1">
            <a:spLocks noChangeArrowheads="1"/>
          </p:cNvSpPr>
          <p:nvPr/>
        </p:nvSpPr>
        <p:spPr bwMode="auto">
          <a:xfrm>
            <a:off x="6894513" y="3140075"/>
            <a:ext cx="2182812" cy="519113"/>
          </a:xfrm>
          <a:prstGeom prst="rect">
            <a:avLst/>
          </a:prstGeom>
          <a:noFill/>
          <a:ln w="15875">
            <a:noFill/>
            <a:miter lim="800000"/>
            <a:headEnd/>
            <a:tailEnd/>
          </a:ln>
        </p:spPr>
        <p:txBody>
          <a:bodyPr wrap="none">
            <a:spAutoFit/>
          </a:bodyPr>
          <a:lstStyle/>
          <a:p>
            <a:pPr>
              <a:buFontTx/>
              <a:buNone/>
            </a:pPr>
            <a:r>
              <a:rPr kumimoji="0" lang="ja-JP" altLang="en-US" sz="1600" b="1" dirty="0">
                <a:solidFill>
                  <a:srgbClr val="CCECFF"/>
                </a:solidFill>
              </a:rPr>
              <a:t>宇宙背景放射の発見</a:t>
            </a:r>
          </a:p>
          <a:p>
            <a:pPr>
              <a:buFontTx/>
              <a:buNone/>
            </a:pPr>
            <a:r>
              <a:rPr lang="en-US" altLang="ja-JP" sz="1200" b="1" dirty="0">
                <a:solidFill>
                  <a:srgbClr val="CCECFF"/>
                </a:solidFill>
              </a:rPr>
              <a:t>(</a:t>
            </a:r>
            <a:r>
              <a:rPr lang="ja-JP" altLang="en-US" sz="1200" b="1" dirty="0">
                <a:solidFill>
                  <a:srgbClr val="CCECFF"/>
                </a:solidFill>
              </a:rPr>
              <a:t>ペンジアス・ウィルソン</a:t>
            </a:r>
            <a:r>
              <a:rPr lang="en-US" altLang="ja-JP" sz="1200" b="1" dirty="0">
                <a:solidFill>
                  <a:srgbClr val="CCECFF"/>
                </a:solidFill>
              </a:rPr>
              <a:t>, 1964)</a:t>
            </a:r>
          </a:p>
        </p:txBody>
      </p:sp>
      <p:pic>
        <p:nvPicPr>
          <p:cNvPr id="1051" name="Picture 39"/>
          <p:cNvPicPr>
            <a:picLocks noChangeAspect="1" noChangeArrowheads="1"/>
          </p:cNvPicPr>
          <p:nvPr/>
        </p:nvPicPr>
        <p:blipFill>
          <a:blip r:embed="rId4">
            <a:clrChange>
              <a:clrFrom>
                <a:srgbClr val="FFFFFF"/>
              </a:clrFrom>
              <a:clrTo>
                <a:srgbClr val="FFFFFF">
                  <a:alpha val="0"/>
                </a:srgbClr>
              </a:clrTo>
            </a:clrChange>
            <a:grayscl/>
          </a:blip>
          <a:srcRect/>
          <a:stretch>
            <a:fillRect/>
          </a:stretch>
        </p:blipFill>
        <p:spPr bwMode="auto">
          <a:xfrm>
            <a:off x="246063" y="1485900"/>
            <a:ext cx="1150937" cy="1146175"/>
          </a:xfrm>
          <a:prstGeom prst="rect">
            <a:avLst/>
          </a:prstGeom>
          <a:noFill/>
          <a:ln w="15875">
            <a:noFill/>
            <a:miter lim="800000"/>
            <a:headEnd/>
            <a:tailEnd/>
          </a:ln>
        </p:spPr>
      </p:pic>
      <p:grpSp>
        <p:nvGrpSpPr>
          <p:cNvPr id="32" name="グループ化 31"/>
          <p:cNvGrpSpPr/>
          <p:nvPr/>
        </p:nvGrpSpPr>
        <p:grpSpPr>
          <a:xfrm>
            <a:off x="684213" y="3213100"/>
            <a:ext cx="1995487" cy="2378075"/>
            <a:chOff x="684213" y="3213100"/>
            <a:chExt cx="1995487" cy="2378075"/>
          </a:xfrm>
        </p:grpSpPr>
        <p:sp>
          <p:nvSpPr>
            <p:cNvPr id="1031" name="Text Box 19">
              <a:hlinkClick r:id="rId5" action="ppaction://hlinksldjump"/>
            </p:cNvPr>
            <p:cNvSpPr txBox="1">
              <a:spLocks noChangeArrowheads="1"/>
            </p:cNvSpPr>
            <p:nvPr/>
          </p:nvSpPr>
          <p:spPr bwMode="auto">
            <a:xfrm>
              <a:off x="755650" y="3213100"/>
              <a:ext cx="1924050" cy="519113"/>
            </a:xfrm>
            <a:prstGeom prst="rect">
              <a:avLst/>
            </a:prstGeom>
            <a:noFill/>
            <a:ln w="15875">
              <a:noFill/>
              <a:miter lim="800000"/>
              <a:headEnd/>
              <a:tailEnd/>
            </a:ln>
          </p:spPr>
          <p:txBody>
            <a:bodyPr wrap="none">
              <a:spAutoFit/>
            </a:bodyPr>
            <a:lstStyle/>
            <a:p>
              <a:pPr>
                <a:buFontTx/>
                <a:buNone/>
              </a:pPr>
              <a:r>
                <a:rPr lang="ja-JP" altLang="en-US" sz="1600" b="1" dirty="0">
                  <a:solidFill>
                    <a:srgbClr val="CCFFCC"/>
                  </a:solidFill>
                </a:rPr>
                <a:t>連星パルサーの発見</a:t>
              </a:r>
            </a:p>
            <a:p>
              <a:pPr>
                <a:buFontTx/>
                <a:buNone/>
              </a:pPr>
              <a:r>
                <a:rPr lang="en-US" altLang="ja-JP" sz="1200" b="1" dirty="0">
                  <a:solidFill>
                    <a:srgbClr val="CCFFCC"/>
                  </a:solidFill>
                </a:rPr>
                <a:t>(</a:t>
              </a:r>
              <a:r>
                <a:rPr lang="ja-JP" altLang="en-US" sz="1200" b="1" dirty="0">
                  <a:solidFill>
                    <a:srgbClr val="CCFFCC"/>
                  </a:solidFill>
                </a:rPr>
                <a:t>ハルス・テイラー</a:t>
              </a:r>
              <a:r>
                <a:rPr lang="en-US" altLang="ja-JP" sz="1200" b="1" dirty="0">
                  <a:solidFill>
                    <a:srgbClr val="CCFFCC"/>
                  </a:solidFill>
                </a:rPr>
                <a:t>, 1974)</a:t>
              </a:r>
            </a:p>
          </p:txBody>
        </p:sp>
        <p:sp>
          <p:nvSpPr>
            <p:cNvPr id="1036" name="Text Box 24"/>
            <p:cNvSpPr txBox="1">
              <a:spLocks noChangeArrowheads="1"/>
            </p:cNvSpPr>
            <p:nvPr/>
          </p:nvSpPr>
          <p:spPr bwMode="auto">
            <a:xfrm>
              <a:off x="785813" y="3717925"/>
              <a:ext cx="1806575" cy="519113"/>
            </a:xfrm>
            <a:prstGeom prst="rect">
              <a:avLst/>
            </a:prstGeom>
            <a:noFill/>
            <a:ln w="15875">
              <a:noFill/>
              <a:miter lim="800000"/>
              <a:headEnd/>
              <a:tailEnd/>
            </a:ln>
          </p:spPr>
          <p:txBody>
            <a:bodyPr wrap="none">
              <a:spAutoFit/>
            </a:bodyPr>
            <a:lstStyle/>
            <a:p>
              <a:pPr>
                <a:buFontTx/>
                <a:buNone/>
              </a:pPr>
              <a:r>
                <a:rPr lang="ja-JP" altLang="en-US" sz="1600" b="1" dirty="0">
                  <a:solidFill>
                    <a:srgbClr val="CCFFCC"/>
                  </a:solidFill>
                </a:rPr>
                <a:t>重力波存在の証明</a:t>
              </a:r>
            </a:p>
            <a:p>
              <a:pPr>
                <a:buFontTx/>
                <a:buNone/>
              </a:pPr>
              <a:r>
                <a:rPr lang="en-US" altLang="ja-JP" sz="1200" b="1" dirty="0">
                  <a:solidFill>
                    <a:srgbClr val="CCFFCC"/>
                  </a:solidFill>
                </a:rPr>
                <a:t>(</a:t>
              </a:r>
              <a:r>
                <a:rPr lang="ja-JP" altLang="en-US" sz="1200" b="1" dirty="0">
                  <a:solidFill>
                    <a:srgbClr val="CCFFCC"/>
                  </a:solidFill>
                </a:rPr>
                <a:t>ハルス・テイラー</a:t>
              </a:r>
              <a:r>
                <a:rPr lang="en-US" altLang="ja-JP" sz="1200" b="1" dirty="0">
                  <a:solidFill>
                    <a:srgbClr val="CCFFCC"/>
                  </a:solidFill>
                </a:rPr>
                <a:t>, 1979)</a:t>
              </a:r>
            </a:p>
          </p:txBody>
        </p:sp>
        <p:pic>
          <p:nvPicPr>
            <p:cNvPr id="1052" name="Picture 40"/>
            <p:cNvPicPr>
              <a:picLocks noChangeAspect="1" noChangeArrowheads="1"/>
            </p:cNvPicPr>
            <p:nvPr/>
          </p:nvPicPr>
          <p:blipFill>
            <a:blip r:embed="rId6"/>
            <a:srcRect/>
            <a:stretch>
              <a:fillRect/>
            </a:stretch>
          </p:blipFill>
          <p:spPr bwMode="auto">
            <a:xfrm>
              <a:off x="684213" y="4292600"/>
              <a:ext cx="1871662" cy="1298575"/>
            </a:xfrm>
            <a:prstGeom prst="rect">
              <a:avLst/>
            </a:prstGeom>
            <a:noFill/>
            <a:ln w="9525">
              <a:noFill/>
              <a:miter lim="800000"/>
              <a:headEnd/>
              <a:tailEnd/>
            </a:ln>
          </p:spPr>
        </p:pic>
      </p:grpSp>
      <p:grpSp>
        <p:nvGrpSpPr>
          <p:cNvPr id="37" name="グループ化 36"/>
          <p:cNvGrpSpPr/>
          <p:nvPr/>
        </p:nvGrpSpPr>
        <p:grpSpPr>
          <a:xfrm>
            <a:off x="4716462" y="4552961"/>
            <a:ext cx="4070380" cy="1901170"/>
            <a:chOff x="4716462" y="4552961"/>
            <a:chExt cx="4070380" cy="1901170"/>
          </a:xfrm>
        </p:grpSpPr>
        <p:grpSp>
          <p:nvGrpSpPr>
            <p:cNvPr id="35" name="グループ化 34"/>
            <p:cNvGrpSpPr/>
            <p:nvPr/>
          </p:nvGrpSpPr>
          <p:grpSpPr>
            <a:xfrm>
              <a:off x="4716462" y="4552961"/>
              <a:ext cx="2219974" cy="1901170"/>
              <a:chOff x="4716462" y="4552961"/>
              <a:chExt cx="2219974" cy="1901170"/>
            </a:xfrm>
          </p:grpSpPr>
          <p:sp>
            <p:nvSpPr>
              <p:cNvPr id="1044" name="Text Box 32"/>
              <p:cNvSpPr txBox="1">
                <a:spLocks noChangeArrowheads="1"/>
              </p:cNvSpPr>
              <p:nvPr/>
            </p:nvSpPr>
            <p:spPr bwMode="auto">
              <a:xfrm>
                <a:off x="4860925" y="4552961"/>
                <a:ext cx="1880795" cy="523220"/>
              </a:xfrm>
              <a:prstGeom prst="rect">
                <a:avLst/>
              </a:prstGeom>
              <a:noFill/>
              <a:ln w="15875">
                <a:noFill/>
                <a:miter lim="800000"/>
                <a:headEnd/>
                <a:tailEnd/>
              </a:ln>
            </p:spPr>
            <p:txBody>
              <a:bodyPr wrap="square">
                <a:spAutoFit/>
              </a:bodyPr>
              <a:lstStyle/>
              <a:p>
                <a:pPr>
                  <a:buFontTx/>
                  <a:buNone/>
                </a:pPr>
                <a:r>
                  <a:rPr kumimoji="0" lang="ja-JP" altLang="en-US" sz="1600" b="1" dirty="0">
                    <a:solidFill>
                      <a:srgbClr val="FFCCCC"/>
                    </a:solidFill>
                  </a:rPr>
                  <a:t>大型干渉計の建設</a:t>
                </a:r>
              </a:p>
              <a:p>
                <a:pPr>
                  <a:buFontTx/>
                  <a:buNone/>
                </a:pPr>
                <a:r>
                  <a:rPr lang="en-US" altLang="ja-JP" sz="1200" b="1" dirty="0">
                    <a:solidFill>
                      <a:srgbClr val="FFCCCC"/>
                    </a:solidFill>
                  </a:rPr>
                  <a:t>(1995</a:t>
                </a:r>
                <a:r>
                  <a:rPr lang="ja-JP" altLang="en-US" sz="1200" b="1" dirty="0">
                    <a:solidFill>
                      <a:srgbClr val="FFCCCC"/>
                    </a:solidFill>
                  </a:rPr>
                  <a:t>頃</a:t>
                </a:r>
                <a:r>
                  <a:rPr lang="en-US" altLang="ja-JP" sz="1200" b="1" dirty="0">
                    <a:solidFill>
                      <a:srgbClr val="FFCCCC"/>
                    </a:solidFill>
                  </a:rPr>
                  <a:t>-)</a:t>
                </a:r>
              </a:p>
            </p:txBody>
          </p:sp>
          <p:sp>
            <p:nvSpPr>
              <p:cNvPr id="1045" name="Text Box 33"/>
              <p:cNvSpPr txBox="1">
                <a:spLocks noChangeArrowheads="1"/>
              </p:cNvSpPr>
              <p:nvPr/>
            </p:nvSpPr>
            <p:spPr bwMode="auto">
              <a:xfrm>
                <a:off x="4716462" y="5000636"/>
                <a:ext cx="2212991" cy="523220"/>
              </a:xfrm>
              <a:prstGeom prst="rect">
                <a:avLst/>
              </a:prstGeom>
              <a:noFill/>
              <a:ln w="15875">
                <a:noFill/>
                <a:miter lim="800000"/>
                <a:headEnd/>
                <a:tailEnd/>
              </a:ln>
            </p:spPr>
            <p:txBody>
              <a:bodyPr wrap="square">
                <a:spAutoFit/>
              </a:bodyPr>
              <a:lstStyle/>
              <a:p>
                <a:pPr>
                  <a:buFontTx/>
                  <a:buNone/>
                </a:pPr>
                <a:r>
                  <a:rPr kumimoji="0" lang="en-US" altLang="ja-JP" sz="1600" b="1" dirty="0">
                    <a:solidFill>
                      <a:srgbClr val="FFCCCC"/>
                    </a:solidFill>
                  </a:rPr>
                  <a:t>TAMA</a:t>
                </a:r>
                <a:r>
                  <a:rPr kumimoji="0" lang="ja-JP" altLang="en-US" sz="1600" b="1" dirty="0">
                    <a:solidFill>
                      <a:srgbClr val="FFCCCC"/>
                    </a:solidFill>
                  </a:rPr>
                  <a:t>による観測開始</a:t>
                </a:r>
              </a:p>
              <a:p>
                <a:pPr>
                  <a:buFontTx/>
                  <a:buNone/>
                </a:pPr>
                <a:r>
                  <a:rPr lang="en-US" altLang="ja-JP" sz="1200" b="1" dirty="0">
                    <a:solidFill>
                      <a:srgbClr val="FFCCCC"/>
                    </a:solidFill>
                  </a:rPr>
                  <a:t>(1999-)</a:t>
                </a:r>
              </a:p>
            </p:txBody>
          </p:sp>
          <p:sp>
            <p:nvSpPr>
              <p:cNvPr id="1046" name="Text Box 34"/>
              <p:cNvSpPr txBox="1">
                <a:spLocks noChangeArrowheads="1"/>
              </p:cNvSpPr>
              <p:nvPr/>
            </p:nvSpPr>
            <p:spPr bwMode="auto">
              <a:xfrm>
                <a:off x="4787900" y="5432436"/>
                <a:ext cx="2148536" cy="523220"/>
              </a:xfrm>
              <a:prstGeom prst="rect">
                <a:avLst/>
              </a:prstGeom>
              <a:noFill/>
              <a:ln w="15875">
                <a:noFill/>
                <a:miter lim="800000"/>
                <a:headEnd/>
                <a:tailEnd/>
              </a:ln>
            </p:spPr>
            <p:txBody>
              <a:bodyPr wrap="square">
                <a:spAutoFit/>
              </a:bodyPr>
              <a:lstStyle/>
              <a:p>
                <a:pPr>
                  <a:buFontTx/>
                  <a:buNone/>
                </a:pPr>
                <a:r>
                  <a:rPr kumimoji="0" lang="en-US" altLang="ja-JP" sz="1600" b="1" dirty="0">
                    <a:solidFill>
                      <a:srgbClr val="FFCCCC"/>
                    </a:solidFill>
                  </a:rPr>
                  <a:t>LIGO</a:t>
                </a:r>
                <a:r>
                  <a:rPr kumimoji="0" lang="ja-JP" altLang="en-US" sz="1600" b="1" dirty="0">
                    <a:solidFill>
                      <a:srgbClr val="FFCCCC"/>
                    </a:solidFill>
                  </a:rPr>
                  <a:t>による観測開始</a:t>
                </a:r>
              </a:p>
              <a:p>
                <a:pPr>
                  <a:buFontTx/>
                  <a:buNone/>
                </a:pPr>
                <a:r>
                  <a:rPr lang="en-US" altLang="ja-JP" sz="1200" b="1" dirty="0">
                    <a:solidFill>
                      <a:srgbClr val="FFCCCC"/>
                    </a:solidFill>
                  </a:rPr>
                  <a:t>(2002-)</a:t>
                </a:r>
              </a:p>
            </p:txBody>
          </p:sp>
          <p:sp>
            <p:nvSpPr>
              <p:cNvPr id="1050" name="Text Box 38"/>
              <p:cNvSpPr txBox="1">
                <a:spLocks noChangeArrowheads="1"/>
              </p:cNvSpPr>
              <p:nvPr/>
            </p:nvSpPr>
            <p:spPr bwMode="auto">
              <a:xfrm>
                <a:off x="5072063" y="5930911"/>
                <a:ext cx="1470921" cy="523220"/>
              </a:xfrm>
              <a:prstGeom prst="rect">
                <a:avLst/>
              </a:prstGeom>
              <a:noFill/>
              <a:ln w="15875">
                <a:noFill/>
                <a:miter lim="800000"/>
                <a:headEnd/>
                <a:tailEnd/>
              </a:ln>
            </p:spPr>
            <p:txBody>
              <a:bodyPr wrap="square">
                <a:spAutoFit/>
              </a:bodyPr>
              <a:lstStyle/>
              <a:p>
                <a:pPr>
                  <a:buFontTx/>
                  <a:buNone/>
                </a:pPr>
                <a:r>
                  <a:rPr kumimoji="0" lang="ja-JP" altLang="en-US" sz="1600" b="1" dirty="0">
                    <a:solidFill>
                      <a:srgbClr val="FFCCCC"/>
                    </a:solidFill>
                  </a:rPr>
                  <a:t>共同</a:t>
                </a:r>
                <a:r>
                  <a:rPr kumimoji="0" lang="ja-JP" altLang="en-US" sz="1600" b="1" dirty="0" smtClean="0">
                    <a:solidFill>
                      <a:srgbClr val="FFCCCC"/>
                    </a:solidFill>
                  </a:rPr>
                  <a:t>観測</a:t>
                </a:r>
                <a:endParaRPr kumimoji="0" lang="ja-JP" altLang="en-US" sz="1600" b="1" dirty="0">
                  <a:solidFill>
                    <a:srgbClr val="FFCCCC"/>
                  </a:solidFill>
                </a:endParaRPr>
              </a:p>
              <a:p>
                <a:pPr>
                  <a:buFontTx/>
                  <a:buNone/>
                </a:pPr>
                <a:r>
                  <a:rPr lang="en-US" altLang="ja-JP" sz="1200" b="1" dirty="0">
                    <a:solidFill>
                      <a:srgbClr val="FFCCCC"/>
                    </a:solidFill>
                  </a:rPr>
                  <a:t>(2003-)</a:t>
                </a:r>
              </a:p>
            </p:txBody>
          </p:sp>
        </p:grpSp>
        <p:graphicFrame>
          <p:nvGraphicFramePr>
            <p:cNvPr id="1026" name="Object 42"/>
            <p:cNvGraphicFramePr>
              <a:graphicFrameLocks noChangeAspect="1"/>
            </p:cNvGraphicFramePr>
            <p:nvPr/>
          </p:nvGraphicFramePr>
          <p:xfrm>
            <a:off x="6988205" y="5157788"/>
            <a:ext cx="1798637" cy="1201737"/>
          </p:xfrm>
          <a:graphic>
            <a:graphicData uri="http://schemas.openxmlformats.org/presentationml/2006/ole">
              <p:oleObj spid="_x0000_s1026" name="Drawing" r:id="rId7" imgW="2590560" imgH="1733400" progId="">
                <p:embed/>
              </p:oleObj>
            </a:graphicData>
          </a:graphic>
        </p:graphicFrame>
      </p:grpSp>
      <p:grpSp>
        <p:nvGrpSpPr>
          <p:cNvPr id="36" name="グループ化 35"/>
          <p:cNvGrpSpPr/>
          <p:nvPr/>
        </p:nvGrpSpPr>
        <p:grpSpPr>
          <a:xfrm>
            <a:off x="4954588" y="2093913"/>
            <a:ext cx="1778000" cy="1695450"/>
            <a:chOff x="4954588" y="2093913"/>
            <a:chExt cx="1778000" cy="1695450"/>
          </a:xfrm>
        </p:grpSpPr>
        <p:sp>
          <p:nvSpPr>
            <p:cNvPr id="1034" name="Text Box 22">
              <a:hlinkClick r:id="rId8" action="ppaction://hlinksldjump"/>
            </p:cNvPr>
            <p:cNvSpPr txBox="1">
              <a:spLocks noChangeArrowheads="1"/>
            </p:cNvSpPr>
            <p:nvPr/>
          </p:nvSpPr>
          <p:spPr bwMode="auto">
            <a:xfrm>
              <a:off x="4954588" y="3270250"/>
              <a:ext cx="1704975" cy="519113"/>
            </a:xfrm>
            <a:prstGeom prst="rect">
              <a:avLst/>
            </a:prstGeom>
            <a:noFill/>
            <a:ln w="15875">
              <a:noFill/>
              <a:miter lim="800000"/>
              <a:headEnd/>
              <a:tailEnd/>
            </a:ln>
          </p:spPr>
          <p:txBody>
            <a:bodyPr wrap="none">
              <a:spAutoFit/>
            </a:bodyPr>
            <a:lstStyle/>
            <a:p>
              <a:pPr>
                <a:buFontTx/>
                <a:buNone/>
              </a:pPr>
              <a:r>
                <a:rPr kumimoji="0" lang="ja-JP" altLang="en-US" sz="1600" b="1" dirty="0">
                  <a:solidFill>
                    <a:srgbClr val="FFCCCC"/>
                  </a:solidFill>
                </a:rPr>
                <a:t>干渉計型アンテナ</a:t>
              </a:r>
            </a:p>
            <a:p>
              <a:pPr>
                <a:buFontTx/>
                <a:buNone/>
              </a:pPr>
              <a:r>
                <a:rPr lang="en-US" altLang="ja-JP" sz="1200" b="1" dirty="0">
                  <a:solidFill>
                    <a:srgbClr val="FFCCCC"/>
                  </a:solidFill>
                </a:rPr>
                <a:t>(1970</a:t>
              </a:r>
              <a:r>
                <a:rPr lang="ja-JP" altLang="en-US" sz="1200" b="1" dirty="0">
                  <a:solidFill>
                    <a:srgbClr val="FFCCCC"/>
                  </a:solidFill>
                </a:rPr>
                <a:t>頃</a:t>
              </a:r>
              <a:r>
                <a:rPr lang="en-US" altLang="ja-JP" sz="1200" b="1" dirty="0">
                  <a:solidFill>
                    <a:srgbClr val="FFCCCC"/>
                  </a:solidFill>
                </a:rPr>
                <a:t>-)</a:t>
              </a:r>
            </a:p>
          </p:txBody>
        </p:sp>
        <p:graphicFrame>
          <p:nvGraphicFramePr>
            <p:cNvPr id="1027" name="Object 43"/>
            <p:cNvGraphicFramePr>
              <a:graphicFrameLocks noChangeAspect="1"/>
            </p:cNvGraphicFramePr>
            <p:nvPr/>
          </p:nvGraphicFramePr>
          <p:xfrm>
            <a:off x="5076825" y="2093913"/>
            <a:ext cx="1655763" cy="1201737"/>
          </p:xfrm>
          <a:graphic>
            <a:graphicData uri="http://schemas.openxmlformats.org/presentationml/2006/ole">
              <p:oleObj spid="_x0000_s1027" r:id="rId9" imgW="5248147" imgH="3812213" progId="">
                <p:embed/>
              </p:oleObj>
            </a:graphicData>
          </a:graphic>
        </p:graphicFrame>
      </p:grpSp>
      <p:grpSp>
        <p:nvGrpSpPr>
          <p:cNvPr id="33" name="グループ化 32"/>
          <p:cNvGrpSpPr/>
          <p:nvPr/>
        </p:nvGrpSpPr>
        <p:grpSpPr>
          <a:xfrm>
            <a:off x="2771775" y="3903663"/>
            <a:ext cx="1830388" cy="2562225"/>
            <a:chOff x="2771775" y="3903663"/>
            <a:chExt cx="1830388" cy="2562225"/>
          </a:xfrm>
        </p:grpSpPr>
        <p:sp>
          <p:nvSpPr>
            <p:cNvPr id="1047" name="Text Box 35"/>
            <p:cNvSpPr txBox="1">
              <a:spLocks noChangeArrowheads="1"/>
            </p:cNvSpPr>
            <p:nvPr/>
          </p:nvSpPr>
          <p:spPr bwMode="auto">
            <a:xfrm>
              <a:off x="2771775" y="3903663"/>
              <a:ext cx="1792288" cy="519112"/>
            </a:xfrm>
            <a:prstGeom prst="rect">
              <a:avLst/>
            </a:prstGeom>
            <a:noFill/>
            <a:ln w="15875">
              <a:noFill/>
              <a:miter lim="800000"/>
              <a:headEnd/>
              <a:tailEnd/>
            </a:ln>
          </p:spPr>
          <p:txBody>
            <a:bodyPr wrap="none">
              <a:spAutoFit/>
            </a:bodyPr>
            <a:lstStyle/>
            <a:p>
              <a:pPr>
                <a:buFontTx/>
                <a:buNone/>
              </a:pPr>
              <a:r>
                <a:rPr lang="ja-JP" altLang="en-US" sz="1600" b="1" dirty="0">
                  <a:solidFill>
                    <a:srgbClr val="FFFFCC"/>
                  </a:solidFill>
                </a:rPr>
                <a:t>低温アンテナ</a:t>
              </a:r>
            </a:p>
            <a:p>
              <a:pPr>
                <a:buFontTx/>
                <a:buNone/>
              </a:pPr>
              <a:r>
                <a:rPr lang="en-US" altLang="ja-JP" sz="1200" b="1" dirty="0">
                  <a:solidFill>
                    <a:srgbClr val="FFFFCC"/>
                  </a:solidFill>
                </a:rPr>
                <a:t>(Explorer etc, 1990-)</a:t>
              </a:r>
            </a:p>
          </p:txBody>
        </p:sp>
        <p:sp>
          <p:nvSpPr>
            <p:cNvPr id="1048" name="Text Box 36"/>
            <p:cNvSpPr txBox="1">
              <a:spLocks noChangeArrowheads="1"/>
            </p:cNvSpPr>
            <p:nvPr/>
          </p:nvSpPr>
          <p:spPr bwMode="auto">
            <a:xfrm>
              <a:off x="2782888" y="4365625"/>
              <a:ext cx="1782762" cy="519113"/>
            </a:xfrm>
            <a:prstGeom prst="rect">
              <a:avLst/>
            </a:prstGeom>
            <a:noFill/>
            <a:ln w="15875">
              <a:noFill/>
              <a:miter lim="800000"/>
              <a:headEnd/>
              <a:tailEnd/>
            </a:ln>
          </p:spPr>
          <p:txBody>
            <a:bodyPr wrap="none">
              <a:spAutoFit/>
            </a:bodyPr>
            <a:lstStyle/>
            <a:p>
              <a:pPr>
                <a:buFontTx/>
                <a:buNone/>
              </a:pPr>
              <a:r>
                <a:rPr lang="ja-JP" altLang="en-US" sz="1600" b="1" dirty="0">
                  <a:solidFill>
                    <a:srgbClr val="FFFFCC"/>
                  </a:solidFill>
                </a:rPr>
                <a:t>極低温アンテナ</a:t>
              </a:r>
            </a:p>
            <a:p>
              <a:pPr>
                <a:buFontTx/>
                <a:buNone/>
              </a:pPr>
              <a:r>
                <a:rPr lang="en-US" altLang="ja-JP" sz="1200" b="1" dirty="0">
                  <a:solidFill>
                    <a:srgbClr val="FFFFCC"/>
                  </a:solidFill>
                </a:rPr>
                <a:t>(Nautilus etc, 1996-)</a:t>
              </a:r>
            </a:p>
          </p:txBody>
        </p:sp>
        <p:sp>
          <p:nvSpPr>
            <p:cNvPr id="1049" name="Text Box 37"/>
            <p:cNvSpPr txBox="1">
              <a:spLocks noChangeArrowheads="1"/>
            </p:cNvSpPr>
            <p:nvPr/>
          </p:nvSpPr>
          <p:spPr bwMode="auto">
            <a:xfrm>
              <a:off x="2987675" y="4868863"/>
              <a:ext cx="1412875" cy="519112"/>
            </a:xfrm>
            <a:prstGeom prst="rect">
              <a:avLst/>
            </a:prstGeom>
            <a:noFill/>
            <a:ln w="15875">
              <a:noFill/>
              <a:miter lim="800000"/>
              <a:headEnd/>
              <a:tailEnd/>
            </a:ln>
          </p:spPr>
          <p:txBody>
            <a:bodyPr wrap="none">
              <a:spAutoFit/>
            </a:bodyPr>
            <a:lstStyle/>
            <a:p>
              <a:pPr>
                <a:buFontTx/>
                <a:buNone/>
              </a:pPr>
              <a:r>
                <a:rPr lang="ja-JP" altLang="en-US" sz="1600" b="1" dirty="0">
                  <a:solidFill>
                    <a:srgbClr val="FFFFCC"/>
                  </a:solidFill>
                </a:rPr>
                <a:t>国際共同観測</a:t>
              </a:r>
            </a:p>
            <a:p>
              <a:pPr>
                <a:buFontTx/>
                <a:buNone/>
              </a:pPr>
              <a:r>
                <a:rPr lang="en-US" altLang="ja-JP" sz="1200" b="1" dirty="0">
                  <a:solidFill>
                    <a:srgbClr val="FFFFCC"/>
                  </a:solidFill>
                </a:rPr>
                <a:t>(IGEC, 1997-)</a:t>
              </a:r>
            </a:p>
          </p:txBody>
        </p:sp>
        <p:pic>
          <p:nvPicPr>
            <p:cNvPr id="1053" name="Picture 41"/>
            <p:cNvPicPr>
              <a:picLocks noChangeAspect="1" noChangeArrowheads="1"/>
            </p:cNvPicPr>
            <p:nvPr/>
          </p:nvPicPr>
          <p:blipFill>
            <a:blip r:embed="rId10"/>
            <a:srcRect/>
            <a:stretch>
              <a:fillRect/>
            </a:stretch>
          </p:blipFill>
          <p:spPr bwMode="auto">
            <a:xfrm>
              <a:off x="2771775" y="5373688"/>
              <a:ext cx="1060450" cy="1092200"/>
            </a:xfrm>
            <a:prstGeom prst="rect">
              <a:avLst/>
            </a:prstGeom>
            <a:noFill/>
            <a:ln w="15875">
              <a:noFill/>
              <a:miter lim="800000"/>
              <a:headEnd/>
              <a:tailEnd/>
            </a:ln>
          </p:spPr>
        </p:pic>
        <p:pic>
          <p:nvPicPr>
            <p:cNvPr id="1054" name="Picture 45"/>
            <p:cNvPicPr>
              <a:picLocks noChangeAspect="1" noChangeArrowheads="1"/>
            </p:cNvPicPr>
            <p:nvPr/>
          </p:nvPicPr>
          <p:blipFill>
            <a:blip r:embed="rId11" cstate="print"/>
            <a:srcRect/>
            <a:stretch>
              <a:fillRect/>
            </a:stretch>
          </p:blipFill>
          <p:spPr bwMode="auto">
            <a:xfrm>
              <a:off x="3859213" y="5373688"/>
              <a:ext cx="742950" cy="1079500"/>
            </a:xfrm>
            <a:prstGeom prst="rect">
              <a:avLst/>
            </a:prstGeom>
            <a:noFill/>
            <a:ln w="9525">
              <a:noFill/>
              <a:miter lim="800000"/>
              <a:headEnd/>
              <a:tailEnd/>
            </a:ln>
          </p:spPr>
        </p:pic>
      </p:grpSp>
      <p:grpSp>
        <p:nvGrpSpPr>
          <p:cNvPr id="34" name="グループ化 33"/>
          <p:cNvGrpSpPr/>
          <p:nvPr/>
        </p:nvGrpSpPr>
        <p:grpSpPr>
          <a:xfrm>
            <a:off x="2843213" y="1309688"/>
            <a:ext cx="1944687" cy="2190750"/>
            <a:chOff x="2843213" y="1309688"/>
            <a:chExt cx="1944687" cy="2190750"/>
          </a:xfrm>
        </p:grpSpPr>
        <p:sp>
          <p:nvSpPr>
            <p:cNvPr id="1032" name="Text Box 20"/>
            <p:cNvSpPr txBox="1">
              <a:spLocks noChangeArrowheads="1"/>
            </p:cNvSpPr>
            <p:nvPr/>
          </p:nvSpPr>
          <p:spPr bwMode="auto">
            <a:xfrm>
              <a:off x="2843213" y="2981325"/>
              <a:ext cx="1806575" cy="519113"/>
            </a:xfrm>
            <a:prstGeom prst="rect">
              <a:avLst/>
            </a:prstGeom>
            <a:noFill/>
            <a:ln w="15875">
              <a:noFill/>
              <a:miter lim="800000"/>
              <a:headEnd/>
              <a:tailEnd/>
            </a:ln>
          </p:spPr>
          <p:txBody>
            <a:bodyPr wrap="none">
              <a:spAutoFit/>
            </a:bodyPr>
            <a:lstStyle/>
            <a:p>
              <a:pPr>
                <a:buFontTx/>
                <a:buNone/>
              </a:pPr>
              <a:r>
                <a:rPr lang="ja-JP" altLang="en-US" sz="1600" b="1" dirty="0">
                  <a:solidFill>
                    <a:srgbClr val="FFFFCC"/>
                  </a:solidFill>
                </a:rPr>
                <a:t>重力波観測の報告</a:t>
              </a:r>
            </a:p>
            <a:p>
              <a:pPr>
                <a:buFontTx/>
                <a:buNone/>
              </a:pPr>
              <a:r>
                <a:rPr lang="en-US" altLang="ja-JP" sz="1200" b="1" dirty="0">
                  <a:solidFill>
                    <a:srgbClr val="FFFFCC"/>
                  </a:solidFill>
                </a:rPr>
                <a:t>(</a:t>
              </a:r>
              <a:r>
                <a:rPr lang="ja-JP" altLang="en-US" sz="1200" b="1" dirty="0">
                  <a:solidFill>
                    <a:srgbClr val="FFFFCC"/>
                  </a:solidFill>
                </a:rPr>
                <a:t>ウェーバー</a:t>
              </a:r>
              <a:r>
                <a:rPr lang="en-US" altLang="ja-JP" sz="1200" b="1" dirty="0">
                  <a:solidFill>
                    <a:srgbClr val="FFFFCC"/>
                  </a:solidFill>
                </a:rPr>
                <a:t>, 1969)</a:t>
              </a:r>
            </a:p>
          </p:txBody>
        </p:sp>
        <p:sp>
          <p:nvSpPr>
            <p:cNvPr id="1033" name="Text Box 21">
              <a:hlinkClick r:id="rId12" action="ppaction://hlinksldjump"/>
            </p:cNvPr>
            <p:cNvSpPr txBox="1">
              <a:spLocks noChangeArrowheads="1"/>
            </p:cNvSpPr>
            <p:nvPr/>
          </p:nvSpPr>
          <p:spPr bwMode="auto">
            <a:xfrm>
              <a:off x="2916238" y="2405063"/>
              <a:ext cx="1517650" cy="519112"/>
            </a:xfrm>
            <a:prstGeom prst="rect">
              <a:avLst/>
            </a:prstGeom>
            <a:noFill/>
            <a:ln w="15875">
              <a:noFill/>
              <a:miter lim="800000"/>
              <a:headEnd/>
              <a:tailEnd/>
            </a:ln>
          </p:spPr>
          <p:txBody>
            <a:bodyPr wrap="none">
              <a:spAutoFit/>
            </a:bodyPr>
            <a:lstStyle/>
            <a:p>
              <a:pPr>
                <a:buFontTx/>
                <a:buNone/>
              </a:pPr>
              <a:r>
                <a:rPr kumimoji="0" lang="ja-JP" altLang="en-US" sz="1600" b="1" dirty="0">
                  <a:solidFill>
                    <a:srgbClr val="FFFFCC"/>
                  </a:solidFill>
                </a:rPr>
                <a:t>共振型アンテナ</a:t>
              </a:r>
            </a:p>
            <a:p>
              <a:pPr>
                <a:buFontTx/>
                <a:buNone/>
              </a:pPr>
              <a:r>
                <a:rPr lang="en-US" altLang="ja-JP" sz="1200" b="1" dirty="0">
                  <a:solidFill>
                    <a:srgbClr val="FFFFCC"/>
                  </a:solidFill>
                </a:rPr>
                <a:t>(</a:t>
              </a:r>
              <a:r>
                <a:rPr lang="ja-JP" altLang="en-US" sz="1200" b="1" dirty="0">
                  <a:solidFill>
                    <a:srgbClr val="FFFFCC"/>
                  </a:solidFill>
                </a:rPr>
                <a:t>ウェーバー</a:t>
              </a:r>
              <a:r>
                <a:rPr lang="en-US" altLang="ja-JP" sz="1200" b="1" dirty="0">
                  <a:solidFill>
                    <a:srgbClr val="FFFFCC"/>
                  </a:solidFill>
                </a:rPr>
                <a:t>, 1960-)</a:t>
              </a:r>
            </a:p>
          </p:txBody>
        </p:sp>
        <p:pic>
          <p:nvPicPr>
            <p:cNvPr id="1055" name="Picture 46"/>
            <p:cNvPicPr>
              <a:picLocks noChangeAspect="1" noChangeArrowheads="1"/>
            </p:cNvPicPr>
            <p:nvPr/>
          </p:nvPicPr>
          <p:blipFill>
            <a:blip r:embed="rId13"/>
            <a:srcRect/>
            <a:stretch>
              <a:fillRect/>
            </a:stretch>
          </p:blipFill>
          <p:spPr bwMode="auto">
            <a:xfrm>
              <a:off x="3275013" y="1309688"/>
              <a:ext cx="1512887" cy="111125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019" name="Rectangle 3"/>
          <p:cNvSpPr>
            <a:spLocks noGrp="1" noChangeArrowheads="1"/>
          </p:cNvSpPr>
          <p:nvPr>
            <p:ph type="title"/>
          </p:nvPr>
        </p:nvSpPr>
        <p:spPr/>
        <p:txBody>
          <a:bodyPr/>
          <a:lstStyle/>
          <a:p>
            <a:pPr eaLnBrk="1" hangingPunct="1">
              <a:defRPr/>
            </a:pPr>
            <a:r>
              <a:rPr lang="ja-JP" altLang="en-US" dirty="0" smtClean="0"/>
              <a:t>連星パルサーの発見と観測</a:t>
            </a:r>
          </a:p>
        </p:txBody>
      </p:sp>
      <p:sp>
        <p:nvSpPr>
          <p:cNvPr id="21506"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grpSp>
        <p:nvGrpSpPr>
          <p:cNvPr id="21" name="グループ化 20"/>
          <p:cNvGrpSpPr/>
          <p:nvPr/>
        </p:nvGrpSpPr>
        <p:grpSpPr>
          <a:xfrm>
            <a:off x="971550" y="5380038"/>
            <a:ext cx="4752975" cy="1052512"/>
            <a:chOff x="971550" y="5380038"/>
            <a:chExt cx="4752975" cy="1052512"/>
          </a:xfrm>
        </p:grpSpPr>
        <p:sp>
          <p:nvSpPr>
            <p:cNvPr id="21512" name="Text Box 28"/>
            <p:cNvSpPr txBox="1">
              <a:spLocks noChangeArrowheads="1"/>
            </p:cNvSpPr>
            <p:nvPr/>
          </p:nvSpPr>
          <p:spPr bwMode="auto">
            <a:xfrm>
              <a:off x="971550" y="5770563"/>
              <a:ext cx="4752975" cy="661987"/>
            </a:xfrm>
            <a:prstGeom prst="rect">
              <a:avLst/>
            </a:prstGeom>
            <a:noFill/>
            <a:ln w="9525">
              <a:noFill/>
              <a:miter lim="800000"/>
              <a:headEnd/>
              <a:tailEnd/>
            </a:ln>
          </p:spPr>
          <p:txBody>
            <a:bodyPr>
              <a:spAutoFit/>
            </a:bodyPr>
            <a:lstStyle/>
            <a:p>
              <a:pPr algn="l">
                <a:lnSpc>
                  <a:spcPct val="110000"/>
                </a:lnSpc>
                <a:buFontTx/>
                <a:buNone/>
              </a:pPr>
              <a:r>
                <a:rPr lang="ja-JP" altLang="en-US" sz="1800" b="1" dirty="0">
                  <a:solidFill>
                    <a:srgbClr val="DDDDDD"/>
                  </a:solidFill>
                </a:rPr>
                <a:t>重力波の存在の証明</a:t>
              </a:r>
            </a:p>
            <a:p>
              <a:pPr algn="l">
                <a:lnSpc>
                  <a:spcPct val="110000"/>
                </a:lnSpc>
                <a:buFontTx/>
                <a:buNone/>
              </a:pPr>
              <a:r>
                <a:rPr lang="ja-JP" altLang="en-US" sz="1600" b="1" dirty="0">
                  <a:solidFill>
                    <a:srgbClr val="DDDDDD"/>
                  </a:solidFill>
                </a:rPr>
                <a:t>　   </a:t>
              </a:r>
              <a:r>
                <a:rPr lang="en-US" altLang="ja-JP" sz="1600" b="1" dirty="0">
                  <a:solidFill>
                    <a:srgbClr val="DDDDDD"/>
                  </a:solidFill>
                </a:rPr>
                <a:t>(1993</a:t>
              </a:r>
              <a:r>
                <a:rPr lang="ja-JP" altLang="en-US" sz="1600" b="1" dirty="0">
                  <a:solidFill>
                    <a:srgbClr val="DDDDDD"/>
                  </a:solidFill>
                </a:rPr>
                <a:t>年ノーベル物理学賞： テイラー</a:t>
              </a:r>
              <a:r>
                <a:rPr lang="en-US" altLang="ja-JP" sz="1600" b="1" dirty="0">
                  <a:solidFill>
                    <a:srgbClr val="DDDDDD"/>
                  </a:solidFill>
                </a:rPr>
                <a:t>, </a:t>
              </a:r>
              <a:r>
                <a:rPr lang="ja-JP" altLang="en-US" sz="1600" b="1" dirty="0">
                  <a:solidFill>
                    <a:srgbClr val="DDDDDD"/>
                  </a:solidFill>
                </a:rPr>
                <a:t>ハルス</a:t>
              </a:r>
              <a:r>
                <a:rPr lang="en-US" altLang="ja-JP" sz="1600" b="1" dirty="0">
                  <a:solidFill>
                    <a:srgbClr val="DDDDDD"/>
                  </a:solidFill>
                </a:rPr>
                <a:t>)</a:t>
              </a:r>
            </a:p>
          </p:txBody>
        </p:sp>
        <p:sp>
          <p:nvSpPr>
            <p:cNvPr id="21514" name="AutoShape 30"/>
            <p:cNvSpPr>
              <a:spLocks noChangeArrowheads="1"/>
            </p:cNvSpPr>
            <p:nvPr/>
          </p:nvSpPr>
          <p:spPr bwMode="auto">
            <a:xfrm rot="5400000">
              <a:off x="2109788" y="5322888"/>
              <a:ext cx="317500" cy="431800"/>
            </a:xfrm>
            <a:custGeom>
              <a:avLst/>
              <a:gdLst>
                <a:gd name="T0" fmla="*/ 165100 w 21600"/>
                <a:gd name="T1" fmla="*/ 0 h 21600"/>
                <a:gd name="T2" fmla="*/ 0 w 21600"/>
                <a:gd name="T3" fmla="*/ 215900 h 21600"/>
                <a:gd name="T4" fmla="*/ 165100 w 21600"/>
                <a:gd name="T5" fmla="*/ 431800 h 21600"/>
                <a:gd name="T6" fmla="*/ 317500 w 21600"/>
                <a:gd name="T7" fmla="*/ 215900 h 21600"/>
                <a:gd name="T8" fmla="*/ 17694720 60000 65536"/>
                <a:gd name="T9" fmla="*/ 11796480 60000 65536"/>
                <a:gd name="T10" fmla="*/ 5898240 60000 65536"/>
                <a:gd name="T11" fmla="*/ 0 60000 65536"/>
                <a:gd name="T12" fmla="*/ 3375 w 21600"/>
                <a:gd name="T13" fmla="*/ 3255 h 21600"/>
                <a:gd name="T14" fmla="*/ 14357 w 21600"/>
                <a:gd name="T15" fmla="*/ 18345 h 21600"/>
              </a:gdLst>
              <a:ahLst/>
              <a:cxnLst>
                <a:cxn ang="T8">
                  <a:pos x="T0" y="T1"/>
                </a:cxn>
                <a:cxn ang="T9">
                  <a:pos x="T2" y="T3"/>
                </a:cxn>
                <a:cxn ang="T10">
                  <a:pos x="T4" y="T5"/>
                </a:cxn>
                <a:cxn ang="T11">
                  <a:pos x="T6" y="T7"/>
                </a:cxn>
              </a:cxnLst>
              <a:rect l="T12" t="T13" r="T14" b="T15"/>
              <a:pathLst>
                <a:path w="21600" h="21600">
                  <a:moveTo>
                    <a:pt x="11232" y="0"/>
                  </a:moveTo>
                  <a:lnTo>
                    <a:pt x="11232" y="3255"/>
                  </a:lnTo>
                  <a:lnTo>
                    <a:pt x="3375" y="3255"/>
                  </a:lnTo>
                  <a:lnTo>
                    <a:pt x="3375" y="18345"/>
                  </a:lnTo>
                  <a:lnTo>
                    <a:pt x="11232" y="18345"/>
                  </a:lnTo>
                  <a:lnTo>
                    <a:pt x="11232" y="21600"/>
                  </a:lnTo>
                  <a:lnTo>
                    <a:pt x="21600" y="10800"/>
                  </a:lnTo>
                  <a:close/>
                </a:path>
                <a:path w="21600" h="21600">
                  <a:moveTo>
                    <a:pt x="1350" y="3255"/>
                  </a:moveTo>
                  <a:lnTo>
                    <a:pt x="1350" y="18345"/>
                  </a:lnTo>
                  <a:lnTo>
                    <a:pt x="2700" y="18345"/>
                  </a:lnTo>
                  <a:lnTo>
                    <a:pt x="2700" y="3255"/>
                  </a:lnTo>
                  <a:close/>
                </a:path>
                <a:path w="21600" h="21600">
                  <a:moveTo>
                    <a:pt x="0" y="3255"/>
                  </a:moveTo>
                  <a:lnTo>
                    <a:pt x="0" y="18345"/>
                  </a:lnTo>
                  <a:lnTo>
                    <a:pt x="675" y="18345"/>
                  </a:lnTo>
                  <a:lnTo>
                    <a:pt x="675" y="3255"/>
                  </a:lnTo>
                  <a:close/>
                </a:path>
              </a:pathLst>
            </a:custGeom>
            <a:solidFill>
              <a:srgbClr val="CCFFCC">
                <a:alpha val="50195"/>
              </a:srgbClr>
            </a:solidFill>
            <a:ln w="6350">
              <a:solidFill>
                <a:srgbClr val="006600"/>
              </a:solidFill>
              <a:miter lim="800000"/>
              <a:headEnd/>
              <a:tailEnd/>
            </a:ln>
          </p:spPr>
          <p:txBody>
            <a:bodyPr anchor="ctr">
              <a:spAutoFit/>
            </a:bodyPr>
            <a:lstStyle/>
            <a:p>
              <a:endParaRPr lang="ja-JP" altLang="en-US" dirty="0"/>
            </a:p>
          </p:txBody>
        </p:sp>
      </p:grpSp>
      <p:sp>
        <p:nvSpPr>
          <p:cNvPr id="21515" name="Rectangle 21"/>
          <p:cNvSpPr>
            <a:spLocks noChangeArrowheads="1"/>
          </p:cNvSpPr>
          <p:nvPr/>
        </p:nvSpPr>
        <p:spPr bwMode="auto">
          <a:xfrm>
            <a:off x="560388" y="836613"/>
            <a:ext cx="4398962" cy="695325"/>
          </a:xfrm>
          <a:prstGeom prst="rect">
            <a:avLst/>
          </a:prstGeom>
          <a:noFill/>
          <a:ln w="15875">
            <a:noFill/>
            <a:miter lim="800000"/>
            <a:headEnd/>
            <a:tailEnd/>
          </a:ln>
        </p:spPr>
        <p:txBody>
          <a:bodyPr wrap="none" anchor="ctr">
            <a:spAutoFit/>
          </a:bodyPr>
          <a:lstStyle/>
          <a:p>
            <a:pPr algn="l">
              <a:lnSpc>
                <a:spcPct val="110000"/>
              </a:lnSpc>
              <a:buFontTx/>
              <a:buNone/>
            </a:pPr>
            <a:r>
              <a:rPr lang="ja-JP" altLang="en-US" sz="1800" b="1" dirty="0">
                <a:solidFill>
                  <a:srgbClr val="DDDDDD"/>
                </a:solidFill>
              </a:rPr>
              <a:t>連星パルサー</a:t>
            </a:r>
            <a:r>
              <a:rPr lang="en-US" altLang="ja-JP" sz="1800" b="1" dirty="0">
                <a:solidFill>
                  <a:srgbClr val="DDDDDD"/>
                </a:solidFill>
              </a:rPr>
              <a:t>PSR B1913+16</a:t>
            </a:r>
          </a:p>
          <a:p>
            <a:pPr algn="l">
              <a:lnSpc>
                <a:spcPct val="110000"/>
              </a:lnSpc>
              <a:buFontTx/>
              <a:buNone/>
            </a:pPr>
            <a:r>
              <a:rPr lang="en-US" altLang="ja-JP" sz="1800" b="1" dirty="0">
                <a:solidFill>
                  <a:srgbClr val="DDDDDD"/>
                </a:solidFill>
              </a:rPr>
              <a:t>     </a:t>
            </a:r>
            <a:r>
              <a:rPr lang="en-US" altLang="ja-JP" sz="1600" b="1" dirty="0">
                <a:solidFill>
                  <a:srgbClr val="DDDDDD"/>
                </a:solidFill>
              </a:rPr>
              <a:t>(1974</a:t>
            </a:r>
            <a:r>
              <a:rPr lang="ja-JP" altLang="en-US" sz="1600" b="1" dirty="0">
                <a:solidFill>
                  <a:srgbClr val="DDDDDD"/>
                </a:solidFill>
              </a:rPr>
              <a:t>年 ラッセル・ハルス</a:t>
            </a:r>
            <a:r>
              <a:rPr lang="en-US" altLang="ja-JP" sz="1600" b="1" dirty="0">
                <a:solidFill>
                  <a:srgbClr val="DDDDDD"/>
                </a:solidFill>
              </a:rPr>
              <a:t>, </a:t>
            </a:r>
            <a:r>
              <a:rPr lang="ja-JP" altLang="en-US" sz="1600" b="1" dirty="0">
                <a:solidFill>
                  <a:srgbClr val="DDDDDD"/>
                </a:solidFill>
              </a:rPr>
              <a:t>ジョゼフ・テイラー</a:t>
            </a:r>
            <a:r>
              <a:rPr lang="en-US" altLang="ja-JP" sz="1600" b="1" dirty="0">
                <a:solidFill>
                  <a:srgbClr val="DDDDDD"/>
                </a:solidFill>
              </a:rPr>
              <a:t>)</a:t>
            </a:r>
          </a:p>
        </p:txBody>
      </p:sp>
      <p:pic>
        <p:nvPicPr>
          <p:cNvPr id="21517" name="Picture 16"/>
          <p:cNvPicPr>
            <a:picLocks noChangeAspect="1" noChangeArrowheads="1"/>
          </p:cNvPicPr>
          <p:nvPr/>
        </p:nvPicPr>
        <p:blipFill>
          <a:blip r:embed="rId3"/>
          <a:srcRect/>
          <a:stretch>
            <a:fillRect/>
          </a:stretch>
        </p:blipFill>
        <p:spPr bwMode="auto">
          <a:xfrm>
            <a:off x="5219700" y="912813"/>
            <a:ext cx="3600450" cy="2498725"/>
          </a:xfrm>
          <a:prstGeom prst="rect">
            <a:avLst/>
          </a:prstGeom>
          <a:noFill/>
          <a:ln w="9525">
            <a:noFill/>
            <a:miter lim="800000"/>
            <a:headEnd/>
            <a:tailEnd/>
          </a:ln>
        </p:spPr>
      </p:pic>
      <p:sp>
        <p:nvSpPr>
          <p:cNvPr id="21518" name="AutoShape 17"/>
          <p:cNvSpPr>
            <a:spLocks noChangeArrowheads="1"/>
          </p:cNvSpPr>
          <p:nvPr/>
        </p:nvSpPr>
        <p:spPr bwMode="auto">
          <a:xfrm>
            <a:off x="1116013" y="1628775"/>
            <a:ext cx="3743325" cy="1512888"/>
          </a:xfrm>
          <a:prstGeom prst="roundRect">
            <a:avLst>
              <a:gd name="adj" fmla="val 10296"/>
            </a:avLst>
          </a:prstGeom>
          <a:solidFill>
            <a:srgbClr val="CCFFCC">
              <a:alpha val="10000"/>
            </a:srgbClr>
          </a:solidFill>
          <a:ln w="15875">
            <a:noFill/>
            <a:round/>
            <a:headEnd/>
            <a:tailEnd/>
          </a:ln>
        </p:spPr>
        <p:txBody>
          <a:bodyPr anchor="ctr">
            <a:spAutoFit/>
          </a:bodyPr>
          <a:lstStyle/>
          <a:p>
            <a:endParaRPr lang="ja-JP" altLang="en-US" dirty="0"/>
          </a:p>
        </p:txBody>
      </p:sp>
      <p:sp>
        <p:nvSpPr>
          <p:cNvPr id="21519" name="Rectangle 18"/>
          <p:cNvSpPr>
            <a:spLocks noChangeArrowheads="1"/>
          </p:cNvSpPr>
          <p:nvPr/>
        </p:nvSpPr>
        <p:spPr bwMode="auto">
          <a:xfrm>
            <a:off x="1146175" y="1676400"/>
            <a:ext cx="3425825" cy="1177925"/>
          </a:xfrm>
          <a:prstGeom prst="rect">
            <a:avLst/>
          </a:prstGeom>
          <a:noFill/>
          <a:ln w="9525">
            <a:noFill/>
            <a:miter lim="800000"/>
            <a:headEnd/>
            <a:tailEnd/>
          </a:ln>
        </p:spPr>
        <p:txBody>
          <a:bodyPr/>
          <a:lstStyle/>
          <a:p>
            <a:pPr marL="193675" indent="-193675" algn="l">
              <a:lnSpc>
                <a:spcPct val="90000"/>
              </a:lnSpc>
              <a:spcBef>
                <a:spcPct val="20000"/>
              </a:spcBef>
              <a:buClr>
                <a:schemeClr val="accent2"/>
              </a:buClr>
              <a:buSzPct val="70000"/>
              <a:buFont typeface="Wingdings" pitchFamily="2" charset="2"/>
              <a:buNone/>
            </a:pPr>
            <a:r>
              <a:rPr lang="ja-JP" altLang="en-US" sz="1600" b="1" dirty="0">
                <a:solidFill>
                  <a:srgbClr val="DDDDDD"/>
                </a:solidFill>
              </a:rPr>
              <a:t>公転周期：  </a:t>
            </a:r>
            <a:r>
              <a:rPr lang="en-US" altLang="ja-JP" sz="1600" b="1" dirty="0">
                <a:solidFill>
                  <a:srgbClr val="DDDDDD"/>
                </a:solidFill>
              </a:rPr>
              <a:t>7.75</a:t>
            </a:r>
            <a:r>
              <a:rPr lang="ja-JP" altLang="en-US" sz="1600" b="1" dirty="0">
                <a:solidFill>
                  <a:srgbClr val="DDDDDD"/>
                </a:solidFill>
              </a:rPr>
              <a:t>時間 </a:t>
            </a:r>
          </a:p>
          <a:p>
            <a:pPr marL="193675" indent="-193675" algn="l">
              <a:lnSpc>
                <a:spcPct val="90000"/>
              </a:lnSpc>
              <a:spcBef>
                <a:spcPct val="20000"/>
              </a:spcBef>
              <a:buClr>
                <a:schemeClr val="accent2"/>
              </a:buClr>
              <a:buSzPct val="70000"/>
              <a:buFont typeface="Wingdings" pitchFamily="2" charset="2"/>
              <a:buNone/>
            </a:pPr>
            <a:r>
              <a:rPr lang="ja-JP" altLang="en-US" sz="1600" b="1" dirty="0">
                <a:solidFill>
                  <a:srgbClr val="DDDDDD"/>
                </a:solidFill>
              </a:rPr>
              <a:t>質量 </a:t>
            </a:r>
            <a:r>
              <a:rPr lang="en-US" altLang="ja-JP" sz="1600" b="1" dirty="0">
                <a:solidFill>
                  <a:srgbClr val="DDDDDD"/>
                </a:solidFill>
              </a:rPr>
              <a:t>:  </a:t>
            </a:r>
            <a:r>
              <a:rPr lang="ja-JP" altLang="en-US" sz="1600" b="1" dirty="0">
                <a:solidFill>
                  <a:srgbClr val="DDDDDD"/>
                </a:solidFill>
              </a:rPr>
              <a:t>パルサー </a:t>
            </a:r>
            <a:r>
              <a:rPr lang="en-US" altLang="ja-JP" sz="1600" b="1" dirty="0">
                <a:solidFill>
                  <a:srgbClr val="DDDDDD"/>
                </a:solidFill>
              </a:rPr>
              <a:t>1.44 Msolar</a:t>
            </a:r>
          </a:p>
          <a:p>
            <a:pPr marL="193675" indent="-193675" algn="l">
              <a:lnSpc>
                <a:spcPct val="90000"/>
              </a:lnSpc>
              <a:spcBef>
                <a:spcPct val="20000"/>
              </a:spcBef>
              <a:buClr>
                <a:schemeClr val="accent2"/>
              </a:buClr>
              <a:buSzPct val="70000"/>
              <a:buFont typeface="Wingdings" pitchFamily="2" charset="2"/>
              <a:buNone/>
            </a:pPr>
            <a:r>
              <a:rPr lang="en-US" altLang="ja-JP" sz="1600" b="1" dirty="0">
                <a:solidFill>
                  <a:srgbClr val="DDDDDD"/>
                </a:solidFill>
              </a:rPr>
              <a:t>            </a:t>
            </a:r>
            <a:r>
              <a:rPr lang="ja-JP" altLang="en-US" sz="1600" b="1" dirty="0">
                <a:solidFill>
                  <a:srgbClr val="DDDDDD"/>
                </a:solidFill>
              </a:rPr>
              <a:t>伴星      </a:t>
            </a:r>
            <a:r>
              <a:rPr lang="en-US" altLang="ja-JP" sz="1600" b="1" dirty="0">
                <a:solidFill>
                  <a:srgbClr val="DDDDDD"/>
                </a:solidFill>
              </a:rPr>
              <a:t>1.39 Msolar</a:t>
            </a:r>
          </a:p>
        </p:txBody>
      </p:sp>
      <p:sp>
        <p:nvSpPr>
          <p:cNvPr id="21520" name="Text Box 19"/>
          <p:cNvSpPr txBox="1">
            <a:spLocks noChangeArrowheads="1"/>
          </p:cNvSpPr>
          <p:nvPr/>
        </p:nvSpPr>
        <p:spPr bwMode="auto">
          <a:xfrm>
            <a:off x="1147763" y="2493963"/>
            <a:ext cx="4432300" cy="630237"/>
          </a:xfrm>
          <a:prstGeom prst="rect">
            <a:avLst/>
          </a:prstGeom>
          <a:noFill/>
          <a:ln w="12700" cap="sq">
            <a:noFill/>
            <a:miter lim="800000"/>
            <a:headEnd type="none" w="sm" len="sm"/>
            <a:tailEnd type="none" w="sm" len="sm"/>
          </a:ln>
        </p:spPr>
        <p:txBody>
          <a:bodyPr>
            <a:spAutoFit/>
          </a:bodyPr>
          <a:lstStyle/>
          <a:p>
            <a:pPr algn="l">
              <a:spcBef>
                <a:spcPct val="20000"/>
              </a:spcBef>
              <a:buClr>
                <a:schemeClr val="hlink"/>
              </a:buClr>
              <a:buFontTx/>
              <a:buNone/>
            </a:pPr>
            <a:r>
              <a:rPr lang="ja-JP" altLang="en-US" sz="1600" b="1" dirty="0">
                <a:solidFill>
                  <a:srgbClr val="CCFFCC"/>
                </a:solidFill>
              </a:rPr>
              <a:t>公転周期の変化率：	</a:t>
            </a:r>
          </a:p>
          <a:p>
            <a:pPr algn="l">
              <a:spcBef>
                <a:spcPct val="20000"/>
              </a:spcBef>
              <a:buClr>
                <a:schemeClr val="hlink"/>
              </a:buClr>
              <a:buFontTx/>
              <a:buNone/>
            </a:pPr>
            <a:r>
              <a:rPr lang="ja-JP" altLang="en-US" sz="1600" b="1" dirty="0">
                <a:solidFill>
                  <a:srgbClr val="CCFFCC"/>
                </a:solidFill>
              </a:rPr>
              <a:t>      </a:t>
            </a:r>
            <a:r>
              <a:rPr lang="en-US" altLang="ja-JP" sz="1600" b="1" dirty="0">
                <a:solidFill>
                  <a:srgbClr val="CCFFCC"/>
                </a:solidFill>
              </a:rPr>
              <a:t>(-2.4056±0.0051)×10</a:t>
            </a:r>
            <a:r>
              <a:rPr lang="en-US" altLang="ja-JP" sz="1600" b="1" baseline="30000" dirty="0">
                <a:solidFill>
                  <a:srgbClr val="CCFFCC"/>
                </a:solidFill>
              </a:rPr>
              <a:t>-12</a:t>
            </a:r>
            <a:r>
              <a:rPr lang="en-US" altLang="ja-JP" sz="1600" b="1" dirty="0">
                <a:solidFill>
                  <a:srgbClr val="CCFFCC"/>
                </a:solidFill>
              </a:rPr>
              <a:t>s/s</a:t>
            </a:r>
          </a:p>
        </p:txBody>
      </p:sp>
      <p:sp>
        <p:nvSpPr>
          <p:cNvPr id="1366036" name="Text Box 20"/>
          <p:cNvSpPr txBox="1">
            <a:spLocks noChangeAspect="1" noChangeArrowheads="1"/>
          </p:cNvSpPr>
          <p:nvPr/>
        </p:nvSpPr>
        <p:spPr bwMode="auto">
          <a:xfrm>
            <a:off x="5183188" y="968375"/>
            <a:ext cx="2413000" cy="228600"/>
          </a:xfrm>
          <a:prstGeom prst="rect">
            <a:avLst/>
          </a:prstGeom>
          <a:noFill/>
          <a:ln w="9525">
            <a:noFill/>
            <a:miter lim="800000"/>
            <a:headEnd/>
            <a:tailEnd/>
          </a:ln>
          <a:effectLst/>
        </p:spPr>
        <p:txBody>
          <a:bodyPr>
            <a:spAutoFit/>
          </a:bodyPr>
          <a:lstStyle/>
          <a:p>
            <a:pPr algn="l" eaLnBrk="0" hangingPunct="0">
              <a:buFontTx/>
              <a:buNone/>
              <a:defRPr/>
            </a:pPr>
            <a:r>
              <a:rPr kumimoji="0" lang="ja-JP" altLang="en-US" sz="900" b="1" dirty="0">
                <a:solidFill>
                  <a:srgbClr val="FFFF00"/>
                </a:solidFill>
                <a:effectLst>
                  <a:outerShdw blurRad="38100" dist="38100" dir="2700000" algn="tl">
                    <a:srgbClr val="C0C0C0"/>
                  </a:outerShdw>
                </a:effectLst>
              </a:rPr>
              <a:t>アレシボ天文台 </a:t>
            </a:r>
            <a:r>
              <a:rPr kumimoji="0" lang="en-US" altLang="ja-JP" sz="900" b="1" dirty="0">
                <a:solidFill>
                  <a:srgbClr val="FFFF00"/>
                </a:solidFill>
                <a:effectLst>
                  <a:outerShdw blurRad="38100" dist="38100" dir="2700000" algn="tl">
                    <a:srgbClr val="C0C0C0"/>
                  </a:outerShdw>
                </a:effectLst>
              </a:rPr>
              <a:t>(</a:t>
            </a:r>
            <a:r>
              <a:rPr kumimoji="0" lang="ja-JP" altLang="en-US" sz="900" b="1" dirty="0">
                <a:solidFill>
                  <a:srgbClr val="FFFF00"/>
                </a:solidFill>
                <a:effectLst>
                  <a:outerShdw blurRad="38100" dist="38100" dir="2700000" algn="tl">
                    <a:srgbClr val="C0C0C0"/>
                  </a:outerShdw>
                </a:effectLst>
              </a:rPr>
              <a:t>プエルトリコ</a:t>
            </a:r>
            <a:r>
              <a:rPr kumimoji="0" lang="en-US" altLang="ja-JP" sz="900" b="1" dirty="0">
                <a:solidFill>
                  <a:srgbClr val="FFFF00"/>
                </a:solidFill>
                <a:effectLst>
                  <a:outerShdw blurRad="38100" dist="38100" dir="2700000" algn="tl">
                    <a:srgbClr val="C0C0C0"/>
                  </a:outerShdw>
                </a:effectLst>
              </a:rPr>
              <a:t>)</a:t>
            </a:r>
            <a:r>
              <a:rPr kumimoji="0" lang="en-US" altLang="ja-JP" sz="900" dirty="0">
                <a:solidFill>
                  <a:srgbClr val="FFFF00"/>
                </a:solidFill>
                <a:effectLst>
                  <a:outerShdw blurRad="38100" dist="38100" dir="2700000" algn="tl">
                    <a:srgbClr val="C0C0C0"/>
                  </a:outerShdw>
                </a:effectLst>
              </a:rPr>
              <a:t> </a:t>
            </a:r>
          </a:p>
        </p:txBody>
      </p:sp>
      <p:grpSp>
        <p:nvGrpSpPr>
          <p:cNvPr id="22" name="グループ化 21"/>
          <p:cNvGrpSpPr/>
          <p:nvPr/>
        </p:nvGrpSpPr>
        <p:grpSpPr>
          <a:xfrm>
            <a:off x="611188" y="3324225"/>
            <a:ext cx="8064500" cy="3200400"/>
            <a:chOff x="611188" y="3324225"/>
            <a:chExt cx="8064500" cy="3200400"/>
          </a:xfrm>
        </p:grpSpPr>
        <p:sp>
          <p:nvSpPr>
            <p:cNvPr id="21509" name="Text Box 24"/>
            <p:cNvSpPr txBox="1">
              <a:spLocks noChangeArrowheads="1"/>
            </p:cNvSpPr>
            <p:nvPr/>
          </p:nvSpPr>
          <p:spPr bwMode="auto">
            <a:xfrm>
              <a:off x="971550" y="3611563"/>
              <a:ext cx="5329238" cy="825500"/>
            </a:xfrm>
            <a:prstGeom prst="rect">
              <a:avLst/>
            </a:prstGeom>
            <a:noFill/>
            <a:ln w="9525">
              <a:noFill/>
              <a:miter lim="800000"/>
              <a:headEnd/>
              <a:tailEnd/>
            </a:ln>
          </p:spPr>
          <p:txBody>
            <a:bodyPr>
              <a:spAutoFit/>
            </a:bodyPr>
            <a:lstStyle/>
            <a:p>
              <a:pPr algn="l">
                <a:buFontTx/>
                <a:buNone/>
              </a:pPr>
              <a:r>
                <a:rPr lang="ja-JP" altLang="en-US" sz="1600" b="1" dirty="0">
                  <a:solidFill>
                    <a:srgbClr val="33CC33"/>
                  </a:solidFill>
                </a:rPr>
                <a:t>重力波の放出 </a:t>
              </a:r>
            </a:p>
            <a:p>
              <a:pPr algn="l">
                <a:buFontTx/>
                <a:buNone/>
              </a:pPr>
              <a:r>
                <a:rPr lang="ja-JP" altLang="en-US" sz="1600" b="1" dirty="0">
                  <a:solidFill>
                    <a:srgbClr val="33CC33"/>
                  </a:solidFill>
                </a:rPr>
                <a:t>   </a:t>
              </a:r>
              <a:r>
                <a:rPr lang="ja-JP" altLang="en-US" sz="1600" b="1" dirty="0">
                  <a:solidFill>
                    <a:srgbClr val="33CC33"/>
                  </a:solidFill>
                  <a:sym typeface="Wingdings" pitchFamily="2" charset="2"/>
                </a:rPr>
                <a:t> 公転</a:t>
              </a:r>
              <a:r>
                <a:rPr lang="ja-JP" altLang="en-US" sz="1600" b="1" dirty="0">
                  <a:solidFill>
                    <a:srgbClr val="33CC33"/>
                  </a:solidFill>
                </a:rPr>
                <a:t>エネルギーを失い</a:t>
              </a:r>
              <a:r>
                <a:rPr lang="en-US" altLang="ja-JP" sz="1600" b="1" dirty="0">
                  <a:solidFill>
                    <a:srgbClr val="33CC33"/>
                  </a:solidFill>
                </a:rPr>
                <a:t>, </a:t>
              </a:r>
              <a:r>
                <a:rPr lang="ja-JP" altLang="en-US" sz="1600" b="1" dirty="0">
                  <a:solidFill>
                    <a:srgbClr val="33CC33"/>
                  </a:solidFill>
                </a:rPr>
                <a:t>互いに落ち込む</a:t>
              </a:r>
            </a:p>
            <a:p>
              <a:pPr algn="l">
                <a:buFontTx/>
                <a:buNone/>
              </a:pPr>
              <a:r>
                <a:rPr lang="ja-JP" altLang="en-US" sz="1600" b="1" dirty="0">
                  <a:solidFill>
                    <a:srgbClr val="DDDDDD"/>
                  </a:solidFill>
                </a:rPr>
                <a:t>          （</a:t>
              </a:r>
              <a:r>
                <a:rPr lang="en-US" altLang="ja-JP" sz="1600" b="1" dirty="0">
                  <a:solidFill>
                    <a:srgbClr val="DDDDDD"/>
                  </a:solidFill>
                </a:rPr>
                <a:t>3×10</a:t>
              </a:r>
              <a:r>
                <a:rPr lang="en-US" altLang="ja-JP" sz="1600" b="1" baseline="30000" dirty="0">
                  <a:solidFill>
                    <a:srgbClr val="DDDDDD"/>
                  </a:solidFill>
                </a:rPr>
                <a:t>8</a:t>
              </a:r>
              <a:r>
                <a:rPr lang="ja-JP" altLang="en-US" sz="1600" b="1" dirty="0">
                  <a:solidFill>
                    <a:srgbClr val="DDDDDD"/>
                  </a:solidFill>
                </a:rPr>
                <a:t>年後に 合体する）</a:t>
              </a:r>
            </a:p>
          </p:txBody>
        </p:sp>
        <p:grpSp>
          <p:nvGrpSpPr>
            <p:cNvPr id="20" name="グループ化 19"/>
            <p:cNvGrpSpPr/>
            <p:nvPr/>
          </p:nvGrpSpPr>
          <p:grpSpPr>
            <a:xfrm>
              <a:off x="611188" y="3324225"/>
              <a:ext cx="8064500" cy="3200400"/>
              <a:chOff x="611188" y="3324225"/>
              <a:chExt cx="8064500" cy="3200400"/>
            </a:xfrm>
          </p:grpSpPr>
          <p:sp>
            <p:nvSpPr>
              <p:cNvPr id="21508" name="AutoShape 23"/>
              <p:cNvSpPr>
                <a:spLocks noChangeArrowheads="1"/>
              </p:cNvSpPr>
              <p:nvPr/>
            </p:nvSpPr>
            <p:spPr bwMode="auto">
              <a:xfrm>
                <a:off x="900113" y="4471988"/>
                <a:ext cx="4464050" cy="865187"/>
              </a:xfrm>
              <a:prstGeom prst="roundRect">
                <a:avLst>
                  <a:gd name="adj" fmla="val 10296"/>
                </a:avLst>
              </a:prstGeom>
              <a:solidFill>
                <a:srgbClr val="CCFFCC">
                  <a:alpha val="10000"/>
                </a:srgbClr>
              </a:solidFill>
              <a:ln w="15875">
                <a:noFill/>
                <a:round/>
                <a:headEnd/>
                <a:tailEnd/>
              </a:ln>
            </p:spPr>
            <p:txBody>
              <a:bodyPr anchor="ctr">
                <a:spAutoFit/>
              </a:bodyPr>
              <a:lstStyle/>
              <a:p>
                <a:endParaRPr lang="ja-JP" altLang="en-US" dirty="0"/>
              </a:p>
            </p:txBody>
          </p:sp>
          <p:sp>
            <p:nvSpPr>
              <p:cNvPr id="21511" name="Rectangle 27"/>
              <p:cNvSpPr>
                <a:spLocks noChangeArrowheads="1"/>
              </p:cNvSpPr>
              <p:nvPr/>
            </p:nvSpPr>
            <p:spPr bwMode="auto">
              <a:xfrm>
                <a:off x="611188" y="3324225"/>
                <a:ext cx="3425825" cy="385763"/>
              </a:xfrm>
              <a:prstGeom prst="rect">
                <a:avLst/>
              </a:prstGeom>
              <a:noFill/>
              <a:ln w="9525">
                <a:noFill/>
                <a:miter lim="800000"/>
                <a:headEnd/>
                <a:tailEnd/>
              </a:ln>
            </p:spPr>
            <p:txBody>
              <a:bodyPr/>
              <a:lstStyle/>
              <a:p>
                <a:pPr marL="193675" indent="-193675" algn="l">
                  <a:lnSpc>
                    <a:spcPct val="90000"/>
                  </a:lnSpc>
                  <a:spcBef>
                    <a:spcPct val="20000"/>
                  </a:spcBef>
                  <a:buClr>
                    <a:schemeClr val="accent2"/>
                  </a:buClr>
                  <a:buSzPct val="70000"/>
                  <a:buFont typeface="Wingdings" pitchFamily="2" charset="2"/>
                  <a:buNone/>
                </a:pPr>
                <a:r>
                  <a:rPr lang="ja-JP" altLang="en-US" sz="1800" b="1" dirty="0">
                    <a:solidFill>
                      <a:srgbClr val="EAEAEA"/>
                    </a:solidFill>
                  </a:rPr>
                  <a:t>その後の継続的な観測</a:t>
                </a:r>
              </a:p>
            </p:txBody>
          </p:sp>
          <p:sp>
            <p:nvSpPr>
              <p:cNvPr id="21513" name="Text Box 29"/>
              <p:cNvSpPr txBox="1">
                <a:spLocks noChangeArrowheads="1"/>
              </p:cNvSpPr>
              <p:nvPr/>
            </p:nvSpPr>
            <p:spPr bwMode="auto">
              <a:xfrm>
                <a:off x="900113" y="4471988"/>
                <a:ext cx="4751387" cy="825500"/>
              </a:xfrm>
              <a:prstGeom prst="rect">
                <a:avLst/>
              </a:prstGeom>
              <a:noFill/>
              <a:ln w="9525">
                <a:noFill/>
                <a:miter lim="800000"/>
                <a:headEnd/>
                <a:tailEnd/>
              </a:ln>
            </p:spPr>
            <p:txBody>
              <a:bodyPr>
                <a:spAutoFit/>
              </a:bodyPr>
              <a:lstStyle/>
              <a:p>
                <a:pPr algn="l">
                  <a:buFontTx/>
                  <a:buNone/>
                </a:pPr>
                <a:r>
                  <a:rPr lang="ja-JP" altLang="en-US" sz="1600" b="1" dirty="0">
                    <a:solidFill>
                      <a:srgbClr val="CCFFCC"/>
                    </a:solidFill>
                  </a:rPr>
                  <a:t>一般相対性理論による理論値：</a:t>
                </a:r>
              </a:p>
              <a:p>
                <a:pPr algn="l">
                  <a:buFontTx/>
                  <a:buNone/>
                </a:pPr>
                <a:r>
                  <a:rPr lang="ja-JP" altLang="en-US" sz="1600" b="1" dirty="0">
                    <a:solidFill>
                      <a:srgbClr val="CCFFCC"/>
                    </a:solidFill>
                  </a:rPr>
                  <a:t>　　　   </a:t>
                </a:r>
                <a:r>
                  <a:rPr lang="en-US" altLang="ja-JP" sz="1600" b="1" dirty="0">
                    <a:solidFill>
                      <a:srgbClr val="CCFFCC"/>
                    </a:solidFill>
                  </a:rPr>
                  <a:t>(-2.40242±0.00002)×10</a:t>
                </a:r>
                <a:r>
                  <a:rPr lang="en-US" altLang="ja-JP" sz="1600" b="1" baseline="30000" dirty="0">
                    <a:solidFill>
                      <a:srgbClr val="CCFFCC"/>
                    </a:solidFill>
                  </a:rPr>
                  <a:t>-12</a:t>
                </a:r>
                <a:r>
                  <a:rPr lang="en-US" altLang="ja-JP" sz="1600" b="1" dirty="0">
                    <a:solidFill>
                      <a:srgbClr val="CCFFCC"/>
                    </a:solidFill>
                  </a:rPr>
                  <a:t>s/s</a:t>
                </a:r>
                <a:r>
                  <a:rPr lang="ja-JP" altLang="en-US" sz="1600" b="1" dirty="0">
                    <a:solidFill>
                      <a:srgbClr val="CCFFCC"/>
                    </a:solidFill>
                  </a:rPr>
                  <a:t>　</a:t>
                </a:r>
              </a:p>
              <a:p>
                <a:pPr algn="l">
                  <a:buFontTx/>
                  <a:buNone/>
                </a:pPr>
                <a:r>
                  <a:rPr lang="ja-JP" altLang="en-US" sz="1600" b="1" dirty="0">
                    <a:solidFill>
                      <a:srgbClr val="333333"/>
                    </a:solidFill>
                  </a:rPr>
                  <a:t>         　　</a:t>
                </a:r>
                <a:r>
                  <a:rPr lang="ja-JP" altLang="en-US" sz="1600" b="1" dirty="0">
                    <a:solidFill>
                      <a:srgbClr val="DDDDDD"/>
                    </a:solidFill>
                  </a:rPr>
                  <a:t>理論と観測の差は</a:t>
                </a:r>
                <a:r>
                  <a:rPr lang="en-US" altLang="ja-JP" sz="1600" b="1" dirty="0">
                    <a:solidFill>
                      <a:srgbClr val="DDDDDD"/>
                    </a:solidFill>
                  </a:rPr>
                  <a:t>0.2%</a:t>
                </a:r>
                <a:r>
                  <a:rPr lang="ja-JP" altLang="en-US" sz="1600" b="1" dirty="0">
                    <a:solidFill>
                      <a:srgbClr val="DDDDDD"/>
                    </a:solidFill>
                  </a:rPr>
                  <a:t>程度</a:t>
                </a:r>
              </a:p>
            </p:txBody>
          </p:sp>
          <p:grpSp>
            <p:nvGrpSpPr>
              <p:cNvPr id="19" name="グループ化 18"/>
              <p:cNvGrpSpPr/>
              <p:nvPr/>
            </p:nvGrpSpPr>
            <p:grpSpPr>
              <a:xfrm>
                <a:off x="5651500" y="3500438"/>
                <a:ext cx="3024188" cy="3024187"/>
                <a:chOff x="5651500" y="3500438"/>
                <a:chExt cx="3024188" cy="3024187"/>
              </a:xfrm>
            </p:grpSpPr>
            <p:pic>
              <p:nvPicPr>
                <p:cNvPr id="21507" name="Picture 31"/>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5651500" y="3500438"/>
                  <a:ext cx="3024188" cy="3024187"/>
                </a:xfrm>
                <a:prstGeom prst="rect">
                  <a:avLst/>
                </a:prstGeom>
                <a:noFill/>
                <a:ln w="15875">
                  <a:noFill/>
                  <a:miter lim="800000"/>
                  <a:headEnd/>
                  <a:tailEnd/>
                </a:ln>
              </p:spPr>
            </p:pic>
            <p:sp>
              <p:nvSpPr>
                <p:cNvPr id="21510" name="Text Box 26"/>
                <p:cNvSpPr txBox="1">
                  <a:spLocks noChangeAspect="1" noChangeArrowheads="1"/>
                </p:cNvSpPr>
                <p:nvPr/>
              </p:nvSpPr>
              <p:spPr bwMode="auto">
                <a:xfrm>
                  <a:off x="6011863" y="5800725"/>
                  <a:ext cx="2592387" cy="365125"/>
                </a:xfrm>
                <a:prstGeom prst="rect">
                  <a:avLst/>
                </a:prstGeom>
                <a:noFill/>
                <a:ln w="9525">
                  <a:noFill/>
                  <a:miter lim="800000"/>
                  <a:headEnd/>
                  <a:tailEnd/>
                </a:ln>
              </p:spPr>
              <p:txBody>
                <a:bodyPr>
                  <a:spAutoFit/>
                </a:bodyPr>
                <a:lstStyle/>
                <a:p>
                  <a:pPr algn="l" eaLnBrk="0" hangingPunct="0">
                    <a:buFontTx/>
                    <a:buNone/>
                  </a:pPr>
                  <a:r>
                    <a:rPr kumimoji="0" lang="en-US" altLang="ja-JP" sz="900" b="1" dirty="0">
                      <a:solidFill>
                        <a:srgbClr val="DDDDDD"/>
                      </a:solidFill>
                    </a:rPr>
                    <a:t>J.M. Weisberg, J.H. Taylor, and D.J. Nice,  </a:t>
                  </a:r>
                </a:p>
                <a:p>
                  <a:pPr algn="l" eaLnBrk="0" hangingPunct="0">
                    <a:buFontTx/>
                    <a:buNone/>
                  </a:pPr>
                  <a:r>
                    <a:rPr kumimoji="0" lang="en-US" altLang="ja-JP" sz="900" b="1" dirty="0">
                      <a:solidFill>
                        <a:srgbClr val="DDDDDD"/>
                      </a:solidFill>
                    </a:rPr>
                    <a:t>               APJ, 2007, in preparation</a:t>
                  </a:r>
                  <a:r>
                    <a:rPr kumimoji="0" lang="en-US" altLang="ja-JP" sz="900" dirty="0">
                      <a:solidFill>
                        <a:srgbClr val="DDDDDD"/>
                      </a:solidFill>
                    </a:rPr>
                    <a:t> </a:t>
                  </a:r>
                </a:p>
              </p:txBody>
            </p:sp>
            <p:pic>
              <p:nvPicPr>
                <p:cNvPr id="21522" name="Picture 32" descr="gravi"/>
                <p:cNvPicPr>
                  <a:picLocks noChangeAspect="1" noChangeArrowheads="1"/>
                </p:cNvPicPr>
                <p:nvPr/>
              </p:nvPicPr>
              <p:blipFill>
                <a:blip r:embed="rId5">
                  <a:clrChange>
                    <a:clrFrom>
                      <a:srgbClr val="081039"/>
                    </a:clrFrom>
                    <a:clrTo>
                      <a:srgbClr val="081039">
                        <a:alpha val="0"/>
                      </a:srgbClr>
                    </a:clrTo>
                  </a:clrChange>
                </a:blip>
                <a:srcRect/>
                <a:stretch>
                  <a:fillRect/>
                </a:stretch>
              </p:blipFill>
              <p:spPr bwMode="auto">
                <a:xfrm>
                  <a:off x="6184900" y="4365625"/>
                  <a:ext cx="1266825" cy="638175"/>
                </a:xfrm>
                <a:prstGeom prst="rect">
                  <a:avLst/>
                </a:prstGeom>
                <a:noFill/>
                <a:ln w="9525">
                  <a:noFill/>
                  <a:miter lim="800000"/>
                  <a:headEnd/>
                  <a:tailEnd/>
                </a:ln>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0779" name="Rectangle 11"/>
          <p:cNvSpPr>
            <a:spLocks noGrp="1" noChangeArrowheads="1"/>
          </p:cNvSpPr>
          <p:nvPr>
            <p:ph type="title"/>
          </p:nvPr>
        </p:nvSpPr>
        <p:spPr/>
        <p:txBody>
          <a:bodyPr/>
          <a:lstStyle/>
          <a:p>
            <a:pPr eaLnBrk="1" hangingPunct="1">
              <a:defRPr/>
            </a:pPr>
            <a:r>
              <a:rPr lang="ja-JP" altLang="en-US" dirty="0" smtClean="0"/>
              <a:t>電磁波と重力波</a:t>
            </a:r>
          </a:p>
        </p:txBody>
      </p:sp>
      <p:sp>
        <p:nvSpPr>
          <p:cNvPr id="22530"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sp>
        <p:nvSpPr>
          <p:cNvPr id="22531" name="AutoShape 33"/>
          <p:cNvSpPr>
            <a:spLocks noChangeArrowheads="1"/>
          </p:cNvSpPr>
          <p:nvPr/>
        </p:nvSpPr>
        <p:spPr bwMode="auto">
          <a:xfrm>
            <a:off x="4643438" y="1125538"/>
            <a:ext cx="4105275" cy="3671887"/>
          </a:xfrm>
          <a:prstGeom prst="roundRect">
            <a:avLst>
              <a:gd name="adj" fmla="val 5130"/>
            </a:avLst>
          </a:prstGeom>
          <a:solidFill>
            <a:srgbClr val="CCFFCC">
              <a:alpha val="10000"/>
            </a:srgbClr>
          </a:solidFill>
          <a:ln w="15875">
            <a:noFill/>
            <a:round/>
            <a:headEnd/>
            <a:tailEnd/>
          </a:ln>
        </p:spPr>
        <p:txBody>
          <a:bodyPr anchor="ctr">
            <a:spAutoFit/>
          </a:bodyPr>
          <a:lstStyle/>
          <a:p>
            <a:endParaRPr lang="ja-JP" altLang="en-US" dirty="0"/>
          </a:p>
        </p:txBody>
      </p:sp>
      <p:sp>
        <p:nvSpPr>
          <p:cNvPr id="22532" name="AutoShape 34"/>
          <p:cNvSpPr>
            <a:spLocks noChangeArrowheads="1"/>
          </p:cNvSpPr>
          <p:nvPr/>
        </p:nvSpPr>
        <p:spPr bwMode="auto">
          <a:xfrm>
            <a:off x="468313" y="1054100"/>
            <a:ext cx="3959225" cy="3743325"/>
          </a:xfrm>
          <a:prstGeom prst="roundRect">
            <a:avLst>
              <a:gd name="adj" fmla="val 5130"/>
            </a:avLst>
          </a:prstGeom>
          <a:solidFill>
            <a:srgbClr val="99CCFF">
              <a:alpha val="10000"/>
            </a:srgbClr>
          </a:solidFill>
          <a:ln w="15875">
            <a:noFill/>
            <a:round/>
            <a:headEnd/>
            <a:tailEnd/>
          </a:ln>
        </p:spPr>
        <p:txBody>
          <a:bodyPr anchor="ctr">
            <a:spAutoFit/>
          </a:bodyPr>
          <a:lstStyle/>
          <a:p>
            <a:endParaRPr lang="ja-JP" altLang="en-US" dirty="0"/>
          </a:p>
        </p:txBody>
      </p:sp>
      <p:pic>
        <p:nvPicPr>
          <p:cNvPr id="22534" name="Picture 18"/>
          <p:cNvPicPr>
            <a:picLocks noChangeAspect="1" noChangeArrowheads="1"/>
          </p:cNvPicPr>
          <p:nvPr/>
        </p:nvPicPr>
        <p:blipFill>
          <a:blip r:embed="rId3">
            <a:clrChange>
              <a:clrFrom>
                <a:srgbClr val="FFFFFF"/>
              </a:clrFrom>
              <a:clrTo>
                <a:srgbClr val="FFFFFF">
                  <a:alpha val="0"/>
                </a:srgbClr>
              </a:clrTo>
            </a:clrChange>
            <a:lum bright="-30000" contrast="-70000"/>
            <a:grayscl/>
          </a:blip>
          <a:srcRect/>
          <a:stretch>
            <a:fillRect/>
          </a:stretch>
        </p:blipFill>
        <p:spPr bwMode="auto">
          <a:xfrm>
            <a:off x="7596188" y="1125538"/>
            <a:ext cx="1008062" cy="1003300"/>
          </a:xfrm>
          <a:prstGeom prst="rect">
            <a:avLst/>
          </a:prstGeom>
          <a:noFill/>
          <a:ln w="15875">
            <a:noFill/>
            <a:miter lim="800000"/>
            <a:headEnd/>
            <a:tailEnd/>
          </a:ln>
        </p:spPr>
      </p:pic>
      <p:sp>
        <p:nvSpPr>
          <p:cNvPr id="22535" name="Rectangle 19"/>
          <p:cNvSpPr>
            <a:spLocks noChangeArrowheads="1"/>
          </p:cNvSpPr>
          <p:nvPr/>
        </p:nvSpPr>
        <p:spPr bwMode="auto">
          <a:xfrm>
            <a:off x="7046913" y="1166813"/>
            <a:ext cx="857250" cy="244475"/>
          </a:xfrm>
          <a:prstGeom prst="rect">
            <a:avLst/>
          </a:prstGeom>
          <a:noFill/>
          <a:ln w="9525">
            <a:noFill/>
            <a:miter lim="800000"/>
            <a:headEnd/>
            <a:tailEnd/>
          </a:ln>
        </p:spPr>
        <p:txBody>
          <a:bodyPr wrap="none">
            <a:spAutoFit/>
          </a:bodyPr>
          <a:lstStyle/>
          <a:p>
            <a:pPr algn="l">
              <a:buFontTx/>
              <a:buNone/>
            </a:pPr>
            <a:r>
              <a:rPr lang="en-US" altLang="ja-JP" sz="1000" b="1" dirty="0">
                <a:solidFill>
                  <a:srgbClr val="B2B2B2"/>
                </a:solidFill>
              </a:rPr>
              <a:t>A. Einstein</a:t>
            </a:r>
          </a:p>
        </p:txBody>
      </p:sp>
      <p:sp>
        <p:nvSpPr>
          <p:cNvPr id="22536" name="Rectangle 20"/>
          <p:cNvSpPr>
            <a:spLocks noChangeArrowheads="1"/>
          </p:cNvSpPr>
          <p:nvPr/>
        </p:nvSpPr>
        <p:spPr bwMode="auto">
          <a:xfrm>
            <a:off x="4786313" y="1757363"/>
            <a:ext cx="3816350" cy="661987"/>
          </a:xfrm>
          <a:prstGeom prst="rect">
            <a:avLst/>
          </a:prstGeom>
          <a:noFill/>
          <a:ln w="9525">
            <a:noFill/>
            <a:miter lim="800000"/>
            <a:headEnd/>
            <a:tailEnd/>
          </a:ln>
        </p:spPr>
        <p:txBody>
          <a:bodyPr>
            <a:spAutoFit/>
          </a:bodyPr>
          <a:lstStyle/>
          <a:p>
            <a:pPr algn="l">
              <a:lnSpc>
                <a:spcPct val="110000"/>
              </a:lnSpc>
              <a:buClr>
                <a:schemeClr val="accent2"/>
              </a:buClr>
              <a:buSzPct val="70000"/>
              <a:buFont typeface="Wingdings" pitchFamily="2" charset="2"/>
              <a:buNone/>
            </a:pPr>
            <a:r>
              <a:rPr lang="en-US" altLang="ja-JP" sz="1800" b="1" dirty="0">
                <a:solidFill>
                  <a:srgbClr val="000000"/>
                </a:solidFill>
              </a:rPr>
              <a:t> </a:t>
            </a:r>
            <a:r>
              <a:rPr lang="ja-JP" altLang="en-US" sz="1800" b="1" dirty="0">
                <a:solidFill>
                  <a:srgbClr val="66FF66"/>
                </a:solidFill>
              </a:rPr>
              <a:t>一般相対性理論</a:t>
            </a:r>
            <a:r>
              <a:rPr lang="ja-JP" altLang="en-US" sz="1800" b="1" dirty="0">
                <a:solidFill>
                  <a:srgbClr val="F8F8F8"/>
                </a:solidFill>
              </a:rPr>
              <a:t>から導かれる</a:t>
            </a:r>
          </a:p>
          <a:p>
            <a:pPr algn="l">
              <a:lnSpc>
                <a:spcPct val="110000"/>
              </a:lnSpc>
              <a:buClr>
                <a:schemeClr val="accent2"/>
              </a:buClr>
              <a:buSzPct val="70000"/>
              <a:buFont typeface="Wingdings" pitchFamily="2" charset="2"/>
              <a:buNone/>
            </a:pPr>
            <a:r>
              <a:rPr lang="ja-JP" altLang="en-US" sz="1600" b="1" dirty="0">
                <a:solidFill>
                  <a:srgbClr val="5F5F5F"/>
                </a:solidFill>
              </a:rPr>
              <a:t>      </a:t>
            </a:r>
            <a:r>
              <a:rPr lang="en-US" altLang="ja-JP" sz="1600" b="1" dirty="0">
                <a:solidFill>
                  <a:srgbClr val="DDDDDD"/>
                </a:solidFill>
              </a:rPr>
              <a:t>(</a:t>
            </a:r>
            <a:r>
              <a:rPr lang="ja-JP" altLang="en-US" sz="1600" b="1" dirty="0">
                <a:solidFill>
                  <a:srgbClr val="DDDDDD"/>
                </a:solidFill>
              </a:rPr>
              <a:t>アインシュタイン方程式の波動解</a:t>
            </a:r>
            <a:r>
              <a:rPr lang="en-US" altLang="ja-JP" sz="1600" b="1" dirty="0">
                <a:solidFill>
                  <a:srgbClr val="DDDDDD"/>
                </a:solidFill>
              </a:rPr>
              <a:t>)</a:t>
            </a:r>
          </a:p>
        </p:txBody>
      </p:sp>
      <p:sp>
        <p:nvSpPr>
          <p:cNvPr id="22537" name="Rectangle 21"/>
          <p:cNvSpPr>
            <a:spLocks noChangeArrowheads="1"/>
          </p:cNvSpPr>
          <p:nvPr/>
        </p:nvSpPr>
        <p:spPr bwMode="auto">
          <a:xfrm>
            <a:off x="4643438" y="3338513"/>
            <a:ext cx="4103687" cy="1412875"/>
          </a:xfrm>
          <a:prstGeom prst="rect">
            <a:avLst/>
          </a:prstGeom>
          <a:noFill/>
          <a:ln w="15875">
            <a:noFill/>
            <a:miter lim="800000"/>
            <a:headEnd/>
            <a:tailEnd/>
          </a:ln>
        </p:spPr>
        <p:txBody>
          <a:bodyPr>
            <a:spAutoFit/>
          </a:bodyPr>
          <a:lstStyle/>
          <a:p>
            <a:pPr algn="l">
              <a:lnSpc>
                <a:spcPct val="120000"/>
              </a:lnSpc>
              <a:buClr>
                <a:schemeClr val="accent2"/>
              </a:buClr>
              <a:buSzPct val="70000"/>
              <a:buFont typeface="Wingdings" pitchFamily="2" charset="2"/>
              <a:buNone/>
            </a:pPr>
            <a:r>
              <a:rPr lang="ja-JP" altLang="en-US" sz="1800" b="1" dirty="0">
                <a:solidFill>
                  <a:srgbClr val="CCFFCC"/>
                </a:solidFill>
              </a:rPr>
              <a:t>質量</a:t>
            </a:r>
            <a:r>
              <a:rPr lang="ja-JP" altLang="en-US" sz="1800" b="1" dirty="0">
                <a:solidFill>
                  <a:srgbClr val="F8F8F8"/>
                </a:solidFill>
              </a:rPr>
              <a:t>の加速度運動により生成 </a:t>
            </a:r>
          </a:p>
          <a:p>
            <a:pPr algn="l">
              <a:lnSpc>
                <a:spcPct val="120000"/>
              </a:lnSpc>
              <a:buClr>
                <a:schemeClr val="accent2"/>
              </a:buClr>
              <a:buSzPct val="70000"/>
              <a:buFont typeface="Wingdings" pitchFamily="2" charset="2"/>
              <a:buNone/>
            </a:pPr>
            <a:r>
              <a:rPr lang="ja-JP" altLang="en-US" sz="1800" b="1" dirty="0">
                <a:solidFill>
                  <a:srgbClr val="F8F8F8"/>
                </a:solidFill>
              </a:rPr>
              <a:t>物質に対して </a:t>
            </a:r>
            <a:r>
              <a:rPr lang="ja-JP" altLang="en-US" sz="1800" b="1" dirty="0">
                <a:solidFill>
                  <a:srgbClr val="CCFFCC"/>
                </a:solidFill>
              </a:rPr>
              <a:t>強い透過力</a:t>
            </a:r>
            <a:r>
              <a:rPr lang="ja-JP" altLang="en-US" sz="1800" b="1" dirty="0">
                <a:solidFill>
                  <a:srgbClr val="F8F8F8"/>
                </a:solidFill>
              </a:rPr>
              <a:t> </a:t>
            </a:r>
          </a:p>
          <a:p>
            <a:pPr algn="l">
              <a:lnSpc>
                <a:spcPct val="120000"/>
              </a:lnSpc>
              <a:buClr>
                <a:schemeClr val="accent2"/>
              </a:buClr>
              <a:buSzPct val="70000"/>
              <a:buFont typeface="Wingdings" pitchFamily="2" charset="2"/>
              <a:buNone/>
            </a:pPr>
            <a:r>
              <a:rPr kumimoji="0" lang="ja-JP" altLang="en-US" sz="1800" b="1" dirty="0">
                <a:solidFill>
                  <a:srgbClr val="F8F8F8"/>
                </a:solidFill>
              </a:rPr>
              <a:t>波源のスケール </a:t>
            </a:r>
            <a:r>
              <a:rPr kumimoji="0" lang="en-US" altLang="ja-JP" sz="1800" b="1" dirty="0">
                <a:solidFill>
                  <a:srgbClr val="F8F8F8"/>
                </a:solidFill>
              </a:rPr>
              <a:t>&lt; </a:t>
            </a:r>
            <a:r>
              <a:rPr kumimoji="0" lang="ja-JP" altLang="en-US" sz="1800" b="1" dirty="0">
                <a:solidFill>
                  <a:srgbClr val="F8F8F8"/>
                </a:solidFill>
              </a:rPr>
              <a:t>波長 </a:t>
            </a:r>
            <a:r>
              <a:rPr kumimoji="0" lang="ja-JP" altLang="en-US" sz="1800" b="1" dirty="0">
                <a:solidFill>
                  <a:srgbClr val="F8F8F8"/>
                </a:solidFill>
                <a:sym typeface="Wingdings" pitchFamily="2" charset="2"/>
              </a:rPr>
              <a:t> </a:t>
            </a:r>
            <a:r>
              <a:rPr kumimoji="0" lang="ja-JP" altLang="en-US" sz="1800" b="1" dirty="0">
                <a:solidFill>
                  <a:srgbClr val="CCFFCC"/>
                </a:solidFill>
                <a:sym typeface="Wingdings" pitchFamily="2" charset="2"/>
              </a:rPr>
              <a:t>バルクな情報</a:t>
            </a:r>
          </a:p>
          <a:p>
            <a:pPr algn="l">
              <a:lnSpc>
                <a:spcPct val="120000"/>
              </a:lnSpc>
              <a:buClr>
                <a:schemeClr val="accent2"/>
              </a:buClr>
              <a:buSzPct val="70000"/>
              <a:buFont typeface="Wingdings" pitchFamily="2" charset="2"/>
              <a:buNone/>
            </a:pPr>
            <a:r>
              <a:rPr kumimoji="0" lang="ja-JP" altLang="en-US" sz="1800" b="1" dirty="0">
                <a:solidFill>
                  <a:srgbClr val="CCFFCC"/>
                </a:solidFill>
                <a:sym typeface="Wingdings" pitchFamily="2" charset="2"/>
              </a:rPr>
              <a:t>四重極</a:t>
            </a:r>
            <a:r>
              <a:rPr kumimoji="0" lang="ja-JP" altLang="en-US" sz="1800" b="1" dirty="0">
                <a:solidFill>
                  <a:srgbClr val="F8F8F8"/>
                </a:solidFill>
                <a:sym typeface="Wingdings" pitchFamily="2" charset="2"/>
              </a:rPr>
              <a:t>放射</a:t>
            </a:r>
            <a:r>
              <a:rPr kumimoji="0" lang="en-US" altLang="ja-JP" sz="1800" b="1" dirty="0">
                <a:solidFill>
                  <a:srgbClr val="F8F8F8"/>
                </a:solidFill>
                <a:sym typeface="Wingdings" pitchFamily="2" charset="2"/>
              </a:rPr>
              <a:t>, 2</a:t>
            </a:r>
            <a:r>
              <a:rPr kumimoji="0" lang="ja-JP" altLang="en-US" sz="1800" b="1" dirty="0">
                <a:solidFill>
                  <a:srgbClr val="F8F8F8"/>
                </a:solidFill>
                <a:sym typeface="Wingdings" pitchFamily="2" charset="2"/>
              </a:rPr>
              <a:t>つの偏波</a:t>
            </a:r>
          </a:p>
        </p:txBody>
      </p:sp>
      <p:sp>
        <p:nvSpPr>
          <p:cNvPr id="22538" name="Rectangle 22"/>
          <p:cNvSpPr>
            <a:spLocks noChangeArrowheads="1"/>
          </p:cNvSpPr>
          <p:nvPr/>
        </p:nvSpPr>
        <p:spPr bwMode="auto">
          <a:xfrm>
            <a:off x="4714875" y="1085850"/>
            <a:ext cx="1079500" cy="393700"/>
          </a:xfrm>
          <a:prstGeom prst="rect">
            <a:avLst/>
          </a:prstGeom>
          <a:noFill/>
          <a:ln w="15875">
            <a:noFill/>
            <a:miter lim="800000"/>
            <a:headEnd/>
            <a:tailEnd/>
          </a:ln>
        </p:spPr>
        <p:txBody>
          <a:bodyPr>
            <a:spAutoFit/>
          </a:bodyPr>
          <a:lstStyle/>
          <a:p>
            <a:pPr algn="l">
              <a:lnSpc>
                <a:spcPct val="110000"/>
              </a:lnSpc>
              <a:buClr>
                <a:schemeClr val="accent2"/>
              </a:buClr>
              <a:buSzPct val="70000"/>
              <a:buFont typeface="Wingdings" pitchFamily="2" charset="2"/>
              <a:buNone/>
            </a:pPr>
            <a:r>
              <a:rPr lang="ja-JP" altLang="en-US" sz="1800" b="1" dirty="0">
                <a:solidFill>
                  <a:srgbClr val="CCFFCC"/>
                </a:solidFill>
              </a:rPr>
              <a:t>重力波</a:t>
            </a:r>
          </a:p>
        </p:txBody>
      </p:sp>
      <p:sp>
        <p:nvSpPr>
          <p:cNvPr id="22539" name="Rectangle 23"/>
          <p:cNvSpPr>
            <a:spLocks noChangeArrowheads="1"/>
          </p:cNvSpPr>
          <p:nvPr/>
        </p:nvSpPr>
        <p:spPr bwMode="auto">
          <a:xfrm>
            <a:off x="4859338" y="1397000"/>
            <a:ext cx="3167062" cy="393700"/>
          </a:xfrm>
          <a:prstGeom prst="rect">
            <a:avLst/>
          </a:prstGeom>
          <a:noFill/>
          <a:ln w="15875">
            <a:noFill/>
            <a:miter lim="800000"/>
            <a:headEnd/>
            <a:tailEnd/>
          </a:ln>
        </p:spPr>
        <p:txBody>
          <a:bodyPr>
            <a:spAutoFit/>
          </a:bodyPr>
          <a:lstStyle/>
          <a:p>
            <a:pPr algn="l">
              <a:lnSpc>
                <a:spcPct val="110000"/>
              </a:lnSpc>
              <a:buClr>
                <a:schemeClr val="accent2"/>
              </a:buClr>
              <a:buSzPct val="70000"/>
              <a:buFont typeface="Wingdings" pitchFamily="2" charset="2"/>
              <a:buNone/>
            </a:pPr>
            <a:r>
              <a:rPr lang="ja-JP" altLang="en-US" sz="1800" b="1" dirty="0">
                <a:solidFill>
                  <a:srgbClr val="F8F8F8"/>
                </a:solidFill>
              </a:rPr>
              <a:t>光速で伝播する時空の歪み</a:t>
            </a:r>
          </a:p>
        </p:txBody>
      </p:sp>
      <p:sp>
        <p:nvSpPr>
          <p:cNvPr id="22540" name="Rectangle 24"/>
          <p:cNvSpPr>
            <a:spLocks noChangeArrowheads="1"/>
          </p:cNvSpPr>
          <p:nvPr/>
        </p:nvSpPr>
        <p:spPr bwMode="auto">
          <a:xfrm>
            <a:off x="5276850" y="2444750"/>
            <a:ext cx="3759200" cy="896938"/>
          </a:xfrm>
          <a:prstGeom prst="rect">
            <a:avLst/>
          </a:prstGeom>
          <a:noFill/>
          <a:ln w="9525">
            <a:noFill/>
            <a:miter lim="800000"/>
            <a:headEnd/>
            <a:tailEnd/>
          </a:ln>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CCFFCC"/>
                </a:solidFill>
              </a:rPr>
              <a:t>1916</a:t>
            </a:r>
            <a:r>
              <a:rPr lang="ja-JP" altLang="en-US" sz="1600" b="1" dirty="0">
                <a:solidFill>
                  <a:srgbClr val="CCFFCC"/>
                </a:solidFill>
              </a:rPr>
              <a:t>年</a:t>
            </a:r>
            <a:r>
              <a:rPr lang="en-US" altLang="ja-JP" sz="1600" b="1" dirty="0">
                <a:solidFill>
                  <a:srgbClr val="CCFFCC"/>
                </a:solidFill>
              </a:rPr>
              <a:t>: </a:t>
            </a:r>
            <a:r>
              <a:rPr lang="ja-JP" altLang="en-US" sz="1600" b="1" dirty="0">
                <a:solidFill>
                  <a:srgbClr val="CCFFCC"/>
                </a:solidFill>
              </a:rPr>
              <a:t>アインシュタインが予言</a:t>
            </a:r>
          </a:p>
          <a:p>
            <a:pPr algn="l">
              <a:lnSpc>
                <a:spcPct val="110000"/>
              </a:lnSpc>
              <a:buClr>
                <a:schemeClr val="accent2"/>
              </a:buClr>
              <a:buSzPct val="70000"/>
              <a:buFont typeface="Wingdings" pitchFamily="2" charset="2"/>
              <a:buNone/>
            </a:pPr>
            <a:r>
              <a:rPr lang="en-US" altLang="ja-JP" sz="1600" b="1" dirty="0">
                <a:solidFill>
                  <a:srgbClr val="CCFFCC"/>
                </a:solidFill>
              </a:rPr>
              <a:t>1989</a:t>
            </a:r>
            <a:r>
              <a:rPr lang="ja-JP" altLang="en-US" sz="1600" b="1" dirty="0">
                <a:solidFill>
                  <a:srgbClr val="CCFFCC"/>
                </a:solidFill>
              </a:rPr>
              <a:t>年</a:t>
            </a:r>
            <a:r>
              <a:rPr lang="en-US" altLang="ja-JP" sz="1600" b="1" dirty="0">
                <a:solidFill>
                  <a:srgbClr val="CCFFCC"/>
                </a:solidFill>
              </a:rPr>
              <a:t>: </a:t>
            </a:r>
            <a:r>
              <a:rPr lang="ja-JP" altLang="en-US" sz="1600" b="1" dirty="0">
                <a:solidFill>
                  <a:srgbClr val="CCFFCC"/>
                </a:solidFill>
              </a:rPr>
              <a:t>連星パルサーの観測</a:t>
            </a:r>
          </a:p>
          <a:p>
            <a:pPr algn="l">
              <a:lnSpc>
                <a:spcPct val="110000"/>
              </a:lnSpc>
              <a:buClr>
                <a:schemeClr val="accent2"/>
              </a:buClr>
              <a:buSzPct val="70000"/>
              <a:buFont typeface="Wingdings" pitchFamily="2" charset="2"/>
              <a:buNone/>
            </a:pPr>
            <a:r>
              <a:rPr lang="ja-JP" altLang="en-US" sz="1600" b="1" dirty="0">
                <a:solidFill>
                  <a:srgbClr val="CCFFCC"/>
                </a:solidFill>
              </a:rPr>
              <a:t>　　　　　　　　  によって存在を証明  </a:t>
            </a:r>
          </a:p>
        </p:txBody>
      </p:sp>
      <p:pic>
        <p:nvPicPr>
          <p:cNvPr id="22541" name="Picture 26"/>
          <p:cNvPicPr>
            <a:picLocks noChangeAspect="1" noChangeArrowheads="1"/>
          </p:cNvPicPr>
          <p:nvPr/>
        </p:nvPicPr>
        <p:blipFill>
          <a:blip r:embed="rId4">
            <a:clrChange>
              <a:clrFrom>
                <a:srgbClr val="FFFFFF"/>
              </a:clrFrom>
              <a:clrTo>
                <a:srgbClr val="FFFFFF">
                  <a:alpha val="0"/>
                </a:srgbClr>
              </a:clrTo>
            </a:clrChange>
            <a:lum bright="-30000" contrast="-70000"/>
            <a:grayscl/>
          </a:blip>
          <a:srcRect/>
          <a:stretch>
            <a:fillRect/>
          </a:stretch>
        </p:blipFill>
        <p:spPr bwMode="auto">
          <a:xfrm>
            <a:off x="3398838" y="1125538"/>
            <a:ext cx="957262" cy="1008062"/>
          </a:xfrm>
          <a:prstGeom prst="rect">
            <a:avLst/>
          </a:prstGeom>
          <a:noFill/>
          <a:ln w="15875">
            <a:noFill/>
            <a:miter lim="800000"/>
            <a:headEnd/>
            <a:tailEnd/>
          </a:ln>
        </p:spPr>
      </p:pic>
      <p:sp>
        <p:nvSpPr>
          <p:cNvPr id="22542" name="Rectangle 27"/>
          <p:cNvSpPr>
            <a:spLocks noChangeArrowheads="1"/>
          </p:cNvSpPr>
          <p:nvPr/>
        </p:nvSpPr>
        <p:spPr bwMode="auto">
          <a:xfrm>
            <a:off x="468313" y="1052513"/>
            <a:ext cx="1079500" cy="393700"/>
          </a:xfrm>
          <a:prstGeom prst="rect">
            <a:avLst/>
          </a:prstGeom>
          <a:noFill/>
          <a:ln w="15875">
            <a:noFill/>
            <a:miter lim="800000"/>
            <a:headEnd/>
            <a:tailEnd/>
          </a:ln>
        </p:spPr>
        <p:txBody>
          <a:bodyPr>
            <a:spAutoFit/>
          </a:bodyPr>
          <a:lstStyle/>
          <a:p>
            <a:pPr algn="l">
              <a:lnSpc>
                <a:spcPct val="110000"/>
              </a:lnSpc>
              <a:buClr>
                <a:schemeClr val="accent2"/>
              </a:buClr>
              <a:buSzPct val="70000"/>
              <a:buFont typeface="Wingdings" pitchFamily="2" charset="2"/>
              <a:buNone/>
            </a:pPr>
            <a:r>
              <a:rPr lang="ja-JP" altLang="en-US" sz="1800" b="1" dirty="0">
                <a:solidFill>
                  <a:srgbClr val="CCECFF"/>
                </a:solidFill>
              </a:rPr>
              <a:t>電磁波</a:t>
            </a:r>
          </a:p>
        </p:txBody>
      </p:sp>
      <p:sp>
        <p:nvSpPr>
          <p:cNvPr id="22543" name="Rectangle 28"/>
          <p:cNvSpPr>
            <a:spLocks noChangeArrowheads="1"/>
          </p:cNvSpPr>
          <p:nvPr/>
        </p:nvSpPr>
        <p:spPr bwMode="auto">
          <a:xfrm>
            <a:off x="612775" y="1412875"/>
            <a:ext cx="3744913" cy="393700"/>
          </a:xfrm>
          <a:prstGeom prst="rect">
            <a:avLst/>
          </a:prstGeom>
          <a:noFill/>
          <a:ln w="15875">
            <a:noFill/>
            <a:miter lim="800000"/>
            <a:headEnd/>
            <a:tailEnd/>
          </a:ln>
        </p:spPr>
        <p:txBody>
          <a:bodyPr>
            <a:spAutoFit/>
          </a:bodyPr>
          <a:lstStyle/>
          <a:p>
            <a:pPr algn="l">
              <a:lnSpc>
                <a:spcPct val="110000"/>
              </a:lnSpc>
              <a:buClr>
                <a:schemeClr val="accent2"/>
              </a:buClr>
              <a:buSzPct val="70000"/>
              <a:buFont typeface="Wingdings" pitchFamily="2" charset="2"/>
              <a:buNone/>
            </a:pPr>
            <a:r>
              <a:rPr lang="ja-JP" altLang="en-US" sz="1800" b="1" dirty="0">
                <a:solidFill>
                  <a:srgbClr val="F8F8F8"/>
                </a:solidFill>
              </a:rPr>
              <a:t>光速で伝播する電磁場の変動</a:t>
            </a:r>
          </a:p>
        </p:txBody>
      </p:sp>
      <p:sp>
        <p:nvSpPr>
          <p:cNvPr id="22544" name="Rectangle 29"/>
          <p:cNvSpPr>
            <a:spLocks noChangeArrowheads="1"/>
          </p:cNvSpPr>
          <p:nvPr/>
        </p:nvSpPr>
        <p:spPr bwMode="auto">
          <a:xfrm>
            <a:off x="900113" y="2439988"/>
            <a:ext cx="3024187" cy="628650"/>
          </a:xfrm>
          <a:prstGeom prst="rect">
            <a:avLst/>
          </a:prstGeom>
          <a:noFill/>
          <a:ln w="15875">
            <a:noFill/>
            <a:miter lim="800000"/>
            <a:headEnd/>
            <a:tailEnd/>
          </a:ln>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CCECFF"/>
                </a:solidFill>
              </a:rPr>
              <a:t>1864</a:t>
            </a:r>
            <a:r>
              <a:rPr lang="ja-JP" altLang="en-US" sz="1600" b="1" dirty="0">
                <a:solidFill>
                  <a:srgbClr val="CCECFF"/>
                </a:solidFill>
              </a:rPr>
              <a:t>年 </a:t>
            </a:r>
            <a:r>
              <a:rPr lang="en-US" altLang="ja-JP" sz="1600" b="1" dirty="0">
                <a:solidFill>
                  <a:srgbClr val="CCECFF"/>
                </a:solidFill>
              </a:rPr>
              <a:t>: </a:t>
            </a:r>
            <a:r>
              <a:rPr lang="ja-JP" altLang="en-US" sz="1600" b="1" dirty="0">
                <a:solidFill>
                  <a:srgbClr val="CCECFF"/>
                </a:solidFill>
              </a:rPr>
              <a:t>マクスウェルが予言</a:t>
            </a:r>
          </a:p>
          <a:p>
            <a:pPr algn="l">
              <a:lnSpc>
                <a:spcPct val="110000"/>
              </a:lnSpc>
              <a:buClr>
                <a:schemeClr val="accent2"/>
              </a:buClr>
              <a:buSzPct val="70000"/>
              <a:buFont typeface="Wingdings" pitchFamily="2" charset="2"/>
              <a:buNone/>
            </a:pPr>
            <a:r>
              <a:rPr lang="en-US" altLang="ja-JP" sz="1600" b="1" dirty="0">
                <a:solidFill>
                  <a:srgbClr val="CCECFF"/>
                </a:solidFill>
              </a:rPr>
              <a:t>1888</a:t>
            </a:r>
            <a:r>
              <a:rPr lang="ja-JP" altLang="en-US" sz="1600" b="1" dirty="0">
                <a:solidFill>
                  <a:srgbClr val="CCECFF"/>
                </a:solidFill>
              </a:rPr>
              <a:t>年 </a:t>
            </a:r>
            <a:r>
              <a:rPr lang="en-US" altLang="ja-JP" sz="1600" b="1" dirty="0">
                <a:solidFill>
                  <a:srgbClr val="CCECFF"/>
                </a:solidFill>
              </a:rPr>
              <a:t>: </a:t>
            </a:r>
            <a:r>
              <a:rPr lang="ja-JP" altLang="en-US" sz="1600" b="1" dirty="0">
                <a:solidFill>
                  <a:srgbClr val="CCECFF"/>
                </a:solidFill>
              </a:rPr>
              <a:t>ヘルツの実験で発見</a:t>
            </a:r>
          </a:p>
        </p:txBody>
      </p:sp>
      <p:sp>
        <p:nvSpPr>
          <p:cNvPr id="22545" name="Rectangle 30"/>
          <p:cNvSpPr>
            <a:spLocks noChangeArrowheads="1"/>
          </p:cNvSpPr>
          <p:nvPr/>
        </p:nvSpPr>
        <p:spPr bwMode="auto">
          <a:xfrm>
            <a:off x="539750" y="3284538"/>
            <a:ext cx="3887788" cy="1412875"/>
          </a:xfrm>
          <a:prstGeom prst="rect">
            <a:avLst/>
          </a:prstGeom>
          <a:noFill/>
          <a:ln w="15875">
            <a:noFill/>
            <a:miter lim="800000"/>
            <a:headEnd/>
            <a:tailEnd/>
          </a:ln>
        </p:spPr>
        <p:txBody>
          <a:bodyPr>
            <a:spAutoFit/>
          </a:bodyPr>
          <a:lstStyle/>
          <a:p>
            <a:pPr algn="l">
              <a:lnSpc>
                <a:spcPct val="120000"/>
              </a:lnSpc>
              <a:buClr>
                <a:schemeClr val="accent2"/>
              </a:buClr>
              <a:buSzPct val="70000"/>
              <a:buFont typeface="Wingdings" pitchFamily="2" charset="2"/>
              <a:buNone/>
            </a:pPr>
            <a:r>
              <a:rPr lang="ja-JP" altLang="en-US" sz="1800" b="1" dirty="0">
                <a:solidFill>
                  <a:srgbClr val="CCECFF"/>
                </a:solidFill>
              </a:rPr>
              <a:t>電荷</a:t>
            </a:r>
            <a:r>
              <a:rPr lang="ja-JP" altLang="en-US" sz="1800" b="1" dirty="0">
                <a:solidFill>
                  <a:srgbClr val="F8F8F8"/>
                </a:solidFill>
              </a:rPr>
              <a:t>の加速度運動により生成</a:t>
            </a:r>
          </a:p>
          <a:p>
            <a:pPr algn="l">
              <a:lnSpc>
                <a:spcPct val="120000"/>
              </a:lnSpc>
              <a:buClr>
                <a:schemeClr val="accent2"/>
              </a:buClr>
              <a:buSzPct val="70000"/>
              <a:buFont typeface="Wingdings" pitchFamily="2" charset="2"/>
              <a:buNone/>
            </a:pPr>
            <a:r>
              <a:rPr lang="ja-JP" altLang="en-US" sz="1800" b="1" dirty="0">
                <a:solidFill>
                  <a:srgbClr val="F8F8F8"/>
                </a:solidFill>
              </a:rPr>
              <a:t>物質による </a:t>
            </a:r>
            <a:r>
              <a:rPr lang="ja-JP" altLang="en-US" sz="1800" b="1" dirty="0">
                <a:solidFill>
                  <a:srgbClr val="CCECFF"/>
                </a:solidFill>
              </a:rPr>
              <a:t>吸収</a:t>
            </a:r>
            <a:r>
              <a:rPr lang="en-US" altLang="ja-JP" sz="1800" b="1" dirty="0">
                <a:solidFill>
                  <a:srgbClr val="CCECFF"/>
                </a:solidFill>
              </a:rPr>
              <a:t>, </a:t>
            </a:r>
            <a:r>
              <a:rPr lang="ja-JP" altLang="en-US" sz="1800" b="1" dirty="0">
                <a:solidFill>
                  <a:srgbClr val="CCECFF"/>
                </a:solidFill>
              </a:rPr>
              <a:t>散乱</a:t>
            </a:r>
            <a:r>
              <a:rPr lang="ja-JP" altLang="en-US" sz="1800" b="1" dirty="0">
                <a:solidFill>
                  <a:srgbClr val="F8F8F8"/>
                </a:solidFill>
              </a:rPr>
              <a:t> </a:t>
            </a:r>
            <a:endParaRPr kumimoji="0" lang="ja-JP" altLang="en-US" sz="1800" b="1" dirty="0">
              <a:solidFill>
                <a:srgbClr val="F8F8F8"/>
              </a:solidFill>
            </a:endParaRPr>
          </a:p>
          <a:p>
            <a:pPr algn="l">
              <a:lnSpc>
                <a:spcPct val="120000"/>
              </a:lnSpc>
              <a:buClr>
                <a:schemeClr val="accent2"/>
              </a:buClr>
              <a:buSzPct val="70000"/>
              <a:buFont typeface="Wingdings" pitchFamily="2" charset="2"/>
              <a:buNone/>
            </a:pPr>
            <a:r>
              <a:rPr kumimoji="0" lang="ja-JP" altLang="en-US" sz="1800" b="1" dirty="0">
                <a:solidFill>
                  <a:srgbClr val="F8F8F8"/>
                </a:solidFill>
              </a:rPr>
              <a:t>波源のスケール </a:t>
            </a:r>
            <a:r>
              <a:rPr kumimoji="0" lang="en-US" altLang="ja-JP" sz="1800" b="1" dirty="0">
                <a:solidFill>
                  <a:srgbClr val="F8F8F8"/>
                </a:solidFill>
              </a:rPr>
              <a:t>&gt; </a:t>
            </a:r>
            <a:r>
              <a:rPr kumimoji="0" lang="ja-JP" altLang="en-US" sz="1800" b="1" dirty="0">
                <a:solidFill>
                  <a:srgbClr val="F8F8F8"/>
                </a:solidFill>
              </a:rPr>
              <a:t>波長  </a:t>
            </a:r>
            <a:r>
              <a:rPr kumimoji="0" lang="ja-JP" altLang="en-US" sz="1800" b="1" dirty="0">
                <a:solidFill>
                  <a:srgbClr val="F8F8F8"/>
                </a:solidFill>
                <a:sym typeface="Wingdings" pitchFamily="2" charset="2"/>
              </a:rPr>
              <a:t> </a:t>
            </a:r>
            <a:r>
              <a:rPr kumimoji="0" lang="ja-JP" altLang="en-US" sz="1800" b="1" dirty="0">
                <a:solidFill>
                  <a:srgbClr val="CCECFF"/>
                </a:solidFill>
                <a:sym typeface="Wingdings" pitchFamily="2" charset="2"/>
              </a:rPr>
              <a:t>画像情報</a:t>
            </a:r>
          </a:p>
          <a:p>
            <a:pPr algn="l">
              <a:lnSpc>
                <a:spcPct val="120000"/>
              </a:lnSpc>
              <a:buClr>
                <a:schemeClr val="accent2"/>
              </a:buClr>
              <a:buSzPct val="70000"/>
              <a:buFont typeface="Wingdings" pitchFamily="2" charset="2"/>
              <a:buNone/>
            </a:pPr>
            <a:r>
              <a:rPr kumimoji="0" lang="ja-JP" altLang="en-US" sz="1800" b="1" dirty="0">
                <a:solidFill>
                  <a:srgbClr val="CCECFF"/>
                </a:solidFill>
                <a:sym typeface="Wingdings" pitchFamily="2" charset="2"/>
              </a:rPr>
              <a:t>双極子</a:t>
            </a:r>
            <a:r>
              <a:rPr kumimoji="0" lang="ja-JP" altLang="en-US" sz="1800" b="1" dirty="0">
                <a:solidFill>
                  <a:srgbClr val="F8F8F8"/>
                </a:solidFill>
                <a:sym typeface="Wingdings" pitchFamily="2" charset="2"/>
              </a:rPr>
              <a:t>放射</a:t>
            </a:r>
            <a:r>
              <a:rPr kumimoji="0" lang="en-US" altLang="ja-JP" sz="1800" b="1" dirty="0">
                <a:solidFill>
                  <a:srgbClr val="F8F8F8"/>
                </a:solidFill>
                <a:sym typeface="Wingdings" pitchFamily="2" charset="2"/>
              </a:rPr>
              <a:t>, 2</a:t>
            </a:r>
            <a:r>
              <a:rPr kumimoji="0" lang="ja-JP" altLang="en-US" sz="1800" b="1" dirty="0">
                <a:solidFill>
                  <a:srgbClr val="F8F8F8"/>
                </a:solidFill>
                <a:sym typeface="Wingdings" pitchFamily="2" charset="2"/>
              </a:rPr>
              <a:t>つの偏波</a:t>
            </a:r>
            <a:endParaRPr kumimoji="0" lang="ja-JP" altLang="en-US" sz="1800" b="1" dirty="0">
              <a:solidFill>
                <a:srgbClr val="F8F8F8"/>
              </a:solidFill>
            </a:endParaRPr>
          </a:p>
        </p:txBody>
      </p:sp>
      <p:sp>
        <p:nvSpPr>
          <p:cNvPr id="22546" name="Rectangle 31"/>
          <p:cNvSpPr>
            <a:spLocks noChangeArrowheads="1"/>
          </p:cNvSpPr>
          <p:nvPr/>
        </p:nvSpPr>
        <p:spPr bwMode="auto">
          <a:xfrm>
            <a:off x="2700338" y="1050925"/>
            <a:ext cx="977900" cy="244475"/>
          </a:xfrm>
          <a:prstGeom prst="rect">
            <a:avLst/>
          </a:prstGeom>
          <a:noFill/>
          <a:ln w="9525">
            <a:noFill/>
            <a:miter lim="800000"/>
            <a:headEnd/>
            <a:tailEnd/>
          </a:ln>
        </p:spPr>
        <p:txBody>
          <a:bodyPr wrap="none">
            <a:spAutoFit/>
          </a:bodyPr>
          <a:lstStyle/>
          <a:p>
            <a:pPr algn="l">
              <a:buFontTx/>
              <a:buNone/>
            </a:pPr>
            <a:r>
              <a:rPr lang="en-US" altLang="ja-JP" sz="1000" b="1" dirty="0">
                <a:solidFill>
                  <a:srgbClr val="B2B2B2"/>
                </a:solidFill>
              </a:rPr>
              <a:t>J.C. Maxwell</a:t>
            </a:r>
          </a:p>
        </p:txBody>
      </p:sp>
      <p:sp>
        <p:nvSpPr>
          <p:cNvPr id="22547" name="Rectangle 32"/>
          <p:cNvSpPr>
            <a:spLocks noChangeArrowheads="1"/>
          </p:cNvSpPr>
          <p:nvPr/>
        </p:nvSpPr>
        <p:spPr bwMode="auto">
          <a:xfrm>
            <a:off x="827088" y="1725613"/>
            <a:ext cx="3744912" cy="695325"/>
          </a:xfrm>
          <a:prstGeom prst="rect">
            <a:avLst/>
          </a:prstGeom>
          <a:noFill/>
          <a:ln w="15875">
            <a:noFill/>
            <a:miter lim="800000"/>
            <a:headEnd/>
            <a:tailEnd/>
          </a:ln>
        </p:spPr>
        <p:txBody>
          <a:bodyPr>
            <a:spAutoFit/>
          </a:bodyPr>
          <a:lstStyle/>
          <a:p>
            <a:pPr algn="l">
              <a:lnSpc>
                <a:spcPct val="110000"/>
              </a:lnSpc>
              <a:buClr>
                <a:schemeClr val="accent2"/>
              </a:buClr>
              <a:buSzPct val="70000"/>
              <a:buFont typeface="Wingdings" pitchFamily="2" charset="2"/>
              <a:buNone/>
            </a:pPr>
            <a:r>
              <a:rPr lang="ja-JP" altLang="en-US" sz="1800" b="1" dirty="0">
                <a:solidFill>
                  <a:srgbClr val="6699FF"/>
                </a:solidFill>
              </a:rPr>
              <a:t>電磁気学</a:t>
            </a:r>
            <a:r>
              <a:rPr lang="ja-JP" altLang="en-US" sz="1800" b="1" dirty="0">
                <a:solidFill>
                  <a:srgbClr val="F8F8F8"/>
                </a:solidFill>
              </a:rPr>
              <a:t>から導かれる</a:t>
            </a:r>
          </a:p>
          <a:p>
            <a:pPr algn="l">
              <a:lnSpc>
                <a:spcPct val="110000"/>
              </a:lnSpc>
              <a:buClr>
                <a:schemeClr val="accent2"/>
              </a:buClr>
              <a:buSzPct val="70000"/>
              <a:buFont typeface="Wingdings" pitchFamily="2" charset="2"/>
              <a:buNone/>
            </a:pPr>
            <a:r>
              <a:rPr lang="ja-JP" altLang="en-US" sz="1800" b="1" dirty="0">
                <a:solidFill>
                  <a:srgbClr val="5F5F5F"/>
                </a:solidFill>
              </a:rPr>
              <a:t>     </a:t>
            </a:r>
            <a:r>
              <a:rPr lang="en-US" altLang="ja-JP" sz="1600" b="1" dirty="0">
                <a:solidFill>
                  <a:srgbClr val="DDDDDD"/>
                </a:solidFill>
              </a:rPr>
              <a:t>(</a:t>
            </a:r>
            <a:r>
              <a:rPr lang="ja-JP" altLang="en-US" sz="1600" b="1" dirty="0">
                <a:solidFill>
                  <a:srgbClr val="DDDDDD"/>
                </a:solidFill>
              </a:rPr>
              <a:t>マクスウェル方程式の波動解</a:t>
            </a:r>
            <a:r>
              <a:rPr lang="en-US" altLang="ja-JP" sz="1600" b="1" dirty="0">
                <a:solidFill>
                  <a:srgbClr val="DDDDDD"/>
                </a:solidFill>
              </a:rPr>
              <a:t>)</a:t>
            </a:r>
          </a:p>
        </p:txBody>
      </p:sp>
      <p:sp>
        <p:nvSpPr>
          <p:cNvPr id="22548" name="Rectangle 43"/>
          <p:cNvSpPr>
            <a:spLocks noChangeArrowheads="1"/>
          </p:cNvSpPr>
          <p:nvPr/>
        </p:nvSpPr>
        <p:spPr bwMode="auto">
          <a:xfrm>
            <a:off x="4932363" y="5106988"/>
            <a:ext cx="2881312" cy="1189037"/>
          </a:xfrm>
          <a:prstGeom prst="rect">
            <a:avLst/>
          </a:prstGeom>
          <a:solidFill>
            <a:srgbClr val="FFFFFF">
              <a:alpha val="79999"/>
            </a:srgbClr>
          </a:solidFill>
          <a:ln w="9525">
            <a:noFill/>
            <a:miter lim="800000"/>
            <a:headEnd/>
            <a:tailEnd/>
          </a:ln>
        </p:spPr>
        <p:txBody>
          <a:bodyPr wrap="none" anchor="ctr"/>
          <a:lstStyle/>
          <a:p>
            <a:endParaRPr lang="ja-JP" altLang="en-US" dirty="0"/>
          </a:p>
        </p:txBody>
      </p:sp>
      <p:pic>
        <p:nvPicPr>
          <p:cNvPr id="22549" name="Picture 44" descr="grav+PolAnim"/>
          <p:cNvPicPr>
            <a:picLocks noChangeAspect="1" noChangeArrowheads="1" noCrop="1"/>
          </p:cNvPicPr>
          <p:nvPr/>
        </p:nvPicPr>
        <p:blipFill>
          <a:blip r:embed="rId5"/>
          <a:srcRect/>
          <a:stretch>
            <a:fillRect/>
          </a:stretch>
        </p:blipFill>
        <p:spPr bwMode="auto">
          <a:xfrm>
            <a:off x="5059363" y="5335588"/>
            <a:ext cx="1143000" cy="774700"/>
          </a:xfrm>
          <a:prstGeom prst="rect">
            <a:avLst/>
          </a:prstGeom>
          <a:noFill/>
          <a:ln w="9525">
            <a:noFill/>
            <a:miter lim="800000"/>
            <a:headEnd/>
            <a:tailEnd/>
          </a:ln>
        </p:spPr>
      </p:pic>
      <p:pic>
        <p:nvPicPr>
          <p:cNvPr id="22550" name="Picture 45" descr="gravxPolAnim"/>
          <p:cNvPicPr>
            <a:picLocks noChangeAspect="1" noChangeArrowheads="1" noCrop="1"/>
          </p:cNvPicPr>
          <p:nvPr/>
        </p:nvPicPr>
        <p:blipFill>
          <a:blip r:embed="rId6"/>
          <a:srcRect/>
          <a:stretch>
            <a:fillRect/>
          </a:stretch>
        </p:blipFill>
        <p:spPr bwMode="auto">
          <a:xfrm>
            <a:off x="6507163" y="5259388"/>
            <a:ext cx="1270000" cy="779462"/>
          </a:xfrm>
          <a:prstGeom prst="rect">
            <a:avLst/>
          </a:prstGeom>
          <a:noFill/>
          <a:ln w="9525">
            <a:noFill/>
            <a:miter lim="800000"/>
            <a:headEnd/>
            <a:tailEnd/>
          </a:ln>
        </p:spPr>
      </p:pic>
      <p:sp>
        <p:nvSpPr>
          <p:cNvPr id="22551" name="Text Box 46"/>
          <p:cNvSpPr txBox="1">
            <a:spLocks noChangeArrowheads="1"/>
          </p:cNvSpPr>
          <p:nvPr/>
        </p:nvSpPr>
        <p:spPr bwMode="auto">
          <a:xfrm>
            <a:off x="5619750" y="5972175"/>
            <a:ext cx="609600" cy="336550"/>
          </a:xfrm>
          <a:prstGeom prst="rect">
            <a:avLst/>
          </a:prstGeom>
          <a:noFill/>
          <a:ln w="9525">
            <a:noFill/>
            <a:miter lim="800000"/>
            <a:headEnd/>
            <a:tailEnd/>
          </a:ln>
        </p:spPr>
        <p:txBody>
          <a:bodyPr wrap="none">
            <a:spAutoFit/>
          </a:bodyPr>
          <a:lstStyle/>
          <a:p>
            <a:pPr algn="l">
              <a:buFontTx/>
              <a:buNone/>
            </a:pPr>
            <a:r>
              <a:rPr kumimoji="0" lang="en-US" altLang="ja-JP" sz="1600" b="1" dirty="0">
                <a:solidFill>
                  <a:srgbClr val="000066"/>
                </a:solidFill>
              </a:rPr>
              <a:t>plus</a:t>
            </a:r>
            <a:endParaRPr kumimoji="0" lang="en-GB" altLang="ja-JP" sz="1600" b="1" dirty="0">
              <a:solidFill>
                <a:srgbClr val="000066"/>
              </a:solidFill>
            </a:endParaRPr>
          </a:p>
        </p:txBody>
      </p:sp>
      <p:sp>
        <p:nvSpPr>
          <p:cNvPr id="22552" name="Text Box 47"/>
          <p:cNvSpPr txBox="1">
            <a:spLocks noChangeArrowheads="1"/>
          </p:cNvSpPr>
          <p:nvPr/>
        </p:nvSpPr>
        <p:spPr bwMode="auto">
          <a:xfrm>
            <a:off x="7092950" y="5972175"/>
            <a:ext cx="715963" cy="336550"/>
          </a:xfrm>
          <a:prstGeom prst="rect">
            <a:avLst/>
          </a:prstGeom>
          <a:noFill/>
          <a:ln w="9525">
            <a:noFill/>
            <a:miter lim="800000"/>
            <a:headEnd/>
            <a:tailEnd/>
          </a:ln>
        </p:spPr>
        <p:txBody>
          <a:bodyPr wrap="none">
            <a:spAutoFit/>
          </a:bodyPr>
          <a:lstStyle/>
          <a:p>
            <a:pPr algn="l">
              <a:buFontTx/>
              <a:buNone/>
            </a:pPr>
            <a:r>
              <a:rPr kumimoji="0" lang="en-US" altLang="ja-JP" sz="1600" b="1" dirty="0">
                <a:solidFill>
                  <a:srgbClr val="000066"/>
                </a:solidFill>
              </a:rPr>
              <a:t>cross</a:t>
            </a:r>
            <a:endParaRPr kumimoji="0" lang="en-GB" altLang="ja-JP" sz="1600" b="1" dirty="0">
              <a:solidFill>
                <a:srgbClr val="000066"/>
              </a:solidFill>
            </a:endParaRPr>
          </a:p>
        </p:txBody>
      </p:sp>
      <p:sp>
        <p:nvSpPr>
          <p:cNvPr id="22553" name="Rectangle 48"/>
          <p:cNvSpPr>
            <a:spLocks noChangeArrowheads="1"/>
          </p:cNvSpPr>
          <p:nvPr/>
        </p:nvSpPr>
        <p:spPr bwMode="auto">
          <a:xfrm>
            <a:off x="1397000" y="5106988"/>
            <a:ext cx="3030538" cy="1189037"/>
          </a:xfrm>
          <a:prstGeom prst="rect">
            <a:avLst/>
          </a:prstGeom>
          <a:solidFill>
            <a:srgbClr val="FFFFFF">
              <a:alpha val="79999"/>
            </a:srgbClr>
          </a:solidFill>
          <a:ln w="9525">
            <a:noFill/>
            <a:miter lim="800000"/>
            <a:headEnd/>
            <a:tailEnd/>
          </a:ln>
        </p:spPr>
        <p:txBody>
          <a:bodyPr wrap="none" anchor="ctr"/>
          <a:lstStyle/>
          <a:p>
            <a:endParaRPr lang="ja-JP" altLang="en-US" dirty="0"/>
          </a:p>
        </p:txBody>
      </p:sp>
      <p:pic>
        <p:nvPicPr>
          <p:cNvPr id="22554" name="Picture 49" descr="lightHorPolAnim"/>
          <p:cNvPicPr>
            <a:picLocks noChangeAspect="1" noChangeArrowheads="1" noCrop="1"/>
          </p:cNvPicPr>
          <p:nvPr/>
        </p:nvPicPr>
        <p:blipFill>
          <a:blip r:embed="rId7"/>
          <a:srcRect/>
          <a:stretch>
            <a:fillRect/>
          </a:stretch>
        </p:blipFill>
        <p:spPr bwMode="auto">
          <a:xfrm>
            <a:off x="3132138" y="5397500"/>
            <a:ext cx="1277937" cy="574675"/>
          </a:xfrm>
          <a:prstGeom prst="rect">
            <a:avLst/>
          </a:prstGeom>
          <a:noFill/>
          <a:ln w="9525">
            <a:noFill/>
            <a:miter lim="800000"/>
            <a:headEnd/>
            <a:tailEnd/>
          </a:ln>
        </p:spPr>
      </p:pic>
      <p:pic>
        <p:nvPicPr>
          <p:cNvPr id="22555" name="Picture 50" descr="lightVerPolAnim"/>
          <p:cNvPicPr>
            <a:picLocks noChangeAspect="1" noChangeArrowheads="1" noCrop="1"/>
          </p:cNvPicPr>
          <p:nvPr/>
        </p:nvPicPr>
        <p:blipFill>
          <a:blip r:embed="rId8"/>
          <a:srcRect/>
          <a:stretch>
            <a:fillRect/>
          </a:stretch>
        </p:blipFill>
        <p:spPr bwMode="auto">
          <a:xfrm>
            <a:off x="1625600" y="5192713"/>
            <a:ext cx="1146175" cy="777875"/>
          </a:xfrm>
          <a:prstGeom prst="rect">
            <a:avLst/>
          </a:prstGeom>
          <a:noFill/>
          <a:ln w="9525">
            <a:noFill/>
            <a:miter lim="800000"/>
            <a:headEnd/>
            <a:tailEnd/>
          </a:ln>
        </p:spPr>
      </p:pic>
      <p:sp>
        <p:nvSpPr>
          <p:cNvPr id="22556" name="Text Box 51"/>
          <p:cNvSpPr txBox="1">
            <a:spLocks noChangeArrowheads="1"/>
          </p:cNvSpPr>
          <p:nvPr/>
        </p:nvSpPr>
        <p:spPr bwMode="auto">
          <a:xfrm>
            <a:off x="244475" y="6021388"/>
            <a:ext cx="1158875" cy="336550"/>
          </a:xfrm>
          <a:prstGeom prst="rect">
            <a:avLst/>
          </a:prstGeom>
          <a:noFill/>
          <a:ln w="15875">
            <a:noFill/>
            <a:miter lim="800000"/>
            <a:headEnd/>
            <a:tailEnd/>
          </a:ln>
        </p:spPr>
        <p:txBody>
          <a:bodyPr wrap="none">
            <a:spAutoFit/>
          </a:bodyPr>
          <a:lstStyle/>
          <a:p>
            <a:pPr>
              <a:buFontTx/>
              <a:buNone/>
            </a:pPr>
            <a:r>
              <a:rPr lang="en-US" altLang="ja-JP" sz="800" b="1" dirty="0">
                <a:solidFill>
                  <a:srgbClr val="DDDDDD"/>
                </a:solidFill>
              </a:rPr>
              <a:t>From presentation </a:t>
            </a:r>
          </a:p>
          <a:p>
            <a:pPr>
              <a:buFontTx/>
              <a:buNone/>
            </a:pPr>
            <a:r>
              <a:rPr lang="en-US" altLang="ja-JP" sz="800" b="1" dirty="0">
                <a:solidFill>
                  <a:srgbClr val="DDDDDD"/>
                </a:solidFill>
              </a:rPr>
              <a:t>by </a:t>
            </a:r>
            <a:r>
              <a:rPr lang="ja-JP" altLang="ja-JP" sz="800" b="1" dirty="0">
                <a:solidFill>
                  <a:srgbClr val="DDDDDD"/>
                </a:solidFill>
              </a:rPr>
              <a:t>Laura Cadonati</a:t>
            </a:r>
            <a:endParaRPr lang="en-US" altLang="ja-JP" sz="800" b="1" dirty="0">
              <a:solidFill>
                <a:srgbClr val="DDDDDD"/>
              </a:solidFill>
            </a:endParaRPr>
          </a:p>
        </p:txBody>
      </p:sp>
      <p:sp>
        <p:nvSpPr>
          <p:cNvPr id="22557" name="Text Box 52"/>
          <p:cNvSpPr txBox="1">
            <a:spLocks noChangeArrowheads="1"/>
          </p:cNvSpPr>
          <p:nvPr/>
        </p:nvSpPr>
        <p:spPr bwMode="auto">
          <a:xfrm>
            <a:off x="1738313" y="5130800"/>
            <a:ext cx="312737" cy="336550"/>
          </a:xfrm>
          <a:prstGeom prst="rect">
            <a:avLst/>
          </a:prstGeom>
          <a:noFill/>
          <a:ln w="9525">
            <a:noFill/>
            <a:miter lim="800000"/>
            <a:headEnd/>
            <a:tailEnd/>
          </a:ln>
        </p:spPr>
        <p:txBody>
          <a:bodyPr wrap="none">
            <a:spAutoFit/>
          </a:bodyPr>
          <a:lstStyle/>
          <a:p>
            <a:pPr algn="l">
              <a:buFontTx/>
              <a:buNone/>
            </a:pPr>
            <a:r>
              <a:rPr kumimoji="0" lang="en-US" altLang="ja-JP" sz="1600" b="1" dirty="0">
                <a:solidFill>
                  <a:srgbClr val="000066"/>
                </a:solidFill>
              </a:rPr>
              <a:t>p</a:t>
            </a:r>
            <a:endParaRPr kumimoji="0" lang="en-GB" altLang="ja-JP" sz="1600" b="1" dirty="0">
              <a:solidFill>
                <a:srgbClr val="000066"/>
              </a:solidFill>
            </a:endParaRPr>
          </a:p>
        </p:txBody>
      </p:sp>
      <p:sp>
        <p:nvSpPr>
          <p:cNvPr id="22558" name="Text Box 53"/>
          <p:cNvSpPr txBox="1">
            <a:spLocks noChangeArrowheads="1"/>
          </p:cNvSpPr>
          <p:nvPr/>
        </p:nvSpPr>
        <p:spPr bwMode="auto">
          <a:xfrm>
            <a:off x="3275013" y="5130800"/>
            <a:ext cx="288925" cy="336550"/>
          </a:xfrm>
          <a:prstGeom prst="rect">
            <a:avLst/>
          </a:prstGeom>
          <a:noFill/>
          <a:ln w="9525">
            <a:noFill/>
            <a:miter lim="800000"/>
            <a:headEnd/>
            <a:tailEnd/>
          </a:ln>
        </p:spPr>
        <p:txBody>
          <a:bodyPr wrap="none">
            <a:spAutoFit/>
          </a:bodyPr>
          <a:lstStyle/>
          <a:p>
            <a:pPr algn="l">
              <a:buFontTx/>
              <a:buNone/>
            </a:pPr>
            <a:r>
              <a:rPr kumimoji="0" lang="en-US" altLang="ja-JP" sz="1600" b="1" dirty="0">
                <a:solidFill>
                  <a:srgbClr val="000066"/>
                </a:solidFill>
              </a:rPr>
              <a:t>s</a:t>
            </a:r>
            <a:endParaRPr kumimoji="0" lang="en-GB" altLang="ja-JP" sz="1600" b="1" dirty="0">
              <a:solidFill>
                <a:srgbClr val="000066"/>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707" name="Rectangle 3"/>
          <p:cNvSpPr>
            <a:spLocks noGrp="1" noChangeArrowheads="1"/>
          </p:cNvSpPr>
          <p:nvPr>
            <p:ph type="title"/>
          </p:nvPr>
        </p:nvSpPr>
        <p:spPr/>
        <p:txBody>
          <a:bodyPr/>
          <a:lstStyle/>
          <a:p>
            <a:pPr eaLnBrk="1" hangingPunct="1">
              <a:defRPr/>
            </a:pPr>
            <a:r>
              <a:rPr lang="ja-JP" altLang="en-US" dirty="0" smtClean="0"/>
              <a:t>重力波による観測</a:t>
            </a:r>
          </a:p>
        </p:txBody>
      </p:sp>
      <p:sp>
        <p:nvSpPr>
          <p:cNvPr id="24578"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pic>
        <p:nvPicPr>
          <p:cNvPr id="24580" name="Picture 16"/>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906588" y="806450"/>
            <a:ext cx="5329237" cy="5646738"/>
          </a:xfrm>
          <a:prstGeom prst="rect">
            <a:avLst/>
          </a:prstGeom>
          <a:noFill/>
          <a:ln w="15875">
            <a:noFill/>
            <a:miter lim="800000"/>
            <a:headEnd/>
            <a:tailEnd/>
          </a:ln>
        </p:spPr>
      </p:pic>
      <p:sp>
        <p:nvSpPr>
          <p:cNvPr id="24581" name="AutoShape 17"/>
          <p:cNvSpPr>
            <a:spLocks noChangeArrowheads="1"/>
          </p:cNvSpPr>
          <p:nvPr/>
        </p:nvSpPr>
        <p:spPr bwMode="auto">
          <a:xfrm>
            <a:off x="3635375" y="5013325"/>
            <a:ext cx="1655763" cy="1079500"/>
          </a:xfrm>
          <a:prstGeom prst="roundRect">
            <a:avLst>
              <a:gd name="adj" fmla="val 9560"/>
            </a:avLst>
          </a:prstGeom>
          <a:solidFill>
            <a:srgbClr val="FFFFFF">
              <a:alpha val="50195"/>
            </a:srgbClr>
          </a:solidFill>
          <a:ln w="15875">
            <a:noFill/>
            <a:round/>
            <a:headEnd/>
            <a:tailEnd/>
          </a:ln>
        </p:spPr>
        <p:txBody>
          <a:bodyPr anchor="ctr">
            <a:spAutoFit/>
          </a:bodyPr>
          <a:lstStyle/>
          <a:p>
            <a:endParaRPr lang="ja-JP" altLang="en-US" dirty="0"/>
          </a:p>
        </p:txBody>
      </p:sp>
      <p:sp>
        <p:nvSpPr>
          <p:cNvPr id="24582" name="AutoShape 18"/>
          <p:cNvSpPr>
            <a:spLocks noChangeArrowheads="1"/>
          </p:cNvSpPr>
          <p:nvPr/>
        </p:nvSpPr>
        <p:spPr bwMode="auto">
          <a:xfrm>
            <a:off x="3419475" y="2636838"/>
            <a:ext cx="2881313" cy="1584325"/>
          </a:xfrm>
          <a:prstGeom prst="roundRect">
            <a:avLst>
              <a:gd name="adj" fmla="val 9560"/>
            </a:avLst>
          </a:prstGeom>
          <a:solidFill>
            <a:srgbClr val="FFFFFF">
              <a:alpha val="50195"/>
            </a:srgbClr>
          </a:solidFill>
          <a:ln w="15875">
            <a:noFill/>
            <a:round/>
            <a:headEnd/>
            <a:tailEnd/>
          </a:ln>
        </p:spPr>
        <p:txBody>
          <a:bodyPr anchor="ctr">
            <a:spAutoFit/>
          </a:bodyPr>
          <a:lstStyle/>
          <a:p>
            <a:endParaRPr lang="ja-JP" altLang="en-US" dirty="0"/>
          </a:p>
        </p:txBody>
      </p:sp>
      <p:sp>
        <p:nvSpPr>
          <p:cNvPr id="24583" name="AutoShape 19"/>
          <p:cNvSpPr>
            <a:spLocks noChangeArrowheads="1"/>
          </p:cNvSpPr>
          <p:nvPr/>
        </p:nvSpPr>
        <p:spPr bwMode="auto">
          <a:xfrm>
            <a:off x="1189038" y="4222750"/>
            <a:ext cx="1079500" cy="1582738"/>
          </a:xfrm>
          <a:prstGeom prst="roundRect">
            <a:avLst>
              <a:gd name="adj" fmla="val 9560"/>
            </a:avLst>
          </a:prstGeom>
          <a:solidFill>
            <a:srgbClr val="FFFFFF">
              <a:alpha val="30196"/>
            </a:srgbClr>
          </a:solidFill>
          <a:ln w="15875">
            <a:noFill/>
            <a:round/>
            <a:headEnd/>
            <a:tailEnd/>
          </a:ln>
        </p:spPr>
        <p:txBody>
          <a:bodyPr anchor="ctr">
            <a:spAutoFit/>
          </a:bodyPr>
          <a:lstStyle/>
          <a:p>
            <a:endParaRPr lang="ja-JP" altLang="en-US" dirty="0"/>
          </a:p>
        </p:txBody>
      </p:sp>
      <p:sp>
        <p:nvSpPr>
          <p:cNvPr id="24584" name="AutoShape 20"/>
          <p:cNvSpPr>
            <a:spLocks noChangeArrowheads="1"/>
          </p:cNvSpPr>
          <p:nvPr/>
        </p:nvSpPr>
        <p:spPr bwMode="auto">
          <a:xfrm>
            <a:off x="423863" y="3359150"/>
            <a:ext cx="1871662" cy="792163"/>
          </a:xfrm>
          <a:prstGeom prst="roundRect">
            <a:avLst>
              <a:gd name="adj" fmla="val 9560"/>
            </a:avLst>
          </a:prstGeom>
          <a:solidFill>
            <a:srgbClr val="CCECFF">
              <a:alpha val="79999"/>
            </a:srgbClr>
          </a:solidFill>
          <a:ln w="15875">
            <a:noFill/>
            <a:round/>
            <a:headEnd/>
            <a:tailEnd/>
          </a:ln>
        </p:spPr>
        <p:txBody>
          <a:bodyPr anchor="ctr">
            <a:spAutoFit/>
          </a:bodyPr>
          <a:lstStyle/>
          <a:p>
            <a:endParaRPr lang="ja-JP" altLang="en-US" dirty="0"/>
          </a:p>
        </p:txBody>
      </p:sp>
      <p:sp>
        <p:nvSpPr>
          <p:cNvPr id="1352725" name="Text Box 21"/>
          <p:cNvSpPr txBox="1">
            <a:spLocks noChangeArrowheads="1"/>
          </p:cNvSpPr>
          <p:nvPr/>
        </p:nvSpPr>
        <p:spPr bwMode="auto">
          <a:xfrm>
            <a:off x="3995738" y="2636838"/>
            <a:ext cx="946150" cy="396875"/>
          </a:xfrm>
          <a:prstGeom prst="rect">
            <a:avLst/>
          </a:prstGeom>
          <a:noFill/>
          <a:ln w="15875">
            <a:noFill/>
            <a:miter lim="800000"/>
            <a:headEnd/>
            <a:tailEnd/>
          </a:ln>
          <a:effectLst/>
        </p:spPr>
        <p:txBody>
          <a:bodyPr wrap="none">
            <a:spAutoFit/>
          </a:bodyPr>
          <a:lstStyle/>
          <a:p>
            <a:pPr>
              <a:buFontTx/>
              <a:buNone/>
              <a:defRPr/>
            </a:pPr>
            <a:r>
              <a:rPr lang="ja-JP" altLang="en-US" sz="2000" dirty="0">
                <a:solidFill>
                  <a:srgbClr val="FFFF00"/>
                </a:solidFill>
                <a:effectLst>
                  <a:outerShdw blurRad="38100" dist="38100" dir="2700000" algn="tl">
                    <a:srgbClr val="C0C0C0"/>
                  </a:outerShdw>
                </a:effectLst>
              </a:rPr>
              <a:t>天文学</a:t>
            </a:r>
          </a:p>
        </p:txBody>
      </p:sp>
      <p:sp>
        <p:nvSpPr>
          <p:cNvPr id="1352726" name="Text Box 22"/>
          <p:cNvSpPr txBox="1">
            <a:spLocks noChangeArrowheads="1"/>
          </p:cNvSpPr>
          <p:nvPr/>
        </p:nvSpPr>
        <p:spPr bwMode="auto">
          <a:xfrm>
            <a:off x="3419475" y="2990850"/>
            <a:ext cx="996950" cy="825500"/>
          </a:xfrm>
          <a:prstGeom prst="rect">
            <a:avLst/>
          </a:prstGeom>
          <a:noFill/>
          <a:ln w="15875">
            <a:noFill/>
            <a:miter lim="800000"/>
            <a:headEnd/>
            <a:tailEnd/>
          </a:ln>
          <a:effectLst/>
        </p:spPr>
        <p:txBody>
          <a:bodyPr wrap="none">
            <a:spAutoFit/>
          </a:bodyPr>
          <a:lstStyle/>
          <a:p>
            <a:pPr>
              <a:buFontTx/>
              <a:buNone/>
              <a:defRPr/>
            </a:pPr>
            <a:r>
              <a:rPr lang="ja-JP" altLang="en-US" sz="1600" dirty="0">
                <a:solidFill>
                  <a:srgbClr val="FFFF00"/>
                </a:solidFill>
                <a:effectLst>
                  <a:outerShdw blurRad="38100" dist="38100" dir="2700000" algn="tl">
                    <a:srgbClr val="C0C0C0"/>
                  </a:outerShdw>
                </a:effectLst>
              </a:rPr>
              <a:t>星形成 </a:t>
            </a:r>
          </a:p>
          <a:p>
            <a:pPr>
              <a:buFontTx/>
              <a:buNone/>
              <a:defRPr/>
            </a:pPr>
            <a:r>
              <a:rPr lang="ja-JP" altLang="en-US" sz="1600" dirty="0">
                <a:solidFill>
                  <a:srgbClr val="FFFF00"/>
                </a:solidFill>
                <a:effectLst>
                  <a:outerShdw blurRad="38100" dist="38100" dir="2700000" algn="tl">
                    <a:srgbClr val="C0C0C0"/>
                  </a:outerShdw>
                </a:effectLst>
              </a:rPr>
              <a:t>恒星進化</a:t>
            </a:r>
          </a:p>
          <a:p>
            <a:pPr>
              <a:buFontTx/>
              <a:buNone/>
              <a:defRPr/>
            </a:pPr>
            <a:r>
              <a:rPr lang="ja-JP" altLang="en-US" sz="1600" dirty="0">
                <a:solidFill>
                  <a:srgbClr val="FFFF00"/>
                </a:solidFill>
                <a:effectLst>
                  <a:outerShdw blurRad="38100" dist="38100" dir="2700000" algn="tl">
                    <a:srgbClr val="C0C0C0"/>
                  </a:outerShdw>
                </a:effectLst>
              </a:rPr>
              <a:t>銀河</a:t>
            </a:r>
          </a:p>
        </p:txBody>
      </p:sp>
      <p:sp>
        <p:nvSpPr>
          <p:cNvPr id="1352727" name="Text Box 23"/>
          <p:cNvSpPr txBox="1">
            <a:spLocks noChangeArrowheads="1"/>
          </p:cNvSpPr>
          <p:nvPr/>
        </p:nvSpPr>
        <p:spPr bwMode="auto">
          <a:xfrm>
            <a:off x="4484688" y="3644900"/>
            <a:ext cx="1816100" cy="581025"/>
          </a:xfrm>
          <a:prstGeom prst="rect">
            <a:avLst/>
          </a:prstGeom>
          <a:noFill/>
          <a:ln w="15875">
            <a:noFill/>
            <a:miter lim="800000"/>
            <a:headEnd/>
            <a:tailEnd/>
          </a:ln>
          <a:effectLst/>
        </p:spPr>
        <p:txBody>
          <a:bodyPr wrap="none">
            <a:spAutoFit/>
          </a:bodyPr>
          <a:lstStyle/>
          <a:p>
            <a:pPr>
              <a:buFontTx/>
              <a:buNone/>
              <a:defRPr/>
            </a:pPr>
            <a:r>
              <a:rPr lang="ja-JP" altLang="en-US" sz="1600" dirty="0">
                <a:solidFill>
                  <a:srgbClr val="FFFF00"/>
                </a:solidFill>
                <a:effectLst>
                  <a:outerShdw blurRad="38100" dist="38100" dir="2700000" algn="tl">
                    <a:srgbClr val="C0C0C0"/>
                  </a:outerShdw>
                </a:effectLst>
              </a:rPr>
              <a:t>ブラックホール</a:t>
            </a:r>
          </a:p>
          <a:p>
            <a:pPr>
              <a:buFontTx/>
              <a:buNone/>
              <a:defRPr/>
            </a:pPr>
            <a:r>
              <a:rPr lang="ja-JP" altLang="en-US" sz="1600" dirty="0">
                <a:solidFill>
                  <a:srgbClr val="FFFF00"/>
                </a:solidFill>
                <a:effectLst>
                  <a:outerShdw blurRad="38100" dist="38100" dir="2700000" algn="tl">
                    <a:srgbClr val="C0C0C0"/>
                  </a:outerShdw>
                </a:effectLst>
              </a:rPr>
              <a:t>巨大ブラックホール</a:t>
            </a:r>
          </a:p>
        </p:txBody>
      </p:sp>
      <p:sp>
        <p:nvSpPr>
          <p:cNvPr id="1352728" name="Text Box 24"/>
          <p:cNvSpPr txBox="1">
            <a:spLocks noChangeArrowheads="1"/>
          </p:cNvSpPr>
          <p:nvPr/>
        </p:nvSpPr>
        <p:spPr bwMode="auto">
          <a:xfrm>
            <a:off x="3621088" y="3884613"/>
            <a:ext cx="590550" cy="336550"/>
          </a:xfrm>
          <a:prstGeom prst="rect">
            <a:avLst/>
          </a:prstGeom>
          <a:noFill/>
          <a:ln w="15875">
            <a:noFill/>
            <a:miter lim="800000"/>
            <a:headEnd/>
            <a:tailEnd/>
          </a:ln>
          <a:effectLst/>
        </p:spPr>
        <p:txBody>
          <a:bodyPr wrap="none">
            <a:spAutoFit/>
          </a:bodyPr>
          <a:lstStyle/>
          <a:p>
            <a:pPr>
              <a:buFontTx/>
              <a:buNone/>
              <a:defRPr/>
            </a:pPr>
            <a:r>
              <a:rPr lang="ja-JP" altLang="en-US" sz="1600" dirty="0">
                <a:solidFill>
                  <a:srgbClr val="FFFF00"/>
                </a:solidFill>
                <a:effectLst>
                  <a:outerShdw blurRad="38100" dist="38100" dir="2700000" algn="tl">
                    <a:srgbClr val="C0C0C0"/>
                  </a:outerShdw>
                </a:effectLst>
              </a:rPr>
              <a:t>惑星</a:t>
            </a:r>
          </a:p>
        </p:txBody>
      </p:sp>
      <p:sp>
        <p:nvSpPr>
          <p:cNvPr id="1352729" name="Text Box 25"/>
          <p:cNvSpPr txBox="1">
            <a:spLocks noChangeArrowheads="1"/>
          </p:cNvSpPr>
          <p:nvPr/>
        </p:nvSpPr>
        <p:spPr bwMode="auto">
          <a:xfrm>
            <a:off x="4506913" y="2997200"/>
            <a:ext cx="1577975" cy="581025"/>
          </a:xfrm>
          <a:prstGeom prst="rect">
            <a:avLst/>
          </a:prstGeom>
          <a:noFill/>
          <a:ln w="15875">
            <a:noFill/>
            <a:miter lim="800000"/>
            <a:headEnd/>
            <a:tailEnd/>
          </a:ln>
          <a:effectLst/>
        </p:spPr>
        <p:txBody>
          <a:bodyPr wrap="none">
            <a:spAutoFit/>
          </a:bodyPr>
          <a:lstStyle/>
          <a:p>
            <a:pPr>
              <a:buFontTx/>
              <a:buNone/>
              <a:defRPr/>
            </a:pPr>
            <a:r>
              <a:rPr lang="ja-JP" altLang="en-US" sz="1600" dirty="0">
                <a:solidFill>
                  <a:srgbClr val="FFFF00"/>
                </a:solidFill>
                <a:effectLst>
                  <a:outerShdw blurRad="38100" dist="38100" dir="2700000" algn="tl">
                    <a:srgbClr val="C0C0C0"/>
                  </a:outerShdw>
                </a:effectLst>
              </a:rPr>
              <a:t>ガンマ線バースト</a:t>
            </a:r>
          </a:p>
          <a:p>
            <a:pPr>
              <a:buFontTx/>
              <a:buNone/>
              <a:defRPr/>
            </a:pPr>
            <a:r>
              <a:rPr lang="ja-JP" altLang="en-US" sz="1600" dirty="0">
                <a:solidFill>
                  <a:srgbClr val="FFFF00"/>
                </a:solidFill>
                <a:effectLst>
                  <a:outerShdw blurRad="38100" dist="38100" dir="2700000" algn="tl">
                    <a:srgbClr val="C0C0C0"/>
                  </a:outerShdw>
                </a:effectLst>
              </a:rPr>
              <a:t>超新星爆発</a:t>
            </a:r>
          </a:p>
        </p:txBody>
      </p:sp>
      <p:sp>
        <p:nvSpPr>
          <p:cNvPr id="24590" name="Text Box 26"/>
          <p:cNvSpPr txBox="1">
            <a:spLocks noChangeArrowheads="1"/>
          </p:cNvSpPr>
          <p:nvPr/>
        </p:nvSpPr>
        <p:spPr bwMode="auto">
          <a:xfrm>
            <a:off x="2411413" y="3279775"/>
            <a:ext cx="1050925" cy="581025"/>
          </a:xfrm>
          <a:prstGeom prst="rect">
            <a:avLst/>
          </a:prstGeom>
          <a:noFill/>
          <a:ln w="15875">
            <a:noFill/>
            <a:miter lim="800000"/>
            <a:headEnd/>
            <a:tailEnd/>
          </a:ln>
        </p:spPr>
        <p:txBody>
          <a:bodyPr wrap="none">
            <a:spAutoFit/>
          </a:bodyPr>
          <a:lstStyle/>
          <a:p>
            <a:pPr>
              <a:buFontTx/>
              <a:buNone/>
            </a:pPr>
            <a:r>
              <a:rPr lang="ja-JP" altLang="en-US" sz="1600" dirty="0">
                <a:solidFill>
                  <a:srgbClr val="99CCFF"/>
                </a:solidFill>
              </a:rPr>
              <a:t>さまざまな</a:t>
            </a:r>
          </a:p>
          <a:p>
            <a:pPr>
              <a:buFontTx/>
              <a:buNone/>
            </a:pPr>
            <a:r>
              <a:rPr lang="ja-JP" altLang="en-US" sz="1600" dirty="0">
                <a:solidFill>
                  <a:srgbClr val="99CCFF"/>
                </a:solidFill>
              </a:rPr>
              <a:t>天体現象</a:t>
            </a:r>
          </a:p>
        </p:txBody>
      </p:sp>
      <p:sp>
        <p:nvSpPr>
          <p:cNvPr id="1352731" name="Text Box 27"/>
          <p:cNvSpPr txBox="1">
            <a:spLocks noChangeArrowheads="1"/>
          </p:cNvSpPr>
          <p:nvPr/>
        </p:nvSpPr>
        <p:spPr bwMode="auto">
          <a:xfrm>
            <a:off x="1260475" y="4198938"/>
            <a:ext cx="998538" cy="1600200"/>
          </a:xfrm>
          <a:prstGeom prst="rect">
            <a:avLst/>
          </a:prstGeom>
          <a:noFill/>
          <a:ln w="15875">
            <a:noFill/>
            <a:miter lim="800000"/>
            <a:headEnd/>
            <a:tailEnd/>
          </a:ln>
          <a:effectLst/>
        </p:spPr>
        <p:txBody>
          <a:bodyPr wrap="none">
            <a:spAutoFit/>
          </a:bodyPr>
          <a:lstStyle/>
          <a:p>
            <a:pPr>
              <a:lnSpc>
                <a:spcPct val="110000"/>
              </a:lnSpc>
              <a:buFontTx/>
              <a:buNone/>
              <a:defRPr/>
            </a:pPr>
            <a:r>
              <a:rPr lang="ja-JP" altLang="en-US" sz="1800" dirty="0">
                <a:solidFill>
                  <a:srgbClr val="6699FF"/>
                </a:solidFill>
                <a:effectLst>
                  <a:outerShdw blurRad="38100" dist="38100" dir="2700000" algn="tl">
                    <a:srgbClr val="C0C0C0"/>
                  </a:outerShdw>
                </a:effectLst>
              </a:rPr>
              <a:t>ガンマ線</a:t>
            </a:r>
          </a:p>
          <a:p>
            <a:pPr>
              <a:lnSpc>
                <a:spcPct val="110000"/>
              </a:lnSpc>
              <a:buFontTx/>
              <a:buNone/>
              <a:defRPr/>
            </a:pPr>
            <a:r>
              <a:rPr lang="en-US" altLang="ja-JP" sz="1800" dirty="0">
                <a:solidFill>
                  <a:srgbClr val="6699FF"/>
                </a:solidFill>
                <a:effectLst>
                  <a:outerShdw blurRad="38100" dist="38100" dir="2700000" algn="tl">
                    <a:srgbClr val="C0C0C0"/>
                  </a:outerShdw>
                </a:effectLst>
              </a:rPr>
              <a:t>X</a:t>
            </a:r>
            <a:r>
              <a:rPr lang="ja-JP" altLang="en-US" sz="1800" dirty="0">
                <a:solidFill>
                  <a:srgbClr val="6699FF"/>
                </a:solidFill>
                <a:effectLst>
                  <a:outerShdw blurRad="38100" dist="38100" dir="2700000" algn="tl">
                    <a:srgbClr val="C0C0C0"/>
                  </a:outerShdw>
                </a:effectLst>
              </a:rPr>
              <a:t>線</a:t>
            </a:r>
          </a:p>
          <a:p>
            <a:pPr>
              <a:lnSpc>
                <a:spcPct val="110000"/>
              </a:lnSpc>
              <a:buFontTx/>
              <a:buNone/>
              <a:defRPr/>
            </a:pPr>
            <a:r>
              <a:rPr lang="ja-JP" altLang="en-US" sz="1800" dirty="0">
                <a:solidFill>
                  <a:srgbClr val="6699FF"/>
                </a:solidFill>
                <a:effectLst>
                  <a:outerShdw blurRad="38100" dist="38100" dir="2700000" algn="tl">
                    <a:srgbClr val="C0C0C0"/>
                  </a:outerShdw>
                </a:effectLst>
              </a:rPr>
              <a:t>可視光</a:t>
            </a:r>
          </a:p>
          <a:p>
            <a:pPr>
              <a:lnSpc>
                <a:spcPct val="110000"/>
              </a:lnSpc>
              <a:buFontTx/>
              <a:buNone/>
              <a:defRPr/>
            </a:pPr>
            <a:r>
              <a:rPr lang="ja-JP" altLang="en-US" sz="1800" dirty="0">
                <a:solidFill>
                  <a:srgbClr val="6699FF"/>
                </a:solidFill>
                <a:effectLst>
                  <a:outerShdw blurRad="38100" dist="38100" dir="2700000" algn="tl">
                    <a:srgbClr val="C0C0C0"/>
                  </a:outerShdw>
                </a:effectLst>
              </a:rPr>
              <a:t>赤外線</a:t>
            </a:r>
          </a:p>
          <a:p>
            <a:pPr>
              <a:lnSpc>
                <a:spcPct val="110000"/>
              </a:lnSpc>
              <a:buFontTx/>
              <a:buNone/>
              <a:defRPr/>
            </a:pPr>
            <a:r>
              <a:rPr lang="ja-JP" altLang="en-US" sz="1800" dirty="0">
                <a:solidFill>
                  <a:srgbClr val="6699FF"/>
                </a:solidFill>
                <a:effectLst>
                  <a:outerShdw blurRad="38100" dist="38100" dir="2700000" algn="tl">
                    <a:srgbClr val="C0C0C0"/>
                  </a:outerShdw>
                </a:effectLst>
              </a:rPr>
              <a:t>電波</a:t>
            </a:r>
          </a:p>
        </p:txBody>
      </p:sp>
      <p:sp>
        <p:nvSpPr>
          <p:cNvPr id="1352732" name="Text Box 28"/>
          <p:cNvSpPr txBox="1">
            <a:spLocks noChangeArrowheads="1"/>
          </p:cNvSpPr>
          <p:nvPr/>
        </p:nvSpPr>
        <p:spPr bwMode="auto">
          <a:xfrm>
            <a:off x="395288" y="3327400"/>
            <a:ext cx="1900237" cy="822325"/>
          </a:xfrm>
          <a:prstGeom prst="rect">
            <a:avLst/>
          </a:prstGeom>
          <a:noFill/>
          <a:ln w="15875">
            <a:noFill/>
            <a:miter lim="800000"/>
            <a:headEnd/>
            <a:tailEnd/>
          </a:ln>
          <a:effectLst/>
        </p:spPr>
        <p:txBody>
          <a:bodyPr wrap="none">
            <a:spAutoFit/>
          </a:bodyPr>
          <a:lstStyle/>
          <a:p>
            <a:pPr>
              <a:buFontTx/>
              <a:buNone/>
              <a:defRPr/>
            </a:pPr>
            <a:r>
              <a:rPr lang="ja-JP" altLang="en-US" dirty="0">
                <a:solidFill>
                  <a:srgbClr val="5F5F5F"/>
                </a:solidFill>
                <a:effectLst>
                  <a:outerShdw blurRad="38100" dist="38100" dir="2700000" algn="tl">
                    <a:srgbClr val="C0C0C0"/>
                  </a:outerShdw>
                </a:effectLst>
              </a:rPr>
              <a:t>電磁波による</a:t>
            </a:r>
          </a:p>
          <a:p>
            <a:pPr>
              <a:buFontTx/>
              <a:buNone/>
              <a:defRPr/>
            </a:pPr>
            <a:r>
              <a:rPr lang="ja-JP" altLang="en-US" dirty="0">
                <a:solidFill>
                  <a:srgbClr val="5F5F5F"/>
                </a:solidFill>
                <a:effectLst>
                  <a:outerShdw blurRad="38100" dist="38100" dir="2700000" algn="tl">
                    <a:srgbClr val="C0C0C0"/>
                  </a:outerShdw>
                </a:effectLst>
              </a:rPr>
              <a:t>観測</a:t>
            </a:r>
          </a:p>
        </p:txBody>
      </p:sp>
      <p:sp>
        <p:nvSpPr>
          <p:cNvPr id="1352733" name="Text Box 29"/>
          <p:cNvSpPr txBox="1">
            <a:spLocks noChangeArrowheads="1"/>
          </p:cNvSpPr>
          <p:nvPr/>
        </p:nvSpPr>
        <p:spPr bwMode="auto">
          <a:xfrm>
            <a:off x="3635375" y="4975225"/>
            <a:ext cx="946150" cy="396875"/>
          </a:xfrm>
          <a:prstGeom prst="rect">
            <a:avLst/>
          </a:prstGeom>
          <a:noFill/>
          <a:ln w="15875">
            <a:noFill/>
            <a:miter lim="800000"/>
            <a:headEnd/>
            <a:tailEnd/>
          </a:ln>
          <a:effectLst/>
        </p:spPr>
        <p:txBody>
          <a:bodyPr wrap="none">
            <a:spAutoFit/>
          </a:bodyPr>
          <a:lstStyle/>
          <a:p>
            <a:pPr>
              <a:buFontTx/>
              <a:buNone/>
              <a:defRPr/>
            </a:pPr>
            <a:r>
              <a:rPr lang="ja-JP" altLang="en-US" sz="2000" dirty="0">
                <a:solidFill>
                  <a:srgbClr val="FFFF00"/>
                </a:solidFill>
                <a:effectLst>
                  <a:outerShdw blurRad="38100" dist="38100" dir="2700000" algn="tl">
                    <a:srgbClr val="C0C0C0"/>
                  </a:outerShdw>
                </a:effectLst>
              </a:rPr>
              <a:t>宇宙論</a:t>
            </a:r>
          </a:p>
        </p:txBody>
      </p:sp>
      <p:sp>
        <p:nvSpPr>
          <p:cNvPr id="1352734" name="Text Box 30"/>
          <p:cNvSpPr txBox="1">
            <a:spLocks noChangeArrowheads="1"/>
          </p:cNvSpPr>
          <p:nvPr/>
        </p:nvSpPr>
        <p:spPr bwMode="auto">
          <a:xfrm>
            <a:off x="3706813" y="5267325"/>
            <a:ext cx="1597025" cy="825500"/>
          </a:xfrm>
          <a:prstGeom prst="rect">
            <a:avLst/>
          </a:prstGeom>
          <a:noFill/>
          <a:ln w="15875">
            <a:noFill/>
            <a:miter lim="800000"/>
            <a:headEnd/>
            <a:tailEnd/>
          </a:ln>
          <a:effectLst/>
        </p:spPr>
        <p:txBody>
          <a:bodyPr wrap="none">
            <a:spAutoFit/>
          </a:bodyPr>
          <a:lstStyle/>
          <a:p>
            <a:pPr>
              <a:buFontTx/>
              <a:buNone/>
              <a:defRPr/>
            </a:pPr>
            <a:r>
              <a:rPr lang="ja-JP" altLang="en-US" sz="1600" dirty="0">
                <a:solidFill>
                  <a:srgbClr val="FFFF00"/>
                </a:solidFill>
                <a:effectLst>
                  <a:outerShdw blurRad="38100" dist="38100" dir="2700000" algn="tl">
                    <a:srgbClr val="C0C0C0"/>
                  </a:outerShdw>
                </a:effectLst>
              </a:rPr>
              <a:t>インフレーション</a:t>
            </a:r>
          </a:p>
          <a:p>
            <a:pPr>
              <a:buFontTx/>
              <a:buNone/>
              <a:defRPr/>
            </a:pPr>
            <a:r>
              <a:rPr lang="ja-JP" altLang="en-US" sz="1600" dirty="0">
                <a:solidFill>
                  <a:srgbClr val="FFFF00"/>
                </a:solidFill>
                <a:effectLst>
                  <a:outerShdw blurRad="38100" dist="38100" dir="2700000" algn="tl">
                    <a:srgbClr val="C0C0C0"/>
                  </a:outerShdw>
                </a:effectLst>
              </a:rPr>
              <a:t>ダークマター</a:t>
            </a:r>
          </a:p>
          <a:p>
            <a:pPr>
              <a:buFontTx/>
              <a:buNone/>
              <a:defRPr/>
            </a:pPr>
            <a:r>
              <a:rPr lang="ja-JP" altLang="en-US" sz="1600" dirty="0">
                <a:solidFill>
                  <a:srgbClr val="FFFF00"/>
                </a:solidFill>
                <a:effectLst>
                  <a:outerShdw blurRad="38100" dist="38100" dir="2700000" algn="tl">
                    <a:srgbClr val="C0C0C0"/>
                  </a:outerShdw>
                </a:effectLst>
              </a:rPr>
              <a:t>ダークエネルギー</a:t>
            </a:r>
          </a:p>
        </p:txBody>
      </p:sp>
      <p:sp>
        <p:nvSpPr>
          <p:cNvPr id="24595" name="Line 31"/>
          <p:cNvSpPr>
            <a:spLocks noChangeShapeType="1"/>
          </p:cNvSpPr>
          <p:nvPr/>
        </p:nvSpPr>
        <p:spPr bwMode="auto">
          <a:xfrm flipV="1">
            <a:off x="2268538" y="3860800"/>
            <a:ext cx="1150937" cy="576263"/>
          </a:xfrm>
          <a:prstGeom prst="line">
            <a:avLst/>
          </a:prstGeom>
          <a:noFill/>
          <a:ln w="88900">
            <a:solidFill>
              <a:srgbClr val="3399FF"/>
            </a:solidFill>
            <a:round/>
            <a:headEnd/>
            <a:tailEnd type="stealth" w="med" len="med"/>
          </a:ln>
        </p:spPr>
        <p:txBody>
          <a:bodyPr anchor="ctr">
            <a:spAutoFit/>
          </a:bodyPr>
          <a:lstStyle/>
          <a:p>
            <a:endParaRPr lang="ja-JP" altLang="en-US" dirty="0"/>
          </a:p>
        </p:txBody>
      </p:sp>
      <p:sp>
        <p:nvSpPr>
          <p:cNvPr id="24596" name="Line 32"/>
          <p:cNvSpPr>
            <a:spLocks noChangeShapeType="1"/>
          </p:cNvSpPr>
          <p:nvPr/>
        </p:nvSpPr>
        <p:spPr bwMode="auto">
          <a:xfrm>
            <a:off x="2268538" y="5300663"/>
            <a:ext cx="1366837" cy="142875"/>
          </a:xfrm>
          <a:prstGeom prst="line">
            <a:avLst/>
          </a:prstGeom>
          <a:noFill/>
          <a:ln w="88900">
            <a:solidFill>
              <a:srgbClr val="3399FF"/>
            </a:solidFill>
            <a:round/>
            <a:headEnd/>
            <a:tailEnd type="stealth" w="med" len="med"/>
          </a:ln>
        </p:spPr>
        <p:txBody>
          <a:bodyPr anchor="ctr">
            <a:spAutoFit/>
          </a:bodyPr>
          <a:lstStyle/>
          <a:p>
            <a:endParaRPr lang="ja-JP" altLang="en-US" dirty="0"/>
          </a:p>
        </p:txBody>
      </p:sp>
      <p:sp>
        <p:nvSpPr>
          <p:cNvPr id="24597" name="Text Box 33"/>
          <p:cNvSpPr txBox="1">
            <a:spLocks noChangeArrowheads="1"/>
          </p:cNvSpPr>
          <p:nvPr/>
        </p:nvSpPr>
        <p:spPr bwMode="auto">
          <a:xfrm>
            <a:off x="2638425" y="4792663"/>
            <a:ext cx="996950" cy="581025"/>
          </a:xfrm>
          <a:prstGeom prst="rect">
            <a:avLst/>
          </a:prstGeom>
          <a:noFill/>
          <a:ln w="15875">
            <a:noFill/>
            <a:miter lim="800000"/>
            <a:headEnd/>
            <a:tailEnd/>
          </a:ln>
        </p:spPr>
        <p:txBody>
          <a:bodyPr wrap="none">
            <a:spAutoFit/>
          </a:bodyPr>
          <a:lstStyle/>
          <a:p>
            <a:pPr>
              <a:buFontTx/>
              <a:buNone/>
            </a:pPr>
            <a:r>
              <a:rPr lang="ja-JP" altLang="en-US" sz="1600" dirty="0">
                <a:solidFill>
                  <a:srgbClr val="99CCFF"/>
                </a:solidFill>
              </a:rPr>
              <a:t>宇宙背景</a:t>
            </a:r>
          </a:p>
          <a:p>
            <a:pPr>
              <a:buFontTx/>
              <a:buNone/>
            </a:pPr>
            <a:r>
              <a:rPr lang="ja-JP" altLang="en-US" sz="1600" dirty="0">
                <a:solidFill>
                  <a:srgbClr val="99CCFF"/>
                </a:solidFill>
              </a:rPr>
              <a:t>放射</a:t>
            </a:r>
          </a:p>
        </p:txBody>
      </p:sp>
      <p:grpSp>
        <p:nvGrpSpPr>
          <p:cNvPr id="2" name="Group 34"/>
          <p:cNvGrpSpPr>
            <a:grpSpLocks/>
          </p:cNvGrpSpPr>
          <p:nvPr/>
        </p:nvGrpSpPr>
        <p:grpSpPr bwMode="auto">
          <a:xfrm>
            <a:off x="439738" y="1204913"/>
            <a:ext cx="4421187" cy="1792287"/>
            <a:chOff x="277" y="759"/>
            <a:chExt cx="2785" cy="1129"/>
          </a:xfrm>
        </p:grpSpPr>
        <p:sp>
          <p:nvSpPr>
            <p:cNvPr id="24619" name="AutoShape 35"/>
            <p:cNvSpPr>
              <a:spLocks noChangeArrowheads="1"/>
            </p:cNvSpPr>
            <p:nvPr/>
          </p:nvSpPr>
          <p:spPr bwMode="auto">
            <a:xfrm>
              <a:off x="1837" y="935"/>
              <a:ext cx="1225" cy="408"/>
            </a:xfrm>
            <a:prstGeom prst="roundRect">
              <a:avLst>
                <a:gd name="adj" fmla="val 9560"/>
              </a:avLst>
            </a:prstGeom>
            <a:solidFill>
              <a:srgbClr val="FFFFFF">
                <a:alpha val="50195"/>
              </a:srgbClr>
            </a:solidFill>
            <a:ln w="15875">
              <a:noFill/>
              <a:round/>
              <a:headEnd/>
              <a:tailEnd/>
            </a:ln>
          </p:spPr>
          <p:txBody>
            <a:bodyPr anchor="ctr">
              <a:spAutoFit/>
            </a:bodyPr>
            <a:lstStyle/>
            <a:p>
              <a:endParaRPr lang="ja-JP" altLang="en-US" dirty="0"/>
            </a:p>
          </p:txBody>
        </p:sp>
        <p:sp>
          <p:nvSpPr>
            <p:cNvPr id="1352740" name="Text Box 36"/>
            <p:cNvSpPr txBox="1">
              <a:spLocks noChangeArrowheads="1"/>
            </p:cNvSpPr>
            <p:nvPr/>
          </p:nvSpPr>
          <p:spPr bwMode="auto">
            <a:xfrm>
              <a:off x="1837" y="935"/>
              <a:ext cx="916" cy="250"/>
            </a:xfrm>
            <a:prstGeom prst="rect">
              <a:avLst/>
            </a:prstGeom>
            <a:noFill/>
            <a:ln w="15875">
              <a:noFill/>
              <a:miter lim="800000"/>
              <a:headEnd/>
              <a:tailEnd/>
            </a:ln>
            <a:effectLst/>
          </p:spPr>
          <p:txBody>
            <a:bodyPr wrap="none">
              <a:spAutoFit/>
            </a:bodyPr>
            <a:lstStyle/>
            <a:p>
              <a:pPr>
                <a:buFontTx/>
                <a:buNone/>
                <a:defRPr/>
              </a:pPr>
              <a:r>
                <a:rPr lang="ja-JP" altLang="en-US" sz="2000" dirty="0">
                  <a:solidFill>
                    <a:srgbClr val="FFFF00"/>
                  </a:solidFill>
                  <a:effectLst>
                    <a:outerShdw blurRad="38100" dist="38100" dir="2700000" algn="tl">
                      <a:srgbClr val="C0C0C0"/>
                    </a:outerShdw>
                  </a:effectLst>
                </a:rPr>
                <a:t>原子核理論</a:t>
              </a:r>
            </a:p>
          </p:txBody>
        </p:sp>
        <p:sp>
          <p:nvSpPr>
            <p:cNvPr id="1352741" name="Text Box 37"/>
            <p:cNvSpPr txBox="1">
              <a:spLocks noChangeArrowheads="1"/>
            </p:cNvSpPr>
            <p:nvPr/>
          </p:nvSpPr>
          <p:spPr bwMode="auto">
            <a:xfrm>
              <a:off x="1931" y="1116"/>
              <a:ext cx="1131" cy="212"/>
            </a:xfrm>
            <a:prstGeom prst="rect">
              <a:avLst/>
            </a:prstGeom>
            <a:noFill/>
            <a:ln w="15875">
              <a:noFill/>
              <a:miter lim="800000"/>
              <a:headEnd/>
              <a:tailEnd/>
            </a:ln>
            <a:effectLst/>
          </p:spPr>
          <p:txBody>
            <a:bodyPr wrap="none">
              <a:spAutoFit/>
            </a:bodyPr>
            <a:lstStyle/>
            <a:p>
              <a:pPr>
                <a:buFontTx/>
                <a:buNone/>
                <a:defRPr/>
              </a:pPr>
              <a:r>
                <a:rPr lang="ja-JP" altLang="en-US" sz="1600" dirty="0">
                  <a:solidFill>
                    <a:srgbClr val="FFFF00"/>
                  </a:solidFill>
                  <a:effectLst>
                    <a:outerShdw blurRad="38100" dist="38100" dir="2700000" algn="tl">
                      <a:srgbClr val="C0C0C0"/>
                    </a:outerShdw>
                  </a:effectLst>
                </a:rPr>
                <a:t>高密度物体の物理</a:t>
              </a:r>
            </a:p>
          </p:txBody>
        </p:sp>
        <p:grpSp>
          <p:nvGrpSpPr>
            <p:cNvPr id="24622" name="Group 38"/>
            <p:cNvGrpSpPr>
              <a:grpSpLocks/>
            </p:cNvGrpSpPr>
            <p:nvPr/>
          </p:nvGrpSpPr>
          <p:grpSpPr bwMode="auto">
            <a:xfrm>
              <a:off x="277" y="759"/>
              <a:ext cx="1877" cy="1129"/>
              <a:chOff x="277" y="759"/>
              <a:chExt cx="1877" cy="1129"/>
            </a:xfrm>
          </p:grpSpPr>
          <p:sp>
            <p:nvSpPr>
              <p:cNvPr id="24623" name="AutoShape 39"/>
              <p:cNvSpPr>
                <a:spLocks noChangeArrowheads="1"/>
              </p:cNvSpPr>
              <p:nvPr/>
            </p:nvSpPr>
            <p:spPr bwMode="auto">
              <a:xfrm>
                <a:off x="485" y="1298"/>
                <a:ext cx="817" cy="499"/>
              </a:xfrm>
              <a:prstGeom prst="roundRect">
                <a:avLst>
                  <a:gd name="adj" fmla="val 9560"/>
                </a:avLst>
              </a:prstGeom>
              <a:solidFill>
                <a:srgbClr val="FFFFFF">
                  <a:alpha val="70195"/>
                </a:srgbClr>
              </a:solidFill>
              <a:ln w="15875">
                <a:noFill/>
                <a:round/>
                <a:headEnd/>
                <a:tailEnd/>
              </a:ln>
            </p:spPr>
            <p:txBody>
              <a:bodyPr anchor="ctr">
                <a:spAutoFit/>
              </a:bodyPr>
              <a:lstStyle/>
              <a:p>
                <a:endParaRPr lang="ja-JP" altLang="en-US" dirty="0"/>
              </a:p>
            </p:txBody>
          </p:sp>
          <p:sp>
            <p:nvSpPr>
              <p:cNvPr id="24624" name="AutoShape 40"/>
              <p:cNvSpPr>
                <a:spLocks noChangeArrowheads="1"/>
              </p:cNvSpPr>
              <p:nvPr/>
            </p:nvSpPr>
            <p:spPr bwMode="auto">
              <a:xfrm>
                <a:off x="277" y="778"/>
                <a:ext cx="1179" cy="499"/>
              </a:xfrm>
              <a:prstGeom prst="roundRect">
                <a:avLst>
                  <a:gd name="adj" fmla="val 9560"/>
                </a:avLst>
              </a:prstGeom>
              <a:solidFill>
                <a:srgbClr val="CCCCFF"/>
              </a:solidFill>
              <a:ln w="15875">
                <a:noFill/>
                <a:round/>
                <a:headEnd/>
                <a:tailEnd/>
              </a:ln>
            </p:spPr>
            <p:txBody>
              <a:bodyPr anchor="ctr">
                <a:spAutoFit/>
              </a:bodyPr>
              <a:lstStyle/>
              <a:p>
                <a:endParaRPr lang="ja-JP" altLang="en-US" dirty="0"/>
              </a:p>
            </p:txBody>
          </p:sp>
          <p:sp>
            <p:nvSpPr>
              <p:cNvPr id="1352745" name="Text Box 41"/>
              <p:cNvSpPr txBox="1">
                <a:spLocks noChangeArrowheads="1"/>
              </p:cNvSpPr>
              <p:nvPr/>
            </p:nvSpPr>
            <p:spPr bwMode="auto">
              <a:xfrm>
                <a:off x="277" y="759"/>
                <a:ext cx="1197" cy="518"/>
              </a:xfrm>
              <a:prstGeom prst="rect">
                <a:avLst/>
              </a:prstGeom>
              <a:noFill/>
              <a:ln w="15875">
                <a:noFill/>
                <a:miter lim="800000"/>
                <a:headEnd/>
                <a:tailEnd/>
              </a:ln>
              <a:effectLst/>
            </p:spPr>
            <p:txBody>
              <a:bodyPr wrap="none">
                <a:spAutoFit/>
              </a:bodyPr>
              <a:lstStyle/>
              <a:p>
                <a:pPr>
                  <a:buFontTx/>
                  <a:buNone/>
                  <a:defRPr/>
                </a:pPr>
                <a:r>
                  <a:rPr lang="ja-JP" altLang="en-US" dirty="0">
                    <a:solidFill>
                      <a:srgbClr val="5F5F5F"/>
                    </a:solidFill>
                    <a:effectLst>
                      <a:outerShdw blurRad="38100" dist="38100" dir="2700000" algn="tl">
                        <a:srgbClr val="C0C0C0"/>
                      </a:outerShdw>
                    </a:effectLst>
                  </a:rPr>
                  <a:t>宇宙線による</a:t>
                </a:r>
              </a:p>
              <a:p>
                <a:pPr>
                  <a:buFontTx/>
                  <a:buNone/>
                  <a:defRPr/>
                </a:pPr>
                <a:r>
                  <a:rPr lang="ja-JP" altLang="en-US" dirty="0">
                    <a:solidFill>
                      <a:srgbClr val="5F5F5F"/>
                    </a:solidFill>
                    <a:effectLst>
                      <a:outerShdw blurRad="38100" dist="38100" dir="2700000" algn="tl">
                        <a:srgbClr val="C0C0C0"/>
                      </a:outerShdw>
                    </a:effectLst>
                  </a:rPr>
                  <a:t>観測</a:t>
                </a:r>
              </a:p>
            </p:txBody>
          </p:sp>
          <p:sp>
            <p:nvSpPr>
              <p:cNvPr id="1352746" name="Text Box 42"/>
              <p:cNvSpPr txBox="1">
                <a:spLocks noChangeArrowheads="1"/>
              </p:cNvSpPr>
              <p:nvPr/>
            </p:nvSpPr>
            <p:spPr bwMode="auto">
              <a:xfrm>
                <a:off x="395" y="1277"/>
                <a:ext cx="925" cy="520"/>
              </a:xfrm>
              <a:prstGeom prst="rect">
                <a:avLst/>
              </a:prstGeom>
              <a:noFill/>
              <a:ln w="15875">
                <a:noFill/>
                <a:miter lim="800000"/>
                <a:headEnd/>
                <a:tailEnd/>
              </a:ln>
              <a:effectLst/>
            </p:spPr>
            <p:txBody>
              <a:bodyPr wrap="none">
                <a:spAutoFit/>
              </a:bodyPr>
              <a:lstStyle/>
              <a:p>
                <a:pPr>
                  <a:buFontTx/>
                  <a:buNone/>
                  <a:defRPr/>
                </a:pPr>
                <a:r>
                  <a:rPr lang="ja-JP" altLang="en-US" sz="1600" dirty="0">
                    <a:solidFill>
                      <a:srgbClr val="6699FF"/>
                    </a:solidFill>
                    <a:effectLst>
                      <a:outerShdw blurRad="38100" dist="38100" dir="2700000" algn="tl">
                        <a:srgbClr val="C0C0C0"/>
                      </a:outerShdw>
                    </a:effectLst>
                  </a:rPr>
                  <a:t>ニュートリノ</a:t>
                </a:r>
              </a:p>
              <a:p>
                <a:pPr>
                  <a:buFontTx/>
                  <a:buNone/>
                  <a:defRPr/>
                </a:pPr>
                <a:r>
                  <a:rPr lang="ja-JP" altLang="en-US" sz="1600" dirty="0">
                    <a:solidFill>
                      <a:srgbClr val="6699FF"/>
                    </a:solidFill>
                    <a:effectLst>
                      <a:outerShdw blurRad="38100" dist="38100" dir="2700000" algn="tl">
                        <a:srgbClr val="C0C0C0"/>
                      </a:outerShdw>
                    </a:effectLst>
                  </a:rPr>
                  <a:t>高エネルギー</a:t>
                </a:r>
              </a:p>
              <a:p>
                <a:pPr>
                  <a:buFontTx/>
                  <a:buNone/>
                  <a:defRPr/>
                </a:pPr>
                <a:r>
                  <a:rPr lang="ja-JP" altLang="en-US" sz="1600" dirty="0">
                    <a:solidFill>
                      <a:srgbClr val="6699FF"/>
                    </a:solidFill>
                    <a:effectLst>
                      <a:outerShdw blurRad="38100" dist="38100" dir="2700000" algn="tl">
                        <a:srgbClr val="C0C0C0"/>
                      </a:outerShdw>
                    </a:effectLst>
                  </a:rPr>
                  <a:t>　　　　　宇宙線</a:t>
                </a:r>
              </a:p>
            </p:txBody>
          </p:sp>
          <p:sp>
            <p:nvSpPr>
              <p:cNvPr id="24627" name="Line 43"/>
              <p:cNvSpPr>
                <a:spLocks noChangeShapeType="1"/>
              </p:cNvSpPr>
              <p:nvPr/>
            </p:nvSpPr>
            <p:spPr bwMode="auto">
              <a:xfrm flipV="1">
                <a:off x="1338" y="1298"/>
                <a:ext cx="544" cy="136"/>
              </a:xfrm>
              <a:prstGeom prst="line">
                <a:avLst/>
              </a:prstGeom>
              <a:noFill/>
              <a:ln w="88900">
                <a:solidFill>
                  <a:srgbClr val="3399FF"/>
                </a:solidFill>
                <a:round/>
                <a:headEnd/>
                <a:tailEnd type="stealth" w="med" len="med"/>
              </a:ln>
            </p:spPr>
            <p:txBody>
              <a:bodyPr anchor="ctr">
                <a:spAutoFit/>
              </a:bodyPr>
              <a:lstStyle/>
              <a:p>
                <a:endParaRPr lang="ja-JP" altLang="en-US" dirty="0"/>
              </a:p>
            </p:txBody>
          </p:sp>
          <p:sp>
            <p:nvSpPr>
              <p:cNvPr id="24628" name="Line 44"/>
              <p:cNvSpPr>
                <a:spLocks noChangeShapeType="1"/>
              </p:cNvSpPr>
              <p:nvPr/>
            </p:nvSpPr>
            <p:spPr bwMode="auto">
              <a:xfrm>
                <a:off x="1338" y="1570"/>
                <a:ext cx="816" cy="318"/>
              </a:xfrm>
              <a:prstGeom prst="line">
                <a:avLst/>
              </a:prstGeom>
              <a:noFill/>
              <a:ln w="88900">
                <a:solidFill>
                  <a:srgbClr val="3399FF"/>
                </a:solidFill>
                <a:round/>
                <a:headEnd/>
                <a:tailEnd type="stealth" w="med" len="med"/>
              </a:ln>
            </p:spPr>
            <p:txBody>
              <a:bodyPr anchor="ctr">
                <a:spAutoFit/>
              </a:bodyPr>
              <a:lstStyle/>
              <a:p>
                <a:endParaRPr lang="ja-JP" altLang="en-US" dirty="0"/>
              </a:p>
            </p:txBody>
          </p:sp>
        </p:grpSp>
      </p:grpSp>
      <p:sp>
        <p:nvSpPr>
          <p:cNvPr id="24599" name="Text Box 45"/>
          <p:cNvSpPr txBox="1">
            <a:spLocks noChangeArrowheads="1"/>
          </p:cNvSpPr>
          <p:nvPr/>
        </p:nvSpPr>
        <p:spPr bwMode="auto">
          <a:xfrm>
            <a:off x="6516688" y="6165850"/>
            <a:ext cx="2582862" cy="244475"/>
          </a:xfrm>
          <a:prstGeom prst="rect">
            <a:avLst/>
          </a:prstGeom>
          <a:noFill/>
          <a:ln w="15875">
            <a:noFill/>
            <a:miter lim="800000"/>
            <a:headEnd/>
            <a:tailEnd/>
          </a:ln>
        </p:spPr>
        <p:txBody>
          <a:bodyPr>
            <a:spAutoFit/>
          </a:bodyPr>
          <a:lstStyle/>
          <a:p>
            <a:pPr>
              <a:buFontTx/>
              <a:buNone/>
            </a:pPr>
            <a:r>
              <a:rPr lang="ja-JP" altLang="en-US" sz="1000" b="1" dirty="0">
                <a:solidFill>
                  <a:srgbClr val="B2B2B2"/>
                </a:solidFill>
              </a:rPr>
              <a:t>背景画</a:t>
            </a:r>
            <a:r>
              <a:rPr lang="en-US" altLang="ja-JP" sz="1000" b="1" dirty="0">
                <a:solidFill>
                  <a:srgbClr val="B2B2B2"/>
                </a:solidFill>
              </a:rPr>
              <a:t>: NASA/WMAP Science Team</a:t>
            </a:r>
          </a:p>
        </p:txBody>
      </p:sp>
      <p:grpSp>
        <p:nvGrpSpPr>
          <p:cNvPr id="4" name="Group 46"/>
          <p:cNvGrpSpPr>
            <a:grpSpLocks/>
          </p:cNvGrpSpPr>
          <p:nvPr/>
        </p:nvGrpSpPr>
        <p:grpSpPr bwMode="auto">
          <a:xfrm>
            <a:off x="4859338" y="908050"/>
            <a:ext cx="4060825" cy="4681538"/>
            <a:chOff x="3061" y="572"/>
            <a:chExt cx="2558" cy="2949"/>
          </a:xfrm>
        </p:grpSpPr>
        <p:sp>
          <p:nvSpPr>
            <p:cNvPr id="24601" name="AutoShape 47"/>
            <p:cNvSpPr>
              <a:spLocks noChangeArrowheads="1"/>
            </p:cNvSpPr>
            <p:nvPr/>
          </p:nvSpPr>
          <p:spPr bwMode="auto">
            <a:xfrm>
              <a:off x="3334" y="572"/>
              <a:ext cx="1315" cy="590"/>
            </a:xfrm>
            <a:prstGeom prst="roundRect">
              <a:avLst>
                <a:gd name="adj" fmla="val 9560"/>
              </a:avLst>
            </a:prstGeom>
            <a:solidFill>
              <a:srgbClr val="FFFFFF">
                <a:alpha val="50195"/>
              </a:srgbClr>
            </a:solidFill>
            <a:ln w="15875">
              <a:noFill/>
              <a:round/>
              <a:headEnd/>
              <a:tailEnd/>
            </a:ln>
          </p:spPr>
          <p:txBody>
            <a:bodyPr anchor="ctr">
              <a:spAutoFit/>
            </a:bodyPr>
            <a:lstStyle/>
            <a:p>
              <a:endParaRPr lang="ja-JP" altLang="en-US" dirty="0"/>
            </a:p>
          </p:txBody>
        </p:sp>
        <p:sp>
          <p:nvSpPr>
            <p:cNvPr id="1352752" name="Text Box 48"/>
            <p:cNvSpPr txBox="1">
              <a:spLocks noChangeArrowheads="1"/>
            </p:cNvSpPr>
            <p:nvPr/>
          </p:nvSpPr>
          <p:spPr bwMode="auto">
            <a:xfrm>
              <a:off x="3334" y="572"/>
              <a:ext cx="1236" cy="250"/>
            </a:xfrm>
            <a:prstGeom prst="rect">
              <a:avLst/>
            </a:prstGeom>
            <a:noFill/>
            <a:ln w="15875">
              <a:noFill/>
              <a:miter lim="800000"/>
              <a:headEnd/>
              <a:tailEnd/>
            </a:ln>
            <a:effectLst/>
          </p:spPr>
          <p:txBody>
            <a:bodyPr wrap="none">
              <a:spAutoFit/>
            </a:bodyPr>
            <a:lstStyle/>
            <a:p>
              <a:pPr>
                <a:buFontTx/>
                <a:buNone/>
                <a:defRPr/>
              </a:pPr>
              <a:r>
                <a:rPr lang="ja-JP" altLang="en-US" sz="2000" dirty="0">
                  <a:solidFill>
                    <a:srgbClr val="FFFF00"/>
                  </a:solidFill>
                  <a:effectLst>
                    <a:outerShdw blurRad="38100" dist="38100" dir="2700000" algn="tl">
                      <a:srgbClr val="C0C0C0"/>
                    </a:outerShdw>
                  </a:effectLst>
                </a:rPr>
                <a:t>一般相対性理論</a:t>
              </a:r>
            </a:p>
          </p:txBody>
        </p:sp>
        <p:sp>
          <p:nvSpPr>
            <p:cNvPr id="1352753" name="Text Box 49"/>
            <p:cNvSpPr txBox="1">
              <a:spLocks noChangeArrowheads="1"/>
            </p:cNvSpPr>
            <p:nvPr/>
          </p:nvSpPr>
          <p:spPr bwMode="auto">
            <a:xfrm>
              <a:off x="3492" y="796"/>
              <a:ext cx="1203" cy="366"/>
            </a:xfrm>
            <a:prstGeom prst="rect">
              <a:avLst/>
            </a:prstGeom>
            <a:noFill/>
            <a:ln w="15875">
              <a:noFill/>
              <a:miter lim="800000"/>
              <a:headEnd/>
              <a:tailEnd/>
            </a:ln>
            <a:effectLst/>
          </p:spPr>
          <p:txBody>
            <a:bodyPr wrap="none">
              <a:spAutoFit/>
            </a:bodyPr>
            <a:lstStyle/>
            <a:p>
              <a:pPr>
                <a:buFontTx/>
                <a:buNone/>
                <a:defRPr/>
              </a:pPr>
              <a:r>
                <a:rPr lang="ja-JP" altLang="en-US" sz="1600" dirty="0">
                  <a:solidFill>
                    <a:srgbClr val="FFFF00"/>
                  </a:solidFill>
                  <a:effectLst>
                    <a:outerShdw blurRad="38100" dist="38100" dir="2700000" algn="tl">
                      <a:srgbClr val="C0C0C0"/>
                    </a:outerShdw>
                  </a:effectLst>
                </a:rPr>
                <a:t>強い重力場における</a:t>
              </a:r>
            </a:p>
            <a:p>
              <a:pPr>
                <a:buFontTx/>
                <a:buNone/>
                <a:defRPr/>
              </a:pPr>
              <a:r>
                <a:rPr lang="ja-JP" altLang="en-US" sz="1600" dirty="0">
                  <a:solidFill>
                    <a:srgbClr val="FFFF00"/>
                  </a:solidFill>
                  <a:effectLst>
                    <a:outerShdw blurRad="38100" dist="38100" dir="2700000" algn="tl">
                      <a:srgbClr val="C0C0C0"/>
                    </a:outerShdw>
                  </a:effectLst>
                </a:rPr>
                <a:t>相対性理論</a:t>
              </a:r>
            </a:p>
          </p:txBody>
        </p:sp>
        <p:grpSp>
          <p:nvGrpSpPr>
            <p:cNvPr id="24604" name="Group 50"/>
            <p:cNvGrpSpPr>
              <a:grpSpLocks/>
            </p:cNvGrpSpPr>
            <p:nvPr/>
          </p:nvGrpSpPr>
          <p:grpSpPr bwMode="auto">
            <a:xfrm>
              <a:off x="3061" y="1162"/>
              <a:ext cx="2558" cy="2359"/>
              <a:chOff x="3061" y="1162"/>
              <a:chExt cx="2558" cy="2359"/>
            </a:xfrm>
          </p:grpSpPr>
          <p:sp>
            <p:nvSpPr>
              <p:cNvPr id="24605" name="AutoShape 51"/>
              <p:cNvSpPr>
                <a:spLocks noChangeArrowheads="1"/>
              </p:cNvSpPr>
              <p:nvPr/>
            </p:nvSpPr>
            <p:spPr bwMode="auto">
              <a:xfrm>
                <a:off x="4831" y="1979"/>
                <a:ext cx="726" cy="862"/>
              </a:xfrm>
              <a:prstGeom prst="roundRect">
                <a:avLst>
                  <a:gd name="adj" fmla="val 9560"/>
                </a:avLst>
              </a:prstGeom>
              <a:solidFill>
                <a:srgbClr val="FFFFFF">
                  <a:alpha val="79999"/>
                </a:srgbClr>
              </a:solidFill>
              <a:ln w="15875">
                <a:noFill/>
                <a:round/>
                <a:headEnd/>
                <a:tailEnd/>
              </a:ln>
            </p:spPr>
            <p:txBody>
              <a:bodyPr anchor="ctr">
                <a:spAutoFit/>
              </a:bodyPr>
              <a:lstStyle/>
              <a:p>
                <a:endParaRPr lang="ja-JP" altLang="en-US" dirty="0"/>
              </a:p>
            </p:txBody>
          </p:sp>
          <p:sp>
            <p:nvSpPr>
              <p:cNvPr id="24606" name="AutoShape 52"/>
              <p:cNvSpPr>
                <a:spLocks noChangeArrowheads="1"/>
              </p:cNvSpPr>
              <p:nvPr/>
            </p:nvSpPr>
            <p:spPr bwMode="auto">
              <a:xfrm>
                <a:off x="4422" y="1434"/>
                <a:ext cx="1179" cy="499"/>
              </a:xfrm>
              <a:prstGeom prst="roundRect">
                <a:avLst>
                  <a:gd name="adj" fmla="val 9560"/>
                </a:avLst>
              </a:prstGeom>
              <a:solidFill>
                <a:srgbClr val="99FF99">
                  <a:alpha val="70195"/>
                </a:srgbClr>
              </a:solidFill>
              <a:ln w="15875">
                <a:noFill/>
                <a:round/>
                <a:headEnd/>
                <a:tailEnd/>
              </a:ln>
            </p:spPr>
            <p:txBody>
              <a:bodyPr anchor="ctr">
                <a:spAutoFit/>
              </a:bodyPr>
              <a:lstStyle/>
              <a:p>
                <a:endParaRPr lang="ja-JP" altLang="en-US" dirty="0"/>
              </a:p>
            </p:txBody>
          </p:sp>
          <p:sp>
            <p:nvSpPr>
              <p:cNvPr id="1352757" name="Text Box 53"/>
              <p:cNvSpPr txBox="1">
                <a:spLocks noChangeArrowheads="1"/>
              </p:cNvSpPr>
              <p:nvPr/>
            </p:nvSpPr>
            <p:spPr bwMode="auto">
              <a:xfrm>
                <a:off x="4422" y="1400"/>
                <a:ext cx="1197" cy="518"/>
              </a:xfrm>
              <a:prstGeom prst="rect">
                <a:avLst/>
              </a:prstGeom>
              <a:noFill/>
              <a:ln w="15875">
                <a:noFill/>
                <a:miter lim="800000"/>
                <a:headEnd/>
                <a:tailEnd/>
              </a:ln>
              <a:effectLst/>
            </p:spPr>
            <p:txBody>
              <a:bodyPr wrap="none">
                <a:spAutoFit/>
              </a:bodyPr>
              <a:lstStyle/>
              <a:p>
                <a:pPr>
                  <a:buFontTx/>
                  <a:buNone/>
                  <a:defRPr/>
                </a:pPr>
                <a:r>
                  <a:rPr lang="ja-JP" altLang="en-US" dirty="0">
                    <a:solidFill>
                      <a:srgbClr val="5F5F5F"/>
                    </a:solidFill>
                    <a:effectLst>
                      <a:outerShdw blurRad="38100" dist="38100" dir="2700000" algn="tl">
                        <a:srgbClr val="C0C0C0"/>
                      </a:outerShdw>
                    </a:effectLst>
                  </a:rPr>
                  <a:t>重力波による</a:t>
                </a:r>
              </a:p>
              <a:p>
                <a:pPr>
                  <a:buFontTx/>
                  <a:buNone/>
                  <a:defRPr/>
                </a:pPr>
                <a:r>
                  <a:rPr lang="ja-JP" altLang="en-US" dirty="0">
                    <a:solidFill>
                      <a:srgbClr val="5F5F5F"/>
                    </a:solidFill>
                    <a:effectLst>
                      <a:outerShdw blurRad="38100" dist="38100" dir="2700000" algn="tl">
                        <a:srgbClr val="C0C0C0"/>
                      </a:outerShdw>
                    </a:effectLst>
                  </a:rPr>
                  <a:t>観測</a:t>
                </a:r>
              </a:p>
            </p:txBody>
          </p:sp>
          <p:grpSp>
            <p:nvGrpSpPr>
              <p:cNvPr id="24608" name="Group 54"/>
              <p:cNvGrpSpPr>
                <a:grpSpLocks/>
              </p:cNvGrpSpPr>
              <p:nvPr/>
            </p:nvGrpSpPr>
            <p:grpSpPr bwMode="auto">
              <a:xfrm>
                <a:off x="4740" y="1979"/>
                <a:ext cx="836" cy="812"/>
                <a:chOff x="4377" y="2387"/>
                <a:chExt cx="836" cy="812"/>
              </a:xfrm>
            </p:grpSpPr>
            <p:sp>
              <p:nvSpPr>
                <p:cNvPr id="1352759" name="Text Box 55"/>
                <p:cNvSpPr txBox="1">
                  <a:spLocks noChangeArrowheads="1"/>
                </p:cNvSpPr>
                <p:nvPr/>
              </p:nvSpPr>
              <p:spPr bwMode="auto">
                <a:xfrm>
                  <a:off x="4377" y="2795"/>
                  <a:ext cx="836" cy="404"/>
                </a:xfrm>
                <a:prstGeom prst="rect">
                  <a:avLst/>
                </a:prstGeom>
                <a:noFill/>
                <a:ln w="15875">
                  <a:noFill/>
                  <a:miter lim="800000"/>
                  <a:headEnd/>
                  <a:tailEnd/>
                </a:ln>
                <a:effectLst/>
              </p:spPr>
              <p:txBody>
                <a:bodyPr>
                  <a:spAutoFit/>
                </a:bodyPr>
                <a:lstStyle/>
                <a:p>
                  <a:pPr>
                    <a:buFontTx/>
                    <a:buNone/>
                    <a:defRPr/>
                  </a:pPr>
                  <a:r>
                    <a:rPr lang="ja-JP" altLang="en-US" sz="1800" dirty="0">
                      <a:solidFill>
                        <a:srgbClr val="008000"/>
                      </a:solidFill>
                      <a:effectLst>
                        <a:outerShdw blurRad="38100" dist="38100" dir="2700000" algn="tl">
                          <a:srgbClr val="C0C0C0"/>
                        </a:outerShdw>
                      </a:effectLst>
                    </a:rPr>
                    <a:t>低周波数</a:t>
                  </a:r>
                </a:p>
                <a:p>
                  <a:pPr>
                    <a:buFontTx/>
                    <a:buNone/>
                    <a:defRPr/>
                  </a:pPr>
                  <a:r>
                    <a:rPr lang="ja-JP" altLang="en-US" sz="1800" dirty="0">
                      <a:solidFill>
                        <a:srgbClr val="008000"/>
                      </a:solidFill>
                      <a:effectLst>
                        <a:outerShdw blurRad="38100" dist="38100" dir="2700000" algn="tl">
                          <a:srgbClr val="C0C0C0"/>
                        </a:outerShdw>
                      </a:effectLst>
                    </a:rPr>
                    <a:t>　　　重力波</a:t>
                  </a:r>
                </a:p>
              </p:txBody>
            </p:sp>
            <p:sp>
              <p:nvSpPr>
                <p:cNvPr id="1352760" name="Text Box 56"/>
                <p:cNvSpPr txBox="1">
                  <a:spLocks noChangeArrowheads="1"/>
                </p:cNvSpPr>
                <p:nvPr/>
              </p:nvSpPr>
              <p:spPr bwMode="auto">
                <a:xfrm>
                  <a:off x="4377" y="2387"/>
                  <a:ext cx="836" cy="404"/>
                </a:xfrm>
                <a:prstGeom prst="rect">
                  <a:avLst/>
                </a:prstGeom>
                <a:noFill/>
                <a:ln w="15875">
                  <a:noFill/>
                  <a:miter lim="800000"/>
                  <a:headEnd/>
                  <a:tailEnd/>
                </a:ln>
                <a:effectLst/>
              </p:spPr>
              <p:txBody>
                <a:bodyPr wrap="none">
                  <a:spAutoFit/>
                </a:bodyPr>
                <a:lstStyle/>
                <a:p>
                  <a:pPr>
                    <a:buFontTx/>
                    <a:buNone/>
                    <a:defRPr/>
                  </a:pPr>
                  <a:r>
                    <a:rPr lang="ja-JP" altLang="en-US" sz="1800" dirty="0">
                      <a:solidFill>
                        <a:srgbClr val="008000"/>
                      </a:solidFill>
                      <a:effectLst>
                        <a:outerShdw blurRad="38100" dist="38100" dir="2700000" algn="tl">
                          <a:srgbClr val="C0C0C0"/>
                        </a:outerShdw>
                      </a:effectLst>
                    </a:rPr>
                    <a:t>高周波数</a:t>
                  </a:r>
                </a:p>
                <a:p>
                  <a:pPr>
                    <a:buFontTx/>
                    <a:buNone/>
                    <a:defRPr/>
                  </a:pPr>
                  <a:r>
                    <a:rPr lang="ja-JP" altLang="en-US" sz="1800" dirty="0">
                      <a:solidFill>
                        <a:srgbClr val="008000"/>
                      </a:solidFill>
                      <a:effectLst>
                        <a:outerShdw blurRad="38100" dist="38100" dir="2700000" algn="tl">
                          <a:srgbClr val="C0C0C0"/>
                        </a:outerShdw>
                      </a:effectLst>
                    </a:rPr>
                    <a:t>　　　重力波</a:t>
                  </a:r>
                </a:p>
              </p:txBody>
            </p:sp>
          </p:grpSp>
          <p:sp>
            <p:nvSpPr>
              <p:cNvPr id="24609" name="Line 57"/>
              <p:cNvSpPr>
                <a:spLocks noChangeShapeType="1"/>
              </p:cNvSpPr>
              <p:nvPr/>
            </p:nvSpPr>
            <p:spPr bwMode="auto">
              <a:xfrm flipH="1" flipV="1">
                <a:off x="3969" y="2069"/>
                <a:ext cx="861" cy="182"/>
              </a:xfrm>
              <a:prstGeom prst="line">
                <a:avLst/>
              </a:prstGeom>
              <a:noFill/>
              <a:ln w="88900">
                <a:solidFill>
                  <a:srgbClr val="66FF66"/>
                </a:solidFill>
                <a:round/>
                <a:headEnd/>
                <a:tailEnd type="stealth" w="med" len="med"/>
              </a:ln>
            </p:spPr>
            <p:txBody>
              <a:bodyPr anchor="ctr">
                <a:spAutoFit/>
              </a:bodyPr>
              <a:lstStyle/>
              <a:p>
                <a:endParaRPr lang="ja-JP" altLang="en-US" dirty="0"/>
              </a:p>
            </p:txBody>
          </p:sp>
          <p:sp>
            <p:nvSpPr>
              <p:cNvPr id="24610" name="Text Box 58"/>
              <p:cNvSpPr txBox="1">
                <a:spLocks noChangeArrowheads="1"/>
              </p:cNvSpPr>
              <p:nvPr/>
            </p:nvSpPr>
            <p:spPr bwMode="auto">
              <a:xfrm>
                <a:off x="3996" y="2236"/>
                <a:ext cx="884" cy="212"/>
              </a:xfrm>
              <a:prstGeom prst="rect">
                <a:avLst/>
              </a:prstGeom>
              <a:noFill/>
              <a:ln w="15875">
                <a:noFill/>
                <a:miter lim="800000"/>
                <a:headEnd/>
                <a:tailEnd/>
              </a:ln>
            </p:spPr>
            <p:txBody>
              <a:bodyPr wrap="none">
                <a:spAutoFit/>
              </a:bodyPr>
              <a:lstStyle/>
              <a:p>
                <a:pPr>
                  <a:buFontTx/>
                  <a:buNone/>
                </a:pPr>
                <a:r>
                  <a:rPr lang="ja-JP" altLang="en-US" sz="1600" dirty="0">
                    <a:solidFill>
                      <a:srgbClr val="66FF66"/>
                    </a:solidFill>
                  </a:rPr>
                  <a:t>連星合体現象</a:t>
                </a:r>
              </a:p>
            </p:txBody>
          </p:sp>
          <p:sp>
            <p:nvSpPr>
              <p:cNvPr id="24611" name="Text Box 59"/>
              <p:cNvSpPr txBox="1">
                <a:spLocks noChangeArrowheads="1"/>
              </p:cNvSpPr>
              <p:nvPr/>
            </p:nvSpPr>
            <p:spPr bwMode="auto">
              <a:xfrm>
                <a:off x="3996" y="2381"/>
                <a:ext cx="756" cy="212"/>
              </a:xfrm>
              <a:prstGeom prst="rect">
                <a:avLst/>
              </a:prstGeom>
              <a:noFill/>
              <a:ln w="15875">
                <a:noFill/>
                <a:miter lim="800000"/>
                <a:headEnd/>
                <a:tailEnd/>
              </a:ln>
            </p:spPr>
            <p:txBody>
              <a:bodyPr wrap="none">
                <a:spAutoFit/>
              </a:bodyPr>
              <a:lstStyle/>
              <a:p>
                <a:pPr>
                  <a:buFontTx/>
                  <a:buNone/>
                </a:pPr>
                <a:r>
                  <a:rPr lang="ja-JP" altLang="en-US" sz="1600" dirty="0">
                    <a:solidFill>
                      <a:srgbClr val="66FF66"/>
                    </a:solidFill>
                  </a:rPr>
                  <a:t>超新星爆発</a:t>
                </a:r>
              </a:p>
            </p:txBody>
          </p:sp>
          <p:sp>
            <p:nvSpPr>
              <p:cNvPr id="24612" name="Line 60"/>
              <p:cNvSpPr>
                <a:spLocks noChangeShapeType="1"/>
              </p:cNvSpPr>
              <p:nvPr/>
            </p:nvSpPr>
            <p:spPr bwMode="auto">
              <a:xfrm flipH="1">
                <a:off x="3288" y="2704"/>
                <a:ext cx="1497" cy="771"/>
              </a:xfrm>
              <a:prstGeom prst="line">
                <a:avLst/>
              </a:prstGeom>
              <a:noFill/>
              <a:ln w="88900">
                <a:solidFill>
                  <a:srgbClr val="66FF66"/>
                </a:solidFill>
                <a:round/>
                <a:headEnd/>
                <a:tailEnd type="stealth" w="med" len="med"/>
              </a:ln>
            </p:spPr>
            <p:txBody>
              <a:bodyPr anchor="ctr">
                <a:spAutoFit/>
              </a:bodyPr>
              <a:lstStyle/>
              <a:p>
                <a:endParaRPr lang="ja-JP" altLang="en-US" dirty="0"/>
              </a:p>
            </p:txBody>
          </p:sp>
          <p:sp>
            <p:nvSpPr>
              <p:cNvPr id="24613" name="Text Box 61"/>
              <p:cNvSpPr txBox="1">
                <a:spLocks noChangeArrowheads="1"/>
              </p:cNvSpPr>
              <p:nvPr/>
            </p:nvSpPr>
            <p:spPr bwMode="auto">
              <a:xfrm>
                <a:off x="3914" y="3155"/>
                <a:ext cx="962" cy="366"/>
              </a:xfrm>
              <a:prstGeom prst="rect">
                <a:avLst/>
              </a:prstGeom>
              <a:noFill/>
              <a:ln w="15875">
                <a:noFill/>
                <a:miter lim="800000"/>
                <a:headEnd/>
                <a:tailEnd/>
              </a:ln>
            </p:spPr>
            <p:txBody>
              <a:bodyPr wrap="none">
                <a:spAutoFit/>
              </a:bodyPr>
              <a:lstStyle/>
              <a:p>
                <a:pPr>
                  <a:buFontTx/>
                  <a:buNone/>
                </a:pPr>
                <a:r>
                  <a:rPr lang="ja-JP" altLang="en-US" sz="1600" dirty="0">
                    <a:solidFill>
                      <a:srgbClr val="66FF66"/>
                    </a:solidFill>
                  </a:rPr>
                  <a:t>バックグラウンド</a:t>
                </a:r>
              </a:p>
              <a:p>
                <a:pPr>
                  <a:buFontTx/>
                  <a:buNone/>
                </a:pPr>
                <a:r>
                  <a:rPr lang="ja-JP" altLang="en-US" sz="1600" dirty="0">
                    <a:solidFill>
                      <a:srgbClr val="66FF66"/>
                    </a:solidFill>
                  </a:rPr>
                  <a:t>       重力波</a:t>
                </a:r>
              </a:p>
            </p:txBody>
          </p:sp>
          <p:sp>
            <p:nvSpPr>
              <p:cNvPr id="24614" name="Line 62"/>
              <p:cNvSpPr>
                <a:spLocks noChangeShapeType="1"/>
              </p:cNvSpPr>
              <p:nvPr/>
            </p:nvSpPr>
            <p:spPr bwMode="auto">
              <a:xfrm flipH="1" flipV="1">
                <a:off x="4059" y="1162"/>
                <a:ext cx="363" cy="998"/>
              </a:xfrm>
              <a:prstGeom prst="line">
                <a:avLst/>
              </a:prstGeom>
              <a:noFill/>
              <a:ln w="88900">
                <a:solidFill>
                  <a:srgbClr val="66FF66"/>
                </a:solidFill>
                <a:round/>
                <a:headEnd/>
                <a:tailEnd type="stealth" w="med" len="med"/>
              </a:ln>
            </p:spPr>
            <p:txBody>
              <a:bodyPr anchor="ctr">
                <a:spAutoFit/>
              </a:bodyPr>
              <a:lstStyle/>
              <a:p>
                <a:endParaRPr lang="ja-JP" altLang="en-US" dirty="0"/>
              </a:p>
            </p:txBody>
          </p:sp>
          <p:sp>
            <p:nvSpPr>
              <p:cNvPr id="24615" name="Line 63"/>
              <p:cNvSpPr>
                <a:spLocks noChangeShapeType="1"/>
              </p:cNvSpPr>
              <p:nvPr/>
            </p:nvSpPr>
            <p:spPr bwMode="auto">
              <a:xfrm flipH="1" flipV="1">
                <a:off x="3061" y="1253"/>
                <a:ext cx="1089" cy="227"/>
              </a:xfrm>
              <a:prstGeom prst="line">
                <a:avLst/>
              </a:prstGeom>
              <a:noFill/>
              <a:ln w="88900">
                <a:solidFill>
                  <a:srgbClr val="66FF66"/>
                </a:solidFill>
                <a:round/>
                <a:headEnd/>
                <a:tailEnd type="stealth" w="med" len="med"/>
              </a:ln>
            </p:spPr>
            <p:txBody>
              <a:bodyPr anchor="ctr">
                <a:spAutoFit/>
              </a:bodyPr>
              <a:lstStyle/>
              <a:p>
                <a:endParaRPr lang="ja-JP" altLang="en-US" dirty="0"/>
              </a:p>
            </p:txBody>
          </p:sp>
          <p:sp>
            <p:nvSpPr>
              <p:cNvPr id="24616" name="Text Box 64"/>
              <p:cNvSpPr txBox="1">
                <a:spLocks noChangeArrowheads="1"/>
              </p:cNvSpPr>
              <p:nvPr/>
            </p:nvSpPr>
            <p:spPr bwMode="auto">
              <a:xfrm>
                <a:off x="4002" y="2526"/>
                <a:ext cx="575" cy="212"/>
              </a:xfrm>
              <a:prstGeom prst="rect">
                <a:avLst/>
              </a:prstGeom>
              <a:noFill/>
              <a:ln w="15875">
                <a:noFill/>
                <a:miter lim="800000"/>
                <a:headEnd/>
                <a:tailEnd/>
              </a:ln>
            </p:spPr>
            <p:txBody>
              <a:bodyPr wrap="none">
                <a:spAutoFit/>
              </a:bodyPr>
              <a:lstStyle/>
              <a:p>
                <a:pPr>
                  <a:buFontTx/>
                  <a:buNone/>
                </a:pPr>
                <a:r>
                  <a:rPr lang="ja-JP" altLang="en-US" sz="1600" dirty="0">
                    <a:solidFill>
                      <a:srgbClr val="66FF66"/>
                    </a:solidFill>
                  </a:rPr>
                  <a:t>パルサー</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228" name="Rectangle 4"/>
          <p:cNvSpPr>
            <a:spLocks noGrp="1" noChangeArrowheads="1"/>
          </p:cNvSpPr>
          <p:nvPr>
            <p:ph type="title"/>
          </p:nvPr>
        </p:nvSpPr>
        <p:spPr/>
        <p:txBody>
          <a:bodyPr/>
          <a:lstStyle/>
          <a:p>
            <a:pPr eaLnBrk="1" hangingPunct="1">
              <a:defRPr/>
            </a:pPr>
            <a:r>
              <a:rPr lang="ja-JP" altLang="en-US" dirty="0" smtClean="0"/>
              <a:t>重力波による天文学</a:t>
            </a:r>
          </a:p>
        </p:txBody>
      </p:sp>
      <p:sp>
        <p:nvSpPr>
          <p:cNvPr id="23554" name="フッター プレースホルダ 3"/>
          <p:cNvSpPr>
            <a:spLocks noGrp="1"/>
          </p:cNvSpPr>
          <p:nvPr>
            <p:ph type="ftr" sz="quarter" idx="10"/>
          </p:nvPr>
        </p:nvSpPr>
        <p:spPr>
          <a:noFill/>
        </p:spPr>
        <p:txBody>
          <a:bodyPr/>
          <a:lstStyle/>
          <a:p>
            <a:r>
              <a:rPr lang="en-US" altLang="ja-JP" smtClean="0"/>
              <a:t>27th International Symposium on Space Technology and Science (July 9, 2009, Tsukuba, Ibaraki)</a:t>
            </a:r>
            <a:endParaRPr lang="en-US" altLang="ja-JP" dirty="0"/>
          </a:p>
        </p:txBody>
      </p:sp>
      <p:sp>
        <p:nvSpPr>
          <p:cNvPr id="23555" name="AutoShape 77"/>
          <p:cNvSpPr>
            <a:spLocks noChangeArrowheads="1"/>
          </p:cNvSpPr>
          <p:nvPr/>
        </p:nvSpPr>
        <p:spPr bwMode="auto">
          <a:xfrm>
            <a:off x="395288" y="1125538"/>
            <a:ext cx="4248150" cy="1366837"/>
          </a:xfrm>
          <a:prstGeom prst="roundRect">
            <a:avLst>
              <a:gd name="adj" fmla="val 5130"/>
            </a:avLst>
          </a:prstGeom>
          <a:solidFill>
            <a:srgbClr val="CCFFCC">
              <a:alpha val="10000"/>
            </a:srgbClr>
          </a:solidFill>
          <a:ln w="15875">
            <a:noFill/>
            <a:round/>
            <a:headEnd/>
            <a:tailEnd/>
          </a:ln>
        </p:spPr>
        <p:txBody>
          <a:bodyPr anchor="ctr">
            <a:spAutoFit/>
          </a:bodyPr>
          <a:lstStyle/>
          <a:p>
            <a:endParaRPr lang="ja-JP" altLang="en-US" dirty="0"/>
          </a:p>
        </p:txBody>
      </p:sp>
      <p:sp>
        <p:nvSpPr>
          <p:cNvPr id="23558" name="Rectangle 8"/>
          <p:cNvSpPr>
            <a:spLocks noChangeArrowheads="1"/>
          </p:cNvSpPr>
          <p:nvPr/>
        </p:nvSpPr>
        <p:spPr bwMode="auto">
          <a:xfrm>
            <a:off x="539750" y="1414463"/>
            <a:ext cx="4103688" cy="1082675"/>
          </a:xfrm>
          <a:prstGeom prst="rect">
            <a:avLst/>
          </a:prstGeom>
          <a:noFill/>
          <a:ln w="15875">
            <a:noFill/>
            <a:miter lim="800000"/>
            <a:headEnd/>
            <a:tailEnd/>
          </a:ln>
        </p:spPr>
        <p:txBody>
          <a:bodyPr>
            <a:spAutoFit/>
          </a:bodyPr>
          <a:lstStyle/>
          <a:p>
            <a:pPr algn="l">
              <a:lnSpc>
                <a:spcPct val="120000"/>
              </a:lnSpc>
              <a:buClr>
                <a:schemeClr val="accent2"/>
              </a:buClr>
              <a:buSzPct val="70000"/>
              <a:buFont typeface="Wingdings" pitchFamily="2" charset="2"/>
              <a:buNone/>
            </a:pPr>
            <a:r>
              <a:rPr lang="ja-JP" altLang="en-US" sz="1800" b="1" dirty="0">
                <a:solidFill>
                  <a:srgbClr val="CCFFCC"/>
                </a:solidFill>
              </a:rPr>
              <a:t>質量</a:t>
            </a:r>
            <a:r>
              <a:rPr lang="ja-JP" altLang="en-US" sz="1800" b="1" dirty="0">
                <a:solidFill>
                  <a:srgbClr val="F8F8F8"/>
                </a:solidFill>
              </a:rPr>
              <a:t>の加速度運動により生成 </a:t>
            </a:r>
          </a:p>
          <a:p>
            <a:pPr algn="l">
              <a:lnSpc>
                <a:spcPct val="120000"/>
              </a:lnSpc>
              <a:buClr>
                <a:schemeClr val="accent2"/>
              </a:buClr>
              <a:buSzPct val="70000"/>
              <a:buFont typeface="Wingdings" pitchFamily="2" charset="2"/>
              <a:buNone/>
            </a:pPr>
            <a:r>
              <a:rPr lang="ja-JP" altLang="en-US" sz="1800" b="1" dirty="0">
                <a:solidFill>
                  <a:srgbClr val="F8F8F8"/>
                </a:solidFill>
              </a:rPr>
              <a:t>物質に対して </a:t>
            </a:r>
            <a:r>
              <a:rPr lang="ja-JP" altLang="en-US" sz="1800" b="1" dirty="0">
                <a:solidFill>
                  <a:srgbClr val="CCFFCC"/>
                </a:solidFill>
              </a:rPr>
              <a:t>強い透過力</a:t>
            </a:r>
            <a:r>
              <a:rPr lang="ja-JP" altLang="en-US" sz="1800" b="1" dirty="0">
                <a:solidFill>
                  <a:srgbClr val="F8F8F8"/>
                </a:solidFill>
              </a:rPr>
              <a:t> </a:t>
            </a:r>
          </a:p>
          <a:p>
            <a:pPr algn="l">
              <a:lnSpc>
                <a:spcPct val="120000"/>
              </a:lnSpc>
              <a:buClr>
                <a:schemeClr val="accent2"/>
              </a:buClr>
              <a:buSzPct val="70000"/>
              <a:buFont typeface="Wingdings" pitchFamily="2" charset="2"/>
              <a:buNone/>
            </a:pPr>
            <a:r>
              <a:rPr kumimoji="0" lang="ja-JP" altLang="en-US" sz="1800" b="1" dirty="0">
                <a:solidFill>
                  <a:srgbClr val="F8F8F8"/>
                </a:solidFill>
              </a:rPr>
              <a:t>波源のスケール </a:t>
            </a:r>
            <a:r>
              <a:rPr kumimoji="0" lang="en-US" altLang="ja-JP" sz="1800" b="1" dirty="0">
                <a:solidFill>
                  <a:srgbClr val="F8F8F8"/>
                </a:solidFill>
              </a:rPr>
              <a:t>&lt; </a:t>
            </a:r>
            <a:r>
              <a:rPr kumimoji="0" lang="ja-JP" altLang="en-US" sz="1800" b="1" dirty="0">
                <a:solidFill>
                  <a:srgbClr val="F8F8F8"/>
                </a:solidFill>
              </a:rPr>
              <a:t>波長 </a:t>
            </a:r>
            <a:r>
              <a:rPr kumimoji="0" lang="ja-JP" altLang="en-US" sz="1800" b="1" dirty="0">
                <a:solidFill>
                  <a:srgbClr val="F8F8F8"/>
                </a:solidFill>
                <a:sym typeface="Wingdings" pitchFamily="2" charset="2"/>
              </a:rPr>
              <a:t> </a:t>
            </a:r>
            <a:r>
              <a:rPr kumimoji="0" lang="ja-JP" altLang="en-US" sz="1800" b="1" dirty="0">
                <a:solidFill>
                  <a:srgbClr val="CCFFCC"/>
                </a:solidFill>
                <a:sym typeface="Wingdings" pitchFamily="2" charset="2"/>
              </a:rPr>
              <a:t>バルクな情報</a:t>
            </a:r>
          </a:p>
        </p:txBody>
      </p:sp>
      <p:sp>
        <p:nvSpPr>
          <p:cNvPr id="23559" name="Rectangle 9"/>
          <p:cNvSpPr>
            <a:spLocks noChangeArrowheads="1"/>
          </p:cNvSpPr>
          <p:nvPr/>
        </p:nvSpPr>
        <p:spPr bwMode="auto">
          <a:xfrm>
            <a:off x="396875" y="1054100"/>
            <a:ext cx="1655763" cy="393700"/>
          </a:xfrm>
          <a:prstGeom prst="rect">
            <a:avLst/>
          </a:prstGeom>
          <a:noFill/>
          <a:ln w="15875">
            <a:noFill/>
            <a:miter lim="800000"/>
            <a:headEnd/>
            <a:tailEnd/>
          </a:ln>
        </p:spPr>
        <p:txBody>
          <a:bodyPr>
            <a:spAutoFit/>
          </a:bodyPr>
          <a:lstStyle/>
          <a:p>
            <a:pPr algn="l">
              <a:lnSpc>
                <a:spcPct val="110000"/>
              </a:lnSpc>
              <a:buClr>
                <a:schemeClr val="accent2"/>
              </a:buClr>
              <a:buSzPct val="70000"/>
              <a:buFont typeface="Wingdings" pitchFamily="2" charset="2"/>
              <a:buNone/>
            </a:pPr>
            <a:r>
              <a:rPr lang="ja-JP" altLang="en-US" sz="1800" b="1" dirty="0">
                <a:solidFill>
                  <a:srgbClr val="F8F8F8"/>
                </a:solidFill>
              </a:rPr>
              <a:t>重力波の特徴</a:t>
            </a:r>
          </a:p>
        </p:txBody>
      </p:sp>
      <p:sp>
        <p:nvSpPr>
          <p:cNvPr id="23562" name="Text Box 55"/>
          <p:cNvSpPr txBox="1">
            <a:spLocks noChangeArrowheads="1"/>
          </p:cNvSpPr>
          <p:nvPr/>
        </p:nvSpPr>
        <p:spPr bwMode="auto">
          <a:xfrm>
            <a:off x="4498975" y="6059488"/>
            <a:ext cx="603250" cy="244475"/>
          </a:xfrm>
          <a:prstGeom prst="rect">
            <a:avLst/>
          </a:prstGeom>
          <a:noFill/>
          <a:ln w="12700">
            <a:noFill/>
            <a:miter lim="800000"/>
            <a:headEnd type="none" w="sm" len="sm"/>
            <a:tailEnd type="none" w="sm" len="sm"/>
          </a:ln>
        </p:spPr>
        <p:txBody>
          <a:bodyPr wrap="none" lIns="0" tIns="0" rIns="0" bIns="0">
            <a:spAutoFit/>
          </a:bodyPr>
          <a:lstStyle/>
          <a:p>
            <a:pPr algn="l" eaLnBrk="0" hangingPunct="0">
              <a:buFontTx/>
              <a:buNone/>
            </a:pPr>
            <a:r>
              <a:rPr kumimoji="0" lang="en-US" altLang="ja-JP" sz="1600" b="1" dirty="0">
                <a:solidFill>
                  <a:srgbClr val="CCECFF"/>
                </a:solidFill>
              </a:rPr>
              <a:t> GRBs</a:t>
            </a:r>
          </a:p>
        </p:txBody>
      </p:sp>
      <p:pic>
        <p:nvPicPr>
          <p:cNvPr id="23563" name="Picture 57" descr="wmap"/>
          <p:cNvPicPr>
            <a:picLocks noChangeAspect="1" noChangeArrowheads="1"/>
          </p:cNvPicPr>
          <p:nvPr/>
        </p:nvPicPr>
        <p:blipFill>
          <a:blip r:embed="rId3">
            <a:clrChange>
              <a:clrFrom>
                <a:srgbClr val="000200"/>
              </a:clrFrom>
              <a:clrTo>
                <a:srgbClr val="000200">
                  <a:alpha val="0"/>
                </a:srgbClr>
              </a:clrTo>
            </a:clrChange>
          </a:blip>
          <a:srcRect/>
          <a:stretch>
            <a:fillRect/>
          </a:stretch>
        </p:blipFill>
        <p:spPr bwMode="auto">
          <a:xfrm>
            <a:off x="1114425" y="3328988"/>
            <a:ext cx="1733550" cy="863600"/>
          </a:xfrm>
          <a:prstGeom prst="rect">
            <a:avLst/>
          </a:prstGeom>
          <a:noFill/>
          <a:ln w="38100">
            <a:noFill/>
            <a:miter lim="800000"/>
            <a:headEnd/>
            <a:tailEnd/>
          </a:ln>
        </p:spPr>
      </p:pic>
      <p:sp>
        <p:nvSpPr>
          <p:cNvPr id="23564" name="Text Box 58"/>
          <p:cNvSpPr txBox="1">
            <a:spLocks noChangeArrowheads="1"/>
          </p:cNvSpPr>
          <p:nvPr/>
        </p:nvSpPr>
        <p:spPr bwMode="auto">
          <a:xfrm>
            <a:off x="827088" y="4116388"/>
            <a:ext cx="515937" cy="244475"/>
          </a:xfrm>
          <a:prstGeom prst="rect">
            <a:avLst/>
          </a:prstGeom>
          <a:noFill/>
          <a:ln w="12700">
            <a:noFill/>
            <a:miter lim="800000"/>
            <a:headEnd type="none" w="sm" len="sm"/>
            <a:tailEnd type="none" w="sm" len="sm"/>
          </a:ln>
        </p:spPr>
        <p:txBody>
          <a:bodyPr wrap="none" lIns="0" tIns="0" rIns="0" bIns="0">
            <a:spAutoFit/>
          </a:bodyPr>
          <a:lstStyle/>
          <a:p>
            <a:pPr algn="l" eaLnBrk="0" hangingPunct="0">
              <a:buFontTx/>
              <a:buNone/>
            </a:pPr>
            <a:r>
              <a:rPr kumimoji="0" lang="en-US" altLang="ja-JP" sz="1600" b="1" dirty="0">
                <a:solidFill>
                  <a:srgbClr val="CCECFF"/>
                </a:solidFill>
              </a:rPr>
              <a:t> CMB</a:t>
            </a:r>
          </a:p>
        </p:txBody>
      </p:sp>
      <p:pic>
        <p:nvPicPr>
          <p:cNvPr id="23565" name="Picture 63" descr="radio_sky"/>
          <p:cNvPicPr>
            <a:picLocks noChangeAspect="1" noChangeArrowheads="1"/>
          </p:cNvPicPr>
          <p:nvPr/>
        </p:nvPicPr>
        <p:blipFill>
          <a:blip r:embed="rId4">
            <a:clrChange>
              <a:clrFrom>
                <a:srgbClr val="010101"/>
              </a:clrFrom>
              <a:clrTo>
                <a:srgbClr val="010101">
                  <a:alpha val="0"/>
                </a:srgbClr>
              </a:clrTo>
            </a:clrChange>
          </a:blip>
          <a:srcRect/>
          <a:stretch>
            <a:fillRect/>
          </a:stretch>
        </p:blipFill>
        <p:spPr bwMode="auto">
          <a:xfrm>
            <a:off x="2771775" y="3257550"/>
            <a:ext cx="2022475" cy="1008063"/>
          </a:xfrm>
          <a:prstGeom prst="rect">
            <a:avLst/>
          </a:prstGeom>
          <a:noFill/>
          <a:ln w="38100">
            <a:noFill/>
            <a:miter lim="800000"/>
            <a:headEnd/>
            <a:tailEnd/>
          </a:ln>
        </p:spPr>
      </p:pic>
      <p:sp>
        <p:nvSpPr>
          <p:cNvPr id="23566" name="Text Box 64"/>
          <p:cNvSpPr txBox="1">
            <a:spLocks noChangeArrowheads="1"/>
          </p:cNvSpPr>
          <p:nvPr/>
        </p:nvSpPr>
        <p:spPr bwMode="auto">
          <a:xfrm>
            <a:off x="4427538" y="4116388"/>
            <a:ext cx="658812" cy="257175"/>
          </a:xfrm>
          <a:prstGeom prst="rect">
            <a:avLst/>
          </a:prstGeom>
          <a:noFill/>
          <a:ln w="12700">
            <a:solidFill>
              <a:srgbClr val="000000"/>
            </a:solidFill>
            <a:miter lim="800000"/>
            <a:headEnd type="none" w="sm" len="sm"/>
            <a:tailEnd type="none" w="sm" len="sm"/>
          </a:ln>
        </p:spPr>
        <p:txBody>
          <a:bodyPr wrap="none" lIns="0" tIns="0" rIns="0" bIns="0">
            <a:spAutoFit/>
          </a:bodyPr>
          <a:lstStyle/>
          <a:p>
            <a:pPr algn="l" eaLnBrk="0" hangingPunct="0">
              <a:buFontTx/>
              <a:buNone/>
            </a:pPr>
            <a:r>
              <a:rPr kumimoji="0" lang="en-US" altLang="ja-JP" sz="1600" b="1" dirty="0">
                <a:solidFill>
                  <a:srgbClr val="CCECFF"/>
                </a:solidFill>
              </a:rPr>
              <a:t> Radio</a:t>
            </a:r>
          </a:p>
        </p:txBody>
      </p:sp>
      <p:sp>
        <p:nvSpPr>
          <p:cNvPr id="23567" name="Text Box 70"/>
          <p:cNvSpPr txBox="1">
            <a:spLocks noChangeArrowheads="1"/>
          </p:cNvSpPr>
          <p:nvPr/>
        </p:nvSpPr>
        <p:spPr bwMode="auto">
          <a:xfrm>
            <a:off x="4498975" y="4979988"/>
            <a:ext cx="598488" cy="244475"/>
          </a:xfrm>
          <a:prstGeom prst="rect">
            <a:avLst/>
          </a:prstGeom>
          <a:noFill/>
          <a:ln w="12700">
            <a:noFill/>
            <a:miter lim="800000"/>
            <a:headEnd type="none" w="sm" len="sm"/>
            <a:tailEnd type="none" w="sm" len="sm"/>
          </a:ln>
        </p:spPr>
        <p:txBody>
          <a:bodyPr wrap="none" lIns="0" tIns="0" rIns="0" bIns="0">
            <a:spAutoFit/>
          </a:bodyPr>
          <a:lstStyle/>
          <a:p>
            <a:pPr algn="l" eaLnBrk="0" hangingPunct="0">
              <a:buFontTx/>
              <a:buNone/>
            </a:pPr>
            <a:r>
              <a:rPr kumimoji="0" lang="en-US" altLang="ja-JP" sz="1600" b="1" dirty="0">
                <a:solidFill>
                  <a:srgbClr val="CCECFF"/>
                </a:solidFill>
              </a:rPr>
              <a:t> x-ray</a:t>
            </a:r>
          </a:p>
        </p:txBody>
      </p:sp>
      <p:pic>
        <p:nvPicPr>
          <p:cNvPr id="23569" name="Picture 60" descr="infrared_sky"/>
          <p:cNvPicPr>
            <a:picLocks noChangeAspect="1" noChangeArrowheads="1"/>
          </p:cNvPicPr>
          <p:nvPr/>
        </p:nvPicPr>
        <p:blipFill>
          <a:blip r:embed="rId5">
            <a:clrChange>
              <a:clrFrom>
                <a:srgbClr val="020202"/>
              </a:clrFrom>
              <a:clrTo>
                <a:srgbClr val="020202">
                  <a:alpha val="0"/>
                </a:srgbClr>
              </a:clrTo>
            </a:clrChange>
          </a:blip>
          <a:srcRect/>
          <a:stretch>
            <a:fillRect/>
          </a:stretch>
        </p:blipFill>
        <p:spPr bwMode="auto">
          <a:xfrm>
            <a:off x="971550" y="4264025"/>
            <a:ext cx="2016125" cy="1008063"/>
          </a:xfrm>
          <a:prstGeom prst="rect">
            <a:avLst/>
          </a:prstGeom>
          <a:noFill/>
          <a:ln w="38100">
            <a:noFill/>
            <a:miter lim="800000"/>
            <a:headEnd/>
            <a:tailEnd/>
          </a:ln>
        </p:spPr>
      </p:pic>
      <p:pic>
        <p:nvPicPr>
          <p:cNvPr id="23570" name="Picture 69" descr="xray_sky"/>
          <p:cNvPicPr>
            <a:picLocks noChangeAspect="1" noChangeArrowheads="1"/>
          </p:cNvPicPr>
          <p:nvPr/>
        </p:nvPicPr>
        <p:blipFill>
          <a:blip r:embed="rId6">
            <a:clrChange>
              <a:clrFrom>
                <a:srgbClr val="010101"/>
              </a:clrFrom>
              <a:clrTo>
                <a:srgbClr val="010101">
                  <a:alpha val="0"/>
                </a:srgbClr>
              </a:clrTo>
            </a:clrChange>
          </a:blip>
          <a:srcRect/>
          <a:stretch>
            <a:fillRect/>
          </a:stretch>
        </p:blipFill>
        <p:spPr bwMode="auto">
          <a:xfrm>
            <a:off x="2771775" y="4265613"/>
            <a:ext cx="2016125" cy="1008062"/>
          </a:xfrm>
          <a:prstGeom prst="rect">
            <a:avLst/>
          </a:prstGeom>
          <a:noFill/>
          <a:ln w="38100">
            <a:noFill/>
            <a:miter lim="800000"/>
            <a:headEnd/>
            <a:tailEnd/>
          </a:ln>
        </p:spPr>
      </p:pic>
      <p:pic>
        <p:nvPicPr>
          <p:cNvPr id="23571" name="Picture 66" descr="gamma_sky"/>
          <p:cNvPicPr>
            <a:picLocks noChangeAspect="1" noChangeArrowheads="1"/>
          </p:cNvPicPr>
          <p:nvPr/>
        </p:nvPicPr>
        <p:blipFill>
          <a:blip r:embed="rId7">
            <a:clrChange>
              <a:clrFrom>
                <a:srgbClr val="010101"/>
              </a:clrFrom>
              <a:clrTo>
                <a:srgbClr val="010101">
                  <a:alpha val="0"/>
                </a:srgbClr>
              </a:clrTo>
            </a:clrChange>
          </a:blip>
          <a:srcRect/>
          <a:stretch>
            <a:fillRect/>
          </a:stretch>
        </p:blipFill>
        <p:spPr bwMode="auto">
          <a:xfrm>
            <a:off x="971550" y="5272088"/>
            <a:ext cx="2016125" cy="936625"/>
          </a:xfrm>
          <a:prstGeom prst="rect">
            <a:avLst/>
          </a:prstGeom>
          <a:noFill/>
          <a:ln w="38100">
            <a:noFill/>
            <a:miter lim="800000"/>
            <a:headEnd/>
            <a:tailEnd/>
          </a:ln>
        </p:spPr>
      </p:pic>
      <p:pic>
        <p:nvPicPr>
          <p:cNvPr id="23572" name="Picture 54" descr="grb3map"/>
          <p:cNvPicPr>
            <a:picLocks noChangeAspect="1" noChangeArrowheads="1"/>
          </p:cNvPicPr>
          <p:nvPr/>
        </p:nvPicPr>
        <p:blipFill>
          <a:blip r:embed="rId8">
            <a:clrChange>
              <a:clrFrom>
                <a:srgbClr val="000000"/>
              </a:clrFrom>
              <a:clrTo>
                <a:srgbClr val="000000">
                  <a:alpha val="0"/>
                </a:srgbClr>
              </a:clrTo>
            </a:clrChange>
          </a:blip>
          <a:srcRect/>
          <a:stretch>
            <a:fillRect/>
          </a:stretch>
        </p:blipFill>
        <p:spPr bwMode="auto">
          <a:xfrm>
            <a:off x="2843213" y="5273675"/>
            <a:ext cx="1866900" cy="954088"/>
          </a:xfrm>
          <a:prstGeom prst="rect">
            <a:avLst/>
          </a:prstGeom>
          <a:noFill/>
          <a:ln w="38100">
            <a:noFill/>
            <a:miter lim="800000"/>
            <a:headEnd/>
            <a:tailEnd/>
          </a:ln>
        </p:spPr>
      </p:pic>
      <p:sp>
        <p:nvSpPr>
          <p:cNvPr id="23573" name="Text Box 61"/>
          <p:cNvSpPr txBox="1">
            <a:spLocks noChangeArrowheads="1"/>
          </p:cNvSpPr>
          <p:nvPr/>
        </p:nvSpPr>
        <p:spPr bwMode="auto">
          <a:xfrm>
            <a:off x="898525" y="4979988"/>
            <a:ext cx="306388" cy="244475"/>
          </a:xfrm>
          <a:prstGeom prst="rect">
            <a:avLst/>
          </a:prstGeom>
          <a:noFill/>
          <a:ln w="12700">
            <a:noFill/>
            <a:miter lim="800000"/>
            <a:headEnd type="none" w="sm" len="sm"/>
            <a:tailEnd type="none" w="sm" len="sm"/>
          </a:ln>
        </p:spPr>
        <p:txBody>
          <a:bodyPr wrap="none" lIns="0" tIns="0" rIns="0" bIns="0">
            <a:spAutoFit/>
          </a:bodyPr>
          <a:lstStyle/>
          <a:p>
            <a:pPr algn="l" eaLnBrk="0" hangingPunct="0">
              <a:buFontTx/>
              <a:buNone/>
            </a:pPr>
            <a:r>
              <a:rPr kumimoji="0" lang="en-US" altLang="ja-JP" sz="1600" b="1" dirty="0">
                <a:solidFill>
                  <a:srgbClr val="CCECFF"/>
                </a:solidFill>
              </a:rPr>
              <a:t> IR</a:t>
            </a:r>
          </a:p>
        </p:txBody>
      </p:sp>
      <p:sp>
        <p:nvSpPr>
          <p:cNvPr id="23574" name="Text Box 74"/>
          <p:cNvSpPr txBox="1">
            <a:spLocks noChangeArrowheads="1"/>
          </p:cNvSpPr>
          <p:nvPr/>
        </p:nvSpPr>
        <p:spPr bwMode="auto">
          <a:xfrm>
            <a:off x="827088" y="6037263"/>
            <a:ext cx="550862" cy="244475"/>
          </a:xfrm>
          <a:prstGeom prst="rect">
            <a:avLst/>
          </a:prstGeom>
          <a:noFill/>
          <a:ln w="12700">
            <a:noFill/>
            <a:miter lim="800000"/>
            <a:headEnd type="none" w="sm" len="sm"/>
            <a:tailEnd type="none" w="sm" len="sm"/>
          </a:ln>
        </p:spPr>
        <p:txBody>
          <a:bodyPr wrap="none" lIns="0" tIns="0" rIns="0" bIns="0">
            <a:spAutoFit/>
          </a:bodyPr>
          <a:lstStyle/>
          <a:p>
            <a:pPr algn="l" eaLnBrk="0" hangingPunct="0">
              <a:buFontTx/>
              <a:buNone/>
            </a:pPr>
            <a:r>
              <a:rPr kumimoji="0" lang="en-US" altLang="ja-JP" sz="1600" b="1" dirty="0">
                <a:solidFill>
                  <a:srgbClr val="CCECFF"/>
                </a:solidFill>
                <a:latin typeface="Symbol" pitchFamily="18" charset="2"/>
              </a:rPr>
              <a:t> g</a:t>
            </a:r>
            <a:r>
              <a:rPr kumimoji="0" lang="en-US" altLang="ja-JP" sz="1600" b="1" dirty="0">
                <a:solidFill>
                  <a:srgbClr val="CCECFF"/>
                </a:solidFill>
              </a:rPr>
              <a:t>-ray</a:t>
            </a:r>
          </a:p>
        </p:txBody>
      </p:sp>
      <p:grpSp>
        <p:nvGrpSpPr>
          <p:cNvPr id="27" name="グループ化 26"/>
          <p:cNvGrpSpPr/>
          <p:nvPr/>
        </p:nvGrpSpPr>
        <p:grpSpPr>
          <a:xfrm>
            <a:off x="4759325" y="1046163"/>
            <a:ext cx="4133850" cy="4283075"/>
            <a:chOff x="4759325" y="1046163"/>
            <a:chExt cx="4133850" cy="4283075"/>
          </a:xfrm>
        </p:grpSpPr>
        <p:sp>
          <p:nvSpPr>
            <p:cNvPr id="23568" name="Text Box 73"/>
            <p:cNvSpPr txBox="1">
              <a:spLocks noChangeArrowheads="1"/>
            </p:cNvSpPr>
            <p:nvPr/>
          </p:nvSpPr>
          <p:spPr bwMode="auto">
            <a:xfrm>
              <a:off x="7564438" y="5084763"/>
              <a:ext cx="536575" cy="244475"/>
            </a:xfrm>
            <a:prstGeom prst="rect">
              <a:avLst/>
            </a:prstGeom>
            <a:noFill/>
            <a:ln w="12700">
              <a:noFill/>
              <a:miter lim="800000"/>
              <a:headEnd type="none" w="sm" len="sm"/>
              <a:tailEnd type="none" w="sm" len="sm"/>
            </a:ln>
          </p:spPr>
          <p:txBody>
            <a:bodyPr wrap="none" lIns="0" tIns="0" rIns="0" bIns="0">
              <a:spAutoFit/>
            </a:bodyPr>
            <a:lstStyle/>
            <a:p>
              <a:pPr eaLnBrk="0" hangingPunct="0">
                <a:buFontTx/>
                <a:buNone/>
              </a:pPr>
              <a:r>
                <a:rPr kumimoji="0" lang="en-US" altLang="ja-JP" sz="1600" b="1" dirty="0">
                  <a:solidFill>
                    <a:srgbClr val="CCECFF"/>
                  </a:solidFill>
                </a:rPr>
                <a:t>GW ?</a:t>
              </a:r>
            </a:p>
          </p:txBody>
        </p:sp>
        <p:sp>
          <p:nvSpPr>
            <p:cNvPr id="23575" name="Rectangle 75"/>
            <p:cNvSpPr>
              <a:spLocks noChangeArrowheads="1"/>
            </p:cNvSpPr>
            <p:nvPr/>
          </p:nvSpPr>
          <p:spPr bwMode="auto">
            <a:xfrm>
              <a:off x="5508625" y="4292600"/>
              <a:ext cx="647700" cy="676275"/>
            </a:xfrm>
            <a:prstGeom prst="rect">
              <a:avLst/>
            </a:prstGeom>
            <a:noFill/>
            <a:ln w="15875">
              <a:noFill/>
              <a:miter lim="800000"/>
              <a:headEnd/>
              <a:tailEnd/>
            </a:ln>
          </p:spPr>
          <p:txBody>
            <a:bodyPr>
              <a:spAutoFit/>
            </a:bodyPr>
            <a:lstStyle/>
            <a:p>
              <a:pPr algn="l">
                <a:lnSpc>
                  <a:spcPct val="120000"/>
                </a:lnSpc>
                <a:buClr>
                  <a:schemeClr val="accent2"/>
                </a:buClr>
                <a:buSzPct val="70000"/>
                <a:buFont typeface="Wingdings" pitchFamily="2" charset="2"/>
                <a:buNone/>
              </a:pPr>
              <a:r>
                <a:rPr lang="en-US" altLang="ja-JP" sz="3200" b="1" dirty="0">
                  <a:solidFill>
                    <a:srgbClr val="F8F8F8"/>
                  </a:solidFill>
                </a:rPr>
                <a:t>+</a:t>
              </a:r>
            </a:p>
          </p:txBody>
        </p:sp>
        <p:grpSp>
          <p:nvGrpSpPr>
            <p:cNvPr id="26" name="グループ化 25"/>
            <p:cNvGrpSpPr/>
            <p:nvPr/>
          </p:nvGrpSpPr>
          <p:grpSpPr>
            <a:xfrm>
              <a:off x="4759325" y="1046163"/>
              <a:ext cx="4133850" cy="1735137"/>
              <a:chOff x="4759325" y="1046163"/>
              <a:chExt cx="4133850" cy="1735137"/>
            </a:xfrm>
          </p:grpSpPr>
          <p:sp>
            <p:nvSpPr>
              <p:cNvPr id="23556" name="AutoShape 2"/>
              <p:cNvSpPr>
                <a:spLocks noChangeArrowheads="1"/>
              </p:cNvSpPr>
              <p:nvPr/>
            </p:nvSpPr>
            <p:spPr bwMode="auto">
              <a:xfrm>
                <a:off x="5184775" y="1085850"/>
                <a:ext cx="3492500" cy="1687513"/>
              </a:xfrm>
              <a:prstGeom prst="roundRect">
                <a:avLst>
                  <a:gd name="adj" fmla="val 5130"/>
                </a:avLst>
              </a:prstGeom>
              <a:solidFill>
                <a:srgbClr val="CCFFCC">
                  <a:alpha val="10000"/>
                </a:srgbClr>
              </a:solidFill>
              <a:ln w="15875">
                <a:noFill/>
                <a:round/>
                <a:headEnd/>
                <a:tailEnd/>
              </a:ln>
            </p:spPr>
            <p:txBody>
              <a:bodyPr anchor="ctr">
                <a:spAutoFit/>
              </a:bodyPr>
              <a:lstStyle/>
              <a:p>
                <a:endParaRPr lang="ja-JP" altLang="en-US" dirty="0"/>
              </a:p>
            </p:txBody>
          </p:sp>
          <p:sp>
            <p:nvSpPr>
              <p:cNvPr id="23560" name="AutoShape 30"/>
              <p:cNvSpPr>
                <a:spLocks noChangeArrowheads="1"/>
              </p:cNvSpPr>
              <p:nvPr/>
            </p:nvSpPr>
            <p:spPr bwMode="auto">
              <a:xfrm>
                <a:off x="4759325" y="1716088"/>
                <a:ext cx="317500" cy="346075"/>
              </a:xfrm>
              <a:custGeom>
                <a:avLst/>
                <a:gdLst>
                  <a:gd name="T0" fmla="*/ 165100 w 21600"/>
                  <a:gd name="T1" fmla="*/ 0 h 21600"/>
                  <a:gd name="T2" fmla="*/ 0 w 21600"/>
                  <a:gd name="T3" fmla="*/ 173038 h 21600"/>
                  <a:gd name="T4" fmla="*/ 165100 w 21600"/>
                  <a:gd name="T5" fmla="*/ 346075 h 21600"/>
                  <a:gd name="T6" fmla="*/ 317500 w 21600"/>
                  <a:gd name="T7" fmla="*/ 173038 h 21600"/>
                  <a:gd name="T8" fmla="*/ 17694720 60000 65536"/>
                  <a:gd name="T9" fmla="*/ 11796480 60000 65536"/>
                  <a:gd name="T10" fmla="*/ 5898240 60000 65536"/>
                  <a:gd name="T11" fmla="*/ 0 60000 65536"/>
                  <a:gd name="T12" fmla="*/ 3375 w 21600"/>
                  <a:gd name="T13" fmla="*/ 3255 h 21600"/>
                  <a:gd name="T14" fmla="*/ 14357 w 21600"/>
                  <a:gd name="T15" fmla="*/ 18345 h 21600"/>
                </a:gdLst>
                <a:ahLst/>
                <a:cxnLst>
                  <a:cxn ang="T8">
                    <a:pos x="T0" y="T1"/>
                  </a:cxn>
                  <a:cxn ang="T9">
                    <a:pos x="T2" y="T3"/>
                  </a:cxn>
                  <a:cxn ang="T10">
                    <a:pos x="T4" y="T5"/>
                  </a:cxn>
                  <a:cxn ang="T11">
                    <a:pos x="T6" y="T7"/>
                  </a:cxn>
                </a:cxnLst>
                <a:rect l="T12" t="T13" r="T14" b="T15"/>
                <a:pathLst>
                  <a:path w="21600" h="21600">
                    <a:moveTo>
                      <a:pt x="11232" y="0"/>
                    </a:moveTo>
                    <a:lnTo>
                      <a:pt x="11232" y="3255"/>
                    </a:lnTo>
                    <a:lnTo>
                      <a:pt x="3375" y="3255"/>
                    </a:lnTo>
                    <a:lnTo>
                      <a:pt x="3375" y="18345"/>
                    </a:lnTo>
                    <a:lnTo>
                      <a:pt x="11232" y="18345"/>
                    </a:lnTo>
                    <a:lnTo>
                      <a:pt x="11232" y="21600"/>
                    </a:lnTo>
                    <a:lnTo>
                      <a:pt x="21600" y="10800"/>
                    </a:lnTo>
                    <a:close/>
                  </a:path>
                  <a:path w="21600" h="21600">
                    <a:moveTo>
                      <a:pt x="1350" y="3255"/>
                    </a:moveTo>
                    <a:lnTo>
                      <a:pt x="1350" y="18345"/>
                    </a:lnTo>
                    <a:lnTo>
                      <a:pt x="2700" y="18345"/>
                    </a:lnTo>
                    <a:lnTo>
                      <a:pt x="2700" y="3255"/>
                    </a:lnTo>
                    <a:close/>
                  </a:path>
                  <a:path w="21600" h="21600">
                    <a:moveTo>
                      <a:pt x="0" y="3255"/>
                    </a:moveTo>
                    <a:lnTo>
                      <a:pt x="0" y="18345"/>
                    </a:lnTo>
                    <a:lnTo>
                      <a:pt x="675" y="18345"/>
                    </a:lnTo>
                    <a:lnTo>
                      <a:pt x="675" y="3255"/>
                    </a:lnTo>
                    <a:close/>
                  </a:path>
                </a:pathLst>
              </a:custGeom>
              <a:solidFill>
                <a:srgbClr val="CCFFCC">
                  <a:alpha val="50195"/>
                </a:srgbClr>
              </a:solidFill>
              <a:ln w="3175">
                <a:solidFill>
                  <a:srgbClr val="CCFFCC"/>
                </a:solidFill>
                <a:miter lim="800000"/>
                <a:headEnd/>
                <a:tailEnd/>
              </a:ln>
            </p:spPr>
            <p:txBody>
              <a:bodyPr anchor="ctr">
                <a:spAutoFit/>
              </a:bodyPr>
              <a:lstStyle/>
              <a:p>
                <a:endParaRPr lang="ja-JP" altLang="en-US" dirty="0"/>
              </a:p>
            </p:txBody>
          </p:sp>
          <p:sp>
            <p:nvSpPr>
              <p:cNvPr id="23561" name="Rectangle 31"/>
              <p:cNvSpPr>
                <a:spLocks noChangeArrowheads="1"/>
              </p:cNvSpPr>
              <p:nvPr/>
            </p:nvSpPr>
            <p:spPr bwMode="auto">
              <a:xfrm>
                <a:off x="5184775" y="1046163"/>
                <a:ext cx="3384550" cy="422275"/>
              </a:xfrm>
              <a:prstGeom prst="rect">
                <a:avLst/>
              </a:prstGeom>
              <a:noFill/>
              <a:ln w="15875">
                <a:noFill/>
                <a:miter lim="800000"/>
                <a:headEnd/>
                <a:tailEnd/>
              </a:ln>
            </p:spPr>
            <p:txBody>
              <a:bodyPr>
                <a:spAutoFit/>
              </a:bodyPr>
              <a:lstStyle/>
              <a:p>
                <a:pPr algn="l">
                  <a:lnSpc>
                    <a:spcPct val="120000"/>
                  </a:lnSpc>
                  <a:buClr>
                    <a:schemeClr val="accent2"/>
                  </a:buClr>
                  <a:buSzPct val="70000"/>
                  <a:buFont typeface="Wingdings" pitchFamily="2" charset="2"/>
                  <a:buNone/>
                </a:pPr>
                <a:r>
                  <a:rPr lang="ja-JP" altLang="en-US" sz="1800" b="1" dirty="0">
                    <a:solidFill>
                      <a:srgbClr val="F8F8F8"/>
                    </a:solidFill>
                  </a:rPr>
                  <a:t>宇宙を観測する新しい手段</a:t>
                </a:r>
              </a:p>
            </p:txBody>
          </p:sp>
          <p:sp>
            <p:nvSpPr>
              <p:cNvPr id="23576" name="Rectangle 76"/>
              <p:cNvSpPr>
                <a:spLocks noChangeArrowheads="1"/>
              </p:cNvSpPr>
              <p:nvPr/>
            </p:nvSpPr>
            <p:spPr bwMode="auto">
              <a:xfrm>
                <a:off x="5473700" y="1404938"/>
                <a:ext cx="3419475" cy="1376362"/>
              </a:xfrm>
              <a:prstGeom prst="rect">
                <a:avLst/>
              </a:prstGeom>
              <a:noFill/>
              <a:ln w="15875">
                <a:noFill/>
                <a:miter lim="800000"/>
                <a:headEnd/>
                <a:tailEnd/>
              </a:ln>
            </p:spPr>
            <p:txBody>
              <a:bodyPr>
                <a:spAutoFit/>
              </a:bodyPr>
              <a:lstStyle/>
              <a:p>
                <a:pPr algn="l">
                  <a:lnSpc>
                    <a:spcPct val="120000"/>
                  </a:lnSpc>
                  <a:buClr>
                    <a:schemeClr val="accent2"/>
                  </a:buClr>
                  <a:buSzPct val="70000"/>
                  <a:buFont typeface="Wingdings" pitchFamily="2" charset="2"/>
                  <a:buNone/>
                </a:pPr>
                <a:r>
                  <a:rPr lang="ja-JP" altLang="en-US" sz="1800" b="1" dirty="0">
                    <a:solidFill>
                      <a:srgbClr val="F8F8F8"/>
                    </a:solidFill>
                  </a:rPr>
                  <a:t>電磁波と相補的・独立な観測</a:t>
                </a:r>
              </a:p>
              <a:p>
                <a:pPr algn="l">
                  <a:lnSpc>
                    <a:spcPct val="120000"/>
                  </a:lnSpc>
                  <a:buClr>
                    <a:schemeClr val="accent2"/>
                  </a:buClr>
                  <a:buSzPct val="70000"/>
                  <a:buFont typeface="Wingdings" pitchFamily="2" charset="2"/>
                  <a:buNone/>
                </a:pPr>
                <a:r>
                  <a:rPr lang="ja-JP" altLang="en-US" sz="1800" b="1" dirty="0">
                    <a:solidFill>
                      <a:srgbClr val="F8F8F8"/>
                    </a:solidFill>
                  </a:rPr>
                  <a:t>他では見ることの出来ない現象</a:t>
                </a:r>
              </a:p>
              <a:p>
                <a:pPr algn="l">
                  <a:lnSpc>
                    <a:spcPct val="120000"/>
                  </a:lnSpc>
                  <a:buClr>
                    <a:schemeClr val="accent2"/>
                  </a:buClr>
                  <a:buSzPct val="70000"/>
                  <a:buFont typeface="Wingdings" pitchFamily="2" charset="2"/>
                  <a:buNone/>
                </a:pPr>
                <a:r>
                  <a:rPr lang="ja-JP" altLang="en-US" sz="1800" b="1" dirty="0">
                    <a:solidFill>
                      <a:srgbClr val="F8F8F8"/>
                    </a:solidFill>
                  </a:rPr>
                  <a:t>       </a:t>
                </a:r>
                <a:r>
                  <a:rPr lang="ja-JP" altLang="en-US" sz="1600" b="1" dirty="0">
                    <a:solidFill>
                      <a:srgbClr val="CCFFCC"/>
                    </a:solidFill>
                  </a:rPr>
                  <a:t>‘晴れ上がり’前の初期宇宙</a:t>
                </a:r>
              </a:p>
              <a:p>
                <a:pPr algn="l">
                  <a:lnSpc>
                    <a:spcPct val="120000"/>
                  </a:lnSpc>
                  <a:buClr>
                    <a:schemeClr val="accent2"/>
                  </a:buClr>
                  <a:buSzPct val="70000"/>
                  <a:buFont typeface="Wingdings" pitchFamily="2" charset="2"/>
                  <a:buNone/>
                </a:pPr>
                <a:r>
                  <a:rPr lang="ja-JP" altLang="en-US" sz="1600" b="1" dirty="0">
                    <a:solidFill>
                      <a:srgbClr val="CCFFCC"/>
                    </a:solidFill>
                  </a:rPr>
                  <a:t>        激しい天体現象の内部</a:t>
                </a:r>
              </a:p>
            </p:txBody>
          </p:sp>
        </p:grpSp>
        <p:pic>
          <p:nvPicPr>
            <p:cNvPr id="23577" name="Picture 78"/>
            <p:cNvPicPr>
              <a:picLocks noChangeAspect="1" noChangeArrowheads="1"/>
            </p:cNvPicPr>
            <p:nvPr/>
          </p:nvPicPr>
          <p:blipFill>
            <a:blip r:embed="rId9">
              <a:clrChange>
                <a:clrFrom>
                  <a:srgbClr val="FFFFFF"/>
                </a:clrFrom>
                <a:clrTo>
                  <a:srgbClr val="FFFFFF">
                    <a:alpha val="0"/>
                  </a:srgbClr>
                </a:clrTo>
              </a:clrChange>
              <a:lum contrast="-20000"/>
            </a:blip>
            <a:srcRect/>
            <a:stretch>
              <a:fillRect/>
            </a:stretch>
          </p:blipFill>
          <p:spPr bwMode="auto">
            <a:xfrm>
              <a:off x="6156325" y="4176713"/>
              <a:ext cx="1944688" cy="962025"/>
            </a:xfrm>
            <a:prstGeom prst="rect">
              <a:avLst/>
            </a:prstGeom>
            <a:noFill/>
            <a:ln w="1587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named]{Yellow}&#10;$$ G_{\mu\nu}= {8\pi G \over c^4} T_{\mu\nu} $$&#10;\end{document}&#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44"/>
  <p:tag name="PICTUREFILESIZE" val="108478"/>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green}&#10;$$ f\sim {1\over 2 \pi} \sqrt{G M / R^3} $$&#10;\end{document}&#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60.8003"/>
  <p:tag name="PICTUREFILESIZE" val="121366"/>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10;f \sim 4 \times \left({ 10^3 M_\odot \over m_{\rm t} }\right)\ \ \ [{\rm Hz}]&#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44.75"/>
  <p:tag name="PICTUREFILESIZE" val="288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10;h \sim  10^{-15} \left({m_{\rm c} \over  10^3 M_\odot}\right)^{5/6}&#10;\left({1 {\rm Hz} \over  f}\right)^{1/6}&#10;\left({10 {\rm kpc} \over  r}\right)&#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422.875"/>
  <p:tag name="PICTUREFILESIZE" val="54046"/>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10;f \sim 3 \times 10^{-4} \left({ 10^8 M_\odot \over m }\right)&#10;\ \ \ [{\rm Hz}]$$&#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97.875"/>
  <p:tag name="PICTUREFILESIZE" val="3516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10;h \sim  10^{-15} \left({m \over  10^8 M_\odot}\right)&#10;                           \left({1 {\rm Gpc} \over  r}\right)&#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83"/>
  <p:tag name="PICTUREFILESIZE" val="32030"/>
</p:tagLst>
</file>

<file path=ppt/theme/theme1.xml><?xml version="1.0" encoding="utf-8"?>
<a:theme xmlns:a="http://schemas.openxmlformats.org/drawingml/2006/main" name="2_Straight Edge">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Straight Edge">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1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1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1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1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1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chemeClr val="accent1"/>
        </a:solidFill>
        <a:ln w="508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chemeClr val="accent1"/>
        </a:solidFill>
        <a:ln w="508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Straight Edge">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ight Edge">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標準デザイン">
  <a:themeElements>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標準デザイン">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標準デザイン">
  <a:themeElements>
    <a:clrScheme name="">
      <a:dk1>
        <a:srgbClr val="000000"/>
      </a:dk1>
      <a:lt1>
        <a:srgbClr val="FFFFFF"/>
      </a:lt1>
      <a:dk2>
        <a:srgbClr val="0000FF"/>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aight Edge">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Straight Edge">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42712</TotalTime>
  <Words>9608</Words>
  <Application>Microsoft Office PowerPoint</Application>
  <PresentationFormat>画面に合わせる (4:3)</PresentationFormat>
  <Paragraphs>2334</Paragraphs>
  <Slides>114</Slides>
  <Notes>114</Notes>
  <HiddenSlides>0</HiddenSlides>
  <MMClips>0</MMClips>
  <ScaleCrop>false</ScaleCrop>
  <HeadingPairs>
    <vt:vector size="6" baseType="variant">
      <vt:variant>
        <vt:lpstr>テーマ</vt:lpstr>
      </vt:variant>
      <vt:variant>
        <vt:i4>12</vt:i4>
      </vt:variant>
      <vt:variant>
        <vt:lpstr>埋め込まれた OLE サーバー</vt:lpstr>
      </vt:variant>
      <vt:variant>
        <vt:i4>3</vt:i4>
      </vt:variant>
      <vt:variant>
        <vt:lpstr>スライド タイトル</vt:lpstr>
      </vt:variant>
      <vt:variant>
        <vt:i4>114</vt:i4>
      </vt:variant>
    </vt:vector>
  </HeadingPairs>
  <TitlesOfParts>
    <vt:vector size="129" baseType="lpstr">
      <vt:lpstr>2_Straight Edge</vt:lpstr>
      <vt:lpstr>3_Straight Edge</vt:lpstr>
      <vt:lpstr>Straight Edge</vt:lpstr>
      <vt:lpstr>標準デザイン</vt:lpstr>
      <vt:lpstr>1_標準デザイン</vt:lpstr>
      <vt:lpstr>2_標準デザイン</vt:lpstr>
      <vt:lpstr>3_標準デザイン</vt:lpstr>
      <vt:lpstr>1_Straight Edge</vt:lpstr>
      <vt:lpstr>4_Straight Edge</vt:lpstr>
      <vt:lpstr>5_Straight Edge</vt:lpstr>
      <vt:lpstr>Blueprint</vt:lpstr>
      <vt:lpstr>1_Blueprint</vt:lpstr>
      <vt:lpstr>ビットマップ イメージ</vt:lpstr>
      <vt:lpstr>数式</vt:lpstr>
      <vt:lpstr>Drawing</vt:lpstr>
      <vt:lpstr>DECIGO the Japanese Space Gravitational Wave Antenna</vt:lpstr>
      <vt:lpstr>DECIGO</vt:lpstr>
      <vt:lpstr>スライド 3</vt:lpstr>
      <vt:lpstr>スライド 4</vt:lpstr>
      <vt:lpstr>Gravitational Waves</vt:lpstr>
      <vt:lpstr>EM and GW waves</vt:lpstr>
      <vt:lpstr>Astronomical Probes</vt:lpstr>
      <vt:lpstr>Effect of Gravitational waves</vt:lpstr>
      <vt:lpstr>DECIGO Interferometer</vt:lpstr>
      <vt:lpstr>Targets and Science</vt:lpstr>
      <vt:lpstr>Stochastic Background GWs</vt:lpstr>
      <vt:lpstr>スライド 12</vt:lpstr>
      <vt:lpstr>Pre-Conceptual Design</vt:lpstr>
      <vt:lpstr>Cavity and S/C control</vt:lpstr>
      <vt:lpstr>Requirements</vt:lpstr>
      <vt:lpstr>Thruster</vt:lpstr>
      <vt:lpstr>Orbit and Constellation</vt:lpstr>
      <vt:lpstr>Roadmap</vt:lpstr>
      <vt:lpstr>スライド 19</vt:lpstr>
      <vt:lpstr>DECIGO-PF</vt:lpstr>
      <vt:lpstr>DPF satellite</vt:lpstr>
      <vt:lpstr>スライド 22</vt:lpstr>
      <vt:lpstr>R&amp;D for DPF (2)</vt:lpstr>
      <vt:lpstr>SWIM launch and operation</vt:lpstr>
      <vt:lpstr>Successful control</vt:lpstr>
      <vt:lpstr>DPF mission status</vt:lpstr>
      <vt:lpstr>Collaboration and support</vt:lpstr>
      <vt:lpstr>スライド 28</vt:lpstr>
      <vt:lpstr>Summary</vt:lpstr>
      <vt:lpstr>スライド 30</vt:lpstr>
      <vt:lpstr>DECIGO</vt:lpstr>
      <vt:lpstr>GW target of DPF</vt:lpstr>
      <vt:lpstr>Standard Sources</vt:lpstr>
      <vt:lpstr>Comparison with LPF</vt:lpstr>
      <vt:lpstr>LCGT and DECIGO</vt:lpstr>
      <vt:lpstr>R&amp;D for DPF (1)</vt:lpstr>
      <vt:lpstr>SWIM launch</vt:lpstr>
      <vt:lpstr>Organization</vt:lpstr>
      <vt:lpstr>DPF mission payload</vt:lpstr>
      <vt:lpstr>レーザー干渉計型重力波検出器</vt:lpstr>
      <vt:lpstr>Introduction (3)</vt:lpstr>
      <vt:lpstr>Introduction (4) </vt:lpstr>
      <vt:lpstr>DPF Sensitivity</vt:lpstr>
      <vt:lpstr>DPF sensitivity</vt:lpstr>
      <vt:lpstr>Interferometer Design</vt:lpstr>
      <vt:lpstr>スライド 46</vt:lpstr>
      <vt:lpstr>Gravity of the Earth</vt:lpstr>
      <vt:lpstr>Objectives of DPF</vt:lpstr>
      <vt:lpstr>DPF and DECIGO</vt:lpstr>
      <vt:lpstr>Arm length</vt:lpstr>
      <vt:lpstr>IMBH inspiral and Merger</vt:lpstr>
      <vt:lpstr>DPF targets</vt:lpstr>
      <vt:lpstr>Pre-DECIGO</vt:lpstr>
      <vt:lpstr>SWIMmn</vt:lpstr>
      <vt:lpstr>SWIMmn初期運用(5)</vt:lpstr>
      <vt:lpstr>SWIMmn初期運用(1)</vt:lpstr>
      <vt:lpstr>SWIMmn初期運用(2)</vt:lpstr>
      <vt:lpstr>球状星団のブラックホール</vt:lpstr>
      <vt:lpstr>地球重力場観測</vt:lpstr>
      <vt:lpstr>地球重力場観測の観測網</vt:lpstr>
      <vt:lpstr>DECIGOによる初期宇宙BH観測</vt:lpstr>
      <vt:lpstr>DECIGOによるダークエネルギーの制限</vt:lpstr>
      <vt:lpstr>DECIGOの狙う重力波源とサイエンス</vt:lpstr>
      <vt:lpstr>What is DECIGO?</vt:lpstr>
      <vt:lpstr>Why FP cavity?</vt:lpstr>
      <vt:lpstr>Drag free and FP cavity: compatible?</vt:lpstr>
      <vt:lpstr>FP cavity and drag free : compatible?</vt:lpstr>
      <vt:lpstr>Drag free and FP cavity: compatible?</vt:lpstr>
      <vt:lpstr>Orbit and constellation (preliminary)</vt:lpstr>
      <vt:lpstr>Sensitivity of Pre-DECIGO</vt:lpstr>
      <vt:lpstr>History of DECIGO</vt:lpstr>
      <vt:lpstr>Interim organization</vt:lpstr>
      <vt:lpstr>DECIGO-WG</vt:lpstr>
      <vt:lpstr>LCGT and DECIGO</vt:lpstr>
      <vt:lpstr>Budget request to MEXT</vt:lpstr>
      <vt:lpstr>Summary</vt:lpstr>
      <vt:lpstr>Space antenna (4)</vt:lpstr>
      <vt:lpstr>Space antenna (5)</vt:lpstr>
      <vt:lpstr>Space antenna (6)</vt:lpstr>
      <vt:lpstr>Space antenna (7)</vt:lpstr>
      <vt:lpstr>Space antenna (8)</vt:lpstr>
      <vt:lpstr>DECIGO-PF (1) </vt:lpstr>
      <vt:lpstr>DECIGO-PF (2)</vt:lpstr>
      <vt:lpstr>DECIGO-PF (3)</vt:lpstr>
      <vt:lpstr>DECIGO-PF (4)</vt:lpstr>
      <vt:lpstr>DECIGO-PF (5)</vt:lpstr>
      <vt:lpstr>DECIGO-PF (6)</vt:lpstr>
      <vt:lpstr>DECIGO-PF (7)</vt:lpstr>
      <vt:lpstr>宇宙重力波望遠鏡</vt:lpstr>
      <vt:lpstr>LISA</vt:lpstr>
      <vt:lpstr>LISAの状況</vt:lpstr>
      <vt:lpstr>DPF概要</vt:lpstr>
      <vt:lpstr>DPFが目指す科学的成果</vt:lpstr>
      <vt:lpstr>推進体制</vt:lpstr>
      <vt:lpstr>重力波検出実験のこれまで</vt:lpstr>
      <vt:lpstr>連星パルサーの発見と観測</vt:lpstr>
      <vt:lpstr>電磁波と重力波</vt:lpstr>
      <vt:lpstr>重力波による観測</vt:lpstr>
      <vt:lpstr>重力波による天文学</vt:lpstr>
      <vt:lpstr>重力波源と期待できる知見</vt:lpstr>
      <vt:lpstr>DPFが目指す科学的成果</vt:lpstr>
      <vt:lpstr>DPFが目指す科学的成果</vt:lpstr>
      <vt:lpstr>DECIGO (4)</vt:lpstr>
      <vt:lpstr>DECIGO (5)</vt:lpstr>
      <vt:lpstr>DECIGO (6)</vt:lpstr>
      <vt:lpstr>Pre-conceptual Design (7)</vt:lpstr>
      <vt:lpstr>DPF Payload </vt:lpstr>
      <vt:lpstr>Stabilized laser  </vt:lpstr>
      <vt:lpstr>Main interferometer  </vt:lpstr>
      <vt:lpstr>Drag-free and attitude control</vt:lpstr>
      <vt:lpstr>DECIGOのための根幹技術実証</vt:lpstr>
      <vt:lpstr>DECIGOのための根幹技術実証</vt:lpstr>
      <vt:lpstr>DPFで実証される科学技術</vt:lpstr>
      <vt:lpstr>Constraint on dark energy</vt:lpstr>
    </vt:vector>
  </TitlesOfParts>
  <Company>東京大学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安東 正樹</dc:creator>
  <cp:lastModifiedBy>ando</cp:lastModifiedBy>
  <cp:revision>2730</cp:revision>
  <dcterms:created xsi:type="dcterms:W3CDTF">2002-03-19T09:15:24Z</dcterms:created>
  <dcterms:modified xsi:type="dcterms:W3CDTF">2009-07-24T03:45:37Z</dcterms:modified>
</cp:coreProperties>
</file>