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32"/>
  </p:notesMasterIdLst>
  <p:handoutMasterIdLst>
    <p:handoutMasterId r:id="rId33"/>
  </p:handoutMasterIdLst>
  <p:sldIdLst>
    <p:sldId id="1030" r:id="rId2"/>
    <p:sldId id="1040" r:id="rId3"/>
    <p:sldId id="1046" r:id="rId4"/>
    <p:sldId id="1063" r:id="rId5"/>
    <p:sldId id="1032" r:id="rId6"/>
    <p:sldId id="1026" r:id="rId7"/>
    <p:sldId id="1049" r:id="rId8"/>
    <p:sldId id="1050" r:id="rId9"/>
    <p:sldId id="1060" r:id="rId10"/>
    <p:sldId id="1042" r:id="rId11"/>
    <p:sldId id="1051" r:id="rId12"/>
    <p:sldId id="1061" r:id="rId13"/>
    <p:sldId id="1043" r:id="rId14"/>
    <p:sldId id="1052" r:id="rId15"/>
    <p:sldId id="1054" r:id="rId16"/>
    <p:sldId id="1055" r:id="rId17"/>
    <p:sldId id="1056" r:id="rId18"/>
    <p:sldId id="1053" r:id="rId19"/>
    <p:sldId id="1059" r:id="rId20"/>
    <p:sldId id="1062" r:id="rId21"/>
    <p:sldId id="1048" r:id="rId22"/>
    <p:sldId id="1044" r:id="rId23"/>
    <p:sldId id="1028" r:id="rId24"/>
    <p:sldId id="1041" r:id="rId25"/>
    <p:sldId id="1057" r:id="rId26"/>
    <p:sldId id="1058" r:id="rId27"/>
    <p:sldId id="1047" r:id="rId28"/>
    <p:sldId id="1031" r:id="rId29"/>
    <p:sldId id="1035" r:id="rId30"/>
    <p:sldId id="1039" r:id="rId31"/>
  </p:sldIdLst>
  <p:sldSz cx="9144000" cy="6858000" type="screen4x3"/>
  <p:notesSz cx="6731000" cy="9856788"/>
  <p:custDataLst>
    <p:tags r:id="rId34"/>
  </p:custDataLst>
  <p:defaultTextStyle>
    <a:defPPr>
      <a:defRPr lang="ja-JP"/>
    </a:defPPr>
    <a:lvl1pPr algn="ctr" rtl="0" fontAlgn="base">
      <a:spcBef>
        <a:spcPct val="0"/>
      </a:spcBef>
      <a:spcAft>
        <a:spcPct val="0"/>
      </a:spcAft>
      <a:buChar char="•"/>
      <a:defRPr kumimoji="1" sz="2400" kern="1200">
        <a:solidFill>
          <a:schemeClr val="tx1"/>
        </a:solidFill>
        <a:latin typeface="Tahoma" pitchFamily="34" charset="0"/>
        <a:ea typeface="HGP創英角ｺﾞｼｯｸUB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buChar char="•"/>
      <a:defRPr kumimoji="1" sz="2400" kern="1200">
        <a:solidFill>
          <a:schemeClr val="tx1"/>
        </a:solidFill>
        <a:latin typeface="Tahoma" pitchFamily="34" charset="0"/>
        <a:ea typeface="HGP創英角ｺﾞｼｯｸUB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buChar char="•"/>
      <a:defRPr kumimoji="1" sz="2400" kern="1200">
        <a:solidFill>
          <a:schemeClr val="tx1"/>
        </a:solidFill>
        <a:latin typeface="Tahoma" pitchFamily="34" charset="0"/>
        <a:ea typeface="HGP創英角ｺﾞｼｯｸUB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buChar char="•"/>
      <a:defRPr kumimoji="1" sz="2400" kern="1200">
        <a:solidFill>
          <a:schemeClr val="tx1"/>
        </a:solidFill>
        <a:latin typeface="Tahoma" pitchFamily="34" charset="0"/>
        <a:ea typeface="HGP創英角ｺﾞｼｯｸUB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buChar char="•"/>
      <a:defRPr kumimoji="1" sz="2400" kern="1200">
        <a:solidFill>
          <a:schemeClr val="tx1"/>
        </a:solidFill>
        <a:latin typeface="Tahoma" pitchFamily="34" charset="0"/>
        <a:ea typeface="HGP創英角ｺﾞｼｯｸUB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HGP創英角ｺﾞｼｯｸUB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HGP創英角ｺﾞｼｯｸUB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HGP創英角ｺﾞｼｯｸUB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HGP創英角ｺﾞｼｯｸUB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FFFF"/>
    <a:srgbClr val="FFCCCC"/>
    <a:srgbClr val="C0C0C0"/>
    <a:srgbClr val="DDDDDD"/>
    <a:srgbClr val="B2B2B2"/>
    <a:srgbClr val="000000"/>
    <a:srgbClr val="CCFFCC"/>
    <a:srgbClr val="F8F8F8"/>
    <a:srgbClr val="FFFFCC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4" autoAdjust="0"/>
    <p:restoredTop sz="99316" autoAdjust="0"/>
  </p:normalViewPr>
  <p:slideViewPr>
    <p:cSldViewPr>
      <p:cViewPr>
        <p:scale>
          <a:sx n="70" d="100"/>
          <a:sy n="70" d="100"/>
        </p:scale>
        <p:origin x="-738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064" y="-96"/>
      </p:cViewPr>
      <p:guideLst>
        <p:guide orient="horz" pos="3104"/>
        <p:guide pos="212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3175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4663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3175" y="9364663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E96BC14-1615-4251-8D4B-8C86F65DDFD9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03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38" y="4681538"/>
            <a:ext cx="4937125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4663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9364663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 smtClean="0"/>
            </a:lvl1pPr>
          </a:lstStyle>
          <a:p>
            <a:pPr>
              <a:defRPr/>
            </a:pPr>
            <a:fld id="{CB493AE6-ACB0-48C0-A300-869348BAECA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HGP創英角ｺﾞｼｯｸUB" pitchFamily="5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HGP創英角ｺﾞｼｯｸUB" pitchFamily="5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HGP創英角ｺﾞｼｯｸUB" pitchFamily="5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HGP創英角ｺﾞｼｯｸUB" pitchFamily="5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HGP創英角ｺﾞｼｯｸUB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1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10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11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12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13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14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15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16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17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18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19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2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20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21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22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23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24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25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26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27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28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29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3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30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4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5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6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7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8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9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LCGT RSE Roadmap Meeting</a:t>
            </a:r>
            <a:r>
              <a:rPr lang="ja-JP" altLang="en-US" smtClean="0"/>
              <a:t>　</a:t>
            </a:r>
            <a:r>
              <a:rPr lang="en-US" altLang="ja-JP" smtClean="0"/>
              <a:t>(2010</a:t>
            </a:r>
            <a:r>
              <a:rPr lang="ja-JP" altLang="en-US" smtClean="0"/>
              <a:t>年</a:t>
            </a:r>
            <a:r>
              <a:rPr lang="en-US" altLang="ja-JP" smtClean="0"/>
              <a:t>6</a:t>
            </a:r>
            <a:r>
              <a:rPr lang="ja-JP" altLang="en-US" smtClean="0"/>
              <a:t>月</a:t>
            </a:r>
            <a:r>
              <a:rPr lang="en-US" altLang="ja-JP" smtClean="0"/>
              <a:t>16</a:t>
            </a:r>
            <a:r>
              <a:rPr lang="ja-JP" altLang="en-US" smtClean="0"/>
              <a:t>日</a:t>
            </a:r>
            <a:r>
              <a:rPr lang="en-US" altLang="ja-JP" smtClean="0"/>
              <a:t>)</a:t>
            </a:r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75637-E8AC-4181-927C-9D85E9A3AAC1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LCGT RSE Roadmap Meeting</a:t>
            </a:r>
            <a:r>
              <a:rPr lang="ja-JP" altLang="en-US" smtClean="0"/>
              <a:t>　</a:t>
            </a:r>
            <a:r>
              <a:rPr lang="en-US" altLang="ja-JP" smtClean="0"/>
              <a:t>(2010</a:t>
            </a:r>
            <a:r>
              <a:rPr lang="ja-JP" altLang="en-US" smtClean="0"/>
              <a:t>年</a:t>
            </a:r>
            <a:r>
              <a:rPr lang="en-US" altLang="ja-JP" smtClean="0"/>
              <a:t>6</a:t>
            </a:r>
            <a:r>
              <a:rPr lang="ja-JP" altLang="en-US" smtClean="0"/>
              <a:t>月</a:t>
            </a:r>
            <a:r>
              <a:rPr lang="en-US" altLang="ja-JP" smtClean="0"/>
              <a:t>16</a:t>
            </a:r>
            <a:r>
              <a:rPr lang="ja-JP" altLang="en-US" smtClean="0"/>
              <a:t>日</a:t>
            </a:r>
            <a:r>
              <a:rPr lang="en-US" altLang="ja-JP" smtClean="0"/>
              <a:t>)</a:t>
            </a:r>
            <a:endParaRPr lang="en-US" altLang="ja-JP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0A227-DAEA-464B-B549-974AF7486E55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9906" name="Picture 2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</p:pic>
      <p:sp>
        <p:nvSpPr>
          <p:cNvPr id="10199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01713" y="523875"/>
            <a:ext cx="7380287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0199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66863" y="2895600"/>
            <a:ext cx="6662737" cy="2994025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1019909" name="Rectangle 5" descr="デニム"/>
          <p:cNvSpPr>
            <a:spLocks noChangeArrowheads="1"/>
          </p:cNvSpPr>
          <p:nvPr/>
        </p:nvSpPr>
        <p:spPr bwMode="auto">
          <a:xfrm>
            <a:off x="2667000" y="1190625"/>
            <a:ext cx="5662613" cy="777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None/>
            </a:pPr>
            <a:endParaRPr lang="ja-JP" altLang="ja-JP" sz="2400">
              <a:solidFill>
                <a:schemeClr val="tx1"/>
              </a:solidFill>
            </a:endParaRPr>
          </a:p>
        </p:txBody>
      </p:sp>
      <p:sp>
        <p:nvSpPr>
          <p:cNvPr id="1019910" name="Rectangle 6" descr="デニム"/>
          <p:cNvSpPr>
            <a:spLocks noChangeArrowheads="1"/>
          </p:cNvSpPr>
          <p:nvPr/>
        </p:nvSpPr>
        <p:spPr bwMode="auto">
          <a:xfrm>
            <a:off x="914400" y="327025"/>
            <a:ext cx="5662613" cy="777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None/>
            </a:pPr>
            <a:endParaRPr lang="ja-JP" altLang="ja-JP" sz="2400">
              <a:solidFill>
                <a:schemeClr val="tx1"/>
              </a:solidFill>
            </a:endParaRPr>
          </a:p>
        </p:txBody>
      </p:sp>
      <p:sp>
        <p:nvSpPr>
          <p:cNvPr id="1019911" name="Rectangle 7" descr="デニム"/>
          <p:cNvSpPr>
            <a:spLocks noChangeArrowheads="1"/>
          </p:cNvSpPr>
          <p:nvPr userDrawn="1"/>
        </p:nvSpPr>
        <p:spPr bwMode="auto">
          <a:xfrm>
            <a:off x="685800" y="6400800"/>
            <a:ext cx="8077200" cy="762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58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019912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" y="6577013"/>
            <a:ext cx="8382000" cy="204787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LCGT RSE Roadmap Meeting</a:t>
            </a:r>
            <a:r>
              <a:rPr lang="ja-JP" altLang="en-US" smtClean="0"/>
              <a:t>　</a:t>
            </a:r>
            <a:r>
              <a:rPr lang="en-US" altLang="ja-JP" smtClean="0"/>
              <a:t>(2010</a:t>
            </a:r>
            <a:r>
              <a:rPr lang="ja-JP" altLang="en-US" smtClean="0"/>
              <a:t>年</a:t>
            </a:r>
            <a:r>
              <a:rPr lang="en-US" altLang="ja-JP" smtClean="0"/>
              <a:t>6</a:t>
            </a:r>
            <a:r>
              <a:rPr lang="ja-JP" altLang="en-US" smtClean="0"/>
              <a:t>月</a:t>
            </a:r>
            <a:r>
              <a:rPr lang="en-US" altLang="ja-JP" smtClean="0"/>
              <a:t>16</a:t>
            </a:r>
            <a:r>
              <a:rPr lang="ja-JP" altLang="en-US" smtClean="0"/>
              <a:t>日</a:t>
            </a:r>
            <a:r>
              <a:rPr lang="en-US" altLang="ja-JP" smtClean="0"/>
              <a:t>)</a:t>
            </a: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19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1019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909" grpId="0" animBg="1" autoUpdateAnimBg="0"/>
      <p:bldP spid="1019910" grpId="0" animBg="1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765175"/>
            <a:ext cx="8386763" cy="57118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LCGT RSE Roadmap Meeting</a:t>
            </a:r>
            <a:r>
              <a:rPr lang="ja-JP" altLang="en-US" smtClean="0"/>
              <a:t>　</a:t>
            </a:r>
            <a:r>
              <a:rPr lang="en-US" altLang="ja-JP" smtClean="0"/>
              <a:t>(2010</a:t>
            </a:r>
            <a:r>
              <a:rPr lang="ja-JP" altLang="en-US" smtClean="0"/>
              <a:t>年</a:t>
            </a:r>
            <a:r>
              <a:rPr lang="en-US" altLang="ja-JP" smtClean="0"/>
              <a:t>6</a:t>
            </a:r>
            <a:r>
              <a:rPr lang="ja-JP" altLang="en-US" smtClean="0"/>
              <a:t>月</a:t>
            </a:r>
            <a:r>
              <a:rPr lang="en-US" altLang="ja-JP" smtClean="0"/>
              <a:t>16</a:t>
            </a:r>
            <a:r>
              <a:rPr lang="ja-JP" altLang="en-US" smtClean="0"/>
              <a:t>日</a:t>
            </a:r>
            <a:r>
              <a:rPr lang="en-US" altLang="ja-JP" smtClean="0"/>
              <a:t>)</a:t>
            </a: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D060A6-9F2D-4B2F-AA5E-080FECEE08E7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9056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sp>
        <p:nvSpPr>
          <p:cNvPr id="1346563" name="Rectangle 3" descr="デニム"/>
          <p:cNvSpPr>
            <a:spLocks noChangeArrowheads="1"/>
          </p:cNvSpPr>
          <p:nvPr userDrawn="1"/>
        </p:nvSpPr>
        <p:spPr bwMode="auto">
          <a:xfrm>
            <a:off x="685800" y="6477000"/>
            <a:ext cx="8077200" cy="76200"/>
          </a:xfrm>
          <a:prstGeom prst="rect">
            <a:avLst/>
          </a:prstGeom>
          <a:blipFill dpi="0" rotWithShape="0">
            <a:blip r:embed="rId7" cstate="print"/>
            <a:srcRect/>
            <a:tile tx="0" ty="0" sx="100000" sy="100000" flip="none" algn="tl"/>
          </a:blipFill>
          <a:ln w="158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346564" name="Rectangle 4" descr="デニム"/>
          <p:cNvSpPr>
            <a:spLocks noChangeArrowheads="1"/>
          </p:cNvSpPr>
          <p:nvPr userDrawn="1"/>
        </p:nvSpPr>
        <p:spPr bwMode="auto">
          <a:xfrm>
            <a:off x="685800" y="615950"/>
            <a:ext cx="8077200" cy="76200"/>
          </a:xfrm>
          <a:prstGeom prst="rect">
            <a:avLst/>
          </a:prstGeom>
          <a:blipFill dpi="0" rotWithShape="0">
            <a:blip r:embed="rId7" cstate="print"/>
            <a:srcRect/>
            <a:tile tx="0" ty="0" sx="100000" sy="100000" flip="none" algn="tl"/>
          </a:blipFill>
          <a:ln w="158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3465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629400"/>
            <a:ext cx="83820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kumimoji="0" sz="1200" b="1" smtClean="0"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r>
              <a:rPr lang="en-US" altLang="ja-JP" smtClean="0"/>
              <a:t>LCGT RSE Roadmap Meeting</a:t>
            </a:r>
            <a:r>
              <a:rPr lang="ja-JP" altLang="en-US" smtClean="0"/>
              <a:t>　</a:t>
            </a:r>
            <a:r>
              <a:rPr lang="en-US" altLang="ja-JP" smtClean="0"/>
              <a:t>(2010</a:t>
            </a:r>
            <a:r>
              <a:rPr lang="ja-JP" altLang="en-US" smtClean="0"/>
              <a:t>年</a:t>
            </a:r>
            <a:r>
              <a:rPr lang="en-US" altLang="ja-JP" smtClean="0"/>
              <a:t>6</a:t>
            </a:r>
            <a:r>
              <a:rPr lang="ja-JP" altLang="en-US" smtClean="0"/>
              <a:t>月</a:t>
            </a:r>
            <a:r>
              <a:rPr lang="en-US" altLang="ja-JP" smtClean="0"/>
              <a:t>16</a:t>
            </a:r>
            <a:r>
              <a:rPr lang="ja-JP" altLang="en-US" smtClean="0"/>
              <a:t>日</a:t>
            </a:r>
            <a:r>
              <a:rPr lang="en-US" altLang="ja-JP" smtClean="0"/>
              <a:t>)</a:t>
            </a:r>
            <a:endParaRPr lang="en-US" altLang="ja-JP"/>
          </a:p>
        </p:txBody>
      </p:sp>
      <p:sp>
        <p:nvSpPr>
          <p:cNvPr id="13465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9765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kumimoji="0" sz="1400" b="1" smtClean="0"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fld id="{715F68F9-44F6-4E6F-8F84-EB7A3601EA4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134656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0"/>
            <a:ext cx="66294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701" r:id="rId3"/>
    <p:sldLayoutId id="2147483702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kumimoji="1" sz="2800" b="1">
          <a:solidFill>
            <a:srgbClr val="EAEAEA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kumimoji="1" sz="2800" b="1">
          <a:solidFill>
            <a:srgbClr val="EAEAEA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HGP創英角ｺﾞｼｯｸUB" pitchFamily="50" charset="-128"/>
        </a:defRPr>
      </a:lvl2pPr>
      <a:lvl3pPr algn="ctr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kumimoji="1" sz="2800" b="1">
          <a:solidFill>
            <a:srgbClr val="EAEAEA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HGP創英角ｺﾞｼｯｸUB" pitchFamily="50" charset="-128"/>
        </a:defRPr>
      </a:lvl3pPr>
      <a:lvl4pPr algn="ctr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kumimoji="1" sz="2800" b="1">
          <a:solidFill>
            <a:srgbClr val="EAEAEA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HGP創英角ｺﾞｼｯｸUB" pitchFamily="50" charset="-128"/>
        </a:defRPr>
      </a:lvl4pPr>
      <a:lvl5pPr algn="ctr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kumimoji="1" sz="2800" b="1">
          <a:solidFill>
            <a:srgbClr val="EAEAEA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HGP創英角ｺﾞｼｯｸUB" pitchFamily="50" charset="-128"/>
        </a:defRPr>
      </a:lvl5pPr>
      <a:lvl6pPr marL="457200" algn="ctr" rtl="0" fontAlgn="base">
        <a:lnSpc>
          <a:spcPct val="120000"/>
        </a:lnSpc>
        <a:spcBef>
          <a:spcPct val="0"/>
        </a:spcBef>
        <a:spcAft>
          <a:spcPct val="0"/>
        </a:spcAft>
        <a:defRPr kumimoji="1" sz="2800" b="1">
          <a:solidFill>
            <a:srgbClr val="EAEAEA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HGP創英角ｺﾞｼｯｸUB" pitchFamily="50" charset="-128"/>
        </a:defRPr>
      </a:lvl6pPr>
      <a:lvl7pPr marL="914400" algn="ctr" rtl="0" fontAlgn="base">
        <a:lnSpc>
          <a:spcPct val="120000"/>
        </a:lnSpc>
        <a:spcBef>
          <a:spcPct val="0"/>
        </a:spcBef>
        <a:spcAft>
          <a:spcPct val="0"/>
        </a:spcAft>
        <a:defRPr kumimoji="1" sz="2800" b="1">
          <a:solidFill>
            <a:srgbClr val="EAEAEA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HGP創英角ｺﾞｼｯｸUB" pitchFamily="50" charset="-128"/>
        </a:defRPr>
      </a:lvl7pPr>
      <a:lvl8pPr marL="1371600" algn="ctr" rtl="0" fontAlgn="base">
        <a:lnSpc>
          <a:spcPct val="120000"/>
        </a:lnSpc>
        <a:spcBef>
          <a:spcPct val="0"/>
        </a:spcBef>
        <a:spcAft>
          <a:spcPct val="0"/>
        </a:spcAft>
        <a:defRPr kumimoji="1" sz="2800" b="1">
          <a:solidFill>
            <a:srgbClr val="EAEAEA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HGP創英角ｺﾞｼｯｸUB" pitchFamily="50" charset="-128"/>
        </a:defRPr>
      </a:lvl8pPr>
      <a:lvl9pPr marL="1828800" algn="ctr" rtl="0" fontAlgn="base">
        <a:lnSpc>
          <a:spcPct val="120000"/>
        </a:lnSpc>
        <a:spcBef>
          <a:spcPct val="0"/>
        </a:spcBef>
        <a:spcAft>
          <a:spcPct val="0"/>
        </a:spcAft>
        <a:defRPr kumimoji="1" sz="2800" b="1">
          <a:solidFill>
            <a:srgbClr val="EAEAEA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HGP創英角ｺﾞｼｯｸUB" pitchFamily="50" charset="-128"/>
        </a:defRPr>
      </a:lvl9pPr>
    </p:titleStyle>
    <p:bodyStyle>
      <a:lvl1pPr marL="193675" indent="-19367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8"/>
        </a:buBlip>
        <a:defRPr kumimoji="1" sz="2000">
          <a:solidFill>
            <a:srgbClr val="EAEAEA"/>
          </a:solidFill>
          <a:latin typeface="+mn-lt"/>
          <a:ea typeface="+mn-ea"/>
          <a:cs typeface="+mn-cs"/>
        </a:defRPr>
      </a:lvl1pPr>
      <a:lvl2pPr marL="566738" indent="-18256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8"/>
        </a:buBlip>
        <a:defRPr kumimoji="1" sz="2000">
          <a:solidFill>
            <a:srgbClr val="EAEAEA"/>
          </a:solidFill>
          <a:latin typeface="+mn-lt"/>
          <a:ea typeface="+mn-ea"/>
        </a:defRPr>
      </a:lvl2pPr>
      <a:lvl3pPr marL="952500" indent="-19526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8"/>
        </a:buBlip>
        <a:defRPr kumimoji="1" sz="2000">
          <a:solidFill>
            <a:srgbClr val="EAEAEA"/>
          </a:solidFill>
          <a:latin typeface="+mn-lt"/>
          <a:ea typeface="+mn-ea"/>
        </a:defRPr>
      </a:lvl3pPr>
      <a:lvl4pPr marL="1338263" indent="-19526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8"/>
        </a:buBlip>
        <a:defRPr kumimoji="1" sz="2000">
          <a:solidFill>
            <a:srgbClr val="EAEAEA"/>
          </a:solidFill>
          <a:latin typeface="+mn-lt"/>
          <a:ea typeface="+mn-ea"/>
        </a:defRPr>
      </a:lvl4pPr>
      <a:lvl5pPr marL="1711325" indent="-18256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8"/>
        </a:buBlip>
        <a:defRPr kumimoji="1" sz="2000">
          <a:solidFill>
            <a:srgbClr val="EAEAEA"/>
          </a:solidFill>
          <a:latin typeface="+mn-lt"/>
          <a:ea typeface="+mn-ea"/>
        </a:defRPr>
      </a:lvl5pPr>
      <a:lvl6pPr marL="2168525" indent="-18256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8"/>
        </a:buBlip>
        <a:defRPr kumimoji="1" sz="2000">
          <a:solidFill>
            <a:srgbClr val="EAEAEA"/>
          </a:solidFill>
          <a:latin typeface="+mn-lt"/>
          <a:ea typeface="+mn-ea"/>
        </a:defRPr>
      </a:lvl6pPr>
      <a:lvl7pPr marL="2625725" indent="-18256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8"/>
        </a:buBlip>
        <a:defRPr kumimoji="1" sz="2000">
          <a:solidFill>
            <a:srgbClr val="EAEAEA"/>
          </a:solidFill>
          <a:latin typeface="+mn-lt"/>
          <a:ea typeface="+mn-ea"/>
        </a:defRPr>
      </a:lvl7pPr>
      <a:lvl8pPr marL="3082925" indent="-18256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8"/>
        </a:buBlip>
        <a:defRPr kumimoji="1" sz="2000">
          <a:solidFill>
            <a:srgbClr val="EAEAEA"/>
          </a:solidFill>
          <a:latin typeface="+mn-lt"/>
          <a:ea typeface="+mn-ea"/>
        </a:defRPr>
      </a:lvl8pPr>
      <a:lvl9pPr marL="3540125" indent="-18256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8"/>
        </a:buBlip>
        <a:defRPr kumimoji="1" sz="2000">
          <a:solidFill>
            <a:srgbClr val="EAEAEA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wmf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../meeting100616/20100510_RSE_RandD3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LCGT RSE Roadmap Meeting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(2010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年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月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16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日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45" y="857232"/>
            <a:ext cx="7672383" cy="5572164"/>
          </a:xfrm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altLang="ja-JP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dirty="0" smtClean="0"/>
              <a:t>目的</a:t>
            </a:r>
            <a:endParaRPr lang="en-US" altLang="ja-JP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dirty="0" smtClean="0"/>
              <a:t>　  </a:t>
            </a:r>
            <a:r>
              <a:rPr lang="en-US" altLang="ja-JP" dirty="0" smtClean="0"/>
              <a:t>LCGT</a:t>
            </a:r>
            <a:r>
              <a:rPr lang="ja-JP" altLang="en-US" dirty="0" smtClean="0"/>
              <a:t>における</a:t>
            </a:r>
            <a:r>
              <a:rPr lang="en-US" altLang="ja-JP" dirty="0" smtClean="0"/>
              <a:t>RSE</a:t>
            </a:r>
            <a:r>
              <a:rPr lang="ja-JP" altLang="en-US" dirty="0" smtClean="0"/>
              <a:t>実現計画を策定し</a:t>
            </a:r>
            <a:r>
              <a:rPr lang="en-US" altLang="ja-JP" dirty="0" smtClean="0"/>
              <a:t>, </a:t>
            </a:r>
            <a:r>
              <a:rPr lang="ja-JP" altLang="en-US" dirty="0" smtClean="0"/>
              <a:t>提案する</a:t>
            </a:r>
            <a:r>
              <a:rPr lang="en-US" altLang="ja-JP" dirty="0" smtClean="0"/>
              <a:t>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dirty="0" smtClean="0"/>
              <a:t>        技術レベルの現状把握をし、</a:t>
            </a:r>
            <a:r>
              <a:rPr lang="en-US" altLang="ja-JP" dirty="0" smtClean="0"/>
              <a:t>LCGT</a:t>
            </a:r>
            <a:r>
              <a:rPr lang="ja-JP" altLang="en-US" dirty="0" smtClean="0"/>
              <a:t>完成形までの工程の</a:t>
            </a:r>
            <a:endParaRPr lang="en-US" altLang="ja-JP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dirty="0" smtClean="0"/>
              <a:t>　      見通しを整合性ある形で取りまとめ、提案すること</a:t>
            </a:r>
            <a:r>
              <a:rPr lang="en-US" altLang="ja-JP" dirty="0" smtClean="0"/>
              <a:t>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dirty="0" smtClean="0"/>
              <a:t>         (</a:t>
            </a:r>
            <a:r>
              <a:rPr lang="ja-JP" altLang="en-US" dirty="0" smtClean="0"/>
              <a:t>設計・技術 開発とプロトタイプテスト・組み込み手順など</a:t>
            </a:r>
            <a:r>
              <a:rPr lang="en-US" altLang="ja-JP" dirty="0" smtClean="0"/>
              <a:t>)       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ja-JP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dirty="0" smtClean="0"/>
              <a:t>経緯</a:t>
            </a:r>
            <a:endParaRPr lang="en-US" altLang="ja-JP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dirty="0" smtClean="0"/>
              <a:t>　　  観測帯域特別作業班 </a:t>
            </a:r>
            <a:endParaRPr lang="en-US" altLang="ja-JP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dirty="0" smtClean="0">
                <a:sym typeface="Wingdings" pitchFamily="2" charset="2"/>
              </a:rPr>
              <a:t>             LCGT RSE</a:t>
            </a:r>
            <a:r>
              <a:rPr lang="ja-JP" altLang="en-US" dirty="0" smtClean="0">
                <a:sym typeface="Wingdings" pitchFamily="2" charset="2"/>
              </a:rPr>
              <a:t>方式の決定</a:t>
            </a:r>
            <a:endParaRPr lang="en-US" altLang="ja-JP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dirty="0" smtClean="0"/>
              <a:t>      </a:t>
            </a:r>
            <a:r>
              <a:rPr lang="ja-JP" altLang="en-US" dirty="0" smtClean="0"/>
              <a:t>「</a:t>
            </a:r>
            <a:r>
              <a:rPr lang="en-US" altLang="ja-JP" dirty="0" smtClean="0"/>
              <a:t>5</a:t>
            </a:r>
            <a:r>
              <a:rPr lang="ja-JP" altLang="en-US" dirty="0" smtClean="0"/>
              <a:t>年目のかたち」　特別作業班 </a:t>
            </a:r>
            <a:endParaRPr lang="en-US" altLang="ja-JP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dirty="0" smtClean="0"/>
              <a:t>            </a:t>
            </a:r>
            <a:r>
              <a:rPr lang="en-US" altLang="ja-JP" dirty="0" smtClean="0">
                <a:sym typeface="Wingdings" pitchFamily="2" charset="2"/>
              </a:rPr>
              <a:t> LCGT</a:t>
            </a:r>
            <a:r>
              <a:rPr lang="ja-JP" altLang="en-US" dirty="0" smtClean="0">
                <a:sym typeface="Wingdings" pitchFamily="2" charset="2"/>
              </a:rPr>
              <a:t>ロードマップの方向性</a:t>
            </a:r>
            <a:endParaRPr lang="en-US" altLang="ja-JP" dirty="0" smtClean="0">
              <a:sym typeface="Wingdings" pitchFamily="2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dirty="0" smtClean="0">
                <a:sym typeface="Wingdings" pitchFamily="2" charset="2"/>
              </a:rPr>
              <a:t>                RSE</a:t>
            </a:r>
            <a:r>
              <a:rPr lang="ja-JP" altLang="en-US" dirty="0" smtClean="0">
                <a:sym typeface="Wingdings" pitchFamily="2" charset="2"/>
              </a:rPr>
              <a:t>の実現に関しては</a:t>
            </a:r>
            <a:r>
              <a:rPr lang="en-US" altLang="ja-JP" dirty="0" smtClean="0">
                <a:sym typeface="Wingdings" pitchFamily="2" charset="2"/>
              </a:rPr>
              <a:t>, </a:t>
            </a:r>
            <a:r>
              <a:rPr lang="ja-JP" altLang="en-US" dirty="0" smtClean="0">
                <a:sym typeface="Wingdings" pitchFamily="2" charset="2"/>
              </a:rPr>
              <a:t>別途より深い議論が必要　</a:t>
            </a:r>
            <a:endParaRPr lang="en-US" altLang="ja-JP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dirty="0" smtClean="0"/>
              <a:t>      </a:t>
            </a:r>
            <a:r>
              <a:rPr lang="en-US" altLang="ja-JP" dirty="0" smtClean="0"/>
              <a:t>PLUS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dirty="0" smtClean="0"/>
              <a:t>            </a:t>
            </a:r>
            <a:r>
              <a:rPr lang="en-US" altLang="ja-JP" dirty="0" smtClean="0">
                <a:sym typeface="Wingdings" pitchFamily="2" charset="2"/>
              </a:rPr>
              <a:t> </a:t>
            </a:r>
            <a:r>
              <a:rPr lang="ja-JP" altLang="en-US" dirty="0" smtClean="0">
                <a:sym typeface="Wingdings" pitchFamily="2" charset="2"/>
              </a:rPr>
              <a:t>今後</a:t>
            </a:r>
            <a:r>
              <a:rPr lang="en-US" altLang="ja-JP" dirty="0" smtClean="0">
                <a:sym typeface="Wingdings" pitchFamily="2" charset="2"/>
              </a:rPr>
              <a:t>1</a:t>
            </a:r>
            <a:r>
              <a:rPr lang="ja-JP" altLang="en-US" dirty="0" smtClean="0">
                <a:sym typeface="Wingdings" pitchFamily="2" charset="2"/>
              </a:rPr>
              <a:t>年程度の研究開発方針の議論</a:t>
            </a:r>
            <a:endParaRPr lang="en-US" altLang="ja-JP" dirty="0" smtClean="0"/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LCGT RSE </a:t>
            </a:r>
            <a:r>
              <a:rPr lang="ja-JP" altLang="en-US" dirty="0" smtClean="0"/>
              <a:t>ロードマップ特別作業班</a:t>
            </a:r>
            <a:endParaRPr lang="ja-JP" altLang="ja-JP" dirty="0"/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角丸四角形 32"/>
          <p:cNvSpPr/>
          <p:nvPr/>
        </p:nvSpPr>
        <p:spPr bwMode="auto">
          <a:xfrm>
            <a:off x="214282" y="5072074"/>
            <a:ext cx="2571768" cy="1214446"/>
          </a:xfrm>
          <a:prstGeom prst="roundRect">
            <a:avLst/>
          </a:prstGeom>
          <a:solidFill>
            <a:srgbClr val="CCECFF">
              <a:alpha val="1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 bwMode="auto">
          <a:xfrm>
            <a:off x="1857356" y="1357298"/>
            <a:ext cx="4786346" cy="357190"/>
          </a:xfrm>
          <a:prstGeom prst="roundRect">
            <a:avLst/>
          </a:prstGeom>
          <a:solidFill>
            <a:srgbClr val="CCECFF">
              <a:alpha val="1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LCGT RSE Roadmap Meeting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(2010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年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月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16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日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857232"/>
            <a:ext cx="7672383" cy="500066"/>
          </a:xfrm>
        </p:spPr>
        <p:txBody>
          <a:bodyPr/>
          <a:lstStyle/>
          <a:p>
            <a:pPr>
              <a:spcBef>
                <a:spcPct val="0"/>
              </a:spcBef>
              <a:buClrTx/>
              <a:buNone/>
            </a:pPr>
            <a:r>
              <a:rPr lang="en-US" altLang="ja-JP" dirty="0" smtClean="0">
                <a:latin typeface="Tahoma" pitchFamily="34" charset="0"/>
                <a:ea typeface="HGP創英角ｺﾞｼｯｸUB" pitchFamily="50" charset="-128"/>
              </a:rPr>
              <a:t>LCGT</a:t>
            </a:r>
            <a:r>
              <a:rPr lang="ja-JP" altLang="en-US" dirty="0" smtClean="0">
                <a:latin typeface="Tahoma" pitchFamily="34" charset="0"/>
                <a:ea typeface="HGP創英角ｺﾞｼｯｸUB" pitchFamily="50" charset="-128"/>
              </a:rPr>
              <a:t>に組み込むための準備完了時期</a:t>
            </a:r>
            <a:endParaRPr lang="en-US" altLang="ja-JP" dirty="0" smtClean="0"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(1) </a:t>
            </a:r>
            <a:r>
              <a:rPr lang="ja-JP" altLang="en-US" dirty="0" smtClean="0"/>
              <a:t>到達目標設定 </a:t>
            </a:r>
            <a:r>
              <a:rPr lang="en-US" altLang="ja-JP" dirty="0" smtClean="0"/>
              <a:t>– </a:t>
            </a:r>
            <a:r>
              <a:rPr lang="ja-JP" altLang="en-US" dirty="0" smtClean="0"/>
              <a:t>完成時期</a:t>
            </a:r>
            <a:endParaRPr lang="ja-JP" altLang="ja-JP" dirty="0"/>
          </a:p>
        </p:txBody>
      </p:sp>
      <p:sp>
        <p:nvSpPr>
          <p:cNvPr id="7" name="右矢印 6"/>
          <p:cNvSpPr/>
          <p:nvPr/>
        </p:nvSpPr>
        <p:spPr bwMode="auto">
          <a:xfrm>
            <a:off x="1500166" y="1357298"/>
            <a:ext cx="285752" cy="357190"/>
          </a:xfrm>
          <a:prstGeom prst="rightArrow">
            <a:avLst/>
          </a:prstGeom>
          <a:solidFill>
            <a:srgbClr val="FAFFC9">
              <a:alpha val="10000"/>
            </a:srgbClr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816412" y="1326804"/>
            <a:ext cx="5357849" cy="50006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4</a:t>
            </a:r>
            <a:r>
              <a:rPr kumimoji="1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年目</a:t>
            </a:r>
            <a:r>
              <a:rPr kumimoji="1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(2014</a:t>
            </a:r>
            <a:r>
              <a:rPr kumimoji="1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年度</a:t>
            </a:r>
            <a:r>
              <a:rPr kumimoji="1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)</a:t>
            </a:r>
            <a:r>
              <a:rPr kumimoji="1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末までに準備を完了する</a:t>
            </a:r>
            <a:r>
              <a:rPr kumimoji="1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.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000232" y="1785926"/>
            <a:ext cx="6143668" cy="1000132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LCGT</a:t>
            </a:r>
            <a:r>
              <a:rPr kumimoji="1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全体スケジュールが不確定であるが、考えら</a:t>
            </a:r>
            <a:endParaRPr kumimoji="1" lang="en-US" altLang="ja-JP" sz="2000" i="0" u="none" strike="noStrike" kern="0" cap="none" spc="0" normalizeH="0" baseline="0" noProof="0" dirty="0" smtClean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ahoma" pitchFamily="34" charset="0"/>
              <a:ea typeface="HGP創英角ｺﾞｼｯｸUB" pitchFamily="50" charset="-128"/>
              <a:cs typeface="+mn-cs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  </a:t>
            </a:r>
            <a:r>
              <a:rPr kumimoji="1" lang="ja-JP" alt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れる</a:t>
            </a:r>
            <a:r>
              <a:rPr kumimoji="1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どのスケジュールにも対応できるようにするため</a:t>
            </a:r>
            <a:r>
              <a:rPr kumimoji="1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.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35971"/>
            <a:ext cx="8715437" cy="160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785787" y="2643182"/>
            <a:ext cx="928693" cy="357190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ja-JP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ea typeface="+mn-ea"/>
                <a:cs typeface="+mn-cs"/>
              </a:rPr>
              <a:t>　</a:t>
            </a:r>
            <a:r>
              <a:rPr kumimoji="1" lang="en-US" altLang="ja-JP" sz="160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r>
              <a:rPr kumimoji="1" lang="ja-JP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ea typeface="+mn-ea"/>
                <a:cs typeface="+mn-cs"/>
              </a:rPr>
              <a:t>年目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1" lang="en-US" altLang="ja-JP" sz="160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857356" y="2643182"/>
            <a:ext cx="928693" cy="357190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ja-JP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ea typeface="+mn-ea"/>
                <a:cs typeface="+mn-cs"/>
              </a:rPr>
              <a:t>　</a:t>
            </a:r>
            <a:r>
              <a:rPr lang="en-US" altLang="ja-JP" sz="1600" kern="0" dirty="0" smtClean="0">
                <a:solidFill>
                  <a:srgbClr val="EAEAEA"/>
                </a:solidFill>
                <a:ea typeface="+mn-ea"/>
              </a:rPr>
              <a:t>2</a:t>
            </a:r>
            <a:r>
              <a:rPr kumimoji="1" lang="ja-JP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ea typeface="+mn-ea"/>
                <a:cs typeface="+mn-cs"/>
              </a:rPr>
              <a:t>年目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1" lang="en-US" altLang="ja-JP" sz="160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2928927" y="2643182"/>
            <a:ext cx="928693" cy="357190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ja-JP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ea typeface="+mn-ea"/>
                <a:cs typeface="+mn-cs"/>
              </a:rPr>
              <a:t>　</a:t>
            </a:r>
            <a:r>
              <a:rPr lang="en-US" altLang="ja-JP" sz="1600" kern="0" dirty="0" smtClean="0">
                <a:solidFill>
                  <a:srgbClr val="EAEAEA"/>
                </a:solidFill>
                <a:ea typeface="+mn-ea"/>
              </a:rPr>
              <a:t>3</a:t>
            </a:r>
            <a:r>
              <a:rPr kumimoji="1" lang="ja-JP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ea typeface="+mn-ea"/>
                <a:cs typeface="+mn-cs"/>
              </a:rPr>
              <a:t>年目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1" lang="en-US" altLang="ja-JP" sz="160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3929059" y="2643182"/>
            <a:ext cx="928693" cy="357190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ja-JP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ea typeface="+mn-ea"/>
                <a:cs typeface="+mn-cs"/>
              </a:rPr>
              <a:t>　</a:t>
            </a:r>
            <a:r>
              <a:rPr lang="en-US" altLang="ja-JP" sz="1600" kern="0" dirty="0" smtClean="0">
                <a:solidFill>
                  <a:srgbClr val="EAEAEA"/>
                </a:solidFill>
                <a:ea typeface="+mn-ea"/>
              </a:rPr>
              <a:t>4</a:t>
            </a:r>
            <a:r>
              <a:rPr kumimoji="1" lang="ja-JP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ea typeface="+mn-ea"/>
                <a:cs typeface="+mn-cs"/>
              </a:rPr>
              <a:t>年目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1" lang="en-US" altLang="ja-JP" sz="160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072067" y="2643182"/>
            <a:ext cx="928693" cy="357190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ja-JP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ea typeface="+mn-ea"/>
                <a:cs typeface="+mn-cs"/>
              </a:rPr>
              <a:t>　</a:t>
            </a:r>
            <a:r>
              <a:rPr lang="en-US" altLang="ja-JP" sz="1600" kern="0" dirty="0" smtClean="0">
                <a:solidFill>
                  <a:srgbClr val="EAEAEA"/>
                </a:solidFill>
                <a:ea typeface="+mn-ea"/>
              </a:rPr>
              <a:t>5</a:t>
            </a:r>
            <a:r>
              <a:rPr kumimoji="1" lang="ja-JP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ea typeface="+mn-ea"/>
                <a:cs typeface="+mn-cs"/>
              </a:rPr>
              <a:t>年目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1" lang="en-US" altLang="ja-JP" sz="160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6072198" y="2643182"/>
            <a:ext cx="928693" cy="357190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ja-JP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ea typeface="+mn-ea"/>
                <a:cs typeface="+mn-cs"/>
              </a:rPr>
              <a:t>　</a:t>
            </a:r>
            <a:r>
              <a:rPr lang="en-US" altLang="ja-JP" sz="1600" kern="0" dirty="0" smtClean="0">
                <a:solidFill>
                  <a:srgbClr val="EAEAEA"/>
                </a:solidFill>
                <a:ea typeface="+mn-ea"/>
              </a:rPr>
              <a:t>6</a:t>
            </a:r>
            <a:r>
              <a:rPr kumimoji="1" lang="ja-JP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ea typeface="+mn-ea"/>
                <a:cs typeface="+mn-cs"/>
              </a:rPr>
              <a:t>年目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1" lang="en-US" altLang="ja-JP" sz="160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7143769" y="2643182"/>
            <a:ext cx="928693" cy="357190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ja-JP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ea typeface="+mn-ea"/>
                <a:cs typeface="+mn-cs"/>
              </a:rPr>
              <a:t>　</a:t>
            </a:r>
            <a:r>
              <a:rPr lang="en-US" altLang="ja-JP" sz="1600" kern="0" dirty="0" smtClean="0">
                <a:solidFill>
                  <a:srgbClr val="EAEAEA"/>
                </a:solidFill>
                <a:ea typeface="+mn-ea"/>
              </a:rPr>
              <a:t>7</a:t>
            </a:r>
            <a:r>
              <a:rPr kumimoji="1" lang="ja-JP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ea typeface="+mn-ea"/>
                <a:cs typeface="+mn-cs"/>
              </a:rPr>
              <a:t>年目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1" lang="en-US" altLang="ja-JP" sz="160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8001024" y="2643182"/>
            <a:ext cx="928693" cy="357190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ja-JP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ea typeface="+mn-ea"/>
                <a:cs typeface="+mn-cs"/>
              </a:rPr>
              <a:t>　</a:t>
            </a:r>
            <a:r>
              <a:rPr lang="en-US" altLang="ja-JP" sz="1600" kern="0" dirty="0" smtClean="0">
                <a:solidFill>
                  <a:srgbClr val="EAEAEA"/>
                </a:solidFill>
                <a:ea typeface="+mn-ea"/>
              </a:rPr>
              <a:t>8</a:t>
            </a:r>
            <a:r>
              <a:rPr kumimoji="1" lang="ja-JP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ea typeface="+mn-ea"/>
                <a:cs typeface="+mn-cs"/>
              </a:rPr>
              <a:t>年目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1" lang="en-US" altLang="ja-JP" sz="160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 rot="16200000">
            <a:off x="4232670" y="5339967"/>
            <a:ext cx="1607355" cy="785818"/>
          </a:xfrm>
          <a:prstGeom prst="rect">
            <a:avLst/>
          </a:prstGeom>
        </p:spPr>
        <p:txBody>
          <a:bodyPr/>
          <a:lstStyle/>
          <a:p>
            <a:pPr marL="193675" indent="-193675" algn="l" eaLnBrk="0" hangingPunct="0">
              <a:lnSpc>
                <a:spcPct val="110000"/>
              </a:lnSpc>
              <a:buSzPct val="70000"/>
              <a:buNone/>
            </a:pPr>
            <a:r>
              <a:rPr lang="en-US" altLang="ja-JP" sz="1600" kern="0" dirty="0" smtClean="0">
                <a:solidFill>
                  <a:srgbClr val="CCECFF"/>
                </a:solidFill>
                <a:ea typeface="+mn-ea"/>
              </a:rPr>
              <a:t>4</a:t>
            </a:r>
            <a:r>
              <a:rPr lang="ja-JP" altLang="en-US" sz="1600" kern="0" dirty="0" smtClean="0">
                <a:solidFill>
                  <a:srgbClr val="CCECFF"/>
                </a:solidFill>
                <a:ea typeface="+mn-ea"/>
              </a:rPr>
              <a:t>年目末までに</a:t>
            </a:r>
            <a:endParaRPr lang="en-US" altLang="ja-JP" sz="1600" kern="0" dirty="0" smtClean="0">
              <a:solidFill>
                <a:srgbClr val="CCECFF"/>
              </a:solidFill>
              <a:ea typeface="+mn-ea"/>
            </a:endParaRPr>
          </a:p>
          <a:p>
            <a:pPr marL="193675" indent="-193675" algn="l" eaLnBrk="0" hangingPunct="0">
              <a:lnSpc>
                <a:spcPct val="110000"/>
              </a:lnSpc>
              <a:buSzPct val="70000"/>
              <a:buNone/>
            </a:pPr>
            <a:r>
              <a:rPr lang="en-US" altLang="ja-JP" sz="1600" kern="0" dirty="0" smtClean="0">
                <a:solidFill>
                  <a:srgbClr val="CCECFF"/>
                </a:solidFill>
                <a:ea typeface="+mn-ea"/>
              </a:rPr>
              <a:t> RSE</a:t>
            </a:r>
            <a:r>
              <a:rPr lang="ja-JP" altLang="en-US" sz="1600" kern="0" dirty="0" smtClean="0">
                <a:solidFill>
                  <a:srgbClr val="CCECFF"/>
                </a:solidFill>
                <a:ea typeface="+mn-ea"/>
              </a:rPr>
              <a:t>の準備を</a:t>
            </a:r>
            <a:endParaRPr lang="en-US" altLang="ja-JP" sz="1600" kern="0" dirty="0" smtClean="0">
              <a:solidFill>
                <a:srgbClr val="CCECFF"/>
              </a:solidFill>
              <a:ea typeface="+mn-ea"/>
            </a:endParaRPr>
          </a:p>
          <a:p>
            <a:pPr marL="193675" indent="-193675" algn="l" eaLnBrk="0" hangingPunct="0">
              <a:lnSpc>
                <a:spcPct val="110000"/>
              </a:lnSpc>
              <a:buSzPct val="70000"/>
              <a:buNone/>
            </a:pPr>
            <a:r>
              <a:rPr lang="ja-JP" altLang="en-US" sz="1600" kern="0" dirty="0" smtClean="0">
                <a:solidFill>
                  <a:srgbClr val="CCECFF"/>
                </a:solidFill>
                <a:ea typeface="+mn-ea"/>
              </a:rPr>
              <a:t>完了する</a:t>
            </a:r>
            <a:endParaRPr kumimoji="1" lang="ja-JP" altLang="en-US" sz="1600" i="0" u="none" strike="noStrike" kern="0" cap="none" spc="0" normalizeH="0" baseline="0" noProof="0" dirty="0" smtClean="0">
              <a:ln>
                <a:noFill/>
              </a:ln>
              <a:solidFill>
                <a:srgbClr val="CCEC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1" lang="en-US" altLang="ja-JP" sz="1600" i="0" u="none" strike="noStrike" kern="0" cap="none" spc="0" normalizeH="0" baseline="0" noProof="0" dirty="0" smtClean="0">
              <a:ln>
                <a:noFill/>
              </a:ln>
              <a:solidFill>
                <a:srgbClr val="CCEC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5" name="下矢印 24"/>
          <p:cNvSpPr/>
          <p:nvPr/>
        </p:nvSpPr>
        <p:spPr bwMode="auto">
          <a:xfrm flipV="1">
            <a:off x="4786314" y="4714884"/>
            <a:ext cx="341756" cy="285752"/>
          </a:xfrm>
          <a:prstGeom prst="downArrow">
            <a:avLst/>
          </a:prstGeom>
          <a:solidFill>
            <a:srgbClr val="FAFFC9">
              <a:alpha val="10000"/>
            </a:srgbClr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ja-JP" altLang="en-US" dirty="0" smtClean="0"/>
          </a:p>
        </p:txBody>
      </p:sp>
      <p:sp>
        <p:nvSpPr>
          <p:cNvPr id="26" name="下矢印 25"/>
          <p:cNvSpPr/>
          <p:nvPr/>
        </p:nvSpPr>
        <p:spPr bwMode="auto">
          <a:xfrm flipV="1">
            <a:off x="3357554" y="4714884"/>
            <a:ext cx="214314" cy="214314"/>
          </a:xfrm>
          <a:prstGeom prst="downArrow">
            <a:avLst/>
          </a:prstGeom>
          <a:solidFill>
            <a:srgbClr val="FAFFC9">
              <a:alpha val="10000"/>
            </a:srgbClr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ja-JP" altLang="en-US" dirty="0" smtClean="0"/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 rot="16200000">
            <a:off x="2571735" y="5072074"/>
            <a:ext cx="1643074" cy="642942"/>
          </a:xfrm>
          <a:prstGeom prst="rect">
            <a:avLst/>
          </a:prstGeom>
        </p:spPr>
        <p:txBody>
          <a:bodyPr/>
          <a:lstStyle/>
          <a:p>
            <a:pPr marL="193675" indent="-193675" algn="l" eaLnBrk="0" hangingPunct="0">
              <a:lnSpc>
                <a:spcPct val="110000"/>
              </a:lnSpc>
              <a:buSzPct val="70000"/>
              <a:buNone/>
            </a:pPr>
            <a:r>
              <a:rPr lang="ja-JP" altLang="en-US" sz="1400" kern="0" noProof="0" dirty="0" smtClean="0">
                <a:solidFill>
                  <a:srgbClr val="EAEAEA"/>
                </a:solidFill>
                <a:ea typeface="+mn-ea"/>
              </a:rPr>
              <a:t>トンネル掘削</a:t>
            </a:r>
            <a:r>
              <a:rPr lang="en-US" altLang="ja-JP" sz="1400" kern="0" dirty="0" smtClean="0">
                <a:solidFill>
                  <a:srgbClr val="EAEAEA"/>
                </a:solidFill>
                <a:ea typeface="+mn-ea"/>
              </a:rPr>
              <a:t> </a:t>
            </a:r>
          </a:p>
          <a:p>
            <a:pPr marL="193675" indent="-193675" algn="l" eaLnBrk="0" hangingPunct="0">
              <a:lnSpc>
                <a:spcPct val="110000"/>
              </a:lnSpc>
              <a:buSzPct val="70000"/>
              <a:buNone/>
            </a:pPr>
            <a:r>
              <a:rPr lang="ja-JP" altLang="en-US" sz="1400" kern="0" dirty="0" smtClean="0">
                <a:solidFill>
                  <a:srgbClr val="EAEAEA"/>
                </a:solidFill>
                <a:ea typeface="+mn-ea"/>
              </a:rPr>
              <a:t>真空槽設置</a:t>
            </a:r>
            <a:endParaRPr kumimoji="1" lang="ja-JP" altLang="en-US" sz="140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1" lang="en-US" altLang="ja-JP" sz="140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 rot="16200000">
            <a:off x="7563973" y="5277966"/>
            <a:ext cx="1357322" cy="571504"/>
          </a:xfrm>
          <a:prstGeom prst="rect">
            <a:avLst/>
          </a:prstGeom>
        </p:spPr>
        <p:txBody>
          <a:bodyPr/>
          <a:lstStyle/>
          <a:p>
            <a:pPr marL="193675" indent="-193675" algn="l" eaLnBrk="0" hangingPunct="0">
              <a:lnSpc>
                <a:spcPct val="110000"/>
              </a:lnSpc>
              <a:buSzPct val="70000"/>
              <a:buNone/>
            </a:pPr>
            <a:r>
              <a:rPr lang="ja-JP" altLang="en-US" sz="1400" kern="0" dirty="0" smtClean="0">
                <a:solidFill>
                  <a:srgbClr val="EAEAEA"/>
                </a:solidFill>
                <a:ea typeface="+mn-ea"/>
              </a:rPr>
              <a:t>最終感度達成</a:t>
            </a:r>
            <a:endParaRPr kumimoji="1" lang="ja-JP" altLang="en-US" sz="140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1" lang="en-US" altLang="ja-JP" sz="140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9" name="下矢印 28"/>
          <p:cNvSpPr/>
          <p:nvPr/>
        </p:nvSpPr>
        <p:spPr bwMode="auto">
          <a:xfrm flipV="1">
            <a:off x="8001024" y="4714884"/>
            <a:ext cx="214314" cy="214314"/>
          </a:xfrm>
          <a:prstGeom prst="downArrow">
            <a:avLst/>
          </a:prstGeom>
          <a:solidFill>
            <a:srgbClr val="FAFFC9">
              <a:alpha val="10000"/>
            </a:srgbClr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ja-JP" altLang="en-US" dirty="0" smtClean="0"/>
          </a:p>
        </p:txBody>
      </p:sp>
      <p:sp>
        <p:nvSpPr>
          <p:cNvPr id="30" name="下矢印 29"/>
          <p:cNvSpPr/>
          <p:nvPr/>
        </p:nvSpPr>
        <p:spPr bwMode="auto">
          <a:xfrm flipV="1">
            <a:off x="5929322" y="4714884"/>
            <a:ext cx="214314" cy="214314"/>
          </a:xfrm>
          <a:prstGeom prst="downArrow">
            <a:avLst/>
          </a:prstGeom>
          <a:solidFill>
            <a:srgbClr val="FAFFC9">
              <a:alpha val="10000"/>
            </a:srgbClr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ja-JP" altLang="en-US" dirty="0" smtClean="0"/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 rot="16200000">
            <a:off x="5259084" y="5300037"/>
            <a:ext cx="1643074" cy="642942"/>
          </a:xfrm>
          <a:prstGeom prst="rect">
            <a:avLst/>
          </a:prstGeom>
        </p:spPr>
        <p:txBody>
          <a:bodyPr/>
          <a:lstStyle/>
          <a:p>
            <a:pPr marL="193675" indent="-193675" algn="l" eaLnBrk="0" hangingPunct="0">
              <a:lnSpc>
                <a:spcPct val="110000"/>
              </a:lnSpc>
              <a:buSzPct val="70000"/>
              <a:buNone/>
            </a:pPr>
            <a:r>
              <a:rPr lang="ja-JP" altLang="en-US" sz="1400" kern="0" dirty="0" smtClean="0">
                <a:solidFill>
                  <a:srgbClr val="EAEAEA"/>
                </a:solidFill>
                <a:ea typeface="+mn-ea"/>
              </a:rPr>
              <a:t>試験観測の実施</a:t>
            </a:r>
            <a:endParaRPr lang="en-US" altLang="ja-JP" sz="1400" kern="0" dirty="0" smtClean="0">
              <a:solidFill>
                <a:srgbClr val="EAEAEA"/>
              </a:solidFill>
              <a:ea typeface="+mn-ea"/>
            </a:endParaRPr>
          </a:p>
          <a:p>
            <a:pPr marL="193675" indent="-193675" algn="l" eaLnBrk="0" hangingPunct="0">
              <a:lnSpc>
                <a:spcPct val="110000"/>
              </a:lnSpc>
              <a:buSzPct val="70000"/>
              <a:buNone/>
            </a:pPr>
            <a:r>
              <a:rPr lang="ja-JP" altLang="en-US" sz="1400" kern="0" dirty="0" smtClean="0">
                <a:solidFill>
                  <a:srgbClr val="EAEAEA"/>
                </a:solidFill>
                <a:ea typeface="+mn-ea"/>
              </a:rPr>
              <a:t>物品調達の完了</a:t>
            </a:r>
            <a:endParaRPr kumimoji="1" lang="ja-JP" altLang="en-US" sz="140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1" lang="en-US" altLang="ja-JP" sz="140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214282" y="5072074"/>
            <a:ext cx="2928958" cy="1285884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合意事項： </a:t>
            </a:r>
            <a:endParaRPr kumimoji="1" lang="en-US" altLang="ja-JP" sz="1400" b="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(1) 5</a:t>
            </a:r>
            <a:r>
              <a:rPr kumimoji="1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年目に試験観測を行う。 </a:t>
            </a:r>
            <a:endParaRPr kumimoji="1" lang="en-US" altLang="ja-JP" sz="1400" b="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(2) 8</a:t>
            </a:r>
            <a:r>
              <a:rPr kumimoji="1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年目最初からは</a:t>
            </a:r>
            <a:endParaRPr kumimoji="1" lang="en-US" altLang="ja-JP" sz="1400" b="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400" kern="0" dirty="0" smtClean="0">
                <a:solidFill>
                  <a:srgbClr val="EAEAEA"/>
                </a:solidFill>
                <a:latin typeface="+mn-lt"/>
                <a:ea typeface="+mn-ea"/>
              </a:rPr>
              <a:t>        </a:t>
            </a: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full LCGT</a:t>
            </a:r>
            <a:r>
              <a:rPr kumimoji="1" lang="ja-JP" alt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での</a:t>
            </a:r>
            <a:r>
              <a:rPr kumimoji="1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観測運転。 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1" lang="en-US" altLang="ja-JP" sz="1400" b="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角丸四角形 55"/>
          <p:cNvSpPr/>
          <p:nvPr/>
        </p:nvSpPr>
        <p:spPr bwMode="auto">
          <a:xfrm>
            <a:off x="7358082" y="4714884"/>
            <a:ext cx="928694" cy="1285884"/>
          </a:xfrm>
          <a:prstGeom prst="roundRect">
            <a:avLst/>
          </a:prstGeom>
          <a:solidFill>
            <a:schemeClr val="bg1">
              <a:alpha val="20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 bwMode="auto">
          <a:xfrm>
            <a:off x="1643041" y="1428736"/>
            <a:ext cx="7000924" cy="1071570"/>
          </a:xfrm>
          <a:prstGeom prst="roundRect">
            <a:avLst/>
          </a:prstGeom>
          <a:solidFill>
            <a:srgbClr val="CCECFF">
              <a:alpha val="1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LCGT RSE Roadmap Meeting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(2010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年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月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16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日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(1) </a:t>
            </a:r>
            <a:r>
              <a:rPr lang="ja-JP" altLang="en-US" dirty="0" smtClean="0"/>
              <a:t>到達目標設定 </a:t>
            </a:r>
            <a:r>
              <a:rPr lang="en-US" altLang="ja-JP" dirty="0" smtClean="0"/>
              <a:t>– </a:t>
            </a:r>
            <a:r>
              <a:rPr lang="ja-JP" altLang="en-US" dirty="0" smtClean="0"/>
              <a:t>達成技術</a:t>
            </a:r>
            <a:endParaRPr lang="ja-JP" altLang="ja-JP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71472" y="928670"/>
            <a:ext cx="5929354" cy="571504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何を持って</a:t>
            </a:r>
            <a:r>
              <a:rPr kumimoji="1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RSE </a:t>
            </a:r>
            <a:r>
              <a:rPr kumimoji="1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技術が完成した、と言えるのか</a:t>
            </a:r>
            <a:r>
              <a:rPr kumimoji="1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?</a:t>
            </a:r>
            <a:endParaRPr kumimoji="1" lang="en-US" altLang="ja-JP" sz="2000" i="0" u="none" strike="noStrike" kern="0" cap="none" spc="0" normalizeH="0" baseline="0" noProof="0" dirty="0" smtClean="0">
              <a:ln>
                <a:noFill/>
              </a:ln>
              <a:solidFill>
                <a:srgbClr val="CCECFF"/>
              </a:solidFill>
              <a:effectLst/>
              <a:uLnTx/>
              <a:uFillTx/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0" name="右矢印 9"/>
          <p:cNvSpPr/>
          <p:nvPr/>
        </p:nvSpPr>
        <p:spPr bwMode="auto">
          <a:xfrm>
            <a:off x="1214413" y="1428736"/>
            <a:ext cx="285752" cy="357190"/>
          </a:xfrm>
          <a:prstGeom prst="rightArrow">
            <a:avLst/>
          </a:prstGeom>
          <a:solidFill>
            <a:srgbClr val="FAFFC9">
              <a:alpha val="10000"/>
            </a:srgbClr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571603" y="1428736"/>
            <a:ext cx="7072362" cy="114300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ja-JP" altLang="en-US" sz="2000" kern="0" dirty="0" smtClean="0">
                <a:solidFill>
                  <a:srgbClr val="CCECFF"/>
                </a:solidFill>
              </a:rPr>
              <a:t>プロトタイプ干渉計において</a:t>
            </a:r>
            <a:endParaRPr kumimoji="1" lang="en-US" altLang="ja-JP" sz="2000" i="0" u="none" strike="noStrike" kern="0" cap="none" spc="0" normalizeH="0" baseline="0" noProof="0" dirty="0" smtClean="0">
              <a:ln>
                <a:noFill/>
              </a:ln>
              <a:solidFill>
                <a:srgbClr val="CCECFF"/>
              </a:solidFill>
              <a:effectLst/>
              <a:uLnTx/>
              <a:uFillTx/>
              <a:latin typeface="Tahoma" pitchFamily="34" charset="0"/>
              <a:ea typeface="HGP創英角ｺﾞｼｯｸUB" pitchFamily="50" charset="-128"/>
              <a:cs typeface="+mn-cs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    </a:t>
            </a:r>
            <a:r>
              <a:rPr kumimoji="1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・</a:t>
            </a:r>
            <a:r>
              <a:rPr kumimoji="1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RSE</a:t>
            </a:r>
            <a:r>
              <a:rPr kumimoji="1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干渉計を安定に動作させること</a:t>
            </a:r>
            <a:r>
              <a:rPr kumimoji="1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.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    ・重力波に対する応答</a:t>
            </a:r>
            <a:r>
              <a:rPr kumimoji="1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(</a:t>
            </a:r>
            <a:r>
              <a:rPr kumimoji="1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伝達関数</a:t>
            </a:r>
            <a:r>
              <a:rPr kumimoji="1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)</a:t>
            </a:r>
            <a:r>
              <a:rPr kumimoji="1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が</a:t>
            </a:r>
            <a:r>
              <a:rPr kumimoji="1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RSE</a:t>
            </a:r>
            <a:r>
              <a:rPr kumimoji="1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によって向上すること</a:t>
            </a:r>
            <a:r>
              <a:rPr kumimoji="1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.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357289" y="2643182"/>
            <a:ext cx="6786610" cy="1000132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ja-JP" altLang="en-US" sz="2000" kern="0" dirty="0" smtClean="0">
                <a:solidFill>
                  <a:srgbClr val="DDDDDD"/>
                </a:solidFill>
              </a:rPr>
              <a:t> ・</a:t>
            </a:r>
            <a:r>
              <a:rPr kumimoji="1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RSE</a:t>
            </a:r>
            <a:r>
              <a:rPr kumimoji="1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導入によって</a:t>
            </a:r>
            <a:r>
              <a:rPr kumimoji="1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, </a:t>
            </a:r>
            <a:r>
              <a:rPr lang="ja-JP" altLang="en-US" sz="2000" kern="0" dirty="0" smtClean="0">
                <a:solidFill>
                  <a:srgbClr val="DDDDDD"/>
                </a:solidFill>
              </a:rPr>
              <a:t>光量子雑音レベルの低減を確認する</a:t>
            </a:r>
            <a:endParaRPr lang="en-US" altLang="ja-JP" sz="2000" kern="0" dirty="0" smtClean="0">
              <a:solidFill>
                <a:srgbClr val="DDDDDD"/>
              </a:solidFill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2000" kern="0" dirty="0" smtClean="0">
                <a:solidFill>
                  <a:srgbClr val="DDDDDD"/>
                </a:solidFill>
              </a:rPr>
              <a:t>   </a:t>
            </a:r>
            <a:r>
              <a:rPr lang="ja-JP" altLang="en-US" sz="2000" kern="0" dirty="0" smtClean="0">
                <a:solidFill>
                  <a:srgbClr val="DDDDDD"/>
                </a:solidFill>
              </a:rPr>
              <a:t>ことが望ましいが、実機に匹敵する労力を要し、困難</a:t>
            </a:r>
            <a:r>
              <a:rPr lang="en-US" altLang="ja-JP" sz="2000" kern="0" dirty="0" smtClean="0">
                <a:solidFill>
                  <a:srgbClr val="DDDDDD"/>
                </a:solidFill>
              </a:rPr>
              <a:t>.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ja-JP" altLang="en-US" sz="2000" kern="0" dirty="0" smtClean="0">
                <a:solidFill>
                  <a:srgbClr val="DDDDDD"/>
                </a:solidFill>
              </a:rPr>
              <a:t> ・</a:t>
            </a:r>
            <a:r>
              <a:rPr lang="en-US" altLang="ja-JP" sz="2000" kern="0" dirty="0" smtClean="0">
                <a:solidFill>
                  <a:srgbClr val="DDDDDD"/>
                </a:solidFill>
              </a:rPr>
              <a:t>RSE</a:t>
            </a:r>
            <a:r>
              <a:rPr lang="ja-JP" altLang="en-US" sz="2000" kern="0" dirty="0" smtClean="0">
                <a:solidFill>
                  <a:srgbClr val="DDDDDD"/>
                </a:solidFill>
              </a:rPr>
              <a:t>の効果は伝達関数に集約されている</a:t>
            </a:r>
            <a:r>
              <a:rPr lang="en-US" altLang="ja-JP" sz="2000" kern="0" dirty="0" smtClean="0">
                <a:solidFill>
                  <a:srgbClr val="DDDDDD"/>
                </a:solidFill>
              </a:rPr>
              <a:t>.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(</a:t>
            </a:r>
            <a:r>
              <a:rPr kumimoji="1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・</a:t>
            </a:r>
            <a:r>
              <a:rPr kumimoji="1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RSE</a:t>
            </a:r>
            <a:r>
              <a:rPr kumimoji="1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は低温化のための技術であり</a:t>
            </a:r>
            <a:r>
              <a:rPr kumimoji="1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,</a:t>
            </a:r>
            <a:r>
              <a:rPr kumimoji="1" lang="en-US" altLang="ja-JP" sz="2000" i="0" u="none" strike="noStrike" kern="0" cap="none" spc="0" normalizeH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 </a:t>
            </a:r>
            <a:r>
              <a:rPr kumimoji="1" lang="ja-JP" altLang="en-US" sz="2000" i="0" u="none" strike="noStrike" kern="0" cap="none" spc="0" normalizeH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感度は問わない</a:t>
            </a:r>
            <a:r>
              <a:rPr kumimoji="1" lang="en-US" altLang="ja-JP" sz="2000" i="0" u="none" strike="noStrike" kern="0" cap="none" spc="0" normalizeH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.)</a:t>
            </a:r>
            <a:endParaRPr kumimoji="1" lang="en-US" altLang="ja-JP" sz="2000" i="0" u="none" strike="noStrike" kern="0" cap="none" spc="0" normalizeH="0" baseline="0" noProof="0" dirty="0" smtClean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571472" y="4500570"/>
            <a:ext cx="3286148" cy="1928826"/>
            <a:chOff x="785786" y="4500570"/>
            <a:chExt cx="3286148" cy="1928826"/>
          </a:xfrm>
        </p:grpSpPr>
        <p:cxnSp>
          <p:nvCxnSpPr>
            <p:cNvPr id="17" name="直線コネクタ 16"/>
            <p:cNvCxnSpPr/>
            <p:nvPr/>
          </p:nvCxnSpPr>
          <p:spPr bwMode="auto">
            <a:xfrm rot="5400000">
              <a:off x="928662" y="5286388"/>
              <a:ext cx="1571636" cy="0"/>
            </a:xfrm>
            <a:prstGeom prst="line">
              <a:avLst/>
            </a:prstGeom>
            <a:solidFill>
              <a:srgbClr val="FAFFC9">
                <a:alpha val="50000"/>
              </a:srgb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直線コネクタ 17"/>
            <p:cNvCxnSpPr/>
            <p:nvPr/>
          </p:nvCxnSpPr>
          <p:spPr bwMode="auto">
            <a:xfrm rot="10800000">
              <a:off x="1714480" y="6072206"/>
              <a:ext cx="2071702" cy="0"/>
            </a:xfrm>
            <a:prstGeom prst="line">
              <a:avLst/>
            </a:prstGeom>
            <a:solidFill>
              <a:srgbClr val="FAFFC9">
                <a:alpha val="50000"/>
              </a:srgb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Rectangle 3"/>
            <p:cNvSpPr txBox="1">
              <a:spLocks noChangeArrowheads="1"/>
            </p:cNvSpPr>
            <p:nvPr/>
          </p:nvSpPr>
          <p:spPr>
            <a:xfrm>
              <a:off x="2857488" y="6072206"/>
              <a:ext cx="1214446" cy="357190"/>
            </a:xfrm>
            <a:prstGeom prst="rect">
              <a:avLst/>
            </a:prstGeom>
          </p:spPr>
          <p:txBody>
            <a:bodyPr/>
            <a:lstStyle/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ja-JP" altLang="en-US" sz="1600" kern="0" dirty="0" smtClean="0">
                  <a:solidFill>
                    <a:srgbClr val="DDDDDD"/>
                  </a:solidFill>
                </a:rPr>
                <a:t> 周波数</a:t>
              </a:r>
              <a:endParaRPr kumimoji="1" lang="en-US" altLang="ja-JP" sz="160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endParaRPr>
            </a:p>
          </p:txBody>
        </p:sp>
        <p:sp>
          <p:nvSpPr>
            <p:cNvPr id="22" name="Rectangle 3"/>
            <p:cNvSpPr txBox="1">
              <a:spLocks noChangeArrowheads="1"/>
            </p:cNvSpPr>
            <p:nvPr/>
          </p:nvSpPr>
          <p:spPr>
            <a:xfrm>
              <a:off x="785786" y="4500570"/>
              <a:ext cx="928694" cy="1000132"/>
            </a:xfrm>
            <a:prstGeom prst="rect">
              <a:avLst/>
            </a:prstGeom>
          </p:spPr>
          <p:txBody>
            <a:bodyPr/>
            <a:lstStyle/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ja-JP" altLang="en-US" sz="1600" kern="0" dirty="0" smtClean="0">
                  <a:solidFill>
                    <a:srgbClr val="DDDDDD"/>
                  </a:solidFill>
                </a:rPr>
                <a:t> 重力波</a:t>
              </a:r>
              <a:endParaRPr lang="en-US" altLang="ja-JP" sz="1600" kern="0" dirty="0" smtClean="0">
                <a:solidFill>
                  <a:srgbClr val="DDDDDD"/>
                </a:solidFill>
              </a:endParaRP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kumimoji="1" lang="ja-JP" altLang="en-US" sz="1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Tahoma" pitchFamily="34" charset="0"/>
                  <a:ea typeface="HGP創英角ｺﾞｼｯｸUB" pitchFamily="50" charset="-128"/>
                  <a:cs typeface="+mn-cs"/>
                </a:rPr>
                <a:t>に対する</a:t>
              </a:r>
              <a:endParaRPr kumimoji="1" lang="en-US" altLang="ja-JP" sz="160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endParaRP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600" kern="0" dirty="0" smtClean="0">
                  <a:solidFill>
                    <a:srgbClr val="DDDDDD"/>
                  </a:solidFill>
                </a:rPr>
                <a:t>    </a:t>
              </a:r>
              <a:r>
                <a:rPr lang="ja-JP" altLang="en-US" sz="1600" kern="0" dirty="0" smtClean="0">
                  <a:solidFill>
                    <a:srgbClr val="DDDDDD"/>
                  </a:solidFill>
                </a:rPr>
                <a:t>応答</a:t>
              </a:r>
              <a:endParaRPr kumimoji="1" lang="en-US" altLang="ja-JP" sz="160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endParaRPr>
            </a:p>
          </p:txBody>
        </p:sp>
      </p:grpSp>
      <p:sp>
        <p:nvSpPr>
          <p:cNvPr id="24" name="右矢印 23"/>
          <p:cNvSpPr/>
          <p:nvPr/>
        </p:nvSpPr>
        <p:spPr bwMode="auto">
          <a:xfrm>
            <a:off x="4286248" y="5000636"/>
            <a:ext cx="785818" cy="357190"/>
          </a:xfrm>
          <a:prstGeom prst="rightArrow">
            <a:avLst/>
          </a:prstGeom>
          <a:solidFill>
            <a:srgbClr val="FAFFC9">
              <a:alpha val="10000"/>
            </a:srgbClr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cxnSp>
        <p:nvCxnSpPr>
          <p:cNvPr id="27" name="直線コネクタ 26"/>
          <p:cNvCxnSpPr/>
          <p:nvPr/>
        </p:nvCxnSpPr>
        <p:spPr bwMode="auto">
          <a:xfrm rot="5400000">
            <a:off x="5500694" y="5286388"/>
            <a:ext cx="1571636" cy="0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直線コネクタ 27"/>
          <p:cNvCxnSpPr/>
          <p:nvPr/>
        </p:nvCxnSpPr>
        <p:spPr bwMode="auto">
          <a:xfrm rot="10800000">
            <a:off x="6286512" y="6072206"/>
            <a:ext cx="2071702" cy="0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7429520" y="6072206"/>
            <a:ext cx="1214446" cy="357190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ja-JP" altLang="en-US" sz="1600" kern="0" dirty="0" smtClean="0">
                <a:solidFill>
                  <a:srgbClr val="DDDDDD"/>
                </a:solidFill>
              </a:rPr>
              <a:t> 周波数</a:t>
            </a:r>
            <a:endParaRPr kumimoji="1" lang="en-US" altLang="ja-JP" sz="1600" i="0" u="none" strike="noStrike" kern="0" cap="none" spc="0" normalizeH="0" baseline="0" noProof="0" dirty="0" smtClean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5357818" y="4500570"/>
            <a:ext cx="928694" cy="1000132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ja-JP" altLang="en-US" sz="1600" kern="0" dirty="0" smtClean="0">
                <a:solidFill>
                  <a:srgbClr val="DDDDDD"/>
                </a:solidFill>
              </a:rPr>
              <a:t> 重力波</a:t>
            </a:r>
            <a:endParaRPr lang="en-US" altLang="ja-JP" sz="1600" kern="0" dirty="0" smtClean="0">
              <a:solidFill>
                <a:srgbClr val="DDDDDD"/>
              </a:solidFill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ja-JP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に対する</a:t>
            </a:r>
            <a:endParaRPr kumimoji="1" lang="en-US" altLang="ja-JP" sz="1600" i="0" u="none" strike="noStrike" kern="0" cap="none" spc="0" normalizeH="0" baseline="0" noProof="0" dirty="0" smtClean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ahoma" pitchFamily="34" charset="0"/>
              <a:ea typeface="HGP創英角ｺﾞｼｯｸUB" pitchFamily="50" charset="-128"/>
              <a:cs typeface="+mn-cs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kern="0" dirty="0" smtClean="0">
                <a:solidFill>
                  <a:srgbClr val="DDDDDD"/>
                </a:solidFill>
              </a:rPr>
              <a:t>    </a:t>
            </a:r>
            <a:r>
              <a:rPr lang="ja-JP" altLang="en-US" sz="1600" kern="0" dirty="0" smtClean="0">
                <a:solidFill>
                  <a:srgbClr val="DDDDDD"/>
                </a:solidFill>
              </a:rPr>
              <a:t>感度</a:t>
            </a:r>
            <a:endParaRPr kumimoji="1" lang="en-US" altLang="ja-JP" sz="1600" i="0" u="none" strike="noStrike" kern="0" cap="none" spc="0" normalizeH="0" baseline="0" noProof="0" dirty="0" smtClean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cxnSp>
        <p:nvCxnSpPr>
          <p:cNvPr id="31" name="直線コネクタ 30"/>
          <p:cNvCxnSpPr/>
          <p:nvPr/>
        </p:nvCxnSpPr>
        <p:spPr bwMode="auto">
          <a:xfrm rot="10800000">
            <a:off x="1643042" y="4857760"/>
            <a:ext cx="428628" cy="0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直線コネクタ 32"/>
          <p:cNvCxnSpPr/>
          <p:nvPr/>
        </p:nvCxnSpPr>
        <p:spPr bwMode="auto">
          <a:xfrm rot="10800000">
            <a:off x="2071670" y="4857760"/>
            <a:ext cx="1285884" cy="1000132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直線コネクタ 34"/>
          <p:cNvCxnSpPr/>
          <p:nvPr/>
        </p:nvCxnSpPr>
        <p:spPr bwMode="auto">
          <a:xfrm rot="10800000">
            <a:off x="1643042" y="5072074"/>
            <a:ext cx="1143008" cy="0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直線コネクタ 35"/>
          <p:cNvCxnSpPr/>
          <p:nvPr/>
        </p:nvCxnSpPr>
        <p:spPr bwMode="auto">
          <a:xfrm rot="10800000">
            <a:off x="2786050" y="5072074"/>
            <a:ext cx="928694" cy="714380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Rectangle 3"/>
          <p:cNvSpPr txBox="1">
            <a:spLocks noChangeArrowheads="1"/>
          </p:cNvSpPr>
          <p:nvPr/>
        </p:nvSpPr>
        <p:spPr>
          <a:xfrm>
            <a:off x="2786050" y="4786322"/>
            <a:ext cx="1000132" cy="357190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ja-JP" altLang="en-US" sz="1600" kern="0" dirty="0" smtClean="0">
                <a:solidFill>
                  <a:schemeClr val="bg1"/>
                </a:solidFill>
              </a:rPr>
              <a:t> </a:t>
            </a:r>
            <a:r>
              <a:rPr lang="en-US" altLang="ja-JP" sz="1600" kern="0" dirty="0" smtClean="0">
                <a:solidFill>
                  <a:schemeClr val="bg1"/>
                </a:solidFill>
              </a:rPr>
              <a:t>RSE</a:t>
            </a:r>
            <a:endParaRPr kumimoji="1" lang="en-US" altLang="ja-JP" sz="16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>
          <a:xfrm>
            <a:off x="1714480" y="4500570"/>
            <a:ext cx="1000132" cy="357190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kern="0" dirty="0" smtClean="0">
                <a:solidFill>
                  <a:srgbClr val="FFFFCC"/>
                </a:solidFill>
              </a:rPr>
              <a:t>FP</a:t>
            </a:r>
            <a:r>
              <a:rPr lang="ja-JP" altLang="en-US" sz="1600" kern="0" dirty="0" smtClean="0">
                <a:solidFill>
                  <a:srgbClr val="FFFFCC"/>
                </a:solidFill>
              </a:rPr>
              <a:t>のみ</a:t>
            </a:r>
            <a:endParaRPr kumimoji="1" lang="en-US" altLang="ja-JP" sz="1600" i="0" u="none" strike="noStrike" kern="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cxnSp>
        <p:nvCxnSpPr>
          <p:cNvPr id="45" name="直線コネクタ 44"/>
          <p:cNvCxnSpPr/>
          <p:nvPr/>
        </p:nvCxnSpPr>
        <p:spPr bwMode="auto">
          <a:xfrm rot="10800000" flipV="1">
            <a:off x="6500826" y="5944370"/>
            <a:ext cx="428628" cy="0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直線コネクタ 45"/>
          <p:cNvCxnSpPr/>
          <p:nvPr/>
        </p:nvCxnSpPr>
        <p:spPr bwMode="auto">
          <a:xfrm rot="10800000" flipV="1">
            <a:off x="6929454" y="4786322"/>
            <a:ext cx="1285884" cy="1158048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直線コネクタ 46"/>
          <p:cNvCxnSpPr/>
          <p:nvPr/>
        </p:nvCxnSpPr>
        <p:spPr bwMode="auto">
          <a:xfrm rot="10800000" flipV="1">
            <a:off x="6500826" y="5696217"/>
            <a:ext cx="1143008" cy="0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直線コネクタ 47"/>
          <p:cNvCxnSpPr/>
          <p:nvPr/>
        </p:nvCxnSpPr>
        <p:spPr bwMode="auto">
          <a:xfrm rot="10800000" flipV="1">
            <a:off x="7643834" y="4869040"/>
            <a:ext cx="928694" cy="827177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Rectangle 3"/>
          <p:cNvSpPr txBox="1">
            <a:spLocks noChangeArrowheads="1"/>
          </p:cNvSpPr>
          <p:nvPr/>
        </p:nvSpPr>
        <p:spPr>
          <a:xfrm>
            <a:off x="7786710" y="5429264"/>
            <a:ext cx="1000132" cy="357190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ja-JP" altLang="en-US" sz="1600" kern="0" dirty="0" smtClean="0">
                <a:solidFill>
                  <a:schemeClr val="bg1"/>
                </a:solidFill>
              </a:rPr>
              <a:t> </a:t>
            </a:r>
            <a:r>
              <a:rPr lang="en-US" altLang="ja-JP" sz="1600" kern="0" dirty="0" smtClean="0">
                <a:solidFill>
                  <a:schemeClr val="bg1"/>
                </a:solidFill>
              </a:rPr>
              <a:t>RSE</a:t>
            </a:r>
            <a:endParaRPr kumimoji="1" lang="en-US" altLang="ja-JP" sz="16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52" name="Rectangle 3"/>
          <p:cNvSpPr txBox="1">
            <a:spLocks noChangeArrowheads="1"/>
          </p:cNvSpPr>
          <p:nvPr/>
        </p:nvSpPr>
        <p:spPr>
          <a:xfrm>
            <a:off x="7072330" y="5715016"/>
            <a:ext cx="1000132" cy="357190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kern="0" dirty="0" smtClean="0">
                <a:solidFill>
                  <a:srgbClr val="FFFFCC"/>
                </a:solidFill>
              </a:rPr>
              <a:t>FP</a:t>
            </a:r>
            <a:r>
              <a:rPr lang="ja-JP" altLang="en-US" sz="1600" kern="0" dirty="0" smtClean="0">
                <a:solidFill>
                  <a:srgbClr val="FFFFCC"/>
                </a:solidFill>
              </a:rPr>
              <a:t>のみ</a:t>
            </a:r>
            <a:endParaRPr kumimoji="1" lang="en-US" altLang="ja-JP" sz="1600" i="0" u="none" strike="noStrike" kern="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53" name="Rectangle 3"/>
          <p:cNvSpPr txBox="1">
            <a:spLocks noChangeArrowheads="1"/>
          </p:cNvSpPr>
          <p:nvPr/>
        </p:nvSpPr>
        <p:spPr>
          <a:xfrm>
            <a:off x="4071934" y="5429264"/>
            <a:ext cx="1285884" cy="714380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kern="0" dirty="0" smtClean="0">
                <a:solidFill>
                  <a:srgbClr val="DDDDDD"/>
                </a:solidFill>
              </a:rPr>
              <a:t>(</a:t>
            </a:r>
            <a:r>
              <a:rPr lang="ja-JP" altLang="en-US" sz="1600" kern="0" dirty="0" smtClean="0">
                <a:solidFill>
                  <a:srgbClr val="DDDDDD"/>
                </a:solidFill>
              </a:rPr>
              <a:t>散射雑音</a:t>
            </a:r>
            <a:r>
              <a:rPr lang="en-US" altLang="ja-JP" sz="1600" kern="0" dirty="0" smtClean="0">
                <a:solidFill>
                  <a:srgbClr val="DDDDDD"/>
                </a:solidFill>
              </a:rPr>
              <a:t>)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en-US" altLang="ja-JP" sz="160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(</a:t>
            </a:r>
            <a:r>
              <a:rPr kumimoji="1" lang="ja-JP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信号応答</a:t>
            </a:r>
            <a:r>
              <a:rPr kumimoji="1" lang="en-US" altLang="ja-JP" sz="160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)</a:t>
            </a:r>
          </a:p>
        </p:txBody>
      </p:sp>
      <p:cxnSp>
        <p:nvCxnSpPr>
          <p:cNvPr id="55" name="直線コネクタ 54"/>
          <p:cNvCxnSpPr/>
          <p:nvPr/>
        </p:nvCxnSpPr>
        <p:spPr bwMode="auto">
          <a:xfrm rot="10800000" flipH="1">
            <a:off x="4017342" y="5728664"/>
            <a:ext cx="1285884" cy="0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Rectangle 3"/>
          <p:cNvSpPr txBox="1">
            <a:spLocks noChangeArrowheads="1"/>
          </p:cNvSpPr>
          <p:nvPr/>
        </p:nvSpPr>
        <p:spPr>
          <a:xfrm>
            <a:off x="7215206" y="4357694"/>
            <a:ext cx="1500198" cy="642942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ja-JP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観測周波数</a:t>
            </a:r>
            <a:endParaRPr kumimoji="1" lang="en-US" altLang="ja-JP" sz="16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LCGT RSE Roadmap Meeting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(2010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年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月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16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日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707" y="1500174"/>
            <a:ext cx="7672383" cy="3500462"/>
          </a:xfrm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2400" dirty="0" smtClean="0">
                <a:sym typeface="Wingdings" pitchFamily="2" charset="2"/>
              </a:rPr>
              <a:t>     (0) </a:t>
            </a:r>
            <a:r>
              <a:rPr lang="ja-JP" altLang="en-US" sz="2400" dirty="0" smtClean="0">
                <a:sym typeface="Wingdings" pitchFamily="2" charset="2"/>
              </a:rPr>
              <a:t>前置き</a:t>
            </a:r>
            <a:endParaRPr lang="en-US" altLang="ja-JP" sz="2400" dirty="0" smtClean="0">
              <a:sym typeface="Wingdings" pitchFamily="2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2400" dirty="0" smtClean="0">
                <a:sym typeface="Wingdings" pitchFamily="2" charset="2"/>
              </a:rPr>
              <a:t>          大前提条件、議論の方針</a:t>
            </a:r>
            <a:r>
              <a:rPr lang="en-US" altLang="ja-JP" sz="2400" dirty="0" smtClean="0">
                <a:sym typeface="Wingdings" pitchFamily="2" charset="2"/>
              </a:rPr>
              <a:t>, RSE</a:t>
            </a:r>
            <a:r>
              <a:rPr lang="ja-JP" altLang="en-US" sz="2400" dirty="0" smtClean="0">
                <a:sym typeface="Wingdings" pitchFamily="2" charset="2"/>
              </a:rPr>
              <a:t>技術について復習</a:t>
            </a:r>
            <a:endParaRPr lang="en-US" altLang="ja-JP" sz="2400" dirty="0" smtClean="0">
              <a:sym typeface="Wingdings" pitchFamily="2" charset="2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sz="2400" dirty="0" smtClean="0">
                <a:solidFill>
                  <a:srgbClr val="FFCCCC"/>
                </a:solidFill>
                <a:latin typeface="Tahoma" pitchFamily="34" charset="0"/>
              </a:rPr>
              <a:t>     </a:t>
            </a:r>
            <a:r>
              <a:rPr lang="en-US" altLang="ja-JP" sz="2400" dirty="0" smtClean="0">
                <a:solidFill>
                  <a:srgbClr val="FFFFFF"/>
                </a:solidFill>
                <a:latin typeface="Tahoma" pitchFamily="34" charset="0"/>
              </a:rPr>
              <a:t>(1) </a:t>
            </a:r>
            <a:r>
              <a:rPr lang="ja-JP" altLang="en-US" sz="2400" dirty="0" smtClean="0">
                <a:solidFill>
                  <a:srgbClr val="FFFFFF"/>
                </a:solidFill>
                <a:latin typeface="Tahoma" pitchFamily="34" charset="0"/>
              </a:rPr>
              <a:t>到達目標設定</a:t>
            </a:r>
            <a:r>
              <a:rPr lang="en-US" altLang="ja-JP" sz="2400" dirty="0" smtClean="0">
                <a:solidFill>
                  <a:srgbClr val="FFFFFF"/>
                </a:solidFill>
                <a:latin typeface="Tahoma" pitchFamily="34" charset="0"/>
              </a:rPr>
              <a:t>       --- </a:t>
            </a:r>
            <a:r>
              <a:rPr lang="ja-JP" altLang="en-US" sz="2400" dirty="0" smtClean="0">
                <a:solidFill>
                  <a:srgbClr val="FFFFFF"/>
                </a:solidFill>
                <a:latin typeface="Tahoma" pitchFamily="34" charset="0"/>
              </a:rPr>
              <a:t>何をいつまでに</a:t>
            </a:r>
            <a:r>
              <a:rPr lang="en-US" altLang="ja-JP" sz="2400" dirty="0" smtClean="0">
                <a:solidFill>
                  <a:srgbClr val="FFFFFF"/>
                </a:solidFill>
                <a:latin typeface="Tahoma" pitchFamily="34" charset="0"/>
              </a:rPr>
              <a:t>?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sz="2400" dirty="0" smtClean="0">
                <a:latin typeface="Tahoma" pitchFamily="34" charset="0"/>
              </a:rPr>
              <a:t>     </a:t>
            </a:r>
            <a:r>
              <a:rPr lang="en-US" altLang="ja-JP" sz="2400" dirty="0" smtClean="0">
                <a:solidFill>
                  <a:srgbClr val="FFCCCC"/>
                </a:solidFill>
                <a:latin typeface="Tahoma" pitchFamily="34" charset="0"/>
              </a:rPr>
              <a:t>(2) RSE</a:t>
            </a:r>
            <a:r>
              <a:rPr lang="ja-JP" altLang="en-US" sz="2400" dirty="0" smtClean="0">
                <a:solidFill>
                  <a:srgbClr val="FFCCCC"/>
                </a:solidFill>
                <a:latin typeface="Tahoma" pitchFamily="34" charset="0"/>
              </a:rPr>
              <a:t>技術のまとめ   </a:t>
            </a:r>
            <a:r>
              <a:rPr lang="en-US" altLang="ja-JP" sz="2400" dirty="0" smtClean="0">
                <a:solidFill>
                  <a:srgbClr val="FFCCCC"/>
                </a:solidFill>
                <a:latin typeface="Tahoma" pitchFamily="34" charset="0"/>
              </a:rPr>
              <a:t>--- </a:t>
            </a:r>
            <a:r>
              <a:rPr lang="ja-JP" altLang="en-US" sz="2400" dirty="0" smtClean="0">
                <a:solidFill>
                  <a:srgbClr val="FFCCCC"/>
                </a:solidFill>
                <a:latin typeface="Tahoma" pitchFamily="34" charset="0"/>
              </a:rPr>
              <a:t>技術の現状と今後の見通し</a:t>
            </a:r>
            <a:endParaRPr lang="en-US" altLang="ja-JP" sz="2400" dirty="0" smtClean="0">
              <a:solidFill>
                <a:srgbClr val="FFCCCC"/>
              </a:solidFill>
              <a:latin typeface="Tahoma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sz="2400" dirty="0" smtClean="0">
                <a:latin typeface="Tahoma" pitchFamily="34" charset="0"/>
              </a:rPr>
              <a:t>     (3) </a:t>
            </a:r>
            <a:r>
              <a:rPr lang="ja-JP" altLang="en-US" sz="2400" dirty="0" smtClean="0">
                <a:latin typeface="Tahoma" pitchFamily="34" charset="0"/>
              </a:rPr>
              <a:t>ロードマップの策定 </a:t>
            </a:r>
            <a:r>
              <a:rPr lang="en-US" altLang="ja-JP" sz="2400" dirty="0" smtClean="0">
                <a:latin typeface="Tahoma" pitchFamily="34" charset="0"/>
              </a:rPr>
              <a:t>--- </a:t>
            </a:r>
            <a:r>
              <a:rPr lang="ja-JP" altLang="en-US" sz="2400" dirty="0" smtClean="0">
                <a:latin typeface="Tahoma" pitchFamily="34" charset="0"/>
              </a:rPr>
              <a:t>具体的な計画策定</a:t>
            </a:r>
            <a:endParaRPr lang="en-US" altLang="ja-JP" sz="2400" dirty="0" smtClean="0">
              <a:sym typeface="Wingdings" pitchFamily="2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ja-JP" sz="2400" dirty="0" smtClean="0"/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報告内容</a:t>
            </a:r>
            <a:endParaRPr lang="ja-JP" altLang="ja-JP" dirty="0"/>
          </a:p>
        </p:txBody>
      </p:sp>
      <p:sp>
        <p:nvSpPr>
          <p:cNvPr id="6" name="右矢印 5"/>
          <p:cNvSpPr/>
          <p:nvPr/>
        </p:nvSpPr>
        <p:spPr bwMode="auto">
          <a:xfrm>
            <a:off x="928662" y="2786058"/>
            <a:ext cx="357190" cy="357190"/>
          </a:xfrm>
          <a:prstGeom prst="rightArrow">
            <a:avLst/>
          </a:prstGeom>
          <a:solidFill>
            <a:srgbClr val="FFCCCC">
              <a:alpha val="10000"/>
            </a:srgbClr>
          </a:solidFill>
          <a:ln w="1587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 bwMode="auto">
          <a:xfrm>
            <a:off x="1857356" y="1571612"/>
            <a:ext cx="5357850" cy="357190"/>
          </a:xfrm>
          <a:prstGeom prst="roundRect">
            <a:avLst/>
          </a:prstGeom>
          <a:solidFill>
            <a:srgbClr val="FFCCCC">
              <a:alpha val="1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 bwMode="auto">
          <a:xfrm>
            <a:off x="1857356" y="3500438"/>
            <a:ext cx="5643602" cy="357190"/>
          </a:xfrm>
          <a:prstGeom prst="roundRect">
            <a:avLst/>
          </a:prstGeom>
          <a:solidFill>
            <a:srgbClr val="FFCCCC">
              <a:alpha val="1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LCGT RSE Roadmap Meeting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(2010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年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月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16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日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1071546"/>
            <a:ext cx="7672383" cy="500066"/>
          </a:xfrm>
        </p:spPr>
        <p:txBody>
          <a:bodyPr/>
          <a:lstStyle/>
          <a:p>
            <a:pPr>
              <a:spcBef>
                <a:spcPct val="0"/>
              </a:spcBef>
              <a:buClrTx/>
              <a:buNone/>
            </a:pPr>
            <a:r>
              <a:rPr lang="en-US" altLang="ja-JP" dirty="0" smtClean="0">
                <a:latin typeface="Tahoma" pitchFamily="34" charset="0"/>
                <a:ea typeface="HGP創英角ｺﾞｼｯｸUB" pitchFamily="50" charset="-128"/>
              </a:rPr>
              <a:t>RSE</a:t>
            </a:r>
            <a:r>
              <a:rPr lang="ja-JP" altLang="en-US" dirty="0" smtClean="0">
                <a:latin typeface="Tahoma" pitchFamily="34" charset="0"/>
                <a:ea typeface="HGP創英角ｺﾞｼｯｸUB" pitchFamily="50" charset="-128"/>
              </a:rPr>
              <a:t>技術の現状</a:t>
            </a:r>
            <a:r>
              <a:rPr lang="en-US" altLang="ja-JP" dirty="0" smtClean="0">
                <a:latin typeface="Tahoma" pitchFamily="34" charset="0"/>
                <a:ea typeface="HGP創英角ｺﾞｼｯｸUB" pitchFamily="50" charset="-128"/>
              </a:rPr>
              <a:t>, </a:t>
            </a:r>
            <a:r>
              <a:rPr lang="ja-JP" altLang="en-US" dirty="0" smtClean="0">
                <a:latin typeface="Tahoma" pitchFamily="34" charset="0"/>
                <a:ea typeface="HGP創英角ｺﾞｼｯｸUB" pitchFamily="50" charset="-128"/>
              </a:rPr>
              <a:t>今後の見通し</a:t>
            </a:r>
            <a:endParaRPr lang="en-US" altLang="ja-JP" dirty="0" smtClean="0"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(2) RSE</a:t>
            </a:r>
            <a:r>
              <a:rPr lang="ja-JP" altLang="en-US" dirty="0" smtClean="0"/>
              <a:t>技術のまとめ</a:t>
            </a:r>
            <a:endParaRPr lang="ja-JP" altLang="ja-JP" dirty="0"/>
          </a:p>
        </p:txBody>
      </p:sp>
      <p:sp>
        <p:nvSpPr>
          <p:cNvPr id="7" name="右矢印 6"/>
          <p:cNvSpPr/>
          <p:nvPr/>
        </p:nvSpPr>
        <p:spPr bwMode="auto">
          <a:xfrm>
            <a:off x="1500166" y="1571612"/>
            <a:ext cx="285752" cy="357190"/>
          </a:xfrm>
          <a:prstGeom prst="rightArrow">
            <a:avLst/>
          </a:prstGeom>
          <a:solidFill>
            <a:srgbClr val="FAFFC9">
              <a:alpha val="10000"/>
            </a:srgbClr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816412" y="1568414"/>
            <a:ext cx="5357849" cy="50006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ja-JP" altLang="en-US" sz="2000" kern="0" dirty="0" smtClean="0">
                <a:solidFill>
                  <a:srgbClr val="FFCCCC"/>
                </a:solidFill>
              </a:rPr>
              <a:t>プロトタイプ試験により</a:t>
            </a:r>
            <a:r>
              <a:rPr lang="en-US" altLang="ja-JP" sz="2000" kern="0" dirty="0" smtClean="0">
                <a:solidFill>
                  <a:srgbClr val="FFCCCC"/>
                </a:solidFill>
              </a:rPr>
              <a:t>, </a:t>
            </a:r>
            <a:r>
              <a:rPr lang="ja-JP" altLang="en-US" sz="2000" kern="0" dirty="0" smtClean="0">
                <a:solidFill>
                  <a:srgbClr val="FFCCCC"/>
                </a:solidFill>
              </a:rPr>
              <a:t>概念実証は完了している</a:t>
            </a:r>
            <a:r>
              <a:rPr lang="en-US" altLang="ja-JP" sz="2000" kern="0" dirty="0" smtClean="0">
                <a:solidFill>
                  <a:srgbClr val="CCECFF"/>
                </a:solidFill>
              </a:rPr>
              <a:t>.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071670" y="2071678"/>
            <a:ext cx="6858048" cy="1000132"/>
          </a:xfrm>
          <a:prstGeom prst="rect">
            <a:avLst/>
          </a:prstGeom>
        </p:spPr>
        <p:txBody>
          <a:bodyPr/>
          <a:lstStyle/>
          <a:p>
            <a:pPr marL="193675" lvl="0" indent="-193675" algn="l" eaLnBrk="0" hangingPunct="0">
              <a:lnSpc>
                <a:spcPct val="110000"/>
              </a:lnSpc>
              <a:buSzPct val="70000"/>
              <a:buNone/>
            </a:pPr>
            <a:r>
              <a:rPr lang="ja-JP" altLang="en-US" sz="2000" kern="0" dirty="0" smtClean="0">
                <a:solidFill>
                  <a:srgbClr val="DDDDDD"/>
                </a:solidFill>
              </a:rPr>
              <a:t>・</a:t>
            </a:r>
            <a:r>
              <a:rPr lang="en-US" altLang="ja-JP" sz="2000" kern="0" dirty="0" smtClean="0">
                <a:solidFill>
                  <a:srgbClr val="DDDDDD"/>
                </a:solidFill>
              </a:rPr>
              <a:t>RSE</a:t>
            </a:r>
            <a:r>
              <a:rPr lang="ja-JP" altLang="en-US" sz="2000" kern="0" dirty="0" smtClean="0">
                <a:solidFill>
                  <a:srgbClr val="DDDDDD"/>
                </a:solidFill>
              </a:rPr>
              <a:t>干渉計の安定動作が実現されている</a:t>
            </a:r>
            <a:r>
              <a:rPr lang="en-US" altLang="ja-JP" sz="2000" kern="0" dirty="0" smtClean="0">
                <a:solidFill>
                  <a:srgbClr val="DDDDDD"/>
                </a:solidFill>
              </a:rPr>
              <a:t>.</a:t>
            </a:r>
          </a:p>
          <a:p>
            <a:pPr marL="193675" lvl="0" indent="-193675" algn="l" eaLnBrk="0" hangingPunct="0">
              <a:lnSpc>
                <a:spcPct val="110000"/>
              </a:lnSpc>
              <a:buSzPct val="70000"/>
              <a:buNone/>
            </a:pPr>
            <a:r>
              <a:rPr lang="ja-JP" altLang="en-US" sz="2000" kern="0" dirty="0" smtClean="0">
                <a:solidFill>
                  <a:srgbClr val="DDDDDD"/>
                </a:solidFill>
              </a:rPr>
              <a:t>・重力波に対する応答の向上も確認できている</a:t>
            </a:r>
            <a:r>
              <a:rPr lang="en-US" altLang="ja-JP" sz="2000" kern="0" dirty="0" smtClean="0">
                <a:solidFill>
                  <a:srgbClr val="DDDDDD"/>
                </a:solidFill>
              </a:rPr>
              <a:t>.</a:t>
            </a:r>
          </a:p>
          <a:p>
            <a:pPr marL="193675" lvl="0" indent="-193675" algn="l" eaLnBrk="0" hangingPunct="0">
              <a:lnSpc>
                <a:spcPct val="110000"/>
              </a:lnSpc>
              <a:buSzPct val="70000"/>
              <a:buNone/>
            </a:pPr>
            <a:r>
              <a:rPr lang="ja-JP" altLang="en-US" sz="2000" kern="0" dirty="0" smtClean="0">
                <a:solidFill>
                  <a:srgbClr val="DDDDDD"/>
                </a:solidFill>
              </a:rPr>
              <a:t>・</a:t>
            </a:r>
            <a:r>
              <a:rPr lang="en-US" altLang="ja-JP" sz="2000" kern="0" dirty="0" smtClean="0">
                <a:solidFill>
                  <a:srgbClr val="DDDDDD"/>
                </a:solidFill>
              </a:rPr>
              <a:t>RSE</a:t>
            </a:r>
            <a:r>
              <a:rPr lang="ja-JP" altLang="en-US" sz="2000" kern="0" dirty="0" smtClean="0">
                <a:solidFill>
                  <a:srgbClr val="DDDDDD"/>
                </a:solidFill>
              </a:rPr>
              <a:t>技術においては</a:t>
            </a:r>
            <a:r>
              <a:rPr lang="en-US" altLang="ja-JP" sz="2000" kern="0" dirty="0" smtClean="0">
                <a:solidFill>
                  <a:srgbClr val="DDDDDD"/>
                </a:solidFill>
              </a:rPr>
              <a:t>, </a:t>
            </a:r>
            <a:r>
              <a:rPr lang="ja-JP" altLang="en-US" sz="2000" kern="0" dirty="0" smtClean="0">
                <a:solidFill>
                  <a:srgbClr val="DDDDDD"/>
                </a:solidFill>
              </a:rPr>
              <a:t>日本のメンバーが世界を牽引している</a:t>
            </a:r>
            <a:r>
              <a:rPr lang="en-US" altLang="ja-JP" sz="2000" kern="0" dirty="0" smtClean="0">
                <a:solidFill>
                  <a:srgbClr val="DDDDDD"/>
                </a:solidFill>
              </a:rPr>
              <a:t>.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857356" y="3500438"/>
            <a:ext cx="6215106" cy="50006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ja-JP" altLang="en-US" sz="2000" kern="0" dirty="0" smtClean="0">
                <a:solidFill>
                  <a:srgbClr val="FFCCCC"/>
                </a:solidFill>
              </a:rPr>
              <a:t>詳細・具体的な設計と製作実機の性能評価は必要</a:t>
            </a:r>
            <a:r>
              <a:rPr lang="en-US" altLang="ja-JP" sz="2000" kern="0" dirty="0" smtClean="0">
                <a:solidFill>
                  <a:srgbClr val="FFCCCC"/>
                </a:solidFill>
              </a:rPr>
              <a:t>.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143108" y="4000504"/>
            <a:ext cx="6215106" cy="2000264"/>
          </a:xfrm>
          <a:prstGeom prst="rect">
            <a:avLst/>
          </a:prstGeom>
        </p:spPr>
        <p:txBody>
          <a:bodyPr/>
          <a:lstStyle/>
          <a:p>
            <a:pPr marL="193675" lvl="0" indent="-193675" algn="l" eaLnBrk="0" hangingPunct="0">
              <a:lnSpc>
                <a:spcPct val="110000"/>
              </a:lnSpc>
              <a:buSzPct val="70000"/>
              <a:buNone/>
            </a:pPr>
            <a:r>
              <a:rPr lang="ja-JP" altLang="en-US" sz="2000" kern="0" dirty="0" smtClean="0">
                <a:solidFill>
                  <a:srgbClr val="DDDDDD"/>
                </a:solidFill>
              </a:rPr>
              <a:t> ・光路長・アラインメント制御信号取得</a:t>
            </a:r>
            <a:r>
              <a:rPr lang="en-US" altLang="ja-JP" sz="2000" kern="0" dirty="0" smtClean="0">
                <a:solidFill>
                  <a:srgbClr val="DDDDDD"/>
                </a:solidFill>
              </a:rPr>
              <a:t>.</a:t>
            </a:r>
          </a:p>
          <a:p>
            <a:pPr marL="193675" lvl="0" indent="-193675" algn="l" eaLnBrk="0" hangingPunct="0">
              <a:lnSpc>
                <a:spcPct val="110000"/>
              </a:lnSpc>
              <a:buSzPct val="70000"/>
              <a:buNone/>
            </a:pPr>
            <a:r>
              <a:rPr lang="ja-JP" altLang="en-US" sz="2000" kern="0" dirty="0" smtClean="0">
                <a:solidFill>
                  <a:srgbClr val="DDDDDD"/>
                </a:solidFill>
              </a:rPr>
              <a:t> ・制御系設計と制御雑音</a:t>
            </a:r>
            <a:r>
              <a:rPr lang="en-US" altLang="ja-JP" sz="2000" kern="0" dirty="0" smtClean="0">
                <a:solidFill>
                  <a:srgbClr val="DDDDDD"/>
                </a:solidFill>
              </a:rPr>
              <a:t>, </a:t>
            </a:r>
            <a:r>
              <a:rPr lang="ja-JP" altLang="en-US" sz="2000" kern="0" dirty="0" smtClean="0">
                <a:solidFill>
                  <a:srgbClr val="DDDDDD"/>
                </a:solidFill>
              </a:rPr>
              <a:t>アクチュエータ</a:t>
            </a:r>
            <a:r>
              <a:rPr lang="en-US" altLang="ja-JP" sz="2000" kern="0" dirty="0" smtClean="0">
                <a:solidFill>
                  <a:srgbClr val="DDDDDD"/>
                </a:solidFill>
              </a:rPr>
              <a:t>.</a:t>
            </a:r>
          </a:p>
          <a:p>
            <a:pPr marL="193675" lvl="0" indent="-193675" algn="l" eaLnBrk="0" hangingPunct="0">
              <a:lnSpc>
                <a:spcPct val="110000"/>
              </a:lnSpc>
              <a:buSzPct val="70000"/>
              <a:buNone/>
            </a:pPr>
            <a:r>
              <a:rPr lang="en-US" altLang="ja-JP" sz="2000" kern="0" dirty="0" smtClean="0">
                <a:solidFill>
                  <a:srgbClr val="DDDDDD"/>
                </a:solidFill>
              </a:rPr>
              <a:t> </a:t>
            </a:r>
            <a:r>
              <a:rPr lang="ja-JP" altLang="en-US" sz="2000" kern="0" dirty="0" smtClean="0">
                <a:solidFill>
                  <a:srgbClr val="DDDDDD"/>
                </a:solidFill>
              </a:rPr>
              <a:t>・制御システムハードウェア</a:t>
            </a:r>
            <a:r>
              <a:rPr lang="en-US" altLang="ja-JP" sz="2000" kern="0" dirty="0" smtClean="0">
                <a:solidFill>
                  <a:srgbClr val="DDDDDD"/>
                </a:solidFill>
              </a:rPr>
              <a:t>.</a:t>
            </a:r>
          </a:p>
          <a:p>
            <a:pPr marL="193675" lvl="0" indent="-193675" algn="l" eaLnBrk="0" hangingPunct="0">
              <a:lnSpc>
                <a:spcPct val="110000"/>
              </a:lnSpc>
              <a:buSzPct val="70000"/>
              <a:buNone/>
            </a:pPr>
            <a:r>
              <a:rPr lang="en-US" altLang="ja-JP" sz="2000" kern="0" dirty="0" smtClean="0">
                <a:solidFill>
                  <a:srgbClr val="DDDDDD"/>
                </a:solidFill>
              </a:rPr>
              <a:t> </a:t>
            </a:r>
            <a:r>
              <a:rPr lang="ja-JP" altLang="en-US" sz="2000" kern="0" dirty="0" smtClean="0">
                <a:solidFill>
                  <a:srgbClr val="DDDDDD"/>
                </a:solidFill>
              </a:rPr>
              <a:t>・</a:t>
            </a:r>
            <a:r>
              <a:rPr lang="en-US" altLang="ja-JP" sz="2000" kern="0" dirty="0" smtClean="0">
                <a:solidFill>
                  <a:srgbClr val="DDDDDD"/>
                </a:solidFill>
              </a:rPr>
              <a:t>DC readout (</a:t>
            </a:r>
            <a:r>
              <a:rPr lang="ja-JP" altLang="en-US" sz="2000" kern="0" dirty="0" smtClean="0">
                <a:solidFill>
                  <a:srgbClr val="DDDDDD"/>
                </a:solidFill>
              </a:rPr>
              <a:t>ホモダイン検波</a:t>
            </a:r>
            <a:r>
              <a:rPr lang="en-US" altLang="ja-JP" sz="2000" kern="0" dirty="0" smtClean="0">
                <a:solidFill>
                  <a:srgbClr val="DDDDDD"/>
                </a:solidFill>
              </a:rPr>
              <a:t>, OMC)</a:t>
            </a:r>
          </a:p>
          <a:p>
            <a:pPr marL="193675" lvl="0" indent="-193675" algn="l" eaLnBrk="0" hangingPunct="0">
              <a:lnSpc>
                <a:spcPct val="110000"/>
              </a:lnSpc>
              <a:buSzPct val="70000"/>
              <a:buNone/>
            </a:pPr>
            <a:r>
              <a:rPr lang="en-US" altLang="ja-JP" sz="2000" kern="0" dirty="0" smtClean="0">
                <a:solidFill>
                  <a:srgbClr val="DDDDDD"/>
                </a:solidFill>
              </a:rPr>
              <a:t> </a:t>
            </a:r>
            <a:r>
              <a:rPr lang="ja-JP" altLang="en-US" sz="2000" kern="0" dirty="0" smtClean="0">
                <a:solidFill>
                  <a:srgbClr val="DDDDDD"/>
                </a:solidFill>
              </a:rPr>
              <a:t>・高出力光への対応</a:t>
            </a:r>
            <a:r>
              <a:rPr lang="en-US" altLang="ja-JP" sz="2000" kern="0" dirty="0" smtClean="0">
                <a:solidFill>
                  <a:srgbClr val="DDDDDD"/>
                </a:solidFill>
              </a:rPr>
              <a:t> .</a:t>
            </a:r>
          </a:p>
          <a:p>
            <a:pPr marL="193675" lvl="0" indent="-193675" algn="l" eaLnBrk="0" hangingPunct="0">
              <a:lnSpc>
                <a:spcPct val="110000"/>
              </a:lnSpc>
              <a:buSzPct val="70000"/>
              <a:buNone/>
            </a:pPr>
            <a:r>
              <a:rPr lang="en-US" altLang="ja-JP" sz="2000" kern="0" dirty="0" smtClean="0">
                <a:solidFill>
                  <a:srgbClr val="DDDDDD"/>
                </a:solidFill>
              </a:rPr>
              <a:t> </a:t>
            </a:r>
            <a:r>
              <a:rPr lang="ja-JP" altLang="en-US" sz="2000" kern="0" dirty="0" smtClean="0">
                <a:solidFill>
                  <a:srgbClr val="DDDDDD"/>
                </a:solidFill>
              </a:rPr>
              <a:t>・ロックアクイジション</a:t>
            </a:r>
            <a:r>
              <a:rPr lang="en-US" altLang="ja-JP" sz="2000" kern="0" dirty="0" smtClean="0">
                <a:solidFill>
                  <a:srgbClr val="DDDDDD"/>
                </a:solidFill>
              </a:rPr>
              <a:t>.</a:t>
            </a:r>
          </a:p>
          <a:p>
            <a:pPr marL="193675" lvl="0" indent="-193675" algn="l" eaLnBrk="0" hangingPunct="0">
              <a:lnSpc>
                <a:spcPct val="110000"/>
              </a:lnSpc>
              <a:buSzPct val="70000"/>
              <a:buNone/>
            </a:pPr>
            <a:r>
              <a:rPr lang="en-US" altLang="ja-JP" sz="2000" kern="0" dirty="0" smtClean="0">
                <a:solidFill>
                  <a:srgbClr val="DDDDDD"/>
                </a:solidFill>
              </a:rPr>
              <a:t> </a:t>
            </a:r>
            <a:r>
              <a:rPr lang="ja-JP" altLang="en-US" sz="2000" kern="0" dirty="0" smtClean="0">
                <a:solidFill>
                  <a:srgbClr val="DDDDDD"/>
                </a:solidFill>
              </a:rPr>
              <a:t>・シミュレーション検討</a:t>
            </a:r>
            <a:endParaRPr lang="en-US" altLang="ja-JP" sz="2000" kern="0" dirty="0" smtClean="0">
              <a:solidFill>
                <a:srgbClr val="DDDDDD"/>
              </a:solidFill>
            </a:endParaRPr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角丸四角形 56"/>
          <p:cNvSpPr/>
          <p:nvPr/>
        </p:nvSpPr>
        <p:spPr bwMode="auto">
          <a:xfrm>
            <a:off x="2928926" y="4151303"/>
            <a:ext cx="1071570" cy="1000132"/>
          </a:xfrm>
          <a:prstGeom prst="roundRect">
            <a:avLst>
              <a:gd name="adj" fmla="val 11209"/>
            </a:avLst>
          </a:prstGeom>
          <a:solidFill>
            <a:srgbClr val="CCFFCC">
              <a:alpha val="2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54" name="角丸四角形 53"/>
          <p:cNvSpPr/>
          <p:nvPr/>
        </p:nvSpPr>
        <p:spPr bwMode="auto">
          <a:xfrm>
            <a:off x="5857884" y="4151303"/>
            <a:ext cx="1071570" cy="1000132"/>
          </a:xfrm>
          <a:prstGeom prst="roundRect">
            <a:avLst>
              <a:gd name="adj" fmla="val 11209"/>
            </a:avLst>
          </a:prstGeom>
          <a:solidFill>
            <a:srgbClr val="CCFFCC">
              <a:alpha val="2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55" name="角丸四角形 54"/>
          <p:cNvSpPr/>
          <p:nvPr/>
        </p:nvSpPr>
        <p:spPr bwMode="auto">
          <a:xfrm>
            <a:off x="5857884" y="3151171"/>
            <a:ext cx="1428760" cy="785818"/>
          </a:xfrm>
          <a:prstGeom prst="roundRect">
            <a:avLst/>
          </a:prstGeom>
          <a:solidFill>
            <a:srgbClr val="CCFFCC">
              <a:alpha val="2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LCGT RSE Roadmap Meeting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(2010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年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月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16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日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RSE/SR</a:t>
            </a:r>
            <a:r>
              <a:rPr lang="ja-JP" altLang="en-US" dirty="0" smtClean="0"/>
              <a:t>プロトタイプ試験</a:t>
            </a:r>
            <a:endParaRPr lang="ja-JP" altLang="ja-JP" dirty="0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07950" y="1357298"/>
            <a:ext cx="12917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en-US" altLang="ja-JP" sz="1200">
                <a:solidFill>
                  <a:srgbClr val="FFFFFF"/>
                </a:solidFill>
                <a:ea typeface="ＭＳ Ｐゴシック" charset="-128"/>
              </a:rPr>
              <a:t>~1986</a:t>
            </a:r>
          </a:p>
          <a:p>
            <a:pPr algn="l">
              <a:buNone/>
            </a:pPr>
            <a:r>
              <a:rPr lang="en-US" altLang="ja-JP" sz="1200">
                <a:solidFill>
                  <a:srgbClr val="FFFFFF"/>
                </a:solidFill>
                <a:ea typeface="ＭＳ Ｐゴシック" charset="-128"/>
              </a:rPr>
              <a:t>Signal Recycling</a:t>
            </a:r>
          </a:p>
          <a:p>
            <a:pPr algn="l">
              <a:buNone/>
            </a:pPr>
            <a:r>
              <a:rPr lang="en-US" altLang="ja-JP" sz="1200">
                <a:solidFill>
                  <a:srgbClr val="FFFFFF"/>
                </a:solidFill>
                <a:ea typeface="ＭＳ Ｐゴシック" charset="-128"/>
              </a:rPr>
              <a:t>(Dual Recycling)</a:t>
            </a:r>
          </a:p>
          <a:p>
            <a:pPr algn="l">
              <a:buNone/>
            </a:pPr>
            <a:r>
              <a:rPr lang="en-US" altLang="ja-JP" sz="1200">
                <a:solidFill>
                  <a:srgbClr val="FFFFFF"/>
                </a:solidFill>
                <a:ea typeface="ＭＳ Ｐゴシック" charset="-128"/>
              </a:rPr>
              <a:t>[B. Meers]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074863" y="1373173"/>
            <a:ext cx="1131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en-US" altLang="ja-JP" sz="1200">
                <a:solidFill>
                  <a:srgbClr val="FFFFFF"/>
                </a:solidFill>
                <a:ea typeface="ＭＳ Ｐゴシック" charset="-128"/>
              </a:rPr>
              <a:t>~1998</a:t>
            </a:r>
          </a:p>
          <a:p>
            <a:pPr algn="l">
              <a:buNone/>
            </a:pPr>
            <a:r>
              <a:rPr lang="en-US" altLang="ja-JP" sz="1200">
                <a:solidFill>
                  <a:srgbClr val="FFFFFF"/>
                </a:solidFill>
                <a:ea typeface="ＭＳ Ｐゴシック" charset="-128"/>
              </a:rPr>
              <a:t>Garching 30m</a:t>
            </a:r>
          </a:p>
          <a:p>
            <a:pPr algn="l">
              <a:buNone/>
            </a:pPr>
            <a:r>
              <a:rPr lang="en-US" altLang="ja-JP" sz="1200">
                <a:solidFill>
                  <a:srgbClr val="FFFFFF"/>
                </a:solidFill>
                <a:ea typeface="ＭＳ Ｐゴシック" charset="-128"/>
              </a:rPr>
              <a:t>[G. Heinzel]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44513" y="3128948"/>
            <a:ext cx="1615955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en-US" altLang="ja-JP" sz="1200" dirty="0">
                <a:solidFill>
                  <a:srgbClr val="FFFFFF"/>
                </a:solidFill>
                <a:ea typeface="ＭＳ Ｐゴシック" charset="-128"/>
              </a:rPr>
              <a:t>~1993</a:t>
            </a:r>
          </a:p>
          <a:p>
            <a:pPr algn="l">
              <a:buNone/>
            </a:pPr>
            <a:r>
              <a:rPr lang="en-US" altLang="ja-JP" sz="1200" dirty="0">
                <a:solidFill>
                  <a:srgbClr val="CCFFCC"/>
                </a:solidFill>
                <a:ea typeface="ＭＳ Ｐゴシック" charset="-128"/>
              </a:rPr>
              <a:t>RSE</a:t>
            </a:r>
          </a:p>
          <a:p>
            <a:pPr algn="l">
              <a:buNone/>
            </a:pPr>
            <a:r>
              <a:rPr lang="en-US" altLang="ja-JP" sz="1200" dirty="0">
                <a:solidFill>
                  <a:srgbClr val="FFFFFF"/>
                </a:solidFill>
                <a:ea typeface="ＭＳ Ｐゴシック" charset="-128"/>
              </a:rPr>
              <a:t>Idea [J. Mizuno]</a:t>
            </a:r>
          </a:p>
          <a:p>
            <a:pPr algn="l">
              <a:buNone/>
            </a:pPr>
            <a:r>
              <a:rPr lang="en-US" altLang="ja-JP" sz="1200" dirty="0">
                <a:solidFill>
                  <a:srgbClr val="FFFFFF"/>
                </a:solidFill>
                <a:ea typeface="ＭＳ Ｐゴシック" charset="-128"/>
              </a:rPr>
              <a:t>Tabletop [G. </a:t>
            </a:r>
            <a:r>
              <a:rPr lang="en-US" altLang="ja-JP" sz="1200" dirty="0" err="1">
                <a:solidFill>
                  <a:srgbClr val="FFFFFF"/>
                </a:solidFill>
                <a:ea typeface="ＭＳ Ｐゴシック" charset="-128"/>
              </a:rPr>
              <a:t>Heinzel</a:t>
            </a:r>
            <a:r>
              <a:rPr lang="en-US" altLang="ja-JP" sz="1200" dirty="0">
                <a:solidFill>
                  <a:srgbClr val="FFFFFF"/>
                </a:solidFill>
                <a:ea typeface="ＭＳ Ｐゴシック" charset="-128"/>
              </a:rPr>
              <a:t>]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162425" y="1396985"/>
            <a:ext cx="732893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en-US" altLang="ja-JP" sz="1200">
                <a:solidFill>
                  <a:srgbClr val="FFFFFF"/>
                </a:solidFill>
                <a:ea typeface="ＭＳ Ｐゴシック" charset="-128"/>
              </a:rPr>
              <a:t>GEO600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2309813" y="3122598"/>
            <a:ext cx="2712537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96838" indent="-96838" algn="l">
              <a:buNone/>
            </a:pPr>
            <a:r>
              <a:rPr lang="en-US" altLang="ja-JP" sz="1200">
                <a:solidFill>
                  <a:srgbClr val="FFFFFF"/>
                </a:solidFill>
                <a:ea typeface="ＭＳ Ｐゴシック" charset="-128"/>
              </a:rPr>
              <a:t>~2000</a:t>
            </a:r>
          </a:p>
          <a:p>
            <a:pPr marL="96838" indent="-96838" algn="l">
              <a:buNone/>
            </a:pPr>
            <a:r>
              <a:rPr lang="en-US" altLang="ja-JP" sz="1200">
                <a:solidFill>
                  <a:srgbClr val="FFFFFF"/>
                </a:solidFill>
                <a:ea typeface="ＭＳ Ｐゴシック" charset="-128"/>
              </a:rPr>
              <a:t>Tabletop with new control</a:t>
            </a:r>
          </a:p>
          <a:p>
            <a:pPr marL="96838" indent="-96838" algn="l">
              <a:buNone/>
            </a:pPr>
            <a:r>
              <a:rPr lang="en-US" altLang="ja-JP" sz="1200">
                <a:solidFill>
                  <a:srgbClr val="FFFFFF"/>
                </a:solidFill>
                <a:ea typeface="ＭＳ Ｐゴシック" charset="-128"/>
              </a:rPr>
              <a:t>Caltech (DRSE+PR) [J. Mason]</a:t>
            </a:r>
          </a:p>
          <a:p>
            <a:pPr marL="96838" indent="-96838" algn="l">
              <a:buNone/>
            </a:pPr>
            <a:r>
              <a:rPr lang="en-US" altLang="ja-JP" sz="1200">
                <a:solidFill>
                  <a:srgbClr val="FFFFFF"/>
                </a:solidFill>
                <a:ea typeface="ＭＳ Ｐゴシック" charset="-128"/>
              </a:rPr>
              <a:t>Florida (DR+PR)</a:t>
            </a:r>
          </a:p>
          <a:p>
            <a:pPr marL="96838" indent="-96838" algn="l">
              <a:buNone/>
            </a:pPr>
            <a:r>
              <a:rPr lang="en-US" altLang="ja-JP" sz="1200">
                <a:solidFill>
                  <a:srgbClr val="FFFFFF"/>
                </a:solidFill>
                <a:ea typeface="ＭＳ Ｐゴシック" charset="-128"/>
              </a:rPr>
              <a:t>Australia (DRSE+PR) [D. Shaddock]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2603500" y="5205398"/>
            <a:ext cx="263174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en-US" altLang="ja-JP" sz="1200">
                <a:solidFill>
                  <a:srgbClr val="FFFFFF"/>
                </a:solidFill>
                <a:ea typeface="ＭＳ Ｐゴシック" charset="-128"/>
              </a:rPr>
              <a:t>~2001</a:t>
            </a:r>
          </a:p>
          <a:p>
            <a:pPr algn="l">
              <a:buNone/>
            </a:pPr>
            <a:r>
              <a:rPr lang="en-US" altLang="ja-JP" sz="1200">
                <a:solidFill>
                  <a:srgbClr val="FFFFFF"/>
                </a:solidFill>
                <a:ea typeface="ＭＳ Ｐゴシック" charset="-128"/>
              </a:rPr>
              <a:t>QND study [Y. Chen, A. Buonanno]</a:t>
            </a:r>
          </a:p>
          <a:p>
            <a:pPr algn="l">
              <a:buNone/>
            </a:pPr>
            <a:r>
              <a:rPr lang="en-US" altLang="ja-JP" sz="1200">
                <a:solidFill>
                  <a:srgbClr val="FFFFFF"/>
                </a:solidFill>
                <a:ea typeface="ＭＳ Ｐゴシック" charset="-128"/>
              </a:rPr>
              <a:t>Optical spring</a:t>
            </a:r>
          </a:p>
          <a:p>
            <a:pPr algn="l">
              <a:buNone/>
            </a:pPr>
            <a:r>
              <a:rPr lang="en-US" altLang="ja-JP" sz="1200">
                <a:solidFill>
                  <a:srgbClr val="FFFFFF"/>
                </a:solidFill>
                <a:ea typeface="ＭＳ Ｐゴシック" charset="-128"/>
              </a:rPr>
              <a:t>Readout scheme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2947988" y="4116373"/>
            <a:ext cx="1161665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96838" indent="-96838" algn="l">
              <a:buNone/>
            </a:pPr>
            <a:r>
              <a:rPr lang="en-US" altLang="ja-JP" sz="1200">
                <a:solidFill>
                  <a:srgbClr val="FFFFFF"/>
                </a:solidFill>
                <a:ea typeface="ＭＳ Ｐゴシック" charset="-128"/>
              </a:rPr>
              <a:t>~2002</a:t>
            </a:r>
          </a:p>
          <a:p>
            <a:pPr marL="96838" indent="-96838" algn="l">
              <a:buNone/>
            </a:pPr>
            <a:r>
              <a:rPr lang="en-US" altLang="ja-JP" sz="1200">
                <a:solidFill>
                  <a:srgbClr val="FFFFFF"/>
                </a:solidFill>
                <a:ea typeface="ＭＳ Ｐゴシック" charset="-128"/>
              </a:rPr>
              <a:t>NAOJ 4m</a:t>
            </a:r>
          </a:p>
          <a:p>
            <a:pPr marL="96838" indent="-96838" algn="l">
              <a:buNone/>
            </a:pPr>
            <a:r>
              <a:rPr lang="en-US" altLang="ja-JP" sz="1200">
                <a:solidFill>
                  <a:srgbClr val="FFFFFF"/>
                </a:solidFill>
                <a:ea typeface="ＭＳ Ｐゴシック" charset="-128"/>
              </a:rPr>
              <a:t>Susp. mass</a:t>
            </a:r>
          </a:p>
          <a:p>
            <a:pPr marL="96838" indent="-96838" algn="l">
              <a:buNone/>
            </a:pPr>
            <a:r>
              <a:rPr lang="en-US" altLang="ja-JP" sz="1200">
                <a:solidFill>
                  <a:srgbClr val="FFFFFF"/>
                </a:solidFill>
                <a:ea typeface="ＭＳ Ｐゴシック" charset="-128"/>
              </a:rPr>
              <a:t>BRSE (No PR)</a:t>
            </a:r>
          </a:p>
          <a:p>
            <a:pPr marL="96838" indent="-96838" algn="l">
              <a:buNone/>
            </a:pPr>
            <a:r>
              <a:rPr lang="en-US" altLang="ja-JP" sz="1200">
                <a:solidFill>
                  <a:srgbClr val="FFFFFF"/>
                </a:solidFill>
                <a:ea typeface="ＭＳ Ｐゴシック" charset="-128"/>
              </a:rPr>
              <a:t>[O. Miyakawa]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4567238" y="4138598"/>
            <a:ext cx="1138453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96838" indent="-96838" algn="l">
              <a:buNone/>
            </a:pPr>
            <a:r>
              <a:rPr lang="en-US" altLang="ja-JP" sz="1200">
                <a:solidFill>
                  <a:srgbClr val="FFFFFF"/>
                </a:solidFill>
                <a:ea typeface="ＭＳ Ｐゴシック" charset="-128"/>
              </a:rPr>
              <a:t>~2004</a:t>
            </a:r>
          </a:p>
          <a:p>
            <a:pPr marL="96838" indent="-96838" algn="l">
              <a:buNone/>
            </a:pPr>
            <a:r>
              <a:rPr lang="en-US" altLang="ja-JP" sz="1200">
                <a:solidFill>
                  <a:srgbClr val="FFFFFF"/>
                </a:solidFill>
                <a:ea typeface="ＭＳ Ｐゴシック" charset="-128"/>
              </a:rPr>
              <a:t>NAOJ 4m</a:t>
            </a:r>
          </a:p>
          <a:p>
            <a:pPr marL="96838" indent="-96838" algn="l">
              <a:buNone/>
            </a:pPr>
            <a:r>
              <a:rPr lang="en-US" altLang="ja-JP" sz="1200">
                <a:solidFill>
                  <a:srgbClr val="FFFFFF"/>
                </a:solidFill>
                <a:ea typeface="ＭＳ Ｐゴシック" charset="-128"/>
              </a:rPr>
              <a:t>Susp. mass</a:t>
            </a:r>
          </a:p>
          <a:p>
            <a:pPr marL="96838" indent="-96838" algn="l">
              <a:buNone/>
            </a:pPr>
            <a:r>
              <a:rPr lang="en-US" altLang="ja-JP" sz="1200">
                <a:solidFill>
                  <a:srgbClr val="FFFFFF"/>
                </a:solidFill>
                <a:ea typeface="ＭＳ Ｐゴシック" charset="-128"/>
              </a:rPr>
              <a:t>DRSE (No PR)</a:t>
            </a:r>
          </a:p>
          <a:p>
            <a:pPr marL="96838" indent="-96838" algn="l">
              <a:buNone/>
            </a:pPr>
            <a:r>
              <a:rPr lang="en-US" altLang="ja-JP" sz="1200">
                <a:solidFill>
                  <a:srgbClr val="FFFFFF"/>
                </a:solidFill>
                <a:ea typeface="ＭＳ Ｐゴシック" charset="-128"/>
              </a:rPr>
              <a:t>[K. Somiya]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5918200" y="3132123"/>
            <a:ext cx="1326004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96838" indent="-96838" algn="l">
              <a:buNone/>
            </a:pPr>
            <a:r>
              <a:rPr lang="en-US" altLang="ja-JP" sz="1200">
                <a:solidFill>
                  <a:srgbClr val="FFFFFF"/>
                </a:solidFill>
                <a:ea typeface="ＭＳ Ｐゴシック" charset="-128"/>
              </a:rPr>
              <a:t>~2005</a:t>
            </a:r>
          </a:p>
          <a:p>
            <a:pPr marL="96838" indent="-96838" algn="l">
              <a:buNone/>
            </a:pPr>
            <a:r>
              <a:rPr lang="en-US" altLang="ja-JP" sz="1200">
                <a:solidFill>
                  <a:srgbClr val="FFFFFF"/>
                </a:solidFill>
                <a:ea typeface="ＭＳ Ｐゴシック" charset="-128"/>
              </a:rPr>
              <a:t>Caltech 40m</a:t>
            </a:r>
          </a:p>
          <a:p>
            <a:pPr marL="96838" indent="-96838" algn="l">
              <a:buNone/>
            </a:pPr>
            <a:r>
              <a:rPr lang="en-US" altLang="ja-JP" sz="1200">
                <a:solidFill>
                  <a:srgbClr val="FFFFFF"/>
                </a:solidFill>
                <a:ea typeface="ＭＳ Ｐゴシック" charset="-128"/>
              </a:rPr>
              <a:t>Suspended mass</a:t>
            </a:r>
          </a:p>
          <a:p>
            <a:pPr marL="96838" indent="-96838" algn="l">
              <a:buNone/>
            </a:pPr>
            <a:r>
              <a:rPr lang="en-US" altLang="ja-JP" sz="1200">
                <a:solidFill>
                  <a:srgbClr val="FFFFFF"/>
                </a:solidFill>
                <a:ea typeface="ＭＳ Ｐゴシック" charset="-128"/>
              </a:rPr>
              <a:t>DRSE+PR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4087813" y="2393935"/>
            <a:ext cx="1167307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96838" indent="-96838" algn="l">
              <a:buNone/>
            </a:pPr>
            <a:r>
              <a:rPr lang="en-US" altLang="ja-JP" sz="1200">
                <a:solidFill>
                  <a:srgbClr val="FFFFFF"/>
                </a:solidFill>
                <a:ea typeface="ＭＳ Ｐゴシック" charset="-128"/>
              </a:rPr>
              <a:t>Glassgow 10m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7496175" y="3133710"/>
            <a:ext cx="119936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96838" indent="-96838" algn="l">
              <a:buNone/>
            </a:pPr>
            <a:r>
              <a:rPr lang="en-US" altLang="ja-JP" sz="1200">
                <a:solidFill>
                  <a:srgbClr val="FFFFFF"/>
                </a:solidFill>
                <a:ea typeface="ＭＳ Ｐゴシック" charset="-128"/>
              </a:rPr>
              <a:t>~2013</a:t>
            </a:r>
          </a:p>
          <a:p>
            <a:pPr marL="96838" indent="-96838" algn="l">
              <a:buNone/>
            </a:pPr>
            <a:r>
              <a:rPr lang="en-US" altLang="ja-JP" sz="1200">
                <a:solidFill>
                  <a:srgbClr val="FFFFFF"/>
                </a:solidFill>
                <a:ea typeface="ＭＳ Ｐゴシック" charset="-128"/>
              </a:rPr>
              <a:t>AdLIGO(DRSE)</a:t>
            </a: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>
            <a:off x="715963" y="1508110"/>
            <a:ext cx="137953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buNone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9" name="Line 15"/>
          <p:cNvSpPr>
            <a:spLocks noChangeShapeType="1"/>
          </p:cNvSpPr>
          <p:nvPr/>
        </p:nvSpPr>
        <p:spPr bwMode="auto">
          <a:xfrm>
            <a:off x="2720975" y="1508110"/>
            <a:ext cx="137953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buNone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0" name="Line 16"/>
          <p:cNvSpPr>
            <a:spLocks noChangeShapeType="1"/>
          </p:cNvSpPr>
          <p:nvPr/>
        </p:nvSpPr>
        <p:spPr bwMode="auto">
          <a:xfrm>
            <a:off x="1541463" y="1516048"/>
            <a:ext cx="0" cy="9064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None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1" name="Line 17"/>
          <p:cNvSpPr>
            <a:spLocks noChangeShapeType="1"/>
          </p:cNvSpPr>
          <p:nvPr/>
        </p:nvSpPr>
        <p:spPr bwMode="auto">
          <a:xfrm flipH="1">
            <a:off x="900113" y="2414573"/>
            <a:ext cx="6413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None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2" name="Line 18"/>
          <p:cNvSpPr>
            <a:spLocks noChangeShapeType="1"/>
          </p:cNvSpPr>
          <p:nvPr/>
        </p:nvSpPr>
        <p:spPr bwMode="auto">
          <a:xfrm>
            <a:off x="892175" y="2406635"/>
            <a:ext cx="0" cy="7302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buNone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3" name="Line 19"/>
          <p:cNvSpPr>
            <a:spLocks noChangeShapeType="1"/>
          </p:cNvSpPr>
          <p:nvPr/>
        </p:nvSpPr>
        <p:spPr bwMode="auto">
          <a:xfrm>
            <a:off x="1212850" y="3265473"/>
            <a:ext cx="11398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buNone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4" name="Line 20"/>
          <p:cNvSpPr>
            <a:spLocks noChangeShapeType="1"/>
          </p:cNvSpPr>
          <p:nvPr/>
        </p:nvSpPr>
        <p:spPr bwMode="auto">
          <a:xfrm>
            <a:off x="2946400" y="3265473"/>
            <a:ext cx="299878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buNone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5" name="Line 21"/>
          <p:cNvSpPr>
            <a:spLocks noChangeShapeType="1"/>
          </p:cNvSpPr>
          <p:nvPr/>
        </p:nvSpPr>
        <p:spPr bwMode="auto">
          <a:xfrm>
            <a:off x="3570288" y="4251310"/>
            <a:ext cx="105886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buNone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6" name="Line 22"/>
          <p:cNvSpPr>
            <a:spLocks noChangeShapeType="1"/>
          </p:cNvSpPr>
          <p:nvPr/>
        </p:nvSpPr>
        <p:spPr bwMode="auto">
          <a:xfrm>
            <a:off x="2143125" y="3271823"/>
            <a:ext cx="0" cy="9779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None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7" name="Line 23"/>
          <p:cNvSpPr>
            <a:spLocks noChangeShapeType="1"/>
          </p:cNvSpPr>
          <p:nvPr/>
        </p:nvSpPr>
        <p:spPr bwMode="auto">
          <a:xfrm>
            <a:off x="2143125" y="4251310"/>
            <a:ext cx="8350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buNone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8" name="Line 24"/>
          <p:cNvSpPr>
            <a:spLocks noChangeShapeType="1"/>
          </p:cNvSpPr>
          <p:nvPr/>
        </p:nvSpPr>
        <p:spPr bwMode="auto">
          <a:xfrm>
            <a:off x="3244850" y="5310173"/>
            <a:ext cx="246221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None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9" name="Line 25"/>
          <p:cNvSpPr>
            <a:spLocks noChangeShapeType="1"/>
          </p:cNvSpPr>
          <p:nvPr/>
        </p:nvSpPr>
        <p:spPr bwMode="auto">
          <a:xfrm flipV="1">
            <a:off x="4156075" y="4265598"/>
            <a:ext cx="0" cy="10445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buNone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0" name="Line 26"/>
          <p:cNvSpPr>
            <a:spLocks noChangeShapeType="1"/>
          </p:cNvSpPr>
          <p:nvPr/>
        </p:nvSpPr>
        <p:spPr bwMode="auto">
          <a:xfrm flipV="1">
            <a:off x="5707063" y="3259123"/>
            <a:ext cx="0" cy="20542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buNone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1" name="Line 27"/>
          <p:cNvSpPr>
            <a:spLocks noChangeShapeType="1"/>
          </p:cNvSpPr>
          <p:nvPr/>
        </p:nvSpPr>
        <p:spPr bwMode="auto">
          <a:xfrm>
            <a:off x="6481763" y="3257535"/>
            <a:ext cx="105886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buNone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2" name="Line 28"/>
          <p:cNvSpPr>
            <a:spLocks noChangeShapeType="1"/>
          </p:cNvSpPr>
          <p:nvPr/>
        </p:nvSpPr>
        <p:spPr bwMode="auto">
          <a:xfrm>
            <a:off x="3306763" y="1531923"/>
            <a:ext cx="0" cy="9779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None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3" name="Line 29"/>
          <p:cNvSpPr>
            <a:spLocks noChangeShapeType="1"/>
          </p:cNvSpPr>
          <p:nvPr/>
        </p:nvSpPr>
        <p:spPr bwMode="auto">
          <a:xfrm>
            <a:off x="3306763" y="2511410"/>
            <a:ext cx="8350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buNone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4" name="Line 30"/>
          <p:cNvSpPr>
            <a:spLocks noChangeShapeType="1"/>
          </p:cNvSpPr>
          <p:nvPr/>
        </p:nvSpPr>
        <p:spPr bwMode="auto">
          <a:xfrm>
            <a:off x="4765675" y="2632060"/>
            <a:ext cx="0" cy="6254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buNone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5" name="Line 31"/>
          <p:cNvSpPr>
            <a:spLocks noChangeShapeType="1"/>
          </p:cNvSpPr>
          <p:nvPr/>
        </p:nvSpPr>
        <p:spPr bwMode="auto">
          <a:xfrm flipV="1">
            <a:off x="5010150" y="3260710"/>
            <a:ext cx="0" cy="9064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buNone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6" name="Text Box 32"/>
          <p:cNvSpPr txBox="1">
            <a:spLocks noChangeArrowheads="1"/>
          </p:cNvSpPr>
          <p:nvPr/>
        </p:nvSpPr>
        <p:spPr bwMode="auto">
          <a:xfrm>
            <a:off x="5905500" y="4143360"/>
            <a:ext cx="1048236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96838" indent="-96838" algn="l">
              <a:buNone/>
            </a:pPr>
            <a:r>
              <a:rPr lang="en-US" altLang="ja-JP" sz="1200">
                <a:solidFill>
                  <a:srgbClr val="FFFFFF"/>
                </a:solidFill>
                <a:ea typeface="ＭＳ Ｐゴシック" charset="-128"/>
              </a:rPr>
              <a:t>~2007</a:t>
            </a:r>
            <a:endParaRPr lang="ja-JP" altLang="en-US" sz="1200">
              <a:solidFill>
                <a:srgbClr val="FFFFFF"/>
              </a:solidFill>
              <a:ea typeface="ＭＳ Ｐゴシック" charset="-128"/>
            </a:endParaRPr>
          </a:p>
          <a:p>
            <a:pPr marL="96838" indent="-96838" algn="l">
              <a:buNone/>
            </a:pPr>
            <a:r>
              <a:rPr lang="en-US" altLang="ja-JP" sz="1200">
                <a:solidFill>
                  <a:srgbClr val="FFFFFF"/>
                </a:solidFill>
                <a:ea typeface="ＭＳ Ｐゴシック" charset="-128"/>
              </a:rPr>
              <a:t>NAOJ 4m</a:t>
            </a:r>
          </a:p>
          <a:p>
            <a:pPr marL="96838" indent="-96838" algn="l">
              <a:buNone/>
            </a:pPr>
            <a:r>
              <a:rPr lang="en-US" altLang="ja-JP" sz="1200">
                <a:solidFill>
                  <a:srgbClr val="FFFFFF"/>
                </a:solidFill>
                <a:ea typeface="ＭＳ Ｐゴシック" charset="-128"/>
              </a:rPr>
              <a:t>Susp. mass</a:t>
            </a:r>
          </a:p>
          <a:p>
            <a:pPr marL="96838" indent="-96838" algn="l">
              <a:buNone/>
            </a:pPr>
            <a:r>
              <a:rPr lang="en-US" altLang="ja-JP" sz="1200">
                <a:solidFill>
                  <a:srgbClr val="FFFFFF"/>
                </a:solidFill>
                <a:ea typeface="ＭＳ Ｐゴシック" charset="-128"/>
              </a:rPr>
              <a:t>BBRSE+PR</a:t>
            </a:r>
          </a:p>
          <a:p>
            <a:pPr marL="96838" indent="-96838" algn="l">
              <a:buNone/>
            </a:pPr>
            <a:r>
              <a:rPr lang="en-US" altLang="ja-JP" sz="1200">
                <a:solidFill>
                  <a:srgbClr val="FFFFFF"/>
                </a:solidFill>
                <a:ea typeface="ＭＳ Ｐゴシック" charset="-128"/>
              </a:rPr>
              <a:t>[F. Kawazoe]</a:t>
            </a:r>
          </a:p>
        </p:txBody>
      </p:sp>
      <p:sp>
        <p:nvSpPr>
          <p:cNvPr id="47" name="Line 33"/>
          <p:cNvSpPr>
            <a:spLocks noChangeShapeType="1"/>
          </p:cNvSpPr>
          <p:nvPr/>
        </p:nvSpPr>
        <p:spPr bwMode="auto">
          <a:xfrm>
            <a:off x="5141913" y="4267185"/>
            <a:ext cx="76358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buNone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8" name="Text Box 34"/>
          <p:cNvSpPr txBox="1">
            <a:spLocks noChangeArrowheads="1"/>
          </p:cNvSpPr>
          <p:nvPr/>
        </p:nvSpPr>
        <p:spPr bwMode="auto">
          <a:xfrm>
            <a:off x="8037513" y="4138598"/>
            <a:ext cx="102329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96838" indent="-96838" algn="l">
              <a:buNone/>
            </a:pPr>
            <a:r>
              <a:rPr lang="en-US" altLang="ja-JP" sz="1200" dirty="0">
                <a:solidFill>
                  <a:srgbClr val="FFFFFF"/>
                </a:solidFill>
                <a:ea typeface="ＭＳ Ｐゴシック" charset="-128"/>
              </a:rPr>
              <a:t>~2013</a:t>
            </a:r>
          </a:p>
          <a:p>
            <a:pPr marL="96838" indent="-96838" algn="l">
              <a:buNone/>
            </a:pPr>
            <a:r>
              <a:rPr lang="en-US" altLang="ja-JP" sz="1200" dirty="0" smtClean="0">
                <a:solidFill>
                  <a:srgbClr val="FFFFFF"/>
                </a:solidFill>
                <a:ea typeface="ＭＳ Ｐゴシック" charset="-128"/>
              </a:rPr>
              <a:t>LCGT(VRSE</a:t>
            </a:r>
            <a:r>
              <a:rPr lang="en-US" altLang="ja-JP" sz="1200" dirty="0">
                <a:solidFill>
                  <a:srgbClr val="FFFFFF"/>
                </a:solidFill>
                <a:ea typeface="ＭＳ Ｐゴシック" charset="-128"/>
              </a:rPr>
              <a:t>)</a:t>
            </a:r>
          </a:p>
        </p:txBody>
      </p:sp>
      <p:sp>
        <p:nvSpPr>
          <p:cNvPr id="49" name="Line 35"/>
          <p:cNvSpPr>
            <a:spLocks noChangeShapeType="1"/>
          </p:cNvSpPr>
          <p:nvPr/>
        </p:nvSpPr>
        <p:spPr bwMode="auto">
          <a:xfrm>
            <a:off x="7500958" y="4294177"/>
            <a:ext cx="428628" cy="1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50" name="Text Box 37"/>
          <p:cNvSpPr txBox="1">
            <a:spLocks noChangeArrowheads="1"/>
          </p:cNvSpPr>
          <p:nvPr/>
        </p:nvSpPr>
        <p:spPr bwMode="auto">
          <a:xfrm>
            <a:off x="6904038" y="4135423"/>
            <a:ext cx="630301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96838" indent="-96838" algn="l">
              <a:buNone/>
            </a:pPr>
            <a:r>
              <a:rPr lang="en-US" altLang="ja-JP" sz="1200" dirty="0">
                <a:solidFill>
                  <a:srgbClr val="FFFFFF"/>
                </a:solidFill>
                <a:ea typeface="ＭＳ Ｐゴシック" charset="-128"/>
              </a:rPr>
              <a:t>~2010</a:t>
            </a:r>
          </a:p>
        </p:txBody>
      </p:sp>
      <p:sp>
        <p:nvSpPr>
          <p:cNvPr id="51" name="Text Box 36"/>
          <p:cNvSpPr txBox="1">
            <a:spLocks noChangeArrowheads="1"/>
          </p:cNvSpPr>
          <p:nvPr/>
        </p:nvSpPr>
        <p:spPr bwMode="auto">
          <a:xfrm>
            <a:off x="6918325" y="4332273"/>
            <a:ext cx="137249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96838" indent="-96838" algn="l">
              <a:buNone/>
            </a:pPr>
            <a:r>
              <a:rPr lang="en-US" altLang="ja-JP" sz="1200">
                <a:solidFill>
                  <a:srgbClr val="FFFFFF"/>
                </a:solidFill>
                <a:ea typeface="ＭＳ Ｐゴシック" charset="-128"/>
              </a:rPr>
              <a:t>TAMARSE</a:t>
            </a:r>
          </a:p>
          <a:p>
            <a:pPr marL="96838" indent="-96838" algn="l">
              <a:buNone/>
            </a:pPr>
            <a:r>
              <a:rPr lang="en-US" altLang="ja-JP" sz="1200">
                <a:solidFill>
                  <a:srgbClr val="FFFFFF"/>
                </a:solidFill>
                <a:ea typeface="ＭＳ Ｐゴシック" charset="-128"/>
              </a:rPr>
              <a:t>(BRSE+PR+WFS)</a:t>
            </a:r>
          </a:p>
        </p:txBody>
      </p:sp>
      <p:sp>
        <p:nvSpPr>
          <p:cNvPr id="52" name="Line 22"/>
          <p:cNvSpPr>
            <a:spLocks noChangeShapeType="1"/>
          </p:cNvSpPr>
          <p:nvPr/>
        </p:nvSpPr>
        <p:spPr bwMode="auto">
          <a:xfrm>
            <a:off x="6572264" y="4294179"/>
            <a:ext cx="35719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53" name="Rectangle 3"/>
          <p:cNvSpPr txBox="1">
            <a:spLocks noChangeArrowheads="1"/>
          </p:cNvSpPr>
          <p:nvPr/>
        </p:nvSpPr>
        <p:spPr>
          <a:xfrm>
            <a:off x="7572396" y="5786454"/>
            <a:ext cx="1285884" cy="500066"/>
          </a:xfrm>
          <a:prstGeom prst="rect">
            <a:avLst/>
          </a:prstGeom>
        </p:spPr>
        <p:txBody>
          <a:bodyPr/>
          <a:lstStyle/>
          <a:p>
            <a:pPr marL="193675" lvl="0" indent="-193675" algn="l" eaLnBrk="0" hangingPunct="0">
              <a:lnSpc>
                <a:spcPct val="110000"/>
              </a:lnSpc>
              <a:buSzPct val="70000"/>
              <a:buNone/>
            </a:pPr>
            <a:r>
              <a:rPr lang="en-US" altLang="ja-JP" sz="1200" kern="0" dirty="0" smtClean="0">
                <a:solidFill>
                  <a:srgbClr val="CCFFCC"/>
                </a:solidFill>
              </a:rPr>
              <a:t>Original fig. by </a:t>
            </a:r>
          </a:p>
          <a:p>
            <a:pPr marL="193675" lvl="0" indent="-193675" algn="l" eaLnBrk="0" hangingPunct="0">
              <a:lnSpc>
                <a:spcPct val="110000"/>
              </a:lnSpc>
              <a:buSzPct val="70000"/>
              <a:buNone/>
            </a:pPr>
            <a:r>
              <a:rPr lang="en-US" altLang="ja-JP" sz="1200" kern="0" dirty="0" smtClean="0">
                <a:solidFill>
                  <a:srgbClr val="CCFFCC"/>
                </a:solidFill>
              </a:rPr>
              <a:t>   </a:t>
            </a:r>
            <a:r>
              <a:rPr lang="en-US" altLang="ja-JP" sz="1200" kern="0" dirty="0" err="1" smtClean="0">
                <a:solidFill>
                  <a:srgbClr val="CCFFCC"/>
                </a:solidFill>
              </a:rPr>
              <a:t>O.Miyakawa</a:t>
            </a:r>
            <a:endParaRPr lang="en-US" altLang="ja-JP" sz="1200" kern="0" dirty="0" smtClean="0">
              <a:solidFill>
                <a:srgbClr val="CCFFCC"/>
              </a:solidFill>
            </a:endParaRPr>
          </a:p>
        </p:txBody>
      </p:sp>
      <p:sp>
        <p:nvSpPr>
          <p:cNvPr id="56" name="角丸四角形 55"/>
          <p:cNvSpPr/>
          <p:nvPr/>
        </p:nvSpPr>
        <p:spPr bwMode="auto">
          <a:xfrm>
            <a:off x="4572000" y="4151303"/>
            <a:ext cx="1071570" cy="1000132"/>
          </a:xfrm>
          <a:prstGeom prst="roundRect">
            <a:avLst>
              <a:gd name="adj" fmla="val 11209"/>
            </a:avLst>
          </a:prstGeom>
          <a:solidFill>
            <a:srgbClr val="CCFFCC">
              <a:alpha val="2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LCGT RSE Roadmap Meeting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(2010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年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月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16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日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NAOJ  4m </a:t>
            </a:r>
            <a:r>
              <a:rPr lang="ja-JP" altLang="en-US" dirty="0" smtClean="0"/>
              <a:t>プロトタイプ</a:t>
            </a:r>
            <a:endParaRPr lang="ja-JP" altLang="ja-JP" dirty="0"/>
          </a:p>
        </p:txBody>
      </p:sp>
      <p:pic>
        <p:nvPicPr>
          <p:cNvPr id="7" name="Picture 4" descr="PIC00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286124"/>
            <a:ext cx="3573993" cy="2857520"/>
          </a:xfrm>
          <a:prstGeom prst="rect">
            <a:avLst/>
          </a:prstGeom>
          <a:noFill/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14348" y="1142984"/>
            <a:ext cx="5429288" cy="928694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RSE</a:t>
            </a:r>
            <a:r>
              <a:rPr kumimoji="1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開発</a:t>
            </a:r>
            <a:r>
              <a:rPr lang="ja-JP" altLang="en-US" sz="2000" kern="0" dirty="0" smtClean="0">
                <a:solidFill>
                  <a:srgbClr val="EAEAEA"/>
                </a:solidFill>
              </a:rPr>
              <a:t>のために製作された、</a:t>
            </a:r>
            <a:endParaRPr lang="en-US" altLang="ja-JP" sz="2000" kern="0" dirty="0" smtClean="0">
              <a:solidFill>
                <a:srgbClr val="EAEAEA"/>
              </a:solidFill>
            </a:endParaRPr>
          </a:p>
          <a:p>
            <a:pPr marL="193675" lvl="0" indent="-193675" algn="l" eaLnBrk="0" hangingPunct="0">
              <a:lnSpc>
                <a:spcPct val="110000"/>
              </a:lnSpc>
              <a:buSzPct val="70000"/>
              <a:buNone/>
            </a:pPr>
            <a:r>
              <a:rPr lang="ja-JP" altLang="en-US" sz="2000" kern="0" dirty="0" smtClean="0">
                <a:solidFill>
                  <a:srgbClr val="EAEAEA"/>
                </a:solidFill>
              </a:rPr>
              <a:t> 懸架された鏡によるプロトタイプ干渉計</a:t>
            </a:r>
            <a:endParaRPr kumimoji="1" lang="en-US" altLang="ja-JP" sz="2000" b="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pic>
        <p:nvPicPr>
          <p:cNvPr id="1030" name="Picture 6" descr="http://tamago.mtk.nao.ac.jp/fkawazoe/tokutei/images/LAB/DSCN26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72" y="3286609"/>
            <a:ext cx="857256" cy="1142523"/>
          </a:xfrm>
          <a:prstGeom prst="rect">
            <a:avLst/>
          </a:prstGeom>
          <a:noFill/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928662" y="2000240"/>
            <a:ext cx="7500990" cy="114300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800" kern="0" dirty="0" smtClean="0">
                <a:solidFill>
                  <a:srgbClr val="EAEAEA"/>
                </a:solidFill>
              </a:rPr>
              <a:t>~2002 BRSE w/o PR (</a:t>
            </a:r>
            <a:r>
              <a:rPr lang="ja-JP" altLang="en-US" sz="1800" kern="0" dirty="0" smtClean="0">
                <a:solidFill>
                  <a:srgbClr val="EAEAEA"/>
                </a:solidFill>
              </a:rPr>
              <a:t>宮川ら</a:t>
            </a:r>
            <a:r>
              <a:rPr lang="en-US" altLang="ja-JP" sz="1800" kern="0" dirty="0" smtClean="0">
                <a:solidFill>
                  <a:srgbClr val="EAEAEA"/>
                </a:solidFill>
              </a:rPr>
              <a:t>)   </a:t>
            </a:r>
            <a:r>
              <a:rPr lang="ja-JP" altLang="en-US" sz="1800" kern="0" dirty="0" smtClean="0">
                <a:solidFill>
                  <a:srgbClr val="EAEAEA"/>
                </a:solidFill>
              </a:rPr>
              <a:t>干渉計動作</a:t>
            </a:r>
            <a:r>
              <a:rPr lang="en-US" altLang="ja-JP" sz="1800" kern="0" dirty="0" smtClean="0">
                <a:solidFill>
                  <a:srgbClr val="EAEAEA"/>
                </a:solidFill>
              </a:rPr>
              <a:t>, </a:t>
            </a:r>
            <a:r>
              <a:rPr lang="ja-JP" altLang="en-US" sz="1800" kern="0" dirty="0" smtClean="0">
                <a:solidFill>
                  <a:srgbClr val="EAEAEA"/>
                </a:solidFill>
              </a:rPr>
              <a:t>応答関数</a:t>
            </a:r>
            <a:endParaRPr lang="en-US" altLang="ja-JP" sz="1800" kern="0" dirty="0" smtClean="0">
              <a:solidFill>
                <a:srgbClr val="EAEAEA"/>
              </a:solidFill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~2004 DRSE w/o PR (</a:t>
            </a:r>
            <a:r>
              <a: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宗宮ら</a:t>
            </a: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)   </a:t>
            </a:r>
            <a:r>
              <a: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干渉計動作</a:t>
            </a: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, </a:t>
            </a:r>
            <a:r>
              <a: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応答関数 </a:t>
            </a: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(Two</a:t>
            </a:r>
            <a:r>
              <a:rPr kumimoji="1" lang="en-US" altLang="ja-JP" sz="1800" b="0" i="0" u="none" strike="noStrike" kern="0" cap="none" spc="0" normalizeH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 bumps</a:t>
            </a: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)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800" kern="0" dirty="0" smtClean="0">
                <a:solidFill>
                  <a:srgbClr val="EAEAEA"/>
                </a:solidFill>
              </a:rPr>
              <a:t>~2007 BRSE + PR (</a:t>
            </a:r>
            <a:r>
              <a:rPr lang="ja-JP" altLang="en-US" sz="1800" kern="0" dirty="0" smtClean="0">
                <a:solidFill>
                  <a:srgbClr val="EAEAEA"/>
                </a:solidFill>
              </a:rPr>
              <a:t>川添ら</a:t>
            </a:r>
            <a:r>
              <a:rPr lang="en-US" altLang="ja-JP" sz="1800" kern="0" dirty="0" smtClean="0">
                <a:solidFill>
                  <a:srgbClr val="EAEAEA"/>
                </a:solidFill>
              </a:rPr>
              <a:t>)</a:t>
            </a:r>
            <a:r>
              <a:rPr lang="ja-JP" altLang="en-US" sz="1800" kern="0" dirty="0" smtClean="0">
                <a:solidFill>
                  <a:srgbClr val="EAEAEA"/>
                </a:solidFill>
              </a:rPr>
              <a:t>　　　干渉計動作</a:t>
            </a:r>
            <a:r>
              <a:rPr lang="en-US" altLang="ja-JP" sz="1800" kern="0" dirty="0" smtClean="0">
                <a:solidFill>
                  <a:srgbClr val="EAEAEA"/>
                </a:solidFill>
              </a:rPr>
              <a:t>, </a:t>
            </a:r>
            <a:r>
              <a:rPr lang="ja-JP" altLang="en-US" sz="1800" kern="0" dirty="0" smtClean="0">
                <a:solidFill>
                  <a:srgbClr val="EAEAEA"/>
                </a:solidFill>
              </a:rPr>
              <a:t>制御信号分離度測定</a:t>
            </a:r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pic>
        <p:nvPicPr>
          <p:cNvPr id="15" name="Picture 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4500570"/>
            <a:ext cx="405200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4286248" y="3286124"/>
          <a:ext cx="1627780" cy="1143008"/>
        </p:xfrm>
        <a:graphic>
          <a:graphicData uri="http://schemas.openxmlformats.org/presentationml/2006/ole">
            <p:oleObj spid="_x0000_s1035" name="Photo Editor 写真" r:id="rId7" imgW="7609524" imgH="5342857" progId="">
              <p:embed/>
            </p:oleObj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6076403" y="3286124"/>
          <a:ext cx="1495993" cy="1159096"/>
        </p:xfrm>
        <a:graphic>
          <a:graphicData uri="http://schemas.openxmlformats.org/presentationml/2006/ole">
            <p:oleObj spid="_x0000_s1036" name="Photo Editor 写真" r:id="rId8" imgW="5668166" imgH="4390476" progId="">
              <p:embed/>
            </p:oleObj>
          </a:graphicData>
        </a:graphic>
      </p:graphicFrame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LCGT RSE Roadmap Meeting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(2010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年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月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16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日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DRSE </a:t>
            </a:r>
            <a:r>
              <a:rPr lang="ja-JP" altLang="en-US" dirty="0" smtClean="0"/>
              <a:t>干渉計応答関数 </a:t>
            </a:r>
            <a:r>
              <a:rPr lang="en-US" altLang="ja-JP" dirty="0" smtClean="0"/>
              <a:t>(NAOJ 4m IFO)</a:t>
            </a:r>
            <a:endParaRPr lang="ja-JP" altLang="ja-JP" dirty="0"/>
          </a:p>
        </p:txBody>
      </p:sp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7067" y="1214422"/>
            <a:ext cx="4491213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571472" y="1285860"/>
            <a:ext cx="3500462" cy="114300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DRSE</a:t>
            </a:r>
            <a:r>
              <a:rPr kumimoji="1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実験 </a:t>
            </a:r>
            <a:r>
              <a:rPr lang="en-US" altLang="ja-JP" sz="2000" kern="0" dirty="0" smtClean="0">
                <a:solidFill>
                  <a:srgbClr val="EAEAEA"/>
                </a:solidFill>
              </a:rPr>
              <a:t> (2004 </a:t>
            </a:r>
            <a:r>
              <a:rPr lang="ja-JP" altLang="en-US" sz="2000" kern="0" dirty="0" smtClean="0">
                <a:solidFill>
                  <a:srgbClr val="EAEAEA"/>
                </a:solidFill>
              </a:rPr>
              <a:t>宗宮ら</a:t>
            </a:r>
            <a:r>
              <a:rPr lang="en-US" altLang="ja-JP" sz="2000" kern="0" dirty="0" smtClean="0">
                <a:solidFill>
                  <a:srgbClr val="EAEAEA"/>
                </a:solidFill>
              </a:rPr>
              <a:t>)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   </a:t>
            </a: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5572132" y="1357298"/>
            <a:ext cx="14606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1400" b="1" dirty="0">
                <a:solidFill>
                  <a:srgbClr val="000000"/>
                </a:solidFill>
              </a:rPr>
              <a:t>Optical Spring</a:t>
            </a: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7143768" y="1571612"/>
            <a:ext cx="14478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1400" b="1" dirty="0">
                <a:solidFill>
                  <a:srgbClr val="000000"/>
                </a:solidFill>
              </a:rPr>
              <a:t>Detuned Peak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1025001" y="1785926"/>
            <a:ext cx="2975495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buNone/>
            </a:pPr>
            <a:r>
              <a:rPr lang="ja-JP" altLang="en-US" sz="1800" dirty="0" smtClean="0">
                <a:solidFill>
                  <a:srgbClr val="FFFFFF"/>
                </a:solidFill>
              </a:rPr>
              <a:t>干渉計の動作</a:t>
            </a:r>
            <a:endParaRPr lang="en-US" altLang="ja-JP" sz="1800" dirty="0" smtClean="0">
              <a:solidFill>
                <a:srgbClr val="FFFFFF"/>
              </a:solidFill>
            </a:endParaRPr>
          </a:p>
          <a:p>
            <a:pPr algn="l">
              <a:lnSpc>
                <a:spcPct val="120000"/>
              </a:lnSpc>
              <a:buNone/>
            </a:pPr>
            <a:r>
              <a:rPr lang="en-US" altLang="ja-JP" sz="1800" dirty="0" smtClean="0">
                <a:solidFill>
                  <a:srgbClr val="FFFFFF"/>
                </a:solidFill>
              </a:rPr>
              <a:t>Detuning</a:t>
            </a:r>
            <a:r>
              <a:rPr lang="ja-JP" altLang="en-US" sz="1800" dirty="0" smtClean="0">
                <a:solidFill>
                  <a:srgbClr val="FFFFFF"/>
                </a:solidFill>
              </a:rPr>
              <a:t>の効果の確認</a:t>
            </a:r>
            <a:endParaRPr lang="en-US" altLang="ja-JP" sz="1800" dirty="0" smtClean="0">
              <a:solidFill>
                <a:srgbClr val="FFFFFF"/>
              </a:solidFill>
            </a:endParaRPr>
          </a:p>
          <a:p>
            <a:pPr algn="l">
              <a:lnSpc>
                <a:spcPct val="120000"/>
              </a:lnSpc>
              <a:buNone/>
            </a:pPr>
            <a:r>
              <a:rPr lang="en-US" altLang="ja-JP" sz="1800" dirty="0" smtClean="0">
                <a:solidFill>
                  <a:srgbClr val="FFFFFF"/>
                </a:solidFill>
              </a:rPr>
              <a:t>Optical </a:t>
            </a:r>
            <a:r>
              <a:rPr lang="en-US" altLang="ja-JP" sz="1800" dirty="0">
                <a:solidFill>
                  <a:srgbClr val="FFFFFF"/>
                </a:solidFill>
              </a:rPr>
              <a:t>Spring</a:t>
            </a:r>
            <a:r>
              <a:rPr lang="ja-JP" altLang="en-US" sz="1800" dirty="0">
                <a:solidFill>
                  <a:srgbClr val="FFFFFF"/>
                </a:solidFill>
              </a:rPr>
              <a:t>の世界</a:t>
            </a:r>
            <a:r>
              <a:rPr lang="ja-JP" altLang="en-US" sz="1800" dirty="0" smtClean="0">
                <a:solidFill>
                  <a:srgbClr val="FFFFFF"/>
                </a:solidFill>
              </a:rPr>
              <a:t>初観測</a:t>
            </a:r>
            <a:endParaRPr lang="ja-JP" altLang="en-US" sz="1800" dirty="0">
              <a:solidFill>
                <a:srgbClr val="FFFFFF"/>
              </a:solidFill>
            </a:endParaRPr>
          </a:p>
        </p:txBody>
      </p:sp>
      <p:pic>
        <p:nvPicPr>
          <p:cNvPr id="40" name="Picture 4" descr="PIC00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143248"/>
            <a:ext cx="3842043" cy="3071834"/>
          </a:xfrm>
          <a:prstGeom prst="rect">
            <a:avLst/>
          </a:prstGeom>
          <a:noFill/>
        </p:spPr>
      </p:pic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LCGT RSE Roadmap Meeting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(2010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年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月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16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日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377138" cy="692150"/>
          </a:xfrm>
        </p:spPr>
        <p:txBody>
          <a:bodyPr/>
          <a:lstStyle/>
          <a:p>
            <a:r>
              <a:rPr lang="en-US" altLang="ja-JP" dirty="0" smtClean="0"/>
              <a:t>RSE </a:t>
            </a:r>
            <a:r>
              <a:rPr lang="ja-JP" altLang="en-US" dirty="0" smtClean="0"/>
              <a:t>干渉計の動作 </a:t>
            </a:r>
            <a:r>
              <a:rPr lang="en-US" altLang="ja-JP" dirty="0" smtClean="0"/>
              <a:t>(NAOJ 4m IFO)</a:t>
            </a:r>
            <a:endParaRPr lang="ja-JP" altLang="ja-JP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92" y="1155126"/>
            <a:ext cx="8172450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02"/>
          <p:cNvGrpSpPr>
            <a:grpSpLocks/>
          </p:cNvGrpSpPr>
          <p:nvPr/>
        </p:nvGrpSpPr>
        <p:grpSpPr bwMode="auto">
          <a:xfrm>
            <a:off x="1622454" y="5922397"/>
            <a:ext cx="6480175" cy="309563"/>
            <a:chOff x="975" y="3604"/>
            <a:chExt cx="4082" cy="195"/>
          </a:xfrm>
        </p:grpSpPr>
        <p:sp>
          <p:nvSpPr>
            <p:cNvPr id="10" name="AutoShape 103"/>
            <p:cNvSpPr>
              <a:spLocks noChangeArrowheads="1"/>
            </p:cNvSpPr>
            <p:nvPr/>
          </p:nvSpPr>
          <p:spPr bwMode="auto">
            <a:xfrm>
              <a:off x="975" y="3604"/>
              <a:ext cx="408" cy="195"/>
            </a:xfrm>
            <a:prstGeom prst="flowChartProcess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buNone/>
              </a:pPr>
              <a:endParaRPr lang="ja-JP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1" name="AutoShape 104"/>
            <p:cNvSpPr>
              <a:spLocks noChangeArrowheads="1"/>
            </p:cNvSpPr>
            <p:nvPr/>
          </p:nvSpPr>
          <p:spPr bwMode="auto">
            <a:xfrm>
              <a:off x="1383" y="3604"/>
              <a:ext cx="544" cy="195"/>
            </a:xfrm>
            <a:prstGeom prst="flowChartProcess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buNone/>
              </a:pPr>
              <a:endParaRPr lang="ja-JP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2" name="AutoShape 105"/>
            <p:cNvSpPr>
              <a:spLocks noChangeArrowheads="1"/>
            </p:cNvSpPr>
            <p:nvPr/>
          </p:nvSpPr>
          <p:spPr bwMode="auto">
            <a:xfrm>
              <a:off x="1927" y="3604"/>
              <a:ext cx="363" cy="195"/>
            </a:xfrm>
            <a:prstGeom prst="flowChartProcess">
              <a:avLst/>
            </a:prstGeom>
            <a:solidFill>
              <a:srgbClr val="FF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buNone/>
              </a:pPr>
              <a:endParaRPr lang="ja-JP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3" name="AutoShape 106"/>
            <p:cNvSpPr>
              <a:spLocks noChangeArrowheads="1"/>
            </p:cNvSpPr>
            <p:nvPr/>
          </p:nvSpPr>
          <p:spPr bwMode="auto">
            <a:xfrm>
              <a:off x="2290" y="3604"/>
              <a:ext cx="499" cy="195"/>
            </a:xfrm>
            <a:prstGeom prst="flowChartProcess">
              <a:avLst/>
            </a:prstGeom>
            <a:solidFill>
              <a:srgbClr val="FF5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buNone/>
              </a:pPr>
              <a:endParaRPr lang="ja-JP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4" name="AutoShape 107"/>
            <p:cNvSpPr>
              <a:spLocks noChangeArrowheads="1"/>
            </p:cNvSpPr>
            <p:nvPr/>
          </p:nvSpPr>
          <p:spPr bwMode="auto">
            <a:xfrm>
              <a:off x="2789" y="3604"/>
              <a:ext cx="2268" cy="195"/>
            </a:xfrm>
            <a:prstGeom prst="flowChartProcess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buNone/>
              </a:pPr>
              <a:endParaRPr lang="ja-JP" altLang="en-US" sz="1400">
                <a:solidFill>
                  <a:srgbClr val="000000"/>
                </a:solidFill>
              </a:endParaRPr>
            </a:p>
          </p:txBody>
        </p:sp>
      </p:grpSp>
      <p:sp>
        <p:nvSpPr>
          <p:cNvPr id="15" name="Line 108"/>
          <p:cNvSpPr>
            <a:spLocks noChangeShapeType="1"/>
          </p:cNvSpPr>
          <p:nvPr/>
        </p:nvSpPr>
        <p:spPr bwMode="auto">
          <a:xfrm>
            <a:off x="4500592" y="1155126"/>
            <a:ext cx="1587" cy="4968875"/>
          </a:xfrm>
          <a:prstGeom prst="line">
            <a:avLst/>
          </a:prstGeom>
          <a:noFill/>
          <a:ln w="19050">
            <a:solidFill>
              <a:srgbClr val="000080"/>
            </a:solidFill>
            <a:prstDash val="dash"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None/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16" name="Line 109"/>
          <p:cNvSpPr>
            <a:spLocks noChangeShapeType="1"/>
          </p:cNvSpPr>
          <p:nvPr/>
        </p:nvSpPr>
        <p:spPr bwMode="auto">
          <a:xfrm>
            <a:off x="3710017" y="1155126"/>
            <a:ext cx="1587" cy="4968875"/>
          </a:xfrm>
          <a:prstGeom prst="line">
            <a:avLst/>
          </a:prstGeom>
          <a:noFill/>
          <a:ln w="19050">
            <a:solidFill>
              <a:srgbClr val="000080"/>
            </a:solidFill>
            <a:prstDash val="dash"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None/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17" name="Line 110"/>
          <p:cNvSpPr>
            <a:spLocks noChangeShapeType="1"/>
          </p:cNvSpPr>
          <p:nvPr/>
        </p:nvSpPr>
        <p:spPr bwMode="auto">
          <a:xfrm>
            <a:off x="3132167" y="1155126"/>
            <a:ext cx="1587" cy="4968875"/>
          </a:xfrm>
          <a:prstGeom prst="line">
            <a:avLst/>
          </a:prstGeom>
          <a:noFill/>
          <a:ln w="19050">
            <a:solidFill>
              <a:srgbClr val="000080"/>
            </a:solidFill>
            <a:prstDash val="dash"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None/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18" name="Line 111"/>
          <p:cNvSpPr>
            <a:spLocks noChangeShapeType="1"/>
          </p:cNvSpPr>
          <p:nvPr/>
        </p:nvSpPr>
        <p:spPr bwMode="auto">
          <a:xfrm>
            <a:off x="2268567" y="1155126"/>
            <a:ext cx="1587" cy="4968875"/>
          </a:xfrm>
          <a:prstGeom prst="line">
            <a:avLst/>
          </a:prstGeom>
          <a:noFill/>
          <a:ln w="19050">
            <a:solidFill>
              <a:srgbClr val="000080"/>
            </a:solidFill>
            <a:prstDash val="dash"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None/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19" name="Text Box 112"/>
          <p:cNvSpPr txBox="1">
            <a:spLocks noChangeArrowheads="1"/>
          </p:cNvSpPr>
          <p:nvPr/>
        </p:nvSpPr>
        <p:spPr bwMode="auto">
          <a:xfrm>
            <a:off x="1773118" y="5935088"/>
            <a:ext cx="295572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None/>
            </a:pPr>
            <a:r>
              <a:rPr lang="en-US" altLang="ja-JP" sz="1400" b="1">
                <a:solidFill>
                  <a:srgbClr val="000000"/>
                </a:solidFill>
                <a:ea typeface="ＭＳ Ｐゴシック" pitchFamily="50" charset="-128"/>
              </a:rPr>
              <a:t>1</a:t>
            </a:r>
          </a:p>
        </p:txBody>
      </p:sp>
      <p:sp>
        <p:nvSpPr>
          <p:cNvPr id="20" name="Text Box 113"/>
          <p:cNvSpPr txBox="1">
            <a:spLocks noChangeArrowheads="1"/>
          </p:cNvSpPr>
          <p:nvPr/>
        </p:nvSpPr>
        <p:spPr bwMode="auto">
          <a:xfrm>
            <a:off x="2565280" y="5935088"/>
            <a:ext cx="295572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None/>
            </a:pPr>
            <a:r>
              <a:rPr lang="en-US" altLang="ja-JP" sz="1400" b="1">
                <a:solidFill>
                  <a:srgbClr val="000000"/>
                </a:solidFill>
                <a:ea typeface="ＭＳ Ｐゴシック" pitchFamily="50" charset="-128"/>
              </a:rPr>
              <a:t>2</a:t>
            </a:r>
          </a:p>
        </p:txBody>
      </p:sp>
      <p:sp>
        <p:nvSpPr>
          <p:cNvPr id="21" name="Text Box 114"/>
          <p:cNvSpPr txBox="1">
            <a:spLocks noChangeArrowheads="1"/>
          </p:cNvSpPr>
          <p:nvPr/>
        </p:nvSpPr>
        <p:spPr bwMode="auto">
          <a:xfrm>
            <a:off x="3284418" y="5935088"/>
            <a:ext cx="295572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None/>
            </a:pPr>
            <a:r>
              <a:rPr lang="en-US" altLang="ja-JP" sz="1400" b="1">
                <a:solidFill>
                  <a:srgbClr val="000000"/>
                </a:solidFill>
                <a:ea typeface="ＭＳ Ｐゴシック" pitchFamily="50" charset="-128"/>
              </a:rPr>
              <a:t>3</a:t>
            </a:r>
          </a:p>
        </p:txBody>
      </p:sp>
      <p:sp>
        <p:nvSpPr>
          <p:cNvPr id="22" name="Text Box 115"/>
          <p:cNvSpPr txBox="1">
            <a:spLocks noChangeArrowheads="1"/>
          </p:cNvSpPr>
          <p:nvPr/>
        </p:nvSpPr>
        <p:spPr bwMode="auto">
          <a:xfrm>
            <a:off x="4005143" y="5935088"/>
            <a:ext cx="295572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None/>
            </a:pPr>
            <a:r>
              <a:rPr lang="en-US" altLang="ja-JP" sz="1400" b="1">
                <a:solidFill>
                  <a:srgbClr val="000000"/>
                </a:solidFill>
                <a:ea typeface="ＭＳ Ｐゴシック" pitchFamily="50" charset="-128"/>
              </a:rPr>
              <a:t>4</a:t>
            </a:r>
          </a:p>
        </p:txBody>
      </p:sp>
      <p:sp>
        <p:nvSpPr>
          <p:cNvPr id="23" name="Text Box 116"/>
          <p:cNvSpPr txBox="1">
            <a:spLocks noChangeArrowheads="1"/>
          </p:cNvSpPr>
          <p:nvPr/>
        </p:nvSpPr>
        <p:spPr bwMode="auto">
          <a:xfrm>
            <a:off x="6092705" y="5927151"/>
            <a:ext cx="295572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None/>
            </a:pPr>
            <a:r>
              <a:rPr lang="en-US" altLang="ja-JP" sz="1400" b="1">
                <a:solidFill>
                  <a:srgbClr val="000000"/>
                </a:solidFill>
                <a:ea typeface="ＭＳ Ｐゴシック" pitchFamily="50" charset="-128"/>
              </a:rPr>
              <a:t>5</a:t>
            </a:r>
          </a:p>
        </p:txBody>
      </p:sp>
      <p:sp>
        <p:nvSpPr>
          <p:cNvPr id="24" name="Text Box 121"/>
          <p:cNvSpPr txBox="1">
            <a:spLocks noChangeArrowheads="1"/>
          </p:cNvSpPr>
          <p:nvPr/>
        </p:nvSpPr>
        <p:spPr bwMode="auto">
          <a:xfrm>
            <a:off x="4935567" y="5396926"/>
            <a:ext cx="863600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ja-JP" sz="1400" b="1">
                <a:solidFill>
                  <a:srgbClr val="000000"/>
                </a:solidFill>
                <a:ea typeface="ＭＳ Ｐゴシック" pitchFamily="50" charset="-128"/>
              </a:rPr>
              <a:t>10sec</a:t>
            </a:r>
          </a:p>
        </p:txBody>
      </p:sp>
      <p:sp>
        <p:nvSpPr>
          <p:cNvPr id="25" name="Line 122"/>
          <p:cNvSpPr>
            <a:spLocks noChangeShapeType="1"/>
          </p:cNvSpPr>
          <p:nvPr/>
        </p:nvSpPr>
        <p:spPr bwMode="auto">
          <a:xfrm>
            <a:off x="5007004" y="5331838"/>
            <a:ext cx="6492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None/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26" name="Text Box 123"/>
          <p:cNvSpPr txBox="1">
            <a:spLocks noChangeArrowheads="1"/>
          </p:cNvSpPr>
          <p:nvPr/>
        </p:nvSpPr>
        <p:spPr bwMode="auto">
          <a:xfrm>
            <a:off x="1139528" y="1515488"/>
            <a:ext cx="397201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ja-JP" sz="1400" b="1">
                <a:solidFill>
                  <a:srgbClr val="000000"/>
                </a:solidFill>
                <a:ea typeface="ＭＳ Ｐゴシック" pitchFamily="50" charset="-128"/>
              </a:rPr>
              <a:t>DP</a:t>
            </a:r>
          </a:p>
        </p:txBody>
      </p:sp>
      <p:sp>
        <p:nvSpPr>
          <p:cNvPr id="27" name="Text Box 124"/>
          <p:cNvSpPr txBox="1">
            <a:spLocks noChangeArrowheads="1"/>
          </p:cNvSpPr>
          <p:nvPr/>
        </p:nvSpPr>
        <p:spPr bwMode="auto">
          <a:xfrm>
            <a:off x="1139528" y="2379088"/>
            <a:ext cx="397201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ja-JP" sz="1400" b="1">
                <a:solidFill>
                  <a:srgbClr val="000000"/>
                </a:solidFill>
                <a:ea typeface="ＭＳ Ｐゴシック" pitchFamily="50" charset="-128"/>
              </a:rPr>
              <a:t>BP</a:t>
            </a:r>
          </a:p>
        </p:txBody>
      </p:sp>
      <p:sp>
        <p:nvSpPr>
          <p:cNvPr id="28" name="Text Box 125"/>
          <p:cNvSpPr txBox="1">
            <a:spLocks noChangeArrowheads="1"/>
          </p:cNvSpPr>
          <p:nvPr/>
        </p:nvSpPr>
        <p:spPr bwMode="auto">
          <a:xfrm>
            <a:off x="924084" y="3242688"/>
            <a:ext cx="61264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ja-JP" sz="1400" b="1">
                <a:solidFill>
                  <a:srgbClr val="000000"/>
                </a:solidFill>
                <a:ea typeface="ＭＳ Ｐゴシック" pitchFamily="50" charset="-128"/>
              </a:rPr>
              <a:t>PRCgain</a:t>
            </a:r>
          </a:p>
        </p:txBody>
      </p:sp>
      <p:sp>
        <p:nvSpPr>
          <p:cNvPr id="29" name="Text Box 126"/>
          <p:cNvSpPr txBox="1">
            <a:spLocks noChangeArrowheads="1"/>
          </p:cNvSpPr>
          <p:nvPr/>
        </p:nvSpPr>
        <p:spPr bwMode="auto">
          <a:xfrm>
            <a:off x="1139528" y="4034851"/>
            <a:ext cx="397201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ja-JP" sz="1400" b="1">
                <a:solidFill>
                  <a:srgbClr val="000000"/>
                </a:solidFill>
                <a:ea typeface="ＭＳ Ｐゴシック" pitchFamily="50" charset="-128"/>
              </a:rPr>
              <a:t>FPi</a:t>
            </a:r>
          </a:p>
        </p:txBody>
      </p:sp>
      <p:sp>
        <p:nvSpPr>
          <p:cNvPr id="30" name="Text Box 127"/>
          <p:cNvSpPr txBox="1">
            <a:spLocks noChangeArrowheads="1"/>
          </p:cNvSpPr>
          <p:nvPr/>
        </p:nvSpPr>
        <p:spPr bwMode="auto">
          <a:xfrm>
            <a:off x="1139528" y="4900038"/>
            <a:ext cx="397201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ja-JP" sz="1400" b="1" dirty="0" err="1">
                <a:solidFill>
                  <a:srgbClr val="000000"/>
                </a:solidFill>
                <a:ea typeface="ＭＳ Ｐゴシック" pitchFamily="50" charset="-128"/>
              </a:rPr>
              <a:t>FPp</a:t>
            </a:r>
            <a:endParaRPr lang="en-US" altLang="ja-JP" sz="1400" b="1" dirty="0">
              <a:solidFill>
                <a:srgbClr val="000000"/>
              </a:solidFill>
              <a:ea typeface="ＭＳ Ｐゴシック" pitchFamily="50" charset="-128"/>
            </a:endParaRPr>
          </a:p>
        </p:txBody>
      </p:sp>
      <p:sp>
        <p:nvSpPr>
          <p:cNvPr id="31" name="Text Box 128"/>
          <p:cNvSpPr txBox="1">
            <a:spLocks noChangeArrowheads="1"/>
          </p:cNvSpPr>
          <p:nvPr/>
        </p:nvSpPr>
        <p:spPr bwMode="auto">
          <a:xfrm>
            <a:off x="563266" y="1714583"/>
            <a:ext cx="397201" cy="10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lIns="90000" tIns="46800" rIns="90000" bIns="46800">
            <a:spAutoFit/>
          </a:bodyPr>
          <a:lstStyle/>
          <a:p>
            <a:pPr>
              <a:buNone/>
            </a:pPr>
            <a:r>
              <a:rPr lang="ja-JP" altLang="en-US" sz="1400" b="1">
                <a:solidFill>
                  <a:srgbClr val="000000"/>
                </a:solidFill>
                <a:ea typeface="ＭＳ Ｐゴシック" pitchFamily="50" charset="-128"/>
              </a:rPr>
              <a:t>パワー（</a:t>
            </a:r>
            <a:r>
              <a:rPr lang="en-US" altLang="ja-JP" sz="1400" b="1">
                <a:solidFill>
                  <a:srgbClr val="000000"/>
                </a:solidFill>
                <a:ea typeface="ＭＳ Ｐゴシック" pitchFamily="50" charset="-128"/>
              </a:rPr>
              <a:t>AU</a:t>
            </a:r>
            <a:r>
              <a:rPr lang="ja-JP" altLang="en-US" sz="1400" b="1">
                <a:solidFill>
                  <a:srgbClr val="000000"/>
                </a:solidFill>
                <a:ea typeface="ＭＳ Ｐゴシック" pitchFamily="50" charset="-128"/>
              </a:rPr>
              <a:t>）</a:t>
            </a:r>
          </a:p>
        </p:txBody>
      </p:sp>
      <p:sp>
        <p:nvSpPr>
          <p:cNvPr id="32" name="Text Box 130"/>
          <p:cNvSpPr txBox="1">
            <a:spLocks noChangeArrowheads="1"/>
          </p:cNvSpPr>
          <p:nvPr/>
        </p:nvSpPr>
        <p:spPr bwMode="auto">
          <a:xfrm>
            <a:off x="541041" y="4306971"/>
            <a:ext cx="397201" cy="10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lIns="90000" tIns="46800" rIns="90000" bIns="46800">
            <a:spAutoFit/>
          </a:bodyPr>
          <a:lstStyle/>
          <a:p>
            <a:pPr>
              <a:buNone/>
            </a:pPr>
            <a:r>
              <a:rPr lang="ja-JP" altLang="en-US" sz="1400" b="1">
                <a:solidFill>
                  <a:srgbClr val="000000"/>
                </a:solidFill>
                <a:ea typeface="ＭＳ Ｐゴシック" pitchFamily="50" charset="-128"/>
              </a:rPr>
              <a:t>パワー（</a:t>
            </a:r>
            <a:r>
              <a:rPr lang="en-US" altLang="ja-JP" sz="1400" b="1">
                <a:solidFill>
                  <a:srgbClr val="000000"/>
                </a:solidFill>
                <a:ea typeface="ＭＳ Ｐゴシック" pitchFamily="50" charset="-128"/>
              </a:rPr>
              <a:t>AU</a:t>
            </a:r>
            <a:r>
              <a:rPr lang="ja-JP" altLang="en-US" sz="1400" b="1">
                <a:solidFill>
                  <a:srgbClr val="000000"/>
                </a:solidFill>
                <a:ea typeface="ＭＳ Ｐゴシック" pitchFamily="50" charset="-128"/>
              </a:rPr>
              <a:t>）</a:t>
            </a:r>
          </a:p>
        </p:txBody>
      </p:sp>
      <p:sp>
        <p:nvSpPr>
          <p:cNvPr id="33" name="Text Box 79"/>
          <p:cNvSpPr txBox="1">
            <a:spLocks noChangeArrowheads="1"/>
          </p:cNvSpPr>
          <p:nvPr/>
        </p:nvSpPr>
        <p:spPr bwMode="auto">
          <a:xfrm>
            <a:off x="1539882" y="6221654"/>
            <a:ext cx="3889374" cy="27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indent="-457200" algn="l">
              <a:spcBef>
                <a:spcPts val="0"/>
              </a:spcBef>
              <a:buNone/>
            </a:pPr>
            <a:r>
              <a:rPr lang="en-US" altLang="ja-JP" sz="1200" b="1" dirty="0">
                <a:solidFill>
                  <a:srgbClr val="FFFFFF"/>
                </a:solidFill>
                <a:ea typeface="ＭＳ Ｐゴシック" pitchFamily="50" charset="-128"/>
              </a:rPr>
              <a:t>1: </a:t>
            </a:r>
            <a:r>
              <a:rPr lang="ja-JP" altLang="en-US" sz="1200" b="1" dirty="0" smtClean="0">
                <a:solidFill>
                  <a:srgbClr val="FFFFFF"/>
                </a:solidFill>
                <a:ea typeface="ＭＳ Ｐゴシック" pitchFamily="50" charset="-128"/>
              </a:rPr>
              <a:t>無制御</a:t>
            </a:r>
            <a:r>
              <a:rPr lang="en-US" altLang="ja-JP" sz="1200" b="1" dirty="0" smtClean="0">
                <a:solidFill>
                  <a:srgbClr val="FFFFFF"/>
                </a:solidFill>
                <a:ea typeface="ＭＳ Ｐゴシック" pitchFamily="50" charset="-128"/>
              </a:rPr>
              <a:t>     2</a:t>
            </a:r>
            <a:r>
              <a:rPr lang="en-US" altLang="ja-JP" sz="1200" b="1" dirty="0">
                <a:solidFill>
                  <a:srgbClr val="FFFFFF"/>
                </a:solidFill>
                <a:ea typeface="ＭＳ Ｐゴシック" pitchFamily="50" charset="-128"/>
              </a:rPr>
              <a:t>: </a:t>
            </a:r>
            <a:r>
              <a:rPr lang="en-US" altLang="ja-JP" sz="1200" b="1" dirty="0" smtClean="0">
                <a:solidFill>
                  <a:srgbClr val="FFFFFF"/>
                </a:solidFill>
                <a:ea typeface="ＭＳ Ｐゴシック" pitchFamily="50" charset="-128"/>
              </a:rPr>
              <a:t>MI</a:t>
            </a:r>
            <a:r>
              <a:rPr lang="ja-JP" altLang="en-US" sz="1200" b="1" dirty="0" smtClean="0">
                <a:solidFill>
                  <a:srgbClr val="FFFFFF"/>
                </a:solidFill>
                <a:ea typeface="ＭＳ Ｐゴシック" pitchFamily="50" charset="-128"/>
              </a:rPr>
              <a:t>     </a:t>
            </a:r>
            <a:r>
              <a:rPr lang="en-US" altLang="ja-JP" sz="1200" b="1" dirty="0" smtClean="0">
                <a:solidFill>
                  <a:srgbClr val="FFFFFF"/>
                </a:solidFill>
                <a:ea typeface="ＭＳ Ｐゴシック" pitchFamily="50" charset="-128"/>
              </a:rPr>
              <a:t>3:PRMI</a:t>
            </a:r>
            <a:r>
              <a:rPr lang="ja-JP" altLang="en-US" sz="1200" b="1" dirty="0" smtClean="0">
                <a:solidFill>
                  <a:srgbClr val="FFFFFF"/>
                </a:solidFill>
                <a:ea typeface="ＭＳ Ｐゴシック" pitchFamily="50" charset="-128"/>
              </a:rPr>
              <a:t>   </a:t>
            </a:r>
            <a:r>
              <a:rPr lang="en-US" altLang="ja-JP" sz="1200" b="1" dirty="0" smtClean="0">
                <a:solidFill>
                  <a:srgbClr val="FFFFFF"/>
                </a:solidFill>
                <a:ea typeface="ＭＳ Ｐゴシック" pitchFamily="50" charset="-128"/>
              </a:rPr>
              <a:t>4:CIFO</a:t>
            </a:r>
            <a:r>
              <a:rPr lang="ja-JP" altLang="en-US" sz="1200" b="1" dirty="0">
                <a:solidFill>
                  <a:srgbClr val="FFFFFF"/>
                </a:solidFill>
                <a:ea typeface="ＭＳ Ｐゴシック" pitchFamily="50" charset="-128"/>
              </a:rPr>
              <a:t>　</a:t>
            </a:r>
            <a:r>
              <a:rPr lang="ja-JP" altLang="en-US" sz="1200" b="1" dirty="0" smtClean="0">
                <a:solidFill>
                  <a:srgbClr val="FFFFFF"/>
                </a:solidFill>
                <a:ea typeface="ＭＳ Ｐゴシック" pitchFamily="50" charset="-128"/>
              </a:rPr>
              <a:t>    </a:t>
            </a:r>
            <a:r>
              <a:rPr lang="en-US" altLang="ja-JP" sz="1200" b="1" dirty="0" smtClean="0">
                <a:solidFill>
                  <a:srgbClr val="FFFFFF"/>
                </a:solidFill>
                <a:ea typeface="ＭＳ Ｐゴシック" pitchFamily="50" charset="-128"/>
              </a:rPr>
              <a:t> </a:t>
            </a:r>
            <a:r>
              <a:rPr lang="en-US" altLang="ja-JP" sz="1200" b="1" dirty="0">
                <a:solidFill>
                  <a:srgbClr val="FFFFFF"/>
                </a:solidFill>
                <a:ea typeface="ＭＳ Ｐゴシック" pitchFamily="50" charset="-128"/>
              </a:rPr>
              <a:t>5:RSE</a:t>
            </a:r>
            <a:endParaRPr lang="ja-JP" altLang="en-US" sz="1200" b="1" dirty="0">
              <a:solidFill>
                <a:srgbClr val="FFFFFF"/>
              </a:solidFill>
              <a:ea typeface="ＭＳ Ｐゴシック" pitchFamily="50" charset="-128"/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928662" y="714356"/>
            <a:ext cx="5572164" cy="42862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PR-BRSE</a:t>
            </a:r>
            <a:r>
              <a:rPr kumimoji="1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実験 </a:t>
            </a:r>
            <a:r>
              <a:rPr lang="en-US" altLang="ja-JP" sz="2000" kern="0" dirty="0" smtClean="0">
                <a:solidFill>
                  <a:srgbClr val="EAEAEA"/>
                </a:solidFill>
              </a:rPr>
              <a:t> (2007 </a:t>
            </a:r>
            <a:r>
              <a:rPr lang="ja-JP" altLang="en-US" sz="2000" kern="0" dirty="0" smtClean="0">
                <a:solidFill>
                  <a:srgbClr val="EAEAEA"/>
                </a:solidFill>
              </a:rPr>
              <a:t>川添ら</a:t>
            </a:r>
            <a:r>
              <a:rPr lang="en-US" altLang="ja-JP" sz="2000" kern="0" dirty="0" smtClean="0">
                <a:solidFill>
                  <a:srgbClr val="EAEAEA"/>
                </a:solidFill>
              </a:rPr>
              <a:t>)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   </a:t>
            </a:r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正方形/長方形 60"/>
          <p:cNvSpPr/>
          <p:nvPr/>
        </p:nvSpPr>
        <p:spPr bwMode="auto">
          <a:xfrm>
            <a:off x="428596" y="2143116"/>
            <a:ext cx="4357718" cy="4143404"/>
          </a:xfrm>
          <a:prstGeom prst="rect">
            <a:avLst/>
          </a:prstGeom>
          <a:solidFill>
            <a:srgbClr val="FFFFFF"/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grpSp>
        <p:nvGrpSpPr>
          <p:cNvPr id="36" name="Group 28"/>
          <p:cNvGrpSpPr>
            <a:grpSpLocks/>
          </p:cNvGrpSpPr>
          <p:nvPr/>
        </p:nvGrpSpPr>
        <p:grpSpPr bwMode="auto">
          <a:xfrm>
            <a:off x="5045938" y="3643314"/>
            <a:ext cx="3740904" cy="2708294"/>
            <a:chOff x="2829" y="2116"/>
            <a:chExt cx="2893" cy="2164"/>
          </a:xfrm>
        </p:grpSpPr>
        <p:pic>
          <p:nvPicPr>
            <p:cNvPr id="37" name="Picture 4" descr="PICT007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37" y="2116"/>
              <a:ext cx="2885" cy="2164"/>
            </a:xfrm>
            <a:prstGeom prst="rect">
              <a:avLst/>
            </a:prstGeom>
            <a:noFill/>
          </p:spPr>
        </p:pic>
        <p:sp>
          <p:nvSpPr>
            <p:cNvPr id="38" name="Text Box 5"/>
            <p:cNvSpPr txBox="1">
              <a:spLocks noChangeArrowheads="1"/>
            </p:cNvSpPr>
            <p:nvPr/>
          </p:nvSpPr>
          <p:spPr bwMode="auto">
            <a:xfrm>
              <a:off x="4084" y="2147"/>
              <a:ext cx="271" cy="21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>
                <a:buNone/>
              </a:pPr>
              <a:r>
                <a:rPr lang="en-US" altLang="ja-JP" sz="1600">
                  <a:solidFill>
                    <a:srgbClr val="66FF33"/>
                  </a:solidFill>
                  <a:ea typeface="ＭＳ Ｐゴシック" charset="-128"/>
                </a:rPr>
                <a:t>BS</a:t>
              </a:r>
            </a:p>
          </p:txBody>
        </p:sp>
        <p:sp>
          <p:nvSpPr>
            <p:cNvPr id="39" name="Text Box 6"/>
            <p:cNvSpPr txBox="1">
              <a:spLocks noChangeArrowheads="1"/>
            </p:cNvSpPr>
            <p:nvPr/>
          </p:nvSpPr>
          <p:spPr bwMode="auto">
            <a:xfrm>
              <a:off x="3172" y="2210"/>
              <a:ext cx="378" cy="21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>
                <a:buNone/>
              </a:pPr>
              <a:r>
                <a:rPr lang="en-US" altLang="ja-JP" sz="1600">
                  <a:solidFill>
                    <a:srgbClr val="66FF33"/>
                  </a:solidFill>
                  <a:ea typeface="ＭＳ Ｐゴシック" charset="-128"/>
                </a:rPr>
                <a:t>PRM</a:t>
              </a:r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4722" y="2165"/>
              <a:ext cx="378" cy="21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>
                <a:buNone/>
              </a:pPr>
              <a:r>
                <a:rPr lang="en-US" altLang="ja-JP" sz="1600">
                  <a:solidFill>
                    <a:srgbClr val="66FF33"/>
                  </a:solidFill>
                  <a:ea typeface="ＭＳ Ｐゴシック" charset="-128"/>
                </a:rPr>
                <a:t>SRM</a:t>
              </a:r>
            </a:p>
          </p:txBody>
        </p:sp>
        <p:sp>
          <p:nvSpPr>
            <p:cNvPr id="41" name="Line 8"/>
            <p:cNvSpPr>
              <a:spLocks noChangeShapeType="1"/>
            </p:cNvSpPr>
            <p:nvPr/>
          </p:nvSpPr>
          <p:spPr bwMode="auto">
            <a:xfrm>
              <a:off x="2844" y="3235"/>
              <a:ext cx="78" cy="1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None/>
              </a:pPr>
              <a:endParaRPr lang="ja-JP" altLang="en-US" sz="1600"/>
            </a:p>
          </p:txBody>
        </p:sp>
        <p:sp>
          <p:nvSpPr>
            <p:cNvPr id="42" name="Line 9"/>
            <p:cNvSpPr>
              <a:spLocks noChangeShapeType="1"/>
            </p:cNvSpPr>
            <p:nvPr/>
          </p:nvSpPr>
          <p:spPr bwMode="auto">
            <a:xfrm flipV="1">
              <a:off x="2855" y="3480"/>
              <a:ext cx="1619" cy="67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None/>
              </a:pPr>
              <a:endParaRPr lang="ja-JP" altLang="en-US" sz="1600"/>
            </a:p>
          </p:txBody>
        </p:sp>
        <p:sp>
          <p:nvSpPr>
            <p:cNvPr id="43" name="Line 10"/>
            <p:cNvSpPr>
              <a:spLocks noChangeShapeType="1"/>
            </p:cNvSpPr>
            <p:nvPr/>
          </p:nvSpPr>
          <p:spPr bwMode="auto">
            <a:xfrm>
              <a:off x="4784" y="3540"/>
              <a:ext cx="928" cy="16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None/>
              </a:pPr>
              <a:endParaRPr lang="ja-JP" altLang="en-US" sz="1600"/>
            </a:p>
          </p:txBody>
        </p:sp>
        <p:sp>
          <p:nvSpPr>
            <p:cNvPr id="44" name="Line 11"/>
            <p:cNvSpPr>
              <a:spLocks noChangeShapeType="1"/>
            </p:cNvSpPr>
            <p:nvPr/>
          </p:nvSpPr>
          <p:spPr bwMode="auto">
            <a:xfrm flipV="1">
              <a:off x="4757" y="3329"/>
              <a:ext cx="138" cy="4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None/>
              </a:pPr>
              <a:endParaRPr lang="ja-JP" altLang="en-US" sz="1600"/>
            </a:p>
          </p:txBody>
        </p:sp>
        <p:sp>
          <p:nvSpPr>
            <p:cNvPr id="45" name="Line 12"/>
            <p:cNvSpPr>
              <a:spLocks noChangeShapeType="1"/>
            </p:cNvSpPr>
            <p:nvPr/>
          </p:nvSpPr>
          <p:spPr bwMode="auto">
            <a:xfrm flipV="1">
              <a:off x="5008" y="3188"/>
              <a:ext cx="267" cy="9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None/>
              </a:pPr>
              <a:endParaRPr lang="ja-JP" altLang="en-US" sz="1600"/>
            </a:p>
          </p:txBody>
        </p:sp>
        <p:sp>
          <p:nvSpPr>
            <p:cNvPr id="46" name="Line 13"/>
            <p:cNvSpPr>
              <a:spLocks noChangeShapeType="1"/>
            </p:cNvSpPr>
            <p:nvPr/>
          </p:nvSpPr>
          <p:spPr bwMode="auto">
            <a:xfrm>
              <a:off x="4751" y="3146"/>
              <a:ext cx="134" cy="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None/>
              </a:pPr>
              <a:endParaRPr lang="ja-JP" altLang="en-US" sz="1600"/>
            </a:p>
          </p:txBody>
        </p:sp>
        <p:sp>
          <p:nvSpPr>
            <p:cNvPr id="47" name="Line 14"/>
            <p:cNvSpPr>
              <a:spLocks noChangeShapeType="1"/>
            </p:cNvSpPr>
            <p:nvPr/>
          </p:nvSpPr>
          <p:spPr bwMode="auto">
            <a:xfrm>
              <a:off x="2845" y="3032"/>
              <a:ext cx="358" cy="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None/>
              </a:pPr>
              <a:endParaRPr lang="ja-JP" altLang="en-US" sz="1600"/>
            </a:p>
          </p:txBody>
        </p:sp>
        <p:sp>
          <p:nvSpPr>
            <p:cNvPr id="48" name="Line 15"/>
            <p:cNvSpPr>
              <a:spLocks noChangeShapeType="1"/>
            </p:cNvSpPr>
            <p:nvPr/>
          </p:nvSpPr>
          <p:spPr bwMode="auto">
            <a:xfrm>
              <a:off x="3821" y="3080"/>
              <a:ext cx="438" cy="3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None/>
              </a:pPr>
              <a:endParaRPr lang="ja-JP" altLang="en-US" sz="1600"/>
            </a:p>
          </p:txBody>
        </p:sp>
        <p:sp>
          <p:nvSpPr>
            <p:cNvPr id="49" name="Line 16"/>
            <p:cNvSpPr>
              <a:spLocks noChangeShapeType="1"/>
            </p:cNvSpPr>
            <p:nvPr/>
          </p:nvSpPr>
          <p:spPr bwMode="auto">
            <a:xfrm flipV="1">
              <a:off x="2829" y="3213"/>
              <a:ext cx="98" cy="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None/>
              </a:pPr>
              <a:endParaRPr lang="ja-JP" altLang="en-US" sz="1600"/>
            </a:p>
          </p:txBody>
        </p:sp>
        <p:sp>
          <p:nvSpPr>
            <p:cNvPr id="50" name="Line 17"/>
            <p:cNvSpPr>
              <a:spLocks noChangeShapeType="1"/>
            </p:cNvSpPr>
            <p:nvPr/>
          </p:nvSpPr>
          <p:spPr bwMode="auto">
            <a:xfrm>
              <a:off x="2865" y="3084"/>
              <a:ext cx="331" cy="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None/>
              </a:pPr>
              <a:endParaRPr lang="ja-JP" altLang="en-US" sz="1600"/>
            </a:p>
          </p:txBody>
        </p:sp>
        <p:sp>
          <p:nvSpPr>
            <p:cNvPr id="51" name="Line 18"/>
            <p:cNvSpPr>
              <a:spLocks noChangeShapeType="1"/>
            </p:cNvSpPr>
            <p:nvPr/>
          </p:nvSpPr>
          <p:spPr bwMode="auto">
            <a:xfrm flipV="1">
              <a:off x="3691" y="3125"/>
              <a:ext cx="52" cy="1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None/>
              </a:pPr>
              <a:endParaRPr lang="ja-JP" altLang="en-US" sz="1600"/>
            </a:p>
          </p:txBody>
        </p:sp>
        <p:sp>
          <p:nvSpPr>
            <p:cNvPr id="52" name="Text Box 19"/>
            <p:cNvSpPr txBox="1">
              <a:spLocks noChangeArrowheads="1"/>
            </p:cNvSpPr>
            <p:nvPr/>
          </p:nvSpPr>
          <p:spPr bwMode="auto">
            <a:xfrm>
              <a:off x="5133" y="3448"/>
              <a:ext cx="467" cy="21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>
                <a:buNone/>
              </a:pPr>
              <a:r>
                <a:rPr lang="en-US" altLang="ja-JP" sz="1600">
                  <a:solidFill>
                    <a:srgbClr val="FFFF00"/>
                  </a:solidFill>
                  <a:ea typeface="ＭＳ Ｐゴシック" charset="-128"/>
                </a:rPr>
                <a:t>X arm</a:t>
              </a:r>
            </a:p>
          </p:txBody>
        </p:sp>
        <p:sp>
          <p:nvSpPr>
            <p:cNvPr id="53" name="Line 20"/>
            <p:cNvSpPr>
              <a:spLocks noChangeShapeType="1"/>
            </p:cNvSpPr>
            <p:nvPr/>
          </p:nvSpPr>
          <p:spPr bwMode="auto">
            <a:xfrm>
              <a:off x="3465" y="3336"/>
              <a:ext cx="206" cy="2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None/>
              </a:pPr>
              <a:endParaRPr lang="ja-JP" altLang="en-US" sz="1600"/>
            </a:p>
          </p:txBody>
        </p:sp>
        <p:sp>
          <p:nvSpPr>
            <p:cNvPr id="54" name="Text Box 21"/>
            <p:cNvSpPr txBox="1">
              <a:spLocks noChangeArrowheads="1"/>
            </p:cNvSpPr>
            <p:nvPr/>
          </p:nvSpPr>
          <p:spPr bwMode="auto">
            <a:xfrm>
              <a:off x="5116" y="2876"/>
              <a:ext cx="394" cy="26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65000"/>
                </a:lnSpc>
                <a:buNone/>
              </a:pPr>
              <a:r>
                <a:rPr lang="en-US" altLang="ja-JP" sz="1600">
                  <a:solidFill>
                    <a:srgbClr val="FFFF00"/>
                  </a:solidFill>
                  <a:ea typeface="ＭＳ Ｐゴシック" charset="-128"/>
                </a:rPr>
                <a:t>Dark</a:t>
              </a:r>
            </a:p>
            <a:p>
              <a:pPr algn="ctr">
                <a:lnSpc>
                  <a:spcPct val="65000"/>
                </a:lnSpc>
                <a:buNone/>
              </a:pPr>
              <a:r>
                <a:rPr lang="en-US" altLang="ja-JP" sz="1600">
                  <a:solidFill>
                    <a:srgbClr val="FFFF00"/>
                  </a:solidFill>
                  <a:ea typeface="ＭＳ Ｐゴシック" charset="-128"/>
                </a:rPr>
                <a:t>port</a:t>
              </a:r>
            </a:p>
          </p:txBody>
        </p:sp>
        <p:sp>
          <p:nvSpPr>
            <p:cNvPr id="55" name="Text Box 22"/>
            <p:cNvSpPr txBox="1">
              <a:spLocks noChangeArrowheads="1"/>
            </p:cNvSpPr>
            <p:nvPr/>
          </p:nvSpPr>
          <p:spPr bwMode="auto">
            <a:xfrm>
              <a:off x="2853" y="2768"/>
              <a:ext cx="468" cy="26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65000"/>
                </a:lnSpc>
                <a:buNone/>
              </a:pPr>
              <a:r>
                <a:rPr lang="en-US" altLang="ja-JP" sz="1600">
                  <a:solidFill>
                    <a:srgbClr val="FFFF00"/>
                  </a:solidFill>
                  <a:ea typeface="ＭＳ Ｐゴシック" charset="-128"/>
                </a:rPr>
                <a:t>Bright</a:t>
              </a:r>
            </a:p>
            <a:p>
              <a:pPr algn="ctr">
                <a:lnSpc>
                  <a:spcPct val="65000"/>
                </a:lnSpc>
                <a:buNone/>
              </a:pPr>
              <a:r>
                <a:rPr lang="en-US" altLang="ja-JP" sz="1600">
                  <a:solidFill>
                    <a:srgbClr val="FFFF00"/>
                  </a:solidFill>
                  <a:ea typeface="ＭＳ Ｐゴシック" charset="-128"/>
                </a:rPr>
                <a:t>port</a:t>
              </a:r>
            </a:p>
          </p:txBody>
        </p:sp>
        <p:sp>
          <p:nvSpPr>
            <p:cNvPr id="56" name="Line 23"/>
            <p:cNvSpPr>
              <a:spLocks noChangeShapeType="1"/>
            </p:cNvSpPr>
            <p:nvPr/>
          </p:nvSpPr>
          <p:spPr bwMode="auto">
            <a:xfrm>
              <a:off x="5015" y="3161"/>
              <a:ext cx="226" cy="1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None/>
              </a:pPr>
              <a:endParaRPr lang="ja-JP" altLang="en-US" sz="1600"/>
            </a:p>
          </p:txBody>
        </p:sp>
        <p:sp>
          <p:nvSpPr>
            <p:cNvPr id="57" name="Text Box 24"/>
            <p:cNvSpPr txBox="1">
              <a:spLocks noChangeArrowheads="1"/>
            </p:cNvSpPr>
            <p:nvPr/>
          </p:nvSpPr>
          <p:spPr bwMode="auto">
            <a:xfrm>
              <a:off x="2904" y="3924"/>
              <a:ext cx="467" cy="21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>
                <a:buNone/>
              </a:pPr>
              <a:r>
                <a:rPr lang="en-US" altLang="ja-JP" sz="1600" dirty="0">
                  <a:solidFill>
                    <a:srgbClr val="FFFF00"/>
                  </a:solidFill>
                  <a:ea typeface="ＭＳ Ｐゴシック" charset="-128"/>
                </a:rPr>
                <a:t>Y arm</a:t>
              </a:r>
            </a:p>
          </p:txBody>
        </p:sp>
        <p:sp>
          <p:nvSpPr>
            <p:cNvPr id="58" name="Line 26"/>
            <p:cNvSpPr>
              <a:spLocks noChangeShapeType="1"/>
            </p:cNvSpPr>
            <p:nvPr/>
          </p:nvSpPr>
          <p:spPr bwMode="auto">
            <a:xfrm>
              <a:off x="4168" y="3437"/>
              <a:ext cx="296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None/>
              </a:pPr>
              <a:endParaRPr lang="ja-JP" altLang="en-US" sz="1600"/>
            </a:p>
          </p:txBody>
        </p:sp>
      </p:grpSp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LCGT RSE Roadmap Meeting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(2010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年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月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16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日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877204" cy="692150"/>
          </a:xfrm>
        </p:spPr>
        <p:txBody>
          <a:bodyPr/>
          <a:lstStyle/>
          <a:p>
            <a:r>
              <a:rPr lang="en-US" altLang="ja-JP" dirty="0" smtClean="0"/>
              <a:t>PR-RSE </a:t>
            </a:r>
            <a:r>
              <a:rPr lang="ja-JP" altLang="en-US" dirty="0" smtClean="0"/>
              <a:t>干渉計の動作 </a:t>
            </a:r>
            <a:r>
              <a:rPr lang="en-US" altLang="ja-JP" dirty="0" smtClean="0"/>
              <a:t>(Caltech 40m IFO)</a:t>
            </a:r>
            <a:endParaRPr lang="ja-JP" altLang="ja-JP" dirty="0"/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428596" y="928670"/>
            <a:ext cx="5572164" cy="42862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PR-DRSE</a:t>
            </a:r>
            <a:r>
              <a:rPr kumimoji="1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実験 </a:t>
            </a:r>
            <a:r>
              <a:rPr lang="en-US" altLang="ja-JP" sz="2000" kern="0" dirty="0" smtClean="0">
                <a:solidFill>
                  <a:srgbClr val="EAEAEA"/>
                </a:solidFill>
              </a:rPr>
              <a:t> (2005 </a:t>
            </a:r>
            <a:r>
              <a:rPr lang="ja-JP" altLang="en-US" sz="2000" kern="0" dirty="0" smtClean="0">
                <a:solidFill>
                  <a:srgbClr val="EAEAEA"/>
                </a:solidFill>
              </a:rPr>
              <a:t>宮川ら</a:t>
            </a:r>
            <a:r>
              <a:rPr lang="en-US" altLang="ja-JP" sz="2000" kern="0" dirty="0" smtClean="0">
                <a:solidFill>
                  <a:srgbClr val="EAEAEA"/>
                </a:solidFill>
              </a:rPr>
              <a:t>)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   </a:t>
            </a:r>
          </a:p>
        </p:txBody>
      </p:sp>
      <p:pic>
        <p:nvPicPr>
          <p:cNvPr id="59" name="Picture 27" descr="ooc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 l="10001"/>
          <a:stretch>
            <a:fillRect/>
          </a:stretch>
        </p:blipFill>
        <p:spPr>
          <a:xfrm>
            <a:off x="5000628" y="714356"/>
            <a:ext cx="3721046" cy="2789455"/>
          </a:xfrm>
          <a:prstGeom prst="rect">
            <a:avLst/>
          </a:prstGeom>
          <a:noFill/>
          <a:ln/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71678"/>
            <a:ext cx="5018748" cy="43576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62" name="Rectangle 3"/>
          <p:cNvSpPr txBox="1">
            <a:spLocks noChangeArrowheads="1"/>
          </p:cNvSpPr>
          <p:nvPr/>
        </p:nvSpPr>
        <p:spPr>
          <a:xfrm>
            <a:off x="714348" y="1285860"/>
            <a:ext cx="4286280" cy="85725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干渉計動作</a:t>
            </a:r>
            <a:endParaRPr kumimoji="1" lang="en-US" altLang="ja-JP" sz="2000" b="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Tahoma" pitchFamily="34" charset="0"/>
              <a:ea typeface="HGP創英角ｺﾞｼｯｸUB" pitchFamily="50" charset="-128"/>
              <a:cs typeface="+mn-cs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ja-JP" altLang="en-US" sz="2000" kern="0" noProof="0" dirty="0" smtClean="0">
                <a:solidFill>
                  <a:srgbClr val="EAEAEA"/>
                </a:solidFill>
              </a:rPr>
              <a:t>応答関数測定</a:t>
            </a: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   </a:t>
            </a:r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LCGT RSE Roadmap Meeting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(2010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年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月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16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日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RSE</a:t>
            </a:r>
            <a:r>
              <a:rPr lang="ja-JP" altLang="en-US" dirty="0" smtClean="0"/>
              <a:t>技術の現状評価と今後の見通し</a:t>
            </a:r>
            <a:endParaRPr lang="ja-JP" altLang="ja-JP" dirty="0"/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571472" y="714356"/>
            <a:ext cx="4286280" cy="85725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HGP創英角ｺﾞｼｯｸUB" pitchFamily="50" charset="-128"/>
                <a:cs typeface="+mn-cs"/>
              </a:rPr>
              <a:t>宮川資料</a:t>
            </a:r>
            <a:endParaRPr kumimoji="1" lang="en-US" altLang="ja-JP" sz="2000" b="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pic>
        <p:nvPicPr>
          <p:cNvPr id="55299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142984"/>
            <a:ext cx="8567763" cy="527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LCGT RSE Roadmap Meeting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(2010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年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月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16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日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021" y="1571612"/>
            <a:ext cx="7672383" cy="3500462"/>
          </a:xfrm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altLang="ja-JP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dirty="0" smtClean="0"/>
              <a:t>第</a:t>
            </a:r>
            <a:r>
              <a:rPr lang="en-US" altLang="ja-JP" dirty="0" smtClean="0"/>
              <a:t>1</a:t>
            </a:r>
            <a:r>
              <a:rPr lang="ja-JP" altLang="en-US" dirty="0" smtClean="0"/>
              <a:t>回  </a:t>
            </a:r>
            <a:r>
              <a:rPr lang="en-US" altLang="ja-JP" dirty="0" smtClean="0"/>
              <a:t>4</a:t>
            </a:r>
            <a:r>
              <a:rPr lang="ja-JP" altLang="en-US" dirty="0" smtClean="0"/>
              <a:t>月</a:t>
            </a:r>
            <a:r>
              <a:rPr lang="en-US" altLang="ja-JP" dirty="0" smtClean="0"/>
              <a:t>21</a:t>
            </a:r>
            <a:r>
              <a:rPr lang="ja-JP" altLang="en-US" dirty="0" smtClean="0"/>
              <a:t>日 </a:t>
            </a:r>
            <a:r>
              <a:rPr lang="en-US" altLang="ja-JP" dirty="0" smtClean="0"/>
              <a:t>(</a:t>
            </a:r>
            <a:r>
              <a:rPr lang="ja-JP" altLang="en-US" dirty="0" smtClean="0"/>
              <a:t>水</a:t>
            </a:r>
            <a:r>
              <a:rPr lang="en-US" altLang="ja-JP" dirty="0" smtClean="0"/>
              <a:t>)  17:00-19:00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ja-JP" altLang="en-US" dirty="0" smtClean="0"/>
              <a:t>第</a:t>
            </a:r>
            <a:r>
              <a:rPr lang="en-US" altLang="ja-JP" dirty="0" smtClean="0"/>
              <a:t>2</a:t>
            </a:r>
            <a:r>
              <a:rPr lang="ja-JP" altLang="en-US" dirty="0" smtClean="0"/>
              <a:t>回  </a:t>
            </a:r>
            <a:r>
              <a:rPr lang="en-US" altLang="ja-JP" dirty="0" smtClean="0"/>
              <a:t>5</a:t>
            </a:r>
            <a:r>
              <a:rPr lang="ja-JP" altLang="en-US" dirty="0" smtClean="0"/>
              <a:t>月</a:t>
            </a:r>
            <a:r>
              <a:rPr lang="en-US" altLang="ja-JP" dirty="0" smtClean="0"/>
              <a:t>12</a:t>
            </a:r>
            <a:r>
              <a:rPr lang="ja-JP" altLang="en-US" dirty="0" smtClean="0"/>
              <a:t>日 </a:t>
            </a:r>
            <a:r>
              <a:rPr lang="en-US" altLang="ja-JP" dirty="0" smtClean="0"/>
              <a:t>(</a:t>
            </a:r>
            <a:r>
              <a:rPr lang="ja-JP" altLang="en-US" dirty="0" smtClean="0"/>
              <a:t>水</a:t>
            </a:r>
            <a:r>
              <a:rPr lang="en-US" altLang="ja-JP" dirty="0" smtClean="0"/>
              <a:t>)  17:00-19:00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ja-JP" altLang="en-US" dirty="0" smtClean="0"/>
              <a:t>第</a:t>
            </a:r>
            <a:r>
              <a:rPr lang="en-US" altLang="ja-JP" dirty="0" smtClean="0"/>
              <a:t>3</a:t>
            </a:r>
            <a:r>
              <a:rPr lang="ja-JP" altLang="en-US" dirty="0" smtClean="0"/>
              <a:t>回  </a:t>
            </a:r>
            <a:r>
              <a:rPr lang="en-US" altLang="ja-JP" dirty="0" smtClean="0"/>
              <a:t>6</a:t>
            </a:r>
            <a:r>
              <a:rPr lang="ja-JP" altLang="en-US" dirty="0" smtClean="0"/>
              <a:t>月  </a:t>
            </a:r>
            <a:r>
              <a:rPr lang="en-US" altLang="ja-JP" dirty="0" smtClean="0"/>
              <a:t>2</a:t>
            </a:r>
            <a:r>
              <a:rPr lang="ja-JP" altLang="en-US" dirty="0" smtClean="0"/>
              <a:t>日 </a:t>
            </a:r>
            <a:r>
              <a:rPr lang="en-US" altLang="ja-JP" dirty="0" smtClean="0"/>
              <a:t>(</a:t>
            </a:r>
            <a:r>
              <a:rPr lang="ja-JP" altLang="en-US" dirty="0" smtClean="0"/>
              <a:t>水</a:t>
            </a:r>
            <a:r>
              <a:rPr lang="en-US" altLang="ja-JP" dirty="0" smtClean="0"/>
              <a:t>)  17:00-19:40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ja-JP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dirty="0" smtClean="0"/>
              <a:t>参加 </a:t>
            </a:r>
            <a:r>
              <a:rPr lang="en-US" altLang="ja-JP" dirty="0" smtClean="0"/>
              <a:t>(</a:t>
            </a:r>
            <a:r>
              <a:rPr lang="ja-JP" altLang="en-US" dirty="0" smtClean="0"/>
              <a:t>順不同</a:t>
            </a:r>
            <a:r>
              <a:rPr lang="en-US" altLang="ja-JP" dirty="0" smtClean="0"/>
              <a:t>)</a:t>
            </a:r>
            <a:r>
              <a:rPr lang="ja-JP" altLang="en-US" dirty="0" smtClean="0"/>
              <a:t>： 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ja-JP" altLang="en-US" dirty="0" smtClean="0"/>
              <a:t>      黒田</a:t>
            </a:r>
            <a:r>
              <a:rPr lang="en-US" altLang="ja-JP" dirty="0" smtClean="0"/>
              <a:t>, </a:t>
            </a:r>
            <a:r>
              <a:rPr lang="ja-JP" altLang="en-US" dirty="0" smtClean="0"/>
              <a:t>三代木</a:t>
            </a:r>
            <a:r>
              <a:rPr lang="en-US" altLang="ja-JP" dirty="0" smtClean="0"/>
              <a:t>, </a:t>
            </a:r>
            <a:r>
              <a:rPr lang="ja-JP" altLang="en-US" dirty="0" smtClean="0"/>
              <a:t>大橋</a:t>
            </a:r>
            <a:r>
              <a:rPr lang="en-US" altLang="ja-JP" dirty="0" smtClean="0"/>
              <a:t>, </a:t>
            </a:r>
            <a:r>
              <a:rPr lang="ja-JP" altLang="en-US" dirty="0" smtClean="0"/>
              <a:t>梶田</a:t>
            </a:r>
            <a:r>
              <a:rPr lang="en-US" altLang="ja-JP" dirty="0" smtClean="0"/>
              <a:t>, </a:t>
            </a:r>
            <a:r>
              <a:rPr lang="ja-JP" altLang="en-US" dirty="0" smtClean="0"/>
              <a:t>三尾</a:t>
            </a:r>
            <a:r>
              <a:rPr lang="en-US" altLang="ja-JP" dirty="0" smtClean="0"/>
              <a:t>, </a:t>
            </a:r>
            <a:r>
              <a:rPr lang="ja-JP" altLang="en-US" dirty="0" smtClean="0"/>
              <a:t>森脇</a:t>
            </a:r>
            <a:r>
              <a:rPr lang="en-US" altLang="ja-JP" dirty="0" smtClean="0"/>
              <a:t>, </a:t>
            </a:r>
            <a:r>
              <a:rPr lang="ja-JP" altLang="en-US" dirty="0" smtClean="0"/>
              <a:t>斉藤</a:t>
            </a:r>
            <a:r>
              <a:rPr lang="en-US" altLang="ja-JP" dirty="0" smtClean="0"/>
              <a:t>, </a:t>
            </a:r>
            <a:r>
              <a:rPr lang="ja-JP" altLang="en-US" dirty="0" smtClean="0"/>
              <a:t>大前</a:t>
            </a:r>
            <a:r>
              <a:rPr lang="en-US" altLang="ja-JP" dirty="0" smtClean="0"/>
              <a:t>, </a:t>
            </a:r>
            <a:r>
              <a:rPr lang="ja-JP" altLang="en-US" dirty="0" smtClean="0"/>
              <a:t>森</a:t>
            </a:r>
            <a:r>
              <a:rPr lang="en-US" altLang="ja-JP" dirty="0" smtClean="0"/>
              <a:t>,</a:t>
            </a:r>
            <a:r>
              <a:rPr lang="ja-JP" altLang="en-US" dirty="0" smtClean="0"/>
              <a:t> 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ja-JP" altLang="en-US" dirty="0" smtClean="0"/>
              <a:t>      藤本</a:t>
            </a:r>
            <a:r>
              <a:rPr lang="en-US" altLang="ja-JP" dirty="0" smtClean="0"/>
              <a:t>, </a:t>
            </a:r>
            <a:r>
              <a:rPr lang="ja-JP" altLang="en-US" dirty="0" smtClean="0"/>
              <a:t>辰巳</a:t>
            </a:r>
            <a:r>
              <a:rPr lang="en-US" altLang="ja-JP" dirty="0" smtClean="0"/>
              <a:t>, </a:t>
            </a:r>
            <a:r>
              <a:rPr lang="ja-JP" altLang="en-US" dirty="0" smtClean="0"/>
              <a:t>高橋</a:t>
            </a:r>
            <a:r>
              <a:rPr lang="en-US" altLang="ja-JP" dirty="0" smtClean="0"/>
              <a:t>(</a:t>
            </a:r>
            <a:r>
              <a:rPr lang="ja-JP" altLang="en-US" dirty="0" smtClean="0"/>
              <a:t>竜</a:t>
            </a:r>
            <a:r>
              <a:rPr lang="en-US" altLang="ja-JP" dirty="0" smtClean="0"/>
              <a:t>), </a:t>
            </a:r>
            <a:r>
              <a:rPr lang="ja-JP" altLang="en-US" dirty="0" smtClean="0"/>
              <a:t>我妻</a:t>
            </a:r>
            <a:r>
              <a:rPr lang="en-US" altLang="ja-JP" dirty="0" smtClean="0"/>
              <a:t>, </a:t>
            </a:r>
            <a:r>
              <a:rPr lang="ja-JP" altLang="en-US" dirty="0" smtClean="0"/>
              <a:t>川村</a:t>
            </a:r>
            <a:r>
              <a:rPr lang="en-US" altLang="ja-JP" dirty="0" smtClean="0"/>
              <a:t>, </a:t>
            </a:r>
            <a:r>
              <a:rPr lang="ja-JP" altLang="en-US" dirty="0" smtClean="0"/>
              <a:t>上田</a:t>
            </a:r>
            <a:r>
              <a:rPr lang="en-US" altLang="ja-JP" dirty="0" smtClean="0"/>
              <a:t>, </a:t>
            </a:r>
            <a:r>
              <a:rPr lang="ja-JP" altLang="en-US" dirty="0" smtClean="0"/>
              <a:t>ちんたん</a:t>
            </a:r>
            <a:r>
              <a:rPr lang="en-US" altLang="ja-JP" dirty="0" smtClean="0"/>
              <a:t>, </a:t>
            </a:r>
            <a:r>
              <a:rPr lang="ja-JP" altLang="en-US" dirty="0" smtClean="0"/>
              <a:t>麻生</a:t>
            </a:r>
            <a:r>
              <a:rPr lang="en-US" altLang="ja-JP" dirty="0" smtClean="0"/>
              <a:t>, 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dirty="0" smtClean="0"/>
              <a:t>      </a:t>
            </a:r>
            <a:r>
              <a:rPr lang="ja-JP" altLang="en-US" dirty="0" smtClean="0"/>
              <a:t>宮川</a:t>
            </a:r>
            <a:r>
              <a:rPr lang="en-US" altLang="ja-JP" dirty="0" smtClean="0"/>
              <a:t>,  </a:t>
            </a:r>
            <a:r>
              <a:rPr lang="ja-JP" altLang="en-US" dirty="0" smtClean="0"/>
              <a:t>安東</a:t>
            </a:r>
            <a:r>
              <a:rPr lang="en-US" altLang="ja-JP" dirty="0" smtClean="0"/>
              <a:t>, </a:t>
            </a:r>
            <a:r>
              <a:rPr lang="ja-JP" altLang="en-US" dirty="0" smtClean="0"/>
              <a:t>神田</a:t>
            </a:r>
            <a:r>
              <a:rPr lang="en-US" altLang="ja-JP" dirty="0" smtClean="0"/>
              <a:t>, </a:t>
            </a:r>
            <a:r>
              <a:rPr lang="ja-JP" altLang="en-US" dirty="0" smtClean="0"/>
              <a:t>鈴木</a:t>
            </a:r>
            <a:r>
              <a:rPr lang="en-US" altLang="ja-JP" dirty="0" smtClean="0"/>
              <a:t>, ,</a:t>
            </a:r>
            <a:r>
              <a:rPr lang="ja-JP" altLang="en-US" dirty="0" smtClean="0"/>
              <a:t>斎藤</a:t>
            </a:r>
            <a:r>
              <a:rPr lang="en-US" altLang="ja-JP" dirty="0" smtClean="0"/>
              <a:t>, </a:t>
            </a:r>
            <a:r>
              <a:rPr lang="ja-JP" altLang="en-US" dirty="0" smtClean="0"/>
              <a:t>宗宮</a:t>
            </a:r>
            <a:r>
              <a:rPr lang="en-US" altLang="ja-JP" dirty="0" smtClean="0"/>
              <a:t>, </a:t>
            </a:r>
            <a:r>
              <a:rPr lang="ja-JP" altLang="en-US" dirty="0" smtClean="0"/>
              <a:t>苔山</a:t>
            </a:r>
            <a:r>
              <a:rPr lang="en-US" altLang="ja-JP" dirty="0" smtClean="0"/>
              <a:t>, </a:t>
            </a:r>
            <a:r>
              <a:rPr lang="ja-JP" altLang="en-US" dirty="0" smtClean="0"/>
              <a:t>西田</a:t>
            </a:r>
            <a:r>
              <a:rPr lang="en-US" altLang="ja-JP" dirty="0" smtClean="0"/>
              <a:t>, </a:t>
            </a:r>
            <a:r>
              <a:rPr lang="zh-TW" altLang="en-US" dirty="0" smtClean="0"/>
              <a:t>田越</a:t>
            </a:r>
            <a:r>
              <a:rPr lang="en-US" altLang="zh-TW" dirty="0" smtClean="0"/>
              <a:t>,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>
              <a:spcBef>
                <a:spcPct val="0"/>
              </a:spcBef>
              <a:buClrTx/>
              <a:buNone/>
            </a:pPr>
            <a:r>
              <a:rPr lang="en-US" altLang="zh-TW" dirty="0" smtClean="0"/>
              <a:t>      </a:t>
            </a:r>
            <a:r>
              <a:rPr lang="zh-TW" altLang="en-US" dirty="0" smtClean="0"/>
              <a:t>山元</a:t>
            </a:r>
            <a:r>
              <a:rPr lang="en-US" altLang="zh-TW" dirty="0" smtClean="0"/>
              <a:t>,</a:t>
            </a:r>
            <a:r>
              <a:rPr lang="zh-TW" altLang="en-US" dirty="0" smtClean="0"/>
              <a:t> 和泉</a:t>
            </a:r>
            <a:endParaRPr lang="en-US" altLang="ja-JP" dirty="0" smtClean="0"/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特別作業班 会合</a:t>
            </a:r>
            <a:endParaRPr lang="ja-JP" altLang="ja-JP" dirty="0"/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LCGT RSE Roadmap Meeting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(2010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年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月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16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日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707" y="1500174"/>
            <a:ext cx="7672383" cy="3500462"/>
          </a:xfrm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2400" dirty="0" smtClean="0">
                <a:sym typeface="Wingdings" pitchFamily="2" charset="2"/>
              </a:rPr>
              <a:t>     (0) </a:t>
            </a:r>
            <a:r>
              <a:rPr lang="ja-JP" altLang="en-US" sz="2400" dirty="0" smtClean="0">
                <a:sym typeface="Wingdings" pitchFamily="2" charset="2"/>
              </a:rPr>
              <a:t>前置き</a:t>
            </a:r>
            <a:endParaRPr lang="en-US" altLang="ja-JP" sz="2400" dirty="0" smtClean="0">
              <a:sym typeface="Wingdings" pitchFamily="2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2400" dirty="0" smtClean="0">
                <a:sym typeface="Wingdings" pitchFamily="2" charset="2"/>
              </a:rPr>
              <a:t>          大前提条件、議論の方針</a:t>
            </a:r>
            <a:r>
              <a:rPr lang="en-US" altLang="ja-JP" sz="2400" dirty="0" smtClean="0">
                <a:sym typeface="Wingdings" pitchFamily="2" charset="2"/>
              </a:rPr>
              <a:t>, RSE</a:t>
            </a:r>
            <a:r>
              <a:rPr lang="ja-JP" altLang="en-US" sz="2400" dirty="0" smtClean="0">
                <a:sym typeface="Wingdings" pitchFamily="2" charset="2"/>
              </a:rPr>
              <a:t>技術について復習</a:t>
            </a:r>
            <a:endParaRPr lang="en-US" altLang="ja-JP" sz="2400" dirty="0" smtClean="0">
              <a:sym typeface="Wingdings" pitchFamily="2" charset="2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sz="2400" dirty="0" smtClean="0">
                <a:solidFill>
                  <a:srgbClr val="FFCCCC"/>
                </a:solidFill>
                <a:latin typeface="Tahoma" pitchFamily="34" charset="0"/>
              </a:rPr>
              <a:t>     </a:t>
            </a:r>
            <a:r>
              <a:rPr lang="en-US" altLang="ja-JP" sz="2400" dirty="0" smtClean="0">
                <a:solidFill>
                  <a:srgbClr val="FFFFFF"/>
                </a:solidFill>
                <a:latin typeface="Tahoma" pitchFamily="34" charset="0"/>
              </a:rPr>
              <a:t>(1) </a:t>
            </a:r>
            <a:r>
              <a:rPr lang="ja-JP" altLang="en-US" sz="2400" dirty="0" smtClean="0">
                <a:solidFill>
                  <a:srgbClr val="FFFFFF"/>
                </a:solidFill>
                <a:latin typeface="Tahoma" pitchFamily="34" charset="0"/>
              </a:rPr>
              <a:t>到達目標設定</a:t>
            </a:r>
            <a:r>
              <a:rPr lang="en-US" altLang="ja-JP" sz="2400" dirty="0" smtClean="0">
                <a:solidFill>
                  <a:srgbClr val="FFFFFF"/>
                </a:solidFill>
                <a:latin typeface="Tahoma" pitchFamily="34" charset="0"/>
              </a:rPr>
              <a:t>       --- </a:t>
            </a:r>
            <a:r>
              <a:rPr lang="ja-JP" altLang="en-US" sz="2400" dirty="0" smtClean="0">
                <a:solidFill>
                  <a:srgbClr val="FFFFFF"/>
                </a:solidFill>
                <a:latin typeface="Tahoma" pitchFamily="34" charset="0"/>
              </a:rPr>
              <a:t>何をいつまでに</a:t>
            </a:r>
            <a:r>
              <a:rPr lang="en-US" altLang="ja-JP" sz="2400" dirty="0" smtClean="0">
                <a:solidFill>
                  <a:srgbClr val="FFFFFF"/>
                </a:solidFill>
                <a:latin typeface="Tahoma" pitchFamily="34" charset="0"/>
              </a:rPr>
              <a:t>?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sz="2400" dirty="0" smtClean="0">
                <a:latin typeface="Tahoma" pitchFamily="34" charset="0"/>
              </a:rPr>
              <a:t>     </a:t>
            </a:r>
            <a:r>
              <a:rPr lang="en-US" altLang="ja-JP" sz="2400" dirty="0" smtClean="0">
                <a:solidFill>
                  <a:srgbClr val="FFFFFF"/>
                </a:solidFill>
                <a:latin typeface="Tahoma" pitchFamily="34" charset="0"/>
              </a:rPr>
              <a:t>(2) RSE</a:t>
            </a:r>
            <a:r>
              <a:rPr lang="ja-JP" altLang="en-US" sz="2400" dirty="0" smtClean="0">
                <a:solidFill>
                  <a:srgbClr val="FFFFFF"/>
                </a:solidFill>
                <a:latin typeface="Tahoma" pitchFamily="34" charset="0"/>
              </a:rPr>
              <a:t>技術のまとめ   </a:t>
            </a:r>
            <a:r>
              <a:rPr lang="en-US" altLang="ja-JP" sz="2400" dirty="0" smtClean="0">
                <a:solidFill>
                  <a:srgbClr val="FFFFFF"/>
                </a:solidFill>
                <a:latin typeface="Tahoma" pitchFamily="34" charset="0"/>
              </a:rPr>
              <a:t>--- </a:t>
            </a:r>
            <a:r>
              <a:rPr lang="ja-JP" altLang="en-US" sz="2400" dirty="0" smtClean="0">
                <a:solidFill>
                  <a:srgbClr val="FFFFFF"/>
                </a:solidFill>
                <a:latin typeface="Tahoma" pitchFamily="34" charset="0"/>
              </a:rPr>
              <a:t>技術の現状と今後の見通し</a:t>
            </a:r>
            <a:endParaRPr lang="en-US" altLang="ja-JP" sz="2400" dirty="0" smtClean="0">
              <a:solidFill>
                <a:srgbClr val="FFFFFF"/>
              </a:solidFill>
              <a:latin typeface="Tahoma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sz="2400" dirty="0" smtClean="0">
                <a:latin typeface="Tahoma" pitchFamily="34" charset="0"/>
              </a:rPr>
              <a:t>     </a:t>
            </a:r>
            <a:r>
              <a:rPr lang="en-US" altLang="ja-JP" sz="2400" dirty="0" smtClean="0">
                <a:solidFill>
                  <a:srgbClr val="FFCCCC"/>
                </a:solidFill>
                <a:latin typeface="Tahoma" pitchFamily="34" charset="0"/>
              </a:rPr>
              <a:t>(3) </a:t>
            </a:r>
            <a:r>
              <a:rPr lang="ja-JP" altLang="en-US" sz="2400" dirty="0" smtClean="0">
                <a:solidFill>
                  <a:srgbClr val="FFCCCC"/>
                </a:solidFill>
                <a:latin typeface="Tahoma" pitchFamily="34" charset="0"/>
              </a:rPr>
              <a:t>ロードマップの策定 </a:t>
            </a:r>
            <a:r>
              <a:rPr lang="en-US" altLang="ja-JP" sz="2400" dirty="0" smtClean="0">
                <a:solidFill>
                  <a:srgbClr val="FFCCCC"/>
                </a:solidFill>
                <a:latin typeface="Tahoma" pitchFamily="34" charset="0"/>
              </a:rPr>
              <a:t>--- </a:t>
            </a:r>
            <a:r>
              <a:rPr lang="ja-JP" altLang="en-US" sz="2400" dirty="0" smtClean="0">
                <a:solidFill>
                  <a:srgbClr val="FFCCCC"/>
                </a:solidFill>
                <a:latin typeface="Tahoma" pitchFamily="34" charset="0"/>
              </a:rPr>
              <a:t>具体的な計画策定</a:t>
            </a:r>
            <a:endParaRPr lang="en-US" altLang="ja-JP" sz="2400" dirty="0" smtClean="0">
              <a:solidFill>
                <a:srgbClr val="FFCCCC"/>
              </a:solidFill>
              <a:sym typeface="Wingdings" pitchFamily="2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ja-JP" sz="2400" dirty="0" smtClean="0"/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報告内容</a:t>
            </a:r>
            <a:endParaRPr lang="ja-JP" altLang="ja-JP" dirty="0"/>
          </a:p>
        </p:txBody>
      </p:sp>
      <p:sp>
        <p:nvSpPr>
          <p:cNvPr id="6" name="右矢印 5"/>
          <p:cNvSpPr/>
          <p:nvPr/>
        </p:nvSpPr>
        <p:spPr bwMode="auto">
          <a:xfrm>
            <a:off x="928662" y="3143248"/>
            <a:ext cx="357190" cy="357190"/>
          </a:xfrm>
          <a:prstGeom prst="rightArrow">
            <a:avLst/>
          </a:prstGeom>
          <a:solidFill>
            <a:srgbClr val="FFCCCC">
              <a:alpha val="10000"/>
            </a:srgbClr>
          </a:solidFill>
          <a:ln w="1587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 bwMode="auto">
          <a:xfrm>
            <a:off x="1357290" y="2500306"/>
            <a:ext cx="5500726" cy="1000132"/>
          </a:xfrm>
          <a:prstGeom prst="roundRect">
            <a:avLst/>
          </a:prstGeom>
          <a:solidFill>
            <a:srgbClr val="FFCCCC">
              <a:alpha val="1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LCGT RSE Roadmap Meeting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(2010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年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月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16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日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38" y="2143116"/>
            <a:ext cx="7215238" cy="2286016"/>
          </a:xfrm>
        </p:spPr>
        <p:txBody>
          <a:bodyPr/>
          <a:lstStyle/>
          <a:p>
            <a:pPr>
              <a:spcBef>
                <a:spcPct val="0"/>
              </a:spcBef>
              <a:buClrTx/>
              <a:buNone/>
            </a:pPr>
            <a:r>
              <a:rPr lang="ja-JP" altLang="en-US" dirty="0" smtClean="0"/>
              <a:t>作業部会で決定された方針</a:t>
            </a:r>
            <a:endParaRPr lang="en-US" altLang="ja-JP" dirty="0" smtClean="0"/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dirty="0" smtClean="0"/>
              <a:t>     </a:t>
            </a:r>
            <a:r>
              <a:rPr lang="ja-JP" altLang="en-US" dirty="0" smtClean="0">
                <a:solidFill>
                  <a:srgbClr val="FFCCCC"/>
                </a:solidFill>
              </a:rPr>
              <a:t>・高感度な</a:t>
            </a:r>
            <a:r>
              <a:rPr lang="en-US" altLang="ja-JP" dirty="0" smtClean="0">
                <a:solidFill>
                  <a:srgbClr val="FFCCCC"/>
                </a:solidFill>
              </a:rPr>
              <a:t>RSE</a:t>
            </a:r>
            <a:r>
              <a:rPr lang="ja-JP" altLang="en-US" dirty="0" smtClean="0">
                <a:solidFill>
                  <a:srgbClr val="FFCCCC"/>
                </a:solidFill>
              </a:rPr>
              <a:t>プロトタイプ干渉計開発は必要ない</a:t>
            </a:r>
            <a:r>
              <a:rPr lang="en-US" altLang="ja-JP" dirty="0" smtClean="0">
                <a:solidFill>
                  <a:srgbClr val="FFCCCC"/>
                </a:solidFill>
              </a:rPr>
              <a:t>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ja-JP" altLang="en-US" dirty="0" smtClean="0">
                <a:solidFill>
                  <a:srgbClr val="FFCCCC"/>
                </a:solidFill>
                <a:sym typeface="Wingdings" pitchFamily="2" charset="2"/>
              </a:rPr>
              <a:t>　　 ・具体的な設計</a:t>
            </a:r>
            <a:r>
              <a:rPr lang="en-US" altLang="ja-JP" dirty="0" smtClean="0">
                <a:solidFill>
                  <a:srgbClr val="FFCCCC"/>
                </a:solidFill>
                <a:sym typeface="Wingdings" pitchFamily="2" charset="2"/>
              </a:rPr>
              <a:t>, </a:t>
            </a:r>
            <a:r>
              <a:rPr lang="ja-JP" altLang="en-US" dirty="0" smtClean="0">
                <a:solidFill>
                  <a:srgbClr val="FFCCCC"/>
                </a:solidFill>
                <a:sym typeface="Wingdings" pitchFamily="2" charset="2"/>
              </a:rPr>
              <a:t>シミュレーション検証</a:t>
            </a:r>
            <a:r>
              <a:rPr lang="en-US" altLang="ja-JP" dirty="0" smtClean="0">
                <a:solidFill>
                  <a:srgbClr val="FFCCCC"/>
                </a:solidFill>
                <a:sym typeface="Wingdings" pitchFamily="2" charset="2"/>
              </a:rPr>
              <a:t>, 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dirty="0" smtClean="0">
                <a:solidFill>
                  <a:srgbClr val="FFCCCC"/>
                </a:solidFill>
                <a:sym typeface="Wingdings" pitchFamily="2" charset="2"/>
              </a:rPr>
              <a:t>       LCGT</a:t>
            </a:r>
            <a:r>
              <a:rPr lang="ja-JP" altLang="en-US" dirty="0" smtClean="0">
                <a:solidFill>
                  <a:srgbClr val="FFCCCC"/>
                </a:solidFill>
                <a:sym typeface="Wingdings" pitchFamily="2" charset="2"/>
              </a:rPr>
              <a:t>本体での作業に労力を割くべき</a:t>
            </a:r>
            <a:r>
              <a:rPr lang="en-US" altLang="ja-JP" dirty="0" smtClean="0">
                <a:solidFill>
                  <a:srgbClr val="FFCCCC"/>
                </a:solidFill>
                <a:sym typeface="Wingdings" pitchFamily="2" charset="2"/>
              </a:rPr>
              <a:t>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dirty="0" smtClean="0">
                <a:solidFill>
                  <a:srgbClr val="CCECFF"/>
                </a:solidFill>
                <a:sym typeface="Wingdings" pitchFamily="2" charset="2"/>
              </a:rPr>
              <a:t>     </a:t>
            </a:r>
            <a:r>
              <a:rPr lang="ja-JP" altLang="en-US" dirty="0" smtClean="0">
                <a:solidFill>
                  <a:srgbClr val="FFFFFF"/>
                </a:solidFill>
                <a:sym typeface="Wingdings" pitchFamily="2" charset="2"/>
              </a:rPr>
              <a:t>・国外の研究者の招聘は必要</a:t>
            </a:r>
            <a:r>
              <a:rPr lang="en-US" altLang="ja-JP" dirty="0" smtClean="0">
                <a:solidFill>
                  <a:srgbClr val="FFFFFF"/>
                </a:solidFill>
                <a:sym typeface="Wingdings" pitchFamily="2" charset="2"/>
              </a:rPr>
              <a:t>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dirty="0" smtClean="0">
                <a:solidFill>
                  <a:srgbClr val="FFFFFF"/>
                </a:solidFill>
                <a:sym typeface="Wingdings" pitchFamily="2" charset="2"/>
              </a:rPr>
              <a:t>     </a:t>
            </a:r>
            <a:r>
              <a:rPr lang="ja-JP" altLang="en-US" dirty="0" smtClean="0">
                <a:solidFill>
                  <a:srgbClr val="FFFFFF"/>
                </a:solidFill>
                <a:sym typeface="Wingdings" pitchFamily="2" charset="2"/>
              </a:rPr>
              <a:t>・国際協力で進めることは不可欠</a:t>
            </a:r>
            <a:r>
              <a:rPr lang="en-US" altLang="ja-JP" dirty="0" smtClean="0">
                <a:solidFill>
                  <a:srgbClr val="FFFFFF"/>
                </a:solidFill>
                <a:sym typeface="Wingdings" pitchFamily="2" charset="2"/>
              </a:rPr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None/>
            </a:pPr>
            <a:endParaRPr lang="en-US" altLang="ja-JP" dirty="0" smtClean="0"/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(3) </a:t>
            </a:r>
            <a:r>
              <a:rPr lang="ja-JP" altLang="en-US" dirty="0" smtClean="0"/>
              <a:t>ロードマップの策定</a:t>
            </a:r>
            <a:endParaRPr lang="ja-JP" altLang="ja-JP" dirty="0"/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LCGT RSE Roadmap Meeting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(2010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年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月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16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日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928670"/>
            <a:ext cx="7215238" cy="500066"/>
          </a:xfrm>
        </p:spPr>
        <p:txBody>
          <a:bodyPr/>
          <a:lstStyle/>
          <a:p>
            <a:pPr>
              <a:spcBef>
                <a:spcPct val="0"/>
              </a:spcBef>
              <a:buClrTx/>
              <a:buNone/>
            </a:pPr>
            <a:r>
              <a:rPr lang="ja-JP" altLang="en-US" dirty="0" smtClean="0"/>
              <a:t>具体的なロードマップ策定を進める</a:t>
            </a:r>
            <a:endParaRPr lang="en-US" altLang="ja-JP" dirty="0" smtClean="0"/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今後の方針</a:t>
            </a:r>
            <a:endParaRPr lang="ja-JP" altLang="ja-JP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964401"/>
            <a:ext cx="8715437" cy="160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785787" y="1571612"/>
            <a:ext cx="928693" cy="357190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ja-JP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ea typeface="+mn-ea"/>
                <a:cs typeface="+mn-cs"/>
              </a:rPr>
              <a:t>　</a:t>
            </a:r>
            <a:r>
              <a:rPr kumimoji="1" lang="en-US" altLang="ja-JP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r>
              <a:rPr kumimoji="1" lang="ja-JP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ea typeface="+mn-ea"/>
                <a:cs typeface="+mn-cs"/>
              </a:rPr>
              <a:t>年目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1" lang="en-US" altLang="ja-JP" sz="1600" b="1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857356" y="1571612"/>
            <a:ext cx="928693" cy="357190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ja-JP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ea typeface="+mn-ea"/>
                <a:cs typeface="+mn-cs"/>
              </a:rPr>
              <a:t>　</a:t>
            </a:r>
            <a:r>
              <a:rPr lang="en-US" altLang="ja-JP" sz="1600" b="1" kern="0" dirty="0" smtClean="0">
                <a:solidFill>
                  <a:srgbClr val="EAEAEA"/>
                </a:solidFill>
                <a:ea typeface="+mn-ea"/>
              </a:rPr>
              <a:t>2</a:t>
            </a:r>
            <a:r>
              <a:rPr kumimoji="1" lang="ja-JP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ea typeface="+mn-ea"/>
                <a:cs typeface="+mn-cs"/>
              </a:rPr>
              <a:t>年目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1" lang="en-US" altLang="ja-JP" sz="1600" b="1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928927" y="1571612"/>
            <a:ext cx="928693" cy="357190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ja-JP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ea typeface="+mn-ea"/>
                <a:cs typeface="+mn-cs"/>
              </a:rPr>
              <a:t>　</a:t>
            </a:r>
            <a:r>
              <a:rPr lang="en-US" altLang="ja-JP" sz="1600" b="1" kern="0" dirty="0" smtClean="0">
                <a:solidFill>
                  <a:srgbClr val="EAEAEA"/>
                </a:solidFill>
                <a:ea typeface="+mn-ea"/>
              </a:rPr>
              <a:t>3</a:t>
            </a:r>
            <a:r>
              <a:rPr kumimoji="1" lang="ja-JP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ea typeface="+mn-ea"/>
                <a:cs typeface="+mn-cs"/>
              </a:rPr>
              <a:t>年目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1" lang="en-US" altLang="ja-JP" sz="1600" b="1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929059" y="1571612"/>
            <a:ext cx="928693" cy="357190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ja-JP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ea typeface="+mn-ea"/>
                <a:cs typeface="+mn-cs"/>
              </a:rPr>
              <a:t>　</a:t>
            </a:r>
            <a:r>
              <a:rPr lang="en-US" altLang="ja-JP" sz="1600" b="1" kern="0" dirty="0" smtClean="0">
                <a:solidFill>
                  <a:srgbClr val="EAEAEA"/>
                </a:solidFill>
                <a:ea typeface="+mn-ea"/>
              </a:rPr>
              <a:t>4</a:t>
            </a:r>
            <a:r>
              <a:rPr kumimoji="1" lang="ja-JP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ea typeface="+mn-ea"/>
                <a:cs typeface="+mn-cs"/>
              </a:rPr>
              <a:t>年目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1" lang="en-US" altLang="ja-JP" sz="1600" b="1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072067" y="1571612"/>
            <a:ext cx="928693" cy="357190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ja-JP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ea typeface="+mn-ea"/>
                <a:cs typeface="+mn-cs"/>
              </a:rPr>
              <a:t>　</a:t>
            </a:r>
            <a:r>
              <a:rPr lang="en-US" altLang="ja-JP" sz="1600" b="1" kern="0" dirty="0" smtClean="0">
                <a:solidFill>
                  <a:srgbClr val="EAEAEA"/>
                </a:solidFill>
                <a:ea typeface="+mn-ea"/>
              </a:rPr>
              <a:t>5</a:t>
            </a:r>
            <a:r>
              <a:rPr kumimoji="1" lang="ja-JP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ea typeface="+mn-ea"/>
                <a:cs typeface="+mn-cs"/>
              </a:rPr>
              <a:t>年目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1" lang="en-US" altLang="ja-JP" sz="1600" b="1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6072198" y="1571612"/>
            <a:ext cx="928693" cy="357190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ja-JP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ea typeface="+mn-ea"/>
                <a:cs typeface="+mn-cs"/>
              </a:rPr>
              <a:t>　</a:t>
            </a:r>
            <a:r>
              <a:rPr lang="en-US" altLang="ja-JP" sz="1600" b="1" kern="0" dirty="0" smtClean="0">
                <a:solidFill>
                  <a:srgbClr val="EAEAEA"/>
                </a:solidFill>
                <a:ea typeface="+mn-ea"/>
              </a:rPr>
              <a:t>6</a:t>
            </a:r>
            <a:r>
              <a:rPr kumimoji="1" lang="ja-JP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ea typeface="+mn-ea"/>
                <a:cs typeface="+mn-cs"/>
              </a:rPr>
              <a:t>年目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1" lang="en-US" altLang="ja-JP" sz="1600" b="1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7143769" y="1571612"/>
            <a:ext cx="928693" cy="357190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ja-JP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ea typeface="+mn-ea"/>
                <a:cs typeface="+mn-cs"/>
              </a:rPr>
              <a:t>　</a:t>
            </a:r>
            <a:r>
              <a:rPr lang="en-US" altLang="ja-JP" sz="1600" b="1" kern="0" dirty="0" smtClean="0">
                <a:solidFill>
                  <a:srgbClr val="EAEAEA"/>
                </a:solidFill>
                <a:ea typeface="+mn-ea"/>
              </a:rPr>
              <a:t>7</a:t>
            </a:r>
            <a:r>
              <a:rPr kumimoji="1" lang="ja-JP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ea typeface="+mn-ea"/>
                <a:cs typeface="+mn-cs"/>
              </a:rPr>
              <a:t>年目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1" lang="en-US" altLang="ja-JP" sz="1600" b="1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8001024" y="1571612"/>
            <a:ext cx="928693" cy="357190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ja-JP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ea typeface="+mn-ea"/>
                <a:cs typeface="+mn-cs"/>
              </a:rPr>
              <a:t>　</a:t>
            </a:r>
            <a:r>
              <a:rPr lang="en-US" altLang="ja-JP" sz="1600" b="1" kern="0" dirty="0" smtClean="0">
                <a:solidFill>
                  <a:srgbClr val="EAEAEA"/>
                </a:solidFill>
                <a:ea typeface="+mn-ea"/>
              </a:rPr>
              <a:t>8</a:t>
            </a:r>
            <a:r>
              <a:rPr kumimoji="1" lang="ja-JP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ea typeface="+mn-ea"/>
                <a:cs typeface="+mn-cs"/>
              </a:rPr>
              <a:t>年目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1" lang="en-US" altLang="ja-JP" sz="1600" b="1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 rot="16200000">
            <a:off x="4232670" y="4268397"/>
            <a:ext cx="1607355" cy="785818"/>
          </a:xfrm>
          <a:prstGeom prst="rect">
            <a:avLst/>
          </a:prstGeom>
        </p:spPr>
        <p:txBody>
          <a:bodyPr/>
          <a:lstStyle/>
          <a:p>
            <a:pPr marL="193675" indent="-193675" algn="l" eaLnBrk="0" hangingPunct="0">
              <a:lnSpc>
                <a:spcPct val="110000"/>
              </a:lnSpc>
              <a:buSzPct val="70000"/>
              <a:buNone/>
            </a:pPr>
            <a:r>
              <a:rPr lang="en-US" altLang="ja-JP" sz="1600" b="1" kern="0" dirty="0" smtClean="0">
                <a:solidFill>
                  <a:srgbClr val="CCECFF"/>
                </a:solidFill>
                <a:ea typeface="+mn-ea"/>
              </a:rPr>
              <a:t>4</a:t>
            </a:r>
            <a:r>
              <a:rPr lang="ja-JP" altLang="en-US" sz="1600" b="1" kern="0" dirty="0" smtClean="0">
                <a:solidFill>
                  <a:srgbClr val="CCECFF"/>
                </a:solidFill>
                <a:ea typeface="+mn-ea"/>
              </a:rPr>
              <a:t>年目末までに</a:t>
            </a:r>
            <a:endParaRPr lang="en-US" altLang="ja-JP" sz="1600" b="1" kern="0" dirty="0" smtClean="0">
              <a:solidFill>
                <a:srgbClr val="CCECFF"/>
              </a:solidFill>
              <a:ea typeface="+mn-ea"/>
            </a:endParaRPr>
          </a:p>
          <a:p>
            <a:pPr marL="193675" indent="-193675" algn="l" eaLnBrk="0" hangingPunct="0">
              <a:lnSpc>
                <a:spcPct val="110000"/>
              </a:lnSpc>
              <a:buSzPct val="70000"/>
              <a:buNone/>
            </a:pPr>
            <a:r>
              <a:rPr lang="en-US" altLang="ja-JP" sz="1600" b="1" kern="0" dirty="0" smtClean="0">
                <a:solidFill>
                  <a:srgbClr val="CCECFF"/>
                </a:solidFill>
                <a:ea typeface="+mn-ea"/>
              </a:rPr>
              <a:t> RSE</a:t>
            </a:r>
            <a:r>
              <a:rPr lang="ja-JP" altLang="en-US" sz="1600" b="1" kern="0" dirty="0" smtClean="0">
                <a:solidFill>
                  <a:srgbClr val="CCECFF"/>
                </a:solidFill>
                <a:ea typeface="+mn-ea"/>
              </a:rPr>
              <a:t>の準備を</a:t>
            </a:r>
            <a:endParaRPr lang="en-US" altLang="ja-JP" sz="1600" b="1" kern="0" dirty="0" smtClean="0">
              <a:solidFill>
                <a:srgbClr val="CCECFF"/>
              </a:solidFill>
              <a:ea typeface="+mn-ea"/>
            </a:endParaRPr>
          </a:p>
          <a:p>
            <a:pPr marL="193675" indent="-193675" algn="l" eaLnBrk="0" hangingPunct="0">
              <a:lnSpc>
                <a:spcPct val="110000"/>
              </a:lnSpc>
              <a:buSzPct val="70000"/>
              <a:buNone/>
            </a:pPr>
            <a:r>
              <a:rPr lang="ja-JP" altLang="en-US" sz="1600" b="1" kern="0" dirty="0" smtClean="0">
                <a:solidFill>
                  <a:srgbClr val="CCECFF"/>
                </a:solidFill>
                <a:ea typeface="+mn-ea"/>
              </a:rPr>
              <a:t>完了する</a:t>
            </a:r>
            <a:endParaRPr kumimoji="1" lang="ja-JP" alt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CCEC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1" lang="en-US" altLang="ja-JP" sz="1600" b="1" i="0" u="none" strike="noStrike" kern="0" cap="none" spc="0" normalizeH="0" baseline="0" noProof="0" dirty="0" smtClean="0">
              <a:ln>
                <a:noFill/>
              </a:ln>
              <a:solidFill>
                <a:srgbClr val="CCEC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下矢印 18"/>
          <p:cNvSpPr/>
          <p:nvPr/>
        </p:nvSpPr>
        <p:spPr bwMode="auto">
          <a:xfrm flipV="1">
            <a:off x="4786314" y="3643314"/>
            <a:ext cx="341756" cy="285752"/>
          </a:xfrm>
          <a:prstGeom prst="downArrow">
            <a:avLst/>
          </a:prstGeom>
          <a:solidFill>
            <a:srgbClr val="FAFFC9">
              <a:alpha val="10000"/>
            </a:srgbClr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ja-JP" altLang="en-US" dirty="0" smtClean="0"/>
          </a:p>
        </p:txBody>
      </p:sp>
      <p:sp>
        <p:nvSpPr>
          <p:cNvPr id="20" name="下矢印 19"/>
          <p:cNvSpPr/>
          <p:nvPr/>
        </p:nvSpPr>
        <p:spPr bwMode="auto">
          <a:xfrm flipV="1">
            <a:off x="3357554" y="3643314"/>
            <a:ext cx="214314" cy="214314"/>
          </a:xfrm>
          <a:prstGeom prst="downArrow">
            <a:avLst/>
          </a:prstGeom>
          <a:solidFill>
            <a:srgbClr val="FAFFC9">
              <a:alpha val="10000"/>
            </a:srgbClr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ja-JP" altLang="en-US" dirty="0" smtClean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 rot="16200000">
            <a:off x="2571735" y="4000504"/>
            <a:ext cx="1643074" cy="642942"/>
          </a:xfrm>
          <a:prstGeom prst="rect">
            <a:avLst/>
          </a:prstGeom>
        </p:spPr>
        <p:txBody>
          <a:bodyPr/>
          <a:lstStyle/>
          <a:p>
            <a:pPr marL="193675" indent="-193675" algn="l" eaLnBrk="0" hangingPunct="0">
              <a:lnSpc>
                <a:spcPct val="110000"/>
              </a:lnSpc>
              <a:buSzPct val="70000"/>
              <a:buNone/>
            </a:pPr>
            <a:r>
              <a:rPr lang="ja-JP" altLang="en-US" sz="1400" b="1" kern="0" noProof="0" dirty="0" smtClean="0">
                <a:solidFill>
                  <a:srgbClr val="EAEAEA"/>
                </a:solidFill>
                <a:ea typeface="+mn-ea"/>
              </a:rPr>
              <a:t>トンネル掘削</a:t>
            </a:r>
            <a:r>
              <a:rPr lang="en-US" altLang="ja-JP" sz="1400" b="1" kern="0" dirty="0" smtClean="0">
                <a:solidFill>
                  <a:srgbClr val="EAEAEA"/>
                </a:solidFill>
                <a:ea typeface="+mn-ea"/>
              </a:rPr>
              <a:t> </a:t>
            </a:r>
          </a:p>
          <a:p>
            <a:pPr marL="193675" indent="-193675" algn="l" eaLnBrk="0" hangingPunct="0">
              <a:lnSpc>
                <a:spcPct val="110000"/>
              </a:lnSpc>
              <a:buSzPct val="70000"/>
              <a:buNone/>
            </a:pPr>
            <a:r>
              <a:rPr lang="ja-JP" altLang="en-US" sz="1400" b="1" kern="0" dirty="0" smtClean="0">
                <a:solidFill>
                  <a:srgbClr val="EAEAEA"/>
                </a:solidFill>
                <a:ea typeface="+mn-ea"/>
              </a:rPr>
              <a:t>真空槽設置</a:t>
            </a:r>
            <a:endParaRPr kumimoji="1" lang="ja-JP" alt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1" lang="en-US" altLang="ja-JP" sz="1400" b="1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 rot="16200000">
            <a:off x="7563973" y="4206396"/>
            <a:ext cx="1357322" cy="571504"/>
          </a:xfrm>
          <a:prstGeom prst="rect">
            <a:avLst/>
          </a:prstGeom>
        </p:spPr>
        <p:txBody>
          <a:bodyPr/>
          <a:lstStyle/>
          <a:p>
            <a:pPr marL="193675" indent="-193675" algn="l" eaLnBrk="0" hangingPunct="0">
              <a:lnSpc>
                <a:spcPct val="110000"/>
              </a:lnSpc>
              <a:buSzPct val="70000"/>
              <a:buNone/>
            </a:pPr>
            <a:r>
              <a:rPr lang="ja-JP" altLang="en-US" sz="1400" b="1" kern="0" dirty="0" smtClean="0">
                <a:solidFill>
                  <a:srgbClr val="EAEAEA"/>
                </a:solidFill>
                <a:ea typeface="+mn-ea"/>
              </a:rPr>
              <a:t>最終感度達成</a:t>
            </a:r>
            <a:endParaRPr kumimoji="1" lang="ja-JP" alt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1" lang="en-US" altLang="ja-JP" sz="1400" b="1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3" name="下矢印 22"/>
          <p:cNvSpPr/>
          <p:nvPr/>
        </p:nvSpPr>
        <p:spPr bwMode="auto">
          <a:xfrm flipV="1">
            <a:off x="8001024" y="3643314"/>
            <a:ext cx="214314" cy="214314"/>
          </a:xfrm>
          <a:prstGeom prst="downArrow">
            <a:avLst/>
          </a:prstGeom>
          <a:solidFill>
            <a:srgbClr val="FAFFC9">
              <a:alpha val="10000"/>
            </a:srgbClr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ja-JP" altLang="en-US" dirty="0" smtClean="0"/>
          </a:p>
        </p:txBody>
      </p:sp>
      <p:sp>
        <p:nvSpPr>
          <p:cNvPr id="24" name="下矢印 23"/>
          <p:cNvSpPr/>
          <p:nvPr/>
        </p:nvSpPr>
        <p:spPr bwMode="auto">
          <a:xfrm flipV="1">
            <a:off x="5929322" y="3643314"/>
            <a:ext cx="214314" cy="214314"/>
          </a:xfrm>
          <a:prstGeom prst="downArrow">
            <a:avLst/>
          </a:prstGeom>
          <a:solidFill>
            <a:srgbClr val="FAFFC9">
              <a:alpha val="10000"/>
            </a:srgbClr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ja-JP" altLang="en-US" dirty="0" smtClean="0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 rot="16200000">
            <a:off x="5259084" y="4228467"/>
            <a:ext cx="1643074" cy="642942"/>
          </a:xfrm>
          <a:prstGeom prst="rect">
            <a:avLst/>
          </a:prstGeom>
        </p:spPr>
        <p:txBody>
          <a:bodyPr/>
          <a:lstStyle/>
          <a:p>
            <a:pPr marL="193675" indent="-193675" algn="l" eaLnBrk="0" hangingPunct="0">
              <a:lnSpc>
                <a:spcPct val="110000"/>
              </a:lnSpc>
              <a:buSzPct val="70000"/>
              <a:buNone/>
            </a:pPr>
            <a:r>
              <a:rPr lang="ja-JP" altLang="en-US" sz="1400" b="1" kern="0" dirty="0" smtClean="0">
                <a:solidFill>
                  <a:srgbClr val="EAEAEA"/>
                </a:solidFill>
                <a:ea typeface="+mn-ea"/>
              </a:rPr>
              <a:t>試験観測の実施</a:t>
            </a:r>
            <a:endParaRPr lang="en-US" altLang="ja-JP" sz="1400" b="1" kern="0" dirty="0" smtClean="0">
              <a:solidFill>
                <a:srgbClr val="EAEAEA"/>
              </a:solidFill>
              <a:ea typeface="+mn-ea"/>
            </a:endParaRPr>
          </a:p>
          <a:p>
            <a:pPr marL="193675" indent="-193675" algn="l" eaLnBrk="0" hangingPunct="0">
              <a:lnSpc>
                <a:spcPct val="110000"/>
              </a:lnSpc>
              <a:buSzPct val="70000"/>
              <a:buNone/>
            </a:pPr>
            <a:r>
              <a:rPr lang="ja-JP" altLang="en-US" sz="1400" b="1" kern="0" dirty="0" smtClean="0">
                <a:solidFill>
                  <a:srgbClr val="EAEAEA"/>
                </a:solidFill>
                <a:ea typeface="+mn-ea"/>
              </a:rPr>
              <a:t>物品調達の完了</a:t>
            </a:r>
            <a:endParaRPr kumimoji="1" lang="ja-JP" alt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1" lang="en-US" altLang="ja-JP" sz="1400" b="1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6" name="右矢印 25"/>
          <p:cNvSpPr/>
          <p:nvPr/>
        </p:nvSpPr>
        <p:spPr bwMode="auto">
          <a:xfrm>
            <a:off x="428596" y="5429264"/>
            <a:ext cx="4643470" cy="357190"/>
          </a:xfrm>
          <a:prstGeom prst="rightArrow">
            <a:avLst>
              <a:gd name="adj1" fmla="val 50000"/>
              <a:gd name="adj2" fmla="val 76746"/>
            </a:avLst>
          </a:prstGeom>
          <a:solidFill>
            <a:srgbClr val="FAFFC9">
              <a:alpha val="10000"/>
            </a:srgbClr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785786" y="5786454"/>
            <a:ext cx="3643338" cy="714380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ja-JP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ea typeface="+mn-ea"/>
                <a:cs typeface="+mn-cs"/>
              </a:rPr>
              <a:t>この間の開発スケジュール</a:t>
            </a:r>
            <a:r>
              <a:rPr kumimoji="1" lang="en-US" altLang="ja-JP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ea typeface="+mn-ea"/>
                <a:cs typeface="+mn-cs"/>
              </a:rPr>
              <a:t>,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b="1" kern="0" dirty="0" smtClean="0">
                <a:solidFill>
                  <a:srgbClr val="EAEAEA"/>
                </a:solidFill>
                <a:ea typeface="+mn-ea"/>
              </a:rPr>
              <a:t>LCGT</a:t>
            </a:r>
            <a:r>
              <a:rPr lang="ja-JP" altLang="en-US" sz="1600" b="1" kern="0" dirty="0" smtClean="0">
                <a:solidFill>
                  <a:srgbClr val="EAEAEA"/>
                </a:solidFill>
                <a:ea typeface="+mn-ea"/>
              </a:rPr>
              <a:t>コミッショニング手順を策定する</a:t>
            </a:r>
            <a:r>
              <a:rPr lang="en-US" altLang="ja-JP" sz="1600" b="1" kern="0" dirty="0" smtClean="0">
                <a:solidFill>
                  <a:srgbClr val="EAEAEA"/>
                </a:solidFill>
                <a:ea typeface="+mn-ea"/>
              </a:rPr>
              <a:t>.</a:t>
            </a:r>
            <a:endParaRPr kumimoji="1" lang="ja-JP" alt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1" lang="en-US" altLang="ja-JP" sz="1600" b="1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 bwMode="auto">
          <a:xfrm>
            <a:off x="1857356" y="2428868"/>
            <a:ext cx="5786478" cy="357190"/>
          </a:xfrm>
          <a:prstGeom prst="roundRect">
            <a:avLst/>
          </a:prstGeom>
          <a:solidFill>
            <a:srgbClr val="CCECFF">
              <a:alpha val="1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8" name="角丸四角形 7"/>
          <p:cNvSpPr/>
          <p:nvPr/>
        </p:nvSpPr>
        <p:spPr bwMode="auto">
          <a:xfrm>
            <a:off x="1214414" y="4500570"/>
            <a:ext cx="4429156" cy="357190"/>
          </a:xfrm>
          <a:prstGeom prst="roundRect">
            <a:avLst/>
          </a:prstGeom>
          <a:solidFill>
            <a:srgbClr val="CCECFF">
              <a:alpha val="1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LCGT RSE Roadmap Meeting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(2010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年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月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16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日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1000108"/>
            <a:ext cx="7886697" cy="5072098"/>
          </a:xfrm>
        </p:spPr>
        <p:txBody>
          <a:bodyPr/>
          <a:lstStyle/>
          <a:p>
            <a:pPr>
              <a:spcBef>
                <a:spcPct val="0"/>
              </a:spcBef>
              <a:buClrTx/>
              <a:buNone/>
            </a:pPr>
            <a:r>
              <a:rPr lang="ja-JP" altLang="en-US" dirty="0" smtClean="0"/>
              <a:t>・時間的制約</a:t>
            </a:r>
            <a:endParaRPr lang="en-US" altLang="ja-JP" dirty="0" smtClean="0"/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dirty="0" smtClean="0"/>
              <a:t>    7</a:t>
            </a:r>
            <a:r>
              <a:rPr lang="ja-JP" altLang="en-US" dirty="0" smtClean="0"/>
              <a:t>年目で建設・目標感度実現 </a:t>
            </a:r>
            <a:r>
              <a:rPr lang="en-US" altLang="ja-JP" dirty="0" smtClean="0">
                <a:sym typeface="Wingdings" pitchFamily="2" charset="2"/>
              </a:rPr>
              <a:t> 8</a:t>
            </a:r>
            <a:r>
              <a:rPr lang="ja-JP" altLang="en-US" dirty="0" smtClean="0">
                <a:sym typeface="Wingdings" pitchFamily="2" charset="2"/>
              </a:rPr>
              <a:t>年目から観測開始</a:t>
            </a:r>
            <a:endParaRPr lang="en-US" altLang="ja-JP" dirty="0" smtClean="0">
              <a:sym typeface="Wingdings" pitchFamily="2" charset="2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ja-JP" altLang="en-US" dirty="0" smtClean="0">
                <a:sym typeface="Wingdings" pitchFamily="2" charset="2"/>
              </a:rPr>
              <a:t>　　</a:t>
            </a:r>
            <a:r>
              <a:rPr lang="en-US" altLang="ja-JP" dirty="0" smtClean="0">
                <a:sym typeface="Wingdings" pitchFamily="2" charset="2"/>
              </a:rPr>
              <a:t>5</a:t>
            </a:r>
            <a:r>
              <a:rPr lang="ja-JP" altLang="en-US" dirty="0" smtClean="0">
                <a:sym typeface="Wingdings" pitchFamily="2" charset="2"/>
              </a:rPr>
              <a:t>年目で主要機器の手配完了</a:t>
            </a:r>
            <a:endParaRPr lang="en-US" altLang="ja-JP" dirty="0" smtClean="0">
              <a:sym typeface="Wingdings" pitchFamily="2" charset="2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ja-JP" altLang="en-US" dirty="0" smtClean="0">
                <a:sym typeface="Wingdings" pitchFamily="2" charset="2"/>
              </a:rPr>
              <a:t>　　最初の</a:t>
            </a:r>
            <a:r>
              <a:rPr lang="en-US" altLang="ja-JP" dirty="0" smtClean="0">
                <a:sym typeface="Wingdings" pitchFamily="2" charset="2"/>
              </a:rPr>
              <a:t>2</a:t>
            </a:r>
            <a:r>
              <a:rPr lang="ja-JP" altLang="en-US" dirty="0" smtClean="0">
                <a:sym typeface="Wingdings" pitchFamily="2" charset="2"/>
              </a:rPr>
              <a:t>年半は</a:t>
            </a:r>
            <a:r>
              <a:rPr lang="en-US" altLang="ja-JP" dirty="0" smtClean="0">
                <a:sym typeface="Wingdings" pitchFamily="2" charset="2"/>
              </a:rPr>
              <a:t>, </a:t>
            </a:r>
            <a:r>
              <a:rPr lang="ja-JP" altLang="en-US" dirty="0" smtClean="0">
                <a:sym typeface="Wingdings" pitchFamily="2" charset="2"/>
              </a:rPr>
              <a:t>掘削・真空槽設置</a:t>
            </a:r>
            <a:endParaRPr lang="en-US" altLang="ja-JP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en-US" altLang="ja-JP" dirty="0" smtClean="0">
                <a:sym typeface="Wingdings" pitchFamily="2" charset="2"/>
              </a:rPr>
              <a:t>           </a:t>
            </a:r>
            <a:r>
              <a:rPr lang="ja-JP" altLang="en-US" dirty="0" smtClean="0">
                <a:solidFill>
                  <a:srgbClr val="CCECFF"/>
                </a:solidFill>
                <a:sym typeface="Wingdings" pitchFamily="2" charset="2"/>
              </a:rPr>
              <a:t>現地インストール</a:t>
            </a:r>
            <a:r>
              <a:rPr lang="en-US" altLang="ja-JP" dirty="0" smtClean="0">
                <a:solidFill>
                  <a:srgbClr val="CCECFF"/>
                </a:solidFill>
                <a:sym typeface="Wingdings" pitchFamily="2" charset="2"/>
              </a:rPr>
              <a:t>, </a:t>
            </a:r>
            <a:r>
              <a:rPr lang="ja-JP" altLang="en-US" dirty="0" smtClean="0">
                <a:solidFill>
                  <a:srgbClr val="CCECFF"/>
                </a:solidFill>
                <a:sym typeface="Wingdings" pitchFamily="2" charset="2"/>
              </a:rPr>
              <a:t>シェイクダウン作業　</a:t>
            </a:r>
            <a:r>
              <a:rPr lang="en-US" altLang="ja-JP" dirty="0" smtClean="0">
                <a:solidFill>
                  <a:srgbClr val="CCECFF"/>
                </a:solidFill>
                <a:sym typeface="Wingdings" pitchFamily="2" charset="2"/>
              </a:rPr>
              <a:t>:  4</a:t>
            </a:r>
            <a:r>
              <a:rPr lang="ja-JP" altLang="en-US" dirty="0" smtClean="0">
                <a:solidFill>
                  <a:srgbClr val="CCECFF"/>
                </a:solidFill>
                <a:sym typeface="Wingdings" pitchFamily="2" charset="2"/>
              </a:rPr>
              <a:t>年半で行う</a:t>
            </a:r>
            <a:endParaRPr lang="en-US" altLang="ja-JP" dirty="0" smtClean="0">
              <a:solidFill>
                <a:srgbClr val="CCECFF"/>
              </a:solidFill>
              <a:sym typeface="Wingdings" pitchFamily="2" charset="2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ja-JP" altLang="en-US" dirty="0" smtClean="0">
                <a:sym typeface="Wingdings" pitchFamily="2" charset="2"/>
              </a:rPr>
              <a:t>　　　　　　　　</a:t>
            </a:r>
            <a:r>
              <a:rPr lang="en-US" altLang="ja-JP" dirty="0" smtClean="0">
                <a:sym typeface="Wingdings" pitchFamily="2" charset="2"/>
              </a:rPr>
              <a:t>(</a:t>
            </a:r>
            <a:r>
              <a:rPr lang="ja-JP" altLang="en-US" dirty="0" smtClean="0">
                <a:sym typeface="Wingdings" pitchFamily="2" charset="2"/>
              </a:rPr>
              <a:t>安定化光源</a:t>
            </a:r>
            <a:r>
              <a:rPr lang="en-US" altLang="ja-JP" dirty="0" smtClean="0">
                <a:sym typeface="Wingdings" pitchFamily="2" charset="2"/>
              </a:rPr>
              <a:t>, </a:t>
            </a:r>
            <a:r>
              <a:rPr lang="ja-JP" altLang="en-US" dirty="0" smtClean="0">
                <a:sym typeface="Wingdings" pitchFamily="2" charset="2"/>
              </a:rPr>
              <a:t>入出射光学系</a:t>
            </a:r>
            <a:r>
              <a:rPr lang="en-US" altLang="ja-JP" dirty="0" smtClean="0">
                <a:sym typeface="Wingdings" pitchFamily="2" charset="2"/>
              </a:rPr>
              <a:t>, </a:t>
            </a:r>
            <a:r>
              <a:rPr lang="ja-JP" altLang="en-US" dirty="0" smtClean="0">
                <a:sym typeface="Wingdings" pitchFamily="2" charset="2"/>
              </a:rPr>
              <a:t>防振系</a:t>
            </a:r>
            <a:r>
              <a:rPr lang="en-US" altLang="ja-JP" dirty="0" smtClean="0">
                <a:sym typeface="Wingdings" pitchFamily="2" charset="2"/>
              </a:rPr>
              <a:t>, </a:t>
            </a:r>
            <a:r>
              <a:rPr lang="ja-JP" altLang="en-US" dirty="0" smtClean="0">
                <a:sym typeface="Wingdings" pitchFamily="2" charset="2"/>
              </a:rPr>
              <a:t>干渉計</a:t>
            </a:r>
            <a:r>
              <a:rPr lang="en-US" altLang="ja-JP" dirty="0" smtClean="0">
                <a:sym typeface="Wingdings" pitchFamily="2" charset="2"/>
              </a:rPr>
              <a:t>, 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dirty="0" smtClean="0">
                <a:sym typeface="Wingdings" pitchFamily="2" charset="2"/>
              </a:rPr>
              <a:t>                   </a:t>
            </a:r>
            <a:r>
              <a:rPr lang="ja-JP" altLang="en-US" dirty="0" smtClean="0">
                <a:sym typeface="Wingdings" pitchFamily="2" charset="2"/>
              </a:rPr>
              <a:t>信号取得・制御系</a:t>
            </a:r>
            <a:r>
              <a:rPr lang="en-US" altLang="ja-JP" dirty="0" smtClean="0">
                <a:sym typeface="Wingdings" pitchFamily="2" charset="2"/>
              </a:rPr>
              <a:t>,</a:t>
            </a:r>
            <a:r>
              <a:rPr lang="ja-JP" altLang="en-US" dirty="0" smtClean="0">
                <a:sym typeface="Wingdings" pitchFamily="2" charset="2"/>
              </a:rPr>
              <a:t> 低温系</a:t>
            </a:r>
            <a:r>
              <a:rPr lang="en-US" altLang="ja-JP" dirty="0" smtClean="0">
                <a:sym typeface="Wingdings" pitchFamily="2" charset="2"/>
              </a:rPr>
              <a:t>, </a:t>
            </a:r>
            <a:r>
              <a:rPr lang="ja-JP" altLang="en-US" dirty="0" smtClean="0">
                <a:sym typeface="Wingdings" pitchFamily="2" charset="2"/>
              </a:rPr>
              <a:t>ノイズハンティング</a:t>
            </a:r>
            <a:r>
              <a:rPr lang="en-US" altLang="ja-JP" dirty="0" smtClean="0">
                <a:sym typeface="Wingdings" pitchFamily="2" charset="2"/>
              </a:rPr>
              <a:t>, 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dirty="0" smtClean="0">
                <a:sym typeface="Wingdings" pitchFamily="2" charset="2"/>
              </a:rPr>
              <a:t>                   </a:t>
            </a:r>
            <a:r>
              <a:rPr lang="ja-JP" altLang="en-US" dirty="0" smtClean="0">
                <a:sym typeface="Wingdings" pitchFamily="2" charset="2"/>
              </a:rPr>
              <a:t>長期安定度</a:t>
            </a:r>
            <a:r>
              <a:rPr lang="en-US" altLang="ja-JP" dirty="0" smtClean="0">
                <a:sym typeface="Wingdings" pitchFamily="2" charset="2"/>
              </a:rPr>
              <a:t>, </a:t>
            </a:r>
            <a:r>
              <a:rPr lang="ja-JP" altLang="en-US" dirty="0" smtClean="0">
                <a:sym typeface="Wingdings" pitchFamily="2" charset="2"/>
              </a:rPr>
              <a:t>観測体制</a:t>
            </a:r>
            <a:r>
              <a:rPr lang="en-US" altLang="ja-JP" dirty="0" smtClean="0">
                <a:sym typeface="Wingdings" pitchFamily="2" charset="2"/>
              </a:rPr>
              <a:t>, </a:t>
            </a:r>
            <a:r>
              <a:rPr lang="ja-JP" altLang="en-US" dirty="0" smtClean="0">
                <a:sym typeface="Wingdings" pitchFamily="2" charset="2"/>
              </a:rPr>
              <a:t>試験</a:t>
            </a:r>
            <a:r>
              <a:rPr lang="en-US" altLang="ja-JP" dirty="0" smtClean="0">
                <a:sym typeface="Wingdings" pitchFamily="2" charset="2"/>
              </a:rPr>
              <a:t>/</a:t>
            </a:r>
            <a:r>
              <a:rPr lang="ja-JP" altLang="en-US" dirty="0" smtClean="0">
                <a:sym typeface="Wingdings" pitchFamily="2" charset="2"/>
              </a:rPr>
              <a:t>中間観測</a:t>
            </a:r>
            <a:r>
              <a:rPr lang="en-US" altLang="ja-JP" dirty="0" smtClean="0">
                <a:sym typeface="Wingdings" pitchFamily="2" charset="2"/>
              </a:rPr>
              <a:t>)</a:t>
            </a:r>
            <a:r>
              <a:rPr lang="ja-JP" altLang="en-US" dirty="0" smtClean="0"/>
              <a:t> </a:t>
            </a:r>
            <a:endParaRPr lang="en-US" altLang="ja-JP" dirty="0" smtClean="0"/>
          </a:p>
          <a:p>
            <a:pPr>
              <a:spcBef>
                <a:spcPct val="0"/>
              </a:spcBef>
              <a:buClrTx/>
              <a:buNone/>
            </a:pPr>
            <a:r>
              <a:rPr lang="ja-JP" altLang="en-US" dirty="0" smtClean="0"/>
              <a:t>・経費の制約</a:t>
            </a:r>
            <a:endParaRPr lang="en-US" altLang="ja-JP" dirty="0" smtClean="0"/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dirty="0" smtClean="0"/>
              <a:t>     LCGT</a:t>
            </a:r>
            <a:r>
              <a:rPr lang="ja-JP" altLang="en-US" dirty="0" smtClean="0"/>
              <a:t>経費は</a:t>
            </a:r>
            <a:r>
              <a:rPr lang="en-US" altLang="ja-JP" dirty="0" smtClean="0"/>
              <a:t>, </a:t>
            </a:r>
            <a:r>
              <a:rPr lang="ja-JP" altLang="en-US" dirty="0" smtClean="0"/>
              <a:t>ほぼ建設費  </a:t>
            </a:r>
            <a:r>
              <a:rPr lang="en-US" altLang="ja-JP" dirty="0" smtClean="0">
                <a:sym typeface="Wingdings" pitchFamily="2" charset="2"/>
              </a:rPr>
              <a:t> </a:t>
            </a:r>
            <a:r>
              <a:rPr lang="ja-JP" altLang="en-US" dirty="0" smtClean="0">
                <a:sym typeface="Wingdings" pitchFamily="2" charset="2"/>
              </a:rPr>
              <a:t>研究開発費に制約</a:t>
            </a:r>
            <a:endParaRPr lang="en-US" altLang="ja-JP" dirty="0" smtClean="0">
              <a:sym typeface="Wingdings" pitchFamily="2" charset="2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ja-JP" altLang="en-US" dirty="0" smtClean="0">
                <a:sym typeface="Wingdings" pitchFamily="2" charset="2"/>
              </a:rPr>
              <a:t>　　</a:t>
            </a:r>
            <a:r>
              <a:rPr lang="ja-JP" altLang="en-US" dirty="0" smtClean="0">
                <a:solidFill>
                  <a:srgbClr val="CCECFF"/>
                </a:solidFill>
                <a:sym typeface="Wingdings" pitchFamily="2" charset="2"/>
              </a:rPr>
              <a:t>他の要素を圧縮することで捻出は可能。</a:t>
            </a:r>
            <a:endParaRPr lang="en-US" altLang="ja-JP" dirty="0" smtClean="0">
              <a:solidFill>
                <a:srgbClr val="CCECFF"/>
              </a:solidFill>
              <a:sym typeface="Wingdings" pitchFamily="2" charset="2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ja-JP" altLang="en-US" dirty="0" smtClean="0">
                <a:sym typeface="Wingdings" pitchFamily="2" charset="2"/>
              </a:rPr>
              <a:t>・人的制約</a:t>
            </a:r>
            <a:endParaRPr lang="en-US" altLang="ja-JP" dirty="0" smtClean="0">
              <a:sym typeface="Wingdings" pitchFamily="2" charset="2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ja-JP" altLang="en-US" dirty="0" smtClean="0">
                <a:sym typeface="Wingdings" pitchFamily="2" charset="2"/>
              </a:rPr>
              <a:t>・地理的制約</a:t>
            </a:r>
            <a:endParaRPr lang="en-US" altLang="ja-JP" dirty="0" smtClean="0"/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dirty="0" smtClean="0"/>
              <a:t>      </a:t>
            </a:r>
            <a:r>
              <a:rPr lang="ja-JP" altLang="en-US" dirty="0" smtClean="0"/>
              <a:t>利便性と静寂環境のトレードオフ</a:t>
            </a:r>
            <a:endParaRPr lang="en-US" altLang="ja-JP" dirty="0" smtClean="0"/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dirty="0" smtClean="0"/>
              <a:t>       LCGT</a:t>
            </a:r>
            <a:r>
              <a:rPr lang="ja-JP" altLang="en-US" dirty="0" smtClean="0"/>
              <a:t>環境整備との兼ね合い</a:t>
            </a:r>
            <a:endParaRPr lang="en-US" altLang="ja-JP" dirty="0" smtClean="0"/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ロードマップの策定 </a:t>
            </a:r>
            <a:r>
              <a:rPr lang="en-US" altLang="ja-JP" dirty="0" smtClean="0"/>
              <a:t>: </a:t>
            </a:r>
            <a:r>
              <a:rPr lang="ja-JP" altLang="en-US" dirty="0" smtClean="0"/>
              <a:t>制約条件</a:t>
            </a:r>
            <a:endParaRPr lang="ja-JP" altLang="ja-JP" dirty="0"/>
          </a:p>
        </p:txBody>
      </p:sp>
      <p:sp>
        <p:nvSpPr>
          <p:cNvPr id="6" name="右矢印 5"/>
          <p:cNvSpPr/>
          <p:nvPr/>
        </p:nvSpPr>
        <p:spPr bwMode="auto">
          <a:xfrm>
            <a:off x="1500166" y="2498397"/>
            <a:ext cx="214314" cy="287661"/>
          </a:xfrm>
          <a:prstGeom prst="rightArrow">
            <a:avLst/>
          </a:prstGeom>
          <a:solidFill>
            <a:srgbClr val="FAFFC9">
              <a:alpha val="10000"/>
            </a:srgbClr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 bwMode="auto">
          <a:xfrm>
            <a:off x="4929190" y="2285992"/>
            <a:ext cx="2500330" cy="357190"/>
          </a:xfrm>
          <a:prstGeom prst="roundRect">
            <a:avLst/>
          </a:prstGeom>
          <a:solidFill>
            <a:srgbClr val="CCECFF">
              <a:alpha val="1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LCGT RSE Roadmap Meeting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(2010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年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月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16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日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928670"/>
            <a:ext cx="7886697" cy="2214578"/>
          </a:xfrm>
        </p:spPr>
        <p:txBody>
          <a:bodyPr/>
          <a:lstStyle/>
          <a:p>
            <a:pPr>
              <a:spcBef>
                <a:spcPct val="0"/>
              </a:spcBef>
              <a:buClrTx/>
              <a:buNone/>
            </a:pPr>
            <a:r>
              <a:rPr lang="ja-JP" altLang="en-US" dirty="0" smtClean="0"/>
              <a:t>・時間的制約が厳しい</a:t>
            </a:r>
            <a:endParaRPr lang="en-US" altLang="ja-JP" dirty="0" smtClean="0"/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dirty="0" smtClean="0"/>
              <a:t>     </a:t>
            </a:r>
            <a:r>
              <a:rPr lang="en-US" altLang="ja-JP" dirty="0" smtClean="0">
                <a:sym typeface="Wingdings" pitchFamily="2" charset="2"/>
              </a:rPr>
              <a:t> </a:t>
            </a:r>
            <a:r>
              <a:rPr lang="ja-JP" altLang="en-US" dirty="0" smtClean="0"/>
              <a:t>実地での作業時間短縮を</a:t>
            </a:r>
            <a:r>
              <a:rPr lang="ja-JP" altLang="en-US" dirty="0" smtClean="0">
                <a:latin typeface="Tahoma" pitchFamily="34" charset="0"/>
              </a:rPr>
              <a:t>強く意識する</a:t>
            </a:r>
            <a:r>
              <a:rPr lang="en-US" altLang="ja-JP" dirty="0" smtClean="0">
                <a:latin typeface="Tahoma" pitchFamily="34" charset="0"/>
              </a:rPr>
              <a:t>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dirty="0" smtClean="0">
                <a:solidFill>
                  <a:srgbClr val="DDDDDD"/>
                </a:solidFill>
                <a:latin typeface="Tahoma" pitchFamily="34" charset="0"/>
              </a:rPr>
              <a:t>              </a:t>
            </a:r>
            <a:r>
              <a:rPr lang="ja-JP" altLang="en-US" dirty="0" smtClean="0">
                <a:solidFill>
                  <a:srgbClr val="DDDDDD"/>
                </a:solidFill>
                <a:latin typeface="Tahoma" pitchFamily="34" charset="0"/>
              </a:rPr>
              <a:t>・インターフェース </a:t>
            </a:r>
            <a:r>
              <a:rPr lang="en-US" altLang="ja-JP" dirty="0" smtClean="0">
                <a:solidFill>
                  <a:srgbClr val="DDDDDD"/>
                </a:solidFill>
                <a:latin typeface="Tahoma" pitchFamily="34" charset="0"/>
              </a:rPr>
              <a:t>(</a:t>
            </a:r>
            <a:r>
              <a:rPr lang="ja-JP" altLang="en-US" dirty="0" smtClean="0">
                <a:solidFill>
                  <a:srgbClr val="DDDDDD"/>
                </a:solidFill>
                <a:latin typeface="Tahoma" pitchFamily="34" charset="0"/>
              </a:rPr>
              <a:t>機械的</a:t>
            </a:r>
            <a:r>
              <a:rPr lang="en-US" altLang="ja-JP" dirty="0" smtClean="0">
                <a:solidFill>
                  <a:srgbClr val="DDDDDD"/>
                </a:solidFill>
                <a:latin typeface="Tahoma" pitchFamily="34" charset="0"/>
              </a:rPr>
              <a:t>, </a:t>
            </a:r>
            <a:r>
              <a:rPr lang="ja-JP" altLang="en-US" dirty="0" smtClean="0">
                <a:solidFill>
                  <a:srgbClr val="DDDDDD"/>
                </a:solidFill>
                <a:latin typeface="Tahoma" pitchFamily="34" charset="0"/>
              </a:rPr>
              <a:t>光学的</a:t>
            </a:r>
            <a:r>
              <a:rPr lang="en-US" altLang="ja-JP" dirty="0" smtClean="0">
                <a:solidFill>
                  <a:srgbClr val="DDDDDD"/>
                </a:solidFill>
                <a:latin typeface="Tahoma" pitchFamily="34" charset="0"/>
              </a:rPr>
              <a:t>, </a:t>
            </a:r>
            <a:r>
              <a:rPr lang="ja-JP" altLang="en-US" dirty="0" smtClean="0">
                <a:solidFill>
                  <a:srgbClr val="DDDDDD"/>
                </a:solidFill>
                <a:latin typeface="Tahoma" pitchFamily="34" charset="0"/>
              </a:rPr>
              <a:t>電気的</a:t>
            </a:r>
            <a:r>
              <a:rPr lang="en-US" altLang="ja-JP" dirty="0" smtClean="0">
                <a:solidFill>
                  <a:srgbClr val="DDDDDD"/>
                </a:solidFill>
                <a:latin typeface="Tahoma" pitchFamily="34" charset="0"/>
              </a:rPr>
              <a:t>) 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ja-JP" altLang="en-US" dirty="0" smtClean="0">
                <a:solidFill>
                  <a:srgbClr val="DDDDDD"/>
                </a:solidFill>
                <a:latin typeface="Tahoma" pitchFamily="34" charset="0"/>
              </a:rPr>
              <a:t>               　 の確認と仕様策定</a:t>
            </a:r>
            <a:r>
              <a:rPr lang="en-US" altLang="ja-JP" dirty="0" smtClean="0">
                <a:solidFill>
                  <a:srgbClr val="DDDDDD"/>
                </a:solidFill>
                <a:latin typeface="Tahoma" pitchFamily="34" charset="0"/>
              </a:rPr>
              <a:t>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dirty="0" smtClean="0">
                <a:solidFill>
                  <a:srgbClr val="DDDDDD"/>
                </a:solidFill>
                <a:latin typeface="Tahoma" pitchFamily="34" charset="0"/>
              </a:rPr>
              <a:t>              </a:t>
            </a:r>
            <a:r>
              <a:rPr lang="ja-JP" altLang="en-US" dirty="0" smtClean="0">
                <a:solidFill>
                  <a:srgbClr val="DDDDDD"/>
                </a:solidFill>
                <a:latin typeface="Tahoma" pitchFamily="34" charset="0"/>
              </a:rPr>
              <a:t>・単体での性能評価試験</a:t>
            </a:r>
            <a:r>
              <a:rPr lang="en-US" altLang="ja-JP" dirty="0" smtClean="0">
                <a:solidFill>
                  <a:srgbClr val="DDDDDD"/>
                </a:solidFill>
                <a:latin typeface="Tahoma" pitchFamily="34" charset="0"/>
              </a:rPr>
              <a:t>.</a:t>
            </a:r>
            <a:r>
              <a:rPr lang="ja-JP" altLang="en-US" dirty="0" smtClean="0">
                <a:solidFill>
                  <a:srgbClr val="DDDDDD"/>
                </a:solidFill>
                <a:latin typeface="Tahoma" pitchFamily="34" charset="0"/>
              </a:rPr>
              <a:t> </a:t>
            </a:r>
            <a:r>
              <a:rPr lang="en-US" altLang="ja-JP" dirty="0" smtClean="0">
                <a:solidFill>
                  <a:srgbClr val="DDDDDD"/>
                </a:solidFill>
                <a:latin typeface="Tahoma" pitchFamily="34" charset="0"/>
                <a:sym typeface="Wingdings" pitchFamily="2" charset="2"/>
              </a:rPr>
              <a:t> </a:t>
            </a:r>
            <a:r>
              <a:rPr lang="ja-JP" altLang="en-US" dirty="0" smtClean="0">
                <a:solidFill>
                  <a:srgbClr val="CCECFF"/>
                </a:solidFill>
                <a:latin typeface="Tahoma" pitchFamily="34" charset="0"/>
                <a:sym typeface="Wingdings" pitchFamily="2" charset="2"/>
              </a:rPr>
              <a:t>性能評価設備は必須</a:t>
            </a:r>
            <a:r>
              <a:rPr lang="en-US" altLang="ja-JP" dirty="0" smtClean="0">
                <a:solidFill>
                  <a:srgbClr val="DDDDDD"/>
                </a:solidFill>
                <a:latin typeface="Tahoma" pitchFamily="34" charset="0"/>
                <a:sym typeface="Wingdings" pitchFamily="2" charset="2"/>
              </a:rPr>
              <a:t>.</a:t>
            </a:r>
            <a:endParaRPr lang="en-US" altLang="ja-JP" dirty="0" smtClean="0">
              <a:solidFill>
                <a:srgbClr val="DDDDDD"/>
              </a:solidFill>
              <a:latin typeface="Tahoma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dirty="0" smtClean="0">
                <a:solidFill>
                  <a:srgbClr val="DDDDDD"/>
                </a:solidFill>
                <a:latin typeface="Tahoma" pitchFamily="34" charset="0"/>
              </a:rPr>
              <a:t>              </a:t>
            </a:r>
            <a:r>
              <a:rPr lang="ja-JP" altLang="en-US" dirty="0" smtClean="0">
                <a:solidFill>
                  <a:srgbClr val="DDDDDD"/>
                </a:solidFill>
                <a:latin typeface="Tahoma" pitchFamily="34" charset="0"/>
              </a:rPr>
              <a:t>・インストール手順の事前確認</a:t>
            </a:r>
            <a:r>
              <a:rPr lang="en-US" altLang="ja-JP" dirty="0" smtClean="0">
                <a:solidFill>
                  <a:srgbClr val="DDDDDD"/>
                </a:solidFill>
                <a:latin typeface="Tahoma" pitchFamily="34" charset="0"/>
              </a:rPr>
              <a:t>, </a:t>
            </a:r>
            <a:r>
              <a:rPr lang="ja-JP" altLang="en-US" dirty="0" smtClean="0">
                <a:solidFill>
                  <a:srgbClr val="DDDDDD"/>
                </a:solidFill>
                <a:latin typeface="Tahoma" pitchFamily="34" charset="0"/>
              </a:rPr>
              <a:t>リハーサル</a:t>
            </a:r>
            <a:r>
              <a:rPr lang="en-US" altLang="ja-JP" dirty="0" smtClean="0">
                <a:solidFill>
                  <a:srgbClr val="DDDDDD"/>
                </a:solidFill>
                <a:latin typeface="Tahoma" pitchFamily="34" charset="0"/>
              </a:rPr>
              <a:t>.</a:t>
            </a:r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コミッショニングについての注意事項</a:t>
            </a:r>
            <a:endParaRPr lang="ja-JP" altLang="ja-JP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5831" y="3214686"/>
            <a:ext cx="7886697" cy="3143272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・</a:t>
            </a:r>
            <a:r>
              <a:rPr lang="ja-JP" altLang="en-US" sz="2000" kern="0" dirty="0" smtClean="0">
                <a:solidFill>
                  <a:srgbClr val="EAEAEA"/>
                </a:solidFill>
                <a:latin typeface="+mn-lt"/>
                <a:ea typeface="+mn-ea"/>
              </a:rPr>
              <a:t>干渉計のインストール</a:t>
            </a:r>
            <a:r>
              <a:rPr lang="en-US" altLang="ja-JP" sz="2000" kern="0" dirty="0" smtClean="0">
                <a:solidFill>
                  <a:srgbClr val="EAEAEA"/>
                </a:solidFill>
                <a:latin typeface="+mn-lt"/>
                <a:ea typeface="+mn-ea"/>
              </a:rPr>
              <a:t>, </a:t>
            </a:r>
            <a:r>
              <a:rPr lang="ja-JP" altLang="en-US" sz="2000" kern="0" dirty="0" smtClean="0">
                <a:solidFill>
                  <a:srgbClr val="EAEAEA"/>
                </a:solidFill>
                <a:latin typeface="+mn-lt"/>
                <a:ea typeface="+mn-ea"/>
              </a:rPr>
              <a:t>シェイクダウン</a:t>
            </a:r>
            <a:r>
              <a:rPr lang="en-US" altLang="ja-JP" sz="2000" kern="0" dirty="0" smtClean="0">
                <a:solidFill>
                  <a:srgbClr val="EAEAEA"/>
                </a:solidFill>
                <a:latin typeface="+mn-lt"/>
                <a:ea typeface="+mn-ea"/>
              </a:rPr>
              <a:t>, </a:t>
            </a:r>
            <a:r>
              <a:rPr lang="ja-JP" altLang="en-US" sz="2000" kern="0" dirty="0" smtClean="0">
                <a:solidFill>
                  <a:srgbClr val="EAEAEA"/>
                </a:solidFill>
                <a:latin typeface="+mn-lt"/>
                <a:ea typeface="+mn-ea"/>
              </a:rPr>
              <a:t>試験観測</a:t>
            </a:r>
            <a:endParaRPr kumimoji="1" lang="en-US" altLang="ja-JP" sz="200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1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最終段階で目標感度を実現することが第一優先</a:t>
            </a:r>
            <a:r>
              <a:rPr kumimoji="1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2000" kern="0" dirty="0" smtClean="0">
                <a:solidFill>
                  <a:srgbClr val="DDDDDD"/>
                </a:solidFill>
                <a:latin typeface="+mn-lt"/>
                <a:ea typeface="+mn-ea"/>
              </a:rPr>
              <a:t>        (</a:t>
            </a:r>
            <a:r>
              <a:rPr lang="ja-JP" altLang="en-US" sz="2000" kern="0" dirty="0" smtClean="0">
                <a:solidFill>
                  <a:srgbClr val="DDDDDD"/>
                </a:solidFill>
                <a:latin typeface="+mn-lt"/>
                <a:ea typeface="+mn-ea"/>
              </a:rPr>
              <a:t>途中段階での高感度化のための廻り道は想定しない</a:t>
            </a:r>
            <a:r>
              <a:rPr lang="en-US" altLang="ja-JP" sz="2000" kern="0" dirty="0" smtClean="0">
                <a:solidFill>
                  <a:srgbClr val="DDDDDD"/>
                </a:solidFill>
                <a:latin typeface="+mn-lt"/>
                <a:ea typeface="+mn-ea"/>
              </a:rPr>
              <a:t>, </a:t>
            </a:r>
            <a:r>
              <a:rPr lang="ja-JP" altLang="en-US" sz="2000" kern="0" dirty="0" smtClean="0">
                <a:solidFill>
                  <a:srgbClr val="DDDDDD"/>
                </a:solidFill>
                <a:latin typeface="+mn-lt"/>
                <a:ea typeface="+mn-ea"/>
              </a:rPr>
              <a:t>状況次第</a:t>
            </a:r>
            <a:r>
              <a:rPr lang="en-US" altLang="ja-JP" sz="2000" kern="0" dirty="0" smtClean="0">
                <a:solidFill>
                  <a:srgbClr val="DDDDDD"/>
                </a:solidFill>
                <a:latin typeface="+mn-lt"/>
                <a:ea typeface="+mn-ea"/>
              </a:rPr>
              <a:t>?)</a:t>
            </a:r>
            <a:endParaRPr kumimoji="1" lang="en-US" altLang="ja-JP" sz="2000" i="0" u="none" strike="noStrike" kern="0" cap="none" spc="0" normalizeH="0" baseline="0" noProof="0" dirty="0" smtClean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2000" kern="0" dirty="0" smtClean="0">
                <a:solidFill>
                  <a:srgbClr val="EAEAEA"/>
                </a:solidFill>
                <a:latin typeface="+mn-lt"/>
                <a:ea typeface="+mn-ea"/>
              </a:rPr>
              <a:t>       </a:t>
            </a:r>
            <a:r>
              <a:rPr kumimoji="1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片腕</a:t>
            </a:r>
            <a:r>
              <a:rPr kumimoji="1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1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両腕 </a:t>
            </a:r>
            <a:r>
              <a:rPr lang="en-US" altLang="ja-JP" sz="2000" kern="0" dirty="0" smtClean="0">
                <a:solidFill>
                  <a:srgbClr val="EAEAEA"/>
                </a:solidFill>
                <a:latin typeface="+mn-lt"/>
                <a:ea typeface="+mn-ea"/>
                <a:sym typeface="Wingdings" pitchFamily="2" charset="2"/>
              </a:rPr>
              <a:t> FPM  RSE </a:t>
            </a:r>
            <a:r>
              <a:rPr lang="ja-JP" altLang="en-US" sz="2000" kern="0" dirty="0" smtClean="0">
                <a:solidFill>
                  <a:srgbClr val="EAEAEA"/>
                </a:solidFill>
                <a:latin typeface="+mn-lt"/>
                <a:ea typeface="+mn-ea"/>
                <a:sym typeface="Wingdings" pitchFamily="2" charset="2"/>
              </a:rPr>
              <a:t>の段階を経て進める</a:t>
            </a:r>
            <a:r>
              <a:rPr kumimoji="1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.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2000" kern="0" dirty="0" smtClean="0">
                <a:solidFill>
                  <a:srgbClr val="DDDDDD"/>
                </a:solidFill>
                <a:ea typeface="+mn-ea"/>
              </a:rPr>
              <a:t>               PRM + SEM</a:t>
            </a:r>
            <a:r>
              <a:rPr lang="ja-JP" altLang="en-US" sz="2000" kern="0" dirty="0" smtClean="0">
                <a:solidFill>
                  <a:srgbClr val="DDDDDD"/>
                </a:solidFill>
                <a:ea typeface="+mn-ea"/>
              </a:rPr>
              <a:t>はセットでインストールするべき</a:t>
            </a:r>
            <a:r>
              <a:rPr lang="en-US" altLang="ja-JP" sz="2000" kern="0" dirty="0" smtClean="0">
                <a:solidFill>
                  <a:srgbClr val="DDDDDD"/>
                </a:solidFill>
                <a:ea typeface="+mn-ea"/>
              </a:rPr>
              <a:t>.</a:t>
            </a:r>
            <a:endParaRPr kumimoji="1" lang="en-US" altLang="ja-JP" sz="2000" i="0" u="none" strike="noStrike" kern="0" cap="none" spc="0" normalizeH="0" baseline="0" noProof="0" dirty="0" smtClean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ja-JP" altLang="en-US" sz="2000" kern="0" dirty="0" smtClean="0">
                <a:solidFill>
                  <a:srgbClr val="DDDDDD"/>
                </a:solidFill>
                <a:ea typeface="+mn-ea"/>
              </a:rPr>
              <a:t>　             低温技術をいつ</a:t>
            </a:r>
            <a:r>
              <a:rPr lang="en-US" altLang="ja-JP" sz="2000" kern="0" dirty="0" smtClean="0">
                <a:solidFill>
                  <a:srgbClr val="DDDDDD"/>
                </a:solidFill>
                <a:ea typeface="+mn-ea"/>
              </a:rPr>
              <a:t>, </a:t>
            </a:r>
            <a:r>
              <a:rPr lang="ja-JP" altLang="en-US" sz="2000" kern="0" dirty="0" smtClean="0">
                <a:solidFill>
                  <a:srgbClr val="DDDDDD"/>
                </a:solidFill>
                <a:ea typeface="+mn-ea"/>
              </a:rPr>
              <a:t>どのように導入するかは</a:t>
            </a:r>
            <a:r>
              <a:rPr lang="en-US" altLang="ja-JP" sz="2000" kern="0" dirty="0" smtClean="0">
                <a:solidFill>
                  <a:srgbClr val="DDDDDD"/>
                </a:solidFill>
                <a:ea typeface="+mn-ea"/>
              </a:rPr>
              <a:t>TBD.</a:t>
            </a:r>
            <a:endParaRPr kumimoji="1" lang="en-US" altLang="ja-JP" sz="2000" i="0" u="none" strike="noStrike" kern="0" cap="none" spc="0" normalizeH="0" baseline="0" noProof="0" dirty="0" smtClean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</a:t>
            </a:r>
            <a:r>
              <a:rPr lang="ja-JP" altLang="en-US" sz="2000" kern="0" dirty="0" smtClean="0">
                <a:solidFill>
                  <a:srgbClr val="EAEAEA"/>
                </a:solidFill>
                <a:ea typeface="+mn-ea"/>
              </a:rPr>
              <a:t>次の</a:t>
            </a:r>
            <a:r>
              <a:rPr kumimoji="1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段階に進むための基準を明確にしておく</a:t>
            </a:r>
            <a:r>
              <a:rPr kumimoji="1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.</a:t>
            </a:r>
            <a:r>
              <a:rPr kumimoji="1" lang="en-US" altLang="ja-JP" sz="2000" i="0" u="none" strike="noStrike" kern="0" cap="none" spc="0" normalizeH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2000" kern="0" dirty="0" smtClean="0">
                <a:solidFill>
                  <a:srgbClr val="EAEAEA"/>
                </a:solidFill>
                <a:ea typeface="+mn-ea"/>
              </a:rPr>
              <a:t>        </a:t>
            </a:r>
            <a:r>
              <a:rPr lang="ja-JP" altLang="en-US" sz="2000" kern="0" dirty="0" smtClean="0">
                <a:solidFill>
                  <a:srgbClr val="EAEAEA"/>
                </a:solidFill>
                <a:ea typeface="+mn-ea"/>
              </a:rPr>
              <a:t>各段階で</a:t>
            </a:r>
            <a:r>
              <a:rPr kumimoji="1" lang="ja-JP" altLang="en-US" sz="2000" i="0" u="none" strike="noStrike" kern="0" cap="none" spc="0" normalizeH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連続動作</a:t>
            </a:r>
            <a:r>
              <a:rPr kumimoji="1" lang="en-US" altLang="ja-JP" sz="2000" i="0" u="none" strike="noStrike" kern="0" cap="none" spc="0" normalizeH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</a:t>
            </a:r>
            <a:r>
              <a:rPr kumimoji="1" lang="ja-JP" altLang="en-US" sz="2000" i="0" u="none" strike="noStrike" kern="0" cap="none" spc="0" normalizeH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試験観測運転</a:t>
            </a:r>
            <a:r>
              <a:rPr kumimoji="1" lang="en-US" altLang="ja-JP" sz="2000" i="0" u="none" strike="noStrike" kern="0" cap="none" spc="0" normalizeH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)</a:t>
            </a:r>
            <a:r>
              <a:rPr lang="ja-JP" altLang="en-US" sz="2000" kern="0" dirty="0" smtClean="0">
                <a:solidFill>
                  <a:srgbClr val="EAEAEA"/>
                </a:solidFill>
                <a:ea typeface="+mn-ea"/>
              </a:rPr>
              <a:t>を実施</a:t>
            </a:r>
            <a:r>
              <a:rPr lang="en-US" altLang="ja-JP" sz="2000" kern="0" dirty="0" smtClean="0">
                <a:solidFill>
                  <a:srgbClr val="EAEAEA"/>
                </a:solidFill>
                <a:ea typeface="+mn-ea"/>
              </a:rPr>
              <a:t>.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2000" kern="0" dirty="0" smtClean="0">
                <a:solidFill>
                  <a:srgbClr val="EAEAEA"/>
                </a:solidFill>
                <a:ea typeface="+mn-ea"/>
              </a:rPr>
              <a:t>        5</a:t>
            </a:r>
            <a:r>
              <a:rPr lang="ja-JP" altLang="en-US" sz="2000" kern="0" dirty="0" smtClean="0">
                <a:solidFill>
                  <a:srgbClr val="EAEAEA"/>
                </a:solidFill>
                <a:ea typeface="+mn-ea"/>
              </a:rPr>
              <a:t>年目終了時までに解析可能な観測データを得る</a:t>
            </a:r>
            <a:r>
              <a:rPr lang="en-US" altLang="ja-JP" sz="2000" kern="0" dirty="0" smtClean="0">
                <a:solidFill>
                  <a:srgbClr val="EAEAEA"/>
                </a:solidFill>
                <a:ea typeface="+mn-ea"/>
              </a:rPr>
              <a:t>.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lang="en-US" altLang="ja-JP" sz="2000" kern="0" dirty="0" smtClean="0">
              <a:solidFill>
                <a:srgbClr val="EAEAEA"/>
              </a:solidFill>
              <a:ea typeface="+mn-ea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1" lang="en-US" altLang="ja-JP" sz="200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LCGT RSE Roadmap Meeting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(2010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年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月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16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日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検討事項</a:t>
            </a:r>
            <a:endParaRPr lang="ja-JP" altLang="ja-JP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57224" y="1357298"/>
            <a:ext cx="7215238" cy="228601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ja-JP" altLang="en-US" sz="2000" kern="0" dirty="0" smtClean="0">
                <a:solidFill>
                  <a:srgbClr val="EAEAEA"/>
                </a:solidFill>
                <a:latin typeface="+mn-lt"/>
                <a:ea typeface="+mn-ea"/>
              </a:rPr>
              <a:t>要検討事項</a:t>
            </a:r>
            <a:endParaRPr kumimoji="1" lang="en-US" altLang="ja-JP" sz="200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1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・</a:t>
            </a:r>
            <a:r>
              <a:rPr kumimoji="1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RSE(+</a:t>
            </a:r>
            <a:r>
              <a:rPr kumimoji="1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干渉計</a:t>
            </a:r>
            <a:r>
              <a:rPr kumimoji="1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1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技術タスクリストと開発計画</a:t>
            </a:r>
            <a:r>
              <a:rPr kumimoji="1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　　 ・</a:t>
            </a:r>
            <a:r>
              <a:rPr lang="ja-JP" altLang="en-US" sz="2000" kern="0" dirty="0" smtClean="0">
                <a:solidFill>
                  <a:srgbClr val="DDDDDD"/>
                </a:solidFill>
                <a:latin typeface="+mn-lt"/>
                <a:ea typeface="+mn-ea"/>
                <a:sym typeface="Wingdings" pitchFamily="2" charset="2"/>
              </a:rPr>
              <a:t>コミッショニング方針と順序の策定</a:t>
            </a:r>
            <a:r>
              <a:rPr lang="en-US" altLang="ja-JP" sz="2000" kern="0" dirty="0" smtClean="0">
                <a:solidFill>
                  <a:srgbClr val="DDDDDD"/>
                </a:solidFill>
                <a:latin typeface="+mn-lt"/>
                <a:ea typeface="+mn-ea"/>
                <a:sym typeface="Wingdings" pitchFamily="2" charset="2"/>
              </a:rPr>
              <a:t>.</a:t>
            </a:r>
            <a:r>
              <a:rPr kumimoji="1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 </a:t>
            </a:r>
            <a:r>
              <a:rPr kumimoji="1" lang="en-US" altLang="ja-JP" sz="2000" i="0" u="none" strike="noStrike" kern="0" cap="none" spc="0" normalizeH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    </a:t>
            </a:r>
            <a:r>
              <a:rPr kumimoji="1" lang="ja-JP" altLang="en-US" sz="2000" i="0" u="none" strike="noStrike" kern="0" cap="none" spc="0" normalizeH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低温技術</a:t>
            </a:r>
            <a:r>
              <a:rPr kumimoji="1" lang="en-US" altLang="ja-JP" sz="2000" i="0" u="none" strike="noStrike" kern="0" cap="none" spc="0" normalizeH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, </a:t>
            </a:r>
            <a:r>
              <a:rPr kumimoji="1" lang="ja-JP" altLang="en-US" sz="2000" i="0" u="none" strike="noStrike" kern="0" cap="none" spc="0" normalizeH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試験観測との兼ね合い</a:t>
            </a:r>
            <a:r>
              <a:rPr kumimoji="1" lang="en-US" altLang="ja-JP" sz="2000" i="0" u="none" strike="noStrike" kern="0" cap="none" spc="0" normalizeH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.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2000" kern="0" baseline="0" dirty="0" smtClean="0">
                <a:solidFill>
                  <a:srgbClr val="DDDDDD"/>
                </a:solidFill>
                <a:latin typeface="+mn-lt"/>
                <a:ea typeface="+mn-ea"/>
                <a:sym typeface="Wingdings" pitchFamily="2" charset="2"/>
              </a:rPr>
              <a:t>       </a:t>
            </a:r>
            <a:r>
              <a:rPr lang="ja-JP" altLang="en-US" sz="2000" kern="0" baseline="0" dirty="0" smtClean="0">
                <a:solidFill>
                  <a:srgbClr val="DDDDDD"/>
                </a:solidFill>
                <a:latin typeface="+mn-lt"/>
                <a:ea typeface="+mn-ea"/>
                <a:sym typeface="Wingdings" pitchFamily="2" charset="2"/>
              </a:rPr>
              <a:t>途中段階での感度・観測についての方針</a:t>
            </a:r>
            <a:r>
              <a:rPr lang="en-US" altLang="ja-JP" sz="2000" kern="0" dirty="0" smtClean="0">
                <a:solidFill>
                  <a:srgbClr val="DDDDDD"/>
                </a:solidFill>
                <a:latin typeface="+mn-lt"/>
                <a:ea typeface="+mn-ea"/>
                <a:sym typeface="Wingdings" pitchFamily="2" charset="2"/>
              </a:rPr>
              <a:t>.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en-US" altLang="ja-JP" sz="2000" i="0" u="none" strike="noStrike" kern="0" cap="none" spc="0" normalizeH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      </a:t>
            </a:r>
            <a:r>
              <a:rPr kumimoji="1" lang="ja-JP" altLang="en-US" sz="2000" i="0" u="none" strike="noStrike" kern="0" cap="none" spc="0" normalizeH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コミッショニングを容易にするための予備機器の準備</a:t>
            </a:r>
            <a:r>
              <a:rPr kumimoji="1" lang="en-US" altLang="ja-JP" sz="2000" i="0" u="none" strike="noStrike" kern="0" cap="none" spc="0" normalizeH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.</a:t>
            </a:r>
            <a:endParaRPr kumimoji="1" lang="en-US" altLang="ja-JP" sz="2000" i="0" u="none" strike="noStrike" kern="0" cap="none" spc="0" normalizeH="0" baseline="0" noProof="0" dirty="0" smtClean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    </a:t>
            </a:r>
            <a:r>
              <a:rPr kumimoji="1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・技術的</a:t>
            </a:r>
            <a:r>
              <a:rPr lang="ja-JP" altLang="en-US" sz="2000" kern="0" dirty="0" smtClean="0">
                <a:solidFill>
                  <a:srgbClr val="DDDDDD"/>
                </a:solidFill>
                <a:latin typeface="+mn-lt"/>
                <a:ea typeface="+mn-ea"/>
                <a:sym typeface="Wingdings" pitchFamily="2" charset="2"/>
              </a:rPr>
              <a:t>リスクマネジメントとしてのオプション検討</a:t>
            </a:r>
            <a:r>
              <a:rPr lang="en-US" altLang="ja-JP" sz="2000" kern="0" dirty="0" smtClean="0">
                <a:solidFill>
                  <a:srgbClr val="DDDDDD"/>
                </a:solidFill>
                <a:latin typeface="+mn-lt"/>
                <a:ea typeface="+mn-ea"/>
                <a:sym typeface="Wingdings" pitchFamily="2" charset="2"/>
              </a:rPr>
              <a:t>.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    </a:t>
            </a:r>
            <a:r>
              <a:rPr kumimoji="1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・プロトタイプで得るものもある </a:t>
            </a:r>
            <a:r>
              <a:rPr kumimoji="1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1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リソースとの兼ね合いで検討</a:t>
            </a:r>
            <a:r>
              <a:rPr kumimoji="1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.</a:t>
            </a:r>
          </a:p>
          <a:p>
            <a:pPr marL="193675" marR="0" lvl="0" indent="-1936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1" lang="en-US" altLang="ja-JP" sz="200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LCGT RSE Roadmap Meeting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(2010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年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月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16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日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45" y="1000108"/>
            <a:ext cx="7672383" cy="5429288"/>
          </a:xfrm>
        </p:spPr>
        <p:txBody>
          <a:bodyPr/>
          <a:lstStyle/>
          <a:p>
            <a:pPr>
              <a:spcBef>
                <a:spcPct val="0"/>
              </a:spcBef>
              <a:buClrTx/>
              <a:buNone/>
            </a:pPr>
            <a:r>
              <a:rPr lang="ja-JP" altLang="en-US" sz="1800" dirty="0" smtClean="0">
                <a:latin typeface="Tahoma" pitchFamily="34" charset="0"/>
              </a:rPr>
              <a:t> </a:t>
            </a:r>
            <a:r>
              <a:rPr lang="en-US" altLang="ja-JP" sz="1800" dirty="0" smtClean="0">
                <a:latin typeface="Tahoma" pitchFamily="34" charset="0"/>
              </a:rPr>
              <a:t>(1) </a:t>
            </a:r>
            <a:r>
              <a:rPr lang="ja-JP" altLang="en-US" sz="1800" dirty="0" smtClean="0">
                <a:latin typeface="Tahoma" pitchFamily="34" charset="0"/>
              </a:rPr>
              <a:t>到達目標設定</a:t>
            </a:r>
            <a:endParaRPr lang="en-US" altLang="ja-JP" sz="1800" dirty="0" smtClean="0">
              <a:latin typeface="Tahoma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ja-JP" altLang="en-US" sz="1800" dirty="0" smtClean="0">
                <a:latin typeface="Tahoma" pitchFamily="34" charset="0"/>
              </a:rPr>
              <a:t>　     </a:t>
            </a:r>
            <a:r>
              <a:rPr lang="en-US" altLang="ja-JP" sz="1800" dirty="0" smtClean="0">
                <a:latin typeface="Tahoma" pitchFamily="34" charset="0"/>
              </a:rPr>
              <a:t>RSE</a:t>
            </a:r>
            <a:r>
              <a:rPr lang="ja-JP" altLang="en-US" sz="1800" dirty="0" smtClean="0">
                <a:latin typeface="Tahoma" pitchFamily="34" charset="0"/>
              </a:rPr>
              <a:t>技術は</a:t>
            </a:r>
            <a:r>
              <a:rPr lang="en-US" altLang="ja-JP" sz="1800" dirty="0" smtClean="0">
                <a:latin typeface="Tahoma" pitchFamily="34" charset="0"/>
              </a:rPr>
              <a:t> </a:t>
            </a:r>
            <a:r>
              <a:rPr lang="en-US" altLang="ja-JP" sz="1800" dirty="0" smtClean="0">
                <a:solidFill>
                  <a:srgbClr val="CCECFF"/>
                </a:solidFill>
                <a:latin typeface="Tahoma" pitchFamily="34" charset="0"/>
                <a:ea typeface="HGP創英角ｺﾞｼｯｸUB" pitchFamily="50" charset="-128"/>
              </a:rPr>
              <a:t>4</a:t>
            </a:r>
            <a:r>
              <a:rPr lang="ja-JP" altLang="en-US" sz="1800" dirty="0" smtClean="0">
                <a:solidFill>
                  <a:srgbClr val="CCECFF"/>
                </a:solidFill>
                <a:latin typeface="Tahoma" pitchFamily="34" charset="0"/>
                <a:ea typeface="HGP創英角ｺﾞｼｯｸUB" pitchFamily="50" charset="-128"/>
              </a:rPr>
              <a:t>年目</a:t>
            </a:r>
            <a:r>
              <a:rPr lang="en-US" altLang="ja-JP" sz="1800" dirty="0" smtClean="0">
                <a:solidFill>
                  <a:srgbClr val="CCECFF"/>
                </a:solidFill>
                <a:latin typeface="Tahoma" pitchFamily="34" charset="0"/>
                <a:ea typeface="HGP創英角ｺﾞｼｯｸUB" pitchFamily="50" charset="-128"/>
              </a:rPr>
              <a:t>(2014</a:t>
            </a:r>
            <a:r>
              <a:rPr lang="ja-JP" altLang="en-US" sz="1800" dirty="0" smtClean="0">
                <a:solidFill>
                  <a:srgbClr val="CCECFF"/>
                </a:solidFill>
                <a:latin typeface="Tahoma" pitchFamily="34" charset="0"/>
                <a:ea typeface="HGP創英角ｺﾞｼｯｸUB" pitchFamily="50" charset="-128"/>
              </a:rPr>
              <a:t>年度</a:t>
            </a:r>
            <a:r>
              <a:rPr lang="en-US" altLang="ja-JP" sz="1800" dirty="0" smtClean="0">
                <a:solidFill>
                  <a:srgbClr val="CCECFF"/>
                </a:solidFill>
                <a:latin typeface="Tahoma" pitchFamily="34" charset="0"/>
                <a:ea typeface="HGP創英角ｺﾞｼｯｸUB" pitchFamily="50" charset="-128"/>
              </a:rPr>
              <a:t>)</a:t>
            </a:r>
            <a:r>
              <a:rPr lang="ja-JP" altLang="en-US" sz="1800" dirty="0" smtClean="0">
                <a:solidFill>
                  <a:srgbClr val="CCECFF"/>
                </a:solidFill>
                <a:latin typeface="Tahoma" pitchFamily="34" charset="0"/>
                <a:ea typeface="HGP創英角ｺﾞｼｯｸUB" pitchFamily="50" charset="-128"/>
              </a:rPr>
              <a:t>末までに準備を完了する</a:t>
            </a:r>
            <a:r>
              <a:rPr lang="en-US" altLang="ja-JP" sz="1800" dirty="0" smtClean="0">
                <a:solidFill>
                  <a:srgbClr val="CCECFF"/>
                </a:solidFill>
                <a:latin typeface="Tahoma" pitchFamily="34" charset="0"/>
                <a:ea typeface="HGP創英角ｺﾞｼｯｸUB" pitchFamily="50" charset="-128"/>
              </a:rPr>
              <a:t>.</a:t>
            </a:r>
            <a:r>
              <a:rPr lang="en-US" altLang="ja-JP" sz="1800" dirty="0" smtClean="0">
                <a:latin typeface="Tahoma" pitchFamily="34" charset="0"/>
              </a:rPr>
              <a:t>       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ja-JP" altLang="en-US" sz="1800" dirty="0" smtClean="0">
                <a:latin typeface="Tahoma" pitchFamily="34" charset="0"/>
              </a:rPr>
              <a:t>       </a:t>
            </a:r>
            <a:r>
              <a:rPr lang="en-US" altLang="ja-JP" sz="1800" dirty="0" smtClean="0">
                <a:latin typeface="Tahoma" pitchFamily="34" charset="0"/>
              </a:rPr>
              <a:t>RSE </a:t>
            </a:r>
            <a:r>
              <a:rPr lang="ja-JP" altLang="en-US" sz="1800" dirty="0" smtClean="0">
                <a:latin typeface="Tahoma" pitchFamily="34" charset="0"/>
              </a:rPr>
              <a:t>技術到達目標</a:t>
            </a:r>
            <a:endParaRPr lang="en-US" altLang="ja-JP" sz="1800" dirty="0" smtClean="0">
              <a:latin typeface="Tahoma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ja-JP" altLang="en-US" sz="1800" dirty="0" smtClean="0">
                <a:solidFill>
                  <a:srgbClr val="CCECFF"/>
                </a:solidFill>
                <a:latin typeface="Tahoma" pitchFamily="34" charset="0"/>
              </a:rPr>
              <a:t>             プロトタイプ干渉計において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ja-JP" altLang="en-US" sz="1800" dirty="0" smtClean="0">
                <a:solidFill>
                  <a:srgbClr val="CCECFF"/>
                </a:solidFill>
                <a:latin typeface="Tahoma" pitchFamily="34" charset="0"/>
              </a:rPr>
              <a:t>                 ・</a:t>
            </a:r>
            <a:r>
              <a:rPr lang="en-US" altLang="ja-JP" sz="1800" dirty="0" smtClean="0">
                <a:solidFill>
                  <a:srgbClr val="CCECFF"/>
                </a:solidFill>
                <a:latin typeface="Tahoma" pitchFamily="34" charset="0"/>
              </a:rPr>
              <a:t>RSE</a:t>
            </a:r>
            <a:r>
              <a:rPr lang="ja-JP" altLang="en-US" sz="1800" dirty="0" smtClean="0">
                <a:solidFill>
                  <a:srgbClr val="CCECFF"/>
                </a:solidFill>
                <a:latin typeface="Tahoma" pitchFamily="34" charset="0"/>
              </a:rPr>
              <a:t>干渉計を安定に動作させること</a:t>
            </a:r>
            <a:r>
              <a:rPr lang="en-US" altLang="ja-JP" sz="1800" dirty="0" smtClean="0">
                <a:solidFill>
                  <a:srgbClr val="CCECFF"/>
                </a:solidFill>
                <a:latin typeface="Tahoma" pitchFamily="34" charset="0"/>
              </a:rPr>
              <a:t>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sz="1800" dirty="0" smtClean="0">
                <a:solidFill>
                  <a:srgbClr val="CCECFF"/>
                </a:solidFill>
                <a:latin typeface="Tahoma" pitchFamily="34" charset="0"/>
              </a:rPr>
              <a:t>                 </a:t>
            </a:r>
            <a:r>
              <a:rPr lang="ja-JP" altLang="en-US" sz="1800" dirty="0" smtClean="0">
                <a:solidFill>
                  <a:srgbClr val="CCECFF"/>
                </a:solidFill>
                <a:latin typeface="Tahoma" pitchFamily="34" charset="0"/>
              </a:rPr>
              <a:t>・重力波に対する応答</a:t>
            </a:r>
            <a:r>
              <a:rPr lang="en-US" altLang="ja-JP" sz="1800" dirty="0" smtClean="0">
                <a:solidFill>
                  <a:srgbClr val="CCECFF"/>
                </a:solidFill>
                <a:latin typeface="Tahoma" pitchFamily="34" charset="0"/>
              </a:rPr>
              <a:t>(</a:t>
            </a:r>
            <a:r>
              <a:rPr lang="ja-JP" altLang="en-US" sz="1800" dirty="0" smtClean="0">
                <a:solidFill>
                  <a:srgbClr val="CCECFF"/>
                </a:solidFill>
                <a:latin typeface="Tahoma" pitchFamily="34" charset="0"/>
              </a:rPr>
              <a:t>伝達関数</a:t>
            </a:r>
            <a:r>
              <a:rPr lang="en-US" altLang="ja-JP" sz="1800" dirty="0" smtClean="0">
                <a:solidFill>
                  <a:srgbClr val="CCECFF"/>
                </a:solidFill>
                <a:latin typeface="Tahoma" pitchFamily="34" charset="0"/>
              </a:rPr>
              <a:t>)</a:t>
            </a:r>
            <a:r>
              <a:rPr lang="ja-JP" altLang="en-US" sz="1800" dirty="0" smtClean="0">
                <a:solidFill>
                  <a:srgbClr val="CCECFF"/>
                </a:solidFill>
                <a:latin typeface="Tahoma" pitchFamily="34" charset="0"/>
              </a:rPr>
              <a:t>が</a:t>
            </a:r>
            <a:r>
              <a:rPr lang="en-US" altLang="ja-JP" sz="1800" dirty="0" smtClean="0">
                <a:solidFill>
                  <a:srgbClr val="CCECFF"/>
                </a:solidFill>
                <a:latin typeface="Tahoma" pitchFamily="34" charset="0"/>
              </a:rPr>
              <a:t>RSE</a:t>
            </a:r>
            <a:r>
              <a:rPr lang="ja-JP" altLang="en-US" sz="1800" dirty="0" smtClean="0">
                <a:solidFill>
                  <a:srgbClr val="CCECFF"/>
                </a:solidFill>
                <a:latin typeface="Tahoma" pitchFamily="34" charset="0"/>
              </a:rPr>
              <a:t>によって向上すること</a:t>
            </a:r>
            <a:r>
              <a:rPr lang="en-US" altLang="ja-JP" sz="1800" dirty="0" smtClean="0">
                <a:solidFill>
                  <a:srgbClr val="CCECFF"/>
                </a:solidFill>
                <a:latin typeface="Tahoma" pitchFamily="34" charset="0"/>
              </a:rPr>
              <a:t>.</a:t>
            </a:r>
            <a:endParaRPr lang="en-US" altLang="ja-JP" sz="1800" dirty="0" smtClean="0">
              <a:latin typeface="Tahoma" pitchFamily="34" charset="0"/>
            </a:endParaRPr>
          </a:p>
          <a:p>
            <a:pPr>
              <a:lnSpc>
                <a:spcPct val="180000"/>
              </a:lnSpc>
              <a:spcBef>
                <a:spcPct val="0"/>
              </a:spcBef>
              <a:buClrTx/>
              <a:buNone/>
            </a:pPr>
            <a:r>
              <a:rPr lang="en-US" altLang="ja-JP" sz="1800" dirty="0" smtClean="0">
                <a:latin typeface="Tahoma" pitchFamily="34" charset="0"/>
              </a:rPr>
              <a:t>(2) RSE</a:t>
            </a:r>
            <a:r>
              <a:rPr lang="ja-JP" altLang="en-US" sz="1800" dirty="0" smtClean="0">
                <a:latin typeface="Tahoma" pitchFamily="34" charset="0"/>
              </a:rPr>
              <a:t>技術のまとめ</a:t>
            </a:r>
            <a:endParaRPr lang="en-US" altLang="ja-JP" sz="1800" dirty="0" smtClean="0">
              <a:latin typeface="Tahoma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ja-JP" altLang="en-US" sz="1800" dirty="0" smtClean="0">
                <a:solidFill>
                  <a:srgbClr val="FFCCCC"/>
                </a:solidFill>
              </a:rPr>
              <a:t>        プロトタイプ試験により</a:t>
            </a:r>
            <a:r>
              <a:rPr lang="en-US" altLang="ja-JP" sz="1800" dirty="0" smtClean="0">
                <a:solidFill>
                  <a:srgbClr val="FFCCCC"/>
                </a:solidFill>
              </a:rPr>
              <a:t>, </a:t>
            </a:r>
            <a:r>
              <a:rPr lang="ja-JP" altLang="en-US" sz="1800" dirty="0" smtClean="0">
                <a:solidFill>
                  <a:srgbClr val="FFCCCC"/>
                </a:solidFill>
              </a:rPr>
              <a:t>概念実証は完了している</a:t>
            </a:r>
            <a:endParaRPr lang="en-US" altLang="ja-JP" sz="1800" dirty="0" smtClean="0">
              <a:latin typeface="Tahoma" pitchFamily="34" charset="0"/>
            </a:endParaRPr>
          </a:p>
          <a:p>
            <a:pPr lvl="0">
              <a:spcBef>
                <a:spcPct val="0"/>
              </a:spcBef>
              <a:buClrTx/>
              <a:buNone/>
              <a:defRPr/>
            </a:pPr>
            <a:r>
              <a:rPr lang="ja-JP" altLang="en-US" sz="1800" dirty="0" smtClean="0">
                <a:solidFill>
                  <a:srgbClr val="FFCCCC"/>
                </a:solidFill>
              </a:rPr>
              <a:t>        詳細・具体的な設計と製作実機の性能評価は必要</a:t>
            </a:r>
            <a:r>
              <a:rPr lang="en-US" altLang="ja-JP" sz="1800" dirty="0" smtClean="0">
                <a:solidFill>
                  <a:srgbClr val="FFCCCC"/>
                </a:solidFill>
              </a:rPr>
              <a:t>.</a:t>
            </a:r>
            <a:endParaRPr lang="en-US" altLang="ja-JP" sz="1800" dirty="0" smtClean="0">
              <a:latin typeface="Tahoma" pitchFamily="34" charset="0"/>
            </a:endParaRPr>
          </a:p>
          <a:p>
            <a:pPr>
              <a:lnSpc>
                <a:spcPct val="180000"/>
              </a:lnSpc>
              <a:spcBef>
                <a:spcPct val="0"/>
              </a:spcBef>
              <a:buClrTx/>
              <a:buNone/>
            </a:pPr>
            <a:r>
              <a:rPr lang="en-US" altLang="ja-JP" sz="1800" dirty="0" smtClean="0">
                <a:latin typeface="Tahoma" pitchFamily="34" charset="0"/>
              </a:rPr>
              <a:t>(3) </a:t>
            </a:r>
            <a:r>
              <a:rPr lang="ja-JP" altLang="en-US" sz="1800" dirty="0" smtClean="0">
                <a:latin typeface="Tahoma" pitchFamily="34" charset="0"/>
              </a:rPr>
              <a:t>ロードマップの策定</a:t>
            </a:r>
            <a:endParaRPr lang="en-US" altLang="ja-JP" sz="1800" dirty="0" smtClean="0">
              <a:latin typeface="Tahoma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sz="1800" dirty="0" smtClean="0">
                <a:latin typeface="Tahoma" pitchFamily="34" charset="0"/>
              </a:rPr>
              <a:t>       RSE</a:t>
            </a:r>
            <a:r>
              <a:rPr lang="ja-JP" altLang="en-US" sz="1800" dirty="0" smtClean="0">
                <a:latin typeface="Tahoma" pitchFamily="34" charset="0"/>
              </a:rPr>
              <a:t>各要素に関して開発計画</a:t>
            </a:r>
            <a:endParaRPr lang="en-US" altLang="ja-JP" sz="1800" dirty="0" smtClean="0">
              <a:latin typeface="Tahoma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sz="1800" dirty="0" smtClean="0">
                <a:latin typeface="Tahoma" pitchFamily="34" charset="0"/>
              </a:rPr>
              <a:t>           </a:t>
            </a:r>
            <a:r>
              <a:rPr lang="ja-JP" altLang="en-US" sz="1800" dirty="0" smtClean="0">
                <a:solidFill>
                  <a:srgbClr val="FFCCCC"/>
                </a:solidFill>
              </a:rPr>
              <a:t>・高感度な</a:t>
            </a:r>
            <a:r>
              <a:rPr lang="en-US" altLang="ja-JP" sz="1800" dirty="0" smtClean="0">
                <a:solidFill>
                  <a:srgbClr val="FFCCCC"/>
                </a:solidFill>
              </a:rPr>
              <a:t>RSE</a:t>
            </a:r>
            <a:r>
              <a:rPr lang="ja-JP" altLang="en-US" sz="1800" dirty="0" smtClean="0">
                <a:solidFill>
                  <a:srgbClr val="FFCCCC"/>
                </a:solidFill>
              </a:rPr>
              <a:t>プロトタイプ干渉計開発は必要ない</a:t>
            </a:r>
            <a:r>
              <a:rPr lang="en-US" altLang="ja-JP" sz="1800" dirty="0" smtClean="0">
                <a:solidFill>
                  <a:srgbClr val="FFCCCC"/>
                </a:solidFill>
              </a:rPr>
              <a:t>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ja-JP" altLang="en-US" sz="1800" dirty="0" smtClean="0">
                <a:solidFill>
                  <a:srgbClr val="FFCCCC"/>
                </a:solidFill>
                <a:sym typeface="Wingdings" pitchFamily="2" charset="2"/>
              </a:rPr>
              <a:t>　　       ・具体的な設計</a:t>
            </a:r>
            <a:r>
              <a:rPr lang="en-US" altLang="ja-JP" sz="1800" dirty="0" smtClean="0">
                <a:solidFill>
                  <a:srgbClr val="FFCCCC"/>
                </a:solidFill>
                <a:sym typeface="Wingdings" pitchFamily="2" charset="2"/>
              </a:rPr>
              <a:t>, </a:t>
            </a:r>
            <a:r>
              <a:rPr lang="ja-JP" altLang="en-US" sz="1800" dirty="0" smtClean="0">
                <a:solidFill>
                  <a:srgbClr val="FFCCCC"/>
                </a:solidFill>
                <a:sym typeface="Wingdings" pitchFamily="2" charset="2"/>
              </a:rPr>
              <a:t>シミュレーション検証</a:t>
            </a:r>
            <a:r>
              <a:rPr lang="en-US" altLang="ja-JP" sz="1800" dirty="0" smtClean="0">
                <a:solidFill>
                  <a:srgbClr val="FFCCCC"/>
                </a:solidFill>
                <a:sym typeface="Wingdings" pitchFamily="2" charset="2"/>
              </a:rPr>
              <a:t>, LCGT</a:t>
            </a:r>
            <a:r>
              <a:rPr lang="ja-JP" altLang="en-US" sz="1800" dirty="0" smtClean="0">
                <a:solidFill>
                  <a:srgbClr val="FFCCCC"/>
                </a:solidFill>
                <a:sym typeface="Wingdings" pitchFamily="2" charset="2"/>
              </a:rPr>
              <a:t>本体作業に労力を割く</a:t>
            </a:r>
            <a:r>
              <a:rPr lang="en-US" altLang="ja-JP" sz="1800" dirty="0" smtClean="0">
                <a:solidFill>
                  <a:srgbClr val="FFCCCC"/>
                </a:solidFill>
                <a:sym typeface="Wingdings" pitchFamily="2" charset="2"/>
              </a:rPr>
              <a:t>.</a:t>
            </a:r>
            <a:endParaRPr lang="en-US" altLang="ja-JP" sz="1800" dirty="0" smtClean="0">
              <a:solidFill>
                <a:srgbClr val="FFFFFF"/>
              </a:solidFill>
              <a:sym typeface="Wingdings" pitchFamily="2" charset="2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sz="1800" dirty="0" smtClean="0">
                <a:solidFill>
                  <a:srgbClr val="FFFFFF"/>
                </a:solidFill>
                <a:sym typeface="Wingdings" pitchFamily="2" charset="2"/>
              </a:rPr>
              <a:t>           </a:t>
            </a:r>
            <a:r>
              <a:rPr lang="ja-JP" altLang="en-US" sz="1800" dirty="0" smtClean="0">
                <a:solidFill>
                  <a:srgbClr val="FFFFFF"/>
                </a:solidFill>
                <a:sym typeface="Wingdings" pitchFamily="2" charset="2"/>
              </a:rPr>
              <a:t>・国際協力で進めることは不可欠</a:t>
            </a:r>
            <a:r>
              <a:rPr lang="en-US" altLang="ja-JP" sz="1800" dirty="0" smtClean="0">
                <a:solidFill>
                  <a:srgbClr val="FFFFFF"/>
                </a:solidFill>
                <a:sym typeface="Wingdings" pitchFamily="2" charset="2"/>
              </a:rPr>
              <a:t>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ja-JP" altLang="en-US" sz="1800" dirty="0" smtClean="0">
                <a:latin typeface="Tahoma" pitchFamily="34" charset="0"/>
              </a:rPr>
              <a:t>       技術開発の方針・ロードマップの策定</a:t>
            </a:r>
            <a:r>
              <a:rPr lang="en-US" altLang="ja-JP" sz="1800" dirty="0" smtClean="0">
                <a:latin typeface="Tahoma" pitchFamily="34" charset="0"/>
              </a:rPr>
              <a:t>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sz="1800" dirty="0" smtClean="0">
                <a:latin typeface="Tahoma" pitchFamily="34" charset="0"/>
              </a:rPr>
              <a:t>       </a:t>
            </a:r>
            <a:r>
              <a:rPr lang="ja-JP" altLang="en-US" sz="1800" dirty="0" smtClean="0">
                <a:latin typeface="Tahoma" pitchFamily="34" charset="0"/>
              </a:rPr>
              <a:t>人員</a:t>
            </a:r>
            <a:r>
              <a:rPr lang="en-US" altLang="ja-JP" sz="1800" dirty="0" smtClean="0">
                <a:latin typeface="Tahoma" pitchFamily="34" charset="0"/>
              </a:rPr>
              <a:t>, </a:t>
            </a:r>
            <a:r>
              <a:rPr lang="ja-JP" altLang="en-US" sz="1800" dirty="0" smtClean="0">
                <a:latin typeface="Tahoma" pitchFamily="34" charset="0"/>
              </a:rPr>
              <a:t>開発経費などの制約</a:t>
            </a:r>
            <a:r>
              <a:rPr lang="en-US" altLang="ja-JP" sz="1800" dirty="0" smtClean="0">
                <a:latin typeface="Tahoma" pitchFamily="34" charset="0"/>
              </a:rPr>
              <a:t>/</a:t>
            </a:r>
            <a:r>
              <a:rPr lang="ja-JP" altLang="en-US" sz="1800" dirty="0" smtClean="0">
                <a:latin typeface="Tahoma" pitchFamily="34" charset="0"/>
              </a:rPr>
              <a:t>要求をまとめる</a:t>
            </a:r>
            <a:r>
              <a:rPr lang="en-US" altLang="ja-JP" sz="1800" dirty="0" smtClean="0">
                <a:latin typeface="Tahoma" pitchFamily="34" charset="0"/>
              </a:rPr>
              <a:t>.</a:t>
            </a:r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まとめ</a:t>
            </a:r>
            <a:endParaRPr lang="ja-JP" altLang="ja-JP" dirty="0"/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LCGT RSE Roadmap Meeting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(2010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年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月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16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日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2928934"/>
            <a:ext cx="7886697" cy="2214578"/>
          </a:xfrm>
        </p:spPr>
        <p:txBody>
          <a:bodyPr/>
          <a:lstStyle/>
          <a:p>
            <a:pPr>
              <a:spcBef>
                <a:spcPct val="0"/>
              </a:spcBef>
              <a:buClrTx/>
              <a:buNone/>
            </a:pPr>
            <a:r>
              <a:rPr lang="ja-JP" altLang="en-US" sz="6000" dirty="0" smtClean="0"/>
              <a:t>　　　　　  　終</a:t>
            </a:r>
            <a:endParaRPr lang="en-US" altLang="ja-JP" sz="6000" dirty="0" smtClean="0">
              <a:solidFill>
                <a:srgbClr val="DDDDDD"/>
              </a:solidFill>
              <a:latin typeface="Tahoma" pitchFamily="34" charset="0"/>
            </a:endParaRPr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LCGT RSE Roadmap Meeting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(2010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年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月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16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日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45" y="714356"/>
            <a:ext cx="7672383" cy="5572164"/>
          </a:xfrm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dirty="0" smtClean="0"/>
              <a:t>「</a:t>
            </a:r>
            <a:r>
              <a:rPr lang="en-US" altLang="ja-JP" dirty="0" smtClean="0"/>
              <a:t>5</a:t>
            </a:r>
            <a:r>
              <a:rPr lang="ja-JP" altLang="en-US" dirty="0" smtClean="0"/>
              <a:t>年目のかたち」 特別作業班まとめ     </a:t>
            </a:r>
            <a:r>
              <a:rPr lang="en-US" altLang="ja-JP" sz="1800" dirty="0" smtClean="0"/>
              <a:t>(2010.1.30)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600" dirty="0" smtClean="0"/>
              <a:t>       大橋</a:t>
            </a:r>
            <a:r>
              <a:rPr lang="en-US" altLang="zh-TW" sz="1600" dirty="0" smtClean="0"/>
              <a:t>, </a:t>
            </a:r>
            <a:r>
              <a:rPr lang="zh-TW" altLang="en-US" sz="1600" dirty="0" smtClean="0"/>
              <a:t>麻生、安東、川村、神田、宗宮、三尾、 宮川、三代木、山元、山本、（梶田）</a:t>
            </a:r>
            <a:endParaRPr lang="en-US" altLang="ja-JP" sz="1600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 dirty="0" smtClean="0"/>
              <a:t> </a:t>
            </a:r>
            <a:endParaRPr lang="en-US" altLang="ja-JP" sz="1600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 dirty="0" smtClean="0"/>
              <a:t>１．</a:t>
            </a:r>
            <a:r>
              <a:rPr lang="en-US" altLang="ja-JP" sz="1600" dirty="0" smtClean="0"/>
              <a:t>LCGT</a:t>
            </a:r>
            <a:r>
              <a:rPr lang="ja-JP" altLang="en-US" sz="1600" dirty="0" smtClean="0"/>
              <a:t>７年計画での位置づけ （</a:t>
            </a:r>
            <a:r>
              <a:rPr lang="en-US" altLang="ja-JP" sz="1600" dirty="0" smtClean="0"/>
              <a:t>5</a:t>
            </a:r>
            <a:r>
              <a:rPr lang="ja-JP" altLang="en-US" sz="1600" dirty="0" smtClean="0"/>
              <a:t>年目） 　　</a:t>
            </a:r>
            <a:endParaRPr lang="en-US" altLang="ja-JP" sz="1600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1600" dirty="0" smtClean="0"/>
              <a:t>      </a:t>
            </a:r>
            <a:r>
              <a:rPr lang="ja-JP" altLang="en-US" sz="1600" dirty="0" smtClean="0"/>
              <a:t>７年目に地下、低温の高感度（</a:t>
            </a:r>
            <a:r>
              <a:rPr lang="en-US" altLang="ja-JP" sz="1600" dirty="0" smtClean="0"/>
              <a:t>RSE</a:t>
            </a:r>
            <a:r>
              <a:rPr lang="ja-JP" altLang="en-US" sz="1600" dirty="0" smtClean="0"/>
              <a:t>）レーザー干渉計を完成させる。 その間のどこかで、常温干渉計を運転し、解析グループへのデータ 提供が可能な数ヶ月の観測を行う。ここでは、その実行時期として、４年半から（５年目）を想定している。トンネル掘削完了後１年間 でインストール可能なシステム構成をとるのが妥当である。その後、 </a:t>
            </a:r>
            <a:r>
              <a:rPr lang="en-US" altLang="ja-JP" sz="1600" dirty="0" smtClean="0"/>
              <a:t>RSE</a:t>
            </a:r>
            <a:r>
              <a:rPr lang="ja-JP" altLang="en-US" sz="1600" dirty="0" err="1" smtClean="0"/>
              <a:t>、</a:t>
            </a:r>
            <a:r>
              <a:rPr lang="ja-JP" altLang="en-US" sz="1600" dirty="0" smtClean="0"/>
              <a:t>低温についても段階を追って組み込んでいくことになる。 </a:t>
            </a:r>
            <a:endParaRPr lang="en-US" altLang="ja-JP" sz="1600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 dirty="0" smtClean="0"/>
              <a:t>２．</a:t>
            </a:r>
            <a:r>
              <a:rPr lang="en-US" altLang="ja-JP" sz="1600" dirty="0" smtClean="0"/>
              <a:t>5</a:t>
            </a:r>
            <a:r>
              <a:rPr lang="ja-JP" altLang="en-US" sz="1600" dirty="0" smtClean="0"/>
              <a:t>年目の干渉計 </a:t>
            </a:r>
            <a:r>
              <a:rPr lang="en-US" altLang="ja-JP" sz="1600" dirty="0" smtClean="0"/>
              <a:t>configuration </a:t>
            </a:r>
            <a:r>
              <a:rPr lang="ja-JP" altLang="en-US" sz="1600" dirty="0" smtClean="0"/>
              <a:t>は？ 　　</a:t>
            </a:r>
            <a:endParaRPr lang="en-US" altLang="ja-JP" sz="1600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1600" dirty="0" smtClean="0"/>
              <a:t>   </a:t>
            </a:r>
            <a:r>
              <a:rPr lang="ja-JP" altLang="en-US" sz="1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今のところ、この段階では</a:t>
            </a:r>
            <a:r>
              <a:rPr lang="en-US" altLang="ja-JP" sz="1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RSE</a:t>
            </a:r>
            <a:r>
              <a:rPr lang="ja-JP" altLang="en-US" sz="1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を組み込まないという想定であるが、</a:t>
            </a:r>
            <a:r>
              <a:rPr lang="en-US" altLang="ja-JP" sz="1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R</a:t>
            </a:r>
            <a:r>
              <a:rPr lang="ja-JP" altLang="en-US" sz="1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＆</a:t>
            </a:r>
            <a:r>
              <a:rPr lang="en-US" altLang="ja-JP" sz="1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D</a:t>
            </a:r>
            <a:r>
              <a:rPr lang="ja-JP" altLang="en-US" sz="1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が予想より早く進めば、この時点で組み込むことも可能である。 </a:t>
            </a:r>
            <a:r>
              <a:rPr lang="ja-JP" altLang="en-US" sz="1600" dirty="0" smtClean="0"/>
              <a:t>パワーリサイクリングだけを組み込むことは想定外とする。もし、高出力レーザーが調達できれば、それを組み込むことは可能である。 </a:t>
            </a:r>
            <a:endParaRPr lang="en-US" altLang="ja-JP" sz="1600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 dirty="0" smtClean="0"/>
              <a:t>３．</a:t>
            </a:r>
            <a:r>
              <a:rPr lang="en-US" altLang="ja-JP" sz="1600" dirty="0" smtClean="0"/>
              <a:t>RSE</a:t>
            </a:r>
            <a:r>
              <a:rPr lang="ja-JP" altLang="en-US" sz="1600" dirty="0" smtClean="0"/>
              <a:t>をどうやって実現するか？ 　　</a:t>
            </a:r>
            <a:endParaRPr lang="en-US" altLang="ja-JP" sz="1600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1600" dirty="0" smtClean="0"/>
              <a:t>    </a:t>
            </a:r>
            <a:r>
              <a:rPr lang="en-US" altLang="ja-JP" sz="1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LCGT</a:t>
            </a:r>
            <a:r>
              <a:rPr lang="ja-JP" altLang="en-US" sz="1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本体ではなくプロトタイプ干渉計を用いた</a:t>
            </a:r>
            <a:r>
              <a:rPr lang="en-US" altLang="ja-JP" sz="1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R&amp;D</a:t>
            </a:r>
            <a:r>
              <a:rPr lang="ja-JP" altLang="en-US" sz="1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を想定するが、 この作業部会の範囲を超えており、</a:t>
            </a:r>
            <a:r>
              <a:rPr lang="en-US" altLang="ja-JP" sz="1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LCGT</a:t>
            </a:r>
            <a:r>
              <a:rPr lang="ja-JP" altLang="en-US" sz="1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全体で議論すべきである。   </a:t>
            </a:r>
            <a:endParaRPr lang="en-US" altLang="ja-JP" sz="1600" dirty="0" smtClean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 dirty="0" smtClean="0"/>
              <a:t>４．</a:t>
            </a:r>
            <a:r>
              <a:rPr lang="en-US" altLang="ja-JP" sz="1600" dirty="0" smtClean="0"/>
              <a:t>5</a:t>
            </a:r>
            <a:r>
              <a:rPr lang="ja-JP" altLang="en-US" sz="1600" dirty="0" smtClean="0"/>
              <a:t>年目の観測とは？ </a:t>
            </a:r>
            <a:endParaRPr lang="en-US" altLang="ja-JP" sz="1600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 dirty="0" smtClean="0"/>
              <a:t>    単なる試験観測ではないものを想定する。ただし、重要な前提条件 として、</a:t>
            </a:r>
            <a:r>
              <a:rPr lang="en-US" altLang="ja-JP" sz="1600" dirty="0" smtClean="0"/>
              <a:t>5</a:t>
            </a:r>
            <a:r>
              <a:rPr lang="ja-JP" altLang="en-US" sz="1600" dirty="0" smtClean="0"/>
              <a:t>年目から</a:t>
            </a:r>
            <a:r>
              <a:rPr lang="en-US" altLang="ja-JP" sz="1600" dirty="0" smtClean="0"/>
              <a:t>7</a:t>
            </a:r>
            <a:r>
              <a:rPr lang="ja-JP" altLang="en-US" sz="1600" dirty="0" smtClean="0"/>
              <a:t>年目へのつながりを阻害しないことをあげる。 （つまり、この段階で感度の最適化は考えないという意味である）</a:t>
            </a:r>
            <a:endParaRPr lang="en-US" altLang="ja-JP" sz="1600" dirty="0" smtClean="0"/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参考</a:t>
            </a:r>
            <a:r>
              <a:rPr lang="en-US" altLang="ja-JP" dirty="0" smtClean="0"/>
              <a:t>: </a:t>
            </a:r>
            <a:r>
              <a:rPr lang="ja-JP" altLang="en-US" dirty="0" smtClean="0"/>
              <a:t>「</a:t>
            </a:r>
            <a:r>
              <a:rPr lang="en-US" altLang="ja-JP" dirty="0" smtClean="0"/>
              <a:t>5</a:t>
            </a:r>
            <a:r>
              <a:rPr lang="ja-JP" altLang="en-US" dirty="0" smtClean="0"/>
              <a:t>年目のかたち」　作業班のまとめ</a:t>
            </a:r>
            <a:endParaRPr lang="ja-JP" altLang="ja-JP" dirty="0"/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LCGT RSE Roadmap Meeting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(2010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年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月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16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日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45" y="714356"/>
            <a:ext cx="7672383" cy="5572164"/>
          </a:xfrm>
        </p:spPr>
        <p:txBody>
          <a:bodyPr/>
          <a:lstStyle/>
          <a:p>
            <a:pPr>
              <a:spcBef>
                <a:spcPct val="0"/>
              </a:spcBef>
              <a:buClrTx/>
              <a:buNone/>
            </a:pPr>
            <a:r>
              <a:rPr lang="ja-JP" altLang="en-US" sz="1600" dirty="0" smtClean="0"/>
              <a:t> </a:t>
            </a:r>
            <a:r>
              <a:rPr lang="ja-JP" altLang="en-US" dirty="0" smtClean="0"/>
              <a:t>「</a:t>
            </a:r>
            <a:r>
              <a:rPr lang="en-US" altLang="ja-JP" dirty="0" smtClean="0"/>
              <a:t>PLUS</a:t>
            </a:r>
            <a:r>
              <a:rPr lang="ja-JP" altLang="en-US" dirty="0" smtClean="0"/>
              <a:t>」 特別作業班まとめ </a:t>
            </a:r>
            <a:r>
              <a:rPr lang="ja-JP" altLang="en-US" sz="1600" dirty="0" smtClean="0"/>
              <a:t>    取りまとめ： 三代木  </a:t>
            </a:r>
            <a:r>
              <a:rPr lang="en-US" altLang="ja-JP" sz="1400" dirty="0" smtClean="0"/>
              <a:t>(2010.4.4)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ja-JP" sz="1600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 dirty="0" smtClean="0"/>
              <a:t>（基本方針） </a:t>
            </a:r>
            <a:r>
              <a:rPr lang="en-US" altLang="ja-JP" sz="1600" dirty="0" smtClean="0"/>
              <a:t>LCGT</a:t>
            </a:r>
            <a:r>
              <a:rPr lang="ja-JP" altLang="en-US" sz="1600" dirty="0" smtClean="0"/>
              <a:t>用デザインに沿った</a:t>
            </a:r>
            <a:r>
              <a:rPr lang="en-US" altLang="ja-JP" sz="1600" dirty="0" smtClean="0"/>
              <a:t>R&amp;D</a:t>
            </a:r>
            <a:r>
              <a:rPr lang="ja-JP" altLang="en-US" sz="1600" dirty="0" smtClean="0"/>
              <a:t>を行う。 </a:t>
            </a:r>
            <a:endParaRPr lang="en-US" altLang="ja-JP" sz="1600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 dirty="0" smtClean="0"/>
              <a:t>（継続実験について） </a:t>
            </a:r>
            <a:endParaRPr lang="en-US" altLang="ja-JP" sz="1600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1600" dirty="0" smtClean="0"/>
              <a:t>    2010</a:t>
            </a:r>
            <a:r>
              <a:rPr lang="ja-JP" altLang="en-US" sz="1600" dirty="0" smtClean="0"/>
              <a:t>年は、 </a:t>
            </a:r>
            <a:endParaRPr lang="en-US" altLang="ja-JP" sz="1600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1600" dirty="0" smtClean="0"/>
              <a:t>  </a:t>
            </a:r>
            <a:r>
              <a:rPr lang="ja-JP" altLang="en-US" sz="1600" dirty="0" smtClean="0"/>
              <a:t>・</a:t>
            </a:r>
            <a:r>
              <a:rPr lang="en-US" altLang="ja-JP" sz="1600" dirty="0" smtClean="0"/>
              <a:t>CLIO – </a:t>
            </a:r>
            <a:r>
              <a:rPr lang="en-US" altLang="ja-JP" sz="1600" dirty="0" err="1" smtClean="0"/>
              <a:t>Degital</a:t>
            </a:r>
            <a:r>
              <a:rPr lang="en-US" altLang="ja-JP" sz="1600" dirty="0" smtClean="0"/>
              <a:t> </a:t>
            </a:r>
            <a:r>
              <a:rPr lang="ja-JP" altLang="en-US" sz="1600" dirty="0" smtClean="0"/>
              <a:t>（宮川）</a:t>
            </a:r>
            <a:endParaRPr lang="en-US" altLang="ja-JP" sz="1600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1600" dirty="0" smtClean="0"/>
              <a:t>    CLIO-</a:t>
            </a:r>
            <a:r>
              <a:rPr lang="ja-JP" altLang="en-US" sz="1600" dirty="0" smtClean="0"/>
              <a:t>低温関係 （</a:t>
            </a:r>
            <a:r>
              <a:rPr lang="en-US" altLang="ja-JP" sz="1600" dirty="0" smtClean="0"/>
              <a:t>LSPI, Heat Link</a:t>
            </a:r>
            <a:r>
              <a:rPr lang="ja-JP" altLang="en-US" sz="1600" dirty="0" smtClean="0"/>
              <a:t>防振、データ評 価など）（三代木・内山） </a:t>
            </a:r>
            <a:endParaRPr lang="en-US" altLang="ja-JP" sz="1600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1600" dirty="0" smtClean="0"/>
              <a:t>  </a:t>
            </a:r>
            <a:r>
              <a:rPr lang="ja-JP" altLang="en-US" sz="1600" dirty="0" smtClean="0"/>
              <a:t>・</a:t>
            </a:r>
            <a:r>
              <a:rPr lang="en-US" altLang="ja-JP" sz="1600" dirty="0" smtClean="0"/>
              <a:t>TAMA - RSE Alignment </a:t>
            </a:r>
            <a:r>
              <a:rPr lang="ja-JP" altLang="en-US" sz="1600" dirty="0" smtClean="0"/>
              <a:t>（辰巳） </a:t>
            </a:r>
            <a:endParaRPr lang="en-US" altLang="ja-JP" sz="1600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1600" dirty="0" smtClean="0"/>
              <a:t>  </a:t>
            </a:r>
            <a:r>
              <a:rPr lang="ja-JP" altLang="en-US" sz="1600" dirty="0" smtClean="0"/>
              <a:t>・</a:t>
            </a:r>
            <a:r>
              <a:rPr lang="en-US" altLang="ja-JP" sz="1600" dirty="0" smtClean="0"/>
              <a:t>SAS</a:t>
            </a:r>
            <a:r>
              <a:rPr lang="ja-JP" altLang="en-US" sz="1600" dirty="0" smtClean="0"/>
              <a:t>開発 （主に、センサー系）（高橋） を行う。</a:t>
            </a:r>
            <a:endParaRPr lang="en-US" altLang="ja-JP" sz="1600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1600" dirty="0" smtClean="0"/>
              <a:t>     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SAS</a:t>
            </a:r>
            <a:r>
              <a:rPr lang="ja-JP" altLang="en-US" sz="1600" dirty="0" smtClean="0"/>
              <a:t>は完全に人員不足なので、人員の明確な配分を行う。さらにエフォート設定 で</a:t>
            </a:r>
            <a:endParaRPr lang="en-US" altLang="ja-JP" sz="1600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1600" dirty="0" smtClean="0"/>
              <a:t>      </a:t>
            </a:r>
            <a:r>
              <a:rPr lang="ja-JP" altLang="en-US" sz="1600" dirty="0" smtClean="0"/>
              <a:t>増やす。 </a:t>
            </a:r>
            <a:r>
              <a:rPr lang="en-US" altLang="ja-JP" sz="1600" dirty="0" smtClean="0"/>
              <a:t>TAMA-RSE</a:t>
            </a:r>
            <a:r>
              <a:rPr lang="ja-JP" altLang="en-US" sz="1600" dirty="0" err="1" smtClean="0"/>
              <a:t>にも</a:t>
            </a:r>
            <a:r>
              <a:rPr lang="ja-JP" altLang="en-US" sz="1600" dirty="0" smtClean="0"/>
              <a:t>人員を補給する必要がある。あるいはエフォート設定。</a:t>
            </a:r>
            <a:endParaRPr lang="en-US" altLang="ja-JP" sz="1600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 dirty="0" smtClean="0"/>
              <a:t> ・サファイア基材開発（三尾）   基材開発そのものは難しい。なので、宇宙線研共同利用を原資に我々自身が、提 供された基材の性能評価を行えるために、吸収測定装置の開発と測定を最優先で 継続する。 </a:t>
            </a:r>
            <a:endParaRPr lang="en-US" altLang="ja-JP" sz="1600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1600" dirty="0" smtClean="0"/>
              <a:t> </a:t>
            </a:r>
            <a:r>
              <a:rPr lang="ja-JP" altLang="en-US" sz="1600" dirty="0" smtClean="0"/>
              <a:t>・サファイア懸架（鈴木） 現状、情報収集、試行錯誤を行うしか対処できず。 </a:t>
            </a:r>
            <a:endParaRPr lang="en-US" altLang="ja-JP" sz="1600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 dirty="0" smtClean="0"/>
              <a:t>（</a:t>
            </a:r>
            <a:r>
              <a:rPr lang="en-US" altLang="ja-JP" sz="1600" dirty="0" smtClean="0"/>
              <a:t>LCGT</a:t>
            </a:r>
            <a:r>
              <a:rPr lang="ja-JP" altLang="en-US" sz="1600" dirty="0" smtClean="0"/>
              <a:t>準備について） </a:t>
            </a:r>
            <a:endParaRPr lang="en-US" altLang="ja-JP" sz="1600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1600" dirty="0" smtClean="0"/>
              <a:t>   LCGT</a:t>
            </a:r>
            <a:r>
              <a:rPr lang="ja-JP" altLang="en-US" sz="1600" dirty="0" smtClean="0"/>
              <a:t>用デザイン用デザインの早急な構築に関して </a:t>
            </a:r>
            <a:endParaRPr lang="en-US" altLang="ja-JP" sz="1600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1600" dirty="0" smtClean="0"/>
              <a:t>   </a:t>
            </a:r>
            <a:r>
              <a:rPr lang="ja-JP" altLang="en-US" sz="1600" dirty="0" smtClean="0"/>
              <a:t>・</a:t>
            </a:r>
            <a:r>
              <a:rPr lang="en-US" altLang="ja-JP" sz="1600" dirty="0" smtClean="0"/>
              <a:t>RSE</a:t>
            </a:r>
            <a:r>
              <a:rPr lang="ja-JP" altLang="en-US" sz="1600" dirty="0" smtClean="0"/>
              <a:t>信号取得の最終設計。 </a:t>
            </a:r>
            <a:endParaRPr lang="en-US" altLang="ja-JP" sz="1600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1600" dirty="0" smtClean="0"/>
              <a:t>   </a:t>
            </a:r>
            <a:r>
              <a:rPr lang="ja-JP" altLang="en-US" sz="1600" dirty="0" smtClean="0"/>
              <a:t>・一番最初に構築されると思われる入射光学系</a:t>
            </a:r>
            <a:endParaRPr lang="en-US" altLang="ja-JP" sz="1600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1600" dirty="0" smtClean="0"/>
              <a:t>             </a:t>
            </a:r>
            <a:r>
              <a:rPr lang="ja-JP" altLang="en-US" sz="1600" dirty="0" smtClean="0"/>
              <a:t>（</a:t>
            </a:r>
            <a:r>
              <a:rPr lang="en-US" altLang="ja-JP" sz="1600" dirty="0" smtClean="0"/>
              <a:t>MC, R-cavity</a:t>
            </a:r>
            <a:r>
              <a:rPr lang="ja-JP" altLang="en-US" sz="1600" dirty="0" smtClean="0"/>
              <a:t>の構成、その防振 系）の設計。 </a:t>
            </a:r>
            <a:endParaRPr lang="en-US" altLang="ja-JP" sz="1600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1600" dirty="0" smtClean="0"/>
              <a:t>                </a:t>
            </a:r>
            <a:r>
              <a:rPr lang="ja-JP" altLang="en-US" sz="1600" dirty="0" err="1" smtClean="0"/>
              <a:t>が緊</a:t>
            </a:r>
            <a:r>
              <a:rPr lang="ja-JP" altLang="en-US" sz="1600" dirty="0" smtClean="0"/>
              <a:t>急課題なので、特別作業班を作ってもらい、議論する。 </a:t>
            </a:r>
            <a:endParaRPr lang="en-US" altLang="ja-JP" sz="1600" dirty="0" smtClean="0"/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参考</a:t>
            </a:r>
            <a:r>
              <a:rPr lang="en-US" altLang="ja-JP" dirty="0" smtClean="0"/>
              <a:t>:</a:t>
            </a:r>
            <a:r>
              <a:rPr lang="ja-JP" altLang="en-US" dirty="0" smtClean="0"/>
              <a:t>　「</a:t>
            </a:r>
            <a:r>
              <a:rPr lang="en-US" altLang="ja-JP" dirty="0" smtClean="0"/>
              <a:t>PLUS</a:t>
            </a:r>
            <a:r>
              <a:rPr lang="ja-JP" altLang="en-US" dirty="0" smtClean="0"/>
              <a:t>」　作業班のまとめ</a:t>
            </a:r>
            <a:endParaRPr lang="ja-JP" altLang="ja-JP" dirty="0"/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LCGT RSE Roadmap Meeting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(2010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年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月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16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日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707" y="1500174"/>
            <a:ext cx="7672383" cy="3500462"/>
          </a:xfrm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2400" dirty="0" smtClean="0"/>
              <a:t>ロードマップ策定には至っていないが、</a:t>
            </a:r>
            <a:endParaRPr lang="en-US" altLang="ja-JP" sz="2400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2400" dirty="0" smtClean="0"/>
              <a:t>　　主要な方針が定められた  </a:t>
            </a:r>
            <a:r>
              <a:rPr lang="en-US" altLang="ja-JP" sz="2400" dirty="0" smtClean="0">
                <a:sym typeface="Wingdings" pitchFamily="2" charset="2"/>
              </a:rPr>
              <a:t> </a:t>
            </a:r>
            <a:r>
              <a:rPr lang="ja-JP" altLang="en-US" sz="2400" dirty="0" smtClean="0">
                <a:sym typeface="Wingdings" pitchFamily="2" charset="2"/>
              </a:rPr>
              <a:t>今回報告し、承認を得る</a:t>
            </a:r>
            <a:r>
              <a:rPr lang="en-US" altLang="ja-JP" sz="2400" dirty="0" smtClean="0">
                <a:sym typeface="Wingdings" pitchFamily="2" charset="2"/>
              </a:rPr>
              <a:t>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2400" dirty="0" smtClean="0">
                <a:sym typeface="Wingdings" pitchFamily="2" charset="2"/>
              </a:rPr>
              <a:t>今後の方針を説明</a:t>
            </a:r>
            <a:endParaRPr lang="en-US" altLang="ja-JP" sz="2400" dirty="0" smtClean="0">
              <a:sym typeface="Wingdings" pitchFamily="2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ja-JP" sz="2400" dirty="0" smtClean="0">
              <a:sym typeface="Wingdings" pitchFamily="2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2400" dirty="0" smtClean="0">
                <a:sym typeface="Wingdings" pitchFamily="2" charset="2"/>
              </a:rPr>
              <a:t>内容</a:t>
            </a:r>
            <a:endParaRPr lang="en-US" altLang="ja-JP" sz="2400" dirty="0" smtClean="0">
              <a:sym typeface="Wingdings" pitchFamily="2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2400" dirty="0" smtClean="0">
                <a:sym typeface="Wingdings" pitchFamily="2" charset="2"/>
              </a:rPr>
              <a:t>     (0) </a:t>
            </a:r>
            <a:r>
              <a:rPr lang="ja-JP" altLang="en-US" sz="2400" dirty="0" smtClean="0">
                <a:sym typeface="Wingdings" pitchFamily="2" charset="2"/>
              </a:rPr>
              <a:t>前置き</a:t>
            </a:r>
            <a:endParaRPr lang="en-US" altLang="ja-JP" sz="2400" dirty="0" smtClean="0">
              <a:sym typeface="Wingdings" pitchFamily="2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2400" dirty="0" smtClean="0">
                <a:sym typeface="Wingdings" pitchFamily="2" charset="2"/>
              </a:rPr>
              <a:t>          大前提条件、議論の方針</a:t>
            </a:r>
            <a:r>
              <a:rPr lang="en-US" altLang="ja-JP" sz="2400" dirty="0" smtClean="0">
                <a:sym typeface="Wingdings" pitchFamily="2" charset="2"/>
              </a:rPr>
              <a:t>, RSE</a:t>
            </a:r>
            <a:r>
              <a:rPr lang="ja-JP" altLang="en-US" sz="2400" dirty="0" smtClean="0">
                <a:sym typeface="Wingdings" pitchFamily="2" charset="2"/>
              </a:rPr>
              <a:t>技術について復習</a:t>
            </a:r>
            <a:endParaRPr lang="en-US" altLang="ja-JP" sz="2400" dirty="0" smtClean="0">
              <a:sym typeface="Wingdings" pitchFamily="2" charset="2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sz="2400" dirty="0" smtClean="0">
                <a:latin typeface="Tahoma" pitchFamily="34" charset="0"/>
              </a:rPr>
              <a:t>     (1) </a:t>
            </a:r>
            <a:r>
              <a:rPr lang="ja-JP" altLang="en-US" sz="2400" dirty="0" smtClean="0">
                <a:latin typeface="Tahoma" pitchFamily="34" charset="0"/>
              </a:rPr>
              <a:t>到達目標設定</a:t>
            </a:r>
            <a:r>
              <a:rPr lang="en-US" altLang="ja-JP" sz="2400" dirty="0" smtClean="0">
                <a:latin typeface="Tahoma" pitchFamily="34" charset="0"/>
              </a:rPr>
              <a:t>       --- </a:t>
            </a:r>
            <a:r>
              <a:rPr lang="ja-JP" altLang="en-US" sz="2400" dirty="0" smtClean="0">
                <a:latin typeface="Tahoma" pitchFamily="34" charset="0"/>
              </a:rPr>
              <a:t>何をいつまでに</a:t>
            </a:r>
            <a:r>
              <a:rPr lang="en-US" altLang="ja-JP" sz="2400" dirty="0" smtClean="0">
                <a:latin typeface="Tahoma" pitchFamily="34" charset="0"/>
              </a:rPr>
              <a:t>?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sz="2400" dirty="0" smtClean="0">
                <a:latin typeface="Tahoma" pitchFamily="34" charset="0"/>
              </a:rPr>
              <a:t>     (2) RSE</a:t>
            </a:r>
            <a:r>
              <a:rPr lang="ja-JP" altLang="en-US" sz="2400" dirty="0" smtClean="0">
                <a:latin typeface="Tahoma" pitchFamily="34" charset="0"/>
              </a:rPr>
              <a:t>技術のまとめ   </a:t>
            </a:r>
            <a:r>
              <a:rPr lang="en-US" altLang="ja-JP" sz="2400" dirty="0" smtClean="0">
                <a:latin typeface="Tahoma" pitchFamily="34" charset="0"/>
              </a:rPr>
              <a:t>--- </a:t>
            </a:r>
            <a:r>
              <a:rPr lang="ja-JP" altLang="en-US" sz="2400" dirty="0" smtClean="0">
                <a:latin typeface="Tahoma" pitchFamily="34" charset="0"/>
              </a:rPr>
              <a:t>技術の現状と今後の見通し</a:t>
            </a:r>
            <a:endParaRPr lang="en-US" altLang="ja-JP" sz="2400" dirty="0" smtClean="0">
              <a:latin typeface="Tahoma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sz="2400" dirty="0" smtClean="0">
                <a:latin typeface="Tahoma" pitchFamily="34" charset="0"/>
              </a:rPr>
              <a:t>     (3) </a:t>
            </a:r>
            <a:r>
              <a:rPr lang="ja-JP" altLang="en-US" sz="2400" dirty="0" smtClean="0">
                <a:latin typeface="Tahoma" pitchFamily="34" charset="0"/>
              </a:rPr>
              <a:t>ロードマップの策定 </a:t>
            </a:r>
            <a:r>
              <a:rPr lang="en-US" altLang="ja-JP" sz="2400" dirty="0" smtClean="0">
                <a:latin typeface="Tahoma" pitchFamily="34" charset="0"/>
              </a:rPr>
              <a:t>--- </a:t>
            </a:r>
            <a:r>
              <a:rPr lang="ja-JP" altLang="en-US" sz="2400" dirty="0" smtClean="0">
                <a:latin typeface="Tahoma" pitchFamily="34" charset="0"/>
              </a:rPr>
              <a:t>具体的な計画策定</a:t>
            </a:r>
            <a:endParaRPr lang="en-US" altLang="ja-JP" sz="2400" dirty="0" smtClean="0">
              <a:sym typeface="Wingdings" pitchFamily="2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ja-JP" sz="2400" dirty="0" smtClean="0"/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報告内容</a:t>
            </a:r>
            <a:endParaRPr lang="ja-JP" altLang="ja-JP" dirty="0"/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LCGT RSE Roadmap Meeting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(2010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年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月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16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日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928670"/>
            <a:ext cx="7886697" cy="5429288"/>
          </a:xfrm>
        </p:spPr>
        <p:txBody>
          <a:bodyPr/>
          <a:lstStyle/>
          <a:p>
            <a:pPr>
              <a:spcBef>
                <a:spcPct val="0"/>
              </a:spcBef>
              <a:buClrTx/>
              <a:buNone/>
            </a:pPr>
            <a:r>
              <a:rPr lang="ja-JP" altLang="en-US" dirty="0" smtClean="0"/>
              <a:t>　</a:t>
            </a:r>
            <a:r>
              <a:rPr lang="en-US" altLang="ja-JP" sz="1800" dirty="0" smtClean="0"/>
              <a:t>•</a:t>
            </a:r>
            <a:r>
              <a:rPr lang="ja-JP" altLang="en-US" sz="1800" dirty="0" smtClean="0"/>
              <a:t>既に合意されている事項： </a:t>
            </a:r>
            <a:endParaRPr lang="en-US" altLang="ja-JP" sz="1800" dirty="0" smtClean="0"/>
          </a:p>
          <a:p>
            <a:pPr>
              <a:buNone/>
            </a:pPr>
            <a:r>
              <a:rPr lang="en-US" altLang="ja-JP" sz="1800" dirty="0" smtClean="0"/>
              <a:t>        (1) 5</a:t>
            </a:r>
            <a:r>
              <a:rPr lang="ja-JP" altLang="en-US" sz="1800" dirty="0" smtClean="0"/>
              <a:t>年目に試験観測を行う。 </a:t>
            </a:r>
            <a:endParaRPr lang="en-US" altLang="ja-JP" sz="1800" dirty="0" smtClean="0"/>
          </a:p>
          <a:p>
            <a:pPr>
              <a:buNone/>
            </a:pPr>
            <a:r>
              <a:rPr lang="en-US" altLang="ja-JP" sz="1800" dirty="0" smtClean="0"/>
              <a:t>        (2) 8</a:t>
            </a:r>
            <a:r>
              <a:rPr lang="ja-JP" altLang="en-US" sz="1800" dirty="0" smtClean="0"/>
              <a:t>年目最初からは</a:t>
            </a:r>
            <a:r>
              <a:rPr lang="en-US" altLang="ja-JP" sz="1800" dirty="0" smtClean="0"/>
              <a:t>full LCGT</a:t>
            </a:r>
            <a:r>
              <a:rPr lang="ja-JP" altLang="en-US" sz="1800" dirty="0" err="1" smtClean="0"/>
              <a:t>での</a:t>
            </a:r>
            <a:r>
              <a:rPr lang="ja-JP" altLang="en-US" sz="1800" dirty="0" smtClean="0"/>
              <a:t>観測運転。 </a:t>
            </a:r>
          </a:p>
          <a:p>
            <a:pPr>
              <a:spcBef>
                <a:spcPct val="0"/>
              </a:spcBef>
              <a:buClrTx/>
              <a:buNone/>
            </a:pPr>
            <a:endParaRPr lang="en-US" altLang="ja-JP" dirty="0" smtClean="0"/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スケジュール</a:t>
            </a:r>
            <a:endParaRPr lang="ja-JP" altLang="ja-JP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93095"/>
            <a:ext cx="8715437" cy="160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785787" y="2500306"/>
            <a:ext cx="928693" cy="357190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ja-JP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ea typeface="+mn-ea"/>
                <a:cs typeface="+mn-cs"/>
              </a:rPr>
              <a:t>　</a:t>
            </a:r>
            <a:r>
              <a:rPr kumimoji="1" lang="en-US" altLang="ja-JP" sz="160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r>
              <a:rPr kumimoji="1" lang="ja-JP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ea typeface="+mn-ea"/>
                <a:cs typeface="+mn-cs"/>
              </a:rPr>
              <a:t>年目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1" lang="en-US" altLang="ja-JP" sz="160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857356" y="2500306"/>
            <a:ext cx="928693" cy="357190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ja-JP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ea typeface="+mn-ea"/>
                <a:cs typeface="+mn-cs"/>
              </a:rPr>
              <a:t>　</a:t>
            </a:r>
            <a:r>
              <a:rPr lang="en-US" altLang="ja-JP" sz="1600" kern="0" dirty="0" smtClean="0">
                <a:solidFill>
                  <a:srgbClr val="EAEAEA"/>
                </a:solidFill>
                <a:ea typeface="+mn-ea"/>
              </a:rPr>
              <a:t>2</a:t>
            </a:r>
            <a:r>
              <a:rPr kumimoji="1" lang="ja-JP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ea typeface="+mn-ea"/>
                <a:cs typeface="+mn-cs"/>
              </a:rPr>
              <a:t>年目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1" lang="en-US" altLang="ja-JP" sz="160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928927" y="2500306"/>
            <a:ext cx="928693" cy="357190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ja-JP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ea typeface="+mn-ea"/>
                <a:cs typeface="+mn-cs"/>
              </a:rPr>
              <a:t>　</a:t>
            </a:r>
            <a:r>
              <a:rPr lang="en-US" altLang="ja-JP" sz="1600" kern="0" dirty="0" smtClean="0">
                <a:solidFill>
                  <a:srgbClr val="EAEAEA"/>
                </a:solidFill>
                <a:ea typeface="+mn-ea"/>
              </a:rPr>
              <a:t>3</a:t>
            </a:r>
            <a:r>
              <a:rPr kumimoji="1" lang="ja-JP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ea typeface="+mn-ea"/>
                <a:cs typeface="+mn-cs"/>
              </a:rPr>
              <a:t>年目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1" lang="en-US" altLang="ja-JP" sz="160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929059" y="2500306"/>
            <a:ext cx="928693" cy="357190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ja-JP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ea typeface="+mn-ea"/>
                <a:cs typeface="+mn-cs"/>
              </a:rPr>
              <a:t>　</a:t>
            </a:r>
            <a:r>
              <a:rPr lang="en-US" altLang="ja-JP" sz="1600" kern="0" dirty="0" smtClean="0">
                <a:solidFill>
                  <a:srgbClr val="EAEAEA"/>
                </a:solidFill>
                <a:ea typeface="+mn-ea"/>
              </a:rPr>
              <a:t>4</a:t>
            </a:r>
            <a:r>
              <a:rPr kumimoji="1" lang="ja-JP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ea typeface="+mn-ea"/>
                <a:cs typeface="+mn-cs"/>
              </a:rPr>
              <a:t>年目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1" lang="en-US" altLang="ja-JP" sz="160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072067" y="2500306"/>
            <a:ext cx="928693" cy="357190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ja-JP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ea typeface="+mn-ea"/>
                <a:cs typeface="+mn-cs"/>
              </a:rPr>
              <a:t>　</a:t>
            </a:r>
            <a:r>
              <a:rPr lang="en-US" altLang="ja-JP" sz="1600" kern="0" dirty="0" smtClean="0">
                <a:solidFill>
                  <a:srgbClr val="EAEAEA"/>
                </a:solidFill>
                <a:ea typeface="+mn-ea"/>
              </a:rPr>
              <a:t>5</a:t>
            </a:r>
            <a:r>
              <a:rPr kumimoji="1" lang="ja-JP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ea typeface="+mn-ea"/>
                <a:cs typeface="+mn-cs"/>
              </a:rPr>
              <a:t>年目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1" lang="en-US" altLang="ja-JP" sz="160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6072198" y="2500306"/>
            <a:ext cx="928693" cy="357190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ja-JP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ea typeface="+mn-ea"/>
                <a:cs typeface="+mn-cs"/>
              </a:rPr>
              <a:t>　</a:t>
            </a:r>
            <a:r>
              <a:rPr lang="en-US" altLang="ja-JP" sz="1600" kern="0" dirty="0" smtClean="0">
                <a:solidFill>
                  <a:srgbClr val="EAEAEA"/>
                </a:solidFill>
                <a:ea typeface="+mn-ea"/>
              </a:rPr>
              <a:t>6</a:t>
            </a:r>
            <a:r>
              <a:rPr kumimoji="1" lang="ja-JP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ea typeface="+mn-ea"/>
                <a:cs typeface="+mn-cs"/>
              </a:rPr>
              <a:t>年目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1" lang="en-US" altLang="ja-JP" sz="160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7143769" y="2500306"/>
            <a:ext cx="928693" cy="357190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ja-JP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ea typeface="+mn-ea"/>
                <a:cs typeface="+mn-cs"/>
              </a:rPr>
              <a:t>　</a:t>
            </a:r>
            <a:r>
              <a:rPr lang="en-US" altLang="ja-JP" sz="1600" kern="0" dirty="0" smtClean="0">
                <a:solidFill>
                  <a:srgbClr val="EAEAEA"/>
                </a:solidFill>
                <a:ea typeface="+mn-ea"/>
              </a:rPr>
              <a:t>7</a:t>
            </a:r>
            <a:r>
              <a:rPr kumimoji="1" lang="ja-JP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ea typeface="+mn-ea"/>
                <a:cs typeface="+mn-cs"/>
              </a:rPr>
              <a:t>年目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1" lang="en-US" altLang="ja-JP" sz="160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8001024" y="2500306"/>
            <a:ext cx="928693" cy="357190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ja-JP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ea typeface="+mn-ea"/>
                <a:cs typeface="+mn-cs"/>
              </a:rPr>
              <a:t>　</a:t>
            </a:r>
            <a:r>
              <a:rPr lang="en-US" altLang="ja-JP" sz="1600" kern="0" dirty="0" smtClean="0">
                <a:solidFill>
                  <a:srgbClr val="EAEAEA"/>
                </a:solidFill>
                <a:ea typeface="+mn-ea"/>
              </a:rPr>
              <a:t>8</a:t>
            </a:r>
            <a:r>
              <a:rPr kumimoji="1" lang="ja-JP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ea typeface="+mn-ea"/>
                <a:cs typeface="+mn-cs"/>
              </a:rPr>
              <a:t>年目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1" lang="en-US" altLang="ja-JP" sz="160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 rot="16200000">
            <a:off x="4232670" y="5197091"/>
            <a:ext cx="1607355" cy="785818"/>
          </a:xfrm>
          <a:prstGeom prst="rect">
            <a:avLst/>
          </a:prstGeom>
        </p:spPr>
        <p:txBody>
          <a:bodyPr/>
          <a:lstStyle/>
          <a:p>
            <a:pPr marL="193675" indent="-193675" algn="l" eaLnBrk="0" hangingPunct="0">
              <a:lnSpc>
                <a:spcPct val="110000"/>
              </a:lnSpc>
              <a:buSzPct val="70000"/>
              <a:buNone/>
            </a:pPr>
            <a:r>
              <a:rPr lang="en-US" altLang="ja-JP" sz="1600" kern="0" dirty="0" smtClean="0">
                <a:solidFill>
                  <a:srgbClr val="CCECFF"/>
                </a:solidFill>
                <a:ea typeface="+mn-ea"/>
              </a:rPr>
              <a:t>4</a:t>
            </a:r>
            <a:r>
              <a:rPr lang="ja-JP" altLang="en-US" sz="1600" kern="0" dirty="0" smtClean="0">
                <a:solidFill>
                  <a:srgbClr val="CCECFF"/>
                </a:solidFill>
                <a:ea typeface="+mn-ea"/>
              </a:rPr>
              <a:t>年目末までに</a:t>
            </a:r>
            <a:endParaRPr lang="en-US" altLang="ja-JP" sz="1600" kern="0" dirty="0" smtClean="0">
              <a:solidFill>
                <a:srgbClr val="CCECFF"/>
              </a:solidFill>
              <a:ea typeface="+mn-ea"/>
            </a:endParaRPr>
          </a:p>
          <a:p>
            <a:pPr marL="193675" indent="-193675" algn="l" eaLnBrk="0" hangingPunct="0">
              <a:lnSpc>
                <a:spcPct val="110000"/>
              </a:lnSpc>
              <a:buSzPct val="70000"/>
              <a:buNone/>
            </a:pPr>
            <a:r>
              <a:rPr lang="en-US" altLang="ja-JP" sz="1600" kern="0" dirty="0" smtClean="0">
                <a:solidFill>
                  <a:srgbClr val="CCECFF"/>
                </a:solidFill>
                <a:ea typeface="+mn-ea"/>
              </a:rPr>
              <a:t> RSE</a:t>
            </a:r>
            <a:r>
              <a:rPr lang="ja-JP" altLang="en-US" sz="1600" kern="0" dirty="0" smtClean="0">
                <a:solidFill>
                  <a:srgbClr val="CCECFF"/>
                </a:solidFill>
                <a:ea typeface="+mn-ea"/>
              </a:rPr>
              <a:t>の準備を</a:t>
            </a:r>
            <a:endParaRPr lang="en-US" altLang="ja-JP" sz="1600" kern="0" dirty="0" smtClean="0">
              <a:solidFill>
                <a:srgbClr val="CCECFF"/>
              </a:solidFill>
              <a:ea typeface="+mn-ea"/>
            </a:endParaRPr>
          </a:p>
          <a:p>
            <a:pPr marL="193675" indent="-193675" algn="l" eaLnBrk="0" hangingPunct="0">
              <a:lnSpc>
                <a:spcPct val="110000"/>
              </a:lnSpc>
              <a:buSzPct val="70000"/>
              <a:buNone/>
            </a:pPr>
            <a:r>
              <a:rPr lang="ja-JP" altLang="en-US" sz="1600" kern="0" dirty="0" smtClean="0">
                <a:solidFill>
                  <a:srgbClr val="CCECFF"/>
                </a:solidFill>
                <a:ea typeface="+mn-ea"/>
              </a:rPr>
              <a:t>完了する</a:t>
            </a:r>
            <a:endParaRPr kumimoji="1" lang="ja-JP" altLang="en-US" sz="1600" i="0" u="none" strike="noStrike" kern="0" cap="none" spc="0" normalizeH="0" baseline="0" noProof="0" dirty="0" smtClean="0">
              <a:ln>
                <a:noFill/>
              </a:ln>
              <a:solidFill>
                <a:srgbClr val="CCEC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1" lang="en-US" altLang="ja-JP" sz="1600" i="0" u="none" strike="noStrike" kern="0" cap="none" spc="0" normalizeH="0" baseline="0" noProof="0" dirty="0" smtClean="0">
              <a:ln>
                <a:noFill/>
              </a:ln>
              <a:solidFill>
                <a:srgbClr val="CCEC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下矢印 18"/>
          <p:cNvSpPr/>
          <p:nvPr/>
        </p:nvSpPr>
        <p:spPr bwMode="auto">
          <a:xfrm flipV="1">
            <a:off x="4786314" y="4572008"/>
            <a:ext cx="341756" cy="285752"/>
          </a:xfrm>
          <a:prstGeom prst="downArrow">
            <a:avLst/>
          </a:prstGeom>
          <a:solidFill>
            <a:srgbClr val="FAFFC9">
              <a:alpha val="10000"/>
            </a:srgbClr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ja-JP" altLang="en-US" dirty="0" smtClean="0"/>
          </a:p>
        </p:txBody>
      </p:sp>
      <p:sp>
        <p:nvSpPr>
          <p:cNvPr id="22" name="下矢印 21"/>
          <p:cNvSpPr/>
          <p:nvPr/>
        </p:nvSpPr>
        <p:spPr bwMode="auto">
          <a:xfrm flipV="1">
            <a:off x="3357554" y="4572008"/>
            <a:ext cx="214314" cy="214314"/>
          </a:xfrm>
          <a:prstGeom prst="downArrow">
            <a:avLst/>
          </a:prstGeom>
          <a:solidFill>
            <a:srgbClr val="FAFFC9">
              <a:alpha val="10000"/>
            </a:srgbClr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ja-JP" altLang="en-US" dirty="0" smtClean="0"/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 rot="16200000">
            <a:off x="2571735" y="4929198"/>
            <a:ext cx="1643074" cy="642942"/>
          </a:xfrm>
          <a:prstGeom prst="rect">
            <a:avLst/>
          </a:prstGeom>
        </p:spPr>
        <p:txBody>
          <a:bodyPr/>
          <a:lstStyle/>
          <a:p>
            <a:pPr marL="193675" indent="-193675" algn="l" eaLnBrk="0" hangingPunct="0">
              <a:lnSpc>
                <a:spcPct val="110000"/>
              </a:lnSpc>
              <a:buSzPct val="70000"/>
              <a:buNone/>
            </a:pPr>
            <a:r>
              <a:rPr lang="ja-JP" altLang="en-US" sz="1400" kern="0" noProof="0" dirty="0" smtClean="0">
                <a:solidFill>
                  <a:srgbClr val="EAEAEA"/>
                </a:solidFill>
                <a:ea typeface="+mn-ea"/>
              </a:rPr>
              <a:t>トンネル掘削</a:t>
            </a:r>
            <a:r>
              <a:rPr lang="en-US" altLang="ja-JP" sz="1400" kern="0" dirty="0" smtClean="0">
                <a:solidFill>
                  <a:srgbClr val="EAEAEA"/>
                </a:solidFill>
                <a:ea typeface="+mn-ea"/>
              </a:rPr>
              <a:t> </a:t>
            </a:r>
          </a:p>
          <a:p>
            <a:pPr marL="193675" indent="-193675" algn="l" eaLnBrk="0" hangingPunct="0">
              <a:lnSpc>
                <a:spcPct val="110000"/>
              </a:lnSpc>
              <a:buSzPct val="70000"/>
              <a:buNone/>
            </a:pPr>
            <a:r>
              <a:rPr lang="ja-JP" altLang="en-US" sz="1400" kern="0" dirty="0" smtClean="0">
                <a:solidFill>
                  <a:srgbClr val="EAEAEA"/>
                </a:solidFill>
                <a:ea typeface="+mn-ea"/>
              </a:rPr>
              <a:t>真空槽設置</a:t>
            </a:r>
            <a:endParaRPr kumimoji="1" lang="ja-JP" altLang="en-US" sz="140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1" lang="en-US" altLang="ja-JP" sz="140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 rot="16200000">
            <a:off x="7563973" y="5135090"/>
            <a:ext cx="1357322" cy="571504"/>
          </a:xfrm>
          <a:prstGeom prst="rect">
            <a:avLst/>
          </a:prstGeom>
        </p:spPr>
        <p:txBody>
          <a:bodyPr/>
          <a:lstStyle/>
          <a:p>
            <a:pPr marL="193675" indent="-193675" algn="l" eaLnBrk="0" hangingPunct="0">
              <a:lnSpc>
                <a:spcPct val="110000"/>
              </a:lnSpc>
              <a:buSzPct val="70000"/>
              <a:buNone/>
            </a:pPr>
            <a:r>
              <a:rPr lang="ja-JP" altLang="en-US" sz="1400" kern="0" dirty="0" smtClean="0">
                <a:solidFill>
                  <a:srgbClr val="EAEAEA"/>
                </a:solidFill>
                <a:ea typeface="+mn-ea"/>
              </a:rPr>
              <a:t>最終感度達成</a:t>
            </a:r>
            <a:endParaRPr kumimoji="1" lang="ja-JP" altLang="en-US" sz="140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1" lang="en-US" altLang="ja-JP" sz="140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5" name="下矢印 24"/>
          <p:cNvSpPr/>
          <p:nvPr/>
        </p:nvSpPr>
        <p:spPr bwMode="auto">
          <a:xfrm flipV="1">
            <a:off x="8001024" y="4572008"/>
            <a:ext cx="214314" cy="214314"/>
          </a:xfrm>
          <a:prstGeom prst="downArrow">
            <a:avLst/>
          </a:prstGeom>
          <a:solidFill>
            <a:srgbClr val="FAFFC9">
              <a:alpha val="10000"/>
            </a:srgbClr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ja-JP" altLang="en-US" dirty="0" smtClean="0"/>
          </a:p>
        </p:txBody>
      </p:sp>
      <p:sp>
        <p:nvSpPr>
          <p:cNvPr id="26" name="下矢印 25"/>
          <p:cNvSpPr/>
          <p:nvPr/>
        </p:nvSpPr>
        <p:spPr bwMode="auto">
          <a:xfrm flipV="1">
            <a:off x="5929322" y="4572008"/>
            <a:ext cx="214314" cy="214314"/>
          </a:xfrm>
          <a:prstGeom prst="downArrow">
            <a:avLst/>
          </a:prstGeom>
          <a:solidFill>
            <a:srgbClr val="FAFFC9">
              <a:alpha val="10000"/>
            </a:srgbClr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ja-JP" altLang="en-US" dirty="0" smtClean="0"/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 rot="16200000">
            <a:off x="5259084" y="5157161"/>
            <a:ext cx="1643074" cy="642942"/>
          </a:xfrm>
          <a:prstGeom prst="rect">
            <a:avLst/>
          </a:prstGeom>
        </p:spPr>
        <p:txBody>
          <a:bodyPr/>
          <a:lstStyle/>
          <a:p>
            <a:pPr marL="193675" indent="-193675" algn="l" eaLnBrk="0" hangingPunct="0">
              <a:lnSpc>
                <a:spcPct val="110000"/>
              </a:lnSpc>
              <a:buSzPct val="70000"/>
              <a:buNone/>
            </a:pPr>
            <a:r>
              <a:rPr lang="ja-JP" altLang="en-US" sz="1400" kern="0" dirty="0" smtClean="0">
                <a:solidFill>
                  <a:srgbClr val="EAEAEA"/>
                </a:solidFill>
                <a:ea typeface="+mn-ea"/>
              </a:rPr>
              <a:t>試験観測の実施</a:t>
            </a:r>
            <a:endParaRPr lang="en-US" altLang="ja-JP" sz="1400" kern="0" dirty="0" smtClean="0">
              <a:solidFill>
                <a:srgbClr val="EAEAEA"/>
              </a:solidFill>
              <a:ea typeface="+mn-ea"/>
            </a:endParaRPr>
          </a:p>
          <a:p>
            <a:pPr marL="193675" indent="-193675" algn="l" eaLnBrk="0" hangingPunct="0">
              <a:lnSpc>
                <a:spcPct val="110000"/>
              </a:lnSpc>
              <a:buSzPct val="70000"/>
              <a:buNone/>
            </a:pPr>
            <a:r>
              <a:rPr lang="ja-JP" altLang="en-US" sz="1400" kern="0" dirty="0" smtClean="0">
                <a:solidFill>
                  <a:srgbClr val="EAEAEA"/>
                </a:solidFill>
                <a:ea typeface="+mn-ea"/>
              </a:rPr>
              <a:t>物品調達の完了</a:t>
            </a:r>
            <a:endParaRPr kumimoji="1" lang="ja-JP" altLang="en-US" sz="140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1" lang="en-US" altLang="ja-JP" sz="140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LCGT RSE Roadmap Meeting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(2010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年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月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16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日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707" y="1500174"/>
            <a:ext cx="7672383" cy="3500462"/>
          </a:xfrm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altLang="ja-JP" sz="2400" dirty="0" smtClean="0">
              <a:sym typeface="Wingdings" pitchFamily="2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2400" dirty="0" smtClean="0">
                <a:sym typeface="Wingdings" pitchFamily="2" charset="2"/>
              </a:rPr>
              <a:t>     </a:t>
            </a:r>
            <a:r>
              <a:rPr lang="en-US" altLang="ja-JP" sz="2400" dirty="0" smtClean="0">
                <a:solidFill>
                  <a:srgbClr val="FFCCCC"/>
                </a:solidFill>
                <a:sym typeface="Wingdings" pitchFamily="2" charset="2"/>
              </a:rPr>
              <a:t>(0) </a:t>
            </a:r>
            <a:r>
              <a:rPr lang="ja-JP" altLang="en-US" sz="2400" dirty="0" smtClean="0">
                <a:solidFill>
                  <a:srgbClr val="FFCCCC"/>
                </a:solidFill>
                <a:sym typeface="Wingdings" pitchFamily="2" charset="2"/>
              </a:rPr>
              <a:t>前置き</a:t>
            </a:r>
            <a:endParaRPr lang="en-US" altLang="ja-JP" sz="2400" dirty="0" smtClean="0">
              <a:solidFill>
                <a:srgbClr val="FFCCCC"/>
              </a:solidFill>
              <a:sym typeface="Wingdings" pitchFamily="2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2400" dirty="0" smtClean="0">
                <a:solidFill>
                  <a:srgbClr val="FFCCCC"/>
                </a:solidFill>
                <a:sym typeface="Wingdings" pitchFamily="2" charset="2"/>
              </a:rPr>
              <a:t>          大前提条件、議論の方針</a:t>
            </a:r>
            <a:r>
              <a:rPr lang="en-US" altLang="ja-JP" sz="2400" dirty="0" smtClean="0">
                <a:solidFill>
                  <a:srgbClr val="FFCCCC"/>
                </a:solidFill>
                <a:sym typeface="Wingdings" pitchFamily="2" charset="2"/>
              </a:rPr>
              <a:t>, RSE</a:t>
            </a:r>
            <a:r>
              <a:rPr lang="ja-JP" altLang="en-US" sz="2400" dirty="0" smtClean="0">
                <a:solidFill>
                  <a:srgbClr val="FFCCCC"/>
                </a:solidFill>
                <a:sym typeface="Wingdings" pitchFamily="2" charset="2"/>
              </a:rPr>
              <a:t>技術について復習</a:t>
            </a:r>
            <a:endParaRPr lang="en-US" altLang="ja-JP" sz="2400" dirty="0" smtClean="0">
              <a:solidFill>
                <a:srgbClr val="FFCCCC"/>
              </a:solidFill>
              <a:sym typeface="Wingdings" pitchFamily="2" charset="2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sz="2400" dirty="0" smtClean="0">
                <a:solidFill>
                  <a:srgbClr val="FFCCCC"/>
                </a:solidFill>
                <a:latin typeface="Tahoma" pitchFamily="34" charset="0"/>
              </a:rPr>
              <a:t>     </a:t>
            </a:r>
            <a:r>
              <a:rPr lang="en-US" altLang="ja-JP" sz="2400" dirty="0" smtClean="0">
                <a:solidFill>
                  <a:srgbClr val="FFFFFF"/>
                </a:solidFill>
                <a:latin typeface="Tahoma" pitchFamily="34" charset="0"/>
              </a:rPr>
              <a:t>(1) </a:t>
            </a:r>
            <a:r>
              <a:rPr lang="ja-JP" altLang="en-US" sz="2400" dirty="0" smtClean="0">
                <a:solidFill>
                  <a:srgbClr val="FFFFFF"/>
                </a:solidFill>
                <a:latin typeface="Tahoma" pitchFamily="34" charset="0"/>
              </a:rPr>
              <a:t>到達目標設定</a:t>
            </a:r>
            <a:r>
              <a:rPr lang="en-US" altLang="ja-JP" sz="2400" dirty="0" smtClean="0">
                <a:solidFill>
                  <a:srgbClr val="FFFFFF"/>
                </a:solidFill>
                <a:latin typeface="Tahoma" pitchFamily="34" charset="0"/>
              </a:rPr>
              <a:t>       --- </a:t>
            </a:r>
            <a:r>
              <a:rPr lang="ja-JP" altLang="en-US" sz="2400" dirty="0" smtClean="0">
                <a:solidFill>
                  <a:srgbClr val="FFFFFF"/>
                </a:solidFill>
                <a:latin typeface="Tahoma" pitchFamily="34" charset="0"/>
              </a:rPr>
              <a:t>何をいつまでに</a:t>
            </a:r>
            <a:r>
              <a:rPr lang="en-US" altLang="ja-JP" sz="2400" dirty="0" smtClean="0">
                <a:solidFill>
                  <a:srgbClr val="FFFFFF"/>
                </a:solidFill>
                <a:latin typeface="Tahoma" pitchFamily="34" charset="0"/>
              </a:rPr>
              <a:t>?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sz="2400" dirty="0" smtClean="0">
                <a:solidFill>
                  <a:srgbClr val="FFFFFF"/>
                </a:solidFill>
                <a:latin typeface="Tahoma" pitchFamily="34" charset="0"/>
              </a:rPr>
              <a:t>     (2) RSE</a:t>
            </a:r>
            <a:r>
              <a:rPr lang="ja-JP" altLang="en-US" sz="2400" dirty="0" smtClean="0">
                <a:solidFill>
                  <a:srgbClr val="FFFFFF"/>
                </a:solidFill>
                <a:latin typeface="Tahoma" pitchFamily="34" charset="0"/>
              </a:rPr>
              <a:t>技術のまとめ   </a:t>
            </a:r>
            <a:r>
              <a:rPr lang="en-US" altLang="ja-JP" sz="2400" dirty="0" smtClean="0">
                <a:solidFill>
                  <a:srgbClr val="FFFFFF"/>
                </a:solidFill>
                <a:latin typeface="Tahoma" pitchFamily="34" charset="0"/>
              </a:rPr>
              <a:t>--- </a:t>
            </a:r>
            <a:r>
              <a:rPr lang="ja-JP" altLang="en-US" sz="2400" dirty="0" smtClean="0">
                <a:solidFill>
                  <a:srgbClr val="FFFFFF"/>
                </a:solidFill>
                <a:latin typeface="Tahoma" pitchFamily="34" charset="0"/>
              </a:rPr>
              <a:t>技術の現状と今後の見通し</a:t>
            </a:r>
            <a:endParaRPr lang="en-US" altLang="ja-JP" sz="2400" dirty="0" smtClean="0">
              <a:solidFill>
                <a:srgbClr val="FFFFFF"/>
              </a:solidFill>
              <a:latin typeface="Tahoma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sz="2400" dirty="0" smtClean="0">
                <a:latin typeface="Tahoma" pitchFamily="34" charset="0"/>
              </a:rPr>
              <a:t>     (3) </a:t>
            </a:r>
            <a:r>
              <a:rPr lang="ja-JP" altLang="en-US" sz="2400" dirty="0" smtClean="0">
                <a:latin typeface="Tahoma" pitchFamily="34" charset="0"/>
              </a:rPr>
              <a:t>ロードマップの策定 </a:t>
            </a:r>
            <a:r>
              <a:rPr lang="en-US" altLang="ja-JP" sz="2400" dirty="0" smtClean="0">
                <a:latin typeface="Tahoma" pitchFamily="34" charset="0"/>
              </a:rPr>
              <a:t>--- </a:t>
            </a:r>
            <a:r>
              <a:rPr lang="ja-JP" altLang="en-US" sz="2400" dirty="0" smtClean="0">
                <a:latin typeface="Tahoma" pitchFamily="34" charset="0"/>
              </a:rPr>
              <a:t>具体的な計画策定</a:t>
            </a:r>
            <a:endParaRPr lang="en-US" altLang="ja-JP" sz="2400" dirty="0" smtClean="0">
              <a:sym typeface="Wingdings" pitchFamily="2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ja-JP" sz="2400" dirty="0" smtClean="0"/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報告内容</a:t>
            </a:r>
            <a:endParaRPr lang="ja-JP" altLang="ja-JP" dirty="0"/>
          </a:p>
        </p:txBody>
      </p:sp>
      <p:sp>
        <p:nvSpPr>
          <p:cNvPr id="6" name="右矢印 5"/>
          <p:cNvSpPr/>
          <p:nvPr/>
        </p:nvSpPr>
        <p:spPr bwMode="auto">
          <a:xfrm>
            <a:off x="928662" y="1928802"/>
            <a:ext cx="357190" cy="357190"/>
          </a:xfrm>
          <a:prstGeom prst="rightArrow">
            <a:avLst/>
          </a:prstGeom>
          <a:solidFill>
            <a:srgbClr val="FFCCCC">
              <a:alpha val="10000"/>
            </a:srgbClr>
          </a:solidFill>
          <a:ln w="1587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LCGT RSE Roadmap Meeting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(2010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年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月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16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日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1214422"/>
            <a:ext cx="7886697" cy="4643470"/>
          </a:xfrm>
        </p:spPr>
        <p:txBody>
          <a:bodyPr/>
          <a:lstStyle/>
          <a:p>
            <a:pPr>
              <a:spcBef>
                <a:spcPct val="0"/>
              </a:spcBef>
              <a:buClrTx/>
              <a:buNone/>
            </a:pPr>
            <a:r>
              <a:rPr lang="ja-JP" altLang="en-US" dirty="0" smtClean="0"/>
              <a:t>　「 </a:t>
            </a:r>
            <a:r>
              <a:rPr lang="en-US" altLang="ja-JP" dirty="0" smtClean="0"/>
              <a:t>LCGT</a:t>
            </a:r>
            <a:r>
              <a:rPr lang="ja-JP" altLang="en-US" dirty="0" smtClean="0"/>
              <a:t>の推進について：　基本的な考え方」 </a:t>
            </a:r>
            <a:endParaRPr lang="en-US" altLang="ja-JP" dirty="0" smtClean="0"/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dirty="0" smtClean="0"/>
              <a:t>                                                </a:t>
            </a:r>
            <a:r>
              <a:rPr lang="ja-JP" altLang="en-US" dirty="0" smtClean="0"/>
              <a:t>梶田先生  </a:t>
            </a:r>
            <a:r>
              <a:rPr lang="en-US" altLang="ja-JP" sz="1800" dirty="0" smtClean="0"/>
              <a:t>(2009.11.30) </a:t>
            </a:r>
          </a:p>
          <a:p>
            <a:pPr>
              <a:buNone/>
            </a:pPr>
            <a:r>
              <a:rPr lang="en-US" altLang="ja-JP" sz="1800" dirty="0" smtClean="0"/>
              <a:t>     </a:t>
            </a:r>
          </a:p>
          <a:p>
            <a:pPr>
              <a:buNone/>
            </a:pPr>
            <a:r>
              <a:rPr lang="en-US" altLang="ja-JP" sz="1800" dirty="0" smtClean="0"/>
              <a:t>•</a:t>
            </a:r>
            <a:r>
              <a:rPr lang="ja-JP" altLang="en-US" sz="1800" dirty="0" smtClean="0">
                <a:solidFill>
                  <a:srgbClr val="FFFFFF"/>
                </a:solidFill>
              </a:rPr>
              <a:t>基本方針</a:t>
            </a:r>
            <a:r>
              <a:rPr lang="en-US" altLang="ja-JP" sz="1800" dirty="0" smtClean="0">
                <a:solidFill>
                  <a:srgbClr val="FFFFFF"/>
                </a:solidFill>
              </a:rPr>
              <a:t>1:  LCGT</a:t>
            </a:r>
            <a:r>
              <a:rPr lang="ja-JP" altLang="en-US" sz="1800" dirty="0" smtClean="0">
                <a:solidFill>
                  <a:srgbClr val="FFFFFF"/>
                </a:solidFill>
              </a:rPr>
              <a:t>を</a:t>
            </a:r>
            <a:r>
              <a:rPr lang="en-US" altLang="ja-JP" sz="1800" dirty="0" smtClean="0">
                <a:solidFill>
                  <a:srgbClr val="FFFFFF"/>
                </a:solidFill>
              </a:rPr>
              <a:t>R&amp;D</a:t>
            </a:r>
            <a:r>
              <a:rPr lang="ja-JP" altLang="en-US" sz="1800" dirty="0" smtClean="0">
                <a:solidFill>
                  <a:srgbClr val="FFFFFF"/>
                </a:solidFill>
              </a:rPr>
              <a:t>マシンとはしない。</a:t>
            </a:r>
            <a:endParaRPr lang="en-US" altLang="ja-JP" sz="1800" dirty="0" smtClean="0">
              <a:solidFill>
                <a:srgbClr val="FFFFFF"/>
              </a:solidFill>
            </a:endParaRPr>
          </a:p>
          <a:p>
            <a:pPr>
              <a:buNone/>
            </a:pPr>
            <a:r>
              <a:rPr lang="en-US" altLang="ja-JP" sz="1800" dirty="0" smtClean="0"/>
              <a:t>      </a:t>
            </a:r>
            <a:r>
              <a:rPr lang="ja-JP" altLang="en-US" sz="1800" dirty="0" smtClean="0"/>
              <a:t>これはあくまで観測のマシンであるので、</a:t>
            </a:r>
            <a:r>
              <a:rPr lang="en-US" altLang="ja-JP" sz="1800" dirty="0" smtClean="0"/>
              <a:t>R</a:t>
            </a:r>
            <a:r>
              <a:rPr lang="ja-JP" altLang="en-US" sz="1800" dirty="0" smtClean="0"/>
              <a:t>＆</a:t>
            </a:r>
            <a:r>
              <a:rPr lang="en-US" altLang="ja-JP" sz="1800" dirty="0" smtClean="0"/>
              <a:t>D</a:t>
            </a:r>
            <a:r>
              <a:rPr lang="ja-JP" altLang="en-US" sz="1800" dirty="0" smtClean="0"/>
              <a:t>は例えば</a:t>
            </a:r>
            <a:r>
              <a:rPr lang="en-US" altLang="ja-JP" sz="1800" dirty="0" smtClean="0"/>
              <a:t>CLIO</a:t>
            </a:r>
            <a:r>
              <a:rPr lang="ja-JP" altLang="en-US" sz="1800" dirty="0" smtClean="0"/>
              <a:t>などで行う。</a:t>
            </a:r>
            <a:endParaRPr lang="en-US" altLang="ja-JP" sz="1800" dirty="0" smtClean="0"/>
          </a:p>
          <a:p>
            <a:pPr>
              <a:buNone/>
            </a:pPr>
            <a:r>
              <a:rPr lang="en-US" altLang="ja-JP" sz="18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     R&amp;D</a:t>
            </a:r>
            <a:r>
              <a:rPr lang="ja-JP" altLang="en-US" sz="18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の結果十分</a:t>
            </a:r>
            <a:r>
              <a:rPr lang="en-US" altLang="ja-JP" sz="18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LCGT</a:t>
            </a:r>
            <a:r>
              <a:rPr lang="ja-JP" altLang="en-US" sz="18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に入れて効果で出ると分かったもののみを入れる。 </a:t>
            </a:r>
          </a:p>
          <a:p>
            <a:pPr>
              <a:buNone/>
            </a:pPr>
            <a:r>
              <a:rPr lang="en-US" altLang="ja-JP" sz="1800" dirty="0" smtClean="0"/>
              <a:t>•</a:t>
            </a:r>
            <a:r>
              <a:rPr lang="ja-JP" altLang="en-US" sz="1800" dirty="0" smtClean="0"/>
              <a:t>基本方針</a:t>
            </a:r>
            <a:r>
              <a:rPr lang="en-US" altLang="ja-JP" sz="1800" dirty="0" smtClean="0"/>
              <a:t>1.5</a:t>
            </a:r>
            <a:r>
              <a:rPr lang="ja-JP" altLang="en-US" sz="1800" dirty="0" smtClean="0"/>
              <a:t>：</a:t>
            </a:r>
            <a:r>
              <a:rPr lang="en-US" altLang="ja-JP" sz="1800" dirty="0" smtClean="0"/>
              <a:t> </a:t>
            </a:r>
            <a:r>
              <a:rPr lang="ja-JP" altLang="en-US" sz="1800" dirty="0" smtClean="0"/>
              <a:t>上記基本方針１は８年目からの運転についてもあてはめる。</a:t>
            </a:r>
            <a:endParaRPr lang="en-US" altLang="ja-JP" sz="1800" dirty="0" smtClean="0"/>
          </a:p>
          <a:p>
            <a:pPr>
              <a:buNone/>
            </a:pPr>
            <a:r>
              <a:rPr lang="en-US" altLang="ja-JP" sz="1800" dirty="0" smtClean="0"/>
              <a:t>      </a:t>
            </a:r>
            <a:r>
              <a:rPr lang="ja-JP" altLang="en-US" sz="1800" dirty="0" smtClean="0"/>
              <a:t>十分な</a:t>
            </a:r>
            <a:r>
              <a:rPr lang="en-US" altLang="ja-JP" sz="1800" dirty="0" smtClean="0"/>
              <a:t>R&amp;D</a:t>
            </a:r>
            <a:r>
              <a:rPr lang="ja-JP" altLang="en-US" sz="1800" dirty="0" smtClean="0"/>
              <a:t>成果が出ているもののみ入れる。つまり、</a:t>
            </a:r>
            <a:r>
              <a:rPr lang="en-US" altLang="ja-JP" sz="1800" dirty="0" smtClean="0"/>
              <a:t>full LCGT</a:t>
            </a:r>
            <a:r>
              <a:rPr lang="ja-JP" altLang="en-US" sz="1800" dirty="0" smtClean="0"/>
              <a:t>で入れる</a:t>
            </a:r>
            <a:endParaRPr lang="en-US" altLang="ja-JP" sz="1800" dirty="0" smtClean="0"/>
          </a:p>
          <a:p>
            <a:pPr>
              <a:buNone/>
            </a:pPr>
            <a:r>
              <a:rPr lang="en-US" altLang="ja-JP" sz="1800" dirty="0" smtClean="0"/>
              <a:t>      </a:t>
            </a:r>
            <a:r>
              <a:rPr lang="ja-JP" altLang="en-US" sz="1800" dirty="0" smtClean="0"/>
              <a:t>となっていても、</a:t>
            </a:r>
            <a:r>
              <a:rPr lang="en-US" altLang="ja-JP" sz="1800" dirty="0" smtClean="0"/>
              <a:t>R&amp;D</a:t>
            </a:r>
            <a:r>
              <a:rPr lang="ja-JP" altLang="en-US" sz="1800" dirty="0" smtClean="0"/>
              <a:t>の成果が十分でなければいれない。 </a:t>
            </a:r>
          </a:p>
          <a:p>
            <a:pPr>
              <a:buNone/>
            </a:pPr>
            <a:r>
              <a:rPr lang="en-US" altLang="ja-JP" sz="1800" dirty="0" smtClean="0"/>
              <a:t>•</a:t>
            </a:r>
            <a:r>
              <a:rPr lang="ja-JP" altLang="en-US" sz="1800" dirty="0" smtClean="0"/>
              <a:t>基本方針２：</a:t>
            </a:r>
            <a:endParaRPr lang="en-US" altLang="ja-JP" sz="1800" dirty="0" smtClean="0"/>
          </a:p>
          <a:p>
            <a:pPr>
              <a:buNone/>
            </a:pPr>
            <a:r>
              <a:rPr lang="en-US" altLang="ja-JP" sz="1800" dirty="0" smtClean="0"/>
              <a:t>      </a:t>
            </a:r>
            <a:r>
              <a:rPr lang="ja-JP" altLang="en-US" sz="1800" dirty="0" smtClean="0"/>
              <a:t>上記を踏まえて、</a:t>
            </a:r>
            <a:r>
              <a:rPr lang="en-US" altLang="ja-JP" sz="1800" dirty="0" smtClean="0"/>
              <a:t>LCGT, CLIO, …</a:t>
            </a:r>
            <a:r>
              <a:rPr lang="ja-JP" altLang="en-US" sz="1800" dirty="0" smtClean="0"/>
              <a:t>を用いた</a:t>
            </a:r>
            <a:r>
              <a:rPr lang="ja-JP" altLang="en-US" sz="18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８年目当初までのロードマップ</a:t>
            </a:r>
            <a:endParaRPr lang="en-US" altLang="ja-JP" sz="1800" dirty="0" smtClean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en-US" altLang="ja-JP" sz="18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      </a:t>
            </a:r>
            <a:r>
              <a:rPr lang="ja-JP" altLang="en-US" sz="18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を作成する必要あり。</a:t>
            </a:r>
          </a:p>
          <a:p>
            <a:pPr>
              <a:spcBef>
                <a:spcPct val="0"/>
              </a:spcBef>
              <a:buClrTx/>
              <a:buNone/>
            </a:pPr>
            <a:endParaRPr lang="en-US" altLang="ja-JP" dirty="0" smtClean="0"/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LCGT</a:t>
            </a:r>
            <a:r>
              <a:rPr lang="ja-JP" altLang="en-US" dirty="0" smtClean="0"/>
              <a:t>基本方針</a:t>
            </a:r>
            <a:endParaRPr lang="ja-JP" altLang="ja-JP" dirty="0"/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 bwMode="auto">
          <a:xfrm>
            <a:off x="1357290" y="1357298"/>
            <a:ext cx="5572164" cy="357190"/>
          </a:xfrm>
          <a:prstGeom prst="roundRect">
            <a:avLst/>
          </a:prstGeom>
          <a:solidFill>
            <a:srgbClr val="CCECFF">
              <a:alpha val="1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LCGT RSE Roadmap Meeting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(2010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年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月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16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日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45" y="714356"/>
            <a:ext cx="7672383" cy="5572164"/>
          </a:xfrm>
        </p:spPr>
        <p:txBody>
          <a:bodyPr/>
          <a:lstStyle/>
          <a:p>
            <a:pPr>
              <a:spcBef>
                <a:spcPct val="0"/>
              </a:spcBef>
              <a:buClrTx/>
              <a:buNone/>
            </a:pPr>
            <a:r>
              <a:rPr lang="ja-JP" altLang="en-US" sz="1800" dirty="0" smtClean="0">
                <a:latin typeface="Tahoma" pitchFamily="34" charset="0"/>
              </a:rPr>
              <a:t> </a:t>
            </a:r>
            <a:endParaRPr lang="en-US" altLang="ja-JP" sz="1800" dirty="0" smtClean="0">
              <a:latin typeface="Tahoma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sz="1800" dirty="0" smtClean="0">
                <a:latin typeface="Tahoma" pitchFamily="34" charset="0"/>
              </a:rPr>
              <a:t>(1) </a:t>
            </a:r>
            <a:r>
              <a:rPr lang="ja-JP" altLang="en-US" sz="1800" dirty="0" smtClean="0">
                <a:latin typeface="Tahoma" pitchFamily="34" charset="0"/>
              </a:rPr>
              <a:t>到達目標設定</a:t>
            </a:r>
            <a:endParaRPr lang="en-US" altLang="ja-JP" sz="1800" dirty="0" smtClean="0">
              <a:latin typeface="Tahoma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sz="1800" dirty="0" smtClean="0">
                <a:latin typeface="Tahoma" pitchFamily="34" charset="0"/>
              </a:rPr>
              <a:t>       </a:t>
            </a:r>
            <a:r>
              <a:rPr lang="en-US" altLang="ja-JP" sz="1800" dirty="0" smtClean="0">
                <a:solidFill>
                  <a:srgbClr val="CCECFF"/>
                </a:solidFill>
                <a:latin typeface="Tahoma" pitchFamily="34" charset="0"/>
              </a:rPr>
              <a:t>RSE</a:t>
            </a:r>
            <a:r>
              <a:rPr lang="ja-JP" altLang="en-US" sz="1800" dirty="0" smtClean="0">
                <a:solidFill>
                  <a:srgbClr val="CCECFF"/>
                </a:solidFill>
                <a:latin typeface="Tahoma" pitchFamily="34" charset="0"/>
              </a:rPr>
              <a:t>を中心に</a:t>
            </a:r>
            <a:r>
              <a:rPr lang="en-US" altLang="ja-JP" sz="1800" dirty="0" smtClean="0">
                <a:solidFill>
                  <a:srgbClr val="CCECFF"/>
                </a:solidFill>
                <a:latin typeface="Tahoma" pitchFamily="34" charset="0"/>
              </a:rPr>
              <a:t>  </a:t>
            </a:r>
            <a:r>
              <a:rPr lang="ja-JP" altLang="en-US" sz="1800" dirty="0" smtClean="0">
                <a:solidFill>
                  <a:srgbClr val="CCECFF"/>
                </a:solidFill>
                <a:latin typeface="Tahoma" pitchFamily="34" charset="0"/>
              </a:rPr>
              <a:t>干渉計</a:t>
            </a:r>
            <a:r>
              <a:rPr lang="en-US" altLang="ja-JP" sz="1800" dirty="0" smtClean="0">
                <a:solidFill>
                  <a:srgbClr val="CCECFF"/>
                </a:solidFill>
                <a:latin typeface="Tahoma" pitchFamily="34" charset="0"/>
              </a:rPr>
              <a:t>(</a:t>
            </a:r>
            <a:r>
              <a:rPr lang="ja-JP" altLang="en-US" sz="1800" dirty="0" smtClean="0">
                <a:solidFill>
                  <a:srgbClr val="CCECFF"/>
                </a:solidFill>
                <a:latin typeface="Tahoma" pitchFamily="34" charset="0"/>
              </a:rPr>
              <a:t>光学系</a:t>
            </a:r>
            <a:r>
              <a:rPr lang="en-US" altLang="ja-JP" sz="1800" dirty="0" smtClean="0">
                <a:solidFill>
                  <a:srgbClr val="CCECFF"/>
                </a:solidFill>
                <a:latin typeface="Tahoma" pitchFamily="34" charset="0"/>
              </a:rPr>
              <a:t>, </a:t>
            </a:r>
            <a:r>
              <a:rPr lang="ja-JP" altLang="en-US" sz="1800" dirty="0" smtClean="0">
                <a:solidFill>
                  <a:srgbClr val="CCECFF"/>
                </a:solidFill>
                <a:latin typeface="Tahoma" pitchFamily="34" charset="0"/>
              </a:rPr>
              <a:t>制御系</a:t>
            </a:r>
            <a:r>
              <a:rPr lang="en-US" altLang="ja-JP" sz="1800" dirty="0" smtClean="0">
                <a:solidFill>
                  <a:srgbClr val="CCECFF"/>
                </a:solidFill>
                <a:latin typeface="Tahoma" pitchFamily="34" charset="0"/>
              </a:rPr>
              <a:t>) </a:t>
            </a:r>
            <a:r>
              <a:rPr lang="ja-JP" altLang="en-US" sz="1800" dirty="0" smtClean="0">
                <a:solidFill>
                  <a:srgbClr val="CCECFF"/>
                </a:solidFill>
                <a:latin typeface="Tahoma" pitchFamily="34" charset="0"/>
              </a:rPr>
              <a:t>を含めて考える</a:t>
            </a:r>
            <a:r>
              <a:rPr lang="ja-JP" altLang="en-US" sz="1800" dirty="0" smtClean="0">
                <a:latin typeface="Tahoma" pitchFamily="34" charset="0"/>
              </a:rPr>
              <a:t>。</a:t>
            </a:r>
            <a:endParaRPr lang="en-US" altLang="ja-JP" sz="1800" dirty="0" smtClean="0">
              <a:latin typeface="Tahoma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ja-JP" altLang="en-US" sz="1800" dirty="0" smtClean="0">
                <a:latin typeface="Tahoma" pitchFamily="34" charset="0"/>
              </a:rPr>
              <a:t>　     </a:t>
            </a:r>
            <a:r>
              <a:rPr lang="en-US" altLang="ja-JP" sz="1800" dirty="0" smtClean="0">
                <a:latin typeface="Tahoma" pitchFamily="34" charset="0"/>
              </a:rPr>
              <a:t>LCGT</a:t>
            </a:r>
            <a:r>
              <a:rPr lang="ja-JP" altLang="en-US" sz="1800" dirty="0" smtClean="0">
                <a:latin typeface="Tahoma" pitchFamily="34" charset="0"/>
              </a:rPr>
              <a:t>に組み込むための準備完了時期</a:t>
            </a:r>
            <a:r>
              <a:rPr lang="en-US" altLang="ja-JP" sz="1800" dirty="0" smtClean="0">
                <a:latin typeface="Tahoma" pitchFamily="34" charset="0"/>
              </a:rPr>
              <a:t>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sz="1800" dirty="0" smtClean="0">
                <a:latin typeface="Tahoma" pitchFamily="34" charset="0"/>
              </a:rPr>
              <a:t>       </a:t>
            </a:r>
            <a:r>
              <a:rPr lang="ja-JP" altLang="en-US" sz="1800" dirty="0" smtClean="0">
                <a:latin typeface="Tahoma" pitchFamily="34" charset="0"/>
              </a:rPr>
              <a:t>何を持って</a:t>
            </a:r>
            <a:r>
              <a:rPr lang="en-US" altLang="ja-JP" sz="1800" dirty="0" smtClean="0">
                <a:latin typeface="Tahoma" pitchFamily="34" charset="0"/>
              </a:rPr>
              <a:t>RSE </a:t>
            </a:r>
            <a:r>
              <a:rPr lang="ja-JP" altLang="en-US" sz="1800" dirty="0" smtClean="0">
                <a:latin typeface="Tahoma" pitchFamily="34" charset="0"/>
              </a:rPr>
              <a:t>技術が完成した、と言えるのか</a:t>
            </a:r>
            <a:r>
              <a:rPr lang="en-US" altLang="ja-JP" sz="1800" dirty="0" smtClean="0">
                <a:latin typeface="Tahoma" pitchFamily="34" charset="0"/>
              </a:rPr>
              <a:t>?</a:t>
            </a:r>
            <a:endParaRPr lang="en-US" altLang="ja-JP" sz="1800" dirty="0" smtClean="0">
              <a:solidFill>
                <a:srgbClr val="CCECFF"/>
              </a:solidFill>
              <a:latin typeface="Tahoma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endParaRPr lang="en-US" altLang="ja-JP" sz="1800" dirty="0" smtClean="0">
              <a:latin typeface="Tahoma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sz="1800" dirty="0" smtClean="0">
                <a:latin typeface="Tahoma" pitchFamily="34" charset="0"/>
              </a:rPr>
              <a:t>(2) RSE</a:t>
            </a:r>
            <a:r>
              <a:rPr lang="ja-JP" altLang="en-US" sz="1800" dirty="0" smtClean="0">
                <a:latin typeface="Tahoma" pitchFamily="34" charset="0"/>
              </a:rPr>
              <a:t>技術のまとめ</a:t>
            </a:r>
            <a:endParaRPr lang="en-US" altLang="ja-JP" sz="1800" dirty="0" smtClean="0">
              <a:latin typeface="Tahoma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sz="1800" dirty="0" smtClean="0">
                <a:latin typeface="Tahoma" pitchFamily="34" charset="0"/>
              </a:rPr>
              <a:t>        RSE</a:t>
            </a:r>
            <a:r>
              <a:rPr lang="ja-JP" altLang="en-US" sz="1800" dirty="0" smtClean="0">
                <a:latin typeface="Tahoma" pitchFamily="34" charset="0"/>
              </a:rPr>
              <a:t>各要素に関して技術レベルのとりまとめ</a:t>
            </a:r>
            <a:endParaRPr lang="en-US" altLang="ja-JP" sz="1800" dirty="0" smtClean="0">
              <a:latin typeface="Tahoma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sz="1800" dirty="0" smtClean="0">
                <a:latin typeface="Tahoma" pitchFamily="34" charset="0"/>
              </a:rPr>
              <a:t>            </a:t>
            </a:r>
            <a:r>
              <a:rPr lang="ja-JP" altLang="en-US" sz="1800" dirty="0" smtClean="0">
                <a:latin typeface="Tahoma" pitchFamily="34" charset="0"/>
              </a:rPr>
              <a:t>基本原理</a:t>
            </a:r>
            <a:r>
              <a:rPr lang="en-US" altLang="ja-JP" sz="1800" dirty="0" smtClean="0">
                <a:latin typeface="Tahoma" pitchFamily="34" charset="0"/>
              </a:rPr>
              <a:t>, </a:t>
            </a:r>
            <a:r>
              <a:rPr lang="ja-JP" altLang="en-US" sz="1800" dirty="0" smtClean="0">
                <a:latin typeface="Tahoma" pitchFamily="34" charset="0"/>
              </a:rPr>
              <a:t>光学設計</a:t>
            </a:r>
            <a:r>
              <a:rPr lang="en-US" altLang="ja-JP" sz="1800" dirty="0" smtClean="0">
                <a:latin typeface="Tahoma" pitchFamily="34" charset="0"/>
              </a:rPr>
              <a:t>, </a:t>
            </a:r>
            <a:r>
              <a:rPr lang="ja-JP" altLang="en-US" sz="1800" dirty="0" smtClean="0">
                <a:latin typeface="Tahoma" pitchFamily="34" charset="0"/>
              </a:rPr>
              <a:t>信号取得・制御法 </a:t>
            </a:r>
            <a:r>
              <a:rPr lang="en-US" altLang="ja-JP" sz="1800" dirty="0" smtClean="0">
                <a:latin typeface="Tahoma" pitchFamily="34" charset="0"/>
              </a:rPr>
              <a:t>(</a:t>
            </a:r>
            <a:r>
              <a:rPr lang="ja-JP" altLang="en-US" sz="1800" dirty="0" smtClean="0">
                <a:latin typeface="Tahoma" pitchFamily="34" charset="0"/>
              </a:rPr>
              <a:t>光路長</a:t>
            </a:r>
            <a:r>
              <a:rPr lang="en-US" altLang="ja-JP" sz="1800" dirty="0" smtClean="0">
                <a:latin typeface="Tahoma" pitchFamily="34" charset="0"/>
              </a:rPr>
              <a:t>, </a:t>
            </a:r>
            <a:r>
              <a:rPr lang="ja-JP" altLang="en-US" sz="1800" dirty="0" smtClean="0">
                <a:latin typeface="Tahoma" pitchFamily="34" charset="0"/>
              </a:rPr>
              <a:t>アラインメント</a:t>
            </a:r>
            <a:r>
              <a:rPr lang="en-US" altLang="ja-JP" sz="1800" dirty="0" smtClean="0">
                <a:latin typeface="Tahoma" pitchFamily="34" charset="0"/>
              </a:rPr>
              <a:t>),  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sz="1800" dirty="0" smtClean="0">
                <a:latin typeface="Tahoma" pitchFamily="34" charset="0"/>
              </a:rPr>
              <a:t>            </a:t>
            </a:r>
            <a:r>
              <a:rPr lang="ja-JP" altLang="en-US" sz="1800" dirty="0" smtClean="0">
                <a:latin typeface="Tahoma" pitchFamily="34" charset="0"/>
              </a:rPr>
              <a:t>制御機器ハードウェア・ソフトウェア</a:t>
            </a:r>
            <a:r>
              <a:rPr lang="en-US" altLang="ja-JP" sz="1800" dirty="0" smtClean="0">
                <a:latin typeface="Tahoma" pitchFamily="34" charset="0"/>
              </a:rPr>
              <a:t>, </a:t>
            </a:r>
            <a:r>
              <a:rPr lang="ja-JP" altLang="en-US" sz="1800" dirty="0" smtClean="0">
                <a:latin typeface="Tahoma" pitchFamily="34" charset="0"/>
              </a:rPr>
              <a:t>光学素子</a:t>
            </a:r>
            <a:r>
              <a:rPr lang="en-US" altLang="ja-JP" sz="1800" dirty="0" smtClean="0">
                <a:latin typeface="Tahoma" pitchFamily="34" charset="0"/>
              </a:rPr>
              <a:t>, </a:t>
            </a:r>
            <a:r>
              <a:rPr lang="ja-JP" altLang="en-US" sz="1800" dirty="0" smtClean="0">
                <a:latin typeface="Tahoma" pitchFamily="34" charset="0"/>
              </a:rPr>
              <a:t>熱</a:t>
            </a:r>
            <a:r>
              <a:rPr lang="en-US" altLang="ja-JP" sz="1800" dirty="0" smtClean="0">
                <a:latin typeface="Tahoma" pitchFamily="34" charset="0"/>
              </a:rPr>
              <a:t>, 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ja-JP" altLang="en-US" sz="1800" dirty="0" smtClean="0">
                <a:latin typeface="Tahoma" pitchFamily="34" charset="0"/>
              </a:rPr>
              <a:t>　　　　 　雑音評価</a:t>
            </a:r>
            <a:r>
              <a:rPr lang="en-US" altLang="ja-JP" sz="1800" dirty="0" smtClean="0">
                <a:latin typeface="Tahoma" pitchFamily="34" charset="0"/>
              </a:rPr>
              <a:t>,  </a:t>
            </a:r>
            <a:r>
              <a:rPr lang="ja-JP" altLang="en-US" sz="1800" dirty="0" smtClean="0">
                <a:latin typeface="Tahoma" pitchFamily="34" charset="0"/>
              </a:rPr>
              <a:t>長期間安定性</a:t>
            </a:r>
            <a:r>
              <a:rPr lang="en-US" altLang="ja-JP" sz="1800" dirty="0" smtClean="0">
                <a:latin typeface="Tahoma" pitchFamily="34" charset="0"/>
              </a:rPr>
              <a:t>, </a:t>
            </a:r>
            <a:r>
              <a:rPr lang="ja-JP" altLang="en-US" sz="1800" dirty="0" smtClean="0">
                <a:latin typeface="Tahoma" pitchFamily="34" charset="0"/>
              </a:rPr>
              <a:t>キャリブレーション</a:t>
            </a:r>
            <a:r>
              <a:rPr lang="en-US" altLang="ja-JP" sz="1800" dirty="0" smtClean="0">
                <a:latin typeface="Tahoma" pitchFamily="34" charset="0"/>
              </a:rPr>
              <a:t>,</a:t>
            </a:r>
            <a:r>
              <a:rPr lang="ja-JP" altLang="en-US" sz="1800" dirty="0" smtClean="0">
                <a:latin typeface="Tahoma" pitchFamily="34" charset="0"/>
              </a:rPr>
              <a:t> </a:t>
            </a:r>
            <a:endParaRPr lang="en-US" altLang="ja-JP" sz="1800" dirty="0" smtClean="0">
              <a:latin typeface="Tahoma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sz="1800" dirty="0" smtClean="0">
                <a:latin typeface="Tahoma" pitchFamily="34" charset="0"/>
              </a:rPr>
              <a:t>            (</a:t>
            </a:r>
            <a:r>
              <a:rPr lang="ja-JP" altLang="en-US" sz="1800" dirty="0" smtClean="0">
                <a:latin typeface="Tahoma" pitchFamily="34" charset="0"/>
              </a:rPr>
              <a:t>入射光学系</a:t>
            </a:r>
            <a:r>
              <a:rPr lang="en-US" altLang="ja-JP" sz="1800" dirty="0" smtClean="0">
                <a:latin typeface="Tahoma" pitchFamily="34" charset="0"/>
              </a:rPr>
              <a:t>, </a:t>
            </a:r>
            <a:r>
              <a:rPr lang="ja-JP" altLang="en-US" sz="1800" dirty="0" smtClean="0">
                <a:latin typeface="Tahoma" pitchFamily="34" charset="0"/>
              </a:rPr>
              <a:t>変調器</a:t>
            </a:r>
            <a:r>
              <a:rPr lang="en-US" altLang="ja-JP" sz="1800" dirty="0" smtClean="0">
                <a:latin typeface="Tahoma" pitchFamily="34" charset="0"/>
              </a:rPr>
              <a:t>, </a:t>
            </a:r>
            <a:r>
              <a:rPr lang="ja-JP" altLang="en-US" sz="1800" dirty="0" smtClean="0">
                <a:latin typeface="Tahoma" pitchFamily="34" charset="0"/>
              </a:rPr>
              <a:t>出射光学系</a:t>
            </a:r>
            <a:r>
              <a:rPr lang="en-US" altLang="ja-JP" sz="1800" dirty="0" smtClean="0">
                <a:latin typeface="Tahoma" pitchFamily="34" charset="0"/>
              </a:rPr>
              <a:t>)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ja-JP" altLang="en-US" sz="1800" dirty="0" smtClean="0">
                <a:latin typeface="Tahoma" pitchFamily="34" charset="0"/>
              </a:rPr>
              <a:t>　　</a:t>
            </a:r>
            <a:r>
              <a:rPr lang="ja-JP" altLang="en-US" sz="1800" dirty="0" smtClean="0">
                <a:solidFill>
                  <a:srgbClr val="FFFFFF"/>
                </a:solidFill>
                <a:latin typeface="Tahoma" pitchFamily="34" charset="0"/>
              </a:rPr>
              <a:t>    国内外の</a:t>
            </a:r>
            <a:r>
              <a:rPr lang="en-US" altLang="ja-JP" sz="1800" dirty="0" smtClean="0">
                <a:solidFill>
                  <a:srgbClr val="FFFFFF"/>
                </a:solidFill>
                <a:latin typeface="Tahoma" pitchFamily="34" charset="0"/>
              </a:rPr>
              <a:t>R&amp;D</a:t>
            </a:r>
            <a:r>
              <a:rPr lang="ja-JP" altLang="en-US" sz="1800" dirty="0" smtClean="0">
                <a:solidFill>
                  <a:srgbClr val="FFFFFF"/>
                </a:solidFill>
                <a:latin typeface="Tahoma" pitchFamily="34" charset="0"/>
              </a:rPr>
              <a:t>の現状</a:t>
            </a:r>
            <a:r>
              <a:rPr lang="en-US" altLang="ja-JP" sz="1800" dirty="0" smtClean="0">
                <a:solidFill>
                  <a:srgbClr val="FFFFFF"/>
                </a:solidFill>
                <a:latin typeface="Tahoma" pitchFamily="34" charset="0"/>
              </a:rPr>
              <a:t> ,   </a:t>
            </a:r>
            <a:r>
              <a:rPr lang="ja-JP" altLang="en-US" sz="1800" dirty="0" smtClean="0">
                <a:solidFill>
                  <a:srgbClr val="FFFFFF"/>
                </a:solidFill>
                <a:latin typeface="Tahoma" pitchFamily="34" charset="0"/>
              </a:rPr>
              <a:t>今後</a:t>
            </a:r>
            <a:r>
              <a:rPr lang="en-US" altLang="ja-JP" sz="1800" dirty="0" smtClean="0">
                <a:latin typeface="Tahoma" pitchFamily="34" charset="0"/>
              </a:rPr>
              <a:t>5-8</a:t>
            </a:r>
            <a:r>
              <a:rPr lang="ja-JP" altLang="en-US" sz="1800" dirty="0" smtClean="0">
                <a:latin typeface="Tahoma" pitchFamily="34" charset="0"/>
              </a:rPr>
              <a:t>年間の見通し</a:t>
            </a:r>
            <a:endParaRPr lang="en-US" altLang="ja-JP" sz="1800" dirty="0" smtClean="0">
              <a:latin typeface="Tahoma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endParaRPr lang="en-US" altLang="ja-JP" sz="1800" dirty="0" smtClean="0">
              <a:latin typeface="Tahoma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sz="1800" dirty="0" smtClean="0">
                <a:latin typeface="Tahoma" pitchFamily="34" charset="0"/>
              </a:rPr>
              <a:t>(3) </a:t>
            </a:r>
            <a:r>
              <a:rPr lang="ja-JP" altLang="en-US" sz="1800" dirty="0" smtClean="0">
                <a:latin typeface="Tahoma" pitchFamily="34" charset="0"/>
              </a:rPr>
              <a:t>ロードマップの策定</a:t>
            </a:r>
            <a:endParaRPr lang="en-US" altLang="ja-JP" sz="1800" dirty="0" smtClean="0">
              <a:latin typeface="Tahoma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sz="1800" dirty="0" smtClean="0">
                <a:latin typeface="Tahoma" pitchFamily="34" charset="0"/>
              </a:rPr>
              <a:t>       RSE</a:t>
            </a:r>
            <a:r>
              <a:rPr lang="ja-JP" altLang="en-US" sz="1800" dirty="0" smtClean="0">
                <a:latin typeface="Tahoma" pitchFamily="34" charset="0"/>
              </a:rPr>
              <a:t>各要素に関して開発計画を立てる</a:t>
            </a:r>
            <a:r>
              <a:rPr lang="en-US" altLang="ja-JP" sz="1800" dirty="0" smtClean="0">
                <a:latin typeface="Tahoma" pitchFamily="34" charset="0"/>
              </a:rPr>
              <a:t>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sz="1800" dirty="0" smtClean="0">
                <a:latin typeface="Tahoma" pitchFamily="34" charset="0"/>
              </a:rPr>
              <a:t>       </a:t>
            </a:r>
            <a:r>
              <a:rPr lang="ja-JP" altLang="en-US" sz="1800" dirty="0" smtClean="0">
                <a:latin typeface="Tahoma" pitchFamily="34" charset="0"/>
              </a:rPr>
              <a:t>技術開発の方針提案</a:t>
            </a:r>
            <a:r>
              <a:rPr lang="en-US" altLang="ja-JP" sz="1800" dirty="0" smtClean="0">
                <a:latin typeface="Tahoma" pitchFamily="34" charset="0"/>
              </a:rPr>
              <a:t>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sz="1800" dirty="0" smtClean="0">
                <a:latin typeface="Tahoma" pitchFamily="34" charset="0"/>
              </a:rPr>
              <a:t>       </a:t>
            </a:r>
            <a:r>
              <a:rPr lang="ja-JP" altLang="en-US" sz="1800" dirty="0" smtClean="0">
                <a:latin typeface="Tahoma" pitchFamily="34" charset="0"/>
              </a:rPr>
              <a:t>人員</a:t>
            </a:r>
            <a:r>
              <a:rPr lang="en-US" altLang="ja-JP" sz="1800" dirty="0" smtClean="0">
                <a:latin typeface="Tahoma" pitchFamily="34" charset="0"/>
              </a:rPr>
              <a:t>, </a:t>
            </a:r>
            <a:r>
              <a:rPr lang="ja-JP" altLang="en-US" sz="1800" dirty="0" smtClean="0">
                <a:latin typeface="Tahoma" pitchFamily="34" charset="0"/>
              </a:rPr>
              <a:t>開発経費などの制約</a:t>
            </a:r>
            <a:r>
              <a:rPr lang="en-US" altLang="ja-JP" sz="1800" dirty="0" smtClean="0">
                <a:latin typeface="Tahoma" pitchFamily="34" charset="0"/>
              </a:rPr>
              <a:t>/</a:t>
            </a:r>
            <a:r>
              <a:rPr lang="ja-JP" altLang="en-US" sz="1800" dirty="0" smtClean="0">
                <a:latin typeface="Tahoma" pitchFamily="34" charset="0"/>
              </a:rPr>
              <a:t>要求をまとめる</a:t>
            </a:r>
            <a:r>
              <a:rPr lang="en-US" altLang="ja-JP" sz="1800" dirty="0" smtClean="0">
                <a:latin typeface="Tahoma" pitchFamily="34" charset="0"/>
              </a:rPr>
              <a:t>.</a:t>
            </a:r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作業部会検討事項</a:t>
            </a:r>
            <a:endParaRPr lang="ja-JP" altLang="ja-JP" dirty="0"/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AutoShape 2"/>
          <p:cNvSpPr>
            <a:spLocks noChangeArrowheads="1"/>
          </p:cNvSpPr>
          <p:nvPr/>
        </p:nvSpPr>
        <p:spPr bwMode="auto">
          <a:xfrm>
            <a:off x="5166786" y="5865931"/>
            <a:ext cx="3405742" cy="483989"/>
          </a:xfrm>
          <a:prstGeom prst="roundRect">
            <a:avLst>
              <a:gd name="adj" fmla="val 8495"/>
            </a:avLst>
          </a:prstGeom>
          <a:solidFill>
            <a:srgbClr val="CCFFCC">
              <a:alpha val="10000"/>
            </a:srgbClr>
          </a:solidFill>
          <a:ln w="15875">
            <a:noFill/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LCGT RSE Roadmap Meeting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(2010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年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月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16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日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071546"/>
            <a:ext cx="5857916" cy="1143008"/>
          </a:xfrm>
        </p:spPr>
        <p:txBody>
          <a:bodyPr/>
          <a:lstStyle/>
          <a:p>
            <a:pPr>
              <a:spcBef>
                <a:spcPct val="0"/>
              </a:spcBef>
              <a:buClrTx/>
              <a:buNone/>
            </a:pPr>
            <a:r>
              <a:rPr lang="en-US" altLang="ja-JP" sz="1800" dirty="0" smtClean="0">
                <a:latin typeface="Tahoma" pitchFamily="34" charset="0"/>
              </a:rPr>
              <a:t>RSE </a:t>
            </a:r>
            <a:r>
              <a:rPr lang="en-US" altLang="ja-JP" sz="1600" dirty="0" smtClean="0">
                <a:latin typeface="Tahoma" pitchFamily="34" charset="0"/>
              </a:rPr>
              <a:t>(</a:t>
            </a:r>
            <a:r>
              <a:rPr lang="en-US" altLang="ja-JP" sz="1600" u="sng" dirty="0" smtClean="0">
                <a:solidFill>
                  <a:schemeClr val="bg1"/>
                </a:solidFill>
                <a:latin typeface="Tahoma" pitchFamily="34" charset="0"/>
              </a:rPr>
              <a:t>R</a:t>
            </a:r>
            <a:r>
              <a:rPr lang="en-US" altLang="ja-JP" sz="1600" dirty="0" smtClean="0">
                <a:latin typeface="Tahoma" pitchFamily="34" charset="0"/>
              </a:rPr>
              <a:t>esonant-</a:t>
            </a:r>
            <a:r>
              <a:rPr lang="en-US" altLang="ja-JP" sz="1600" u="sng" dirty="0" smtClean="0">
                <a:solidFill>
                  <a:schemeClr val="bg1"/>
                </a:solidFill>
                <a:latin typeface="Tahoma" pitchFamily="34" charset="0"/>
              </a:rPr>
              <a:t>S</a:t>
            </a:r>
            <a:r>
              <a:rPr lang="en-US" altLang="ja-JP" sz="1600" dirty="0" smtClean="0">
                <a:latin typeface="Tahoma" pitchFamily="34" charset="0"/>
              </a:rPr>
              <a:t>ideband </a:t>
            </a:r>
            <a:r>
              <a:rPr lang="en-US" altLang="ja-JP" sz="1600" u="sng" dirty="0" smtClean="0">
                <a:solidFill>
                  <a:schemeClr val="bg1"/>
                </a:solidFill>
                <a:latin typeface="Tahoma" pitchFamily="34" charset="0"/>
              </a:rPr>
              <a:t>E</a:t>
            </a:r>
            <a:r>
              <a:rPr lang="en-US" altLang="ja-JP" sz="1600" dirty="0" smtClean="0">
                <a:latin typeface="Tahoma" pitchFamily="34" charset="0"/>
              </a:rPr>
              <a:t>xtraction) </a:t>
            </a:r>
            <a:r>
              <a:rPr lang="en-US" altLang="ja-JP" sz="1800" dirty="0" smtClean="0">
                <a:latin typeface="Tahoma" pitchFamily="34" charset="0"/>
              </a:rPr>
              <a:t>: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sz="1800" dirty="0" smtClean="0">
                <a:latin typeface="Tahoma" pitchFamily="34" charset="0"/>
              </a:rPr>
              <a:t>    </a:t>
            </a:r>
            <a:r>
              <a:rPr lang="ja-JP" altLang="en-US" sz="1800" dirty="0" smtClean="0">
                <a:latin typeface="Tahoma" pitchFamily="34" charset="0"/>
              </a:rPr>
              <a:t>腕共振器に大光量を蓄えつつ、</a:t>
            </a:r>
            <a:endParaRPr lang="en-US" altLang="ja-JP" sz="1800" dirty="0" smtClean="0">
              <a:latin typeface="Tahoma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sz="1800" dirty="0" smtClean="0">
                <a:latin typeface="Tahoma" pitchFamily="34" charset="0"/>
              </a:rPr>
              <a:t>    </a:t>
            </a:r>
            <a:r>
              <a:rPr lang="ja-JP" altLang="en-US" sz="1800" dirty="0" smtClean="0">
                <a:latin typeface="Tahoma" pitchFamily="34" charset="0"/>
              </a:rPr>
              <a:t>信号成分のキャンセルを抑える干渉計技術</a:t>
            </a:r>
            <a:r>
              <a:rPr lang="en-US" altLang="ja-JP" sz="1800" dirty="0" smtClean="0">
                <a:latin typeface="Tahoma" pitchFamily="34" charset="0"/>
              </a:rPr>
              <a:t>    </a:t>
            </a:r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RSE</a:t>
            </a:r>
            <a:r>
              <a:rPr lang="ja-JP" altLang="en-US" dirty="0" smtClean="0"/>
              <a:t>技術の復習</a:t>
            </a:r>
            <a:endParaRPr lang="ja-JP" altLang="ja-JP" dirty="0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451878" y="2692270"/>
            <a:ext cx="3620056" cy="3049497"/>
          </a:xfrm>
          <a:prstGeom prst="roundRect">
            <a:avLst>
              <a:gd name="adj" fmla="val 8495"/>
            </a:avLst>
          </a:prstGeom>
          <a:solidFill>
            <a:srgbClr val="CCFFCC">
              <a:alpha val="20000"/>
            </a:srgbClr>
          </a:solidFill>
          <a:ln w="1587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9" name="Line 7"/>
          <p:cNvSpPr>
            <a:spLocks noChangeAspect="1" noChangeShapeType="1"/>
          </p:cNvSpPr>
          <p:nvPr/>
        </p:nvSpPr>
        <p:spPr bwMode="auto">
          <a:xfrm flipH="1">
            <a:off x="813331" y="4609322"/>
            <a:ext cx="1061045" cy="425049"/>
          </a:xfrm>
          <a:prstGeom prst="line">
            <a:avLst/>
          </a:prstGeom>
          <a:noFill/>
          <a:ln w="33338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10" name="Group 8"/>
          <p:cNvGrpSpPr>
            <a:grpSpLocks noChangeAspect="1"/>
          </p:cNvGrpSpPr>
          <p:nvPr/>
        </p:nvGrpSpPr>
        <p:grpSpPr bwMode="auto">
          <a:xfrm>
            <a:off x="704443" y="2799962"/>
            <a:ext cx="429499" cy="405306"/>
            <a:chOff x="-732" y="1137"/>
            <a:chExt cx="355" cy="349"/>
          </a:xfrm>
        </p:grpSpPr>
        <p:sp>
          <p:nvSpPr>
            <p:cNvPr id="157" name="Freeform 9"/>
            <p:cNvSpPr>
              <a:spLocks noChangeAspect="1"/>
            </p:cNvSpPr>
            <p:nvPr/>
          </p:nvSpPr>
          <p:spPr bwMode="auto">
            <a:xfrm>
              <a:off x="-493" y="1140"/>
              <a:ext cx="116" cy="1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7" y="177"/>
                </a:cxn>
                <a:cxn ang="0">
                  <a:pos x="116" y="192"/>
                </a:cxn>
                <a:cxn ang="0">
                  <a:pos x="21" y="16"/>
                </a:cxn>
                <a:cxn ang="0">
                  <a:pos x="0" y="0"/>
                </a:cxn>
              </a:cxnLst>
              <a:rect l="0" t="0" r="r" b="b"/>
              <a:pathLst>
                <a:path w="116" h="192">
                  <a:moveTo>
                    <a:pt x="0" y="0"/>
                  </a:moveTo>
                  <a:lnTo>
                    <a:pt x="97" y="177"/>
                  </a:lnTo>
                  <a:lnTo>
                    <a:pt x="116" y="192"/>
                  </a:lnTo>
                  <a:lnTo>
                    <a:pt x="21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8" name="Freeform 10"/>
            <p:cNvSpPr>
              <a:spLocks noChangeAspect="1"/>
            </p:cNvSpPr>
            <p:nvPr/>
          </p:nvSpPr>
          <p:spPr bwMode="auto">
            <a:xfrm>
              <a:off x="-493" y="1140"/>
              <a:ext cx="116" cy="1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7" y="177"/>
                </a:cxn>
                <a:cxn ang="0">
                  <a:pos x="116" y="192"/>
                </a:cxn>
                <a:cxn ang="0">
                  <a:pos x="21" y="16"/>
                </a:cxn>
                <a:cxn ang="0">
                  <a:pos x="0" y="0"/>
                </a:cxn>
              </a:cxnLst>
              <a:rect l="0" t="0" r="r" b="b"/>
              <a:pathLst>
                <a:path w="116" h="192">
                  <a:moveTo>
                    <a:pt x="0" y="0"/>
                  </a:moveTo>
                  <a:lnTo>
                    <a:pt x="97" y="177"/>
                  </a:lnTo>
                  <a:lnTo>
                    <a:pt x="116" y="192"/>
                  </a:lnTo>
                  <a:lnTo>
                    <a:pt x="21" y="1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16757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9" name="Freeform 11"/>
            <p:cNvSpPr>
              <a:spLocks noChangeAspect="1"/>
            </p:cNvSpPr>
            <p:nvPr/>
          </p:nvSpPr>
          <p:spPr bwMode="auto">
            <a:xfrm>
              <a:off x="-732" y="1267"/>
              <a:ext cx="95" cy="204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94" y="204"/>
                </a:cxn>
                <a:cxn ang="0">
                  <a:pos x="95" y="178"/>
                </a:cxn>
                <a:cxn ang="0">
                  <a:pos x="0" y="0"/>
                </a:cxn>
                <a:cxn ang="0">
                  <a:pos x="0" y="26"/>
                </a:cxn>
              </a:cxnLst>
              <a:rect l="0" t="0" r="r" b="b"/>
              <a:pathLst>
                <a:path w="95" h="204">
                  <a:moveTo>
                    <a:pt x="0" y="26"/>
                  </a:moveTo>
                  <a:lnTo>
                    <a:pt x="94" y="204"/>
                  </a:lnTo>
                  <a:lnTo>
                    <a:pt x="95" y="178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3CAA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0" name="Freeform 12"/>
            <p:cNvSpPr>
              <a:spLocks noChangeAspect="1"/>
            </p:cNvSpPr>
            <p:nvPr/>
          </p:nvSpPr>
          <p:spPr bwMode="auto">
            <a:xfrm>
              <a:off x="-732" y="1267"/>
              <a:ext cx="95" cy="204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94" y="204"/>
                </a:cxn>
                <a:cxn ang="0">
                  <a:pos x="95" y="178"/>
                </a:cxn>
                <a:cxn ang="0">
                  <a:pos x="0" y="0"/>
                </a:cxn>
                <a:cxn ang="0">
                  <a:pos x="0" y="26"/>
                </a:cxn>
              </a:cxnLst>
              <a:rect l="0" t="0" r="r" b="b"/>
              <a:pathLst>
                <a:path w="95" h="204">
                  <a:moveTo>
                    <a:pt x="0" y="26"/>
                  </a:moveTo>
                  <a:lnTo>
                    <a:pt x="94" y="204"/>
                  </a:lnTo>
                  <a:lnTo>
                    <a:pt x="95" y="178"/>
                  </a:lnTo>
                  <a:lnTo>
                    <a:pt x="0" y="0"/>
                  </a:lnTo>
                  <a:lnTo>
                    <a:pt x="0" y="26"/>
                  </a:lnTo>
                </a:path>
              </a:pathLst>
            </a:custGeom>
            <a:noFill/>
            <a:ln w="3175">
              <a:solidFill>
                <a:srgbClr val="3CAAA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1" name="Freeform 13"/>
            <p:cNvSpPr>
              <a:spLocks noChangeAspect="1"/>
            </p:cNvSpPr>
            <p:nvPr/>
          </p:nvSpPr>
          <p:spPr bwMode="auto">
            <a:xfrm>
              <a:off x="-529" y="1137"/>
              <a:ext cx="133" cy="1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78"/>
                </a:cxn>
                <a:cxn ang="0">
                  <a:pos x="133" y="180"/>
                </a:cxn>
                <a:cxn ang="0">
                  <a:pos x="36" y="3"/>
                </a:cxn>
                <a:cxn ang="0">
                  <a:pos x="0" y="0"/>
                </a:cxn>
              </a:cxnLst>
              <a:rect l="0" t="0" r="r" b="b"/>
              <a:pathLst>
                <a:path w="133" h="180">
                  <a:moveTo>
                    <a:pt x="0" y="0"/>
                  </a:moveTo>
                  <a:lnTo>
                    <a:pt x="96" y="178"/>
                  </a:lnTo>
                  <a:lnTo>
                    <a:pt x="133" y="180"/>
                  </a:lnTo>
                  <a:lnTo>
                    <a:pt x="3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2" name="Freeform 14"/>
            <p:cNvSpPr>
              <a:spLocks noChangeAspect="1"/>
            </p:cNvSpPr>
            <p:nvPr/>
          </p:nvSpPr>
          <p:spPr bwMode="auto">
            <a:xfrm>
              <a:off x="-529" y="1137"/>
              <a:ext cx="133" cy="1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78"/>
                </a:cxn>
                <a:cxn ang="0">
                  <a:pos x="133" y="180"/>
                </a:cxn>
                <a:cxn ang="0">
                  <a:pos x="36" y="3"/>
                </a:cxn>
                <a:cxn ang="0">
                  <a:pos x="0" y="0"/>
                </a:cxn>
              </a:cxnLst>
              <a:rect l="0" t="0" r="r" b="b"/>
              <a:pathLst>
                <a:path w="133" h="180">
                  <a:moveTo>
                    <a:pt x="0" y="0"/>
                  </a:moveTo>
                  <a:lnTo>
                    <a:pt x="96" y="178"/>
                  </a:lnTo>
                  <a:lnTo>
                    <a:pt x="133" y="180"/>
                  </a:lnTo>
                  <a:lnTo>
                    <a:pt x="36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40B0B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3" name="Freeform 15"/>
            <p:cNvSpPr>
              <a:spLocks noChangeAspect="1"/>
            </p:cNvSpPr>
            <p:nvPr/>
          </p:nvSpPr>
          <p:spPr bwMode="auto">
            <a:xfrm>
              <a:off x="-732" y="1236"/>
              <a:ext cx="114" cy="209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95" y="209"/>
                </a:cxn>
                <a:cxn ang="0">
                  <a:pos x="114" y="178"/>
                </a:cxn>
                <a:cxn ang="0">
                  <a:pos x="19" y="0"/>
                </a:cxn>
                <a:cxn ang="0">
                  <a:pos x="0" y="31"/>
                </a:cxn>
              </a:cxnLst>
              <a:rect l="0" t="0" r="r" b="b"/>
              <a:pathLst>
                <a:path w="114" h="209">
                  <a:moveTo>
                    <a:pt x="0" y="31"/>
                  </a:moveTo>
                  <a:lnTo>
                    <a:pt x="95" y="209"/>
                  </a:lnTo>
                  <a:lnTo>
                    <a:pt x="114" y="178"/>
                  </a:lnTo>
                  <a:lnTo>
                    <a:pt x="19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60D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" name="Freeform 16"/>
            <p:cNvSpPr>
              <a:spLocks noChangeAspect="1"/>
            </p:cNvSpPr>
            <p:nvPr/>
          </p:nvSpPr>
          <p:spPr bwMode="auto">
            <a:xfrm>
              <a:off x="-732" y="1236"/>
              <a:ext cx="114" cy="209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95" y="209"/>
                </a:cxn>
                <a:cxn ang="0">
                  <a:pos x="114" y="178"/>
                </a:cxn>
                <a:cxn ang="0">
                  <a:pos x="19" y="0"/>
                </a:cxn>
                <a:cxn ang="0">
                  <a:pos x="0" y="31"/>
                </a:cxn>
              </a:cxnLst>
              <a:rect l="0" t="0" r="r" b="b"/>
              <a:pathLst>
                <a:path w="114" h="209">
                  <a:moveTo>
                    <a:pt x="0" y="31"/>
                  </a:moveTo>
                  <a:lnTo>
                    <a:pt x="95" y="209"/>
                  </a:lnTo>
                  <a:lnTo>
                    <a:pt x="114" y="178"/>
                  </a:lnTo>
                  <a:lnTo>
                    <a:pt x="19" y="0"/>
                  </a:lnTo>
                  <a:lnTo>
                    <a:pt x="0" y="31"/>
                  </a:lnTo>
                </a:path>
              </a:pathLst>
            </a:custGeom>
            <a:noFill/>
            <a:ln w="3175">
              <a:solidFill>
                <a:srgbClr val="60DC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5" name="Freeform 17"/>
            <p:cNvSpPr>
              <a:spLocks noChangeAspect="1"/>
            </p:cNvSpPr>
            <p:nvPr/>
          </p:nvSpPr>
          <p:spPr bwMode="auto">
            <a:xfrm>
              <a:off x="-576" y="1137"/>
              <a:ext cx="143" cy="18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97" y="188"/>
                </a:cxn>
                <a:cxn ang="0">
                  <a:pos x="143" y="178"/>
                </a:cxn>
                <a:cxn ang="0">
                  <a:pos x="47" y="0"/>
                </a:cxn>
                <a:cxn ang="0">
                  <a:pos x="0" y="10"/>
                </a:cxn>
              </a:cxnLst>
              <a:rect l="0" t="0" r="r" b="b"/>
              <a:pathLst>
                <a:path w="143" h="188">
                  <a:moveTo>
                    <a:pt x="0" y="10"/>
                  </a:moveTo>
                  <a:lnTo>
                    <a:pt x="97" y="188"/>
                  </a:lnTo>
                  <a:lnTo>
                    <a:pt x="143" y="178"/>
                  </a:lnTo>
                  <a:lnTo>
                    <a:pt x="4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2D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6" name="Freeform 18"/>
            <p:cNvSpPr>
              <a:spLocks noChangeAspect="1"/>
            </p:cNvSpPr>
            <p:nvPr/>
          </p:nvSpPr>
          <p:spPr bwMode="auto">
            <a:xfrm>
              <a:off x="-576" y="1137"/>
              <a:ext cx="143" cy="18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97" y="188"/>
                </a:cxn>
                <a:cxn ang="0">
                  <a:pos x="143" y="178"/>
                </a:cxn>
                <a:cxn ang="0">
                  <a:pos x="47" y="0"/>
                </a:cxn>
                <a:cxn ang="0">
                  <a:pos x="0" y="10"/>
                </a:cxn>
              </a:cxnLst>
              <a:rect l="0" t="0" r="r" b="b"/>
              <a:pathLst>
                <a:path w="143" h="188">
                  <a:moveTo>
                    <a:pt x="0" y="10"/>
                  </a:moveTo>
                  <a:lnTo>
                    <a:pt x="97" y="188"/>
                  </a:lnTo>
                  <a:lnTo>
                    <a:pt x="143" y="178"/>
                  </a:lnTo>
                  <a:lnTo>
                    <a:pt x="47" y="0"/>
                  </a:lnTo>
                  <a:lnTo>
                    <a:pt x="0" y="10"/>
                  </a:lnTo>
                </a:path>
              </a:pathLst>
            </a:custGeom>
            <a:noFill/>
            <a:ln w="3175">
              <a:solidFill>
                <a:srgbClr val="62DFD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7" name="Freeform 19"/>
            <p:cNvSpPr>
              <a:spLocks noChangeAspect="1"/>
            </p:cNvSpPr>
            <p:nvPr/>
          </p:nvSpPr>
          <p:spPr bwMode="auto">
            <a:xfrm>
              <a:off x="-713" y="1201"/>
              <a:ext cx="132" cy="213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95" y="213"/>
                </a:cxn>
                <a:cxn ang="0">
                  <a:pos x="132" y="178"/>
                </a:cxn>
                <a:cxn ang="0">
                  <a:pos x="37" y="0"/>
                </a:cxn>
                <a:cxn ang="0">
                  <a:pos x="0" y="35"/>
                </a:cxn>
              </a:cxnLst>
              <a:rect l="0" t="0" r="r" b="b"/>
              <a:pathLst>
                <a:path w="132" h="213">
                  <a:moveTo>
                    <a:pt x="0" y="35"/>
                  </a:moveTo>
                  <a:lnTo>
                    <a:pt x="95" y="213"/>
                  </a:lnTo>
                  <a:lnTo>
                    <a:pt x="132" y="178"/>
                  </a:lnTo>
                  <a:lnTo>
                    <a:pt x="37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77FDF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8" name="Freeform 20"/>
            <p:cNvSpPr>
              <a:spLocks noChangeAspect="1"/>
            </p:cNvSpPr>
            <p:nvPr/>
          </p:nvSpPr>
          <p:spPr bwMode="auto">
            <a:xfrm>
              <a:off x="-713" y="1201"/>
              <a:ext cx="132" cy="213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95" y="213"/>
                </a:cxn>
                <a:cxn ang="0">
                  <a:pos x="132" y="178"/>
                </a:cxn>
                <a:cxn ang="0">
                  <a:pos x="37" y="0"/>
                </a:cxn>
                <a:cxn ang="0">
                  <a:pos x="0" y="35"/>
                </a:cxn>
              </a:cxnLst>
              <a:rect l="0" t="0" r="r" b="b"/>
              <a:pathLst>
                <a:path w="132" h="213">
                  <a:moveTo>
                    <a:pt x="0" y="35"/>
                  </a:moveTo>
                  <a:lnTo>
                    <a:pt x="95" y="213"/>
                  </a:lnTo>
                  <a:lnTo>
                    <a:pt x="132" y="178"/>
                  </a:lnTo>
                  <a:lnTo>
                    <a:pt x="37" y="0"/>
                  </a:lnTo>
                  <a:lnTo>
                    <a:pt x="0" y="35"/>
                  </a:lnTo>
                </a:path>
              </a:pathLst>
            </a:custGeom>
            <a:noFill/>
            <a:ln w="3175">
              <a:solidFill>
                <a:srgbClr val="77FDF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9" name="Freeform 21"/>
            <p:cNvSpPr>
              <a:spLocks noChangeAspect="1"/>
            </p:cNvSpPr>
            <p:nvPr/>
          </p:nvSpPr>
          <p:spPr bwMode="auto">
            <a:xfrm>
              <a:off x="-628" y="1147"/>
              <a:ext cx="149" cy="201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95" y="201"/>
                </a:cxn>
                <a:cxn ang="0">
                  <a:pos x="149" y="178"/>
                </a:cxn>
                <a:cxn ang="0">
                  <a:pos x="52" y="0"/>
                </a:cxn>
                <a:cxn ang="0">
                  <a:pos x="0" y="23"/>
                </a:cxn>
              </a:cxnLst>
              <a:rect l="0" t="0" r="r" b="b"/>
              <a:pathLst>
                <a:path w="149" h="201">
                  <a:moveTo>
                    <a:pt x="0" y="23"/>
                  </a:moveTo>
                  <a:lnTo>
                    <a:pt x="95" y="201"/>
                  </a:lnTo>
                  <a:lnTo>
                    <a:pt x="149" y="178"/>
                  </a:lnTo>
                  <a:lnTo>
                    <a:pt x="52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9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0" name="Freeform 22"/>
            <p:cNvSpPr>
              <a:spLocks noChangeAspect="1"/>
            </p:cNvSpPr>
            <p:nvPr/>
          </p:nvSpPr>
          <p:spPr bwMode="auto">
            <a:xfrm>
              <a:off x="-628" y="1147"/>
              <a:ext cx="149" cy="201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95" y="201"/>
                </a:cxn>
                <a:cxn ang="0">
                  <a:pos x="149" y="178"/>
                </a:cxn>
                <a:cxn ang="0">
                  <a:pos x="52" y="0"/>
                </a:cxn>
                <a:cxn ang="0">
                  <a:pos x="0" y="23"/>
                </a:cxn>
              </a:cxnLst>
              <a:rect l="0" t="0" r="r" b="b"/>
              <a:pathLst>
                <a:path w="149" h="201">
                  <a:moveTo>
                    <a:pt x="0" y="23"/>
                  </a:moveTo>
                  <a:lnTo>
                    <a:pt x="95" y="201"/>
                  </a:lnTo>
                  <a:lnTo>
                    <a:pt x="149" y="178"/>
                  </a:lnTo>
                  <a:lnTo>
                    <a:pt x="52" y="0"/>
                  </a:lnTo>
                  <a:lnTo>
                    <a:pt x="0" y="23"/>
                  </a:lnTo>
                </a:path>
              </a:pathLst>
            </a:custGeom>
            <a:noFill/>
            <a:ln w="3175">
              <a:solidFill>
                <a:srgbClr val="79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1" name="Freeform 23"/>
            <p:cNvSpPr>
              <a:spLocks noChangeAspect="1"/>
            </p:cNvSpPr>
            <p:nvPr/>
          </p:nvSpPr>
          <p:spPr bwMode="auto">
            <a:xfrm>
              <a:off x="-676" y="1170"/>
              <a:ext cx="143" cy="209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95" y="209"/>
                </a:cxn>
                <a:cxn ang="0">
                  <a:pos x="143" y="178"/>
                </a:cxn>
                <a:cxn ang="0">
                  <a:pos x="48" y="0"/>
                </a:cxn>
                <a:cxn ang="0">
                  <a:pos x="0" y="31"/>
                </a:cxn>
              </a:cxnLst>
              <a:rect l="0" t="0" r="r" b="b"/>
              <a:pathLst>
                <a:path w="143" h="209">
                  <a:moveTo>
                    <a:pt x="0" y="31"/>
                  </a:moveTo>
                  <a:lnTo>
                    <a:pt x="95" y="209"/>
                  </a:lnTo>
                  <a:lnTo>
                    <a:pt x="143" y="178"/>
                  </a:lnTo>
                  <a:lnTo>
                    <a:pt x="48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8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2" name="Freeform 24"/>
            <p:cNvSpPr>
              <a:spLocks noChangeAspect="1"/>
            </p:cNvSpPr>
            <p:nvPr/>
          </p:nvSpPr>
          <p:spPr bwMode="auto">
            <a:xfrm>
              <a:off x="-676" y="1170"/>
              <a:ext cx="143" cy="209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95" y="209"/>
                </a:cxn>
                <a:cxn ang="0">
                  <a:pos x="143" y="178"/>
                </a:cxn>
                <a:cxn ang="0">
                  <a:pos x="48" y="0"/>
                </a:cxn>
                <a:cxn ang="0">
                  <a:pos x="0" y="31"/>
                </a:cxn>
              </a:cxnLst>
              <a:rect l="0" t="0" r="r" b="b"/>
              <a:pathLst>
                <a:path w="143" h="209">
                  <a:moveTo>
                    <a:pt x="0" y="31"/>
                  </a:moveTo>
                  <a:lnTo>
                    <a:pt x="95" y="209"/>
                  </a:lnTo>
                  <a:lnTo>
                    <a:pt x="143" y="178"/>
                  </a:lnTo>
                  <a:lnTo>
                    <a:pt x="48" y="0"/>
                  </a:lnTo>
                  <a:lnTo>
                    <a:pt x="0" y="31"/>
                  </a:lnTo>
                </a:path>
              </a:pathLst>
            </a:custGeom>
            <a:noFill/>
            <a:ln w="3175">
              <a:solidFill>
                <a:srgbClr val="80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3" name="Freeform 25"/>
            <p:cNvSpPr>
              <a:spLocks noChangeAspect="1"/>
            </p:cNvSpPr>
            <p:nvPr/>
          </p:nvSpPr>
          <p:spPr bwMode="auto">
            <a:xfrm>
              <a:off x="-638" y="1315"/>
              <a:ext cx="261" cy="171"/>
            </a:xfrm>
            <a:custGeom>
              <a:avLst/>
              <a:gdLst/>
              <a:ahLst/>
              <a:cxnLst>
                <a:cxn ang="0">
                  <a:pos x="105" y="33"/>
                </a:cxn>
                <a:cxn ang="0">
                  <a:pos x="57" y="64"/>
                </a:cxn>
                <a:cxn ang="0">
                  <a:pos x="20" y="99"/>
                </a:cxn>
                <a:cxn ang="0">
                  <a:pos x="1" y="130"/>
                </a:cxn>
                <a:cxn ang="0">
                  <a:pos x="0" y="156"/>
                </a:cxn>
                <a:cxn ang="0">
                  <a:pos x="20" y="170"/>
                </a:cxn>
                <a:cxn ang="0">
                  <a:pos x="57" y="171"/>
                </a:cxn>
                <a:cxn ang="0">
                  <a:pos x="103" y="161"/>
                </a:cxn>
                <a:cxn ang="0">
                  <a:pos x="155" y="138"/>
                </a:cxn>
                <a:cxn ang="0">
                  <a:pos x="204" y="107"/>
                </a:cxn>
                <a:cxn ang="0">
                  <a:pos x="240" y="74"/>
                </a:cxn>
                <a:cxn ang="0">
                  <a:pos x="259" y="43"/>
                </a:cxn>
                <a:cxn ang="0">
                  <a:pos x="261" y="17"/>
                </a:cxn>
                <a:cxn ang="0">
                  <a:pos x="242" y="2"/>
                </a:cxn>
                <a:cxn ang="0">
                  <a:pos x="205" y="0"/>
                </a:cxn>
                <a:cxn ang="0">
                  <a:pos x="159" y="10"/>
                </a:cxn>
                <a:cxn ang="0">
                  <a:pos x="105" y="33"/>
                </a:cxn>
              </a:cxnLst>
              <a:rect l="0" t="0" r="r" b="b"/>
              <a:pathLst>
                <a:path w="261" h="171">
                  <a:moveTo>
                    <a:pt x="105" y="33"/>
                  </a:moveTo>
                  <a:lnTo>
                    <a:pt x="57" y="64"/>
                  </a:lnTo>
                  <a:lnTo>
                    <a:pt x="20" y="99"/>
                  </a:lnTo>
                  <a:lnTo>
                    <a:pt x="1" y="130"/>
                  </a:lnTo>
                  <a:lnTo>
                    <a:pt x="0" y="156"/>
                  </a:lnTo>
                  <a:lnTo>
                    <a:pt x="20" y="170"/>
                  </a:lnTo>
                  <a:lnTo>
                    <a:pt x="57" y="171"/>
                  </a:lnTo>
                  <a:lnTo>
                    <a:pt x="103" y="161"/>
                  </a:lnTo>
                  <a:lnTo>
                    <a:pt x="155" y="138"/>
                  </a:lnTo>
                  <a:lnTo>
                    <a:pt x="204" y="107"/>
                  </a:lnTo>
                  <a:lnTo>
                    <a:pt x="240" y="74"/>
                  </a:lnTo>
                  <a:lnTo>
                    <a:pt x="259" y="43"/>
                  </a:lnTo>
                  <a:lnTo>
                    <a:pt x="261" y="17"/>
                  </a:lnTo>
                  <a:lnTo>
                    <a:pt x="242" y="2"/>
                  </a:lnTo>
                  <a:lnTo>
                    <a:pt x="205" y="0"/>
                  </a:lnTo>
                  <a:lnTo>
                    <a:pt x="159" y="10"/>
                  </a:lnTo>
                  <a:lnTo>
                    <a:pt x="105" y="33"/>
                  </a:lnTo>
                  <a:close/>
                </a:path>
              </a:pathLst>
            </a:custGeom>
            <a:solidFill>
              <a:srgbClr val="1572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" name="Freeform 26"/>
            <p:cNvSpPr>
              <a:spLocks noChangeAspect="1"/>
            </p:cNvSpPr>
            <p:nvPr/>
          </p:nvSpPr>
          <p:spPr bwMode="auto">
            <a:xfrm>
              <a:off x="-638" y="1315"/>
              <a:ext cx="261" cy="171"/>
            </a:xfrm>
            <a:custGeom>
              <a:avLst/>
              <a:gdLst/>
              <a:ahLst/>
              <a:cxnLst>
                <a:cxn ang="0">
                  <a:pos x="105" y="33"/>
                </a:cxn>
                <a:cxn ang="0">
                  <a:pos x="57" y="64"/>
                </a:cxn>
                <a:cxn ang="0">
                  <a:pos x="20" y="99"/>
                </a:cxn>
                <a:cxn ang="0">
                  <a:pos x="1" y="130"/>
                </a:cxn>
                <a:cxn ang="0">
                  <a:pos x="0" y="156"/>
                </a:cxn>
                <a:cxn ang="0">
                  <a:pos x="20" y="170"/>
                </a:cxn>
                <a:cxn ang="0">
                  <a:pos x="57" y="171"/>
                </a:cxn>
                <a:cxn ang="0">
                  <a:pos x="103" y="161"/>
                </a:cxn>
                <a:cxn ang="0">
                  <a:pos x="155" y="138"/>
                </a:cxn>
                <a:cxn ang="0">
                  <a:pos x="204" y="107"/>
                </a:cxn>
                <a:cxn ang="0">
                  <a:pos x="240" y="74"/>
                </a:cxn>
                <a:cxn ang="0">
                  <a:pos x="259" y="43"/>
                </a:cxn>
                <a:cxn ang="0">
                  <a:pos x="261" y="17"/>
                </a:cxn>
                <a:cxn ang="0">
                  <a:pos x="242" y="2"/>
                </a:cxn>
                <a:cxn ang="0">
                  <a:pos x="205" y="0"/>
                </a:cxn>
                <a:cxn ang="0">
                  <a:pos x="159" y="10"/>
                </a:cxn>
                <a:cxn ang="0">
                  <a:pos x="105" y="33"/>
                </a:cxn>
              </a:cxnLst>
              <a:rect l="0" t="0" r="r" b="b"/>
              <a:pathLst>
                <a:path w="261" h="171">
                  <a:moveTo>
                    <a:pt x="105" y="33"/>
                  </a:moveTo>
                  <a:lnTo>
                    <a:pt x="57" y="64"/>
                  </a:lnTo>
                  <a:lnTo>
                    <a:pt x="20" y="99"/>
                  </a:lnTo>
                  <a:lnTo>
                    <a:pt x="1" y="130"/>
                  </a:lnTo>
                  <a:lnTo>
                    <a:pt x="0" y="156"/>
                  </a:lnTo>
                  <a:lnTo>
                    <a:pt x="20" y="170"/>
                  </a:lnTo>
                  <a:lnTo>
                    <a:pt x="57" y="171"/>
                  </a:lnTo>
                  <a:lnTo>
                    <a:pt x="103" y="161"/>
                  </a:lnTo>
                  <a:lnTo>
                    <a:pt x="155" y="138"/>
                  </a:lnTo>
                  <a:lnTo>
                    <a:pt x="204" y="107"/>
                  </a:lnTo>
                  <a:lnTo>
                    <a:pt x="240" y="74"/>
                  </a:lnTo>
                  <a:lnTo>
                    <a:pt x="259" y="43"/>
                  </a:lnTo>
                  <a:lnTo>
                    <a:pt x="261" y="17"/>
                  </a:lnTo>
                  <a:lnTo>
                    <a:pt x="242" y="2"/>
                  </a:lnTo>
                  <a:lnTo>
                    <a:pt x="205" y="0"/>
                  </a:lnTo>
                  <a:lnTo>
                    <a:pt x="159" y="10"/>
                  </a:lnTo>
                  <a:lnTo>
                    <a:pt x="105" y="33"/>
                  </a:lnTo>
                </a:path>
              </a:pathLst>
            </a:custGeom>
            <a:noFill/>
            <a:ln w="3175">
              <a:solidFill>
                <a:srgbClr val="15727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5" name="Line 27"/>
            <p:cNvSpPr>
              <a:spLocks noChangeAspect="1" noChangeShapeType="1"/>
            </p:cNvSpPr>
            <p:nvPr/>
          </p:nvSpPr>
          <p:spPr bwMode="auto">
            <a:xfrm flipV="1">
              <a:off x="-692" y="1191"/>
              <a:ext cx="144" cy="17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6" name="Line 28"/>
            <p:cNvSpPr>
              <a:spLocks noChangeAspect="1" noChangeShapeType="1"/>
            </p:cNvSpPr>
            <p:nvPr/>
          </p:nvSpPr>
          <p:spPr bwMode="auto">
            <a:xfrm>
              <a:off x="-523" y="1182"/>
              <a:ext cx="92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1" name="Group 29"/>
          <p:cNvGrpSpPr>
            <a:grpSpLocks noChangeAspect="1"/>
          </p:cNvGrpSpPr>
          <p:nvPr/>
        </p:nvGrpSpPr>
        <p:grpSpPr bwMode="auto">
          <a:xfrm>
            <a:off x="3758123" y="3587347"/>
            <a:ext cx="398043" cy="408790"/>
            <a:chOff x="1792" y="1815"/>
            <a:chExt cx="329" cy="352"/>
          </a:xfrm>
        </p:grpSpPr>
        <p:sp>
          <p:nvSpPr>
            <p:cNvPr id="137" name="Freeform 30"/>
            <p:cNvSpPr>
              <a:spLocks noChangeAspect="1"/>
            </p:cNvSpPr>
            <p:nvPr/>
          </p:nvSpPr>
          <p:spPr bwMode="auto">
            <a:xfrm>
              <a:off x="1794" y="1815"/>
              <a:ext cx="208" cy="90"/>
            </a:xfrm>
            <a:custGeom>
              <a:avLst/>
              <a:gdLst/>
              <a:ahLst/>
              <a:cxnLst>
                <a:cxn ang="0">
                  <a:pos x="196" y="2"/>
                </a:cxn>
                <a:cxn ang="0">
                  <a:pos x="0" y="90"/>
                </a:cxn>
                <a:cxn ang="0">
                  <a:pos x="12" y="88"/>
                </a:cxn>
                <a:cxn ang="0">
                  <a:pos x="208" y="0"/>
                </a:cxn>
                <a:cxn ang="0">
                  <a:pos x="196" y="2"/>
                </a:cxn>
              </a:cxnLst>
              <a:rect l="0" t="0" r="r" b="b"/>
              <a:pathLst>
                <a:path w="208" h="90">
                  <a:moveTo>
                    <a:pt x="196" y="2"/>
                  </a:moveTo>
                  <a:lnTo>
                    <a:pt x="0" y="90"/>
                  </a:lnTo>
                  <a:lnTo>
                    <a:pt x="12" y="88"/>
                  </a:lnTo>
                  <a:lnTo>
                    <a:pt x="208" y="0"/>
                  </a:lnTo>
                  <a:lnTo>
                    <a:pt x="196" y="2"/>
                  </a:lnTo>
                  <a:close/>
                </a:path>
              </a:pathLst>
            </a:custGeom>
            <a:solidFill>
              <a:srgbClr val="43B4B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8" name="Freeform 31"/>
            <p:cNvSpPr>
              <a:spLocks noChangeAspect="1"/>
            </p:cNvSpPr>
            <p:nvPr/>
          </p:nvSpPr>
          <p:spPr bwMode="auto">
            <a:xfrm>
              <a:off x="1794" y="1815"/>
              <a:ext cx="208" cy="90"/>
            </a:xfrm>
            <a:custGeom>
              <a:avLst/>
              <a:gdLst/>
              <a:ahLst/>
              <a:cxnLst>
                <a:cxn ang="0">
                  <a:pos x="196" y="2"/>
                </a:cxn>
                <a:cxn ang="0">
                  <a:pos x="0" y="90"/>
                </a:cxn>
                <a:cxn ang="0">
                  <a:pos x="12" y="88"/>
                </a:cxn>
                <a:cxn ang="0">
                  <a:pos x="208" y="0"/>
                </a:cxn>
                <a:cxn ang="0">
                  <a:pos x="196" y="2"/>
                </a:cxn>
              </a:cxnLst>
              <a:rect l="0" t="0" r="r" b="b"/>
              <a:pathLst>
                <a:path w="208" h="90">
                  <a:moveTo>
                    <a:pt x="196" y="2"/>
                  </a:moveTo>
                  <a:lnTo>
                    <a:pt x="0" y="90"/>
                  </a:lnTo>
                  <a:lnTo>
                    <a:pt x="12" y="88"/>
                  </a:lnTo>
                  <a:lnTo>
                    <a:pt x="208" y="0"/>
                  </a:lnTo>
                  <a:lnTo>
                    <a:pt x="196" y="2"/>
                  </a:lnTo>
                </a:path>
              </a:pathLst>
            </a:custGeom>
            <a:noFill/>
            <a:ln w="3175">
              <a:solidFill>
                <a:srgbClr val="43B4B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9" name="Freeform 32"/>
            <p:cNvSpPr>
              <a:spLocks noChangeAspect="1"/>
            </p:cNvSpPr>
            <p:nvPr/>
          </p:nvSpPr>
          <p:spPr bwMode="auto">
            <a:xfrm>
              <a:off x="1922" y="2055"/>
              <a:ext cx="199" cy="112"/>
            </a:xfrm>
            <a:custGeom>
              <a:avLst/>
              <a:gdLst/>
              <a:ahLst/>
              <a:cxnLst>
                <a:cxn ang="0">
                  <a:pos x="199" y="0"/>
                </a:cxn>
                <a:cxn ang="0">
                  <a:pos x="2" y="90"/>
                </a:cxn>
                <a:cxn ang="0">
                  <a:pos x="0" y="112"/>
                </a:cxn>
                <a:cxn ang="0">
                  <a:pos x="196" y="23"/>
                </a:cxn>
                <a:cxn ang="0">
                  <a:pos x="199" y="0"/>
                </a:cxn>
              </a:cxnLst>
              <a:rect l="0" t="0" r="r" b="b"/>
              <a:pathLst>
                <a:path w="199" h="112">
                  <a:moveTo>
                    <a:pt x="199" y="0"/>
                  </a:moveTo>
                  <a:lnTo>
                    <a:pt x="2" y="90"/>
                  </a:lnTo>
                  <a:lnTo>
                    <a:pt x="0" y="112"/>
                  </a:lnTo>
                  <a:lnTo>
                    <a:pt x="196" y="23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1572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0" name="Freeform 33"/>
            <p:cNvSpPr>
              <a:spLocks noChangeAspect="1"/>
            </p:cNvSpPr>
            <p:nvPr/>
          </p:nvSpPr>
          <p:spPr bwMode="auto">
            <a:xfrm>
              <a:off x="1922" y="2055"/>
              <a:ext cx="199" cy="112"/>
            </a:xfrm>
            <a:custGeom>
              <a:avLst/>
              <a:gdLst/>
              <a:ahLst/>
              <a:cxnLst>
                <a:cxn ang="0">
                  <a:pos x="199" y="0"/>
                </a:cxn>
                <a:cxn ang="0">
                  <a:pos x="2" y="90"/>
                </a:cxn>
                <a:cxn ang="0">
                  <a:pos x="0" y="112"/>
                </a:cxn>
                <a:cxn ang="0">
                  <a:pos x="196" y="23"/>
                </a:cxn>
                <a:cxn ang="0">
                  <a:pos x="199" y="0"/>
                </a:cxn>
              </a:cxnLst>
              <a:rect l="0" t="0" r="r" b="b"/>
              <a:pathLst>
                <a:path w="199" h="112">
                  <a:moveTo>
                    <a:pt x="199" y="0"/>
                  </a:moveTo>
                  <a:lnTo>
                    <a:pt x="2" y="90"/>
                  </a:lnTo>
                  <a:lnTo>
                    <a:pt x="0" y="112"/>
                  </a:lnTo>
                  <a:lnTo>
                    <a:pt x="196" y="23"/>
                  </a:lnTo>
                  <a:lnTo>
                    <a:pt x="199" y="0"/>
                  </a:lnTo>
                </a:path>
              </a:pathLst>
            </a:custGeom>
            <a:noFill/>
            <a:ln w="3175">
              <a:solidFill>
                <a:srgbClr val="15727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1" name="Freeform 34"/>
            <p:cNvSpPr>
              <a:spLocks noChangeAspect="1"/>
            </p:cNvSpPr>
            <p:nvPr/>
          </p:nvSpPr>
          <p:spPr bwMode="auto">
            <a:xfrm>
              <a:off x="1806" y="1815"/>
              <a:ext cx="216" cy="105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0" y="88"/>
                </a:cxn>
                <a:cxn ang="0">
                  <a:pos x="19" y="105"/>
                </a:cxn>
                <a:cxn ang="0">
                  <a:pos x="216" y="17"/>
                </a:cxn>
                <a:cxn ang="0">
                  <a:pos x="196" y="0"/>
                </a:cxn>
              </a:cxnLst>
              <a:rect l="0" t="0" r="r" b="b"/>
              <a:pathLst>
                <a:path w="216" h="105">
                  <a:moveTo>
                    <a:pt x="196" y="0"/>
                  </a:moveTo>
                  <a:lnTo>
                    <a:pt x="0" y="88"/>
                  </a:lnTo>
                  <a:lnTo>
                    <a:pt x="19" y="105"/>
                  </a:lnTo>
                  <a:lnTo>
                    <a:pt x="216" y="17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61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2" name="Freeform 35"/>
            <p:cNvSpPr>
              <a:spLocks noChangeAspect="1"/>
            </p:cNvSpPr>
            <p:nvPr/>
          </p:nvSpPr>
          <p:spPr bwMode="auto">
            <a:xfrm>
              <a:off x="1806" y="1815"/>
              <a:ext cx="216" cy="105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0" y="88"/>
                </a:cxn>
                <a:cxn ang="0">
                  <a:pos x="19" y="105"/>
                </a:cxn>
                <a:cxn ang="0">
                  <a:pos x="216" y="17"/>
                </a:cxn>
                <a:cxn ang="0">
                  <a:pos x="196" y="0"/>
                </a:cxn>
              </a:cxnLst>
              <a:rect l="0" t="0" r="r" b="b"/>
              <a:pathLst>
                <a:path w="216" h="105">
                  <a:moveTo>
                    <a:pt x="196" y="0"/>
                  </a:moveTo>
                  <a:lnTo>
                    <a:pt x="0" y="88"/>
                  </a:lnTo>
                  <a:lnTo>
                    <a:pt x="19" y="105"/>
                  </a:lnTo>
                  <a:lnTo>
                    <a:pt x="216" y="17"/>
                  </a:lnTo>
                  <a:lnTo>
                    <a:pt x="196" y="0"/>
                  </a:lnTo>
                </a:path>
              </a:pathLst>
            </a:custGeom>
            <a:noFill/>
            <a:ln w="3175">
              <a:solidFill>
                <a:srgbClr val="61DED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" name="Freeform 36"/>
            <p:cNvSpPr>
              <a:spLocks noChangeAspect="1"/>
            </p:cNvSpPr>
            <p:nvPr/>
          </p:nvSpPr>
          <p:spPr bwMode="auto">
            <a:xfrm>
              <a:off x="1915" y="2017"/>
              <a:ext cx="206" cy="128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90"/>
                </a:cxn>
                <a:cxn ang="0">
                  <a:pos x="9" y="128"/>
                </a:cxn>
                <a:cxn ang="0">
                  <a:pos x="206" y="38"/>
                </a:cxn>
                <a:cxn ang="0">
                  <a:pos x="197" y="0"/>
                </a:cxn>
              </a:cxnLst>
              <a:rect l="0" t="0" r="r" b="b"/>
              <a:pathLst>
                <a:path w="206" h="128">
                  <a:moveTo>
                    <a:pt x="197" y="0"/>
                  </a:moveTo>
                  <a:lnTo>
                    <a:pt x="0" y="90"/>
                  </a:lnTo>
                  <a:lnTo>
                    <a:pt x="9" y="128"/>
                  </a:lnTo>
                  <a:lnTo>
                    <a:pt x="206" y="38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329C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4" name="Freeform 37"/>
            <p:cNvSpPr>
              <a:spLocks noChangeAspect="1"/>
            </p:cNvSpPr>
            <p:nvPr/>
          </p:nvSpPr>
          <p:spPr bwMode="auto">
            <a:xfrm>
              <a:off x="1915" y="2017"/>
              <a:ext cx="206" cy="128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90"/>
                </a:cxn>
                <a:cxn ang="0">
                  <a:pos x="9" y="128"/>
                </a:cxn>
                <a:cxn ang="0">
                  <a:pos x="206" y="38"/>
                </a:cxn>
                <a:cxn ang="0">
                  <a:pos x="197" y="0"/>
                </a:cxn>
              </a:cxnLst>
              <a:rect l="0" t="0" r="r" b="b"/>
              <a:pathLst>
                <a:path w="206" h="128">
                  <a:moveTo>
                    <a:pt x="197" y="0"/>
                  </a:moveTo>
                  <a:lnTo>
                    <a:pt x="0" y="90"/>
                  </a:lnTo>
                  <a:lnTo>
                    <a:pt x="9" y="128"/>
                  </a:lnTo>
                  <a:lnTo>
                    <a:pt x="206" y="38"/>
                  </a:lnTo>
                  <a:lnTo>
                    <a:pt x="197" y="0"/>
                  </a:lnTo>
                </a:path>
              </a:pathLst>
            </a:custGeom>
            <a:noFill/>
            <a:ln w="3175">
              <a:solidFill>
                <a:srgbClr val="32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5" name="Freeform 38"/>
            <p:cNvSpPr>
              <a:spLocks noChangeAspect="1"/>
            </p:cNvSpPr>
            <p:nvPr/>
          </p:nvSpPr>
          <p:spPr bwMode="auto">
            <a:xfrm>
              <a:off x="1825" y="1832"/>
              <a:ext cx="222" cy="125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88"/>
                </a:cxn>
                <a:cxn ang="0">
                  <a:pos x="25" y="125"/>
                </a:cxn>
                <a:cxn ang="0">
                  <a:pos x="222" y="35"/>
                </a:cxn>
                <a:cxn ang="0">
                  <a:pos x="197" y="0"/>
                </a:cxn>
              </a:cxnLst>
              <a:rect l="0" t="0" r="r" b="b"/>
              <a:pathLst>
                <a:path w="222" h="125">
                  <a:moveTo>
                    <a:pt x="197" y="0"/>
                  </a:moveTo>
                  <a:lnTo>
                    <a:pt x="0" y="88"/>
                  </a:lnTo>
                  <a:lnTo>
                    <a:pt x="25" y="125"/>
                  </a:lnTo>
                  <a:lnTo>
                    <a:pt x="222" y="35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73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6" name="Freeform 39"/>
            <p:cNvSpPr>
              <a:spLocks noChangeAspect="1"/>
            </p:cNvSpPr>
            <p:nvPr/>
          </p:nvSpPr>
          <p:spPr bwMode="auto">
            <a:xfrm>
              <a:off x="1825" y="1832"/>
              <a:ext cx="222" cy="125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88"/>
                </a:cxn>
                <a:cxn ang="0">
                  <a:pos x="25" y="125"/>
                </a:cxn>
                <a:cxn ang="0">
                  <a:pos x="222" y="35"/>
                </a:cxn>
                <a:cxn ang="0">
                  <a:pos x="197" y="0"/>
                </a:cxn>
              </a:cxnLst>
              <a:rect l="0" t="0" r="r" b="b"/>
              <a:pathLst>
                <a:path w="222" h="125">
                  <a:moveTo>
                    <a:pt x="197" y="0"/>
                  </a:moveTo>
                  <a:lnTo>
                    <a:pt x="0" y="88"/>
                  </a:lnTo>
                  <a:lnTo>
                    <a:pt x="25" y="125"/>
                  </a:lnTo>
                  <a:lnTo>
                    <a:pt x="222" y="35"/>
                  </a:lnTo>
                  <a:lnTo>
                    <a:pt x="197" y="0"/>
                  </a:lnTo>
                </a:path>
              </a:pathLst>
            </a:custGeom>
            <a:noFill/>
            <a:ln w="3175">
              <a:solidFill>
                <a:srgbClr val="73F8F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7" name="Freeform 40"/>
            <p:cNvSpPr>
              <a:spLocks noChangeAspect="1"/>
            </p:cNvSpPr>
            <p:nvPr/>
          </p:nvSpPr>
          <p:spPr bwMode="auto">
            <a:xfrm>
              <a:off x="1898" y="1969"/>
              <a:ext cx="214" cy="138"/>
            </a:xfrm>
            <a:custGeom>
              <a:avLst/>
              <a:gdLst/>
              <a:ahLst/>
              <a:cxnLst>
                <a:cxn ang="0">
                  <a:pos x="199" y="0"/>
                </a:cxn>
                <a:cxn ang="0">
                  <a:pos x="0" y="90"/>
                </a:cxn>
                <a:cxn ang="0">
                  <a:pos x="17" y="138"/>
                </a:cxn>
                <a:cxn ang="0">
                  <a:pos x="214" y="48"/>
                </a:cxn>
                <a:cxn ang="0">
                  <a:pos x="199" y="0"/>
                </a:cxn>
              </a:cxnLst>
              <a:rect l="0" t="0" r="r" b="b"/>
              <a:pathLst>
                <a:path w="214" h="138">
                  <a:moveTo>
                    <a:pt x="199" y="0"/>
                  </a:moveTo>
                  <a:lnTo>
                    <a:pt x="0" y="90"/>
                  </a:lnTo>
                  <a:lnTo>
                    <a:pt x="17" y="138"/>
                  </a:lnTo>
                  <a:lnTo>
                    <a:pt x="214" y="48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54CB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8" name="Freeform 41"/>
            <p:cNvSpPr>
              <a:spLocks noChangeAspect="1"/>
            </p:cNvSpPr>
            <p:nvPr/>
          </p:nvSpPr>
          <p:spPr bwMode="auto">
            <a:xfrm>
              <a:off x="1898" y="1969"/>
              <a:ext cx="214" cy="138"/>
            </a:xfrm>
            <a:custGeom>
              <a:avLst/>
              <a:gdLst/>
              <a:ahLst/>
              <a:cxnLst>
                <a:cxn ang="0">
                  <a:pos x="199" y="0"/>
                </a:cxn>
                <a:cxn ang="0">
                  <a:pos x="0" y="90"/>
                </a:cxn>
                <a:cxn ang="0">
                  <a:pos x="17" y="138"/>
                </a:cxn>
                <a:cxn ang="0">
                  <a:pos x="214" y="48"/>
                </a:cxn>
                <a:cxn ang="0">
                  <a:pos x="199" y="0"/>
                </a:cxn>
              </a:cxnLst>
              <a:rect l="0" t="0" r="r" b="b"/>
              <a:pathLst>
                <a:path w="214" h="138">
                  <a:moveTo>
                    <a:pt x="199" y="0"/>
                  </a:moveTo>
                  <a:lnTo>
                    <a:pt x="0" y="90"/>
                  </a:lnTo>
                  <a:lnTo>
                    <a:pt x="17" y="138"/>
                  </a:lnTo>
                  <a:lnTo>
                    <a:pt x="214" y="48"/>
                  </a:lnTo>
                  <a:lnTo>
                    <a:pt x="199" y="0"/>
                  </a:lnTo>
                </a:path>
              </a:pathLst>
            </a:custGeom>
            <a:noFill/>
            <a:ln w="3175">
              <a:solidFill>
                <a:srgbClr val="54CBC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9" name="Freeform 42"/>
            <p:cNvSpPr>
              <a:spLocks noChangeAspect="1"/>
            </p:cNvSpPr>
            <p:nvPr/>
          </p:nvSpPr>
          <p:spPr bwMode="auto">
            <a:xfrm>
              <a:off x="1875" y="1915"/>
              <a:ext cx="222" cy="144"/>
            </a:xfrm>
            <a:custGeom>
              <a:avLst/>
              <a:gdLst/>
              <a:ahLst/>
              <a:cxnLst>
                <a:cxn ang="0">
                  <a:pos x="198" y="0"/>
                </a:cxn>
                <a:cxn ang="0">
                  <a:pos x="0" y="90"/>
                </a:cxn>
                <a:cxn ang="0">
                  <a:pos x="23" y="144"/>
                </a:cxn>
                <a:cxn ang="0">
                  <a:pos x="222" y="54"/>
                </a:cxn>
                <a:cxn ang="0">
                  <a:pos x="198" y="0"/>
                </a:cxn>
              </a:cxnLst>
              <a:rect l="0" t="0" r="r" b="b"/>
              <a:pathLst>
                <a:path w="222" h="144">
                  <a:moveTo>
                    <a:pt x="198" y="0"/>
                  </a:moveTo>
                  <a:lnTo>
                    <a:pt x="0" y="90"/>
                  </a:lnTo>
                  <a:lnTo>
                    <a:pt x="23" y="144"/>
                  </a:lnTo>
                  <a:lnTo>
                    <a:pt x="222" y="54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6CEE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0" name="Freeform 43"/>
            <p:cNvSpPr>
              <a:spLocks noChangeAspect="1"/>
            </p:cNvSpPr>
            <p:nvPr/>
          </p:nvSpPr>
          <p:spPr bwMode="auto">
            <a:xfrm>
              <a:off x="1875" y="1915"/>
              <a:ext cx="222" cy="144"/>
            </a:xfrm>
            <a:custGeom>
              <a:avLst/>
              <a:gdLst/>
              <a:ahLst/>
              <a:cxnLst>
                <a:cxn ang="0">
                  <a:pos x="198" y="0"/>
                </a:cxn>
                <a:cxn ang="0">
                  <a:pos x="0" y="90"/>
                </a:cxn>
                <a:cxn ang="0">
                  <a:pos x="23" y="144"/>
                </a:cxn>
                <a:cxn ang="0">
                  <a:pos x="222" y="54"/>
                </a:cxn>
                <a:cxn ang="0">
                  <a:pos x="198" y="0"/>
                </a:cxn>
              </a:cxnLst>
              <a:rect l="0" t="0" r="r" b="b"/>
              <a:pathLst>
                <a:path w="222" h="144">
                  <a:moveTo>
                    <a:pt x="198" y="0"/>
                  </a:moveTo>
                  <a:lnTo>
                    <a:pt x="0" y="90"/>
                  </a:lnTo>
                  <a:lnTo>
                    <a:pt x="23" y="144"/>
                  </a:lnTo>
                  <a:lnTo>
                    <a:pt x="222" y="54"/>
                  </a:lnTo>
                  <a:lnTo>
                    <a:pt x="198" y="0"/>
                  </a:lnTo>
                </a:path>
              </a:pathLst>
            </a:custGeom>
            <a:noFill/>
            <a:ln w="3175">
              <a:solidFill>
                <a:srgbClr val="6CEEE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1" name="Freeform 44"/>
            <p:cNvSpPr>
              <a:spLocks noChangeAspect="1"/>
            </p:cNvSpPr>
            <p:nvPr/>
          </p:nvSpPr>
          <p:spPr bwMode="auto">
            <a:xfrm>
              <a:off x="1850" y="1867"/>
              <a:ext cx="223" cy="138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90"/>
                </a:cxn>
                <a:cxn ang="0">
                  <a:pos x="25" y="138"/>
                </a:cxn>
                <a:cxn ang="0">
                  <a:pos x="223" y="48"/>
                </a:cxn>
                <a:cxn ang="0">
                  <a:pos x="197" y="0"/>
                </a:cxn>
              </a:cxnLst>
              <a:rect l="0" t="0" r="r" b="b"/>
              <a:pathLst>
                <a:path w="223" h="138">
                  <a:moveTo>
                    <a:pt x="197" y="0"/>
                  </a:moveTo>
                  <a:lnTo>
                    <a:pt x="0" y="90"/>
                  </a:lnTo>
                  <a:lnTo>
                    <a:pt x="25" y="138"/>
                  </a:lnTo>
                  <a:lnTo>
                    <a:pt x="223" y="48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78FE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2" name="Freeform 45"/>
            <p:cNvSpPr>
              <a:spLocks noChangeAspect="1"/>
            </p:cNvSpPr>
            <p:nvPr/>
          </p:nvSpPr>
          <p:spPr bwMode="auto">
            <a:xfrm>
              <a:off x="1850" y="1867"/>
              <a:ext cx="223" cy="138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90"/>
                </a:cxn>
                <a:cxn ang="0">
                  <a:pos x="25" y="138"/>
                </a:cxn>
                <a:cxn ang="0">
                  <a:pos x="223" y="48"/>
                </a:cxn>
                <a:cxn ang="0">
                  <a:pos x="197" y="0"/>
                </a:cxn>
              </a:cxnLst>
              <a:rect l="0" t="0" r="r" b="b"/>
              <a:pathLst>
                <a:path w="223" h="138">
                  <a:moveTo>
                    <a:pt x="197" y="0"/>
                  </a:moveTo>
                  <a:lnTo>
                    <a:pt x="0" y="90"/>
                  </a:lnTo>
                  <a:lnTo>
                    <a:pt x="25" y="138"/>
                  </a:lnTo>
                  <a:lnTo>
                    <a:pt x="223" y="48"/>
                  </a:lnTo>
                  <a:lnTo>
                    <a:pt x="197" y="0"/>
                  </a:lnTo>
                </a:path>
              </a:pathLst>
            </a:custGeom>
            <a:noFill/>
            <a:ln w="3175">
              <a:solidFill>
                <a:srgbClr val="78FE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3" name="Freeform 46"/>
            <p:cNvSpPr>
              <a:spLocks noChangeAspect="1"/>
            </p:cNvSpPr>
            <p:nvPr/>
          </p:nvSpPr>
          <p:spPr bwMode="auto">
            <a:xfrm>
              <a:off x="1792" y="1903"/>
              <a:ext cx="132" cy="264"/>
            </a:xfrm>
            <a:custGeom>
              <a:avLst/>
              <a:gdLst/>
              <a:ahLst/>
              <a:cxnLst>
                <a:cxn ang="0">
                  <a:pos x="83" y="102"/>
                </a:cxn>
                <a:cxn ang="0">
                  <a:pos x="58" y="54"/>
                </a:cxn>
                <a:cxn ang="0">
                  <a:pos x="33" y="17"/>
                </a:cxn>
                <a:cxn ang="0">
                  <a:pos x="14" y="0"/>
                </a:cxn>
                <a:cxn ang="0">
                  <a:pos x="2" y="2"/>
                </a:cxn>
                <a:cxn ang="0">
                  <a:pos x="0" y="24"/>
                </a:cxn>
                <a:cxn ang="0">
                  <a:pos x="9" y="62"/>
                </a:cxn>
                <a:cxn ang="0">
                  <a:pos x="26" y="111"/>
                </a:cxn>
                <a:cxn ang="0">
                  <a:pos x="49" y="162"/>
                </a:cxn>
                <a:cxn ang="0">
                  <a:pos x="75" y="211"/>
                </a:cxn>
                <a:cxn ang="0">
                  <a:pos x="99" y="245"/>
                </a:cxn>
                <a:cxn ang="0">
                  <a:pos x="118" y="264"/>
                </a:cxn>
                <a:cxn ang="0">
                  <a:pos x="130" y="264"/>
                </a:cxn>
                <a:cxn ang="0">
                  <a:pos x="132" y="242"/>
                </a:cxn>
                <a:cxn ang="0">
                  <a:pos x="123" y="204"/>
                </a:cxn>
                <a:cxn ang="0">
                  <a:pos x="106" y="156"/>
                </a:cxn>
                <a:cxn ang="0">
                  <a:pos x="83" y="102"/>
                </a:cxn>
              </a:cxnLst>
              <a:rect l="0" t="0" r="r" b="b"/>
              <a:pathLst>
                <a:path w="132" h="264">
                  <a:moveTo>
                    <a:pt x="83" y="102"/>
                  </a:moveTo>
                  <a:lnTo>
                    <a:pt x="58" y="54"/>
                  </a:lnTo>
                  <a:lnTo>
                    <a:pt x="33" y="17"/>
                  </a:lnTo>
                  <a:lnTo>
                    <a:pt x="14" y="0"/>
                  </a:lnTo>
                  <a:lnTo>
                    <a:pt x="2" y="2"/>
                  </a:lnTo>
                  <a:lnTo>
                    <a:pt x="0" y="24"/>
                  </a:lnTo>
                  <a:lnTo>
                    <a:pt x="9" y="62"/>
                  </a:lnTo>
                  <a:lnTo>
                    <a:pt x="26" y="111"/>
                  </a:lnTo>
                  <a:lnTo>
                    <a:pt x="49" y="162"/>
                  </a:lnTo>
                  <a:lnTo>
                    <a:pt x="75" y="211"/>
                  </a:lnTo>
                  <a:lnTo>
                    <a:pt x="99" y="245"/>
                  </a:lnTo>
                  <a:lnTo>
                    <a:pt x="118" y="264"/>
                  </a:lnTo>
                  <a:lnTo>
                    <a:pt x="130" y="264"/>
                  </a:lnTo>
                  <a:lnTo>
                    <a:pt x="132" y="242"/>
                  </a:lnTo>
                  <a:lnTo>
                    <a:pt x="123" y="204"/>
                  </a:lnTo>
                  <a:lnTo>
                    <a:pt x="106" y="156"/>
                  </a:lnTo>
                  <a:lnTo>
                    <a:pt x="83" y="102"/>
                  </a:lnTo>
                  <a:close/>
                </a:path>
              </a:pathLst>
            </a:custGeom>
            <a:solidFill>
              <a:srgbClr val="3EAC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" name="Freeform 47"/>
            <p:cNvSpPr>
              <a:spLocks noChangeAspect="1"/>
            </p:cNvSpPr>
            <p:nvPr/>
          </p:nvSpPr>
          <p:spPr bwMode="auto">
            <a:xfrm>
              <a:off x="1792" y="1903"/>
              <a:ext cx="132" cy="264"/>
            </a:xfrm>
            <a:custGeom>
              <a:avLst/>
              <a:gdLst/>
              <a:ahLst/>
              <a:cxnLst>
                <a:cxn ang="0">
                  <a:pos x="83" y="102"/>
                </a:cxn>
                <a:cxn ang="0">
                  <a:pos x="58" y="54"/>
                </a:cxn>
                <a:cxn ang="0">
                  <a:pos x="33" y="17"/>
                </a:cxn>
                <a:cxn ang="0">
                  <a:pos x="14" y="0"/>
                </a:cxn>
                <a:cxn ang="0">
                  <a:pos x="2" y="2"/>
                </a:cxn>
                <a:cxn ang="0">
                  <a:pos x="0" y="24"/>
                </a:cxn>
                <a:cxn ang="0">
                  <a:pos x="9" y="62"/>
                </a:cxn>
                <a:cxn ang="0">
                  <a:pos x="26" y="111"/>
                </a:cxn>
                <a:cxn ang="0">
                  <a:pos x="49" y="162"/>
                </a:cxn>
                <a:cxn ang="0">
                  <a:pos x="75" y="211"/>
                </a:cxn>
                <a:cxn ang="0">
                  <a:pos x="99" y="245"/>
                </a:cxn>
                <a:cxn ang="0">
                  <a:pos x="118" y="264"/>
                </a:cxn>
                <a:cxn ang="0">
                  <a:pos x="130" y="264"/>
                </a:cxn>
                <a:cxn ang="0">
                  <a:pos x="132" y="242"/>
                </a:cxn>
                <a:cxn ang="0">
                  <a:pos x="123" y="204"/>
                </a:cxn>
                <a:cxn ang="0">
                  <a:pos x="106" y="156"/>
                </a:cxn>
                <a:cxn ang="0">
                  <a:pos x="83" y="102"/>
                </a:cxn>
              </a:cxnLst>
              <a:rect l="0" t="0" r="r" b="b"/>
              <a:pathLst>
                <a:path w="132" h="264">
                  <a:moveTo>
                    <a:pt x="83" y="102"/>
                  </a:moveTo>
                  <a:lnTo>
                    <a:pt x="58" y="54"/>
                  </a:lnTo>
                  <a:lnTo>
                    <a:pt x="33" y="17"/>
                  </a:lnTo>
                  <a:lnTo>
                    <a:pt x="14" y="0"/>
                  </a:lnTo>
                  <a:lnTo>
                    <a:pt x="2" y="2"/>
                  </a:lnTo>
                  <a:lnTo>
                    <a:pt x="0" y="24"/>
                  </a:lnTo>
                  <a:lnTo>
                    <a:pt x="9" y="62"/>
                  </a:lnTo>
                  <a:lnTo>
                    <a:pt x="26" y="111"/>
                  </a:lnTo>
                  <a:lnTo>
                    <a:pt x="49" y="162"/>
                  </a:lnTo>
                  <a:lnTo>
                    <a:pt x="75" y="211"/>
                  </a:lnTo>
                  <a:lnTo>
                    <a:pt x="99" y="245"/>
                  </a:lnTo>
                  <a:lnTo>
                    <a:pt x="118" y="264"/>
                  </a:lnTo>
                  <a:lnTo>
                    <a:pt x="130" y="264"/>
                  </a:lnTo>
                  <a:lnTo>
                    <a:pt x="132" y="242"/>
                  </a:lnTo>
                  <a:lnTo>
                    <a:pt x="123" y="204"/>
                  </a:lnTo>
                  <a:lnTo>
                    <a:pt x="106" y="156"/>
                  </a:lnTo>
                  <a:lnTo>
                    <a:pt x="83" y="102"/>
                  </a:lnTo>
                </a:path>
              </a:pathLst>
            </a:custGeom>
            <a:noFill/>
            <a:ln w="3175">
              <a:solidFill>
                <a:srgbClr val="3EAC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" name="Line 48"/>
            <p:cNvSpPr>
              <a:spLocks noChangeAspect="1" noChangeShapeType="1"/>
            </p:cNvSpPr>
            <p:nvPr/>
          </p:nvSpPr>
          <p:spPr bwMode="auto">
            <a:xfrm flipH="1" flipV="1">
              <a:off x="1990" y="1891"/>
              <a:ext cx="41" cy="21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6" name="Line 49"/>
            <p:cNvSpPr>
              <a:spLocks noChangeAspect="1" noChangeShapeType="1"/>
            </p:cNvSpPr>
            <p:nvPr/>
          </p:nvSpPr>
          <p:spPr bwMode="auto">
            <a:xfrm>
              <a:off x="1901" y="1861"/>
              <a:ext cx="66" cy="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" name="Group 50"/>
          <p:cNvGrpSpPr>
            <a:grpSpLocks noChangeAspect="1"/>
          </p:cNvGrpSpPr>
          <p:nvPr/>
        </p:nvGrpSpPr>
        <p:grpSpPr bwMode="auto">
          <a:xfrm>
            <a:off x="428596" y="4932173"/>
            <a:ext cx="433129" cy="339110"/>
            <a:chOff x="-960" y="2973"/>
            <a:chExt cx="358" cy="292"/>
          </a:xfrm>
        </p:grpSpPr>
        <p:sp>
          <p:nvSpPr>
            <p:cNvPr id="131" name="Freeform 51"/>
            <p:cNvSpPr>
              <a:spLocks noChangeAspect="1"/>
            </p:cNvSpPr>
            <p:nvPr/>
          </p:nvSpPr>
          <p:spPr bwMode="auto">
            <a:xfrm>
              <a:off x="-903" y="3092"/>
              <a:ext cx="301" cy="173"/>
            </a:xfrm>
            <a:custGeom>
              <a:avLst/>
              <a:gdLst/>
              <a:ahLst/>
              <a:cxnLst>
                <a:cxn ang="0">
                  <a:pos x="294" y="51"/>
                </a:cxn>
                <a:cxn ang="0">
                  <a:pos x="301" y="0"/>
                </a:cxn>
                <a:cxn ang="0">
                  <a:pos x="5" y="125"/>
                </a:cxn>
                <a:cxn ang="0">
                  <a:pos x="0" y="173"/>
                </a:cxn>
                <a:cxn ang="0">
                  <a:pos x="294" y="51"/>
                </a:cxn>
              </a:cxnLst>
              <a:rect l="0" t="0" r="r" b="b"/>
              <a:pathLst>
                <a:path w="301" h="173">
                  <a:moveTo>
                    <a:pt x="294" y="51"/>
                  </a:moveTo>
                  <a:lnTo>
                    <a:pt x="301" y="0"/>
                  </a:lnTo>
                  <a:lnTo>
                    <a:pt x="5" y="125"/>
                  </a:lnTo>
                  <a:lnTo>
                    <a:pt x="0" y="173"/>
                  </a:lnTo>
                  <a:lnTo>
                    <a:pt x="294" y="51"/>
                  </a:lnTo>
                  <a:close/>
                </a:path>
              </a:pathLst>
            </a:custGeom>
            <a:solidFill>
              <a:srgbClr val="62626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" name="Freeform 52"/>
            <p:cNvSpPr>
              <a:spLocks noChangeAspect="1"/>
            </p:cNvSpPr>
            <p:nvPr/>
          </p:nvSpPr>
          <p:spPr bwMode="auto">
            <a:xfrm>
              <a:off x="-903" y="3092"/>
              <a:ext cx="301" cy="173"/>
            </a:xfrm>
            <a:custGeom>
              <a:avLst/>
              <a:gdLst/>
              <a:ahLst/>
              <a:cxnLst>
                <a:cxn ang="0">
                  <a:pos x="294" y="51"/>
                </a:cxn>
                <a:cxn ang="0">
                  <a:pos x="301" y="0"/>
                </a:cxn>
                <a:cxn ang="0">
                  <a:pos x="5" y="125"/>
                </a:cxn>
                <a:cxn ang="0">
                  <a:pos x="0" y="173"/>
                </a:cxn>
                <a:cxn ang="0">
                  <a:pos x="294" y="51"/>
                </a:cxn>
              </a:cxnLst>
              <a:rect l="0" t="0" r="r" b="b"/>
              <a:pathLst>
                <a:path w="301" h="173">
                  <a:moveTo>
                    <a:pt x="294" y="51"/>
                  </a:moveTo>
                  <a:lnTo>
                    <a:pt x="301" y="0"/>
                  </a:lnTo>
                  <a:lnTo>
                    <a:pt x="5" y="125"/>
                  </a:lnTo>
                  <a:lnTo>
                    <a:pt x="0" y="173"/>
                  </a:lnTo>
                  <a:lnTo>
                    <a:pt x="294" y="51"/>
                  </a:lnTo>
                </a:path>
              </a:pathLst>
            </a:custGeom>
            <a:noFill/>
            <a:ln w="3175">
              <a:solidFill>
                <a:srgbClr val="62626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" name="Freeform 53"/>
            <p:cNvSpPr>
              <a:spLocks noChangeAspect="1"/>
            </p:cNvSpPr>
            <p:nvPr/>
          </p:nvSpPr>
          <p:spPr bwMode="auto">
            <a:xfrm>
              <a:off x="-960" y="3096"/>
              <a:ext cx="62" cy="169"/>
            </a:xfrm>
            <a:custGeom>
              <a:avLst/>
              <a:gdLst/>
              <a:ahLst/>
              <a:cxnLst>
                <a:cxn ang="0">
                  <a:pos x="57" y="169"/>
                </a:cxn>
                <a:cxn ang="0">
                  <a:pos x="62" y="121"/>
                </a:cxn>
                <a:cxn ang="0">
                  <a:pos x="3" y="0"/>
                </a:cxn>
                <a:cxn ang="0">
                  <a:pos x="0" y="48"/>
                </a:cxn>
                <a:cxn ang="0">
                  <a:pos x="57" y="169"/>
                </a:cxn>
              </a:cxnLst>
              <a:rect l="0" t="0" r="r" b="b"/>
              <a:pathLst>
                <a:path w="62" h="169">
                  <a:moveTo>
                    <a:pt x="57" y="169"/>
                  </a:moveTo>
                  <a:lnTo>
                    <a:pt x="62" y="121"/>
                  </a:lnTo>
                  <a:lnTo>
                    <a:pt x="3" y="0"/>
                  </a:lnTo>
                  <a:lnTo>
                    <a:pt x="0" y="48"/>
                  </a:lnTo>
                  <a:lnTo>
                    <a:pt x="57" y="169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" name="Freeform 54"/>
            <p:cNvSpPr>
              <a:spLocks noChangeAspect="1"/>
            </p:cNvSpPr>
            <p:nvPr/>
          </p:nvSpPr>
          <p:spPr bwMode="auto">
            <a:xfrm>
              <a:off x="-960" y="3096"/>
              <a:ext cx="62" cy="169"/>
            </a:xfrm>
            <a:custGeom>
              <a:avLst/>
              <a:gdLst/>
              <a:ahLst/>
              <a:cxnLst>
                <a:cxn ang="0">
                  <a:pos x="57" y="169"/>
                </a:cxn>
                <a:cxn ang="0">
                  <a:pos x="62" y="121"/>
                </a:cxn>
                <a:cxn ang="0">
                  <a:pos x="3" y="0"/>
                </a:cxn>
                <a:cxn ang="0">
                  <a:pos x="0" y="48"/>
                </a:cxn>
                <a:cxn ang="0">
                  <a:pos x="57" y="169"/>
                </a:cxn>
              </a:cxnLst>
              <a:rect l="0" t="0" r="r" b="b"/>
              <a:pathLst>
                <a:path w="62" h="169">
                  <a:moveTo>
                    <a:pt x="57" y="169"/>
                  </a:moveTo>
                  <a:lnTo>
                    <a:pt x="62" y="121"/>
                  </a:lnTo>
                  <a:lnTo>
                    <a:pt x="3" y="0"/>
                  </a:lnTo>
                  <a:lnTo>
                    <a:pt x="0" y="48"/>
                  </a:lnTo>
                  <a:lnTo>
                    <a:pt x="57" y="169"/>
                  </a:lnTo>
                </a:path>
              </a:pathLst>
            </a:custGeom>
            <a:noFill/>
            <a:ln w="3175">
              <a:solidFill>
                <a:srgbClr val="B5B5B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5" name="Freeform 55"/>
            <p:cNvSpPr>
              <a:spLocks noChangeAspect="1"/>
            </p:cNvSpPr>
            <p:nvPr/>
          </p:nvSpPr>
          <p:spPr bwMode="auto">
            <a:xfrm>
              <a:off x="-957" y="2973"/>
              <a:ext cx="355" cy="244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59" y="244"/>
                </a:cxn>
                <a:cxn ang="0">
                  <a:pos x="355" y="119"/>
                </a:cxn>
                <a:cxn ang="0">
                  <a:pos x="296" y="0"/>
                </a:cxn>
                <a:cxn ang="0">
                  <a:pos x="0" y="123"/>
                </a:cxn>
                <a:cxn ang="0">
                  <a:pos x="0" y="123"/>
                </a:cxn>
              </a:cxnLst>
              <a:rect l="0" t="0" r="r" b="b"/>
              <a:pathLst>
                <a:path w="355" h="244">
                  <a:moveTo>
                    <a:pt x="0" y="123"/>
                  </a:moveTo>
                  <a:lnTo>
                    <a:pt x="59" y="244"/>
                  </a:lnTo>
                  <a:lnTo>
                    <a:pt x="355" y="119"/>
                  </a:lnTo>
                  <a:lnTo>
                    <a:pt x="296" y="0"/>
                  </a:lnTo>
                  <a:lnTo>
                    <a:pt x="0" y="123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6" name="Freeform 56"/>
            <p:cNvSpPr>
              <a:spLocks noChangeAspect="1"/>
            </p:cNvSpPr>
            <p:nvPr/>
          </p:nvSpPr>
          <p:spPr bwMode="auto">
            <a:xfrm>
              <a:off x="-957" y="2973"/>
              <a:ext cx="355" cy="244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59" y="244"/>
                </a:cxn>
                <a:cxn ang="0">
                  <a:pos x="355" y="119"/>
                </a:cxn>
                <a:cxn ang="0">
                  <a:pos x="296" y="0"/>
                </a:cxn>
                <a:cxn ang="0">
                  <a:pos x="0" y="123"/>
                </a:cxn>
                <a:cxn ang="0">
                  <a:pos x="0" y="123"/>
                </a:cxn>
              </a:cxnLst>
              <a:rect l="0" t="0" r="r" b="b"/>
              <a:pathLst>
                <a:path w="355" h="244">
                  <a:moveTo>
                    <a:pt x="0" y="123"/>
                  </a:moveTo>
                  <a:lnTo>
                    <a:pt x="59" y="244"/>
                  </a:lnTo>
                  <a:lnTo>
                    <a:pt x="355" y="119"/>
                  </a:lnTo>
                  <a:lnTo>
                    <a:pt x="296" y="0"/>
                  </a:lnTo>
                  <a:lnTo>
                    <a:pt x="0" y="123"/>
                  </a:lnTo>
                  <a:lnTo>
                    <a:pt x="0" y="123"/>
                  </a:lnTo>
                </a:path>
              </a:pathLst>
            </a:custGeom>
            <a:noFill/>
            <a:ln w="3175">
              <a:solidFill>
                <a:srgbClr val="D9D9D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" name="Group 57"/>
          <p:cNvGrpSpPr>
            <a:grpSpLocks noChangeAspect="1"/>
          </p:cNvGrpSpPr>
          <p:nvPr/>
        </p:nvGrpSpPr>
        <p:grpSpPr bwMode="auto">
          <a:xfrm>
            <a:off x="2325652" y="5400191"/>
            <a:ext cx="217774" cy="204395"/>
            <a:chOff x="608" y="3376"/>
            <a:chExt cx="180" cy="176"/>
          </a:xfrm>
        </p:grpSpPr>
        <p:sp>
          <p:nvSpPr>
            <p:cNvPr id="113" name="Freeform 58"/>
            <p:cNvSpPr>
              <a:spLocks noChangeAspect="1"/>
            </p:cNvSpPr>
            <p:nvPr/>
          </p:nvSpPr>
          <p:spPr bwMode="auto">
            <a:xfrm>
              <a:off x="726" y="3378"/>
              <a:ext cx="62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86"/>
                </a:cxn>
                <a:cxn ang="0">
                  <a:pos x="62" y="93"/>
                </a:cxn>
                <a:cxn ang="0">
                  <a:pos x="10" y="7"/>
                </a:cxn>
                <a:cxn ang="0">
                  <a:pos x="0" y="0"/>
                </a:cxn>
              </a:cxnLst>
              <a:rect l="0" t="0" r="r" b="b"/>
              <a:pathLst>
                <a:path w="62" h="93">
                  <a:moveTo>
                    <a:pt x="0" y="0"/>
                  </a:moveTo>
                  <a:lnTo>
                    <a:pt x="52" y="86"/>
                  </a:lnTo>
                  <a:lnTo>
                    <a:pt x="62" y="93"/>
                  </a:lnTo>
                  <a:lnTo>
                    <a:pt x="1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730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" name="Freeform 59"/>
            <p:cNvSpPr>
              <a:spLocks noChangeAspect="1"/>
            </p:cNvSpPr>
            <p:nvPr/>
          </p:nvSpPr>
          <p:spPr bwMode="auto">
            <a:xfrm>
              <a:off x="726" y="3378"/>
              <a:ext cx="62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86"/>
                </a:cxn>
                <a:cxn ang="0">
                  <a:pos x="62" y="93"/>
                </a:cxn>
                <a:cxn ang="0">
                  <a:pos x="10" y="7"/>
                </a:cxn>
                <a:cxn ang="0">
                  <a:pos x="0" y="0"/>
                </a:cxn>
              </a:cxnLst>
              <a:rect l="0" t="0" r="r" b="b"/>
              <a:pathLst>
                <a:path w="62" h="93">
                  <a:moveTo>
                    <a:pt x="0" y="0"/>
                  </a:moveTo>
                  <a:lnTo>
                    <a:pt x="52" y="86"/>
                  </a:lnTo>
                  <a:lnTo>
                    <a:pt x="62" y="93"/>
                  </a:lnTo>
                  <a:lnTo>
                    <a:pt x="10" y="7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73730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" name="Freeform 60"/>
            <p:cNvSpPr>
              <a:spLocks noChangeAspect="1"/>
            </p:cNvSpPr>
            <p:nvPr/>
          </p:nvSpPr>
          <p:spPr bwMode="auto">
            <a:xfrm>
              <a:off x="608" y="3445"/>
              <a:ext cx="52" cy="10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52" y="100"/>
                </a:cxn>
                <a:cxn ang="0">
                  <a:pos x="52" y="87"/>
                </a:cxn>
                <a:cxn ang="0">
                  <a:pos x="0" y="0"/>
                </a:cxn>
                <a:cxn ang="0">
                  <a:pos x="0" y="12"/>
                </a:cxn>
              </a:cxnLst>
              <a:rect l="0" t="0" r="r" b="b"/>
              <a:pathLst>
                <a:path w="52" h="100">
                  <a:moveTo>
                    <a:pt x="0" y="12"/>
                  </a:moveTo>
                  <a:lnTo>
                    <a:pt x="52" y="100"/>
                  </a:lnTo>
                  <a:lnTo>
                    <a:pt x="52" y="87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CAC2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6" name="Freeform 61"/>
            <p:cNvSpPr>
              <a:spLocks noChangeAspect="1"/>
            </p:cNvSpPr>
            <p:nvPr/>
          </p:nvSpPr>
          <p:spPr bwMode="auto">
            <a:xfrm>
              <a:off x="608" y="3445"/>
              <a:ext cx="52" cy="10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52" y="100"/>
                </a:cxn>
                <a:cxn ang="0">
                  <a:pos x="52" y="87"/>
                </a:cxn>
                <a:cxn ang="0">
                  <a:pos x="0" y="0"/>
                </a:cxn>
                <a:cxn ang="0">
                  <a:pos x="0" y="12"/>
                </a:cxn>
              </a:cxnLst>
              <a:rect l="0" t="0" r="r" b="b"/>
              <a:pathLst>
                <a:path w="52" h="100">
                  <a:moveTo>
                    <a:pt x="0" y="12"/>
                  </a:moveTo>
                  <a:lnTo>
                    <a:pt x="52" y="100"/>
                  </a:lnTo>
                  <a:lnTo>
                    <a:pt x="52" y="87"/>
                  </a:lnTo>
                  <a:lnTo>
                    <a:pt x="0" y="0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ACAC2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7" name="Freeform 62"/>
            <p:cNvSpPr>
              <a:spLocks noChangeAspect="1"/>
            </p:cNvSpPr>
            <p:nvPr/>
          </p:nvSpPr>
          <p:spPr bwMode="auto">
            <a:xfrm>
              <a:off x="708" y="3376"/>
              <a:ext cx="70" cy="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88"/>
                </a:cxn>
                <a:cxn ang="0">
                  <a:pos x="70" y="88"/>
                </a:cxn>
                <a:cxn ang="0">
                  <a:pos x="18" y="2"/>
                </a:cxn>
                <a:cxn ang="0">
                  <a:pos x="0" y="0"/>
                </a:cxn>
              </a:cxnLst>
              <a:rect l="0" t="0" r="r" b="b"/>
              <a:pathLst>
                <a:path w="70" h="88">
                  <a:moveTo>
                    <a:pt x="0" y="0"/>
                  </a:moveTo>
                  <a:lnTo>
                    <a:pt x="51" y="88"/>
                  </a:lnTo>
                  <a:lnTo>
                    <a:pt x="70" y="88"/>
                  </a:lnTo>
                  <a:lnTo>
                    <a:pt x="18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AD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" name="Freeform 63"/>
            <p:cNvSpPr>
              <a:spLocks noChangeAspect="1"/>
            </p:cNvSpPr>
            <p:nvPr/>
          </p:nvSpPr>
          <p:spPr bwMode="auto">
            <a:xfrm>
              <a:off x="708" y="3376"/>
              <a:ext cx="70" cy="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88"/>
                </a:cxn>
                <a:cxn ang="0">
                  <a:pos x="70" y="88"/>
                </a:cxn>
                <a:cxn ang="0">
                  <a:pos x="18" y="2"/>
                </a:cxn>
                <a:cxn ang="0">
                  <a:pos x="0" y="0"/>
                </a:cxn>
              </a:cxnLst>
              <a:rect l="0" t="0" r="r" b="b"/>
              <a:pathLst>
                <a:path w="70" h="88">
                  <a:moveTo>
                    <a:pt x="0" y="0"/>
                  </a:moveTo>
                  <a:lnTo>
                    <a:pt x="51" y="88"/>
                  </a:lnTo>
                  <a:lnTo>
                    <a:pt x="70" y="88"/>
                  </a:lnTo>
                  <a:lnTo>
                    <a:pt x="18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ADAD3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" name="Freeform 64"/>
            <p:cNvSpPr>
              <a:spLocks noChangeAspect="1"/>
            </p:cNvSpPr>
            <p:nvPr/>
          </p:nvSpPr>
          <p:spPr bwMode="auto">
            <a:xfrm>
              <a:off x="608" y="3428"/>
              <a:ext cx="61" cy="10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52" y="104"/>
                </a:cxn>
                <a:cxn ang="0">
                  <a:pos x="61" y="88"/>
                </a:cxn>
                <a:cxn ang="0">
                  <a:pos x="9" y="0"/>
                </a:cxn>
                <a:cxn ang="0">
                  <a:pos x="0" y="17"/>
                </a:cxn>
              </a:cxnLst>
              <a:rect l="0" t="0" r="r" b="b"/>
              <a:pathLst>
                <a:path w="61" h="104">
                  <a:moveTo>
                    <a:pt x="0" y="17"/>
                  </a:moveTo>
                  <a:lnTo>
                    <a:pt x="52" y="104"/>
                  </a:lnTo>
                  <a:lnTo>
                    <a:pt x="61" y="88"/>
                  </a:lnTo>
                  <a:lnTo>
                    <a:pt x="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DDD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0" name="Freeform 65"/>
            <p:cNvSpPr>
              <a:spLocks noChangeAspect="1"/>
            </p:cNvSpPr>
            <p:nvPr/>
          </p:nvSpPr>
          <p:spPr bwMode="auto">
            <a:xfrm>
              <a:off x="608" y="3428"/>
              <a:ext cx="61" cy="10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52" y="104"/>
                </a:cxn>
                <a:cxn ang="0">
                  <a:pos x="61" y="88"/>
                </a:cxn>
                <a:cxn ang="0">
                  <a:pos x="9" y="0"/>
                </a:cxn>
                <a:cxn ang="0">
                  <a:pos x="0" y="17"/>
                </a:cxn>
              </a:cxnLst>
              <a:rect l="0" t="0" r="r" b="b"/>
              <a:pathLst>
                <a:path w="61" h="104">
                  <a:moveTo>
                    <a:pt x="0" y="17"/>
                  </a:moveTo>
                  <a:lnTo>
                    <a:pt x="52" y="104"/>
                  </a:lnTo>
                  <a:lnTo>
                    <a:pt x="61" y="88"/>
                  </a:lnTo>
                  <a:lnTo>
                    <a:pt x="9" y="0"/>
                  </a:lnTo>
                  <a:lnTo>
                    <a:pt x="0" y="17"/>
                  </a:lnTo>
                </a:path>
              </a:pathLst>
            </a:custGeom>
            <a:noFill/>
            <a:ln w="3175">
              <a:solidFill>
                <a:srgbClr val="DDDD4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1" name="Freeform 66"/>
            <p:cNvSpPr>
              <a:spLocks noChangeAspect="1"/>
            </p:cNvSpPr>
            <p:nvPr/>
          </p:nvSpPr>
          <p:spPr bwMode="auto">
            <a:xfrm>
              <a:off x="684" y="3376"/>
              <a:ext cx="75" cy="9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2" y="93"/>
                </a:cxn>
                <a:cxn ang="0">
                  <a:pos x="75" y="88"/>
                </a:cxn>
                <a:cxn ang="0">
                  <a:pos x="24" y="0"/>
                </a:cxn>
                <a:cxn ang="0">
                  <a:pos x="0" y="7"/>
                </a:cxn>
              </a:cxnLst>
              <a:rect l="0" t="0" r="r" b="b"/>
              <a:pathLst>
                <a:path w="75" h="93">
                  <a:moveTo>
                    <a:pt x="0" y="7"/>
                  </a:moveTo>
                  <a:lnTo>
                    <a:pt x="52" y="93"/>
                  </a:lnTo>
                  <a:lnTo>
                    <a:pt x="75" y="88"/>
                  </a:lnTo>
                  <a:lnTo>
                    <a:pt x="2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DDD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2" name="Freeform 67"/>
            <p:cNvSpPr>
              <a:spLocks noChangeAspect="1"/>
            </p:cNvSpPr>
            <p:nvPr/>
          </p:nvSpPr>
          <p:spPr bwMode="auto">
            <a:xfrm>
              <a:off x="684" y="3376"/>
              <a:ext cx="75" cy="9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2" y="93"/>
                </a:cxn>
                <a:cxn ang="0">
                  <a:pos x="75" y="88"/>
                </a:cxn>
                <a:cxn ang="0">
                  <a:pos x="24" y="0"/>
                </a:cxn>
                <a:cxn ang="0">
                  <a:pos x="0" y="7"/>
                </a:cxn>
              </a:cxnLst>
              <a:rect l="0" t="0" r="r" b="b"/>
              <a:pathLst>
                <a:path w="75" h="93">
                  <a:moveTo>
                    <a:pt x="0" y="7"/>
                  </a:moveTo>
                  <a:lnTo>
                    <a:pt x="52" y="93"/>
                  </a:lnTo>
                  <a:lnTo>
                    <a:pt x="75" y="88"/>
                  </a:lnTo>
                  <a:lnTo>
                    <a:pt x="24" y="0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DDDD4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" name="Freeform 68"/>
            <p:cNvSpPr>
              <a:spLocks noChangeAspect="1"/>
            </p:cNvSpPr>
            <p:nvPr/>
          </p:nvSpPr>
          <p:spPr bwMode="auto">
            <a:xfrm>
              <a:off x="617" y="3411"/>
              <a:ext cx="69" cy="105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52" y="105"/>
                </a:cxn>
                <a:cxn ang="0">
                  <a:pos x="69" y="88"/>
                </a:cxn>
                <a:cxn ang="0">
                  <a:pos x="17" y="0"/>
                </a:cxn>
                <a:cxn ang="0">
                  <a:pos x="0" y="17"/>
                </a:cxn>
              </a:cxnLst>
              <a:rect l="0" t="0" r="r" b="b"/>
              <a:pathLst>
                <a:path w="69" h="105">
                  <a:moveTo>
                    <a:pt x="0" y="17"/>
                  </a:moveTo>
                  <a:lnTo>
                    <a:pt x="52" y="105"/>
                  </a:lnTo>
                  <a:lnTo>
                    <a:pt x="69" y="88"/>
                  </a:lnTo>
                  <a:lnTo>
                    <a:pt x="17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EFE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" name="Freeform 69"/>
            <p:cNvSpPr>
              <a:spLocks noChangeAspect="1"/>
            </p:cNvSpPr>
            <p:nvPr/>
          </p:nvSpPr>
          <p:spPr bwMode="auto">
            <a:xfrm>
              <a:off x="617" y="3411"/>
              <a:ext cx="69" cy="105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52" y="105"/>
                </a:cxn>
                <a:cxn ang="0">
                  <a:pos x="69" y="88"/>
                </a:cxn>
                <a:cxn ang="0">
                  <a:pos x="17" y="0"/>
                </a:cxn>
                <a:cxn ang="0">
                  <a:pos x="0" y="17"/>
                </a:cxn>
              </a:cxnLst>
              <a:rect l="0" t="0" r="r" b="b"/>
              <a:pathLst>
                <a:path w="69" h="105">
                  <a:moveTo>
                    <a:pt x="0" y="17"/>
                  </a:moveTo>
                  <a:lnTo>
                    <a:pt x="52" y="105"/>
                  </a:lnTo>
                  <a:lnTo>
                    <a:pt x="69" y="88"/>
                  </a:lnTo>
                  <a:lnTo>
                    <a:pt x="17" y="0"/>
                  </a:lnTo>
                  <a:lnTo>
                    <a:pt x="0" y="17"/>
                  </a:lnTo>
                </a:path>
              </a:pathLst>
            </a:custGeom>
            <a:noFill/>
            <a:ln w="3175">
              <a:solidFill>
                <a:srgbClr val="FEFE6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" name="Freeform 70"/>
            <p:cNvSpPr>
              <a:spLocks noChangeAspect="1"/>
            </p:cNvSpPr>
            <p:nvPr/>
          </p:nvSpPr>
          <p:spPr bwMode="auto">
            <a:xfrm>
              <a:off x="658" y="3383"/>
              <a:ext cx="78" cy="9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52" y="98"/>
                </a:cxn>
                <a:cxn ang="0">
                  <a:pos x="78" y="86"/>
                </a:cxn>
                <a:cxn ang="0">
                  <a:pos x="26" y="0"/>
                </a:cxn>
                <a:cxn ang="0">
                  <a:pos x="0" y="12"/>
                </a:cxn>
              </a:cxnLst>
              <a:rect l="0" t="0" r="r" b="b"/>
              <a:pathLst>
                <a:path w="78" h="98">
                  <a:moveTo>
                    <a:pt x="0" y="12"/>
                  </a:moveTo>
                  <a:lnTo>
                    <a:pt x="52" y="98"/>
                  </a:lnTo>
                  <a:lnTo>
                    <a:pt x="78" y="86"/>
                  </a:lnTo>
                  <a:lnTo>
                    <a:pt x="26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EFE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6" name="Freeform 71"/>
            <p:cNvSpPr>
              <a:spLocks noChangeAspect="1"/>
            </p:cNvSpPr>
            <p:nvPr/>
          </p:nvSpPr>
          <p:spPr bwMode="auto">
            <a:xfrm>
              <a:off x="658" y="3383"/>
              <a:ext cx="78" cy="9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52" y="98"/>
                </a:cxn>
                <a:cxn ang="0">
                  <a:pos x="78" y="86"/>
                </a:cxn>
                <a:cxn ang="0">
                  <a:pos x="26" y="0"/>
                </a:cxn>
                <a:cxn ang="0">
                  <a:pos x="0" y="12"/>
                </a:cxn>
              </a:cxnLst>
              <a:rect l="0" t="0" r="r" b="b"/>
              <a:pathLst>
                <a:path w="78" h="98">
                  <a:moveTo>
                    <a:pt x="0" y="12"/>
                  </a:moveTo>
                  <a:lnTo>
                    <a:pt x="52" y="98"/>
                  </a:lnTo>
                  <a:lnTo>
                    <a:pt x="78" y="86"/>
                  </a:lnTo>
                  <a:lnTo>
                    <a:pt x="26" y="0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FEFE6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" name="Freeform 72"/>
            <p:cNvSpPr>
              <a:spLocks noChangeAspect="1"/>
            </p:cNvSpPr>
            <p:nvPr/>
          </p:nvSpPr>
          <p:spPr bwMode="auto">
            <a:xfrm>
              <a:off x="634" y="3395"/>
              <a:ext cx="76" cy="104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52" y="104"/>
                </a:cxn>
                <a:cxn ang="0">
                  <a:pos x="76" y="86"/>
                </a:cxn>
                <a:cxn ang="0">
                  <a:pos x="24" y="0"/>
                </a:cxn>
                <a:cxn ang="0">
                  <a:pos x="0" y="16"/>
                </a:cxn>
              </a:cxnLst>
              <a:rect l="0" t="0" r="r" b="b"/>
              <a:pathLst>
                <a:path w="76" h="104">
                  <a:moveTo>
                    <a:pt x="0" y="16"/>
                  </a:moveTo>
                  <a:lnTo>
                    <a:pt x="52" y="104"/>
                  </a:lnTo>
                  <a:lnTo>
                    <a:pt x="76" y="86"/>
                  </a:lnTo>
                  <a:lnTo>
                    <a:pt x="24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" name="Freeform 73"/>
            <p:cNvSpPr>
              <a:spLocks noChangeAspect="1"/>
            </p:cNvSpPr>
            <p:nvPr/>
          </p:nvSpPr>
          <p:spPr bwMode="auto">
            <a:xfrm>
              <a:off x="634" y="3395"/>
              <a:ext cx="76" cy="104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52" y="104"/>
                </a:cxn>
                <a:cxn ang="0">
                  <a:pos x="76" y="86"/>
                </a:cxn>
                <a:cxn ang="0">
                  <a:pos x="24" y="0"/>
                </a:cxn>
                <a:cxn ang="0">
                  <a:pos x="0" y="16"/>
                </a:cxn>
              </a:cxnLst>
              <a:rect l="0" t="0" r="r" b="b"/>
              <a:pathLst>
                <a:path w="76" h="104">
                  <a:moveTo>
                    <a:pt x="0" y="16"/>
                  </a:moveTo>
                  <a:lnTo>
                    <a:pt x="52" y="104"/>
                  </a:lnTo>
                  <a:lnTo>
                    <a:pt x="76" y="86"/>
                  </a:lnTo>
                  <a:lnTo>
                    <a:pt x="24" y="0"/>
                  </a:lnTo>
                  <a:lnTo>
                    <a:pt x="0" y="16"/>
                  </a:lnTo>
                </a:path>
              </a:pathLst>
            </a:custGeom>
            <a:noFill/>
            <a:ln w="3175">
              <a:solidFill>
                <a:srgbClr val="FFFF6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" name="Freeform 74"/>
            <p:cNvSpPr>
              <a:spLocks noChangeAspect="1"/>
            </p:cNvSpPr>
            <p:nvPr/>
          </p:nvSpPr>
          <p:spPr bwMode="auto">
            <a:xfrm>
              <a:off x="660" y="3464"/>
              <a:ext cx="128" cy="88"/>
            </a:xfrm>
            <a:custGeom>
              <a:avLst/>
              <a:gdLst/>
              <a:ahLst/>
              <a:cxnLst>
                <a:cxn ang="0">
                  <a:pos x="50" y="17"/>
                </a:cxn>
                <a:cxn ang="0">
                  <a:pos x="26" y="35"/>
                </a:cxn>
                <a:cxn ang="0">
                  <a:pos x="9" y="52"/>
                </a:cxn>
                <a:cxn ang="0">
                  <a:pos x="0" y="68"/>
                </a:cxn>
                <a:cxn ang="0">
                  <a:pos x="0" y="81"/>
                </a:cxn>
                <a:cxn ang="0">
                  <a:pos x="10" y="88"/>
                </a:cxn>
                <a:cxn ang="0">
                  <a:pos x="28" y="88"/>
                </a:cxn>
                <a:cxn ang="0">
                  <a:pos x="52" y="81"/>
                </a:cxn>
                <a:cxn ang="0">
                  <a:pos x="76" y="69"/>
                </a:cxn>
                <a:cxn ang="0">
                  <a:pos x="100" y="54"/>
                </a:cxn>
                <a:cxn ang="0">
                  <a:pos x="118" y="37"/>
                </a:cxn>
                <a:cxn ang="0">
                  <a:pos x="126" y="19"/>
                </a:cxn>
                <a:cxn ang="0">
                  <a:pos x="128" y="7"/>
                </a:cxn>
                <a:cxn ang="0">
                  <a:pos x="118" y="0"/>
                </a:cxn>
                <a:cxn ang="0">
                  <a:pos x="99" y="0"/>
                </a:cxn>
                <a:cxn ang="0">
                  <a:pos x="76" y="5"/>
                </a:cxn>
                <a:cxn ang="0">
                  <a:pos x="50" y="17"/>
                </a:cxn>
              </a:cxnLst>
              <a:rect l="0" t="0" r="r" b="b"/>
              <a:pathLst>
                <a:path w="128" h="88">
                  <a:moveTo>
                    <a:pt x="50" y="17"/>
                  </a:moveTo>
                  <a:lnTo>
                    <a:pt x="26" y="35"/>
                  </a:lnTo>
                  <a:lnTo>
                    <a:pt x="9" y="52"/>
                  </a:lnTo>
                  <a:lnTo>
                    <a:pt x="0" y="68"/>
                  </a:lnTo>
                  <a:lnTo>
                    <a:pt x="0" y="81"/>
                  </a:lnTo>
                  <a:lnTo>
                    <a:pt x="10" y="88"/>
                  </a:lnTo>
                  <a:lnTo>
                    <a:pt x="28" y="88"/>
                  </a:lnTo>
                  <a:lnTo>
                    <a:pt x="52" y="81"/>
                  </a:lnTo>
                  <a:lnTo>
                    <a:pt x="76" y="69"/>
                  </a:lnTo>
                  <a:lnTo>
                    <a:pt x="100" y="54"/>
                  </a:lnTo>
                  <a:lnTo>
                    <a:pt x="118" y="37"/>
                  </a:lnTo>
                  <a:lnTo>
                    <a:pt x="126" y="19"/>
                  </a:lnTo>
                  <a:lnTo>
                    <a:pt x="128" y="7"/>
                  </a:lnTo>
                  <a:lnTo>
                    <a:pt x="118" y="0"/>
                  </a:lnTo>
                  <a:lnTo>
                    <a:pt x="99" y="0"/>
                  </a:lnTo>
                  <a:lnTo>
                    <a:pt x="76" y="5"/>
                  </a:lnTo>
                  <a:lnTo>
                    <a:pt x="50" y="17"/>
                  </a:lnTo>
                  <a:close/>
                </a:path>
              </a:pathLst>
            </a:custGeom>
            <a:solidFill>
              <a:srgbClr val="8383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0" name="Freeform 75"/>
            <p:cNvSpPr>
              <a:spLocks noChangeAspect="1"/>
            </p:cNvSpPr>
            <p:nvPr/>
          </p:nvSpPr>
          <p:spPr bwMode="auto">
            <a:xfrm>
              <a:off x="660" y="3464"/>
              <a:ext cx="128" cy="88"/>
            </a:xfrm>
            <a:custGeom>
              <a:avLst/>
              <a:gdLst/>
              <a:ahLst/>
              <a:cxnLst>
                <a:cxn ang="0">
                  <a:pos x="50" y="17"/>
                </a:cxn>
                <a:cxn ang="0">
                  <a:pos x="26" y="35"/>
                </a:cxn>
                <a:cxn ang="0">
                  <a:pos x="9" y="52"/>
                </a:cxn>
                <a:cxn ang="0">
                  <a:pos x="0" y="68"/>
                </a:cxn>
                <a:cxn ang="0">
                  <a:pos x="0" y="81"/>
                </a:cxn>
                <a:cxn ang="0">
                  <a:pos x="10" y="88"/>
                </a:cxn>
                <a:cxn ang="0">
                  <a:pos x="28" y="88"/>
                </a:cxn>
                <a:cxn ang="0">
                  <a:pos x="52" y="81"/>
                </a:cxn>
                <a:cxn ang="0">
                  <a:pos x="76" y="69"/>
                </a:cxn>
                <a:cxn ang="0">
                  <a:pos x="100" y="54"/>
                </a:cxn>
                <a:cxn ang="0">
                  <a:pos x="118" y="37"/>
                </a:cxn>
                <a:cxn ang="0">
                  <a:pos x="126" y="19"/>
                </a:cxn>
                <a:cxn ang="0">
                  <a:pos x="128" y="7"/>
                </a:cxn>
                <a:cxn ang="0">
                  <a:pos x="118" y="0"/>
                </a:cxn>
                <a:cxn ang="0">
                  <a:pos x="99" y="0"/>
                </a:cxn>
                <a:cxn ang="0">
                  <a:pos x="76" y="5"/>
                </a:cxn>
                <a:cxn ang="0">
                  <a:pos x="50" y="17"/>
                </a:cxn>
              </a:cxnLst>
              <a:rect l="0" t="0" r="r" b="b"/>
              <a:pathLst>
                <a:path w="128" h="88">
                  <a:moveTo>
                    <a:pt x="50" y="17"/>
                  </a:moveTo>
                  <a:lnTo>
                    <a:pt x="26" y="35"/>
                  </a:lnTo>
                  <a:lnTo>
                    <a:pt x="9" y="52"/>
                  </a:lnTo>
                  <a:lnTo>
                    <a:pt x="0" y="68"/>
                  </a:lnTo>
                  <a:lnTo>
                    <a:pt x="0" y="81"/>
                  </a:lnTo>
                  <a:lnTo>
                    <a:pt x="10" y="88"/>
                  </a:lnTo>
                  <a:lnTo>
                    <a:pt x="28" y="88"/>
                  </a:lnTo>
                  <a:lnTo>
                    <a:pt x="52" y="81"/>
                  </a:lnTo>
                  <a:lnTo>
                    <a:pt x="76" y="69"/>
                  </a:lnTo>
                  <a:lnTo>
                    <a:pt x="100" y="54"/>
                  </a:lnTo>
                  <a:lnTo>
                    <a:pt x="118" y="37"/>
                  </a:lnTo>
                  <a:lnTo>
                    <a:pt x="126" y="19"/>
                  </a:lnTo>
                  <a:lnTo>
                    <a:pt x="128" y="7"/>
                  </a:lnTo>
                  <a:lnTo>
                    <a:pt x="118" y="0"/>
                  </a:lnTo>
                  <a:lnTo>
                    <a:pt x="99" y="0"/>
                  </a:lnTo>
                  <a:lnTo>
                    <a:pt x="76" y="5"/>
                  </a:lnTo>
                  <a:lnTo>
                    <a:pt x="50" y="17"/>
                  </a:lnTo>
                </a:path>
              </a:pathLst>
            </a:custGeom>
            <a:noFill/>
            <a:ln w="3175">
              <a:solidFill>
                <a:srgbClr val="83831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4" name="Line 76"/>
          <p:cNvSpPr>
            <a:spLocks noChangeAspect="1" noChangeShapeType="1"/>
          </p:cNvSpPr>
          <p:nvPr/>
        </p:nvSpPr>
        <p:spPr bwMode="auto">
          <a:xfrm flipH="1" flipV="1">
            <a:off x="987550" y="3099587"/>
            <a:ext cx="849320" cy="1485347"/>
          </a:xfrm>
          <a:prstGeom prst="line">
            <a:avLst/>
          </a:prstGeom>
          <a:noFill/>
          <a:ln w="33338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15" name="Group 77"/>
          <p:cNvGrpSpPr>
            <a:grpSpLocks noChangeAspect="1"/>
          </p:cNvGrpSpPr>
          <p:nvPr/>
        </p:nvGrpSpPr>
        <p:grpSpPr bwMode="auto">
          <a:xfrm>
            <a:off x="1769118" y="4424670"/>
            <a:ext cx="214145" cy="402983"/>
            <a:chOff x="148" y="2536"/>
            <a:chExt cx="177" cy="347"/>
          </a:xfrm>
        </p:grpSpPr>
        <p:sp>
          <p:nvSpPr>
            <p:cNvPr id="93" name="Freeform 78"/>
            <p:cNvSpPr>
              <a:spLocks noChangeAspect="1"/>
            </p:cNvSpPr>
            <p:nvPr/>
          </p:nvSpPr>
          <p:spPr bwMode="auto">
            <a:xfrm>
              <a:off x="240" y="2536"/>
              <a:ext cx="78" cy="26"/>
            </a:xfrm>
            <a:custGeom>
              <a:avLst/>
              <a:gdLst/>
              <a:ahLst/>
              <a:cxnLst>
                <a:cxn ang="0">
                  <a:pos x="78" y="19"/>
                </a:cxn>
                <a:cxn ang="0">
                  <a:pos x="14" y="0"/>
                </a:cxn>
                <a:cxn ang="0">
                  <a:pos x="0" y="7"/>
                </a:cxn>
                <a:cxn ang="0">
                  <a:pos x="64" y="26"/>
                </a:cxn>
                <a:cxn ang="0">
                  <a:pos x="78" y="19"/>
                </a:cxn>
              </a:cxnLst>
              <a:rect l="0" t="0" r="r" b="b"/>
              <a:pathLst>
                <a:path w="78" h="26">
                  <a:moveTo>
                    <a:pt x="78" y="19"/>
                  </a:moveTo>
                  <a:lnTo>
                    <a:pt x="14" y="0"/>
                  </a:lnTo>
                  <a:lnTo>
                    <a:pt x="0" y="7"/>
                  </a:lnTo>
                  <a:lnTo>
                    <a:pt x="64" y="26"/>
                  </a:lnTo>
                  <a:lnTo>
                    <a:pt x="78" y="19"/>
                  </a:lnTo>
                  <a:close/>
                </a:path>
              </a:pathLst>
            </a:custGeom>
            <a:solidFill>
              <a:srgbClr val="63C9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" name="Freeform 79"/>
            <p:cNvSpPr>
              <a:spLocks noChangeAspect="1"/>
            </p:cNvSpPr>
            <p:nvPr/>
          </p:nvSpPr>
          <p:spPr bwMode="auto">
            <a:xfrm>
              <a:off x="240" y="2536"/>
              <a:ext cx="78" cy="26"/>
            </a:xfrm>
            <a:custGeom>
              <a:avLst/>
              <a:gdLst/>
              <a:ahLst/>
              <a:cxnLst>
                <a:cxn ang="0">
                  <a:pos x="78" y="19"/>
                </a:cxn>
                <a:cxn ang="0">
                  <a:pos x="14" y="0"/>
                </a:cxn>
                <a:cxn ang="0">
                  <a:pos x="0" y="7"/>
                </a:cxn>
                <a:cxn ang="0">
                  <a:pos x="64" y="26"/>
                </a:cxn>
                <a:cxn ang="0">
                  <a:pos x="78" y="19"/>
                </a:cxn>
              </a:cxnLst>
              <a:rect l="0" t="0" r="r" b="b"/>
              <a:pathLst>
                <a:path w="78" h="26">
                  <a:moveTo>
                    <a:pt x="78" y="19"/>
                  </a:moveTo>
                  <a:lnTo>
                    <a:pt x="14" y="0"/>
                  </a:lnTo>
                  <a:lnTo>
                    <a:pt x="0" y="7"/>
                  </a:lnTo>
                  <a:lnTo>
                    <a:pt x="64" y="26"/>
                  </a:lnTo>
                  <a:lnTo>
                    <a:pt x="78" y="19"/>
                  </a:lnTo>
                </a:path>
              </a:pathLst>
            </a:custGeom>
            <a:noFill/>
            <a:ln w="3175">
              <a:solidFill>
                <a:srgbClr val="63C9C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5" name="Freeform 80"/>
            <p:cNvSpPr>
              <a:spLocks noChangeAspect="1"/>
            </p:cNvSpPr>
            <p:nvPr/>
          </p:nvSpPr>
          <p:spPr bwMode="auto">
            <a:xfrm>
              <a:off x="148" y="2847"/>
              <a:ext cx="71" cy="36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0" y="0"/>
                </a:cxn>
                <a:cxn ang="0">
                  <a:pos x="9" y="17"/>
                </a:cxn>
                <a:cxn ang="0">
                  <a:pos x="71" y="36"/>
                </a:cxn>
                <a:cxn ang="0">
                  <a:pos x="64" y="19"/>
                </a:cxn>
              </a:cxnLst>
              <a:rect l="0" t="0" r="r" b="b"/>
              <a:pathLst>
                <a:path w="71" h="36">
                  <a:moveTo>
                    <a:pt x="64" y="19"/>
                  </a:moveTo>
                  <a:lnTo>
                    <a:pt x="0" y="0"/>
                  </a:lnTo>
                  <a:lnTo>
                    <a:pt x="9" y="17"/>
                  </a:lnTo>
                  <a:lnTo>
                    <a:pt x="71" y="36"/>
                  </a:lnTo>
                  <a:lnTo>
                    <a:pt x="64" y="19"/>
                  </a:lnTo>
                  <a:close/>
                </a:path>
              </a:pathLst>
            </a:custGeom>
            <a:solidFill>
              <a:srgbClr val="2272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6" name="Freeform 81"/>
            <p:cNvSpPr>
              <a:spLocks noChangeAspect="1"/>
            </p:cNvSpPr>
            <p:nvPr/>
          </p:nvSpPr>
          <p:spPr bwMode="auto">
            <a:xfrm>
              <a:off x="148" y="2847"/>
              <a:ext cx="71" cy="36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0" y="0"/>
                </a:cxn>
                <a:cxn ang="0">
                  <a:pos x="9" y="17"/>
                </a:cxn>
                <a:cxn ang="0">
                  <a:pos x="71" y="36"/>
                </a:cxn>
                <a:cxn ang="0">
                  <a:pos x="64" y="19"/>
                </a:cxn>
              </a:cxnLst>
              <a:rect l="0" t="0" r="r" b="b"/>
              <a:pathLst>
                <a:path w="71" h="36">
                  <a:moveTo>
                    <a:pt x="64" y="19"/>
                  </a:moveTo>
                  <a:lnTo>
                    <a:pt x="0" y="0"/>
                  </a:lnTo>
                  <a:lnTo>
                    <a:pt x="9" y="17"/>
                  </a:lnTo>
                  <a:lnTo>
                    <a:pt x="71" y="36"/>
                  </a:lnTo>
                  <a:lnTo>
                    <a:pt x="64" y="19"/>
                  </a:lnTo>
                </a:path>
              </a:pathLst>
            </a:custGeom>
            <a:noFill/>
            <a:ln w="3175">
              <a:solidFill>
                <a:srgbClr val="22727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7" name="Freeform 82"/>
            <p:cNvSpPr>
              <a:spLocks noChangeAspect="1"/>
            </p:cNvSpPr>
            <p:nvPr/>
          </p:nvSpPr>
          <p:spPr bwMode="auto">
            <a:xfrm>
              <a:off x="221" y="2543"/>
              <a:ext cx="83" cy="50"/>
            </a:xfrm>
            <a:custGeom>
              <a:avLst/>
              <a:gdLst/>
              <a:ahLst/>
              <a:cxnLst>
                <a:cxn ang="0">
                  <a:pos x="83" y="19"/>
                </a:cxn>
                <a:cxn ang="0">
                  <a:pos x="19" y="0"/>
                </a:cxn>
                <a:cxn ang="0">
                  <a:pos x="0" y="31"/>
                </a:cxn>
                <a:cxn ang="0">
                  <a:pos x="64" y="50"/>
                </a:cxn>
                <a:cxn ang="0">
                  <a:pos x="83" y="19"/>
                </a:cxn>
              </a:cxnLst>
              <a:rect l="0" t="0" r="r" b="b"/>
              <a:pathLst>
                <a:path w="83" h="50">
                  <a:moveTo>
                    <a:pt x="83" y="19"/>
                  </a:moveTo>
                  <a:lnTo>
                    <a:pt x="19" y="0"/>
                  </a:lnTo>
                  <a:lnTo>
                    <a:pt x="0" y="31"/>
                  </a:lnTo>
                  <a:lnTo>
                    <a:pt x="64" y="50"/>
                  </a:lnTo>
                  <a:lnTo>
                    <a:pt x="83" y="19"/>
                  </a:lnTo>
                  <a:close/>
                </a:path>
              </a:pathLst>
            </a:custGeom>
            <a:solidFill>
              <a:srgbClr val="7D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8" name="Freeform 83"/>
            <p:cNvSpPr>
              <a:spLocks noChangeAspect="1"/>
            </p:cNvSpPr>
            <p:nvPr/>
          </p:nvSpPr>
          <p:spPr bwMode="auto">
            <a:xfrm>
              <a:off x="221" y="2543"/>
              <a:ext cx="83" cy="50"/>
            </a:xfrm>
            <a:custGeom>
              <a:avLst/>
              <a:gdLst/>
              <a:ahLst/>
              <a:cxnLst>
                <a:cxn ang="0">
                  <a:pos x="83" y="19"/>
                </a:cxn>
                <a:cxn ang="0">
                  <a:pos x="19" y="0"/>
                </a:cxn>
                <a:cxn ang="0">
                  <a:pos x="0" y="31"/>
                </a:cxn>
                <a:cxn ang="0">
                  <a:pos x="64" y="50"/>
                </a:cxn>
                <a:cxn ang="0">
                  <a:pos x="83" y="19"/>
                </a:cxn>
              </a:cxnLst>
              <a:rect l="0" t="0" r="r" b="b"/>
              <a:pathLst>
                <a:path w="83" h="50">
                  <a:moveTo>
                    <a:pt x="83" y="19"/>
                  </a:moveTo>
                  <a:lnTo>
                    <a:pt x="19" y="0"/>
                  </a:lnTo>
                  <a:lnTo>
                    <a:pt x="0" y="31"/>
                  </a:lnTo>
                  <a:lnTo>
                    <a:pt x="64" y="50"/>
                  </a:lnTo>
                  <a:lnTo>
                    <a:pt x="83" y="19"/>
                  </a:lnTo>
                </a:path>
              </a:pathLst>
            </a:custGeom>
            <a:noFill/>
            <a:ln w="3175">
              <a:solidFill>
                <a:srgbClr val="7DEBE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9" name="Freeform 84"/>
            <p:cNvSpPr>
              <a:spLocks noChangeAspect="1"/>
            </p:cNvSpPr>
            <p:nvPr/>
          </p:nvSpPr>
          <p:spPr bwMode="auto">
            <a:xfrm>
              <a:off x="148" y="2807"/>
              <a:ext cx="66" cy="59"/>
            </a:xfrm>
            <a:custGeom>
              <a:avLst/>
              <a:gdLst/>
              <a:ahLst/>
              <a:cxnLst>
                <a:cxn ang="0">
                  <a:pos x="66" y="19"/>
                </a:cxn>
                <a:cxn ang="0">
                  <a:pos x="2" y="0"/>
                </a:cxn>
                <a:cxn ang="0">
                  <a:pos x="0" y="40"/>
                </a:cxn>
                <a:cxn ang="0">
                  <a:pos x="64" y="59"/>
                </a:cxn>
                <a:cxn ang="0">
                  <a:pos x="66" y="19"/>
                </a:cxn>
              </a:cxnLst>
              <a:rect l="0" t="0" r="r" b="b"/>
              <a:pathLst>
                <a:path w="66" h="59">
                  <a:moveTo>
                    <a:pt x="66" y="19"/>
                  </a:moveTo>
                  <a:lnTo>
                    <a:pt x="2" y="0"/>
                  </a:lnTo>
                  <a:lnTo>
                    <a:pt x="0" y="40"/>
                  </a:lnTo>
                  <a:lnTo>
                    <a:pt x="64" y="59"/>
                  </a:lnTo>
                  <a:lnTo>
                    <a:pt x="66" y="19"/>
                  </a:lnTo>
                  <a:close/>
                </a:path>
              </a:pathLst>
            </a:custGeom>
            <a:solidFill>
              <a:srgbClr val="2E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0" name="Freeform 85"/>
            <p:cNvSpPr>
              <a:spLocks noChangeAspect="1"/>
            </p:cNvSpPr>
            <p:nvPr/>
          </p:nvSpPr>
          <p:spPr bwMode="auto">
            <a:xfrm>
              <a:off x="148" y="2807"/>
              <a:ext cx="66" cy="59"/>
            </a:xfrm>
            <a:custGeom>
              <a:avLst/>
              <a:gdLst/>
              <a:ahLst/>
              <a:cxnLst>
                <a:cxn ang="0">
                  <a:pos x="66" y="19"/>
                </a:cxn>
                <a:cxn ang="0">
                  <a:pos x="2" y="0"/>
                </a:cxn>
                <a:cxn ang="0">
                  <a:pos x="0" y="40"/>
                </a:cxn>
                <a:cxn ang="0">
                  <a:pos x="64" y="59"/>
                </a:cxn>
                <a:cxn ang="0">
                  <a:pos x="66" y="19"/>
                </a:cxn>
              </a:cxnLst>
              <a:rect l="0" t="0" r="r" b="b"/>
              <a:pathLst>
                <a:path w="66" h="59">
                  <a:moveTo>
                    <a:pt x="66" y="19"/>
                  </a:moveTo>
                  <a:lnTo>
                    <a:pt x="2" y="0"/>
                  </a:lnTo>
                  <a:lnTo>
                    <a:pt x="0" y="40"/>
                  </a:lnTo>
                  <a:lnTo>
                    <a:pt x="64" y="59"/>
                  </a:lnTo>
                  <a:lnTo>
                    <a:pt x="66" y="19"/>
                  </a:lnTo>
                </a:path>
              </a:pathLst>
            </a:custGeom>
            <a:noFill/>
            <a:ln w="3175">
              <a:solidFill>
                <a:srgbClr val="2E828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1" name="Freeform 86"/>
            <p:cNvSpPr>
              <a:spLocks noChangeAspect="1"/>
            </p:cNvSpPr>
            <p:nvPr/>
          </p:nvSpPr>
          <p:spPr bwMode="auto">
            <a:xfrm>
              <a:off x="198" y="2574"/>
              <a:ext cx="87" cy="69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23" y="0"/>
                </a:cxn>
                <a:cxn ang="0">
                  <a:pos x="0" y="50"/>
                </a:cxn>
                <a:cxn ang="0">
                  <a:pos x="64" y="69"/>
                </a:cxn>
                <a:cxn ang="0">
                  <a:pos x="87" y="19"/>
                </a:cxn>
              </a:cxnLst>
              <a:rect l="0" t="0" r="r" b="b"/>
              <a:pathLst>
                <a:path w="87" h="69">
                  <a:moveTo>
                    <a:pt x="87" y="19"/>
                  </a:moveTo>
                  <a:lnTo>
                    <a:pt x="23" y="0"/>
                  </a:lnTo>
                  <a:lnTo>
                    <a:pt x="0" y="50"/>
                  </a:lnTo>
                  <a:lnTo>
                    <a:pt x="64" y="69"/>
                  </a:lnTo>
                  <a:lnTo>
                    <a:pt x="87" y="19"/>
                  </a:lnTo>
                  <a:close/>
                </a:path>
              </a:pathLst>
            </a:custGeom>
            <a:solidFill>
              <a:srgbClr val="8AFCF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" name="Freeform 87"/>
            <p:cNvSpPr>
              <a:spLocks noChangeAspect="1"/>
            </p:cNvSpPr>
            <p:nvPr/>
          </p:nvSpPr>
          <p:spPr bwMode="auto">
            <a:xfrm>
              <a:off x="198" y="2574"/>
              <a:ext cx="87" cy="69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23" y="0"/>
                </a:cxn>
                <a:cxn ang="0">
                  <a:pos x="0" y="50"/>
                </a:cxn>
                <a:cxn ang="0">
                  <a:pos x="64" y="69"/>
                </a:cxn>
                <a:cxn ang="0">
                  <a:pos x="87" y="19"/>
                </a:cxn>
              </a:cxnLst>
              <a:rect l="0" t="0" r="r" b="b"/>
              <a:pathLst>
                <a:path w="87" h="69">
                  <a:moveTo>
                    <a:pt x="87" y="19"/>
                  </a:moveTo>
                  <a:lnTo>
                    <a:pt x="23" y="0"/>
                  </a:lnTo>
                  <a:lnTo>
                    <a:pt x="0" y="50"/>
                  </a:lnTo>
                  <a:lnTo>
                    <a:pt x="64" y="69"/>
                  </a:lnTo>
                  <a:lnTo>
                    <a:pt x="87" y="19"/>
                  </a:lnTo>
                </a:path>
              </a:pathLst>
            </a:custGeom>
            <a:noFill/>
            <a:ln w="3175">
              <a:solidFill>
                <a:srgbClr val="8AFCF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" name="Freeform 88"/>
            <p:cNvSpPr>
              <a:spLocks noChangeAspect="1"/>
            </p:cNvSpPr>
            <p:nvPr/>
          </p:nvSpPr>
          <p:spPr bwMode="auto">
            <a:xfrm>
              <a:off x="150" y="2752"/>
              <a:ext cx="74" cy="74"/>
            </a:xfrm>
            <a:custGeom>
              <a:avLst/>
              <a:gdLst/>
              <a:ahLst/>
              <a:cxnLst>
                <a:cxn ang="0">
                  <a:pos x="74" y="19"/>
                </a:cxn>
                <a:cxn ang="0">
                  <a:pos x="10" y="0"/>
                </a:cxn>
                <a:cxn ang="0">
                  <a:pos x="0" y="55"/>
                </a:cxn>
                <a:cxn ang="0">
                  <a:pos x="64" y="74"/>
                </a:cxn>
                <a:cxn ang="0">
                  <a:pos x="74" y="19"/>
                </a:cxn>
              </a:cxnLst>
              <a:rect l="0" t="0" r="r" b="b"/>
              <a:pathLst>
                <a:path w="74" h="74">
                  <a:moveTo>
                    <a:pt x="74" y="19"/>
                  </a:moveTo>
                  <a:lnTo>
                    <a:pt x="10" y="0"/>
                  </a:lnTo>
                  <a:lnTo>
                    <a:pt x="0" y="55"/>
                  </a:lnTo>
                  <a:lnTo>
                    <a:pt x="64" y="74"/>
                  </a:lnTo>
                  <a:lnTo>
                    <a:pt x="74" y="19"/>
                  </a:lnTo>
                  <a:close/>
                </a:path>
              </a:pathLst>
            </a:custGeom>
            <a:solidFill>
              <a:srgbClr val="55B6B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" name="Freeform 89"/>
            <p:cNvSpPr>
              <a:spLocks noChangeAspect="1"/>
            </p:cNvSpPr>
            <p:nvPr/>
          </p:nvSpPr>
          <p:spPr bwMode="auto">
            <a:xfrm>
              <a:off x="150" y="2752"/>
              <a:ext cx="74" cy="74"/>
            </a:xfrm>
            <a:custGeom>
              <a:avLst/>
              <a:gdLst/>
              <a:ahLst/>
              <a:cxnLst>
                <a:cxn ang="0">
                  <a:pos x="74" y="19"/>
                </a:cxn>
                <a:cxn ang="0">
                  <a:pos x="10" y="0"/>
                </a:cxn>
                <a:cxn ang="0">
                  <a:pos x="0" y="55"/>
                </a:cxn>
                <a:cxn ang="0">
                  <a:pos x="64" y="74"/>
                </a:cxn>
                <a:cxn ang="0">
                  <a:pos x="74" y="19"/>
                </a:cxn>
              </a:cxnLst>
              <a:rect l="0" t="0" r="r" b="b"/>
              <a:pathLst>
                <a:path w="74" h="74">
                  <a:moveTo>
                    <a:pt x="74" y="19"/>
                  </a:moveTo>
                  <a:lnTo>
                    <a:pt x="10" y="0"/>
                  </a:lnTo>
                  <a:lnTo>
                    <a:pt x="0" y="55"/>
                  </a:lnTo>
                  <a:lnTo>
                    <a:pt x="64" y="74"/>
                  </a:lnTo>
                  <a:lnTo>
                    <a:pt x="74" y="19"/>
                  </a:lnTo>
                </a:path>
              </a:pathLst>
            </a:custGeom>
            <a:noFill/>
            <a:ln w="3175">
              <a:solidFill>
                <a:srgbClr val="55B6B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" name="Freeform 90"/>
            <p:cNvSpPr>
              <a:spLocks noChangeAspect="1"/>
            </p:cNvSpPr>
            <p:nvPr/>
          </p:nvSpPr>
          <p:spPr bwMode="auto">
            <a:xfrm>
              <a:off x="178" y="2624"/>
              <a:ext cx="84" cy="83"/>
            </a:xfrm>
            <a:custGeom>
              <a:avLst/>
              <a:gdLst/>
              <a:ahLst/>
              <a:cxnLst>
                <a:cxn ang="0">
                  <a:pos x="84" y="19"/>
                </a:cxn>
                <a:cxn ang="0">
                  <a:pos x="20" y="0"/>
                </a:cxn>
                <a:cxn ang="0">
                  <a:pos x="0" y="64"/>
                </a:cxn>
                <a:cxn ang="0">
                  <a:pos x="64" y="83"/>
                </a:cxn>
                <a:cxn ang="0">
                  <a:pos x="84" y="19"/>
                </a:cxn>
              </a:cxnLst>
              <a:rect l="0" t="0" r="r" b="b"/>
              <a:pathLst>
                <a:path w="84" h="83">
                  <a:moveTo>
                    <a:pt x="84" y="19"/>
                  </a:moveTo>
                  <a:lnTo>
                    <a:pt x="20" y="0"/>
                  </a:lnTo>
                  <a:lnTo>
                    <a:pt x="0" y="64"/>
                  </a:lnTo>
                  <a:lnTo>
                    <a:pt x="64" y="83"/>
                  </a:lnTo>
                  <a:lnTo>
                    <a:pt x="84" y="19"/>
                  </a:lnTo>
                  <a:close/>
                </a:path>
              </a:pathLst>
            </a:custGeom>
            <a:solidFill>
              <a:srgbClr val="87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" name="Freeform 91"/>
            <p:cNvSpPr>
              <a:spLocks noChangeAspect="1"/>
            </p:cNvSpPr>
            <p:nvPr/>
          </p:nvSpPr>
          <p:spPr bwMode="auto">
            <a:xfrm>
              <a:off x="178" y="2624"/>
              <a:ext cx="84" cy="83"/>
            </a:xfrm>
            <a:custGeom>
              <a:avLst/>
              <a:gdLst/>
              <a:ahLst/>
              <a:cxnLst>
                <a:cxn ang="0">
                  <a:pos x="84" y="19"/>
                </a:cxn>
                <a:cxn ang="0">
                  <a:pos x="20" y="0"/>
                </a:cxn>
                <a:cxn ang="0">
                  <a:pos x="0" y="64"/>
                </a:cxn>
                <a:cxn ang="0">
                  <a:pos x="64" y="83"/>
                </a:cxn>
                <a:cxn ang="0">
                  <a:pos x="84" y="19"/>
                </a:cxn>
              </a:cxnLst>
              <a:rect l="0" t="0" r="r" b="b"/>
              <a:pathLst>
                <a:path w="84" h="83">
                  <a:moveTo>
                    <a:pt x="84" y="19"/>
                  </a:moveTo>
                  <a:lnTo>
                    <a:pt x="20" y="0"/>
                  </a:lnTo>
                  <a:lnTo>
                    <a:pt x="0" y="64"/>
                  </a:lnTo>
                  <a:lnTo>
                    <a:pt x="64" y="83"/>
                  </a:lnTo>
                  <a:lnTo>
                    <a:pt x="84" y="19"/>
                  </a:lnTo>
                </a:path>
              </a:pathLst>
            </a:custGeom>
            <a:noFill/>
            <a:ln w="3175">
              <a:solidFill>
                <a:srgbClr val="87F8F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" name="Freeform 92"/>
            <p:cNvSpPr>
              <a:spLocks noChangeAspect="1"/>
            </p:cNvSpPr>
            <p:nvPr/>
          </p:nvSpPr>
          <p:spPr bwMode="auto">
            <a:xfrm>
              <a:off x="160" y="2688"/>
              <a:ext cx="82" cy="83"/>
            </a:xfrm>
            <a:custGeom>
              <a:avLst/>
              <a:gdLst/>
              <a:ahLst/>
              <a:cxnLst>
                <a:cxn ang="0">
                  <a:pos x="82" y="19"/>
                </a:cxn>
                <a:cxn ang="0">
                  <a:pos x="18" y="0"/>
                </a:cxn>
                <a:cxn ang="0">
                  <a:pos x="0" y="64"/>
                </a:cxn>
                <a:cxn ang="0">
                  <a:pos x="64" y="83"/>
                </a:cxn>
                <a:cxn ang="0">
                  <a:pos x="82" y="19"/>
                </a:cxn>
              </a:cxnLst>
              <a:rect l="0" t="0" r="r" b="b"/>
              <a:pathLst>
                <a:path w="82" h="83">
                  <a:moveTo>
                    <a:pt x="82" y="19"/>
                  </a:moveTo>
                  <a:lnTo>
                    <a:pt x="18" y="0"/>
                  </a:lnTo>
                  <a:lnTo>
                    <a:pt x="0" y="64"/>
                  </a:lnTo>
                  <a:lnTo>
                    <a:pt x="64" y="83"/>
                  </a:lnTo>
                  <a:lnTo>
                    <a:pt x="82" y="19"/>
                  </a:lnTo>
                  <a:close/>
                </a:path>
              </a:pathLst>
            </a:custGeom>
            <a:solidFill>
              <a:srgbClr val="73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" name="Freeform 93"/>
            <p:cNvSpPr>
              <a:spLocks noChangeAspect="1"/>
            </p:cNvSpPr>
            <p:nvPr/>
          </p:nvSpPr>
          <p:spPr bwMode="auto">
            <a:xfrm>
              <a:off x="160" y="2688"/>
              <a:ext cx="82" cy="83"/>
            </a:xfrm>
            <a:custGeom>
              <a:avLst/>
              <a:gdLst/>
              <a:ahLst/>
              <a:cxnLst>
                <a:cxn ang="0">
                  <a:pos x="82" y="19"/>
                </a:cxn>
                <a:cxn ang="0">
                  <a:pos x="18" y="0"/>
                </a:cxn>
                <a:cxn ang="0">
                  <a:pos x="0" y="64"/>
                </a:cxn>
                <a:cxn ang="0">
                  <a:pos x="64" y="83"/>
                </a:cxn>
                <a:cxn ang="0">
                  <a:pos x="82" y="19"/>
                </a:cxn>
              </a:cxnLst>
              <a:rect l="0" t="0" r="r" b="b"/>
              <a:pathLst>
                <a:path w="82" h="83">
                  <a:moveTo>
                    <a:pt x="82" y="19"/>
                  </a:moveTo>
                  <a:lnTo>
                    <a:pt x="18" y="0"/>
                  </a:lnTo>
                  <a:lnTo>
                    <a:pt x="0" y="64"/>
                  </a:lnTo>
                  <a:lnTo>
                    <a:pt x="64" y="83"/>
                  </a:lnTo>
                  <a:lnTo>
                    <a:pt x="82" y="19"/>
                  </a:lnTo>
                </a:path>
              </a:pathLst>
            </a:custGeom>
            <a:noFill/>
            <a:ln w="3175">
              <a:solidFill>
                <a:srgbClr val="73DED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" name="Freeform 94"/>
            <p:cNvSpPr>
              <a:spLocks noChangeAspect="1"/>
            </p:cNvSpPr>
            <p:nvPr/>
          </p:nvSpPr>
          <p:spPr bwMode="auto">
            <a:xfrm>
              <a:off x="212" y="2555"/>
              <a:ext cx="113" cy="328"/>
            </a:xfrm>
            <a:custGeom>
              <a:avLst/>
              <a:gdLst/>
              <a:ahLst/>
              <a:cxnLst>
                <a:cxn ang="0">
                  <a:pos x="0" y="311"/>
                </a:cxn>
                <a:cxn ang="0">
                  <a:pos x="7" y="328"/>
                </a:cxn>
                <a:cxn ang="0">
                  <a:pos x="21" y="320"/>
                </a:cxn>
                <a:cxn ang="0">
                  <a:pos x="40" y="289"/>
                </a:cxn>
                <a:cxn ang="0">
                  <a:pos x="62" y="238"/>
                </a:cxn>
                <a:cxn ang="0">
                  <a:pos x="83" y="176"/>
                </a:cxn>
                <a:cxn ang="0">
                  <a:pos x="101" y="114"/>
                </a:cxn>
                <a:cxn ang="0">
                  <a:pos x="109" y="59"/>
                </a:cxn>
                <a:cxn ang="0">
                  <a:pos x="113" y="17"/>
                </a:cxn>
                <a:cxn ang="0">
                  <a:pos x="106" y="0"/>
                </a:cxn>
                <a:cxn ang="0">
                  <a:pos x="92" y="7"/>
                </a:cxn>
                <a:cxn ang="0">
                  <a:pos x="73" y="38"/>
                </a:cxn>
                <a:cxn ang="0">
                  <a:pos x="50" y="88"/>
                </a:cxn>
                <a:cxn ang="0">
                  <a:pos x="30" y="152"/>
                </a:cxn>
                <a:cxn ang="0">
                  <a:pos x="12" y="216"/>
                </a:cxn>
                <a:cxn ang="0">
                  <a:pos x="2" y="271"/>
                </a:cxn>
                <a:cxn ang="0">
                  <a:pos x="0" y="311"/>
                </a:cxn>
              </a:cxnLst>
              <a:rect l="0" t="0" r="r" b="b"/>
              <a:pathLst>
                <a:path w="113" h="328">
                  <a:moveTo>
                    <a:pt x="0" y="311"/>
                  </a:moveTo>
                  <a:lnTo>
                    <a:pt x="7" y="328"/>
                  </a:lnTo>
                  <a:lnTo>
                    <a:pt x="21" y="320"/>
                  </a:lnTo>
                  <a:lnTo>
                    <a:pt x="40" y="289"/>
                  </a:lnTo>
                  <a:lnTo>
                    <a:pt x="62" y="238"/>
                  </a:lnTo>
                  <a:lnTo>
                    <a:pt x="83" y="176"/>
                  </a:lnTo>
                  <a:lnTo>
                    <a:pt x="101" y="114"/>
                  </a:lnTo>
                  <a:lnTo>
                    <a:pt x="109" y="59"/>
                  </a:lnTo>
                  <a:lnTo>
                    <a:pt x="113" y="17"/>
                  </a:lnTo>
                  <a:lnTo>
                    <a:pt x="106" y="0"/>
                  </a:lnTo>
                  <a:lnTo>
                    <a:pt x="92" y="7"/>
                  </a:lnTo>
                  <a:lnTo>
                    <a:pt x="73" y="38"/>
                  </a:lnTo>
                  <a:lnTo>
                    <a:pt x="50" y="88"/>
                  </a:lnTo>
                  <a:lnTo>
                    <a:pt x="30" y="152"/>
                  </a:lnTo>
                  <a:lnTo>
                    <a:pt x="12" y="216"/>
                  </a:lnTo>
                  <a:lnTo>
                    <a:pt x="2" y="271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2272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" name="Freeform 95"/>
            <p:cNvSpPr>
              <a:spLocks noChangeAspect="1"/>
            </p:cNvSpPr>
            <p:nvPr/>
          </p:nvSpPr>
          <p:spPr bwMode="auto">
            <a:xfrm>
              <a:off x="212" y="2555"/>
              <a:ext cx="113" cy="328"/>
            </a:xfrm>
            <a:custGeom>
              <a:avLst/>
              <a:gdLst/>
              <a:ahLst/>
              <a:cxnLst>
                <a:cxn ang="0">
                  <a:pos x="0" y="311"/>
                </a:cxn>
                <a:cxn ang="0">
                  <a:pos x="7" y="328"/>
                </a:cxn>
                <a:cxn ang="0">
                  <a:pos x="21" y="320"/>
                </a:cxn>
                <a:cxn ang="0">
                  <a:pos x="40" y="289"/>
                </a:cxn>
                <a:cxn ang="0">
                  <a:pos x="62" y="238"/>
                </a:cxn>
                <a:cxn ang="0">
                  <a:pos x="83" y="176"/>
                </a:cxn>
                <a:cxn ang="0">
                  <a:pos x="101" y="114"/>
                </a:cxn>
                <a:cxn ang="0">
                  <a:pos x="109" y="59"/>
                </a:cxn>
                <a:cxn ang="0">
                  <a:pos x="113" y="17"/>
                </a:cxn>
                <a:cxn ang="0">
                  <a:pos x="106" y="0"/>
                </a:cxn>
                <a:cxn ang="0">
                  <a:pos x="92" y="7"/>
                </a:cxn>
                <a:cxn ang="0">
                  <a:pos x="73" y="38"/>
                </a:cxn>
                <a:cxn ang="0">
                  <a:pos x="50" y="88"/>
                </a:cxn>
                <a:cxn ang="0">
                  <a:pos x="30" y="152"/>
                </a:cxn>
                <a:cxn ang="0">
                  <a:pos x="12" y="216"/>
                </a:cxn>
                <a:cxn ang="0">
                  <a:pos x="2" y="271"/>
                </a:cxn>
                <a:cxn ang="0">
                  <a:pos x="0" y="311"/>
                </a:cxn>
              </a:cxnLst>
              <a:rect l="0" t="0" r="r" b="b"/>
              <a:pathLst>
                <a:path w="113" h="328">
                  <a:moveTo>
                    <a:pt x="0" y="311"/>
                  </a:moveTo>
                  <a:lnTo>
                    <a:pt x="7" y="328"/>
                  </a:lnTo>
                  <a:lnTo>
                    <a:pt x="21" y="320"/>
                  </a:lnTo>
                  <a:lnTo>
                    <a:pt x="40" y="289"/>
                  </a:lnTo>
                  <a:lnTo>
                    <a:pt x="62" y="238"/>
                  </a:lnTo>
                  <a:lnTo>
                    <a:pt x="83" y="176"/>
                  </a:lnTo>
                  <a:lnTo>
                    <a:pt x="101" y="114"/>
                  </a:lnTo>
                  <a:lnTo>
                    <a:pt x="109" y="59"/>
                  </a:lnTo>
                  <a:lnTo>
                    <a:pt x="113" y="17"/>
                  </a:lnTo>
                  <a:lnTo>
                    <a:pt x="106" y="0"/>
                  </a:lnTo>
                  <a:lnTo>
                    <a:pt x="92" y="7"/>
                  </a:lnTo>
                  <a:lnTo>
                    <a:pt x="73" y="38"/>
                  </a:lnTo>
                  <a:lnTo>
                    <a:pt x="50" y="88"/>
                  </a:lnTo>
                  <a:lnTo>
                    <a:pt x="30" y="152"/>
                  </a:lnTo>
                  <a:lnTo>
                    <a:pt x="12" y="216"/>
                  </a:lnTo>
                  <a:lnTo>
                    <a:pt x="2" y="271"/>
                  </a:lnTo>
                  <a:lnTo>
                    <a:pt x="0" y="311"/>
                  </a:lnTo>
                </a:path>
              </a:pathLst>
            </a:custGeom>
            <a:noFill/>
            <a:ln w="3175">
              <a:solidFill>
                <a:srgbClr val="22727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" name="Line 96"/>
            <p:cNvSpPr>
              <a:spLocks noChangeAspect="1" noChangeShapeType="1"/>
            </p:cNvSpPr>
            <p:nvPr/>
          </p:nvSpPr>
          <p:spPr bwMode="auto">
            <a:xfrm flipH="1">
              <a:off x="240" y="2553"/>
              <a:ext cx="55" cy="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" name="Line 97"/>
            <p:cNvSpPr>
              <a:spLocks noChangeAspect="1" noChangeShapeType="1"/>
            </p:cNvSpPr>
            <p:nvPr/>
          </p:nvSpPr>
          <p:spPr bwMode="auto">
            <a:xfrm flipV="1">
              <a:off x="186" y="2626"/>
              <a:ext cx="37" cy="21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6" name="Line 98"/>
          <p:cNvSpPr>
            <a:spLocks noChangeAspect="1" noChangeShapeType="1"/>
          </p:cNvSpPr>
          <p:nvPr/>
        </p:nvSpPr>
        <p:spPr bwMode="auto">
          <a:xfrm flipH="1">
            <a:off x="1915511" y="3846325"/>
            <a:ext cx="1928513" cy="788546"/>
          </a:xfrm>
          <a:prstGeom prst="line">
            <a:avLst/>
          </a:prstGeom>
          <a:noFill/>
          <a:ln w="33338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Line 99"/>
          <p:cNvSpPr>
            <a:spLocks noChangeAspect="1" noChangeShapeType="1"/>
          </p:cNvSpPr>
          <p:nvPr/>
        </p:nvSpPr>
        <p:spPr bwMode="auto">
          <a:xfrm flipH="1" flipV="1">
            <a:off x="1920350" y="4629065"/>
            <a:ext cx="459746" cy="804805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" name="Line 100"/>
          <p:cNvSpPr>
            <a:spLocks noChangeAspect="1" noChangeShapeType="1"/>
          </p:cNvSpPr>
          <p:nvPr/>
        </p:nvSpPr>
        <p:spPr bwMode="auto">
          <a:xfrm flipH="1" flipV="1">
            <a:off x="997229" y="3113523"/>
            <a:ext cx="542016" cy="923261"/>
          </a:xfrm>
          <a:prstGeom prst="line">
            <a:avLst/>
          </a:prstGeom>
          <a:noFill/>
          <a:ln w="682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19" name="Group 101"/>
          <p:cNvGrpSpPr>
            <a:grpSpLocks noChangeAspect="1"/>
          </p:cNvGrpSpPr>
          <p:nvPr/>
        </p:nvGrpSpPr>
        <p:grpSpPr bwMode="auto">
          <a:xfrm>
            <a:off x="1361396" y="3926457"/>
            <a:ext cx="430709" cy="402983"/>
            <a:chOff x="-189" y="2107"/>
            <a:chExt cx="356" cy="347"/>
          </a:xfrm>
        </p:grpSpPr>
        <p:sp>
          <p:nvSpPr>
            <p:cNvPr id="73" name="Freeform 102"/>
            <p:cNvSpPr>
              <a:spLocks noChangeAspect="1"/>
            </p:cNvSpPr>
            <p:nvPr/>
          </p:nvSpPr>
          <p:spPr bwMode="auto">
            <a:xfrm>
              <a:off x="51" y="2109"/>
              <a:ext cx="116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78"/>
                </a:cxn>
                <a:cxn ang="0">
                  <a:pos x="116" y="193"/>
                </a:cxn>
                <a:cxn ang="0">
                  <a:pos x="19" y="15"/>
                </a:cxn>
                <a:cxn ang="0">
                  <a:pos x="0" y="0"/>
                </a:cxn>
              </a:cxnLst>
              <a:rect l="0" t="0" r="r" b="b"/>
              <a:pathLst>
                <a:path w="116" h="193">
                  <a:moveTo>
                    <a:pt x="0" y="0"/>
                  </a:moveTo>
                  <a:lnTo>
                    <a:pt x="96" y="178"/>
                  </a:lnTo>
                  <a:lnTo>
                    <a:pt x="116" y="193"/>
                  </a:lnTo>
                  <a:lnTo>
                    <a:pt x="19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" name="Freeform 103"/>
            <p:cNvSpPr>
              <a:spLocks noChangeAspect="1"/>
            </p:cNvSpPr>
            <p:nvPr/>
          </p:nvSpPr>
          <p:spPr bwMode="auto">
            <a:xfrm>
              <a:off x="51" y="2109"/>
              <a:ext cx="116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78"/>
                </a:cxn>
                <a:cxn ang="0">
                  <a:pos x="116" y="193"/>
                </a:cxn>
                <a:cxn ang="0">
                  <a:pos x="19" y="15"/>
                </a:cxn>
                <a:cxn ang="0">
                  <a:pos x="0" y="0"/>
                </a:cxn>
              </a:cxnLst>
              <a:rect l="0" t="0" r="r" b="b"/>
              <a:pathLst>
                <a:path w="116" h="193">
                  <a:moveTo>
                    <a:pt x="0" y="0"/>
                  </a:moveTo>
                  <a:lnTo>
                    <a:pt x="96" y="178"/>
                  </a:lnTo>
                  <a:lnTo>
                    <a:pt x="116" y="193"/>
                  </a:lnTo>
                  <a:lnTo>
                    <a:pt x="19" y="1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16757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" name="Freeform 104"/>
            <p:cNvSpPr>
              <a:spLocks noChangeAspect="1"/>
            </p:cNvSpPr>
            <p:nvPr/>
          </p:nvSpPr>
          <p:spPr bwMode="auto">
            <a:xfrm>
              <a:off x="-189" y="2235"/>
              <a:ext cx="95" cy="204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95" y="204"/>
                </a:cxn>
                <a:cxn ang="0">
                  <a:pos x="95" y="178"/>
                </a:cxn>
                <a:cxn ang="0">
                  <a:pos x="0" y="0"/>
                </a:cxn>
                <a:cxn ang="0">
                  <a:pos x="0" y="26"/>
                </a:cxn>
              </a:cxnLst>
              <a:rect l="0" t="0" r="r" b="b"/>
              <a:pathLst>
                <a:path w="95" h="204">
                  <a:moveTo>
                    <a:pt x="0" y="26"/>
                  </a:moveTo>
                  <a:lnTo>
                    <a:pt x="95" y="204"/>
                  </a:lnTo>
                  <a:lnTo>
                    <a:pt x="95" y="178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3CAA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" name="Freeform 105"/>
            <p:cNvSpPr>
              <a:spLocks noChangeAspect="1"/>
            </p:cNvSpPr>
            <p:nvPr/>
          </p:nvSpPr>
          <p:spPr bwMode="auto">
            <a:xfrm>
              <a:off x="-189" y="2235"/>
              <a:ext cx="95" cy="204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95" y="204"/>
                </a:cxn>
                <a:cxn ang="0">
                  <a:pos x="95" y="178"/>
                </a:cxn>
                <a:cxn ang="0">
                  <a:pos x="0" y="0"/>
                </a:cxn>
                <a:cxn ang="0">
                  <a:pos x="0" y="26"/>
                </a:cxn>
              </a:cxnLst>
              <a:rect l="0" t="0" r="r" b="b"/>
              <a:pathLst>
                <a:path w="95" h="204">
                  <a:moveTo>
                    <a:pt x="0" y="26"/>
                  </a:moveTo>
                  <a:lnTo>
                    <a:pt x="95" y="204"/>
                  </a:lnTo>
                  <a:lnTo>
                    <a:pt x="95" y="178"/>
                  </a:lnTo>
                  <a:lnTo>
                    <a:pt x="0" y="0"/>
                  </a:lnTo>
                  <a:lnTo>
                    <a:pt x="0" y="26"/>
                  </a:lnTo>
                </a:path>
              </a:pathLst>
            </a:custGeom>
            <a:noFill/>
            <a:ln w="3175">
              <a:solidFill>
                <a:srgbClr val="3CAAA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" name="Freeform 106"/>
            <p:cNvSpPr>
              <a:spLocks noChangeAspect="1"/>
            </p:cNvSpPr>
            <p:nvPr/>
          </p:nvSpPr>
          <p:spPr bwMode="auto">
            <a:xfrm>
              <a:off x="15" y="2107"/>
              <a:ext cx="132" cy="1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7" y="178"/>
                </a:cxn>
                <a:cxn ang="0">
                  <a:pos x="132" y="180"/>
                </a:cxn>
                <a:cxn ang="0">
                  <a:pos x="36" y="2"/>
                </a:cxn>
                <a:cxn ang="0">
                  <a:pos x="0" y="0"/>
                </a:cxn>
              </a:cxnLst>
              <a:rect l="0" t="0" r="r" b="b"/>
              <a:pathLst>
                <a:path w="132" h="180">
                  <a:moveTo>
                    <a:pt x="0" y="0"/>
                  </a:moveTo>
                  <a:lnTo>
                    <a:pt x="97" y="178"/>
                  </a:lnTo>
                  <a:lnTo>
                    <a:pt x="132" y="180"/>
                  </a:lnTo>
                  <a:lnTo>
                    <a:pt x="3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" name="Freeform 107"/>
            <p:cNvSpPr>
              <a:spLocks noChangeAspect="1"/>
            </p:cNvSpPr>
            <p:nvPr/>
          </p:nvSpPr>
          <p:spPr bwMode="auto">
            <a:xfrm>
              <a:off x="15" y="2107"/>
              <a:ext cx="132" cy="1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7" y="178"/>
                </a:cxn>
                <a:cxn ang="0">
                  <a:pos x="132" y="180"/>
                </a:cxn>
                <a:cxn ang="0">
                  <a:pos x="36" y="2"/>
                </a:cxn>
                <a:cxn ang="0">
                  <a:pos x="0" y="0"/>
                </a:cxn>
              </a:cxnLst>
              <a:rect l="0" t="0" r="r" b="b"/>
              <a:pathLst>
                <a:path w="132" h="180">
                  <a:moveTo>
                    <a:pt x="0" y="0"/>
                  </a:moveTo>
                  <a:lnTo>
                    <a:pt x="97" y="178"/>
                  </a:lnTo>
                  <a:lnTo>
                    <a:pt x="132" y="180"/>
                  </a:lnTo>
                  <a:lnTo>
                    <a:pt x="36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40B0B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" name="Freeform 108"/>
            <p:cNvSpPr>
              <a:spLocks noChangeAspect="1"/>
            </p:cNvSpPr>
            <p:nvPr/>
          </p:nvSpPr>
          <p:spPr bwMode="auto">
            <a:xfrm>
              <a:off x="-189" y="2204"/>
              <a:ext cx="116" cy="209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95" y="209"/>
                </a:cxn>
                <a:cxn ang="0">
                  <a:pos x="116" y="178"/>
                </a:cxn>
                <a:cxn ang="0">
                  <a:pos x="21" y="0"/>
                </a:cxn>
                <a:cxn ang="0">
                  <a:pos x="0" y="31"/>
                </a:cxn>
              </a:cxnLst>
              <a:rect l="0" t="0" r="r" b="b"/>
              <a:pathLst>
                <a:path w="116" h="209">
                  <a:moveTo>
                    <a:pt x="0" y="31"/>
                  </a:moveTo>
                  <a:lnTo>
                    <a:pt x="95" y="209"/>
                  </a:lnTo>
                  <a:lnTo>
                    <a:pt x="116" y="178"/>
                  </a:lnTo>
                  <a:lnTo>
                    <a:pt x="21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60D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" name="Freeform 109"/>
            <p:cNvSpPr>
              <a:spLocks noChangeAspect="1"/>
            </p:cNvSpPr>
            <p:nvPr/>
          </p:nvSpPr>
          <p:spPr bwMode="auto">
            <a:xfrm>
              <a:off x="-189" y="2204"/>
              <a:ext cx="116" cy="209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95" y="209"/>
                </a:cxn>
                <a:cxn ang="0">
                  <a:pos x="116" y="178"/>
                </a:cxn>
                <a:cxn ang="0">
                  <a:pos x="21" y="0"/>
                </a:cxn>
                <a:cxn ang="0">
                  <a:pos x="0" y="31"/>
                </a:cxn>
              </a:cxnLst>
              <a:rect l="0" t="0" r="r" b="b"/>
              <a:pathLst>
                <a:path w="116" h="209">
                  <a:moveTo>
                    <a:pt x="0" y="31"/>
                  </a:moveTo>
                  <a:lnTo>
                    <a:pt x="95" y="209"/>
                  </a:lnTo>
                  <a:lnTo>
                    <a:pt x="116" y="178"/>
                  </a:lnTo>
                  <a:lnTo>
                    <a:pt x="21" y="0"/>
                  </a:lnTo>
                  <a:lnTo>
                    <a:pt x="0" y="31"/>
                  </a:lnTo>
                </a:path>
              </a:pathLst>
            </a:custGeom>
            <a:noFill/>
            <a:ln w="3175">
              <a:solidFill>
                <a:srgbClr val="60DC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" name="Freeform 110"/>
            <p:cNvSpPr>
              <a:spLocks noChangeAspect="1"/>
            </p:cNvSpPr>
            <p:nvPr/>
          </p:nvSpPr>
          <p:spPr bwMode="auto">
            <a:xfrm>
              <a:off x="-32" y="2107"/>
              <a:ext cx="144" cy="18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97" y="188"/>
                </a:cxn>
                <a:cxn ang="0">
                  <a:pos x="144" y="178"/>
                </a:cxn>
                <a:cxn ang="0">
                  <a:pos x="47" y="0"/>
                </a:cxn>
                <a:cxn ang="0">
                  <a:pos x="0" y="10"/>
                </a:cxn>
              </a:cxnLst>
              <a:rect l="0" t="0" r="r" b="b"/>
              <a:pathLst>
                <a:path w="144" h="188">
                  <a:moveTo>
                    <a:pt x="0" y="10"/>
                  </a:moveTo>
                  <a:lnTo>
                    <a:pt x="97" y="188"/>
                  </a:lnTo>
                  <a:lnTo>
                    <a:pt x="144" y="178"/>
                  </a:lnTo>
                  <a:lnTo>
                    <a:pt x="4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2D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" name="Freeform 111"/>
            <p:cNvSpPr>
              <a:spLocks noChangeAspect="1"/>
            </p:cNvSpPr>
            <p:nvPr/>
          </p:nvSpPr>
          <p:spPr bwMode="auto">
            <a:xfrm>
              <a:off x="-32" y="2107"/>
              <a:ext cx="144" cy="18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97" y="188"/>
                </a:cxn>
                <a:cxn ang="0">
                  <a:pos x="144" y="178"/>
                </a:cxn>
                <a:cxn ang="0">
                  <a:pos x="47" y="0"/>
                </a:cxn>
                <a:cxn ang="0">
                  <a:pos x="0" y="10"/>
                </a:cxn>
              </a:cxnLst>
              <a:rect l="0" t="0" r="r" b="b"/>
              <a:pathLst>
                <a:path w="144" h="188">
                  <a:moveTo>
                    <a:pt x="0" y="10"/>
                  </a:moveTo>
                  <a:lnTo>
                    <a:pt x="97" y="188"/>
                  </a:lnTo>
                  <a:lnTo>
                    <a:pt x="144" y="178"/>
                  </a:lnTo>
                  <a:lnTo>
                    <a:pt x="47" y="0"/>
                  </a:lnTo>
                  <a:lnTo>
                    <a:pt x="0" y="10"/>
                  </a:lnTo>
                </a:path>
              </a:pathLst>
            </a:custGeom>
            <a:noFill/>
            <a:ln w="3175">
              <a:solidFill>
                <a:srgbClr val="62DFD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" name="Freeform 112"/>
            <p:cNvSpPr>
              <a:spLocks noChangeAspect="1"/>
            </p:cNvSpPr>
            <p:nvPr/>
          </p:nvSpPr>
          <p:spPr bwMode="auto">
            <a:xfrm>
              <a:off x="-168" y="2171"/>
              <a:ext cx="131" cy="211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95" y="211"/>
                </a:cxn>
                <a:cxn ang="0">
                  <a:pos x="131" y="178"/>
                </a:cxn>
                <a:cxn ang="0">
                  <a:pos x="34" y="0"/>
                </a:cxn>
                <a:cxn ang="0">
                  <a:pos x="0" y="33"/>
                </a:cxn>
              </a:cxnLst>
              <a:rect l="0" t="0" r="r" b="b"/>
              <a:pathLst>
                <a:path w="131" h="211">
                  <a:moveTo>
                    <a:pt x="0" y="33"/>
                  </a:moveTo>
                  <a:lnTo>
                    <a:pt x="95" y="211"/>
                  </a:lnTo>
                  <a:lnTo>
                    <a:pt x="131" y="178"/>
                  </a:lnTo>
                  <a:lnTo>
                    <a:pt x="34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77FDF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" name="Freeform 113"/>
            <p:cNvSpPr>
              <a:spLocks noChangeAspect="1"/>
            </p:cNvSpPr>
            <p:nvPr/>
          </p:nvSpPr>
          <p:spPr bwMode="auto">
            <a:xfrm>
              <a:off x="-168" y="2171"/>
              <a:ext cx="131" cy="211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95" y="211"/>
                </a:cxn>
                <a:cxn ang="0">
                  <a:pos x="131" y="178"/>
                </a:cxn>
                <a:cxn ang="0">
                  <a:pos x="34" y="0"/>
                </a:cxn>
                <a:cxn ang="0">
                  <a:pos x="0" y="33"/>
                </a:cxn>
              </a:cxnLst>
              <a:rect l="0" t="0" r="r" b="b"/>
              <a:pathLst>
                <a:path w="131" h="211">
                  <a:moveTo>
                    <a:pt x="0" y="33"/>
                  </a:moveTo>
                  <a:lnTo>
                    <a:pt x="95" y="211"/>
                  </a:lnTo>
                  <a:lnTo>
                    <a:pt x="131" y="178"/>
                  </a:lnTo>
                  <a:lnTo>
                    <a:pt x="34" y="0"/>
                  </a:lnTo>
                  <a:lnTo>
                    <a:pt x="0" y="33"/>
                  </a:lnTo>
                </a:path>
              </a:pathLst>
            </a:custGeom>
            <a:noFill/>
            <a:ln w="3175">
              <a:solidFill>
                <a:srgbClr val="77FDF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" name="Freeform 114"/>
            <p:cNvSpPr>
              <a:spLocks noChangeAspect="1"/>
            </p:cNvSpPr>
            <p:nvPr/>
          </p:nvSpPr>
          <p:spPr bwMode="auto">
            <a:xfrm>
              <a:off x="-85" y="2117"/>
              <a:ext cx="150" cy="201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97" y="201"/>
                </a:cxn>
                <a:cxn ang="0">
                  <a:pos x="150" y="178"/>
                </a:cxn>
                <a:cxn ang="0">
                  <a:pos x="53" y="0"/>
                </a:cxn>
                <a:cxn ang="0">
                  <a:pos x="0" y="23"/>
                </a:cxn>
              </a:cxnLst>
              <a:rect l="0" t="0" r="r" b="b"/>
              <a:pathLst>
                <a:path w="150" h="201">
                  <a:moveTo>
                    <a:pt x="0" y="23"/>
                  </a:moveTo>
                  <a:lnTo>
                    <a:pt x="97" y="201"/>
                  </a:lnTo>
                  <a:lnTo>
                    <a:pt x="150" y="178"/>
                  </a:lnTo>
                  <a:lnTo>
                    <a:pt x="53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9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" name="Freeform 115"/>
            <p:cNvSpPr>
              <a:spLocks noChangeAspect="1"/>
            </p:cNvSpPr>
            <p:nvPr/>
          </p:nvSpPr>
          <p:spPr bwMode="auto">
            <a:xfrm>
              <a:off x="-85" y="2117"/>
              <a:ext cx="150" cy="201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97" y="201"/>
                </a:cxn>
                <a:cxn ang="0">
                  <a:pos x="150" y="178"/>
                </a:cxn>
                <a:cxn ang="0">
                  <a:pos x="53" y="0"/>
                </a:cxn>
                <a:cxn ang="0">
                  <a:pos x="0" y="23"/>
                </a:cxn>
              </a:cxnLst>
              <a:rect l="0" t="0" r="r" b="b"/>
              <a:pathLst>
                <a:path w="150" h="201">
                  <a:moveTo>
                    <a:pt x="0" y="23"/>
                  </a:moveTo>
                  <a:lnTo>
                    <a:pt x="97" y="201"/>
                  </a:lnTo>
                  <a:lnTo>
                    <a:pt x="150" y="178"/>
                  </a:lnTo>
                  <a:lnTo>
                    <a:pt x="53" y="0"/>
                  </a:lnTo>
                  <a:lnTo>
                    <a:pt x="0" y="23"/>
                  </a:lnTo>
                </a:path>
              </a:pathLst>
            </a:custGeom>
            <a:noFill/>
            <a:ln w="3175">
              <a:solidFill>
                <a:srgbClr val="79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7" name="Freeform 116"/>
            <p:cNvSpPr>
              <a:spLocks noChangeAspect="1"/>
            </p:cNvSpPr>
            <p:nvPr/>
          </p:nvSpPr>
          <p:spPr bwMode="auto">
            <a:xfrm>
              <a:off x="-134" y="2140"/>
              <a:ext cx="146" cy="209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97" y="209"/>
                </a:cxn>
                <a:cxn ang="0">
                  <a:pos x="146" y="178"/>
                </a:cxn>
                <a:cxn ang="0">
                  <a:pos x="49" y="0"/>
                </a:cxn>
                <a:cxn ang="0">
                  <a:pos x="0" y="31"/>
                </a:cxn>
              </a:cxnLst>
              <a:rect l="0" t="0" r="r" b="b"/>
              <a:pathLst>
                <a:path w="146" h="209">
                  <a:moveTo>
                    <a:pt x="0" y="31"/>
                  </a:moveTo>
                  <a:lnTo>
                    <a:pt x="97" y="209"/>
                  </a:lnTo>
                  <a:lnTo>
                    <a:pt x="146" y="178"/>
                  </a:lnTo>
                  <a:lnTo>
                    <a:pt x="49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8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8" name="Freeform 117"/>
            <p:cNvSpPr>
              <a:spLocks noChangeAspect="1"/>
            </p:cNvSpPr>
            <p:nvPr/>
          </p:nvSpPr>
          <p:spPr bwMode="auto">
            <a:xfrm>
              <a:off x="-134" y="2140"/>
              <a:ext cx="146" cy="209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97" y="209"/>
                </a:cxn>
                <a:cxn ang="0">
                  <a:pos x="146" y="178"/>
                </a:cxn>
                <a:cxn ang="0">
                  <a:pos x="49" y="0"/>
                </a:cxn>
                <a:cxn ang="0">
                  <a:pos x="0" y="31"/>
                </a:cxn>
              </a:cxnLst>
              <a:rect l="0" t="0" r="r" b="b"/>
              <a:pathLst>
                <a:path w="146" h="209">
                  <a:moveTo>
                    <a:pt x="0" y="31"/>
                  </a:moveTo>
                  <a:lnTo>
                    <a:pt x="97" y="209"/>
                  </a:lnTo>
                  <a:lnTo>
                    <a:pt x="146" y="178"/>
                  </a:lnTo>
                  <a:lnTo>
                    <a:pt x="49" y="0"/>
                  </a:lnTo>
                  <a:lnTo>
                    <a:pt x="0" y="31"/>
                  </a:lnTo>
                </a:path>
              </a:pathLst>
            </a:custGeom>
            <a:noFill/>
            <a:ln w="3175">
              <a:solidFill>
                <a:srgbClr val="80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9" name="Freeform 118"/>
            <p:cNvSpPr>
              <a:spLocks noChangeAspect="1"/>
            </p:cNvSpPr>
            <p:nvPr/>
          </p:nvSpPr>
          <p:spPr bwMode="auto">
            <a:xfrm>
              <a:off x="-94" y="2285"/>
              <a:ext cx="261" cy="169"/>
            </a:xfrm>
            <a:custGeom>
              <a:avLst/>
              <a:gdLst/>
              <a:ahLst/>
              <a:cxnLst>
                <a:cxn ang="0">
                  <a:pos x="106" y="33"/>
                </a:cxn>
                <a:cxn ang="0">
                  <a:pos x="57" y="64"/>
                </a:cxn>
                <a:cxn ang="0">
                  <a:pos x="21" y="97"/>
                </a:cxn>
                <a:cxn ang="0">
                  <a:pos x="0" y="128"/>
                </a:cxn>
                <a:cxn ang="0">
                  <a:pos x="0" y="154"/>
                </a:cxn>
                <a:cxn ang="0">
                  <a:pos x="21" y="169"/>
                </a:cxn>
                <a:cxn ang="0">
                  <a:pos x="56" y="169"/>
                </a:cxn>
                <a:cxn ang="0">
                  <a:pos x="102" y="159"/>
                </a:cxn>
                <a:cxn ang="0">
                  <a:pos x="154" y="137"/>
                </a:cxn>
                <a:cxn ang="0">
                  <a:pos x="203" y="107"/>
                </a:cxn>
                <a:cxn ang="0">
                  <a:pos x="239" y="74"/>
                </a:cxn>
                <a:cxn ang="0">
                  <a:pos x="260" y="43"/>
                </a:cxn>
                <a:cxn ang="0">
                  <a:pos x="261" y="17"/>
                </a:cxn>
                <a:cxn ang="0">
                  <a:pos x="241" y="2"/>
                </a:cxn>
                <a:cxn ang="0">
                  <a:pos x="206" y="0"/>
                </a:cxn>
                <a:cxn ang="0">
                  <a:pos x="159" y="10"/>
                </a:cxn>
                <a:cxn ang="0">
                  <a:pos x="106" y="33"/>
                </a:cxn>
              </a:cxnLst>
              <a:rect l="0" t="0" r="r" b="b"/>
              <a:pathLst>
                <a:path w="261" h="169">
                  <a:moveTo>
                    <a:pt x="106" y="33"/>
                  </a:moveTo>
                  <a:lnTo>
                    <a:pt x="57" y="64"/>
                  </a:lnTo>
                  <a:lnTo>
                    <a:pt x="21" y="97"/>
                  </a:lnTo>
                  <a:lnTo>
                    <a:pt x="0" y="128"/>
                  </a:lnTo>
                  <a:lnTo>
                    <a:pt x="0" y="154"/>
                  </a:lnTo>
                  <a:lnTo>
                    <a:pt x="21" y="169"/>
                  </a:lnTo>
                  <a:lnTo>
                    <a:pt x="56" y="169"/>
                  </a:lnTo>
                  <a:lnTo>
                    <a:pt x="102" y="159"/>
                  </a:lnTo>
                  <a:lnTo>
                    <a:pt x="154" y="137"/>
                  </a:lnTo>
                  <a:lnTo>
                    <a:pt x="203" y="107"/>
                  </a:lnTo>
                  <a:lnTo>
                    <a:pt x="239" y="74"/>
                  </a:lnTo>
                  <a:lnTo>
                    <a:pt x="260" y="43"/>
                  </a:lnTo>
                  <a:lnTo>
                    <a:pt x="261" y="17"/>
                  </a:lnTo>
                  <a:lnTo>
                    <a:pt x="241" y="2"/>
                  </a:lnTo>
                  <a:lnTo>
                    <a:pt x="206" y="0"/>
                  </a:lnTo>
                  <a:lnTo>
                    <a:pt x="159" y="10"/>
                  </a:lnTo>
                  <a:lnTo>
                    <a:pt x="106" y="33"/>
                  </a:lnTo>
                  <a:close/>
                </a:path>
              </a:pathLst>
            </a:custGeom>
            <a:solidFill>
              <a:srgbClr val="1572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0" name="Freeform 119"/>
            <p:cNvSpPr>
              <a:spLocks noChangeAspect="1"/>
            </p:cNvSpPr>
            <p:nvPr/>
          </p:nvSpPr>
          <p:spPr bwMode="auto">
            <a:xfrm>
              <a:off x="-94" y="2285"/>
              <a:ext cx="261" cy="169"/>
            </a:xfrm>
            <a:custGeom>
              <a:avLst/>
              <a:gdLst/>
              <a:ahLst/>
              <a:cxnLst>
                <a:cxn ang="0">
                  <a:pos x="106" y="33"/>
                </a:cxn>
                <a:cxn ang="0">
                  <a:pos x="57" y="64"/>
                </a:cxn>
                <a:cxn ang="0">
                  <a:pos x="21" y="97"/>
                </a:cxn>
                <a:cxn ang="0">
                  <a:pos x="0" y="128"/>
                </a:cxn>
                <a:cxn ang="0">
                  <a:pos x="0" y="154"/>
                </a:cxn>
                <a:cxn ang="0">
                  <a:pos x="21" y="169"/>
                </a:cxn>
                <a:cxn ang="0">
                  <a:pos x="56" y="169"/>
                </a:cxn>
                <a:cxn ang="0">
                  <a:pos x="102" y="159"/>
                </a:cxn>
                <a:cxn ang="0">
                  <a:pos x="154" y="137"/>
                </a:cxn>
                <a:cxn ang="0">
                  <a:pos x="203" y="107"/>
                </a:cxn>
                <a:cxn ang="0">
                  <a:pos x="239" y="74"/>
                </a:cxn>
                <a:cxn ang="0">
                  <a:pos x="260" y="43"/>
                </a:cxn>
                <a:cxn ang="0">
                  <a:pos x="261" y="17"/>
                </a:cxn>
                <a:cxn ang="0">
                  <a:pos x="241" y="2"/>
                </a:cxn>
                <a:cxn ang="0">
                  <a:pos x="206" y="0"/>
                </a:cxn>
                <a:cxn ang="0">
                  <a:pos x="159" y="10"/>
                </a:cxn>
                <a:cxn ang="0">
                  <a:pos x="106" y="33"/>
                </a:cxn>
              </a:cxnLst>
              <a:rect l="0" t="0" r="r" b="b"/>
              <a:pathLst>
                <a:path w="261" h="169">
                  <a:moveTo>
                    <a:pt x="106" y="33"/>
                  </a:moveTo>
                  <a:lnTo>
                    <a:pt x="57" y="64"/>
                  </a:lnTo>
                  <a:lnTo>
                    <a:pt x="21" y="97"/>
                  </a:lnTo>
                  <a:lnTo>
                    <a:pt x="0" y="128"/>
                  </a:lnTo>
                  <a:lnTo>
                    <a:pt x="0" y="154"/>
                  </a:lnTo>
                  <a:lnTo>
                    <a:pt x="21" y="169"/>
                  </a:lnTo>
                  <a:lnTo>
                    <a:pt x="56" y="169"/>
                  </a:lnTo>
                  <a:lnTo>
                    <a:pt x="102" y="159"/>
                  </a:lnTo>
                  <a:lnTo>
                    <a:pt x="154" y="137"/>
                  </a:lnTo>
                  <a:lnTo>
                    <a:pt x="203" y="107"/>
                  </a:lnTo>
                  <a:lnTo>
                    <a:pt x="239" y="74"/>
                  </a:lnTo>
                  <a:lnTo>
                    <a:pt x="260" y="43"/>
                  </a:lnTo>
                  <a:lnTo>
                    <a:pt x="261" y="17"/>
                  </a:lnTo>
                  <a:lnTo>
                    <a:pt x="241" y="2"/>
                  </a:lnTo>
                  <a:lnTo>
                    <a:pt x="206" y="0"/>
                  </a:lnTo>
                  <a:lnTo>
                    <a:pt x="159" y="10"/>
                  </a:lnTo>
                  <a:lnTo>
                    <a:pt x="106" y="33"/>
                  </a:lnTo>
                </a:path>
              </a:pathLst>
            </a:custGeom>
            <a:noFill/>
            <a:ln w="3175">
              <a:solidFill>
                <a:srgbClr val="15727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1" name="Line 120"/>
            <p:cNvSpPr>
              <a:spLocks noChangeAspect="1" noChangeShapeType="1"/>
            </p:cNvSpPr>
            <p:nvPr/>
          </p:nvSpPr>
          <p:spPr bwMode="auto">
            <a:xfrm flipV="1">
              <a:off x="-149" y="2161"/>
              <a:ext cx="145" cy="1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" name="Line 121"/>
            <p:cNvSpPr>
              <a:spLocks noChangeAspect="1" noChangeShapeType="1"/>
            </p:cNvSpPr>
            <p:nvPr/>
          </p:nvSpPr>
          <p:spPr bwMode="auto">
            <a:xfrm>
              <a:off x="22" y="2152"/>
              <a:ext cx="9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0" name="Line 122"/>
          <p:cNvSpPr>
            <a:spLocks noChangeAspect="1" noChangeShapeType="1"/>
          </p:cNvSpPr>
          <p:nvPr/>
        </p:nvSpPr>
        <p:spPr bwMode="auto">
          <a:xfrm flipH="1">
            <a:off x="2595450" y="3854454"/>
            <a:ext cx="1228005" cy="513310"/>
          </a:xfrm>
          <a:prstGeom prst="line">
            <a:avLst/>
          </a:prstGeom>
          <a:noFill/>
          <a:ln w="682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21" name="Group 123"/>
          <p:cNvGrpSpPr>
            <a:grpSpLocks noChangeAspect="1"/>
          </p:cNvGrpSpPr>
          <p:nvPr/>
        </p:nvGrpSpPr>
        <p:grpSpPr bwMode="auto">
          <a:xfrm>
            <a:off x="2305085" y="4179628"/>
            <a:ext cx="395623" cy="411113"/>
            <a:chOff x="591" y="2325"/>
            <a:chExt cx="327" cy="354"/>
          </a:xfrm>
        </p:grpSpPr>
        <p:sp>
          <p:nvSpPr>
            <p:cNvPr id="53" name="Freeform 124"/>
            <p:cNvSpPr>
              <a:spLocks noChangeAspect="1"/>
            </p:cNvSpPr>
            <p:nvPr/>
          </p:nvSpPr>
          <p:spPr bwMode="auto">
            <a:xfrm>
              <a:off x="591" y="2325"/>
              <a:ext cx="209" cy="91"/>
            </a:xfrm>
            <a:custGeom>
              <a:avLst/>
              <a:gdLst/>
              <a:ahLst/>
              <a:cxnLst>
                <a:cxn ang="0">
                  <a:pos x="197" y="3"/>
                </a:cxn>
                <a:cxn ang="0">
                  <a:pos x="0" y="91"/>
                </a:cxn>
                <a:cxn ang="0">
                  <a:pos x="12" y="90"/>
                </a:cxn>
                <a:cxn ang="0">
                  <a:pos x="209" y="0"/>
                </a:cxn>
                <a:cxn ang="0">
                  <a:pos x="197" y="3"/>
                </a:cxn>
              </a:cxnLst>
              <a:rect l="0" t="0" r="r" b="b"/>
              <a:pathLst>
                <a:path w="209" h="91">
                  <a:moveTo>
                    <a:pt x="197" y="3"/>
                  </a:moveTo>
                  <a:lnTo>
                    <a:pt x="0" y="91"/>
                  </a:lnTo>
                  <a:lnTo>
                    <a:pt x="12" y="90"/>
                  </a:lnTo>
                  <a:lnTo>
                    <a:pt x="209" y="0"/>
                  </a:lnTo>
                  <a:lnTo>
                    <a:pt x="197" y="3"/>
                  </a:lnTo>
                  <a:close/>
                </a:path>
              </a:pathLst>
            </a:custGeom>
            <a:solidFill>
              <a:srgbClr val="43B4B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" name="Freeform 125"/>
            <p:cNvSpPr>
              <a:spLocks noChangeAspect="1"/>
            </p:cNvSpPr>
            <p:nvPr/>
          </p:nvSpPr>
          <p:spPr bwMode="auto">
            <a:xfrm>
              <a:off x="591" y="2325"/>
              <a:ext cx="209" cy="91"/>
            </a:xfrm>
            <a:custGeom>
              <a:avLst/>
              <a:gdLst/>
              <a:ahLst/>
              <a:cxnLst>
                <a:cxn ang="0">
                  <a:pos x="197" y="3"/>
                </a:cxn>
                <a:cxn ang="0">
                  <a:pos x="0" y="91"/>
                </a:cxn>
                <a:cxn ang="0">
                  <a:pos x="12" y="90"/>
                </a:cxn>
                <a:cxn ang="0">
                  <a:pos x="209" y="0"/>
                </a:cxn>
                <a:cxn ang="0">
                  <a:pos x="197" y="3"/>
                </a:cxn>
              </a:cxnLst>
              <a:rect l="0" t="0" r="r" b="b"/>
              <a:pathLst>
                <a:path w="209" h="91">
                  <a:moveTo>
                    <a:pt x="197" y="3"/>
                  </a:moveTo>
                  <a:lnTo>
                    <a:pt x="0" y="91"/>
                  </a:lnTo>
                  <a:lnTo>
                    <a:pt x="12" y="90"/>
                  </a:lnTo>
                  <a:lnTo>
                    <a:pt x="209" y="0"/>
                  </a:lnTo>
                  <a:lnTo>
                    <a:pt x="197" y="3"/>
                  </a:lnTo>
                </a:path>
              </a:pathLst>
            </a:custGeom>
            <a:noFill/>
            <a:ln w="3175">
              <a:solidFill>
                <a:srgbClr val="43B4B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" name="Freeform 126"/>
            <p:cNvSpPr>
              <a:spLocks noChangeAspect="1"/>
            </p:cNvSpPr>
            <p:nvPr/>
          </p:nvSpPr>
          <p:spPr bwMode="auto">
            <a:xfrm>
              <a:off x="719" y="2567"/>
              <a:ext cx="199" cy="111"/>
            </a:xfrm>
            <a:custGeom>
              <a:avLst/>
              <a:gdLst/>
              <a:ahLst/>
              <a:cxnLst>
                <a:cxn ang="0">
                  <a:pos x="199" y="0"/>
                </a:cxn>
                <a:cxn ang="0">
                  <a:pos x="2" y="90"/>
                </a:cxn>
                <a:cxn ang="0">
                  <a:pos x="0" y="111"/>
                </a:cxn>
                <a:cxn ang="0">
                  <a:pos x="195" y="22"/>
                </a:cxn>
                <a:cxn ang="0">
                  <a:pos x="199" y="0"/>
                </a:cxn>
              </a:cxnLst>
              <a:rect l="0" t="0" r="r" b="b"/>
              <a:pathLst>
                <a:path w="199" h="111">
                  <a:moveTo>
                    <a:pt x="199" y="0"/>
                  </a:moveTo>
                  <a:lnTo>
                    <a:pt x="2" y="90"/>
                  </a:lnTo>
                  <a:lnTo>
                    <a:pt x="0" y="111"/>
                  </a:lnTo>
                  <a:lnTo>
                    <a:pt x="195" y="2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1572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6" name="Freeform 127"/>
            <p:cNvSpPr>
              <a:spLocks noChangeAspect="1"/>
            </p:cNvSpPr>
            <p:nvPr/>
          </p:nvSpPr>
          <p:spPr bwMode="auto">
            <a:xfrm>
              <a:off x="719" y="2567"/>
              <a:ext cx="199" cy="111"/>
            </a:xfrm>
            <a:custGeom>
              <a:avLst/>
              <a:gdLst/>
              <a:ahLst/>
              <a:cxnLst>
                <a:cxn ang="0">
                  <a:pos x="199" y="0"/>
                </a:cxn>
                <a:cxn ang="0">
                  <a:pos x="2" y="90"/>
                </a:cxn>
                <a:cxn ang="0">
                  <a:pos x="0" y="111"/>
                </a:cxn>
                <a:cxn ang="0">
                  <a:pos x="195" y="22"/>
                </a:cxn>
                <a:cxn ang="0">
                  <a:pos x="199" y="0"/>
                </a:cxn>
              </a:cxnLst>
              <a:rect l="0" t="0" r="r" b="b"/>
              <a:pathLst>
                <a:path w="199" h="111">
                  <a:moveTo>
                    <a:pt x="199" y="0"/>
                  </a:moveTo>
                  <a:lnTo>
                    <a:pt x="2" y="90"/>
                  </a:lnTo>
                  <a:lnTo>
                    <a:pt x="0" y="111"/>
                  </a:lnTo>
                  <a:lnTo>
                    <a:pt x="195" y="22"/>
                  </a:lnTo>
                  <a:lnTo>
                    <a:pt x="199" y="0"/>
                  </a:lnTo>
                </a:path>
              </a:pathLst>
            </a:custGeom>
            <a:noFill/>
            <a:ln w="3175">
              <a:solidFill>
                <a:srgbClr val="15727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7" name="Freeform 128"/>
            <p:cNvSpPr>
              <a:spLocks noChangeAspect="1"/>
            </p:cNvSpPr>
            <p:nvPr/>
          </p:nvSpPr>
          <p:spPr bwMode="auto">
            <a:xfrm>
              <a:off x="603" y="2325"/>
              <a:ext cx="216" cy="107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90"/>
                </a:cxn>
                <a:cxn ang="0">
                  <a:pos x="19" y="107"/>
                </a:cxn>
                <a:cxn ang="0">
                  <a:pos x="216" y="19"/>
                </a:cxn>
                <a:cxn ang="0">
                  <a:pos x="197" y="0"/>
                </a:cxn>
              </a:cxnLst>
              <a:rect l="0" t="0" r="r" b="b"/>
              <a:pathLst>
                <a:path w="216" h="107">
                  <a:moveTo>
                    <a:pt x="197" y="0"/>
                  </a:moveTo>
                  <a:lnTo>
                    <a:pt x="0" y="90"/>
                  </a:lnTo>
                  <a:lnTo>
                    <a:pt x="19" y="107"/>
                  </a:lnTo>
                  <a:lnTo>
                    <a:pt x="216" y="19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61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8" name="Freeform 129"/>
            <p:cNvSpPr>
              <a:spLocks noChangeAspect="1"/>
            </p:cNvSpPr>
            <p:nvPr/>
          </p:nvSpPr>
          <p:spPr bwMode="auto">
            <a:xfrm>
              <a:off x="603" y="2325"/>
              <a:ext cx="216" cy="107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90"/>
                </a:cxn>
                <a:cxn ang="0">
                  <a:pos x="19" y="107"/>
                </a:cxn>
                <a:cxn ang="0">
                  <a:pos x="216" y="19"/>
                </a:cxn>
                <a:cxn ang="0">
                  <a:pos x="197" y="0"/>
                </a:cxn>
              </a:cxnLst>
              <a:rect l="0" t="0" r="r" b="b"/>
              <a:pathLst>
                <a:path w="216" h="107">
                  <a:moveTo>
                    <a:pt x="197" y="0"/>
                  </a:moveTo>
                  <a:lnTo>
                    <a:pt x="0" y="90"/>
                  </a:lnTo>
                  <a:lnTo>
                    <a:pt x="19" y="107"/>
                  </a:lnTo>
                  <a:lnTo>
                    <a:pt x="216" y="19"/>
                  </a:lnTo>
                  <a:lnTo>
                    <a:pt x="197" y="0"/>
                  </a:lnTo>
                </a:path>
              </a:pathLst>
            </a:custGeom>
            <a:noFill/>
            <a:ln w="3175">
              <a:solidFill>
                <a:srgbClr val="61DED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" name="Freeform 130"/>
            <p:cNvSpPr>
              <a:spLocks noChangeAspect="1"/>
            </p:cNvSpPr>
            <p:nvPr/>
          </p:nvSpPr>
          <p:spPr bwMode="auto">
            <a:xfrm>
              <a:off x="712" y="2529"/>
              <a:ext cx="206" cy="128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90"/>
                </a:cxn>
                <a:cxn ang="0">
                  <a:pos x="9" y="128"/>
                </a:cxn>
                <a:cxn ang="0">
                  <a:pos x="206" y="38"/>
                </a:cxn>
                <a:cxn ang="0">
                  <a:pos x="197" y="0"/>
                </a:cxn>
              </a:cxnLst>
              <a:rect l="0" t="0" r="r" b="b"/>
              <a:pathLst>
                <a:path w="206" h="128">
                  <a:moveTo>
                    <a:pt x="197" y="0"/>
                  </a:moveTo>
                  <a:lnTo>
                    <a:pt x="0" y="90"/>
                  </a:lnTo>
                  <a:lnTo>
                    <a:pt x="9" y="128"/>
                  </a:lnTo>
                  <a:lnTo>
                    <a:pt x="206" y="38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329C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0" name="Freeform 131"/>
            <p:cNvSpPr>
              <a:spLocks noChangeAspect="1"/>
            </p:cNvSpPr>
            <p:nvPr/>
          </p:nvSpPr>
          <p:spPr bwMode="auto">
            <a:xfrm>
              <a:off x="712" y="2529"/>
              <a:ext cx="206" cy="128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90"/>
                </a:cxn>
                <a:cxn ang="0">
                  <a:pos x="9" y="128"/>
                </a:cxn>
                <a:cxn ang="0">
                  <a:pos x="206" y="38"/>
                </a:cxn>
                <a:cxn ang="0">
                  <a:pos x="197" y="0"/>
                </a:cxn>
              </a:cxnLst>
              <a:rect l="0" t="0" r="r" b="b"/>
              <a:pathLst>
                <a:path w="206" h="128">
                  <a:moveTo>
                    <a:pt x="197" y="0"/>
                  </a:moveTo>
                  <a:lnTo>
                    <a:pt x="0" y="90"/>
                  </a:lnTo>
                  <a:lnTo>
                    <a:pt x="9" y="128"/>
                  </a:lnTo>
                  <a:lnTo>
                    <a:pt x="206" y="38"/>
                  </a:lnTo>
                  <a:lnTo>
                    <a:pt x="197" y="0"/>
                  </a:lnTo>
                </a:path>
              </a:pathLst>
            </a:custGeom>
            <a:noFill/>
            <a:ln w="3175">
              <a:solidFill>
                <a:srgbClr val="32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" name="Freeform 132"/>
            <p:cNvSpPr>
              <a:spLocks noChangeAspect="1"/>
            </p:cNvSpPr>
            <p:nvPr/>
          </p:nvSpPr>
          <p:spPr bwMode="auto">
            <a:xfrm>
              <a:off x="622" y="2344"/>
              <a:ext cx="221" cy="123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88"/>
                </a:cxn>
                <a:cxn ang="0">
                  <a:pos x="24" y="123"/>
                </a:cxn>
                <a:cxn ang="0">
                  <a:pos x="221" y="34"/>
                </a:cxn>
                <a:cxn ang="0">
                  <a:pos x="197" y="0"/>
                </a:cxn>
              </a:cxnLst>
              <a:rect l="0" t="0" r="r" b="b"/>
              <a:pathLst>
                <a:path w="221" h="123">
                  <a:moveTo>
                    <a:pt x="197" y="0"/>
                  </a:moveTo>
                  <a:lnTo>
                    <a:pt x="0" y="88"/>
                  </a:lnTo>
                  <a:lnTo>
                    <a:pt x="24" y="123"/>
                  </a:lnTo>
                  <a:lnTo>
                    <a:pt x="221" y="3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73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" name="Freeform 133"/>
            <p:cNvSpPr>
              <a:spLocks noChangeAspect="1"/>
            </p:cNvSpPr>
            <p:nvPr/>
          </p:nvSpPr>
          <p:spPr bwMode="auto">
            <a:xfrm>
              <a:off x="622" y="2344"/>
              <a:ext cx="221" cy="123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88"/>
                </a:cxn>
                <a:cxn ang="0">
                  <a:pos x="24" y="123"/>
                </a:cxn>
                <a:cxn ang="0">
                  <a:pos x="221" y="34"/>
                </a:cxn>
                <a:cxn ang="0">
                  <a:pos x="197" y="0"/>
                </a:cxn>
              </a:cxnLst>
              <a:rect l="0" t="0" r="r" b="b"/>
              <a:pathLst>
                <a:path w="221" h="123">
                  <a:moveTo>
                    <a:pt x="197" y="0"/>
                  </a:moveTo>
                  <a:lnTo>
                    <a:pt x="0" y="88"/>
                  </a:lnTo>
                  <a:lnTo>
                    <a:pt x="24" y="123"/>
                  </a:lnTo>
                  <a:lnTo>
                    <a:pt x="221" y="34"/>
                  </a:lnTo>
                  <a:lnTo>
                    <a:pt x="197" y="0"/>
                  </a:lnTo>
                </a:path>
              </a:pathLst>
            </a:custGeom>
            <a:noFill/>
            <a:ln w="3175">
              <a:solidFill>
                <a:srgbClr val="73F8F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" name="Freeform 134"/>
            <p:cNvSpPr>
              <a:spLocks noChangeAspect="1"/>
            </p:cNvSpPr>
            <p:nvPr/>
          </p:nvSpPr>
          <p:spPr bwMode="auto">
            <a:xfrm>
              <a:off x="696" y="2480"/>
              <a:ext cx="213" cy="139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90"/>
                </a:cxn>
                <a:cxn ang="0">
                  <a:pos x="16" y="139"/>
                </a:cxn>
                <a:cxn ang="0">
                  <a:pos x="213" y="49"/>
                </a:cxn>
                <a:cxn ang="0">
                  <a:pos x="197" y="0"/>
                </a:cxn>
              </a:cxnLst>
              <a:rect l="0" t="0" r="r" b="b"/>
              <a:pathLst>
                <a:path w="213" h="139">
                  <a:moveTo>
                    <a:pt x="197" y="0"/>
                  </a:moveTo>
                  <a:lnTo>
                    <a:pt x="0" y="90"/>
                  </a:lnTo>
                  <a:lnTo>
                    <a:pt x="16" y="139"/>
                  </a:lnTo>
                  <a:lnTo>
                    <a:pt x="213" y="49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54CB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" name="Freeform 135"/>
            <p:cNvSpPr>
              <a:spLocks noChangeAspect="1"/>
            </p:cNvSpPr>
            <p:nvPr/>
          </p:nvSpPr>
          <p:spPr bwMode="auto">
            <a:xfrm>
              <a:off x="696" y="2480"/>
              <a:ext cx="213" cy="139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90"/>
                </a:cxn>
                <a:cxn ang="0">
                  <a:pos x="16" y="139"/>
                </a:cxn>
                <a:cxn ang="0">
                  <a:pos x="213" y="49"/>
                </a:cxn>
                <a:cxn ang="0">
                  <a:pos x="197" y="0"/>
                </a:cxn>
              </a:cxnLst>
              <a:rect l="0" t="0" r="r" b="b"/>
              <a:pathLst>
                <a:path w="213" h="139">
                  <a:moveTo>
                    <a:pt x="197" y="0"/>
                  </a:moveTo>
                  <a:lnTo>
                    <a:pt x="0" y="90"/>
                  </a:lnTo>
                  <a:lnTo>
                    <a:pt x="16" y="139"/>
                  </a:lnTo>
                  <a:lnTo>
                    <a:pt x="213" y="49"/>
                  </a:lnTo>
                  <a:lnTo>
                    <a:pt x="197" y="0"/>
                  </a:lnTo>
                </a:path>
              </a:pathLst>
            </a:custGeom>
            <a:noFill/>
            <a:ln w="3175">
              <a:solidFill>
                <a:srgbClr val="54CBC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5" name="Freeform 136"/>
            <p:cNvSpPr>
              <a:spLocks noChangeAspect="1"/>
            </p:cNvSpPr>
            <p:nvPr/>
          </p:nvSpPr>
          <p:spPr bwMode="auto">
            <a:xfrm>
              <a:off x="672" y="2427"/>
              <a:ext cx="221" cy="143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90"/>
                </a:cxn>
                <a:cxn ang="0">
                  <a:pos x="24" y="143"/>
                </a:cxn>
                <a:cxn ang="0">
                  <a:pos x="221" y="53"/>
                </a:cxn>
                <a:cxn ang="0">
                  <a:pos x="197" y="0"/>
                </a:cxn>
              </a:cxnLst>
              <a:rect l="0" t="0" r="r" b="b"/>
              <a:pathLst>
                <a:path w="221" h="143">
                  <a:moveTo>
                    <a:pt x="197" y="0"/>
                  </a:moveTo>
                  <a:lnTo>
                    <a:pt x="0" y="90"/>
                  </a:lnTo>
                  <a:lnTo>
                    <a:pt x="24" y="143"/>
                  </a:lnTo>
                  <a:lnTo>
                    <a:pt x="221" y="53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6CEE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" name="Freeform 137"/>
            <p:cNvSpPr>
              <a:spLocks noChangeAspect="1"/>
            </p:cNvSpPr>
            <p:nvPr/>
          </p:nvSpPr>
          <p:spPr bwMode="auto">
            <a:xfrm>
              <a:off x="672" y="2427"/>
              <a:ext cx="221" cy="143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90"/>
                </a:cxn>
                <a:cxn ang="0">
                  <a:pos x="24" y="143"/>
                </a:cxn>
                <a:cxn ang="0">
                  <a:pos x="221" y="53"/>
                </a:cxn>
                <a:cxn ang="0">
                  <a:pos x="197" y="0"/>
                </a:cxn>
              </a:cxnLst>
              <a:rect l="0" t="0" r="r" b="b"/>
              <a:pathLst>
                <a:path w="221" h="143">
                  <a:moveTo>
                    <a:pt x="197" y="0"/>
                  </a:moveTo>
                  <a:lnTo>
                    <a:pt x="0" y="90"/>
                  </a:lnTo>
                  <a:lnTo>
                    <a:pt x="24" y="143"/>
                  </a:lnTo>
                  <a:lnTo>
                    <a:pt x="221" y="53"/>
                  </a:lnTo>
                  <a:lnTo>
                    <a:pt x="197" y="0"/>
                  </a:lnTo>
                </a:path>
              </a:pathLst>
            </a:custGeom>
            <a:noFill/>
            <a:ln w="3175">
              <a:solidFill>
                <a:srgbClr val="6CEEE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7" name="Freeform 138"/>
            <p:cNvSpPr>
              <a:spLocks noChangeAspect="1"/>
            </p:cNvSpPr>
            <p:nvPr/>
          </p:nvSpPr>
          <p:spPr bwMode="auto">
            <a:xfrm>
              <a:off x="646" y="2378"/>
              <a:ext cx="223" cy="139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89"/>
                </a:cxn>
                <a:cxn ang="0">
                  <a:pos x="26" y="139"/>
                </a:cxn>
                <a:cxn ang="0">
                  <a:pos x="223" y="49"/>
                </a:cxn>
                <a:cxn ang="0">
                  <a:pos x="197" y="0"/>
                </a:cxn>
              </a:cxnLst>
              <a:rect l="0" t="0" r="r" b="b"/>
              <a:pathLst>
                <a:path w="223" h="139">
                  <a:moveTo>
                    <a:pt x="197" y="0"/>
                  </a:moveTo>
                  <a:lnTo>
                    <a:pt x="0" y="89"/>
                  </a:lnTo>
                  <a:lnTo>
                    <a:pt x="26" y="139"/>
                  </a:lnTo>
                  <a:lnTo>
                    <a:pt x="223" y="49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78FE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" name="Freeform 139"/>
            <p:cNvSpPr>
              <a:spLocks noChangeAspect="1"/>
            </p:cNvSpPr>
            <p:nvPr/>
          </p:nvSpPr>
          <p:spPr bwMode="auto">
            <a:xfrm>
              <a:off x="646" y="2378"/>
              <a:ext cx="223" cy="139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89"/>
                </a:cxn>
                <a:cxn ang="0">
                  <a:pos x="26" y="139"/>
                </a:cxn>
                <a:cxn ang="0">
                  <a:pos x="223" y="49"/>
                </a:cxn>
                <a:cxn ang="0">
                  <a:pos x="197" y="0"/>
                </a:cxn>
              </a:cxnLst>
              <a:rect l="0" t="0" r="r" b="b"/>
              <a:pathLst>
                <a:path w="223" h="139">
                  <a:moveTo>
                    <a:pt x="197" y="0"/>
                  </a:moveTo>
                  <a:lnTo>
                    <a:pt x="0" y="89"/>
                  </a:lnTo>
                  <a:lnTo>
                    <a:pt x="26" y="139"/>
                  </a:lnTo>
                  <a:lnTo>
                    <a:pt x="223" y="49"/>
                  </a:lnTo>
                  <a:lnTo>
                    <a:pt x="197" y="0"/>
                  </a:lnTo>
                </a:path>
              </a:pathLst>
            </a:custGeom>
            <a:noFill/>
            <a:ln w="3175">
              <a:solidFill>
                <a:srgbClr val="78FE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9" name="Freeform 140"/>
            <p:cNvSpPr>
              <a:spLocks noChangeAspect="1"/>
            </p:cNvSpPr>
            <p:nvPr/>
          </p:nvSpPr>
          <p:spPr bwMode="auto">
            <a:xfrm>
              <a:off x="591" y="2415"/>
              <a:ext cx="130" cy="264"/>
            </a:xfrm>
            <a:custGeom>
              <a:avLst/>
              <a:gdLst/>
              <a:ahLst/>
              <a:cxnLst>
                <a:cxn ang="0">
                  <a:pos x="81" y="102"/>
                </a:cxn>
                <a:cxn ang="0">
                  <a:pos x="55" y="52"/>
                </a:cxn>
                <a:cxn ang="0">
                  <a:pos x="31" y="17"/>
                </a:cxn>
                <a:cxn ang="0">
                  <a:pos x="12" y="0"/>
                </a:cxn>
                <a:cxn ang="0">
                  <a:pos x="0" y="1"/>
                </a:cxn>
                <a:cxn ang="0">
                  <a:pos x="0" y="24"/>
                </a:cxn>
                <a:cxn ang="0">
                  <a:pos x="9" y="62"/>
                </a:cxn>
                <a:cxn ang="0">
                  <a:pos x="24" y="110"/>
                </a:cxn>
                <a:cxn ang="0">
                  <a:pos x="48" y="162"/>
                </a:cxn>
                <a:cxn ang="0">
                  <a:pos x="74" y="211"/>
                </a:cxn>
                <a:cxn ang="0">
                  <a:pos x="97" y="245"/>
                </a:cxn>
                <a:cxn ang="0">
                  <a:pos x="116" y="264"/>
                </a:cxn>
                <a:cxn ang="0">
                  <a:pos x="128" y="263"/>
                </a:cxn>
                <a:cxn ang="0">
                  <a:pos x="130" y="242"/>
                </a:cxn>
                <a:cxn ang="0">
                  <a:pos x="121" y="204"/>
                </a:cxn>
                <a:cxn ang="0">
                  <a:pos x="105" y="155"/>
                </a:cxn>
                <a:cxn ang="0">
                  <a:pos x="81" y="102"/>
                </a:cxn>
              </a:cxnLst>
              <a:rect l="0" t="0" r="r" b="b"/>
              <a:pathLst>
                <a:path w="130" h="264">
                  <a:moveTo>
                    <a:pt x="81" y="102"/>
                  </a:moveTo>
                  <a:lnTo>
                    <a:pt x="55" y="52"/>
                  </a:lnTo>
                  <a:lnTo>
                    <a:pt x="31" y="17"/>
                  </a:lnTo>
                  <a:lnTo>
                    <a:pt x="12" y="0"/>
                  </a:lnTo>
                  <a:lnTo>
                    <a:pt x="0" y="1"/>
                  </a:lnTo>
                  <a:lnTo>
                    <a:pt x="0" y="24"/>
                  </a:lnTo>
                  <a:lnTo>
                    <a:pt x="9" y="62"/>
                  </a:lnTo>
                  <a:lnTo>
                    <a:pt x="24" y="110"/>
                  </a:lnTo>
                  <a:lnTo>
                    <a:pt x="48" y="162"/>
                  </a:lnTo>
                  <a:lnTo>
                    <a:pt x="74" y="211"/>
                  </a:lnTo>
                  <a:lnTo>
                    <a:pt x="97" y="245"/>
                  </a:lnTo>
                  <a:lnTo>
                    <a:pt x="116" y="264"/>
                  </a:lnTo>
                  <a:lnTo>
                    <a:pt x="128" y="263"/>
                  </a:lnTo>
                  <a:lnTo>
                    <a:pt x="130" y="242"/>
                  </a:lnTo>
                  <a:lnTo>
                    <a:pt x="121" y="204"/>
                  </a:lnTo>
                  <a:lnTo>
                    <a:pt x="105" y="155"/>
                  </a:lnTo>
                  <a:lnTo>
                    <a:pt x="81" y="102"/>
                  </a:lnTo>
                  <a:close/>
                </a:path>
              </a:pathLst>
            </a:custGeom>
            <a:solidFill>
              <a:srgbClr val="3EAC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0" name="Freeform 141"/>
            <p:cNvSpPr>
              <a:spLocks noChangeAspect="1"/>
            </p:cNvSpPr>
            <p:nvPr/>
          </p:nvSpPr>
          <p:spPr bwMode="auto">
            <a:xfrm>
              <a:off x="591" y="2415"/>
              <a:ext cx="130" cy="264"/>
            </a:xfrm>
            <a:custGeom>
              <a:avLst/>
              <a:gdLst/>
              <a:ahLst/>
              <a:cxnLst>
                <a:cxn ang="0">
                  <a:pos x="81" y="102"/>
                </a:cxn>
                <a:cxn ang="0">
                  <a:pos x="55" y="52"/>
                </a:cxn>
                <a:cxn ang="0">
                  <a:pos x="31" y="17"/>
                </a:cxn>
                <a:cxn ang="0">
                  <a:pos x="12" y="0"/>
                </a:cxn>
                <a:cxn ang="0">
                  <a:pos x="0" y="1"/>
                </a:cxn>
                <a:cxn ang="0">
                  <a:pos x="0" y="24"/>
                </a:cxn>
                <a:cxn ang="0">
                  <a:pos x="9" y="62"/>
                </a:cxn>
                <a:cxn ang="0">
                  <a:pos x="24" y="110"/>
                </a:cxn>
                <a:cxn ang="0">
                  <a:pos x="48" y="162"/>
                </a:cxn>
                <a:cxn ang="0">
                  <a:pos x="74" y="211"/>
                </a:cxn>
                <a:cxn ang="0">
                  <a:pos x="97" y="245"/>
                </a:cxn>
                <a:cxn ang="0">
                  <a:pos x="116" y="264"/>
                </a:cxn>
                <a:cxn ang="0">
                  <a:pos x="128" y="263"/>
                </a:cxn>
                <a:cxn ang="0">
                  <a:pos x="130" y="242"/>
                </a:cxn>
                <a:cxn ang="0">
                  <a:pos x="121" y="204"/>
                </a:cxn>
                <a:cxn ang="0">
                  <a:pos x="105" y="155"/>
                </a:cxn>
                <a:cxn ang="0">
                  <a:pos x="81" y="102"/>
                </a:cxn>
              </a:cxnLst>
              <a:rect l="0" t="0" r="r" b="b"/>
              <a:pathLst>
                <a:path w="130" h="264">
                  <a:moveTo>
                    <a:pt x="81" y="102"/>
                  </a:moveTo>
                  <a:lnTo>
                    <a:pt x="55" y="52"/>
                  </a:lnTo>
                  <a:lnTo>
                    <a:pt x="31" y="17"/>
                  </a:lnTo>
                  <a:lnTo>
                    <a:pt x="12" y="0"/>
                  </a:lnTo>
                  <a:lnTo>
                    <a:pt x="0" y="1"/>
                  </a:lnTo>
                  <a:lnTo>
                    <a:pt x="0" y="24"/>
                  </a:lnTo>
                  <a:lnTo>
                    <a:pt x="9" y="62"/>
                  </a:lnTo>
                  <a:lnTo>
                    <a:pt x="24" y="110"/>
                  </a:lnTo>
                  <a:lnTo>
                    <a:pt x="48" y="162"/>
                  </a:lnTo>
                  <a:lnTo>
                    <a:pt x="74" y="211"/>
                  </a:lnTo>
                  <a:lnTo>
                    <a:pt x="97" y="245"/>
                  </a:lnTo>
                  <a:lnTo>
                    <a:pt x="116" y="264"/>
                  </a:lnTo>
                  <a:lnTo>
                    <a:pt x="128" y="263"/>
                  </a:lnTo>
                  <a:lnTo>
                    <a:pt x="130" y="242"/>
                  </a:lnTo>
                  <a:lnTo>
                    <a:pt x="121" y="204"/>
                  </a:lnTo>
                  <a:lnTo>
                    <a:pt x="105" y="155"/>
                  </a:lnTo>
                  <a:lnTo>
                    <a:pt x="81" y="102"/>
                  </a:lnTo>
                </a:path>
              </a:pathLst>
            </a:custGeom>
            <a:noFill/>
            <a:ln w="3175">
              <a:solidFill>
                <a:srgbClr val="3EAC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" name="Line 142"/>
            <p:cNvSpPr>
              <a:spLocks noChangeAspect="1" noChangeShapeType="1"/>
            </p:cNvSpPr>
            <p:nvPr/>
          </p:nvSpPr>
          <p:spPr bwMode="auto">
            <a:xfrm flipH="1" flipV="1">
              <a:off x="786" y="2403"/>
              <a:ext cx="42" cy="21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" name="Line 143"/>
            <p:cNvSpPr>
              <a:spLocks noChangeAspect="1" noChangeShapeType="1"/>
            </p:cNvSpPr>
            <p:nvPr/>
          </p:nvSpPr>
          <p:spPr bwMode="auto">
            <a:xfrm>
              <a:off x="698" y="2373"/>
              <a:ext cx="67" cy="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2" name="Line 144"/>
          <p:cNvSpPr>
            <a:spLocks noChangeAspect="1" noChangeShapeType="1"/>
          </p:cNvSpPr>
          <p:nvPr/>
        </p:nvSpPr>
        <p:spPr bwMode="auto">
          <a:xfrm flipH="1">
            <a:off x="1915511" y="4449058"/>
            <a:ext cx="462165" cy="177684"/>
          </a:xfrm>
          <a:prstGeom prst="line">
            <a:avLst/>
          </a:prstGeom>
          <a:noFill/>
          <a:ln w="46038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" name="Line 145"/>
          <p:cNvSpPr>
            <a:spLocks noChangeAspect="1" noChangeShapeType="1"/>
          </p:cNvSpPr>
          <p:nvPr/>
        </p:nvSpPr>
        <p:spPr bwMode="auto">
          <a:xfrm flipH="1" flipV="1">
            <a:off x="1650552" y="4243501"/>
            <a:ext cx="160911" cy="289172"/>
          </a:xfrm>
          <a:prstGeom prst="line">
            <a:avLst/>
          </a:prstGeom>
          <a:noFill/>
          <a:ln w="46038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4" name="Line 146"/>
          <p:cNvSpPr>
            <a:spLocks noChangeAspect="1" noChangeShapeType="1"/>
          </p:cNvSpPr>
          <p:nvPr/>
        </p:nvSpPr>
        <p:spPr bwMode="auto">
          <a:xfrm flipH="1">
            <a:off x="1309372" y="4648807"/>
            <a:ext cx="462165" cy="178846"/>
          </a:xfrm>
          <a:prstGeom prst="line">
            <a:avLst/>
          </a:prstGeom>
          <a:noFill/>
          <a:ln w="46038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25" name="Group 147"/>
          <p:cNvGrpSpPr>
            <a:grpSpLocks noChangeAspect="1"/>
          </p:cNvGrpSpPr>
          <p:nvPr/>
        </p:nvGrpSpPr>
        <p:grpSpPr bwMode="auto">
          <a:xfrm>
            <a:off x="1166609" y="4603515"/>
            <a:ext cx="395623" cy="408790"/>
            <a:chOff x="-350" y="2690"/>
            <a:chExt cx="327" cy="352"/>
          </a:xfrm>
        </p:grpSpPr>
        <p:sp>
          <p:nvSpPr>
            <p:cNvPr id="33" name="Freeform 148"/>
            <p:cNvSpPr>
              <a:spLocks noChangeAspect="1"/>
            </p:cNvSpPr>
            <p:nvPr/>
          </p:nvSpPr>
          <p:spPr bwMode="auto">
            <a:xfrm>
              <a:off x="-348" y="2690"/>
              <a:ext cx="208" cy="90"/>
            </a:xfrm>
            <a:custGeom>
              <a:avLst/>
              <a:gdLst/>
              <a:ahLst/>
              <a:cxnLst>
                <a:cxn ang="0">
                  <a:pos x="195" y="1"/>
                </a:cxn>
                <a:cxn ang="0">
                  <a:pos x="0" y="90"/>
                </a:cxn>
                <a:cxn ang="0">
                  <a:pos x="10" y="88"/>
                </a:cxn>
                <a:cxn ang="0">
                  <a:pos x="208" y="0"/>
                </a:cxn>
                <a:cxn ang="0">
                  <a:pos x="195" y="1"/>
                </a:cxn>
              </a:cxnLst>
              <a:rect l="0" t="0" r="r" b="b"/>
              <a:pathLst>
                <a:path w="208" h="90">
                  <a:moveTo>
                    <a:pt x="195" y="1"/>
                  </a:moveTo>
                  <a:lnTo>
                    <a:pt x="0" y="90"/>
                  </a:lnTo>
                  <a:lnTo>
                    <a:pt x="10" y="88"/>
                  </a:lnTo>
                  <a:lnTo>
                    <a:pt x="208" y="0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rgbClr val="43B4B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Freeform 149"/>
            <p:cNvSpPr>
              <a:spLocks noChangeAspect="1"/>
            </p:cNvSpPr>
            <p:nvPr/>
          </p:nvSpPr>
          <p:spPr bwMode="auto">
            <a:xfrm>
              <a:off x="-348" y="2690"/>
              <a:ext cx="208" cy="90"/>
            </a:xfrm>
            <a:custGeom>
              <a:avLst/>
              <a:gdLst/>
              <a:ahLst/>
              <a:cxnLst>
                <a:cxn ang="0">
                  <a:pos x="195" y="1"/>
                </a:cxn>
                <a:cxn ang="0">
                  <a:pos x="0" y="90"/>
                </a:cxn>
                <a:cxn ang="0">
                  <a:pos x="10" y="88"/>
                </a:cxn>
                <a:cxn ang="0">
                  <a:pos x="208" y="0"/>
                </a:cxn>
                <a:cxn ang="0">
                  <a:pos x="195" y="1"/>
                </a:cxn>
              </a:cxnLst>
              <a:rect l="0" t="0" r="r" b="b"/>
              <a:pathLst>
                <a:path w="208" h="90">
                  <a:moveTo>
                    <a:pt x="195" y="1"/>
                  </a:moveTo>
                  <a:lnTo>
                    <a:pt x="0" y="90"/>
                  </a:lnTo>
                  <a:lnTo>
                    <a:pt x="10" y="88"/>
                  </a:lnTo>
                  <a:lnTo>
                    <a:pt x="208" y="0"/>
                  </a:lnTo>
                  <a:lnTo>
                    <a:pt x="195" y="1"/>
                  </a:lnTo>
                </a:path>
              </a:pathLst>
            </a:custGeom>
            <a:noFill/>
            <a:ln w="3175">
              <a:solidFill>
                <a:srgbClr val="43B4B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Freeform 150"/>
            <p:cNvSpPr>
              <a:spLocks noChangeAspect="1"/>
            </p:cNvSpPr>
            <p:nvPr/>
          </p:nvSpPr>
          <p:spPr bwMode="auto">
            <a:xfrm>
              <a:off x="-222" y="2930"/>
              <a:ext cx="199" cy="112"/>
            </a:xfrm>
            <a:custGeom>
              <a:avLst/>
              <a:gdLst/>
              <a:ahLst/>
              <a:cxnLst>
                <a:cxn ang="0">
                  <a:pos x="199" y="0"/>
                </a:cxn>
                <a:cxn ang="0">
                  <a:pos x="2" y="90"/>
                </a:cxn>
                <a:cxn ang="0">
                  <a:pos x="0" y="112"/>
                </a:cxn>
                <a:cxn ang="0">
                  <a:pos x="197" y="22"/>
                </a:cxn>
                <a:cxn ang="0">
                  <a:pos x="199" y="0"/>
                </a:cxn>
              </a:cxnLst>
              <a:rect l="0" t="0" r="r" b="b"/>
              <a:pathLst>
                <a:path w="199" h="112">
                  <a:moveTo>
                    <a:pt x="199" y="0"/>
                  </a:moveTo>
                  <a:lnTo>
                    <a:pt x="2" y="90"/>
                  </a:lnTo>
                  <a:lnTo>
                    <a:pt x="0" y="112"/>
                  </a:lnTo>
                  <a:lnTo>
                    <a:pt x="197" y="2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1572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Freeform 151"/>
            <p:cNvSpPr>
              <a:spLocks noChangeAspect="1"/>
            </p:cNvSpPr>
            <p:nvPr/>
          </p:nvSpPr>
          <p:spPr bwMode="auto">
            <a:xfrm>
              <a:off x="-222" y="2930"/>
              <a:ext cx="199" cy="112"/>
            </a:xfrm>
            <a:custGeom>
              <a:avLst/>
              <a:gdLst/>
              <a:ahLst/>
              <a:cxnLst>
                <a:cxn ang="0">
                  <a:pos x="199" y="0"/>
                </a:cxn>
                <a:cxn ang="0">
                  <a:pos x="2" y="90"/>
                </a:cxn>
                <a:cxn ang="0">
                  <a:pos x="0" y="112"/>
                </a:cxn>
                <a:cxn ang="0">
                  <a:pos x="197" y="22"/>
                </a:cxn>
                <a:cxn ang="0">
                  <a:pos x="199" y="0"/>
                </a:cxn>
              </a:cxnLst>
              <a:rect l="0" t="0" r="r" b="b"/>
              <a:pathLst>
                <a:path w="199" h="112">
                  <a:moveTo>
                    <a:pt x="199" y="0"/>
                  </a:moveTo>
                  <a:lnTo>
                    <a:pt x="2" y="90"/>
                  </a:lnTo>
                  <a:lnTo>
                    <a:pt x="0" y="112"/>
                  </a:lnTo>
                  <a:lnTo>
                    <a:pt x="197" y="22"/>
                  </a:lnTo>
                  <a:lnTo>
                    <a:pt x="199" y="0"/>
                  </a:lnTo>
                </a:path>
              </a:pathLst>
            </a:custGeom>
            <a:noFill/>
            <a:ln w="3175">
              <a:solidFill>
                <a:srgbClr val="15727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Freeform 152"/>
            <p:cNvSpPr>
              <a:spLocks noChangeAspect="1"/>
            </p:cNvSpPr>
            <p:nvPr/>
          </p:nvSpPr>
          <p:spPr bwMode="auto">
            <a:xfrm>
              <a:off x="-338" y="2690"/>
              <a:ext cx="217" cy="107"/>
            </a:xfrm>
            <a:custGeom>
              <a:avLst/>
              <a:gdLst/>
              <a:ahLst/>
              <a:cxnLst>
                <a:cxn ang="0">
                  <a:pos x="198" y="0"/>
                </a:cxn>
                <a:cxn ang="0">
                  <a:pos x="0" y="88"/>
                </a:cxn>
                <a:cxn ang="0">
                  <a:pos x="19" y="107"/>
                </a:cxn>
                <a:cxn ang="0">
                  <a:pos x="217" y="17"/>
                </a:cxn>
                <a:cxn ang="0">
                  <a:pos x="198" y="0"/>
                </a:cxn>
              </a:cxnLst>
              <a:rect l="0" t="0" r="r" b="b"/>
              <a:pathLst>
                <a:path w="217" h="107">
                  <a:moveTo>
                    <a:pt x="198" y="0"/>
                  </a:moveTo>
                  <a:lnTo>
                    <a:pt x="0" y="88"/>
                  </a:lnTo>
                  <a:lnTo>
                    <a:pt x="19" y="107"/>
                  </a:lnTo>
                  <a:lnTo>
                    <a:pt x="217" y="17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61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Freeform 153"/>
            <p:cNvSpPr>
              <a:spLocks noChangeAspect="1"/>
            </p:cNvSpPr>
            <p:nvPr/>
          </p:nvSpPr>
          <p:spPr bwMode="auto">
            <a:xfrm>
              <a:off x="-338" y="2690"/>
              <a:ext cx="217" cy="107"/>
            </a:xfrm>
            <a:custGeom>
              <a:avLst/>
              <a:gdLst/>
              <a:ahLst/>
              <a:cxnLst>
                <a:cxn ang="0">
                  <a:pos x="198" y="0"/>
                </a:cxn>
                <a:cxn ang="0">
                  <a:pos x="0" y="88"/>
                </a:cxn>
                <a:cxn ang="0">
                  <a:pos x="19" y="107"/>
                </a:cxn>
                <a:cxn ang="0">
                  <a:pos x="217" y="17"/>
                </a:cxn>
                <a:cxn ang="0">
                  <a:pos x="198" y="0"/>
                </a:cxn>
              </a:cxnLst>
              <a:rect l="0" t="0" r="r" b="b"/>
              <a:pathLst>
                <a:path w="217" h="107">
                  <a:moveTo>
                    <a:pt x="198" y="0"/>
                  </a:moveTo>
                  <a:lnTo>
                    <a:pt x="0" y="88"/>
                  </a:lnTo>
                  <a:lnTo>
                    <a:pt x="19" y="107"/>
                  </a:lnTo>
                  <a:lnTo>
                    <a:pt x="217" y="17"/>
                  </a:lnTo>
                  <a:lnTo>
                    <a:pt x="198" y="0"/>
                  </a:lnTo>
                </a:path>
              </a:pathLst>
            </a:custGeom>
            <a:noFill/>
            <a:ln w="3175">
              <a:solidFill>
                <a:srgbClr val="61DED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Freeform 154"/>
            <p:cNvSpPr>
              <a:spLocks noChangeAspect="1"/>
            </p:cNvSpPr>
            <p:nvPr/>
          </p:nvSpPr>
          <p:spPr bwMode="auto">
            <a:xfrm>
              <a:off x="-227" y="2892"/>
              <a:ext cx="204" cy="128"/>
            </a:xfrm>
            <a:custGeom>
              <a:avLst/>
              <a:gdLst/>
              <a:ahLst/>
              <a:cxnLst>
                <a:cxn ang="0">
                  <a:pos x="195" y="0"/>
                </a:cxn>
                <a:cxn ang="0">
                  <a:pos x="0" y="90"/>
                </a:cxn>
                <a:cxn ang="0">
                  <a:pos x="7" y="128"/>
                </a:cxn>
                <a:cxn ang="0">
                  <a:pos x="204" y="38"/>
                </a:cxn>
                <a:cxn ang="0">
                  <a:pos x="195" y="0"/>
                </a:cxn>
              </a:cxnLst>
              <a:rect l="0" t="0" r="r" b="b"/>
              <a:pathLst>
                <a:path w="204" h="128">
                  <a:moveTo>
                    <a:pt x="195" y="0"/>
                  </a:moveTo>
                  <a:lnTo>
                    <a:pt x="0" y="90"/>
                  </a:lnTo>
                  <a:lnTo>
                    <a:pt x="7" y="128"/>
                  </a:lnTo>
                  <a:lnTo>
                    <a:pt x="204" y="38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329C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Freeform 155"/>
            <p:cNvSpPr>
              <a:spLocks noChangeAspect="1"/>
            </p:cNvSpPr>
            <p:nvPr/>
          </p:nvSpPr>
          <p:spPr bwMode="auto">
            <a:xfrm>
              <a:off x="-227" y="2892"/>
              <a:ext cx="204" cy="128"/>
            </a:xfrm>
            <a:custGeom>
              <a:avLst/>
              <a:gdLst/>
              <a:ahLst/>
              <a:cxnLst>
                <a:cxn ang="0">
                  <a:pos x="195" y="0"/>
                </a:cxn>
                <a:cxn ang="0">
                  <a:pos x="0" y="90"/>
                </a:cxn>
                <a:cxn ang="0">
                  <a:pos x="7" y="128"/>
                </a:cxn>
                <a:cxn ang="0">
                  <a:pos x="204" y="38"/>
                </a:cxn>
                <a:cxn ang="0">
                  <a:pos x="195" y="0"/>
                </a:cxn>
              </a:cxnLst>
              <a:rect l="0" t="0" r="r" b="b"/>
              <a:pathLst>
                <a:path w="204" h="128">
                  <a:moveTo>
                    <a:pt x="195" y="0"/>
                  </a:moveTo>
                  <a:lnTo>
                    <a:pt x="0" y="90"/>
                  </a:lnTo>
                  <a:lnTo>
                    <a:pt x="7" y="128"/>
                  </a:lnTo>
                  <a:lnTo>
                    <a:pt x="204" y="38"/>
                  </a:lnTo>
                  <a:lnTo>
                    <a:pt x="195" y="0"/>
                  </a:lnTo>
                </a:path>
              </a:pathLst>
            </a:custGeom>
            <a:noFill/>
            <a:ln w="3175">
              <a:solidFill>
                <a:srgbClr val="32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Freeform 156"/>
            <p:cNvSpPr>
              <a:spLocks noChangeAspect="1"/>
            </p:cNvSpPr>
            <p:nvPr/>
          </p:nvSpPr>
          <p:spPr bwMode="auto">
            <a:xfrm>
              <a:off x="-319" y="2707"/>
              <a:ext cx="222" cy="124"/>
            </a:xfrm>
            <a:custGeom>
              <a:avLst/>
              <a:gdLst/>
              <a:ahLst/>
              <a:cxnLst>
                <a:cxn ang="0">
                  <a:pos x="198" y="0"/>
                </a:cxn>
                <a:cxn ang="0">
                  <a:pos x="0" y="90"/>
                </a:cxn>
                <a:cxn ang="0">
                  <a:pos x="25" y="124"/>
                </a:cxn>
                <a:cxn ang="0">
                  <a:pos x="222" y="34"/>
                </a:cxn>
                <a:cxn ang="0">
                  <a:pos x="198" y="0"/>
                </a:cxn>
              </a:cxnLst>
              <a:rect l="0" t="0" r="r" b="b"/>
              <a:pathLst>
                <a:path w="222" h="124">
                  <a:moveTo>
                    <a:pt x="198" y="0"/>
                  </a:moveTo>
                  <a:lnTo>
                    <a:pt x="0" y="90"/>
                  </a:lnTo>
                  <a:lnTo>
                    <a:pt x="25" y="124"/>
                  </a:lnTo>
                  <a:lnTo>
                    <a:pt x="222" y="34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73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Freeform 157"/>
            <p:cNvSpPr>
              <a:spLocks noChangeAspect="1"/>
            </p:cNvSpPr>
            <p:nvPr/>
          </p:nvSpPr>
          <p:spPr bwMode="auto">
            <a:xfrm>
              <a:off x="-319" y="2707"/>
              <a:ext cx="222" cy="124"/>
            </a:xfrm>
            <a:custGeom>
              <a:avLst/>
              <a:gdLst/>
              <a:ahLst/>
              <a:cxnLst>
                <a:cxn ang="0">
                  <a:pos x="198" y="0"/>
                </a:cxn>
                <a:cxn ang="0">
                  <a:pos x="0" y="90"/>
                </a:cxn>
                <a:cxn ang="0">
                  <a:pos x="25" y="124"/>
                </a:cxn>
                <a:cxn ang="0">
                  <a:pos x="222" y="34"/>
                </a:cxn>
                <a:cxn ang="0">
                  <a:pos x="198" y="0"/>
                </a:cxn>
              </a:cxnLst>
              <a:rect l="0" t="0" r="r" b="b"/>
              <a:pathLst>
                <a:path w="222" h="124">
                  <a:moveTo>
                    <a:pt x="198" y="0"/>
                  </a:moveTo>
                  <a:lnTo>
                    <a:pt x="0" y="90"/>
                  </a:lnTo>
                  <a:lnTo>
                    <a:pt x="25" y="124"/>
                  </a:lnTo>
                  <a:lnTo>
                    <a:pt x="222" y="34"/>
                  </a:lnTo>
                  <a:lnTo>
                    <a:pt x="198" y="0"/>
                  </a:lnTo>
                </a:path>
              </a:pathLst>
            </a:custGeom>
            <a:noFill/>
            <a:ln w="3175">
              <a:solidFill>
                <a:srgbClr val="73F8F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Freeform 158"/>
            <p:cNvSpPr>
              <a:spLocks noChangeAspect="1"/>
            </p:cNvSpPr>
            <p:nvPr/>
          </p:nvSpPr>
          <p:spPr bwMode="auto">
            <a:xfrm>
              <a:off x="-244" y="2844"/>
              <a:ext cx="212" cy="138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89"/>
                </a:cxn>
                <a:cxn ang="0">
                  <a:pos x="17" y="138"/>
                </a:cxn>
                <a:cxn ang="0">
                  <a:pos x="212" y="48"/>
                </a:cxn>
                <a:cxn ang="0">
                  <a:pos x="197" y="0"/>
                </a:cxn>
              </a:cxnLst>
              <a:rect l="0" t="0" r="r" b="b"/>
              <a:pathLst>
                <a:path w="212" h="138">
                  <a:moveTo>
                    <a:pt x="197" y="0"/>
                  </a:moveTo>
                  <a:lnTo>
                    <a:pt x="0" y="89"/>
                  </a:lnTo>
                  <a:lnTo>
                    <a:pt x="17" y="138"/>
                  </a:lnTo>
                  <a:lnTo>
                    <a:pt x="212" y="48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54CB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" name="Freeform 159"/>
            <p:cNvSpPr>
              <a:spLocks noChangeAspect="1"/>
            </p:cNvSpPr>
            <p:nvPr/>
          </p:nvSpPr>
          <p:spPr bwMode="auto">
            <a:xfrm>
              <a:off x="-244" y="2844"/>
              <a:ext cx="212" cy="138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89"/>
                </a:cxn>
                <a:cxn ang="0">
                  <a:pos x="17" y="138"/>
                </a:cxn>
                <a:cxn ang="0">
                  <a:pos x="212" y="48"/>
                </a:cxn>
                <a:cxn ang="0">
                  <a:pos x="197" y="0"/>
                </a:cxn>
              </a:cxnLst>
              <a:rect l="0" t="0" r="r" b="b"/>
              <a:pathLst>
                <a:path w="212" h="138">
                  <a:moveTo>
                    <a:pt x="197" y="0"/>
                  </a:moveTo>
                  <a:lnTo>
                    <a:pt x="0" y="89"/>
                  </a:lnTo>
                  <a:lnTo>
                    <a:pt x="17" y="138"/>
                  </a:lnTo>
                  <a:lnTo>
                    <a:pt x="212" y="48"/>
                  </a:lnTo>
                  <a:lnTo>
                    <a:pt x="197" y="0"/>
                  </a:lnTo>
                </a:path>
              </a:pathLst>
            </a:custGeom>
            <a:noFill/>
            <a:ln w="3175">
              <a:solidFill>
                <a:srgbClr val="54CBC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" name="Freeform 160"/>
            <p:cNvSpPr>
              <a:spLocks noChangeAspect="1"/>
            </p:cNvSpPr>
            <p:nvPr/>
          </p:nvSpPr>
          <p:spPr bwMode="auto">
            <a:xfrm>
              <a:off x="-268" y="2790"/>
              <a:ext cx="221" cy="143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90"/>
                </a:cxn>
                <a:cxn ang="0">
                  <a:pos x="24" y="143"/>
                </a:cxn>
                <a:cxn ang="0">
                  <a:pos x="221" y="54"/>
                </a:cxn>
                <a:cxn ang="0">
                  <a:pos x="197" y="0"/>
                </a:cxn>
              </a:cxnLst>
              <a:rect l="0" t="0" r="r" b="b"/>
              <a:pathLst>
                <a:path w="221" h="143">
                  <a:moveTo>
                    <a:pt x="197" y="0"/>
                  </a:moveTo>
                  <a:lnTo>
                    <a:pt x="0" y="90"/>
                  </a:lnTo>
                  <a:lnTo>
                    <a:pt x="24" y="143"/>
                  </a:lnTo>
                  <a:lnTo>
                    <a:pt x="221" y="5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6CEE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Freeform 161"/>
            <p:cNvSpPr>
              <a:spLocks noChangeAspect="1"/>
            </p:cNvSpPr>
            <p:nvPr/>
          </p:nvSpPr>
          <p:spPr bwMode="auto">
            <a:xfrm>
              <a:off x="-268" y="2790"/>
              <a:ext cx="221" cy="143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90"/>
                </a:cxn>
                <a:cxn ang="0">
                  <a:pos x="24" y="143"/>
                </a:cxn>
                <a:cxn ang="0">
                  <a:pos x="221" y="54"/>
                </a:cxn>
                <a:cxn ang="0">
                  <a:pos x="197" y="0"/>
                </a:cxn>
              </a:cxnLst>
              <a:rect l="0" t="0" r="r" b="b"/>
              <a:pathLst>
                <a:path w="221" h="143">
                  <a:moveTo>
                    <a:pt x="197" y="0"/>
                  </a:moveTo>
                  <a:lnTo>
                    <a:pt x="0" y="90"/>
                  </a:lnTo>
                  <a:lnTo>
                    <a:pt x="24" y="143"/>
                  </a:lnTo>
                  <a:lnTo>
                    <a:pt x="221" y="54"/>
                  </a:lnTo>
                  <a:lnTo>
                    <a:pt x="197" y="0"/>
                  </a:lnTo>
                </a:path>
              </a:pathLst>
            </a:custGeom>
            <a:noFill/>
            <a:ln w="3175">
              <a:solidFill>
                <a:srgbClr val="6CEEE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Freeform 162"/>
            <p:cNvSpPr>
              <a:spLocks noChangeAspect="1"/>
            </p:cNvSpPr>
            <p:nvPr/>
          </p:nvSpPr>
          <p:spPr bwMode="auto">
            <a:xfrm>
              <a:off x="-294" y="2741"/>
              <a:ext cx="223" cy="139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90"/>
                </a:cxn>
                <a:cxn ang="0">
                  <a:pos x="26" y="139"/>
                </a:cxn>
                <a:cxn ang="0">
                  <a:pos x="223" y="49"/>
                </a:cxn>
                <a:cxn ang="0">
                  <a:pos x="197" y="0"/>
                </a:cxn>
              </a:cxnLst>
              <a:rect l="0" t="0" r="r" b="b"/>
              <a:pathLst>
                <a:path w="223" h="139">
                  <a:moveTo>
                    <a:pt x="197" y="0"/>
                  </a:moveTo>
                  <a:lnTo>
                    <a:pt x="0" y="90"/>
                  </a:lnTo>
                  <a:lnTo>
                    <a:pt x="26" y="139"/>
                  </a:lnTo>
                  <a:lnTo>
                    <a:pt x="223" y="49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78FE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Freeform 163"/>
            <p:cNvSpPr>
              <a:spLocks noChangeAspect="1"/>
            </p:cNvSpPr>
            <p:nvPr/>
          </p:nvSpPr>
          <p:spPr bwMode="auto">
            <a:xfrm>
              <a:off x="-294" y="2741"/>
              <a:ext cx="223" cy="139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90"/>
                </a:cxn>
                <a:cxn ang="0">
                  <a:pos x="26" y="139"/>
                </a:cxn>
                <a:cxn ang="0">
                  <a:pos x="223" y="49"/>
                </a:cxn>
                <a:cxn ang="0">
                  <a:pos x="197" y="0"/>
                </a:cxn>
              </a:cxnLst>
              <a:rect l="0" t="0" r="r" b="b"/>
              <a:pathLst>
                <a:path w="223" h="139">
                  <a:moveTo>
                    <a:pt x="197" y="0"/>
                  </a:moveTo>
                  <a:lnTo>
                    <a:pt x="0" y="90"/>
                  </a:lnTo>
                  <a:lnTo>
                    <a:pt x="26" y="139"/>
                  </a:lnTo>
                  <a:lnTo>
                    <a:pt x="223" y="49"/>
                  </a:lnTo>
                  <a:lnTo>
                    <a:pt x="197" y="0"/>
                  </a:lnTo>
                </a:path>
              </a:pathLst>
            </a:custGeom>
            <a:noFill/>
            <a:ln w="3175">
              <a:solidFill>
                <a:srgbClr val="78FE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Freeform 164"/>
            <p:cNvSpPr>
              <a:spLocks noChangeAspect="1"/>
            </p:cNvSpPr>
            <p:nvPr/>
          </p:nvSpPr>
          <p:spPr bwMode="auto">
            <a:xfrm>
              <a:off x="-350" y="2778"/>
              <a:ext cx="130" cy="264"/>
            </a:xfrm>
            <a:custGeom>
              <a:avLst/>
              <a:gdLst/>
              <a:ahLst/>
              <a:cxnLst>
                <a:cxn ang="0">
                  <a:pos x="82" y="102"/>
                </a:cxn>
                <a:cxn ang="0">
                  <a:pos x="56" y="53"/>
                </a:cxn>
                <a:cxn ang="0">
                  <a:pos x="31" y="19"/>
                </a:cxn>
                <a:cxn ang="0">
                  <a:pos x="12" y="0"/>
                </a:cxn>
                <a:cxn ang="0">
                  <a:pos x="2" y="2"/>
                </a:cxn>
                <a:cxn ang="0">
                  <a:pos x="0" y="24"/>
                </a:cxn>
                <a:cxn ang="0">
                  <a:pos x="9" y="62"/>
                </a:cxn>
                <a:cxn ang="0">
                  <a:pos x="25" y="110"/>
                </a:cxn>
                <a:cxn ang="0">
                  <a:pos x="49" y="164"/>
                </a:cxn>
                <a:cxn ang="0">
                  <a:pos x="75" y="211"/>
                </a:cxn>
                <a:cxn ang="0">
                  <a:pos x="99" y="247"/>
                </a:cxn>
                <a:cxn ang="0">
                  <a:pos x="118" y="264"/>
                </a:cxn>
                <a:cxn ang="0">
                  <a:pos x="128" y="264"/>
                </a:cxn>
                <a:cxn ang="0">
                  <a:pos x="130" y="242"/>
                </a:cxn>
                <a:cxn ang="0">
                  <a:pos x="123" y="204"/>
                </a:cxn>
                <a:cxn ang="0">
                  <a:pos x="106" y="155"/>
                </a:cxn>
                <a:cxn ang="0">
                  <a:pos x="82" y="102"/>
                </a:cxn>
              </a:cxnLst>
              <a:rect l="0" t="0" r="r" b="b"/>
              <a:pathLst>
                <a:path w="130" h="264">
                  <a:moveTo>
                    <a:pt x="82" y="102"/>
                  </a:moveTo>
                  <a:lnTo>
                    <a:pt x="56" y="53"/>
                  </a:lnTo>
                  <a:lnTo>
                    <a:pt x="31" y="19"/>
                  </a:lnTo>
                  <a:lnTo>
                    <a:pt x="12" y="0"/>
                  </a:lnTo>
                  <a:lnTo>
                    <a:pt x="2" y="2"/>
                  </a:lnTo>
                  <a:lnTo>
                    <a:pt x="0" y="24"/>
                  </a:lnTo>
                  <a:lnTo>
                    <a:pt x="9" y="62"/>
                  </a:lnTo>
                  <a:lnTo>
                    <a:pt x="25" y="110"/>
                  </a:lnTo>
                  <a:lnTo>
                    <a:pt x="49" y="164"/>
                  </a:lnTo>
                  <a:lnTo>
                    <a:pt x="75" y="211"/>
                  </a:lnTo>
                  <a:lnTo>
                    <a:pt x="99" y="247"/>
                  </a:lnTo>
                  <a:lnTo>
                    <a:pt x="118" y="264"/>
                  </a:lnTo>
                  <a:lnTo>
                    <a:pt x="128" y="264"/>
                  </a:lnTo>
                  <a:lnTo>
                    <a:pt x="130" y="242"/>
                  </a:lnTo>
                  <a:lnTo>
                    <a:pt x="123" y="204"/>
                  </a:lnTo>
                  <a:lnTo>
                    <a:pt x="106" y="155"/>
                  </a:lnTo>
                  <a:lnTo>
                    <a:pt x="82" y="102"/>
                  </a:lnTo>
                  <a:close/>
                </a:path>
              </a:pathLst>
            </a:custGeom>
            <a:solidFill>
              <a:srgbClr val="3EAC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" name="Freeform 165"/>
            <p:cNvSpPr>
              <a:spLocks noChangeAspect="1"/>
            </p:cNvSpPr>
            <p:nvPr/>
          </p:nvSpPr>
          <p:spPr bwMode="auto">
            <a:xfrm>
              <a:off x="-350" y="2778"/>
              <a:ext cx="130" cy="264"/>
            </a:xfrm>
            <a:custGeom>
              <a:avLst/>
              <a:gdLst/>
              <a:ahLst/>
              <a:cxnLst>
                <a:cxn ang="0">
                  <a:pos x="82" y="102"/>
                </a:cxn>
                <a:cxn ang="0">
                  <a:pos x="56" y="53"/>
                </a:cxn>
                <a:cxn ang="0">
                  <a:pos x="31" y="19"/>
                </a:cxn>
                <a:cxn ang="0">
                  <a:pos x="12" y="0"/>
                </a:cxn>
                <a:cxn ang="0">
                  <a:pos x="2" y="2"/>
                </a:cxn>
                <a:cxn ang="0">
                  <a:pos x="0" y="24"/>
                </a:cxn>
                <a:cxn ang="0">
                  <a:pos x="9" y="62"/>
                </a:cxn>
                <a:cxn ang="0">
                  <a:pos x="25" y="110"/>
                </a:cxn>
                <a:cxn ang="0">
                  <a:pos x="49" y="164"/>
                </a:cxn>
                <a:cxn ang="0">
                  <a:pos x="75" y="211"/>
                </a:cxn>
                <a:cxn ang="0">
                  <a:pos x="99" y="247"/>
                </a:cxn>
                <a:cxn ang="0">
                  <a:pos x="118" y="264"/>
                </a:cxn>
                <a:cxn ang="0">
                  <a:pos x="128" y="264"/>
                </a:cxn>
                <a:cxn ang="0">
                  <a:pos x="130" y="242"/>
                </a:cxn>
                <a:cxn ang="0">
                  <a:pos x="123" y="204"/>
                </a:cxn>
                <a:cxn ang="0">
                  <a:pos x="106" y="155"/>
                </a:cxn>
                <a:cxn ang="0">
                  <a:pos x="82" y="102"/>
                </a:cxn>
              </a:cxnLst>
              <a:rect l="0" t="0" r="r" b="b"/>
              <a:pathLst>
                <a:path w="130" h="264">
                  <a:moveTo>
                    <a:pt x="82" y="102"/>
                  </a:moveTo>
                  <a:lnTo>
                    <a:pt x="56" y="53"/>
                  </a:lnTo>
                  <a:lnTo>
                    <a:pt x="31" y="19"/>
                  </a:lnTo>
                  <a:lnTo>
                    <a:pt x="12" y="0"/>
                  </a:lnTo>
                  <a:lnTo>
                    <a:pt x="2" y="2"/>
                  </a:lnTo>
                  <a:lnTo>
                    <a:pt x="0" y="24"/>
                  </a:lnTo>
                  <a:lnTo>
                    <a:pt x="9" y="62"/>
                  </a:lnTo>
                  <a:lnTo>
                    <a:pt x="25" y="110"/>
                  </a:lnTo>
                  <a:lnTo>
                    <a:pt x="49" y="164"/>
                  </a:lnTo>
                  <a:lnTo>
                    <a:pt x="75" y="211"/>
                  </a:lnTo>
                  <a:lnTo>
                    <a:pt x="99" y="247"/>
                  </a:lnTo>
                  <a:lnTo>
                    <a:pt x="118" y="264"/>
                  </a:lnTo>
                  <a:lnTo>
                    <a:pt x="128" y="264"/>
                  </a:lnTo>
                  <a:lnTo>
                    <a:pt x="130" y="242"/>
                  </a:lnTo>
                  <a:lnTo>
                    <a:pt x="123" y="204"/>
                  </a:lnTo>
                  <a:lnTo>
                    <a:pt x="106" y="155"/>
                  </a:lnTo>
                  <a:lnTo>
                    <a:pt x="82" y="102"/>
                  </a:lnTo>
                </a:path>
              </a:pathLst>
            </a:custGeom>
            <a:noFill/>
            <a:ln w="3175">
              <a:solidFill>
                <a:srgbClr val="3EAC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" name="Line 166"/>
            <p:cNvSpPr>
              <a:spLocks noChangeAspect="1" noChangeShapeType="1"/>
            </p:cNvSpPr>
            <p:nvPr/>
          </p:nvSpPr>
          <p:spPr bwMode="auto">
            <a:xfrm flipH="1" flipV="1">
              <a:off x="-154" y="2766"/>
              <a:ext cx="41" cy="21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Line 167"/>
            <p:cNvSpPr>
              <a:spLocks noChangeAspect="1" noChangeShapeType="1"/>
            </p:cNvSpPr>
            <p:nvPr/>
          </p:nvSpPr>
          <p:spPr bwMode="auto">
            <a:xfrm>
              <a:off x="-242" y="2736"/>
              <a:ext cx="67" cy="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6" name="Line 168"/>
          <p:cNvSpPr>
            <a:spLocks noChangeAspect="1" noChangeShapeType="1"/>
          </p:cNvSpPr>
          <p:nvPr/>
        </p:nvSpPr>
        <p:spPr bwMode="auto">
          <a:xfrm flipH="1">
            <a:off x="953674" y="4862493"/>
            <a:ext cx="281897" cy="118456"/>
          </a:xfrm>
          <a:prstGeom prst="line">
            <a:avLst/>
          </a:prstGeom>
          <a:noFill/>
          <a:ln w="33338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27" name="Group 169"/>
          <p:cNvGrpSpPr>
            <a:grpSpLocks noChangeAspect="1"/>
          </p:cNvGrpSpPr>
          <p:nvPr/>
        </p:nvGrpSpPr>
        <p:grpSpPr bwMode="auto">
          <a:xfrm>
            <a:off x="572569" y="2643182"/>
            <a:ext cx="3636831" cy="2779074"/>
            <a:chOff x="-844" y="1002"/>
            <a:chExt cx="3006" cy="2393"/>
          </a:xfrm>
        </p:grpSpPr>
        <p:sp>
          <p:nvSpPr>
            <p:cNvPr id="28" name="Text Box 170"/>
            <p:cNvSpPr txBox="1">
              <a:spLocks noChangeAspect="1" noChangeArrowheads="1"/>
            </p:cNvSpPr>
            <p:nvPr/>
          </p:nvSpPr>
          <p:spPr bwMode="auto">
            <a:xfrm>
              <a:off x="-844" y="2304"/>
              <a:ext cx="799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ja-JP" altLang="en-US" sz="1100" dirty="0">
                  <a:solidFill>
                    <a:srgbClr val="FFFFFF"/>
                  </a:solidFill>
                </a:rPr>
                <a:t>フロントミラー</a:t>
              </a:r>
            </a:p>
          </p:txBody>
        </p:sp>
        <p:sp>
          <p:nvSpPr>
            <p:cNvPr id="29" name="Text Box 171"/>
            <p:cNvSpPr txBox="1">
              <a:spLocks noChangeAspect="1" noChangeArrowheads="1"/>
            </p:cNvSpPr>
            <p:nvPr/>
          </p:nvSpPr>
          <p:spPr bwMode="auto">
            <a:xfrm>
              <a:off x="308" y="2179"/>
              <a:ext cx="799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ja-JP" altLang="en-US" sz="1100">
                  <a:solidFill>
                    <a:srgbClr val="FFFFFF"/>
                  </a:solidFill>
                </a:rPr>
                <a:t>フロントミラー</a:t>
              </a:r>
            </a:p>
          </p:txBody>
        </p:sp>
        <p:sp>
          <p:nvSpPr>
            <p:cNvPr id="30" name="Text Box 172"/>
            <p:cNvSpPr txBox="1">
              <a:spLocks noChangeAspect="1" noChangeArrowheads="1"/>
            </p:cNvSpPr>
            <p:nvPr/>
          </p:nvSpPr>
          <p:spPr bwMode="auto">
            <a:xfrm>
              <a:off x="-609" y="3024"/>
              <a:ext cx="882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Tx/>
                <a:buNone/>
              </a:pPr>
              <a:r>
                <a:rPr lang="ja-JP" altLang="en-US" sz="1100" dirty="0" smtClean="0">
                  <a:solidFill>
                    <a:srgbClr val="FFFFFF"/>
                  </a:solidFill>
                </a:rPr>
                <a:t>リサイクリングミラー</a:t>
              </a:r>
              <a:endParaRPr lang="ja-JP" altLang="en-US" sz="1100" dirty="0">
                <a:solidFill>
                  <a:srgbClr val="FFFFFF"/>
                </a:solidFill>
              </a:endParaRPr>
            </a:p>
          </p:txBody>
        </p:sp>
        <p:sp>
          <p:nvSpPr>
            <p:cNvPr id="31" name="Text Box 173"/>
            <p:cNvSpPr txBox="1">
              <a:spLocks noChangeAspect="1" noChangeArrowheads="1"/>
            </p:cNvSpPr>
            <p:nvPr/>
          </p:nvSpPr>
          <p:spPr bwMode="auto">
            <a:xfrm rot="20100000">
              <a:off x="835" y="2333"/>
              <a:ext cx="1327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ja-JP" altLang="en-US" sz="1200">
                  <a:solidFill>
                    <a:srgbClr val="FFFFFF"/>
                  </a:solidFill>
                </a:rPr>
                <a:t>ファブリ・ペロー共振器</a:t>
              </a:r>
            </a:p>
          </p:txBody>
        </p:sp>
        <p:sp>
          <p:nvSpPr>
            <p:cNvPr id="32" name="Rectangle 174"/>
            <p:cNvSpPr>
              <a:spLocks noChangeAspect="1" noChangeArrowheads="1"/>
            </p:cNvSpPr>
            <p:nvPr/>
          </p:nvSpPr>
          <p:spPr bwMode="auto">
            <a:xfrm rot="3600000">
              <a:off x="-747" y="1578"/>
              <a:ext cx="1382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ja-JP" altLang="en-US" sz="1200" dirty="0">
                  <a:solidFill>
                    <a:srgbClr val="FFFFFF"/>
                  </a:solidFill>
                </a:rPr>
                <a:t>ファブリ・ペロー共振器</a:t>
              </a:r>
            </a:p>
          </p:txBody>
        </p:sp>
        <p:sp>
          <p:nvSpPr>
            <p:cNvPr id="181" name="Text Box 172"/>
            <p:cNvSpPr txBox="1">
              <a:spLocks noChangeAspect="1" noChangeArrowheads="1"/>
            </p:cNvSpPr>
            <p:nvPr/>
          </p:nvSpPr>
          <p:spPr bwMode="auto">
            <a:xfrm>
              <a:off x="631" y="2907"/>
              <a:ext cx="1181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Tx/>
                <a:buNone/>
              </a:pPr>
              <a:r>
                <a:rPr lang="ja-JP" altLang="en-US" sz="1100" dirty="0" smtClean="0">
                  <a:solidFill>
                    <a:srgbClr val="FFFFFF"/>
                  </a:solidFill>
                </a:rPr>
                <a:t>シグナルエキストラクションミラー</a:t>
              </a:r>
              <a:endParaRPr lang="ja-JP" altLang="en-US" sz="11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77" name="Group 176"/>
          <p:cNvGrpSpPr>
            <a:grpSpLocks/>
          </p:cNvGrpSpPr>
          <p:nvPr/>
        </p:nvGrpSpPr>
        <p:grpSpPr bwMode="auto">
          <a:xfrm>
            <a:off x="2037161" y="4948510"/>
            <a:ext cx="326208" cy="332317"/>
            <a:chOff x="3318" y="1817"/>
            <a:chExt cx="403" cy="396"/>
          </a:xfrm>
        </p:grpSpPr>
        <p:pic>
          <p:nvPicPr>
            <p:cNvPr id="178" name="Picture 177" descr="mirror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18" y="1817"/>
              <a:ext cx="403" cy="396"/>
            </a:xfrm>
            <a:prstGeom prst="rect">
              <a:avLst/>
            </a:prstGeom>
            <a:noFill/>
          </p:spPr>
        </p:pic>
        <p:sp>
          <p:nvSpPr>
            <p:cNvPr id="179" name="Line 178"/>
            <p:cNvSpPr>
              <a:spLocks noChangeShapeType="1"/>
            </p:cNvSpPr>
            <p:nvPr/>
          </p:nvSpPr>
          <p:spPr bwMode="auto">
            <a:xfrm>
              <a:off x="3572" y="2123"/>
              <a:ext cx="29" cy="55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182" name="右矢印 181"/>
          <p:cNvSpPr/>
          <p:nvPr/>
        </p:nvSpPr>
        <p:spPr bwMode="auto">
          <a:xfrm>
            <a:off x="5214942" y="1643050"/>
            <a:ext cx="357190" cy="357190"/>
          </a:xfrm>
          <a:prstGeom prst="rightArrow">
            <a:avLst/>
          </a:prstGeom>
          <a:solidFill>
            <a:srgbClr val="FFFFFF">
              <a:alpha val="10000"/>
            </a:srgbClr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83" name="Rectangle 3"/>
          <p:cNvSpPr txBox="1">
            <a:spLocks noChangeArrowheads="1"/>
          </p:cNvSpPr>
          <p:nvPr/>
        </p:nvSpPr>
        <p:spPr>
          <a:xfrm>
            <a:off x="5572132" y="1357298"/>
            <a:ext cx="3500462" cy="78581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出力ポートに</a:t>
            </a:r>
            <a:r>
              <a:rPr lang="ja-JP" altLang="en-US" sz="1800" kern="0" dirty="0" smtClean="0">
                <a:solidFill>
                  <a:srgbClr val="EAEAEA"/>
                </a:solidFill>
                <a:ea typeface="+mn-ea"/>
              </a:rPr>
              <a:t>鏡を追加</a:t>
            </a:r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800" kern="0" dirty="0" smtClean="0">
                <a:solidFill>
                  <a:srgbClr val="EAEAEA"/>
                </a:solidFill>
                <a:ea typeface="+mn-ea"/>
              </a:rPr>
              <a:t>  (</a:t>
            </a: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SEM: </a:t>
            </a:r>
            <a:r>
              <a:rPr kumimoji="1" lang="en-US" altLang="ja-JP" sz="1800" b="0" i="0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</a:t>
            </a: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ignal </a:t>
            </a:r>
            <a:r>
              <a:rPr kumimoji="1" lang="en-US" altLang="ja-JP" sz="1800" b="0" i="0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</a:t>
            </a: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xtraction </a:t>
            </a:r>
            <a:r>
              <a:rPr kumimoji="1" lang="en-US" altLang="ja-JP" sz="1800" b="0" i="0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</a:t>
            </a: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irror)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84" name="Rectangle 3"/>
          <p:cNvSpPr txBox="1">
            <a:spLocks noChangeArrowheads="1"/>
          </p:cNvSpPr>
          <p:nvPr/>
        </p:nvSpPr>
        <p:spPr>
          <a:xfrm>
            <a:off x="4214810" y="2571744"/>
            <a:ext cx="4572032" cy="1785950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腕共振器</a:t>
            </a: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: 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ja-JP" altLang="en-US" sz="1800" kern="0" dirty="0" smtClean="0">
                <a:solidFill>
                  <a:srgbClr val="EAEAEA"/>
                </a:solidFill>
                <a:ea typeface="+mn-ea"/>
              </a:rPr>
              <a:t>　</a:t>
            </a:r>
            <a:r>
              <a: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重力波の効果 </a:t>
            </a: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</a:t>
            </a:r>
            <a:r>
              <a: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時空の歪み</a:t>
            </a: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)</a:t>
            </a:r>
            <a:r>
              <a: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を</a:t>
            </a:r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ja-JP" altLang="en-US" sz="1800" kern="0" dirty="0" smtClean="0">
                <a:solidFill>
                  <a:srgbClr val="EAEAEA"/>
                </a:solidFill>
                <a:ea typeface="+mn-ea"/>
              </a:rPr>
              <a:t>　</a:t>
            </a:r>
            <a:r>
              <a: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光の位相変化</a:t>
            </a: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</a:t>
            </a:r>
            <a:r>
              <a: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信号サイドバンド</a:t>
            </a: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)</a:t>
            </a:r>
            <a:r>
              <a:rPr lang="ja-JP" altLang="en-US" sz="1800" kern="0" dirty="0" smtClean="0">
                <a:solidFill>
                  <a:srgbClr val="EAEAEA"/>
                </a:solidFill>
                <a:ea typeface="+mn-ea"/>
              </a:rPr>
              <a:t>に変換</a:t>
            </a:r>
            <a:endParaRPr lang="en-US" altLang="ja-JP" sz="1800" kern="0" dirty="0" smtClean="0">
              <a:solidFill>
                <a:srgbClr val="EAEAEA"/>
              </a:solidFill>
              <a:ea typeface="+mn-ea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</a:t>
            </a: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信号は 内部光振幅</a:t>
            </a:r>
            <a:r>
              <a:rPr lang="ja-JP" altLang="en-US" sz="1800" kern="0" dirty="0" smtClean="0">
                <a:solidFill>
                  <a:srgbClr val="EAEAEA"/>
                </a:solidFill>
                <a:ea typeface="+mn-ea"/>
                <a:sym typeface="Wingdings" pitchFamily="2" charset="2"/>
              </a:rPr>
              <a:t>・滞在時間に比例</a:t>
            </a:r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186" name="直線コネクタ 185"/>
          <p:cNvCxnSpPr/>
          <p:nvPr/>
        </p:nvCxnSpPr>
        <p:spPr bwMode="auto">
          <a:xfrm>
            <a:off x="5643570" y="3857628"/>
            <a:ext cx="2286016" cy="0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7" name="Rectangle 3"/>
          <p:cNvSpPr txBox="1">
            <a:spLocks noChangeArrowheads="1"/>
          </p:cNvSpPr>
          <p:nvPr/>
        </p:nvSpPr>
        <p:spPr>
          <a:xfrm>
            <a:off x="5357818" y="3929066"/>
            <a:ext cx="3500462" cy="571504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共振器のフィネスが高い方がよい</a:t>
            </a:r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800" kern="0" dirty="0" smtClean="0">
                <a:solidFill>
                  <a:srgbClr val="EAEAEA"/>
                </a:solidFill>
                <a:ea typeface="+mn-ea"/>
              </a:rPr>
              <a:t>   (</a:t>
            </a:r>
            <a:r>
              <a:rPr lang="ja-JP" altLang="en-US" sz="1800" kern="0" dirty="0" smtClean="0">
                <a:solidFill>
                  <a:srgbClr val="EAEAEA"/>
                </a:solidFill>
                <a:ea typeface="+mn-ea"/>
              </a:rPr>
              <a:t>光の平均往復回数を増やす</a:t>
            </a:r>
            <a:r>
              <a:rPr lang="en-US" altLang="ja-JP" sz="1800" kern="0" dirty="0" smtClean="0">
                <a:solidFill>
                  <a:srgbClr val="EAEAEA"/>
                </a:solidFill>
                <a:ea typeface="+mn-ea"/>
              </a:rPr>
              <a:t>)</a:t>
            </a:r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88" name="上下矢印 187"/>
          <p:cNvSpPr/>
          <p:nvPr/>
        </p:nvSpPr>
        <p:spPr bwMode="auto">
          <a:xfrm>
            <a:off x="6215074" y="4643446"/>
            <a:ext cx="500066" cy="428628"/>
          </a:xfrm>
          <a:prstGeom prst="upDownArrow">
            <a:avLst>
              <a:gd name="adj1" fmla="val 40448"/>
              <a:gd name="adj2" fmla="val 37264"/>
            </a:avLst>
          </a:prstGeom>
          <a:solidFill>
            <a:srgbClr val="FAFFC9">
              <a:alpha val="10000"/>
            </a:srgbClr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89" name="Rectangle 3"/>
          <p:cNvSpPr txBox="1">
            <a:spLocks noChangeArrowheads="1"/>
          </p:cNvSpPr>
          <p:nvPr/>
        </p:nvSpPr>
        <p:spPr>
          <a:xfrm>
            <a:off x="5286380" y="5143512"/>
            <a:ext cx="3500462" cy="571504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ja-JP" altLang="en-US" sz="1800" kern="0" dirty="0" smtClean="0">
                <a:solidFill>
                  <a:srgbClr val="EAEAEA"/>
                </a:solidFill>
                <a:ea typeface="+mn-ea"/>
              </a:rPr>
              <a:t>信号成分の滞在時間も増加し、</a:t>
            </a:r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800" kern="0" dirty="0" smtClean="0">
                <a:solidFill>
                  <a:srgbClr val="EAEAEA"/>
                </a:solidFill>
                <a:ea typeface="+mn-ea"/>
              </a:rPr>
              <a:t>        </a:t>
            </a:r>
            <a:r>
              <a:rPr lang="ja-JP" altLang="en-US" sz="1800" kern="0" dirty="0" smtClean="0">
                <a:solidFill>
                  <a:srgbClr val="EAEAEA"/>
                </a:solidFill>
                <a:ea typeface="+mn-ea"/>
              </a:rPr>
              <a:t>信号のキャンセルが起こる</a:t>
            </a:r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90" name="右矢印 189"/>
          <p:cNvSpPr/>
          <p:nvPr/>
        </p:nvSpPr>
        <p:spPr bwMode="auto">
          <a:xfrm>
            <a:off x="4786314" y="5929330"/>
            <a:ext cx="357190" cy="357190"/>
          </a:xfrm>
          <a:prstGeom prst="rightArrow">
            <a:avLst/>
          </a:prstGeom>
          <a:solidFill>
            <a:schemeClr val="bg1">
              <a:alpha val="10000"/>
            </a:scheme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91" name="Rectangle 3"/>
          <p:cNvSpPr txBox="1">
            <a:spLocks noChangeArrowheads="1"/>
          </p:cNvSpPr>
          <p:nvPr/>
        </p:nvSpPr>
        <p:spPr>
          <a:xfrm>
            <a:off x="5143504" y="5929330"/>
            <a:ext cx="3500462" cy="50006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SEM</a:t>
            </a:r>
            <a:r>
              <a: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により信号成分だけ取り出す</a:t>
            </a:r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93" name="Rectangle 3"/>
          <p:cNvSpPr txBox="1">
            <a:spLocks noChangeArrowheads="1"/>
          </p:cNvSpPr>
          <p:nvPr/>
        </p:nvSpPr>
        <p:spPr>
          <a:xfrm>
            <a:off x="3286116" y="2000240"/>
            <a:ext cx="2571768" cy="42862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</a:t>
            </a:r>
            <a:r>
              <a:rPr kumimoji="1" lang="en-US" altLang="ja-JP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J.Mizuno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199x</a:t>
            </a:r>
            <a:r>
              <a:rPr kumimoji="1" lang="en-US" altLang="ja-JP" sz="1600" b="0" i="0" u="none" strike="noStrike" kern="0" cap="none" spc="0" normalizeH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??)</a:t>
            </a:r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LCGT RSE Roadmap Meeting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(2010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年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月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16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日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000108"/>
            <a:ext cx="7358114" cy="1143008"/>
          </a:xfrm>
        </p:spPr>
        <p:txBody>
          <a:bodyPr/>
          <a:lstStyle/>
          <a:p>
            <a:pPr>
              <a:spcBef>
                <a:spcPct val="0"/>
              </a:spcBef>
              <a:buClrTx/>
              <a:buNone/>
            </a:pPr>
            <a:r>
              <a:rPr lang="ja-JP" altLang="en-US" sz="1800" dirty="0" smtClean="0">
                <a:latin typeface="Tahoma" pitchFamily="34" charset="0"/>
              </a:rPr>
              <a:t>マイケルソン干渉計部　</a:t>
            </a:r>
            <a:r>
              <a:rPr lang="en-US" altLang="ja-JP" sz="1800" dirty="0" smtClean="0">
                <a:latin typeface="Tahoma" pitchFamily="34" charset="0"/>
              </a:rPr>
              <a:t>--- </a:t>
            </a:r>
            <a:r>
              <a:rPr lang="ja-JP" altLang="en-US" sz="1800" dirty="0" smtClean="0">
                <a:latin typeface="Tahoma" pitchFamily="34" charset="0"/>
              </a:rPr>
              <a:t>検出ポートで暗縞になるように制御</a:t>
            </a:r>
            <a:endParaRPr lang="en-US" altLang="ja-JP" sz="1800" dirty="0" smtClean="0">
              <a:latin typeface="Tahoma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sz="1800" dirty="0" smtClean="0">
                <a:latin typeface="Tahoma" pitchFamily="34" charset="0"/>
              </a:rPr>
              <a:t>    </a:t>
            </a:r>
            <a:r>
              <a:rPr lang="ja-JP" altLang="en-US" sz="1800" dirty="0" smtClean="0">
                <a:latin typeface="Tahoma" pitchFamily="34" charset="0"/>
              </a:rPr>
              <a:t>信号成分    </a:t>
            </a:r>
            <a:r>
              <a:rPr lang="en-US" altLang="ja-JP" sz="1800" dirty="0" smtClean="0">
                <a:latin typeface="Tahoma" pitchFamily="34" charset="0"/>
              </a:rPr>
              <a:t>: </a:t>
            </a:r>
            <a:r>
              <a:rPr lang="ja-JP" altLang="en-US" sz="1800" dirty="0" smtClean="0">
                <a:latin typeface="Tahoma" pitchFamily="34" charset="0"/>
              </a:rPr>
              <a:t>検出ポートで強めあう  </a:t>
            </a:r>
            <a:r>
              <a:rPr lang="en-US" altLang="ja-JP" sz="1800" dirty="0" smtClean="0">
                <a:latin typeface="Tahoma" pitchFamily="34" charset="0"/>
                <a:sym typeface="Wingdings" pitchFamily="2" charset="2"/>
              </a:rPr>
              <a:t> SEC</a:t>
            </a:r>
            <a:r>
              <a:rPr lang="ja-JP" altLang="en-US" sz="1800" dirty="0" smtClean="0">
                <a:latin typeface="Tahoma" pitchFamily="34" charset="0"/>
                <a:sym typeface="Wingdings" pitchFamily="2" charset="2"/>
              </a:rPr>
              <a:t>で滞在時間が決まる </a:t>
            </a:r>
            <a:endParaRPr lang="en-US" altLang="ja-JP" sz="1800" dirty="0" smtClean="0">
              <a:latin typeface="Tahoma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sz="1800" dirty="0" smtClean="0">
                <a:latin typeface="Tahoma" pitchFamily="34" charset="0"/>
              </a:rPr>
              <a:t>    </a:t>
            </a:r>
            <a:r>
              <a:rPr lang="ja-JP" altLang="en-US" sz="1800" dirty="0" smtClean="0">
                <a:latin typeface="Tahoma" pitchFamily="34" charset="0"/>
              </a:rPr>
              <a:t>他の光成分 </a:t>
            </a:r>
            <a:r>
              <a:rPr lang="en-US" altLang="ja-JP" sz="1800" dirty="0" smtClean="0">
                <a:latin typeface="Tahoma" pitchFamily="34" charset="0"/>
              </a:rPr>
              <a:t>: </a:t>
            </a:r>
            <a:r>
              <a:rPr lang="ja-JP" altLang="en-US" sz="1800" dirty="0" smtClean="0">
                <a:latin typeface="Tahoma" pitchFamily="34" charset="0"/>
              </a:rPr>
              <a:t>光源方向で強めあう   </a:t>
            </a:r>
            <a:r>
              <a:rPr lang="en-US" altLang="ja-JP" sz="1800" dirty="0" smtClean="0">
                <a:latin typeface="Tahoma" pitchFamily="34" charset="0"/>
                <a:sym typeface="Wingdings" pitchFamily="2" charset="2"/>
              </a:rPr>
              <a:t>  PRC</a:t>
            </a:r>
            <a:r>
              <a:rPr lang="ja-JP" altLang="en-US" sz="1800" dirty="0" smtClean="0">
                <a:latin typeface="Tahoma" pitchFamily="34" charset="0"/>
                <a:sym typeface="Wingdings" pitchFamily="2" charset="2"/>
              </a:rPr>
              <a:t>で滞在時間が決まる</a:t>
            </a:r>
            <a:endParaRPr lang="en-US" altLang="ja-JP" sz="1800" dirty="0" smtClean="0">
              <a:latin typeface="Tahoma" pitchFamily="34" charset="0"/>
              <a:sym typeface="Wingdings" pitchFamily="2" charset="2"/>
            </a:endParaRPr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RSE</a:t>
            </a:r>
            <a:r>
              <a:rPr lang="ja-JP" altLang="en-US" dirty="0" smtClean="0"/>
              <a:t>技術の復習</a:t>
            </a:r>
            <a:endParaRPr lang="ja-JP" altLang="ja-JP" dirty="0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451878" y="2692270"/>
            <a:ext cx="3620056" cy="3049497"/>
          </a:xfrm>
          <a:prstGeom prst="roundRect">
            <a:avLst>
              <a:gd name="adj" fmla="val 8495"/>
            </a:avLst>
          </a:prstGeom>
          <a:solidFill>
            <a:srgbClr val="CCFFCC">
              <a:alpha val="20000"/>
            </a:srgbClr>
          </a:solidFill>
          <a:ln w="1587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9" name="Line 7"/>
          <p:cNvSpPr>
            <a:spLocks noChangeAspect="1" noChangeShapeType="1"/>
          </p:cNvSpPr>
          <p:nvPr/>
        </p:nvSpPr>
        <p:spPr bwMode="auto">
          <a:xfrm flipH="1">
            <a:off x="813331" y="4609322"/>
            <a:ext cx="1061045" cy="425049"/>
          </a:xfrm>
          <a:prstGeom prst="line">
            <a:avLst/>
          </a:prstGeom>
          <a:noFill/>
          <a:ln w="33338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2" name="Group 8"/>
          <p:cNvGrpSpPr>
            <a:grpSpLocks noChangeAspect="1"/>
          </p:cNvGrpSpPr>
          <p:nvPr/>
        </p:nvGrpSpPr>
        <p:grpSpPr bwMode="auto">
          <a:xfrm>
            <a:off x="704443" y="2799962"/>
            <a:ext cx="429499" cy="405306"/>
            <a:chOff x="-732" y="1137"/>
            <a:chExt cx="355" cy="349"/>
          </a:xfrm>
        </p:grpSpPr>
        <p:sp>
          <p:nvSpPr>
            <p:cNvPr id="157" name="Freeform 9"/>
            <p:cNvSpPr>
              <a:spLocks noChangeAspect="1"/>
            </p:cNvSpPr>
            <p:nvPr/>
          </p:nvSpPr>
          <p:spPr bwMode="auto">
            <a:xfrm>
              <a:off x="-493" y="1140"/>
              <a:ext cx="116" cy="1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7" y="177"/>
                </a:cxn>
                <a:cxn ang="0">
                  <a:pos x="116" y="192"/>
                </a:cxn>
                <a:cxn ang="0">
                  <a:pos x="21" y="16"/>
                </a:cxn>
                <a:cxn ang="0">
                  <a:pos x="0" y="0"/>
                </a:cxn>
              </a:cxnLst>
              <a:rect l="0" t="0" r="r" b="b"/>
              <a:pathLst>
                <a:path w="116" h="192">
                  <a:moveTo>
                    <a:pt x="0" y="0"/>
                  </a:moveTo>
                  <a:lnTo>
                    <a:pt x="97" y="177"/>
                  </a:lnTo>
                  <a:lnTo>
                    <a:pt x="116" y="192"/>
                  </a:lnTo>
                  <a:lnTo>
                    <a:pt x="21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8" name="Freeform 10"/>
            <p:cNvSpPr>
              <a:spLocks noChangeAspect="1"/>
            </p:cNvSpPr>
            <p:nvPr/>
          </p:nvSpPr>
          <p:spPr bwMode="auto">
            <a:xfrm>
              <a:off x="-493" y="1140"/>
              <a:ext cx="116" cy="1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7" y="177"/>
                </a:cxn>
                <a:cxn ang="0">
                  <a:pos x="116" y="192"/>
                </a:cxn>
                <a:cxn ang="0">
                  <a:pos x="21" y="16"/>
                </a:cxn>
                <a:cxn ang="0">
                  <a:pos x="0" y="0"/>
                </a:cxn>
              </a:cxnLst>
              <a:rect l="0" t="0" r="r" b="b"/>
              <a:pathLst>
                <a:path w="116" h="192">
                  <a:moveTo>
                    <a:pt x="0" y="0"/>
                  </a:moveTo>
                  <a:lnTo>
                    <a:pt x="97" y="177"/>
                  </a:lnTo>
                  <a:lnTo>
                    <a:pt x="116" y="192"/>
                  </a:lnTo>
                  <a:lnTo>
                    <a:pt x="21" y="1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16757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9" name="Freeform 11"/>
            <p:cNvSpPr>
              <a:spLocks noChangeAspect="1"/>
            </p:cNvSpPr>
            <p:nvPr/>
          </p:nvSpPr>
          <p:spPr bwMode="auto">
            <a:xfrm>
              <a:off x="-732" y="1267"/>
              <a:ext cx="95" cy="204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94" y="204"/>
                </a:cxn>
                <a:cxn ang="0">
                  <a:pos x="95" y="178"/>
                </a:cxn>
                <a:cxn ang="0">
                  <a:pos x="0" y="0"/>
                </a:cxn>
                <a:cxn ang="0">
                  <a:pos x="0" y="26"/>
                </a:cxn>
              </a:cxnLst>
              <a:rect l="0" t="0" r="r" b="b"/>
              <a:pathLst>
                <a:path w="95" h="204">
                  <a:moveTo>
                    <a:pt x="0" y="26"/>
                  </a:moveTo>
                  <a:lnTo>
                    <a:pt x="94" y="204"/>
                  </a:lnTo>
                  <a:lnTo>
                    <a:pt x="95" y="178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3CAA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0" name="Freeform 12"/>
            <p:cNvSpPr>
              <a:spLocks noChangeAspect="1"/>
            </p:cNvSpPr>
            <p:nvPr/>
          </p:nvSpPr>
          <p:spPr bwMode="auto">
            <a:xfrm>
              <a:off x="-732" y="1267"/>
              <a:ext cx="95" cy="204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94" y="204"/>
                </a:cxn>
                <a:cxn ang="0">
                  <a:pos x="95" y="178"/>
                </a:cxn>
                <a:cxn ang="0">
                  <a:pos x="0" y="0"/>
                </a:cxn>
                <a:cxn ang="0">
                  <a:pos x="0" y="26"/>
                </a:cxn>
              </a:cxnLst>
              <a:rect l="0" t="0" r="r" b="b"/>
              <a:pathLst>
                <a:path w="95" h="204">
                  <a:moveTo>
                    <a:pt x="0" y="26"/>
                  </a:moveTo>
                  <a:lnTo>
                    <a:pt x="94" y="204"/>
                  </a:lnTo>
                  <a:lnTo>
                    <a:pt x="95" y="178"/>
                  </a:lnTo>
                  <a:lnTo>
                    <a:pt x="0" y="0"/>
                  </a:lnTo>
                  <a:lnTo>
                    <a:pt x="0" y="26"/>
                  </a:lnTo>
                </a:path>
              </a:pathLst>
            </a:custGeom>
            <a:noFill/>
            <a:ln w="3175">
              <a:solidFill>
                <a:srgbClr val="3CAAA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1" name="Freeform 13"/>
            <p:cNvSpPr>
              <a:spLocks noChangeAspect="1"/>
            </p:cNvSpPr>
            <p:nvPr/>
          </p:nvSpPr>
          <p:spPr bwMode="auto">
            <a:xfrm>
              <a:off x="-529" y="1137"/>
              <a:ext cx="133" cy="1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78"/>
                </a:cxn>
                <a:cxn ang="0">
                  <a:pos x="133" y="180"/>
                </a:cxn>
                <a:cxn ang="0">
                  <a:pos x="36" y="3"/>
                </a:cxn>
                <a:cxn ang="0">
                  <a:pos x="0" y="0"/>
                </a:cxn>
              </a:cxnLst>
              <a:rect l="0" t="0" r="r" b="b"/>
              <a:pathLst>
                <a:path w="133" h="180">
                  <a:moveTo>
                    <a:pt x="0" y="0"/>
                  </a:moveTo>
                  <a:lnTo>
                    <a:pt x="96" y="178"/>
                  </a:lnTo>
                  <a:lnTo>
                    <a:pt x="133" y="180"/>
                  </a:lnTo>
                  <a:lnTo>
                    <a:pt x="3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2" name="Freeform 14"/>
            <p:cNvSpPr>
              <a:spLocks noChangeAspect="1"/>
            </p:cNvSpPr>
            <p:nvPr/>
          </p:nvSpPr>
          <p:spPr bwMode="auto">
            <a:xfrm>
              <a:off x="-529" y="1137"/>
              <a:ext cx="133" cy="1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78"/>
                </a:cxn>
                <a:cxn ang="0">
                  <a:pos x="133" y="180"/>
                </a:cxn>
                <a:cxn ang="0">
                  <a:pos x="36" y="3"/>
                </a:cxn>
                <a:cxn ang="0">
                  <a:pos x="0" y="0"/>
                </a:cxn>
              </a:cxnLst>
              <a:rect l="0" t="0" r="r" b="b"/>
              <a:pathLst>
                <a:path w="133" h="180">
                  <a:moveTo>
                    <a:pt x="0" y="0"/>
                  </a:moveTo>
                  <a:lnTo>
                    <a:pt x="96" y="178"/>
                  </a:lnTo>
                  <a:lnTo>
                    <a:pt x="133" y="180"/>
                  </a:lnTo>
                  <a:lnTo>
                    <a:pt x="36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40B0B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3" name="Freeform 15"/>
            <p:cNvSpPr>
              <a:spLocks noChangeAspect="1"/>
            </p:cNvSpPr>
            <p:nvPr/>
          </p:nvSpPr>
          <p:spPr bwMode="auto">
            <a:xfrm>
              <a:off x="-732" y="1236"/>
              <a:ext cx="114" cy="209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95" y="209"/>
                </a:cxn>
                <a:cxn ang="0">
                  <a:pos x="114" y="178"/>
                </a:cxn>
                <a:cxn ang="0">
                  <a:pos x="19" y="0"/>
                </a:cxn>
                <a:cxn ang="0">
                  <a:pos x="0" y="31"/>
                </a:cxn>
              </a:cxnLst>
              <a:rect l="0" t="0" r="r" b="b"/>
              <a:pathLst>
                <a:path w="114" h="209">
                  <a:moveTo>
                    <a:pt x="0" y="31"/>
                  </a:moveTo>
                  <a:lnTo>
                    <a:pt x="95" y="209"/>
                  </a:lnTo>
                  <a:lnTo>
                    <a:pt x="114" y="178"/>
                  </a:lnTo>
                  <a:lnTo>
                    <a:pt x="19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60D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" name="Freeform 16"/>
            <p:cNvSpPr>
              <a:spLocks noChangeAspect="1"/>
            </p:cNvSpPr>
            <p:nvPr/>
          </p:nvSpPr>
          <p:spPr bwMode="auto">
            <a:xfrm>
              <a:off x="-732" y="1236"/>
              <a:ext cx="114" cy="209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95" y="209"/>
                </a:cxn>
                <a:cxn ang="0">
                  <a:pos x="114" y="178"/>
                </a:cxn>
                <a:cxn ang="0">
                  <a:pos x="19" y="0"/>
                </a:cxn>
                <a:cxn ang="0">
                  <a:pos x="0" y="31"/>
                </a:cxn>
              </a:cxnLst>
              <a:rect l="0" t="0" r="r" b="b"/>
              <a:pathLst>
                <a:path w="114" h="209">
                  <a:moveTo>
                    <a:pt x="0" y="31"/>
                  </a:moveTo>
                  <a:lnTo>
                    <a:pt x="95" y="209"/>
                  </a:lnTo>
                  <a:lnTo>
                    <a:pt x="114" y="178"/>
                  </a:lnTo>
                  <a:lnTo>
                    <a:pt x="19" y="0"/>
                  </a:lnTo>
                  <a:lnTo>
                    <a:pt x="0" y="31"/>
                  </a:lnTo>
                </a:path>
              </a:pathLst>
            </a:custGeom>
            <a:noFill/>
            <a:ln w="3175">
              <a:solidFill>
                <a:srgbClr val="60DC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5" name="Freeform 17"/>
            <p:cNvSpPr>
              <a:spLocks noChangeAspect="1"/>
            </p:cNvSpPr>
            <p:nvPr/>
          </p:nvSpPr>
          <p:spPr bwMode="auto">
            <a:xfrm>
              <a:off x="-576" y="1137"/>
              <a:ext cx="143" cy="18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97" y="188"/>
                </a:cxn>
                <a:cxn ang="0">
                  <a:pos x="143" y="178"/>
                </a:cxn>
                <a:cxn ang="0">
                  <a:pos x="47" y="0"/>
                </a:cxn>
                <a:cxn ang="0">
                  <a:pos x="0" y="10"/>
                </a:cxn>
              </a:cxnLst>
              <a:rect l="0" t="0" r="r" b="b"/>
              <a:pathLst>
                <a:path w="143" h="188">
                  <a:moveTo>
                    <a:pt x="0" y="10"/>
                  </a:moveTo>
                  <a:lnTo>
                    <a:pt x="97" y="188"/>
                  </a:lnTo>
                  <a:lnTo>
                    <a:pt x="143" y="178"/>
                  </a:lnTo>
                  <a:lnTo>
                    <a:pt x="4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2D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6" name="Freeform 18"/>
            <p:cNvSpPr>
              <a:spLocks noChangeAspect="1"/>
            </p:cNvSpPr>
            <p:nvPr/>
          </p:nvSpPr>
          <p:spPr bwMode="auto">
            <a:xfrm>
              <a:off x="-576" y="1137"/>
              <a:ext cx="143" cy="18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97" y="188"/>
                </a:cxn>
                <a:cxn ang="0">
                  <a:pos x="143" y="178"/>
                </a:cxn>
                <a:cxn ang="0">
                  <a:pos x="47" y="0"/>
                </a:cxn>
                <a:cxn ang="0">
                  <a:pos x="0" y="10"/>
                </a:cxn>
              </a:cxnLst>
              <a:rect l="0" t="0" r="r" b="b"/>
              <a:pathLst>
                <a:path w="143" h="188">
                  <a:moveTo>
                    <a:pt x="0" y="10"/>
                  </a:moveTo>
                  <a:lnTo>
                    <a:pt x="97" y="188"/>
                  </a:lnTo>
                  <a:lnTo>
                    <a:pt x="143" y="178"/>
                  </a:lnTo>
                  <a:lnTo>
                    <a:pt x="47" y="0"/>
                  </a:lnTo>
                  <a:lnTo>
                    <a:pt x="0" y="10"/>
                  </a:lnTo>
                </a:path>
              </a:pathLst>
            </a:custGeom>
            <a:noFill/>
            <a:ln w="3175">
              <a:solidFill>
                <a:srgbClr val="62DFD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7" name="Freeform 19"/>
            <p:cNvSpPr>
              <a:spLocks noChangeAspect="1"/>
            </p:cNvSpPr>
            <p:nvPr/>
          </p:nvSpPr>
          <p:spPr bwMode="auto">
            <a:xfrm>
              <a:off x="-713" y="1201"/>
              <a:ext cx="132" cy="213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95" y="213"/>
                </a:cxn>
                <a:cxn ang="0">
                  <a:pos x="132" y="178"/>
                </a:cxn>
                <a:cxn ang="0">
                  <a:pos x="37" y="0"/>
                </a:cxn>
                <a:cxn ang="0">
                  <a:pos x="0" y="35"/>
                </a:cxn>
              </a:cxnLst>
              <a:rect l="0" t="0" r="r" b="b"/>
              <a:pathLst>
                <a:path w="132" h="213">
                  <a:moveTo>
                    <a:pt x="0" y="35"/>
                  </a:moveTo>
                  <a:lnTo>
                    <a:pt x="95" y="213"/>
                  </a:lnTo>
                  <a:lnTo>
                    <a:pt x="132" y="178"/>
                  </a:lnTo>
                  <a:lnTo>
                    <a:pt x="37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77FDF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8" name="Freeform 20"/>
            <p:cNvSpPr>
              <a:spLocks noChangeAspect="1"/>
            </p:cNvSpPr>
            <p:nvPr/>
          </p:nvSpPr>
          <p:spPr bwMode="auto">
            <a:xfrm>
              <a:off x="-713" y="1201"/>
              <a:ext cx="132" cy="213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95" y="213"/>
                </a:cxn>
                <a:cxn ang="0">
                  <a:pos x="132" y="178"/>
                </a:cxn>
                <a:cxn ang="0">
                  <a:pos x="37" y="0"/>
                </a:cxn>
                <a:cxn ang="0">
                  <a:pos x="0" y="35"/>
                </a:cxn>
              </a:cxnLst>
              <a:rect l="0" t="0" r="r" b="b"/>
              <a:pathLst>
                <a:path w="132" h="213">
                  <a:moveTo>
                    <a:pt x="0" y="35"/>
                  </a:moveTo>
                  <a:lnTo>
                    <a:pt x="95" y="213"/>
                  </a:lnTo>
                  <a:lnTo>
                    <a:pt x="132" y="178"/>
                  </a:lnTo>
                  <a:lnTo>
                    <a:pt x="37" y="0"/>
                  </a:lnTo>
                  <a:lnTo>
                    <a:pt x="0" y="35"/>
                  </a:lnTo>
                </a:path>
              </a:pathLst>
            </a:custGeom>
            <a:noFill/>
            <a:ln w="3175">
              <a:solidFill>
                <a:srgbClr val="77FDF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9" name="Freeform 21"/>
            <p:cNvSpPr>
              <a:spLocks noChangeAspect="1"/>
            </p:cNvSpPr>
            <p:nvPr/>
          </p:nvSpPr>
          <p:spPr bwMode="auto">
            <a:xfrm>
              <a:off x="-628" y="1147"/>
              <a:ext cx="149" cy="201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95" y="201"/>
                </a:cxn>
                <a:cxn ang="0">
                  <a:pos x="149" y="178"/>
                </a:cxn>
                <a:cxn ang="0">
                  <a:pos x="52" y="0"/>
                </a:cxn>
                <a:cxn ang="0">
                  <a:pos x="0" y="23"/>
                </a:cxn>
              </a:cxnLst>
              <a:rect l="0" t="0" r="r" b="b"/>
              <a:pathLst>
                <a:path w="149" h="201">
                  <a:moveTo>
                    <a:pt x="0" y="23"/>
                  </a:moveTo>
                  <a:lnTo>
                    <a:pt x="95" y="201"/>
                  </a:lnTo>
                  <a:lnTo>
                    <a:pt x="149" y="178"/>
                  </a:lnTo>
                  <a:lnTo>
                    <a:pt x="52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9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0" name="Freeform 22"/>
            <p:cNvSpPr>
              <a:spLocks noChangeAspect="1"/>
            </p:cNvSpPr>
            <p:nvPr/>
          </p:nvSpPr>
          <p:spPr bwMode="auto">
            <a:xfrm>
              <a:off x="-628" y="1147"/>
              <a:ext cx="149" cy="201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95" y="201"/>
                </a:cxn>
                <a:cxn ang="0">
                  <a:pos x="149" y="178"/>
                </a:cxn>
                <a:cxn ang="0">
                  <a:pos x="52" y="0"/>
                </a:cxn>
                <a:cxn ang="0">
                  <a:pos x="0" y="23"/>
                </a:cxn>
              </a:cxnLst>
              <a:rect l="0" t="0" r="r" b="b"/>
              <a:pathLst>
                <a:path w="149" h="201">
                  <a:moveTo>
                    <a:pt x="0" y="23"/>
                  </a:moveTo>
                  <a:lnTo>
                    <a:pt x="95" y="201"/>
                  </a:lnTo>
                  <a:lnTo>
                    <a:pt x="149" y="178"/>
                  </a:lnTo>
                  <a:lnTo>
                    <a:pt x="52" y="0"/>
                  </a:lnTo>
                  <a:lnTo>
                    <a:pt x="0" y="23"/>
                  </a:lnTo>
                </a:path>
              </a:pathLst>
            </a:custGeom>
            <a:noFill/>
            <a:ln w="3175">
              <a:solidFill>
                <a:srgbClr val="79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1" name="Freeform 23"/>
            <p:cNvSpPr>
              <a:spLocks noChangeAspect="1"/>
            </p:cNvSpPr>
            <p:nvPr/>
          </p:nvSpPr>
          <p:spPr bwMode="auto">
            <a:xfrm>
              <a:off x="-676" y="1170"/>
              <a:ext cx="143" cy="209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95" y="209"/>
                </a:cxn>
                <a:cxn ang="0">
                  <a:pos x="143" y="178"/>
                </a:cxn>
                <a:cxn ang="0">
                  <a:pos x="48" y="0"/>
                </a:cxn>
                <a:cxn ang="0">
                  <a:pos x="0" y="31"/>
                </a:cxn>
              </a:cxnLst>
              <a:rect l="0" t="0" r="r" b="b"/>
              <a:pathLst>
                <a:path w="143" h="209">
                  <a:moveTo>
                    <a:pt x="0" y="31"/>
                  </a:moveTo>
                  <a:lnTo>
                    <a:pt x="95" y="209"/>
                  </a:lnTo>
                  <a:lnTo>
                    <a:pt x="143" y="178"/>
                  </a:lnTo>
                  <a:lnTo>
                    <a:pt x="48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8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2" name="Freeform 24"/>
            <p:cNvSpPr>
              <a:spLocks noChangeAspect="1"/>
            </p:cNvSpPr>
            <p:nvPr/>
          </p:nvSpPr>
          <p:spPr bwMode="auto">
            <a:xfrm>
              <a:off x="-676" y="1170"/>
              <a:ext cx="143" cy="209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95" y="209"/>
                </a:cxn>
                <a:cxn ang="0">
                  <a:pos x="143" y="178"/>
                </a:cxn>
                <a:cxn ang="0">
                  <a:pos x="48" y="0"/>
                </a:cxn>
                <a:cxn ang="0">
                  <a:pos x="0" y="31"/>
                </a:cxn>
              </a:cxnLst>
              <a:rect l="0" t="0" r="r" b="b"/>
              <a:pathLst>
                <a:path w="143" h="209">
                  <a:moveTo>
                    <a:pt x="0" y="31"/>
                  </a:moveTo>
                  <a:lnTo>
                    <a:pt x="95" y="209"/>
                  </a:lnTo>
                  <a:lnTo>
                    <a:pt x="143" y="178"/>
                  </a:lnTo>
                  <a:lnTo>
                    <a:pt x="48" y="0"/>
                  </a:lnTo>
                  <a:lnTo>
                    <a:pt x="0" y="31"/>
                  </a:lnTo>
                </a:path>
              </a:pathLst>
            </a:custGeom>
            <a:noFill/>
            <a:ln w="3175">
              <a:solidFill>
                <a:srgbClr val="80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3" name="Freeform 25"/>
            <p:cNvSpPr>
              <a:spLocks noChangeAspect="1"/>
            </p:cNvSpPr>
            <p:nvPr/>
          </p:nvSpPr>
          <p:spPr bwMode="auto">
            <a:xfrm>
              <a:off x="-638" y="1315"/>
              <a:ext cx="261" cy="171"/>
            </a:xfrm>
            <a:custGeom>
              <a:avLst/>
              <a:gdLst/>
              <a:ahLst/>
              <a:cxnLst>
                <a:cxn ang="0">
                  <a:pos x="105" y="33"/>
                </a:cxn>
                <a:cxn ang="0">
                  <a:pos x="57" y="64"/>
                </a:cxn>
                <a:cxn ang="0">
                  <a:pos x="20" y="99"/>
                </a:cxn>
                <a:cxn ang="0">
                  <a:pos x="1" y="130"/>
                </a:cxn>
                <a:cxn ang="0">
                  <a:pos x="0" y="156"/>
                </a:cxn>
                <a:cxn ang="0">
                  <a:pos x="20" y="170"/>
                </a:cxn>
                <a:cxn ang="0">
                  <a:pos x="57" y="171"/>
                </a:cxn>
                <a:cxn ang="0">
                  <a:pos x="103" y="161"/>
                </a:cxn>
                <a:cxn ang="0">
                  <a:pos x="155" y="138"/>
                </a:cxn>
                <a:cxn ang="0">
                  <a:pos x="204" y="107"/>
                </a:cxn>
                <a:cxn ang="0">
                  <a:pos x="240" y="74"/>
                </a:cxn>
                <a:cxn ang="0">
                  <a:pos x="259" y="43"/>
                </a:cxn>
                <a:cxn ang="0">
                  <a:pos x="261" y="17"/>
                </a:cxn>
                <a:cxn ang="0">
                  <a:pos x="242" y="2"/>
                </a:cxn>
                <a:cxn ang="0">
                  <a:pos x="205" y="0"/>
                </a:cxn>
                <a:cxn ang="0">
                  <a:pos x="159" y="10"/>
                </a:cxn>
                <a:cxn ang="0">
                  <a:pos x="105" y="33"/>
                </a:cxn>
              </a:cxnLst>
              <a:rect l="0" t="0" r="r" b="b"/>
              <a:pathLst>
                <a:path w="261" h="171">
                  <a:moveTo>
                    <a:pt x="105" y="33"/>
                  </a:moveTo>
                  <a:lnTo>
                    <a:pt x="57" y="64"/>
                  </a:lnTo>
                  <a:lnTo>
                    <a:pt x="20" y="99"/>
                  </a:lnTo>
                  <a:lnTo>
                    <a:pt x="1" y="130"/>
                  </a:lnTo>
                  <a:lnTo>
                    <a:pt x="0" y="156"/>
                  </a:lnTo>
                  <a:lnTo>
                    <a:pt x="20" y="170"/>
                  </a:lnTo>
                  <a:lnTo>
                    <a:pt x="57" y="171"/>
                  </a:lnTo>
                  <a:lnTo>
                    <a:pt x="103" y="161"/>
                  </a:lnTo>
                  <a:lnTo>
                    <a:pt x="155" y="138"/>
                  </a:lnTo>
                  <a:lnTo>
                    <a:pt x="204" y="107"/>
                  </a:lnTo>
                  <a:lnTo>
                    <a:pt x="240" y="74"/>
                  </a:lnTo>
                  <a:lnTo>
                    <a:pt x="259" y="43"/>
                  </a:lnTo>
                  <a:lnTo>
                    <a:pt x="261" y="17"/>
                  </a:lnTo>
                  <a:lnTo>
                    <a:pt x="242" y="2"/>
                  </a:lnTo>
                  <a:lnTo>
                    <a:pt x="205" y="0"/>
                  </a:lnTo>
                  <a:lnTo>
                    <a:pt x="159" y="10"/>
                  </a:lnTo>
                  <a:lnTo>
                    <a:pt x="105" y="33"/>
                  </a:lnTo>
                  <a:close/>
                </a:path>
              </a:pathLst>
            </a:custGeom>
            <a:solidFill>
              <a:srgbClr val="1572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" name="Freeform 26"/>
            <p:cNvSpPr>
              <a:spLocks noChangeAspect="1"/>
            </p:cNvSpPr>
            <p:nvPr/>
          </p:nvSpPr>
          <p:spPr bwMode="auto">
            <a:xfrm>
              <a:off x="-638" y="1315"/>
              <a:ext cx="261" cy="171"/>
            </a:xfrm>
            <a:custGeom>
              <a:avLst/>
              <a:gdLst/>
              <a:ahLst/>
              <a:cxnLst>
                <a:cxn ang="0">
                  <a:pos x="105" y="33"/>
                </a:cxn>
                <a:cxn ang="0">
                  <a:pos x="57" y="64"/>
                </a:cxn>
                <a:cxn ang="0">
                  <a:pos x="20" y="99"/>
                </a:cxn>
                <a:cxn ang="0">
                  <a:pos x="1" y="130"/>
                </a:cxn>
                <a:cxn ang="0">
                  <a:pos x="0" y="156"/>
                </a:cxn>
                <a:cxn ang="0">
                  <a:pos x="20" y="170"/>
                </a:cxn>
                <a:cxn ang="0">
                  <a:pos x="57" y="171"/>
                </a:cxn>
                <a:cxn ang="0">
                  <a:pos x="103" y="161"/>
                </a:cxn>
                <a:cxn ang="0">
                  <a:pos x="155" y="138"/>
                </a:cxn>
                <a:cxn ang="0">
                  <a:pos x="204" y="107"/>
                </a:cxn>
                <a:cxn ang="0">
                  <a:pos x="240" y="74"/>
                </a:cxn>
                <a:cxn ang="0">
                  <a:pos x="259" y="43"/>
                </a:cxn>
                <a:cxn ang="0">
                  <a:pos x="261" y="17"/>
                </a:cxn>
                <a:cxn ang="0">
                  <a:pos x="242" y="2"/>
                </a:cxn>
                <a:cxn ang="0">
                  <a:pos x="205" y="0"/>
                </a:cxn>
                <a:cxn ang="0">
                  <a:pos x="159" y="10"/>
                </a:cxn>
                <a:cxn ang="0">
                  <a:pos x="105" y="33"/>
                </a:cxn>
              </a:cxnLst>
              <a:rect l="0" t="0" r="r" b="b"/>
              <a:pathLst>
                <a:path w="261" h="171">
                  <a:moveTo>
                    <a:pt x="105" y="33"/>
                  </a:moveTo>
                  <a:lnTo>
                    <a:pt x="57" y="64"/>
                  </a:lnTo>
                  <a:lnTo>
                    <a:pt x="20" y="99"/>
                  </a:lnTo>
                  <a:lnTo>
                    <a:pt x="1" y="130"/>
                  </a:lnTo>
                  <a:lnTo>
                    <a:pt x="0" y="156"/>
                  </a:lnTo>
                  <a:lnTo>
                    <a:pt x="20" y="170"/>
                  </a:lnTo>
                  <a:lnTo>
                    <a:pt x="57" y="171"/>
                  </a:lnTo>
                  <a:lnTo>
                    <a:pt x="103" y="161"/>
                  </a:lnTo>
                  <a:lnTo>
                    <a:pt x="155" y="138"/>
                  </a:lnTo>
                  <a:lnTo>
                    <a:pt x="204" y="107"/>
                  </a:lnTo>
                  <a:lnTo>
                    <a:pt x="240" y="74"/>
                  </a:lnTo>
                  <a:lnTo>
                    <a:pt x="259" y="43"/>
                  </a:lnTo>
                  <a:lnTo>
                    <a:pt x="261" y="17"/>
                  </a:lnTo>
                  <a:lnTo>
                    <a:pt x="242" y="2"/>
                  </a:lnTo>
                  <a:lnTo>
                    <a:pt x="205" y="0"/>
                  </a:lnTo>
                  <a:lnTo>
                    <a:pt x="159" y="10"/>
                  </a:lnTo>
                  <a:lnTo>
                    <a:pt x="105" y="33"/>
                  </a:lnTo>
                </a:path>
              </a:pathLst>
            </a:custGeom>
            <a:noFill/>
            <a:ln w="3175">
              <a:solidFill>
                <a:srgbClr val="15727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5" name="Line 27"/>
            <p:cNvSpPr>
              <a:spLocks noChangeAspect="1" noChangeShapeType="1"/>
            </p:cNvSpPr>
            <p:nvPr/>
          </p:nvSpPr>
          <p:spPr bwMode="auto">
            <a:xfrm flipV="1">
              <a:off x="-692" y="1191"/>
              <a:ext cx="144" cy="17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6" name="Line 28"/>
            <p:cNvSpPr>
              <a:spLocks noChangeAspect="1" noChangeShapeType="1"/>
            </p:cNvSpPr>
            <p:nvPr/>
          </p:nvSpPr>
          <p:spPr bwMode="auto">
            <a:xfrm>
              <a:off x="-523" y="1182"/>
              <a:ext cx="92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" name="Group 29"/>
          <p:cNvGrpSpPr>
            <a:grpSpLocks noChangeAspect="1"/>
          </p:cNvGrpSpPr>
          <p:nvPr/>
        </p:nvGrpSpPr>
        <p:grpSpPr bwMode="auto">
          <a:xfrm>
            <a:off x="3758123" y="3587347"/>
            <a:ext cx="398043" cy="408790"/>
            <a:chOff x="1792" y="1815"/>
            <a:chExt cx="329" cy="352"/>
          </a:xfrm>
        </p:grpSpPr>
        <p:sp>
          <p:nvSpPr>
            <p:cNvPr id="137" name="Freeform 30"/>
            <p:cNvSpPr>
              <a:spLocks noChangeAspect="1"/>
            </p:cNvSpPr>
            <p:nvPr/>
          </p:nvSpPr>
          <p:spPr bwMode="auto">
            <a:xfrm>
              <a:off x="1794" y="1815"/>
              <a:ext cx="208" cy="90"/>
            </a:xfrm>
            <a:custGeom>
              <a:avLst/>
              <a:gdLst/>
              <a:ahLst/>
              <a:cxnLst>
                <a:cxn ang="0">
                  <a:pos x="196" y="2"/>
                </a:cxn>
                <a:cxn ang="0">
                  <a:pos x="0" y="90"/>
                </a:cxn>
                <a:cxn ang="0">
                  <a:pos x="12" y="88"/>
                </a:cxn>
                <a:cxn ang="0">
                  <a:pos x="208" y="0"/>
                </a:cxn>
                <a:cxn ang="0">
                  <a:pos x="196" y="2"/>
                </a:cxn>
              </a:cxnLst>
              <a:rect l="0" t="0" r="r" b="b"/>
              <a:pathLst>
                <a:path w="208" h="90">
                  <a:moveTo>
                    <a:pt x="196" y="2"/>
                  </a:moveTo>
                  <a:lnTo>
                    <a:pt x="0" y="90"/>
                  </a:lnTo>
                  <a:lnTo>
                    <a:pt x="12" y="88"/>
                  </a:lnTo>
                  <a:lnTo>
                    <a:pt x="208" y="0"/>
                  </a:lnTo>
                  <a:lnTo>
                    <a:pt x="196" y="2"/>
                  </a:lnTo>
                  <a:close/>
                </a:path>
              </a:pathLst>
            </a:custGeom>
            <a:solidFill>
              <a:srgbClr val="43B4B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8" name="Freeform 31"/>
            <p:cNvSpPr>
              <a:spLocks noChangeAspect="1"/>
            </p:cNvSpPr>
            <p:nvPr/>
          </p:nvSpPr>
          <p:spPr bwMode="auto">
            <a:xfrm>
              <a:off x="1794" y="1815"/>
              <a:ext cx="208" cy="90"/>
            </a:xfrm>
            <a:custGeom>
              <a:avLst/>
              <a:gdLst/>
              <a:ahLst/>
              <a:cxnLst>
                <a:cxn ang="0">
                  <a:pos x="196" y="2"/>
                </a:cxn>
                <a:cxn ang="0">
                  <a:pos x="0" y="90"/>
                </a:cxn>
                <a:cxn ang="0">
                  <a:pos x="12" y="88"/>
                </a:cxn>
                <a:cxn ang="0">
                  <a:pos x="208" y="0"/>
                </a:cxn>
                <a:cxn ang="0">
                  <a:pos x="196" y="2"/>
                </a:cxn>
              </a:cxnLst>
              <a:rect l="0" t="0" r="r" b="b"/>
              <a:pathLst>
                <a:path w="208" h="90">
                  <a:moveTo>
                    <a:pt x="196" y="2"/>
                  </a:moveTo>
                  <a:lnTo>
                    <a:pt x="0" y="90"/>
                  </a:lnTo>
                  <a:lnTo>
                    <a:pt x="12" y="88"/>
                  </a:lnTo>
                  <a:lnTo>
                    <a:pt x="208" y="0"/>
                  </a:lnTo>
                  <a:lnTo>
                    <a:pt x="196" y="2"/>
                  </a:lnTo>
                </a:path>
              </a:pathLst>
            </a:custGeom>
            <a:noFill/>
            <a:ln w="3175">
              <a:solidFill>
                <a:srgbClr val="43B4B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9" name="Freeform 32"/>
            <p:cNvSpPr>
              <a:spLocks noChangeAspect="1"/>
            </p:cNvSpPr>
            <p:nvPr/>
          </p:nvSpPr>
          <p:spPr bwMode="auto">
            <a:xfrm>
              <a:off x="1922" y="2055"/>
              <a:ext cx="199" cy="112"/>
            </a:xfrm>
            <a:custGeom>
              <a:avLst/>
              <a:gdLst/>
              <a:ahLst/>
              <a:cxnLst>
                <a:cxn ang="0">
                  <a:pos x="199" y="0"/>
                </a:cxn>
                <a:cxn ang="0">
                  <a:pos x="2" y="90"/>
                </a:cxn>
                <a:cxn ang="0">
                  <a:pos x="0" y="112"/>
                </a:cxn>
                <a:cxn ang="0">
                  <a:pos x="196" y="23"/>
                </a:cxn>
                <a:cxn ang="0">
                  <a:pos x="199" y="0"/>
                </a:cxn>
              </a:cxnLst>
              <a:rect l="0" t="0" r="r" b="b"/>
              <a:pathLst>
                <a:path w="199" h="112">
                  <a:moveTo>
                    <a:pt x="199" y="0"/>
                  </a:moveTo>
                  <a:lnTo>
                    <a:pt x="2" y="90"/>
                  </a:lnTo>
                  <a:lnTo>
                    <a:pt x="0" y="112"/>
                  </a:lnTo>
                  <a:lnTo>
                    <a:pt x="196" y="23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1572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0" name="Freeform 33"/>
            <p:cNvSpPr>
              <a:spLocks noChangeAspect="1"/>
            </p:cNvSpPr>
            <p:nvPr/>
          </p:nvSpPr>
          <p:spPr bwMode="auto">
            <a:xfrm>
              <a:off x="1922" y="2055"/>
              <a:ext cx="199" cy="112"/>
            </a:xfrm>
            <a:custGeom>
              <a:avLst/>
              <a:gdLst/>
              <a:ahLst/>
              <a:cxnLst>
                <a:cxn ang="0">
                  <a:pos x="199" y="0"/>
                </a:cxn>
                <a:cxn ang="0">
                  <a:pos x="2" y="90"/>
                </a:cxn>
                <a:cxn ang="0">
                  <a:pos x="0" y="112"/>
                </a:cxn>
                <a:cxn ang="0">
                  <a:pos x="196" y="23"/>
                </a:cxn>
                <a:cxn ang="0">
                  <a:pos x="199" y="0"/>
                </a:cxn>
              </a:cxnLst>
              <a:rect l="0" t="0" r="r" b="b"/>
              <a:pathLst>
                <a:path w="199" h="112">
                  <a:moveTo>
                    <a:pt x="199" y="0"/>
                  </a:moveTo>
                  <a:lnTo>
                    <a:pt x="2" y="90"/>
                  </a:lnTo>
                  <a:lnTo>
                    <a:pt x="0" y="112"/>
                  </a:lnTo>
                  <a:lnTo>
                    <a:pt x="196" y="23"/>
                  </a:lnTo>
                  <a:lnTo>
                    <a:pt x="199" y="0"/>
                  </a:lnTo>
                </a:path>
              </a:pathLst>
            </a:custGeom>
            <a:noFill/>
            <a:ln w="3175">
              <a:solidFill>
                <a:srgbClr val="15727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1" name="Freeform 34"/>
            <p:cNvSpPr>
              <a:spLocks noChangeAspect="1"/>
            </p:cNvSpPr>
            <p:nvPr/>
          </p:nvSpPr>
          <p:spPr bwMode="auto">
            <a:xfrm>
              <a:off x="1806" y="1815"/>
              <a:ext cx="216" cy="105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0" y="88"/>
                </a:cxn>
                <a:cxn ang="0">
                  <a:pos x="19" y="105"/>
                </a:cxn>
                <a:cxn ang="0">
                  <a:pos x="216" y="17"/>
                </a:cxn>
                <a:cxn ang="0">
                  <a:pos x="196" y="0"/>
                </a:cxn>
              </a:cxnLst>
              <a:rect l="0" t="0" r="r" b="b"/>
              <a:pathLst>
                <a:path w="216" h="105">
                  <a:moveTo>
                    <a:pt x="196" y="0"/>
                  </a:moveTo>
                  <a:lnTo>
                    <a:pt x="0" y="88"/>
                  </a:lnTo>
                  <a:lnTo>
                    <a:pt x="19" y="105"/>
                  </a:lnTo>
                  <a:lnTo>
                    <a:pt x="216" y="17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61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2" name="Freeform 35"/>
            <p:cNvSpPr>
              <a:spLocks noChangeAspect="1"/>
            </p:cNvSpPr>
            <p:nvPr/>
          </p:nvSpPr>
          <p:spPr bwMode="auto">
            <a:xfrm>
              <a:off x="1806" y="1815"/>
              <a:ext cx="216" cy="105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0" y="88"/>
                </a:cxn>
                <a:cxn ang="0">
                  <a:pos x="19" y="105"/>
                </a:cxn>
                <a:cxn ang="0">
                  <a:pos x="216" y="17"/>
                </a:cxn>
                <a:cxn ang="0">
                  <a:pos x="196" y="0"/>
                </a:cxn>
              </a:cxnLst>
              <a:rect l="0" t="0" r="r" b="b"/>
              <a:pathLst>
                <a:path w="216" h="105">
                  <a:moveTo>
                    <a:pt x="196" y="0"/>
                  </a:moveTo>
                  <a:lnTo>
                    <a:pt x="0" y="88"/>
                  </a:lnTo>
                  <a:lnTo>
                    <a:pt x="19" y="105"/>
                  </a:lnTo>
                  <a:lnTo>
                    <a:pt x="216" y="17"/>
                  </a:lnTo>
                  <a:lnTo>
                    <a:pt x="196" y="0"/>
                  </a:lnTo>
                </a:path>
              </a:pathLst>
            </a:custGeom>
            <a:noFill/>
            <a:ln w="3175">
              <a:solidFill>
                <a:srgbClr val="61DED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" name="Freeform 36"/>
            <p:cNvSpPr>
              <a:spLocks noChangeAspect="1"/>
            </p:cNvSpPr>
            <p:nvPr/>
          </p:nvSpPr>
          <p:spPr bwMode="auto">
            <a:xfrm>
              <a:off x="1915" y="2017"/>
              <a:ext cx="206" cy="128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90"/>
                </a:cxn>
                <a:cxn ang="0">
                  <a:pos x="9" y="128"/>
                </a:cxn>
                <a:cxn ang="0">
                  <a:pos x="206" y="38"/>
                </a:cxn>
                <a:cxn ang="0">
                  <a:pos x="197" y="0"/>
                </a:cxn>
              </a:cxnLst>
              <a:rect l="0" t="0" r="r" b="b"/>
              <a:pathLst>
                <a:path w="206" h="128">
                  <a:moveTo>
                    <a:pt x="197" y="0"/>
                  </a:moveTo>
                  <a:lnTo>
                    <a:pt x="0" y="90"/>
                  </a:lnTo>
                  <a:lnTo>
                    <a:pt x="9" y="128"/>
                  </a:lnTo>
                  <a:lnTo>
                    <a:pt x="206" y="38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329C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4" name="Freeform 37"/>
            <p:cNvSpPr>
              <a:spLocks noChangeAspect="1"/>
            </p:cNvSpPr>
            <p:nvPr/>
          </p:nvSpPr>
          <p:spPr bwMode="auto">
            <a:xfrm>
              <a:off x="1915" y="2017"/>
              <a:ext cx="206" cy="128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90"/>
                </a:cxn>
                <a:cxn ang="0">
                  <a:pos x="9" y="128"/>
                </a:cxn>
                <a:cxn ang="0">
                  <a:pos x="206" y="38"/>
                </a:cxn>
                <a:cxn ang="0">
                  <a:pos x="197" y="0"/>
                </a:cxn>
              </a:cxnLst>
              <a:rect l="0" t="0" r="r" b="b"/>
              <a:pathLst>
                <a:path w="206" h="128">
                  <a:moveTo>
                    <a:pt x="197" y="0"/>
                  </a:moveTo>
                  <a:lnTo>
                    <a:pt x="0" y="90"/>
                  </a:lnTo>
                  <a:lnTo>
                    <a:pt x="9" y="128"/>
                  </a:lnTo>
                  <a:lnTo>
                    <a:pt x="206" y="38"/>
                  </a:lnTo>
                  <a:lnTo>
                    <a:pt x="197" y="0"/>
                  </a:lnTo>
                </a:path>
              </a:pathLst>
            </a:custGeom>
            <a:noFill/>
            <a:ln w="3175">
              <a:solidFill>
                <a:srgbClr val="32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5" name="Freeform 38"/>
            <p:cNvSpPr>
              <a:spLocks noChangeAspect="1"/>
            </p:cNvSpPr>
            <p:nvPr/>
          </p:nvSpPr>
          <p:spPr bwMode="auto">
            <a:xfrm>
              <a:off x="1825" y="1832"/>
              <a:ext cx="222" cy="125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88"/>
                </a:cxn>
                <a:cxn ang="0">
                  <a:pos x="25" y="125"/>
                </a:cxn>
                <a:cxn ang="0">
                  <a:pos x="222" y="35"/>
                </a:cxn>
                <a:cxn ang="0">
                  <a:pos x="197" y="0"/>
                </a:cxn>
              </a:cxnLst>
              <a:rect l="0" t="0" r="r" b="b"/>
              <a:pathLst>
                <a:path w="222" h="125">
                  <a:moveTo>
                    <a:pt x="197" y="0"/>
                  </a:moveTo>
                  <a:lnTo>
                    <a:pt x="0" y="88"/>
                  </a:lnTo>
                  <a:lnTo>
                    <a:pt x="25" y="125"/>
                  </a:lnTo>
                  <a:lnTo>
                    <a:pt x="222" y="35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73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6" name="Freeform 39"/>
            <p:cNvSpPr>
              <a:spLocks noChangeAspect="1"/>
            </p:cNvSpPr>
            <p:nvPr/>
          </p:nvSpPr>
          <p:spPr bwMode="auto">
            <a:xfrm>
              <a:off x="1825" y="1832"/>
              <a:ext cx="222" cy="125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88"/>
                </a:cxn>
                <a:cxn ang="0">
                  <a:pos x="25" y="125"/>
                </a:cxn>
                <a:cxn ang="0">
                  <a:pos x="222" y="35"/>
                </a:cxn>
                <a:cxn ang="0">
                  <a:pos x="197" y="0"/>
                </a:cxn>
              </a:cxnLst>
              <a:rect l="0" t="0" r="r" b="b"/>
              <a:pathLst>
                <a:path w="222" h="125">
                  <a:moveTo>
                    <a:pt x="197" y="0"/>
                  </a:moveTo>
                  <a:lnTo>
                    <a:pt x="0" y="88"/>
                  </a:lnTo>
                  <a:lnTo>
                    <a:pt x="25" y="125"/>
                  </a:lnTo>
                  <a:lnTo>
                    <a:pt x="222" y="35"/>
                  </a:lnTo>
                  <a:lnTo>
                    <a:pt x="197" y="0"/>
                  </a:lnTo>
                </a:path>
              </a:pathLst>
            </a:custGeom>
            <a:noFill/>
            <a:ln w="3175">
              <a:solidFill>
                <a:srgbClr val="73F8F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7" name="Freeform 40"/>
            <p:cNvSpPr>
              <a:spLocks noChangeAspect="1"/>
            </p:cNvSpPr>
            <p:nvPr/>
          </p:nvSpPr>
          <p:spPr bwMode="auto">
            <a:xfrm>
              <a:off x="1898" y="1969"/>
              <a:ext cx="214" cy="138"/>
            </a:xfrm>
            <a:custGeom>
              <a:avLst/>
              <a:gdLst/>
              <a:ahLst/>
              <a:cxnLst>
                <a:cxn ang="0">
                  <a:pos x="199" y="0"/>
                </a:cxn>
                <a:cxn ang="0">
                  <a:pos x="0" y="90"/>
                </a:cxn>
                <a:cxn ang="0">
                  <a:pos x="17" y="138"/>
                </a:cxn>
                <a:cxn ang="0">
                  <a:pos x="214" y="48"/>
                </a:cxn>
                <a:cxn ang="0">
                  <a:pos x="199" y="0"/>
                </a:cxn>
              </a:cxnLst>
              <a:rect l="0" t="0" r="r" b="b"/>
              <a:pathLst>
                <a:path w="214" h="138">
                  <a:moveTo>
                    <a:pt x="199" y="0"/>
                  </a:moveTo>
                  <a:lnTo>
                    <a:pt x="0" y="90"/>
                  </a:lnTo>
                  <a:lnTo>
                    <a:pt x="17" y="138"/>
                  </a:lnTo>
                  <a:lnTo>
                    <a:pt x="214" y="48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54CB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8" name="Freeform 41"/>
            <p:cNvSpPr>
              <a:spLocks noChangeAspect="1"/>
            </p:cNvSpPr>
            <p:nvPr/>
          </p:nvSpPr>
          <p:spPr bwMode="auto">
            <a:xfrm>
              <a:off x="1898" y="1969"/>
              <a:ext cx="214" cy="138"/>
            </a:xfrm>
            <a:custGeom>
              <a:avLst/>
              <a:gdLst/>
              <a:ahLst/>
              <a:cxnLst>
                <a:cxn ang="0">
                  <a:pos x="199" y="0"/>
                </a:cxn>
                <a:cxn ang="0">
                  <a:pos x="0" y="90"/>
                </a:cxn>
                <a:cxn ang="0">
                  <a:pos x="17" y="138"/>
                </a:cxn>
                <a:cxn ang="0">
                  <a:pos x="214" y="48"/>
                </a:cxn>
                <a:cxn ang="0">
                  <a:pos x="199" y="0"/>
                </a:cxn>
              </a:cxnLst>
              <a:rect l="0" t="0" r="r" b="b"/>
              <a:pathLst>
                <a:path w="214" h="138">
                  <a:moveTo>
                    <a:pt x="199" y="0"/>
                  </a:moveTo>
                  <a:lnTo>
                    <a:pt x="0" y="90"/>
                  </a:lnTo>
                  <a:lnTo>
                    <a:pt x="17" y="138"/>
                  </a:lnTo>
                  <a:lnTo>
                    <a:pt x="214" y="48"/>
                  </a:lnTo>
                  <a:lnTo>
                    <a:pt x="199" y="0"/>
                  </a:lnTo>
                </a:path>
              </a:pathLst>
            </a:custGeom>
            <a:noFill/>
            <a:ln w="3175">
              <a:solidFill>
                <a:srgbClr val="54CBC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9" name="Freeform 42"/>
            <p:cNvSpPr>
              <a:spLocks noChangeAspect="1"/>
            </p:cNvSpPr>
            <p:nvPr/>
          </p:nvSpPr>
          <p:spPr bwMode="auto">
            <a:xfrm>
              <a:off x="1875" y="1915"/>
              <a:ext cx="222" cy="144"/>
            </a:xfrm>
            <a:custGeom>
              <a:avLst/>
              <a:gdLst/>
              <a:ahLst/>
              <a:cxnLst>
                <a:cxn ang="0">
                  <a:pos x="198" y="0"/>
                </a:cxn>
                <a:cxn ang="0">
                  <a:pos x="0" y="90"/>
                </a:cxn>
                <a:cxn ang="0">
                  <a:pos x="23" y="144"/>
                </a:cxn>
                <a:cxn ang="0">
                  <a:pos x="222" y="54"/>
                </a:cxn>
                <a:cxn ang="0">
                  <a:pos x="198" y="0"/>
                </a:cxn>
              </a:cxnLst>
              <a:rect l="0" t="0" r="r" b="b"/>
              <a:pathLst>
                <a:path w="222" h="144">
                  <a:moveTo>
                    <a:pt x="198" y="0"/>
                  </a:moveTo>
                  <a:lnTo>
                    <a:pt x="0" y="90"/>
                  </a:lnTo>
                  <a:lnTo>
                    <a:pt x="23" y="144"/>
                  </a:lnTo>
                  <a:lnTo>
                    <a:pt x="222" y="54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6CEE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0" name="Freeform 43"/>
            <p:cNvSpPr>
              <a:spLocks noChangeAspect="1"/>
            </p:cNvSpPr>
            <p:nvPr/>
          </p:nvSpPr>
          <p:spPr bwMode="auto">
            <a:xfrm>
              <a:off x="1875" y="1915"/>
              <a:ext cx="222" cy="144"/>
            </a:xfrm>
            <a:custGeom>
              <a:avLst/>
              <a:gdLst/>
              <a:ahLst/>
              <a:cxnLst>
                <a:cxn ang="0">
                  <a:pos x="198" y="0"/>
                </a:cxn>
                <a:cxn ang="0">
                  <a:pos x="0" y="90"/>
                </a:cxn>
                <a:cxn ang="0">
                  <a:pos x="23" y="144"/>
                </a:cxn>
                <a:cxn ang="0">
                  <a:pos x="222" y="54"/>
                </a:cxn>
                <a:cxn ang="0">
                  <a:pos x="198" y="0"/>
                </a:cxn>
              </a:cxnLst>
              <a:rect l="0" t="0" r="r" b="b"/>
              <a:pathLst>
                <a:path w="222" h="144">
                  <a:moveTo>
                    <a:pt x="198" y="0"/>
                  </a:moveTo>
                  <a:lnTo>
                    <a:pt x="0" y="90"/>
                  </a:lnTo>
                  <a:lnTo>
                    <a:pt x="23" y="144"/>
                  </a:lnTo>
                  <a:lnTo>
                    <a:pt x="222" y="54"/>
                  </a:lnTo>
                  <a:lnTo>
                    <a:pt x="198" y="0"/>
                  </a:lnTo>
                </a:path>
              </a:pathLst>
            </a:custGeom>
            <a:noFill/>
            <a:ln w="3175">
              <a:solidFill>
                <a:srgbClr val="6CEEE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1" name="Freeform 44"/>
            <p:cNvSpPr>
              <a:spLocks noChangeAspect="1"/>
            </p:cNvSpPr>
            <p:nvPr/>
          </p:nvSpPr>
          <p:spPr bwMode="auto">
            <a:xfrm>
              <a:off x="1850" y="1867"/>
              <a:ext cx="223" cy="138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90"/>
                </a:cxn>
                <a:cxn ang="0">
                  <a:pos x="25" y="138"/>
                </a:cxn>
                <a:cxn ang="0">
                  <a:pos x="223" y="48"/>
                </a:cxn>
                <a:cxn ang="0">
                  <a:pos x="197" y="0"/>
                </a:cxn>
              </a:cxnLst>
              <a:rect l="0" t="0" r="r" b="b"/>
              <a:pathLst>
                <a:path w="223" h="138">
                  <a:moveTo>
                    <a:pt x="197" y="0"/>
                  </a:moveTo>
                  <a:lnTo>
                    <a:pt x="0" y="90"/>
                  </a:lnTo>
                  <a:lnTo>
                    <a:pt x="25" y="138"/>
                  </a:lnTo>
                  <a:lnTo>
                    <a:pt x="223" y="48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78FE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2" name="Freeform 45"/>
            <p:cNvSpPr>
              <a:spLocks noChangeAspect="1"/>
            </p:cNvSpPr>
            <p:nvPr/>
          </p:nvSpPr>
          <p:spPr bwMode="auto">
            <a:xfrm>
              <a:off x="1850" y="1867"/>
              <a:ext cx="223" cy="138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90"/>
                </a:cxn>
                <a:cxn ang="0">
                  <a:pos x="25" y="138"/>
                </a:cxn>
                <a:cxn ang="0">
                  <a:pos x="223" y="48"/>
                </a:cxn>
                <a:cxn ang="0">
                  <a:pos x="197" y="0"/>
                </a:cxn>
              </a:cxnLst>
              <a:rect l="0" t="0" r="r" b="b"/>
              <a:pathLst>
                <a:path w="223" h="138">
                  <a:moveTo>
                    <a:pt x="197" y="0"/>
                  </a:moveTo>
                  <a:lnTo>
                    <a:pt x="0" y="90"/>
                  </a:lnTo>
                  <a:lnTo>
                    <a:pt x="25" y="138"/>
                  </a:lnTo>
                  <a:lnTo>
                    <a:pt x="223" y="48"/>
                  </a:lnTo>
                  <a:lnTo>
                    <a:pt x="197" y="0"/>
                  </a:lnTo>
                </a:path>
              </a:pathLst>
            </a:custGeom>
            <a:noFill/>
            <a:ln w="3175">
              <a:solidFill>
                <a:srgbClr val="78FE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3" name="Freeform 46"/>
            <p:cNvSpPr>
              <a:spLocks noChangeAspect="1"/>
            </p:cNvSpPr>
            <p:nvPr/>
          </p:nvSpPr>
          <p:spPr bwMode="auto">
            <a:xfrm>
              <a:off x="1792" y="1903"/>
              <a:ext cx="132" cy="264"/>
            </a:xfrm>
            <a:custGeom>
              <a:avLst/>
              <a:gdLst/>
              <a:ahLst/>
              <a:cxnLst>
                <a:cxn ang="0">
                  <a:pos x="83" y="102"/>
                </a:cxn>
                <a:cxn ang="0">
                  <a:pos x="58" y="54"/>
                </a:cxn>
                <a:cxn ang="0">
                  <a:pos x="33" y="17"/>
                </a:cxn>
                <a:cxn ang="0">
                  <a:pos x="14" y="0"/>
                </a:cxn>
                <a:cxn ang="0">
                  <a:pos x="2" y="2"/>
                </a:cxn>
                <a:cxn ang="0">
                  <a:pos x="0" y="24"/>
                </a:cxn>
                <a:cxn ang="0">
                  <a:pos x="9" y="62"/>
                </a:cxn>
                <a:cxn ang="0">
                  <a:pos x="26" y="111"/>
                </a:cxn>
                <a:cxn ang="0">
                  <a:pos x="49" y="162"/>
                </a:cxn>
                <a:cxn ang="0">
                  <a:pos x="75" y="211"/>
                </a:cxn>
                <a:cxn ang="0">
                  <a:pos x="99" y="245"/>
                </a:cxn>
                <a:cxn ang="0">
                  <a:pos x="118" y="264"/>
                </a:cxn>
                <a:cxn ang="0">
                  <a:pos x="130" y="264"/>
                </a:cxn>
                <a:cxn ang="0">
                  <a:pos x="132" y="242"/>
                </a:cxn>
                <a:cxn ang="0">
                  <a:pos x="123" y="204"/>
                </a:cxn>
                <a:cxn ang="0">
                  <a:pos x="106" y="156"/>
                </a:cxn>
                <a:cxn ang="0">
                  <a:pos x="83" y="102"/>
                </a:cxn>
              </a:cxnLst>
              <a:rect l="0" t="0" r="r" b="b"/>
              <a:pathLst>
                <a:path w="132" h="264">
                  <a:moveTo>
                    <a:pt x="83" y="102"/>
                  </a:moveTo>
                  <a:lnTo>
                    <a:pt x="58" y="54"/>
                  </a:lnTo>
                  <a:lnTo>
                    <a:pt x="33" y="17"/>
                  </a:lnTo>
                  <a:lnTo>
                    <a:pt x="14" y="0"/>
                  </a:lnTo>
                  <a:lnTo>
                    <a:pt x="2" y="2"/>
                  </a:lnTo>
                  <a:lnTo>
                    <a:pt x="0" y="24"/>
                  </a:lnTo>
                  <a:lnTo>
                    <a:pt x="9" y="62"/>
                  </a:lnTo>
                  <a:lnTo>
                    <a:pt x="26" y="111"/>
                  </a:lnTo>
                  <a:lnTo>
                    <a:pt x="49" y="162"/>
                  </a:lnTo>
                  <a:lnTo>
                    <a:pt x="75" y="211"/>
                  </a:lnTo>
                  <a:lnTo>
                    <a:pt x="99" y="245"/>
                  </a:lnTo>
                  <a:lnTo>
                    <a:pt x="118" y="264"/>
                  </a:lnTo>
                  <a:lnTo>
                    <a:pt x="130" y="264"/>
                  </a:lnTo>
                  <a:lnTo>
                    <a:pt x="132" y="242"/>
                  </a:lnTo>
                  <a:lnTo>
                    <a:pt x="123" y="204"/>
                  </a:lnTo>
                  <a:lnTo>
                    <a:pt x="106" y="156"/>
                  </a:lnTo>
                  <a:lnTo>
                    <a:pt x="83" y="102"/>
                  </a:lnTo>
                  <a:close/>
                </a:path>
              </a:pathLst>
            </a:custGeom>
            <a:solidFill>
              <a:srgbClr val="3EAC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" name="Freeform 47"/>
            <p:cNvSpPr>
              <a:spLocks noChangeAspect="1"/>
            </p:cNvSpPr>
            <p:nvPr/>
          </p:nvSpPr>
          <p:spPr bwMode="auto">
            <a:xfrm>
              <a:off x="1792" y="1903"/>
              <a:ext cx="132" cy="264"/>
            </a:xfrm>
            <a:custGeom>
              <a:avLst/>
              <a:gdLst/>
              <a:ahLst/>
              <a:cxnLst>
                <a:cxn ang="0">
                  <a:pos x="83" y="102"/>
                </a:cxn>
                <a:cxn ang="0">
                  <a:pos x="58" y="54"/>
                </a:cxn>
                <a:cxn ang="0">
                  <a:pos x="33" y="17"/>
                </a:cxn>
                <a:cxn ang="0">
                  <a:pos x="14" y="0"/>
                </a:cxn>
                <a:cxn ang="0">
                  <a:pos x="2" y="2"/>
                </a:cxn>
                <a:cxn ang="0">
                  <a:pos x="0" y="24"/>
                </a:cxn>
                <a:cxn ang="0">
                  <a:pos x="9" y="62"/>
                </a:cxn>
                <a:cxn ang="0">
                  <a:pos x="26" y="111"/>
                </a:cxn>
                <a:cxn ang="0">
                  <a:pos x="49" y="162"/>
                </a:cxn>
                <a:cxn ang="0">
                  <a:pos x="75" y="211"/>
                </a:cxn>
                <a:cxn ang="0">
                  <a:pos x="99" y="245"/>
                </a:cxn>
                <a:cxn ang="0">
                  <a:pos x="118" y="264"/>
                </a:cxn>
                <a:cxn ang="0">
                  <a:pos x="130" y="264"/>
                </a:cxn>
                <a:cxn ang="0">
                  <a:pos x="132" y="242"/>
                </a:cxn>
                <a:cxn ang="0">
                  <a:pos x="123" y="204"/>
                </a:cxn>
                <a:cxn ang="0">
                  <a:pos x="106" y="156"/>
                </a:cxn>
                <a:cxn ang="0">
                  <a:pos x="83" y="102"/>
                </a:cxn>
              </a:cxnLst>
              <a:rect l="0" t="0" r="r" b="b"/>
              <a:pathLst>
                <a:path w="132" h="264">
                  <a:moveTo>
                    <a:pt x="83" y="102"/>
                  </a:moveTo>
                  <a:lnTo>
                    <a:pt x="58" y="54"/>
                  </a:lnTo>
                  <a:lnTo>
                    <a:pt x="33" y="17"/>
                  </a:lnTo>
                  <a:lnTo>
                    <a:pt x="14" y="0"/>
                  </a:lnTo>
                  <a:lnTo>
                    <a:pt x="2" y="2"/>
                  </a:lnTo>
                  <a:lnTo>
                    <a:pt x="0" y="24"/>
                  </a:lnTo>
                  <a:lnTo>
                    <a:pt x="9" y="62"/>
                  </a:lnTo>
                  <a:lnTo>
                    <a:pt x="26" y="111"/>
                  </a:lnTo>
                  <a:lnTo>
                    <a:pt x="49" y="162"/>
                  </a:lnTo>
                  <a:lnTo>
                    <a:pt x="75" y="211"/>
                  </a:lnTo>
                  <a:lnTo>
                    <a:pt x="99" y="245"/>
                  </a:lnTo>
                  <a:lnTo>
                    <a:pt x="118" y="264"/>
                  </a:lnTo>
                  <a:lnTo>
                    <a:pt x="130" y="264"/>
                  </a:lnTo>
                  <a:lnTo>
                    <a:pt x="132" y="242"/>
                  </a:lnTo>
                  <a:lnTo>
                    <a:pt x="123" y="204"/>
                  </a:lnTo>
                  <a:lnTo>
                    <a:pt x="106" y="156"/>
                  </a:lnTo>
                  <a:lnTo>
                    <a:pt x="83" y="102"/>
                  </a:lnTo>
                </a:path>
              </a:pathLst>
            </a:custGeom>
            <a:noFill/>
            <a:ln w="3175">
              <a:solidFill>
                <a:srgbClr val="3EAC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" name="Line 48"/>
            <p:cNvSpPr>
              <a:spLocks noChangeAspect="1" noChangeShapeType="1"/>
            </p:cNvSpPr>
            <p:nvPr/>
          </p:nvSpPr>
          <p:spPr bwMode="auto">
            <a:xfrm flipH="1" flipV="1">
              <a:off x="1990" y="1891"/>
              <a:ext cx="41" cy="21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6" name="Line 49"/>
            <p:cNvSpPr>
              <a:spLocks noChangeAspect="1" noChangeShapeType="1"/>
            </p:cNvSpPr>
            <p:nvPr/>
          </p:nvSpPr>
          <p:spPr bwMode="auto">
            <a:xfrm>
              <a:off x="1901" y="1861"/>
              <a:ext cx="66" cy="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" name="Group 50"/>
          <p:cNvGrpSpPr>
            <a:grpSpLocks noChangeAspect="1"/>
          </p:cNvGrpSpPr>
          <p:nvPr/>
        </p:nvGrpSpPr>
        <p:grpSpPr bwMode="auto">
          <a:xfrm>
            <a:off x="428596" y="4932173"/>
            <a:ext cx="433129" cy="339110"/>
            <a:chOff x="-960" y="2973"/>
            <a:chExt cx="358" cy="292"/>
          </a:xfrm>
        </p:grpSpPr>
        <p:sp>
          <p:nvSpPr>
            <p:cNvPr id="131" name="Freeform 51"/>
            <p:cNvSpPr>
              <a:spLocks noChangeAspect="1"/>
            </p:cNvSpPr>
            <p:nvPr/>
          </p:nvSpPr>
          <p:spPr bwMode="auto">
            <a:xfrm>
              <a:off x="-903" y="3092"/>
              <a:ext cx="301" cy="173"/>
            </a:xfrm>
            <a:custGeom>
              <a:avLst/>
              <a:gdLst/>
              <a:ahLst/>
              <a:cxnLst>
                <a:cxn ang="0">
                  <a:pos x="294" y="51"/>
                </a:cxn>
                <a:cxn ang="0">
                  <a:pos x="301" y="0"/>
                </a:cxn>
                <a:cxn ang="0">
                  <a:pos x="5" y="125"/>
                </a:cxn>
                <a:cxn ang="0">
                  <a:pos x="0" y="173"/>
                </a:cxn>
                <a:cxn ang="0">
                  <a:pos x="294" y="51"/>
                </a:cxn>
              </a:cxnLst>
              <a:rect l="0" t="0" r="r" b="b"/>
              <a:pathLst>
                <a:path w="301" h="173">
                  <a:moveTo>
                    <a:pt x="294" y="51"/>
                  </a:moveTo>
                  <a:lnTo>
                    <a:pt x="301" y="0"/>
                  </a:lnTo>
                  <a:lnTo>
                    <a:pt x="5" y="125"/>
                  </a:lnTo>
                  <a:lnTo>
                    <a:pt x="0" y="173"/>
                  </a:lnTo>
                  <a:lnTo>
                    <a:pt x="294" y="51"/>
                  </a:lnTo>
                  <a:close/>
                </a:path>
              </a:pathLst>
            </a:custGeom>
            <a:solidFill>
              <a:srgbClr val="62626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" name="Freeform 52"/>
            <p:cNvSpPr>
              <a:spLocks noChangeAspect="1"/>
            </p:cNvSpPr>
            <p:nvPr/>
          </p:nvSpPr>
          <p:spPr bwMode="auto">
            <a:xfrm>
              <a:off x="-903" y="3092"/>
              <a:ext cx="301" cy="173"/>
            </a:xfrm>
            <a:custGeom>
              <a:avLst/>
              <a:gdLst/>
              <a:ahLst/>
              <a:cxnLst>
                <a:cxn ang="0">
                  <a:pos x="294" y="51"/>
                </a:cxn>
                <a:cxn ang="0">
                  <a:pos x="301" y="0"/>
                </a:cxn>
                <a:cxn ang="0">
                  <a:pos x="5" y="125"/>
                </a:cxn>
                <a:cxn ang="0">
                  <a:pos x="0" y="173"/>
                </a:cxn>
                <a:cxn ang="0">
                  <a:pos x="294" y="51"/>
                </a:cxn>
              </a:cxnLst>
              <a:rect l="0" t="0" r="r" b="b"/>
              <a:pathLst>
                <a:path w="301" h="173">
                  <a:moveTo>
                    <a:pt x="294" y="51"/>
                  </a:moveTo>
                  <a:lnTo>
                    <a:pt x="301" y="0"/>
                  </a:lnTo>
                  <a:lnTo>
                    <a:pt x="5" y="125"/>
                  </a:lnTo>
                  <a:lnTo>
                    <a:pt x="0" y="173"/>
                  </a:lnTo>
                  <a:lnTo>
                    <a:pt x="294" y="51"/>
                  </a:lnTo>
                </a:path>
              </a:pathLst>
            </a:custGeom>
            <a:noFill/>
            <a:ln w="3175">
              <a:solidFill>
                <a:srgbClr val="62626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" name="Freeform 53"/>
            <p:cNvSpPr>
              <a:spLocks noChangeAspect="1"/>
            </p:cNvSpPr>
            <p:nvPr/>
          </p:nvSpPr>
          <p:spPr bwMode="auto">
            <a:xfrm>
              <a:off x="-960" y="3096"/>
              <a:ext cx="62" cy="169"/>
            </a:xfrm>
            <a:custGeom>
              <a:avLst/>
              <a:gdLst/>
              <a:ahLst/>
              <a:cxnLst>
                <a:cxn ang="0">
                  <a:pos x="57" y="169"/>
                </a:cxn>
                <a:cxn ang="0">
                  <a:pos x="62" y="121"/>
                </a:cxn>
                <a:cxn ang="0">
                  <a:pos x="3" y="0"/>
                </a:cxn>
                <a:cxn ang="0">
                  <a:pos x="0" y="48"/>
                </a:cxn>
                <a:cxn ang="0">
                  <a:pos x="57" y="169"/>
                </a:cxn>
              </a:cxnLst>
              <a:rect l="0" t="0" r="r" b="b"/>
              <a:pathLst>
                <a:path w="62" h="169">
                  <a:moveTo>
                    <a:pt x="57" y="169"/>
                  </a:moveTo>
                  <a:lnTo>
                    <a:pt x="62" y="121"/>
                  </a:lnTo>
                  <a:lnTo>
                    <a:pt x="3" y="0"/>
                  </a:lnTo>
                  <a:lnTo>
                    <a:pt x="0" y="48"/>
                  </a:lnTo>
                  <a:lnTo>
                    <a:pt x="57" y="169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" name="Freeform 54"/>
            <p:cNvSpPr>
              <a:spLocks noChangeAspect="1"/>
            </p:cNvSpPr>
            <p:nvPr/>
          </p:nvSpPr>
          <p:spPr bwMode="auto">
            <a:xfrm>
              <a:off x="-960" y="3096"/>
              <a:ext cx="62" cy="169"/>
            </a:xfrm>
            <a:custGeom>
              <a:avLst/>
              <a:gdLst/>
              <a:ahLst/>
              <a:cxnLst>
                <a:cxn ang="0">
                  <a:pos x="57" y="169"/>
                </a:cxn>
                <a:cxn ang="0">
                  <a:pos x="62" y="121"/>
                </a:cxn>
                <a:cxn ang="0">
                  <a:pos x="3" y="0"/>
                </a:cxn>
                <a:cxn ang="0">
                  <a:pos x="0" y="48"/>
                </a:cxn>
                <a:cxn ang="0">
                  <a:pos x="57" y="169"/>
                </a:cxn>
              </a:cxnLst>
              <a:rect l="0" t="0" r="r" b="b"/>
              <a:pathLst>
                <a:path w="62" h="169">
                  <a:moveTo>
                    <a:pt x="57" y="169"/>
                  </a:moveTo>
                  <a:lnTo>
                    <a:pt x="62" y="121"/>
                  </a:lnTo>
                  <a:lnTo>
                    <a:pt x="3" y="0"/>
                  </a:lnTo>
                  <a:lnTo>
                    <a:pt x="0" y="48"/>
                  </a:lnTo>
                  <a:lnTo>
                    <a:pt x="57" y="169"/>
                  </a:lnTo>
                </a:path>
              </a:pathLst>
            </a:custGeom>
            <a:noFill/>
            <a:ln w="3175">
              <a:solidFill>
                <a:srgbClr val="B5B5B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5" name="Freeform 55"/>
            <p:cNvSpPr>
              <a:spLocks noChangeAspect="1"/>
            </p:cNvSpPr>
            <p:nvPr/>
          </p:nvSpPr>
          <p:spPr bwMode="auto">
            <a:xfrm>
              <a:off x="-957" y="2973"/>
              <a:ext cx="355" cy="244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59" y="244"/>
                </a:cxn>
                <a:cxn ang="0">
                  <a:pos x="355" y="119"/>
                </a:cxn>
                <a:cxn ang="0">
                  <a:pos x="296" y="0"/>
                </a:cxn>
                <a:cxn ang="0">
                  <a:pos x="0" y="123"/>
                </a:cxn>
                <a:cxn ang="0">
                  <a:pos x="0" y="123"/>
                </a:cxn>
              </a:cxnLst>
              <a:rect l="0" t="0" r="r" b="b"/>
              <a:pathLst>
                <a:path w="355" h="244">
                  <a:moveTo>
                    <a:pt x="0" y="123"/>
                  </a:moveTo>
                  <a:lnTo>
                    <a:pt x="59" y="244"/>
                  </a:lnTo>
                  <a:lnTo>
                    <a:pt x="355" y="119"/>
                  </a:lnTo>
                  <a:lnTo>
                    <a:pt x="296" y="0"/>
                  </a:lnTo>
                  <a:lnTo>
                    <a:pt x="0" y="123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6" name="Freeform 56"/>
            <p:cNvSpPr>
              <a:spLocks noChangeAspect="1"/>
            </p:cNvSpPr>
            <p:nvPr/>
          </p:nvSpPr>
          <p:spPr bwMode="auto">
            <a:xfrm>
              <a:off x="-957" y="2973"/>
              <a:ext cx="355" cy="244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59" y="244"/>
                </a:cxn>
                <a:cxn ang="0">
                  <a:pos x="355" y="119"/>
                </a:cxn>
                <a:cxn ang="0">
                  <a:pos x="296" y="0"/>
                </a:cxn>
                <a:cxn ang="0">
                  <a:pos x="0" y="123"/>
                </a:cxn>
                <a:cxn ang="0">
                  <a:pos x="0" y="123"/>
                </a:cxn>
              </a:cxnLst>
              <a:rect l="0" t="0" r="r" b="b"/>
              <a:pathLst>
                <a:path w="355" h="244">
                  <a:moveTo>
                    <a:pt x="0" y="123"/>
                  </a:moveTo>
                  <a:lnTo>
                    <a:pt x="59" y="244"/>
                  </a:lnTo>
                  <a:lnTo>
                    <a:pt x="355" y="119"/>
                  </a:lnTo>
                  <a:lnTo>
                    <a:pt x="296" y="0"/>
                  </a:lnTo>
                  <a:lnTo>
                    <a:pt x="0" y="123"/>
                  </a:lnTo>
                  <a:lnTo>
                    <a:pt x="0" y="123"/>
                  </a:lnTo>
                </a:path>
              </a:pathLst>
            </a:custGeom>
            <a:noFill/>
            <a:ln w="3175">
              <a:solidFill>
                <a:srgbClr val="D9D9D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6" name="Group 57"/>
          <p:cNvGrpSpPr>
            <a:grpSpLocks noChangeAspect="1"/>
          </p:cNvGrpSpPr>
          <p:nvPr/>
        </p:nvGrpSpPr>
        <p:grpSpPr bwMode="auto">
          <a:xfrm>
            <a:off x="2325652" y="5400191"/>
            <a:ext cx="217774" cy="204395"/>
            <a:chOff x="608" y="3376"/>
            <a:chExt cx="180" cy="176"/>
          </a:xfrm>
        </p:grpSpPr>
        <p:sp>
          <p:nvSpPr>
            <p:cNvPr id="113" name="Freeform 58"/>
            <p:cNvSpPr>
              <a:spLocks noChangeAspect="1"/>
            </p:cNvSpPr>
            <p:nvPr/>
          </p:nvSpPr>
          <p:spPr bwMode="auto">
            <a:xfrm>
              <a:off x="726" y="3378"/>
              <a:ext cx="62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86"/>
                </a:cxn>
                <a:cxn ang="0">
                  <a:pos x="62" y="93"/>
                </a:cxn>
                <a:cxn ang="0">
                  <a:pos x="10" y="7"/>
                </a:cxn>
                <a:cxn ang="0">
                  <a:pos x="0" y="0"/>
                </a:cxn>
              </a:cxnLst>
              <a:rect l="0" t="0" r="r" b="b"/>
              <a:pathLst>
                <a:path w="62" h="93">
                  <a:moveTo>
                    <a:pt x="0" y="0"/>
                  </a:moveTo>
                  <a:lnTo>
                    <a:pt x="52" y="86"/>
                  </a:lnTo>
                  <a:lnTo>
                    <a:pt x="62" y="93"/>
                  </a:lnTo>
                  <a:lnTo>
                    <a:pt x="1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730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" name="Freeform 59"/>
            <p:cNvSpPr>
              <a:spLocks noChangeAspect="1"/>
            </p:cNvSpPr>
            <p:nvPr/>
          </p:nvSpPr>
          <p:spPr bwMode="auto">
            <a:xfrm>
              <a:off x="726" y="3378"/>
              <a:ext cx="62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86"/>
                </a:cxn>
                <a:cxn ang="0">
                  <a:pos x="62" y="93"/>
                </a:cxn>
                <a:cxn ang="0">
                  <a:pos x="10" y="7"/>
                </a:cxn>
                <a:cxn ang="0">
                  <a:pos x="0" y="0"/>
                </a:cxn>
              </a:cxnLst>
              <a:rect l="0" t="0" r="r" b="b"/>
              <a:pathLst>
                <a:path w="62" h="93">
                  <a:moveTo>
                    <a:pt x="0" y="0"/>
                  </a:moveTo>
                  <a:lnTo>
                    <a:pt x="52" y="86"/>
                  </a:lnTo>
                  <a:lnTo>
                    <a:pt x="62" y="93"/>
                  </a:lnTo>
                  <a:lnTo>
                    <a:pt x="10" y="7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73730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" name="Freeform 60"/>
            <p:cNvSpPr>
              <a:spLocks noChangeAspect="1"/>
            </p:cNvSpPr>
            <p:nvPr/>
          </p:nvSpPr>
          <p:spPr bwMode="auto">
            <a:xfrm>
              <a:off x="608" y="3445"/>
              <a:ext cx="52" cy="10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52" y="100"/>
                </a:cxn>
                <a:cxn ang="0">
                  <a:pos x="52" y="87"/>
                </a:cxn>
                <a:cxn ang="0">
                  <a:pos x="0" y="0"/>
                </a:cxn>
                <a:cxn ang="0">
                  <a:pos x="0" y="12"/>
                </a:cxn>
              </a:cxnLst>
              <a:rect l="0" t="0" r="r" b="b"/>
              <a:pathLst>
                <a:path w="52" h="100">
                  <a:moveTo>
                    <a:pt x="0" y="12"/>
                  </a:moveTo>
                  <a:lnTo>
                    <a:pt x="52" y="100"/>
                  </a:lnTo>
                  <a:lnTo>
                    <a:pt x="52" y="87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CAC2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6" name="Freeform 61"/>
            <p:cNvSpPr>
              <a:spLocks noChangeAspect="1"/>
            </p:cNvSpPr>
            <p:nvPr/>
          </p:nvSpPr>
          <p:spPr bwMode="auto">
            <a:xfrm>
              <a:off x="608" y="3445"/>
              <a:ext cx="52" cy="10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52" y="100"/>
                </a:cxn>
                <a:cxn ang="0">
                  <a:pos x="52" y="87"/>
                </a:cxn>
                <a:cxn ang="0">
                  <a:pos x="0" y="0"/>
                </a:cxn>
                <a:cxn ang="0">
                  <a:pos x="0" y="12"/>
                </a:cxn>
              </a:cxnLst>
              <a:rect l="0" t="0" r="r" b="b"/>
              <a:pathLst>
                <a:path w="52" h="100">
                  <a:moveTo>
                    <a:pt x="0" y="12"/>
                  </a:moveTo>
                  <a:lnTo>
                    <a:pt x="52" y="100"/>
                  </a:lnTo>
                  <a:lnTo>
                    <a:pt x="52" y="87"/>
                  </a:lnTo>
                  <a:lnTo>
                    <a:pt x="0" y="0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ACAC2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7" name="Freeform 62"/>
            <p:cNvSpPr>
              <a:spLocks noChangeAspect="1"/>
            </p:cNvSpPr>
            <p:nvPr/>
          </p:nvSpPr>
          <p:spPr bwMode="auto">
            <a:xfrm>
              <a:off x="708" y="3376"/>
              <a:ext cx="70" cy="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88"/>
                </a:cxn>
                <a:cxn ang="0">
                  <a:pos x="70" y="88"/>
                </a:cxn>
                <a:cxn ang="0">
                  <a:pos x="18" y="2"/>
                </a:cxn>
                <a:cxn ang="0">
                  <a:pos x="0" y="0"/>
                </a:cxn>
              </a:cxnLst>
              <a:rect l="0" t="0" r="r" b="b"/>
              <a:pathLst>
                <a:path w="70" h="88">
                  <a:moveTo>
                    <a:pt x="0" y="0"/>
                  </a:moveTo>
                  <a:lnTo>
                    <a:pt x="51" y="88"/>
                  </a:lnTo>
                  <a:lnTo>
                    <a:pt x="70" y="88"/>
                  </a:lnTo>
                  <a:lnTo>
                    <a:pt x="18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AD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" name="Freeform 63"/>
            <p:cNvSpPr>
              <a:spLocks noChangeAspect="1"/>
            </p:cNvSpPr>
            <p:nvPr/>
          </p:nvSpPr>
          <p:spPr bwMode="auto">
            <a:xfrm>
              <a:off x="708" y="3376"/>
              <a:ext cx="70" cy="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88"/>
                </a:cxn>
                <a:cxn ang="0">
                  <a:pos x="70" y="88"/>
                </a:cxn>
                <a:cxn ang="0">
                  <a:pos x="18" y="2"/>
                </a:cxn>
                <a:cxn ang="0">
                  <a:pos x="0" y="0"/>
                </a:cxn>
              </a:cxnLst>
              <a:rect l="0" t="0" r="r" b="b"/>
              <a:pathLst>
                <a:path w="70" h="88">
                  <a:moveTo>
                    <a:pt x="0" y="0"/>
                  </a:moveTo>
                  <a:lnTo>
                    <a:pt x="51" y="88"/>
                  </a:lnTo>
                  <a:lnTo>
                    <a:pt x="70" y="88"/>
                  </a:lnTo>
                  <a:lnTo>
                    <a:pt x="18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ADAD3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" name="Freeform 64"/>
            <p:cNvSpPr>
              <a:spLocks noChangeAspect="1"/>
            </p:cNvSpPr>
            <p:nvPr/>
          </p:nvSpPr>
          <p:spPr bwMode="auto">
            <a:xfrm>
              <a:off x="608" y="3428"/>
              <a:ext cx="61" cy="10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52" y="104"/>
                </a:cxn>
                <a:cxn ang="0">
                  <a:pos x="61" y="88"/>
                </a:cxn>
                <a:cxn ang="0">
                  <a:pos x="9" y="0"/>
                </a:cxn>
                <a:cxn ang="0">
                  <a:pos x="0" y="17"/>
                </a:cxn>
              </a:cxnLst>
              <a:rect l="0" t="0" r="r" b="b"/>
              <a:pathLst>
                <a:path w="61" h="104">
                  <a:moveTo>
                    <a:pt x="0" y="17"/>
                  </a:moveTo>
                  <a:lnTo>
                    <a:pt x="52" y="104"/>
                  </a:lnTo>
                  <a:lnTo>
                    <a:pt x="61" y="88"/>
                  </a:lnTo>
                  <a:lnTo>
                    <a:pt x="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DDD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0" name="Freeform 65"/>
            <p:cNvSpPr>
              <a:spLocks noChangeAspect="1"/>
            </p:cNvSpPr>
            <p:nvPr/>
          </p:nvSpPr>
          <p:spPr bwMode="auto">
            <a:xfrm>
              <a:off x="608" y="3428"/>
              <a:ext cx="61" cy="10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52" y="104"/>
                </a:cxn>
                <a:cxn ang="0">
                  <a:pos x="61" y="88"/>
                </a:cxn>
                <a:cxn ang="0">
                  <a:pos x="9" y="0"/>
                </a:cxn>
                <a:cxn ang="0">
                  <a:pos x="0" y="17"/>
                </a:cxn>
              </a:cxnLst>
              <a:rect l="0" t="0" r="r" b="b"/>
              <a:pathLst>
                <a:path w="61" h="104">
                  <a:moveTo>
                    <a:pt x="0" y="17"/>
                  </a:moveTo>
                  <a:lnTo>
                    <a:pt x="52" y="104"/>
                  </a:lnTo>
                  <a:lnTo>
                    <a:pt x="61" y="88"/>
                  </a:lnTo>
                  <a:lnTo>
                    <a:pt x="9" y="0"/>
                  </a:lnTo>
                  <a:lnTo>
                    <a:pt x="0" y="17"/>
                  </a:lnTo>
                </a:path>
              </a:pathLst>
            </a:custGeom>
            <a:noFill/>
            <a:ln w="3175">
              <a:solidFill>
                <a:srgbClr val="DDDD4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1" name="Freeform 66"/>
            <p:cNvSpPr>
              <a:spLocks noChangeAspect="1"/>
            </p:cNvSpPr>
            <p:nvPr/>
          </p:nvSpPr>
          <p:spPr bwMode="auto">
            <a:xfrm>
              <a:off x="684" y="3376"/>
              <a:ext cx="75" cy="9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2" y="93"/>
                </a:cxn>
                <a:cxn ang="0">
                  <a:pos x="75" y="88"/>
                </a:cxn>
                <a:cxn ang="0">
                  <a:pos x="24" y="0"/>
                </a:cxn>
                <a:cxn ang="0">
                  <a:pos x="0" y="7"/>
                </a:cxn>
              </a:cxnLst>
              <a:rect l="0" t="0" r="r" b="b"/>
              <a:pathLst>
                <a:path w="75" h="93">
                  <a:moveTo>
                    <a:pt x="0" y="7"/>
                  </a:moveTo>
                  <a:lnTo>
                    <a:pt x="52" y="93"/>
                  </a:lnTo>
                  <a:lnTo>
                    <a:pt x="75" y="88"/>
                  </a:lnTo>
                  <a:lnTo>
                    <a:pt x="2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DDD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2" name="Freeform 67"/>
            <p:cNvSpPr>
              <a:spLocks noChangeAspect="1"/>
            </p:cNvSpPr>
            <p:nvPr/>
          </p:nvSpPr>
          <p:spPr bwMode="auto">
            <a:xfrm>
              <a:off x="684" y="3376"/>
              <a:ext cx="75" cy="9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2" y="93"/>
                </a:cxn>
                <a:cxn ang="0">
                  <a:pos x="75" y="88"/>
                </a:cxn>
                <a:cxn ang="0">
                  <a:pos x="24" y="0"/>
                </a:cxn>
                <a:cxn ang="0">
                  <a:pos x="0" y="7"/>
                </a:cxn>
              </a:cxnLst>
              <a:rect l="0" t="0" r="r" b="b"/>
              <a:pathLst>
                <a:path w="75" h="93">
                  <a:moveTo>
                    <a:pt x="0" y="7"/>
                  </a:moveTo>
                  <a:lnTo>
                    <a:pt x="52" y="93"/>
                  </a:lnTo>
                  <a:lnTo>
                    <a:pt x="75" y="88"/>
                  </a:lnTo>
                  <a:lnTo>
                    <a:pt x="24" y="0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DDDD4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" name="Freeform 68"/>
            <p:cNvSpPr>
              <a:spLocks noChangeAspect="1"/>
            </p:cNvSpPr>
            <p:nvPr/>
          </p:nvSpPr>
          <p:spPr bwMode="auto">
            <a:xfrm>
              <a:off x="617" y="3411"/>
              <a:ext cx="69" cy="105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52" y="105"/>
                </a:cxn>
                <a:cxn ang="0">
                  <a:pos x="69" y="88"/>
                </a:cxn>
                <a:cxn ang="0">
                  <a:pos x="17" y="0"/>
                </a:cxn>
                <a:cxn ang="0">
                  <a:pos x="0" y="17"/>
                </a:cxn>
              </a:cxnLst>
              <a:rect l="0" t="0" r="r" b="b"/>
              <a:pathLst>
                <a:path w="69" h="105">
                  <a:moveTo>
                    <a:pt x="0" y="17"/>
                  </a:moveTo>
                  <a:lnTo>
                    <a:pt x="52" y="105"/>
                  </a:lnTo>
                  <a:lnTo>
                    <a:pt x="69" y="88"/>
                  </a:lnTo>
                  <a:lnTo>
                    <a:pt x="17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EFE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" name="Freeform 69"/>
            <p:cNvSpPr>
              <a:spLocks noChangeAspect="1"/>
            </p:cNvSpPr>
            <p:nvPr/>
          </p:nvSpPr>
          <p:spPr bwMode="auto">
            <a:xfrm>
              <a:off x="617" y="3411"/>
              <a:ext cx="69" cy="105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52" y="105"/>
                </a:cxn>
                <a:cxn ang="0">
                  <a:pos x="69" y="88"/>
                </a:cxn>
                <a:cxn ang="0">
                  <a:pos x="17" y="0"/>
                </a:cxn>
                <a:cxn ang="0">
                  <a:pos x="0" y="17"/>
                </a:cxn>
              </a:cxnLst>
              <a:rect l="0" t="0" r="r" b="b"/>
              <a:pathLst>
                <a:path w="69" h="105">
                  <a:moveTo>
                    <a:pt x="0" y="17"/>
                  </a:moveTo>
                  <a:lnTo>
                    <a:pt x="52" y="105"/>
                  </a:lnTo>
                  <a:lnTo>
                    <a:pt x="69" y="88"/>
                  </a:lnTo>
                  <a:lnTo>
                    <a:pt x="17" y="0"/>
                  </a:lnTo>
                  <a:lnTo>
                    <a:pt x="0" y="17"/>
                  </a:lnTo>
                </a:path>
              </a:pathLst>
            </a:custGeom>
            <a:noFill/>
            <a:ln w="3175">
              <a:solidFill>
                <a:srgbClr val="FEFE6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" name="Freeform 70"/>
            <p:cNvSpPr>
              <a:spLocks noChangeAspect="1"/>
            </p:cNvSpPr>
            <p:nvPr/>
          </p:nvSpPr>
          <p:spPr bwMode="auto">
            <a:xfrm>
              <a:off x="658" y="3383"/>
              <a:ext cx="78" cy="9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52" y="98"/>
                </a:cxn>
                <a:cxn ang="0">
                  <a:pos x="78" y="86"/>
                </a:cxn>
                <a:cxn ang="0">
                  <a:pos x="26" y="0"/>
                </a:cxn>
                <a:cxn ang="0">
                  <a:pos x="0" y="12"/>
                </a:cxn>
              </a:cxnLst>
              <a:rect l="0" t="0" r="r" b="b"/>
              <a:pathLst>
                <a:path w="78" h="98">
                  <a:moveTo>
                    <a:pt x="0" y="12"/>
                  </a:moveTo>
                  <a:lnTo>
                    <a:pt x="52" y="98"/>
                  </a:lnTo>
                  <a:lnTo>
                    <a:pt x="78" y="86"/>
                  </a:lnTo>
                  <a:lnTo>
                    <a:pt x="26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EFE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6" name="Freeform 71"/>
            <p:cNvSpPr>
              <a:spLocks noChangeAspect="1"/>
            </p:cNvSpPr>
            <p:nvPr/>
          </p:nvSpPr>
          <p:spPr bwMode="auto">
            <a:xfrm>
              <a:off x="658" y="3383"/>
              <a:ext cx="78" cy="9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52" y="98"/>
                </a:cxn>
                <a:cxn ang="0">
                  <a:pos x="78" y="86"/>
                </a:cxn>
                <a:cxn ang="0">
                  <a:pos x="26" y="0"/>
                </a:cxn>
                <a:cxn ang="0">
                  <a:pos x="0" y="12"/>
                </a:cxn>
              </a:cxnLst>
              <a:rect l="0" t="0" r="r" b="b"/>
              <a:pathLst>
                <a:path w="78" h="98">
                  <a:moveTo>
                    <a:pt x="0" y="12"/>
                  </a:moveTo>
                  <a:lnTo>
                    <a:pt x="52" y="98"/>
                  </a:lnTo>
                  <a:lnTo>
                    <a:pt x="78" y="86"/>
                  </a:lnTo>
                  <a:lnTo>
                    <a:pt x="26" y="0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FEFE6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" name="Freeform 72"/>
            <p:cNvSpPr>
              <a:spLocks noChangeAspect="1"/>
            </p:cNvSpPr>
            <p:nvPr/>
          </p:nvSpPr>
          <p:spPr bwMode="auto">
            <a:xfrm>
              <a:off x="634" y="3395"/>
              <a:ext cx="76" cy="104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52" y="104"/>
                </a:cxn>
                <a:cxn ang="0">
                  <a:pos x="76" y="86"/>
                </a:cxn>
                <a:cxn ang="0">
                  <a:pos x="24" y="0"/>
                </a:cxn>
                <a:cxn ang="0">
                  <a:pos x="0" y="16"/>
                </a:cxn>
              </a:cxnLst>
              <a:rect l="0" t="0" r="r" b="b"/>
              <a:pathLst>
                <a:path w="76" h="104">
                  <a:moveTo>
                    <a:pt x="0" y="16"/>
                  </a:moveTo>
                  <a:lnTo>
                    <a:pt x="52" y="104"/>
                  </a:lnTo>
                  <a:lnTo>
                    <a:pt x="76" y="86"/>
                  </a:lnTo>
                  <a:lnTo>
                    <a:pt x="24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" name="Freeform 73"/>
            <p:cNvSpPr>
              <a:spLocks noChangeAspect="1"/>
            </p:cNvSpPr>
            <p:nvPr/>
          </p:nvSpPr>
          <p:spPr bwMode="auto">
            <a:xfrm>
              <a:off x="634" y="3395"/>
              <a:ext cx="76" cy="104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52" y="104"/>
                </a:cxn>
                <a:cxn ang="0">
                  <a:pos x="76" y="86"/>
                </a:cxn>
                <a:cxn ang="0">
                  <a:pos x="24" y="0"/>
                </a:cxn>
                <a:cxn ang="0">
                  <a:pos x="0" y="16"/>
                </a:cxn>
              </a:cxnLst>
              <a:rect l="0" t="0" r="r" b="b"/>
              <a:pathLst>
                <a:path w="76" h="104">
                  <a:moveTo>
                    <a:pt x="0" y="16"/>
                  </a:moveTo>
                  <a:lnTo>
                    <a:pt x="52" y="104"/>
                  </a:lnTo>
                  <a:lnTo>
                    <a:pt x="76" y="86"/>
                  </a:lnTo>
                  <a:lnTo>
                    <a:pt x="24" y="0"/>
                  </a:lnTo>
                  <a:lnTo>
                    <a:pt x="0" y="16"/>
                  </a:lnTo>
                </a:path>
              </a:pathLst>
            </a:custGeom>
            <a:noFill/>
            <a:ln w="3175">
              <a:solidFill>
                <a:srgbClr val="FFFF6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" name="Freeform 74"/>
            <p:cNvSpPr>
              <a:spLocks noChangeAspect="1"/>
            </p:cNvSpPr>
            <p:nvPr/>
          </p:nvSpPr>
          <p:spPr bwMode="auto">
            <a:xfrm>
              <a:off x="660" y="3464"/>
              <a:ext cx="128" cy="88"/>
            </a:xfrm>
            <a:custGeom>
              <a:avLst/>
              <a:gdLst/>
              <a:ahLst/>
              <a:cxnLst>
                <a:cxn ang="0">
                  <a:pos x="50" y="17"/>
                </a:cxn>
                <a:cxn ang="0">
                  <a:pos x="26" y="35"/>
                </a:cxn>
                <a:cxn ang="0">
                  <a:pos x="9" y="52"/>
                </a:cxn>
                <a:cxn ang="0">
                  <a:pos x="0" y="68"/>
                </a:cxn>
                <a:cxn ang="0">
                  <a:pos x="0" y="81"/>
                </a:cxn>
                <a:cxn ang="0">
                  <a:pos x="10" y="88"/>
                </a:cxn>
                <a:cxn ang="0">
                  <a:pos x="28" y="88"/>
                </a:cxn>
                <a:cxn ang="0">
                  <a:pos x="52" y="81"/>
                </a:cxn>
                <a:cxn ang="0">
                  <a:pos x="76" y="69"/>
                </a:cxn>
                <a:cxn ang="0">
                  <a:pos x="100" y="54"/>
                </a:cxn>
                <a:cxn ang="0">
                  <a:pos x="118" y="37"/>
                </a:cxn>
                <a:cxn ang="0">
                  <a:pos x="126" y="19"/>
                </a:cxn>
                <a:cxn ang="0">
                  <a:pos x="128" y="7"/>
                </a:cxn>
                <a:cxn ang="0">
                  <a:pos x="118" y="0"/>
                </a:cxn>
                <a:cxn ang="0">
                  <a:pos x="99" y="0"/>
                </a:cxn>
                <a:cxn ang="0">
                  <a:pos x="76" y="5"/>
                </a:cxn>
                <a:cxn ang="0">
                  <a:pos x="50" y="17"/>
                </a:cxn>
              </a:cxnLst>
              <a:rect l="0" t="0" r="r" b="b"/>
              <a:pathLst>
                <a:path w="128" h="88">
                  <a:moveTo>
                    <a:pt x="50" y="17"/>
                  </a:moveTo>
                  <a:lnTo>
                    <a:pt x="26" y="35"/>
                  </a:lnTo>
                  <a:lnTo>
                    <a:pt x="9" y="52"/>
                  </a:lnTo>
                  <a:lnTo>
                    <a:pt x="0" y="68"/>
                  </a:lnTo>
                  <a:lnTo>
                    <a:pt x="0" y="81"/>
                  </a:lnTo>
                  <a:lnTo>
                    <a:pt x="10" y="88"/>
                  </a:lnTo>
                  <a:lnTo>
                    <a:pt x="28" y="88"/>
                  </a:lnTo>
                  <a:lnTo>
                    <a:pt x="52" y="81"/>
                  </a:lnTo>
                  <a:lnTo>
                    <a:pt x="76" y="69"/>
                  </a:lnTo>
                  <a:lnTo>
                    <a:pt x="100" y="54"/>
                  </a:lnTo>
                  <a:lnTo>
                    <a:pt x="118" y="37"/>
                  </a:lnTo>
                  <a:lnTo>
                    <a:pt x="126" y="19"/>
                  </a:lnTo>
                  <a:lnTo>
                    <a:pt x="128" y="7"/>
                  </a:lnTo>
                  <a:lnTo>
                    <a:pt x="118" y="0"/>
                  </a:lnTo>
                  <a:lnTo>
                    <a:pt x="99" y="0"/>
                  </a:lnTo>
                  <a:lnTo>
                    <a:pt x="76" y="5"/>
                  </a:lnTo>
                  <a:lnTo>
                    <a:pt x="50" y="17"/>
                  </a:lnTo>
                  <a:close/>
                </a:path>
              </a:pathLst>
            </a:custGeom>
            <a:solidFill>
              <a:srgbClr val="8383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0" name="Freeform 75"/>
            <p:cNvSpPr>
              <a:spLocks noChangeAspect="1"/>
            </p:cNvSpPr>
            <p:nvPr/>
          </p:nvSpPr>
          <p:spPr bwMode="auto">
            <a:xfrm>
              <a:off x="660" y="3464"/>
              <a:ext cx="128" cy="88"/>
            </a:xfrm>
            <a:custGeom>
              <a:avLst/>
              <a:gdLst/>
              <a:ahLst/>
              <a:cxnLst>
                <a:cxn ang="0">
                  <a:pos x="50" y="17"/>
                </a:cxn>
                <a:cxn ang="0">
                  <a:pos x="26" y="35"/>
                </a:cxn>
                <a:cxn ang="0">
                  <a:pos x="9" y="52"/>
                </a:cxn>
                <a:cxn ang="0">
                  <a:pos x="0" y="68"/>
                </a:cxn>
                <a:cxn ang="0">
                  <a:pos x="0" y="81"/>
                </a:cxn>
                <a:cxn ang="0">
                  <a:pos x="10" y="88"/>
                </a:cxn>
                <a:cxn ang="0">
                  <a:pos x="28" y="88"/>
                </a:cxn>
                <a:cxn ang="0">
                  <a:pos x="52" y="81"/>
                </a:cxn>
                <a:cxn ang="0">
                  <a:pos x="76" y="69"/>
                </a:cxn>
                <a:cxn ang="0">
                  <a:pos x="100" y="54"/>
                </a:cxn>
                <a:cxn ang="0">
                  <a:pos x="118" y="37"/>
                </a:cxn>
                <a:cxn ang="0">
                  <a:pos x="126" y="19"/>
                </a:cxn>
                <a:cxn ang="0">
                  <a:pos x="128" y="7"/>
                </a:cxn>
                <a:cxn ang="0">
                  <a:pos x="118" y="0"/>
                </a:cxn>
                <a:cxn ang="0">
                  <a:pos x="99" y="0"/>
                </a:cxn>
                <a:cxn ang="0">
                  <a:pos x="76" y="5"/>
                </a:cxn>
                <a:cxn ang="0">
                  <a:pos x="50" y="17"/>
                </a:cxn>
              </a:cxnLst>
              <a:rect l="0" t="0" r="r" b="b"/>
              <a:pathLst>
                <a:path w="128" h="88">
                  <a:moveTo>
                    <a:pt x="50" y="17"/>
                  </a:moveTo>
                  <a:lnTo>
                    <a:pt x="26" y="35"/>
                  </a:lnTo>
                  <a:lnTo>
                    <a:pt x="9" y="52"/>
                  </a:lnTo>
                  <a:lnTo>
                    <a:pt x="0" y="68"/>
                  </a:lnTo>
                  <a:lnTo>
                    <a:pt x="0" y="81"/>
                  </a:lnTo>
                  <a:lnTo>
                    <a:pt x="10" y="88"/>
                  </a:lnTo>
                  <a:lnTo>
                    <a:pt x="28" y="88"/>
                  </a:lnTo>
                  <a:lnTo>
                    <a:pt x="52" y="81"/>
                  </a:lnTo>
                  <a:lnTo>
                    <a:pt x="76" y="69"/>
                  </a:lnTo>
                  <a:lnTo>
                    <a:pt x="100" y="54"/>
                  </a:lnTo>
                  <a:lnTo>
                    <a:pt x="118" y="37"/>
                  </a:lnTo>
                  <a:lnTo>
                    <a:pt x="126" y="19"/>
                  </a:lnTo>
                  <a:lnTo>
                    <a:pt x="128" y="7"/>
                  </a:lnTo>
                  <a:lnTo>
                    <a:pt x="118" y="0"/>
                  </a:lnTo>
                  <a:lnTo>
                    <a:pt x="99" y="0"/>
                  </a:lnTo>
                  <a:lnTo>
                    <a:pt x="76" y="5"/>
                  </a:lnTo>
                  <a:lnTo>
                    <a:pt x="50" y="17"/>
                  </a:lnTo>
                </a:path>
              </a:pathLst>
            </a:custGeom>
            <a:noFill/>
            <a:ln w="3175">
              <a:solidFill>
                <a:srgbClr val="83831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4" name="Line 76"/>
          <p:cNvSpPr>
            <a:spLocks noChangeAspect="1" noChangeShapeType="1"/>
          </p:cNvSpPr>
          <p:nvPr/>
        </p:nvSpPr>
        <p:spPr bwMode="auto">
          <a:xfrm flipH="1" flipV="1">
            <a:off x="987550" y="3099587"/>
            <a:ext cx="849320" cy="1485347"/>
          </a:xfrm>
          <a:prstGeom prst="line">
            <a:avLst/>
          </a:prstGeom>
          <a:noFill/>
          <a:ln w="33338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8" name="Group 77"/>
          <p:cNvGrpSpPr>
            <a:grpSpLocks noChangeAspect="1"/>
          </p:cNvGrpSpPr>
          <p:nvPr/>
        </p:nvGrpSpPr>
        <p:grpSpPr bwMode="auto">
          <a:xfrm>
            <a:off x="1769118" y="4424670"/>
            <a:ext cx="214145" cy="402983"/>
            <a:chOff x="148" y="2536"/>
            <a:chExt cx="177" cy="347"/>
          </a:xfrm>
        </p:grpSpPr>
        <p:sp>
          <p:nvSpPr>
            <p:cNvPr id="93" name="Freeform 78"/>
            <p:cNvSpPr>
              <a:spLocks noChangeAspect="1"/>
            </p:cNvSpPr>
            <p:nvPr/>
          </p:nvSpPr>
          <p:spPr bwMode="auto">
            <a:xfrm>
              <a:off x="240" y="2536"/>
              <a:ext cx="78" cy="26"/>
            </a:xfrm>
            <a:custGeom>
              <a:avLst/>
              <a:gdLst/>
              <a:ahLst/>
              <a:cxnLst>
                <a:cxn ang="0">
                  <a:pos x="78" y="19"/>
                </a:cxn>
                <a:cxn ang="0">
                  <a:pos x="14" y="0"/>
                </a:cxn>
                <a:cxn ang="0">
                  <a:pos x="0" y="7"/>
                </a:cxn>
                <a:cxn ang="0">
                  <a:pos x="64" y="26"/>
                </a:cxn>
                <a:cxn ang="0">
                  <a:pos x="78" y="19"/>
                </a:cxn>
              </a:cxnLst>
              <a:rect l="0" t="0" r="r" b="b"/>
              <a:pathLst>
                <a:path w="78" h="26">
                  <a:moveTo>
                    <a:pt x="78" y="19"/>
                  </a:moveTo>
                  <a:lnTo>
                    <a:pt x="14" y="0"/>
                  </a:lnTo>
                  <a:lnTo>
                    <a:pt x="0" y="7"/>
                  </a:lnTo>
                  <a:lnTo>
                    <a:pt x="64" y="26"/>
                  </a:lnTo>
                  <a:lnTo>
                    <a:pt x="78" y="19"/>
                  </a:lnTo>
                  <a:close/>
                </a:path>
              </a:pathLst>
            </a:custGeom>
            <a:solidFill>
              <a:srgbClr val="63C9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" name="Freeform 79"/>
            <p:cNvSpPr>
              <a:spLocks noChangeAspect="1"/>
            </p:cNvSpPr>
            <p:nvPr/>
          </p:nvSpPr>
          <p:spPr bwMode="auto">
            <a:xfrm>
              <a:off x="240" y="2536"/>
              <a:ext cx="78" cy="26"/>
            </a:xfrm>
            <a:custGeom>
              <a:avLst/>
              <a:gdLst/>
              <a:ahLst/>
              <a:cxnLst>
                <a:cxn ang="0">
                  <a:pos x="78" y="19"/>
                </a:cxn>
                <a:cxn ang="0">
                  <a:pos x="14" y="0"/>
                </a:cxn>
                <a:cxn ang="0">
                  <a:pos x="0" y="7"/>
                </a:cxn>
                <a:cxn ang="0">
                  <a:pos x="64" y="26"/>
                </a:cxn>
                <a:cxn ang="0">
                  <a:pos x="78" y="19"/>
                </a:cxn>
              </a:cxnLst>
              <a:rect l="0" t="0" r="r" b="b"/>
              <a:pathLst>
                <a:path w="78" h="26">
                  <a:moveTo>
                    <a:pt x="78" y="19"/>
                  </a:moveTo>
                  <a:lnTo>
                    <a:pt x="14" y="0"/>
                  </a:lnTo>
                  <a:lnTo>
                    <a:pt x="0" y="7"/>
                  </a:lnTo>
                  <a:lnTo>
                    <a:pt x="64" y="26"/>
                  </a:lnTo>
                  <a:lnTo>
                    <a:pt x="78" y="19"/>
                  </a:lnTo>
                </a:path>
              </a:pathLst>
            </a:custGeom>
            <a:noFill/>
            <a:ln w="3175">
              <a:solidFill>
                <a:srgbClr val="63C9C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5" name="Freeform 80"/>
            <p:cNvSpPr>
              <a:spLocks noChangeAspect="1"/>
            </p:cNvSpPr>
            <p:nvPr/>
          </p:nvSpPr>
          <p:spPr bwMode="auto">
            <a:xfrm>
              <a:off x="148" y="2847"/>
              <a:ext cx="71" cy="36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0" y="0"/>
                </a:cxn>
                <a:cxn ang="0">
                  <a:pos x="9" y="17"/>
                </a:cxn>
                <a:cxn ang="0">
                  <a:pos x="71" y="36"/>
                </a:cxn>
                <a:cxn ang="0">
                  <a:pos x="64" y="19"/>
                </a:cxn>
              </a:cxnLst>
              <a:rect l="0" t="0" r="r" b="b"/>
              <a:pathLst>
                <a:path w="71" h="36">
                  <a:moveTo>
                    <a:pt x="64" y="19"/>
                  </a:moveTo>
                  <a:lnTo>
                    <a:pt x="0" y="0"/>
                  </a:lnTo>
                  <a:lnTo>
                    <a:pt x="9" y="17"/>
                  </a:lnTo>
                  <a:lnTo>
                    <a:pt x="71" y="36"/>
                  </a:lnTo>
                  <a:lnTo>
                    <a:pt x="64" y="19"/>
                  </a:lnTo>
                  <a:close/>
                </a:path>
              </a:pathLst>
            </a:custGeom>
            <a:solidFill>
              <a:srgbClr val="2272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6" name="Freeform 81"/>
            <p:cNvSpPr>
              <a:spLocks noChangeAspect="1"/>
            </p:cNvSpPr>
            <p:nvPr/>
          </p:nvSpPr>
          <p:spPr bwMode="auto">
            <a:xfrm>
              <a:off x="148" y="2847"/>
              <a:ext cx="71" cy="36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0" y="0"/>
                </a:cxn>
                <a:cxn ang="0">
                  <a:pos x="9" y="17"/>
                </a:cxn>
                <a:cxn ang="0">
                  <a:pos x="71" y="36"/>
                </a:cxn>
                <a:cxn ang="0">
                  <a:pos x="64" y="19"/>
                </a:cxn>
              </a:cxnLst>
              <a:rect l="0" t="0" r="r" b="b"/>
              <a:pathLst>
                <a:path w="71" h="36">
                  <a:moveTo>
                    <a:pt x="64" y="19"/>
                  </a:moveTo>
                  <a:lnTo>
                    <a:pt x="0" y="0"/>
                  </a:lnTo>
                  <a:lnTo>
                    <a:pt x="9" y="17"/>
                  </a:lnTo>
                  <a:lnTo>
                    <a:pt x="71" y="36"/>
                  </a:lnTo>
                  <a:lnTo>
                    <a:pt x="64" y="19"/>
                  </a:lnTo>
                </a:path>
              </a:pathLst>
            </a:custGeom>
            <a:noFill/>
            <a:ln w="3175">
              <a:solidFill>
                <a:srgbClr val="22727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7" name="Freeform 82"/>
            <p:cNvSpPr>
              <a:spLocks noChangeAspect="1"/>
            </p:cNvSpPr>
            <p:nvPr/>
          </p:nvSpPr>
          <p:spPr bwMode="auto">
            <a:xfrm>
              <a:off x="221" y="2543"/>
              <a:ext cx="83" cy="50"/>
            </a:xfrm>
            <a:custGeom>
              <a:avLst/>
              <a:gdLst/>
              <a:ahLst/>
              <a:cxnLst>
                <a:cxn ang="0">
                  <a:pos x="83" y="19"/>
                </a:cxn>
                <a:cxn ang="0">
                  <a:pos x="19" y="0"/>
                </a:cxn>
                <a:cxn ang="0">
                  <a:pos x="0" y="31"/>
                </a:cxn>
                <a:cxn ang="0">
                  <a:pos x="64" y="50"/>
                </a:cxn>
                <a:cxn ang="0">
                  <a:pos x="83" y="19"/>
                </a:cxn>
              </a:cxnLst>
              <a:rect l="0" t="0" r="r" b="b"/>
              <a:pathLst>
                <a:path w="83" h="50">
                  <a:moveTo>
                    <a:pt x="83" y="19"/>
                  </a:moveTo>
                  <a:lnTo>
                    <a:pt x="19" y="0"/>
                  </a:lnTo>
                  <a:lnTo>
                    <a:pt x="0" y="31"/>
                  </a:lnTo>
                  <a:lnTo>
                    <a:pt x="64" y="50"/>
                  </a:lnTo>
                  <a:lnTo>
                    <a:pt x="83" y="19"/>
                  </a:lnTo>
                  <a:close/>
                </a:path>
              </a:pathLst>
            </a:custGeom>
            <a:solidFill>
              <a:srgbClr val="7D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8" name="Freeform 83"/>
            <p:cNvSpPr>
              <a:spLocks noChangeAspect="1"/>
            </p:cNvSpPr>
            <p:nvPr/>
          </p:nvSpPr>
          <p:spPr bwMode="auto">
            <a:xfrm>
              <a:off x="221" y="2543"/>
              <a:ext cx="83" cy="50"/>
            </a:xfrm>
            <a:custGeom>
              <a:avLst/>
              <a:gdLst/>
              <a:ahLst/>
              <a:cxnLst>
                <a:cxn ang="0">
                  <a:pos x="83" y="19"/>
                </a:cxn>
                <a:cxn ang="0">
                  <a:pos x="19" y="0"/>
                </a:cxn>
                <a:cxn ang="0">
                  <a:pos x="0" y="31"/>
                </a:cxn>
                <a:cxn ang="0">
                  <a:pos x="64" y="50"/>
                </a:cxn>
                <a:cxn ang="0">
                  <a:pos x="83" y="19"/>
                </a:cxn>
              </a:cxnLst>
              <a:rect l="0" t="0" r="r" b="b"/>
              <a:pathLst>
                <a:path w="83" h="50">
                  <a:moveTo>
                    <a:pt x="83" y="19"/>
                  </a:moveTo>
                  <a:lnTo>
                    <a:pt x="19" y="0"/>
                  </a:lnTo>
                  <a:lnTo>
                    <a:pt x="0" y="31"/>
                  </a:lnTo>
                  <a:lnTo>
                    <a:pt x="64" y="50"/>
                  </a:lnTo>
                  <a:lnTo>
                    <a:pt x="83" y="19"/>
                  </a:lnTo>
                </a:path>
              </a:pathLst>
            </a:custGeom>
            <a:noFill/>
            <a:ln w="3175">
              <a:solidFill>
                <a:srgbClr val="7DEBE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9" name="Freeform 84"/>
            <p:cNvSpPr>
              <a:spLocks noChangeAspect="1"/>
            </p:cNvSpPr>
            <p:nvPr/>
          </p:nvSpPr>
          <p:spPr bwMode="auto">
            <a:xfrm>
              <a:off x="148" y="2807"/>
              <a:ext cx="66" cy="59"/>
            </a:xfrm>
            <a:custGeom>
              <a:avLst/>
              <a:gdLst/>
              <a:ahLst/>
              <a:cxnLst>
                <a:cxn ang="0">
                  <a:pos x="66" y="19"/>
                </a:cxn>
                <a:cxn ang="0">
                  <a:pos x="2" y="0"/>
                </a:cxn>
                <a:cxn ang="0">
                  <a:pos x="0" y="40"/>
                </a:cxn>
                <a:cxn ang="0">
                  <a:pos x="64" y="59"/>
                </a:cxn>
                <a:cxn ang="0">
                  <a:pos x="66" y="19"/>
                </a:cxn>
              </a:cxnLst>
              <a:rect l="0" t="0" r="r" b="b"/>
              <a:pathLst>
                <a:path w="66" h="59">
                  <a:moveTo>
                    <a:pt x="66" y="19"/>
                  </a:moveTo>
                  <a:lnTo>
                    <a:pt x="2" y="0"/>
                  </a:lnTo>
                  <a:lnTo>
                    <a:pt x="0" y="40"/>
                  </a:lnTo>
                  <a:lnTo>
                    <a:pt x="64" y="59"/>
                  </a:lnTo>
                  <a:lnTo>
                    <a:pt x="66" y="19"/>
                  </a:lnTo>
                  <a:close/>
                </a:path>
              </a:pathLst>
            </a:custGeom>
            <a:solidFill>
              <a:srgbClr val="2E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0" name="Freeform 85"/>
            <p:cNvSpPr>
              <a:spLocks noChangeAspect="1"/>
            </p:cNvSpPr>
            <p:nvPr/>
          </p:nvSpPr>
          <p:spPr bwMode="auto">
            <a:xfrm>
              <a:off x="148" y="2807"/>
              <a:ext cx="66" cy="59"/>
            </a:xfrm>
            <a:custGeom>
              <a:avLst/>
              <a:gdLst/>
              <a:ahLst/>
              <a:cxnLst>
                <a:cxn ang="0">
                  <a:pos x="66" y="19"/>
                </a:cxn>
                <a:cxn ang="0">
                  <a:pos x="2" y="0"/>
                </a:cxn>
                <a:cxn ang="0">
                  <a:pos x="0" y="40"/>
                </a:cxn>
                <a:cxn ang="0">
                  <a:pos x="64" y="59"/>
                </a:cxn>
                <a:cxn ang="0">
                  <a:pos x="66" y="19"/>
                </a:cxn>
              </a:cxnLst>
              <a:rect l="0" t="0" r="r" b="b"/>
              <a:pathLst>
                <a:path w="66" h="59">
                  <a:moveTo>
                    <a:pt x="66" y="19"/>
                  </a:moveTo>
                  <a:lnTo>
                    <a:pt x="2" y="0"/>
                  </a:lnTo>
                  <a:lnTo>
                    <a:pt x="0" y="40"/>
                  </a:lnTo>
                  <a:lnTo>
                    <a:pt x="64" y="59"/>
                  </a:lnTo>
                  <a:lnTo>
                    <a:pt x="66" y="19"/>
                  </a:lnTo>
                </a:path>
              </a:pathLst>
            </a:custGeom>
            <a:noFill/>
            <a:ln w="3175">
              <a:solidFill>
                <a:srgbClr val="2E828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1" name="Freeform 86"/>
            <p:cNvSpPr>
              <a:spLocks noChangeAspect="1"/>
            </p:cNvSpPr>
            <p:nvPr/>
          </p:nvSpPr>
          <p:spPr bwMode="auto">
            <a:xfrm>
              <a:off x="198" y="2574"/>
              <a:ext cx="87" cy="69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23" y="0"/>
                </a:cxn>
                <a:cxn ang="0">
                  <a:pos x="0" y="50"/>
                </a:cxn>
                <a:cxn ang="0">
                  <a:pos x="64" y="69"/>
                </a:cxn>
                <a:cxn ang="0">
                  <a:pos x="87" y="19"/>
                </a:cxn>
              </a:cxnLst>
              <a:rect l="0" t="0" r="r" b="b"/>
              <a:pathLst>
                <a:path w="87" h="69">
                  <a:moveTo>
                    <a:pt x="87" y="19"/>
                  </a:moveTo>
                  <a:lnTo>
                    <a:pt x="23" y="0"/>
                  </a:lnTo>
                  <a:lnTo>
                    <a:pt x="0" y="50"/>
                  </a:lnTo>
                  <a:lnTo>
                    <a:pt x="64" y="69"/>
                  </a:lnTo>
                  <a:lnTo>
                    <a:pt x="87" y="19"/>
                  </a:lnTo>
                  <a:close/>
                </a:path>
              </a:pathLst>
            </a:custGeom>
            <a:solidFill>
              <a:srgbClr val="8AFCF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" name="Freeform 87"/>
            <p:cNvSpPr>
              <a:spLocks noChangeAspect="1"/>
            </p:cNvSpPr>
            <p:nvPr/>
          </p:nvSpPr>
          <p:spPr bwMode="auto">
            <a:xfrm>
              <a:off x="198" y="2574"/>
              <a:ext cx="87" cy="69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23" y="0"/>
                </a:cxn>
                <a:cxn ang="0">
                  <a:pos x="0" y="50"/>
                </a:cxn>
                <a:cxn ang="0">
                  <a:pos x="64" y="69"/>
                </a:cxn>
                <a:cxn ang="0">
                  <a:pos x="87" y="19"/>
                </a:cxn>
              </a:cxnLst>
              <a:rect l="0" t="0" r="r" b="b"/>
              <a:pathLst>
                <a:path w="87" h="69">
                  <a:moveTo>
                    <a:pt x="87" y="19"/>
                  </a:moveTo>
                  <a:lnTo>
                    <a:pt x="23" y="0"/>
                  </a:lnTo>
                  <a:lnTo>
                    <a:pt x="0" y="50"/>
                  </a:lnTo>
                  <a:lnTo>
                    <a:pt x="64" y="69"/>
                  </a:lnTo>
                  <a:lnTo>
                    <a:pt x="87" y="19"/>
                  </a:lnTo>
                </a:path>
              </a:pathLst>
            </a:custGeom>
            <a:noFill/>
            <a:ln w="3175">
              <a:solidFill>
                <a:srgbClr val="8AFCF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" name="Freeform 88"/>
            <p:cNvSpPr>
              <a:spLocks noChangeAspect="1"/>
            </p:cNvSpPr>
            <p:nvPr/>
          </p:nvSpPr>
          <p:spPr bwMode="auto">
            <a:xfrm>
              <a:off x="150" y="2752"/>
              <a:ext cx="74" cy="74"/>
            </a:xfrm>
            <a:custGeom>
              <a:avLst/>
              <a:gdLst/>
              <a:ahLst/>
              <a:cxnLst>
                <a:cxn ang="0">
                  <a:pos x="74" y="19"/>
                </a:cxn>
                <a:cxn ang="0">
                  <a:pos x="10" y="0"/>
                </a:cxn>
                <a:cxn ang="0">
                  <a:pos x="0" y="55"/>
                </a:cxn>
                <a:cxn ang="0">
                  <a:pos x="64" y="74"/>
                </a:cxn>
                <a:cxn ang="0">
                  <a:pos x="74" y="19"/>
                </a:cxn>
              </a:cxnLst>
              <a:rect l="0" t="0" r="r" b="b"/>
              <a:pathLst>
                <a:path w="74" h="74">
                  <a:moveTo>
                    <a:pt x="74" y="19"/>
                  </a:moveTo>
                  <a:lnTo>
                    <a:pt x="10" y="0"/>
                  </a:lnTo>
                  <a:lnTo>
                    <a:pt x="0" y="55"/>
                  </a:lnTo>
                  <a:lnTo>
                    <a:pt x="64" y="74"/>
                  </a:lnTo>
                  <a:lnTo>
                    <a:pt x="74" y="19"/>
                  </a:lnTo>
                  <a:close/>
                </a:path>
              </a:pathLst>
            </a:custGeom>
            <a:solidFill>
              <a:srgbClr val="55B6B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" name="Freeform 89"/>
            <p:cNvSpPr>
              <a:spLocks noChangeAspect="1"/>
            </p:cNvSpPr>
            <p:nvPr/>
          </p:nvSpPr>
          <p:spPr bwMode="auto">
            <a:xfrm>
              <a:off x="150" y="2752"/>
              <a:ext cx="74" cy="74"/>
            </a:xfrm>
            <a:custGeom>
              <a:avLst/>
              <a:gdLst/>
              <a:ahLst/>
              <a:cxnLst>
                <a:cxn ang="0">
                  <a:pos x="74" y="19"/>
                </a:cxn>
                <a:cxn ang="0">
                  <a:pos x="10" y="0"/>
                </a:cxn>
                <a:cxn ang="0">
                  <a:pos x="0" y="55"/>
                </a:cxn>
                <a:cxn ang="0">
                  <a:pos x="64" y="74"/>
                </a:cxn>
                <a:cxn ang="0">
                  <a:pos x="74" y="19"/>
                </a:cxn>
              </a:cxnLst>
              <a:rect l="0" t="0" r="r" b="b"/>
              <a:pathLst>
                <a:path w="74" h="74">
                  <a:moveTo>
                    <a:pt x="74" y="19"/>
                  </a:moveTo>
                  <a:lnTo>
                    <a:pt x="10" y="0"/>
                  </a:lnTo>
                  <a:lnTo>
                    <a:pt x="0" y="55"/>
                  </a:lnTo>
                  <a:lnTo>
                    <a:pt x="64" y="74"/>
                  </a:lnTo>
                  <a:lnTo>
                    <a:pt x="74" y="19"/>
                  </a:lnTo>
                </a:path>
              </a:pathLst>
            </a:custGeom>
            <a:noFill/>
            <a:ln w="3175">
              <a:solidFill>
                <a:srgbClr val="55B6B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" name="Freeform 90"/>
            <p:cNvSpPr>
              <a:spLocks noChangeAspect="1"/>
            </p:cNvSpPr>
            <p:nvPr/>
          </p:nvSpPr>
          <p:spPr bwMode="auto">
            <a:xfrm>
              <a:off x="178" y="2624"/>
              <a:ext cx="84" cy="83"/>
            </a:xfrm>
            <a:custGeom>
              <a:avLst/>
              <a:gdLst/>
              <a:ahLst/>
              <a:cxnLst>
                <a:cxn ang="0">
                  <a:pos x="84" y="19"/>
                </a:cxn>
                <a:cxn ang="0">
                  <a:pos x="20" y="0"/>
                </a:cxn>
                <a:cxn ang="0">
                  <a:pos x="0" y="64"/>
                </a:cxn>
                <a:cxn ang="0">
                  <a:pos x="64" y="83"/>
                </a:cxn>
                <a:cxn ang="0">
                  <a:pos x="84" y="19"/>
                </a:cxn>
              </a:cxnLst>
              <a:rect l="0" t="0" r="r" b="b"/>
              <a:pathLst>
                <a:path w="84" h="83">
                  <a:moveTo>
                    <a:pt x="84" y="19"/>
                  </a:moveTo>
                  <a:lnTo>
                    <a:pt x="20" y="0"/>
                  </a:lnTo>
                  <a:lnTo>
                    <a:pt x="0" y="64"/>
                  </a:lnTo>
                  <a:lnTo>
                    <a:pt x="64" y="83"/>
                  </a:lnTo>
                  <a:lnTo>
                    <a:pt x="84" y="19"/>
                  </a:lnTo>
                  <a:close/>
                </a:path>
              </a:pathLst>
            </a:custGeom>
            <a:solidFill>
              <a:srgbClr val="87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" name="Freeform 91"/>
            <p:cNvSpPr>
              <a:spLocks noChangeAspect="1"/>
            </p:cNvSpPr>
            <p:nvPr/>
          </p:nvSpPr>
          <p:spPr bwMode="auto">
            <a:xfrm>
              <a:off x="178" y="2624"/>
              <a:ext cx="84" cy="83"/>
            </a:xfrm>
            <a:custGeom>
              <a:avLst/>
              <a:gdLst/>
              <a:ahLst/>
              <a:cxnLst>
                <a:cxn ang="0">
                  <a:pos x="84" y="19"/>
                </a:cxn>
                <a:cxn ang="0">
                  <a:pos x="20" y="0"/>
                </a:cxn>
                <a:cxn ang="0">
                  <a:pos x="0" y="64"/>
                </a:cxn>
                <a:cxn ang="0">
                  <a:pos x="64" y="83"/>
                </a:cxn>
                <a:cxn ang="0">
                  <a:pos x="84" y="19"/>
                </a:cxn>
              </a:cxnLst>
              <a:rect l="0" t="0" r="r" b="b"/>
              <a:pathLst>
                <a:path w="84" h="83">
                  <a:moveTo>
                    <a:pt x="84" y="19"/>
                  </a:moveTo>
                  <a:lnTo>
                    <a:pt x="20" y="0"/>
                  </a:lnTo>
                  <a:lnTo>
                    <a:pt x="0" y="64"/>
                  </a:lnTo>
                  <a:lnTo>
                    <a:pt x="64" y="83"/>
                  </a:lnTo>
                  <a:lnTo>
                    <a:pt x="84" y="19"/>
                  </a:lnTo>
                </a:path>
              </a:pathLst>
            </a:custGeom>
            <a:noFill/>
            <a:ln w="3175">
              <a:solidFill>
                <a:srgbClr val="87F8F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" name="Freeform 92"/>
            <p:cNvSpPr>
              <a:spLocks noChangeAspect="1"/>
            </p:cNvSpPr>
            <p:nvPr/>
          </p:nvSpPr>
          <p:spPr bwMode="auto">
            <a:xfrm>
              <a:off x="160" y="2688"/>
              <a:ext cx="82" cy="83"/>
            </a:xfrm>
            <a:custGeom>
              <a:avLst/>
              <a:gdLst/>
              <a:ahLst/>
              <a:cxnLst>
                <a:cxn ang="0">
                  <a:pos x="82" y="19"/>
                </a:cxn>
                <a:cxn ang="0">
                  <a:pos x="18" y="0"/>
                </a:cxn>
                <a:cxn ang="0">
                  <a:pos x="0" y="64"/>
                </a:cxn>
                <a:cxn ang="0">
                  <a:pos x="64" y="83"/>
                </a:cxn>
                <a:cxn ang="0">
                  <a:pos x="82" y="19"/>
                </a:cxn>
              </a:cxnLst>
              <a:rect l="0" t="0" r="r" b="b"/>
              <a:pathLst>
                <a:path w="82" h="83">
                  <a:moveTo>
                    <a:pt x="82" y="19"/>
                  </a:moveTo>
                  <a:lnTo>
                    <a:pt x="18" y="0"/>
                  </a:lnTo>
                  <a:lnTo>
                    <a:pt x="0" y="64"/>
                  </a:lnTo>
                  <a:lnTo>
                    <a:pt x="64" y="83"/>
                  </a:lnTo>
                  <a:lnTo>
                    <a:pt x="82" y="19"/>
                  </a:lnTo>
                  <a:close/>
                </a:path>
              </a:pathLst>
            </a:custGeom>
            <a:solidFill>
              <a:srgbClr val="73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" name="Freeform 93"/>
            <p:cNvSpPr>
              <a:spLocks noChangeAspect="1"/>
            </p:cNvSpPr>
            <p:nvPr/>
          </p:nvSpPr>
          <p:spPr bwMode="auto">
            <a:xfrm>
              <a:off x="160" y="2688"/>
              <a:ext cx="82" cy="83"/>
            </a:xfrm>
            <a:custGeom>
              <a:avLst/>
              <a:gdLst/>
              <a:ahLst/>
              <a:cxnLst>
                <a:cxn ang="0">
                  <a:pos x="82" y="19"/>
                </a:cxn>
                <a:cxn ang="0">
                  <a:pos x="18" y="0"/>
                </a:cxn>
                <a:cxn ang="0">
                  <a:pos x="0" y="64"/>
                </a:cxn>
                <a:cxn ang="0">
                  <a:pos x="64" y="83"/>
                </a:cxn>
                <a:cxn ang="0">
                  <a:pos x="82" y="19"/>
                </a:cxn>
              </a:cxnLst>
              <a:rect l="0" t="0" r="r" b="b"/>
              <a:pathLst>
                <a:path w="82" h="83">
                  <a:moveTo>
                    <a:pt x="82" y="19"/>
                  </a:moveTo>
                  <a:lnTo>
                    <a:pt x="18" y="0"/>
                  </a:lnTo>
                  <a:lnTo>
                    <a:pt x="0" y="64"/>
                  </a:lnTo>
                  <a:lnTo>
                    <a:pt x="64" y="83"/>
                  </a:lnTo>
                  <a:lnTo>
                    <a:pt x="82" y="19"/>
                  </a:lnTo>
                </a:path>
              </a:pathLst>
            </a:custGeom>
            <a:noFill/>
            <a:ln w="3175">
              <a:solidFill>
                <a:srgbClr val="73DED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" name="Freeform 94"/>
            <p:cNvSpPr>
              <a:spLocks noChangeAspect="1"/>
            </p:cNvSpPr>
            <p:nvPr/>
          </p:nvSpPr>
          <p:spPr bwMode="auto">
            <a:xfrm>
              <a:off x="212" y="2555"/>
              <a:ext cx="113" cy="328"/>
            </a:xfrm>
            <a:custGeom>
              <a:avLst/>
              <a:gdLst/>
              <a:ahLst/>
              <a:cxnLst>
                <a:cxn ang="0">
                  <a:pos x="0" y="311"/>
                </a:cxn>
                <a:cxn ang="0">
                  <a:pos x="7" y="328"/>
                </a:cxn>
                <a:cxn ang="0">
                  <a:pos x="21" y="320"/>
                </a:cxn>
                <a:cxn ang="0">
                  <a:pos x="40" y="289"/>
                </a:cxn>
                <a:cxn ang="0">
                  <a:pos x="62" y="238"/>
                </a:cxn>
                <a:cxn ang="0">
                  <a:pos x="83" y="176"/>
                </a:cxn>
                <a:cxn ang="0">
                  <a:pos x="101" y="114"/>
                </a:cxn>
                <a:cxn ang="0">
                  <a:pos x="109" y="59"/>
                </a:cxn>
                <a:cxn ang="0">
                  <a:pos x="113" y="17"/>
                </a:cxn>
                <a:cxn ang="0">
                  <a:pos x="106" y="0"/>
                </a:cxn>
                <a:cxn ang="0">
                  <a:pos x="92" y="7"/>
                </a:cxn>
                <a:cxn ang="0">
                  <a:pos x="73" y="38"/>
                </a:cxn>
                <a:cxn ang="0">
                  <a:pos x="50" y="88"/>
                </a:cxn>
                <a:cxn ang="0">
                  <a:pos x="30" y="152"/>
                </a:cxn>
                <a:cxn ang="0">
                  <a:pos x="12" y="216"/>
                </a:cxn>
                <a:cxn ang="0">
                  <a:pos x="2" y="271"/>
                </a:cxn>
                <a:cxn ang="0">
                  <a:pos x="0" y="311"/>
                </a:cxn>
              </a:cxnLst>
              <a:rect l="0" t="0" r="r" b="b"/>
              <a:pathLst>
                <a:path w="113" h="328">
                  <a:moveTo>
                    <a:pt x="0" y="311"/>
                  </a:moveTo>
                  <a:lnTo>
                    <a:pt x="7" y="328"/>
                  </a:lnTo>
                  <a:lnTo>
                    <a:pt x="21" y="320"/>
                  </a:lnTo>
                  <a:lnTo>
                    <a:pt x="40" y="289"/>
                  </a:lnTo>
                  <a:lnTo>
                    <a:pt x="62" y="238"/>
                  </a:lnTo>
                  <a:lnTo>
                    <a:pt x="83" y="176"/>
                  </a:lnTo>
                  <a:lnTo>
                    <a:pt x="101" y="114"/>
                  </a:lnTo>
                  <a:lnTo>
                    <a:pt x="109" y="59"/>
                  </a:lnTo>
                  <a:lnTo>
                    <a:pt x="113" y="17"/>
                  </a:lnTo>
                  <a:lnTo>
                    <a:pt x="106" y="0"/>
                  </a:lnTo>
                  <a:lnTo>
                    <a:pt x="92" y="7"/>
                  </a:lnTo>
                  <a:lnTo>
                    <a:pt x="73" y="38"/>
                  </a:lnTo>
                  <a:lnTo>
                    <a:pt x="50" y="88"/>
                  </a:lnTo>
                  <a:lnTo>
                    <a:pt x="30" y="152"/>
                  </a:lnTo>
                  <a:lnTo>
                    <a:pt x="12" y="216"/>
                  </a:lnTo>
                  <a:lnTo>
                    <a:pt x="2" y="271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2272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" name="Freeform 95"/>
            <p:cNvSpPr>
              <a:spLocks noChangeAspect="1"/>
            </p:cNvSpPr>
            <p:nvPr/>
          </p:nvSpPr>
          <p:spPr bwMode="auto">
            <a:xfrm>
              <a:off x="212" y="2555"/>
              <a:ext cx="113" cy="328"/>
            </a:xfrm>
            <a:custGeom>
              <a:avLst/>
              <a:gdLst/>
              <a:ahLst/>
              <a:cxnLst>
                <a:cxn ang="0">
                  <a:pos x="0" y="311"/>
                </a:cxn>
                <a:cxn ang="0">
                  <a:pos x="7" y="328"/>
                </a:cxn>
                <a:cxn ang="0">
                  <a:pos x="21" y="320"/>
                </a:cxn>
                <a:cxn ang="0">
                  <a:pos x="40" y="289"/>
                </a:cxn>
                <a:cxn ang="0">
                  <a:pos x="62" y="238"/>
                </a:cxn>
                <a:cxn ang="0">
                  <a:pos x="83" y="176"/>
                </a:cxn>
                <a:cxn ang="0">
                  <a:pos x="101" y="114"/>
                </a:cxn>
                <a:cxn ang="0">
                  <a:pos x="109" y="59"/>
                </a:cxn>
                <a:cxn ang="0">
                  <a:pos x="113" y="17"/>
                </a:cxn>
                <a:cxn ang="0">
                  <a:pos x="106" y="0"/>
                </a:cxn>
                <a:cxn ang="0">
                  <a:pos x="92" y="7"/>
                </a:cxn>
                <a:cxn ang="0">
                  <a:pos x="73" y="38"/>
                </a:cxn>
                <a:cxn ang="0">
                  <a:pos x="50" y="88"/>
                </a:cxn>
                <a:cxn ang="0">
                  <a:pos x="30" y="152"/>
                </a:cxn>
                <a:cxn ang="0">
                  <a:pos x="12" y="216"/>
                </a:cxn>
                <a:cxn ang="0">
                  <a:pos x="2" y="271"/>
                </a:cxn>
                <a:cxn ang="0">
                  <a:pos x="0" y="311"/>
                </a:cxn>
              </a:cxnLst>
              <a:rect l="0" t="0" r="r" b="b"/>
              <a:pathLst>
                <a:path w="113" h="328">
                  <a:moveTo>
                    <a:pt x="0" y="311"/>
                  </a:moveTo>
                  <a:lnTo>
                    <a:pt x="7" y="328"/>
                  </a:lnTo>
                  <a:lnTo>
                    <a:pt x="21" y="320"/>
                  </a:lnTo>
                  <a:lnTo>
                    <a:pt x="40" y="289"/>
                  </a:lnTo>
                  <a:lnTo>
                    <a:pt x="62" y="238"/>
                  </a:lnTo>
                  <a:lnTo>
                    <a:pt x="83" y="176"/>
                  </a:lnTo>
                  <a:lnTo>
                    <a:pt x="101" y="114"/>
                  </a:lnTo>
                  <a:lnTo>
                    <a:pt x="109" y="59"/>
                  </a:lnTo>
                  <a:lnTo>
                    <a:pt x="113" y="17"/>
                  </a:lnTo>
                  <a:lnTo>
                    <a:pt x="106" y="0"/>
                  </a:lnTo>
                  <a:lnTo>
                    <a:pt x="92" y="7"/>
                  </a:lnTo>
                  <a:lnTo>
                    <a:pt x="73" y="38"/>
                  </a:lnTo>
                  <a:lnTo>
                    <a:pt x="50" y="88"/>
                  </a:lnTo>
                  <a:lnTo>
                    <a:pt x="30" y="152"/>
                  </a:lnTo>
                  <a:lnTo>
                    <a:pt x="12" y="216"/>
                  </a:lnTo>
                  <a:lnTo>
                    <a:pt x="2" y="271"/>
                  </a:lnTo>
                  <a:lnTo>
                    <a:pt x="0" y="311"/>
                  </a:lnTo>
                </a:path>
              </a:pathLst>
            </a:custGeom>
            <a:noFill/>
            <a:ln w="3175">
              <a:solidFill>
                <a:srgbClr val="22727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" name="Line 96"/>
            <p:cNvSpPr>
              <a:spLocks noChangeAspect="1" noChangeShapeType="1"/>
            </p:cNvSpPr>
            <p:nvPr/>
          </p:nvSpPr>
          <p:spPr bwMode="auto">
            <a:xfrm flipH="1">
              <a:off x="240" y="2553"/>
              <a:ext cx="55" cy="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" name="Line 97"/>
            <p:cNvSpPr>
              <a:spLocks noChangeAspect="1" noChangeShapeType="1"/>
            </p:cNvSpPr>
            <p:nvPr/>
          </p:nvSpPr>
          <p:spPr bwMode="auto">
            <a:xfrm flipV="1">
              <a:off x="186" y="2626"/>
              <a:ext cx="37" cy="21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6" name="Line 98"/>
          <p:cNvSpPr>
            <a:spLocks noChangeAspect="1" noChangeShapeType="1"/>
          </p:cNvSpPr>
          <p:nvPr/>
        </p:nvSpPr>
        <p:spPr bwMode="auto">
          <a:xfrm flipH="1">
            <a:off x="1915511" y="3846325"/>
            <a:ext cx="1928513" cy="788546"/>
          </a:xfrm>
          <a:prstGeom prst="line">
            <a:avLst/>
          </a:prstGeom>
          <a:noFill/>
          <a:ln w="33338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Line 99"/>
          <p:cNvSpPr>
            <a:spLocks noChangeAspect="1" noChangeShapeType="1"/>
          </p:cNvSpPr>
          <p:nvPr/>
        </p:nvSpPr>
        <p:spPr bwMode="auto">
          <a:xfrm flipH="1" flipV="1">
            <a:off x="1920350" y="4629065"/>
            <a:ext cx="459746" cy="804805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" name="Line 100"/>
          <p:cNvSpPr>
            <a:spLocks noChangeAspect="1" noChangeShapeType="1"/>
          </p:cNvSpPr>
          <p:nvPr/>
        </p:nvSpPr>
        <p:spPr bwMode="auto">
          <a:xfrm flipH="1" flipV="1">
            <a:off x="997229" y="3113523"/>
            <a:ext cx="542016" cy="923261"/>
          </a:xfrm>
          <a:prstGeom prst="line">
            <a:avLst/>
          </a:prstGeom>
          <a:noFill/>
          <a:ln w="682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10" name="Group 101"/>
          <p:cNvGrpSpPr>
            <a:grpSpLocks noChangeAspect="1"/>
          </p:cNvGrpSpPr>
          <p:nvPr/>
        </p:nvGrpSpPr>
        <p:grpSpPr bwMode="auto">
          <a:xfrm>
            <a:off x="1361396" y="3926457"/>
            <a:ext cx="430709" cy="402983"/>
            <a:chOff x="-189" y="2107"/>
            <a:chExt cx="356" cy="347"/>
          </a:xfrm>
        </p:grpSpPr>
        <p:sp>
          <p:nvSpPr>
            <p:cNvPr id="73" name="Freeform 102"/>
            <p:cNvSpPr>
              <a:spLocks noChangeAspect="1"/>
            </p:cNvSpPr>
            <p:nvPr/>
          </p:nvSpPr>
          <p:spPr bwMode="auto">
            <a:xfrm>
              <a:off x="51" y="2109"/>
              <a:ext cx="116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78"/>
                </a:cxn>
                <a:cxn ang="0">
                  <a:pos x="116" y="193"/>
                </a:cxn>
                <a:cxn ang="0">
                  <a:pos x="19" y="15"/>
                </a:cxn>
                <a:cxn ang="0">
                  <a:pos x="0" y="0"/>
                </a:cxn>
              </a:cxnLst>
              <a:rect l="0" t="0" r="r" b="b"/>
              <a:pathLst>
                <a:path w="116" h="193">
                  <a:moveTo>
                    <a:pt x="0" y="0"/>
                  </a:moveTo>
                  <a:lnTo>
                    <a:pt x="96" y="178"/>
                  </a:lnTo>
                  <a:lnTo>
                    <a:pt x="116" y="193"/>
                  </a:lnTo>
                  <a:lnTo>
                    <a:pt x="19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" name="Freeform 103"/>
            <p:cNvSpPr>
              <a:spLocks noChangeAspect="1"/>
            </p:cNvSpPr>
            <p:nvPr/>
          </p:nvSpPr>
          <p:spPr bwMode="auto">
            <a:xfrm>
              <a:off x="51" y="2109"/>
              <a:ext cx="116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78"/>
                </a:cxn>
                <a:cxn ang="0">
                  <a:pos x="116" y="193"/>
                </a:cxn>
                <a:cxn ang="0">
                  <a:pos x="19" y="15"/>
                </a:cxn>
                <a:cxn ang="0">
                  <a:pos x="0" y="0"/>
                </a:cxn>
              </a:cxnLst>
              <a:rect l="0" t="0" r="r" b="b"/>
              <a:pathLst>
                <a:path w="116" h="193">
                  <a:moveTo>
                    <a:pt x="0" y="0"/>
                  </a:moveTo>
                  <a:lnTo>
                    <a:pt x="96" y="178"/>
                  </a:lnTo>
                  <a:lnTo>
                    <a:pt x="116" y="193"/>
                  </a:lnTo>
                  <a:lnTo>
                    <a:pt x="19" y="1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16757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" name="Freeform 104"/>
            <p:cNvSpPr>
              <a:spLocks noChangeAspect="1"/>
            </p:cNvSpPr>
            <p:nvPr/>
          </p:nvSpPr>
          <p:spPr bwMode="auto">
            <a:xfrm>
              <a:off x="-189" y="2235"/>
              <a:ext cx="95" cy="204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95" y="204"/>
                </a:cxn>
                <a:cxn ang="0">
                  <a:pos x="95" y="178"/>
                </a:cxn>
                <a:cxn ang="0">
                  <a:pos x="0" y="0"/>
                </a:cxn>
                <a:cxn ang="0">
                  <a:pos x="0" y="26"/>
                </a:cxn>
              </a:cxnLst>
              <a:rect l="0" t="0" r="r" b="b"/>
              <a:pathLst>
                <a:path w="95" h="204">
                  <a:moveTo>
                    <a:pt x="0" y="26"/>
                  </a:moveTo>
                  <a:lnTo>
                    <a:pt x="95" y="204"/>
                  </a:lnTo>
                  <a:lnTo>
                    <a:pt x="95" y="178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3CAA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" name="Freeform 105"/>
            <p:cNvSpPr>
              <a:spLocks noChangeAspect="1"/>
            </p:cNvSpPr>
            <p:nvPr/>
          </p:nvSpPr>
          <p:spPr bwMode="auto">
            <a:xfrm>
              <a:off x="-189" y="2235"/>
              <a:ext cx="95" cy="204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95" y="204"/>
                </a:cxn>
                <a:cxn ang="0">
                  <a:pos x="95" y="178"/>
                </a:cxn>
                <a:cxn ang="0">
                  <a:pos x="0" y="0"/>
                </a:cxn>
                <a:cxn ang="0">
                  <a:pos x="0" y="26"/>
                </a:cxn>
              </a:cxnLst>
              <a:rect l="0" t="0" r="r" b="b"/>
              <a:pathLst>
                <a:path w="95" h="204">
                  <a:moveTo>
                    <a:pt x="0" y="26"/>
                  </a:moveTo>
                  <a:lnTo>
                    <a:pt x="95" y="204"/>
                  </a:lnTo>
                  <a:lnTo>
                    <a:pt x="95" y="178"/>
                  </a:lnTo>
                  <a:lnTo>
                    <a:pt x="0" y="0"/>
                  </a:lnTo>
                  <a:lnTo>
                    <a:pt x="0" y="26"/>
                  </a:lnTo>
                </a:path>
              </a:pathLst>
            </a:custGeom>
            <a:noFill/>
            <a:ln w="3175">
              <a:solidFill>
                <a:srgbClr val="3CAAA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" name="Freeform 106"/>
            <p:cNvSpPr>
              <a:spLocks noChangeAspect="1"/>
            </p:cNvSpPr>
            <p:nvPr/>
          </p:nvSpPr>
          <p:spPr bwMode="auto">
            <a:xfrm>
              <a:off x="15" y="2107"/>
              <a:ext cx="132" cy="1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7" y="178"/>
                </a:cxn>
                <a:cxn ang="0">
                  <a:pos x="132" y="180"/>
                </a:cxn>
                <a:cxn ang="0">
                  <a:pos x="36" y="2"/>
                </a:cxn>
                <a:cxn ang="0">
                  <a:pos x="0" y="0"/>
                </a:cxn>
              </a:cxnLst>
              <a:rect l="0" t="0" r="r" b="b"/>
              <a:pathLst>
                <a:path w="132" h="180">
                  <a:moveTo>
                    <a:pt x="0" y="0"/>
                  </a:moveTo>
                  <a:lnTo>
                    <a:pt x="97" y="178"/>
                  </a:lnTo>
                  <a:lnTo>
                    <a:pt x="132" y="180"/>
                  </a:lnTo>
                  <a:lnTo>
                    <a:pt x="3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" name="Freeform 107"/>
            <p:cNvSpPr>
              <a:spLocks noChangeAspect="1"/>
            </p:cNvSpPr>
            <p:nvPr/>
          </p:nvSpPr>
          <p:spPr bwMode="auto">
            <a:xfrm>
              <a:off x="15" y="2107"/>
              <a:ext cx="132" cy="1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7" y="178"/>
                </a:cxn>
                <a:cxn ang="0">
                  <a:pos x="132" y="180"/>
                </a:cxn>
                <a:cxn ang="0">
                  <a:pos x="36" y="2"/>
                </a:cxn>
                <a:cxn ang="0">
                  <a:pos x="0" y="0"/>
                </a:cxn>
              </a:cxnLst>
              <a:rect l="0" t="0" r="r" b="b"/>
              <a:pathLst>
                <a:path w="132" h="180">
                  <a:moveTo>
                    <a:pt x="0" y="0"/>
                  </a:moveTo>
                  <a:lnTo>
                    <a:pt x="97" y="178"/>
                  </a:lnTo>
                  <a:lnTo>
                    <a:pt x="132" y="180"/>
                  </a:lnTo>
                  <a:lnTo>
                    <a:pt x="36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40B0B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" name="Freeform 108"/>
            <p:cNvSpPr>
              <a:spLocks noChangeAspect="1"/>
            </p:cNvSpPr>
            <p:nvPr/>
          </p:nvSpPr>
          <p:spPr bwMode="auto">
            <a:xfrm>
              <a:off x="-189" y="2204"/>
              <a:ext cx="116" cy="209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95" y="209"/>
                </a:cxn>
                <a:cxn ang="0">
                  <a:pos x="116" y="178"/>
                </a:cxn>
                <a:cxn ang="0">
                  <a:pos x="21" y="0"/>
                </a:cxn>
                <a:cxn ang="0">
                  <a:pos x="0" y="31"/>
                </a:cxn>
              </a:cxnLst>
              <a:rect l="0" t="0" r="r" b="b"/>
              <a:pathLst>
                <a:path w="116" h="209">
                  <a:moveTo>
                    <a:pt x="0" y="31"/>
                  </a:moveTo>
                  <a:lnTo>
                    <a:pt x="95" y="209"/>
                  </a:lnTo>
                  <a:lnTo>
                    <a:pt x="116" y="178"/>
                  </a:lnTo>
                  <a:lnTo>
                    <a:pt x="21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60D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" name="Freeform 109"/>
            <p:cNvSpPr>
              <a:spLocks noChangeAspect="1"/>
            </p:cNvSpPr>
            <p:nvPr/>
          </p:nvSpPr>
          <p:spPr bwMode="auto">
            <a:xfrm>
              <a:off x="-189" y="2204"/>
              <a:ext cx="116" cy="209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95" y="209"/>
                </a:cxn>
                <a:cxn ang="0">
                  <a:pos x="116" y="178"/>
                </a:cxn>
                <a:cxn ang="0">
                  <a:pos x="21" y="0"/>
                </a:cxn>
                <a:cxn ang="0">
                  <a:pos x="0" y="31"/>
                </a:cxn>
              </a:cxnLst>
              <a:rect l="0" t="0" r="r" b="b"/>
              <a:pathLst>
                <a:path w="116" h="209">
                  <a:moveTo>
                    <a:pt x="0" y="31"/>
                  </a:moveTo>
                  <a:lnTo>
                    <a:pt x="95" y="209"/>
                  </a:lnTo>
                  <a:lnTo>
                    <a:pt x="116" y="178"/>
                  </a:lnTo>
                  <a:lnTo>
                    <a:pt x="21" y="0"/>
                  </a:lnTo>
                  <a:lnTo>
                    <a:pt x="0" y="31"/>
                  </a:lnTo>
                </a:path>
              </a:pathLst>
            </a:custGeom>
            <a:noFill/>
            <a:ln w="3175">
              <a:solidFill>
                <a:srgbClr val="60DC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" name="Freeform 110"/>
            <p:cNvSpPr>
              <a:spLocks noChangeAspect="1"/>
            </p:cNvSpPr>
            <p:nvPr/>
          </p:nvSpPr>
          <p:spPr bwMode="auto">
            <a:xfrm>
              <a:off x="-32" y="2107"/>
              <a:ext cx="144" cy="18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97" y="188"/>
                </a:cxn>
                <a:cxn ang="0">
                  <a:pos x="144" y="178"/>
                </a:cxn>
                <a:cxn ang="0">
                  <a:pos x="47" y="0"/>
                </a:cxn>
                <a:cxn ang="0">
                  <a:pos x="0" y="10"/>
                </a:cxn>
              </a:cxnLst>
              <a:rect l="0" t="0" r="r" b="b"/>
              <a:pathLst>
                <a:path w="144" h="188">
                  <a:moveTo>
                    <a:pt x="0" y="10"/>
                  </a:moveTo>
                  <a:lnTo>
                    <a:pt x="97" y="188"/>
                  </a:lnTo>
                  <a:lnTo>
                    <a:pt x="144" y="178"/>
                  </a:lnTo>
                  <a:lnTo>
                    <a:pt x="4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2D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" name="Freeform 111"/>
            <p:cNvSpPr>
              <a:spLocks noChangeAspect="1"/>
            </p:cNvSpPr>
            <p:nvPr/>
          </p:nvSpPr>
          <p:spPr bwMode="auto">
            <a:xfrm>
              <a:off x="-32" y="2107"/>
              <a:ext cx="144" cy="18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97" y="188"/>
                </a:cxn>
                <a:cxn ang="0">
                  <a:pos x="144" y="178"/>
                </a:cxn>
                <a:cxn ang="0">
                  <a:pos x="47" y="0"/>
                </a:cxn>
                <a:cxn ang="0">
                  <a:pos x="0" y="10"/>
                </a:cxn>
              </a:cxnLst>
              <a:rect l="0" t="0" r="r" b="b"/>
              <a:pathLst>
                <a:path w="144" h="188">
                  <a:moveTo>
                    <a:pt x="0" y="10"/>
                  </a:moveTo>
                  <a:lnTo>
                    <a:pt x="97" y="188"/>
                  </a:lnTo>
                  <a:lnTo>
                    <a:pt x="144" y="178"/>
                  </a:lnTo>
                  <a:lnTo>
                    <a:pt x="47" y="0"/>
                  </a:lnTo>
                  <a:lnTo>
                    <a:pt x="0" y="10"/>
                  </a:lnTo>
                </a:path>
              </a:pathLst>
            </a:custGeom>
            <a:noFill/>
            <a:ln w="3175">
              <a:solidFill>
                <a:srgbClr val="62DFD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" name="Freeform 112"/>
            <p:cNvSpPr>
              <a:spLocks noChangeAspect="1"/>
            </p:cNvSpPr>
            <p:nvPr/>
          </p:nvSpPr>
          <p:spPr bwMode="auto">
            <a:xfrm>
              <a:off x="-168" y="2171"/>
              <a:ext cx="131" cy="211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95" y="211"/>
                </a:cxn>
                <a:cxn ang="0">
                  <a:pos x="131" y="178"/>
                </a:cxn>
                <a:cxn ang="0">
                  <a:pos x="34" y="0"/>
                </a:cxn>
                <a:cxn ang="0">
                  <a:pos x="0" y="33"/>
                </a:cxn>
              </a:cxnLst>
              <a:rect l="0" t="0" r="r" b="b"/>
              <a:pathLst>
                <a:path w="131" h="211">
                  <a:moveTo>
                    <a:pt x="0" y="33"/>
                  </a:moveTo>
                  <a:lnTo>
                    <a:pt x="95" y="211"/>
                  </a:lnTo>
                  <a:lnTo>
                    <a:pt x="131" y="178"/>
                  </a:lnTo>
                  <a:lnTo>
                    <a:pt x="34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77FDF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" name="Freeform 113"/>
            <p:cNvSpPr>
              <a:spLocks noChangeAspect="1"/>
            </p:cNvSpPr>
            <p:nvPr/>
          </p:nvSpPr>
          <p:spPr bwMode="auto">
            <a:xfrm>
              <a:off x="-168" y="2171"/>
              <a:ext cx="131" cy="211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95" y="211"/>
                </a:cxn>
                <a:cxn ang="0">
                  <a:pos x="131" y="178"/>
                </a:cxn>
                <a:cxn ang="0">
                  <a:pos x="34" y="0"/>
                </a:cxn>
                <a:cxn ang="0">
                  <a:pos x="0" y="33"/>
                </a:cxn>
              </a:cxnLst>
              <a:rect l="0" t="0" r="r" b="b"/>
              <a:pathLst>
                <a:path w="131" h="211">
                  <a:moveTo>
                    <a:pt x="0" y="33"/>
                  </a:moveTo>
                  <a:lnTo>
                    <a:pt x="95" y="211"/>
                  </a:lnTo>
                  <a:lnTo>
                    <a:pt x="131" y="178"/>
                  </a:lnTo>
                  <a:lnTo>
                    <a:pt x="34" y="0"/>
                  </a:lnTo>
                  <a:lnTo>
                    <a:pt x="0" y="33"/>
                  </a:lnTo>
                </a:path>
              </a:pathLst>
            </a:custGeom>
            <a:noFill/>
            <a:ln w="3175">
              <a:solidFill>
                <a:srgbClr val="77FDF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" name="Freeform 114"/>
            <p:cNvSpPr>
              <a:spLocks noChangeAspect="1"/>
            </p:cNvSpPr>
            <p:nvPr/>
          </p:nvSpPr>
          <p:spPr bwMode="auto">
            <a:xfrm>
              <a:off x="-85" y="2117"/>
              <a:ext cx="150" cy="201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97" y="201"/>
                </a:cxn>
                <a:cxn ang="0">
                  <a:pos x="150" y="178"/>
                </a:cxn>
                <a:cxn ang="0">
                  <a:pos x="53" y="0"/>
                </a:cxn>
                <a:cxn ang="0">
                  <a:pos x="0" y="23"/>
                </a:cxn>
              </a:cxnLst>
              <a:rect l="0" t="0" r="r" b="b"/>
              <a:pathLst>
                <a:path w="150" h="201">
                  <a:moveTo>
                    <a:pt x="0" y="23"/>
                  </a:moveTo>
                  <a:lnTo>
                    <a:pt x="97" y="201"/>
                  </a:lnTo>
                  <a:lnTo>
                    <a:pt x="150" y="178"/>
                  </a:lnTo>
                  <a:lnTo>
                    <a:pt x="53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9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" name="Freeform 115"/>
            <p:cNvSpPr>
              <a:spLocks noChangeAspect="1"/>
            </p:cNvSpPr>
            <p:nvPr/>
          </p:nvSpPr>
          <p:spPr bwMode="auto">
            <a:xfrm>
              <a:off x="-85" y="2117"/>
              <a:ext cx="150" cy="201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97" y="201"/>
                </a:cxn>
                <a:cxn ang="0">
                  <a:pos x="150" y="178"/>
                </a:cxn>
                <a:cxn ang="0">
                  <a:pos x="53" y="0"/>
                </a:cxn>
                <a:cxn ang="0">
                  <a:pos x="0" y="23"/>
                </a:cxn>
              </a:cxnLst>
              <a:rect l="0" t="0" r="r" b="b"/>
              <a:pathLst>
                <a:path w="150" h="201">
                  <a:moveTo>
                    <a:pt x="0" y="23"/>
                  </a:moveTo>
                  <a:lnTo>
                    <a:pt x="97" y="201"/>
                  </a:lnTo>
                  <a:lnTo>
                    <a:pt x="150" y="178"/>
                  </a:lnTo>
                  <a:lnTo>
                    <a:pt x="53" y="0"/>
                  </a:lnTo>
                  <a:lnTo>
                    <a:pt x="0" y="23"/>
                  </a:lnTo>
                </a:path>
              </a:pathLst>
            </a:custGeom>
            <a:noFill/>
            <a:ln w="3175">
              <a:solidFill>
                <a:srgbClr val="79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7" name="Freeform 116"/>
            <p:cNvSpPr>
              <a:spLocks noChangeAspect="1"/>
            </p:cNvSpPr>
            <p:nvPr/>
          </p:nvSpPr>
          <p:spPr bwMode="auto">
            <a:xfrm>
              <a:off x="-134" y="2140"/>
              <a:ext cx="146" cy="209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97" y="209"/>
                </a:cxn>
                <a:cxn ang="0">
                  <a:pos x="146" y="178"/>
                </a:cxn>
                <a:cxn ang="0">
                  <a:pos x="49" y="0"/>
                </a:cxn>
                <a:cxn ang="0">
                  <a:pos x="0" y="31"/>
                </a:cxn>
              </a:cxnLst>
              <a:rect l="0" t="0" r="r" b="b"/>
              <a:pathLst>
                <a:path w="146" h="209">
                  <a:moveTo>
                    <a:pt x="0" y="31"/>
                  </a:moveTo>
                  <a:lnTo>
                    <a:pt x="97" y="209"/>
                  </a:lnTo>
                  <a:lnTo>
                    <a:pt x="146" y="178"/>
                  </a:lnTo>
                  <a:lnTo>
                    <a:pt x="49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8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8" name="Freeform 117"/>
            <p:cNvSpPr>
              <a:spLocks noChangeAspect="1"/>
            </p:cNvSpPr>
            <p:nvPr/>
          </p:nvSpPr>
          <p:spPr bwMode="auto">
            <a:xfrm>
              <a:off x="-134" y="2140"/>
              <a:ext cx="146" cy="209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97" y="209"/>
                </a:cxn>
                <a:cxn ang="0">
                  <a:pos x="146" y="178"/>
                </a:cxn>
                <a:cxn ang="0">
                  <a:pos x="49" y="0"/>
                </a:cxn>
                <a:cxn ang="0">
                  <a:pos x="0" y="31"/>
                </a:cxn>
              </a:cxnLst>
              <a:rect l="0" t="0" r="r" b="b"/>
              <a:pathLst>
                <a:path w="146" h="209">
                  <a:moveTo>
                    <a:pt x="0" y="31"/>
                  </a:moveTo>
                  <a:lnTo>
                    <a:pt x="97" y="209"/>
                  </a:lnTo>
                  <a:lnTo>
                    <a:pt x="146" y="178"/>
                  </a:lnTo>
                  <a:lnTo>
                    <a:pt x="49" y="0"/>
                  </a:lnTo>
                  <a:lnTo>
                    <a:pt x="0" y="31"/>
                  </a:lnTo>
                </a:path>
              </a:pathLst>
            </a:custGeom>
            <a:noFill/>
            <a:ln w="3175">
              <a:solidFill>
                <a:srgbClr val="80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9" name="Freeform 118"/>
            <p:cNvSpPr>
              <a:spLocks noChangeAspect="1"/>
            </p:cNvSpPr>
            <p:nvPr/>
          </p:nvSpPr>
          <p:spPr bwMode="auto">
            <a:xfrm>
              <a:off x="-94" y="2285"/>
              <a:ext cx="261" cy="169"/>
            </a:xfrm>
            <a:custGeom>
              <a:avLst/>
              <a:gdLst/>
              <a:ahLst/>
              <a:cxnLst>
                <a:cxn ang="0">
                  <a:pos x="106" y="33"/>
                </a:cxn>
                <a:cxn ang="0">
                  <a:pos x="57" y="64"/>
                </a:cxn>
                <a:cxn ang="0">
                  <a:pos x="21" y="97"/>
                </a:cxn>
                <a:cxn ang="0">
                  <a:pos x="0" y="128"/>
                </a:cxn>
                <a:cxn ang="0">
                  <a:pos x="0" y="154"/>
                </a:cxn>
                <a:cxn ang="0">
                  <a:pos x="21" y="169"/>
                </a:cxn>
                <a:cxn ang="0">
                  <a:pos x="56" y="169"/>
                </a:cxn>
                <a:cxn ang="0">
                  <a:pos x="102" y="159"/>
                </a:cxn>
                <a:cxn ang="0">
                  <a:pos x="154" y="137"/>
                </a:cxn>
                <a:cxn ang="0">
                  <a:pos x="203" y="107"/>
                </a:cxn>
                <a:cxn ang="0">
                  <a:pos x="239" y="74"/>
                </a:cxn>
                <a:cxn ang="0">
                  <a:pos x="260" y="43"/>
                </a:cxn>
                <a:cxn ang="0">
                  <a:pos x="261" y="17"/>
                </a:cxn>
                <a:cxn ang="0">
                  <a:pos x="241" y="2"/>
                </a:cxn>
                <a:cxn ang="0">
                  <a:pos x="206" y="0"/>
                </a:cxn>
                <a:cxn ang="0">
                  <a:pos x="159" y="10"/>
                </a:cxn>
                <a:cxn ang="0">
                  <a:pos x="106" y="33"/>
                </a:cxn>
              </a:cxnLst>
              <a:rect l="0" t="0" r="r" b="b"/>
              <a:pathLst>
                <a:path w="261" h="169">
                  <a:moveTo>
                    <a:pt x="106" y="33"/>
                  </a:moveTo>
                  <a:lnTo>
                    <a:pt x="57" y="64"/>
                  </a:lnTo>
                  <a:lnTo>
                    <a:pt x="21" y="97"/>
                  </a:lnTo>
                  <a:lnTo>
                    <a:pt x="0" y="128"/>
                  </a:lnTo>
                  <a:lnTo>
                    <a:pt x="0" y="154"/>
                  </a:lnTo>
                  <a:lnTo>
                    <a:pt x="21" y="169"/>
                  </a:lnTo>
                  <a:lnTo>
                    <a:pt x="56" y="169"/>
                  </a:lnTo>
                  <a:lnTo>
                    <a:pt x="102" y="159"/>
                  </a:lnTo>
                  <a:lnTo>
                    <a:pt x="154" y="137"/>
                  </a:lnTo>
                  <a:lnTo>
                    <a:pt x="203" y="107"/>
                  </a:lnTo>
                  <a:lnTo>
                    <a:pt x="239" y="74"/>
                  </a:lnTo>
                  <a:lnTo>
                    <a:pt x="260" y="43"/>
                  </a:lnTo>
                  <a:lnTo>
                    <a:pt x="261" y="17"/>
                  </a:lnTo>
                  <a:lnTo>
                    <a:pt x="241" y="2"/>
                  </a:lnTo>
                  <a:lnTo>
                    <a:pt x="206" y="0"/>
                  </a:lnTo>
                  <a:lnTo>
                    <a:pt x="159" y="10"/>
                  </a:lnTo>
                  <a:lnTo>
                    <a:pt x="106" y="33"/>
                  </a:lnTo>
                  <a:close/>
                </a:path>
              </a:pathLst>
            </a:custGeom>
            <a:solidFill>
              <a:srgbClr val="1572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0" name="Freeform 119"/>
            <p:cNvSpPr>
              <a:spLocks noChangeAspect="1"/>
            </p:cNvSpPr>
            <p:nvPr/>
          </p:nvSpPr>
          <p:spPr bwMode="auto">
            <a:xfrm>
              <a:off x="-94" y="2285"/>
              <a:ext cx="261" cy="169"/>
            </a:xfrm>
            <a:custGeom>
              <a:avLst/>
              <a:gdLst/>
              <a:ahLst/>
              <a:cxnLst>
                <a:cxn ang="0">
                  <a:pos x="106" y="33"/>
                </a:cxn>
                <a:cxn ang="0">
                  <a:pos x="57" y="64"/>
                </a:cxn>
                <a:cxn ang="0">
                  <a:pos x="21" y="97"/>
                </a:cxn>
                <a:cxn ang="0">
                  <a:pos x="0" y="128"/>
                </a:cxn>
                <a:cxn ang="0">
                  <a:pos x="0" y="154"/>
                </a:cxn>
                <a:cxn ang="0">
                  <a:pos x="21" y="169"/>
                </a:cxn>
                <a:cxn ang="0">
                  <a:pos x="56" y="169"/>
                </a:cxn>
                <a:cxn ang="0">
                  <a:pos x="102" y="159"/>
                </a:cxn>
                <a:cxn ang="0">
                  <a:pos x="154" y="137"/>
                </a:cxn>
                <a:cxn ang="0">
                  <a:pos x="203" y="107"/>
                </a:cxn>
                <a:cxn ang="0">
                  <a:pos x="239" y="74"/>
                </a:cxn>
                <a:cxn ang="0">
                  <a:pos x="260" y="43"/>
                </a:cxn>
                <a:cxn ang="0">
                  <a:pos x="261" y="17"/>
                </a:cxn>
                <a:cxn ang="0">
                  <a:pos x="241" y="2"/>
                </a:cxn>
                <a:cxn ang="0">
                  <a:pos x="206" y="0"/>
                </a:cxn>
                <a:cxn ang="0">
                  <a:pos x="159" y="10"/>
                </a:cxn>
                <a:cxn ang="0">
                  <a:pos x="106" y="33"/>
                </a:cxn>
              </a:cxnLst>
              <a:rect l="0" t="0" r="r" b="b"/>
              <a:pathLst>
                <a:path w="261" h="169">
                  <a:moveTo>
                    <a:pt x="106" y="33"/>
                  </a:moveTo>
                  <a:lnTo>
                    <a:pt x="57" y="64"/>
                  </a:lnTo>
                  <a:lnTo>
                    <a:pt x="21" y="97"/>
                  </a:lnTo>
                  <a:lnTo>
                    <a:pt x="0" y="128"/>
                  </a:lnTo>
                  <a:lnTo>
                    <a:pt x="0" y="154"/>
                  </a:lnTo>
                  <a:lnTo>
                    <a:pt x="21" y="169"/>
                  </a:lnTo>
                  <a:lnTo>
                    <a:pt x="56" y="169"/>
                  </a:lnTo>
                  <a:lnTo>
                    <a:pt x="102" y="159"/>
                  </a:lnTo>
                  <a:lnTo>
                    <a:pt x="154" y="137"/>
                  </a:lnTo>
                  <a:lnTo>
                    <a:pt x="203" y="107"/>
                  </a:lnTo>
                  <a:lnTo>
                    <a:pt x="239" y="74"/>
                  </a:lnTo>
                  <a:lnTo>
                    <a:pt x="260" y="43"/>
                  </a:lnTo>
                  <a:lnTo>
                    <a:pt x="261" y="17"/>
                  </a:lnTo>
                  <a:lnTo>
                    <a:pt x="241" y="2"/>
                  </a:lnTo>
                  <a:lnTo>
                    <a:pt x="206" y="0"/>
                  </a:lnTo>
                  <a:lnTo>
                    <a:pt x="159" y="10"/>
                  </a:lnTo>
                  <a:lnTo>
                    <a:pt x="106" y="33"/>
                  </a:lnTo>
                </a:path>
              </a:pathLst>
            </a:custGeom>
            <a:noFill/>
            <a:ln w="3175">
              <a:solidFill>
                <a:srgbClr val="15727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1" name="Line 120"/>
            <p:cNvSpPr>
              <a:spLocks noChangeAspect="1" noChangeShapeType="1"/>
            </p:cNvSpPr>
            <p:nvPr/>
          </p:nvSpPr>
          <p:spPr bwMode="auto">
            <a:xfrm flipV="1">
              <a:off x="-149" y="2161"/>
              <a:ext cx="145" cy="1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" name="Line 121"/>
            <p:cNvSpPr>
              <a:spLocks noChangeAspect="1" noChangeShapeType="1"/>
            </p:cNvSpPr>
            <p:nvPr/>
          </p:nvSpPr>
          <p:spPr bwMode="auto">
            <a:xfrm>
              <a:off x="22" y="2152"/>
              <a:ext cx="9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0" name="Line 122"/>
          <p:cNvSpPr>
            <a:spLocks noChangeAspect="1" noChangeShapeType="1"/>
          </p:cNvSpPr>
          <p:nvPr/>
        </p:nvSpPr>
        <p:spPr bwMode="auto">
          <a:xfrm flipH="1">
            <a:off x="2595450" y="3854454"/>
            <a:ext cx="1228005" cy="513310"/>
          </a:xfrm>
          <a:prstGeom prst="line">
            <a:avLst/>
          </a:prstGeom>
          <a:noFill/>
          <a:ln w="682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11" name="Group 123"/>
          <p:cNvGrpSpPr>
            <a:grpSpLocks noChangeAspect="1"/>
          </p:cNvGrpSpPr>
          <p:nvPr/>
        </p:nvGrpSpPr>
        <p:grpSpPr bwMode="auto">
          <a:xfrm>
            <a:off x="2305085" y="4179628"/>
            <a:ext cx="395623" cy="411113"/>
            <a:chOff x="591" y="2325"/>
            <a:chExt cx="327" cy="354"/>
          </a:xfrm>
        </p:grpSpPr>
        <p:sp>
          <p:nvSpPr>
            <p:cNvPr id="53" name="Freeform 124"/>
            <p:cNvSpPr>
              <a:spLocks noChangeAspect="1"/>
            </p:cNvSpPr>
            <p:nvPr/>
          </p:nvSpPr>
          <p:spPr bwMode="auto">
            <a:xfrm>
              <a:off x="591" y="2325"/>
              <a:ext cx="209" cy="91"/>
            </a:xfrm>
            <a:custGeom>
              <a:avLst/>
              <a:gdLst/>
              <a:ahLst/>
              <a:cxnLst>
                <a:cxn ang="0">
                  <a:pos x="197" y="3"/>
                </a:cxn>
                <a:cxn ang="0">
                  <a:pos x="0" y="91"/>
                </a:cxn>
                <a:cxn ang="0">
                  <a:pos x="12" y="90"/>
                </a:cxn>
                <a:cxn ang="0">
                  <a:pos x="209" y="0"/>
                </a:cxn>
                <a:cxn ang="0">
                  <a:pos x="197" y="3"/>
                </a:cxn>
              </a:cxnLst>
              <a:rect l="0" t="0" r="r" b="b"/>
              <a:pathLst>
                <a:path w="209" h="91">
                  <a:moveTo>
                    <a:pt x="197" y="3"/>
                  </a:moveTo>
                  <a:lnTo>
                    <a:pt x="0" y="91"/>
                  </a:lnTo>
                  <a:lnTo>
                    <a:pt x="12" y="90"/>
                  </a:lnTo>
                  <a:lnTo>
                    <a:pt x="209" y="0"/>
                  </a:lnTo>
                  <a:lnTo>
                    <a:pt x="197" y="3"/>
                  </a:lnTo>
                  <a:close/>
                </a:path>
              </a:pathLst>
            </a:custGeom>
            <a:solidFill>
              <a:srgbClr val="43B4B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" name="Freeform 125"/>
            <p:cNvSpPr>
              <a:spLocks noChangeAspect="1"/>
            </p:cNvSpPr>
            <p:nvPr/>
          </p:nvSpPr>
          <p:spPr bwMode="auto">
            <a:xfrm>
              <a:off x="591" y="2325"/>
              <a:ext cx="209" cy="91"/>
            </a:xfrm>
            <a:custGeom>
              <a:avLst/>
              <a:gdLst/>
              <a:ahLst/>
              <a:cxnLst>
                <a:cxn ang="0">
                  <a:pos x="197" y="3"/>
                </a:cxn>
                <a:cxn ang="0">
                  <a:pos x="0" y="91"/>
                </a:cxn>
                <a:cxn ang="0">
                  <a:pos x="12" y="90"/>
                </a:cxn>
                <a:cxn ang="0">
                  <a:pos x="209" y="0"/>
                </a:cxn>
                <a:cxn ang="0">
                  <a:pos x="197" y="3"/>
                </a:cxn>
              </a:cxnLst>
              <a:rect l="0" t="0" r="r" b="b"/>
              <a:pathLst>
                <a:path w="209" h="91">
                  <a:moveTo>
                    <a:pt x="197" y="3"/>
                  </a:moveTo>
                  <a:lnTo>
                    <a:pt x="0" y="91"/>
                  </a:lnTo>
                  <a:lnTo>
                    <a:pt x="12" y="90"/>
                  </a:lnTo>
                  <a:lnTo>
                    <a:pt x="209" y="0"/>
                  </a:lnTo>
                  <a:lnTo>
                    <a:pt x="197" y="3"/>
                  </a:lnTo>
                </a:path>
              </a:pathLst>
            </a:custGeom>
            <a:noFill/>
            <a:ln w="3175">
              <a:solidFill>
                <a:srgbClr val="43B4B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" name="Freeform 126"/>
            <p:cNvSpPr>
              <a:spLocks noChangeAspect="1"/>
            </p:cNvSpPr>
            <p:nvPr/>
          </p:nvSpPr>
          <p:spPr bwMode="auto">
            <a:xfrm>
              <a:off x="719" y="2567"/>
              <a:ext cx="199" cy="111"/>
            </a:xfrm>
            <a:custGeom>
              <a:avLst/>
              <a:gdLst/>
              <a:ahLst/>
              <a:cxnLst>
                <a:cxn ang="0">
                  <a:pos x="199" y="0"/>
                </a:cxn>
                <a:cxn ang="0">
                  <a:pos x="2" y="90"/>
                </a:cxn>
                <a:cxn ang="0">
                  <a:pos x="0" y="111"/>
                </a:cxn>
                <a:cxn ang="0">
                  <a:pos x="195" y="22"/>
                </a:cxn>
                <a:cxn ang="0">
                  <a:pos x="199" y="0"/>
                </a:cxn>
              </a:cxnLst>
              <a:rect l="0" t="0" r="r" b="b"/>
              <a:pathLst>
                <a:path w="199" h="111">
                  <a:moveTo>
                    <a:pt x="199" y="0"/>
                  </a:moveTo>
                  <a:lnTo>
                    <a:pt x="2" y="90"/>
                  </a:lnTo>
                  <a:lnTo>
                    <a:pt x="0" y="111"/>
                  </a:lnTo>
                  <a:lnTo>
                    <a:pt x="195" y="2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1572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6" name="Freeform 127"/>
            <p:cNvSpPr>
              <a:spLocks noChangeAspect="1"/>
            </p:cNvSpPr>
            <p:nvPr/>
          </p:nvSpPr>
          <p:spPr bwMode="auto">
            <a:xfrm>
              <a:off x="719" y="2567"/>
              <a:ext cx="199" cy="111"/>
            </a:xfrm>
            <a:custGeom>
              <a:avLst/>
              <a:gdLst/>
              <a:ahLst/>
              <a:cxnLst>
                <a:cxn ang="0">
                  <a:pos x="199" y="0"/>
                </a:cxn>
                <a:cxn ang="0">
                  <a:pos x="2" y="90"/>
                </a:cxn>
                <a:cxn ang="0">
                  <a:pos x="0" y="111"/>
                </a:cxn>
                <a:cxn ang="0">
                  <a:pos x="195" y="22"/>
                </a:cxn>
                <a:cxn ang="0">
                  <a:pos x="199" y="0"/>
                </a:cxn>
              </a:cxnLst>
              <a:rect l="0" t="0" r="r" b="b"/>
              <a:pathLst>
                <a:path w="199" h="111">
                  <a:moveTo>
                    <a:pt x="199" y="0"/>
                  </a:moveTo>
                  <a:lnTo>
                    <a:pt x="2" y="90"/>
                  </a:lnTo>
                  <a:lnTo>
                    <a:pt x="0" y="111"/>
                  </a:lnTo>
                  <a:lnTo>
                    <a:pt x="195" y="22"/>
                  </a:lnTo>
                  <a:lnTo>
                    <a:pt x="199" y="0"/>
                  </a:lnTo>
                </a:path>
              </a:pathLst>
            </a:custGeom>
            <a:noFill/>
            <a:ln w="3175">
              <a:solidFill>
                <a:srgbClr val="15727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7" name="Freeform 128"/>
            <p:cNvSpPr>
              <a:spLocks noChangeAspect="1"/>
            </p:cNvSpPr>
            <p:nvPr/>
          </p:nvSpPr>
          <p:spPr bwMode="auto">
            <a:xfrm>
              <a:off x="603" y="2325"/>
              <a:ext cx="216" cy="107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90"/>
                </a:cxn>
                <a:cxn ang="0">
                  <a:pos x="19" y="107"/>
                </a:cxn>
                <a:cxn ang="0">
                  <a:pos x="216" y="19"/>
                </a:cxn>
                <a:cxn ang="0">
                  <a:pos x="197" y="0"/>
                </a:cxn>
              </a:cxnLst>
              <a:rect l="0" t="0" r="r" b="b"/>
              <a:pathLst>
                <a:path w="216" h="107">
                  <a:moveTo>
                    <a:pt x="197" y="0"/>
                  </a:moveTo>
                  <a:lnTo>
                    <a:pt x="0" y="90"/>
                  </a:lnTo>
                  <a:lnTo>
                    <a:pt x="19" y="107"/>
                  </a:lnTo>
                  <a:lnTo>
                    <a:pt x="216" y="19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61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8" name="Freeform 129"/>
            <p:cNvSpPr>
              <a:spLocks noChangeAspect="1"/>
            </p:cNvSpPr>
            <p:nvPr/>
          </p:nvSpPr>
          <p:spPr bwMode="auto">
            <a:xfrm>
              <a:off x="603" y="2325"/>
              <a:ext cx="216" cy="107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90"/>
                </a:cxn>
                <a:cxn ang="0">
                  <a:pos x="19" y="107"/>
                </a:cxn>
                <a:cxn ang="0">
                  <a:pos x="216" y="19"/>
                </a:cxn>
                <a:cxn ang="0">
                  <a:pos x="197" y="0"/>
                </a:cxn>
              </a:cxnLst>
              <a:rect l="0" t="0" r="r" b="b"/>
              <a:pathLst>
                <a:path w="216" h="107">
                  <a:moveTo>
                    <a:pt x="197" y="0"/>
                  </a:moveTo>
                  <a:lnTo>
                    <a:pt x="0" y="90"/>
                  </a:lnTo>
                  <a:lnTo>
                    <a:pt x="19" y="107"/>
                  </a:lnTo>
                  <a:lnTo>
                    <a:pt x="216" y="19"/>
                  </a:lnTo>
                  <a:lnTo>
                    <a:pt x="197" y="0"/>
                  </a:lnTo>
                </a:path>
              </a:pathLst>
            </a:custGeom>
            <a:noFill/>
            <a:ln w="3175">
              <a:solidFill>
                <a:srgbClr val="61DED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" name="Freeform 130"/>
            <p:cNvSpPr>
              <a:spLocks noChangeAspect="1"/>
            </p:cNvSpPr>
            <p:nvPr/>
          </p:nvSpPr>
          <p:spPr bwMode="auto">
            <a:xfrm>
              <a:off x="712" y="2529"/>
              <a:ext cx="206" cy="128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90"/>
                </a:cxn>
                <a:cxn ang="0">
                  <a:pos x="9" y="128"/>
                </a:cxn>
                <a:cxn ang="0">
                  <a:pos x="206" y="38"/>
                </a:cxn>
                <a:cxn ang="0">
                  <a:pos x="197" y="0"/>
                </a:cxn>
              </a:cxnLst>
              <a:rect l="0" t="0" r="r" b="b"/>
              <a:pathLst>
                <a:path w="206" h="128">
                  <a:moveTo>
                    <a:pt x="197" y="0"/>
                  </a:moveTo>
                  <a:lnTo>
                    <a:pt x="0" y="90"/>
                  </a:lnTo>
                  <a:lnTo>
                    <a:pt x="9" y="128"/>
                  </a:lnTo>
                  <a:lnTo>
                    <a:pt x="206" y="38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329C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0" name="Freeform 131"/>
            <p:cNvSpPr>
              <a:spLocks noChangeAspect="1"/>
            </p:cNvSpPr>
            <p:nvPr/>
          </p:nvSpPr>
          <p:spPr bwMode="auto">
            <a:xfrm>
              <a:off x="712" y="2529"/>
              <a:ext cx="206" cy="128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90"/>
                </a:cxn>
                <a:cxn ang="0">
                  <a:pos x="9" y="128"/>
                </a:cxn>
                <a:cxn ang="0">
                  <a:pos x="206" y="38"/>
                </a:cxn>
                <a:cxn ang="0">
                  <a:pos x="197" y="0"/>
                </a:cxn>
              </a:cxnLst>
              <a:rect l="0" t="0" r="r" b="b"/>
              <a:pathLst>
                <a:path w="206" h="128">
                  <a:moveTo>
                    <a:pt x="197" y="0"/>
                  </a:moveTo>
                  <a:lnTo>
                    <a:pt x="0" y="90"/>
                  </a:lnTo>
                  <a:lnTo>
                    <a:pt x="9" y="128"/>
                  </a:lnTo>
                  <a:lnTo>
                    <a:pt x="206" y="38"/>
                  </a:lnTo>
                  <a:lnTo>
                    <a:pt x="197" y="0"/>
                  </a:lnTo>
                </a:path>
              </a:pathLst>
            </a:custGeom>
            <a:noFill/>
            <a:ln w="3175">
              <a:solidFill>
                <a:srgbClr val="32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" name="Freeform 132"/>
            <p:cNvSpPr>
              <a:spLocks noChangeAspect="1"/>
            </p:cNvSpPr>
            <p:nvPr/>
          </p:nvSpPr>
          <p:spPr bwMode="auto">
            <a:xfrm>
              <a:off x="622" y="2344"/>
              <a:ext cx="221" cy="123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88"/>
                </a:cxn>
                <a:cxn ang="0">
                  <a:pos x="24" y="123"/>
                </a:cxn>
                <a:cxn ang="0">
                  <a:pos x="221" y="34"/>
                </a:cxn>
                <a:cxn ang="0">
                  <a:pos x="197" y="0"/>
                </a:cxn>
              </a:cxnLst>
              <a:rect l="0" t="0" r="r" b="b"/>
              <a:pathLst>
                <a:path w="221" h="123">
                  <a:moveTo>
                    <a:pt x="197" y="0"/>
                  </a:moveTo>
                  <a:lnTo>
                    <a:pt x="0" y="88"/>
                  </a:lnTo>
                  <a:lnTo>
                    <a:pt x="24" y="123"/>
                  </a:lnTo>
                  <a:lnTo>
                    <a:pt x="221" y="3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73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" name="Freeform 133"/>
            <p:cNvSpPr>
              <a:spLocks noChangeAspect="1"/>
            </p:cNvSpPr>
            <p:nvPr/>
          </p:nvSpPr>
          <p:spPr bwMode="auto">
            <a:xfrm>
              <a:off x="622" y="2344"/>
              <a:ext cx="221" cy="123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88"/>
                </a:cxn>
                <a:cxn ang="0">
                  <a:pos x="24" y="123"/>
                </a:cxn>
                <a:cxn ang="0">
                  <a:pos x="221" y="34"/>
                </a:cxn>
                <a:cxn ang="0">
                  <a:pos x="197" y="0"/>
                </a:cxn>
              </a:cxnLst>
              <a:rect l="0" t="0" r="r" b="b"/>
              <a:pathLst>
                <a:path w="221" h="123">
                  <a:moveTo>
                    <a:pt x="197" y="0"/>
                  </a:moveTo>
                  <a:lnTo>
                    <a:pt x="0" y="88"/>
                  </a:lnTo>
                  <a:lnTo>
                    <a:pt x="24" y="123"/>
                  </a:lnTo>
                  <a:lnTo>
                    <a:pt x="221" y="34"/>
                  </a:lnTo>
                  <a:lnTo>
                    <a:pt x="197" y="0"/>
                  </a:lnTo>
                </a:path>
              </a:pathLst>
            </a:custGeom>
            <a:noFill/>
            <a:ln w="3175">
              <a:solidFill>
                <a:srgbClr val="73F8F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" name="Freeform 134"/>
            <p:cNvSpPr>
              <a:spLocks noChangeAspect="1"/>
            </p:cNvSpPr>
            <p:nvPr/>
          </p:nvSpPr>
          <p:spPr bwMode="auto">
            <a:xfrm>
              <a:off x="696" y="2480"/>
              <a:ext cx="213" cy="139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90"/>
                </a:cxn>
                <a:cxn ang="0">
                  <a:pos x="16" y="139"/>
                </a:cxn>
                <a:cxn ang="0">
                  <a:pos x="213" y="49"/>
                </a:cxn>
                <a:cxn ang="0">
                  <a:pos x="197" y="0"/>
                </a:cxn>
              </a:cxnLst>
              <a:rect l="0" t="0" r="r" b="b"/>
              <a:pathLst>
                <a:path w="213" h="139">
                  <a:moveTo>
                    <a:pt x="197" y="0"/>
                  </a:moveTo>
                  <a:lnTo>
                    <a:pt x="0" y="90"/>
                  </a:lnTo>
                  <a:lnTo>
                    <a:pt x="16" y="139"/>
                  </a:lnTo>
                  <a:lnTo>
                    <a:pt x="213" y="49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54CB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" name="Freeform 135"/>
            <p:cNvSpPr>
              <a:spLocks noChangeAspect="1"/>
            </p:cNvSpPr>
            <p:nvPr/>
          </p:nvSpPr>
          <p:spPr bwMode="auto">
            <a:xfrm>
              <a:off x="696" y="2480"/>
              <a:ext cx="213" cy="139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90"/>
                </a:cxn>
                <a:cxn ang="0">
                  <a:pos x="16" y="139"/>
                </a:cxn>
                <a:cxn ang="0">
                  <a:pos x="213" y="49"/>
                </a:cxn>
                <a:cxn ang="0">
                  <a:pos x="197" y="0"/>
                </a:cxn>
              </a:cxnLst>
              <a:rect l="0" t="0" r="r" b="b"/>
              <a:pathLst>
                <a:path w="213" h="139">
                  <a:moveTo>
                    <a:pt x="197" y="0"/>
                  </a:moveTo>
                  <a:lnTo>
                    <a:pt x="0" y="90"/>
                  </a:lnTo>
                  <a:lnTo>
                    <a:pt x="16" y="139"/>
                  </a:lnTo>
                  <a:lnTo>
                    <a:pt x="213" y="49"/>
                  </a:lnTo>
                  <a:lnTo>
                    <a:pt x="197" y="0"/>
                  </a:lnTo>
                </a:path>
              </a:pathLst>
            </a:custGeom>
            <a:noFill/>
            <a:ln w="3175">
              <a:solidFill>
                <a:srgbClr val="54CBC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5" name="Freeform 136"/>
            <p:cNvSpPr>
              <a:spLocks noChangeAspect="1"/>
            </p:cNvSpPr>
            <p:nvPr/>
          </p:nvSpPr>
          <p:spPr bwMode="auto">
            <a:xfrm>
              <a:off x="672" y="2427"/>
              <a:ext cx="221" cy="143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90"/>
                </a:cxn>
                <a:cxn ang="0">
                  <a:pos x="24" y="143"/>
                </a:cxn>
                <a:cxn ang="0">
                  <a:pos x="221" y="53"/>
                </a:cxn>
                <a:cxn ang="0">
                  <a:pos x="197" y="0"/>
                </a:cxn>
              </a:cxnLst>
              <a:rect l="0" t="0" r="r" b="b"/>
              <a:pathLst>
                <a:path w="221" h="143">
                  <a:moveTo>
                    <a:pt x="197" y="0"/>
                  </a:moveTo>
                  <a:lnTo>
                    <a:pt x="0" y="90"/>
                  </a:lnTo>
                  <a:lnTo>
                    <a:pt x="24" y="143"/>
                  </a:lnTo>
                  <a:lnTo>
                    <a:pt x="221" y="53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6CEE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" name="Freeform 137"/>
            <p:cNvSpPr>
              <a:spLocks noChangeAspect="1"/>
            </p:cNvSpPr>
            <p:nvPr/>
          </p:nvSpPr>
          <p:spPr bwMode="auto">
            <a:xfrm>
              <a:off x="672" y="2427"/>
              <a:ext cx="221" cy="143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90"/>
                </a:cxn>
                <a:cxn ang="0">
                  <a:pos x="24" y="143"/>
                </a:cxn>
                <a:cxn ang="0">
                  <a:pos x="221" y="53"/>
                </a:cxn>
                <a:cxn ang="0">
                  <a:pos x="197" y="0"/>
                </a:cxn>
              </a:cxnLst>
              <a:rect l="0" t="0" r="r" b="b"/>
              <a:pathLst>
                <a:path w="221" h="143">
                  <a:moveTo>
                    <a:pt x="197" y="0"/>
                  </a:moveTo>
                  <a:lnTo>
                    <a:pt x="0" y="90"/>
                  </a:lnTo>
                  <a:lnTo>
                    <a:pt x="24" y="143"/>
                  </a:lnTo>
                  <a:lnTo>
                    <a:pt x="221" y="53"/>
                  </a:lnTo>
                  <a:lnTo>
                    <a:pt x="197" y="0"/>
                  </a:lnTo>
                </a:path>
              </a:pathLst>
            </a:custGeom>
            <a:noFill/>
            <a:ln w="3175">
              <a:solidFill>
                <a:srgbClr val="6CEEE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7" name="Freeform 138"/>
            <p:cNvSpPr>
              <a:spLocks noChangeAspect="1"/>
            </p:cNvSpPr>
            <p:nvPr/>
          </p:nvSpPr>
          <p:spPr bwMode="auto">
            <a:xfrm>
              <a:off x="646" y="2378"/>
              <a:ext cx="223" cy="139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89"/>
                </a:cxn>
                <a:cxn ang="0">
                  <a:pos x="26" y="139"/>
                </a:cxn>
                <a:cxn ang="0">
                  <a:pos x="223" y="49"/>
                </a:cxn>
                <a:cxn ang="0">
                  <a:pos x="197" y="0"/>
                </a:cxn>
              </a:cxnLst>
              <a:rect l="0" t="0" r="r" b="b"/>
              <a:pathLst>
                <a:path w="223" h="139">
                  <a:moveTo>
                    <a:pt x="197" y="0"/>
                  </a:moveTo>
                  <a:lnTo>
                    <a:pt x="0" y="89"/>
                  </a:lnTo>
                  <a:lnTo>
                    <a:pt x="26" y="139"/>
                  </a:lnTo>
                  <a:lnTo>
                    <a:pt x="223" y="49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78FE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" name="Freeform 139"/>
            <p:cNvSpPr>
              <a:spLocks noChangeAspect="1"/>
            </p:cNvSpPr>
            <p:nvPr/>
          </p:nvSpPr>
          <p:spPr bwMode="auto">
            <a:xfrm>
              <a:off x="646" y="2378"/>
              <a:ext cx="223" cy="139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89"/>
                </a:cxn>
                <a:cxn ang="0">
                  <a:pos x="26" y="139"/>
                </a:cxn>
                <a:cxn ang="0">
                  <a:pos x="223" y="49"/>
                </a:cxn>
                <a:cxn ang="0">
                  <a:pos x="197" y="0"/>
                </a:cxn>
              </a:cxnLst>
              <a:rect l="0" t="0" r="r" b="b"/>
              <a:pathLst>
                <a:path w="223" h="139">
                  <a:moveTo>
                    <a:pt x="197" y="0"/>
                  </a:moveTo>
                  <a:lnTo>
                    <a:pt x="0" y="89"/>
                  </a:lnTo>
                  <a:lnTo>
                    <a:pt x="26" y="139"/>
                  </a:lnTo>
                  <a:lnTo>
                    <a:pt x="223" y="49"/>
                  </a:lnTo>
                  <a:lnTo>
                    <a:pt x="197" y="0"/>
                  </a:lnTo>
                </a:path>
              </a:pathLst>
            </a:custGeom>
            <a:noFill/>
            <a:ln w="3175">
              <a:solidFill>
                <a:srgbClr val="78FE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9" name="Freeform 140"/>
            <p:cNvSpPr>
              <a:spLocks noChangeAspect="1"/>
            </p:cNvSpPr>
            <p:nvPr/>
          </p:nvSpPr>
          <p:spPr bwMode="auto">
            <a:xfrm>
              <a:off x="591" y="2415"/>
              <a:ext cx="130" cy="264"/>
            </a:xfrm>
            <a:custGeom>
              <a:avLst/>
              <a:gdLst/>
              <a:ahLst/>
              <a:cxnLst>
                <a:cxn ang="0">
                  <a:pos x="81" y="102"/>
                </a:cxn>
                <a:cxn ang="0">
                  <a:pos x="55" y="52"/>
                </a:cxn>
                <a:cxn ang="0">
                  <a:pos x="31" y="17"/>
                </a:cxn>
                <a:cxn ang="0">
                  <a:pos x="12" y="0"/>
                </a:cxn>
                <a:cxn ang="0">
                  <a:pos x="0" y="1"/>
                </a:cxn>
                <a:cxn ang="0">
                  <a:pos x="0" y="24"/>
                </a:cxn>
                <a:cxn ang="0">
                  <a:pos x="9" y="62"/>
                </a:cxn>
                <a:cxn ang="0">
                  <a:pos x="24" y="110"/>
                </a:cxn>
                <a:cxn ang="0">
                  <a:pos x="48" y="162"/>
                </a:cxn>
                <a:cxn ang="0">
                  <a:pos x="74" y="211"/>
                </a:cxn>
                <a:cxn ang="0">
                  <a:pos x="97" y="245"/>
                </a:cxn>
                <a:cxn ang="0">
                  <a:pos x="116" y="264"/>
                </a:cxn>
                <a:cxn ang="0">
                  <a:pos x="128" y="263"/>
                </a:cxn>
                <a:cxn ang="0">
                  <a:pos x="130" y="242"/>
                </a:cxn>
                <a:cxn ang="0">
                  <a:pos x="121" y="204"/>
                </a:cxn>
                <a:cxn ang="0">
                  <a:pos x="105" y="155"/>
                </a:cxn>
                <a:cxn ang="0">
                  <a:pos x="81" y="102"/>
                </a:cxn>
              </a:cxnLst>
              <a:rect l="0" t="0" r="r" b="b"/>
              <a:pathLst>
                <a:path w="130" h="264">
                  <a:moveTo>
                    <a:pt x="81" y="102"/>
                  </a:moveTo>
                  <a:lnTo>
                    <a:pt x="55" y="52"/>
                  </a:lnTo>
                  <a:lnTo>
                    <a:pt x="31" y="17"/>
                  </a:lnTo>
                  <a:lnTo>
                    <a:pt x="12" y="0"/>
                  </a:lnTo>
                  <a:lnTo>
                    <a:pt x="0" y="1"/>
                  </a:lnTo>
                  <a:lnTo>
                    <a:pt x="0" y="24"/>
                  </a:lnTo>
                  <a:lnTo>
                    <a:pt x="9" y="62"/>
                  </a:lnTo>
                  <a:lnTo>
                    <a:pt x="24" y="110"/>
                  </a:lnTo>
                  <a:lnTo>
                    <a:pt x="48" y="162"/>
                  </a:lnTo>
                  <a:lnTo>
                    <a:pt x="74" y="211"/>
                  </a:lnTo>
                  <a:lnTo>
                    <a:pt x="97" y="245"/>
                  </a:lnTo>
                  <a:lnTo>
                    <a:pt x="116" y="264"/>
                  </a:lnTo>
                  <a:lnTo>
                    <a:pt x="128" y="263"/>
                  </a:lnTo>
                  <a:lnTo>
                    <a:pt x="130" y="242"/>
                  </a:lnTo>
                  <a:lnTo>
                    <a:pt x="121" y="204"/>
                  </a:lnTo>
                  <a:lnTo>
                    <a:pt x="105" y="155"/>
                  </a:lnTo>
                  <a:lnTo>
                    <a:pt x="81" y="102"/>
                  </a:lnTo>
                  <a:close/>
                </a:path>
              </a:pathLst>
            </a:custGeom>
            <a:solidFill>
              <a:srgbClr val="3EAC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0" name="Freeform 141"/>
            <p:cNvSpPr>
              <a:spLocks noChangeAspect="1"/>
            </p:cNvSpPr>
            <p:nvPr/>
          </p:nvSpPr>
          <p:spPr bwMode="auto">
            <a:xfrm>
              <a:off x="591" y="2415"/>
              <a:ext cx="130" cy="264"/>
            </a:xfrm>
            <a:custGeom>
              <a:avLst/>
              <a:gdLst/>
              <a:ahLst/>
              <a:cxnLst>
                <a:cxn ang="0">
                  <a:pos x="81" y="102"/>
                </a:cxn>
                <a:cxn ang="0">
                  <a:pos x="55" y="52"/>
                </a:cxn>
                <a:cxn ang="0">
                  <a:pos x="31" y="17"/>
                </a:cxn>
                <a:cxn ang="0">
                  <a:pos x="12" y="0"/>
                </a:cxn>
                <a:cxn ang="0">
                  <a:pos x="0" y="1"/>
                </a:cxn>
                <a:cxn ang="0">
                  <a:pos x="0" y="24"/>
                </a:cxn>
                <a:cxn ang="0">
                  <a:pos x="9" y="62"/>
                </a:cxn>
                <a:cxn ang="0">
                  <a:pos x="24" y="110"/>
                </a:cxn>
                <a:cxn ang="0">
                  <a:pos x="48" y="162"/>
                </a:cxn>
                <a:cxn ang="0">
                  <a:pos x="74" y="211"/>
                </a:cxn>
                <a:cxn ang="0">
                  <a:pos x="97" y="245"/>
                </a:cxn>
                <a:cxn ang="0">
                  <a:pos x="116" y="264"/>
                </a:cxn>
                <a:cxn ang="0">
                  <a:pos x="128" y="263"/>
                </a:cxn>
                <a:cxn ang="0">
                  <a:pos x="130" y="242"/>
                </a:cxn>
                <a:cxn ang="0">
                  <a:pos x="121" y="204"/>
                </a:cxn>
                <a:cxn ang="0">
                  <a:pos x="105" y="155"/>
                </a:cxn>
                <a:cxn ang="0">
                  <a:pos x="81" y="102"/>
                </a:cxn>
              </a:cxnLst>
              <a:rect l="0" t="0" r="r" b="b"/>
              <a:pathLst>
                <a:path w="130" h="264">
                  <a:moveTo>
                    <a:pt x="81" y="102"/>
                  </a:moveTo>
                  <a:lnTo>
                    <a:pt x="55" y="52"/>
                  </a:lnTo>
                  <a:lnTo>
                    <a:pt x="31" y="17"/>
                  </a:lnTo>
                  <a:lnTo>
                    <a:pt x="12" y="0"/>
                  </a:lnTo>
                  <a:lnTo>
                    <a:pt x="0" y="1"/>
                  </a:lnTo>
                  <a:lnTo>
                    <a:pt x="0" y="24"/>
                  </a:lnTo>
                  <a:lnTo>
                    <a:pt x="9" y="62"/>
                  </a:lnTo>
                  <a:lnTo>
                    <a:pt x="24" y="110"/>
                  </a:lnTo>
                  <a:lnTo>
                    <a:pt x="48" y="162"/>
                  </a:lnTo>
                  <a:lnTo>
                    <a:pt x="74" y="211"/>
                  </a:lnTo>
                  <a:lnTo>
                    <a:pt x="97" y="245"/>
                  </a:lnTo>
                  <a:lnTo>
                    <a:pt x="116" y="264"/>
                  </a:lnTo>
                  <a:lnTo>
                    <a:pt x="128" y="263"/>
                  </a:lnTo>
                  <a:lnTo>
                    <a:pt x="130" y="242"/>
                  </a:lnTo>
                  <a:lnTo>
                    <a:pt x="121" y="204"/>
                  </a:lnTo>
                  <a:lnTo>
                    <a:pt x="105" y="155"/>
                  </a:lnTo>
                  <a:lnTo>
                    <a:pt x="81" y="102"/>
                  </a:lnTo>
                </a:path>
              </a:pathLst>
            </a:custGeom>
            <a:noFill/>
            <a:ln w="3175">
              <a:solidFill>
                <a:srgbClr val="3EAC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" name="Line 142"/>
            <p:cNvSpPr>
              <a:spLocks noChangeAspect="1" noChangeShapeType="1"/>
            </p:cNvSpPr>
            <p:nvPr/>
          </p:nvSpPr>
          <p:spPr bwMode="auto">
            <a:xfrm flipH="1" flipV="1">
              <a:off x="786" y="2403"/>
              <a:ext cx="42" cy="21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" name="Line 143"/>
            <p:cNvSpPr>
              <a:spLocks noChangeAspect="1" noChangeShapeType="1"/>
            </p:cNvSpPr>
            <p:nvPr/>
          </p:nvSpPr>
          <p:spPr bwMode="auto">
            <a:xfrm>
              <a:off x="698" y="2373"/>
              <a:ext cx="67" cy="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2" name="Line 144"/>
          <p:cNvSpPr>
            <a:spLocks noChangeAspect="1" noChangeShapeType="1"/>
          </p:cNvSpPr>
          <p:nvPr/>
        </p:nvSpPr>
        <p:spPr bwMode="auto">
          <a:xfrm flipH="1">
            <a:off x="1915511" y="4449058"/>
            <a:ext cx="462165" cy="177684"/>
          </a:xfrm>
          <a:prstGeom prst="line">
            <a:avLst/>
          </a:prstGeom>
          <a:noFill/>
          <a:ln w="46038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" name="Line 145"/>
          <p:cNvSpPr>
            <a:spLocks noChangeAspect="1" noChangeShapeType="1"/>
          </p:cNvSpPr>
          <p:nvPr/>
        </p:nvSpPr>
        <p:spPr bwMode="auto">
          <a:xfrm flipH="1" flipV="1">
            <a:off x="1650552" y="4243501"/>
            <a:ext cx="160911" cy="289172"/>
          </a:xfrm>
          <a:prstGeom prst="line">
            <a:avLst/>
          </a:prstGeom>
          <a:noFill/>
          <a:ln w="46038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4" name="Line 146"/>
          <p:cNvSpPr>
            <a:spLocks noChangeAspect="1" noChangeShapeType="1"/>
          </p:cNvSpPr>
          <p:nvPr/>
        </p:nvSpPr>
        <p:spPr bwMode="auto">
          <a:xfrm flipH="1">
            <a:off x="1309372" y="4648807"/>
            <a:ext cx="462165" cy="178846"/>
          </a:xfrm>
          <a:prstGeom prst="line">
            <a:avLst/>
          </a:prstGeom>
          <a:noFill/>
          <a:ln w="46038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12" name="Group 147"/>
          <p:cNvGrpSpPr>
            <a:grpSpLocks noChangeAspect="1"/>
          </p:cNvGrpSpPr>
          <p:nvPr/>
        </p:nvGrpSpPr>
        <p:grpSpPr bwMode="auto">
          <a:xfrm>
            <a:off x="1166609" y="4603515"/>
            <a:ext cx="395623" cy="408790"/>
            <a:chOff x="-350" y="2690"/>
            <a:chExt cx="327" cy="352"/>
          </a:xfrm>
        </p:grpSpPr>
        <p:sp>
          <p:nvSpPr>
            <p:cNvPr id="33" name="Freeform 148"/>
            <p:cNvSpPr>
              <a:spLocks noChangeAspect="1"/>
            </p:cNvSpPr>
            <p:nvPr/>
          </p:nvSpPr>
          <p:spPr bwMode="auto">
            <a:xfrm>
              <a:off x="-348" y="2690"/>
              <a:ext cx="208" cy="90"/>
            </a:xfrm>
            <a:custGeom>
              <a:avLst/>
              <a:gdLst/>
              <a:ahLst/>
              <a:cxnLst>
                <a:cxn ang="0">
                  <a:pos x="195" y="1"/>
                </a:cxn>
                <a:cxn ang="0">
                  <a:pos x="0" y="90"/>
                </a:cxn>
                <a:cxn ang="0">
                  <a:pos x="10" y="88"/>
                </a:cxn>
                <a:cxn ang="0">
                  <a:pos x="208" y="0"/>
                </a:cxn>
                <a:cxn ang="0">
                  <a:pos x="195" y="1"/>
                </a:cxn>
              </a:cxnLst>
              <a:rect l="0" t="0" r="r" b="b"/>
              <a:pathLst>
                <a:path w="208" h="90">
                  <a:moveTo>
                    <a:pt x="195" y="1"/>
                  </a:moveTo>
                  <a:lnTo>
                    <a:pt x="0" y="90"/>
                  </a:lnTo>
                  <a:lnTo>
                    <a:pt x="10" y="88"/>
                  </a:lnTo>
                  <a:lnTo>
                    <a:pt x="208" y="0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rgbClr val="43B4B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Freeform 149"/>
            <p:cNvSpPr>
              <a:spLocks noChangeAspect="1"/>
            </p:cNvSpPr>
            <p:nvPr/>
          </p:nvSpPr>
          <p:spPr bwMode="auto">
            <a:xfrm>
              <a:off x="-348" y="2690"/>
              <a:ext cx="208" cy="90"/>
            </a:xfrm>
            <a:custGeom>
              <a:avLst/>
              <a:gdLst/>
              <a:ahLst/>
              <a:cxnLst>
                <a:cxn ang="0">
                  <a:pos x="195" y="1"/>
                </a:cxn>
                <a:cxn ang="0">
                  <a:pos x="0" y="90"/>
                </a:cxn>
                <a:cxn ang="0">
                  <a:pos x="10" y="88"/>
                </a:cxn>
                <a:cxn ang="0">
                  <a:pos x="208" y="0"/>
                </a:cxn>
                <a:cxn ang="0">
                  <a:pos x="195" y="1"/>
                </a:cxn>
              </a:cxnLst>
              <a:rect l="0" t="0" r="r" b="b"/>
              <a:pathLst>
                <a:path w="208" h="90">
                  <a:moveTo>
                    <a:pt x="195" y="1"/>
                  </a:moveTo>
                  <a:lnTo>
                    <a:pt x="0" y="90"/>
                  </a:lnTo>
                  <a:lnTo>
                    <a:pt x="10" y="88"/>
                  </a:lnTo>
                  <a:lnTo>
                    <a:pt x="208" y="0"/>
                  </a:lnTo>
                  <a:lnTo>
                    <a:pt x="195" y="1"/>
                  </a:lnTo>
                </a:path>
              </a:pathLst>
            </a:custGeom>
            <a:noFill/>
            <a:ln w="3175">
              <a:solidFill>
                <a:srgbClr val="43B4B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Freeform 150"/>
            <p:cNvSpPr>
              <a:spLocks noChangeAspect="1"/>
            </p:cNvSpPr>
            <p:nvPr/>
          </p:nvSpPr>
          <p:spPr bwMode="auto">
            <a:xfrm>
              <a:off x="-222" y="2930"/>
              <a:ext cx="199" cy="112"/>
            </a:xfrm>
            <a:custGeom>
              <a:avLst/>
              <a:gdLst/>
              <a:ahLst/>
              <a:cxnLst>
                <a:cxn ang="0">
                  <a:pos x="199" y="0"/>
                </a:cxn>
                <a:cxn ang="0">
                  <a:pos x="2" y="90"/>
                </a:cxn>
                <a:cxn ang="0">
                  <a:pos x="0" y="112"/>
                </a:cxn>
                <a:cxn ang="0">
                  <a:pos x="197" y="22"/>
                </a:cxn>
                <a:cxn ang="0">
                  <a:pos x="199" y="0"/>
                </a:cxn>
              </a:cxnLst>
              <a:rect l="0" t="0" r="r" b="b"/>
              <a:pathLst>
                <a:path w="199" h="112">
                  <a:moveTo>
                    <a:pt x="199" y="0"/>
                  </a:moveTo>
                  <a:lnTo>
                    <a:pt x="2" y="90"/>
                  </a:lnTo>
                  <a:lnTo>
                    <a:pt x="0" y="112"/>
                  </a:lnTo>
                  <a:lnTo>
                    <a:pt x="197" y="2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1572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Freeform 151"/>
            <p:cNvSpPr>
              <a:spLocks noChangeAspect="1"/>
            </p:cNvSpPr>
            <p:nvPr/>
          </p:nvSpPr>
          <p:spPr bwMode="auto">
            <a:xfrm>
              <a:off x="-222" y="2930"/>
              <a:ext cx="199" cy="112"/>
            </a:xfrm>
            <a:custGeom>
              <a:avLst/>
              <a:gdLst/>
              <a:ahLst/>
              <a:cxnLst>
                <a:cxn ang="0">
                  <a:pos x="199" y="0"/>
                </a:cxn>
                <a:cxn ang="0">
                  <a:pos x="2" y="90"/>
                </a:cxn>
                <a:cxn ang="0">
                  <a:pos x="0" y="112"/>
                </a:cxn>
                <a:cxn ang="0">
                  <a:pos x="197" y="22"/>
                </a:cxn>
                <a:cxn ang="0">
                  <a:pos x="199" y="0"/>
                </a:cxn>
              </a:cxnLst>
              <a:rect l="0" t="0" r="r" b="b"/>
              <a:pathLst>
                <a:path w="199" h="112">
                  <a:moveTo>
                    <a:pt x="199" y="0"/>
                  </a:moveTo>
                  <a:lnTo>
                    <a:pt x="2" y="90"/>
                  </a:lnTo>
                  <a:lnTo>
                    <a:pt x="0" y="112"/>
                  </a:lnTo>
                  <a:lnTo>
                    <a:pt x="197" y="22"/>
                  </a:lnTo>
                  <a:lnTo>
                    <a:pt x="199" y="0"/>
                  </a:lnTo>
                </a:path>
              </a:pathLst>
            </a:custGeom>
            <a:noFill/>
            <a:ln w="3175">
              <a:solidFill>
                <a:srgbClr val="15727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Freeform 152"/>
            <p:cNvSpPr>
              <a:spLocks noChangeAspect="1"/>
            </p:cNvSpPr>
            <p:nvPr/>
          </p:nvSpPr>
          <p:spPr bwMode="auto">
            <a:xfrm>
              <a:off x="-338" y="2690"/>
              <a:ext cx="217" cy="107"/>
            </a:xfrm>
            <a:custGeom>
              <a:avLst/>
              <a:gdLst/>
              <a:ahLst/>
              <a:cxnLst>
                <a:cxn ang="0">
                  <a:pos x="198" y="0"/>
                </a:cxn>
                <a:cxn ang="0">
                  <a:pos x="0" y="88"/>
                </a:cxn>
                <a:cxn ang="0">
                  <a:pos x="19" y="107"/>
                </a:cxn>
                <a:cxn ang="0">
                  <a:pos x="217" y="17"/>
                </a:cxn>
                <a:cxn ang="0">
                  <a:pos x="198" y="0"/>
                </a:cxn>
              </a:cxnLst>
              <a:rect l="0" t="0" r="r" b="b"/>
              <a:pathLst>
                <a:path w="217" h="107">
                  <a:moveTo>
                    <a:pt x="198" y="0"/>
                  </a:moveTo>
                  <a:lnTo>
                    <a:pt x="0" y="88"/>
                  </a:lnTo>
                  <a:lnTo>
                    <a:pt x="19" y="107"/>
                  </a:lnTo>
                  <a:lnTo>
                    <a:pt x="217" y="17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61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Freeform 153"/>
            <p:cNvSpPr>
              <a:spLocks noChangeAspect="1"/>
            </p:cNvSpPr>
            <p:nvPr/>
          </p:nvSpPr>
          <p:spPr bwMode="auto">
            <a:xfrm>
              <a:off x="-338" y="2690"/>
              <a:ext cx="217" cy="107"/>
            </a:xfrm>
            <a:custGeom>
              <a:avLst/>
              <a:gdLst/>
              <a:ahLst/>
              <a:cxnLst>
                <a:cxn ang="0">
                  <a:pos x="198" y="0"/>
                </a:cxn>
                <a:cxn ang="0">
                  <a:pos x="0" y="88"/>
                </a:cxn>
                <a:cxn ang="0">
                  <a:pos x="19" y="107"/>
                </a:cxn>
                <a:cxn ang="0">
                  <a:pos x="217" y="17"/>
                </a:cxn>
                <a:cxn ang="0">
                  <a:pos x="198" y="0"/>
                </a:cxn>
              </a:cxnLst>
              <a:rect l="0" t="0" r="r" b="b"/>
              <a:pathLst>
                <a:path w="217" h="107">
                  <a:moveTo>
                    <a:pt x="198" y="0"/>
                  </a:moveTo>
                  <a:lnTo>
                    <a:pt x="0" y="88"/>
                  </a:lnTo>
                  <a:lnTo>
                    <a:pt x="19" y="107"/>
                  </a:lnTo>
                  <a:lnTo>
                    <a:pt x="217" y="17"/>
                  </a:lnTo>
                  <a:lnTo>
                    <a:pt x="198" y="0"/>
                  </a:lnTo>
                </a:path>
              </a:pathLst>
            </a:custGeom>
            <a:noFill/>
            <a:ln w="3175">
              <a:solidFill>
                <a:srgbClr val="61DED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Freeform 154"/>
            <p:cNvSpPr>
              <a:spLocks noChangeAspect="1"/>
            </p:cNvSpPr>
            <p:nvPr/>
          </p:nvSpPr>
          <p:spPr bwMode="auto">
            <a:xfrm>
              <a:off x="-227" y="2892"/>
              <a:ext cx="204" cy="128"/>
            </a:xfrm>
            <a:custGeom>
              <a:avLst/>
              <a:gdLst/>
              <a:ahLst/>
              <a:cxnLst>
                <a:cxn ang="0">
                  <a:pos x="195" y="0"/>
                </a:cxn>
                <a:cxn ang="0">
                  <a:pos x="0" y="90"/>
                </a:cxn>
                <a:cxn ang="0">
                  <a:pos x="7" y="128"/>
                </a:cxn>
                <a:cxn ang="0">
                  <a:pos x="204" y="38"/>
                </a:cxn>
                <a:cxn ang="0">
                  <a:pos x="195" y="0"/>
                </a:cxn>
              </a:cxnLst>
              <a:rect l="0" t="0" r="r" b="b"/>
              <a:pathLst>
                <a:path w="204" h="128">
                  <a:moveTo>
                    <a:pt x="195" y="0"/>
                  </a:moveTo>
                  <a:lnTo>
                    <a:pt x="0" y="90"/>
                  </a:lnTo>
                  <a:lnTo>
                    <a:pt x="7" y="128"/>
                  </a:lnTo>
                  <a:lnTo>
                    <a:pt x="204" y="38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329C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Freeform 155"/>
            <p:cNvSpPr>
              <a:spLocks noChangeAspect="1"/>
            </p:cNvSpPr>
            <p:nvPr/>
          </p:nvSpPr>
          <p:spPr bwMode="auto">
            <a:xfrm>
              <a:off x="-227" y="2892"/>
              <a:ext cx="204" cy="128"/>
            </a:xfrm>
            <a:custGeom>
              <a:avLst/>
              <a:gdLst/>
              <a:ahLst/>
              <a:cxnLst>
                <a:cxn ang="0">
                  <a:pos x="195" y="0"/>
                </a:cxn>
                <a:cxn ang="0">
                  <a:pos x="0" y="90"/>
                </a:cxn>
                <a:cxn ang="0">
                  <a:pos x="7" y="128"/>
                </a:cxn>
                <a:cxn ang="0">
                  <a:pos x="204" y="38"/>
                </a:cxn>
                <a:cxn ang="0">
                  <a:pos x="195" y="0"/>
                </a:cxn>
              </a:cxnLst>
              <a:rect l="0" t="0" r="r" b="b"/>
              <a:pathLst>
                <a:path w="204" h="128">
                  <a:moveTo>
                    <a:pt x="195" y="0"/>
                  </a:moveTo>
                  <a:lnTo>
                    <a:pt x="0" y="90"/>
                  </a:lnTo>
                  <a:lnTo>
                    <a:pt x="7" y="128"/>
                  </a:lnTo>
                  <a:lnTo>
                    <a:pt x="204" y="38"/>
                  </a:lnTo>
                  <a:lnTo>
                    <a:pt x="195" y="0"/>
                  </a:lnTo>
                </a:path>
              </a:pathLst>
            </a:custGeom>
            <a:noFill/>
            <a:ln w="3175">
              <a:solidFill>
                <a:srgbClr val="32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Freeform 156"/>
            <p:cNvSpPr>
              <a:spLocks noChangeAspect="1"/>
            </p:cNvSpPr>
            <p:nvPr/>
          </p:nvSpPr>
          <p:spPr bwMode="auto">
            <a:xfrm>
              <a:off x="-319" y="2707"/>
              <a:ext cx="222" cy="124"/>
            </a:xfrm>
            <a:custGeom>
              <a:avLst/>
              <a:gdLst/>
              <a:ahLst/>
              <a:cxnLst>
                <a:cxn ang="0">
                  <a:pos x="198" y="0"/>
                </a:cxn>
                <a:cxn ang="0">
                  <a:pos x="0" y="90"/>
                </a:cxn>
                <a:cxn ang="0">
                  <a:pos x="25" y="124"/>
                </a:cxn>
                <a:cxn ang="0">
                  <a:pos x="222" y="34"/>
                </a:cxn>
                <a:cxn ang="0">
                  <a:pos x="198" y="0"/>
                </a:cxn>
              </a:cxnLst>
              <a:rect l="0" t="0" r="r" b="b"/>
              <a:pathLst>
                <a:path w="222" h="124">
                  <a:moveTo>
                    <a:pt x="198" y="0"/>
                  </a:moveTo>
                  <a:lnTo>
                    <a:pt x="0" y="90"/>
                  </a:lnTo>
                  <a:lnTo>
                    <a:pt x="25" y="124"/>
                  </a:lnTo>
                  <a:lnTo>
                    <a:pt x="222" y="34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73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Freeform 157"/>
            <p:cNvSpPr>
              <a:spLocks noChangeAspect="1"/>
            </p:cNvSpPr>
            <p:nvPr/>
          </p:nvSpPr>
          <p:spPr bwMode="auto">
            <a:xfrm>
              <a:off x="-319" y="2707"/>
              <a:ext cx="222" cy="124"/>
            </a:xfrm>
            <a:custGeom>
              <a:avLst/>
              <a:gdLst/>
              <a:ahLst/>
              <a:cxnLst>
                <a:cxn ang="0">
                  <a:pos x="198" y="0"/>
                </a:cxn>
                <a:cxn ang="0">
                  <a:pos x="0" y="90"/>
                </a:cxn>
                <a:cxn ang="0">
                  <a:pos x="25" y="124"/>
                </a:cxn>
                <a:cxn ang="0">
                  <a:pos x="222" y="34"/>
                </a:cxn>
                <a:cxn ang="0">
                  <a:pos x="198" y="0"/>
                </a:cxn>
              </a:cxnLst>
              <a:rect l="0" t="0" r="r" b="b"/>
              <a:pathLst>
                <a:path w="222" h="124">
                  <a:moveTo>
                    <a:pt x="198" y="0"/>
                  </a:moveTo>
                  <a:lnTo>
                    <a:pt x="0" y="90"/>
                  </a:lnTo>
                  <a:lnTo>
                    <a:pt x="25" y="124"/>
                  </a:lnTo>
                  <a:lnTo>
                    <a:pt x="222" y="34"/>
                  </a:lnTo>
                  <a:lnTo>
                    <a:pt x="198" y="0"/>
                  </a:lnTo>
                </a:path>
              </a:pathLst>
            </a:custGeom>
            <a:noFill/>
            <a:ln w="3175">
              <a:solidFill>
                <a:srgbClr val="73F8F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Freeform 158"/>
            <p:cNvSpPr>
              <a:spLocks noChangeAspect="1"/>
            </p:cNvSpPr>
            <p:nvPr/>
          </p:nvSpPr>
          <p:spPr bwMode="auto">
            <a:xfrm>
              <a:off x="-244" y="2844"/>
              <a:ext cx="212" cy="138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89"/>
                </a:cxn>
                <a:cxn ang="0">
                  <a:pos x="17" y="138"/>
                </a:cxn>
                <a:cxn ang="0">
                  <a:pos x="212" y="48"/>
                </a:cxn>
                <a:cxn ang="0">
                  <a:pos x="197" y="0"/>
                </a:cxn>
              </a:cxnLst>
              <a:rect l="0" t="0" r="r" b="b"/>
              <a:pathLst>
                <a:path w="212" h="138">
                  <a:moveTo>
                    <a:pt x="197" y="0"/>
                  </a:moveTo>
                  <a:lnTo>
                    <a:pt x="0" y="89"/>
                  </a:lnTo>
                  <a:lnTo>
                    <a:pt x="17" y="138"/>
                  </a:lnTo>
                  <a:lnTo>
                    <a:pt x="212" y="48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54CB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" name="Freeform 159"/>
            <p:cNvSpPr>
              <a:spLocks noChangeAspect="1"/>
            </p:cNvSpPr>
            <p:nvPr/>
          </p:nvSpPr>
          <p:spPr bwMode="auto">
            <a:xfrm>
              <a:off x="-244" y="2844"/>
              <a:ext cx="212" cy="138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89"/>
                </a:cxn>
                <a:cxn ang="0">
                  <a:pos x="17" y="138"/>
                </a:cxn>
                <a:cxn ang="0">
                  <a:pos x="212" y="48"/>
                </a:cxn>
                <a:cxn ang="0">
                  <a:pos x="197" y="0"/>
                </a:cxn>
              </a:cxnLst>
              <a:rect l="0" t="0" r="r" b="b"/>
              <a:pathLst>
                <a:path w="212" h="138">
                  <a:moveTo>
                    <a:pt x="197" y="0"/>
                  </a:moveTo>
                  <a:lnTo>
                    <a:pt x="0" y="89"/>
                  </a:lnTo>
                  <a:lnTo>
                    <a:pt x="17" y="138"/>
                  </a:lnTo>
                  <a:lnTo>
                    <a:pt x="212" y="48"/>
                  </a:lnTo>
                  <a:lnTo>
                    <a:pt x="197" y="0"/>
                  </a:lnTo>
                </a:path>
              </a:pathLst>
            </a:custGeom>
            <a:noFill/>
            <a:ln w="3175">
              <a:solidFill>
                <a:srgbClr val="54CBC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" name="Freeform 160"/>
            <p:cNvSpPr>
              <a:spLocks noChangeAspect="1"/>
            </p:cNvSpPr>
            <p:nvPr/>
          </p:nvSpPr>
          <p:spPr bwMode="auto">
            <a:xfrm>
              <a:off x="-268" y="2790"/>
              <a:ext cx="221" cy="143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90"/>
                </a:cxn>
                <a:cxn ang="0">
                  <a:pos x="24" y="143"/>
                </a:cxn>
                <a:cxn ang="0">
                  <a:pos x="221" y="54"/>
                </a:cxn>
                <a:cxn ang="0">
                  <a:pos x="197" y="0"/>
                </a:cxn>
              </a:cxnLst>
              <a:rect l="0" t="0" r="r" b="b"/>
              <a:pathLst>
                <a:path w="221" h="143">
                  <a:moveTo>
                    <a:pt x="197" y="0"/>
                  </a:moveTo>
                  <a:lnTo>
                    <a:pt x="0" y="90"/>
                  </a:lnTo>
                  <a:lnTo>
                    <a:pt x="24" y="143"/>
                  </a:lnTo>
                  <a:lnTo>
                    <a:pt x="221" y="5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6CEE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Freeform 161"/>
            <p:cNvSpPr>
              <a:spLocks noChangeAspect="1"/>
            </p:cNvSpPr>
            <p:nvPr/>
          </p:nvSpPr>
          <p:spPr bwMode="auto">
            <a:xfrm>
              <a:off x="-268" y="2790"/>
              <a:ext cx="221" cy="143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90"/>
                </a:cxn>
                <a:cxn ang="0">
                  <a:pos x="24" y="143"/>
                </a:cxn>
                <a:cxn ang="0">
                  <a:pos x="221" y="54"/>
                </a:cxn>
                <a:cxn ang="0">
                  <a:pos x="197" y="0"/>
                </a:cxn>
              </a:cxnLst>
              <a:rect l="0" t="0" r="r" b="b"/>
              <a:pathLst>
                <a:path w="221" h="143">
                  <a:moveTo>
                    <a:pt x="197" y="0"/>
                  </a:moveTo>
                  <a:lnTo>
                    <a:pt x="0" y="90"/>
                  </a:lnTo>
                  <a:lnTo>
                    <a:pt x="24" y="143"/>
                  </a:lnTo>
                  <a:lnTo>
                    <a:pt x="221" y="54"/>
                  </a:lnTo>
                  <a:lnTo>
                    <a:pt x="197" y="0"/>
                  </a:lnTo>
                </a:path>
              </a:pathLst>
            </a:custGeom>
            <a:noFill/>
            <a:ln w="3175">
              <a:solidFill>
                <a:srgbClr val="6CEEE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Freeform 162"/>
            <p:cNvSpPr>
              <a:spLocks noChangeAspect="1"/>
            </p:cNvSpPr>
            <p:nvPr/>
          </p:nvSpPr>
          <p:spPr bwMode="auto">
            <a:xfrm>
              <a:off x="-294" y="2741"/>
              <a:ext cx="223" cy="139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90"/>
                </a:cxn>
                <a:cxn ang="0">
                  <a:pos x="26" y="139"/>
                </a:cxn>
                <a:cxn ang="0">
                  <a:pos x="223" y="49"/>
                </a:cxn>
                <a:cxn ang="0">
                  <a:pos x="197" y="0"/>
                </a:cxn>
              </a:cxnLst>
              <a:rect l="0" t="0" r="r" b="b"/>
              <a:pathLst>
                <a:path w="223" h="139">
                  <a:moveTo>
                    <a:pt x="197" y="0"/>
                  </a:moveTo>
                  <a:lnTo>
                    <a:pt x="0" y="90"/>
                  </a:lnTo>
                  <a:lnTo>
                    <a:pt x="26" y="139"/>
                  </a:lnTo>
                  <a:lnTo>
                    <a:pt x="223" y="49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78FE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Freeform 163"/>
            <p:cNvSpPr>
              <a:spLocks noChangeAspect="1"/>
            </p:cNvSpPr>
            <p:nvPr/>
          </p:nvSpPr>
          <p:spPr bwMode="auto">
            <a:xfrm>
              <a:off x="-294" y="2741"/>
              <a:ext cx="223" cy="139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90"/>
                </a:cxn>
                <a:cxn ang="0">
                  <a:pos x="26" y="139"/>
                </a:cxn>
                <a:cxn ang="0">
                  <a:pos x="223" y="49"/>
                </a:cxn>
                <a:cxn ang="0">
                  <a:pos x="197" y="0"/>
                </a:cxn>
              </a:cxnLst>
              <a:rect l="0" t="0" r="r" b="b"/>
              <a:pathLst>
                <a:path w="223" h="139">
                  <a:moveTo>
                    <a:pt x="197" y="0"/>
                  </a:moveTo>
                  <a:lnTo>
                    <a:pt x="0" y="90"/>
                  </a:lnTo>
                  <a:lnTo>
                    <a:pt x="26" y="139"/>
                  </a:lnTo>
                  <a:lnTo>
                    <a:pt x="223" y="49"/>
                  </a:lnTo>
                  <a:lnTo>
                    <a:pt x="197" y="0"/>
                  </a:lnTo>
                </a:path>
              </a:pathLst>
            </a:custGeom>
            <a:noFill/>
            <a:ln w="3175">
              <a:solidFill>
                <a:srgbClr val="78FE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Freeform 164"/>
            <p:cNvSpPr>
              <a:spLocks noChangeAspect="1"/>
            </p:cNvSpPr>
            <p:nvPr/>
          </p:nvSpPr>
          <p:spPr bwMode="auto">
            <a:xfrm>
              <a:off x="-350" y="2778"/>
              <a:ext cx="130" cy="264"/>
            </a:xfrm>
            <a:custGeom>
              <a:avLst/>
              <a:gdLst/>
              <a:ahLst/>
              <a:cxnLst>
                <a:cxn ang="0">
                  <a:pos x="82" y="102"/>
                </a:cxn>
                <a:cxn ang="0">
                  <a:pos x="56" y="53"/>
                </a:cxn>
                <a:cxn ang="0">
                  <a:pos x="31" y="19"/>
                </a:cxn>
                <a:cxn ang="0">
                  <a:pos x="12" y="0"/>
                </a:cxn>
                <a:cxn ang="0">
                  <a:pos x="2" y="2"/>
                </a:cxn>
                <a:cxn ang="0">
                  <a:pos x="0" y="24"/>
                </a:cxn>
                <a:cxn ang="0">
                  <a:pos x="9" y="62"/>
                </a:cxn>
                <a:cxn ang="0">
                  <a:pos x="25" y="110"/>
                </a:cxn>
                <a:cxn ang="0">
                  <a:pos x="49" y="164"/>
                </a:cxn>
                <a:cxn ang="0">
                  <a:pos x="75" y="211"/>
                </a:cxn>
                <a:cxn ang="0">
                  <a:pos x="99" y="247"/>
                </a:cxn>
                <a:cxn ang="0">
                  <a:pos x="118" y="264"/>
                </a:cxn>
                <a:cxn ang="0">
                  <a:pos x="128" y="264"/>
                </a:cxn>
                <a:cxn ang="0">
                  <a:pos x="130" y="242"/>
                </a:cxn>
                <a:cxn ang="0">
                  <a:pos x="123" y="204"/>
                </a:cxn>
                <a:cxn ang="0">
                  <a:pos x="106" y="155"/>
                </a:cxn>
                <a:cxn ang="0">
                  <a:pos x="82" y="102"/>
                </a:cxn>
              </a:cxnLst>
              <a:rect l="0" t="0" r="r" b="b"/>
              <a:pathLst>
                <a:path w="130" h="264">
                  <a:moveTo>
                    <a:pt x="82" y="102"/>
                  </a:moveTo>
                  <a:lnTo>
                    <a:pt x="56" y="53"/>
                  </a:lnTo>
                  <a:lnTo>
                    <a:pt x="31" y="19"/>
                  </a:lnTo>
                  <a:lnTo>
                    <a:pt x="12" y="0"/>
                  </a:lnTo>
                  <a:lnTo>
                    <a:pt x="2" y="2"/>
                  </a:lnTo>
                  <a:lnTo>
                    <a:pt x="0" y="24"/>
                  </a:lnTo>
                  <a:lnTo>
                    <a:pt x="9" y="62"/>
                  </a:lnTo>
                  <a:lnTo>
                    <a:pt x="25" y="110"/>
                  </a:lnTo>
                  <a:lnTo>
                    <a:pt x="49" y="164"/>
                  </a:lnTo>
                  <a:lnTo>
                    <a:pt x="75" y="211"/>
                  </a:lnTo>
                  <a:lnTo>
                    <a:pt x="99" y="247"/>
                  </a:lnTo>
                  <a:lnTo>
                    <a:pt x="118" y="264"/>
                  </a:lnTo>
                  <a:lnTo>
                    <a:pt x="128" y="264"/>
                  </a:lnTo>
                  <a:lnTo>
                    <a:pt x="130" y="242"/>
                  </a:lnTo>
                  <a:lnTo>
                    <a:pt x="123" y="204"/>
                  </a:lnTo>
                  <a:lnTo>
                    <a:pt x="106" y="155"/>
                  </a:lnTo>
                  <a:lnTo>
                    <a:pt x="82" y="102"/>
                  </a:lnTo>
                  <a:close/>
                </a:path>
              </a:pathLst>
            </a:custGeom>
            <a:solidFill>
              <a:srgbClr val="3EAC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" name="Freeform 165"/>
            <p:cNvSpPr>
              <a:spLocks noChangeAspect="1"/>
            </p:cNvSpPr>
            <p:nvPr/>
          </p:nvSpPr>
          <p:spPr bwMode="auto">
            <a:xfrm>
              <a:off x="-350" y="2778"/>
              <a:ext cx="130" cy="264"/>
            </a:xfrm>
            <a:custGeom>
              <a:avLst/>
              <a:gdLst/>
              <a:ahLst/>
              <a:cxnLst>
                <a:cxn ang="0">
                  <a:pos x="82" y="102"/>
                </a:cxn>
                <a:cxn ang="0">
                  <a:pos x="56" y="53"/>
                </a:cxn>
                <a:cxn ang="0">
                  <a:pos x="31" y="19"/>
                </a:cxn>
                <a:cxn ang="0">
                  <a:pos x="12" y="0"/>
                </a:cxn>
                <a:cxn ang="0">
                  <a:pos x="2" y="2"/>
                </a:cxn>
                <a:cxn ang="0">
                  <a:pos x="0" y="24"/>
                </a:cxn>
                <a:cxn ang="0">
                  <a:pos x="9" y="62"/>
                </a:cxn>
                <a:cxn ang="0">
                  <a:pos x="25" y="110"/>
                </a:cxn>
                <a:cxn ang="0">
                  <a:pos x="49" y="164"/>
                </a:cxn>
                <a:cxn ang="0">
                  <a:pos x="75" y="211"/>
                </a:cxn>
                <a:cxn ang="0">
                  <a:pos x="99" y="247"/>
                </a:cxn>
                <a:cxn ang="0">
                  <a:pos x="118" y="264"/>
                </a:cxn>
                <a:cxn ang="0">
                  <a:pos x="128" y="264"/>
                </a:cxn>
                <a:cxn ang="0">
                  <a:pos x="130" y="242"/>
                </a:cxn>
                <a:cxn ang="0">
                  <a:pos x="123" y="204"/>
                </a:cxn>
                <a:cxn ang="0">
                  <a:pos x="106" y="155"/>
                </a:cxn>
                <a:cxn ang="0">
                  <a:pos x="82" y="102"/>
                </a:cxn>
              </a:cxnLst>
              <a:rect l="0" t="0" r="r" b="b"/>
              <a:pathLst>
                <a:path w="130" h="264">
                  <a:moveTo>
                    <a:pt x="82" y="102"/>
                  </a:moveTo>
                  <a:lnTo>
                    <a:pt x="56" y="53"/>
                  </a:lnTo>
                  <a:lnTo>
                    <a:pt x="31" y="19"/>
                  </a:lnTo>
                  <a:lnTo>
                    <a:pt x="12" y="0"/>
                  </a:lnTo>
                  <a:lnTo>
                    <a:pt x="2" y="2"/>
                  </a:lnTo>
                  <a:lnTo>
                    <a:pt x="0" y="24"/>
                  </a:lnTo>
                  <a:lnTo>
                    <a:pt x="9" y="62"/>
                  </a:lnTo>
                  <a:lnTo>
                    <a:pt x="25" y="110"/>
                  </a:lnTo>
                  <a:lnTo>
                    <a:pt x="49" y="164"/>
                  </a:lnTo>
                  <a:lnTo>
                    <a:pt x="75" y="211"/>
                  </a:lnTo>
                  <a:lnTo>
                    <a:pt x="99" y="247"/>
                  </a:lnTo>
                  <a:lnTo>
                    <a:pt x="118" y="264"/>
                  </a:lnTo>
                  <a:lnTo>
                    <a:pt x="128" y="264"/>
                  </a:lnTo>
                  <a:lnTo>
                    <a:pt x="130" y="242"/>
                  </a:lnTo>
                  <a:lnTo>
                    <a:pt x="123" y="204"/>
                  </a:lnTo>
                  <a:lnTo>
                    <a:pt x="106" y="155"/>
                  </a:lnTo>
                  <a:lnTo>
                    <a:pt x="82" y="102"/>
                  </a:lnTo>
                </a:path>
              </a:pathLst>
            </a:custGeom>
            <a:noFill/>
            <a:ln w="3175">
              <a:solidFill>
                <a:srgbClr val="3EAC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" name="Line 166"/>
            <p:cNvSpPr>
              <a:spLocks noChangeAspect="1" noChangeShapeType="1"/>
            </p:cNvSpPr>
            <p:nvPr/>
          </p:nvSpPr>
          <p:spPr bwMode="auto">
            <a:xfrm flipH="1" flipV="1">
              <a:off x="-154" y="2766"/>
              <a:ext cx="41" cy="21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Line 167"/>
            <p:cNvSpPr>
              <a:spLocks noChangeAspect="1" noChangeShapeType="1"/>
            </p:cNvSpPr>
            <p:nvPr/>
          </p:nvSpPr>
          <p:spPr bwMode="auto">
            <a:xfrm>
              <a:off x="-242" y="2736"/>
              <a:ext cx="67" cy="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6" name="Line 168"/>
          <p:cNvSpPr>
            <a:spLocks noChangeAspect="1" noChangeShapeType="1"/>
          </p:cNvSpPr>
          <p:nvPr/>
        </p:nvSpPr>
        <p:spPr bwMode="auto">
          <a:xfrm flipH="1">
            <a:off x="953674" y="4862493"/>
            <a:ext cx="281897" cy="118456"/>
          </a:xfrm>
          <a:prstGeom prst="line">
            <a:avLst/>
          </a:prstGeom>
          <a:noFill/>
          <a:ln w="33338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13" name="Group 169"/>
          <p:cNvGrpSpPr>
            <a:grpSpLocks noChangeAspect="1"/>
          </p:cNvGrpSpPr>
          <p:nvPr/>
        </p:nvGrpSpPr>
        <p:grpSpPr bwMode="auto">
          <a:xfrm>
            <a:off x="572569" y="2643182"/>
            <a:ext cx="3636831" cy="2779074"/>
            <a:chOff x="-844" y="1002"/>
            <a:chExt cx="3006" cy="2393"/>
          </a:xfrm>
        </p:grpSpPr>
        <p:sp>
          <p:nvSpPr>
            <p:cNvPr id="28" name="Text Box 170"/>
            <p:cNvSpPr txBox="1">
              <a:spLocks noChangeAspect="1" noChangeArrowheads="1"/>
            </p:cNvSpPr>
            <p:nvPr/>
          </p:nvSpPr>
          <p:spPr bwMode="auto">
            <a:xfrm>
              <a:off x="-844" y="2304"/>
              <a:ext cx="799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ja-JP" altLang="en-US" sz="1100" dirty="0">
                  <a:solidFill>
                    <a:srgbClr val="FFFFFF"/>
                  </a:solidFill>
                </a:rPr>
                <a:t>フロントミラー</a:t>
              </a:r>
            </a:p>
          </p:txBody>
        </p:sp>
        <p:sp>
          <p:nvSpPr>
            <p:cNvPr id="29" name="Text Box 171"/>
            <p:cNvSpPr txBox="1">
              <a:spLocks noChangeAspect="1" noChangeArrowheads="1"/>
            </p:cNvSpPr>
            <p:nvPr/>
          </p:nvSpPr>
          <p:spPr bwMode="auto">
            <a:xfrm>
              <a:off x="308" y="2179"/>
              <a:ext cx="799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ja-JP" altLang="en-US" sz="1100">
                  <a:solidFill>
                    <a:srgbClr val="FFFFFF"/>
                  </a:solidFill>
                </a:rPr>
                <a:t>フロントミラー</a:t>
              </a:r>
            </a:p>
          </p:txBody>
        </p:sp>
        <p:sp>
          <p:nvSpPr>
            <p:cNvPr id="30" name="Text Box 172"/>
            <p:cNvSpPr txBox="1">
              <a:spLocks noChangeAspect="1" noChangeArrowheads="1"/>
            </p:cNvSpPr>
            <p:nvPr/>
          </p:nvSpPr>
          <p:spPr bwMode="auto">
            <a:xfrm>
              <a:off x="-609" y="3024"/>
              <a:ext cx="882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Tx/>
                <a:buNone/>
              </a:pPr>
              <a:r>
                <a:rPr lang="ja-JP" altLang="en-US" sz="1100" dirty="0" smtClean="0">
                  <a:solidFill>
                    <a:srgbClr val="FFFFFF"/>
                  </a:solidFill>
                </a:rPr>
                <a:t>リサイクリングミラー</a:t>
              </a:r>
              <a:endParaRPr lang="ja-JP" altLang="en-US" sz="1100" dirty="0">
                <a:solidFill>
                  <a:srgbClr val="FFFFFF"/>
                </a:solidFill>
              </a:endParaRPr>
            </a:p>
          </p:txBody>
        </p:sp>
        <p:sp>
          <p:nvSpPr>
            <p:cNvPr id="31" name="Text Box 173"/>
            <p:cNvSpPr txBox="1">
              <a:spLocks noChangeAspect="1" noChangeArrowheads="1"/>
            </p:cNvSpPr>
            <p:nvPr/>
          </p:nvSpPr>
          <p:spPr bwMode="auto">
            <a:xfrm rot="20100000">
              <a:off x="835" y="2333"/>
              <a:ext cx="1327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ja-JP" altLang="en-US" sz="1200">
                  <a:solidFill>
                    <a:srgbClr val="FFFFFF"/>
                  </a:solidFill>
                </a:rPr>
                <a:t>ファブリ・ペロー共振器</a:t>
              </a:r>
            </a:p>
          </p:txBody>
        </p:sp>
        <p:sp>
          <p:nvSpPr>
            <p:cNvPr id="32" name="Rectangle 174"/>
            <p:cNvSpPr>
              <a:spLocks noChangeAspect="1" noChangeArrowheads="1"/>
            </p:cNvSpPr>
            <p:nvPr/>
          </p:nvSpPr>
          <p:spPr bwMode="auto">
            <a:xfrm rot="3600000">
              <a:off x="-747" y="1578"/>
              <a:ext cx="1382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ja-JP" altLang="en-US" sz="1200" dirty="0">
                  <a:solidFill>
                    <a:srgbClr val="FFFFFF"/>
                  </a:solidFill>
                </a:rPr>
                <a:t>ファブリ・ペロー共振器</a:t>
              </a:r>
            </a:p>
          </p:txBody>
        </p:sp>
        <p:sp>
          <p:nvSpPr>
            <p:cNvPr id="181" name="Text Box 172"/>
            <p:cNvSpPr txBox="1">
              <a:spLocks noChangeAspect="1" noChangeArrowheads="1"/>
            </p:cNvSpPr>
            <p:nvPr/>
          </p:nvSpPr>
          <p:spPr bwMode="auto">
            <a:xfrm>
              <a:off x="631" y="2907"/>
              <a:ext cx="1181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Tx/>
                <a:buNone/>
              </a:pPr>
              <a:r>
                <a:rPr lang="ja-JP" altLang="en-US" sz="1100" dirty="0" smtClean="0">
                  <a:solidFill>
                    <a:srgbClr val="FFFFFF"/>
                  </a:solidFill>
                </a:rPr>
                <a:t>シグナルエキストラクションミラー</a:t>
              </a:r>
              <a:endParaRPr lang="ja-JP" altLang="en-US" sz="11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Group 176"/>
          <p:cNvGrpSpPr>
            <a:grpSpLocks/>
          </p:cNvGrpSpPr>
          <p:nvPr/>
        </p:nvGrpSpPr>
        <p:grpSpPr bwMode="auto">
          <a:xfrm>
            <a:off x="2037161" y="4948510"/>
            <a:ext cx="326208" cy="332317"/>
            <a:chOff x="3318" y="1817"/>
            <a:chExt cx="403" cy="396"/>
          </a:xfrm>
        </p:grpSpPr>
        <p:pic>
          <p:nvPicPr>
            <p:cNvPr id="178" name="Picture 177" descr="mirror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18" y="1817"/>
              <a:ext cx="403" cy="396"/>
            </a:xfrm>
            <a:prstGeom prst="rect">
              <a:avLst/>
            </a:prstGeom>
            <a:noFill/>
          </p:spPr>
        </p:pic>
        <p:sp>
          <p:nvSpPr>
            <p:cNvPr id="179" name="Line 178"/>
            <p:cNvSpPr>
              <a:spLocks noChangeShapeType="1"/>
            </p:cNvSpPr>
            <p:nvPr/>
          </p:nvSpPr>
          <p:spPr bwMode="auto">
            <a:xfrm>
              <a:off x="3572" y="2123"/>
              <a:ext cx="29" cy="55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184" name="Rectangle 3"/>
          <p:cNvSpPr txBox="1">
            <a:spLocks noChangeArrowheads="1"/>
          </p:cNvSpPr>
          <p:nvPr/>
        </p:nvSpPr>
        <p:spPr>
          <a:xfrm>
            <a:off x="4071934" y="2643182"/>
            <a:ext cx="4929190" cy="3571900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ja-JP" altLang="en-US" sz="1800" kern="0" dirty="0" smtClean="0">
                <a:solidFill>
                  <a:srgbClr val="EAEAEA"/>
                </a:solidFill>
                <a:ea typeface="+mn-ea"/>
              </a:rPr>
              <a:t>　・</a:t>
            </a:r>
            <a:r>
              <a:rPr lang="ja-JP" altLang="en-US" sz="1800" kern="0" dirty="0" smtClean="0">
                <a:solidFill>
                  <a:schemeClr val="bg1"/>
                </a:solidFill>
                <a:ea typeface="+mn-ea"/>
              </a:rPr>
              <a:t>大光量を蓄えやすい</a:t>
            </a:r>
            <a:endParaRPr lang="en-US" altLang="ja-JP" sz="1800" kern="0" dirty="0" smtClean="0">
              <a:solidFill>
                <a:schemeClr val="bg1"/>
              </a:solidFill>
              <a:ea typeface="+mn-ea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en-US" altLang="ja-JP" sz="1800" b="0" i="0" u="none" strike="noStrike" kern="0" cap="none" spc="0" normalizeH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</a:t>
            </a:r>
            <a:r>
              <a:rPr kumimoji="1" lang="ja-JP" alt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蓄えられる光量 </a:t>
            </a:r>
            <a:r>
              <a:rPr kumimoji="1" lang="en-US" altLang="ja-JP" sz="1800" b="0" i="0" u="none" strike="noStrike" kern="0" cap="none" spc="0" normalizeH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--- </a:t>
            </a:r>
            <a:r>
              <a:rPr kumimoji="1" lang="ja-JP" alt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鏡の光損失</a:t>
            </a:r>
            <a:r>
              <a:rPr lang="ja-JP" altLang="en-US" sz="1800" kern="0" noProof="0" dirty="0" smtClean="0">
                <a:solidFill>
                  <a:srgbClr val="EAEAEA"/>
                </a:solidFill>
                <a:ea typeface="+mn-ea"/>
              </a:rPr>
              <a:t>で決まる</a:t>
            </a:r>
            <a:r>
              <a:rPr lang="en-US" altLang="ja-JP" sz="1800" kern="0" noProof="0" dirty="0" smtClean="0">
                <a:solidFill>
                  <a:srgbClr val="EAEAEA"/>
                </a:solidFill>
                <a:ea typeface="+mn-ea"/>
              </a:rPr>
              <a:t>. 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800" kern="0" dirty="0" smtClean="0">
                <a:solidFill>
                  <a:srgbClr val="EAEAEA"/>
                </a:solidFill>
                <a:ea typeface="+mn-ea"/>
              </a:rPr>
              <a:t>    RSE</a:t>
            </a:r>
            <a:r>
              <a:rPr lang="ja-JP" altLang="en-US" sz="1800" kern="0" dirty="0" smtClean="0">
                <a:solidFill>
                  <a:srgbClr val="EAEAEA"/>
                </a:solidFill>
                <a:ea typeface="+mn-ea"/>
              </a:rPr>
              <a:t>は、腕共振器部で大きな光ゲインを持</a:t>
            </a:r>
            <a:endParaRPr lang="en-US" altLang="ja-JP" sz="1800" kern="0" dirty="0" smtClean="0">
              <a:solidFill>
                <a:srgbClr val="EAEAEA"/>
              </a:solidFill>
              <a:ea typeface="+mn-ea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800" kern="0" dirty="0" smtClean="0">
                <a:solidFill>
                  <a:srgbClr val="EAEAEA"/>
                </a:solidFill>
                <a:ea typeface="+mn-ea"/>
              </a:rPr>
              <a:t>    </a:t>
            </a:r>
            <a:r>
              <a:rPr lang="ja-JP" altLang="en-US" sz="1800" kern="0" dirty="0" smtClean="0">
                <a:solidFill>
                  <a:srgbClr val="EAEAEA"/>
                </a:solidFill>
                <a:ea typeface="+mn-ea"/>
              </a:rPr>
              <a:t>つため、基材の透過損失、マイケルソン部</a:t>
            </a:r>
            <a:endParaRPr lang="en-US" altLang="ja-JP" sz="1800" kern="0" dirty="0" smtClean="0">
              <a:solidFill>
                <a:srgbClr val="EAEAEA"/>
              </a:solidFill>
              <a:ea typeface="+mn-ea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800" kern="0" dirty="0" smtClean="0">
                <a:solidFill>
                  <a:srgbClr val="EAEAEA"/>
                </a:solidFill>
                <a:ea typeface="+mn-ea"/>
              </a:rPr>
              <a:t>    </a:t>
            </a:r>
            <a:r>
              <a:rPr lang="ja-JP" altLang="en-US" sz="1800" kern="0" dirty="0" smtClean="0">
                <a:solidFill>
                  <a:srgbClr val="EAEAEA"/>
                </a:solidFill>
                <a:ea typeface="+mn-ea"/>
              </a:rPr>
              <a:t>の干渉損失の影響を避けやすい</a:t>
            </a:r>
            <a:r>
              <a:rPr lang="en-US" altLang="ja-JP" sz="1800" kern="0" dirty="0" smtClean="0">
                <a:solidFill>
                  <a:srgbClr val="EAEAEA"/>
                </a:solidFill>
                <a:ea typeface="+mn-ea"/>
              </a:rPr>
              <a:t>.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800" kern="0" dirty="0" smtClean="0">
                <a:solidFill>
                  <a:srgbClr val="EAEAEA"/>
                </a:solidFill>
                <a:ea typeface="+mn-ea"/>
              </a:rPr>
              <a:t>  </a:t>
            </a:r>
            <a:r>
              <a:rPr lang="ja-JP" altLang="en-US" sz="1800" kern="0" dirty="0" smtClean="0">
                <a:solidFill>
                  <a:srgbClr val="EAEAEA"/>
                </a:solidFill>
                <a:ea typeface="+mn-ea"/>
              </a:rPr>
              <a:t>・</a:t>
            </a:r>
            <a:r>
              <a:rPr lang="ja-JP" altLang="en-US" sz="1800" kern="0" dirty="0" smtClean="0">
                <a:solidFill>
                  <a:schemeClr val="bg1"/>
                </a:solidFill>
                <a:ea typeface="+mn-ea"/>
              </a:rPr>
              <a:t>鏡の冷却が容易になる</a:t>
            </a:r>
            <a:endParaRPr lang="en-US" altLang="ja-JP" sz="1800" kern="0" dirty="0" smtClean="0">
              <a:solidFill>
                <a:schemeClr val="bg1"/>
              </a:solidFill>
              <a:ea typeface="+mn-ea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800" kern="0" dirty="0" smtClean="0">
                <a:solidFill>
                  <a:srgbClr val="EAEAEA"/>
                </a:solidFill>
                <a:ea typeface="+mn-ea"/>
              </a:rPr>
              <a:t>    ITM</a:t>
            </a:r>
            <a:r>
              <a:rPr lang="ja-JP" altLang="en-US" sz="1800" kern="0" dirty="0" smtClean="0">
                <a:solidFill>
                  <a:srgbClr val="EAEAEA"/>
                </a:solidFill>
                <a:ea typeface="+mn-ea"/>
              </a:rPr>
              <a:t>の光透過量を抑えることが可能</a:t>
            </a:r>
            <a:endParaRPr lang="en-US" altLang="ja-JP" sz="1800" kern="0" dirty="0" smtClean="0">
              <a:solidFill>
                <a:srgbClr val="EAEAEA"/>
              </a:solidFill>
              <a:ea typeface="+mn-ea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800" kern="0" dirty="0" smtClean="0">
                <a:solidFill>
                  <a:srgbClr val="EAEAEA"/>
                </a:solidFill>
                <a:ea typeface="+mn-ea"/>
              </a:rPr>
              <a:t>     </a:t>
            </a:r>
            <a:r>
              <a:rPr lang="en-US" altLang="ja-JP" sz="1800" kern="0" dirty="0" smtClean="0">
                <a:solidFill>
                  <a:srgbClr val="EAEAEA"/>
                </a:solidFill>
                <a:ea typeface="+mn-ea"/>
                <a:sym typeface="Wingdings" pitchFamily="2" charset="2"/>
              </a:rPr>
              <a:t> </a:t>
            </a:r>
            <a:r>
              <a:rPr lang="ja-JP" altLang="en-US" sz="1800" kern="0" dirty="0" smtClean="0">
                <a:solidFill>
                  <a:srgbClr val="EAEAEA"/>
                </a:solidFill>
                <a:ea typeface="+mn-ea"/>
                <a:sym typeface="Wingdings" pitchFamily="2" charset="2"/>
              </a:rPr>
              <a:t>光吸収による熱を小さく抑えることが可能</a:t>
            </a:r>
            <a:r>
              <a:rPr lang="en-US" altLang="ja-JP" sz="1800" kern="0" dirty="0" smtClean="0">
                <a:solidFill>
                  <a:srgbClr val="EAEAEA"/>
                </a:solidFill>
                <a:ea typeface="+mn-ea"/>
                <a:sym typeface="Wingdings" pitchFamily="2" charset="2"/>
              </a:rPr>
              <a:t>.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800" kern="0" dirty="0" smtClean="0">
                <a:solidFill>
                  <a:srgbClr val="EAEAEA"/>
                </a:solidFill>
                <a:ea typeface="+mn-ea"/>
                <a:sym typeface="Wingdings" pitchFamily="2" charset="2"/>
              </a:rPr>
              <a:t>  </a:t>
            </a:r>
            <a:r>
              <a:rPr lang="ja-JP" altLang="en-US" sz="1800" kern="0" dirty="0" smtClean="0">
                <a:solidFill>
                  <a:srgbClr val="EAEAEA"/>
                </a:solidFill>
                <a:ea typeface="+mn-ea"/>
                <a:sym typeface="Wingdings" pitchFamily="2" charset="2"/>
              </a:rPr>
              <a:t>・</a:t>
            </a:r>
            <a:r>
              <a:rPr lang="ja-JP" altLang="en-US" sz="1800" kern="0" dirty="0" smtClean="0">
                <a:solidFill>
                  <a:schemeClr val="bg1"/>
                </a:solidFill>
                <a:ea typeface="+mn-ea"/>
                <a:sym typeface="Wingdings" pitchFamily="2" charset="2"/>
              </a:rPr>
              <a:t>信号成分の周波数応答</a:t>
            </a:r>
            <a:endParaRPr lang="en-US" altLang="ja-JP" sz="1800" kern="0" dirty="0" smtClean="0">
              <a:solidFill>
                <a:schemeClr val="bg1"/>
              </a:solidFill>
              <a:ea typeface="+mn-ea"/>
              <a:sym typeface="Wingdings" pitchFamily="2" charset="2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800" kern="0" dirty="0" smtClean="0">
                <a:solidFill>
                  <a:srgbClr val="EAEAEA"/>
                </a:solidFill>
                <a:ea typeface="+mn-ea"/>
                <a:sym typeface="Wingdings" pitchFamily="2" charset="2"/>
              </a:rPr>
              <a:t>    SEC</a:t>
            </a:r>
            <a:r>
              <a:rPr lang="ja-JP" altLang="en-US" sz="1800" kern="0" dirty="0" smtClean="0">
                <a:solidFill>
                  <a:srgbClr val="EAEAEA"/>
                </a:solidFill>
                <a:ea typeface="+mn-ea"/>
                <a:sym typeface="Wingdings" pitchFamily="2" charset="2"/>
              </a:rPr>
              <a:t>の共振条件・鏡の透過率により</a:t>
            </a:r>
            <a:r>
              <a:rPr lang="en-US" altLang="ja-JP" sz="1800" kern="0" dirty="0" smtClean="0">
                <a:solidFill>
                  <a:srgbClr val="EAEAEA"/>
                </a:solidFill>
                <a:ea typeface="+mn-ea"/>
                <a:sym typeface="Wingdings" pitchFamily="2" charset="2"/>
              </a:rPr>
              <a:t>, </a:t>
            </a:r>
            <a:r>
              <a:rPr lang="ja-JP" altLang="en-US" sz="1800" kern="0" dirty="0" smtClean="0">
                <a:solidFill>
                  <a:srgbClr val="EAEAEA"/>
                </a:solidFill>
                <a:ea typeface="+mn-ea"/>
                <a:sym typeface="Wingdings" pitchFamily="2" charset="2"/>
              </a:rPr>
              <a:t>取り出す</a:t>
            </a:r>
            <a:endParaRPr lang="en-US" altLang="ja-JP" sz="1800" kern="0" dirty="0" smtClean="0">
              <a:solidFill>
                <a:srgbClr val="EAEAEA"/>
              </a:solidFill>
              <a:ea typeface="+mn-ea"/>
              <a:sym typeface="Wingdings" pitchFamily="2" charset="2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ja-JP" altLang="en-US" sz="1800" kern="0" dirty="0" smtClean="0">
                <a:solidFill>
                  <a:srgbClr val="EAEAEA"/>
                </a:solidFill>
                <a:ea typeface="+mn-ea"/>
                <a:sym typeface="Wingdings" pitchFamily="2" charset="2"/>
              </a:rPr>
              <a:t>　　信号の周波数・周波数幅を調整可能</a:t>
            </a:r>
            <a:r>
              <a:rPr lang="en-US" altLang="ja-JP" sz="1800" kern="0" dirty="0" smtClean="0">
                <a:solidFill>
                  <a:srgbClr val="EAEAEA"/>
                </a:solidFill>
                <a:ea typeface="+mn-ea"/>
                <a:sym typeface="Wingdings" pitchFamily="2" charset="2"/>
              </a:rPr>
              <a:t>.</a:t>
            </a:r>
            <a:endParaRPr lang="en-US" altLang="ja-JP" sz="1800" kern="0" dirty="0" smtClean="0">
              <a:solidFill>
                <a:srgbClr val="EAEAEA"/>
              </a:solidFill>
              <a:ea typeface="+mn-ea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lang="en-US" altLang="ja-JP" sz="1800" kern="0" dirty="0" smtClean="0">
              <a:solidFill>
                <a:srgbClr val="EAEAEA"/>
              </a:solidFill>
              <a:ea typeface="+mn-ea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lang="en-US" altLang="ja-JP" sz="1800" kern="0" dirty="0" smtClean="0">
              <a:solidFill>
                <a:srgbClr val="EAEAEA"/>
              </a:solidFill>
              <a:ea typeface="+mn-ea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lang="en-US" altLang="ja-JP" sz="1800" kern="0" dirty="0" smtClean="0">
              <a:solidFill>
                <a:srgbClr val="EAEAEA"/>
              </a:solidFill>
              <a:ea typeface="+mn-ea"/>
            </a:endParaRPr>
          </a:p>
        </p:txBody>
      </p:sp>
      <p:sp>
        <p:nvSpPr>
          <p:cNvPr id="193" name="右矢印 192"/>
          <p:cNvSpPr/>
          <p:nvPr/>
        </p:nvSpPr>
        <p:spPr bwMode="auto">
          <a:xfrm>
            <a:off x="1857356" y="2000240"/>
            <a:ext cx="357190" cy="357190"/>
          </a:xfrm>
          <a:prstGeom prst="rightArrow">
            <a:avLst/>
          </a:prstGeom>
          <a:solidFill>
            <a:srgbClr val="FFFFFF">
              <a:alpha val="10000"/>
            </a:srgbClr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94" name="Rectangle 3"/>
          <p:cNvSpPr txBox="1">
            <a:spLocks noChangeArrowheads="1"/>
          </p:cNvSpPr>
          <p:nvPr/>
        </p:nvSpPr>
        <p:spPr>
          <a:xfrm>
            <a:off x="2357422" y="2000240"/>
            <a:ext cx="4572032" cy="42862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光を蓄えつつ、信号はすぐに出すことが可能</a:t>
            </a: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LCGT RSE Roadmap Meeting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(2010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年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月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16</a:t>
            </a:r>
            <a:r>
              <a:rPr lang="ja-JP" altLang="en-US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日</a:t>
            </a:r>
            <a:r>
              <a:rPr lang="en-US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707" y="1500174"/>
            <a:ext cx="7672383" cy="3500462"/>
          </a:xfrm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altLang="ja-JP" sz="2400" dirty="0" smtClean="0">
              <a:sym typeface="Wingdings" pitchFamily="2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2400" dirty="0" smtClean="0">
                <a:sym typeface="Wingdings" pitchFamily="2" charset="2"/>
              </a:rPr>
              <a:t>     (0) </a:t>
            </a:r>
            <a:r>
              <a:rPr lang="ja-JP" altLang="en-US" sz="2400" dirty="0" smtClean="0">
                <a:sym typeface="Wingdings" pitchFamily="2" charset="2"/>
              </a:rPr>
              <a:t>前置き</a:t>
            </a:r>
            <a:endParaRPr lang="en-US" altLang="ja-JP" sz="2400" dirty="0" smtClean="0">
              <a:sym typeface="Wingdings" pitchFamily="2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2400" dirty="0" smtClean="0">
                <a:sym typeface="Wingdings" pitchFamily="2" charset="2"/>
              </a:rPr>
              <a:t>          大前提条件、議論の方針</a:t>
            </a:r>
            <a:r>
              <a:rPr lang="en-US" altLang="ja-JP" sz="2400" dirty="0" smtClean="0">
                <a:sym typeface="Wingdings" pitchFamily="2" charset="2"/>
              </a:rPr>
              <a:t>, RSE</a:t>
            </a:r>
            <a:r>
              <a:rPr lang="ja-JP" altLang="en-US" sz="2400" dirty="0" smtClean="0">
                <a:sym typeface="Wingdings" pitchFamily="2" charset="2"/>
              </a:rPr>
              <a:t>技術について復習</a:t>
            </a:r>
            <a:endParaRPr lang="en-US" altLang="ja-JP" sz="2400" dirty="0" smtClean="0">
              <a:sym typeface="Wingdings" pitchFamily="2" charset="2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sz="2400" dirty="0" smtClean="0">
                <a:solidFill>
                  <a:srgbClr val="FFCCCC"/>
                </a:solidFill>
                <a:latin typeface="Tahoma" pitchFamily="34" charset="0"/>
              </a:rPr>
              <a:t>     (1) </a:t>
            </a:r>
            <a:r>
              <a:rPr lang="ja-JP" altLang="en-US" sz="2400" dirty="0" smtClean="0">
                <a:solidFill>
                  <a:srgbClr val="FFCCCC"/>
                </a:solidFill>
                <a:latin typeface="Tahoma" pitchFamily="34" charset="0"/>
              </a:rPr>
              <a:t>到達目標設定</a:t>
            </a:r>
            <a:r>
              <a:rPr lang="en-US" altLang="ja-JP" sz="2400" dirty="0" smtClean="0">
                <a:solidFill>
                  <a:srgbClr val="FFCCCC"/>
                </a:solidFill>
                <a:latin typeface="Tahoma" pitchFamily="34" charset="0"/>
              </a:rPr>
              <a:t>       --- </a:t>
            </a:r>
            <a:r>
              <a:rPr lang="ja-JP" altLang="en-US" sz="2400" dirty="0" smtClean="0">
                <a:solidFill>
                  <a:srgbClr val="FFCCCC"/>
                </a:solidFill>
                <a:latin typeface="Tahoma" pitchFamily="34" charset="0"/>
              </a:rPr>
              <a:t>何をいつまでに</a:t>
            </a:r>
            <a:r>
              <a:rPr lang="en-US" altLang="ja-JP" sz="2400" dirty="0" smtClean="0">
                <a:solidFill>
                  <a:srgbClr val="FFCCCC"/>
                </a:solidFill>
                <a:latin typeface="Tahoma" pitchFamily="34" charset="0"/>
              </a:rPr>
              <a:t>?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sz="2400" dirty="0" smtClean="0">
                <a:latin typeface="Tahoma" pitchFamily="34" charset="0"/>
              </a:rPr>
              <a:t>     (2) RSE</a:t>
            </a:r>
            <a:r>
              <a:rPr lang="ja-JP" altLang="en-US" sz="2400" dirty="0" smtClean="0">
                <a:latin typeface="Tahoma" pitchFamily="34" charset="0"/>
              </a:rPr>
              <a:t>技術のまとめ   </a:t>
            </a:r>
            <a:r>
              <a:rPr lang="en-US" altLang="ja-JP" sz="2400" dirty="0" smtClean="0">
                <a:latin typeface="Tahoma" pitchFamily="34" charset="0"/>
              </a:rPr>
              <a:t>--- </a:t>
            </a:r>
            <a:r>
              <a:rPr lang="ja-JP" altLang="en-US" sz="2400" dirty="0" smtClean="0">
                <a:latin typeface="Tahoma" pitchFamily="34" charset="0"/>
              </a:rPr>
              <a:t>技術の現状と今後の見通し</a:t>
            </a:r>
            <a:endParaRPr lang="en-US" altLang="ja-JP" sz="2400" dirty="0" smtClean="0">
              <a:latin typeface="Tahoma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sz="2400" dirty="0" smtClean="0">
                <a:latin typeface="Tahoma" pitchFamily="34" charset="0"/>
              </a:rPr>
              <a:t>     (3) </a:t>
            </a:r>
            <a:r>
              <a:rPr lang="ja-JP" altLang="en-US" sz="2400" dirty="0" smtClean="0">
                <a:latin typeface="Tahoma" pitchFamily="34" charset="0"/>
              </a:rPr>
              <a:t>ロードマップの策定 </a:t>
            </a:r>
            <a:r>
              <a:rPr lang="en-US" altLang="ja-JP" sz="2400" dirty="0" smtClean="0">
                <a:latin typeface="Tahoma" pitchFamily="34" charset="0"/>
              </a:rPr>
              <a:t>--- </a:t>
            </a:r>
            <a:r>
              <a:rPr lang="ja-JP" altLang="en-US" sz="2400" dirty="0" smtClean="0">
                <a:latin typeface="Tahoma" pitchFamily="34" charset="0"/>
              </a:rPr>
              <a:t>具体的な計画策定</a:t>
            </a:r>
            <a:endParaRPr lang="en-US" altLang="ja-JP" sz="2400" dirty="0" smtClean="0">
              <a:sym typeface="Wingdings" pitchFamily="2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ja-JP" sz="2400" dirty="0" smtClean="0"/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報告内容</a:t>
            </a:r>
            <a:endParaRPr lang="ja-JP" altLang="ja-JP" dirty="0"/>
          </a:p>
        </p:txBody>
      </p:sp>
      <p:sp>
        <p:nvSpPr>
          <p:cNvPr id="6" name="右矢印 5"/>
          <p:cNvSpPr/>
          <p:nvPr/>
        </p:nvSpPr>
        <p:spPr bwMode="auto">
          <a:xfrm>
            <a:off x="928662" y="2786058"/>
            <a:ext cx="357190" cy="357190"/>
          </a:xfrm>
          <a:prstGeom prst="rightArrow">
            <a:avLst/>
          </a:prstGeom>
          <a:solidFill>
            <a:srgbClr val="FFCCCC">
              <a:alpha val="10000"/>
            </a:srgbClr>
          </a:solidFill>
          <a:ln w="1587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</p:tagLst>
</file>

<file path=ppt/theme/theme1.xml><?xml version="1.0" encoding="utf-8"?>
<a:theme xmlns:a="http://schemas.openxmlformats.org/drawingml/2006/main" name="2_Straight Edge">
  <a:themeElements>
    <a:clrScheme name="">
      <a:dk1>
        <a:srgbClr val="003366"/>
      </a:dk1>
      <a:lt1>
        <a:srgbClr val="CCFFCC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E2FFE2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HGPゴシック+Tahoma">
      <a:majorFont>
        <a:latin typeface="Tahoma"/>
        <a:ea typeface="HGP創英角ｺﾞｼｯｸUB"/>
        <a:cs typeface=""/>
      </a:majorFont>
      <a:minorFont>
        <a:latin typeface="Tahoma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AFFC9">
            <a:alpha val="10000"/>
          </a:srgbClr>
        </a:solidFill>
        <a:ln w="158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HGP創英角ｺﾞｼｯｸUB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AFFC9">
            <a:alpha val="50000"/>
          </a:srgbClr>
        </a:solidFill>
        <a:ln w="15875" cap="flat" cmpd="sng" algn="ctr">
          <a:solidFill>
            <a:srgbClr val="969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HGP創英角ｺﾞｼｯｸUB" pitchFamily="50" charset="-128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42116</TotalTime>
  <Words>2010</Words>
  <Application>Microsoft Office PowerPoint</Application>
  <PresentationFormat>画面に合わせる (4:3)</PresentationFormat>
  <Paragraphs>501</Paragraphs>
  <Slides>30</Slides>
  <Notes>30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2" baseType="lpstr">
      <vt:lpstr>2_Straight Edge</vt:lpstr>
      <vt:lpstr>Photo Editor 写真</vt:lpstr>
      <vt:lpstr>LCGT RSE ロードマップ特別作業班</vt:lpstr>
      <vt:lpstr>特別作業班 会合</vt:lpstr>
      <vt:lpstr>報告内容</vt:lpstr>
      <vt:lpstr>報告内容</vt:lpstr>
      <vt:lpstr>LCGT基本方針</vt:lpstr>
      <vt:lpstr>作業部会検討事項</vt:lpstr>
      <vt:lpstr>RSE技術の復習</vt:lpstr>
      <vt:lpstr>RSE技術の復習</vt:lpstr>
      <vt:lpstr>報告内容</vt:lpstr>
      <vt:lpstr>(1) 到達目標設定 – 完成時期</vt:lpstr>
      <vt:lpstr>(1) 到達目標設定 – 達成技術</vt:lpstr>
      <vt:lpstr>報告内容</vt:lpstr>
      <vt:lpstr>(2) RSE技術のまとめ</vt:lpstr>
      <vt:lpstr>RSE/SRプロトタイプ試験</vt:lpstr>
      <vt:lpstr>NAOJ  4m プロトタイプ</vt:lpstr>
      <vt:lpstr>DRSE 干渉計応答関数 (NAOJ 4m IFO)</vt:lpstr>
      <vt:lpstr>RSE 干渉計の動作 (NAOJ 4m IFO)</vt:lpstr>
      <vt:lpstr>PR-RSE 干渉計の動作 (Caltech 40m IFO)</vt:lpstr>
      <vt:lpstr>RSE技術の現状評価と今後の見通し</vt:lpstr>
      <vt:lpstr>報告内容</vt:lpstr>
      <vt:lpstr>(3) ロードマップの策定</vt:lpstr>
      <vt:lpstr>今後の方針</vt:lpstr>
      <vt:lpstr>ロードマップの策定 : 制約条件</vt:lpstr>
      <vt:lpstr>コミッショニングについての注意事項</vt:lpstr>
      <vt:lpstr>検討事項</vt:lpstr>
      <vt:lpstr>まとめ</vt:lpstr>
      <vt:lpstr>スライド 27</vt:lpstr>
      <vt:lpstr>参考: 「5年目のかたち」　作業班のまとめ</vt:lpstr>
      <vt:lpstr>参考:　「PLUS」　作業班のまとめ</vt:lpstr>
      <vt:lpstr>スケジュール</vt:lpstr>
    </vt:vector>
  </TitlesOfParts>
  <Company>東京大学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安東 正樹</dc:creator>
  <cp:lastModifiedBy>ando</cp:lastModifiedBy>
  <cp:revision>2758</cp:revision>
  <dcterms:created xsi:type="dcterms:W3CDTF">2002-03-19T09:15:24Z</dcterms:created>
  <dcterms:modified xsi:type="dcterms:W3CDTF">2010-06-18T01:13:10Z</dcterms:modified>
</cp:coreProperties>
</file>